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98" r:id="rId1"/>
    <p:sldMasterId id="2147483686" r:id="rId2"/>
    <p:sldMasterId id="2147483706" r:id="rId3"/>
    <p:sldMasterId id="2147483710" r:id="rId4"/>
    <p:sldMasterId id="2147483701" r:id="rId5"/>
  </p:sldMasterIdLst>
  <p:notesMasterIdLst>
    <p:notesMasterId r:id="rId39"/>
  </p:notesMasterIdLst>
  <p:handoutMasterIdLst>
    <p:handoutMasterId r:id="rId40"/>
  </p:handoutMasterIdLst>
  <p:sldIdLst>
    <p:sldId id="534" r:id="rId6"/>
    <p:sldId id="682" r:id="rId7"/>
    <p:sldId id="685" r:id="rId8"/>
    <p:sldId id="683" r:id="rId9"/>
    <p:sldId id="684" r:id="rId10"/>
    <p:sldId id="686" r:id="rId11"/>
    <p:sldId id="687" r:id="rId12"/>
    <p:sldId id="722" r:id="rId13"/>
    <p:sldId id="690" r:id="rId14"/>
    <p:sldId id="695" r:id="rId15"/>
    <p:sldId id="699" r:id="rId16"/>
    <p:sldId id="700" r:id="rId17"/>
    <p:sldId id="693" r:id="rId18"/>
    <p:sldId id="703" r:id="rId19"/>
    <p:sldId id="704" r:id="rId20"/>
    <p:sldId id="705" r:id="rId21"/>
    <p:sldId id="709" r:id="rId22"/>
    <p:sldId id="714" r:id="rId23"/>
    <p:sldId id="710" r:id="rId24"/>
    <p:sldId id="711" r:id="rId25"/>
    <p:sldId id="706" r:id="rId26"/>
    <p:sldId id="718" r:id="rId27"/>
    <p:sldId id="712" r:id="rId28"/>
    <p:sldId id="701" r:id="rId29"/>
    <p:sldId id="715" r:id="rId30"/>
    <p:sldId id="716" r:id="rId31"/>
    <p:sldId id="717" r:id="rId32"/>
    <p:sldId id="719" r:id="rId33"/>
    <p:sldId id="721" r:id="rId34"/>
    <p:sldId id="720" r:id="rId35"/>
    <p:sldId id="702" r:id="rId36"/>
    <p:sldId id="472" r:id="rId37"/>
    <p:sldId id="681" r:id="rId3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5" name="Author" initials="A" lastIdx="0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9010"/>
    <a:srgbClr val="00B9FC"/>
    <a:srgbClr val="8EDC0C"/>
    <a:srgbClr val="92B5DE"/>
    <a:srgbClr val="78A3D6"/>
    <a:srgbClr val="95B6DE"/>
    <a:srgbClr val="96B8E2"/>
    <a:srgbClr val="FEE300"/>
    <a:srgbClr val="FD0100"/>
    <a:srgbClr val="DEC3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6BCFCB-5F27-4B4D-8FF2-CFFECA714346}" v="2" dt="2024-09-21T18:14:58.56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3020" autoAdjust="0"/>
  </p:normalViewPr>
  <p:slideViewPr>
    <p:cSldViewPr snapToGrid="0">
      <p:cViewPr varScale="1">
        <p:scale>
          <a:sx n="103" d="100"/>
          <a:sy n="103" d="100"/>
        </p:scale>
        <p:origin x="87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47" Type="http://schemas.microsoft.com/office/2018/10/relationships/authors" Target="authors.xml"/><Relationship Id="rId7" Type="http://schemas.openxmlformats.org/officeDocument/2006/relationships/slide" Target="slides/slide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5/10/relationships/revisionInfo" Target="revisionInfo.xml"/><Relationship Id="rId20" Type="http://schemas.openxmlformats.org/officeDocument/2006/relationships/slide" Target="slides/slide15.xml"/><Relationship Id="rId41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866855220942933"/>
          <c:y val="7.6571189281568211E-2"/>
          <c:w val="0.76386553787985845"/>
          <c:h val="0.761945269961401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count</c:v>
                </c:pt>
              </c:strCache>
            </c:strRef>
          </c:tx>
          <c:spPr>
            <a:solidFill>
              <a:srgbClr val="237C9A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Poultry</c:v>
                </c:pt>
                <c:pt idx="1">
                  <c:v>Goat</c:v>
                </c:pt>
                <c:pt idx="2">
                  <c:v>Bovine</c:v>
                </c:pt>
                <c:pt idx="3">
                  <c:v>Sheep</c:v>
                </c:pt>
                <c:pt idx="4">
                  <c:v>Pig</c:v>
                </c:pt>
                <c:pt idx="5">
                  <c:v>Donkey</c:v>
                </c:pt>
                <c:pt idx="6">
                  <c:v>Camel</c:v>
                </c:pt>
                <c:pt idx="7">
                  <c:v>Horse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38000000</c:v>
                </c:pt>
                <c:pt idx="1">
                  <c:v>12500000</c:v>
                </c:pt>
                <c:pt idx="2">
                  <c:v>8500000</c:v>
                </c:pt>
                <c:pt idx="3">
                  <c:v>8000000</c:v>
                </c:pt>
                <c:pt idx="4">
                  <c:v>2000000</c:v>
                </c:pt>
                <c:pt idx="5">
                  <c:v>1000000</c:v>
                </c:pt>
                <c:pt idx="6">
                  <c:v>400000</c:v>
                </c:pt>
                <c:pt idx="7">
                  <c:v>400000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35-497A-BED3-4EEDC2A7C73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8254495"/>
        <c:axId val="38255455"/>
      </c:barChart>
      <c:catAx>
        <c:axId val="382544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38255455"/>
        <c:crosses val="autoZero"/>
        <c:auto val="1"/>
        <c:lblAlgn val="ctr"/>
        <c:lblOffset val="100"/>
        <c:tickLblSkip val="1"/>
        <c:noMultiLvlLbl val="0"/>
      </c:catAx>
      <c:valAx>
        <c:axId val="3825545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KE"/>
          </a:p>
        </c:txPr>
        <c:crossAx val="38254495"/>
        <c:crosses val="autoZero"/>
        <c:crossBetween val="between"/>
        <c:majorUnit val="10000000"/>
      </c:valAx>
      <c:spPr>
        <a:noFill/>
        <a:ln>
          <a:solidFill>
            <a:schemeClr val="bg1">
              <a:lumMod val="75000"/>
            </a:schemeClr>
          </a:solidFill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12700">
      <a:solidFill>
        <a:schemeClr val="bg1">
          <a:lumMod val="50000"/>
        </a:schemeClr>
      </a:solidFill>
    </a:ln>
    <a:effectLst/>
  </c:spPr>
  <c:txPr>
    <a:bodyPr/>
    <a:lstStyle/>
    <a:p>
      <a:pPr>
        <a:defRPr/>
      </a:pPr>
      <a:endParaRPr lang="en-K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67F5253C-9A75-AF46-ACEE-EAEE5B05D801}" type="datetimeFigureOut">
              <a:rPr lang="en-US" smtClean="0"/>
              <a:pPr/>
              <a:t>10/3/2024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1A940B9-CD79-EF4A-961D-7F81D59A96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16193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0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/>
          <a:lstStyle>
            <a:lvl1pPr algn="r">
              <a:defRPr sz="1200"/>
            </a:lvl1pPr>
          </a:lstStyle>
          <a:p>
            <a:fld id="{6B0B5A0C-4C94-FA4D-AE3B-06DAC0064AF4}" type="datetimeFigureOut">
              <a:rPr lang="en-US" smtClean="0"/>
              <a:pPr/>
              <a:t>10/3/2024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8" tIns="45719" rIns="91438" bIns="4571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685213"/>
            <a:ext cx="2971800" cy="457200"/>
          </a:xfrm>
          <a:prstGeom prst="rect">
            <a:avLst/>
          </a:prstGeom>
        </p:spPr>
        <p:txBody>
          <a:bodyPr vert="horz" lIns="91438" tIns="45719" rIns="91438" bIns="45719" rtlCol="0" anchor="b"/>
          <a:lstStyle>
            <a:lvl1pPr algn="r">
              <a:defRPr sz="1200"/>
            </a:lvl1pPr>
          </a:lstStyle>
          <a:p>
            <a:fld id="{DD154D62-D7A5-D248-8B93-7A8623E10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3173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13498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90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34927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143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698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687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60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503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3929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98785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24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7720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315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911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0484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306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25534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471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15258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534496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2656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036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8227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2018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934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BB19B7-1DAA-496F-AF64-94D77084BDF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6167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2873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5726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085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058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218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54D62-D7A5-D248-8B93-7A8623E1000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8819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478344" y="6611159"/>
            <a:ext cx="9634699" cy="230832"/>
          </a:xfrm>
          <a:prstGeom prst="rect">
            <a:avLst/>
          </a:prstGeom>
          <a:noFill/>
          <a:ln w="12700" cap="sq" cmpd="sng">
            <a:noFill/>
            <a:prstDash val="solid"/>
          </a:ln>
        </p:spPr>
        <p:txBody>
          <a:bodyPr wrap="square" rtlCol="0" anchor="t" anchorCtr="0">
            <a:spAutoFit/>
          </a:bodyPr>
          <a:lstStyle/>
          <a:p>
            <a:r>
              <a:rPr lang="en-US" sz="900" b="0" i="1">
                <a:solidFill>
                  <a:schemeClr val="bg1"/>
                </a:solidFill>
                <a:latin typeface="Arial"/>
                <a:cs typeface="Arial"/>
              </a:rPr>
              <a:t>Photo</a:t>
            </a:r>
            <a:r>
              <a:rPr lang="en-US" sz="900" b="0" i="1" baseline="0">
                <a:solidFill>
                  <a:schemeClr val="bg1"/>
                </a:solidFill>
                <a:latin typeface="Arial"/>
                <a:cs typeface="Arial"/>
              </a:rPr>
              <a:t> Credit Goes Here</a:t>
            </a:r>
            <a:endParaRPr lang="en-US" sz="900" b="0" i="1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 hasCustomPrompt="1"/>
          </p:nvPr>
        </p:nvSpPr>
        <p:spPr>
          <a:xfrm>
            <a:off x="617142" y="5723098"/>
            <a:ext cx="6697133" cy="2603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000" i="1" baseline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Photo credit: Name/Organization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603252" y="5175082"/>
            <a:ext cx="10915649" cy="2682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00" b="1" baseline="0">
                <a:solidFill>
                  <a:schemeClr val="bg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Subhead goes here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 hasCustomPrompt="1"/>
          </p:nvPr>
        </p:nvSpPr>
        <p:spPr>
          <a:xfrm>
            <a:off x="1362457" y="3829050"/>
            <a:ext cx="9453033" cy="11953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400" baseline="0">
                <a:solidFill>
                  <a:schemeClr val="bg1">
                    <a:lumMod val="85000"/>
                  </a:scheme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TITLE OF PRESENTATION GOES HERE AND HERE</a:t>
            </a:r>
          </a:p>
        </p:txBody>
      </p:sp>
      <p:pic>
        <p:nvPicPr>
          <p:cNvPr id="11" name="Picture 10" descr="horizontal RGB white.eps">
            <a:extLst>
              <a:ext uri="{FF2B5EF4-FFF2-40B4-BE49-F238E27FC236}">
                <a16:creationId xmlns:a16="http://schemas.microsoft.com/office/drawing/2014/main" id="{A040256C-6B5E-4EC8-B0B4-CADE4257D57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448" y="222979"/>
            <a:ext cx="3401400" cy="577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9622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-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8056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Left Justifi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67309" y="994016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b="1" cap="all" baseline="0">
                <a:solidFill>
                  <a:srgbClr val="D37D28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87563"/>
            <a:ext cx="10801351" cy="32918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latin typeface="+mj-lt"/>
                <a:cs typeface="Arial" panose="020B0604020202020204" pitchFamily="34" charset="0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9391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609600" y="975969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b="1" cap="all" baseline="0">
                <a:solidFill>
                  <a:srgbClr val="D37D28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HEADER HERE</a:t>
            </a:r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817034" y="2087563"/>
            <a:ext cx="10801351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1pPr>
            <a:lvl2pPr marL="4572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9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subhead, and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87036" y="1025746"/>
            <a:ext cx="10972800" cy="597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b="1" cap="all" baseline="0">
                <a:solidFill>
                  <a:srgbClr val="D37D28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/>
              <a:t>HEADER HERE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>
          <a:xfrm>
            <a:off x="817034" y="2388787"/>
            <a:ext cx="10801351" cy="3291840"/>
          </a:xfrm>
          <a:prstGeom prst="rect">
            <a:avLst/>
          </a:prstGeom>
        </p:spPr>
        <p:txBody>
          <a:bodyPr/>
          <a:lstStyle>
            <a:lvl1pPr marL="2857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lang="en-US" sz="1800" kern="1200" dirty="0" smtClean="0">
                <a:solidFill>
                  <a:schemeClr val="tx1"/>
                </a:solidFill>
                <a:latin typeface="+mj-lt"/>
                <a:ea typeface="+mn-ea"/>
                <a:cs typeface="Arial"/>
              </a:defRPr>
            </a:lvl1pPr>
            <a:lvl2pPr marL="457200" indent="0">
              <a:buNone/>
              <a:defRPr sz="1800">
                <a:latin typeface="+mj-lt"/>
                <a:cs typeface="Arial" panose="020B0604020202020204" pitchFamily="34" charset="0"/>
              </a:defRPr>
            </a:lvl2pPr>
            <a:lvl3pPr marL="9144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28800" indent="0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 hasCustomPrompt="1"/>
          </p:nvPr>
        </p:nvSpPr>
        <p:spPr>
          <a:xfrm>
            <a:off x="688636" y="1903414"/>
            <a:ext cx="10871200" cy="4524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100" b="1" baseline="0">
                <a:solidFill>
                  <a:srgbClr val="D37D28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Subhead goes here</a:t>
            </a:r>
          </a:p>
        </p:txBody>
      </p:sp>
    </p:spTree>
    <p:extLst>
      <p:ext uri="{BB962C8B-B14F-4D97-AF65-F5344CB8AC3E}">
        <p14:creationId xmlns:p14="http://schemas.microsoft.com/office/powerpoint/2010/main" val="274948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 bwMode="auto">
          <a:xfrm>
            <a:off x="597388" y="1156442"/>
            <a:ext cx="109728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>
              <a:defRPr sz="3200" b="1" cap="all" baseline="0">
                <a:solidFill>
                  <a:srgbClr val="D37D28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altLang="en-US" dirty="0"/>
              <a:t>HEADER HERE</a:t>
            </a:r>
          </a:p>
        </p:txBody>
      </p:sp>
    </p:spTree>
    <p:extLst>
      <p:ext uri="{BB962C8B-B14F-4D97-AF65-F5344CB8AC3E}">
        <p14:creationId xmlns:p14="http://schemas.microsoft.com/office/powerpoint/2010/main" val="3739319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eed the Future-only branded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525354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5871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.em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4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5102420"/>
            <a:ext cx="12192000" cy="846688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-1"/>
            <a:ext cx="12192000" cy="1058305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1" name="Picture 10" descr="horizontal RGB white.eps">
            <a:extLst>
              <a:ext uri="{FF2B5EF4-FFF2-40B4-BE49-F238E27FC236}">
                <a16:creationId xmlns:a16="http://schemas.microsoft.com/office/drawing/2014/main" id="{A756DF2B-1226-453C-A79C-1D54EEB2A1C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448" y="222979"/>
            <a:ext cx="3401400" cy="577885"/>
          </a:xfrm>
          <a:prstGeom prst="rect">
            <a:avLst/>
          </a:prstGeom>
        </p:spPr>
      </p:pic>
      <p:pic>
        <p:nvPicPr>
          <p:cNvPr id="12" name="Picture 11" descr="IFAS2013.png">
            <a:extLst>
              <a:ext uri="{FF2B5EF4-FFF2-40B4-BE49-F238E27FC236}">
                <a16:creationId xmlns:a16="http://schemas.microsoft.com/office/drawing/2014/main" id="{0D45EC00-8113-4B17-BA1A-4447BAB130E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0012" y="6254672"/>
            <a:ext cx="1023644" cy="33886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9791820-8CDC-45F2-829B-A130CF8FD2EA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9108"/>
            <a:ext cx="2339546" cy="91008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BEA7F33-D404-459B-807D-32F62EDD51C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245" y="6216671"/>
            <a:ext cx="870296" cy="41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00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5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-1"/>
            <a:ext cx="12192000" cy="822961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10" name="Picture 9" descr="horizontal RGB white.eps">
            <a:extLst>
              <a:ext uri="{FF2B5EF4-FFF2-40B4-BE49-F238E27FC236}">
                <a16:creationId xmlns:a16="http://schemas.microsoft.com/office/drawing/2014/main" id="{13D0C322-72E9-4DC7-B74F-04B2AAE3FB95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129" y="164113"/>
            <a:ext cx="3160145" cy="536897"/>
          </a:xfrm>
          <a:prstGeom prst="rect">
            <a:avLst/>
          </a:prstGeom>
        </p:spPr>
      </p:pic>
      <p:pic>
        <p:nvPicPr>
          <p:cNvPr id="11" name="Picture 10" descr="IFAS2013.png">
            <a:extLst>
              <a:ext uri="{FF2B5EF4-FFF2-40B4-BE49-F238E27FC236}">
                <a16:creationId xmlns:a16="http://schemas.microsoft.com/office/drawing/2014/main" id="{76521F09-CCEB-48E0-9E0F-109AD5DF89C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0012" y="6254672"/>
            <a:ext cx="1023644" cy="3388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F37EEF-E10C-4CBA-9BD9-A6E09752E1D6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9108"/>
            <a:ext cx="2339546" cy="9100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207BF4C-ED68-4E93-BE5C-CADCAC50697F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245" y="6216671"/>
            <a:ext cx="870296" cy="41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79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94" r:id="rId3"/>
    <p:sldLayoutId id="2147483695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2192000" cy="783549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5" name="Picture 4" descr="horizontal RGB white.eps">
            <a:extLst>
              <a:ext uri="{FF2B5EF4-FFF2-40B4-BE49-F238E27FC236}">
                <a16:creationId xmlns:a16="http://schemas.microsoft.com/office/drawing/2014/main" id="{E25E3FC7-C482-455B-9E82-F31F9B5452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956" y="151356"/>
            <a:ext cx="3089720" cy="52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865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5580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"/>
            <a:ext cx="12192000" cy="5806417"/>
          </a:xfrm>
          <a:prstGeom prst="rect">
            <a:avLst/>
          </a:prstGeom>
          <a:solidFill>
            <a:srgbClr val="237C9A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6" name="Subtitle 4"/>
          <p:cNvSpPr txBox="1">
            <a:spLocks/>
          </p:cNvSpPr>
          <p:nvPr userDrawn="1"/>
        </p:nvSpPr>
        <p:spPr>
          <a:xfrm>
            <a:off x="630382" y="5256487"/>
            <a:ext cx="10952017" cy="1099863"/>
          </a:xfrm>
          <a:prstGeom prst="rect">
            <a:avLst/>
          </a:prstGeom>
        </p:spPr>
        <p:txBody>
          <a:bodyPr anchor="t"/>
          <a:lstStyle/>
          <a:p>
            <a:pPr marL="231775" lvl="2" indent="-231775" algn="ctr">
              <a:lnSpc>
                <a:spcPts val="2000"/>
              </a:lnSpc>
            </a:pPr>
            <a:r>
              <a:rPr lang="en-US" sz="2000" err="1">
                <a:solidFill>
                  <a:schemeClr val="bg1"/>
                </a:solidFill>
                <a:latin typeface="Gill Sans MT"/>
                <a:cs typeface="Gill Sans MT"/>
              </a:rPr>
              <a:t>www.feedthefuture.gov</a:t>
            </a:r>
            <a:endParaRPr lang="en-US" sz="2000">
              <a:solidFill>
                <a:schemeClr val="bg1"/>
              </a:solidFill>
              <a:latin typeface="Gill Sans MT"/>
              <a:cs typeface="Gill Sans MT"/>
            </a:endParaRPr>
          </a:p>
        </p:txBody>
      </p:sp>
      <p:pic>
        <p:nvPicPr>
          <p:cNvPr id="3" name="Picture 2" descr="vertical RGB white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5895" y="1668540"/>
            <a:ext cx="5480210" cy="2302837"/>
          </a:xfrm>
          <a:prstGeom prst="rect">
            <a:avLst/>
          </a:prstGeom>
        </p:spPr>
      </p:pic>
      <p:pic>
        <p:nvPicPr>
          <p:cNvPr id="11" name="Picture 10" descr="IFAS2013.png">
            <a:extLst>
              <a:ext uri="{FF2B5EF4-FFF2-40B4-BE49-F238E27FC236}">
                <a16:creationId xmlns:a16="http://schemas.microsoft.com/office/drawing/2014/main" id="{1E01561C-559B-4639-8CBB-78CE278ABAC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90012" y="6254672"/>
            <a:ext cx="1023644" cy="33886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339A2AA-E97F-4805-AC74-19ABB24A848A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49108"/>
            <a:ext cx="2339546" cy="9100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66146A2-C89F-4B46-A1D7-62C6F1D7B80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0245" y="6216671"/>
            <a:ext cx="870296" cy="414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97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sv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3.png"/><Relationship Id="rId4" Type="http://schemas.openxmlformats.org/officeDocument/2006/relationships/image" Target="../media/image25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2002632" y="5382901"/>
            <a:ext cx="8186737" cy="268287"/>
          </a:xfrm>
        </p:spPr>
        <p:txBody>
          <a:bodyPr/>
          <a:lstStyle/>
          <a:p>
            <a:pPr algn="ctr"/>
            <a:r>
              <a:rPr lang="en-US" sz="1800" dirty="0">
                <a:latin typeface="+mn-lt"/>
              </a:rPr>
              <a:t>Feed the Future Innovation Lab for Livestock Systems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CC1D489F-21AD-45AD-AF3E-E7AC51A43FC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23120" y="1634490"/>
            <a:ext cx="9453033" cy="1195388"/>
          </a:xfrm>
        </p:spPr>
        <p:txBody>
          <a:bodyPr/>
          <a:lstStyle/>
          <a:p>
            <a:r>
              <a:rPr lang="en-US" b="0" i="0" dirty="0">
                <a:solidFill>
                  <a:srgbClr val="000000"/>
                </a:solidFill>
                <a:effectLst/>
              </a:rPr>
              <a:t>Key influencers in Burkina Faso's poultry management: Insights from systems mapping and network analysis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1B43F6-7A4A-CE21-91BA-9D1A7722FD5F}"/>
              </a:ext>
            </a:extLst>
          </p:cNvPr>
          <p:cNvSpPr txBox="1"/>
          <p:nvPr/>
        </p:nvSpPr>
        <p:spPr>
          <a:xfrm>
            <a:off x="889956" y="3465206"/>
            <a:ext cx="101193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Ziynet Boz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+mj-lt"/>
              </a:rPr>
              <a:t>1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, Michel Dione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+mj-lt"/>
              </a:rPr>
              <a:t>2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, Robyn Alders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+mj-lt"/>
              </a:rPr>
              <a:t>3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,  Assèta Kagambèga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+mj-lt"/>
              </a:rPr>
              <a:t>4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, Theodore Knight-Jones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+mj-lt"/>
              </a:rPr>
              <a:t>5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, </a:t>
            </a:r>
            <a:r>
              <a:rPr lang="en-US" b="1" i="0" u="sng" dirty="0">
                <a:solidFill>
                  <a:srgbClr val="000000"/>
                </a:solidFill>
                <a:effectLst/>
                <a:latin typeface="+mj-lt"/>
              </a:rPr>
              <a:t>Guy Ilboudo</a:t>
            </a:r>
            <a:r>
              <a:rPr lang="en-US" b="1" i="0" u="sng" baseline="30000" dirty="0">
                <a:solidFill>
                  <a:srgbClr val="000000"/>
                </a:solidFill>
                <a:effectLst/>
                <a:latin typeface="+mj-lt"/>
              </a:rPr>
              <a:t>2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, Brice Ouedraogo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+mj-lt"/>
              </a:rPr>
              <a:t>2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, Sidonie Ima-Ouoba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+mj-lt"/>
              </a:rPr>
              <a:t>6</a:t>
            </a:r>
            <a:r>
              <a:rPr lang="en-US" b="0" i="0" dirty="0">
                <a:solidFill>
                  <a:srgbClr val="000000"/>
                </a:solidFill>
                <a:effectLst/>
                <a:latin typeface="+mj-lt"/>
              </a:rPr>
              <a:t>, Claudia Ganser</a:t>
            </a:r>
            <a:r>
              <a:rPr lang="en-US" b="0" i="0" baseline="30000" dirty="0">
                <a:solidFill>
                  <a:srgbClr val="000000"/>
                </a:solidFill>
                <a:effectLst/>
                <a:latin typeface="+mj-lt"/>
              </a:rPr>
              <a:t>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F3B79E1-9065-0AE3-C1F8-A9486E935CCA}"/>
              </a:ext>
            </a:extLst>
          </p:cNvPr>
          <p:cNvSpPr txBox="1"/>
          <p:nvPr/>
        </p:nvSpPr>
        <p:spPr>
          <a:xfrm>
            <a:off x="997674" y="4149464"/>
            <a:ext cx="1011936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00" baseline="30000" dirty="0">
                <a:latin typeface="+mj-lt"/>
                <a:cs typeface="Calibri" panose="020F0502020204030204" pitchFamily="34" charset="0"/>
              </a:rPr>
              <a:t>1</a:t>
            </a:r>
            <a:r>
              <a:rPr lang="en-US" sz="1000" dirty="0">
                <a:latin typeface="+mj-lt"/>
                <a:cs typeface="Calibri" panose="020F0502020204030204" pitchFamily="34" charset="0"/>
              </a:rPr>
              <a:t>University of Florida, USA; </a:t>
            </a:r>
            <a:r>
              <a:rPr lang="en-US" sz="1000" baseline="30000" dirty="0">
                <a:latin typeface="+mj-lt"/>
                <a:cs typeface="Calibri" panose="020F0502020204030204" pitchFamily="34" charset="0"/>
              </a:rPr>
              <a:t>2</a:t>
            </a:r>
            <a:r>
              <a:rPr lang="en-US" sz="1000" dirty="0">
                <a:latin typeface="+mj-lt"/>
                <a:cs typeface="Calibri" panose="020F0502020204030204" pitchFamily="34" charset="0"/>
              </a:rPr>
              <a:t>International Livestock Research Institute, Ouagadougou, Burkina Faso; </a:t>
            </a:r>
            <a:r>
              <a:rPr lang="en-US" sz="1000" baseline="30000" dirty="0">
                <a:latin typeface="+mj-lt"/>
                <a:cs typeface="Calibri" panose="020F0502020204030204" pitchFamily="34" charset="0"/>
              </a:rPr>
              <a:t>3</a:t>
            </a:r>
            <a:r>
              <a:rPr lang="en-US" sz="1000" dirty="0">
                <a:latin typeface="+mj-lt"/>
                <a:cs typeface="Calibri" panose="020F0502020204030204" pitchFamily="34" charset="0"/>
              </a:rPr>
              <a:t>Kyeema Foundation, Brisbane &amp; Development Policy Centre, Australian National University, Australia; </a:t>
            </a:r>
            <a:r>
              <a:rPr lang="en-US" sz="1000" baseline="30000" dirty="0">
                <a:latin typeface="+mj-lt"/>
                <a:cs typeface="Calibri" panose="020F0502020204030204" pitchFamily="34" charset="0"/>
              </a:rPr>
              <a:t>4</a:t>
            </a:r>
            <a:r>
              <a:rPr lang="en-US" sz="1000" dirty="0">
                <a:latin typeface="+mj-lt"/>
                <a:cs typeface="Calibri" panose="020F0502020204030204" pitchFamily="34" charset="0"/>
              </a:rPr>
              <a:t>University Joseph Ki-</a:t>
            </a:r>
            <a:r>
              <a:rPr lang="en-US" sz="1000" dirty="0" err="1">
                <a:latin typeface="+mj-lt"/>
                <a:cs typeface="Calibri" panose="020F0502020204030204" pitchFamily="34" charset="0"/>
              </a:rPr>
              <a:t>Zerbo</a:t>
            </a:r>
            <a:r>
              <a:rPr lang="en-US" sz="1000" dirty="0">
                <a:latin typeface="+mj-lt"/>
                <a:cs typeface="Calibri" panose="020F0502020204030204" pitchFamily="34" charset="0"/>
              </a:rPr>
              <a:t>, Ouagadougou, Burkina Faso; </a:t>
            </a:r>
            <a:r>
              <a:rPr lang="en-US" sz="1000" baseline="30000" dirty="0">
                <a:latin typeface="+mj-lt"/>
                <a:cs typeface="Calibri" panose="020F0502020204030204" pitchFamily="34" charset="0"/>
              </a:rPr>
              <a:t>5</a:t>
            </a:r>
            <a:r>
              <a:rPr lang="en-US" sz="1000" dirty="0">
                <a:latin typeface="+mj-lt"/>
                <a:cs typeface="Calibri" panose="020F0502020204030204" pitchFamily="34" charset="0"/>
              </a:rPr>
              <a:t>International Livestock Research Institute, Addis Ababa, Ethiopia; </a:t>
            </a:r>
            <a:r>
              <a:rPr lang="en-US" sz="1000" baseline="30000" dirty="0">
                <a:latin typeface="+mj-lt"/>
                <a:cs typeface="Calibri" panose="020F0502020204030204" pitchFamily="34" charset="0"/>
              </a:rPr>
              <a:t>6</a:t>
            </a:r>
            <a:r>
              <a:rPr lang="en-US" sz="1000" dirty="0">
                <a:latin typeface="+mj-lt"/>
                <a:cs typeface="Calibri" panose="020F0502020204030204" pitchFamily="34" charset="0"/>
              </a:rPr>
              <a:t>Institute of Environment and Agricultural Research (INERA), Ouagadougou, Burkina Faso</a:t>
            </a:r>
          </a:p>
          <a:p>
            <a:pPr algn="ctr"/>
            <a:endParaRPr lang="en-US" sz="1000" dirty="0">
              <a:latin typeface="+mj-lt"/>
              <a:cs typeface="Calibri" panose="020F0502020204030204" pitchFamily="34" charset="0"/>
            </a:endParaRPr>
          </a:p>
          <a:p>
            <a:pPr algn="ctr"/>
            <a:r>
              <a:rPr lang="en-US" sz="1600" b="1" i="0" dirty="0">
                <a:solidFill>
                  <a:srgbClr val="F69010"/>
                </a:solidFill>
                <a:effectLst/>
                <a:latin typeface="+mj-lt"/>
              </a:rPr>
              <a:t>8th World One Health Congress, 20-23 September 2024, Cape Town, South Africa</a:t>
            </a:r>
          </a:p>
          <a:p>
            <a:pPr algn="ctr"/>
            <a:endParaRPr lang="en-US" sz="1000" b="1" dirty="0">
              <a:latin typeface="+mj-lt"/>
              <a:cs typeface="Calibri" panose="020F0502020204030204" pitchFamily="34" charset="0"/>
            </a:endParaRPr>
          </a:p>
        </p:txBody>
      </p:sp>
      <p:pic>
        <p:nvPicPr>
          <p:cNvPr id="2" name="Image 2">
            <a:extLst>
              <a:ext uri="{FF2B5EF4-FFF2-40B4-BE49-F238E27FC236}">
                <a16:creationId xmlns:a16="http://schemas.microsoft.com/office/drawing/2014/main" id="{03E3D1DA-4A4F-3EFA-F719-50D532EE78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1855" y="6085963"/>
            <a:ext cx="687330" cy="555592"/>
          </a:xfrm>
          <a:prstGeom prst="rect">
            <a:avLst/>
          </a:prstGeom>
        </p:spPr>
      </p:pic>
      <p:pic>
        <p:nvPicPr>
          <p:cNvPr id="5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11918B3F-D934-5AFA-AE25-6579E99337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573234" y="6049900"/>
            <a:ext cx="616223" cy="746300"/>
          </a:xfrm>
          <a:prstGeom prst="rect">
            <a:avLst/>
          </a:prstGeom>
        </p:spPr>
      </p:pic>
      <p:pic>
        <p:nvPicPr>
          <p:cNvPr id="8" name="Google Shape;83;p1">
            <a:extLst>
              <a:ext uri="{FF2B5EF4-FFF2-40B4-BE49-F238E27FC236}">
                <a16:creationId xmlns:a16="http://schemas.microsoft.com/office/drawing/2014/main" id="{966DA614-D21D-38C6-D6B1-95F2CEC6DD20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43835" y="6122989"/>
            <a:ext cx="646674" cy="518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8194D7C-EFCD-13D6-187B-7F5CAFC88C6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630" y="6118448"/>
            <a:ext cx="1678935" cy="489052"/>
          </a:xfrm>
          <a:prstGeom prst="rect">
            <a:avLst/>
          </a:prstGeom>
        </p:spPr>
      </p:pic>
      <p:pic>
        <p:nvPicPr>
          <p:cNvPr id="10" name="Picture 16">
            <a:extLst>
              <a:ext uri="{FF2B5EF4-FFF2-40B4-BE49-F238E27FC236}">
                <a16:creationId xmlns:a16="http://schemas.microsoft.com/office/drawing/2014/main" id="{63E92628-1405-F41F-78A6-5FF991A496A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0947" y="6118448"/>
            <a:ext cx="558803" cy="489052"/>
          </a:xfrm>
          <a:prstGeom prst="rect">
            <a:avLst/>
          </a:prstGeom>
        </p:spPr>
      </p:pic>
      <p:pic>
        <p:nvPicPr>
          <p:cNvPr id="11" name="Picture 14">
            <a:extLst>
              <a:ext uri="{FF2B5EF4-FFF2-40B4-BE49-F238E27FC236}">
                <a16:creationId xmlns:a16="http://schemas.microsoft.com/office/drawing/2014/main" id="{E91800CA-80DC-51D3-F266-B708682975F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97431" y="5977776"/>
            <a:ext cx="950246" cy="7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5366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9DAED7C-4A35-40F1-148C-412E8FACD6D3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7589589" y="4448823"/>
            <a:ext cx="253830" cy="10600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Graphic 14">
            <a:extLst>
              <a:ext uri="{FF2B5EF4-FFF2-40B4-BE49-F238E27FC236}">
                <a16:creationId xmlns:a16="http://schemas.microsoft.com/office/drawing/2014/main" id="{8AB1DD13-22F5-FA5A-6EBA-86C3E3DB0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68499" y="2537505"/>
            <a:ext cx="3154892" cy="305145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F0D898-AEFE-2542-58FE-CBDEAEF27317}"/>
              </a:ext>
            </a:extLst>
          </p:cNvPr>
          <p:cNvCxnSpPr/>
          <p:nvPr/>
        </p:nvCxnSpPr>
        <p:spPr>
          <a:xfrm>
            <a:off x="3868499" y="3538329"/>
            <a:ext cx="381284" cy="46373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A1C6D90-E8DE-09DC-A773-C8EBD38AC216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4753289" y="5928161"/>
            <a:ext cx="694522" cy="4249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36574B-10AB-6DA3-CF05-9949CA8A6B37}"/>
              </a:ext>
            </a:extLst>
          </p:cNvPr>
          <p:cNvCxnSpPr>
            <a:cxnSpLocks/>
            <a:stCxn id="6" idx="6"/>
            <a:endCxn id="9" idx="1"/>
          </p:cNvCxnSpPr>
          <p:nvPr/>
        </p:nvCxnSpPr>
        <p:spPr>
          <a:xfrm flipV="1">
            <a:off x="6275117" y="2469176"/>
            <a:ext cx="574987" cy="13175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808830" y="871381"/>
            <a:ext cx="10124214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Why TRADITIONAL Poultry Production Matters in BURKINA FASO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2C6B3D0-B2B2-931B-CB4D-E306D9F99C26}"/>
              </a:ext>
            </a:extLst>
          </p:cNvPr>
          <p:cNvGrpSpPr/>
          <p:nvPr/>
        </p:nvGrpSpPr>
        <p:grpSpPr>
          <a:xfrm>
            <a:off x="5214475" y="1920396"/>
            <a:ext cx="1060642" cy="1123909"/>
            <a:chOff x="5203812" y="1738353"/>
            <a:chExt cx="1169059" cy="119307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407236F-D716-2A5A-338E-1A25F3C94D8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2F2B75-687D-C205-9F39-1DEC14F89804}"/>
                </a:ext>
              </a:extLst>
            </p:cNvPr>
            <p:cNvSpPr txBox="1"/>
            <p:nvPr/>
          </p:nvSpPr>
          <p:spPr>
            <a:xfrm>
              <a:off x="5296442" y="1764610"/>
              <a:ext cx="1018903" cy="1143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Food Security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&amp;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Safety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50379A-FFF0-C74E-D34D-1D977E2B8732}"/>
              </a:ext>
            </a:extLst>
          </p:cNvPr>
          <p:cNvGrpSpPr/>
          <p:nvPr/>
        </p:nvGrpSpPr>
        <p:grpSpPr>
          <a:xfrm>
            <a:off x="5137852" y="5396538"/>
            <a:ext cx="1213880" cy="1123909"/>
            <a:chOff x="5119358" y="1738353"/>
            <a:chExt cx="1337960" cy="119307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E5B1C7F-BD04-E5C7-03D6-83CFF071BD4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7EAE0-E2B0-7796-377E-85FD493F802A}"/>
                </a:ext>
              </a:extLst>
            </p:cNvPr>
            <p:cNvSpPr txBox="1"/>
            <p:nvPr/>
          </p:nvSpPr>
          <p:spPr>
            <a:xfrm>
              <a:off x="5119358" y="2155195"/>
              <a:ext cx="1337960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Economic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D174F8-902B-ECE8-C478-7AF021535BE0}"/>
              </a:ext>
            </a:extLst>
          </p:cNvPr>
          <p:cNvGrpSpPr/>
          <p:nvPr/>
        </p:nvGrpSpPr>
        <p:grpSpPr>
          <a:xfrm>
            <a:off x="6453640" y="3856450"/>
            <a:ext cx="1173528" cy="1123909"/>
            <a:chOff x="5156378" y="1738353"/>
            <a:chExt cx="1293484" cy="119307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0669FE2-3EF0-DC53-97F1-4C1E000E7B79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C208DD-6DAC-CBDE-1394-5913637EA7B0}"/>
                </a:ext>
              </a:extLst>
            </p:cNvPr>
            <p:cNvSpPr txBox="1"/>
            <p:nvPr/>
          </p:nvSpPr>
          <p:spPr>
            <a:xfrm>
              <a:off x="5156378" y="2054971"/>
              <a:ext cx="1293484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Nutritional Security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97371E2-15F7-AD2A-BD34-8F3813FC6126}"/>
              </a:ext>
            </a:extLst>
          </p:cNvPr>
          <p:cNvGrpSpPr/>
          <p:nvPr/>
        </p:nvGrpSpPr>
        <p:grpSpPr>
          <a:xfrm>
            <a:off x="3868499" y="3856450"/>
            <a:ext cx="1060644" cy="1123909"/>
            <a:chOff x="5203810" y="1738353"/>
            <a:chExt cx="1169061" cy="119307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3E77C2-5524-86C3-B462-7DE584305C5D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0C98DF-7EF5-0B7E-DEC9-9473CCAF072A}"/>
                </a:ext>
              </a:extLst>
            </p:cNvPr>
            <p:cNvSpPr txBox="1"/>
            <p:nvPr/>
          </p:nvSpPr>
          <p:spPr>
            <a:xfrm>
              <a:off x="5203810" y="2155195"/>
              <a:ext cx="1169059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Culture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C0A0BC57-ACFF-BCE7-19B2-9182FCFFF6DA}"/>
              </a:ext>
            </a:extLst>
          </p:cNvPr>
          <p:cNvSpPr/>
          <p:nvPr/>
        </p:nvSpPr>
        <p:spPr>
          <a:xfrm>
            <a:off x="6850104" y="1945131"/>
            <a:ext cx="4568162" cy="104808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2C6A7C-4A41-3203-B70A-F7A83807F5B5}"/>
              </a:ext>
            </a:extLst>
          </p:cNvPr>
          <p:cNvSpPr txBox="1"/>
          <p:nvPr/>
        </p:nvSpPr>
        <p:spPr>
          <a:xfrm>
            <a:off x="6850104" y="1975498"/>
            <a:ext cx="406067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Poultry contributes to 16.47% of meat consumed.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In 2017, 400,000 people fell ill due to consumption of poultry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Generally consume feed not edible by humans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endParaRPr lang="en-US" sz="1400" dirty="0">
              <a:latin typeface="Gill Sans MT" panose="020B05020201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37DAEA-8AF1-1B8C-814F-CAD3BA3C5976}"/>
              </a:ext>
            </a:extLst>
          </p:cNvPr>
          <p:cNvSpPr txBox="1"/>
          <p:nvPr/>
        </p:nvSpPr>
        <p:spPr>
          <a:xfrm>
            <a:off x="7843419" y="4169074"/>
            <a:ext cx="40606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Value of poultry production is XOF 85 billion (USD 140 million)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Represents 6% of Burkina Faso’s GDP</a:t>
            </a:r>
          </a:p>
          <a:p>
            <a:endParaRPr lang="en-US" sz="1400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C2D3BE-282D-0D59-8050-F675DE883FAA}"/>
              </a:ext>
            </a:extLst>
          </p:cNvPr>
          <p:cNvSpPr/>
          <p:nvPr/>
        </p:nvSpPr>
        <p:spPr>
          <a:xfrm>
            <a:off x="7843419" y="4077776"/>
            <a:ext cx="4060676" cy="9541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2B3706-7617-24AA-0749-EF2240838C14}"/>
              </a:ext>
            </a:extLst>
          </p:cNvPr>
          <p:cNvSpPr txBox="1"/>
          <p:nvPr/>
        </p:nvSpPr>
        <p:spPr>
          <a:xfrm>
            <a:off x="587598" y="5372626"/>
            <a:ext cx="411314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Important source of income in rural regions, for the poor, and women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Poultry assets are almost exclusively managed by women and youth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  <a:p>
            <a:pPr marL="114300" indent="-1143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185E28-0F6D-9D46-52BF-C35E085165EF}"/>
              </a:ext>
            </a:extLst>
          </p:cNvPr>
          <p:cNvSpPr/>
          <p:nvPr/>
        </p:nvSpPr>
        <p:spPr>
          <a:xfrm>
            <a:off x="527390" y="5298480"/>
            <a:ext cx="4225899" cy="125936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84E093-81A5-1DB1-D197-9A910889005E}"/>
              </a:ext>
            </a:extLst>
          </p:cNvPr>
          <p:cNvSpPr txBox="1"/>
          <p:nvPr/>
        </p:nvSpPr>
        <p:spPr>
          <a:xfrm>
            <a:off x="1164180" y="2778096"/>
            <a:ext cx="29816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Major role for religious and cultural practices, as well as social conventions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08796F-3B9E-DE3F-9E69-5D4E3C97CD67}"/>
              </a:ext>
            </a:extLst>
          </p:cNvPr>
          <p:cNvSpPr/>
          <p:nvPr/>
        </p:nvSpPr>
        <p:spPr>
          <a:xfrm>
            <a:off x="1094892" y="2731746"/>
            <a:ext cx="3050893" cy="80658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8C85F0-DB44-E899-FFF7-2BF7FE92BA58}"/>
              </a:ext>
            </a:extLst>
          </p:cNvPr>
          <p:cNvSpPr txBox="1"/>
          <p:nvPr/>
        </p:nvSpPr>
        <p:spPr>
          <a:xfrm>
            <a:off x="8078857" y="6596390"/>
            <a:ext cx="41131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Dione et al., 2021; FAO 2018</a:t>
            </a:r>
          </a:p>
        </p:txBody>
      </p:sp>
    </p:spTree>
    <p:extLst>
      <p:ext uri="{BB962C8B-B14F-4D97-AF65-F5344CB8AC3E}">
        <p14:creationId xmlns:p14="http://schemas.microsoft.com/office/powerpoint/2010/main" val="33857425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8AB1DD13-22F5-FA5A-6EBA-86C3E3DB0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68499" y="2537505"/>
            <a:ext cx="3154892" cy="305145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F0D898-AEFE-2542-58FE-CBDEAEF27317}"/>
              </a:ext>
            </a:extLst>
          </p:cNvPr>
          <p:cNvCxnSpPr/>
          <p:nvPr/>
        </p:nvCxnSpPr>
        <p:spPr>
          <a:xfrm>
            <a:off x="3868499" y="3538329"/>
            <a:ext cx="381284" cy="46373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A1C6D90-E8DE-09DC-A773-C8EBD38AC216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4753289" y="5928161"/>
            <a:ext cx="694522" cy="4249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36574B-10AB-6DA3-CF05-9949CA8A6B37}"/>
              </a:ext>
            </a:extLst>
          </p:cNvPr>
          <p:cNvCxnSpPr>
            <a:cxnSpLocks/>
            <a:stCxn id="6" idx="6"/>
            <a:endCxn id="9" idx="1"/>
          </p:cNvCxnSpPr>
          <p:nvPr/>
        </p:nvCxnSpPr>
        <p:spPr>
          <a:xfrm>
            <a:off x="6275117" y="2482351"/>
            <a:ext cx="253830" cy="18202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808830" y="871381"/>
            <a:ext cx="10124214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Why TRADITIONAL Poultry Production Matters in BURKINA FASO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2C6B3D0-B2B2-931B-CB4D-E306D9F99C26}"/>
              </a:ext>
            </a:extLst>
          </p:cNvPr>
          <p:cNvGrpSpPr/>
          <p:nvPr/>
        </p:nvGrpSpPr>
        <p:grpSpPr>
          <a:xfrm>
            <a:off x="5214475" y="1920395"/>
            <a:ext cx="1060642" cy="1123908"/>
            <a:chOff x="5203812" y="1738353"/>
            <a:chExt cx="1169059" cy="119307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407236F-D716-2A5A-338E-1A25F3C94D8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2F2B75-687D-C205-9F39-1DEC14F89804}"/>
                </a:ext>
              </a:extLst>
            </p:cNvPr>
            <p:cNvSpPr txBox="1"/>
            <p:nvPr/>
          </p:nvSpPr>
          <p:spPr>
            <a:xfrm>
              <a:off x="5302601" y="1773311"/>
              <a:ext cx="1018903" cy="1143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Food Security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&amp;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Safety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50379A-FFF0-C74E-D34D-1D977E2B8732}"/>
              </a:ext>
            </a:extLst>
          </p:cNvPr>
          <p:cNvGrpSpPr/>
          <p:nvPr/>
        </p:nvGrpSpPr>
        <p:grpSpPr>
          <a:xfrm>
            <a:off x="5137852" y="5396538"/>
            <a:ext cx="1213880" cy="1123909"/>
            <a:chOff x="5119358" y="1738353"/>
            <a:chExt cx="1337960" cy="119307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E5B1C7F-BD04-E5C7-03D6-83CFF071BD4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7EAE0-E2B0-7796-377E-85FD493F802A}"/>
                </a:ext>
              </a:extLst>
            </p:cNvPr>
            <p:cNvSpPr txBox="1"/>
            <p:nvPr/>
          </p:nvSpPr>
          <p:spPr>
            <a:xfrm>
              <a:off x="5119358" y="2155195"/>
              <a:ext cx="1337960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Economic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D174F8-902B-ECE8-C478-7AF021535BE0}"/>
              </a:ext>
            </a:extLst>
          </p:cNvPr>
          <p:cNvGrpSpPr/>
          <p:nvPr/>
        </p:nvGrpSpPr>
        <p:grpSpPr>
          <a:xfrm>
            <a:off x="6464400" y="3856450"/>
            <a:ext cx="1216608" cy="1123909"/>
            <a:chOff x="5132662" y="1738353"/>
            <a:chExt cx="1340967" cy="119307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0669FE2-3EF0-DC53-97F1-4C1E000E7B79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C208DD-6DAC-CBDE-1394-5913637EA7B0}"/>
                </a:ext>
              </a:extLst>
            </p:cNvPr>
            <p:cNvSpPr txBox="1"/>
            <p:nvPr/>
          </p:nvSpPr>
          <p:spPr>
            <a:xfrm>
              <a:off x="5132662" y="2054971"/>
              <a:ext cx="1340967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Nutritional Security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97371E2-15F7-AD2A-BD34-8F3813FC6126}"/>
              </a:ext>
            </a:extLst>
          </p:cNvPr>
          <p:cNvGrpSpPr/>
          <p:nvPr/>
        </p:nvGrpSpPr>
        <p:grpSpPr>
          <a:xfrm>
            <a:off x="3868499" y="3856450"/>
            <a:ext cx="1060644" cy="1123909"/>
            <a:chOff x="5203810" y="1738353"/>
            <a:chExt cx="1169061" cy="119307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3E77C2-5524-86C3-B462-7DE584305C5D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0C98DF-7EF5-0B7E-DEC9-9473CCAF072A}"/>
                </a:ext>
              </a:extLst>
            </p:cNvPr>
            <p:cNvSpPr txBox="1"/>
            <p:nvPr/>
          </p:nvSpPr>
          <p:spPr>
            <a:xfrm>
              <a:off x="5203810" y="2155195"/>
              <a:ext cx="1169059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Culture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C0A0BC57-ACFF-BCE7-19B2-9182FCFFF6DA}"/>
              </a:ext>
            </a:extLst>
          </p:cNvPr>
          <p:cNvSpPr/>
          <p:nvPr/>
        </p:nvSpPr>
        <p:spPr>
          <a:xfrm>
            <a:off x="6528947" y="2060803"/>
            <a:ext cx="4060676" cy="120713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9DAED7C-4A35-40F1-148C-412E8FACD6D3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7589589" y="4448823"/>
            <a:ext cx="253830" cy="10600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C37DAEA-8AF1-1B8C-814F-CAD3BA3C5976}"/>
              </a:ext>
            </a:extLst>
          </p:cNvPr>
          <p:cNvSpPr txBox="1"/>
          <p:nvPr/>
        </p:nvSpPr>
        <p:spPr>
          <a:xfrm>
            <a:off x="7843419" y="4169074"/>
            <a:ext cx="40606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Value of poultry production is XOF 85 billion (USD 140 </a:t>
            </a:r>
            <a:r>
              <a:rPr lang="en-US" sz="1400" dirty="0" err="1">
                <a:latin typeface="Gill Sans MT" panose="020B0502020104020203" pitchFamily="34" charset="0"/>
              </a:rPr>
              <a:t>millon</a:t>
            </a:r>
            <a:r>
              <a:rPr lang="en-US" sz="1400" dirty="0">
                <a:latin typeface="Gill Sans MT" panose="020B0502020104020203" pitchFamily="34" charset="0"/>
              </a:rPr>
              <a:t>)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Represents 6% of Burkina Faso’s GDP</a:t>
            </a:r>
          </a:p>
          <a:p>
            <a:endParaRPr lang="en-US" sz="1400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C2D3BE-282D-0D59-8050-F675DE883FAA}"/>
              </a:ext>
            </a:extLst>
          </p:cNvPr>
          <p:cNvSpPr/>
          <p:nvPr/>
        </p:nvSpPr>
        <p:spPr>
          <a:xfrm>
            <a:off x="7843419" y="4077776"/>
            <a:ext cx="4060676" cy="9541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2B3706-7617-24AA-0749-EF2240838C14}"/>
              </a:ext>
            </a:extLst>
          </p:cNvPr>
          <p:cNvSpPr txBox="1"/>
          <p:nvPr/>
        </p:nvSpPr>
        <p:spPr>
          <a:xfrm>
            <a:off x="587598" y="5372626"/>
            <a:ext cx="406067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90 % attributable to traditional production systems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Important source of income in rural regions, for the poor, and women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Poultry assets are almost exclusively managed by women and youth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  <a:p>
            <a:pPr marL="114300" indent="-1143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185E28-0F6D-9D46-52BF-C35E085165EF}"/>
              </a:ext>
            </a:extLst>
          </p:cNvPr>
          <p:cNvSpPr/>
          <p:nvPr/>
        </p:nvSpPr>
        <p:spPr>
          <a:xfrm>
            <a:off x="527390" y="5298480"/>
            <a:ext cx="4225899" cy="125936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84E093-81A5-1DB1-D197-9A910889005E}"/>
              </a:ext>
            </a:extLst>
          </p:cNvPr>
          <p:cNvSpPr txBox="1"/>
          <p:nvPr/>
        </p:nvSpPr>
        <p:spPr>
          <a:xfrm>
            <a:off x="1164180" y="2778096"/>
            <a:ext cx="29816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Major role for religious and cultural practices, as well as social conventions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08796F-3B9E-DE3F-9E69-5D4E3C97CD67}"/>
              </a:ext>
            </a:extLst>
          </p:cNvPr>
          <p:cNvSpPr/>
          <p:nvPr/>
        </p:nvSpPr>
        <p:spPr>
          <a:xfrm>
            <a:off x="1094892" y="2731746"/>
            <a:ext cx="3050893" cy="80658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8C85F0-DB44-E899-FFF7-2BF7FE92BA58}"/>
              </a:ext>
            </a:extLst>
          </p:cNvPr>
          <p:cNvSpPr txBox="1"/>
          <p:nvPr/>
        </p:nvSpPr>
        <p:spPr>
          <a:xfrm>
            <a:off x="8078857" y="6596390"/>
            <a:ext cx="41131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Dione et al., 2021; FAO 2018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569EA5-2DB4-BA0C-CED0-3AD5CC26CC65}"/>
              </a:ext>
            </a:extLst>
          </p:cNvPr>
          <p:cNvSpPr/>
          <p:nvPr/>
        </p:nvSpPr>
        <p:spPr>
          <a:xfrm>
            <a:off x="3344836" y="4712859"/>
            <a:ext cx="5052202" cy="75277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C3CA1B-6FDE-4929-B56E-558FAABEABEE}"/>
              </a:ext>
            </a:extLst>
          </p:cNvPr>
          <p:cNvSpPr txBox="1"/>
          <p:nvPr/>
        </p:nvSpPr>
        <p:spPr>
          <a:xfrm>
            <a:off x="3344834" y="4733376"/>
            <a:ext cx="49543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solidFill>
                  <a:schemeClr val="accent6"/>
                </a:solidFill>
                <a:latin typeface="Gill Sans MT" panose="020B0502020104020203" pitchFamily="34" charset="0"/>
              </a:rPr>
              <a:t>Traditional poultry demand is expected to increase by 1,400 tons per year over the next 10 years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72C6A7C-4A41-3203-B70A-F7A83807F5B5}"/>
              </a:ext>
            </a:extLst>
          </p:cNvPr>
          <p:cNvSpPr txBox="1"/>
          <p:nvPr/>
        </p:nvSpPr>
        <p:spPr>
          <a:xfrm>
            <a:off x="6528947" y="2111303"/>
            <a:ext cx="406067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Poultry contributes to 16.47% of meat consumed.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Per capita consumption is 8 &amp; 1 kg of meat and egg, respectively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In 2017, 400,000 people fell ill due to consumption of poultry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endParaRPr lang="en-US" sz="14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09214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raphic 14">
            <a:extLst>
              <a:ext uri="{FF2B5EF4-FFF2-40B4-BE49-F238E27FC236}">
                <a16:creationId xmlns:a16="http://schemas.microsoft.com/office/drawing/2014/main" id="{8AB1DD13-22F5-FA5A-6EBA-86C3E3DB0D8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868499" y="2537505"/>
            <a:ext cx="3154892" cy="3051453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F0D898-AEFE-2542-58FE-CBDEAEF27317}"/>
              </a:ext>
            </a:extLst>
          </p:cNvPr>
          <p:cNvCxnSpPr/>
          <p:nvPr/>
        </p:nvCxnSpPr>
        <p:spPr>
          <a:xfrm>
            <a:off x="3868499" y="3538329"/>
            <a:ext cx="381284" cy="46373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A1C6D90-E8DE-09DC-A773-C8EBD38AC216}"/>
              </a:ext>
            </a:extLst>
          </p:cNvPr>
          <p:cNvCxnSpPr>
            <a:cxnSpLocks/>
            <a:stCxn id="17" idx="3"/>
          </p:cNvCxnSpPr>
          <p:nvPr/>
        </p:nvCxnSpPr>
        <p:spPr>
          <a:xfrm>
            <a:off x="4753289" y="5928161"/>
            <a:ext cx="694522" cy="4249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36574B-10AB-6DA3-CF05-9949CA8A6B37}"/>
              </a:ext>
            </a:extLst>
          </p:cNvPr>
          <p:cNvCxnSpPr>
            <a:cxnSpLocks/>
            <a:stCxn id="6" idx="6"/>
            <a:endCxn id="9" idx="1"/>
          </p:cNvCxnSpPr>
          <p:nvPr/>
        </p:nvCxnSpPr>
        <p:spPr>
          <a:xfrm>
            <a:off x="6275117" y="2482349"/>
            <a:ext cx="253830" cy="213662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808830" y="871381"/>
            <a:ext cx="10124214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Why TRADITIONAL Poultry Production Matters in BURKINA FASO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2C6B3D0-B2B2-931B-CB4D-E306D9F99C26}"/>
              </a:ext>
            </a:extLst>
          </p:cNvPr>
          <p:cNvGrpSpPr/>
          <p:nvPr/>
        </p:nvGrpSpPr>
        <p:grpSpPr>
          <a:xfrm>
            <a:off x="5214475" y="1920395"/>
            <a:ext cx="1060642" cy="1123908"/>
            <a:chOff x="5203812" y="1738353"/>
            <a:chExt cx="1169059" cy="119307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407236F-D716-2A5A-338E-1A25F3C94D8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2F2B75-687D-C205-9F39-1DEC14F89804}"/>
                </a:ext>
              </a:extLst>
            </p:cNvPr>
            <p:cNvSpPr txBox="1"/>
            <p:nvPr/>
          </p:nvSpPr>
          <p:spPr>
            <a:xfrm>
              <a:off x="5278885" y="1773311"/>
              <a:ext cx="1018903" cy="11435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Food Security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&amp;</a:t>
              </a:r>
            </a:p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Safety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50379A-FFF0-C74E-D34D-1D977E2B8732}"/>
              </a:ext>
            </a:extLst>
          </p:cNvPr>
          <p:cNvGrpSpPr/>
          <p:nvPr/>
        </p:nvGrpSpPr>
        <p:grpSpPr>
          <a:xfrm>
            <a:off x="5137852" y="5396538"/>
            <a:ext cx="1213880" cy="1123909"/>
            <a:chOff x="5119358" y="1738353"/>
            <a:chExt cx="1337960" cy="119307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E5B1C7F-BD04-E5C7-03D6-83CFF071BD4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7EAE0-E2B0-7796-377E-85FD493F802A}"/>
                </a:ext>
              </a:extLst>
            </p:cNvPr>
            <p:cNvSpPr txBox="1"/>
            <p:nvPr/>
          </p:nvSpPr>
          <p:spPr>
            <a:xfrm>
              <a:off x="5119358" y="2155195"/>
              <a:ext cx="1337960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Economic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D174F8-902B-ECE8-C478-7AF021535BE0}"/>
              </a:ext>
            </a:extLst>
          </p:cNvPr>
          <p:cNvGrpSpPr/>
          <p:nvPr/>
        </p:nvGrpSpPr>
        <p:grpSpPr>
          <a:xfrm>
            <a:off x="6475158" y="3856450"/>
            <a:ext cx="1216608" cy="1123909"/>
            <a:chOff x="5144520" y="1738353"/>
            <a:chExt cx="1340967" cy="119307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0669FE2-3EF0-DC53-97F1-4C1E000E7B79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C208DD-6DAC-CBDE-1394-5913637EA7B0}"/>
                </a:ext>
              </a:extLst>
            </p:cNvPr>
            <p:cNvSpPr txBox="1"/>
            <p:nvPr/>
          </p:nvSpPr>
          <p:spPr>
            <a:xfrm>
              <a:off x="5144520" y="2054971"/>
              <a:ext cx="1340967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Nutritional Security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97371E2-15F7-AD2A-BD34-8F3813FC6126}"/>
              </a:ext>
            </a:extLst>
          </p:cNvPr>
          <p:cNvGrpSpPr/>
          <p:nvPr/>
        </p:nvGrpSpPr>
        <p:grpSpPr>
          <a:xfrm>
            <a:off x="3868499" y="3856450"/>
            <a:ext cx="1060644" cy="1123909"/>
            <a:chOff x="5203810" y="1738353"/>
            <a:chExt cx="1169061" cy="119307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3E77C2-5524-86C3-B462-7DE584305C5D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0C98DF-7EF5-0B7E-DEC9-9473CCAF072A}"/>
                </a:ext>
              </a:extLst>
            </p:cNvPr>
            <p:cNvSpPr txBox="1"/>
            <p:nvPr/>
          </p:nvSpPr>
          <p:spPr>
            <a:xfrm>
              <a:off x="5203810" y="2155195"/>
              <a:ext cx="1169059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Culture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C0A0BC57-ACFF-BCE7-19B2-9182FCFFF6DA}"/>
              </a:ext>
            </a:extLst>
          </p:cNvPr>
          <p:cNvSpPr/>
          <p:nvPr/>
        </p:nvSpPr>
        <p:spPr>
          <a:xfrm>
            <a:off x="6528947" y="2060803"/>
            <a:ext cx="4060676" cy="127041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9DAED7C-4A35-40F1-148C-412E8FACD6D3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7589589" y="4448823"/>
            <a:ext cx="253830" cy="106007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C37DAEA-8AF1-1B8C-814F-CAD3BA3C5976}"/>
              </a:ext>
            </a:extLst>
          </p:cNvPr>
          <p:cNvSpPr txBox="1"/>
          <p:nvPr/>
        </p:nvSpPr>
        <p:spPr>
          <a:xfrm>
            <a:off x="7843419" y="4169074"/>
            <a:ext cx="40606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Value of poultry production is XOF 85 billion (USD 140 </a:t>
            </a:r>
            <a:r>
              <a:rPr lang="en-US" sz="1400" dirty="0" err="1">
                <a:latin typeface="Gill Sans MT" panose="020B0502020104020203" pitchFamily="34" charset="0"/>
              </a:rPr>
              <a:t>millon</a:t>
            </a:r>
            <a:r>
              <a:rPr lang="en-US" sz="1400" dirty="0">
                <a:latin typeface="Gill Sans MT" panose="020B0502020104020203" pitchFamily="34" charset="0"/>
              </a:rPr>
              <a:t>)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Represents 6% of Burkina Faso’s GDP</a:t>
            </a:r>
          </a:p>
          <a:p>
            <a:endParaRPr lang="en-US" sz="1400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C2D3BE-282D-0D59-8050-F675DE883FAA}"/>
              </a:ext>
            </a:extLst>
          </p:cNvPr>
          <p:cNvSpPr/>
          <p:nvPr/>
        </p:nvSpPr>
        <p:spPr>
          <a:xfrm>
            <a:off x="7843419" y="4077776"/>
            <a:ext cx="4060676" cy="954108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2B3706-7617-24AA-0749-EF2240838C14}"/>
              </a:ext>
            </a:extLst>
          </p:cNvPr>
          <p:cNvSpPr txBox="1"/>
          <p:nvPr/>
        </p:nvSpPr>
        <p:spPr>
          <a:xfrm>
            <a:off x="587598" y="5372626"/>
            <a:ext cx="4060676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90 % attributable to traditional production systems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Important source of income in rural regions, for the poor, and women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Poultry assets are almost exclusively managed by women and youth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  <a:p>
            <a:pPr marL="114300" indent="-114300">
              <a:buFont typeface="Arial" panose="020B0604020202020204" pitchFamily="34" charset="0"/>
              <a:buChar char="•"/>
            </a:pPr>
            <a:endParaRPr lang="en-US" sz="1400" dirty="0">
              <a:solidFill>
                <a:schemeClr val="bg1">
                  <a:lumMod val="75000"/>
                </a:schemeClr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185E28-0F6D-9D46-52BF-C35E085165EF}"/>
              </a:ext>
            </a:extLst>
          </p:cNvPr>
          <p:cNvSpPr/>
          <p:nvPr/>
        </p:nvSpPr>
        <p:spPr>
          <a:xfrm>
            <a:off x="527390" y="5298480"/>
            <a:ext cx="4225899" cy="125936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84E093-81A5-1DB1-D197-9A910889005E}"/>
              </a:ext>
            </a:extLst>
          </p:cNvPr>
          <p:cNvSpPr txBox="1"/>
          <p:nvPr/>
        </p:nvSpPr>
        <p:spPr>
          <a:xfrm>
            <a:off x="1164180" y="2778096"/>
            <a:ext cx="29816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Major role for religious and cultural practices, as well as social conventions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08796F-3B9E-DE3F-9E69-5D4E3C97CD67}"/>
              </a:ext>
            </a:extLst>
          </p:cNvPr>
          <p:cNvSpPr/>
          <p:nvPr/>
        </p:nvSpPr>
        <p:spPr>
          <a:xfrm>
            <a:off x="1094892" y="2731746"/>
            <a:ext cx="3050893" cy="80658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78C85F0-DB44-E899-FFF7-2BF7FE92BA58}"/>
              </a:ext>
            </a:extLst>
          </p:cNvPr>
          <p:cNvSpPr txBox="1"/>
          <p:nvPr/>
        </p:nvSpPr>
        <p:spPr>
          <a:xfrm>
            <a:off x="8078857" y="6596390"/>
            <a:ext cx="41131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Dione et al., 2021; FAO 2018</a:t>
            </a:r>
          </a:p>
        </p:txBody>
      </p:sp>
      <p:sp>
        <p:nvSpPr>
          <p:cNvPr id="20" name="Arrow: Curved Right 19">
            <a:extLst>
              <a:ext uri="{FF2B5EF4-FFF2-40B4-BE49-F238E27FC236}">
                <a16:creationId xmlns:a16="http://schemas.microsoft.com/office/drawing/2014/main" id="{9F304CA4-D3E3-074C-879B-92758FE4BCB7}"/>
              </a:ext>
            </a:extLst>
          </p:cNvPr>
          <p:cNvSpPr/>
          <p:nvPr/>
        </p:nvSpPr>
        <p:spPr>
          <a:xfrm rot="2126103" flipV="1">
            <a:off x="6133730" y="3571424"/>
            <a:ext cx="566529" cy="1242842"/>
          </a:xfrm>
          <a:prstGeom prst="curvedRightArrow">
            <a:avLst>
              <a:gd name="adj1" fmla="val 25000"/>
              <a:gd name="adj2" fmla="val 50000"/>
              <a:gd name="adj3" fmla="val 42204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Arrow: Curved Right 31">
            <a:extLst>
              <a:ext uri="{FF2B5EF4-FFF2-40B4-BE49-F238E27FC236}">
                <a16:creationId xmlns:a16="http://schemas.microsoft.com/office/drawing/2014/main" id="{691EA21D-A1B6-997D-BEB3-46E204CD1090}"/>
              </a:ext>
            </a:extLst>
          </p:cNvPr>
          <p:cNvSpPr/>
          <p:nvPr/>
        </p:nvSpPr>
        <p:spPr>
          <a:xfrm rot="19473897" flipH="1" flipV="1">
            <a:off x="4766422" y="3607035"/>
            <a:ext cx="566529" cy="1242842"/>
          </a:xfrm>
          <a:prstGeom prst="curvedRightArrow">
            <a:avLst>
              <a:gd name="adj1" fmla="val 25000"/>
              <a:gd name="adj2" fmla="val 50000"/>
              <a:gd name="adj3" fmla="val 42204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4" name="Arrow: Curved Right 33">
            <a:extLst>
              <a:ext uri="{FF2B5EF4-FFF2-40B4-BE49-F238E27FC236}">
                <a16:creationId xmlns:a16="http://schemas.microsoft.com/office/drawing/2014/main" id="{9B504666-0B35-C2DA-93B5-4B34D01CA067}"/>
              </a:ext>
            </a:extLst>
          </p:cNvPr>
          <p:cNvSpPr/>
          <p:nvPr/>
        </p:nvSpPr>
        <p:spPr>
          <a:xfrm rot="20210105" flipV="1">
            <a:off x="5398707" y="2849966"/>
            <a:ext cx="599124" cy="2249851"/>
          </a:xfrm>
          <a:prstGeom prst="curvedRightArrow">
            <a:avLst>
              <a:gd name="adj1" fmla="val 25000"/>
              <a:gd name="adj2" fmla="val 50000"/>
              <a:gd name="adj3" fmla="val 42204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Arrow: Curved Right 34">
            <a:extLst>
              <a:ext uri="{FF2B5EF4-FFF2-40B4-BE49-F238E27FC236}">
                <a16:creationId xmlns:a16="http://schemas.microsoft.com/office/drawing/2014/main" id="{D0777505-6169-DFA7-905A-44E03D89F242}"/>
              </a:ext>
            </a:extLst>
          </p:cNvPr>
          <p:cNvSpPr/>
          <p:nvPr/>
        </p:nvSpPr>
        <p:spPr>
          <a:xfrm rot="13216137" flipV="1">
            <a:off x="6426250" y="5350342"/>
            <a:ext cx="566529" cy="1242842"/>
          </a:xfrm>
          <a:prstGeom prst="curvedRightArrow">
            <a:avLst>
              <a:gd name="adj1" fmla="val 25000"/>
              <a:gd name="adj2" fmla="val 50000"/>
              <a:gd name="adj3" fmla="val 42204"/>
            </a:avLst>
          </a:prstGeom>
          <a:solidFill>
            <a:schemeClr val="accent6"/>
          </a:solidFill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1DA972E-4894-08BC-7B60-C14EDAB5650D}"/>
              </a:ext>
            </a:extLst>
          </p:cNvPr>
          <p:cNvGrpSpPr/>
          <p:nvPr/>
        </p:nvGrpSpPr>
        <p:grpSpPr>
          <a:xfrm>
            <a:off x="3344834" y="4712859"/>
            <a:ext cx="5052204" cy="943847"/>
            <a:chOff x="3344834" y="4712859"/>
            <a:chExt cx="5052204" cy="943847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8569EA5-2DB4-BA0C-CED0-3AD5CC26CC65}"/>
                </a:ext>
              </a:extLst>
            </p:cNvPr>
            <p:cNvSpPr/>
            <p:nvPr/>
          </p:nvSpPr>
          <p:spPr>
            <a:xfrm>
              <a:off x="3344836" y="4712859"/>
              <a:ext cx="5052202" cy="75277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EFC3CA1B-6FDE-4929-B56E-558FAABEABEE}"/>
                </a:ext>
              </a:extLst>
            </p:cNvPr>
            <p:cNvSpPr txBox="1"/>
            <p:nvPr/>
          </p:nvSpPr>
          <p:spPr>
            <a:xfrm>
              <a:off x="3344834" y="4733376"/>
              <a:ext cx="495434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chemeClr val="accent6"/>
                  </a:solidFill>
                  <a:latin typeface="Gill Sans MT" panose="020B0502020104020203" pitchFamily="34" charset="0"/>
                </a:rPr>
                <a:t>Traditional poultry demand is expected to increase by 1,400 tons per year over the next 10 years</a:t>
              </a:r>
            </a:p>
            <a:p>
              <a:endParaRPr lang="en-US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72C6A7C-4A41-3203-B70A-F7A83807F5B5}"/>
              </a:ext>
            </a:extLst>
          </p:cNvPr>
          <p:cNvSpPr txBox="1"/>
          <p:nvPr/>
        </p:nvSpPr>
        <p:spPr>
          <a:xfrm>
            <a:off x="6528947" y="2111303"/>
            <a:ext cx="406067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Poultry contributes to 16.47% of meat consumed.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Per capita consumption is 8 &amp; 1 kg of meat and egg, respectively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In 2017, 400,000 people fell ill due to consumption of poultry</a:t>
            </a:r>
          </a:p>
        </p:txBody>
      </p:sp>
    </p:spTree>
    <p:extLst>
      <p:ext uri="{BB962C8B-B14F-4D97-AF65-F5344CB8AC3E}">
        <p14:creationId xmlns:p14="http://schemas.microsoft.com/office/powerpoint/2010/main" val="3215057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605941EB-EE83-B043-B045-75FE05F45E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3008" y="1758650"/>
            <a:ext cx="5393921" cy="3628359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OPTIMIZING PRODUCTIVITY AND SUSTAINABILITY</a:t>
            </a:r>
          </a:p>
        </p:txBody>
      </p:sp>
      <p:sp>
        <p:nvSpPr>
          <p:cNvPr id="32" name="Title 4">
            <a:extLst>
              <a:ext uri="{FF2B5EF4-FFF2-40B4-BE49-F238E27FC236}">
                <a16:creationId xmlns:a16="http://schemas.microsoft.com/office/drawing/2014/main" id="{585E460A-3E91-BE3C-7195-A9FFC916FE06}"/>
              </a:ext>
            </a:extLst>
          </p:cNvPr>
          <p:cNvSpPr txBox="1">
            <a:spLocks/>
          </p:cNvSpPr>
          <p:nvPr/>
        </p:nvSpPr>
        <p:spPr bwMode="auto">
          <a:xfrm>
            <a:off x="1033669" y="5476460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THROUGH EFFECTIVE MANAGEMENT OF POULTRY SYSTEMS AND ITS COMPONENTS</a:t>
            </a:r>
          </a:p>
        </p:txBody>
      </p:sp>
      <p:sp>
        <p:nvSpPr>
          <p:cNvPr id="35" name="Hexagon 34">
            <a:extLst>
              <a:ext uri="{FF2B5EF4-FFF2-40B4-BE49-F238E27FC236}">
                <a16:creationId xmlns:a16="http://schemas.microsoft.com/office/drawing/2014/main" id="{2BA8C557-891C-D5D9-8735-C268EB228853}"/>
              </a:ext>
            </a:extLst>
          </p:cNvPr>
          <p:cNvSpPr/>
          <p:nvPr/>
        </p:nvSpPr>
        <p:spPr>
          <a:xfrm>
            <a:off x="5251269" y="3798900"/>
            <a:ext cx="1153886" cy="1010195"/>
          </a:xfrm>
          <a:prstGeom prst="hexagon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Hexagon 35">
            <a:extLst>
              <a:ext uri="{FF2B5EF4-FFF2-40B4-BE49-F238E27FC236}">
                <a16:creationId xmlns:a16="http://schemas.microsoft.com/office/drawing/2014/main" id="{0B77A516-B65A-78C8-ACE3-C0C8991CC7F5}"/>
              </a:ext>
            </a:extLst>
          </p:cNvPr>
          <p:cNvSpPr/>
          <p:nvPr/>
        </p:nvSpPr>
        <p:spPr>
          <a:xfrm>
            <a:off x="4332515" y="2210791"/>
            <a:ext cx="1153886" cy="1010195"/>
          </a:xfrm>
          <a:prstGeom prst="hexagon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Hexagon 36">
            <a:extLst>
              <a:ext uri="{FF2B5EF4-FFF2-40B4-BE49-F238E27FC236}">
                <a16:creationId xmlns:a16="http://schemas.microsoft.com/office/drawing/2014/main" id="{FA8653D1-4857-0551-D99D-F093521B043D}"/>
              </a:ext>
            </a:extLst>
          </p:cNvPr>
          <p:cNvSpPr/>
          <p:nvPr/>
        </p:nvSpPr>
        <p:spPr>
          <a:xfrm>
            <a:off x="3352799" y="3798898"/>
            <a:ext cx="1202871" cy="1010195"/>
          </a:xfrm>
          <a:prstGeom prst="hexagon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Hexagon 37">
            <a:extLst>
              <a:ext uri="{FF2B5EF4-FFF2-40B4-BE49-F238E27FC236}">
                <a16:creationId xmlns:a16="http://schemas.microsoft.com/office/drawing/2014/main" id="{2C903F78-BBC3-B3ED-FC99-C0B322D4B7C1}"/>
              </a:ext>
            </a:extLst>
          </p:cNvPr>
          <p:cNvSpPr/>
          <p:nvPr/>
        </p:nvSpPr>
        <p:spPr>
          <a:xfrm>
            <a:off x="6213566" y="2235401"/>
            <a:ext cx="1153886" cy="1010195"/>
          </a:xfrm>
          <a:prstGeom prst="hexagon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Hexagon 38">
            <a:extLst>
              <a:ext uri="{FF2B5EF4-FFF2-40B4-BE49-F238E27FC236}">
                <a16:creationId xmlns:a16="http://schemas.microsoft.com/office/drawing/2014/main" id="{148DBD0F-3DBC-5A23-2759-F612F5B347C5}"/>
              </a:ext>
            </a:extLst>
          </p:cNvPr>
          <p:cNvSpPr/>
          <p:nvPr/>
        </p:nvSpPr>
        <p:spPr>
          <a:xfrm>
            <a:off x="7149737" y="3798899"/>
            <a:ext cx="1202871" cy="1010195"/>
          </a:xfrm>
          <a:prstGeom prst="hexagon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B3FE6E85-5647-3AF4-CA62-18E6E2CCBD26}"/>
              </a:ext>
            </a:extLst>
          </p:cNvPr>
          <p:cNvSpPr txBox="1"/>
          <p:nvPr/>
        </p:nvSpPr>
        <p:spPr>
          <a:xfrm>
            <a:off x="3374571" y="5972414"/>
            <a:ext cx="22451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DEC3A8"/>
                </a:solidFill>
                <a:latin typeface="Gill Sans MT" panose="020B0502020104020203" pitchFamily="34" charset="0"/>
              </a:rPr>
              <a:t>SYSTEMS</a:t>
            </a:r>
            <a:endParaRPr lang="en-US" sz="3200" dirty="0">
              <a:solidFill>
                <a:srgbClr val="DEC3A8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2BA3FAEA-598E-CF4D-759E-678D2D3B5727}"/>
              </a:ext>
            </a:extLst>
          </p:cNvPr>
          <p:cNvSpPr txBox="1"/>
          <p:nvPr/>
        </p:nvSpPr>
        <p:spPr>
          <a:xfrm>
            <a:off x="7254110" y="5972414"/>
            <a:ext cx="339408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95B6DE"/>
                </a:solidFill>
                <a:latin typeface="Gill Sans MT" panose="020B0502020104020203" pitchFamily="34" charset="0"/>
              </a:rPr>
              <a:t>COMPONENTS</a:t>
            </a:r>
            <a:endParaRPr lang="en-US" sz="3200" dirty="0">
              <a:solidFill>
                <a:srgbClr val="95B6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873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41" grpId="0"/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APPROACH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D869954-97AC-79D6-13CD-9F258C7D143C}"/>
              </a:ext>
            </a:extLst>
          </p:cNvPr>
          <p:cNvSpPr txBox="1"/>
          <p:nvPr/>
        </p:nvSpPr>
        <p:spPr>
          <a:xfrm>
            <a:off x="1838324" y="4303455"/>
            <a:ext cx="939165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Qualitative interviews 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Identify the integral components of traditional poultry production systems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Describe the interactions between these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Data synthesis through mixed-methods approach using Kumu Software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Systems mapping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Network analysis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95A7E9-8874-4092-7B67-0A9E4F2EAE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5527" y="1700368"/>
            <a:ext cx="5270625" cy="2371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60549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F8C463C-2BE3-B967-9BF0-B9F3E3F1F5D9}"/>
              </a:ext>
            </a:extLst>
          </p:cNvPr>
          <p:cNvCxnSpPr>
            <a:cxnSpLocks/>
            <a:stCxn id="7" idx="6"/>
            <a:endCxn id="27" idx="1"/>
          </p:cNvCxnSpPr>
          <p:nvPr/>
        </p:nvCxnSpPr>
        <p:spPr>
          <a:xfrm flipV="1">
            <a:off x="6365470" y="2373579"/>
            <a:ext cx="1011202" cy="26161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368EBFBC-C0BD-7D8A-FAA4-2C43C4769267}"/>
              </a:ext>
            </a:extLst>
          </p:cNvPr>
          <p:cNvSpPr/>
          <p:nvPr/>
        </p:nvSpPr>
        <p:spPr>
          <a:xfrm>
            <a:off x="7376672" y="2075054"/>
            <a:ext cx="3930048" cy="59704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COMPONENTS OF TRADITIONAL POULTRY PRODUCTION SYSTEMS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746170-9A0F-5A55-AF81-1687DBF4FE71}"/>
              </a:ext>
            </a:extLst>
          </p:cNvPr>
          <p:cNvSpPr/>
          <p:nvPr/>
        </p:nvSpPr>
        <p:spPr>
          <a:xfrm>
            <a:off x="4876632" y="1925577"/>
            <a:ext cx="1488838" cy="1419225"/>
          </a:xfrm>
          <a:prstGeom prst="ellipse">
            <a:avLst/>
          </a:prstGeom>
          <a:solidFill>
            <a:srgbClr val="FD0100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DF904E-F077-ED26-8127-460C6B12CA8F}"/>
              </a:ext>
            </a:extLst>
          </p:cNvPr>
          <p:cNvSpPr txBox="1"/>
          <p:nvPr/>
        </p:nvSpPr>
        <p:spPr>
          <a:xfrm>
            <a:off x="4876632" y="23735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Illness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9E4AA08-BA3F-626D-F39F-E85580A78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" y="5383304"/>
            <a:ext cx="1590897" cy="1448002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D7E8F824-C22F-B884-5AF1-0974ED6CE738}"/>
              </a:ext>
            </a:extLst>
          </p:cNvPr>
          <p:cNvSpPr txBox="1"/>
          <p:nvPr/>
        </p:nvSpPr>
        <p:spPr>
          <a:xfrm>
            <a:off x="7376672" y="2148883"/>
            <a:ext cx="406067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Reporting of illness symptoms, medication usage, exposure to chicken feces, and through diet.</a:t>
            </a:r>
          </a:p>
        </p:txBody>
      </p:sp>
    </p:spTree>
    <p:extLst>
      <p:ext uri="{BB962C8B-B14F-4D97-AF65-F5344CB8AC3E}">
        <p14:creationId xmlns:p14="http://schemas.microsoft.com/office/powerpoint/2010/main" val="3040366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2D508419-A2AA-9651-8DB2-770F96AB002A}"/>
              </a:ext>
            </a:extLst>
          </p:cNvPr>
          <p:cNvCxnSpPr>
            <a:cxnSpLocks/>
            <a:stCxn id="16" idx="3"/>
            <a:endCxn id="4" idx="1"/>
          </p:cNvCxnSpPr>
          <p:nvPr/>
        </p:nvCxnSpPr>
        <p:spPr>
          <a:xfrm flipV="1">
            <a:off x="8324789" y="2503184"/>
            <a:ext cx="433008" cy="435343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COMPONENTS OF TRADITIONAL POULTRY PRODUCTION SYSTEMS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746170-9A0F-5A55-AF81-1687DBF4FE71}"/>
              </a:ext>
            </a:extLst>
          </p:cNvPr>
          <p:cNvSpPr/>
          <p:nvPr/>
        </p:nvSpPr>
        <p:spPr>
          <a:xfrm>
            <a:off x="4876632" y="1925577"/>
            <a:ext cx="1488838" cy="1419225"/>
          </a:xfrm>
          <a:prstGeom prst="ellipse">
            <a:avLst/>
          </a:prstGeom>
          <a:solidFill>
            <a:srgbClr val="FD01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C94EB1-9712-2AA5-1945-9AA7A78F98C4}"/>
              </a:ext>
            </a:extLst>
          </p:cNvPr>
          <p:cNvSpPr/>
          <p:nvPr/>
        </p:nvSpPr>
        <p:spPr>
          <a:xfrm>
            <a:off x="6870546" y="2180222"/>
            <a:ext cx="1488838" cy="1419225"/>
          </a:xfrm>
          <a:prstGeom prst="ellipse">
            <a:avLst/>
          </a:prstGeom>
          <a:solidFill>
            <a:srgbClr val="8EDC0C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DF904E-F077-ED26-8127-460C6B12CA8F}"/>
              </a:ext>
            </a:extLst>
          </p:cNvPr>
          <p:cNvSpPr txBox="1"/>
          <p:nvPr/>
        </p:nvSpPr>
        <p:spPr>
          <a:xfrm>
            <a:off x="4876632" y="23735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Illness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EF6E14-F361-919D-1110-8EE12AF3296A}"/>
              </a:ext>
            </a:extLst>
          </p:cNvPr>
          <p:cNvSpPr txBox="1"/>
          <p:nvPr/>
        </p:nvSpPr>
        <p:spPr>
          <a:xfrm>
            <a:off x="6915089" y="2461473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Knowledge on Poultry Keeping &amp; Hygiene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9E4AA08-BA3F-626D-F39F-E85580A78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" y="5383304"/>
            <a:ext cx="1590897" cy="14480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232A3B5-37B4-C8C7-9A58-DB4F54F90509}"/>
              </a:ext>
            </a:extLst>
          </p:cNvPr>
          <p:cNvSpPr/>
          <p:nvPr/>
        </p:nvSpPr>
        <p:spPr>
          <a:xfrm>
            <a:off x="8757797" y="2114394"/>
            <a:ext cx="2996053" cy="77757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FF5CBD-D14D-ECB8-E51C-6D9DDC0AB912}"/>
              </a:ext>
            </a:extLst>
          </p:cNvPr>
          <p:cNvSpPr txBox="1"/>
          <p:nvPr/>
        </p:nvSpPr>
        <p:spPr>
          <a:xfrm>
            <a:off x="8818788" y="2153309"/>
            <a:ext cx="293506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Respondent knowledge on safe poultry keeping and hygiene interventions</a:t>
            </a:r>
          </a:p>
        </p:txBody>
      </p:sp>
    </p:spTree>
    <p:extLst>
      <p:ext uri="{BB962C8B-B14F-4D97-AF65-F5344CB8AC3E}">
        <p14:creationId xmlns:p14="http://schemas.microsoft.com/office/powerpoint/2010/main" val="4246509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E3E2DB8-EF3C-DABA-D54F-8C14865C4790}"/>
              </a:ext>
            </a:extLst>
          </p:cNvPr>
          <p:cNvCxnSpPr>
            <a:cxnSpLocks/>
            <a:stCxn id="9" idx="6"/>
            <a:endCxn id="4" idx="1"/>
          </p:cNvCxnSpPr>
          <p:nvPr/>
        </p:nvCxnSpPr>
        <p:spPr>
          <a:xfrm flipV="1">
            <a:off x="9356490" y="4301547"/>
            <a:ext cx="427156" cy="7514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COMPONENTS OF TRADITIONAL POULTRY PRODUCTION SYSTEMS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C94EB1-9712-2AA5-1945-9AA7A78F98C4}"/>
              </a:ext>
            </a:extLst>
          </p:cNvPr>
          <p:cNvSpPr/>
          <p:nvPr/>
        </p:nvSpPr>
        <p:spPr>
          <a:xfrm>
            <a:off x="6870546" y="2180222"/>
            <a:ext cx="1488838" cy="1419225"/>
          </a:xfrm>
          <a:prstGeom prst="ellipse">
            <a:avLst/>
          </a:prstGeom>
          <a:solidFill>
            <a:srgbClr val="8EDC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644BE5-D853-CC05-DBBB-644775BFDC81}"/>
              </a:ext>
            </a:extLst>
          </p:cNvPr>
          <p:cNvSpPr/>
          <p:nvPr/>
        </p:nvSpPr>
        <p:spPr>
          <a:xfrm>
            <a:off x="7867652" y="359944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EF6E14-F361-919D-1110-8EE12AF3296A}"/>
              </a:ext>
            </a:extLst>
          </p:cNvPr>
          <p:cNvSpPr txBox="1"/>
          <p:nvPr/>
        </p:nvSpPr>
        <p:spPr>
          <a:xfrm>
            <a:off x="6915089" y="2461473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Knowledge on Poultry Keeping &amp; Hygiene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0AF2B5-4F29-4D92-6EFC-0A5F02D27A70}"/>
              </a:ext>
            </a:extLst>
          </p:cNvPr>
          <p:cNvSpPr txBox="1"/>
          <p:nvPr/>
        </p:nvSpPr>
        <p:spPr>
          <a:xfrm>
            <a:off x="7907221" y="3840331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Access to External Livestock Services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9E4AA08-BA3F-626D-F39F-E85580A78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" y="5383304"/>
            <a:ext cx="1590897" cy="14480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F09A86-96D1-7D17-3C69-DE88B232882F}"/>
              </a:ext>
            </a:extLst>
          </p:cNvPr>
          <p:cNvSpPr/>
          <p:nvPr/>
        </p:nvSpPr>
        <p:spPr>
          <a:xfrm>
            <a:off x="9783646" y="3584420"/>
            <a:ext cx="2001612" cy="143425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10480F7-6727-6764-AB9B-8D5EE29F29C5}"/>
              </a:ext>
            </a:extLst>
          </p:cNvPr>
          <p:cNvSpPr txBox="1"/>
          <p:nvPr/>
        </p:nvSpPr>
        <p:spPr>
          <a:xfrm>
            <a:off x="9823215" y="3584420"/>
            <a:ext cx="200161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Access to sources for medication, feed, poultry health services, financial services, chicken distribution services, and cooperatives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286F81F-86BA-2A66-1B92-034A75AFCBA8}"/>
              </a:ext>
            </a:extLst>
          </p:cNvPr>
          <p:cNvSpPr/>
          <p:nvPr/>
        </p:nvSpPr>
        <p:spPr>
          <a:xfrm>
            <a:off x="4876632" y="1925577"/>
            <a:ext cx="1488838" cy="1419225"/>
          </a:xfrm>
          <a:prstGeom prst="ellipse">
            <a:avLst/>
          </a:prstGeom>
          <a:solidFill>
            <a:srgbClr val="FD01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2F9A56-54C1-4139-E691-DDD7B19CB057}"/>
              </a:ext>
            </a:extLst>
          </p:cNvPr>
          <p:cNvSpPr txBox="1"/>
          <p:nvPr/>
        </p:nvSpPr>
        <p:spPr>
          <a:xfrm>
            <a:off x="4876632" y="23735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Illness</a:t>
            </a:r>
          </a:p>
        </p:txBody>
      </p:sp>
    </p:spTree>
    <p:extLst>
      <p:ext uri="{BB962C8B-B14F-4D97-AF65-F5344CB8AC3E}">
        <p14:creationId xmlns:p14="http://schemas.microsoft.com/office/powerpoint/2010/main" val="25285137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COMPONENTS OF TRADITIONAL POULTRY PRODUCTION SYSTEMS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C94EB1-9712-2AA5-1945-9AA7A78F98C4}"/>
              </a:ext>
            </a:extLst>
          </p:cNvPr>
          <p:cNvSpPr/>
          <p:nvPr/>
        </p:nvSpPr>
        <p:spPr>
          <a:xfrm>
            <a:off x="6870546" y="2180222"/>
            <a:ext cx="1488838" cy="1419225"/>
          </a:xfrm>
          <a:prstGeom prst="ellipse">
            <a:avLst/>
          </a:prstGeom>
          <a:solidFill>
            <a:srgbClr val="8EDC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644BE5-D853-CC05-DBBB-644775BFDC81}"/>
              </a:ext>
            </a:extLst>
          </p:cNvPr>
          <p:cNvSpPr/>
          <p:nvPr/>
        </p:nvSpPr>
        <p:spPr>
          <a:xfrm>
            <a:off x="7867652" y="359944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EF6E14-F361-919D-1110-8EE12AF3296A}"/>
              </a:ext>
            </a:extLst>
          </p:cNvPr>
          <p:cNvSpPr txBox="1"/>
          <p:nvPr/>
        </p:nvSpPr>
        <p:spPr>
          <a:xfrm>
            <a:off x="6915089" y="2461473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Knowledge on Poultry Keeping &amp; Hygiene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0AF2B5-4F29-4D92-6EFC-0A5F02D27A70}"/>
              </a:ext>
            </a:extLst>
          </p:cNvPr>
          <p:cNvSpPr txBox="1"/>
          <p:nvPr/>
        </p:nvSpPr>
        <p:spPr>
          <a:xfrm>
            <a:off x="7907221" y="3840331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Access to External Livestock Services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9E4AA08-BA3F-626D-F39F-E85580A78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" y="5383304"/>
            <a:ext cx="1590897" cy="14480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4F09A86-96D1-7D17-3C69-DE88B232882F}"/>
              </a:ext>
            </a:extLst>
          </p:cNvPr>
          <p:cNvSpPr/>
          <p:nvPr/>
        </p:nvSpPr>
        <p:spPr>
          <a:xfrm>
            <a:off x="9220200" y="5320045"/>
            <a:ext cx="2907706" cy="82185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286F81F-86BA-2A66-1B92-034A75AFCBA8}"/>
              </a:ext>
            </a:extLst>
          </p:cNvPr>
          <p:cNvSpPr/>
          <p:nvPr/>
        </p:nvSpPr>
        <p:spPr>
          <a:xfrm>
            <a:off x="4876632" y="1925577"/>
            <a:ext cx="1488838" cy="1419225"/>
          </a:xfrm>
          <a:prstGeom prst="ellipse">
            <a:avLst/>
          </a:prstGeom>
          <a:solidFill>
            <a:srgbClr val="FD01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2F9A56-54C1-4139-E691-DDD7B19CB057}"/>
              </a:ext>
            </a:extLst>
          </p:cNvPr>
          <p:cNvSpPr txBox="1"/>
          <p:nvPr/>
        </p:nvSpPr>
        <p:spPr>
          <a:xfrm>
            <a:off x="4876632" y="23735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Illness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00B40E-2E34-474E-23EC-90726B3DD57C}"/>
              </a:ext>
            </a:extLst>
          </p:cNvPr>
          <p:cNvSpPr txBox="1"/>
          <p:nvPr/>
        </p:nvSpPr>
        <p:spPr>
          <a:xfrm>
            <a:off x="9300722" y="5403235"/>
            <a:ext cx="289127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Consumption of produced and purchased protein and micronutrient sources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79A010B1-375C-CDA9-90A6-BF65CA25C1D1}"/>
              </a:ext>
            </a:extLst>
          </p:cNvPr>
          <p:cNvSpPr/>
          <p:nvPr/>
        </p:nvSpPr>
        <p:spPr>
          <a:xfrm>
            <a:off x="9609177" y="3599448"/>
            <a:ext cx="1488838" cy="1419225"/>
          </a:xfrm>
          <a:prstGeom prst="ellipse">
            <a:avLst/>
          </a:prstGeom>
          <a:solidFill>
            <a:srgbClr val="F69010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0F2506-2165-5E3D-E516-4308CA2C3314}"/>
              </a:ext>
            </a:extLst>
          </p:cNvPr>
          <p:cNvSpPr txBox="1"/>
          <p:nvPr/>
        </p:nvSpPr>
        <p:spPr>
          <a:xfrm>
            <a:off x="9648746" y="3984010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Poultry Consumption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A19874C-D648-9CE0-8739-E9C701AC8E00}"/>
              </a:ext>
            </a:extLst>
          </p:cNvPr>
          <p:cNvCxnSpPr>
            <a:cxnSpLocks/>
            <a:stCxn id="4" idx="0"/>
            <a:endCxn id="11" idx="4"/>
          </p:cNvCxnSpPr>
          <p:nvPr/>
        </p:nvCxnSpPr>
        <p:spPr>
          <a:xfrm flipH="1" flipV="1">
            <a:off x="10353596" y="5018673"/>
            <a:ext cx="320457" cy="301372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551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COMPONENTS OF TRADITIONAL POULTRY PRODUCTION SYSTEMS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C94EB1-9712-2AA5-1945-9AA7A78F98C4}"/>
              </a:ext>
            </a:extLst>
          </p:cNvPr>
          <p:cNvSpPr/>
          <p:nvPr/>
        </p:nvSpPr>
        <p:spPr>
          <a:xfrm>
            <a:off x="6870546" y="2180222"/>
            <a:ext cx="1488838" cy="1419225"/>
          </a:xfrm>
          <a:prstGeom prst="ellipse">
            <a:avLst/>
          </a:prstGeom>
          <a:solidFill>
            <a:srgbClr val="8EDC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644BE5-D853-CC05-DBBB-644775BFDC81}"/>
              </a:ext>
            </a:extLst>
          </p:cNvPr>
          <p:cNvSpPr/>
          <p:nvPr/>
        </p:nvSpPr>
        <p:spPr>
          <a:xfrm>
            <a:off x="7867652" y="359944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1B6BA6D-5862-5C71-1180-C07C31C7023C}"/>
              </a:ext>
            </a:extLst>
          </p:cNvPr>
          <p:cNvSpPr/>
          <p:nvPr/>
        </p:nvSpPr>
        <p:spPr>
          <a:xfrm>
            <a:off x="6915089" y="4955233"/>
            <a:ext cx="1488838" cy="1419225"/>
          </a:xfrm>
          <a:prstGeom prst="ellipse">
            <a:avLst/>
          </a:prstGeom>
          <a:solidFill>
            <a:srgbClr val="00B9FC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EF6E14-F361-919D-1110-8EE12AF3296A}"/>
              </a:ext>
            </a:extLst>
          </p:cNvPr>
          <p:cNvSpPr txBox="1"/>
          <p:nvPr/>
        </p:nvSpPr>
        <p:spPr>
          <a:xfrm>
            <a:off x="6915089" y="2461473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Knowledge on Poultry Keeping &amp; Hygiene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0AF2B5-4F29-4D92-6EFC-0A5F02D27A70}"/>
              </a:ext>
            </a:extLst>
          </p:cNvPr>
          <p:cNvSpPr txBox="1"/>
          <p:nvPr/>
        </p:nvSpPr>
        <p:spPr>
          <a:xfrm>
            <a:off x="7907221" y="3840331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Access to External Livestock Services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E4775B-FD46-356A-BAF0-2E8ABD51C38D}"/>
              </a:ext>
            </a:extLst>
          </p:cNvPr>
          <p:cNvSpPr txBox="1"/>
          <p:nvPr/>
        </p:nvSpPr>
        <p:spPr>
          <a:xfrm>
            <a:off x="6954658" y="5383304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Economics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9E4AA08-BA3F-626D-F39F-E85580A78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" y="5383304"/>
            <a:ext cx="1590897" cy="1448002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8E3E2DB8-EF3C-DABA-D54F-8C14865C4790}"/>
              </a:ext>
            </a:extLst>
          </p:cNvPr>
          <p:cNvCxnSpPr>
            <a:cxnSpLocks/>
            <a:stCxn id="14" idx="6"/>
            <a:endCxn id="4" idx="1"/>
          </p:cNvCxnSpPr>
          <p:nvPr/>
        </p:nvCxnSpPr>
        <p:spPr>
          <a:xfrm>
            <a:off x="8403927" y="5664846"/>
            <a:ext cx="572945" cy="55308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94F09A86-96D1-7D17-3C69-DE88B232882F}"/>
              </a:ext>
            </a:extLst>
          </p:cNvPr>
          <p:cNvSpPr/>
          <p:nvPr/>
        </p:nvSpPr>
        <p:spPr>
          <a:xfrm>
            <a:off x="8976872" y="5829144"/>
            <a:ext cx="2996053" cy="77757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286F81F-86BA-2A66-1B92-034A75AFCBA8}"/>
              </a:ext>
            </a:extLst>
          </p:cNvPr>
          <p:cNvSpPr/>
          <p:nvPr/>
        </p:nvSpPr>
        <p:spPr>
          <a:xfrm>
            <a:off x="4876632" y="1925577"/>
            <a:ext cx="1488838" cy="1419225"/>
          </a:xfrm>
          <a:prstGeom prst="ellipse">
            <a:avLst/>
          </a:prstGeom>
          <a:solidFill>
            <a:srgbClr val="FD01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C2F9A56-54C1-4139-E691-DDD7B19CB057}"/>
              </a:ext>
            </a:extLst>
          </p:cNvPr>
          <p:cNvSpPr txBox="1"/>
          <p:nvPr/>
        </p:nvSpPr>
        <p:spPr>
          <a:xfrm>
            <a:off x="4876632" y="23735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Illness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00B40E-2E34-474E-23EC-90726B3DD57C}"/>
              </a:ext>
            </a:extLst>
          </p:cNvPr>
          <p:cNvSpPr txBox="1"/>
          <p:nvPr/>
        </p:nvSpPr>
        <p:spPr>
          <a:xfrm>
            <a:off x="9016441" y="5868059"/>
            <a:ext cx="289127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Includes considerations of income from all sources, and poultry income from sale of eggs, and meat.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1F07CEA-C769-E97C-C897-DA2C7D414BFD}"/>
              </a:ext>
            </a:extLst>
          </p:cNvPr>
          <p:cNvGrpSpPr/>
          <p:nvPr/>
        </p:nvGrpSpPr>
        <p:grpSpPr>
          <a:xfrm>
            <a:off x="9609177" y="3599448"/>
            <a:ext cx="1488838" cy="1419225"/>
            <a:chOff x="9609177" y="3599448"/>
            <a:chExt cx="1488838" cy="1419225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9A010B1-375C-CDA9-90A6-BF65CA25C1D1}"/>
                </a:ext>
              </a:extLst>
            </p:cNvPr>
            <p:cNvSpPr/>
            <p:nvPr/>
          </p:nvSpPr>
          <p:spPr>
            <a:xfrm>
              <a:off x="9609177" y="3599448"/>
              <a:ext cx="1488838" cy="1419225"/>
            </a:xfrm>
            <a:prstGeom prst="ellipse">
              <a:avLst/>
            </a:prstGeom>
            <a:solidFill>
              <a:srgbClr val="F6901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A0F2506-2165-5E3D-E516-4308CA2C3314}"/>
                </a:ext>
              </a:extLst>
            </p:cNvPr>
            <p:cNvSpPr txBox="1"/>
            <p:nvPr/>
          </p:nvSpPr>
          <p:spPr>
            <a:xfrm>
              <a:off x="9648746" y="3984010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Poultry Consumption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63430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673534" y="900666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Why Livestock Matters in AFRICA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D2C7219-C352-965A-8FF2-8268F3C5B4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53292" y="2589632"/>
            <a:ext cx="2275893" cy="289500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2C6B3D0-B2B2-931B-CB4D-E306D9F99C26}"/>
              </a:ext>
            </a:extLst>
          </p:cNvPr>
          <p:cNvGrpSpPr/>
          <p:nvPr/>
        </p:nvGrpSpPr>
        <p:grpSpPr>
          <a:xfrm>
            <a:off x="5214475" y="1811067"/>
            <a:ext cx="1060642" cy="1123909"/>
            <a:chOff x="5203812" y="1738353"/>
            <a:chExt cx="1169059" cy="119307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407236F-D716-2A5A-338E-1A25F3C94D8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2F2B75-687D-C205-9F39-1DEC14F89804}"/>
                </a:ext>
              </a:extLst>
            </p:cNvPr>
            <p:cNvSpPr txBox="1"/>
            <p:nvPr/>
          </p:nvSpPr>
          <p:spPr>
            <a:xfrm>
              <a:off x="5278885" y="1978871"/>
              <a:ext cx="1018903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Food Security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50379A-FFF0-C74E-D34D-1D977E2B8732}"/>
              </a:ext>
            </a:extLst>
          </p:cNvPr>
          <p:cNvGrpSpPr/>
          <p:nvPr/>
        </p:nvGrpSpPr>
        <p:grpSpPr>
          <a:xfrm>
            <a:off x="5137852" y="5287209"/>
            <a:ext cx="1213880" cy="1123909"/>
            <a:chOff x="5119358" y="1738353"/>
            <a:chExt cx="1337960" cy="119307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E5B1C7F-BD04-E5C7-03D6-83CFF071BD4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7EAE0-E2B0-7796-377E-85FD493F802A}"/>
                </a:ext>
              </a:extLst>
            </p:cNvPr>
            <p:cNvSpPr txBox="1"/>
            <p:nvPr/>
          </p:nvSpPr>
          <p:spPr>
            <a:xfrm>
              <a:off x="5119358" y="2155195"/>
              <a:ext cx="1337960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Economic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D174F8-902B-ECE8-C478-7AF021535BE0}"/>
              </a:ext>
            </a:extLst>
          </p:cNvPr>
          <p:cNvGrpSpPr/>
          <p:nvPr/>
        </p:nvGrpSpPr>
        <p:grpSpPr>
          <a:xfrm>
            <a:off x="6496673" y="3747121"/>
            <a:ext cx="1162771" cy="1123909"/>
            <a:chOff x="5168235" y="1738353"/>
            <a:chExt cx="1281627" cy="119307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0669FE2-3EF0-DC53-97F1-4C1E000E7B79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C208DD-6DAC-CBDE-1394-5913637EA7B0}"/>
                </a:ext>
              </a:extLst>
            </p:cNvPr>
            <p:cNvSpPr txBox="1"/>
            <p:nvPr/>
          </p:nvSpPr>
          <p:spPr>
            <a:xfrm>
              <a:off x="5168235" y="2054971"/>
              <a:ext cx="1281627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Nutritional Security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97371E2-15F7-AD2A-BD34-8F3813FC6126}"/>
              </a:ext>
            </a:extLst>
          </p:cNvPr>
          <p:cNvGrpSpPr/>
          <p:nvPr/>
        </p:nvGrpSpPr>
        <p:grpSpPr>
          <a:xfrm>
            <a:off x="3868499" y="3747121"/>
            <a:ext cx="1060644" cy="1123909"/>
            <a:chOff x="5203810" y="1738353"/>
            <a:chExt cx="1169061" cy="119307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3E77C2-5524-86C3-B462-7DE584305C5D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0C98DF-7EF5-0B7E-DEC9-9473CCAF072A}"/>
                </a:ext>
              </a:extLst>
            </p:cNvPr>
            <p:cNvSpPr txBox="1"/>
            <p:nvPr/>
          </p:nvSpPr>
          <p:spPr>
            <a:xfrm>
              <a:off x="5203810" y="2155195"/>
              <a:ext cx="1169059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Culture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543995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COMPONENTS OF TRADITIONAL POULTRY PRODUCTION SYSTEMS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746170-9A0F-5A55-AF81-1687DBF4FE71}"/>
              </a:ext>
            </a:extLst>
          </p:cNvPr>
          <p:cNvSpPr/>
          <p:nvPr/>
        </p:nvSpPr>
        <p:spPr>
          <a:xfrm>
            <a:off x="4876632" y="1925577"/>
            <a:ext cx="1488838" cy="1419225"/>
          </a:xfrm>
          <a:prstGeom prst="ellipse">
            <a:avLst/>
          </a:prstGeom>
          <a:solidFill>
            <a:srgbClr val="FD01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C94EB1-9712-2AA5-1945-9AA7A78F98C4}"/>
              </a:ext>
            </a:extLst>
          </p:cNvPr>
          <p:cNvSpPr/>
          <p:nvPr/>
        </p:nvSpPr>
        <p:spPr>
          <a:xfrm>
            <a:off x="6870546" y="2180222"/>
            <a:ext cx="1488838" cy="1419225"/>
          </a:xfrm>
          <a:prstGeom prst="ellipse">
            <a:avLst/>
          </a:prstGeom>
          <a:solidFill>
            <a:srgbClr val="8EDC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644BE5-D853-CC05-DBBB-644775BFDC81}"/>
              </a:ext>
            </a:extLst>
          </p:cNvPr>
          <p:cNvSpPr/>
          <p:nvPr/>
        </p:nvSpPr>
        <p:spPr>
          <a:xfrm>
            <a:off x="7867652" y="359944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787E388-8FA9-88E3-16AE-14CF8571F2E3}"/>
              </a:ext>
            </a:extLst>
          </p:cNvPr>
          <p:cNvSpPr/>
          <p:nvPr/>
        </p:nvSpPr>
        <p:spPr>
          <a:xfrm>
            <a:off x="5224046" y="353600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1B6BA6D-5862-5C71-1180-C07C31C7023C}"/>
              </a:ext>
            </a:extLst>
          </p:cNvPr>
          <p:cNvSpPr/>
          <p:nvPr/>
        </p:nvSpPr>
        <p:spPr>
          <a:xfrm>
            <a:off x="6915089" y="4955233"/>
            <a:ext cx="1488838" cy="1419225"/>
          </a:xfrm>
          <a:prstGeom prst="ellipse">
            <a:avLst/>
          </a:prstGeom>
          <a:solidFill>
            <a:srgbClr val="00B9F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DF904E-F077-ED26-8127-460C6B12CA8F}"/>
              </a:ext>
            </a:extLst>
          </p:cNvPr>
          <p:cNvSpPr txBox="1"/>
          <p:nvPr/>
        </p:nvSpPr>
        <p:spPr>
          <a:xfrm>
            <a:off x="4876632" y="23735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Illness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EF6E14-F361-919D-1110-8EE12AF3296A}"/>
              </a:ext>
            </a:extLst>
          </p:cNvPr>
          <p:cNvSpPr txBox="1"/>
          <p:nvPr/>
        </p:nvSpPr>
        <p:spPr>
          <a:xfrm>
            <a:off x="6915089" y="2461473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Knowledge on Poultry Keeping &amp; Hygiene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0AF2B5-4F29-4D92-6EFC-0A5F02D27A70}"/>
              </a:ext>
            </a:extLst>
          </p:cNvPr>
          <p:cNvSpPr txBox="1"/>
          <p:nvPr/>
        </p:nvSpPr>
        <p:spPr>
          <a:xfrm>
            <a:off x="7907221" y="3840331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Access to External Livestock Services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1C9C2B-4A3F-1C23-F957-45F5EC8CFA50}"/>
              </a:ext>
            </a:extLst>
          </p:cNvPr>
          <p:cNvSpPr txBox="1"/>
          <p:nvPr/>
        </p:nvSpPr>
        <p:spPr>
          <a:xfrm>
            <a:off x="5224046" y="39640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Livestock Practices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E4775B-FD46-356A-BAF0-2E8ABD51C38D}"/>
              </a:ext>
            </a:extLst>
          </p:cNvPr>
          <p:cNvSpPr txBox="1"/>
          <p:nvPr/>
        </p:nvSpPr>
        <p:spPr>
          <a:xfrm>
            <a:off x="6954658" y="5383304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Economics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9E4AA08-BA3F-626D-F39F-E85580A78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" y="5383304"/>
            <a:ext cx="1590897" cy="14480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324C153-F2A8-6D70-C6B8-DB6021E5D9A6}"/>
              </a:ext>
            </a:extLst>
          </p:cNvPr>
          <p:cNvSpPr/>
          <p:nvPr/>
        </p:nvSpPr>
        <p:spPr>
          <a:xfrm>
            <a:off x="2577541" y="5383304"/>
            <a:ext cx="2996053" cy="11127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B929ED1-96E3-9C72-B117-33B5D5235EC9}"/>
              </a:ext>
            </a:extLst>
          </p:cNvPr>
          <p:cNvSpPr txBox="1"/>
          <p:nvPr/>
        </p:nvSpPr>
        <p:spPr>
          <a:xfrm>
            <a:off x="2662532" y="5462623"/>
            <a:ext cx="289127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Practices performed daily  for the care of poultry, such as poultry enclosures, poultry feed and water, as well as disease management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BAB3FB1-3D4A-2D3B-FA96-081AF788EA00}"/>
              </a:ext>
            </a:extLst>
          </p:cNvPr>
          <p:cNvCxnSpPr>
            <a:cxnSpLocks/>
            <a:stCxn id="4" idx="3"/>
            <a:endCxn id="10" idx="4"/>
          </p:cNvCxnSpPr>
          <p:nvPr/>
        </p:nvCxnSpPr>
        <p:spPr>
          <a:xfrm flipV="1">
            <a:off x="5573594" y="4955233"/>
            <a:ext cx="394871" cy="984444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0A0AEDA-C4B7-8F65-2776-20BB3A263023}"/>
              </a:ext>
            </a:extLst>
          </p:cNvPr>
          <p:cNvGrpSpPr/>
          <p:nvPr/>
        </p:nvGrpSpPr>
        <p:grpSpPr>
          <a:xfrm>
            <a:off x="9609177" y="3599448"/>
            <a:ext cx="1488838" cy="1419225"/>
            <a:chOff x="9609177" y="3599448"/>
            <a:chExt cx="1488838" cy="1419225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908A52D9-1314-E58D-351B-3F95AB6AFA29}"/>
                </a:ext>
              </a:extLst>
            </p:cNvPr>
            <p:cNvSpPr/>
            <p:nvPr/>
          </p:nvSpPr>
          <p:spPr>
            <a:xfrm>
              <a:off x="9609177" y="3599448"/>
              <a:ext cx="1488838" cy="1419225"/>
            </a:xfrm>
            <a:prstGeom prst="ellipse">
              <a:avLst/>
            </a:prstGeom>
            <a:solidFill>
              <a:srgbClr val="F6901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16EB43E-B001-70E8-07FB-AA510EE7E176}"/>
                </a:ext>
              </a:extLst>
            </p:cNvPr>
            <p:cNvSpPr txBox="1"/>
            <p:nvPr/>
          </p:nvSpPr>
          <p:spPr>
            <a:xfrm>
              <a:off x="9648746" y="3984010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Poultry Consumption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51075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49001D-8C93-26DD-4219-3513EDB60A2E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4546660" y="5682175"/>
            <a:ext cx="834965" cy="144385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COMPONENTS OF TRADITIONAL POULTRY PRODUCTION SYSTEMS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746170-9A0F-5A55-AF81-1687DBF4FE71}"/>
              </a:ext>
            </a:extLst>
          </p:cNvPr>
          <p:cNvSpPr/>
          <p:nvPr/>
        </p:nvSpPr>
        <p:spPr>
          <a:xfrm>
            <a:off x="4876632" y="1925577"/>
            <a:ext cx="1488838" cy="1419225"/>
          </a:xfrm>
          <a:prstGeom prst="ellipse">
            <a:avLst/>
          </a:prstGeom>
          <a:solidFill>
            <a:srgbClr val="FD01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C94EB1-9712-2AA5-1945-9AA7A78F98C4}"/>
              </a:ext>
            </a:extLst>
          </p:cNvPr>
          <p:cNvSpPr/>
          <p:nvPr/>
        </p:nvSpPr>
        <p:spPr>
          <a:xfrm>
            <a:off x="6870546" y="2180222"/>
            <a:ext cx="1488838" cy="1419225"/>
          </a:xfrm>
          <a:prstGeom prst="ellipse">
            <a:avLst/>
          </a:prstGeom>
          <a:solidFill>
            <a:srgbClr val="8EDC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644BE5-D853-CC05-DBBB-644775BFDC81}"/>
              </a:ext>
            </a:extLst>
          </p:cNvPr>
          <p:cNvSpPr/>
          <p:nvPr/>
        </p:nvSpPr>
        <p:spPr>
          <a:xfrm>
            <a:off x="7867652" y="359944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787E388-8FA9-88E3-16AE-14CF8571F2E3}"/>
              </a:ext>
            </a:extLst>
          </p:cNvPr>
          <p:cNvSpPr/>
          <p:nvPr/>
        </p:nvSpPr>
        <p:spPr>
          <a:xfrm>
            <a:off x="5224046" y="353600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8FF237A-125B-817C-677B-F785C58E6E80}"/>
              </a:ext>
            </a:extLst>
          </p:cNvPr>
          <p:cNvSpPr/>
          <p:nvPr/>
        </p:nvSpPr>
        <p:spPr>
          <a:xfrm>
            <a:off x="4876632" y="5277076"/>
            <a:ext cx="1488838" cy="1419225"/>
          </a:xfrm>
          <a:prstGeom prst="ellipse">
            <a:avLst/>
          </a:prstGeom>
          <a:solidFill>
            <a:srgbClr val="8EDC0C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1B6BA6D-5862-5C71-1180-C07C31C7023C}"/>
              </a:ext>
            </a:extLst>
          </p:cNvPr>
          <p:cNvSpPr/>
          <p:nvPr/>
        </p:nvSpPr>
        <p:spPr>
          <a:xfrm>
            <a:off x="6915089" y="4955233"/>
            <a:ext cx="1488838" cy="1419225"/>
          </a:xfrm>
          <a:prstGeom prst="ellipse">
            <a:avLst/>
          </a:prstGeom>
          <a:solidFill>
            <a:srgbClr val="00B9F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DF904E-F077-ED26-8127-460C6B12CA8F}"/>
              </a:ext>
            </a:extLst>
          </p:cNvPr>
          <p:cNvSpPr txBox="1"/>
          <p:nvPr/>
        </p:nvSpPr>
        <p:spPr>
          <a:xfrm>
            <a:off x="4876632" y="23735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Illness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EF6E14-F361-919D-1110-8EE12AF3296A}"/>
              </a:ext>
            </a:extLst>
          </p:cNvPr>
          <p:cNvSpPr txBox="1"/>
          <p:nvPr/>
        </p:nvSpPr>
        <p:spPr>
          <a:xfrm>
            <a:off x="6915089" y="2461473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Knowledge on Poultry Keeping &amp; Hygiene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0AF2B5-4F29-4D92-6EFC-0A5F02D27A70}"/>
              </a:ext>
            </a:extLst>
          </p:cNvPr>
          <p:cNvSpPr txBox="1"/>
          <p:nvPr/>
        </p:nvSpPr>
        <p:spPr>
          <a:xfrm>
            <a:off x="7907221" y="3840331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Access to External Livestock Services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1C9C2B-4A3F-1C23-F957-45F5EC8CFA50}"/>
              </a:ext>
            </a:extLst>
          </p:cNvPr>
          <p:cNvSpPr txBox="1"/>
          <p:nvPr/>
        </p:nvSpPr>
        <p:spPr>
          <a:xfrm>
            <a:off x="5224046" y="39640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Livestock Practices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E4775B-FD46-356A-BAF0-2E8ABD51C38D}"/>
              </a:ext>
            </a:extLst>
          </p:cNvPr>
          <p:cNvSpPr txBox="1"/>
          <p:nvPr/>
        </p:nvSpPr>
        <p:spPr>
          <a:xfrm>
            <a:off x="6954658" y="5383304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Economics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D350A8-B7C5-03A2-068C-ABC1C28D09F4}"/>
              </a:ext>
            </a:extLst>
          </p:cNvPr>
          <p:cNvSpPr txBox="1"/>
          <p:nvPr/>
        </p:nvSpPr>
        <p:spPr>
          <a:xfrm>
            <a:off x="4916201" y="567095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Educational Level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9E4AA08-BA3F-626D-F39F-E85580A78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" y="5383304"/>
            <a:ext cx="1590897" cy="144800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BEF1FCA-CB18-AFC5-BC0F-E6ADB5154602}"/>
              </a:ext>
            </a:extLst>
          </p:cNvPr>
          <p:cNvSpPr/>
          <p:nvPr/>
        </p:nvSpPr>
        <p:spPr>
          <a:xfrm>
            <a:off x="1550607" y="5457825"/>
            <a:ext cx="2996053" cy="448699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1A4047-A8E2-712F-151C-16892FD9EA3A}"/>
              </a:ext>
            </a:extLst>
          </p:cNvPr>
          <p:cNvSpPr txBox="1"/>
          <p:nvPr/>
        </p:nvSpPr>
        <p:spPr>
          <a:xfrm>
            <a:off x="1635598" y="5548923"/>
            <a:ext cx="28912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Education level of head of household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6372CCA-8157-1977-50F0-4615819D1F77}"/>
              </a:ext>
            </a:extLst>
          </p:cNvPr>
          <p:cNvGrpSpPr/>
          <p:nvPr/>
        </p:nvGrpSpPr>
        <p:grpSpPr>
          <a:xfrm>
            <a:off x="9609177" y="3599448"/>
            <a:ext cx="1488838" cy="1419225"/>
            <a:chOff x="9609177" y="3599448"/>
            <a:chExt cx="1488838" cy="1419225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2710060-85BC-9ECC-B89B-D4241055EAA5}"/>
                </a:ext>
              </a:extLst>
            </p:cNvPr>
            <p:cNvSpPr/>
            <p:nvPr/>
          </p:nvSpPr>
          <p:spPr>
            <a:xfrm>
              <a:off x="9609177" y="3599448"/>
              <a:ext cx="1488838" cy="1419225"/>
            </a:xfrm>
            <a:prstGeom prst="ellipse">
              <a:avLst/>
            </a:prstGeom>
            <a:solidFill>
              <a:srgbClr val="F6901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FEF5FFF-F6C3-EFC3-36BE-0008908E5227}"/>
                </a:ext>
              </a:extLst>
            </p:cNvPr>
            <p:cNvSpPr txBox="1"/>
            <p:nvPr/>
          </p:nvSpPr>
          <p:spPr>
            <a:xfrm>
              <a:off x="9648746" y="3984010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Poultry Consumption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940643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A49001D-8C93-26DD-4219-3513EDB60A2E}"/>
              </a:ext>
            </a:extLst>
          </p:cNvPr>
          <p:cNvCxnSpPr>
            <a:cxnSpLocks/>
            <a:stCxn id="2" idx="3"/>
          </p:cNvCxnSpPr>
          <p:nvPr/>
        </p:nvCxnSpPr>
        <p:spPr>
          <a:xfrm>
            <a:off x="3441760" y="3840331"/>
            <a:ext cx="381003" cy="1058299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COMPONENTS OF TRADITIONAL POULTRY PRODUCTION SYSTEMS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746170-9A0F-5A55-AF81-1687DBF4FE71}"/>
              </a:ext>
            </a:extLst>
          </p:cNvPr>
          <p:cNvSpPr/>
          <p:nvPr/>
        </p:nvSpPr>
        <p:spPr>
          <a:xfrm>
            <a:off x="4876632" y="1925577"/>
            <a:ext cx="1488838" cy="1419225"/>
          </a:xfrm>
          <a:prstGeom prst="ellipse">
            <a:avLst/>
          </a:prstGeom>
          <a:solidFill>
            <a:srgbClr val="FD01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0C94EB1-9712-2AA5-1945-9AA7A78F98C4}"/>
              </a:ext>
            </a:extLst>
          </p:cNvPr>
          <p:cNvSpPr/>
          <p:nvPr/>
        </p:nvSpPr>
        <p:spPr>
          <a:xfrm>
            <a:off x="6870546" y="2180222"/>
            <a:ext cx="1488838" cy="1419225"/>
          </a:xfrm>
          <a:prstGeom prst="ellipse">
            <a:avLst/>
          </a:prstGeom>
          <a:solidFill>
            <a:srgbClr val="8EDC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644BE5-D853-CC05-DBBB-644775BFDC81}"/>
              </a:ext>
            </a:extLst>
          </p:cNvPr>
          <p:cNvSpPr/>
          <p:nvPr/>
        </p:nvSpPr>
        <p:spPr>
          <a:xfrm>
            <a:off x="7867652" y="359944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787E388-8FA9-88E3-16AE-14CF8571F2E3}"/>
              </a:ext>
            </a:extLst>
          </p:cNvPr>
          <p:cNvSpPr/>
          <p:nvPr/>
        </p:nvSpPr>
        <p:spPr>
          <a:xfrm>
            <a:off x="5224046" y="353600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8E20E5E-9B87-2021-43B4-752870F314A3}"/>
              </a:ext>
            </a:extLst>
          </p:cNvPr>
          <p:cNvSpPr/>
          <p:nvPr/>
        </p:nvSpPr>
        <p:spPr>
          <a:xfrm>
            <a:off x="3142897" y="4487299"/>
            <a:ext cx="1488838" cy="1419225"/>
          </a:xfrm>
          <a:prstGeom prst="ellipse">
            <a:avLst/>
          </a:prstGeom>
          <a:solidFill>
            <a:srgbClr val="00B9FC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8FF237A-125B-817C-677B-F785C58E6E80}"/>
              </a:ext>
            </a:extLst>
          </p:cNvPr>
          <p:cNvSpPr/>
          <p:nvPr/>
        </p:nvSpPr>
        <p:spPr>
          <a:xfrm>
            <a:off x="4876632" y="5277076"/>
            <a:ext cx="1488838" cy="1419225"/>
          </a:xfrm>
          <a:prstGeom prst="ellipse">
            <a:avLst/>
          </a:prstGeom>
          <a:solidFill>
            <a:srgbClr val="8EDC0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1B6BA6D-5862-5C71-1180-C07C31C7023C}"/>
              </a:ext>
            </a:extLst>
          </p:cNvPr>
          <p:cNvSpPr/>
          <p:nvPr/>
        </p:nvSpPr>
        <p:spPr>
          <a:xfrm>
            <a:off x="6915089" y="4955233"/>
            <a:ext cx="1488838" cy="1419225"/>
          </a:xfrm>
          <a:prstGeom prst="ellipse">
            <a:avLst/>
          </a:prstGeom>
          <a:solidFill>
            <a:srgbClr val="00B9F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DF904E-F077-ED26-8127-460C6B12CA8F}"/>
              </a:ext>
            </a:extLst>
          </p:cNvPr>
          <p:cNvSpPr txBox="1"/>
          <p:nvPr/>
        </p:nvSpPr>
        <p:spPr>
          <a:xfrm>
            <a:off x="4876632" y="23735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Illness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EF6E14-F361-919D-1110-8EE12AF3296A}"/>
              </a:ext>
            </a:extLst>
          </p:cNvPr>
          <p:cNvSpPr txBox="1"/>
          <p:nvPr/>
        </p:nvSpPr>
        <p:spPr>
          <a:xfrm>
            <a:off x="6915089" y="2461473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Knowledge on Poultry Keeping &amp; Hygiene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60AF2B5-4F29-4D92-6EFC-0A5F02D27A70}"/>
              </a:ext>
            </a:extLst>
          </p:cNvPr>
          <p:cNvSpPr txBox="1"/>
          <p:nvPr/>
        </p:nvSpPr>
        <p:spPr>
          <a:xfrm>
            <a:off x="7907221" y="3840331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Access to External Livestock Services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1C9C2B-4A3F-1C23-F957-45F5EC8CFA50}"/>
              </a:ext>
            </a:extLst>
          </p:cNvPr>
          <p:cNvSpPr txBox="1"/>
          <p:nvPr/>
        </p:nvSpPr>
        <p:spPr>
          <a:xfrm>
            <a:off x="5224046" y="39640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Livestock Practices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00CAB10-8B7B-C9BD-2810-664B28E3B40C}"/>
              </a:ext>
            </a:extLst>
          </p:cNvPr>
          <p:cNvSpPr txBox="1"/>
          <p:nvPr/>
        </p:nvSpPr>
        <p:spPr>
          <a:xfrm>
            <a:off x="3142897" y="4935301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Livestock Loss &amp; Profits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E4775B-FD46-356A-BAF0-2E8ABD51C38D}"/>
              </a:ext>
            </a:extLst>
          </p:cNvPr>
          <p:cNvSpPr txBox="1"/>
          <p:nvPr/>
        </p:nvSpPr>
        <p:spPr>
          <a:xfrm>
            <a:off x="6954658" y="5383304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Economics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AD350A8-B7C5-03A2-068C-ABC1C28D09F4}"/>
              </a:ext>
            </a:extLst>
          </p:cNvPr>
          <p:cNvSpPr txBox="1"/>
          <p:nvPr/>
        </p:nvSpPr>
        <p:spPr>
          <a:xfrm>
            <a:off x="4916201" y="567095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Educational Level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39E4AA08-BA3F-626D-F39F-E85580A78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" y="5383304"/>
            <a:ext cx="1590897" cy="144800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BEF1FCA-CB18-AFC5-BC0F-E6ADB5154602}"/>
              </a:ext>
            </a:extLst>
          </p:cNvPr>
          <p:cNvSpPr/>
          <p:nvPr/>
        </p:nvSpPr>
        <p:spPr>
          <a:xfrm>
            <a:off x="445707" y="3283958"/>
            <a:ext cx="2996053" cy="111274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F1A4047-A8E2-712F-151C-16892FD9EA3A}"/>
              </a:ext>
            </a:extLst>
          </p:cNvPr>
          <p:cNvSpPr txBox="1"/>
          <p:nvPr/>
        </p:nvSpPr>
        <p:spPr>
          <a:xfrm>
            <a:off x="530698" y="3363277"/>
            <a:ext cx="2891278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Losses due to animal disease, reporting of clinical signs, number of sick birds, profit due to sale of poultry meat and eggs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6372CCA-8157-1977-50F0-4615819D1F77}"/>
              </a:ext>
            </a:extLst>
          </p:cNvPr>
          <p:cNvGrpSpPr/>
          <p:nvPr/>
        </p:nvGrpSpPr>
        <p:grpSpPr>
          <a:xfrm>
            <a:off x="9609177" y="3599448"/>
            <a:ext cx="1488838" cy="1419225"/>
            <a:chOff x="9609177" y="3599448"/>
            <a:chExt cx="1488838" cy="1419225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82710060-85BC-9ECC-B89B-D4241055EAA5}"/>
                </a:ext>
              </a:extLst>
            </p:cNvPr>
            <p:cNvSpPr/>
            <p:nvPr/>
          </p:nvSpPr>
          <p:spPr>
            <a:xfrm>
              <a:off x="9609177" y="3599448"/>
              <a:ext cx="1488838" cy="1419225"/>
            </a:xfrm>
            <a:prstGeom prst="ellipse">
              <a:avLst/>
            </a:prstGeom>
            <a:solidFill>
              <a:srgbClr val="F6901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FEF5FFF-F6C3-EFC3-36BE-0008908E5227}"/>
                </a:ext>
              </a:extLst>
            </p:cNvPr>
            <p:cNvSpPr txBox="1"/>
            <p:nvPr/>
          </p:nvSpPr>
          <p:spPr>
            <a:xfrm>
              <a:off x="9648746" y="3984010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Poultry Consumption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39085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CAC78E6F-9658-3F7B-A263-307BCBEA3E94}"/>
              </a:ext>
            </a:extLst>
          </p:cNvPr>
          <p:cNvCxnSpPr>
            <a:cxnSpLocks/>
            <a:stCxn id="4" idx="3"/>
          </p:cNvCxnSpPr>
          <p:nvPr/>
        </p:nvCxnSpPr>
        <p:spPr>
          <a:xfrm>
            <a:off x="3165833" y="2048759"/>
            <a:ext cx="381003" cy="120568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COMPONENTS OF TRADITIONAL POULTRY PRODUCTION SYSTEMS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0746170-9A0F-5A55-AF81-1687DBF4FE71}"/>
              </a:ext>
            </a:extLst>
          </p:cNvPr>
          <p:cNvSpPr/>
          <p:nvPr/>
        </p:nvSpPr>
        <p:spPr>
          <a:xfrm>
            <a:off x="4876632" y="1925577"/>
            <a:ext cx="1488838" cy="1419225"/>
          </a:xfrm>
          <a:prstGeom prst="ellipse">
            <a:avLst/>
          </a:prstGeom>
          <a:solidFill>
            <a:srgbClr val="FD01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7644BE5-D853-CC05-DBBB-644775BFDC81}"/>
              </a:ext>
            </a:extLst>
          </p:cNvPr>
          <p:cNvSpPr/>
          <p:nvPr/>
        </p:nvSpPr>
        <p:spPr>
          <a:xfrm>
            <a:off x="7867652" y="359944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787E388-8FA9-88E3-16AE-14CF8571F2E3}"/>
              </a:ext>
            </a:extLst>
          </p:cNvPr>
          <p:cNvSpPr/>
          <p:nvPr/>
        </p:nvSpPr>
        <p:spPr>
          <a:xfrm>
            <a:off x="5224046" y="3536008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1EAAABF-1AB5-6F00-DA13-73725625AE4E}"/>
              </a:ext>
            </a:extLst>
          </p:cNvPr>
          <p:cNvSpPr/>
          <p:nvPr/>
        </p:nvSpPr>
        <p:spPr>
          <a:xfrm>
            <a:off x="2995893" y="2671104"/>
            <a:ext cx="1488838" cy="1419225"/>
          </a:xfrm>
          <a:prstGeom prst="ellipse">
            <a:avLst/>
          </a:prstGeom>
          <a:solidFill>
            <a:srgbClr val="FEE300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6DF904E-F077-ED26-8127-460C6B12CA8F}"/>
              </a:ext>
            </a:extLst>
          </p:cNvPr>
          <p:cNvSpPr txBox="1"/>
          <p:nvPr/>
        </p:nvSpPr>
        <p:spPr>
          <a:xfrm>
            <a:off x="4876632" y="23735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Household Illness</a:t>
            </a: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A047524-CCC8-F339-C80D-2B21A754AFC0}"/>
              </a:ext>
            </a:extLst>
          </p:cNvPr>
          <p:cNvGrpSpPr/>
          <p:nvPr/>
        </p:nvGrpSpPr>
        <p:grpSpPr>
          <a:xfrm>
            <a:off x="6870546" y="2180222"/>
            <a:ext cx="1488838" cy="1419225"/>
            <a:chOff x="6870546" y="2180222"/>
            <a:chExt cx="1488838" cy="1419225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30C94EB1-9712-2AA5-1945-9AA7A78F98C4}"/>
                </a:ext>
              </a:extLst>
            </p:cNvPr>
            <p:cNvSpPr/>
            <p:nvPr/>
          </p:nvSpPr>
          <p:spPr>
            <a:xfrm>
              <a:off x="6870546" y="2180222"/>
              <a:ext cx="1488838" cy="1419225"/>
            </a:xfrm>
            <a:prstGeom prst="ellipse">
              <a:avLst/>
            </a:prstGeom>
            <a:solidFill>
              <a:srgbClr val="8EDC0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EEF6E14-F361-919D-1110-8EE12AF3296A}"/>
                </a:ext>
              </a:extLst>
            </p:cNvPr>
            <p:cNvSpPr txBox="1"/>
            <p:nvPr/>
          </p:nvSpPr>
          <p:spPr>
            <a:xfrm>
              <a:off x="6915089" y="2461473"/>
              <a:ext cx="14097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Knowledge on Poultry Keeping &amp; Hygiene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F60AF2B5-4F29-4D92-6EFC-0A5F02D27A70}"/>
              </a:ext>
            </a:extLst>
          </p:cNvPr>
          <p:cNvSpPr txBox="1"/>
          <p:nvPr/>
        </p:nvSpPr>
        <p:spPr>
          <a:xfrm>
            <a:off x="7907221" y="3840331"/>
            <a:ext cx="1409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Access to External Livestock Services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C5E4A9-671A-D1AB-9592-6DBE8FFD45B7}"/>
              </a:ext>
            </a:extLst>
          </p:cNvPr>
          <p:cNvSpPr txBox="1"/>
          <p:nvPr/>
        </p:nvSpPr>
        <p:spPr>
          <a:xfrm>
            <a:off x="3016084" y="3083192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Hygiene Practices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1C9C2B-4A3F-1C23-F957-45F5EC8CFA50}"/>
              </a:ext>
            </a:extLst>
          </p:cNvPr>
          <p:cNvSpPr txBox="1"/>
          <p:nvPr/>
        </p:nvSpPr>
        <p:spPr>
          <a:xfrm>
            <a:off x="5224046" y="3964079"/>
            <a:ext cx="1409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Gill Sans MT" panose="020B0502020104020203" pitchFamily="34" charset="0"/>
              </a:rPr>
              <a:t>Livestock Practices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5550E25-8775-5BE6-C47B-A95D9ED103E5}"/>
              </a:ext>
            </a:extLst>
          </p:cNvPr>
          <p:cNvGrpSpPr/>
          <p:nvPr/>
        </p:nvGrpSpPr>
        <p:grpSpPr>
          <a:xfrm>
            <a:off x="3142897" y="4487299"/>
            <a:ext cx="1488838" cy="1419225"/>
            <a:chOff x="3142897" y="4487299"/>
            <a:chExt cx="1488838" cy="1419225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8E20E5E-9B87-2021-43B4-752870F314A3}"/>
                </a:ext>
              </a:extLst>
            </p:cNvPr>
            <p:cNvSpPr/>
            <p:nvPr/>
          </p:nvSpPr>
          <p:spPr>
            <a:xfrm>
              <a:off x="3142897" y="4487299"/>
              <a:ext cx="1488838" cy="1419225"/>
            </a:xfrm>
            <a:prstGeom prst="ellipse">
              <a:avLst/>
            </a:prstGeom>
            <a:solidFill>
              <a:srgbClr val="00B9F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00CAB10-8B7B-C9BD-2810-664B28E3B40C}"/>
                </a:ext>
              </a:extLst>
            </p:cNvPr>
            <p:cNvSpPr txBox="1"/>
            <p:nvPr/>
          </p:nvSpPr>
          <p:spPr>
            <a:xfrm>
              <a:off x="3142897" y="4935301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Livestock Loss &amp; Profits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0F6B7AD-8169-B6E6-24EE-78086354C001}"/>
              </a:ext>
            </a:extLst>
          </p:cNvPr>
          <p:cNvGrpSpPr/>
          <p:nvPr/>
        </p:nvGrpSpPr>
        <p:grpSpPr>
          <a:xfrm>
            <a:off x="6915089" y="4955233"/>
            <a:ext cx="1488838" cy="1419225"/>
            <a:chOff x="6915089" y="4955233"/>
            <a:chExt cx="1488838" cy="1419225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1B6BA6D-5862-5C71-1180-C07C31C7023C}"/>
                </a:ext>
              </a:extLst>
            </p:cNvPr>
            <p:cNvSpPr/>
            <p:nvPr/>
          </p:nvSpPr>
          <p:spPr>
            <a:xfrm>
              <a:off x="6915089" y="4955233"/>
              <a:ext cx="1488838" cy="1419225"/>
            </a:xfrm>
            <a:prstGeom prst="ellipse">
              <a:avLst/>
            </a:prstGeom>
            <a:solidFill>
              <a:srgbClr val="00B9F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8E4775B-FD46-356A-BAF0-2E8ABD51C38D}"/>
                </a:ext>
              </a:extLst>
            </p:cNvPr>
            <p:cNvSpPr txBox="1"/>
            <p:nvPr/>
          </p:nvSpPr>
          <p:spPr>
            <a:xfrm>
              <a:off x="6954658" y="5383304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Household Economics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4507EFF-7D55-7F16-FE7D-E08B13E36FD6}"/>
              </a:ext>
            </a:extLst>
          </p:cNvPr>
          <p:cNvGrpSpPr/>
          <p:nvPr/>
        </p:nvGrpSpPr>
        <p:grpSpPr>
          <a:xfrm>
            <a:off x="4876632" y="5277076"/>
            <a:ext cx="1488838" cy="1419225"/>
            <a:chOff x="4876632" y="5277076"/>
            <a:chExt cx="1488838" cy="1419225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E8FF237A-125B-817C-677B-F785C58E6E80}"/>
                </a:ext>
              </a:extLst>
            </p:cNvPr>
            <p:cNvSpPr/>
            <p:nvPr/>
          </p:nvSpPr>
          <p:spPr>
            <a:xfrm>
              <a:off x="4876632" y="5277076"/>
              <a:ext cx="1488838" cy="1419225"/>
            </a:xfrm>
            <a:prstGeom prst="ellipse">
              <a:avLst/>
            </a:prstGeom>
            <a:solidFill>
              <a:srgbClr val="8EDC0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AD350A8-B7C5-03A2-068C-ABC1C28D09F4}"/>
                </a:ext>
              </a:extLst>
            </p:cNvPr>
            <p:cNvSpPr txBox="1"/>
            <p:nvPr/>
          </p:nvSpPr>
          <p:spPr>
            <a:xfrm>
              <a:off x="4916201" y="5670959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Educational Level</a:t>
              </a:r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39E4AA08-BA3F-626D-F39F-E85580A78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4" y="5383304"/>
            <a:ext cx="1590897" cy="14480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253DE3C-A0B1-E875-3078-CCD4DAD56479}"/>
              </a:ext>
            </a:extLst>
          </p:cNvPr>
          <p:cNvSpPr/>
          <p:nvPr/>
        </p:nvSpPr>
        <p:spPr>
          <a:xfrm>
            <a:off x="169780" y="1639767"/>
            <a:ext cx="2996053" cy="817983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6E3E8DE-C530-A9BA-285B-E92FB85963CF}"/>
              </a:ext>
            </a:extLst>
          </p:cNvPr>
          <p:cNvSpPr txBox="1"/>
          <p:nvPr/>
        </p:nvSpPr>
        <p:spPr>
          <a:xfrm>
            <a:off x="254771" y="1680986"/>
            <a:ext cx="289127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Cleaning of feces from chicken environment, processing of chicken feces, and wash practices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DE6D5B9-CBF6-C4E3-F397-4A80D0E041B6}"/>
              </a:ext>
            </a:extLst>
          </p:cNvPr>
          <p:cNvGrpSpPr/>
          <p:nvPr/>
        </p:nvGrpSpPr>
        <p:grpSpPr>
          <a:xfrm>
            <a:off x="9609177" y="3599448"/>
            <a:ext cx="1488838" cy="1419225"/>
            <a:chOff x="9609177" y="3599448"/>
            <a:chExt cx="1488838" cy="1419225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A43C5F06-79A2-DDD3-AA2A-1EF23FCDDAE0}"/>
                </a:ext>
              </a:extLst>
            </p:cNvPr>
            <p:cNvSpPr/>
            <p:nvPr/>
          </p:nvSpPr>
          <p:spPr>
            <a:xfrm>
              <a:off x="9609177" y="3599448"/>
              <a:ext cx="1488838" cy="1419225"/>
            </a:xfrm>
            <a:prstGeom prst="ellipse">
              <a:avLst/>
            </a:prstGeom>
            <a:solidFill>
              <a:srgbClr val="F6901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7B0030F-806E-C07D-C702-90A843C36679}"/>
                </a:ext>
              </a:extLst>
            </p:cNvPr>
            <p:cNvSpPr txBox="1"/>
            <p:nvPr/>
          </p:nvSpPr>
          <p:spPr>
            <a:xfrm>
              <a:off x="9648746" y="3984010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Poultry Consumption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168968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phic 8">
            <a:extLst>
              <a:ext uri="{FF2B5EF4-FFF2-40B4-BE49-F238E27FC236}">
                <a16:creationId xmlns:a16="http://schemas.microsoft.com/office/drawing/2014/main" id="{A86E8F88-4360-D132-FEC2-97649C2E6B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14750" y="1047750"/>
            <a:ext cx="4762500" cy="47625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F7E45C9E-E8B5-44BC-D712-CA8437F46C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20788" y="1157080"/>
            <a:ext cx="4762500" cy="4762500"/>
          </a:xfrm>
          <a:prstGeom prst="rect">
            <a:avLst/>
          </a:prstGeom>
        </p:spPr>
      </p:pic>
      <p:sp>
        <p:nvSpPr>
          <p:cNvPr id="12" name="Title 4">
            <a:extLst>
              <a:ext uri="{FF2B5EF4-FFF2-40B4-BE49-F238E27FC236}">
                <a16:creationId xmlns:a16="http://schemas.microsoft.com/office/drawing/2014/main" id="{3FA881A0-35BA-C888-6A51-989B199B4797}"/>
              </a:ext>
            </a:extLst>
          </p:cNvPr>
          <p:cNvSpPr txBox="1">
            <a:spLocks/>
          </p:cNvSpPr>
          <p:nvPr/>
        </p:nvSpPr>
        <p:spPr bwMode="auto">
          <a:xfrm rot="16200000">
            <a:off x="-2776541" y="3412796"/>
            <a:ext cx="6858002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INTERACTION BETWEEN COMPONENTS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D8A3C61-A91C-794A-2410-5A19FD1C92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0469" y="5346339"/>
            <a:ext cx="1590897" cy="14480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B0CDB9F-EE03-716F-6A45-261F6286244D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744"/>
          <a:stretch/>
        </p:blipFill>
        <p:spPr>
          <a:xfrm>
            <a:off x="3829050" y="841937"/>
            <a:ext cx="6752192" cy="6016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60306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F8E8E31-89B2-3CF3-ACEE-1F83297CB3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4"/>
          <a:stretch/>
        </p:blipFill>
        <p:spPr>
          <a:xfrm>
            <a:off x="5648325" y="2158575"/>
            <a:ext cx="5199616" cy="463275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USING NETWORK theory to evaluate the importance of system components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69625FC-62C0-352D-F07E-202BB401F782}"/>
              </a:ext>
            </a:extLst>
          </p:cNvPr>
          <p:cNvSpPr/>
          <p:nvPr/>
        </p:nvSpPr>
        <p:spPr>
          <a:xfrm>
            <a:off x="6724650" y="3429000"/>
            <a:ext cx="962025" cy="933450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81E7D9-3353-4587-A7EA-69FB78D60CB6}"/>
              </a:ext>
            </a:extLst>
          </p:cNvPr>
          <p:cNvSpPr/>
          <p:nvPr/>
        </p:nvSpPr>
        <p:spPr>
          <a:xfrm>
            <a:off x="8963026" y="4962524"/>
            <a:ext cx="857250" cy="895351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4D725EC-5DE3-81EA-55F2-0017E5AA9256}"/>
              </a:ext>
            </a:extLst>
          </p:cNvPr>
          <p:cNvSpPr/>
          <p:nvPr/>
        </p:nvSpPr>
        <p:spPr>
          <a:xfrm>
            <a:off x="6581775" y="5052665"/>
            <a:ext cx="723900" cy="757585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3660284-87A6-D4F7-7012-0D9025C59950}"/>
              </a:ext>
            </a:extLst>
          </p:cNvPr>
          <p:cNvSpPr txBox="1"/>
          <p:nvPr/>
        </p:nvSpPr>
        <p:spPr>
          <a:xfrm>
            <a:off x="533400" y="3657600"/>
            <a:ext cx="4533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Gill Sans MT" panose="020B0502020104020203" pitchFamily="34" charset="0"/>
              </a:rPr>
              <a:t>The </a:t>
            </a:r>
            <a:r>
              <a:rPr lang="en-US" sz="2400" u="sng" dirty="0">
                <a:solidFill>
                  <a:srgbClr val="78A3D6"/>
                </a:solidFill>
                <a:latin typeface="Gill Sans MT" panose="020B0502020104020203" pitchFamily="34" charset="0"/>
              </a:rPr>
              <a:t>most central components </a:t>
            </a:r>
            <a:r>
              <a:rPr lang="en-US" sz="2400" dirty="0">
                <a:latin typeface="Gill Sans MT" panose="020B0502020104020203" pitchFamily="34" charset="0"/>
              </a:rPr>
              <a:t>of poultry production systems were: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Household Economics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Livestock Practices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Livestock Loss &amp; Profits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4704230-E87B-D317-4995-5168198B6AC9}"/>
              </a:ext>
            </a:extLst>
          </p:cNvPr>
          <p:cNvGrpSpPr/>
          <p:nvPr/>
        </p:nvGrpSpPr>
        <p:grpSpPr>
          <a:xfrm>
            <a:off x="1929365" y="2153988"/>
            <a:ext cx="5014360" cy="817983"/>
            <a:chOff x="339725" y="2248482"/>
            <a:chExt cx="5014360" cy="81798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C8E7577-D168-BFBC-6D55-154BBC974DB8}"/>
                </a:ext>
              </a:extLst>
            </p:cNvPr>
            <p:cNvSpPr txBox="1"/>
            <p:nvPr/>
          </p:nvSpPr>
          <p:spPr>
            <a:xfrm>
              <a:off x="428625" y="2334309"/>
              <a:ext cx="492546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>
                  <a:latin typeface="Gill Sans MT" panose="020B0502020104020203" pitchFamily="34" charset="0"/>
                </a:rPr>
                <a:t>Degree centrality</a:t>
              </a:r>
              <a:r>
                <a:rPr lang="en-US" dirty="0">
                  <a:latin typeface="Gill Sans MT" panose="020B0502020104020203" pitchFamily="34" charset="0"/>
                </a:rPr>
                <a:t>: The number of direct connections a system component has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00D8E59-C03D-9A1F-3D06-814DDD63413C}"/>
                </a:ext>
              </a:extLst>
            </p:cNvPr>
            <p:cNvSpPr/>
            <p:nvPr/>
          </p:nvSpPr>
          <p:spPr>
            <a:xfrm>
              <a:off x="339725" y="2248482"/>
              <a:ext cx="4054475" cy="817983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04503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F8E8E31-89B2-3CF3-ACEE-1F83297CB3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4"/>
          <a:stretch/>
        </p:blipFill>
        <p:spPr>
          <a:xfrm>
            <a:off x="5648325" y="2158575"/>
            <a:ext cx="5199616" cy="463275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USING NETWORK theory to evaluate the importance of system components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69625FC-62C0-352D-F07E-202BB401F782}"/>
              </a:ext>
            </a:extLst>
          </p:cNvPr>
          <p:cNvSpPr/>
          <p:nvPr/>
        </p:nvSpPr>
        <p:spPr>
          <a:xfrm>
            <a:off x="9696450" y="2800350"/>
            <a:ext cx="790576" cy="819150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81E7D9-3353-4587-A7EA-69FB78D60CB6}"/>
              </a:ext>
            </a:extLst>
          </p:cNvPr>
          <p:cNvSpPr/>
          <p:nvPr/>
        </p:nvSpPr>
        <p:spPr>
          <a:xfrm>
            <a:off x="8963026" y="4962524"/>
            <a:ext cx="857250" cy="895351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4D725EC-5DE3-81EA-55F2-0017E5AA9256}"/>
              </a:ext>
            </a:extLst>
          </p:cNvPr>
          <p:cNvSpPr/>
          <p:nvPr/>
        </p:nvSpPr>
        <p:spPr>
          <a:xfrm>
            <a:off x="6581775" y="5052665"/>
            <a:ext cx="723900" cy="757585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15285D9-51E7-AFD5-A3AA-00A1DEB07390}"/>
              </a:ext>
            </a:extLst>
          </p:cNvPr>
          <p:cNvGrpSpPr/>
          <p:nvPr/>
        </p:nvGrpSpPr>
        <p:grpSpPr>
          <a:xfrm>
            <a:off x="1170540" y="2158575"/>
            <a:ext cx="4925460" cy="935605"/>
            <a:chOff x="428625" y="2334309"/>
            <a:chExt cx="4925460" cy="93560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C8E7577-D168-BFBC-6D55-154BBC974DB8}"/>
                </a:ext>
              </a:extLst>
            </p:cNvPr>
            <p:cNvSpPr txBox="1"/>
            <p:nvPr/>
          </p:nvSpPr>
          <p:spPr>
            <a:xfrm>
              <a:off x="428625" y="2334309"/>
              <a:ext cx="49254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>
                  <a:latin typeface="Gill Sans MT" panose="020B0502020104020203" pitchFamily="34" charset="0"/>
                </a:rPr>
                <a:t>Betweenness centrality</a:t>
              </a:r>
              <a:r>
                <a:rPr lang="en-US" dirty="0">
                  <a:latin typeface="Gill Sans MT" panose="020B0502020104020203" pitchFamily="34" charset="0"/>
                </a:rPr>
                <a:t>: Measures the importance of a node on the flow between components of a system</a:t>
              </a:r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52D7B0C-E461-64A6-1471-E8FCDF0F899D}"/>
                </a:ext>
              </a:extLst>
            </p:cNvPr>
            <p:cNvSpPr/>
            <p:nvPr/>
          </p:nvSpPr>
          <p:spPr>
            <a:xfrm>
              <a:off x="428625" y="2346584"/>
              <a:ext cx="4858785" cy="92333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D4266BE8-79D8-8F45-F71F-C32906385F5F}"/>
              </a:ext>
            </a:extLst>
          </p:cNvPr>
          <p:cNvSpPr txBox="1"/>
          <p:nvPr/>
        </p:nvSpPr>
        <p:spPr>
          <a:xfrm>
            <a:off x="533400" y="3657600"/>
            <a:ext cx="45339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Gill Sans MT" panose="020B0502020104020203" pitchFamily="34" charset="0"/>
              </a:rPr>
              <a:t>The </a:t>
            </a:r>
            <a:r>
              <a:rPr lang="en-US" sz="2400" u="sng" dirty="0">
                <a:solidFill>
                  <a:srgbClr val="78A3D6"/>
                </a:solidFill>
                <a:latin typeface="Gill Sans MT" panose="020B0502020104020203" pitchFamily="34" charset="0"/>
              </a:rPr>
              <a:t>components with greatest control over the </a:t>
            </a:r>
            <a:r>
              <a:rPr lang="en-US" sz="2400" dirty="0">
                <a:latin typeface="Gill Sans MT" panose="020B0502020104020203" pitchFamily="34" charset="0"/>
              </a:rPr>
              <a:t>flow of information in poultry production systems were: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Livestock Loss &amp; Profits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Household Economics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Access to External Services</a:t>
            </a:r>
          </a:p>
        </p:txBody>
      </p:sp>
    </p:spTree>
    <p:extLst>
      <p:ext uri="{BB962C8B-B14F-4D97-AF65-F5344CB8AC3E}">
        <p14:creationId xmlns:p14="http://schemas.microsoft.com/office/powerpoint/2010/main" val="122438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F8E8E31-89B2-3CF3-ACEE-1F83297CB3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4"/>
          <a:stretch/>
        </p:blipFill>
        <p:spPr>
          <a:xfrm>
            <a:off x="5648325" y="2158575"/>
            <a:ext cx="5199616" cy="463275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USING NETWORK theory to evaluate the importance of system components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69625FC-62C0-352D-F07E-202BB401F782}"/>
              </a:ext>
            </a:extLst>
          </p:cNvPr>
          <p:cNvSpPr/>
          <p:nvPr/>
        </p:nvSpPr>
        <p:spPr>
          <a:xfrm>
            <a:off x="7480300" y="6426200"/>
            <a:ext cx="469900" cy="431800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A81E7D9-3353-4587-A7EA-69FB78D60CB6}"/>
              </a:ext>
            </a:extLst>
          </p:cNvPr>
          <p:cNvSpPr/>
          <p:nvPr/>
        </p:nvSpPr>
        <p:spPr>
          <a:xfrm>
            <a:off x="8963026" y="4962524"/>
            <a:ext cx="857250" cy="895351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F4D725EC-5DE3-81EA-55F2-0017E5AA9256}"/>
              </a:ext>
            </a:extLst>
          </p:cNvPr>
          <p:cNvSpPr/>
          <p:nvPr/>
        </p:nvSpPr>
        <p:spPr>
          <a:xfrm>
            <a:off x="6581775" y="5052665"/>
            <a:ext cx="723900" cy="757585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756E11F-063B-5685-D5B0-E0B49BC0D118}"/>
              </a:ext>
            </a:extLst>
          </p:cNvPr>
          <p:cNvGrpSpPr/>
          <p:nvPr/>
        </p:nvGrpSpPr>
        <p:grpSpPr>
          <a:xfrm>
            <a:off x="1656315" y="2091900"/>
            <a:ext cx="4925460" cy="949155"/>
            <a:chOff x="428625" y="2308484"/>
            <a:chExt cx="4925460" cy="949155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C8E7577-D168-BFBC-6D55-154BBC974DB8}"/>
                </a:ext>
              </a:extLst>
            </p:cNvPr>
            <p:cNvSpPr txBox="1"/>
            <p:nvPr/>
          </p:nvSpPr>
          <p:spPr>
            <a:xfrm>
              <a:off x="428625" y="2334309"/>
              <a:ext cx="49254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>
                  <a:latin typeface="Gill Sans MT" panose="020B0502020104020203" pitchFamily="34" charset="0"/>
                </a:rPr>
                <a:t>Closeness centrality</a:t>
              </a:r>
              <a:r>
                <a:rPr lang="en-US" dirty="0">
                  <a:latin typeface="Gill Sans MT" panose="020B0502020104020203" pitchFamily="34" charset="0"/>
                </a:rPr>
                <a:t>: Measures the average shortest distance between connections in the system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B0AB105-75C8-259F-6BA5-48561EF54FEA}"/>
                </a:ext>
              </a:extLst>
            </p:cNvPr>
            <p:cNvSpPr/>
            <p:nvPr/>
          </p:nvSpPr>
          <p:spPr>
            <a:xfrm>
              <a:off x="428625" y="2308484"/>
              <a:ext cx="4422775" cy="92333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5760677C-E025-8CCB-5BCD-6B08C2DD1F91}"/>
              </a:ext>
            </a:extLst>
          </p:cNvPr>
          <p:cNvSpPr txBox="1"/>
          <p:nvPr/>
        </p:nvSpPr>
        <p:spPr>
          <a:xfrm>
            <a:off x="533400" y="3657600"/>
            <a:ext cx="4533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Gill Sans MT" panose="020B0502020104020203" pitchFamily="34" charset="0"/>
              </a:rPr>
              <a:t>Key </a:t>
            </a:r>
            <a:r>
              <a:rPr lang="en-US" sz="2400" u="sng" dirty="0">
                <a:solidFill>
                  <a:srgbClr val="78A3D6"/>
                </a:solidFill>
                <a:latin typeface="Gill Sans MT" panose="020B0502020104020203" pitchFamily="34" charset="0"/>
              </a:rPr>
              <a:t>components for intervention and influence</a:t>
            </a:r>
            <a:r>
              <a:rPr lang="en-US" sz="2400" dirty="0">
                <a:latin typeface="Gill Sans MT" panose="020B0502020104020203" pitchFamily="34" charset="0"/>
              </a:rPr>
              <a:t> in poultry systems were: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Household Economics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Livestock Loss &amp; Profits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Education Level</a:t>
            </a:r>
          </a:p>
        </p:txBody>
      </p:sp>
    </p:spTree>
    <p:extLst>
      <p:ext uri="{BB962C8B-B14F-4D97-AF65-F5344CB8AC3E}">
        <p14:creationId xmlns:p14="http://schemas.microsoft.com/office/powerpoint/2010/main" val="1007448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F8E8E31-89B2-3CF3-ACEE-1F83297CB3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4"/>
          <a:stretch/>
        </p:blipFill>
        <p:spPr>
          <a:xfrm>
            <a:off x="5648325" y="2158575"/>
            <a:ext cx="5199616" cy="463275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USING NETWORK theory to evaluate the importance of system components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C69625FC-62C0-352D-F07E-202BB401F782}"/>
              </a:ext>
            </a:extLst>
          </p:cNvPr>
          <p:cNvSpPr/>
          <p:nvPr/>
        </p:nvSpPr>
        <p:spPr>
          <a:xfrm>
            <a:off x="7480300" y="6426200"/>
            <a:ext cx="469900" cy="431800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445828-7331-FE2E-BA11-F0D28668163B}"/>
              </a:ext>
            </a:extLst>
          </p:cNvPr>
          <p:cNvSpPr txBox="1"/>
          <p:nvPr/>
        </p:nvSpPr>
        <p:spPr>
          <a:xfrm>
            <a:off x="533400" y="3657600"/>
            <a:ext cx="45339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rgbClr val="92B5DE"/>
                </a:solidFill>
                <a:latin typeface="Gill Sans MT" panose="020B0502020104020203" pitchFamily="34" charset="0"/>
              </a:rPr>
              <a:t>Education Level had largest score, hence the greatest driving power</a:t>
            </a:r>
            <a:r>
              <a:rPr lang="en-US" sz="2400" dirty="0">
                <a:latin typeface="Gill Sans MT" panose="020B0502020104020203" pitchFamily="34" charset="0"/>
              </a:rPr>
              <a:t> in poultry production systems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7E815A-1254-31DA-66F2-78543E3F24DC}"/>
              </a:ext>
            </a:extLst>
          </p:cNvPr>
          <p:cNvGrpSpPr/>
          <p:nvPr/>
        </p:nvGrpSpPr>
        <p:grpSpPr>
          <a:xfrm>
            <a:off x="1135380" y="2158575"/>
            <a:ext cx="4925460" cy="923330"/>
            <a:chOff x="428625" y="2334309"/>
            <a:chExt cx="4925460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C8E7577-D168-BFBC-6D55-154BBC974DB8}"/>
                </a:ext>
              </a:extLst>
            </p:cNvPr>
            <p:cNvSpPr txBox="1"/>
            <p:nvPr/>
          </p:nvSpPr>
          <p:spPr>
            <a:xfrm>
              <a:off x="428625" y="2334309"/>
              <a:ext cx="49254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>
                  <a:latin typeface="Gill Sans MT" panose="020B0502020104020203" pitchFamily="34" charset="0"/>
                </a:rPr>
                <a:t>MICMAC Analysis</a:t>
              </a:r>
              <a:r>
                <a:rPr lang="en-US" dirty="0">
                  <a:latin typeface="Gill Sans MT" panose="020B0502020104020203" pitchFamily="34" charset="0"/>
                </a:rPr>
                <a:t>: Identifies components based on their driving power and dependency in the network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9C71A8-033B-4626-96B1-E2986B4B979C}"/>
                </a:ext>
              </a:extLst>
            </p:cNvPr>
            <p:cNvSpPr/>
            <p:nvPr/>
          </p:nvSpPr>
          <p:spPr>
            <a:xfrm>
              <a:off x="428625" y="2334309"/>
              <a:ext cx="4925460" cy="92333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19605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F8E8E31-89B2-3CF3-ACEE-1F83297CB3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4"/>
          <a:stretch/>
        </p:blipFill>
        <p:spPr>
          <a:xfrm>
            <a:off x="5648325" y="2158575"/>
            <a:ext cx="5199616" cy="463275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USING NETWORK theory to evaluate the importance of system components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445828-7331-FE2E-BA11-F0D28668163B}"/>
              </a:ext>
            </a:extLst>
          </p:cNvPr>
          <p:cNvSpPr txBox="1"/>
          <p:nvPr/>
        </p:nvSpPr>
        <p:spPr>
          <a:xfrm>
            <a:off x="533400" y="3657600"/>
            <a:ext cx="4533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rgbClr val="92B5DE"/>
                </a:solidFill>
                <a:latin typeface="Gill Sans MT" panose="020B0502020104020203" pitchFamily="34" charset="0"/>
              </a:rPr>
              <a:t>Livestock Loss &amp; Profits </a:t>
            </a:r>
            <a:r>
              <a:rPr lang="en-US" sz="2400" dirty="0">
                <a:latin typeface="Gill Sans MT" panose="020B0502020104020203" pitchFamily="34" charset="0"/>
              </a:rPr>
              <a:t>had the second largest score,  underscoring its </a:t>
            </a:r>
            <a:r>
              <a:rPr lang="en-US" sz="2400" u="sng" dirty="0">
                <a:solidFill>
                  <a:srgbClr val="92B5DE"/>
                </a:solidFill>
                <a:latin typeface="Gill Sans MT" panose="020B0502020104020203" pitchFamily="34" charset="0"/>
              </a:rPr>
              <a:t>crucial role in economic dynamics </a:t>
            </a:r>
            <a:r>
              <a:rPr lang="en-US" sz="2400" dirty="0">
                <a:latin typeface="Gill Sans MT" panose="020B0502020104020203" pitchFamily="34" charset="0"/>
              </a:rPr>
              <a:t>in poultry production systems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7E815A-1254-31DA-66F2-78543E3F24DC}"/>
              </a:ext>
            </a:extLst>
          </p:cNvPr>
          <p:cNvGrpSpPr/>
          <p:nvPr/>
        </p:nvGrpSpPr>
        <p:grpSpPr>
          <a:xfrm>
            <a:off x="1135380" y="2158575"/>
            <a:ext cx="4925460" cy="923330"/>
            <a:chOff x="428625" y="2334309"/>
            <a:chExt cx="4925460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C8E7577-D168-BFBC-6D55-154BBC974DB8}"/>
                </a:ext>
              </a:extLst>
            </p:cNvPr>
            <p:cNvSpPr txBox="1"/>
            <p:nvPr/>
          </p:nvSpPr>
          <p:spPr>
            <a:xfrm>
              <a:off x="428625" y="2334309"/>
              <a:ext cx="49254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>
                  <a:latin typeface="Gill Sans MT" panose="020B0502020104020203" pitchFamily="34" charset="0"/>
                </a:rPr>
                <a:t>MICMAC Analysis</a:t>
              </a:r>
              <a:r>
                <a:rPr lang="en-US" dirty="0">
                  <a:latin typeface="Gill Sans MT" panose="020B0502020104020203" pitchFamily="34" charset="0"/>
                </a:rPr>
                <a:t>: Identifies components based on their driving power and dependency in the network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9C71A8-033B-4626-96B1-E2986B4B979C}"/>
                </a:ext>
              </a:extLst>
            </p:cNvPr>
            <p:cNvSpPr/>
            <p:nvPr/>
          </p:nvSpPr>
          <p:spPr>
            <a:xfrm>
              <a:off x="428625" y="2334309"/>
              <a:ext cx="4925460" cy="92333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A8A13264-C7A5-5BF1-3659-6CA3D516316B}"/>
              </a:ext>
            </a:extLst>
          </p:cNvPr>
          <p:cNvSpPr/>
          <p:nvPr/>
        </p:nvSpPr>
        <p:spPr>
          <a:xfrm>
            <a:off x="6553200" y="5067300"/>
            <a:ext cx="774700" cy="749300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271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36574B-10AB-6DA3-CF05-9949CA8A6B37}"/>
              </a:ext>
            </a:extLst>
          </p:cNvPr>
          <p:cNvCxnSpPr>
            <a:cxnSpLocks/>
            <a:stCxn id="6" idx="6"/>
            <a:endCxn id="9" idx="1"/>
          </p:cNvCxnSpPr>
          <p:nvPr/>
        </p:nvCxnSpPr>
        <p:spPr>
          <a:xfrm>
            <a:off x="6275117" y="2373022"/>
            <a:ext cx="253830" cy="104699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673534" y="900666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Why Livestock Matters in AFRICA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D2C7219-C352-965A-8FF2-8268F3C5B4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53292" y="2589632"/>
            <a:ext cx="2275893" cy="289500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2C6B3D0-B2B2-931B-CB4D-E306D9F99C26}"/>
              </a:ext>
            </a:extLst>
          </p:cNvPr>
          <p:cNvGrpSpPr/>
          <p:nvPr/>
        </p:nvGrpSpPr>
        <p:grpSpPr>
          <a:xfrm>
            <a:off x="5214475" y="1811067"/>
            <a:ext cx="1060642" cy="1123909"/>
            <a:chOff x="5203812" y="1738353"/>
            <a:chExt cx="1169059" cy="119307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407236F-D716-2A5A-338E-1A25F3C94D8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2F2B75-687D-C205-9F39-1DEC14F89804}"/>
                </a:ext>
              </a:extLst>
            </p:cNvPr>
            <p:cNvSpPr txBox="1"/>
            <p:nvPr/>
          </p:nvSpPr>
          <p:spPr>
            <a:xfrm>
              <a:off x="5278885" y="1978871"/>
              <a:ext cx="1018903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Food Security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50379A-FFF0-C74E-D34D-1D977E2B8732}"/>
              </a:ext>
            </a:extLst>
          </p:cNvPr>
          <p:cNvGrpSpPr/>
          <p:nvPr/>
        </p:nvGrpSpPr>
        <p:grpSpPr>
          <a:xfrm>
            <a:off x="5137852" y="5287209"/>
            <a:ext cx="1213880" cy="1123909"/>
            <a:chOff x="5119358" y="1738353"/>
            <a:chExt cx="1337960" cy="119307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E5B1C7F-BD04-E5C7-03D6-83CFF071BD4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7EAE0-E2B0-7796-377E-85FD493F802A}"/>
                </a:ext>
              </a:extLst>
            </p:cNvPr>
            <p:cNvSpPr txBox="1"/>
            <p:nvPr/>
          </p:nvSpPr>
          <p:spPr>
            <a:xfrm>
              <a:off x="5119358" y="2155195"/>
              <a:ext cx="1337960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Economic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D174F8-902B-ECE8-C478-7AF021535BE0}"/>
              </a:ext>
            </a:extLst>
          </p:cNvPr>
          <p:cNvGrpSpPr/>
          <p:nvPr/>
        </p:nvGrpSpPr>
        <p:grpSpPr>
          <a:xfrm>
            <a:off x="6475156" y="3747121"/>
            <a:ext cx="1173528" cy="1123909"/>
            <a:chOff x="5144520" y="1738353"/>
            <a:chExt cx="1293484" cy="119307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0669FE2-3EF0-DC53-97F1-4C1E000E7B79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C208DD-6DAC-CBDE-1394-5913637EA7B0}"/>
                </a:ext>
              </a:extLst>
            </p:cNvPr>
            <p:cNvSpPr txBox="1"/>
            <p:nvPr/>
          </p:nvSpPr>
          <p:spPr>
            <a:xfrm>
              <a:off x="5144520" y="2054971"/>
              <a:ext cx="1293484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Nutritional Security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97371E2-15F7-AD2A-BD34-8F3813FC6126}"/>
              </a:ext>
            </a:extLst>
          </p:cNvPr>
          <p:cNvGrpSpPr/>
          <p:nvPr/>
        </p:nvGrpSpPr>
        <p:grpSpPr>
          <a:xfrm>
            <a:off x="3868499" y="3747121"/>
            <a:ext cx="1060644" cy="1123909"/>
            <a:chOff x="5203810" y="1738353"/>
            <a:chExt cx="1169061" cy="119307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3E77C2-5524-86C3-B462-7DE584305C5D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0C98DF-7EF5-0B7E-DEC9-9473CCAF072A}"/>
                </a:ext>
              </a:extLst>
            </p:cNvPr>
            <p:cNvSpPr txBox="1"/>
            <p:nvPr/>
          </p:nvSpPr>
          <p:spPr>
            <a:xfrm>
              <a:off x="5203810" y="2155195"/>
              <a:ext cx="1169059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Culture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72C6A7C-4A41-3203-B70A-F7A83807F5B5}"/>
              </a:ext>
            </a:extLst>
          </p:cNvPr>
          <p:cNvSpPr txBox="1"/>
          <p:nvPr/>
        </p:nvSpPr>
        <p:spPr>
          <a:xfrm>
            <a:off x="6528947" y="2001974"/>
            <a:ext cx="40606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Valuable source of proteins and micronutrients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Key role in a balanced and healthy diet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Meat consumption modest, especially in areas with malnutrition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A0BC57-ACFF-BCE7-19B2-9182FCFFF6DA}"/>
              </a:ext>
            </a:extLst>
          </p:cNvPr>
          <p:cNvSpPr/>
          <p:nvPr/>
        </p:nvSpPr>
        <p:spPr>
          <a:xfrm>
            <a:off x="6528947" y="2001975"/>
            <a:ext cx="3930048" cy="951492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4369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5F8E8E31-89B2-3CF3-ACEE-1F83297CB3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44"/>
          <a:stretch/>
        </p:blipFill>
        <p:spPr>
          <a:xfrm>
            <a:off x="5648325" y="2158575"/>
            <a:ext cx="5199616" cy="4632750"/>
          </a:xfrm>
          <a:prstGeom prst="rect">
            <a:avLst/>
          </a:prstGeom>
        </p:spPr>
      </p:pic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USING NETWORK theory to evaluate the importance of system components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445828-7331-FE2E-BA11-F0D28668163B}"/>
              </a:ext>
            </a:extLst>
          </p:cNvPr>
          <p:cNvSpPr txBox="1"/>
          <p:nvPr/>
        </p:nvSpPr>
        <p:spPr>
          <a:xfrm>
            <a:off x="533400" y="3657600"/>
            <a:ext cx="45339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>
                <a:solidFill>
                  <a:srgbClr val="92B5DE"/>
                </a:solidFill>
                <a:latin typeface="Gill Sans MT" panose="020B0502020104020203" pitchFamily="34" charset="0"/>
              </a:rPr>
              <a:t>Hygiene Practices</a:t>
            </a:r>
            <a:r>
              <a:rPr lang="en-US" sz="2400" dirty="0">
                <a:latin typeface="Gill Sans MT" panose="020B0502020104020203" pitchFamily="34" charset="0"/>
              </a:rPr>
              <a:t> &amp; </a:t>
            </a:r>
            <a:r>
              <a:rPr lang="en-US" sz="2400" u="sng" dirty="0">
                <a:solidFill>
                  <a:srgbClr val="92B5DE"/>
                </a:solidFill>
                <a:latin typeface="Gill Sans MT" panose="020B0502020104020203" pitchFamily="34" charset="0"/>
              </a:rPr>
              <a:t>Poultry Consumption </a:t>
            </a:r>
            <a:r>
              <a:rPr lang="en-US" sz="2400" dirty="0">
                <a:latin typeface="Gill Sans MT" panose="020B0502020104020203" pitchFamily="34" charset="0"/>
              </a:rPr>
              <a:t>had the third largest scores,  emerging as </a:t>
            </a:r>
            <a:r>
              <a:rPr lang="en-US" sz="2400" u="sng" dirty="0">
                <a:solidFill>
                  <a:srgbClr val="92B5DE"/>
                </a:solidFill>
                <a:latin typeface="Gill Sans MT" panose="020B0502020104020203" pitchFamily="34" charset="0"/>
              </a:rPr>
              <a:t>key drivers affecting public health and economic outputs</a:t>
            </a:r>
            <a:endParaRPr lang="en-US" sz="2400" dirty="0">
              <a:latin typeface="Gill Sans MT" panose="020B0502020104020203" pitchFamily="34" charset="0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7E815A-1254-31DA-66F2-78543E3F24DC}"/>
              </a:ext>
            </a:extLst>
          </p:cNvPr>
          <p:cNvGrpSpPr/>
          <p:nvPr/>
        </p:nvGrpSpPr>
        <p:grpSpPr>
          <a:xfrm>
            <a:off x="1135380" y="2158575"/>
            <a:ext cx="4925460" cy="923330"/>
            <a:chOff x="428625" y="2334309"/>
            <a:chExt cx="4925460" cy="923330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C8E7577-D168-BFBC-6D55-154BBC974DB8}"/>
                </a:ext>
              </a:extLst>
            </p:cNvPr>
            <p:cNvSpPr txBox="1"/>
            <p:nvPr/>
          </p:nvSpPr>
          <p:spPr>
            <a:xfrm>
              <a:off x="428625" y="2334309"/>
              <a:ext cx="492546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u="sng" dirty="0">
                  <a:latin typeface="Gill Sans MT" panose="020B0502020104020203" pitchFamily="34" charset="0"/>
                </a:rPr>
                <a:t>MICMAC Analysis</a:t>
              </a:r>
              <a:r>
                <a:rPr lang="en-US" dirty="0">
                  <a:latin typeface="Gill Sans MT" panose="020B0502020104020203" pitchFamily="34" charset="0"/>
                </a:rPr>
                <a:t>: Identifies components based on their driving power and dependency in the network</a:t>
              </a: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909C71A8-033B-4626-96B1-E2986B4B979C}"/>
                </a:ext>
              </a:extLst>
            </p:cNvPr>
            <p:cNvSpPr/>
            <p:nvPr/>
          </p:nvSpPr>
          <p:spPr>
            <a:xfrm>
              <a:off x="428625" y="2334309"/>
              <a:ext cx="4925460" cy="92333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Oval 5">
            <a:extLst>
              <a:ext uri="{FF2B5EF4-FFF2-40B4-BE49-F238E27FC236}">
                <a16:creationId xmlns:a16="http://schemas.microsoft.com/office/drawing/2014/main" id="{A8A13264-C7A5-5BF1-3659-6CA3D516316B}"/>
              </a:ext>
            </a:extLst>
          </p:cNvPr>
          <p:cNvSpPr/>
          <p:nvPr/>
        </p:nvSpPr>
        <p:spPr>
          <a:xfrm>
            <a:off x="5686425" y="3311525"/>
            <a:ext cx="638175" cy="692150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EA70513-C43C-6839-841E-EA8087F6774F}"/>
              </a:ext>
            </a:extLst>
          </p:cNvPr>
          <p:cNvSpPr/>
          <p:nvPr/>
        </p:nvSpPr>
        <p:spPr>
          <a:xfrm>
            <a:off x="10173970" y="3873500"/>
            <a:ext cx="417829" cy="450849"/>
          </a:xfrm>
          <a:prstGeom prst="ellipse">
            <a:avLst/>
          </a:prstGeom>
          <a:noFill/>
          <a:ln>
            <a:solidFill>
              <a:srgbClr val="96B8E2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90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78551-AB42-8463-77D9-55C794C6AD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C0784C3-7328-FBAA-DD16-007F457CE51C}"/>
              </a:ext>
            </a:extLst>
          </p:cNvPr>
          <p:cNvSpPr txBox="1"/>
          <p:nvPr/>
        </p:nvSpPr>
        <p:spPr>
          <a:xfrm>
            <a:off x="597387" y="1943100"/>
            <a:ext cx="800465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Pivotal components of traditional poultry production systems in Burkina Faso are associated with </a:t>
            </a:r>
            <a:r>
              <a:rPr lang="en-US" sz="2400" u="sng" dirty="0">
                <a:solidFill>
                  <a:srgbClr val="8EDC0C"/>
                </a:solidFill>
                <a:latin typeface="Gill Sans MT" panose="020B0502020104020203" pitchFamily="34" charset="0"/>
              </a:rPr>
              <a:t>Education</a:t>
            </a:r>
            <a:r>
              <a:rPr lang="en-US" sz="2400" dirty="0">
                <a:latin typeface="Gill Sans MT" panose="020B0502020104020203" pitchFamily="34" charset="0"/>
              </a:rPr>
              <a:t> and </a:t>
            </a:r>
            <a:r>
              <a:rPr lang="en-US" sz="2400" u="sng" dirty="0">
                <a:solidFill>
                  <a:srgbClr val="00B9FC"/>
                </a:solidFill>
                <a:latin typeface="Gill Sans MT" panose="020B0502020104020203" pitchFamily="34" charset="0"/>
              </a:rPr>
              <a:t>Economic factors</a:t>
            </a:r>
            <a:r>
              <a:rPr lang="en-US" sz="2400" dirty="0">
                <a:latin typeface="Gill Sans MT" panose="020B0502020104020203" pitchFamily="34" charset="0"/>
              </a:rPr>
              <a:t>, due to their central role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These are strategic areas of intervention to catalyze gender-sensitive change across the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Focus on these components may improve resiliency of the system, by reducing vulnerabilities and increasing productivity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latin typeface="Gill Sans MT" panose="020B0502020104020203" pitchFamily="34" charset="0"/>
              </a:rPr>
              <a:t>System mapping coupled with network analysis is a valuable approach for achieving improvements to and communication within traditional poultry management systems, and can serve as foundation for complex quantitative analyses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E828B6F-BD5F-675D-ABDE-63D24090B0FA}"/>
              </a:ext>
            </a:extLst>
          </p:cNvPr>
          <p:cNvGrpSpPr/>
          <p:nvPr/>
        </p:nvGrpSpPr>
        <p:grpSpPr>
          <a:xfrm>
            <a:off x="10016487" y="3592512"/>
            <a:ext cx="1803554" cy="1777109"/>
            <a:chOff x="4876632" y="5277076"/>
            <a:chExt cx="1488838" cy="141922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39DA5B49-468D-557F-D7C4-2963398D3C16}"/>
                </a:ext>
              </a:extLst>
            </p:cNvPr>
            <p:cNvSpPr/>
            <p:nvPr/>
          </p:nvSpPr>
          <p:spPr>
            <a:xfrm>
              <a:off x="4876632" y="5277076"/>
              <a:ext cx="1488838" cy="1419225"/>
            </a:xfrm>
            <a:prstGeom prst="ellipse">
              <a:avLst/>
            </a:prstGeom>
            <a:solidFill>
              <a:srgbClr val="8EDC0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DDBBEE4-AF67-17E3-80A3-B13180FABD1A}"/>
                </a:ext>
              </a:extLst>
            </p:cNvPr>
            <p:cNvSpPr txBox="1"/>
            <p:nvPr/>
          </p:nvSpPr>
          <p:spPr>
            <a:xfrm>
              <a:off x="4916201" y="5777763"/>
              <a:ext cx="1409700" cy="4178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Educational </a:t>
              </a:r>
            </a:p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Level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1B07225-275C-4078-B157-0C2646857916}"/>
              </a:ext>
            </a:extLst>
          </p:cNvPr>
          <p:cNvGrpSpPr/>
          <p:nvPr/>
        </p:nvGrpSpPr>
        <p:grpSpPr>
          <a:xfrm>
            <a:off x="9004788" y="4623404"/>
            <a:ext cx="2013303" cy="1978508"/>
            <a:chOff x="3142897" y="4487299"/>
            <a:chExt cx="1488838" cy="141922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63C6CD24-22C9-6D43-DA8D-A051CE60A29C}"/>
                </a:ext>
              </a:extLst>
            </p:cNvPr>
            <p:cNvSpPr/>
            <p:nvPr/>
          </p:nvSpPr>
          <p:spPr>
            <a:xfrm>
              <a:off x="3142897" y="4487299"/>
              <a:ext cx="1488838" cy="1419225"/>
            </a:xfrm>
            <a:prstGeom prst="ellipse">
              <a:avLst/>
            </a:prstGeom>
            <a:solidFill>
              <a:srgbClr val="00B9F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B16D8A-543C-52C7-5CC6-2D75FFFBF351}"/>
                </a:ext>
              </a:extLst>
            </p:cNvPr>
            <p:cNvSpPr txBox="1"/>
            <p:nvPr/>
          </p:nvSpPr>
          <p:spPr>
            <a:xfrm>
              <a:off x="3142897" y="4935301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Livestock Loss &amp; Profits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ED2ADBE-839D-BD18-47FA-E4AF814D49D2}"/>
              </a:ext>
            </a:extLst>
          </p:cNvPr>
          <p:cNvGrpSpPr/>
          <p:nvPr/>
        </p:nvGrpSpPr>
        <p:grpSpPr>
          <a:xfrm>
            <a:off x="9391588" y="1854200"/>
            <a:ext cx="2025712" cy="1984916"/>
            <a:chOff x="6915089" y="4955233"/>
            <a:chExt cx="1488838" cy="1419225"/>
          </a:xfrm>
          <a:effectLst>
            <a:glow rad="228600">
              <a:schemeClr val="accent1">
                <a:satMod val="175000"/>
                <a:alpha val="40000"/>
              </a:schemeClr>
            </a:glow>
          </a:effectLst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A3463D1-5242-F741-8460-FB8E1434F36A}"/>
                </a:ext>
              </a:extLst>
            </p:cNvPr>
            <p:cNvSpPr/>
            <p:nvPr/>
          </p:nvSpPr>
          <p:spPr>
            <a:xfrm>
              <a:off x="6915089" y="4955233"/>
              <a:ext cx="1488838" cy="1419225"/>
            </a:xfrm>
            <a:prstGeom prst="ellipse">
              <a:avLst/>
            </a:prstGeom>
            <a:solidFill>
              <a:srgbClr val="00B9FC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1EDA645-1802-59AC-8C6C-C2F0E9F79909}"/>
                </a:ext>
              </a:extLst>
            </p:cNvPr>
            <p:cNvSpPr txBox="1"/>
            <p:nvPr/>
          </p:nvSpPr>
          <p:spPr>
            <a:xfrm>
              <a:off x="6954658" y="5383304"/>
              <a:ext cx="14097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>
                  <a:latin typeface="Gill Sans MT" panose="020B0502020104020203" pitchFamily="34" charset="0"/>
                </a:rPr>
                <a:t>Household Economics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99812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F332493-6631-4193-AFDF-B96EB1BC0C10}"/>
              </a:ext>
            </a:extLst>
          </p:cNvPr>
          <p:cNvSpPr txBox="1"/>
          <p:nvPr/>
        </p:nvSpPr>
        <p:spPr>
          <a:xfrm>
            <a:off x="2453616" y="1017305"/>
            <a:ext cx="6893463" cy="258532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Disclaimer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Gill Sans MT" panose="020B0502020104020203" pitchFamily="34" charset="0"/>
                <a:ea typeface="Times New Roman" panose="02020603050405020304" pitchFamily="18" charset="0"/>
              </a:rPr>
              <a:t>This work was funded by the Bureau for Resilience and Food Security of the United States Agency for International Development (USAID) under agreement No. AID-OAA-L-15-00003 as part of the Feed the Future Innovation Lab for Livestock Systems and the Bill &amp; Melinda Gates, Foundation OPP#1175487. Any opinions, findings, conclusions, or recommendations expressed here are those of the authors alone.</a:t>
            </a:r>
            <a:endParaRPr lang="en-US" sz="1800" dirty="0">
              <a:effectLst/>
              <a:latin typeface="Courier New" panose="02070309020205020404" pitchFamily="49" charset="0"/>
              <a:ea typeface="Times New Roman" panose="020206030504050203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9AB5D6-4D2D-4084-9E48-F2897D7C3EDE}"/>
              </a:ext>
            </a:extLst>
          </p:cNvPr>
          <p:cNvSpPr txBox="1">
            <a:spLocks/>
          </p:cNvSpPr>
          <p:nvPr/>
        </p:nvSpPr>
        <p:spPr>
          <a:xfrm>
            <a:off x="1382486" y="5178406"/>
            <a:ext cx="9144000" cy="78040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Feed the Future Innovation Lab for Livestock Systems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University of Florida | Gainesville,  FL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livestock-lab@ufl.edu | http://livestocklab.ifas.ufl.edu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32E2D5C-6B16-6BC4-0BB1-B7265D0D133E}"/>
              </a:ext>
            </a:extLst>
          </p:cNvPr>
          <p:cNvSpPr txBox="1"/>
          <p:nvPr/>
        </p:nvSpPr>
        <p:spPr>
          <a:xfrm>
            <a:off x="1697108" y="3545113"/>
            <a:ext cx="89652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b="1" dirty="0"/>
              <a:t>Acknowledgments: </a:t>
            </a:r>
            <a:r>
              <a:rPr lang="en-AU" dirty="0"/>
              <a:t>We thank all partners in Burkina Faso for their excellent collaboration.</a:t>
            </a:r>
          </a:p>
        </p:txBody>
      </p:sp>
      <p:pic>
        <p:nvPicPr>
          <p:cNvPr id="11" name="Image 2">
            <a:extLst>
              <a:ext uri="{FF2B5EF4-FFF2-40B4-BE49-F238E27FC236}">
                <a16:creationId xmlns:a16="http://schemas.microsoft.com/office/drawing/2014/main" id="{18DDA0B3-7251-77B1-3680-0AD748498C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255" y="4173893"/>
            <a:ext cx="687330" cy="555592"/>
          </a:xfrm>
          <a:prstGeom prst="rect">
            <a:avLst/>
          </a:prstGeom>
        </p:spPr>
      </p:pic>
      <p:pic>
        <p:nvPicPr>
          <p:cNvPr id="1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9D148D7A-7081-E347-285B-A92118DE6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2725634" y="4137830"/>
            <a:ext cx="616223" cy="746300"/>
          </a:xfrm>
          <a:prstGeom prst="rect">
            <a:avLst/>
          </a:prstGeom>
        </p:spPr>
      </p:pic>
      <p:pic>
        <p:nvPicPr>
          <p:cNvPr id="13" name="Google Shape;83;p1">
            <a:extLst>
              <a:ext uri="{FF2B5EF4-FFF2-40B4-BE49-F238E27FC236}">
                <a16:creationId xmlns:a16="http://schemas.microsoft.com/office/drawing/2014/main" id="{50381868-16E4-BA6F-C1E5-3F15AEBED45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696235" y="4210919"/>
            <a:ext cx="646674" cy="5185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8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FA6CE894-89A7-863D-6655-3CD1D0D6DDC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4030" y="4206378"/>
            <a:ext cx="1678935" cy="489052"/>
          </a:xfrm>
          <a:prstGeom prst="rect">
            <a:avLst/>
          </a:prstGeom>
        </p:spPr>
      </p:pic>
      <p:pic>
        <p:nvPicPr>
          <p:cNvPr id="15" name="Picture 16">
            <a:extLst>
              <a:ext uri="{FF2B5EF4-FFF2-40B4-BE49-F238E27FC236}">
                <a16:creationId xmlns:a16="http://schemas.microsoft.com/office/drawing/2014/main" id="{12502F8E-2668-0AF8-F4E3-7F3E104700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3347" y="4206378"/>
            <a:ext cx="558803" cy="489052"/>
          </a:xfrm>
          <a:prstGeom prst="rect">
            <a:avLst/>
          </a:prstGeom>
        </p:spPr>
      </p:pic>
      <p:pic>
        <p:nvPicPr>
          <p:cNvPr id="16" name="Picture 14">
            <a:extLst>
              <a:ext uri="{FF2B5EF4-FFF2-40B4-BE49-F238E27FC236}">
                <a16:creationId xmlns:a16="http://schemas.microsoft.com/office/drawing/2014/main" id="{43935E9A-3DAD-8D0C-195C-498B7807E9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549831" y="4065706"/>
            <a:ext cx="950246" cy="7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06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22E9830-9BBF-3431-10BF-E6962994B2ED}"/>
              </a:ext>
            </a:extLst>
          </p:cNvPr>
          <p:cNvSpPr txBox="1"/>
          <p:nvPr/>
        </p:nvSpPr>
        <p:spPr>
          <a:xfrm>
            <a:off x="4324999" y="5945743"/>
            <a:ext cx="512380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cs typeface="Arial" charset="0"/>
              </a:rPr>
              <a:t>This document is licensed for use under the Creative Commons Attribution 4.0 International Licence. </a:t>
            </a:r>
          </a:p>
          <a:p>
            <a:r>
              <a:rPr lang="en-US" sz="1400" dirty="0"/>
              <a:t>September 2024</a:t>
            </a:r>
          </a:p>
        </p:txBody>
      </p:sp>
      <p:pic>
        <p:nvPicPr>
          <p:cNvPr id="3" name="Picture 2" descr="cc-by 88x31.png">
            <a:extLst>
              <a:ext uri="{FF2B5EF4-FFF2-40B4-BE49-F238E27FC236}">
                <a16:creationId xmlns:a16="http://schemas.microsoft.com/office/drawing/2014/main" id="{6935C966-6D08-4053-BC74-AA89DC3ED9B7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017" y="6019800"/>
            <a:ext cx="1897933" cy="5905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54407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9DAED7C-4A35-40F1-148C-412E8FACD6D3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7589589" y="4339494"/>
            <a:ext cx="253830" cy="32145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36574B-10AB-6DA3-CF05-9949CA8A6B37}"/>
              </a:ext>
            </a:extLst>
          </p:cNvPr>
          <p:cNvCxnSpPr>
            <a:cxnSpLocks/>
            <a:stCxn id="6" idx="6"/>
            <a:endCxn id="9" idx="1"/>
          </p:cNvCxnSpPr>
          <p:nvPr/>
        </p:nvCxnSpPr>
        <p:spPr>
          <a:xfrm>
            <a:off x="6275117" y="2373022"/>
            <a:ext cx="253830" cy="10600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673534" y="900666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Why Livestock Matters in AFRICA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D2C7219-C352-965A-8FF2-8268F3C5B4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53292" y="2589632"/>
            <a:ext cx="2275893" cy="289500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2C6B3D0-B2B2-931B-CB4D-E306D9F99C26}"/>
              </a:ext>
            </a:extLst>
          </p:cNvPr>
          <p:cNvGrpSpPr/>
          <p:nvPr/>
        </p:nvGrpSpPr>
        <p:grpSpPr>
          <a:xfrm>
            <a:off x="5214475" y="1811067"/>
            <a:ext cx="1060642" cy="1123909"/>
            <a:chOff x="5203812" y="1738353"/>
            <a:chExt cx="1169059" cy="119307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407236F-D716-2A5A-338E-1A25F3C94D8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2F2B75-687D-C205-9F39-1DEC14F89804}"/>
                </a:ext>
              </a:extLst>
            </p:cNvPr>
            <p:cNvSpPr txBox="1"/>
            <p:nvPr/>
          </p:nvSpPr>
          <p:spPr>
            <a:xfrm>
              <a:off x="5278885" y="1978871"/>
              <a:ext cx="1018903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Food Security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50379A-FFF0-C74E-D34D-1D977E2B8732}"/>
              </a:ext>
            </a:extLst>
          </p:cNvPr>
          <p:cNvGrpSpPr/>
          <p:nvPr/>
        </p:nvGrpSpPr>
        <p:grpSpPr>
          <a:xfrm>
            <a:off x="5137852" y="5287209"/>
            <a:ext cx="1213880" cy="1123909"/>
            <a:chOff x="5119358" y="1738353"/>
            <a:chExt cx="1337960" cy="119307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E5B1C7F-BD04-E5C7-03D6-83CFF071BD4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7EAE0-E2B0-7796-377E-85FD493F802A}"/>
                </a:ext>
              </a:extLst>
            </p:cNvPr>
            <p:cNvSpPr txBox="1"/>
            <p:nvPr/>
          </p:nvSpPr>
          <p:spPr>
            <a:xfrm>
              <a:off x="5119358" y="2155195"/>
              <a:ext cx="1337960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Economic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D174F8-902B-ECE8-C478-7AF021535BE0}"/>
              </a:ext>
            </a:extLst>
          </p:cNvPr>
          <p:cNvGrpSpPr/>
          <p:nvPr/>
        </p:nvGrpSpPr>
        <p:grpSpPr>
          <a:xfrm>
            <a:off x="6464399" y="3747121"/>
            <a:ext cx="1216559" cy="1123909"/>
            <a:chOff x="5132661" y="1738353"/>
            <a:chExt cx="1340913" cy="119307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0669FE2-3EF0-DC53-97F1-4C1E000E7B79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C208DD-6DAC-CBDE-1394-5913637EA7B0}"/>
                </a:ext>
              </a:extLst>
            </p:cNvPr>
            <p:cNvSpPr txBox="1"/>
            <p:nvPr/>
          </p:nvSpPr>
          <p:spPr>
            <a:xfrm>
              <a:off x="5132661" y="2054971"/>
              <a:ext cx="1340913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Nutritional Security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97371E2-15F7-AD2A-BD34-8F3813FC6126}"/>
              </a:ext>
            </a:extLst>
          </p:cNvPr>
          <p:cNvGrpSpPr/>
          <p:nvPr/>
        </p:nvGrpSpPr>
        <p:grpSpPr>
          <a:xfrm>
            <a:off x="3868499" y="3747121"/>
            <a:ext cx="1060644" cy="1123909"/>
            <a:chOff x="5203810" y="1738353"/>
            <a:chExt cx="1169061" cy="119307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3E77C2-5524-86C3-B462-7DE584305C5D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0C98DF-7EF5-0B7E-DEC9-9473CCAF072A}"/>
                </a:ext>
              </a:extLst>
            </p:cNvPr>
            <p:cNvSpPr txBox="1"/>
            <p:nvPr/>
          </p:nvSpPr>
          <p:spPr>
            <a:xfrm>
              <a:off x="5203810" y="2155195"/>
              <a:ext cx="1169059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Culture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72C6A7C-4A41-3203-B70A-F7A83807F5B5}"/>
              </a:ext>
            </a:extLst>
          </p:cNvPr>
          <p:cNvSpPr txBox="1"/>
          <p:nvPr/>
        </p:nvSpPr>
        <p:spPr>
          <a:xfrm>
            <a:off x="6528947" y="2001974"/>
            <a:ext cx="40606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Valuable source of proteins and micronutrients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Key role in a balanced and healthy diet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Meat consumption modest, especially in areas with malnutrition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A0BC57-ACFF-BCE7-19B2-9182FCFFF6DA}"/>
              </a:ext>
            </a:extLst>
          </p:cNvPr>
          <p:cNvSpPr/>
          <p:nvPr/>
        </p:nvSpPr>
        <p:spPr>
          <a:xfrm>
            <a:off x="6528947" y="2001975"/>
            <a:ext cx="3930048" cy="95410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37DAEA-8AF1-1B8C-814F-CAD3BA3C5976}"/>
              </a:ext>
            </a:extLst>
          </p:cNvPr>
          <p:cNvSpPr txBox="1"/>
          <p:nvPr/>
        </p:nvSpPr>
        <p:spPr>
          <a:xfrm>
            <a:off x="7843421" y="3960198"/>
            <a:ext cx="406067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From 1973-2013 per capita meat consumption rose from 13.7 to 16.2 kg (Latino et al., 2010)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By 2050 meat demand may triple, with significant implications on production and trade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Driven by population growth, urbanization, increased standard of living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C2D3BE-282D-0D59-8050-F675DE883FAA}"/>
              </a:ext>
            </a:extLst>
          </p:cNvPr>
          <p:cNvSpPr/>
          <p:nvPr/>
        </p:nvSpPr>
        <p:spPr>
          <a:xfrm>
            <a:off x="7843419" y="3968446"/>
            <a:ext cx="4060676" cy="13849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24000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A1C6D90-E8DE-09DC-A773-C8EBD38AC216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4753289" y="5861329"/>
            <a:ext cx="694522" cy="240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36574B-10AB-6DA3-CF05-9949CA8A6B37}"/>
              </a:ext>
            </a:extLst>
          </p:cNvPr>
          <p:cNvCxnSpPr>
            <a:cxnSpLocks/>
            <a:stCxn id="6" idx="6"/>
            <a:endCxn id="9" idx="1"/>
          </p:cNvCxnSpPr>
          <p:nvPr/>
        </p:nvCxnSpPr>
        <p:spPr>
          <a:xfrm>
            <a:off x="6275117" y="2373022"/>
            <a:ext cx="253830" cy="10600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673534" y="900666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Why Livestock Matters in AFRICA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D2C7219-C352-965A-8FF2-8268F3C5B4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53292" y="2589632"/>
            <a:ext cx="2275893" cy="289500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2C6B3D0-B2B2-931B-CB4D-E306D9F99C26}"/>
              </a:ext>
            </a:extLst>
          </p:cNvPr>
          <p:cNvGrpSpPr/>
          <p:nvPr/>
        </p:nvGrpSpPr>
        <p:grpSpPr>
          <a:xfrm>
            <a:off x="5214475" y="1811067"/>
            <a:ext cx="1060642" cy="1123909"/>
            <a:chOff x="5203812" y="1738353"/>
            <a:chExt cx="1169059" cy="119307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407236F-D716-2A5A-338E-1A25F3C94D8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2F2B75-687D-C205-9F39-1DEC14F89804}"/>
                </a:ext>
              </a:extLst>
            </p:cNvPr>
            <p:cNvSpPr txBox="1"/>
            <p:nvPr/>
          </p:nvSpPr>
          <p:spPr>
            <a:xfrm>
              <a:off x="5278885" y="1978871"/>
              <a:ext cx="1018903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Food Security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50379A-FFF0-C74E-D34D-1D977E2B8732}"/>
              </a:ext>
            </a:extLst>
          </p:cNvPr>
          <p:cNvGrpSpPr/>
          <p:nvPr/>
        </p:nvGrpSpPr>
        <p:grpSpPr>
          <a:xfrm>
            <a:off x="5137852" y="5287209"/>
            <a:ext cx="1213880" cy="1123909"/>
            <a:chOff x="5119358" y="1738353"/>
            <a:chExt cx="1337960" cy="119307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E5B1C7F-BD04-E5C7-03D6-83CFF071BD4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7EAE0-E2B0-7796-377E-85FD493F802A}"/>
                </a:ext>
              </a:extLst>
            </p:cNvPr>
            <p:cNvSpPr txBox="1"/>
            <p:nvPr/>
          </p:nvSpPr>
          <p:spPr>
            <a:xfrm>
              <a:off x="5119358" y="2155195"/>
              <a:ext cx="1337960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Economic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D174F8-902B-ECE8-C478-7AF021535BE0}"/>
              </a:ext>
            </a:extLst>
          </p:cNvPr>
          <p:cNvGrpSpPr/>
          <p:nvPr/>
        </p:nvGrpSpPr>
        <p:grpSpPr>
          <a:xfrm>
            <a:off x="6453640" y="3747121"/>
            <a:ext cx="1227317" cy="1123909"/>
            <a:chOff x="5120803" y="1738353"/>
            <a:chExt cx="1352771" cy="119307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0669FE2-3EF0-DC53-97F1-4C1E000E7B79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C208DD-6DAC-CBDE-1394-5913637EA7B0}"/>
                </a:ext>
              </a:extLst>
            </p:cNvPr>
            <p:cNvSpPr txBox="1"/>
            <p:nvPr/>
          </p:nvSpPr>
          <p:spPr>
            <a:xfrm>
              <a:off x="5120803" y="2054971"/>
              <a:ext cx="1352771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Nutritional Security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97371E2-15F7-AD2A-BD34-8F3813FC6126}"/>
              </a:ext>
            </a:extLst>
          </p:cNvPr>
          <p:cNvGrpSpPr/>
          <p:nvPr/>
        </p:nvGrpSpPr>
        <p:grpSpPr>
          <a:xfrm>
            <a:off x="3868499" y="3747121"/>
            <a:ext cx="1060644" cy="1123909"/>
            <a:chOff x="5203810" y="1738353"/>
            <a:chExt cx="1169061" cy="119307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3E77C2-5524-86C3-B462-7DE584305C5D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0C98DF-7EF5-0B7E-DEC9-9473CCAF072A}"/>
                </a:ext>
              </a:extLst>
            </p:cNvPr>
            <p:cNvSpPr txBox="1"/>
            <p:nvPr/>
          </p:nvSpPr>
          <p:spPr>
            <a:xfrm>
              <a:off x="5203810" y="2155195"/>
              <a:ext cx="1169059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Culture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72C6A7C-4A41-3203-B70A-F7A83807F5B5}"/>
              </a:ext>
            </a:extLst>
          </p:cNvPr>
          <p:cNvSpPr txBox="1"/>
          <p:nvPr/>
        </p:nvSpPr>
        <p:spPr>
          <a:xfrm>
            <a:off x="6528947" y="2001974"/>
            <a:ext cx="40606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Valuable source of proteins and micronutrients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Key role in a balanced and healthy diet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Meat consumption modest, especially in areas with malnutrition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A0BC57-ACFF-BCE7-19B2-9182FCFFF6DA}"/>
              </a:ext>
            </a:extLst>
          </p:cNvPr>
          <p:cNvSpPr/>
          <p:nvPr/>
        </p:nvSpPr>
        <p:spPr>
          <a:xfrm>
            <a:off x="6528947" y="2001975"/>
            <a:ext cx="3930048" cy="95410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9DAED7C-4A35-40F1-148C-412E8FACD6D3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7589589" y="4339494"/>
            <a:ext cx="253830" cy="32145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3C37DAEA-8AF1-1B8C-814F-CAD3BA3C5976}"/>
              </a:ext>
            </a:extLst>
          </p:cNvPr>
          <p:cNvSpPr txBox="1"/>
          <p:nvPr/>
        </p:nvSpPr>
        <p:spPr>
          <a:xfrm>
            <a:off x="7843421" y="3960198"/>
            <a:ext cx="406067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From 1973-2013 per capita meat consumption rose from 13.7 to 16.2 kg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Driven by population growth, urbanization, increased standard of living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By 2050 meat demand may triple, with significant implications on production and trade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C2D3BE-282D-0D59-8050-F675DE883FAA}"/>
              </a:ext>
            </a:extLst>
          </p:cNvPr>
          <p:cNvSpPr/>
          <p:nvPr/>
        </p:nvSpPr>
        <p:spPr>
          <a:xfrm>
            <a:off x="7843419" y="3968446"/>
            <a:ext cx="4060676" cy="13849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2B3706-7617-24AA-0749-EF2240838C14}"/>
              </a:ext>
            </a:extLst>
          </p:cNvPr>
          <p:cNvSpPr txBox="1"/>
          <p:nvPr/>
        </p:nvSpPr>
        <p:spPr>
          <a:xfrm>
            <a:off x="565698" y="5287209"/>
            <a:ext cx="406067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Livestock accounts for 55% of total household income in pastoral system, and 1/3 in mixed crop-livestock systems (GCA, 2022)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>
                <a:latin typeface="Gill Sans MT" panose="020B0502020104020203" pitchFamily="34" charset="0"/>
              </a:rPr>
              <a:t>Trade </a:t>
            </a:r>
            <a:r>
              <a:rPr lang="en-US" sz="1400" dirty="0">
                <a:latin typeface="Gill Sans MT" panose="020B0502020104020203" pitchFamily="34" charset="0"/>
              </a:rPr>
              <a:t>in livestock and livestock products in Africa is hampered by modest production levels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185E28-0F6D-9D46-52BF-C35E085165EF}"/>
              </a:ext>
            </a:extLst>
          </p:cNvPr>
          <p:cNvSpPr/>
          <p:nvPr/>
        </p:nvSpPr>
        <p:spPr>
          <a:xfrm>
            <a:off x="527390" y="5278961"/>
            <a:ext cx="4225899" cy="116955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586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79DAED7C-4A35-40F1-148C-412E8FACD6D3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7589589" y="4339494"/>
            <a:ext cx="253830" cy="32145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5CF0D898-AEFE-2542-58FE-CBDEAEF27317}"/>
              </a:ext>
            </a:extLst>
          </p:cNvPr>
          <p:cNvCxnSpPr/>
          <p:nvPr/>
        </p:nvCxnSpPr>
        <p:spPr>
          <a:xfrm>
            <a:off x="3868499" y="3429000"/>
            <a:ext cx="381284" cy="463731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BA1C6D90-E8DE-09DC-A773-C8EBD38AC216}"/>
              </a:ext>
            </a:extLst>
          </p:cNvPr>
          <p:cNvCxnSpPr>
            <a:cxnSpLocks/>
            <a:stCxn id="17" idx="3"/>
          </p:cNvCxnSpPr>
          <p:nvPr/>
        </p:nvCxnSpPr>
        <p:spPr>
          <a:xfrm flipV="1">
            <a:off x="4753289" y="5861329"/>
            <a:ext cx="694522" cy="2408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E36574B-10AB-6DA3-CF05-9949CA8A6B37}"/>
              </a:ext>
            </a:extLst>
          </p:cNvPr>
          <p:cNvCxnSpPr>
            <a:cxnSpLocks/>
            <a:stCxn id="6" idx="6"/>
            <a:endCxn id="9" idx="1"/>
          </p:cNvCxnSpPr>
          <p:nvPr/>
        </p:nvCxnSpPr>
        <p:spPr>
          <a:xfrm>
            <a:off x="6275117" y="2373022"/>
            <a:ext cx="253830" cy="106006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673534" y="900666"/>
            <a:ext cx="8229600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Why Livestock Matters in AFRICA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6D2C7219-C352-965A-8FF2-8268F3C5B4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53292" y="2589632"/>
            <a:ext cx="2275893" cy="2895006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72C6B3D0-B2B2-931B-CB4D-E306D9F99C26}"/>
              </a:ext>
            </a:extLst>
          </p:cNvPr>
          <p:cNvGrpSpPr/>
          <p:nvPr/>
        </p:nvGrpSpPr>
        <p:grpSpPr>
          <a:xfrm>
            <a:off x="5214475" y="1811067"/>
            <a:ext cx="1060642" cy="1123909"/>
            <a:chOff x="5203812" y="1738353"/>
            <a:chExt cx="1169059" cy="119307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407236F-D716-2A5A-338E-1A25F3C94D8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052F2B75-687D-C205-9F39-1DEC14F89804}"/>
                </a:ext>
              </a:extLst>
            </p:cNvPr>
            <p:cNvSpPr txBox="1"/>
            <p:nvPr/>
          </p:nvSpPr>
          <p:spPr>
            <a:xfrm>
              <a:off x="5278885" y="1978871"/>
              <a:ext cx="1018903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Food Security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050379A-FFF0-C74E-D34D-1D977E2B8732}"/>
              </a:ext>
            </a:extLst>
          </p:cNvPr>
          <p:cNvGrpSpPr/>
          <p:nvPr/>
        </p:nvGrpSpPr>
        <p:grpSpPr>
          <a:xfrm>
            <a:off x="5137852" y="5287209"/>
            <a:ext cx="1213880" cy="1123909"/>
            <a:chOff x="5119358" y="1738353"/>
            <a:chExt cx="1337960" cy="1193074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E5B1C7F-BD04-E5C7-03D6-83CFF071BD4E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317EAE0-E2B0-7796-377E-85FD493F802A}"/>
                </a:ext>
              </a:extLst>
            </p:cNvPr>
            <p:cNvSpPr txBox="1"/>
            <p:nvPr/>
          </p:nvSpPr>
          <p:spPr>
            <a:xfrm>
              <a:off x="5119358" y="2155195"/>
              <a:ext cx="1337960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Economic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BBD174F8-902B-ECE8-C478-7AF021535BE0}"/>
              </a:ext>
            </a:extLst>
          </p:cNvPr>
          <p:cNvGrpSpPr/>
          <p:nvPr/>
        </p:nvGrpSpPr>
        <p:grpSpPr>
          <a:xfrm>
            <a:off x="6496672" y="3747121"/>
            <a:ext cx="1141255" cy="1123909"/>
            <a:chOff x="5168235" y="1738353"/>
            <a:chExt cx="1257912" cy="1193074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B0669FE2-3EF0-DC53-97F1-4C1E000E7B79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3FC208DD-6DAC-CBDE-1394-5913637EA7B0}"/>
                </a:ext>
              </a:extLst>
            </p:cNvPr>
            <p:cNvSpPr txBox="1"/>
            <p:nvPr/>
          </p:nvSpPr>
          <p:spPr>
            <a:xfrm>
              <a:off x="5168235" y="2054971"/>
              <a:ext cx="1257912" cy="6207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Nutritional Security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97371E2-15F7-AD2A-BD34-8F3813FC6126}"/>
              </a:ext>
            </a:extLst>
          </p:cNvPr>
          <p:cNvGrpSpPr/>
          <p:nvPr/>
        </p:nvGrpSpPr>
        <p:grpSpPr>
          <a:xfrm>
            <a:off x="3868499" y="3747121"/>
            <a:ext cx="1060644" cy="1123909"/>
            <a:chOff x="5203810" y="1738353"/>
            <a:chExt cx="1169061" cy="1193074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BB3E77C2-5524-86C3-B462-7DE584305C5D}"/>
                </a:ext>
              </a:extLst>
            </p:cNvPr>
            <p:cNvSpPr/>
            <p:nvPr/>
          </p:nvSpPr>
          <p:spPr>
            <a:xfrm>
              <a:off x="5203812" y="1738353"/>
              <a:ext cx="1169059" cy="1193074"/>
            </a:xfrm>
            <a:prstGeom prst="ellipse">
              <a:avLst/>
            </a:prstGeom>
            <a:gradFill flip="none" rotWithShape="1">
              <a:gsLst>
                <a:gs pos="0">
                  <a:srgbClr val="237C9A">
                    <a:shade val="30000"/>
                    <a:satMod val="115000"/>
                  </a:srgbClr>
                </a:gs>
                <a:gs pos="50000">
                  <a:srgbClr val="237C9A">
                    <a:shade val="67500"/>
                    <a:satMod val="115000"/>
                  </a:srgbClr>
                </a:gs>
                <a:gs pos="100000">
                  <a:srgbClr val="237C9A">
                    <a:shade val="100000"/>
                    <a:satMod val="115000"/>
                  </a:srgbClr>
                </a:gs>
              </a:gsLst>
              <a:lin ang="10800000" scaled="1"/>
              <a:tileRect/>
            </a:gradFill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B0C98DF-7EF5-0B7E-DEC9-9473CCAF072A}"/>
                </a:ext>
              </a:extLst>
            </p:cNvPr>
            <p:cNvSpPr txBox="1"/>
            <p:nvPr/>
          </p:nvSpPr>
          <p:spPr>
            <a:xfrm>
              <a:off x="5203810" y="2155195"/>
              <a:ext cx="1169059" cy="3593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bg1"/>
                  </a:solidFill>
                  <a:latin typeface="Gill Sans MT" panose="020B0502020104020203" pitchFamily="34" charset="0"/>
                  <a:cs typeface="Arial" panose="020B0604020202020204" pitchFamily="34" charset="0"/>
                </a:rPr>
                <a:t>Culture</a:t>
              </a:r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72C6A7C-4A41-3203-B70A-F7A83807F5B5}"/>
              </a:ext>
            </a:extLst>
          </p:cNvPr>
          <p:cNvSpPr txBox="1"/>
          <p:nvPr/>
        </p:nvSpPr>
        <p:spPr>
          <a:xfrm>
            <a:off x="6528947" y="2001974"/>
            <a:ext cx="40606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Valuable source of proteins and micronutrients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Key role in a balanced and healthy diet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Meat consumption modest, especially in areas with malnutrition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0A0BC57-ACFF-BCE7-19B2-9182FCFFF6DA}"/>
              </a:ext>
            </a:extLst>
          </p:cNvPr>
          <p:cNvSpPr/>
          <p:nvPr/>
        </p:nvSpPr>
        <p:spPr>
          <a:xfrm>
            <a:off x="6528947" y="2001975"/>
            <a:ext cx="3930048" cy="954106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37DAEA-8AF1-1B8C-814F-CAD3BA3C5976}"/>
              </a:ext>
            </a:extLst>
          </p:cNvPr>
          <p:cNvSpPr txBox="1"/>
          <p:nvPr/>
        </p:nvSpPr>
        <p:spPr>
          <a:xfrm>
            <a:off x="7843421" y="3960198"/>
            <a:ext cx="4060676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From 1973-2013 per capita meat consumption rose from 13.7 to 16.2 kg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Driven by population growth, urbanization, increased standard of living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By 2050 meat demand may triple, with significant implications on production and trade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BC2D3BE-282D-0D59-8050-F675DE883FAA}"/>
              </a:ext>
            </a:extLst>
          </p:cNvPr>
          <p:cNvSpPr/>
          <p:nvPr/>
        </p:nvSpPr>
        <p:spPr>
          <a:xfrm>
            <a:off x="7843419" y="3968446"/>
            <a:ext cx="4060676" cy="1384995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2B3706-7617-24AA-0749-EF2240838C14}"/>
              </a:ext>
            </a:extLst>
          </p:cNvPr>
          <p:cNvSpPr txBox="1"/>
          <p:nvPr/>
        </p:nvSpPr>
        <p:spPr>
          <a:xfrm>
            <a:off x="565698" y="5287209"/>
            <a:ext cx="4060676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Livestock accounts for 55% of total household income in pastoral system, and 1/3 in mixed crop-livestock systems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Gill Sans MT" panose="020B0502020104020203" pitchFamily="34" charset="0"/>
              </a:rPr>
              <a:t>Trade in livestock and livestock products in Africa is hampered by modest production levels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A185E28-0F6D-9D46-52BF-C35E085165EF}"/>
              </a:ext>
            </a:extLst>
          </p:cNvPr>
          <p:cNvSpPr/>
          <p:nvPr/>
        </p:nvSpPr>
        <p:spPr>
          <a:xfrm>
            <a:off x="527390" y="5278961"/>
            <a:ext cx="4225899" cy="1169551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684E093-81A5-1DB1-D197-9A910889005E}"/>
              </a:ext>
            </a:extLst>
          </p:cNvPr>
          <p:cNvSpPr txBox="1"/>
          <p:nvPr/>
        </p:nvSpPr>
        <p:spPr>
          <a:xfrm>
            <a:off x="1163012" y="2450307"/>
            <a:ext cx="40606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Reinforce traditions and strengthen social relationships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One of the few assets women can own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en-US" sz="1400" dirty="0">
                <a:latin typeface="Gill Sans MT" panose="020B0502020104020203" pitchFamily="34" charset="0"/>
              </a:rPr>
              <a:t>However, gender imbalances exist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408796F-3B9E-DE3F-9E69-5D4E3C97CD67}"/>
              </a:ext>
            </a:extLst>
          </p:cNvPr>
          <p:cNvSpPr/>
          <p:nvPr/>
        </p:nvSpPr>
        <p:spPr>
          <a:xfrm>
            <a:off x="1094892" y="2445573"/>
            <a:ext cx="3527772" cy="983427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968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88662BC2-EFCD-44F4-9F24-7A2C540ECF5E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Livestock PRODUCTION IN </a:t>
            </a:r>
            <a:r>
              <a:rPr lang="en-US" b="1" dirty="0" err="1">
                <a:latin typeface="Gill Sans MT" panose="020B0502020104020203" pitchFamily="34" charset="0"/>
              </a:rPr>
              <a:t>BuRKINA</a:t>
            </a:r>
            <a:r>
              <a:rPr lang="en-US" b="1" dirty="0">
                <a:latin typeface="Gill Sans MT" panose="020B0502020104020203" pitchFamily="34" charset="0"/>
              </a:rPr>
              <a:t> FASO</a:t>
            </a:r>
          </a:p>
        </p:txBody>
      </p:sp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23474953-DBB3-9376-F4ED-C86847D1B9D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06818467"/>
              </p:ext>
            </p:extLst>
          </p:nvPr>
        </p:nvGraphicFramePr>
        <p:xfrm>
          <a:off x="2295560" y="1818693"/>
          <a:ext cx="3728723" cy="18244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TextBox 30">
            <a:extLst>
              <a:ext uri="{FF2B5EF4-FFF2-40B4-BE49-F238E27FC236}">
                <a16:creationId xmlns:a16="http://schemas.microsoft.com/office/drawing/2014/main" id="{D7AECFDE-142B-FCA4-560A-C65BCF0CF431}"/>
              </a:ext>
            </a:extLst>
          </p:cNvPr>
          <p:cNvSpPr txBox="1"/>
          <p:nvPr/>
        </p:nvSpPr>
        <p:spPr>
          <a:xfrm>
            <a:off x="6337421" y="2194284"/>
            <a:ext cx="488115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First species in terms of number of heads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Most dynamic sector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90% contributed through traditional poultry farming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Chicken is widely consumed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latin typeface="Gill Sans MT" panose="020B0502020104020203" pitchFamily="34" charset="0"/>
              </a:rPr>
              <a:t>Restaurant &amp; street food consumption frequent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B04B90BE-903A-EB80-BC28-E0E9251C6D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3841" y="3779334"/>
            <a:ext cx="3872159" cy="2862322"/>
          </a:xfrm>
          <a:prstGeom prst="rect">
            <a:avLst/>
          </a:prstGeom>
        </p:spPr>
      </p:pic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231EFD05-E78B-1C50-28F4-4D4B65C498C0}"/>
              </a:ext>
            </a:extLst>
          </p:cNvPr>
          <p:cNvSpPr/>
          <p:nvPr/>
        </p:nvSpPr>
        <p:spPr>
          <a:xfrm>
            <a:off x="770466" y="1968712"/>
            <a:ext cx="1608667" cy="1460055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55CD74E-F84F-2060-4E1A-05C0703DDBC5}"/>
              </a:ext>
            </a:extLst>
          </p:cNvPr>
          <p:cNvSpPr txBox="1"/>
          <p:nvPr/>
        </p:nvSpPr>
        <p:spPr>
          <a:xfrm>
            <a:off x="829491" y="2083933"/>
            <a:ext cx="162052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Livestock production in Burkina Faso, number of animals (FAOSATAT, 2011)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CCB2CB8-2BD9-38FA-50A1-5F8DE11E11F1}"/>
              </a:ext>
            </a:extLst>
          </p:cNvPr>
          <p:cNvSpPr/>
          <p:nvPr/>
        </p:nvSpPr>
        <p:spPr>
          <a:xfrm>
            <a:off x="770466" y="4387332"/>
            <a:ext cx="1608667" cy="1690161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5B80179D-84F3-EAB2-53EA-B1F1F39CBEF1}"/>
              </a:ext>
            </a:extLst>
          </p:cNvPr>
          <p:cNvSpPr txBox="1"/>
          <p:nvPr/>
        </p:nvSpPr>
        <p:spPr>
          <a:xfrm>
            <a:off x="814020" y="4477055"/>
            <a:ext cx="1608668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latin typeface="Gill Sans MT" panose="020B0502020104020203" pitchFamily="34" charset="0"/>
              </a:rPr>
              <a:t>Poultry distribution by production system and heads in Burkina Faso (GLW 2010 &amp; expert consultations)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CE80346-E679-DFC8-B305-8A05AA192347}"/>
              </a:ext>
            </a:extLst>
          </p:cNvPr>
          <p:cNvSpPr txBox="1"/>
          <p:nvPr/>
        </p:nvSpPr>
        <p:spPr>
          <a:xfrm>
            <a:off x="8078857" y="6596390"/>
            <a:ext cx="41131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Dione et al., 2021</a:t>
            </a:r>
          </a:p>
        </p:txBody>
      </p:sp>
    </p:spTree>
    <p:extLst>
      <p:ext uri="{BB962C8B-B14F-4D97-AF65-F5344CB8AC3E}">
        <p14:creationId xmlns:p14="http://schemas.microsoft.com/office/powerpoint/2010/main" val="2121472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4.jpg">
            <a:extLst>
              <a:ext uri="{FF2B5EF4-FFF2-40B4-BE49-F238E27FC236}">
                <a16:creationId xmlns:a16="http://schemas.microsoft.com/office/drawing/2014/main" id="{608D1160-0F0E-5A0D-3355-5BBF9AA8A7BC}"/>
              </a:ext>
            </a:extLst>
          </p:cNvPr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643170" y="2625371"/>
            <a:ext cx="3198463" cy="29281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Title 4">
            <a:extLst>
              <a:ext uri="{FF2B5EF4-FFF2-40B4-BE49-F238E27FC236}">
                <a16:creationId xmlns:a16="http://schemas.microsoft.com/office/drawing/2014/main" id="{FF6CD657-5371-5323-7351-FFC094705915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TRADITIONAL POULTY PRODUCTION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9D93D1A-29FD-A6D7-2FC9-B4D2633B6C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47717" y="2596619"/>
            <a:ext cx="3655075" cy="2956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55059E69-2812-0B4C-D721-6D31844FA554}"/>
              </a:ext>
            </a:extLst>
          </p:cNvPr>
          <p:cNvSpPr txBox="1"/>
          <p:nvPr/>
        </p:nvSpPr>
        <p:spPr>
          <a:xfrm>
            <a:off x="8078857" y="6596390"/>
            <a:ext cx="41131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Austin 2016,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Ilboudo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 2015, Alders 2005 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B177F13-5BFA-96EB-2027-EDFFB3AD54FC}"/>
              </a:ext>
            </a:extLst>
          </p:cNvPr>
          <p:cNvCxnSpPr>
            <a:cxnSpLocks/>
            <a:stCxn id="40" idx="2"/>
            <a:endCxn id="27" idx="1"/>
          </p:cNvCxnSpPr>
          <p:nvPr/>
        </p:nvCxnSpPr>
        <p:spPr>
          <a:xfrm>
            <a:off x="1325919" y="3174254"/>
            <a:ext cx="918237" cy="132595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39386E51-A5C0-37CF-BE14-26C5F794926F}"/>
              </a:ext>
            </a:extLst>
          </p:cNvPr>
          <p:cNvSpPr/>
          <p:nvPr/>
        </p:nvSpPr>
        <p:spPr>
          <a:xfrm>
            <a:off x="2225234" y="4481282"/>
            <a:ext cx="129208" cy="1292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6B2C0806-DF5A-2029-DD7B-A0543BCA7514}"/>
              </a:ext>
            </a:extLst>
          </p:cNvPr>
          <p:cNvCxnSpPr>
            <a:cxnSpLocks/>
            <a:stCxn id="35" idx="2"/>
          </p:cNvCxnSpPr>
          <p:nvPr/>
        </p:nvCxnSpPr>
        <p:spPr>
          <a:xfrm flipH="1">
            <a:off x="6518472" y="2846012"/>
            <a:ext cx="1560385" cy="1051568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BDFA1FE0-4557-F7C2-A80F-9F6A9A51070D}"/>
              </a:ext>
            </a:extLst>
          </p:cNvPr>
          <p:cNvSpPr/>
          <p:nvPr/>
        </p:nvSpPr>
        <p:spPr>
          <a:xfrm>
            <a:off x="10727426" y="4196827"/>
            <a:ext cx="129208" cy="1292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A group of chickens under a shelter&#10;&#10;Description automatically generated">
            <a:extLst>
              <a:ext uri="{FF2B5EF4-FFF2-40B4-BE49-F238E27FC236}">
                <a16:creationId xmlns:a16="http://schemas.microsoft.com/office/drawing/2014/main" id="{1FEB41DC-665D-E83B-9F2A-3C56BFA6F3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553" r="40902"/>
          <a:stretch/>
        </p:blipFill>
        <p:spPr>
          <a:xfrm>
            <a:off x="4154371" y="2596619"/>
            <a:ext cx="3716436" cy="2956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1" name="Oval 30">
            <a:extLst>
              <a:ext uri="{FF2B5EF4-FFF2-40B4-BE49-F238E27FC236}">
                <a16:creationId xmlns:a16="http://schemas.microsoft.com/office/drawing/2014/main" id="{9535BE7B-73DE-F5EA-1BE8-0EDBE20A583A}"/>
              </a:ext>
            </a:extLst>
          </p:cNvPr>
          <p:cNvSpPr/>
          <p:nvPr/>
        </p:nvSpPr>
        <p:spPr>
          <a:xfrm>
            <a:off x="6347150" y="3623236"/>
            <a:ext cx="129208" cy="1292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98AABEA-AA19-06F0-75D3-3939D7353351}"/>
              </a:ext>
            </a:extLst>
          </p:cNvPr>
          <p:cNvCxnSpPr>
            <a:cxnSpLocks/>
          </p:cNvCxnSpPr>
          <p:nvPr/>
        </p:nvCxnSpPr>
        <p:spPr>
          <a:xfrm flipH="1">
            <a:off x="6190094" y="2838747"/>
            <a:ext cx="1835508" cy="1544629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29CE0FF9-EA00-9BE9-D405-E14DF6DF17CC}"/>
              </a:ext>
            </a:extLst>
          </p:cNvPr>
          <p:cNvCxnSpPr>
            <a:cxnSpLocks/>
            <a:stCxn id="35" idx="2"/>
            <a:endCxn id="29" idx="5"/>
          </p:cNvCxnSpPr>
          <p:nvPr/>
        </p:nvCxnSpPr>
        <p:spPr>
          <a:xfrm>
            <a:off x="8078857" y="2846012"/>
            <a:ext cx="2758855" cy="1461102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EC11DF4-1866-4286-AD0A-9545B7A4E14A}"/>
              </a:ext>
            </a:extLst>
          </p:cNvPr>
          <p:cNvGrpSpPr/>
          <p:nvPr/>
        </p:nvGrpSpPr>
        <p:grpSpPr>
          <a:xfrm>
            <a:off x="7053226" y="2176421"/>
            <a:ext cx="2051262" cy="669591"/>
            <a:chOff x="254616" y="1901251"/>
            <a:chExt cx="2051262" cy="98342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A2C75A06-A634-2D3F-11C7-12975E8220ED}"/>
                </a:ext>
              </a:extLst>
            </p:cNvPr>
            <p:cNvSpPr/>
            <p:nvPr/>
          </p:nvSpPr>
          <p:spPr>
            <a:xfrm>
              <a:off x="254616" y="1901251"/>
              <a:ext cx="2051262" cy="9834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E3DC6E0-C7F7-B04D-0588-20F61AC5B3B5}"/>
                </a:ext>
              </a:extLst>
            </p:cNvPr>
            <p:cNvSpPr txBox="1"/>
            <p:nvPr/>
          </p:nvSpPr>
          <p:spPr>
            <a:xfrm>
              <a:off x="357809" y="2023632"/>
              <a:ext cx="1799841" cy="7684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Gill Sans MT" panose="020B0502020104020203" pitchFamily="34" charset="0"/>
                </a:rPr>
                <a:t>Largely free and scavenging flocks</a:t>
              </a:r>
            </a:p>
          </p:txBody>
        </p:sp>
      </p:grp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02E1096-0488-0331-2262-98EAC2AC1B62}"/>
              </a:ext>
            </a:extLst>
          </p:cNvPr>
          <p:cNvCxnSpPr>
            <a:cxnSpLocks/>
          </p:cNvCxnSpPr>
          <p:nvPr/>
        </p:nvCxnSpPr>
        <p:spPr>
          <a:xfrm>
            <a:off x="1311327" y="3119940"/>
            <a:ext cx="5108932" cy="556662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2D619C8B-4326-4380-BEA3-2960234BB718}"/>
              </a:ext>
            </a:extLst>
          </p:cNvPr>
          <p:cNvSpPr/>
          <p:nvPr/>
        </p:nvSpPr>
        <p:spPr>
          <a:xfrm>
            <a:off x="6060886" y="4343009"/>
            <a:ext cx="129208" cy="1292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F9162BE9-2546-29CC-0D03-B9356A1D89A6}"/>
              </a:ext>
            </a:extLst>
          </p:cNvPr>
          <p:cNvGrpSpPr/>
          <p:nvPr/>
        </p:nvGrpSpPr>
        <p:grpSpPr>
          <a:xfrm>
            <a:off x="489208" y="2413166"/>
            <a:ext cx="1673422" cy="761088"/>
            <a:chOff x="254616" y="1901251"/>
            <a:chExt cx="2051262" cy="983427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7E542BB6-51BB-5AEF-0CEF-A262AD569837}"/>
                </a:ext>
              </a:extLst>
            </p:cNvPr>
            <p:cNvSpPr/>
            <p:nvPr/>
          </p:nvSpPr>
          <p:spPr>
            <a:xfrm>
              <a:off x="254616" y="1901251"/>
              <a:ext cx="2051262" cy="9834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7A8DF233-39C5-AE53-6575-2EC9BE14130E}"/>
                </a:ext>
              </a:extLst>
            </p:cNvPr>
            <p:cNvSpPr txBox="1"/>
            <p:nvPr/>
          </p:nvSpPr>
          <p:spPr>
            <a:xfrm>
              <a:off x="357809" y="2023632"/>
              <a:ext cx="1799840" cy="676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Gill Sans MT" panose="020B0502020104020203" pitchFamily="34" charset="0"/>
                </a:rPr>
                <a:t>Rudimentary husbandry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953496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group of chickens under a shelter&#10;&#10;Description automatically generated">
            <a:extLst>
              <a:ext uri="{FF2B5EF4-FFF2-40B4-BE49-F238E27FC236}">
                <a16:creationId xmlns:a16="http://schemas.microsoft.com/office/drawing/2014/main" id="{B0ED7FD8-3918-17AB-6F16-97DC0EDDD5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53" r="40902"/>
          <a:stretch/>
        </p:blipFill>
        <p:spPr>
          <a:xfrm>
            <a:off x="172766" y="2596618"/>
            <a:ext cx="3716436" cy="2956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7771429A-1276-A4D7-EA8D-60C461FE1491}"/>
              </a:ext>
            </a:extLst>
          </p:cNvPr>
          <p:cNvSpPr txBox="1">
            <a:spLocks/>
          </p:cNvSpPr>
          <p:nvPr/>
        </p:nvSpPr>
        <p:spPr bwMode="auto">
          <a:xfrm>
            <a:off x="1163012" y="871311"/>
            <a:ext cx="9795656" cy="597049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0" numCol="1" anchor="t" anchorCtr="0" compatLnSpc="1">
            <a:prstTxWarp prst="textNoShape">
              <a:avLst/>
            </a:prstTxWarp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kern="1200" cap="all" baseline="0">
                <a:solidFill>
                  <a:srgbClr val="D37D28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b="1" dirty="0">
                <a:latin typeface="Gill Sans MT" panose="020B0502020104020203" pitchFamily="34" charset="0"/>
              </a:rPr>
              <a:t>TRADITIONAL POULTY PRODUCTION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C2CC617-33A7-6E16-205C-B2DEB79AC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8129" y="2615994"/>
            <a:ext cx="3456675" cy="29569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5A3A641-72E9-D5DE-91F8-25C2097FB6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47717" y="2596619"/>
            <a:ext cx="3655075" cy="29569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4B5BE8A6-D141-2FCB-092B-A4962DABF9A8}"/>
              </a:ext>
            </a:extLst>
          </p:cNvPr>
          <p:cNvSpPr txBox="1"/>
          <p:nvPr/>
        </p:nvSpPr>
        <p:spPr>
          <a:xfrm>
            <a:off x="8078857" y="6596390"/>
            <a:ext cx="41131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Austin 2016, </a:t>
            </a:r>
            <a:r>
              <a:rPr lang="en-US" sz="1100" dirty="0" err="1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Ilboudo</a:t>
            </a:r>
            <a:r>
              <a:rPr lang="en-US" sz="1100" dirty="0">
                <a:solidFill>
                  <a:schemeClr val="bg1">
                    <a:lumMod val="65000"/>
                  </a:schemeClr>
                </a:solidFill>
                <a:latin typeface="Gill Sans MT" panose="020B0502020104020203" pitchFamily="34" charset="0"/>
              </a:rPr>
              <a:t> 2015, Alders 2005 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CC00A2A-AA8A-07CB-B2B8-16D402BAEC07}"/>
              </a:ext>
            </a:extLst>
          </p:cNvPr>
          <p:cNvGrpSpPr/>
          <p:nvPr/>
        </p:nvGrpSpPr>
        <p:grpSpPr>
          <a:xfrm>
            <a:off x="111368" y="2190827"/>
            <a:ext cx="2051262" cy="983427"/>
            <a:chOff x="254616" y="1901251"/>
            <a:chExt cx="2051262" cy="983427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8165011-142B-8049-A45B-D6E9EBB18B8B}"/>
                </a:ext>
              </a:extLst>
            </p:cNvPr>
            <p:cNvSpPr/>
            <p:nvPr/>
          </p:nvSpPr>
          <p:spPr>
            <a:xfrm>
              <a:off x="254616" y="1901251"/>
              <a:ext cx="2051262" cy="9834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3F18955-8C44-C555-1F0E-DA2E1849A4E1}"/>
                </a:ext>
              </a:extLst>
            </p:cNvPr>
            <p:cNvSpPr txBox="1"/>
            <p:nvPr/>
          </p:nvSpPr>
          <p:spPr>
            <a:xfrm>
              <a:off x="357809" y="2023632"/>
              <a:ext cx="1799841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Gill Sans MT" panose="020B0502020104020203" pitchFamily="34" charset="0"/>
                </a:rPr>
                <a:t>Preference for local breeds over introduced varieties</a:t>
              </a:r>
            </a:p>
          </p:txBody>
        </p:sp>
      </p:grp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7B6F2079-A8F7-F49C-6AA7-6CC55DC80681}"/>
              </a:ext>
            </a:extLst>
          </p:cNvPr>
          <p:cNvCxnSpPr>
            <a:cxnSpLocks/>
            <a:endCxn id="29" idx="1"/>
          </p:cNvCxnSpPr>
          <p:nvPr/>
        </p:nvCxnSpPr>
        <p:spPr>
          <a:xfrm>
            <a:off x="1030008" y="3160909"/>
            <a:ext cx="1395412" cy="1209673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Oval 28">
            <a:extLst>
              <a:ext uri="{FF2B5EF4-FFF2-40B4-BE49-F238E27FC236}">
                <a16:creationId xmlns:a16="http://schemas.microsoft.com/office/drawing/2014/main" id="{4ADEEFAE-7117-8914-1DAC-9DAC435E4148}"/>
              </a:ext>
            </a:extLst>
          </p:cNvPr>
          <p:cNvSpPr/>
          <p:nvPr/>
        </p:nvSpPr>
        <p:spPr>
          <a:xfrm>
            <a:off x="2406498" y="4351660"/>
            <a:ext cx="129208" cy="1292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436E031E-CDAC-3FE1-5744-C385E0806FCE}"/>
              </a:ext>
            </a:extLst>
          </p:cNvPr>
          <p:cNvSpPr/>
          <p:nvPr/>
        </p:nvSpPr>
        <p:spPr>
          <a:xfrm>
            <a:off x="10710663" y="4029846"/>
            <a:ext cx="129208" cy="1292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21E02BC-F124-25AD-EA39-FAE6E3FE1A40}"/>
              </a:ext>
            </a:extLst>
          </p:cNvPr>
          <p:cNvSpPr/>
          <p:nvPr/>
        </p:nvSpPr>
        <p:spPr>
          <a:xfrm>
            <a:off x="6532456" y="4242509"/>
            <a:ext cx="129208" cy="129209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8F9CDDBF-A46F-F15D-E6F7-454AF09D8CA0}"/>
              </a:ext>
            </a:extLst>
          </p:cNvPr>
          <p:cNvCxnSpPr>
            <a:cxnSpLocks/>
          </p:cNvCxnSpPr>
          <p:nvPr/>
        </p:nvCxnSpPr>
        <p:spPr>
          <a:xfrm flipH="1">
            <a:off x="6595091" y="2838747"/>
            <a:ext cx="1423803" cy="1487289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DC817F5-7E2A-8E15-3D0B-71066CCAE178}"/>
              </a:ext>
            </a:extLst>
          </p:cNvPr>
          <p:cNvCxnSpPr>
            <a:cxnSpLocks/>
            <a:stCxn id="35" idx="2"/>
          </p:cNvCxnSpPr>
          <p:nvPr/>
        </p:nvCxnSpPr>
        <p:spPr>
          <a:xfrm>
            <a:off x="8078857" y="2846012"/>
            <a:ext cx="2667587" cy="1248439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4B2AF7A-17E9-4E39-3BBD-EFD2E0240DC7}"/>
              </a:ext>
            </a:extLst>
          </p:cNvPr>
          <p:cNvGrpSpPr/>
          <p:nvPr/>
        </p:nvGrpSpPr>
        <p:grpSpPr>
          <a:xfrm>
            <a:off x="7053226" y="2176421"/>
            <a:ext cx="2051262" cy="669591"/>
            <a:chOff x="254616" y="1901251"/>
            <a:chExt cx="2051262" cy="983427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B4261C86-38C1-765C-DC2E-4CAEBFC96E20}"/>
                </a:ext>
              </a:extLst>
            </p:cNvPr>
            <p:cNvSpPr/>
            <p:nvPr/>
          </p:nvSpPr>
          <p:spPr>
            <a:xfrm>
              <a:off x="254616" y="1901251"/>
              <a:ext cx="2051262" cy="9834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D2FF87A-98A4-455C-A343-25D15640D748}"/>
                </a:ext>
              </a:extLst>
            </p:cNvPr>
            <p:cNvSpPr txBox="1"/>
            <p:nvPr/>
          </p:nvSpPr>
          <p:spPr>
            <a:xfrm>
              <a:off x="357809" y="2023632"/>
              <a:ext cx="179984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latin typeface="Gill Sans MT" panose="020B0502020104020203" pitchFamily="34" charset="0"/>
                </a:rPr>
                <a:t>Cross-breeding and mixed flocks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28232258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ontent Slides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Feed the Future-only branded blank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Feed the Future-only branded blank">
  <a:themeElements>
    <a:clrScheme name="FTF_Color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799B5"/>
      </a:accent5>
      <a:accent6>
        <a:srgbClr val="D37D28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losing Slide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Gill Sans MT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1899</Words>
  <Application>Microsoft Office PowerPoint</Application>
  <PresentationFormat>Widescreen</PresentationFormat>
  <Paragraphs>280</Paragraphs>
  <Slides>33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</vt:lpstr>
      <vt:lpstr>Calibri</vt:lpstr>
      <vt:lpstr>Courier New</vt:lpstr>
      <vt:lpstr>Gill Sans MT</vt:lpstr>
      <vt:lpstr>Title Slide</vt:lpstr>
      <vt:lpstr>Content Slides</vt:lpstr>
      <vt:lpstr>Feed the Future-only branded blank</vt:lpstr>
      <vt:lpstr>1_Feed the Future-only branded blank</vt:lpstr>
      <vt:lpstr>Closing Slides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2024-10-03T09:52:49Z</dcterms:created>
  <dcterms:modified xsi:type="dcterms:W3CDTF">2024-10-03T12:43:18Z</dcterms:modified>
</cp:coreProperties>
</file>