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78" r:id="rId4"/>
    <p:sldId id="362" r:id="rId5"/>
    <p:sldId id="559" r:id="rId6"/>
    <p:sldId id="523" r:id="rId7"/>
    <p:sldId id="651" r:id="rId8"/>
    <p:sldId id="625" r:id="rId9"/>
    <p:sldId id="626" r:id="rId10"/>
    <p:sldId id="558" r:id="rId11"/>
    <p:sldId id="26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201E"/>
    <a:srgbClr val="682622"/>
    <a:srgbClr val="6332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835" autoAdjust="0"/>
  </p:normalViewPr>
  <p:slideViewPr>
    <p:cSldViewPr>
      <p:cViewPr varScale="1">
        <p:scale>
          <a:sx n="67" d="100"/>
          <a:sy n="67" d="100"/>
        </p:scale>
        <p:origin x="128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6B2F7-862C-4C3D-96CC-88B8C4D87854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52C94-81DE-4A41-A470-17428C6BBA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67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F8DE27D-6EC4-412D-86AE-46F9D566106C}" type="datetimeFigureOut">
              <a:rPr lang="en-US"/>
              <a:pPr>
                <a:defRPr/>
              </a:pPr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DCA8AAB-0694-4B78-8FC8-3950FAED0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25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B19AE0D9-8EBA-46F6-92A4-E028442EB6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210204-6E3B-4107-BCF2-40B9A395FA7D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B357C55D-FF62-4A81-BEB9-9B76D9E094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442B392A-E5E5-4A08-8B81-2D12FDEE04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Two-thirds of human pathogens are zoonotic – many of these transmitted via animal source food </a:t>
            </a:r>
            <a:r>
              <a:rPr lang="en-US" altLang="en-US" sz="900"/>
              <a:t>(salmonellosis, EHEC, cryptosporidium)</a:t>
            </a:r>
          </a:p>
          <a:p>
            <a:pPr eaLnBrk="1" hangingPunct="1"/>
            <a:r>
              <a:rPr lang="en-US" altLang="en-US"/>
              <a:t>Animal source food single most important cause of food-borne disease</a:t>
            </a:r>
          </a:p>
          <a:p>
            <a:pPr eaLnBrk="1" hangingPunct="1"/>
            <a:r>
              <a:rPr lang="en-US" altLang="en-US"/>
              <a:t>Many food-borne diseases cause few symptoms in animal host </a:t>
            </a:r>
            <a:r>
              <a:rPr lang="en-US" altLang="en-US" sz="900"/>
              <a:t>(chicken and </a:t>
            </a:r>
            <a:r>
              <a:rPr lang="en-US" altLang="en-US" sz="900" i="1"/>
              <a:t>S. enteritidis</a:t>
            </a:r>
            <a:r>
              <a:rPr lang="en-US" altLang="en-US" sz="900"/>
              <a:t>, calf and </a:t>
            </a:r>
            <a:r>
              <a:rPr lang="en-US" altLang="en-US" sz="900" i="1"/>
              <a:t>E. coli </a:t>
            </a:r>
            <a:r>
              <a:rPr lang="en-US" altLang="en-US" sz="900"/>
              <a:t>O157:H7</a:t>
            </a:r>
            <a:r>
              <a:rPr lang="en-US" altLang="en-US" sz="900" i="1"/>
              <a:t>, </a:t>
            </a:r>
            <a:r>
              <a:rPr lang="en-US" altLang="en-US" sz="900"/>
              <a:t>oysters and </a:t>
            </a:r>
            <a:r>
              <a:rPr lang="en-US" altLang="en-US" sz="900" i="1"/>
              <a:t>V. vulnificus</a:t>
            </a:r>
            <a:r>
              <a:rPr lang="en-US" altLang="en-US" sz="900"/>
              <a:t>)</a:t>
            </a:r>
          </a:p>
          <a:p>
            <a:pPr eaLnBrk="1" hangingPunct="1"/>
            <a:r>
              <a:rPr lang="en-US" altLang="en-US"/>
              <a:t>Many zoonotic diseases controlled most effectively in animal host/reservoir</a:t>
            </a:r>
          </a:p>
          <a:p>
            <a:pPr eaLnBrk="1" hangingPunct="1"/>
            <a:r>
              <a:rPr lang="en-US" altLang="en-US"/>
              <a:t>Recent studies shown pre- </a:t>
            </a:r>
            <a:r>
              <a:rPr lang="ja-JP" altLang="en-US"/>
              <a:t>‘</a:t>
            </a:r>
            <a:r>
              <a:rPr lang="en-US" altLang="ja-JP"/>
              <a:t>harvest</a:t>
            </a:r>
            <a:r>
              <a:rPr lang="ja-JP" altLang="en-US"/>
              <a:t>’</a:t>
            </a:r>
            <a:r>
              <a:rPr lang="en-US" altLang="ja-JP"/>
              <a:t> stage most important for controlling food-borne pathogens</a:t>
            </a:r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95132E7E-3046-48FB-9C2D-7BDEC80BE3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379255C-79DB-4309-866F-E56FFFC955FA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5B5CA209-D414-434A-94F7-5E9B0C637A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3F49117E-BE19-4FFA-9DC5-36CADEA014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B4766F39-2ACF-4B48-94FC-D8D3076669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52E8014-CBCA-4E46-8138-24C80083CB52}" type="slidenum">
              <a:rPr lang="en-US" altLang="en-US" smtClean="0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50EF9D1A-0209-40E4-8F09-1916D4C36B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8A86367C-3826-4516-B8B8-B42A554AFF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B9CC641D-F8B3-4B17-906E-18C42E5B28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239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B782B8B-739A-4855-A7AA-2C899540BBBA}" type="slidenum">
              <a:rPr lang="en-US" altLang="en-US" smtClean="0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3F6FEA32-6BE9-4BAD-BE25-6D1904F311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94F671FA-F7A5-4DE2-A653-B6C76B9F9D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hyperlink" Target="http://www.cgiar.org/about-us/our-funder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6006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61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7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209142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63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141703"/>
            <a:ext cx="7543800" cy="1450757"/>
          </a:xfrm>
          <a:prstGeom prst="rect">
            <a:avLst/>
          </a:prstGeom>
        </p:spPr>
        <p:txBody>
          <a:bodyPr/>
          <a:lstStyle>
            <a:lvl1pPr marL="0"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fld id="{91C581AE-7404-734B-9C70-E9C645A2ABE6}" type="datetime1">
              <a:rPr lang="en-US"/>
              <a:pPr/>
              <a:t>3/13/2019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4688" y="6434636"/>
            <a:ext cx="7619803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Project of the Global Food Safety Partnership (GFSP),  A Public-private initiative hosted at the World Bank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6113E31D-E2AB-40D1-8B51-AFA5AFEF393A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714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98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1" r:id="rId2"/>
    <p:sldLayoutId id="2147483707" r:id="rId3"/>
    <p:sldLayoutId id="2147483704" r:id="rId4"/>
    <p:sldLayoutId id="2147483705" r:id="rId5"/>
    <p:sldLayoutId id="2147483712" r:id="rId6"/>
    <p:sldLayoutId id="2147483713" r:id="rId7"/>
    <p:sldLayoutId id="2147483714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" descr="D:\Publications\LOGO's\ILRI-logo-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5" y="5866286"/>
            <a:ext cx="803779" cy="82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9600" y="230981"/>
            <a:ext cx="8153400" cy="1445419"/>
          </a:xfrm>
        </p:spPr>
        <p:txBody>
          <a:bodyPr/>
          <a:lstStyle/>
          <a:p>
            <a:r>
              <a:rPr lang="en-US" dirty="0"/>
              <a:t>Food safety in Africa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76300" y="1295400"/>
            <a:ext cx="7620000" cy="839787"/>
          </a:xfrm>
        </p:spPr>
        <p:txBody>
          <a:bodyPr/>
          <a:lstStyle/>
          <a:p>
            <a:r>
              <a:rPr lang="en-US" dirty="0"/>
              <a:t>Silvia Alonso</a:t>
            </a:r>
          </a:p>
          <a:p>
            <a:r>
              <a:rPr lang="en-US" dirty="0"/>
              <a:t>International Livestock Research Institute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800" dirty="0"/>
              <a:t> </a:t>
            </a:r>
            <a:r>
              <a:rPr lang="en-US" sz="1800" b="1" dirty="0"/>
              <a:t>Launch of Global Food Safety Partnership (GFSP) Report </a:t>
            </a:r>
            <a:endParaRPr lang="en-US" sz="1800" dirty="0"/>
          </a:p>
          <a:p>
            <a:r>
              <a:rPr lang="en-US" sz="1800" b="1" dirty="0"/>
              <a:t>FOOD SAFETY IN AFRICA: PAST ENDEAVORS AND FUTURE DIRECTIONS</a:t>
            </a:r>
            <a:r>
              <a:rPr lang="en-US" sz="1800" dirty="0"/>
              <a:t> </a:t>
            </a:r>
          </a:p>
          <a:p>
            <a:r>
              <a:rPr lang="en-US" sz="1800" dirty="0"/>
              <a:t>Addis Ababa, Ethiopia, 11 February 2019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3581400"/>
            <a:ext cx="2179608" cy="21426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49" t="21041" r="20210" b="21640"/>
          <a:stretch/>
        </p:blipFill>
        <p:spPr>
          <a:xfrm>
            <a:off x="2328288" y="5879961"/>
            <a:ext cx="872112" cy="809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22" y="5779712"/>
            <a:ext cx="1771000" cy="900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" t="3327" r="865" b="2253"/>
          <a:stretch/>
        </p:blipFill>
        <p:spPr>
          <a:xfrm>
            <a:off x="269079" y="3581400"/>
            <a:ext cx="3388521" cy="2162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" t="3175" r="-562" b="7937"/>
          <a:stretch/>
        </p:blipFill>
        <p:spPr>
          <a:xfrm>
            <a:off x="5638800" y="3581400"/>
            <a:ext cx="32004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42E8150A-67CE-4E56-BC8D-EB29A24CD4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179388"/>
            <a:ext cx="83820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1"/>
                </a:solidFill>
              </a:rPr>
              <a:t>Increasing concerns over food safety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634FF-5319-8549-BA3A-163F64D43EAE}"/>
              </a:ext>
            </a:extLst>
          </p:cNvPr>
          <p:cNvSpPr txBox="1"/>
          <p:nvPr/>
        </p:nvSpPr>
        <p:spPr>
          <a:xfrm>
            <a:off x="3962400" y="1447800"/>
            <a:ext cx="5154613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 dirty="0">
                <a:latin typeface="+mj-lt"/>
              </a:rPr>
              <a:t>In 7 developing countries studied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j-lt"/>
              </a:rPr>
              <a:t>Many/most reported </a:t>
            </a:r>
            <a:r>
              <a:rPr lang="en-US" sz="2200" b="1" dirty="0">
                <a:latin typeface="+mj-lt"/>
              </a:rPr>
              <a:t>concern</a:t>
            </a:r>
            <a:r>
              <a:rPr lang="en-US" sz="2200" dirty="0">
                <a:latin typeface="+mj-lt"/>
              </a:rPr>
              <a:t> over food safety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+mj-lt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j-lt"/>
              </a:rPr>
              <a:t>Willing to </a:t>
            </a:r>
            <a:r>
              <a:rPr lang="en-US" sz="2200" b="1" dirty="0">
                <a:latin typeface="+mj-lt"/>
              </a:rPr>
              <a:t>pay premium </a:t>
            </a:r>
            <a:r>
              <a:rPr lang="en-US" sz="2200" dirty="0">
                <a:latin typeface="+mj-lt"/>
              </a:rPr>
              <a:t>for food safety (younger, wealthier, town-residing, supermarket-shoppers willing to pay more for safety)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+mj-lt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+mj-lt"/>
              </a:rPr>
              <a:t>Buy less</a:t>
            </a:r>
            <a:r>
              <a:rPr lang="en-US" sz="2200" b="1" dirty="0">
                <a:solidFill>
                  <a:srgbClr val="9D0000"/>
                </a:solidFill>
                <a:latin typeface="+mj-lt"/>
              </a:rPr>
              <a:t> </a:t>
            </a:r>
            <a:r>
              <a:rPr lang="en-US" sz="2200" dirty="0">
                <a:latin typeface="+mj-lt"/>
              </a:rPr>
              <a:t>during </a:t>
            </a:r>
            <a:r>
              <a:rPr lang="en-US" sz="2200" b="1" dirty="0">
                <a:latin typeface="+mj-lt"/>
              </a:rPr>
              <a:t>animal health scares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DD2DAD-BC50-4A31-9CA5-D85370ACC226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97000"/>
            <a:ext cx="3390900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"/>
            <a:ext cx="9144000" cy="67665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C891A5-BF10-420B-B7CC-DB9DDB707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28600"/>
            <a:ext cx="8214360" cy="726126"/>
          </a:xfrm>
        </p:spPr>
        <p:txBody>
          <a:bodyPr/>
          <a:lstStyle/>
          <a:p>
            <a:pPr algn="l"/>
            <a:r>
              <a:rPr lang="en-US" sz="4800" b="1" dirty="0">
                <a:solidFill>
                  <a:schemeClr val="bg1"/>
                </a:solidFill>
              </a:rPr>
              <a:t>A changing 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>Food Safety 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>Landscape 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>in Africa</a:t>
            </a:r>
          </a:p>
        </p:txBody>
      </p:sp>
    </p:spTree>
    <p:extLst>
      <p:ext uri="{BB962C8B-B14F-4D97-AF65-F5344CB8AC3E}">
        <p14:creationId xmlns:p14="http://schemas.microsoft.com/office/powerpoint/2010/main" val="233747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CD872-042E-4B9B-99BF-7555E5A7B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food safety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8AF21-1BFC-49A3-9BDE-DF53A5BB87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066800"/>
            <a:ext cx="8229600" cy="4572000"/>
          </a:xfrm>
        </p:spPr>
        <p:txBody>
          <a:bodyPr/>
          <a:lstStyle/>
          <a:p>
            <a:r>
              <a:rPr lang="en-US" dirty="0"/>
              <a:t>World Health Organization FERG report, 2015</a:t>
            </a:r>
          </a:p>
        </p:txBody>
      </p:sp>
      <p:pic>
        <p:nvPicPr>
          <p:cNvPr id="4" name="Picture 3" descr="https://lh6.googleusercontent.com/uoMTdJKBvQ-pQy_qpUzfEcOhLuxnB6omKWooQtPVBFKIhLMW-MuwuO0sjAnNtqt0-GXJD9WP-BKBks_Gs7wVcyr1OjpgXA28Br4geB8pf01ES6w2sKobR1p_cT8WpSORVg8ZZsFa">
            <a:extLst>
              <a:ext uri="{FF2B5EF4-FFF2-40B4-BE49-F238E27FC236}">
                <a16:creationId xmlns:a16="http://schemas.microsoft.com/office/drawing/2014/main" id="{74042BE6-AF98-44F0-9C6E-9E51B46A653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438400"/>
            <a:ext cx="627917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1022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E008A177-7E16-4184-8DF3-A12DF472BF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129016"/>
            <a:ext cx="8567737" cy="1160462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1"/>
                </a:solidFill>
              </a:rPr>
              <a:t>Why food safety matters</a:t>
            </a:r>
          </a:p>
        </p:txBody>
      </p:sp>
      <p:pic>
        <p:nvPicPr>
          <p:cNvPr id="22530" name="Content Placeholder 3">
            <a:extLst>
              <a:ext uri="{FF2B5EF4-FFF2-40B4-BE49-F238E27FC236}">
                <a16:creationId xmlns:a16="http://schemas.microsoft.com/office/drawing/2014/main" id="{9B6E240A-12FB-47B5-A74B-1A3A66DD00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71"/>
          <a:stretch/>
        </p:blipFill>
        <p:spPr>
          <a:xfrm>
            <a:off x="2011607" y="1955800"/>
            <a:ext cx="6903793" cy="3987800"/>
          </a:xfr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7EFC60F-4AE2-4886-9B21-3BFF6912B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455453"/>
              </p:ext>
            </p:extLst>
          </p:nvPr>
        </p:nvGraphicFramePr>
        <p:xfrm>
          <a:off x="5479867" y="2895600"/>
          <a:ext cx="2597333" cy="1692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333">
                  <a:extLst>
                    <a:ext uri="{9D8B030D-6E8A-4147-A177-3AD203B41FA5}">
                      <a16:colId xmlns:a16="http://schemas.microsoft.com/office/drawing/2014/main" val="7777807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3276124"/>
                    </a:ext>
                  </a:extLst>
                </a:gridCol>
              </a:tblGrid>
              <a:tr h="579337">
                <a:tc gridSpan="2">
                  <a:txBody>
                    <a:bodyPr/>
                    <a:lstStyle/>
                    <a:p>
                      <a:r>
                        <a:rPr lang="en-US" sz="1600" dirty="0"/>
                        <a:t>Cost estimates for 2016 (US$ billion)</a:t>
                      </a:r>
                    </a:p>
                  </a:txBody>
                  <a:tcPr marL="91438" marR="91438" marT="45737" marB="45737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297"/>
                  </a:ext>
                </a:extLst>
              </a:tr>
              <a:tr h="370979">
                <a:tc>
                  <a:txBody>
                    <a:bodyPr/>
                    <a:lstStyle/>
                    <a:p>
                      <a:r>
                        <a:rPr lang="en-US" sz="1400" dirty="0"/>
                        <a:t>Productivity loss</a:t>
                      </a:r>
                    </a:p>
                  </a:txBody>
                  <a:tcPr marL="91438" marR="9143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95</a:t>
                      </a:r>
                    </a:p>
                  </a:txBody>
                  <a:tcPr marL="91438" marR="91438" marT="45737" marB="45737"/>
                </a:tc>
                <a:extLst>
                  <a:ext uri="{0D108BD9-81ED-4DB2-BD59-A6C34878D82A}">
                    <a16:rowId xmlns:a16="http://schemas.microsoft.com/office/drawing/2014/main" val="3368627495"/>
                  </a:ext>
                </a:extLst>
              </a:tr>
              <a:tr h="370979">
                <a:tc>
                  <a:txBody>
                    <a:bodyPr/>
                    <a:lstStyle/>
                    <a:p>
                      <a:r>
                        <a:rPr lang="en-US" sz="1400" dirty="0"/>
                        <a:t>Illness treatment</a:t>
                      </a:r>
                    </a:p>
                  </a:txBody>
                  <a:tcPr marL="91438" marR="9143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</a:t>
                      </a:r>
                    </a:p>
                  </a:txBody>
                  <a:tcPr marL="91438" marR="91438" marT="45737" marB="45737"/>
                </a:tc>
                <a:extLst>
                  <a:ext uri="{0D108BD9-81ED-4DB2-BD59-A6C34878D82A}">
                    <a16:rowId xmlns:a16="http://schemas.microsoft.com/office/drawing/2014/main" val="4239449268"/>
                  </a:ext>
                </a:extLst>
              </a:tr>
              <a:tr h="370979">
                <a:tc>
                  <a:txBody>
                    <a:bodyPr/>
                    <a:lstStyle/>
                    <a:p>
                      <a:r>
                        <a:rPr lang="en-US" sz="1400" dirty="0"/>
                        <a:t>Trade loss or cost</a:t>
                      </a:r>
                    </a:p>
                  </a:txBody>
                  <a:tcPr marL="91438" marR="91438" marT="45737" marB="4573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 to 7</a:t>
                      </a:r>
                    </a:p>
                  </a:txBody>
                  <a:tcPr marL="91438" marR="91438" marT="45737" marB="45737"/>
                </a:tc>
                <a:extLst>
                  <a:ext uri="{0D108BD9-81ED-4DB2-BD59-A6C34878D82A}">
                    <a16:rowId xmlns:a16="http://schemas.microsoft.com/office/drawing/2014/main" val="56184075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DAA3021-C616-45F9-9B0C-DD4FD13B93A1}"/>
              </a:ext>
            </a:extLst>
          </p:cNvPr>
          <p:cNvSpPr txBox="1"/>
          <p:nvPr/>
        </p:nvSpPr>
        <p:spPr>
          <a:xfrm>
            <a:off x="5257800" y="5935662"/>
            <a:ext cx="37988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anose="020F0502020204030204"/>
                <a:ea typeface="+mn-ea"/>
              </a:rPr>
              <a:t>Based on WHO/FERG &amp; WDI Indicators Database</a:t>
            </a:r>
          </a:p>
        </p:txBody>
      </p:sp>
      <p:pic>
        <p:nvPicPr>
          <p:cNvPr id="22551" name="Content Placeholder 5">
            <a:extLst>
              <a:ext uri="{FF2B5EF4-FFF2-40B4-BE49-F238E27FC236}">
                <a16:creationId xmlns:a16="http://schemas.microsoft.com/office/drawing/2014/main" id="{C1289C14-1011-4F5C-AA94-F16B3901A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211638"/>
            <a:ext cx="1873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1AF9C2-6E84-46F7-8ABF-9C4A1B30998A}"/>
              </a:ext>
            </a:extLst>
          </p:cNvPr>
          <p:cNvSpPr txBox="1">
            <a:spLocks/>
          </p:cNvSpPr>
          <p:nvPr/>
        </p:nvSpPr>
        <p:spPr>
          <a:xfrm>
            <a:off x="542315" y="1289478"/>
            <a:ext cx="8229600" cy="4572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n-US" sz="2400" dirty="0"/>
              <a:t>Food safety domestic costs in LMIC may be 20 times trade costs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B51122-D9C9-4C3E-94A7-90323523BF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5500"/>
            <a:ext cx="4418000" cy="331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D1112B-7423-4B95-8969-690146587E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72"/>
          <a:stretch/>
        </p:blipFill>
        <p:spPr>
          <a:xfrm>
            <a:off x="4563686" y="3581400"/>
            <a:ext cx="4401410" cy="29289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9B0533-A8A4-4910-9694-1CDF4FCCE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2" y="115498"/>
            <a:ext cx="4418000" cy="33135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1FCA216-D47E-486F-AD59-A294D5BB74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581400"/>
            <a:ext cx="4401410" cy="292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478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0EBEAF-1410-4080-AA89-81E4DA332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295400"/>
            <a:ext cx="6400800" cy="2343070"/>
          </a:xfrm>
          <a:prstGeom prst="rect">
            <a:avLst/>
          </a:prstGeom>
        </p:spPr>
      </p:pic>
      <p:pic>
        <p:nvPicPr>
          <p:cNvPr id="5" name="Chart 4">
            <a:extLst>
              <a:ext uri="{FF2B5EF4-FFF2-40B4-BE49-F238E27FC236}">
                <a16:creationId xmlns:a16="http://schemas.microsoft.com/office/drawing/2014/main" id="{3F8301EE-12EF-4758-904A-63954FCD91EE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2362200"/>
            <a:ext cx="69342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655D1B2-3CDF-4100-9FDD-A0BE8D2D763B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" y="129016"/>
            <a:ext cx="8567737" cy="1160462"/>
          </a:xfrm>
          <a:prstGeom prst="rect">
            <a:avLst/>
          </a:prstGeom>
        </p:spPr>
        <p:txBody>
          <a:bodyPr/>
          <a:lstStyle>
            <a:lvl1pPr marL="0" algn="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altLang="en-US" sz="3600" dirty="0">
                <a:solidFill>
                  <a:schemeClr val="bg1"/>
                </a:solidFill>
              </a:rPr>
              <a:t>Foods implicated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2ED8BB6F-1A4C-4011-B9E8-791F0A75C0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pPr algn="l"/>
            <a:r>
              <a:rPr lang="en-GB" altLang="en-US" sz="3600" dirty="0">
                <a:solidFill>
                  <a:schemeClr val="bg1"/>
                </a:solidFill>
              </a:rPr>
              <a:t>We can’t regulate our way to food safety</a:t>
            </a:r>
            <a:endParaRPr lang="en-US" altLang="en-US" sz="3600" dirty="0">
              <a:solidFill>
                <a:schemeClr val="bg1"/>
              </a:solidFill>
            </a:endParaRP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C4FE6346-2874-D541-AAA5-2C0DA2B17C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86800" cy="4114800"/>
          </a:xfrm>
        </p:spPr>
        <p:txBody>
          <a:bodyPr/>
          <a:lstStyle/>
          <a:p>
            <a:pPr>
              <a:lnSpc>
                <a:spcPct val="130000"/>
              </a:lnSpc>
              <a:buClr>
                <a:srgbClr val="9A0000"/>
              </a:buClr>
              <a:defRPr/>
            </a:pPr>
            <a:r>
              <a:rPr lang="en-GB" altLang="en-US" sz="2000" b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92%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 of Addis milk and </a:t>
            </a:r>
            <a:r>
              <a:rPr lang="en-GB" altLang="en-US" sz="2000" b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46%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 of Nairobi milk had aflatoxins over EU standards</a:t>
            </a:r>
          </a:p>
          <a:p>
            <a:pPr>
              <a:lnSpc>
                <a:spcPct val="130000"/>
              </a:lnSpc>
              <a:buClr>
                <a:srgbClr val="9A0000"/>
              </a:buClr>
              <a:defRPr/>
            </a:pPr>
            <a:r>
              <a:rPr lang="en-GB" altLang="en-US" sz="2000" b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36% 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of farmed fish from </a:t>
            </a:r>
            <a:r>
              <a:rPr lang="en-GB" altLang="en-US" sz="2000" dirty="0" err="1">
                <a:latin typeface="Gill Sans" panose="020B0502020104020203" pitchFamily="34" charset="-79"/>
                <a:ea typeface="ＭＳ Ｐゴシック" panose="020B0600070205080204" pitchFamily="34" charset="-128"/>
              </a:rPr>
              <a:t>Kafrelsheikh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 exceed one or more MPL</a:t>
            </a:r>
          </a:p>
          <a:p>
            <a:pPr>
              <a:lnSpc>
                <a:spcPct val="130000"/>
              </a:lnSpc>
              <a:buClr>
                <a:srgbClr val="9A0000"/>
              </a:buClr>
              <a:defRPr/>
            </a:pPr>
            <a:r>
              <a:rPr lang="en-GB" altLang="en-US" sz="2000" b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30%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 of chicken from commercial broilers in Pretoria unacceptable for </a:t>
            </a:r>
            <a:r>
              <a:rPr lang="en-GB" altLang="en-US" sz="2000" i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S. aureus</a:t>
            </a:r>
          </a:p>
          <a:p>
            <a:pPr>
              <a:lnSpc>
                <a:spcPct val="130000"/>
              </a:lnSpc>
              <a:buClr>
                <a:srgbClr val="9A0000"/>
              </a:buClr>
              <a:defRPr/>
            </a:pPr>
            <a:r>
              <a:rPr lang="en-GB" altLang="en-US" sz="2000" b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24% </a:t>
            </a:r>
            <a:r>
              <a:rPr lang="en-GB" altLang="en-US" sz="2000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of boiled milk in Abidjan unacceptable </a:t>
            </a:r>
            <a:r>
              <a:rPr lang="en-GB" altLang="en-US" sz="2000" i="1" dirty="0">
                <a:latin typeface="Gill Sans" panose="020B0502020104020203" pitchFamily="34" charset="-79"/>
                <a:ea typeface="ＭＳ Ｐゴシック" panose="020B0600070205080204" pitchFamily="34" charset="-128"/>
              </a:rPr>
              <a:t>S. aureus</a:t>
            </a:r>
          </a:p>
          <a:p>
            <a:pPr marL="0" indent="0">
              <a:lnSpc>
                <a:spcPct val="130000"/>
              </a:lnSpc>
              <a:buClr>
                <a:srgbClr val="9A0000"/>
              </a:buClr>
              <a:buFont typeface="Wingdings" panose="05000000000000000000" pitchFamily="2" charset="2"/>
              <a:buNone/>
              <a:defRPr/>
            </a:pPr>
            <a:endParaRPr lang="en-GB" altLang="en-US" sz="2000" dirty="0">
              <a:latin typeface="Gill Sans" panose="020B0502020104020203" pitchFamily="34" charset="-79"/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US" altLang="en-US" sz="2000" dirty="0">
              <a:latin typeface="Gill Sans" panose="020B0502020104020203" pitchFamily="34" charset="-79"/>
              <a:ea typeface="ＭＳ Ｐゴシック" panose="020B0600070205080204" pitchFamily="34" charset="-12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BDE9B3A-8C22-442C-B452-43B350A70188}"/>
              </a:ext>
            </a:extLst>
          </p:cNvPr>
          <p:cNvSpPr/>
          <p:nvPr/>
        </p:nvSpPr>
        <p:spPr>
          <a:xfrm>
            <a:off x="1591825" y="4884209"/>
            <a:ext cx="596035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altLang="en-US" sz="2800" dirty="0"/>
              <a:t>Regulations are needed but not enough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302E8F2D-CAFE-4FCC-98DD-B95D6AC96C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pPr algn="l"/>
            <a:r>
              <a:rPr lang="en-GB" altLang="en-US" sz="3600" dirty="0">
                <a:solidFill>
                  <a:schemeClr val="bg1"/>
                </a:solidFill>
              </a:rPr>
              <a:t>We can’t modernise our way to food safety</a:t>
            </a:r>
            <a:br>
              <a:rPr lang="en-GB" altLang="en-US" sz="3600" dirty="0">
                <a:solidFill>
                  <a:schemeClr val="bg1"/>
                </a:solidFill>
              </a:rPr>
            </a:br>
            <a:endParaRPr lang="en-US" altLang="en-US" sz="3600" dirty="0">
              <a:solidFill>
                <a:schemeClr val="bg1"/>
              </a:solidFill>
            </a:endParaRPr>
          </a:p>
        </p:txBody>
      </p:sp>
      <p:pic>
        <p:nvPicPr>
          <p:cNvPr id="18435" name="Picture 4" descr="Resize of IMGP3208">
            <a:extLst>
              <a:ext uri="{FF2B5EF4-FFF2-40B4-BE49-F238E27FC236}">
                <a16:creationId xmlns:a16="http://schemas.microsoft.com/office/drawing/2014/main" id="{DFA223B3-52C5-4333-9263-FD75A0B3F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114425"/>
            <a:ext cx="7645400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7F225FED-DDF3-4CCC-86B8-C534900D3D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pPr algn="l"/>
            <a:r>
              <a:rPr lang="en-GB" altLang="en-US" sz="3600" dirty="0">
                <a:solidFill>
                  <a:schemeClr val="bg1"/>
                </a:solidFill>
              </a:rPr>
              <a:t>We can’t train our way to food safety</a:t>
            </a:r>
            <a:endParaRPr lang="en-US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BBA747-758E-D749-A9BF-F4DEB44A0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114800"/>
          </a:xfrm>
        </p:spPr>
        <p:txBody>
          <a:bodyPr/>
          <a:lstStyle/>
          <a:p>
            <a:pPr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400" dirty="0">
                <a:latin typeface="Gill Sans" charset="0"/>
                <a:ea typeface="ＭＳ Ｐゴシック" charset="0"/>
              </a:rPr>
              <a:t>Knowledge – Needed, but goes only so far</a:t>
            </a:r>
          </a:p>
          <a:p>
            <a:pPr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400" dirty="0">
                <a:latin typeface="Gill Sans" charset="0"/>
                <a:ea typeface="ＭＳ Ｐゴシック" charset="0"/>
              </a:rPr>
              <a:t>Small scale pilots</a:t>
            </a:r>
          </a:p>
          <a:p>
            <a:pPr lvl="1"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000" dirty="0">
                <a:latin typeface="Gill Sans" charset="0"/>
                <a:ea typeface="ＭＳ Ｐゴシック" charset="0"/>
              </a:rPr>
              <a:t>Show short-term improvements</a:t>
            </a:r>
          </a:p>
          <a:p>
            <a:pPr lvl="1"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000" dirty="0">
                <a:latin typeface="Gill Sans" charset="0"/>
                <a:ea typeface="ＭＳ Ｐゴシック" charset="0"/>
              </a:rPr>
              <a:t>Effects not sustainable long-term</a:t>
            </a:r>
            <a:endParaRPr lang="en-GB" altLang="en-US" sz="2400" dirty="0"/>
          </a:p>
          <a:p>
            <a:pPr marL="0" indent="0">
              <a:lnSpc>
                <a:spcPct val="130000"/>
              </a:lnSpc>
              <a:buClr>
                <a:srgbClr val="9A0000"/>
              </a:buClr>
              <a:buNone/>
              <a:defRPr/>
            </a:pPr>
            <a:r>
              <a:rPr lang="en-GB" altLang="en-US" sz="2400" b="1" dirty="0"/>
              <a:t>Capacity building useful if incentives in place</a:t>
            </a:r>
            <a:endParaRPr lang="en-GB" sz="2400" b="1" dirty="0">
              <a:latin typeface="Gill Sans" charset="0"/>
              <a:ea typeface="ＭＳ Ｐゴシック" charset="0"/>
            </a:endParaRPr>
          </a:p>
          <a:p>
            <a:pPr lvl="1"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000" dirty="0">
                <a:latin typeface="Gill Sans" charset="0"/>
                <a:ea typeface="ＭＳ Ｐゴシック" charset="0"/>
              </a:rPr>
              <a:t>E.g. Training + legitimising vendors</a:t>
            </a:r>
          </a:p>
          <a:p>
            <a:pPr lvl="1"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000" dirty="0">
                <a:latin typeface="Gill Sans" charset="0"/>
                <a:ea typeface="ＭＳ Ｐゴシック" charset="0"/>
              </a:rPr>
              <a:t>Clear economic benefits</a:t>
            </a:r>
          </a:p>
          <a:p>
            <a:pPr lvl="1">
              <a:lnSpc>
                <a:spcPct val="130000"/>
              </a:lnSpc>
              <a:buClr>
                <a:srgbClr val="9A0000"/>
              </a:buClr>
              <a:buFont typeface="Wingdings" charset="0"/>
              <a:buChar char="Ø"/>
              <a:defRPr/>
            </a:pPr>
            <a:r>
              <a:rPr lang="en-GB" sz="2000" dirty="0">
                <a:latin typeface="Gill Sans" charset="0"/>
                <a:ea typeface="ＭＳ Ｐゴシック" charset="0"/>
              </a:rPr>
              <a:t>Access to credit</a:t>
            </a:r>
            <a:endParaRPr lang="en-GB" sz="1600" dirty="0">
              <a:latin typeface="Gill Sans" charset="0"/>
              <a:ea typeface="ＭＳ Ｐゴシック" charset="0"/>
            </a:endParaRPr>
          </a:p>
          <a:p>
            <a:pPr marL="0" indent="0">
              <a:lnSpc>
                <a:spcPct val="130000"/>
              </a:lnSpc>
              <a:buClr>
                <a:srgbClr val="9A0000"/>
              </a:buClr>
              <a:buNone/>
              <a:defRPr/>
            </a:pPr>
            <a:endParaRPr lang="en-GB" sz="2400" dirty="0">
              <a:latin typeface="Gill Sans" charset="0"/>
              <a:ea typeface="ＭＳ Ｐゴシック" charset="0"/>
            </a:endParaRPr>
          </a:p>
          <a:p>
            <a:pPr>
              <a:buFont typeface="Wingdings" charset="0"/>
              <a:buChar char="Ø"/>
              <a:defRPr/>
            </a:pPr>
            <a:endParaRPr lang="en-US" dirty="0">
              <a:latin typeface="Gill Sans" charset="0"/>
              <a:ea typeface="ＭＳ Ｐゴシック" charset="0"/>
            </a:endParaRPr>
          </a:p>
        </p:txBody>
      </p:sp>
      <p:pic>
        <p:nvPicPr>
          <p:cNvPr id="20485" name="Picture 4" descr="Resize of IMGP3245">
            <a:extLst>
              <a:ext uri="{FF2B5EF4-FFF2-40B4-BE49-F238E27FC236}">
                <a16:creationId xmlns:a16="http://schemas.microsoft.com/office/drawing/2014/main" id="{7854F8B9-EAD6-4E5C-BD1A-655E2E942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75100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236A44D6-8FE9-4C04-8D28-022DF8BEA92F}" vid="{3D1D9F68-6144-4786-B008-A3A421441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ILRI_Powerpoint_template_Mar2016</Template>
  <TotalTime>4138</TotalTime>
  <Words>399</Words>
  <Application>Microsoft Office PowerPoint</Application>
  <PresentationFormat>On-screen Show (4:3)</PresentationFormat>
  <Paragraphs>59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</vt:lpstr>
      <vt:lpstr>Times New Roman</vt:lpstr>
      <vt:lpstr>Wingdings</vt:lpstr>
      <vt:lpstr>ilri_powerpoint_template_Feb2013</vt:lpstr>
      <vt:lpstr>PowerPoint Presentation</vt:lpstr>
      <vt:lpstr>A changing  Food Safety  Landscape  in Africa</vt:lpstr>
      <vt:lpstr>Why food safety matters</vt:lpstr>
      <vt:lpstr>Why food safety matters</vt:lpstr>
      <vt:lpstr>PowerPoint Presentation</vt:lpstr>
      <vt:lpstr>PowerPoint Presentation</vt:lpstr>
      <vt:lpstr>We can’t regulate our way to food safety</vt:lpstr>
      <vt:lpstr>We can’t modernise our way to food safety </vt:lpstr>
      <vt:lpstr>We can’t train our way to food safety</vt:lpstr>
      <vt:lpstr>Increasing concerns over food safety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Alonso, Silvia (ILRI)</dc:creator>
  <cp:lastModifiedBy>Mulat, Bizuwork (ILRI)</cp:lastModifiedBy>
  <cp:revision>28</cp:revision>
  <dcterms:created xsi:type="dcterms:W3CDTF">2018-06-29T00:50:33Z</dcterms:created>
  <dcterms:modified xsi:type="dcterms:W3CDTF">2019-03-13T08:17:05Z</dcterms:modified>
</cp:coreProperties>
</file>