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47" r:id="rId3"/>
    <p:sldId id="333" r:id="rId4"/>
    <p:sldId id="371" r:id="rId5"/>
    <p:sldId id="358" r:id="rId6"/>
    <p:sldId id="372" r:id="rId7"/>
    <p:sldId id="359" r:id="rId8"/>
    <p:sldId id="356" r:id="rId9"/>
    <p:sldId id="349" r:id="rId10"/>
    <p:sldId id="360" r:id="rId11"/>
    <p:sldId id="361" r:id="rId12"/>
    <p:sldId id="370" r:id="rId13"/>
    <p:sldId id="362" r:id="rId14"/>
    <p:sldId id="357" r:id="rId15"/>
    <p:sldId id="373" r:id="rId16"/>
    <p:sldId id="355" r:id="rId17"/>
    <p:sldId id="369" r:id="rId18"/>
    <p:sldId id="341" r:id="rId19"/>
    <p:sldId id="374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201E"/>
    <a:srgbClr val="682622"/>
    <a:srgbClr val="6332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59" autoAdjust="0"/>
    <p:restoredTop sz="96835" autoAdjust="0"/>
  </p:normalViewPr>
  <p:slideViewPr>
    <p:cSldViewPr>
      <p:cViewPr varScale="1">
        <p:scale>
          <a:sx n="110" d="100"/>
          <a:sy n="110" d="100"/>
        </p:scale>
        <p:origin x="162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2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6B2F7-862C-4C3D-96CC-88B8C4D87854}" type="datetimeFigureOut">
              <a:rPr lang="en-US" smtClean="0"/>
              <a:pPr/>
              <a:t>1/29/2020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52C94-81DE-4A41-A470-17428C6BBA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67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8DE27D-6EC4-412D-86AE-46F9D566106C}" type="datetimeFigureOut">
              <a:rPr lang="en-US"/>
              <a:pPr>
                <a:defRPr/>
              </a:pPr>
              <a:t>1/29/2020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DCA8AAB-0694-4B78-8FC8-3950FAED0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1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ilri/sets/72157632057087650/detail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MUST be a CGIAR logo or a CRP logo. You can copy and paste the logo you need from the final slide of this presentation. Then you can delete that final slide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replace a photo above, copy and paste this link in your browser: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http://www.flickr.com/photos/ilri/sets/72157632057087650/detail/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Find a photo you like and the right size, copy and paste it in the block above.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67D74BA-9241-4FDF-9233-D13516D928C5}" type="slidenum">
              <a:rPr lang="en-US" smtClean="0"/>
              <a:pPr eaLnBrk="1" hangingPunct="1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225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DB841EF-47C0-44DC-9DCF-F548741BD764}" type="slidenum">
              <a:rPr lang="en-US" smtClean="0"/>
              <a:pPr eaLnBrk="1" hangingPunct="1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6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hyperlink" Target="http://www.cgiar.org/funders" TargetMode="External"/><Relationship Id="rId4" Type="http://schemas.openxmlformats.org/officeDocument/2006/relationships/hyperlink" Target="http://www.cgiar.org/about-us/our-funders" TargetMode="Externa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60069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1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2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09142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36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7" name="Picture 6" descr="cc-by 88x31.png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6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1248053" y="3992625"/>
            <a:ext cx="65010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ILRI thanks all donors and organizations who globally supported its work through their contributions to the </a:t>
            </a:r>
            <a:r>
              <a:rPr lang="en-US" sz="1200" b="1" kern="1200" dirty="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  <a:hlinkClick r:id="rId5"/>
              </a:rPr>
              <a:t>CGIAR Trust Fund</a:t>
            </a:r>
            <a:endParaRPr lang="en-US" sz="1200" b="1" dirty="0">
              <a:solidFill>
                <a:srgbClr val="72201E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053" y="4838762"/>
            <a:ext cx="6501384" cy="15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9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E47A3C1-41B4-4A8D-899E-DF8D9F4EDE2E}" type="datetimeFigureOut">
              <a:rPr lang="en-US" smtClean="0"/>
              <a:pPr/>
              <a:t>1/29/2020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5B201A5-2D2A-4D44-A801-610361830E1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450342"/>
      </p:ext>
    </p:extLst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E47A3C1-41B4-4A8D-899E-DF8D9F4EDE2E}" type="datetimeFigureOut">
              <a:rPr lang="en-US" smtClean="0"/>
              <a:pPr/>
              <a:t>1/29/2020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5B201A5-2D2A-4D44-A801-610361830E1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649154"/>
      </p:ext>
    </p:extLst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1" r:id="rId2"/>
    <p:sldLayoutId id="2147483707" r:id="rId3"/>
    <p:sldLayoutId id="2147483704" r:id="rId4"/>
    <p:sldLayoutId id="2147483705" r:id="rId5"/>
    <p:sldLayoutId id="2147483712" r:id="rId6"/>
    <p:sldLayoutId id="2147483708" r:id="rId7"/>
    <p:sldLayoutId id="2147483713" r:id="rId8"/>
    <p:sldLayoutId id="2147483714" r:id="rId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8.png"/><Relationship Id="rId7" Type="http://schemas.openxmlformats.org/officeDocument/2006/relationships/image" Target="../media/image3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12.png"/><Relationship Id="rId4" Type="http://schemas.openxmlformats.org/officeDocument/2006/relationships/image" Target="../media/image11.jpg"/><Relationship Id="rId9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77721" y="5478782"/>
            <a:ext cx="1282783" cy="1287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2217760" y="3497337"/>
            <a:ext cx="4787518" cy="1474319"/>
            <a:chOff x="2648818" y="3514055"/>
            <a:chExt cx="4425466" cy="1484128"/>
          </a:xfrm>
        </p:grpSpPr>
        <p:pic>
          <p:nvPicPr>
            <p:cNvPr id="16" name="Picture 2" descr="C:\Users\jlindahl\AppData\Local\Temp\5761978698_5dd0cc1c59_n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4607" y="3514055"/>
              <a:ext cx="2229677" cy="14841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C:\Users\jlindahl\AppData\Local\Temp\5761978716_0c3aa91ca0_n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8818" y="3571875"/>
              <a:ext cx="2142810" cy="14263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161" y="5478782"/>
            <a:ext cx="1873211" cy="1267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46904" y="5478782"/>
            <a:ext cx="2526121" cy="1285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gowino\Pictures\maseno university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0" y="5478782"/>
            <a:ext cx="1219200" cy="1259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jlindahl\Dropbox\Camera Uploads\2012-11-16 16.45.14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3525691"/>
            <a:ext cx="2133600" cy="1399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jlindahl\Pictures\Kibwezi\PB22178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7317" y="3511062"/>
            <a:ext cx="2133602" cy="142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ED5DC5-B49E-4B59-B673-3D0B649C78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200" y="76200"/>
            <a:ext cx="8991600" cy="1445419"/>
          </a:xfrm>
        </p:spPr>
        <p:txBody>
          <a:bodyPr/>
          <a:lstStyle/>
          <a:p>
            <a:r>
              <a:rPr lang="en-US" dirty="0"/>
              <a:t>Efficacy of mycotoxin binder on aflatoxin M1 and Mazzican on total bacterial count in raw milk among smallholder dairy farmers in Kisumu County, Kenya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A2CDAE0-1D34-464A-BD8D-DB748A6AFA6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35539" y="1523105"/>
            <a:ext cx="8115300" cy="839787"/>
          </a:xfrm>
        </p:spPr>
        <p:txBody>
          <a:bodyPr/>
          <a:lstStyle/>
          <a:p>
            <a:r>
              <a:rPr lang="en-GB" dirty="0"/>
              <a:t>Gladys Anyango, Florence Mutua, Irene Kagera, Pauline Andang'o, Delia Grace and Johanna Lindahl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80FF2E67-6046-4529-9962-F7652D46DD9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76300" y="2438400"/>
            <a:ext cx="7620000" cy="985838"/>
          </a:xfrm>
        </p:spPr>
        <p:txBody>
          <a:bodyPr/>
          <a:lstStyle/>
          <a:p>
            <a:r>
              <a:rPr lang="en-GB" dirty="0"/>
              <a:t>Kenyatta University International Food Safety Conference</a:t>
            </a:r>
          </a:p>
          <a:p>
            <a:r>
              <a:rPr lang="en-GB" dirty="0"/>
              <a:t>Nairobi, Kenya</a:t>
            </a:r>
          </a:p>
          <a:p>
            <a:r>
              <a:rPr lang="en-GB" dirty="0"/>
              <a:t>20–24 May 2019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results </a:t>
            </a:r>
            <a:r>
              <a:rPr lang="en-US" dirty="0" err="1"/>
              <a:t>cont</a:t>
            </a:r>
            <a:r>
              <a:rPr lang="en-US" dirty="0"/>
              <a:t>……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3400" y="5562600"/>
            <a:ext cx="8229600" cy="685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/>
              <a:t>62.9% gave concentrates, significant p=0.002(OR 10.06)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413557"/>
              </p:ext>
            </p:extLst>
          </p:nvPr>
        </p:nvGraphicFramePr>
        <p:xfrm>
          <a:off x="152400" y="1676400"/>
          <a:ext cx="8610600" cy="37745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242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35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628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501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Feed type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On farm formulations (%)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Local purchases (%)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501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Hay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9.3% (9/97)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14.4% (14/97)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501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Cut and carry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73.2%(71/97)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10.3%(10/97)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501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Concentrates 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3.1%(3/97)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58.8%(57/97)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501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Silage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9.3%(9/97)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2.1%(2/97)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501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Molasses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1%(1/97)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43.3%(42/97)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078742"/>
            <a:ext cx="8229600" cy="685800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dirty="0"/>
              <a:t>Baseline responses on types and sources of diary feed</a:t>
            </a:r>
          </a:p>
        </p:txBody>
      </p:sp>
    </p:spTree>
    <p:extLst>
      <p:ext uri="{BB962C8B-B14F-4D97-AF65-F5344CB8AC3E}">
        <p14:creationId xmlns:p14="http://schemas.microsoft.com/office/powerpoint/2010/main" val="4126979929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aflatoxin awareness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/>
              <a:t>61.8% farmers had heard of aflatoxins: men (67.2%),women (48.5%), difference insignificant (p=0.07).</a:t>
            </a:r>
          </a:p>
          <a:p>
            <a:pPr>
              <a:lnSpc>
                <a:spcPct val="150000"/>
              </a:lnSpc>
            </a:pPr>
            <a:endParaRPr lang="en-US" sz="1050" dirty="0"/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/>
              <a:t>37.1% could correctly define what aflatoxins were; i.e. as food poison (19.6%), as toxic mold (17.5%).</a:t>
            </a:r>
          </a:p>
          <a:p>
            <a:pPr>
              <a:lnSpc>
                <a:spcPct val="150000"/>
              </a:lnSpc>
            </a:pPr>
            <a:endParaRPr lang="en-US" sz="1000" dirty="0"/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/>
              <a:t>Incorrect definitions (24.7%), bacteria (10.3%), disease (10.3%), could not define (4.1%). </a:t>
            </a:r>
          </a:p>
        </p:txBody>
      </p:sp>
    </p:spTree>
    <p:extLst>
      <p:ext uri="{BB962C8B-B14F-4D97-AF65-F5344CB8AC3E}">
        <p14:creationId xmlns:p14="http://schemas.microsoft.com/office/powerpoint/2010/main" val="368370441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Farm trial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algn="just" eaLnBrk="0" hangingPunct="0">
              <a:buFont typeface="Wingdings" pitchFamily="2" charset="2"/>
              <a:buChar char="Ø"/>
            </a:pPr>
            <a:r>
              <a:rPr lang="en-US" dirty="0"/>
              <a:t>Trial Intervention (NovaSil clay) 20; control 10</a:t>
            </a:r>
          </a:p>
          <a:p>
            <a:pPr lvl="1" algn="just" eaLnBrk="0" hangingPunct="0">
              <a:buFont typeface="Wingdings" pitchFamily="2" charset="2"/>
              <a:buChar char="Ø"/>
            </a:pPr>
            <a:r>
              <a:rPr lang="en-US" dirty="0"/>
              <a:t>Farmer training on aflatoxins and use of binder</a:t>
            </a:r>
          </a:p>
          <a:p>
            <a:pPr lvl="1" algn="just" eaLnBrk="0" hangingPunct="0">
              <a:buFont typeface="Wingdings" pitchFamily="2" charset="2"/>
              <a:buChar char="Ø"/>
            </a:pPr>
            <a:r>
              <a:rPr lang="en-US" dirty="0"/>
              <a:t>NovaSil provided to the farmer, with instructions</a:t>
            </a:r>
          </a:p>
          <a:p>
            <a:pPr lvl="1" algn="just" eaLnBrk="0" hangingPunct="0">
              <a:buFont typeface="Wingdings" pitchFamily="2" charset="2"/>
              <a:buChar char="Ø"/>
            </a:pPr>
            <a:r>
              <a:rPr lang="en-US" dirty="0"/>
              <a:t>Dosing not supervised</a:t>
            </a:r>
          </a:p>
          <a:p>
            <a:pPr lvl="1" algn="just" eaLnBrk="0" hangingPunct="0">
              <a:buFont typeface="Wingdings" pitchFamily="2" charset="2"/>
              <a:buChar char="Ø"/>
            </a:pPr>
            <a:r>
              <a:rPr lang="en-US" dirty="0"/>
              <a:t>Farmer training on hygienic milk handling and use of Mazzican</a:t>
            </a:r>
          </a:p>
          <a:p>
            <a:pPr lvl="1" algn="just" eaLnBrk="0" hangingPunct="0">
              <a:buFont typeface="Wingdings" pitchFamily="2" charset="2"/>
              <a:buChar char="Ø"/>
            </a:pPr>
            <a:endParaRPr lang="en-US" sz="800" dirty="0"/>
          </a:p>
          <a:p>
            <a:pPr algn="just" eaLnBrk="0" hangingPunct="0">
              <a:buFont typeface="Wingdings" pitchFamily="2" charset="2"/>
              <a:buChar char="Ø"/>
            </a:pPr>
            <a:r>
              <a:rPr lang="en-US" dirty="0"/>
              <a:t>  Questionnaires and milk sampling biweekly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499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Trial: Milk production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80010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16131" y="5715000"/>
            <a:ext cx="8229600" cy="990600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n-US" sz="2000" dirty="0"/>
              <a:t>Fig. 1: Variations in milk production in a trial study involving NovaSil.</a:t>
            </a:r>
          </a:p>
        </p:txBody>
      </p:sp>
      <p:sp>
        <p:nvSpPr>
          <p:cNvPr id="8" name="Oval Callout 7"/>
          <p:cNvSpPr/>
          <p:nvPr/>
        </p:nvSpPr>
        <p:spPr>
          <a:xfrm>
            <a:off x="6781800" y="1295400"/>
            <a:ext cx="2362200" cy="1447800"/>
          </a:xfrm>
          <a:prstGeom prst="wedgeEllipseCallout">
            <a:avLst>
              <a:gd name="adj1" fmla="val -64165"/>
              <a:gd name="adj2" fmla="val 568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Trend that trial farms have increased milk yield</a:t>
            </a:r>
          </a:p>
        </p:txBody>
      </p:sp>
    </p:spTree>
    <p:extLst>
      <p:ext uri="{BB962C8B-B14F-4D97-AF65-F5344CB8AC3E}">
        <p14:creationId xmlns:p14="http://schemas.microsoft.com/office/powerpoint/2010/main" val="23825547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"/>
            <a:ext cx="8382000" cy="11430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Trial: AFM</a:t>
            </a:r>
            <a:r>
              <a:rPr lang="en-US" sz="2400" dirty="0">
                <a:solidFill>
                  <a:schemeClr val="bg1"/>
                </a:solidFill>
              </a:rPr>
              <a:t>1</a:t>
            </a:r>
            <a:r>
              <a:rPr lang="en-US" dirty="0">
                <a:solidFill>
                  <a:schemeClr val="bg1"/>
                </a:solidFill>
              </a:rPr>
              <a:t> levels in raw cow milk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43000"/>
            <a:ext cx="8534400" cy="46482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9377" y="5869577"/>
            <a:ext cx="8229600" cy="990600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</a:pPr>
            <a:r>
              <a:rPr lang="en-US" sz="2400" dirty="0"/>
              <a:t>Fig. 2: Variations in AFM</a:t>
            </a:r>
            <a:r>
              <a:rPr lang="en-US" sz="1400" dirty="0"/>
              <a:t>1</a:t>
            </a:r>
            <a:r>
              <a:rPr lang="en-US" sz="2400" dirty="0"/>
              <a:t> in a trial study involving </a:t>
            </a:r>
            <a:r>
              <a:rPr lang="en-US" sz="2400" dirty="0" err="1"/>
              <a:t>NovaSil</a:t>
            </a:r>
            <a:r>
              <a:rPr lang="en-US" sz="2400" dirty="0"/>
              <a:t>.</a:t>
            </a:r>
          </a:p>
        </p:txBody>
      </p:sp>
      <p:sp>
        <p:nvSpPr>
          <p:cNvPr id="4" name="Oval Callout 3"/>
          <p:cNvSpPr/>
          <p:nvPr/>
        </p:nvSpPr>
        <p:spPr>
          <a:xfrm>
            <a:off x="6629400" y="2133600"/>
            <a:ext cx="2057400" cy="990600"/>
          </a:xfrm>
          <a:prstGeom prst="wedgeEllipseCallout">
            <a:avLst>
              <a:gd name="adj1" fmla="val -45377"/>
              <a:gd name="adj2" fmla="val 996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On average 44% lower than start</a:t>
            </a:r>
          </a:p>
        </p:txBody>
      </p:sp>
    </p:spTree>
    <p:extLst>
      <p:ext uri="{BB962C8B-B14F-4D97-AF65-F5344CB8AC3E}">
        <p14:creationId xmlns:p14="http://schemas.microsoft.com/office/powerpoint/2010/main" val="1134150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1430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Mazzican on TPC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65" y="1259681"/>
            <a:ext cx="7815035" cy="4588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381000" y="5848282"/>
            <a:ext cx="7315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000" dirty="0">
                <a:solidFill>
                  <a:prstClr val="black"/>
                </a:solidFill>
              </a:rPr>
              <a:t>Fig. 3: Variations in TPC in a trial study involving Mazzican.</a:t>
            </a:r>
          </a:p>
        </p:txBody>
      </p:sp>
      <p:sp>
        <p:nvSpPr>
          <p:cNvPr id="12" name="Oval 11"/>
          <p:cNvSpPr/>
          <p:nvPr/>
        </p:nvSpPr>
        <p:spPr>
          <a:xfrm>
            <a:off x="6324600" y="2061028"/>
            <a:ext cx="2971800" cy="17489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There was a significant difference in </a:t>
            </a:r>
            <a:r>
              <a:rPr lang="en-US" dirty="0" err="1"/>
              <a:t>tpc</a:t>
            </a:r>
            <a:r>
              <a:rPr lang="en-US" dirty="0"/>
              <a:t> between trial and control group p=0.002</a:t>
            </a:r>
          </a:p>
        </p:txBody>
      </p:sp>
    </p:spTree>
    <p:extLst>
      <p:ext uri="{BB962C8B-B14F-4D97-AF65-F5344CB8AC3E}">
        <p14:creationId xmlns:p14="http://schemas.microsoft.com/office/powerpoint/2010/main" val="24163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20040"/>
            <a:ext cx="6172200" cy="1143000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Conclusion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endParaRPr lang="en-US" sz="3600" b="1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Intervention with NovaSil  and Mazzican: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Reduce AFM</a:t>
            </a:r>
            <a:r>
              <a:rPr lang="en-US" sz="1600" dirty="0"/>
              <a:t>1</a:t>
            </a:r>
            <a:r>
              <a:rPr lang="en-US" dirty="0"/>
              <a:t> in milk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Trend with increased milk yield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Reduced total plate counts in milk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400" dirty="0"/>
          </a:p>
          <a:p>
            <a:pPr>
              <a:lnSpc>
                <a:spcPct val="150000"/>
              </a:lnSpc>
            </a:pPr>
            <a:r>
              <a:rPr lang="en-US" dirty="0"/>
              <a:t>Farmers were complying and feeding</a:t>
            </a:r>
          </a:p>
          <a:p>
            <a:pPr>
              <a:lnSpc>
                <a:spcPct val="150000"/>
              </a:lnSpc>
            </a:pPr>
            <a:r>
              <a:rPr lang="en-US" dirty="0"/>
              <a:t>Farmers were willing to invest in the intervention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660" y="2209800"/>
            <a:ext cx="3277453" cy="208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4150869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06680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Recommendation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 algn="just"/>
            <a:r>
              <a:rPr lang="en-US" sz="2800" dirty="0"/>
              <a:t>Possibility to supply farmers with </a:t>
            </a:r>
            <a:r>
              <a:rPr lang="en-US" sz="2800" dirty="0" err="1"/>
              <a:t>NovaSil</a:t>
            </a:r>
            <a:r>
              <a:rPr lang="en-US" sz="2800" dirty="0"/>
              <a:t> should be further investigated.</a:t>
            </a:r>
          </a:p>
          <a:p>
            <a:pPr marL="0" indent="0" algn="just">
              <a:buNone/>
            </a:pPr>
            <a:endParaRPr lang="en-US" sz="2800" dirty="0"/>
          </a:p>
          <a:p>
            <a:pPr algn="just"/>
            <a:r>
              <a:rPr lang="en-US" sz="2800" dirty="0"/>
              <a:t>Further studies on effects of </a:t>
            </a:r>
            <a:r>
              <a:rPr lang="en-US" sz="2800" dirty="0" err="1"/>
              <a:t>NovaSil</a:t>
            </a:r>
            <a:r>
              <a:rPr lang="en-US" sz="2800" dirty="0"/>
              <a:t> on milk quality and other nutritional parameters.</a:t>
            </a:r>
          </a:p>
          <a:p>
            <a:pPr marL="0" indent="0" algn="just">
              <a:buNone/>
            </a:pPr>
            <a:endParaRPr lang="en-US" sz="2800" dirty="0"/>
          </a:p>
          <a:p>
            <a:pPr algn="just"/>
            <a:r>
              <a:rPr lang="en-US" sz="2800" dirty="0"/>
              <a:t>Increase awareness on aflatoxins and bacteria </a:t>
            </a:r>
            <a:r>
              <a:rPr lang="en-US" sz="2800"/>
              <a:t>in milk.</a:t>
            </a:r>
            <a:endParaRPr lang="en-US" sz="2800" dirty="0"/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8025" y="4868206"/>
            <a:ext cx="2057400" cy="170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4869343"/>
            <a:ext cx="1905000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803600"/>
            <a:ext cx="8115300" cy="1082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868206"/>
            <a:ext cx="1695449" cy="169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650" y="4867069"/>
            <a:ext cx="1529798" cy="1681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7448" y="4868206"/>
            <a:ext cx="1470577" cy="1680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5306504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43000"/>
            <a:ext cx="6858000" cy="922567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THANK YOU FOR LISTENING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62000" y="5647347"/>
            <a:ext cx="8202289" cy="1097358"/>
            <a:chOff x="515266" y="5745700"/>
            <a:chExt cx="8202289" cy="1097358"/>
          </a:xfrm>
        </p:grpSpPr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266" y="5745700"/>
              <a:ext cx="1510038" cy="1021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" descr="Image result for ministry of agriculture livestock and fisheries kenya log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6622" y="5868812"/>
              <a:ext cx="2810933" cy="7755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067107" y="5857392"/>
              <a:ext cx="1937634" cy="9856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Picture 4" descr="C:\Users\gowino\Pictures\maseno university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21414" y="1194259"/>
            <a:ext cx="1297596" cy="1472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" y="1286914"/>
            <a:ext cx="1510039" cy="1516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687" y="2209800"/>
            <a:ext cx="3733800" cy="3285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744" y="2910115"/>
            <a:ext cx="3340317" cy="2584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744" y="4572000"/>
            <a:ext cx="1033384" cy="922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065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5149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143000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  <a:cs typeface="Times New Roman" pitchFamily="18" charset="0"/>
              </a:rPr>
              <a:t>Introduction</a:t>
            </a:r>
            <a:endParaRPr lang="en-US" sz="3600" dirty="0">
              <a:latin typeface="+mn-lt"/>
              <a:cs typeface="Times New Roman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4294967295"/>
          </p:nvPr>
        </p:nvSpPr>
        <p:spPr>
          <a:xfrm>
            <a:off x="0" y="1143000"/>
            <a:ext cx="9144000" cy="5667765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fontAlgn="base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Food safety and quality are important issues in the world.</a:t>
            </a:r>
          </a:p>
          <a:p>
            <a:pPr marL="457200" lvl="1" indent="0" fontAlgn="base">
              <a:buNone/>
            </a:pPr>
            <a:endParaRPr lang="en-US" sz="1050" dirty="0">
              <a:solidFill>
                <a:schemeClr val="tx1"/>
              </a:solidFill>
              <a:cs typeface="Times New Roman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itchFamily="18" charset="0"/>
              </a:rPr>
              <a:t>Milk is an important part of human diet.</a:t>
            </a:r>
            <a:endParaRPr lang="en-US" sz="2400" dirty="0"/>
          </a:p>
          <a:p>
            <a:pPr marL="457200" lvl="1" indent="0">
              <a:buNone/>
            </a:pPr>
            <a:endParaRPr lang="en-US" sz="1100" dirty="0">
              <a:solidFill>
                <a:schemeClr val="tx1"/>
              </a:solidFill>
              <a:cs typeface="Times New Roman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Cow milk is the main type of milk used for human consumption corresponding to 83% of the world’s milk production.</a:t>
            </a:r>
          </a:p>
          <a:p>
            <a:pPr marL="457200" lvl="1" indent="0">
              <a:buNone/>
            </a:pPr>
            <a:endParaRPr lang="en-US" sz="1050" dirty="0">
              <a:solidFill>
                <a:schemeClr val="tx1"/>
              </a:solidFill>
              <a:cs typeface="Times New Roman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Milk has </a:t>
            </a:r>
            <a:r>
              <a:rPr lang="en-US" sz="2400" dirty="0">
                <a:cs typeface="Times New Roman" pitchFamily="18" charset="0"/>
              </a:rPr>
              <a:t>been shown to be contaminated with a</a:t>
            </a: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flatoxin M</a:t>
            </a:r>
            <a:r>
              <a:rPr lang="en-US" sz="1400" dirty="0">
                <a:solidFill>
                  <a:schemeClr val="tx1"/>
                </a:solidFill>
                <a:cs typeface="Times New Roman" pitchFamily="18" charset="0"/>
              </a:rPr>
              <a:t>1</a:t>
            </a:r>
            <a:r>
              <a:rPr lang="en-US" sz="2400" dirty="0">
                <a:cs typeface="Times New Roman" pitchFamily="18" charset="0"/>
              </a:rPr>
              <a:t>   (AFM</a:t>
            </a:r>
            <a:r>
              <a:rPr lang="en-US" sz="1400" dirty="0">
                <a:cs typeface="Times New Roman" pitchFamily="18" charset="0"/>
              </a:rPr>
              <a:t>1</a:t>
            </a:r>
            <a:r>
              <a:rPr lang="en-US" sz="2400" dirty="0">
                <a:cs typeface="Times New Roman" pitchFamily="18" charset="0"/>
              </a:rPr>
              <a:t>), a metabolite of aflatoxinB</a:t>
            </a:r>
            <a:r>
              <a:rPr lang="en-US" sz="1400" dirty="0">
                <a:cs typeface="Times New Roman" pitchFamily="18" charset="0"/>
              </a:rPr>
              <a:t>1</a:t>
            </a:r>
            <a:r>
              <a:rPr lang="en-US" sz="2400" dirty="0">
                <a:cs typeface="Times New Roman" pitchFamily="18" charset="0"/>
              </a:rPr>
              <a:t> as well as bacteria</a:t>
            </a:r>
            <a:endParaRPr lang="en-US" sz="2400" dirty="0">
              <a:solidFill>
                <a:schemeClr val="tx1"/>
              </a:solidFill>
              <a:cs typeface="Times New Roman" pitchFamily="18" charset="0"/>
            </a:endParaRPr>
          </a:p>
          <a:p>
            <a:pPr marL="457200" lvl="1" indent="0" fontAlgn="base">
              <a:buNone/>
            </a:pPr>
            <a:r>
              <a:rPr lang="en-US" sz="1050" dirty="0">
                <a:solidFill>
                  <a:schemeClr val="tx1"/>
                </a:solidFill>
                <a:cs typeface="Times New Roman" pitchFamily="18" charset="0"/>
              </a:rPr>
              <a:t> 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itchFamily="18" charset="0"/>
              </a:rPr>
              <a:t>Aflatoxins </a:t>
            </a: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are harmful chemicals produced by certain moulds (</a:t>
            </a:r>
            <a:r>
              <a:rPr lang="en-US" sz="2400" i="1" dirty="0">
                <a:solidFill>
                  <a:schemeClr val="tx1"/>
                </a:solidFill>
                <a:cs typeface="Times New Roman" pitchFamily="18" charset="0"/>
              </a:rPr>
              <a:t>Aspergillus flavus</a:t>
            </a: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 and </a:t>
            </a:r>
            <a:r>
              <a:rPr lang="en-US" sz="2400" i="1" dirty="0">
                <a:solidFill>
                  <a:schemeClr val="tx1"/>
                </a:solidFill>
                <a:cs typeface="Times New Roman" pitchFamily="18" charset="0"/>
              </a:rPr>
              <a:t>A. </a:t>
            </a:r>
            <a:r>
              <a:rPr lang="en-US" sz="2400" i="1" dirty="0" err="1">
                <a:solidFill>
                  <a:schemeClr val="tx1"/>
                </a:solidFill>
                <a:cs typeface="Times New Roman" pitchFamily="18" charset="0"/>
              </a:rPr>
              <a:t>parasiticus</a:t>
            </a: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) which occur naturally in soil.</a:t>
            </a:r>
            <a:endParaRPr lang="en-US" sz="2400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718662"/>
            <a:ext cx="1447801" cy="104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user\Pictures\power point presentation photo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085" y="5718659"/>
            <a:ext cx="1335915" cy="104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992708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20040"/>
            <a:ext cx="7391400" cy="11430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5626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dirty="0"/>
              <a:t> Aflatoxins B</a:t>
            </a:r>
            <a:r>
              <a:rPr lang="en-US" sz="1400" dirty="0"/>
              <a:t>1</a:t>
            </a:r>
            <a:r>
              <a:rPr lang="en-US" sz="2800" dirty="0"/>
              <a:t>,B</a:t>
            </a:r>
            <a:r>
              <a:rPr lang="en-US" sz="1400" dirty="0"/>
              <a:t>2</a:t>
            </a:r>
            <a:r>
              <a:rPr lang="en-US" sz="2800" dirty="0"/>
              <a:t>,G</a:t>
            </a:r>
            <a:r>
              <a:rPr lang="en-US" sz="1600" dirty="0"/>
              <a:t>1</a:t>
            </a:r>
            <a:r>
              <a:rPr lang="en-US" sz="2800" dirty="0"/>
              <a:t>,G</a:t>
            </a:r>
            <a:r>
              <a:rPr lang="en-US" sz="1600" dirty="0"/>
              <a:t>2</a:t>
            </a:r>
            <a:r>
              <a:rPr lang="en-US" sz="2800" dirty="0"/>
              <a:t> and M</a:t>
            </a:r>
            <a:r>
              <a:rPr lang="en-US" sz="1600" dirty="0"/>
              <a:t>1</a:t>
            </a:r>
            <a:r>
              <a:rPr lang="en-US" sz="2800" dirty="0"/>
              <a:t> are classified as Group 1, carcinogenic to humans</a:t>
            </a:r>
          </a:p>
          <a:p>
            <a:pPr algn="just">
              <a:buFont typeface="Wingdings" pitchFamily="2" charset="2"/>
              <a:buChar char="Ø"/>
            </a:pPr>
            <a:endParaRPr lang="en-US" sz="2800" dirty="0">
              <a:ea typeface="Calibri" pitchFamily="34" charset="0"/>
              <a:cs typeface="Times New Roman" pitchFamily="18" charset="0"/>
            </a:endParaRPr>
          </a:p>
          <a:p>
            <a:pPr fontAlgn="base">
              <a:buFont typeface="Wingdings" pitchFamily="2" charset="2"/>
              <a:buChar char="Ø"/>
            </a:pPr>
            <a:r>
              <a:rPr lang="en-US" sz="2800" dirty="0">
                <a:ea typeface="Calibri" pitchFamily="34" charset="0"/>
                <a:cs typeface="Times New Roman" pitchFamily="18" charset="0"/>
              </a:rPr>
              <a:t>Mainly contaminates food &amp; feeds</a:t>
            </a:r>
          </a:p>
          <a:p>
            <a:pPr algn="just" fontAlgn="base">
              <a:buNone/>
            </a:pPr>
            <a:r>
              <a:rPr lang="en-US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ea typeface="Calibri" pitchFamily="34" charset="0"/>
                <a:cs typeface="Times New Roman" pitchFamily="18" charset="0"/>
              </a:rPr>
              <a:t>Bacteria contaminate milk through </a:t>
            </a:r>
            <a:r>
              <a:rPr lang="en-US" sz="2800" dirty="0" err="1">
                <a:ea typeface="Calibri" pitchFamily="34" charset="0"/>
                <a:cs typeface="Times New Roman" pitchFamily="18" charset="0"/>
              </a:rPr>
              <a:t>mastitic</a:t>
            </a:r>
            <a:r>
              <a:rPr lang="en-US" sz="2800" dirty="0">
                <a:ea typeface="Calibri" pitchFamily="34" charset="0"/>
                <a:cs typeface="Times New Roman" pitchFamily="18" charset="0"/>
              </a:rPr>
              <a:t> cows, insufficiently cleaned milk equipment, environment and milking personnel</a:t>
            </a:r>
          </a:p>
        </p:txBody>
      </p:sp>
      <p:pic>
        <p:nvPicPr>
          <p:cNvPr id="5" name="Picture 4" descr="Image result for aflatoxin contaminated peanuts photo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1779" y="1905000"/>
            <a:ext cx="1447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jlindahl\AppData\Local\Temp\5761978698_5dd0cc1c59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579" y="1894764"/>
            <a:ext cx="14859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50215"/>
            <a:ext cx="1943515" cy="121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679" y="4572000"/>
            <a:ext cx="2589151" cy="216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315" y="5351644"/>
            <a:ext cx="1637729" cy="1228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045" y="5351643"/>
            <a:ext cx="1634428" cy="1228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4150869"/>
      </p:ext>
    </p:extLst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1430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Milk safety burden in Kisumu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2693433"/>
              </p:ext>
            </p:extLst>
          </p:nvPr>
        </p:nvGraphicFramePr>
        <p:xfrm>
          <a:off x="609600" y="4876800"/>
          <a:ext cx="79629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81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8027">
                <a:tc>
                  <a:txBody>
                    <a:bodyPr/>
                    <a:lstStyle/>
                    <a:p>
                      <a:r>
                        <a:rPr lang="en-US" dirty="0"/>
                        <a:t>Kenya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Other</a:t>
                      </a:r>
                      <a:r>
                        <a:rPr lang="en-US" baseline="0" dirty="0"/>
                        <a:t> towns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1547">
                <a:tc>
                  <a:txBody>
                    <a:bodyPr/>
                    <a:lstStyle/>
                    <a:p>
                      <a:r>
                        <a:rPr lang="en-US" baseline="0" dirty="0"/>
                        <a:t> AFM1  prevalence rate  is 72%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Nairobi</a:t>
                      </a:r>
                      <a:r>
                        <a:rPr lang="en-US" baseline="0" dirty="0"/>
                        <a:t> 8% </a:t>
                      </a:r>
                      <a:r>
                        <a:rPr lang="en-US" baseline="0" dirty="0" err="1"/>
                        <a:t>Eldoret</a:t>
                      </a:r>
                      <a:r>
                        <a:rPr lang="en-US" baseline="0" dirty="0"/>
                        <a:t> 10%  </a:t>
                      </a:r>
                      <a:r>
                        <a:rPr lang="en-US" baseline="0" dirty="0" err="1"/>
                        <a:t>Nakuru</a:t>
                      </a:r>
                      <a:r>
                        <a:rPr lang="en-US" baseline="0" dirty="0"/>
                        <a:t> 8% </a:t>
                      </a:r>
                      <a:r>
                        <a:rPr lang="en-US" baseline="0" dirty="0">
                          <a:solidFill>
                            <a:srgbClr val="FF0000"/>
                          </a:solidFill>
                        </a:rPr>
                        <a:t>Kisumu 40%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1547">
                <a:tc>
                  <a:txBody>
                    <a:bodyPr/>
                    <a:lstStyle/>
                    <a:p>
                      <a:r>
                        <a:rPr lang="en-US" dirty="0"/>
                        <a:t>TPC</a:t>
                      </a:r>
                      <a:r>
                        <a:rPr lang="en-US" baseline="0" dirty="0"/>
                        <a:t>  prevalence rate is 61-84%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Nairobi</a:t>
                      </a:r>
                      <a:r>
                        <a:rPr lang="en-US" baseline="0" dirty="0"/>
                        <a:t> 20% , </a:t>
                      </a:r>
                      <a:r>
                        <a:rPr lang="en-US" baseline="0" dirty="0" err="1"/>
                        <a:t>Eldoret</a:t>
                      </a:r>
                      <a:r>
                        <a:rPr lang="en-US" baseline="0" dirty="0"/>
                        <a:t> 25% , </a:t>
                      </a:r>
                      <a:r>
                        <a:rPr lang="en-US" baseline="0" dirty="0" err="1"/>
                        <a:t>Nakuru</a:t>
                      </a:r>
                      <a:r>
                        <a:rPr lang="en-US" baseline="0" dirty="0"/>
                        <a:t> 25% </a:t>
                      </a:r>
                      <a:r>
                        <a:rPr lang="en-US" baseline="0" dirty="0">
                          <a:solidFill>
                            <a:srgbClr val="FF0000"/>
                          </a:solidFill>
                        </a:rPr>
                        <a:t>Kisumu 47%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026" name="Picture 2" descr="C:\Users\user\Pictures\Cap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19200"/>
            <a:ext cx="6705600" cy="3360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74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76200"/>
            <a:ext cx="7886700" cy="1066801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Statement of the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/>
              <a:t>Immune suppression, stunting, carcinogenicity (30% of liver cancer)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/>
              <a:t>Bacterial contamination in milk is responsible for 96% of foodborne illnesses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/>
              <a:t>Dilution and chemical treatment ineffective, expensive and negatively influence the nutritional value of feed  use of </a:t>
            </a:r>
            <a:r>
              <a:rPr lang="en-GB" sz="2400" dirty="0"/>
              <a:t>mycotoxin binders is needful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GB" sz="2400" dirty="0"/>
              <a:t>NovaSil® a bentonite clay, preserves the nutritional value of feed, high binding capacity.</a:t>
            </a:r>
            <a:endParaRPr lang="en-US" sz="2400" dirty="0"/>
          </a:p>
          <a:p>
            <a:pPr marL="0" indent="0" algn="just">
              <a:lnSpc>
                <a:spcPct val="15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742864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1430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Statement of the problem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400" dirty="0"/>
              <a:t>U</a:t>
            </a:r>
            <a:r>
              <a:rPr lang="en-US" sz="2400" dirty="0"/>
              <a:t>se of metal milk containers is recommended to address bacterial milk contamination 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Often they are  too costly for smallholder dairy farmers with limited resources.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 Use of </a:t>
            </a:r>
            <a:r>
              <a:rPr lang="en-GB" sz="2400" dirty="0"/>
              <a:t>traditional milk pails gathers contaminants easily leading </a:t>
            </a:r>
            <a:r>
              <a:rPr lang="en-US" sz="2400" dirty="0"/>
              <a:t>to poor bacteriological quality in milk.</a:t>
            </a:r>
          </a:p>
          <a:p>
            <a:pPr>
              <a:lnSpc>
                <a:spcPct val="150000"/>
              </a:lnSpc>
            </a:pPr>
            <a:r>
              <a:rPr lang="en-GB" sz="2400" dirty="0"/>
              <a:t>Use of Mazzican offers promising results in reducing total bacterial counts in milk.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0831683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143001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Objectives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4805363"/>
          </a:xfrm>
        </p:spPr>
        <p:txBody>
          <a:bodyPr/>
          <a:lstStyle/>
          <a:p>
            <a:pPr marL="0" lvl="0" indent="0">
              <a:buNone/>
            </a:pPr>
            <a:r>
              <a:rPr lang="en-GB" sz="2800" b="1" dirty="0"/>
              <a:t>Main objective</a:t>
            </a:r>
          </a:p>
          <a:p>
            <a:pPr marL="0" lvl="0" indent="0" algn="just">
              <a:buNone/>
            </a:pPr>
            <a:endParaRPr lang="en-GB" sz="2800" dirty="0"/>
          </a:p>
          <a:p>
            <a:pPr marL="0" indent="0">
              <a:lnSpc>
                <a:spcPct val="150000"/>
              </a:lnSpc>
              <a:buNone/>
            </a:pPr>
            <a:r>
              <a:rPr lang="en-GB" sz="2400" dirty="0"/>
              <a:t>To assess use of NovaSil binders and Mazzican milk containers in the control and prevention of aflatoxin m1 and bacterial contamination among smallholder dairy farmers in Kisumu County, Kenya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72658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Materials and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 algn="just" eaLnBrk="0" hangingPunct="0">
              <a:buFont typeface="Wingdings" pitchFamily="2" charset="2"/>
              <a:buChar char="Ø"/>
            </a:pPr>
            <a:r>
              <a:rPr lang="en-US" sz="2800" dirty="0"/>
              <a:t>Meeting with stakeholders</a:t>
            </a:r>
          </a:p>
          <a:p>
            <a:pPr marL="0" indent="0" algn="just" eaLnBrk="0" hangingPunct="0">
              <a:buNone/>
            </a:pPr>
            <a:endParaRPr lang="en-US" sz="1050" dirty="0"/>
          </a:p>
          <a:p>
            <a:pPr algn="just" eaLnBrk="0" hangingPunct="0">
              <a:buFont typeface="Wingdings" pitchFamily="2" charset="2"/>
              <a:buChar char="Ø"/>
            </a:pPr>
            <a:r>
              <a:rPr lang="en-US" sz="2800" dirty="0"/>
              <a:t>Baseline survey (questionnaire &amp; milk)</a:t>
            </a:r>
          </a:p>
          <a:p>
            <a:pPr marL="0" indent="0" algn="just" eaLnBrk="0" hangingPunct="0">
              <a:buNone/>
            </a:pPr>
            <a:r>
              <a:rPr lang="en-US" sz="2800" dirty="0"/>
              <a:t>       Target 100;n=97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en-US" sz="2800" dirty="0"/>
              <a:t> Trial ( 20 trial; 10 controls)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en-US" sz="2800" dirty="0"/>
              <a:t>ELISA to test AFM</a:t>
            </a:r>
            <a:r>
              <a:rPr lang="en-US" sz="1800" dirty="0"/>
              <a:t>1</a:t>
            </a:r>
            <a:r>
              <a:rPr lang="en-US" sz="2800" dirty="0"/>
              <a:t>. LOD;2ppt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en-US" sz="2800" dirty="0"/>
              <a:t>Total plate count was achieved through milk cultures (48hrs)</a:t>
            </a:r>
          </a:p>
          <a:p>
            <a:pPr marL="0" indent="0" algn="just" eaLnBrk="0" hangingPunct="0">
              <a:buNone/>
            </a:pPr>
            <a:endParaRPr lang="en-US" sz="7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1" y="5334000"/>
            <a:ext cx="1811740" cy="152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1" y="5334000"/>
            <a:ext cx="1788705" cy="149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506" y="5326518"/>
            <a:ext cx="2461590" cy="149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E:\from desktop\pics\IMG_20171116_10432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9096" y="5326518"/>
            <a:ext cx="1117997" cy="149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from desktop\pics\IMG_20171204_16400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092" y="5336043"/>
            <a:ext cx="1967599" cy="147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609600" y="5634038"/>
            <a:ext cx="7886700" cy="614362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dirty="0">
                <a:latin typeface="Calibri" pitchFamily="34" charset="0"/>
                <a:ea typeface="Calibri"/>
                <a:cs typeface="Calibri" pitchFamily="34" charset="0"/>
              </a:rPr>
              <a:t>AFM</a:t>
            </a:r>
            <a:r>
              <a:rPr lang="en-GB" sz="1800" dirty="0">
                <a:latin typeface="Calibri" pitchFamily="34" charset="0"/>
                <a:ea typeface="Calibri"/>
                <a:cs typeface="Calibri" pitchFamily="34" charset="0"/>
              </a:rPr>
              <a:t>1</a:t>
            </a:r>
            <a:r>
              <a:rPr lang="en-GB" dirty="0">
                <a:latin typeface="Calibri" pitchFamily="34" charset="0"/>
                <a:ea typeface="Calibri"/>
                <a:cs typeface="Calibri" pitchFamily="34" charset="0"/>
              </a:rPr>
              <a:t> </a:t>
            </a:r>
            <a:r>
              <a:rPr lang="en-GB" dirty="0">
                <a:ea typeface="Calibri"/>
                <a:cs typeface="Calibri" pitchFamily="34" charset="0"/>
              </a:rPr>
              <a:t>ranged</a:t>
            </a:r>
            <a:r>
              <a:rPr lang="en-GB" dirty="0">
                <a:latin typeface="Calibri" pitchFamily="34" charset="0"/>
                <a:ea typeface="Calibri"/>
                <a:cs typeface="Calibri" pitchFamily="34" charset="0"/>
              </a:rPr>
              <a:t> from &lt;LOD-151ppt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en-US" dirty="0"/>
              <a:t>Results</a:t>
            </a:r>
            <a:endParaRPr lang="en-US" sz="36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999765"/>
              </p:ext>
            </p:extLst>
          </p:nvPr>
        </p:nvGraphicFramePr>
        <p:xfrm>
          <a:off x="381000" y="2057400"/>
          <a:ext cx="8382000" cy="3375474"/>
        </p:xfrm>
        <a:graphic>
          <a:graphicData uri="http://schemas.openxmlformats.org/drawingml/2006/table">
            <a:tbl>
              <a:tblPr firstRow="1" firstCol="1" bandRow="1">
                <a:tableStyleId>{284E427A-3D55-4303-BF80-6455036E1DE7}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Range of AFM1</a:t>
                      </a:r>
                      <a:r>
                        <a:rPr lang="en-US" sz="2800" b="0" baseline="0" dirty="0">
                          <a:effectLst/>
                        </a:rPr>
                        <a:t> (</a:t>
                      </a:r>
                      <a:r>
                        <a:rPr lang="en-US" sz="2800" b="0" dirty="0">
                          <a:effectLst/>
                        </a:rPr>
                        <a:t>ppt)</a:t>
                      </a:r>
                      <a:endParaRPr lang="en-US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Frequency</a:t>
                      </a:r>
                      <a:r>
                        <a:rPr lang="en-US" sz="2800" b="0" baseline="0" dirty="0">
                          <a:effectLst/>
                        </a:rPr>
                        <a:t> </a:t>
                      </a:r>
                      <a:r>
                        <a:rPr lang="en-US" sz="2800" b="0" dirty="0">
                          <a:effectLst/>
                        </a:rPr>
                        <a:t>of samples</a:t>
                      </a:r>
                      <a:endParaRPr lang="en-US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% of samples</a:t>
                      </a:r>
                      <a:endParaRPr lang="en-US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57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&lt; LOD-19ppt</a:t>
                      </a:r>
                      <a:endParaRPr lang="en-US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45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62.5%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57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20-49ppt</a:t>
                      </a:r>
                      <a:endParaRPr lang="en-US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8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11.1%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57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Above 50ppt</a:t>
                      </a:r>
                      <a:endParaRPr lang="en-US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19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26.4%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56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effectLst/>
                        </a:rPr>
                        <a:t>Total(N)</a:t>
                      </a:r>
                      <a:endParaRPr lang="en-US" sz="28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72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100%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7886700" cy="1066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GB" sz="2800" b="1" u="sng" dirty="0">
                <a:latin typeface="Calibri" pitchFamily="34" charset="0"/>
                <a:ea typeface="Calibri"/>
                <a:cs typeface="Calibri" pitchFamily="34" charset="0"/>
              </a:rPr>
              <a:t>Baseline</a:t>
            </a:r>
            <a:r>
              <a:rPr lang="en-GB" sz="2800" b="1" dirty="0">
                <a:latin typeface="Calibri" pitchFamily="34" charset="0"/>
                <a:ea typeface="Calibri"/>
                <a:cs typeface="Calibri" pitchFamily="34" charset="0"/>
              </a:rPr>
              <a:t>: </a:t>
            </a:r>
            <a:r>
              <a:rPr lang="en-GB" sz="2800" dirty="0">
                <a:latin typeface="Calibri" pitchFamily="34" charset="0"/>
                <a:ea typeface="Calibri"/>
                <a:cs typeface="Calibri" pitchFamily="34" charset="0"/>
              </a:rPr>
              <a:t>Occurrence levels of AFM</a:t>
            </a:r>
            <a:r>
              <a:rPr lang="en-GB" sz="1600" dirty="0">
                <a:latin typeface="Calibri" pitchFamily="34" charset="0"/>
                <a:ea typeface="Calibri"/>
                <a:cs typeface="Calibri" pitchFamily="34" charset="0"/>
              </a:rPr>
              <a:t>1</a:t>
            </a:r>
            <a:r>
              <a:rPr lang="en-GB" sz="2800" dirty="0">
                <a:latin typeface="Calibri" pitchFamily="34" charset="0"/>
                <a:ea typeface="Calibri"/>
                <a:cs typeface="Calibri" pitchFamily="34" charset="0"/>
              </a:rPr>
              <a:t> </a:t>
            </a:r>
            <a:r>
              <a:rPr lang="en-GB" sz="2800" dirty="0">
                <a:ea typeface="Calibri"/>
                <a:cs typeface="Calibri" pitchFamily="34" charset="0"/>
              </a:rPr>
              <a:t>in raw cow milk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184323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D657C7C5-6068-4F8F-A213-8779461531B9}" vid="{69500791-311C-46AE-98B7-67BB1C7A39D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ilri_powerpoint_template</Template>
  <TotalTime>0</TotalTime>
  <Words>860</Words>
  <Application>Microsoft Office PowerPoint</Application>
  <PresentationFormat>On-screen Show (4:3)</PresentationFormat>
  <Paragraphs>134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Wingdings</vt:lpstr>
      <vt:lpstr>ilri_powerpoint_template_Feb2013</vt:lpstr>
      <vt:lpstr>PowerPoint Presentation</vt:lpstr>
      <vt:lpstr>Introduction</vt:lpstr>
      <vt:lpstr>Introduction</vt:lpstr>
      <vt:lpstr>Milk safety burden in Kisumu</vt:lpstr>
      <vt:lpstr>Statement of the problem</vt:lpstr>
      <vt:lpstr>Statement of the problem cont.</vt:lpstr>
      <vt:lpstr>Objectives </vt:lpstr>
      <vt:lpstr>Materials and methods</vt:lpstr>
      <vt:lpstr>Results</vt:lpstr>
      <vt:lpstr>Baseline results cont……</vt:lpstr>
      <vt:lpstr>Baseline aflatoxin awareness</vt:lpstr>
      <vt:lpstr>Farm trial</vt:lpstr>
      <vt:lpstr>Trial: Milk production</vt:lpstr>
      <vt:lpstr>Trial: AFM1 levels in raw cow milk</vt:lpstr>
      <vt:lpstr>Mazzican on TPC</vt:lpstr>
      <vt:lpstr>Conclusion </vt:lpstr>
      <vt:lpstr>Recommendation</vt:lpstr>
      <vt:lpstr>THANK YOU FOR LISTENING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2020-01-29T11:10:07Z</dcterms:created>
  <dcterms:modified xsi:type="dcterms:W3CDTF">2020-01-29T11:43:49Z</dcterms:modified>
</cp:coreProperties>
</file>