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9"/>
  </p:notesMasterIdLst>
  <p:sldIdLst>
    <p:sldId id="849" r:id="rId3"/>
    <p:sldId id="843" r:id="rId4"/>
    <p:sldId id="834" r:id="rId5"/>
    <p:sldId id="835" r:id="rId6"/>
    <p:sldId id="847" r:id="rId7"/>
    <p:sldId id="841" r:id="rId8"/>
    <p:sldId id="844" r:id="rId9"/>
    <p:sldId id="838" r:id="rId10"/>
    <p:sldId id="839" r:id="rId11"/>
    <p:sldId id="845" r:id="rId12"/>
    <p:sldId id="836" r:id="rId13"/>
    <p:sldId id="840" r:id="rId14"/>
    <p:sldId id="842" r:id="rId15"/>
    <p:sldId id="848" r:id="rId16"/>
    <p:sldId id="890" r:id="rId17"/>
    <p:sldId id="89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8DFF"/>
    <a:srgbClr val="9437FF"/>
    <a:srgbClr val="7A8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2F82E1-76E1-7E4C-9730-C215F3FFAFAD}" type="doc">
      <dgm:prSet loTypeId="urn:microsoft.com/office/officeart/2005/8/layout/venn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CEF2A-F6D4-FF42-9D85-CD473CC2C5A9}">
      <dgm:prSet phldrT="[Text]"/>
      <dgm:spPr/>
      <dgm:t>
        <a:bodyPr/>
        <a:lstStyle/>
        <a:p>
          <a:endParaRPr lang="en-US" dirty="0"/>
        </a:p>
        <a:p>
          <a:r>
            <a:rPr lang="en-US" dirty="0"/>
            <a:t>Relevance</a:t>
          </a:r>
        </a:p>
      </dgm:t>
    </dgm:pt>
    <dgm:pt modelId="{ABFE8A6C-7F62-364A-8A08-07859B1565F3}" type="parTrans" cxnId="{5BA4E80A-4032-C443-A39E-570F62A7D8C8}">
      <dgm:prSet/>
      <dgm:spPr/>
      <dgm:t>
        <a:bodyPr/>
        <a:lstStyle/>
        <a:p>
          <a:endParaRPr lang="en-US"/>
        </a:p>
      </dgm:t>
    </dgm:pt>
    <dgm:pt modelId="{E61CA8D0-17D7-4F4F-861A-E446D7D98AB8}" type="sibTrans" cxnId="{5BA4E80A-4032-C443-A39E-570F62A7D8C8}">
      <dgm:prSet/>
      <dgm:spPr/>
      <dgm:t>
        <a:bodyPr/>
        <a:lstStyle/>
        <a:p>
          <a:endParaRPr lang="en-US"/>
        </a:p>
      </dgm:t>
    </dgm:pt>
    <dgm:pt modelId="{BE65082D-6B24-6F43-BB7B-BE6031577F39}">
      <dgm:prSet phldrT="[Text]"/>
      <dgm:spPr/>
      <dgm:t>
        <a:bodyPr/>
        <a:lstStyle/>
        <a:p>
          <a:r>
            <a:rPr lang="en-US" dirty="0"/>
            <a:t>Research legitimacy</a:t>
          </a:r>
        </a:p>
      </dgm:t>
    </dgm:pt>
    <dgm:pt modelId="{A65005C2-FFA2-5E43-A8F2-9BB0138FC178}" type="parTrans" cxnId="{4E7771D4-85A1-FB46-BA6D-B1282ED84765}">
      <dgm:prSet/>
      <dgm:spPr/>
      <dgm:t>
        <a:bodyPr/>
        <a:lstStyle/>
        <a:p>
          <a:endParaRPr lang="en-US"/>
        </a:p>
      </dgm:t>
    </dgm:pt>
    <dgm:pt modelId="{E28E47EF-5C68-7A47-B0C7-86F20350AC0F}" type="sibTrans" cxnId="{4E7771D4-85A1-FB46-BA6D-B1282ED84765}">
      <dgm:prSet/>
      <dgm:spPr/>
      <dgm:t>
        <a:bodyPr/>
        <a:lstStyle/>
        <a:p>
          <a:endParaRPr lang="en-US"/>
        </a:p>
      </dgm:t>
    </dgm:pt>
    <dgm:pt modelId="{85130F97-F2BB-5549-9558-239FCC94A71B}">
      <dgm:prSet phldrT="[Text]"/>
      <dgm:spPr/>
      <dgm:t>
        <a:bodyPr/>
        <a:lstStyle/>
        <a:p>
          <a:r>
            <a:rPr lang="en-US" dirty="0"/>
            <a:t>Scientific credibility</a:t>
          </a:r>
        </a:p>
      </dgm:t>
    </dgm:pt>
    <dgm:pt modelId="{916862AB-E268-6048-85E8-0238716E1A52}" type="parTrans" cxnId="{948E7B21-54D1-3342-9E43-887B416E50CF}">
      <dgm:prSet/>
      <dgm:spPr/>
      <dgm:t>
        <a:bodyPr/>
        <a:lstStyle/>
        <a:p>
          <a:endParaRPr lang="en-US"/>
        </a:p>
      </dgm:t>
    </dgm:pt>
    <dgm:pt modelId="{C25186B6-6856-B741-9647-33AC707AB0ED}" type="sibTrans" cxnId="{948E7B21-54D1-3342-9E43-887B416E50CF}">
      <dgm:prSet/>
      <dgm:spPr/>
      <dgm:t>
        <a:bodyPr/>
        <a:lstStyle/>
        <a:p>
          <a:endParaRPr lang="en-US"/>
        </a:p>
      </dgm:t>
    </dgm:pt>
    <dgm:pt modelId="{1F1BA5A8-CBD5-B443-ABA8-5256B4E24DA1}" type="pres">
      <dgm:prSet presAssocID="{9A2F82E1-76E1-7E4C-9730-C215F3FFAFAD}" presName="compositeShape" presStyleCnt="0">
        <dgm:presLayoutVars>
          <dgm:chMax val="7"/>
          <dgm:dir/>
          <dgm:resizeHandles val="exact"/>
        </dgm:presLayoutVars>
      </dgm:prSet>
      <dgm:spPr/>
    </dgm:pt>
    <dgm:pt modelId="{A50C436B-99BB-CA4D-991A-D5CBB3146CF2}" type="pres">
      <dgm:prSet presAssocID="{EE5CEF2A-F6D4-FF42-9D85-CD473CC2C5A9}" presName="circ1" presStyleLbl="vennNode1" presStyleIdx="0" presStyleCnt="3"/>
      <dgm:spPr/>
    </dgm:pt>
    <dgm:pt modelId="{3F77BAD9-3C5B-4245-BFF6-E9367AD46402}" type="pres">
      <dgm:prSet presAssocID="{EE5CEF2A-F6D4-FF42-9D85-CD473CC2C5A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307525B-C537-7B4E-BFA4-F103BEBAFD6D}" type="pres">
      <dgm:prSet presAssocID="{BE65082D-6B24-6F43-BB7B-BE6031577F39}" presName="circ2" presStyleLbl="vennNode1" presStyleIdx="1" presStyleCnt="3"/>
      <dgm:spPr/>
    </dgm:pt>
    <dgm:pt modelId="{F53DD313-5101-3845-8F6C-2A3886B53F32}" type="pres">
      <dgm:prSet presAssocID="{BE65082D-6B24-6F43-BB7B-BE6031577F3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68028CC-C1AC-E24A-BC6B-E35187365FBB}" type="pres">
      <dgm:prSet presAssocID="{85130F97-F2BB-5549-9558-239FCC94A71B}" presName="circ3" presStyleLbl="vennNode1" presStyleIdx="2" presStyleCnt="3"/>
      <dgm:spPr/>
    </dgm:pt>
    <dgm:pt modelId="{8C7F6017-9338-E14A-B5F4-2A6E5B4C2CFB}" type="pres">
      <dgm:prSet presAssocID="{85130F97-F2BB-5549-9558-239FCC94A71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5BA4E80A-4032-C443-A39E-570F62A7D8C8}" srcId="{9A2F82E1-76E1-7E4C-9730-C215F3FFAFAD}" destId="{EE5CEF2A-F6D4-FF42-9D85-CD473CC2C5A9}" srcOrd="0" destOrd="0" parTransId="{ABFE8A6C-7F62-364A-8A08-07859B1565F3}" sibTransId="{E61CA8D0-17D7-4F4F-861A-E446D7D98AB8}"/>
    <dgm:cxn modelId="{948E7B21-54D1-3342-9E43-887B416E50CF}" srcId="{9A2F82E1-76E1-7E4C-9730-C215F3FFAFAD}" destId="{85130F97-F2BB-5549-9558-239FCC94A71B}" srcOrd="2" destOrd="0" parTransId="{916862AB-E268-6048-85E8-0238716E1A52}" sibTransId="{C25186B6-6856-B741-9647-33AC707AB0ED}"/>
    <dgm:cxn modelId="{2EE7A06A-7C14-C245-8B4C-603DB4B36A81}" type="presOf" srcId="{EE5CEF2A-F6D4-FF42-9D85-CD473CC2C5A9}" destId="{3F77BAD9-3C5B-4245-BFF6-E9367AD46402}" srcOrd="1" destOrd="0" presId="urn:microsoft.com/office/officeart/2005/8/layout/venn1"/>
    <dgm:cxn modelId="{AFB9D877-5971-F44C-B88D-1623BEEAB73F}" type="presOf" srcId="{BE65082D-6B24-6F43-BB7B-BE6031577F39}" destId="{5307525B-C537-7B4E-BFA4-F103BEBAFD6D}" srcOrd="0" destOrd="0" presId="urn:microsoft.com/office/officeart/2005/8/layout/venn1"/>
    <dgm:cxn modelId="{79C22FB1-219E-FF4C-AC4B-DEE16FD80A6C}" type="presOf" srcId="{85130F97-F2BB-5549-9558-239FCC94A71B}" destId="{D68028CC-C1AC-E24A-BC6B-E35187365FBB}" srcOrd="0" destOrd="0" presId="urn:microsoft.com/office/officeart/2005/8/layout/venn1"/>
    <dgm:cxn modelId="{B773A8B7-1602-E542-8871-5D83CB3E80B8}" type="presOf" srcId="{85130F97-F2BB-5549-9558-239FCC94A71B}" destId="{8C7F6017-9338-E14A-B5F4-2A6E5B4C2CFB}" srcOrd="1" destOrd="0" presId="urn:microsoft.com/office/officeart/2005/8/layout/venn1"/>
    <dgm:cxn modelId="{ACB7B2C0-FEE3-8A43-B49B-B0E207280807}" type="presOf" srcId="{9A2F82E1-76E1-7E4C-9730-C215F3FFAFAD}" destId="{1F1BA5A8-CBD5-B443-ABA8-5256B4E24DA1}" srcOrd="0" destOrd="0" presId="urn:microsoft.com/office/officeart/2005/8/layout/venn1"/>
    <dgm:cxn modelId="{35B1ADC2-7996-FD4C-89FD-B954E2511E1B}" type="presOf" srcId="{BE65082D-6B24-6F43-BB7B-BE6031577F39}" destId="{F53DD313-5101-3845-8F6C-2A3886B53F32}" srcOrd="1" destOrd="0" presId="urn:microsoft.com/office/officeart/2005/8/layout/venn1"/>
    <dgm:cxn modelId="{BFD06FD2-6548-4749-BFF2-481F8C6D7C3A}" type="presOf" srcId="{EE5CEF2A-F6D4-FF42-9D85-CD473CC2C5A9}" destId="{A50C436B-99BB-CA4D-991A-D5CBB3146CF2}" srcOrd="0" destOrd="0" presId="urn:microsoft.com/office/officeart/2005/8/layout/venn1"/>
    <dgm:cxn modelId="{4E7771D4-85A1-FB46-BA6D-B1282ED84765}" srcId="{9A2F82E1-76E1-7E4C-9730-C215F3FFAFAD}" destId="{BE65082D-6B24-6F43-BB7B-BE6031577F39}" srcOrd="1" destOrd="0" parTransId="{A65005C2-FFA2-5E43-A8F2-9BB0138FC178}" sibTransId="{E28E47EF-5C68-7A47-B0C7-86F20350AC0F}"/>
    <dgm:cxn modelId="{D84CE10D-0DE8-ED45-80B4-35DCB66B8289}" type="presParOf" srcId="{1F1BA5A8-CBD5-B443-ABA8-5256B4E24DA1}" destId="{A50C436B-99BB-CA4D-991A-D5CBB3146CF2}" srcOrd="0" destOrd="0" presId="urn:microsoft.com/office/officeart/2005/8/layout/venn1"/>
    <dgm:cxn modelId="{E756E513-885E-5841-B634-129B6DEC789D}" type="presParOf" srcId="{1F1BA5A8-CBD5-B443-ABA8-5256B4E24DA1}" destId="{3F77BAD9-3C5B-4245-BFF6-E9367AD46402}" srcOrd="1" destOrd="0" presId="urn:microsoft.com/office/officeart/2005/8/layout/venn1"/>
    <dgm:cxn modelId="{CDA37304-037F-6B43-99B2-DFB9E12C2319}" type="presParOf" srcId="{1F1BA5A8-CBD5-B443-ABA8-5256B4E24DA1}" destId="{5307525B-C537-7B4E-BFA4-F103BEBAFD6D}" srcOrd="2" destOrd="0" presId="urn:microsoft.com/office/officeart/2005/8/layout/venn1"/>
    <dgm:cxn modelId="{272FEF62-12F4-B545-8D0D-D14CEBADAC4C}" type="presParOf" srcId="{1F1BA5A8-CBD5-B443-ABA8-5256B4E24DA1}" destId="{F53DD313-5101-3845-8F6C-2A3886B53F32}" srcOrd="3" destOrd="0" presId="urn:microsoft.com/office/officeart/2005/8/layout/venn1"/>
    <dgm:cxn modelId="{36DC8393-3851-E84D-9200-0F70D3FA4D51}" type="presParOf" srcId="{1F1BA5A8-CBD5-B443-ABA8-5256B4E24DA1}" destId="{D68028CC-C1AC-E24A-BC6B-E35187365FBB}" srcOrd="4" destOrd="0" presId="urn:microsoft.com/office/officeart/2005/8/layout/venn1"/>
    <dgm:cxn modelId="{43C60DC4-DCF7-624F-8CF4-28615C617CE8}" type="presParOf" srcId="{1F1BA5A8-CBD5-B443-ABA8-5256B4E24DA1}" destId="{8C7F6017-9338-E14A-B5F4-2A6E5B4C2CFB}" srcOrd="5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C436B-99BB-CA4D-991A-D5CBB3146CF2}">
      <dsp:nvSpPr>
        <dsp:cNvPr id="0" name=""/>
        <dsp:cNvSpPr/>
      </dsp:nvSpPr>
      <dsp:spPr>
        <a:xfrm>
          <a:off x="2307866" y="37096"/>
          <a:ext cx="1780650" cy="178065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Relevance</a:t>
          </a:r>
        </a:p>
      </dsp:txBody>
      <dsp:txXfrm>
        <a:off x="2545286" y="348710"/>
        <a:ext cx="1305810" cy="801292"/>
      </dsp:txXfrm>
    </dsp:sp>
    <dsp:sp modelId="{5307525B-C537-7B4E-BFA4-F103BEBAFD6D}">
      <dsp:nvSpPr>
        <dsp:cNvPr id="0" name=""/>
        <dsp:cNvSpPr/>
      </dsp:nvSpPr>
      <dsp:spPr>
        <a:xfrm>
          <a:off x="2950384" y="1150003"/>
          <a:ext cx="1780650" cy="178065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Research legitimacy</a:t>
          </a:r>
        </a:p>
      </dsp:txBody>
      <dsp:txXfrm>
        <a:off x="3494966" y="1610004"/>
        <a:ext cx="1068390" cy="979357"/>
      </dsp:txXfrm>
    </dsp:sp>
    <dsp:sp modelId="{D68028CC-C1AC-E24A-BC6B-E35187365FBB}">
      <dsp:nvSpPr>
        <dsp:cNvPr id="0" name=""/>
        <dsp:cNvSpPr/>
      </dsp:nvSpPr>
      <dsp:spPr>
        <a:xfrm>
          <a:off x="1665348" y="1150003"/>
          <a:ext cx="1780650" cy="178065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Scientific credibility</a:t>
          </a:r>
        </a:p>
      </dsp:txBody>
      <dsp:txXfrm>
        <a:off x="1833026" y="1610004"/>
        <a:ext cx="1068390" cy="979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DBFBA-2689-4BC0-947E-C59EB2D3B86B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D8F37-73E8-4215-B701-149EF500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66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B2DBD-209E-4BAD-B8F1-E88BEC7D58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AD085A-D070-4DD2-964D-DA126B5E91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9ADA5-C65F-44E6-8A4D-478B493B7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67964-990F-4088-9B90-D29491BBE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DF68-D973-4CF6-8B66-D43A0D1FF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66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B5415-2585-4CA8-BA00-0D76C3DA0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D2CAF9-CFC6-4924-BCA3-6368AB3303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D6E338-C901-4F47-BE90-49D8687E97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420A73-7480-4020-8072-591595FF0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BD14D-EE9C-40F8-ABCE-24C675025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ECB7F6-766F-459D-A74C-1645EFC6F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7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CCD46-E832-4297-A51D-F370EC494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44F8AD-3839-44E7-81D1-CB8879AAC6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67394-4CC2-4A4C-AE47-F6F6E78D3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EC361-8D33-4DB8-BB08-57534A1B3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361E9-A9F9-47AE-8C84-CFA1D82A1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75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FCE1E0-6BE9-480B-BD35-F8F43A380C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A59724-D8D0-4AEF-B6BE-8DD6A7F552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78DF4-BD55-4E7B-B5D6-971986D9C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EB030-8293-42B5-BA0F-287C3CEF6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467DF-B4C1-4541-A014-6FB4358A2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3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33ED6-29A7-4C61-8234-1E24FA7137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41253-BA14-47CF-A25F-02F3CB1151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002009-3FF0-4A74-A656-AAA0D31AB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338EA-AA62-49EF-91E6-5872B7C14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D1C25-0E92-4BCC-8F85-70DDB239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7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7F031-D042-4B42-AABE-46A03C008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CEBC8-345B-4D4A-88C4-437999709F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D5A2B-71ED-4208-8332-472518C18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FFF9A-3927-484A-88F5-08C24432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B9180-1751-4DF6-9273-39DF014D4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55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53629-2768-4E1E-B9C7-51E1C04D1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7C2FC7-2311-4EB7-8B2B-6B2C10870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8B955-5763-431C-B7C4-372D9A5F6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542E2-3384-45F8-B9F2-9C55C12DB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2AA8B-3C59-4D4D-B699-ACA7E2F93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35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22D94-67B8-4C8B-A1EB-D9BAF2DA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EF04B2-A8DD-48EB-8074-F11733CC5E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C5937B-261B-4EAA-9811-4AEFFD855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158CA1-6CF3-4A1D-BFEA-3FBAF3C53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08828-555B-4305-BAAE-8A9D35319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B5452-12C2-4C52-9233-FB256A986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50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7B565-C104-4D57-986D-FEB322065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B24ED-8958-4F8D-8EDF-3520F7154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EEBD0C-AE6E-4346-B5D6-9EAD641B4F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A04037-8FD6-4444-A6AA-795044F4CD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ED276F-D48A-49CF-ADA5-D7D148E92F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6390FB-3B7C-4056-B415-B4059A110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EB7671-4654-4CF6-8C17-0FE2B4202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D6918F-CDA9-4125-AA0C-165CC3844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66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9158C-DEBA-4ED5-AD5E-E788C9605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21D56E-6B31-4F22-B17E-058600E22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28796-5397-4EED-ABBB-4D2C925EF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946C81-13A3-4DCC-A26F-0800B835E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30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5867EC-75D8-426F-80F2-A5A2929EE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F997DA-A6C4-4FD4-A9B2-D20E69E1F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F9AE7-2F5D-4E09-A6CB-551CC2F26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3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64816-B2A7-4FE0-8A17-283656DDE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4D12F-5656-498C-BBF5-1795C77F4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97521-BF62-4157-AE6B-F633A5732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5DC42-B173-42BC-9E99-B33795511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9D509-7652-40CF-9147-378E02DC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ENDER-Logo.png">
            <a:extLst>
              <a:ext uri="{FF2B5EF4-FFF2-40B4-BE49-F238E27FC236}">
                <a16:creationId xmlns:a16="http://schemas.microsoft.com/office/drawing/2014/main" id="{B15CD736-C079-4635-8516-2503228E16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4809" y="159095"/>
            <a:ext cx="2170074" cy="108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65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289A4-D4D4-4147-8284-D016A7DD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A202A-1E2A-4551-8ECA-6CD2FD301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3CAA9E-C8D3-43B3-9142-1FA813F04E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A4B6E9-06AB-4323-9E00-08E6FF6FF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60071-526D-435F-AF3A-959079862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6A440-4A68-4EFC-8CF4-DF7285ECC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8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815D7-858D-42B3-85EC-35675F943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30B21-EE79-4D6C-AA83-9D4576E459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4EFBC0-A4DD-48DB-B2A8-AFC8C257F9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9CD40B-E7C8-43B8-BEB9-B4D7B3442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486147-DF87-49BB-878B-806A74292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79786E-F79F-4D69-99B2-CD84AECE1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56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12CD8-00B6-4616-8309-F5A90DC53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992CCE-0BAB-4394-8032-F1AB9CE3B7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A701E-08B6-486A-8F8A-F12F41CDA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9AB3A-3906-4CCC-9405-0566E795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7ECCD-4077-48E4-B516-3B77514F3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4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43ACF5-CD83-457B-B63B-0656DD890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66FE85-458C-474C-A6C3-904E318AF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E52F5-CC87-406A-A8D9-58374DD8A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1EF09-CFE2-4CF0-9A76-454F0C4FB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D0123-5A13-4C4B-AACB-9A2F952C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14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A51F9-6C37-45E5-A278-C9E6C4F9F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EC1DAE-3E32-4300-91A7-39C8B2768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DF3A-FE73-4A4D-8A3B-2D8D2C966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D82D0-22E3-4153-88BC-A1576EC49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1B567-74C2-4731-ADF6-E625A4CF8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347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BDD34-C1BA-4D1A-A069-385AD9F89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9E4D4-DD07-4EEA-AE70-E5DBA43AC5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DB581E-8627-4373-AB3F-D3E533BF9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B84EA7-21DE-4EA6-A78C-8B3114223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979A0-0B6F-488A-B584-A2800A776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ACF39-3029-484A-AB1A-0AB839B73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6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A69B7-37EE-4054-B6B0-6979FFF47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D02331-3214-4EF1-A90C-FC64E8EEA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357221-55F7-401E-B5DF-CF53C0BC3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8C7E13-02F6-4C8A-B638-672CB41C60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934CC6-4E04-410F-92BB-404EDA77CF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7DA65-B400-4DA9-B4E1-13DCE5E82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0B0AAA-63B8-401C-8C98-90A5606F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F6E2D7-9848-4E02-BEA2-73EA3BE3F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2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1D057-C7D2-468C-BBDA-A4D566EE8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55F8C-2933-4626-B2BC-B407E75A5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973AE-D495-4CF3-BB84-026A4C02E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7AFF9E-3B75-4AE7-9BDE-69E4C4FAF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27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F63B7D-26A4-4396-BEBE-51FE476BE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E50692-9B51-457A-9AED-ECD634268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2DA238-0941-4688-9F36-4FD967368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47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D200E-FCDB-4A60-92A9-7D00E6692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EC005-3EDB-4F39-AA22-7DA503120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33DB7B-3A6B-4442-902C-ED2769A6E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10147E-F75D-47C6-B573-1AF5A4DA3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38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A6E1C-A843-49B3-8429-D9ED33808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31019-EC84-4965-8C04-4DAB81C10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314112-439A-42DE-82B6-CC46AFBB6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ED793-E06F-4F72-8E21-B93089358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6D438-9494-432C-B086-849A4B01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618285-4286-46B5-8967-D83D3B26F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5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0986C1-A3FF-467B-A34F-B87ABCBDB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D2BB4-4CC6-4A67-871D-395A77105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318C9-6B27-4C31-B236-7A14965C08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C50B6-F81E-4853-9729-80E4EDA23E59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BAE9C-014E-49BE-BF27-19E904675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10D32-078E-4FEA-8005-927EA7A93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3439E-6D38-4125-880B-1E2A5A20987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ENDER-Logo.png">
            <a:extLst>
              <a:ext uri="{FF2B5EF4-FFF2-40B4-BE49-F238E27FC236}">
                <a16:creationId xmlns:a16="http://schemas.microsoft.com/office/drawing/2014/main" id="{55A53019-19E5-41AC-8565-BB84291609E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4809" y="159095"/>
            <a:ext cx="2170074" cy="108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5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10E2D5-B3CC-4343-9205-88557D146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90FED-7048-4833-8D1B-AD471D95D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C0A25-E2F4-4D1C-A8C3-0B36B0256B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31466-1CDC-4163-9B4E-6A3F7496D8E7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3A94B-1FD4-4C91-A9A5-436B2BCB3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7D742-E523-461D-BF32-3340E28394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68F45-73F5-4CDC-AFA6-AA3E38A3D3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3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giar.org/funders" TargetMode="External"/><Relationship Id="rId2" Type="http://schemas.openxmlformats.org/officeDocument/2006/relationships/hyperlink" Target="http://www.cgiar.org/about-us/our-funder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50E44-0246-4A4B-8EF3-6E2E28341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70824"/>
          </a:xfrm>
        </p:spPr>
        <p:txBody>
          <a:bodyPr>
            <a:normAutofit/>
          </a:bodyPr>
          <a:lstStyle/>
          <a:p>
            <a:r>
              <a:rPr lang="en-GB" sz="2400" dirty="0"/>
              <a:t>Generating Evidence and New Directions for Equitable Results</a:t>
            </a:r>
            <a:endParaRPr lang="en-US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944991-226B-4D60-B072-1E653C43D2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3879"/>
            <a:ext cx="9144000" cy="3595757"/>
          </a:xfrm>
        </p:spPr>
        <p:txBody>
          <a:bodyPr>
            <a:normAutofit lnSpcReduction="10000"/>
          </a:bodyPr>
          <a:lstStyle/>
          <a:p>
            <a:endParaRPr lang="en-US" b="1" dirty="0"/>
          </a:p>
          <a:p>
            <a:r>
              <a:rPr lang="en-GB" sz="3300" b="1" dirty="0"/>
              <a:t>RESEARCH IN THE NEW GENDER PLATFORM: WHAT AND HOW?</a:t>
            </a:r>
          </a:p>
          <a:p>
            <a:endParaRPr lang="en-GB" dirty="0"/>
          </a:p>
          <a:p>
            <a:r>
              <a:rPr lang="en-GB" dirty="0" err="1"/>
              <a:t>Ranjitha</a:t>
            </a:r>
            <a:r>
              <a:rPr lang="en-GB" dirty="0"/>
              <a:t> </a:t>
            </a:r>
            <a:r>
              <a:rPr lang="en-GB" dirty="0" err="1"/>
              <a:t>Puskur</a:t>
            </a:r>
            <a:r>
              <a:rPr lang="en-GB" dirty="0"/>
              <a:t> (IRRI)</a:t>
            </a:r>
          </a:p>
          <a:p>
            <a:r>
              <a:rPr lang="en-GB" dirty="0"/>
              <a:t>CGIAR gender research coordinators meeting</a:t>
            </a:r>
          </a:p>
          <a:p>
            <a:r>
              <a:rPr lang="en-GB" dirty="0"/>
              <a:t> </a:t>
            </a:r>
          </a:p>
          <a:p>
            <a:r>
              <a:rPr lang="en-GB" dirty="0"/>
              <a:t>Rome, 14-16 January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248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809" y="455286"/>
            <a:ext cx="7851913" cy="555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274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areas </a:t>
            </a:r>
            <a:r>
              <a:rPr lang="mr-IN" dirty="0"/>
              <a:t>–</a:t>
            </a:r>
            <a:r>
              <a:rPr lang="en-US" dirty="0"/>
              <a:t> ideas from GENDER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769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Building an evidence base and new directions on women’s empowerment </a:t>
            </a:r>
            <a:r>
              <a:rPr lang="mr-IN" b="1" i="1" dirty="0"/>
              <a:t>–</a:t>
            </a:r>
            <a:r>
              <a:rPr lang="en-US" b="1" i="1" dirty="0"/>
              <a:t> solutions and trajectories to reduce gender inequalities</a:t>
            </a:r>
          </a:p>
          <a:p>
            <a:pPr lvl="1"/>
            <a:r>
              <a:rPr lang="en-US" dirty="0"/>
              <a:t>Gender and labor dynamics </a:t>
            </a:r>
            <a:r>
              <a:rPr lang="mr-IN" dirty="0"/>
              <a:t>–</a:t>
            </a:r>
            <a:r>
              <a:rPr lang="en-US" dirty="0"/>
              <a:t> formal </a:t>
            </a:r>
            <a:r>
              <a:rPr lang="en-US" dirty="0" err="1"/>
              <a:t>labour</a:t>
            </a:r>
            <a:r>
              <a:rPr lang="en-US" dirty="0"/>
              <a:t> markets and women’s engagement </a:t>
            </a:r>
            <a:r>
              <a:rPr lang="mr-IN" dirty="0"/>
              <a:t>–</a:t>
            </a:r>
            <a:r>
              <a:rPr lang="en-US" dirty="0"/>
              <a:t> addressing invisibility to stimulate gender-responsive policies</a:t>
            </a:r>
          </a:p>
          <a:p>
            <a:pPr lvl="1"/>
            <a:r>
              <a:rPr lang="en-US" dirty="0"/>
              <a:t>Gender and mechanization </a:t>
            </a:r>
            <a:r>
              <a:rPr lang="mr-IN" dirty="0"/>
              <a:t>–</a:t>
            </a:r>
            <a:r>
              <a:rPr lang="en-US" dirty="0"/>
              <a:t> migration and feminization </a:t>
            </a:r>
            <a:r>
              <a:rPr lang="mr-IN" dirty="0"/>
              <a:t>–</a:t>
            </a:r>
            <a:r>
              <a:rPr lang="en-US" dirty="0"/>
              <a:t> time use and drudgery </a:t>
            </a:r>
            <a:r>
              <a:rPr lang="mr-IN" dirty="0"/>
              <a:t>–</a:t>
            </a:r>
            <a:r>
              <a:rPr lang="en-US" dirty="0"/>
              <a:t> energy use and nutrition - health implications</a:t>
            </a:r>
          </a:p>
          <a:p>
            <a:pPr lvl="1"/>
            <a:r>
              <a:rPr lang="en-US" dirty="0"/>
              <a:t>Women’s economic empowerment </a:t>
            </a:r>
            <a:r>
              <a:rPr lang="mr-IN" dirty="0"/>
              <a:t>–</a:t>
            </a:r>
            <a:r>
              <a:rPr lang="en-US" dirty="0"/>
              <a:t> market linkages - entrepreneurship development </a:t>
            </a:r>
            <a:r>
              <a:rPr lang="mr-IN" dirty="0"/>
              <a:t>–</a:t>
            </a:r>
            <a:r>
              <a:rPr lang="en-US" dirty="0"/>
              <a:t> financial inclusion</a:t>
            </a:r>
          </a:p>
          <a:p>
            <a:pPr lvl="1"/>
            <a:r>
              <a:rPr lang="en-US" dirty="0"/>
              <a:t>Building resilience and understanding gendered trade-offs amongst productivity, sustainability and equality in food systems</a:t>
            </a:r>
          </a:p>
          <a:p>
            <a:pPr lvl="1"/>
            <a:r>
              <a:rPr lang="en-US" dirty="0"/>
              <a:t>Using big data - Gender at a landscape level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92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areas </a:t>
            </a:r>
            <a:r>
              <a:rPr lang="mr-IN" dirty="0"/>
              <a:t>–</a:t>
            </a:r>
            <a:r>
              <a:rPr lang="en-US" dirty="0"/>
              <a:t> ideas from GENDER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7207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Participatory people-centered foresight </a:t>
            </a:r>
            <a:r>
              <a:rPr lang="mr-IN" dirty="0"/>
              <a:t>–</a:t>
            </a:r>
            <a:r>
              <a:rPr lang="en-US" dirty="0"/>
              <a:t> how social and gender relations are evolving in different contexts and expected to evolve </a:t>
            </a:r>
            <a:r>
              <a:rPr lang="mr-IN" dirty="0"/>
              <a:t>–</a:t>
            </a:r>
            <a:r>
              <a:rPr lang="en-US" dirty="0"/>
              <a:t> major drivers and future scenarios </a:t>
            </a:r>
            <a:r>
              <a:rPr lang="mr-IN" dirty="0"/>
              <a:t>–</a:t>
            </a:r>
            <a:r>
              <a:rPr lang="en-US" dirty="0"/>
              <a:t> implications for GTA</a:t>
            </a:r>
          </a:p>
          <a:p>
            <a:r>
              <a:rPr lang="en-US" dirty="0"/>
              <a:t>GTA- masculinities- engaging men; </a:t>
            </a:r>
            <a:r>
              <a:rPr lang="en-US" sz="2800" dirty="0"/>
              <a:t>methods/approaches to scale GTAs</a:t>
            </a:r>
          </a:p>
          <a:p>
            <a:r>
              <a:rPr lang="en-US" dirty="0"/>
              <a:t>Gender in water-food-energy nexus and sustainable intensification</a:t>
            </a:r>
          </a:p>
          <a:p>
            <a:r>
              <a:rPr lang="en-US" dirty="0"/>
              <a:t>Women’s participation in rural institutions and decision-making</a:t>
            </a:r>
          </a:p>
          <a:p>
            <a:r>
              <a:rPr lang="en-US" dirty="0"/>
              <a:t>Gender in  resilience building and post-conflict situations</a:t>
            </a:r>
          </a:p>
          <a:p>
            <a:r>
              <a:rPr lang="en-US" dirty="0"/>
              <a:t>Gendered dimensions of managing food waste and losses</a:t>
            </a:r>
          </a:p>
          <a:p>
            <a:r>
              <a:rPr lang="en-US" dirty="0"/>
              <a:t>Strategic benefits of gender-responsive research in CGIAR </a:t>
            </a:r>
          </a:p>
        </p:txBody>
      </p:sp>
    </p:spTree>
    <p:extLst>
      <p:ext uri="{BB962C8B-B14F-4D97-AF65-F5344CB8AC3E}">
        <p14:creationId xmlns:p14="http://schemas.microsoft.com/office/powerpoint/2010/main" val="913323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ENGAGE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Drivers of transformative change to empower women</a:t>
            </a:r>
          </a:p>
          <a:p>
            <a:r>
              <a:rPr lang="en-US" dirty="0"/>
              <a:t>Gender and youth in food systems</a:t>
            </a:r>
          </a:p>
          <a:p>
            <a:r>
              <a:rPr lang="en-US" dirty="0"/>
              <a:t>Technology access and women’s empowerment</a:t>
            </a:r>
          </a:p>
          <a:p>
            <a:r>
              <a:rPr lang="en-US" dirty="0"/>
              <a:t>Gender and equity for nutritious and healthy food systems</a:t>
            </a:r>
          </a:p>
          <a:p>
            <a:r>
              <a:rPr lang="en-US" dirty="0"/>
              <a:t>Resource rights and governance: what works to strengthen tenure and assets</a:t>
            </a:r>
          </a:p>
          <a:p>
            <a:r>
              <a:rPr lang="en-US" dirty="0"/>
              <a:t>Women’s voices: access to public services, civic organizations, and government</a:t>
            </a:r>
          </a:p>
          <a:p>
            <a:r>
              <a:rPr lang="en-US" dirty="0"/>
              <a:t>Addressing food waste and food loss as a gender issue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04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yesterday..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Food systems governance </a:t>
            </a:r>
            <a:r>
              <a:rPr lang="mr-IN" dirty="0"/>
              <a:t>–</a:t>
            </a:r>
            <a:r>
              <a:rPr lang="en-US" dirty="0"/>
              <a:t> engaging boundary partners, moving beyond production</a:t>
            </a:r>
          </a:p>
          <a:p>
            <a:r>
              <a:rPr lang="en-US" dirty="0"/>
              <a:t>More NRM research</a:t>
            </a:r>
          </a:p>
          <a:p>
            <a:r>
              <a:rPr lang="en-US" dirty="0"/>
              <a:t>Systems approach</a:t>
            </a:r>
          </a:p>
          <a:p>
            <a:r>
              <a:rPr lang="en-US" dirty="0" err="1"/>
              <a:t>Behavioural</a:t>
            </a:r>
            <a:r>
              <a:rPr lang="en-US" dirty="0"/>
              <a:t> dimensions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985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/ to 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Which research? Which focus? For whom?</a:t>
            </a:r>
          </a:p>
          <a:p>
            <a:pPr lvl="1"/>
            <a:r>
              <a:rPr lang="en-US" b="1" dirty="0"/>
              <a:t>Our customers?</a:t>
            </a:r>
          </a:p>
          <a:p>
            <a:pPr lvl="1"/>
            <a:r>
              <a:rPr lang="en-US" b="1" dirty="0"/>
              <a:t>The new impact areas?</a:t>
            </a:r>
          </a:p>
          <a:p>
            <a:pPr lvl="1"/>
            <a:r>
              <a:rPr lang="en-US" b="1" dirty="0"/>
              <a:t>For the big lifts and their big projects</a:t>
            </a:r>
          </a:p>
          <a:p>
            <a:endParaRPr lang="en-US" dirty="0"/>
          </a:p>
          <a:p>
            <a:r>
              <a:rPr lang="en-US" b="1" dirty="0"/>
              <a:t>How do we </a:t>
            </a:r>
            <a:r>
              <a:rPr lang="en-US" b="1" dirty="0" err="1"/>
              <a:t>prioritise</a:t>
            </a:r>
            <a:r>
              <a:rPr lang="en-US" b="1" dirty="0"/>
              <a:t>?</a:t>
            </a:r>
          </a:p>
          <a:p>
            <a:pPr lvl="1"/>
            <a:r>
              <a:rPr lang="en-US" b="1" dirty="0"/>
              <a:t>Criteria?</a:t>
            </a:r>
          </a:p>
          <a:p>
            <a:pPr lvl="1"/>
            <a:r>
              <a:rPr lang="en-US" b="1" dirty="0"/>
              <a:t>A framework or </a:t>
            </a:r>
            <a:r>
              <a:rPr lang="en-US" b="1" dirty="0" err="1"/>
              <a:t>ToC</a:t>
            </a:r>
            <a:r>
              <a:rPr lang="en-US" b="1" dirty="0"/>
              <a:t> based?</a:t>
            </a:r>
          </a:p>
          <a:p>
            <a:pPr marL="457200" lvl="1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78389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E23B6-39DD-4B6E-9E88-9ED0AC372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</a:t>
            </a:r>
          </a:p>
        </p:txBody>
      </p:sp>
      <p:sp>
        <p:nvSpPr>
          <p:cNvPr id="4" name="TextBox 6">
            <a:hlinkClick r:id="rId2"/>
            <a:extLst>
              <a:ext uri="{FF2B5EF4-FFF2-40B4-BE49-F238E27FC236}">
                <a16:creationId xmlns:a16="http://schemas.microsoft.com/office/drawing/2014/main" id="{C4B97AA0-09A3-4478-A6C7-3C1A8AAB4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51826"/>
            <a:ext cx="1219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platform thanks all donors and organizations which globally support its work through their contributions to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 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3"/>
              </a:rPr>
              <a:t>CGIAR Trust Fund</a:t>
            </a:r>
            <a:endParaRPr lang="en-US" sz="1200" b="1" kern="1200" dirty="0">
              <a:solidFill>
                <a:srgbClr val="72201E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2711FFEB-F9CF-45A1-947F-05178449C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0522" y="6520146"/>
            <a:ext cx="67515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200" dirty="0">
              <a:latin typeface="+mn-lt"/>
            </a:endParaRPr>
          </a:p>
        </p:txBody>
      </p:sp>
      <p:pic>
        <p:nvPicPr>
          <p:cNvPr id="6" name="Picture 5" descr="cc-by 88x31.png">
            <a:extLst>
              <a:ext uri="{FF2B5EF4-FFF2-40B4-BE49-F238E27FC236}">
                <a16:creationId xmlns:a16="http://schemas.microsoft.com/office/drawing/2014/main" id="{D4B5FFDF-40D2-4EFE-A964-4A751E188CDD}"/>
              </a:ext>
            </a:extLst>
          </p:cNvPr>
          <p:cNvPicPr/>
          <p:nvPr/>
        </p:nvPicPr>
        <p:blipFill>
          <a:blip r:embed="rId4" r:link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5153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F79F5B1-81ED-4A3B-BF67-EF63462CB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94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 on..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Our vision </a:t>
            </a:r>
            <a:r>
              <a:rPr lang="mr-IN" dirty="0"/>
              <a:t>–</a:t>
            </a:r>
            <a:r>
              <a:rPr lang="en-US" dirty="0"/>
              <a:t> research agenda to support </a:t>
            </a:r>
          </a:p>
          <a:p>
            <a:r>
              <a:rPr lang="en-US" dirty="0"/>
              <a:t>What have we done so far? How do we build on that? </a:t>
            </a:r>
          </a:p>
          <a:p>
            <a:r>
              <a:rPr lang="en-US" dirty="0"/>
              <a:t>What are the gaps? What are the new areas we would like to address?</a:t>
            </a:r>
          </a:p>
          <a:p>
            <a:r>
              <a:rPr lang="en-US" dirty="0"/>
              <a:t>What processes and mechanisms have we used? What worked well and what has not? How do we move ahead?</a:t>
            </a:r>
          </a:p>
          <a:p>
            <a:r>
              <a:rPr lang="en-US" dirty="0"/>
              <a:t>Who do we work with?</a:t>
            </a:r>
          </a:p>
          <a:p>
            <a:r>
              <a:rPr lang="en-US" dirty="0"/>
              <a:t>Capacity to support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47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Platform supported gender research	</a:t>
            </a:r>
          </a:p>
          <a:p>
            <a:pPr lvl="1"/>
            <a:r>
              <a:rPr lang="en-US" dirty="0"/>
              <a:t>Not replacing Center/CRP gender research </a:t>
            </a:r>
            <a:r>
              <a:rPr lang="mr-IN" dirty="0"/>
              <a:t>–</a:t>
            </a:r>
            <a:r>
              <a:rPr lang="en-US" dirty="0"/>
              <a:t> but adding value to center/CRP research and work in other Platforms</a:t>
            </a:r>
          </a:p>
          <a:p>
            <a:pPr lvl="1"/>
            <a:r>
              <a:rPr lang="en-US" dirty="0"/>
              <a:t>Areas of interest to several Centers and CRPs </a:t>
            </a:r>
          </a:p>
          <a:p>
            <a:pPr lvl="1"/>
            <a:r>
              <a:rPr lang="en-US" dirty="0"/>
              <a:t>Issues which cannot be addressed by a single center</a:t>
            </a:r>
          </a:p>
          <a:p>
            <a:pPr lvl="1"/>
            <a:r>
              <a:rPr lang="en-US" dirty="0"/>
              <a:t>Opportunity to develop powerful cross-contextual and cross-system evidence </a:t>
            </a:r>
          </a:p>
          <a:p>
            <a:pPr lvl="1"/>
            <a:r>
              <a:rPr lang="en-US" dirty="0"/>
              <a:t>Opportunity to </a:t>
            </a:r>
            <a:r>
              <a:rPr lang="en-US" dirty="0" err="1"/>
              <a:t>capitalise</a:t>
            </a:r>
            <a:r>
              <a:rPr lang="en-US" dirty="0"/>
              <a:t> on potential  economies of scale</a:t>
            </a:r>
          </a:p>
          <a:p>
            <a:pPr lvl="1"/>
            <a:r>
              <a:rPr lang="en-US" dirty="0"/>
              <a:t>Connected and collaborative</a:t>
            </a:r>
          </a:p>
          <a:p>
            <a:pPr lvl="1"/>
            <a:r>
              <a:rPr lang="en-US" dirty="0"/>
              <a:t>Building on what has been done</a:t>
            </a:r>
          </a:p>
          <a:p>
            <a:pPr lvl="1"/>
            <a:r>
              <a:rPr lang="en-US" dirty="0"/>
              <a:t>Space to seed new ideas, test theoretical approaches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968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kind of research?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626" y="1507573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Supporting our Vision: </a:t>
            </a:r>
            <a:r>
              <a:rPr lang="en-US" sz="2000" b="1" i="1" dirty="0"/>
              <a:t>Gender equality drives a transformation towards equitable, sustainable, productive and climate-resilient food systems</a:t>
            </a:r>
          </a:p>
          <a:p>
            <a:endParaRPr lang="en-US" sz="2000" dirty="0"/>
          </a:p>
          <a:p>
            <a:r>
              <a:rPr lang="en-US" sz="2000" dirty="0"/>
              <a:t>Strategic and integrated research (interdisciplinary and transdisciplinary) that is transformative</a:t>
            </a:r>
          </a:p>
          <a:p>
            <a:r>
              <a:rPr lang="en-US" sz="2000" dirty="0"/>
              <a:t>Informs global food systems agenda</a:t>
            </a:r>
          </a:p>
          <a:p>
            <a:r>
              <a:rPr lang="en-US" sz="2000" dirty="0"/>
              <a:t>Addresses the Impact challenge </a:t>
            </a:r>
            <a:r>
              <a:rPr lang="mr-IN" sz="2000" dirty="0"/>
              <a:t>–</a:t>
            </a:r>
            <a:r>
              <a:rPr lang="en-US" sz="2000" dirty="0"/>
              <a:t> promoting equality of opportunity</a:t>
            </a:r>
          </a:p>
          <a:p>
            <a:r>
              <a:rPr lang="en-US" sz="2000" dirty="0"/>
              <a:t>Integrate intersectionality  </a:t>
            </a:r>
          </a:p>
          <a:p>
            <a:endParaRPr lang="en-US" sz="2000" dirty="0"/>
          </a:p>
          <a:p>
            <a:r>
              <a:rPr lang="en-US" sz="2000" dirty="0"/>
              <a:t>Climate change as a driver of global food systems and; influencing and being influenced by gender and social relations</a:t>
            </a:r>
          </a:p>
          <a:p>
            <a:endParaRPr lang="en-US" sz="2000" dirty="0"/>
          </a:p>
          <a:p>
            <a:r>
              <a:rPr lang="en-US" sz="2000" i="1" dirty="0"/>
              <a:t>Problem solving/solution-oriented rather than diagnostic</a:t>
            </a:r>
          </a:p>
        </p:txBody>
      </p:sp>
    </p:spTree>
    <p:extLst>
      <p:ext uri="{BB962C8B-B14F-4D97-AF65-F5344CB8AC3E}">
        <p14:creationId xmlns:p14="http://schemas.microsoft.com/office/powerpoint/2010/main" val="70526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B290B-6E30-4C65-8FCC-90EB81F09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444" y="0"/>
            <a:ext cx="10515600" cy="1325563"/>
          </a:xfrm>
        </p:spPr>
        <p:txBody>
          <a:bodyPr/>
          <a:lstStyle/>
          <a:p>
            <a:r>
              <a:rPr lang="en-GB" dirty="0"/>
              <a:t>Stewardship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80892376"/>
              </p:ext>
            </p:extLst>
          </p:nvPr>
        </p:nvGraphicFramePr>
        <p:xfrm>
          <a:off x="2427908" y="2235772"/>
          <a:ext cx="6396383" cy="296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ular Callout 4"/>
          <p:cNvSpPr/>
          <p:nvPr/>
        </p:nvSpPr>
        <p:spPr>
          <a:xfrm>
            <a:off x="6271592" y="244334"/>
            <a:ext cx="4728815" cy="2474844"/>
          </a:xfrm>
          <a:prstGeom prst="wedgeRoundRectCallout">
            <a:avLst>
              <a:gd name="adj1" fmla="val -48106"/>
              <a:gd name="adj2" fmla="val 65278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align to national and regional priorities, the CGIAR SRF and the SDGs.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relevance both within CGIAR and within the wider arena of gender research and development.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address international development priorities but also influence the international policy agenda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251792" y="1560442"/>
            <a:ext cx="3718890" cy="4293705"/>
          </a:xfrm>
          <a:prstGeom prst="wedgeRoundRectCallout">
            <a:avLst>
              <a:gd name="adj1" fmla="val 64776"/>
              <a:gd name="adj2" fmla="val -1481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development of and adherence to rigorous standards and reviews as a part of the work in modules.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cultivate and sustain an environment in which excellent research by its scientists is the norm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push the theoretical grounding of gender science through each of its modules in order to ensure that CGIAR gender research is cutting edge. 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7146236" y="4411704"/>
            <a:ext cx="3978966" cy="1702027"/>
          </a:xfrm>
          <a:prstGeom prst="wedgeRoundRectCallout">
            <a:avLst>
              <a:gd name="adj1" fmla="val -52702"/>
              <a:gd name="adj2" fmla="val -7342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engage with and influence ongoing processes such as the SDGs and regional agreements, to ensure effective uptake of research and evidence</a:t>
            </a:r>
          </a:p>
        </p:txBody>
      </p:sp>
    </p:spTree>
    <p:extLst>
      <p:ext uri="{BB962C8B-B14F-4D97-AF65-F5344CB8AC3E}">
        <p14:creationId xmlns:p14="http://schemas.microsoft.com/office/powerpoint/2010/main" val="168480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outputs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Evidence, knowledge, methods and tools</a:t>
            </a:r>
          </a:p>
          <a:p>
            <a:pPr lvl="1"/>
            <a:r>
              <a:rPr lang="en-US" dirty="0"/>
              <a:t>Syntheses</a:t>
            </a:r>
          </a:p>
          <a:p>
            <a:pPr lvl="1"/>
            <a:r>
              <a:rPr lang="en-US" dirty="0"/>
              <a:t>Meta-analyses</a:t>
            </a:r>
          </a:p>
          <a:p>
            <a:pPr lvl="1"/>
            <a:r>
              <a:rPr lang="en-US" dirty="0"/>
              <a:t>Evidence to fill gaps</a:t>
            </a:r>
          </a:p>
          <a:p>
            <a:pPr lvl="1"/>
            <a:r>
              <a:rPr lang="en-US" dirty="0"/>
              <a:t>Comparative analyses</a:t>
            </a:r>
          </a:p>
          <a:p>
            <a:pPr lvl="1"/>
            <a:r>
              <a:rPr lang="en-US" dirty="0"/>
              <a:t>Harmonization of knowledge from multiple contexts</a:t>
            </a:r>
          </a:p>
          <a:p>
            <a:pPr lvl="1"/>
            <a:r>
              <a:rPr lang="en-US" dirty="0"/>
              <a:t>Strengthened methods, frameworks and approaches</a:t>
            </a:r>
          </a:p>
        </p:txBody>
      </p:sp>
    </p:spTree>
    <p:extLst>
      <p:ext uri="{BB962C8B-B14F-4D97-AF65-F5344CB8AC3E}">
        <p14:creationId xmlns:p14="http://schemas.microsoft.com/office/powerpoint/2010/main" val="1331289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‘platform’ supported gender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GENNOVATE </a:t>
            </a:r>
          </a:p>
          <a:p>
            <a:r>
              <a:rPr lang="en-US" dirty="0"/>
              <a:t>Gender and breeding</a:t>
            </a:r>
          </a:p>
          <a:p>
            <a:r>
              <a:rPr lang="en-US" dirty="0"/>
              <a:t>Gender dynamics of Seed systems</a:t>
            </a:r>
          </a:p>
          <a:p>
            <a:r>
              <a:rPr lang="en-US" dirty="0"/>
              <a:t>GTA</a:t>
            </a:r>
          </a:p>
          <a:p>
            <a:r>
              <a:rPr lang="en-US" dirty="0" err="1"/>
              <a:t>Feminisation</a:t>
            </a:r>
            <a:endParaRPr lang="en-US" dirty="0"/>
          </a:p>
          <a:p>
            <a:r>
              <a:rPr lang="en-US" dirty="0"/>
              <a:t>Gender dynamics of value chains</a:t>
            </a:r>
          </a:p>
          <a:p>
            <a:r>
              <a:rPr lang="en-US" dirty="0"/>
              <a:t>Work of 18 PDFs </a:t>
            </a:r>
            <a:r>
              <a:rPr lang="mr-IN" dirty="0"/>
              <a:t>–</a:t>
            </a:r>
            <a:r>
              <a:rPr lang="en-US" dirty="0"/>
              <a:t> diverse topics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845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CG Publication - upcoming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7451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Gender integration in breeding programs</a:t>
            </a:r>
          </a:p>
          <a:p>
            <a:r>
              <a:rPr lang="en-US" dirty="0"/>
              <a:t>Gender dynamics in seed systems</a:t>
            </a:r>
          </a:p>
          <a:p>
            <a:r>
              <a:rPr lang="en-US" dirty="0"/>
              <a:t>Women’s empowerment in value chain development</a:t>
            </a:r>
          </a:p>
          <a:p>
            <a:r>
              <a:rPr lang="en-US" dirty="0"/>
              <a:t>Leveraging nutrition-sensitive agricultural programs for gender equality and women’s empowerment</a:t>
            </a:r>
          </a:p>
          <a:p>
            <a:r>
              <a:rPr lang="en-US" dirty="0"/>
              <a:t>Gender, natural resource governance and rights</a:t>
            </a:r>
          </a:p>
          <a:p>
            <a:r>
              <a:rPr lang="en-US" dirty="0"/>
              <a:t>Gender and climate-smart agriculture</a:t>
            </a:r>
          </a:p>
          <a:p>
            <a:r>
              <a:rPr lang="en-US" dirty="0"/>
              <a:t>From the feminization of agriculture to gender equality</a:t>
            </a:r>
          </a:p>
          <a:p>
            <a:r>
              <a:rPr lang="en-US" dirty="0"/>
              <a:t>Measuring women’s empowerment</a:t>
            </a:r>
          </a:p>
          <a:p>
            <a:r>
              <a:rPr lang="en-US" dirty="0"/>
              <a:t>Beyond Gender and Development (GAD) — how gender transformative approaches in agriculture and natural resource management can advance equality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440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and mechanics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Prioritising</a:t>
            </a:r>
            <a:r>
              <a:rPr lang="en-US" dirty="0"/>
              <a:t> and topic selection </a:t>
            </a:r>
            <a:r>
              <a:rPr lang="mr-IN" dirty="0"/>
              <a:t>–</a:t>
            </a:r>
            <a:r>
              <a:rPr lang="en-US" dirty="0"/>
              <a:t>criteria and process used</a:t>
            </a:r>
          </a:p>
          <a:p>
            <a:pPr lvl="1"/>
            <a:r>
              <a:rPr lang="en-US" dirty="0"/>
              <a:t>Collation of topics in annual meetings</a:t>
            </a:r>
          </a:p>
          <a:p>
            <a:pPr lvl="1"/>
            <a:r>
              <a:rPr lang="en-US" dirty="0"/>
              <a:t>On-line survey</a:t>
            </a:r>
          </a:p>
          <a:p>
            <a:r>
              <a:rPr lang="en-US" dirty="0"/>
              <a:t>Small grants requiring matching grants</a:t>
            </a:r>
          </a:p>
          <a:p>
            <a:pPr lvl="1"/>
            <a:r>
              <a:rPr lang="en-US" dirty="0"/>
              <a:t>Proposals invited </a:t>
            </a:r>
            <a:r>
              <a:rPr lang="mr-IN" dirty="0"/>
              <a:t>–</a:t>
            </a:r>
            <a:r>
              <a:rPr lang="en-US" dirty="0"/>
              <a:t> competitive process</a:t>
            </a:r>
          </a:p>
          <a:p>
            <a:r>
              <a:rPr lang="en-US" dirty="0"/>
              <a:t>Small grant to support cross-center author team to develop chapters</a:t>
            </a:r>
          </a:p>
          <a:p>
            <a:r>
              <a:rPr lang="en-US" dirty="0"/>
              <a:t>Post doctoral fellows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053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1985</TotalTime>
  <Words>908</Words>
  <Application>Microsoft Office PowerPoint</Application>
  <PresentationFormat>Widescreen</PresentationFormat>
  <Paragraphs>122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Custom Design</vt:lpstr>
      <vt:lpstr>Generating Evidence and New Directions for Equitable Results</vt:lpstr>
      <vt:lpstr>Reflect on..</vt:lpstr>
      <vt:lpstr>Basic principles</vt:lpstr>
      <vt:lpstr>What kind of research?</vt:lpstr>
      <vt:lpstr>Stewardship </vt:lpstr>
      <vt:lpstr>Types of outputs</vt:lpstr>
      <vt:lpstr>‘platform’ supported gender research</vt:lpstr>
      <vt:lpstr>CG Publication - upcoming</vt:lpstr>
      <vt:lpstr>Process and mechanics</vt:lpstr>
      <vt:lpstr>PowerPoint Presentation</vt:lpstr>
      <vt:lpstr>Research areas – ideas from GENDER</vt:lpstr>
      <vt:lpstr>Research areas – ideas from GENDER</vt:lpstr>
      <vt:lpstr>From ENGAGE</vt:lpstr>
      <vt:lpstr>From yesterday..</vt:lpstr>
      <vt:lpstr>Issues / to discuss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Platform proposal development process and outcome</dc:title>
  <dc:creator>de Haan, Nicoline (ILRI)</dc:creator>
  <cp:lastModifiedBy>Ballantyne, Peter (ILRI)</cp:lastModifiedBy>
  <cp:revision>66</cp:revision>
  <dcterms:created xsi:type="dcterms:W3CDTF">2020-01-09T13:07:58Z</dcterms:created>
  <dcterms:modified xsi:type="dcterms:W3CDTF">2020-01-29T13:10:05Z</dcterms:modified>
</cp:coreProperties>
</file>