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832" r:id="rId5"/>
    <p:sldId id="812" r:id="rId6"/>
    <p:sldId id="813" r:id="rId7"/>
    <p:sldId id="810" r:id="rId8"/>
    <p:sldId id="915" r:id="rId9"/>
    <p:sldId id="916" r:id="rId10"/>
    <p:sldId id="917" r:id="rId11"/>
    <p:sldId id="929" r:id="rId12"/>
    <p:sldId id="927" r:id="rId13"/>
    <p:sldId id="931" r:id="rId14"/>
    <p:sldId id="905" r:id="rId15"/>
    <p:sldId id="914" r:id="rId16"/>
    <p:sldId id="910" r:id="rId17"/>
    <p:sldId id="908" r:id="rId18"/>
    <p:sldId id="258" r:id="rId19"/>
    <p:sldId id="909" r:id="rId20"/>
    <p:sldId id="913" r:id="rId21"/>
    <p:sldId id="930" r:id="rId22"/>
    <p:sldId id="287" r:id="rId23"/>
  </p:sldIdLst>
  <p:sldSz cx="24387175" cy="13716000"/>
  <p:notesSz cx="6858000" cy="9144000"/>
  <p:defaultTextStyle>
    <a:defPPr>
      <a:defRPr lang="en-US"/>
    </a:defPPr>
    <a:lvl1pPr marL="0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1pPr>
    <a:lvl2pPr marL="914309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2pPr>
    <a:lvl3pPr marL="1828617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3pPr>
    <a:lvl4pPr marL="2742926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4pPr>
    <a:lvl5pPr marL="3657235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5pPr>
    <a:lvl6pPr marL="4571543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6pPr>
    <a:lvl7pPr marL="5485851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7pPr>
    <a:lvl8pPr marL="6400160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8pPr>
    <a:lvl9pPr marL="7314469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55638"/>
    <a:srgbClr val="FFA427"/>
    <a:srgbClr val="7AA6BA"/>
    <a:srgbClr val="77933C"/>
    <a:srgbClr val="C0504D"/>
    <a:srgbClr val="F34C17"/>
    <a:srgbClr val="DF430F"/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8" autoAdjust="0"/>
    <p:restoredTop sz="93304" autoAdjust="0"/>
  </p:normalViewPr>
  <p:slideViewPr>
    <p:cSldViewPr>
      <p:cViewPr varScale="1">
        <p:scale>
          <a:sx n="38" d="100"/>
          <a:sy n="38" d="100"/>
        </p:scale>
        <p:origin x="268" y="44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44" d="100"/>
          <a:sy n="44" d="100"/>
        </p:scale>
        <p:origin x="2844" y="4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Scaling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Sheet2!$M$10</c:f>
              <c:strCache>
                <c:ptCount val="1"/>
                <c:pt idx="0">
                  <c:v>clear scaling strategy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Sheet2!$N$9:$Q$9</c:f>
              <c:strCache>
                <c:ptCount val="4"/>
                <c:pt idx="0">
                  <c:v>Ethiopia</c:v>
                </c:pt>
                <c:pt idx="1">
                  <c:v>Tanzania</c:v>
                </c:pt>
                <c:pt idx="2">
                  <c:v>Uganda</c:v>
                </c:pt>
                <c:pt idx="3">
                  <c:v>Vietnam</c:v>
                </c:pt>
              </c:strCache>
            </c:strRef>
          </c:cat>
          <c:val>
            <c:numRef>
              <c:f>Sheet2!$N$10:$Q$10</c:f>
              <c:numCache>
                <c:formatCode>0%</c:formatCode>
                <c:ptCount val="4"/>
                <c:pt idx="0">
                  <c:v>0</c:v>
                </c:pt>
                <c:pt idx="1">
                  <c:v>0.1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0B-471C-ADFF-A1879D90C34E}"/>
            </c:ext>
          </c:extLst>
        </c:ser>
        <c:ser>
          <c:idx val="1"/>
          <c:order val="1"/>
          <c:tx>
            <c:strRef>
              <c:f>Sheet2!$M$11</c:f>
              <c:strCache>
                <c:ptCount val="1"/>
                <c:pt idx="0">
                  <c:v>potential, but some barriers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Sheet2!$N$9:$Q$9</c:f>
              <c:strCache>
                <c:ptCount val="4"/>
                <c:pt idx="0">
                  <c:v>Ethiopia</c:v>
                </c:pt>
                <c:pt idx="1">
                  <c:v>Tanzania</c:v>
                </c:pt>
                <c:pt idx="2">
                  <c:v>Uganda</c:v>
                </c:pt>
                <c:pt idx="3">
                  <c:v>Vietnam</c:v>
                </c:pt>
              </c:strCache>
            </c:strRef>
          </c:cat>
          <c:val>
            <c:numRef>
              <c:f>Sheet2!$N$11:$Q$11</c:f>
              <c:numCache>
                <c:formatCode>0%</c:formatCode>
                <c:ptCount val="4"/>
                <c:pt idx="0">
                  <c:v>0.3</c:v>
                </c:pt>
                <c:pt idx="1">
                  <c:v>0.4</c:v>
                </c:pt>
                <c:pt idx="2">
                  <c:v>0.1111111111111111</c:v>
                </c:pt>
                <c:pt idx="3">
                  <c:v>7.6923076923076927E-2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0B-471C-ADFF-A1879D90C34E}"/>
            </c:ext>
          </c:extLst>
        </c:ser>
        <c:ser>
          <c:idx val="2"/>
          <c:order val="2"/>
          <c:tx>
            <c:strRef>
              <c:f>Sheet2!$M$12</c:f>
              <c:strCache>
                <c:ptCount val="1"/>
                <c:pt idx="0">
                  <c:v>need more research and learning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Sheet2!$N$9:$Q$9</c:f>
              <c:strCache>
                <c:ptCount val="4"/>
                <c:pt idx="0">
                  <c:v>Ethiopia</c:v>
                </c:pt>
                <c:pt idx="1">
                  <c:v>Tanzania</c:v>
                </c:pt>
                <c:pt idx="2">
                  <c:v>Uganda</c:v>
                </c:pt>
                <c:pt idx="3">
                  <c:v>Vietnam</c:v>
                </c:pt>
              </c:strCache>
            </c:strRef>
          </c:cat>
          <c:val>
            <c:numRef>
              <c:f>Sheet2!$N$12:$Q$12</c:f>
              <c:numCache>
                <c:formatCode>0%</c:formatCode>
                <c:ptCount val="4"/>
                <c:pt idx="0">
                  <c:v>0.7</c:v>
                </c:pt>
                <c:pt idx="1">
                  <c:v>0.4</c:v>
                </c:pt>
                <c:pt idx="2">
                  <c:v>0.88888888888888884</c:v>
                </c:pt>
                <c:pt idx="3">
                  <c:v>0.69230769230769229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F0B-471C-ADFF-A1879D90C34E}"/>
            </c:ext>
          </c:extLst>
        </c:ser>
        <c:ser>
          <c:idx val="3"/>
          <c:order val="3"/>
          <c:tx>
            <c:strRef>
              <c:f>Sheet2!$M$13</c:f>
              <c:strCache>
                <c:ptCount val="1"/>
                <c:pt idx="0">
                  <c:v>major challenge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Sheet2!$N$9:$Q$9</c:f>
              <c:strCache>
                <c:ptCount val="4"/>
                <c:pt idx="0">
                  <c:v>Ethiopia</c:v>
                </c:pt>
                <c:pt idx="1">
                  <c:v>Tanzania</c:v>
                </c:pt>
                <c:pt idx="2">
                  <c:v>Uganda</c:v>
                </c:pt>
                <c:pt idx="3">
                  <c:v>Vietnam</c:v>
                </c:pt>
              </c:strCache>
            </c:strRef>
          </c:cat>
          <c:val>
            <c:numRef>
              <c:f>Sheet2!$N$13:$Q$13</c:f>
              <c:numCache>
                <c:formatCode>0%</c:formatCode>
                <c:ptCount val="4"/>
                <c:pt idx="0">
                  <c:v>0</c:v>
                </c:pt>
                <c:pt idx="1">
                  <c:v>0.1</c:v>
                </c:pt>
                <c:pt idx="2">
                  <c:v>0</c:v>
                </c:pt>
                <c:pt idx="3">
                  <c:v>0.23076923076923078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F0B-471C-ADFF-A1879D90C3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09577232"/>
        <c:axId val="909583464"/>
      </c:barChart>
      <c:catAx>
        <c:axId val="9095772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9583464"/>
        <c:crosses val="autoZero"/>
        <c:auto val="1"/>
        <c:lblAlgn val="ctr"/>
        <c:lblOffset val="100"/>
        <c:noMultiLvlLbl val="0"/>
      </c:catAx>
      <c:valAx>
        <c:axId val="9095834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9577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Partnerships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Sheet2!$G$10</c:f>
              <c:strCache>
                <c:ptCount val="1"/>
                <c:pt idx="0">
                  <c:v>partnerships are well established</c:v>
                </c:pt>
              </c:strCache>
            </c:strRef>
          </c:tx>
          <c:spPr>
            <a:solidFill>
              <a:schemeClr val="accent6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Sheet2!$H$9:$K$9</c:f>
              <c:strCache>
                <c:ptCount val="4"/>
                <c:pt idx="0">
                  <c:v>Ethiopia</c:v>
                </c:pt>
                <c:pt idx="1">
                  <c:v>Tanzania</c:v>
                </c:pt>
                <c:pt idx="2">
                  <c:v>Uganda</c:v>
                </c:pt>
                <c:pt idx="3">
                  <c:v>Vietnam</c:v>
                </c:pt>
              </c:strCache>
            </c:strRef>
          </c:cat>
          <c:val>
            <c:numRef>
              <c:f>Sheet2!$H$10:$K$10</c:f>
              <c:numCache>
                <c:formatCode>0%</c:formatCode>
                <c:ptCount val="4"/>
                <c:pt idx="0">
                  <c:v>9.0909090909090912E-2</c:v>
                </c:pt>
                <c:pt idx="1">
                  <c:v>0.27272727272727271</c:v>
                </c:pt>
                <c:pt idx="2">
                  <c:v>0</c:v>
                </c:pt>
                <c:pt idx="3">
                  <c:v>0.18181818181818182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4A-4B19-812F-8FD51EE0B69F}"/>
            </c:ext>
          </c:extLst>
        </c:ser>
        <c:ser>
          <c:idx val="1"/>
          <c:order val="1"/>
          <c:tx>
            <c:strRef>
              <c:f>Sheet2!$G$11</c:f>
              <c:strCache>
                <c:ptCount val="1"/>
                <c:pt idx="0">
                  <c:v>trusted partners, but some missing</c:v>
                </c:pt>
              </c:strCache>
            </c:strRef>
          </c:tx>
          <c:spPr>
            <a:solidFill>
              <a:schemeClr val="accent5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Sheet2!$H$9:$K$9</c:f>
              <c:strCache>
                <c:ptCount val="4"/>
                <c:pt idx="0">
                  <c:v>Ethiopia</c:v>
                </c:pt>
                <c:pt idx="1">
                  <c:v>Tanzania</c:v>
                </c:pt>
                <c:pt idx="2">
                  <c:v>Uganda</c:v>
                </c:pt>
                <c:pt idx="3">
                  <c:v>Vietnam</c:v>
                </c:pt>
              </c:strCache>
            </c:strRef>
          </c:cat>
          <c:val>
            <c:numRef>
              <c:f>Sheet2!$H$11:$K$11</c:f>
              <c:numCache>
                <c:formatCode>0%</c:formatCode>
                <c:ptCount val="4"/>
                <c:pt idx="0">
                  <c:v>0.90909090909090906</c:v>
                </c:pt>
                <c:pt idx="1">
                  <c:v>0.72727272727272729</c:v>
                </c:pt>
                <c:pt idx="2">
                  <c:v>0.88888888888888884</c:v>
                </c:pt>
                <c:pt idx="3">
                  <c:v>0.81818181818181823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4A-4B19-812F-8FD51EE0B69F}"/>
            </c:ext>
          </c:extLst>
        </c:ser>
        <c:ser>
          <c:idx val="2"/>
          <c:order val="2"/>
          <c:tx>
            <c:strRef>
              <c:f>Sheet2!$G$12</c:f>
              <c:strCache>
                <c:ptCount val="1"/>
                <c:pt idx="0">
                  <c:v>lack capacity to do this well</c:v>
                </c:pt>
              </c:strCache>
            </c:strRef>
          </c:tx>
          <c:spPr>
            <a:solidFill>
              <a:schemeClr val="accent4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Sheet2!$H$9:$K$9</c:f>
              <c:strCache>
                <c:ptCount val="4"/>
                <c:pt idx="0">
                  <c:v>Ethiopia</c:v>
                </c:pt>
                <c:pt idx="1">
                  <c:v>Tanzania</c:v>
                </c:pt>
                <c:pt idx="2">
                  <c:v>Uganda</c:v>
                </c:pt>
                <c:pt idx="3">
                  <c:v>Vietnam</c:v>
                </c:pt>
              </c:strCache>
            </c:strRef>
          </c:cat>
          <c:val>
            <c:numRef>
              <c:f>Sheet2!$H$12:$K$12</c:f>
              <c:numCache>
                <c:formatCode>0%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0.1111111111111111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C4A-4B19-812F-8FD51EE0B69F}"/>
            </c:ext>
          </c:extLst>
        </c:ser>
        <c:ser>
          <c:idx val="3"/>
          <c:order val="3"/>
          <c:tx>
            <c:strRef>
              <c:f>Sheet2!$G$13</c:f>
              <c:strCache>
                <c:ptCount val="1"/>
                <c:pt idx="0">
                  <c:v>a major challenge</c:v>
                </c:pt>
              </c:strCache>
            </c:strRef>
          </c:tx>
          <c:spPr>
            <a:solidFill>
              <a:schemeClr val="accent6">
                <a:lumMod val="60000"/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Sheet2!$H$9:$K$9</c:f>
              <c:strCache>
                <c:ptCount val="4"/>
                <c:pt idx="0">
                  <c:v>Ethiopia</c:v>
                </c:pt>
                <c:pt idx="1">
                  <c:v>Tanzania</c:v>
                </c:pt>
                <c:pt idx="2">
                  <c:v>Uganda</c:v>
                </c:pt>
                <c:pt idx="3">
                  <c:v>Vietnam</c:v>
                </c:pt>
              </c:strCache>
            </c:strRef>
          </c:cat>
          <c:val>
            <c:numRef>
              <c:f>Sheet2!$H$13:$K$13</c:f>
              <c:numCache>
                <c:formatCode>0%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C4A-4B19-812F-8FD51EE0B6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909577232"/>
        <c:axId val="909583464"/>
      </c:barChart>
      <c:catAx>
        <c:axId val="9095772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9583464"/>
        <c:crosses val="autoZero"/>
        <c:auto val="1"/>
        <c:lblAlgn val="ctr"/>
        <c:lblOffset val="100"/>
        <c:noMultiLvlLbl val="0"/>
      </c:catAx>
      <c:valAx>
        <c:axId val="909583464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0">
                    <a:schemeClr val="tx1">
                      <a:lumMod val="5000"/>
                      <a:lumOff val="95000"/>
                    </a:schemeClr>
                  </a:gs>
                  <a:gs pos="10000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9577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Integration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Sheet2!$A$10</c:f>
              <c:strCache>
                <c:ptCount val="1"/>
                <c:pt idx="0">
                  <c:v>both technical and implementation are looking good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Sheet2!$B$9:$E$9</c:f>
              <c:strCache>
                <c:ptCount val="4"/>
                <c:pt idx="0">
                  <c:v>Ethiopia</c:v>
                </c:pt>
                <c:pt idx="1">
                  <c:v>Tanzania</c:v>
                </c:pt>
                <c:pt idx="2">
                  <c:v>Uganda</c:v>
                </c:pt>
                <c:pt idx="3">
                  <c:v>Vietnam</c:v>
                </c:pt>
              </c:strCache>
            </c:strRef>
          </c:cat>
          <c:val>
            <c:numRef>
              <c:f>Sheet2!$B$10:$E$10</c:f>
              <c:numCache>
                <c:formatCode>0%</c:formatCode>
                <c:ptCount val="4"/>
                <c:pt idx="0">
                  <c:v>0</c:v>
                </c:pt>
                <c:pt idx="1">
                  <c:v>8.3333333333333329E-2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CD-492D-B2C5-9C3885602DD4}"/>
            </c:ext>
          </c:extLst>
        </c:ser>
        <c:ser>
          <c:idx val="1"/>
          <c:order val="1"/>
          <c:tx>
            <c:strRef>
              <c:f>Sheet2!$A$11</c:f>
              <c:strCache>
                <c:ptCount val="1"/>
                <c:pt idx="0">
                  <c:v>technical is promising, learning curve for implementation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Sheet2!$B$9:$E$9</c:f>
              <c:strCache>
                <c:ptCount val="4"/>
                <c:pt idx="0">
                  <c:v>Ethiopia</c:v>
                </c:pt>
                <c:pt idx="1">
                  <c:v>Tanzania</c:v>
                </c:pt>
                <c:pt idx="2">
                  <c:v>Uganda</c:v>
                </c:pt>
                <c:pt idx="3">
                  <c:v>Vietnam</c:v>
                </c:pt>
              </c:strCache>
            </c:strRef>
          </c:cat>
          <c:val>
            <c:numRef>
              <c:f>Sheet2!$B$11:$E$11</c:f>
              <c:numCache>
                <c:formatCode>0%</c:formatCode>
                <c:ptCount val="4"/>
                <c:pt idx="0">
                  <c:v>0.90909090909090906</c:v>
                </c:pt>
                <c:pt idx="1">
                  <c:v>0.5</c:v>
                </c:pt>
                <c:pt idx="2">
                  <c:v>0.77777777777777779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2CD-492D-B2C5-9C3885602DD4}"/>
            </c:ext>
          </c:extLst>
        </c:ser>
        <c:ser>
          <c:idx val="2"/>
          <c:order val="2"/>
          <c:tx>
            <c:strRef>
              <c:f>Sheet2!$A$12</c:f>
              <c:strCache>
                <c:ptCount val="1"/>
                <c:pt idx="0">
                  <c:v>some points require attention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Sheet2!$B$9:$E$9</c:f>
              <c:strCache>
                <c:ptCount val="4"/>
                <c:pt idx="0">
                  <c:v>Ethiopia</c:v>
                </c:pt>
                <c:pt idx="1">
                  <c:v>Tanzania</c:v>
                </c:pt>
                <c:pt idx="2">
                  <c:v>Uganda</c:v>
                </c:pt>
                <c:pt idx="3">
                  <c:v>Vietnam</c:v>
                </c:pt>
              </c:strCache>
            </c:strRef>
          </c:cat>
          <c:val>
            <c:numRef>
              <c:f>Sheet2!$B$12:$E$12</c:f>
              <c:numCache>
                <c:formatCode>0%</c:formatCode>
                <c:ptCount val="4"/>
                <c:pt idx="0">
                  <c:v>9.0909090909090912E-2</c:v>
                </c:pt>
                <c:pt idx="1">
                  <c:v>0.41666666666666669</c:v>
                </c:pt>
                <c:pt idx="2">
                  <c:v>0.22222222222222221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2CD-492D-B2C5-9C3885602DD4}"/>
            </c:ext>
          </c:extLst>
        </c:ser>
        <c:ser>
          <c:idx val="3"/>
          <c:order val="3"/>
          <c:tx>
            <c:strRef>
              <c:f>Sheet2!$A$13</c:f>
              <c:strCache>
                <c:ptCount val="1"/>
                <c:pt idx="0">
                  <c:v>major challenge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Sheet2!$B$9:$E$9</c:f>
              <c:strCache>
                <c:ptCount val="4"/>
                <c:pt idx="0">
                  <c:v>Ethiopia</c:v>
                </c:pt>
                <c:pt idx="1">
                  <c:v>Tanzania</c:v>
                </c:pt>
                <c:pt idx="2">
                  <c:v>Uganda</c:v>
                </c:pt>
                <c:pt idx="3">
                  <c:v>Vietnam</c:v>
                </c:pt>
              </c:strCache>
            </c:strRef>
          </c:cat>
          <c:val>
            <c:numRef>
              <c:f>Sheet2!$B$13:$E$13</c:f>
              <c:numCache>
                <c:formatCode>0%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2CD-492D-B2C5-9C3885602D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09577232"/>
        <c:axId val="909583464"/>
      </c:barChart>
      <c:catAx>
        <c:axId val="9095772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9583464"/>
        <c:crosses val="autoZero"/>
        <c:auto val="1"/>
        <c:lblAlgn val="ctr"/>
        <c:lblOffset val="100"/>
        <c:noMultiLvlLbl val="0"/>
      </c:catAx>
      <c:valAx>
        <c:axId val="9095834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9577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32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10/8/2020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598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309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617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2926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235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1543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851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160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4469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207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90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901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923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7604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282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Isabelle: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because we haven’t started implementation, I don’t know how to answer! Due to the COVID situation we need to rethink our plans.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4461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5733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1425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56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1.png"/><Relationship Id="rId4" Type="http://schemas.openxmlformats.org/officeDocument/2006/relationships/hyperlink" Target="http://www.cgiar.org/about-us/our-funders" TargetMode="Externa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220787" y="4800600"/>
            <a:ext cx="8077200" cy="1371600"/>
          </a:xfrm>
        </p:spPr>
        <p:txBody>
          <a:bodyPr>
            <a:normAutofit/>
          </a:bodyPr>
          <a:lstStyle>
            <a:lvl1pPr marL="0" indent="0" algn="l">
              <a:buNone/>
              <a:defRPr sz="6600" b="1">
                <a:solidFill>
                  <a:srgbClr val="B55638"/>
                </a:solidFill>
              </a:defRPr>
            </a:lvl1pPr>
          </a:lstStyle>
          <a:p>
            <a:pPr lvl="0"/>
            <a:r>
              <a:rPr lang="en-US" dirty="0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220787" y="6598935"/>
            <a:ext cx="8077200" cy="990600"/>
          </a:xfrm>
        </p:spPr>
        <p:txBody>
          <a:bodyPr>
            <a:normAutofit/>
          </a:bodyPr>
          <a:lstStyle>
            <a:lvl1pPr marL="0" indent="0" algn="l">
              <a:buNone/>
              <a:defRPr sz="4400" b="1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Author(s)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220787" y="8580135"/>
            <a:ext cx="6096000" cy="838200"/>
          </a:xfrm>
        </p:spPr>
        <p:txBody>
          <a:bodyPr>
            <a:normAutofit/>
          </a:bodyPr>
          <a:lstStyle>
            <a:lvl1pPr marL="0" indent="0" algn="l">
              <a:buNone/>
              <a:defRPr sz="36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3999" dirty="0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DF85F4-23CF-7A41-BAED-A9E99F3390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32C888-F0A0-6D44-9A3A-98EF4FBE6FCB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30" name="Picture Placeholder 28">
            <a:extLst>
              <a:ext uri="{FF2B5EF4-FFF2-40B4-BE49-F238E27FC236}">
                <a16:creationId xmlns:a16="http://schemas.microsoft.com/office/drawing/2014/main" id="{7A76C041-03EE-B84C-858A-B85C75FEBD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23447" y="-6736"/>
            <a:ext cx="16087775" cy="13746764"/>
          </a:xfrm>
          <a:custGeom>
            <a:avLst/>
            <a:gdLst>
              <a:gd name="connsiteX0" fmla="*/ 16 w 15317787"/>
              <a:gd name="connsiteY0" fmla="*/ 5239032 h 13716000"/>
              <a:gd name="connsiteX1" fmla="*/ 7658894 w 15317787"/>
              <a:gd name="connsiteY1" fmla="*/ 0 h 13716000"/>
              <a:gd name="connsiteX2" fmla="*/ 15317771 w 15317787"/>
              <a:gd name="connsiteY2" fmla="*/ 5239032 h 13716000"/>
              <a:gd name="connsiteX3" fmla="*/ 12392340 w 15317787"/>
              <a:gd name="connsiteY3" fmla="*/ 13715965 h 13716000"/>
              <a:gd name="connsiteX4" fmla="*/ 2925447 w 15317787"/>
              <a:gd name="connsiteY4" fmla="*/ 13715965 h 13716000"/>
              <a:gd name="connsiteX5" fmla="*/ 16 w 15317787"/>
              <a:gd name="connsiteY5" fmla="*/ 5239032 h 13716000"/>
              <a:gd name="connsiteX0" fmla="*/ 0 w 16087776"/>
              <a:gd name="connsiteY0" fmla="*/ 41390 h 13715965"/>
              <a:gd name="connsiteX1" fmla="*/ 8428899 w 16087776"/>
              <a:gd name="connsiteY1" fmla="*/ 0 h 13715965"/>
              <a:gd name="connsiteX2" fmla="*/ 16087776 w 16087776"/>
              <a:gd name="connsiteY2" fmla="*/ 5239032 h 13715965"/>
              <a:gd name="connsiteX3" fmla="*/ 13162345 w 16087776"/>
              <a:gd name="connsiteY3" fmla="*/ 13715965 h 13715965"/>
              <a:gd name="connsiteX4" fmla="*/ 3695452 w 16087776"/>
              <a:gd name="connsiteY4" fmla="*/ 13715965 h 13715965"/>
              <a:gd name="connsiteX5" fmla="*/ 0 w 16087776"/>
              <a:gd name="connsiteY5" fmla="*/ 41390 h 13715965"/>
              <a:gd name="connsiteX0" fmla="*/ 0 w 16063712"/>
              <a:gd name="connsiteY0" fmla="*/ 0 h 13722701"/>
              <a:gd name="connsiteX1" fmla="*/ 8404835 w 16063712"/>
              <a:gd name="connsiteY1" fmla="*/ 6736 h 13722701"/>
              <a:gd name="connsiteX2" fmla="*/ 16063712 w 16063712"/>
              <a:gd name="connsiteY2" fmla="*/ 5245768 h 13722701"/>
              <a:gd name="connsiteX3" fmla="*/ 13138281 w 16063712"/>
              <a:gd name="connsiteY3" fmla="*/ 13722701 h 13722701"/>
              <a:gd name="connsiteX4" fmla="*/ 3671388 w 16063712"/>
              <a:gd name="connsiteY4" fmla="*/ 13722701 h 13722701"/>
              <a:gd name="connsiteX5" fmla="*/ 0 w 16063712"/>
              <a:gd name="connsiteY5" fmla="*/ 0 h 13722701"/>
              <a:gd name="connsiteX0" fmla="*/ 0 w 16063712"/>
              <a:gd name="connsiteY0" fmla="*/ 0 h 13722701"/>
              <a:gd name="connsiteX1" fmla="*/ 4602856 w 16063712"/>
              <a:gd name="connsiteY1" fmla="*/ 6736 h 13722701"/>
              <a:gd name="connsiteX2" fmla="*/ 16063712 w 16063712"/>
              <a:gd name="connsiteY2" fmla="*/ 5245768 h 13722701"/>
              <a:gd name="connsiteX3" fmla="*/ 13138281 w 16063712"/>
              <a:gd name="connsiteY3" fmla="*/ 13722701 h 13722701"/>
              <a:gd name="connsiteX4" fmla="*/ 3671388 w 16063712"/>
              <a:gd name="connsiteY4" fmla="*/ 13722701 h 13722701"/>
              <a:gd name="connsiteX5" fmla="*/ 0 w 16063712"/>
              <a:gd name="connsiteY5" fmla="*/ 0 h 13722701"/>
              <a:gd name="connsiteX0" fmla="*/ 0 w 16039649"/>
              <a:gd name="connsiteY0" fmla="*/ 0 h 13722701"/>
              <a:gd name="connsiteX1" fmla="*/ 4602856 w 16039649"/>
              <a:gd name="connsiteY1" fmla="*/ 6736 h 13722701"/>
              <a:gd name="connsiteX2" fmla="*/ 16039649 w 16039649"/>
              <a:gd name="connsiteY2" fmla="*/ 7628021 h 13722701"/>
              <a:gd name="connsiteX3" fmla="*/ 13138281 w 16039649"/>
              <a:gd name="connsiteY3" fmla="*/ 13722701 h 13722701"/>
              <a:gd name="connsiteX4" fmla="*/ 3671388 w 16039649"/>
              <a:gd name="connsiteY4" fmla="*/ 13722701 h 13722701"/>
              <a:gd name="connsiteX5" fmla="*/ 0 w 16039649"/>
              <a:gd name="connsiteY5" fmla="*/ 0 h 13722701"/>
              <a:gd name="connsiteX0" fmla="*/ 0 w 16039649"/>
              <a:gd name="connsiteY0" fmla="*/ 0 h 13722701"/>
              <a:gd name="connsiteX1" fmla="*/ 4602856 w 16039649"/>
              <a:gd name="connsiteY1" fmla="*/ 6736 h 13722701"/>
              <a:gd name="connsiteX2" fmla="*/ 16039649 w 16039649"/>
              <a:gd name="connsiteY2" fmla="*/ 7628021 h 13722701"/>
              <a:gd name="connsiteX3" fmla="*/ 16025860 w 16039649"/>
              <a:gd name="connsiteY3" fmla="*/ 13722701 h 13722701"/>
              <a:gd name="connsiteX4" fmla="*/ 3671388 w 16039649"/>
              <a:gd name="connsiteY4" fmla="*/ 13722701 h 13722701"/>
              <a:gd name="connsiteX5" fmla="*/ 0 w 16039649"/>
              <a:gd name="connsiteY5" fmla="*/ 0 h 13722701"/>
              <a:gd name="connsiteX0" fmla="*/ 0 w 16050630"/>
              <a:gd name="connsiteY0" fmla="*/ 0 h 13746764"/>
              <a:gd name="connsiteX1" fmla="*/ 4602856 w 16050630"/>
              <a:gd name="connsiteY1" fmla="*/ 6736 h 13746764"/>
              <a:gd name="connsiteX2" fmla="*/ 16039649 w 16050630"/>
              <a:gd name="connsiteY2" fmla="*/ 7628021 h 13746764"/>
              <a:gd name="connsiteX3" fmla="*/ 16049923 w 16050630"/>
              <a:gd name="connsiteY3" fmla="*/ 13746764 h 13746764"/>
              <a:gd name="connsiteX4" fmla="*/ 3671388 w 16050630"/>
              <a:gd name="connsiteY4" fmla="*/ 13722701 h 13746764"/>
              <a:gd name="connsiteX5" fmla="*/ 0 w 16050630"/>
              <a:gd name="connsiteY5" fmla="*/ 0 h 13746764"/>
              <a:gd name="connsiteX0" fmla="*/ 0 w 16087775"/>
              <a:gd name="connsiteY0" fmla="*/ 0 h 13746764"/>
              <a:gd name="connsiteX1" fmla="*/ 4602856 w 16087775"/>
              <a:gd name="connsiteY1" fmla="*/ 6736 h 13746764"/>
              <a:gd name="connsiteX2" fmla="*/ 16087775 w 16087775"/>
              <a:gd name="connsiteY2" fmla="*/ 7700211 h 13746764"/>
              <a:gd name="connsiteX3" fmla="*/ 16049923 w 16087775"/>
              <a:gd name="connsiteY3" fmla="*/ 13746764 h 13746764"/>
              <a:gd name="connsiteX4" fmla="*/ 3671388 w 16087775"/>
              <a:gd name="connsiteY4" fmla="*/ 13722701 h 13746764"/>
              <a:gd name="connsiteX5" fmla="*/ 0 w 16087775"/>
              <a:gd name="connsiteY5" fmla="*/ 0 h 13746764"/>
              <a:gd name="connsiteX0" fmla="*/ 0 w 16087775"/>
              <a:gd name="connsiteY0" fmla="*/ 0 h 13746764"/>
              <a:gd name="connsiteX1" fmla="*/ 4602856 w 16087775"/>
              <a:gd name="connsiteY1" fmla="*/ 6736 h 13746764"/>
              <a:gd name="connsiteX2" fmla="*/ 16087775 w 16087775"/>
              <a:gd name="connsiteY2" fmla="*/ 7700211 h 13746764"/>
              <a:gd name="connsiteX3" fmla="*/ 16049923 w 16087775"/>
              <a:gd name="connsiteY3" fmla="*/ 13746764 h 13746764"/>
              <a:gd name="connsiteX4" fmla="*/ 7184609 w 16087775"/>
              <a:gd name="connsiteY4" fmla="*/ 13746764 h 13746764"/>
              <a:gd name="connsiteX5" fmla="*/ 0 w 16087775"/>
              <a:gd name="connsiteY5" fmla="*/ 0 h 1374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87775" h="13746764">
                <a:moveTo>
                  <a:pt x="0" y="0"/>
                </a:moveTo>
                <a:lnTo>
                  <a:pt x="4602856" y="6736"/>
                </a:lnTo>
                <a:lnTo>
                  <a:pt x="16087775" y="7700211"/>
                </a:lnTo>
                <a:cubicBezTo>
                  <a:pt x="16083179" y="9731771"/>
                  <a:pt x="16054519" y="11715204"/>
                  <a:pt x="16049923" y="13746764"/>
                </a:cubicBezTo>
                <a:lnTo>
                  <a:pt x="7184609" y="1374676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B55638"/>
              </a:gs>
              <a:gs pos="37000">
                <a:schemeClr val="accent6">
                  <a:lumMod val="75000"/>
                </a:schemeClr>
              </a:gs>
              <a:gs pos="82000">
                <a:schemeClr val="accent6">
                  <a:lumMod val="60000"/>
                  <a:lumOff val="40000"/>
                </a:schemeClr>
              </a:gs>
              <a:gs pos="99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</p:spPr>
        <p:txBody>
          <a:bodyPr/>
          <a:lstStyle/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231739-E575-5043-9753-AE0DCCB035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968" y="11366500"/>
            <a:ext cx="12400767" cy="137160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0DC4514-8D93-CD42-B607-90E64F6C0F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8387" y="609600"/>
            <a:ext cx="3261697" cy="1524000"/>
          </a:xfrm>
          <a:prstGeom prst="rect">
            <a:avLst/>
          </a:prstGeom>
        </p:spPr>
      </p:pic>
      <p:sp>
        <p:nvSpPr>
          <p:cNvPr id="7" name="Title 18">
            <a:extLst>
              <a:ext uri="{FF2B5EF4-FFF2-40B4-BE49-F238E27FC236}">
                <a16:creationId xmlns:a16="http://schemas.microsoft.com/office/drawing/2014/main" id="{1D71A20B-DFF7-F24D-85D2-C5BE368B59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92387" y="1803353"/>
            <a:ext cx="16092656" cy="18288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6600" b="1">
                <a:solidFill>
                  <a:srgbClr val="B55638"/>
                </a:solidFill>
              </a:defRPr>
            </a:lvl1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E591B6-20CC-DB4C-9365-5B20676CE5F9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A7EB08B8-0EFD-EE4D-B392-14828BDAAD2A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2592387" y="4495800"/>
            <a:ext cx="19507199" cy="7620000"/>
          </a:xfrm>
        </p:spPr>
        <p:txBody>
          <a:bodyPr/>
          <a:lstStyle>
            <a:lvl1pPr marL="0" indent="0">
              <a:buNone/>
              <a:defRPr sz="5400" b="1">
                <a:latin typeface="+mj-lt"/>
              </a:defRPr>
            </a:lvl1pPr>
            <a:lvl2pPr marL="914217" indent="0">
              <a:buNone/>
              <a:defRPr sz="4400"/>
            </a:lvl2pPr>
            <a:lvl3pPr>
              <a:defRPr sz="4400"/>
            </a:lvl3pPr>
            <a:lvl4pPr>
              <a:defRPr sz="4400"/>
            </a:lvl4pPr>
            <a:lvl5pPr>
              <a:defRPr sz="4400"/>
            </a:lvl5pPr>
          </a:lstStyle>
          <a:p>
            <a:pPr lvl="0"/>
            <a:r>
              <a:rPr lang="en-US" dirty="0"/>
              <a:t>Header 1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61A1BF0-48D2-9949-9106-4F5C82DD56F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10800"/>
            <a:ext cx="1471721" cy="253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484621"/>
      </p:ext>
    </p:extLst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1906587" y="4589770"/>
            <a:ext cx="13019141" cy="1077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0" lang="en-US" sz="6399" b="1" i="0" u="none" strike="noStrike" kern="1200" cap="none" spc="0" normalizeH="0" baseline="0" noProof="0" dirty="0">
                <a:ln>
                  <a:noFill/>
                </a:ln>
                <a:solidFill>
                  <a:srgbClr val="B55638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CGIAR Research Program on Livestock</a:t>
            </a:r>
            <a:endParaRPr lang="en-US" sz="3599" dirty="0">
              <a:solidFill>
                <a:srgbClr val="B55638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906587" y="6445566"/>
            <a:ext cx="15292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CGIAR Research Program on Livestock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aims to increase the productivity and profitability</a:t>
            </a:r>
            <a:r>
              <a:rPr lang="en-GB" sz="24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 of livestock </a:t>
            </a:r>
            <a:r>
              <a:rPr lang="en-GB" sz="2400" kern="12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agri</a:t>
            </a:r>
            <a:r>
              <a:rPr lang="en-GB" sz="24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-food systems in sustainable ways, making meat, milk and eggs more available and affordable across the developing world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BB8C4-4CFD-3B4C-9E59-90B8A0505D9D}"/>
              </a:ext>
            </a:extLst>
          </p:cNvPr>
          <p:cNvGrpSpPr/>
          <p:nvPr userDrawn="1"/>
        </p:nvGrpSpPr>
        <p:grpSpPr>
          <a:xfrm>
            <a:off x="1948279" y="10868493"/>
            <a:ext cx="7425909" cy="707886"/>
            <a:chOff x="3315349" y="6458953"/>
            <a:chExt cx="3712471" cy="353943"/>
          </a:xfrm>
        </p:grpSpPr>
        <p:sp>
          <p:nvSpPr>
            <p:cNvPr id="10" name="TextBox 6"/>
            <p:cNvSpPr txBox="1">
              <a:spLocks noChangeArrowheads="1"/>
            </p:cNvSpPr>
            <p:nvPr userDrawn="1"/>
          </p:nvSpPr>
          <p:spPr bwMode="auto">
            <a:xfrm>
              <a:off x="4100468" y="6458953"/>
              <a:ext cx="2927352" cy="353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GB" sz="20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  <a:ea typeface="+mn-ea"/>
                  <a:cs typeface="Arial" charset="0"/>
                </a:rPr>
                <a:t>This presentation is licensed for use under the Creative Commons Attribution 4.0 International Licence.</a:t>
              </a:r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</p:txBody>
        </p:sp>
        <p:pic>
          <p:nvPicPr>
            <p:cNvPr id="11" name="Picture 10" descr="cc-by 88x31.png"/>
            <p:cNvPicPr/>
            <p:nvPr userDrawn="1"/>
          </p:nvPicPr>
          <p:blipFill>
            <a:blip r:embed="rId2" r:link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5349" y="6477000"/>
              <a:ext cx="782320" cy="30015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" name="TextBox 13"/>
          <p:cNvSpPr txBox="1"/>
          <p:nvPr userDrawn="1"/>
        </p:nvSpPr>
        <p:spPr>
          <a:xfrm>
            <a:off x="1906587" y="5891568"/>
            <a:ext cx="17121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The program thanks all donors and organizations which globally support its work through their contributions to the </a:t>
            </a:r>
            <a:r>
              <a:rPr lang="en-GB" sz="2400" u="sng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CGIAR system</a:t>
            </a:r>
            <a:endParaRPr lang="en-US" sz="2400" kern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666CD4-14B6-5B49-BF27-B1FCD492F840}"/>
              </a:ext>
            </a:extLst>
          </p:cNvPr>
          <p:cNvSpPr txBox="1"/>
          <p:nvPr userDrawn="1"/>
        </p:nvSpPr>
        <p:spPr>
          <a:xfrm>
            <a:off x="1906587" y="7549011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7FFE8FE-0E1C-5F48-82B5-5E723620AA61}"/>
              </a:ext>
            </a:extLst>
          </p:cNvPr>
          <p:cNvSpPr/>
          <p:nvPr userDrawn="1"/>
        </p:nvSpPr>
        <p:spPr>
          <a:xfrm>
            <a:off x="1587" y="13563600"/>
            <a:ext cx="24387175" cy="228600"/>
          </a:xfrm>
          <a:prstGeom prst="rect">
            <a:avLst/>
          </a:prstGeom>
          <a:solidFill>
            <a:srgbClr val="B55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5E4B2E8-DFB7-904F-A2E5-1A83C62FFD7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DB053BD-FA93-6242-8D9B-F701E45533C9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0194EAA-1F04-7F46-9151-20BBA7713A5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720" y="8697775"/>
            <a:ext cx="15057267" cy="1665425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220787" y="4800600"/>
            <a:ext cx="8077200" cy="1371600"/>
          </a:xfrm>
        </p:spPr>
        <p:txBody>
          <a:bodyPr>
            <a:normAutofit/>
          </a:bodyPr>
          <a:lstStyle>
            <a:lvl1pPr marL="0" indent="0" algn="l">
              <a:buNone/>
              <a:defRPr sz="6598" b="1">
                <a:solidFill>
                  <a:srgbClr val="B55638"/>
                </a:solidFill>
              </a:defRPr>
            </a:lvl1pPr>
          </a:lstStyle>
          <a:p>
            <a:pPr lvl="0"/>
            <a:r>
              <a:rPr lang="en-US" dirty="0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220787" y="6598936"/>
            <a:ext cx="8077200" cy="990600"/>
          </a:xfrm>
        </p:spPr>
        <p:txBody>
          <a:bodyPr>
            <a:normAutofit/>
          </a:bodyPr>
          <a:lstStyle>
            <a:lvl1pPr marL="0" indent="0" algn="l">
              <a:buNone/>
              <a:defRPr sz="4400" b="1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Author(s)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220788" y="8580136"/>
            <a:ext cx="6096000" cy="838200"/>
          </a:xfrm>
        </p:spPr>
        <p:txBody>
          <a:bodyPr>
            <a:normAutofit/>
          </a:bodyPr>
          <a:lstStyle>
            <a:lvl1pPr marL="0" indent="0" algn="l">
              <a:buNone/>
              <a:defRPr sz="36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3998" dirty="0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DF85F4-23CF-7A41-BAED-A9E99F3390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5" y="990600"/>
            <a:ext cx="3902282" cy="18233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32C888-F0A0-6D44-9A3A-98EF4FBE6FCB}"/>
              </a:ext>
            </a:extLst>
          </p:cNvPr>
          <p:cNvSpPr txBox="1"/>
          <p:nvPr userDrawn="1"/>
        </p:nvSpPr>
        <p:spPr>
          <a:xfrm>
            <a:off x="18289587" y="3034888"/>
            <a:ext cx="586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30" name="Picture Placeholder 28">
            <a:extLst>
              <a:ext uri="{FF2B5EF4-FFF2-40B4-BE49-F238E27FC236}">
                <a16:creationId xmlns:a16="http://schemas.microsoft.com/office/drawing/2014/main" id="{7A76C041-03EE-B84C-858A-B85C75FEBD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23448" y="-6736"/>
            <a:ext cx="16087774" cy="13746764"/>
          </a:xfrm>
          <a:custGeom>
            <a:avLst/>
            <a:gdLst>
              <a:gd name="connsiteX0" fmla="*/ 16 w 15317787"/>
              <a:gd name="connsiteY0" fmla="*/ 5239032 h 13716000"/>
              <a:gd name="connsiteX1" fmla="*/ 7658894 w 15317787"/>
              <a:gd name="connsiteY1" fmla="*/ 0 h 13716000"/>
              <a:gd name="connsiteX2" fmla="*/ 15317771 w 15317787"/>
              <a:gd name="connsiteY2" fmla="*/ 5239032 h 13716000"/>
              <a:gd name="connsiteX3" fmla="*/ 12392340 w 15317787"/>
              <a:gd name="connsiteY3" fmla="*/ 13715965 h 13716000"/>
              <a:gd name="connsiteX4" fmla="*/ 2925447 w 15317787"/>
              <a:gd name="connsiteY4" fmla="*/ 13715965 h 13716000"/>
              <a:gd name="connsiteX5" fmla="*/ 16 w 15317787"/>
              <a:gd name="connsiteY5" fmla="*/ 5239032 h 13716000"/>
              <a:gd name="connsiteX0" fmla="*/ 0 w 16087776"/>
              <a:gd name="connsiteY0" fmla="*/ 41390 h 13715965"/>
              <a:gd name="connsiteX1" fmla="*/ 8428899 w 16087776"/>
              <a:gd name="connsiteY1" fmla="*/ 0 h 13715965"/>
              <a:gd name="connsiteX2" fmla="*/ 16087776 w 16087776"/>
              <a:gd name="connsiteY2" fmla="*/ 5239032 h 13715965"/>
              <a:gd name="connsiteX3" fmla="*/ 13162345 w 16087776"/>
              <a:gd name="connsiteY3" fmla="*/ 13715965 h 13715965"/>
              <a:gd name="connsiteX4" fmla="*/ 3695452 w 16087776"/>
              <a:gd name="connsiteY4" fmla="*/ 13715965 h 13715965"/>
              <a:gd name="connsiteX5" fmla="*/ 0 w 16087776"/>
              <a:gd name="connsiteY5" fmla="*/ 41390 h 13715965"/>
              <a:gd name="connsiteX0" fmla="*/ 0 w 16063712"/>
              <a:gd name="connsiteY0" fmla="*/ 0 h 13722701"/>
              <a:gd name="connsiteX1" fmla="*/ 8404835 w 16063712"/>
              <a:gd name="connsiteY1" fmla="*/ 6736 h 13722701"/>
              <a:gd name="connsiteX2" fmla="*/ 16063712 w 16063712"/>
              <a:gd name="connsiteY2" fmla="*/ 5245768 h 13722701"/>
              <a:gd name="connsiteX3" fmla="*/ 13138281 w 16063712"/>
              <a:gd name="connsiteY3" fmla="*/ 13722701 h 13722701"/>
              <a:gd name="connsiteX4" fmla="*/ 3671388 w 16063712"/>
              <a:gd name="connsiteY4" fmla="*/ 13722701 h 13722701"/>
              <a:gd name="connsiteX5" fmla="*/ 0 w 16063712"/>
              <a:gd name="connsiteY5" fmla="*/ 0 h 13722701"/>
              <a:gd name="connsiteX0" fmla="*/ 0 w 16063712"/>
              <a:gd name="connsiteY0" fmla="*/ 0 h 13722701"/>
              <a:gd name="connsiteX1" fmla="*/ 4602856 w 16063712"/>
              <a:gd name="connsiteY1" fmla="*/ 6736 h 13722701"/>
              <a:gd name="connsiteX2" fmla="*/ 16063712 w 16063712"/>
              <a:gd name="connsiteY2" fmla="*/ 5245768 h 13722701"/>
              <a:gd name="connsiteX3" fmla="*/ 13138281 w 16063712"/>
              <a:gd name="connsiteY3" fmla="*/ 13722701 h 13722701"/>
              <a:gd name="connsiteX4" fmla="*/ 3671388 w 16063712"/>
              <a:gd name="connsiteY4" fmla="*/ 13722701 h 13722701"/>
              <a:gd name="connsiteX5" fmla="*/ 0 w 16063712"/>
              <a:gd name="connsiteY5" fmla="*/ 0 h 13722701"/>
              <a:gd name="connsiteX0" fmla="*/ 0 w 16039649"/>
              <a:gd name="connsiteY0" fmla="*/ 0 h 13722701"/>
              <a:gd name="connsiteX1" fmla="*/ 4602856 w 16039649"/>
              <a:gd name="connsiteY1" fmla="*/ 6736 h 13722701"/>
              <a:gd name="connsiteX2" fmla="*/ 16039649 w 16039649"/>
              <a:gd name="connsiteY2" fmla="*/ 7628021 h 13722701"/>
              <a:gd name="connsiteX3" fmla="*/ 13138281 w 16039649"/>
              <a:gd name="connsiteY3" fmla="*/ 13722701 h 13722701"/>
              <a:gd name="connsiteX4" fmla="*/ 3671388 w 16039649"/>
              <a:gd name="connsiteY4" fmla="*/ 13722701 h 13722701"/>
              <a:gd name="connsiteX5" fmla="*/ 0 w 16039649"/>
              <a:gd name="connsiteY5" fmla="*/ 0 h 13722701"/>
              <a:gd name="connsiteX0" fmla="*/ 0 w 16039649"/>
              <a:gd name="connsiteY0" fmla="*/ 0 h 13722701"/>
              <a:gd name="connsiteX1" fmla="*/ 4602856 w 16039649"/>
              <a:gd name="connsiteY1" fmla="*/ 6736 h 13722701"/>
              <a:gd name="connsiteX2" fmla="*/ 16039649 w 16039649"/>
              <a:gd name="connsiteY2" fmla="*/ 7628021 h 13722701"/>
              <a:gd name="connsiteX3" fmla="*/ 16025860 w 16039649"/>
              <a:gd name="connsiteY3" fmla="*/ 13722701 h 13722701"/>
              <a:gd name="connsiteX4" fmla="*/ 3671388 w 16039649"/>
              <a:gd name="connsiteY4" fmla="*/ 13722701 h 13722701"/>
              <a:gd name="connsiteX5" fmla="*/ 0 w 16039649"/>
              <a:gd name="connsiteY5" fmla="*/ 0 h 13722701"/>
              <a:gd name="connsiteX0" fmla="*/ 0 w 16050630"/>
              <a:gd name="connsiteY0" fmla="*/ 0 h 13746764"/>
              <a:gd name="connsiteX1" fmla="*/ 4602856 w 16050630"/>
              <a:gd name="connsiteY1" fmla="*/ 6736 h 13746764"/>
              <a:gd name="connsiteX2" fmla="*/ 16039649 w 16050630"/>
              <a:gd name="connsiteY2" fmla="*/ 7628021 h 13746764"/>
              <a:gd name="connsiteX3" fmla="*/ 16049923 w 16050630"/>
              <a:gd name="connsiteY3" fmla="*/ 13746764 h 13746764"/>
              <a:gd name="connsiteX4" fmla="*/ 3671388 w 16050630"/>
              <a:gd name="connsiteY4" fmla="*/ 13722701 h 13746764"/>
              <a:gd name="connsiteX5" fmla="*/ 0 w 16050630"/>
              <a:gd name="connsiteY5" fmla="*/ 0 h 13746764"/>
              <a:gd name="connsiteX0" fmla="*/ 0 w 16087775"/>
              <a:gd name="connsiteY0" fmla="*/ 0 h 13746764"/>
              <a:gd name="connsiteX1" fmla="*/ 4602856 w 16087775"/>
              <a:gd name="connsiteY1" fmla="*/ 6736 h 13746764"/>
              <a:gd name="connsiteX2" fmla="*/ 16087775 w 16087775"/>
              <a:gd name="connsiteY2" fmla="*/ 7700211 h 13746764"/>
              <a:gd name="connsiteX3" fmla="*/ 16049923 w 16087775"/>
              <a:gd name="connsiteY3" fmla="*/ 13746764 h 13746764"/>
              <a:gd name="connsiteX4" fmla="*/ 3671388 w 16087775"/>
              <a:gd name="connsiteY4" fmla="*/ 13722701 h 13746764"/>
              <a:gd name="connsiteX5" fmla="*/ 0 w 16087775"/>
              <a:gd name="connsiteY5" fmla="*/ 0 h 13746764"/>
              <a:gd name="connsiteX0" fmla="*/ 0 w 16087775"/>
              <a:gd name="connsiteY0" fmla="*/ 0 h 13746764"/>
              <a:gd name="connsiteX1" fmla="*/ 4602856 w 16087775"/>
              <a:gd name="connsiteY1" fmla="*/ 6736 h 13746764"/>
              <a:gd name="connsiteX2" fmla="*/ 16087775 w 16087775"/>
              <a:gd name="connsiteY2" fmla="*/ 7700211 h 13746764"/>
              <a:gd name="connsiteX3" fmla="*/ 16049923 w 16087775"/>
              <a:gd name="connsiteY3" fmla="*/ 13746764 h 13746764"/>
              <a:gd name="connsiteX4" fmla="*/ 7184609 w 16087775"/>
              <a:gd name="connsiteY4" fmla="*/ 13746764 h 13746764"/>
              <a:gd name="connsiteX5" fmla="*/ 0 w 16087775"/>
              <a:gd name="connsiteY5" fmla="*/ 0 h 1374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87775" h="13746764">
                <a:moveTo>
                  <a:pt x="0" y="0"/>
                </a:moveTo>
                <a:lnTo>
                  <a:pt x="4602856" y="6736"/>
                </a:lnTo>
                <a:lnTo>
                  <a:pt x="16087775" y="7700211"/>
                </a:lnTo>
                <a:cubicBezTo>
                  <a:pt x="16083179" y="9731771"/>
                  <a:pt x="16054519" y="11715204"/>
                  <a:pt x="16049923" y="13746764"/>
                </a:cubicBezTo>
                <a:lnTo>
                  <a:pt x="7184609" y="1374676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B55638"/>
              </a:gs>
              <a:gs pos="37000">
                <a:schemeClr val="accent6">
                  <a:lumMod val="75000"/>
                </a:schemeClr>
              </a:gs>
              <a:gs pos="82000">
                <a:schemeClr val="accent6">
                  <a:lumMod val="60000"/>
                  <a:lumOff val="40000"/>
                </a:schemeClr>
              </a:gs>
              <a:gs pos="99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</p:spPr>
        <p:txBody>
          <a:bodyPr/>
          <a:lstStyle/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231739-E575-5043-9753-AE0DCCB035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969" y="11366500"/>
            <a:ext cx="12400766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860940"/>
      </p:ext>
    </p:extLst>
  </p:cSld>
  <p:clrMapOvr>
    <a:masterClrMapping/>
  </p:clrMapOvr>
  <p:transition spd="slow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4387475" cy="13716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54850" y="457200"/>
            <a:ext cx="20119419" cy="2286000"/>
          </a:xfrm>
        </p:spPr>
        <p:txBody>
          <a:bodyPr>
            <a:noAutofit/>
          </a:bodyPr>
          <a:lstStyle>
            <a:lvl1pPr marL="0" indent="0">
              <a:buNone/>
              <a:defRPr sz="6000"/>
            </a:lvl1pPr>
            <a:lvl2pPr marL="914400" indent="0">
              <a:buNone/>
              <a:defRPr/>
            </a:lvl2pPr>
            <a:lvl3pPr marL="1828800" indent="0">
              <a:buNone/>
              <a:defRPr/>
            </a:lvl3pPr>
            <a:lvl4pPr marL="2743200" indent="0">
              <a:buNone/>
              <a:defRPr/>
            </a:lvl4pPr>
            <a:lvl5pPr marL="3657600" indent="0">
              <a:buNone/>
              <a:defRPr/>
            </a:lvl5pPr>
          </a:lstStyle>
          <a:p>
            <a:pPr lvl="0"/>
            <a:r>
              <a:rPr lang="en-US" dirty="0"/>
              <a:t>Page title minimum of 30 points and maximum</a:t>
            </a:r>
            <a:br>
              <a:rPr lang="en-US" dirty="0"/>
            </a:br>
            <a:r>
              <a:rPr lang="en-US" dirty="0"/>
              <a:t>of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3658076" y="3810000"/>
            <a:ext cx="19916193" cy="7620000"/>
          </a:xfrm>
        </p:spPr>
        <p:txBody>
          <a:bodyPr/>
          <a:lstStyle>
            <a:lvl1pPr marL="685800" marR="0" indent="-685800" algn="l" defTabSz="18288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 sz="4800"/>
            </a:lvl1pPr>
            <a:lvl2pPr marL="1485900" marR="0" indent="-5715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60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2004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48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800" marR="0" lvl="0" indent="-685800" algn="l" defTabSz="18288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900" marR="0" lvl="1" indent="-5715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900" marR="0" lvl="1" indent="-5715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6000" marR="0" lvl="2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200400" marR="0" lvl="3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200400" marR="0" lvl="3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4800" marR="0" lvl="4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</p:spTree>
    <p:extLst>
      <p:ext uri="{BB962C8B-B14F-4D97-AF65-F5344CB8AC3E}">
        <p14:creationId xmlns:p14="http://schemas.microsoft.com/office/powerpoint/2010/main" val="2246401752"/>
      </p:ext>
    </p:extLst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6444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20881519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999D55-3756-894A-81A4-048B6EB0DF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87" y="11887200"/>
            <a:ext cx="3261697" cy="1524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5C1978-7B93-D441-A492-8A1E75804A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06A27D4-CF09-47CD-A281-9C9AE8C8F5C7}"/>
              </a:ext>
            </a:extLst>
          </p:cNvPr>
          <p:cNvSpPr/>
          <p:nvPr userDrawn="1"/>
        </p:nvSpPr>
        <p:spPr>
          <a:xfrm>
            <a:off x="2073222" y="3408159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18C61C82-362A-49DA-8B92-CDD401D9E55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7525" y="379722"/>
            <a:ext cx="6089650" cy="167767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65C1C78-23F1-4EB3-BD48-6BC95CBE05F6}"/>
              </a:ext>
            </a:extLst>
          </p:cNvPr>
          <p:cNvSpPr txBox="1"/>
          <p:nvPr userDrawn="1"/>
        </p:nvSpPr>
        <p:spPr>
          <a:xfrm>
            <a:off x="20651787" y="2054423"/>
            <a:ext cx="35222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rgbClr val="B55638"/>
                </a:solidFill>
              </a:rPr>
              <a:t>More meat, milk and eggs by and for the poor</a:t>
            </a:r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no righ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6444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20881519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5C1978-7B93-D441-A492-8A1E75804A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5203FA-ADA6-7A49-A80C-4DE76E14EA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10800"/>
            <a:ext cx="1471721" cy="253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962374"/>
      </p:ext>
    </p:extLst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s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F60966-4E81-B54D-BE7F-FA46C680FF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518188" y="0"/>
            <a:ext cx="5868987" cy="88392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38C94D7E-5A3A-244B-A8E4-30B1F63CBDD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518188" y="9067800"/>
            <a:ext cx="5868987" cy="4648200"/>
          </a:xfrm>
        </p:spPr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79A251-8204-DE4A-B0CA-0902F12EAA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10800"/>
            <a:ext cx="1471721" cy="253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341514"/>
      </p:ext>
    </p:extLst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: s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6CA68B-BCC9-594B-9307-EC16B0993F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527588" y="0"/>
            <a:ext cx="6857999" cy="7924800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2387" h="7924800">
                <a:moveTo>
                  <a:pt x="0" y="7924800"/>
                </a:moveTo>
                <a:lnTo>
                  <a:pt x="1600597" y="0"/>
                </a:lnTo>
                <a:lnTo>
                  <a:pt x="6389958" y="0"/>
                </a:lnTo>
                <a:lnTo>
                  <a:pt x="6402387" y="7924800"/>
                </a:lnTo>
                <a:lnTo>
                  <a:pt x="0" y="792480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B17B2553-B919-0C4C-98E5-D19374656F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260261" y="8177465"/>
            <a:ext cx="8136870" cy="5590672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7557418"/>
              <a:gd name="connsiteY0" fmla="*/ 7924800 h 7972926"/>
              <a:gd name="connsiteX1" fmla="*/ 1600597 w 7557418"/>
              <a:gd name="connsiteY1" fmla="*/ 0 h 7972926"/>
              <a:gd name="connsiteX2" fmla="*/ 6389958 w 7557418"/>
              <a:gd name="connsiteY2" fmla="*/ 0 h 7972926"/>
              <a:gd name="connsiteX3" fmla="*/ 7557418 w 7557418"/>
              <a:gd name="connsiteY3" fmla="*/ 7972926 h 7972926"/>
              <a:gd name="connsiteX4" fmla="*/ 0 w 7557418"/>
              <a:gd name="connsiteY4" fmla="*/ 7924800 h 7972926"/>
              <a:gd name="connsiteX0" fmla="*/ 0 w 7557418"/>
              <a:gd name="connsiteY0" fmla="*/ 7924800 h 7972926"/>
              <a:gd name="connsiteX1" fmla="*/ 1600597 w 7557418"/>
              <a:gd name="connsiteY1" fmla="*/ 0 h 7972926"/>
              <a:gd name="connsiteX2" fmla="*/ 7544990 w 7557418"/>
              <a:gd name="connsiteY2" fmla="*/ 2382253 h 7972926"/>
              <a:gd name="connsiteX3" fmla="*/ 7557418 w 7557418"/>
              <a:gd name="connsiteY3" fmla="*/ 7972926 h 7972926"/>
              <a:gd name="connsiteX4" fmla="*/ 0 w 7557418"/>
              <a:gd name="connsiteY4" fmla="*/ 7924800 h 7972926"/>
              <a:gd name="connsiteX0" fmla="*/ 0 w 7557418"/>
              <a:gd name="connsiteY0" fmla="*/ 5542547 h 5590673"/>
              <a:gd name="connsiteX1" fmla="*/ 1119334 w 7557418"/>
              <a:gd name="connsiteY1" fmla="*/ 0 h 5590673"/>
              <a:gd name="connsiteX2" fmla="*/ 7544990 w 7557418"/>
              <a:gd name="connsiteY2" fmla="*/ 0 h 5590673"/>
              <a:gd name="connsiteX3" fmla="*/ 7557418 w 7557418"/>
              <a:gd name="connsiteY3" fmla="*/ 5590673 h 5590673"/>
              <a:gd name="connsiteX4" fmla="*/ 0 w 7557418"/>
              <a:gd name="connsiteY4" fmla="*/ 5542547 h 5590673"/>
              <a:gd name="connsiteX0" fmla="*/ 0 w 7581481"/>
              <a:gd name="connsiteY0" fmla="*/ 5590673 h 5590673"/>
              <a:gd name="connsiteX1" fmla="*/ 1143397 w 7581481"/>
              <a:gd name="connsiteY1" fmla="*/ 0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581481"/>
              <a:gd name="connsiteY0" fmla="*/ 5590673 h 5590673"/>
              <a:gd name="connsiteX1" fmla="*/ 1029789 w 7581481"/>
              <a:gd name="connsiteY1" fmla="*/ 24064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581481"/>
              <a:gd name="connsiteY0" fmla="*/ 5614735 h 5614735"/>
              <a:gd name="connsiteX1" fmla="*/ 1075233 w 7581481"/>
              <a:gd name="connsiteY1" fmla="*/ 0 h 5614735"/>
              <a:gd name="connsiteX2" fmla="*/ 7569053 w 7581481"/>
              <a:gd name="connsiteY2" fmla="*/ 24062 h 5614735"/>
              <a:gd name="connsiteX3" fmla="*/ 7581481 w 7581481"/>
              <a:gd name="connsiteY3" fmla="*/ 5614735 h 5614735"/>
              <a:gd name="connsiteX4" fmla="*/ 0 w 7581481"/>
              <a:gd name="connsiteY4" fmla="*/ 5614735 h 5614735"/>
              <a:gd name="connsiteX0" fmla="*/ 0 w 7581481"/>
              <a:gd name="connsiteY0" fmla="*/ 5590673 h 5590673"/>
              <a:gd name="connsiteX1" fmla="*/ 1075233 w 7581481"/>
              <a:gd name="connsiteY1" fmla="*/ 24064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672367"/>
              <a:gd name="connsiteY0" fmla="*/ 5614736 h 5614736"/>
              <a:gd name="connsiteX1" fmla="*/ 1166119 w 7672367"/>
              <a:gd name="connsiteY1" fmla="*/ 24064 h 5614736"/>
              <a:gd name="connsiteX2" fmla="*/ 7659939 w 7672367"/>
              <a:gd name="connsiteY2" fmla="*/ 0 h 5614736"/>
              <a:gd name="connsiteX3" fmla="*/ 7672367 w 7672367"/>
              <a:gd name="connsiteY3" fmla="*/ 5590673 h 5614736"/>
              <a:gd name="connsiteX4" fmla="*/ 0 w 7672367"/>
              <a:gd name="connsiteY4" fmla="*/ 5614736 h 5614736"/>
              <a:gd name="connsiteX0" fmla="*/ 0 w 7683267"/>
              <a:gd name="connsiteY0" fmla="*/ 5590672 h 5590672"/>
              <a:gd name="connsiteX1" fmla="*/ 1166119 w 7683267"/>
              <a:gd name="connsiteY1" fmla="*/ 0 h 5590672"/>
              <a:gd name="connsiteX2" fmla="*/ 7682661 w 7683267"/>
              <a:gd name="connsiteY2" fmla="*/ 24062 h 5590672"/>
              <a:gd name="connsiteX3" fmla="*/ 7672367 w 7683267"/>
              <a:gd name="connsiteY3" fmla="*/ 5566609 h 5590672"/>
              <a:gd name="connsiteX4" fmla="*/ 0 w 7683267"/>
              <a:gd name="connsiteY4" fmla="*/ 5590672 h 5590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83267" h="5590672">
                <a:moveTo>
                  <a:pt x="0" y="5590672"/>
                </a:moveTo>
                <a:lnTo>
                  <a:pt x="1166119" y="0"/>
                </a:lnTo>
                <a:lnTo>
                  <a:pt x="7682661" y="24062"/>
                </a:lnTo>
                <a:cubicBezTo>
                  <a:pt x="7686804" y="1887620"/>
                  <a:pt x="7668224" y="3703051"/>
                  <a:pt x="7672367" y="5566609"/>
                </a:cubicBezTo>
                <a:lnTo>
                  <a:pt x="0" y="5590672"/>
                </a:lnTo>
                <a:close/>
              </a:path>
            </a:pathLst>
          </a:custGeom>
        </p:spPr>
        <p:txBody>
          <a:bodyPr/>
          <a:lstStyle/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CC9831-B565-0044-BD87-B4DF2E24268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10800"/>
            <a:ext cx="1471721" cy="253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168583"/>
      </p:ext>
    </p:extLst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rgbClr val="B55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1350BCA-422F-E847-8BF6-69FFA5C0732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015337458"/>
      </p:ext>
    </p:extLst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rgbClr val="7A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3246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</p:spTree>
    <p:extLst>
      <p:ext uri="{BB962C8B-B14F-4D97-AF65-F5344CB8AC3E}">
        <p14:creationId xmlns:p14="http://schemas.microsoft.com/office/powerpoint/2010/main" val="822074391"/>
      </p:ext>
    </p:extLst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rgbClr val="77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75E37228-FFAC-8144-873C-288AA344000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511247480"/>
      </p:ext>
    </p:extLst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F626B02C-8E07-B84E-AE18-832EA43245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062134617"/>
      </p:ext>
    </p:extLst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5171" y="549276"/>
            <a:ext cx="20729099" cy="228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5171" y="3200403"/>
            <a:ext cx="20729099" cy="9051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86" r:id="rId3"/>
    <p:sldLayoutId id="2147483687" r:id="rId4"/>
    <p:sldLayoutId id="2147483688" r:id="rId5"/>
    <p:sldLayoutId id="2147483685" r:id="rId6"/>
    <p:sldLayoutId id="2147483683" r:id="rId7"/>
    <p:sldLayoutId id="2147483684" r:id="rId8"/>
    <p:sldLayoutId id="2147483681" r:id="rId9"/>
    <p:sldLayoutId id="2147483682" r:id="rId10"/>
    <p:sldLayoutId id="2147483652" r:id="rId11"/>
    <p:sldLayoutId id="2147483690" r:id="rId12"/>
    <p:sldLayoutId id="2147483691" r:id="rId13"/>
  </p:sldLayoutIdLst>
  <p:transition spd="slow">
    <p:wipe dir="d"/>
  </p:transition>
  <p:txStyles>
    <p:titleStyle>
      <a:lvl1pPr algn="l" defTabSz="1828434" rtl="0" eaLnBrk="1" latinLnBrk="0" hangingPunct="1">
        <a:spcBef>
          <a:spcPct val="0"/>
        </a:spcBef>
        <a:buNone/>
        <a:defRPr lang="en-US" sz="8798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663" indent="-685663" algn="l" defTabSz="1828434" rtl="0" eaLnBrk="1" latinLnBrk="0" hangingPunct="1">
        <a:spcBef>
          <a:spcPct val="20000"/>
        </a:spcBef>
        <a:buFont typeface="Arial" pitchFamily="34" charset="0"/>
        <a:buChar char="•"/>
        <a:defRPr sz="5599" kern="1200">
          <a:solidFill>
            <a:schemeClr val="tx1"/>
          </a:solidFill>
          <a:latin typeface="+mn-lt"/>
          <a:ea typeface="+mn-ea"/>
          <a:cs typeface="+mn-cs"/>
        </a:defRPr>
      </a:lvl1pPr>
      <a:lvl2pPr marL="1485603" indent="-571386" algn="l" defTabSz="1828434" rtl="0" eaLnBrk="1" latinLnBrk="0" hangingPunct="1">
        <a:spcBef>
          <a:spcPct val="20000"/>
        </a:spcBef>
        <a:buFont typeface="Arial" pitchFamily="34" charset="0"/>
        <a:buChar char="–"/>
        <a:defRPr sz="4799" kern="1200">
          <a:solidFill>
            <a:schemeClr val="tx1"/>
          </a:solidFill>
          <a:latin typeface="+mn-lt"/>
          <a:ea typeface="+mn-ea"/>
          <a:cs typeface="+mn-cs"/>
        </a:defRPr>
      </a:lvl2pPr>
      <a:lvl3pPr marL="2285543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3pPr>
      <a:lvl4pPr marL="3199760" indent="-457109" algn="l" defTabSz="1828434" rtl="0" eaLnBrk="1" latinLnBrk="0" hangingPunct="1">
        <a:spcBef>
          <a:spcPct val="20000"/>
        </a:spcBef>
        <a:buFont typeface="Arial" pitchFamily="34" charset="0"/>
        <a:buChar char="–"/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4113977" indent="-457109" algn="l" defTabSz="1828434" rtl="0" eaLnBrk="1" latinLnBrk="0" hangingPunct="1">
        <a:spcBef>
          <a:spcPct val="20000"/>
        </a:spcBef>
        <a:buFont typeface="Arial" pitchFamily="34" charset="0"/>
        <a:buChar char="»"/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5028194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2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9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2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9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979898-F360-1D46-9895-9A696C9AA3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14465" y="3638728"/>
            <a:ext cx="8804114" cy="1974309"/>
          </a:xfrm>
        </p:spPr>
        <p:txBody>
          <a:bodyPr>
            <a:normAutofit lnSpcReduction="10000"/>
          </a:bodyPr>
          <a:lstStyle/>
          <a:p>
            <a:r>
              <a:rPr lang="en-GB" b="0" dirty="0"/>
              <a:t>Priority country projects update</a:t>
            </a:r>
            <a:endParaRPr lang="en-US" sz="7998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1306A-99EC-8149-B3E3-569FBD1DB2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19805" y="5791200"/>
            <a:ext cx="9578382" cy="2514600"/>
          </a:xfrm>
        </p:spPr>
        <p:txBody>
          <a:bodyPr>
            <a:noAutofit/>
          </a:bodyPr>
          <a:lstStyle/>
          <a:p>
            <a:r>
              <a:rPr lang="en-GB" sz="4000" b="0" i="0" dirty="0">
                <a:solidFill>
                  <a:schemeClr val="tx1"/>
                </a:solidFill>
              </a:rPr>
              <a:t>Peter Ballantyne</a:t>
            </a:r>
            <a:endParaRPr lang="en-US" sz="4000" b="0" i="0" dirty="0">
              <a:solidFill>
                <a:schemeClr val="tx1"/>
              </a:solidFill>
            </a:endParaRP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09E6DF3F-1A8D-4A20-8A9C-50C605380A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20787" y="8580135"/>
            <a:ext cx="6096000" cy="838200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4</a:t>
            </a:r>
            <a:r>
              <a:rPr lang="en-GB" baseline="30000" dirty="0"/>
              <a:t>th</a:t>
            </a:r>
            <a:r>
              <a:rPr lang="en-GB" dirty="0"/>
              <a:t> CRP Independent Steering Committee meeting, 8 October 2020</a:t>
            </a:r>
          </a:p>
          <a:p>
            <a:endParaRPr lang="en-GB" dirty="0"/>
          </a:p>
        </p:txBody>
      </p:sp>
      <p:pic>
        <p:nvPicPr>
          <p:cNvPr id="8" name="Picture Placeholder 7" descr="Diagram&#10;&#10;Description automatically generated">
            <a:extLst>
              <a:ext uri="{FF2B5EF4-FFF2-40B4-BE49-F238E27FC236}">
                <a16:creationId xmlns:a16="http://schemas.microsoft.com/office/drawing/2014/main" id="{F3FAE7DE-E3BA-4217-A364-3E0A6E570F2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99401" y="-30764"/>
            <a:ext cx="16087774" cy="13746764"/>
          </a:xfrm>
        </p:spPr>
      </p:pic>
    </p:spTree>
    <p:custDataLst>
      <p:tags r:id="rId1"/>
    </p:custData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Integration self assessment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B22B2857-8FE7-4FF3-83D2-C4D3A6485FE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6041930"/>
              </p:ext>
            </p:extLst>
          </p:nvPr>
        </p:nvGraphicFramePr>
        <p:xfrm>
          <a:off x="4954587" y="3200400"/>
          <a:ext cx="15001658" cy="9620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198041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2CFA10-353F-49C1-8CF6-2C0322709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074539" y="1655559"/>
            <a:ext cx="16442824" cy="2220702"/>
          </a:xfrm>
        </p:spPr>
        <p:txBody>
          <a:bodyPr>
            <a:normAutofit/>
          </a:bodyPr>
          <a:lstStyle/>
          <a:p>
            <a:r>
              <a:rPr lang="en-US" sz="6400" dirty="0"/>
              <a:t>Integration is …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AEB44F-6D46-4AF2-84E8-A2AF41F6CE9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68387" y="3801161"/>
            <a:ext cx="14554200" cy="8259280"/>
          </a:xfrm>
        </p:spPr>
        <p:txBody>
          <a:bodyPr>
            <a:normAutofit fontScale="92500" lnSpcReduction="20000"/>
          </a:bodyPr>
          <a:lstStyle/>
          <a:p>
            <a:pPr marL="1828617" lvl="1" indent="-914400">
              <a:buFont typeface="+mj-lt"/>
              <a:buAutoNum type="arabicPeriod"/>
            </a:pPr>
            <a:r>
              <a:rPr lang="en-US" dirty="0"/>
              <a:t>People from flagships and partners work together ‘as one’ – ‘</a:t>
            </a:r>
            <a:r>
              <a:rPr lang="en-US" dirty="0">
                <a:solidFill>
                  <a:srgbClr val="C00000"/>
                </a:solidFill>
              </a:rPr>
              <a:t>integrated team’</a:t>
            </a:r>
          </a:p>
          <a:p>
            <a:pPr marL="1828617" lvl="1" indent="-914400">
              <a:buFont typeface="+mj-lt"/>
              <a:buAutoNum type="arabicPeriod"/>
            </a:pPr>
            <a:r>
              <a:rPr lang="en-US" dirty="0"/>
              <a:t>Collaborative design of flagship agenda’s and priorities with common theory of change, outcome pathways, deliverables and budgets – ‘</a:t>
            </a:r>
            <a:r>
              <a:rPr lang="en-US" dirty="0">
                <a:solidFill>
                  <a:srgbClr val="C00000"/>
                </a:solidFill>
              </a:rPr>
              <a:t>integrated plan</a:t>
            </a:r>
            <a:r>
              <a:rPr lang="en-US" dirty="0"/>
              <a:t>’</a:t>
            </a:r>
          </a:p>
          <a:p>
            <a:pPr marL="1828617" lvl="1" indent="-914400">
              <a:buFont typeface="+mj-lt"/>
              <a:buAutoNum type="arabicPeriod"/>
            </a:pPr>
            <a:r>
              <a:rPr lang="en-US" dirty="0"/>
              <a:t>Multiple interventions of different flagships tested and delivered in coordinated ways to target groups – ‘</a:t>
            </a:r>
            <a:r>
              <a:rPr lang="en-US" dirty="0">
                <a:solidFill>
                  <a:srgbClr val="C00000"/>
                </a:solidFill>
              </a:rPr>
              <a:t>integrated delivery</a:t>
            </a:r>
            <a:r>
              <a:rPr lang="en-US" dirty="0"/>
              <a:t>’ </a:t>
            </a:r>
          </a:p>
          <a:p>
            <a:pPr marL="1828617" lvl="1" indent="-914400">
              <a:buFont typeface="+mj-lt"/>
              <a:buAutoNum type="arabicPeriod"/>
            </a:pPr>
            <a:r>
              <a:rPr lang="en-US" dirty="0"/>
              <a:t>Several different and complementary interventions are combined together to serve different objectives – ‘</a:t>
            </a:r>
            <a:r>
              <a:rPr lang="en-US" dirty="0">
                <a:solidFill>
                  <a:srgbClr val="C00000"/>
                </a:solidFill>
              </a:rPr>
              <a:t>integrated intervention packages</a:t>
            </a:r>
            <a:r>
              <a:rPr lang="en-US" dirty="0"/>
              <a:t>’</a:t>
            </a:r>
          </a:p>
          <a:p>
            <a:pPr marL="1828617" lvl="1" indent="-914400">
              <a:buFont typeface="+mj-lt"/>
              <a:buAutoNum type="arabicPeriod"/>
            </a:pPr>
            <a:r>
              <a:rPr lang="en-US" dirty="0"/>
              <a:t>Multiple interventions are aggregated together to reach target groups – ‘</a:t>
            </a:r>
            <a:r>
              <a:rPr lang="en-US" dirty="0">
                <a:solidFill>
                  <a:srgbClr val="C00000"/>
                </a:solidFill>
              </a:rPr>
              <a:t>integrated platform</a:t>
            </a:r>
            <a:r>
              <a:rPr lang="en-US" dirty="0"/>
              <a:t>’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423C89D-BCDD-48FF-84B7-8C69B15EA1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1187" y="5593898"/>
            <a:ext cx="7892957" cy="527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364701"/>
      </p:ext>
    </p:extLst>
  </p:cSld>
  <p:clrMapOvr>
    <a:masterClrMapping/>
  </p:clrMapOvr>
  <p:transition spd="slow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Why integrate our country activities?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B494AFD-F017-4C54-849C-1E130A0516C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62374" y="3276600"/>
            <a:ext cx="14782800" cy="1005897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82711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433D318-DB69-43CB-A2DE-0EA9FD599FAB}"/>
              </a:ext>
            </a:extLst>
          </p:cNvPr>
          <p:cNvGraphicFramePr>
            <a:graphicFrameLocks noGrp="1"/>
          </p:cNvGraphicFramePr>
          <p:nvPr/>
        </p:nvGraphicFramePr>
        <p:xfrm>
          <a:off x="1387910" y="1332732"/>
          <a:ext cx="22049262" cy="114486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04310">
                  <a:extLst>
                    <a:ext uri="{9D8B030D-6E8A-4147-A177-3AD203B41FA5}">
                      <a16:colId xmlns:a16="http://schemas.microsoft.com/office/drawing/2014/main" val="3674049745"/>
                    </a:ext>
                  </a:extLst>
                </a:gridCol>
                <a:gridCol w="9619946">
                  <a:extLst>
                    <a:ext uri="{9D8B030D-6E8A-4147-A177-3AD203B41FA5}">
                      <a16:colId xmlns:a16="http://schemas.microsoft.com/office/drawing/2014/main" val="3324542984"/>
                    </a:ext>
                  </a:extLst>
                </a:gridCol>
                <a:gridCol w="6825006">
                  <a:extLst>
                    <a:ext uri="{9D8B030D-6E8A-4147-A177-3AD203B41FA5}">
                      <a16:colId xmlns:a16="http://schemas.microsoft.com/office/drawing/2014/main" val="3571509362"/>
                    </a:ext>
                  </a:extLst>
                </a:gridCol>
              </a:tblGrid>
              <a:tr h="916290">
                <a:tc>
                  <a:txBody>
                    <a:bodyPr/>
                    <a:lstStyle/>
                    <a:p>
                      <a:pPr marL="201930" indent="-180340" algn="ctr">
                        <a:spcAft>
                          <a:spcPts val="300"/>
                        </a:spcAft>
                      </a:pPr>
                      <a:r>
                        <a:rPr lang="en-US" sz="4000" dirty="0" err="1">
                          <a:solidFill>
                            <a:schemeClr val="tx1"/>
                          </a:solidFill>
                          <a:effectLst/>
                        </a:rPr>
                        <a:t>ToC</a:t>
                      </a:r>
                      <a:r>
                        <a:rPr lang="en-US" sz="4000" dirty="0">
                          <a:solidFill>
                            <a:schemeClr val="tx1"/>
                          </a:solidFill>
                          <a:effectLst/>
                        </a:rPr>
                        <a:t> strategy</a:t>
                      </a:r>
                      <a:endParaRPr lang="en-KE" sz="4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37142" marR="137142" marT="0" marB="0">
                    <a:solidFill>
                      <a:srgbClr val="ACD4D8"/>
                    </a:solidFill>
                  </a:tcPr>
                </a:tc>
                <a:tc>
                  <a:txBody>
                    <a:bodyPr/>
                    <a:lstStyle/>
                    <a:p>
                      <a:pPr marL="291465" indent="-269875" algn="ctr">
                        <a:spcAft>
                          <a:spcPts val="0"/>
                        </a:spcAft>
                      </a:pPr>
                      <a:r>
                        <a:rPr lang="en-US" sz="4000" dirty="0">
                          <a:solidFill>
                            <a:schemeClr val="tx1"/>
                          </a:solidFill>
                          <a:effectLst/>
                        </a:rPr>
                        <a:t>Integrated components</a:t>
                      </a:r>
                      <a:endParaRPr lang="en-KE" sz="4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37142" marR="13714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03835" indent="-172720" algn="ctr">
                        <a:spcAft>
                          <a:spcPts val="0"/>
                        </a:spcAft>
                      </a:pPr>
                      <a:r>
                        <a:rPr lang="en-US" sz="4000" dirty="0">
                          <a:solidFill>
                            <a:schemeClr val="tx1"/>
                          </a:solidFill>
                          <a:effectLst/>
                        </a:rPr>
                        <a:t>Medium to long term change</a:t>
                      </a:r>
                      <a:endParaRPr lang="en-KE" sz="4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37142" marR="137142" marT="0" marB="0">
                    <a:solidFill>
                      <a:srgbClr val="ACD4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329481"/>
                  </a:ext>
                </a:extLst>
              </a:tr>
              <a:tr h="4825512">
                <a:tc>
                  <a:txBody>
                    <a:bodyPr/>
                    <a:lstStyle/>
                    <a:p>
                      <a:pPr marL="201930" indent="-180340">
                        <a:lnSpc>
                          <a:spcPct val="105000"/>
                        </a:lnSpc>
                        <a:spcAft>
                          <a:spcPts val="300"/>
                        </a:spcAft>
                      </a:pPr>
                      <a:r>
                        <a:rPr lang="en-US" sz="4000" b="0" dirty="0">
                          <a:solidFill>
                            <a:schemeClr val="tx1"/>
                          </a:solidFill>
                          <a:effectLst/>
                        </a:rPr>
                        <a:t>a.</a:t>
                      </a:r>
                      <a:r>
                        <a:rPr lang="en-US" sz="3600" b="0" dirty="0">
                          <a:solidFill>
                            <a:schemeClr val="tx1"/>
                          </a:solidFill>
                          <a:effectLst/>
                          <a:latin typeface="Tw Cen MT" panose="020B0602020104020603" pitchFamily="34" charset="0"/>
                        </a:rPr>
                        <a:t> Increase capacity of dairy agribusiness (focus on youth and women) to:</a:t>
                      </a:r>
                    </a:p>
                    <a:p>
                      <a:pPr marL="719138" indent="-342900">
                        <a:lnSpc>
                          <a:spcPct val="105000"/>
                        </a:lnSpc>
                        <a:spcAft>
                          <a:spcPts val="3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w Cen MT" panose="020B0602020104020603" pitchFamily="34" charset="0"/>
                          <a:ea typeface="Calibri" panose="020F0502020204030204" pitchFamily="34" charset="0"/>
                        </a:rPr>
                        <a:t>Bundle technologies</a:t>
                      </a:r>
                    </a:p>
                    <a:p>
                      <a:pPr marL="719138" indent="-342900">
                        <a:lnSpc>
                          <a:spcPct val="105000"/>
                        </a:lnSpc>
                        <a:spcAft>
                          <a:spcPts val="3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w Cen MT" panose="020B0602020104020603" pitchFamily="34" charset="0"/>
                          <a:ea typeface="Calibri" panose="020F0502020204030204" pitchFamily="34" charset="0"/>
                        </a:rPr>
                        <a:t>Promote strategic alliances</a:t>
                      </a:r>
                    </a:p>
                    <a:p>
                      <a:pPr marL="719138" indent="-342900">
                        <a:lnSpc>
                          <a:spcPct val="105000"/>
                        </a:lnSpc>
                        <a:spcAft>
                          <a:spcPts val="3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w Cen MT" panose="020B0602020104020603" pitchFamily="34" charset="0"/>
                          <a:ea typeface="Calibri" panose="020F0502020204030204" pitchFamily="34" charset="0"/>
                        </a:rPr>
                        <a:t>Grow portfolio of technologies traded</a:t>
                      </a:r>
                    </a:p>
                    <a:p>
                      <a:pPr marL="719138" indent="-342900">
                        <a:lnSpc>
                          <a:spcPct val="105000"/>
                        </a:lnSpc>
                        <a:spcAft>
                          <a:spcPts val="3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w Cen MT" panose="020B0602020104020603" pitchFamily="34" charset="0"/>
                          <a:ea typeface="Calibri" panose="020F0502020204030204" pitchFamily="34" charset="0"/>
                        </a:rPr>
                        <a:t>Grow their businesses</a:t>
                      </a:r>
                      <a:endParaRPr lang="en-KE" sz="2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37142" marR="137142" marT="0" marB="0">
                    <a:solidFill>
                      <a:srgbClr val="ACD4D8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201295" indent="-179705">
                        <a:spcAft>
                          <a:spcPts val="0"/>
                        </a:spcAft>
                      </a:pPr>
                      <a:endParaRPr lang="en-KE" sz="4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37142" marR="13714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172720" indent="-172720">
                        <a:lnSpc>
                          <a:spcPct val="105000"/>
                        </a:lnSpc>
                        <a:spcAft>
                          <a:spcPts val="600"/>
                        </a:spcAft>
                      </a:pPr>
                      <a:r>
                        <a:rPr lang="en-US" sz="3600" b="0" dirty="0" err="1">
                          <a:solidFill>
                            <a:schemeClr val="tx1"/>
                          </a:solidFill>
                          <a:effectLst/>
                          <a:latin typeface="Tw Cen MT" panose="020B0602020104020603" pitchFamily="34" charset="0"/>
                        </a:rPr>
                        <a:t>i</a:t>
                      </a:r>
                      <a:r>
                        <a:rPr lang="en-US" sz="3600" b="0" dirty="0">
                          <a:solidFill>
                            <a:schemeClr val="tx1"/>
                          </a:solidFill>
                          <a:effectLst/>
                          <a:latin typeface="Tw Cen MT" panose="020B0602020104020603" pitchFamily="34" charset="0"/>
                        </a:rPr>
                        <a:t>.  Increased agribusiness performance:</a:t>
                      </a:r>
                    </a:p>
                    <a:p>
                      <a:pPr marL="719138" indent="-342900">
                        <a:lnSpc>
                          <a:spcPct val="105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w Cen MT" panose="020B0602020104020603" pitchFamily="34" charset="0"/>
                        </a:rPr>
                        <a:t>Increased product portfolio</a:t>
                      </a:r>
                    </a:p>
                    <a:p>
                      <a:pPr marL="719138" indent="-342900">
                        <a:lnSpc>
                          <a:spcPct val="105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w Cen MT" panose="020B0602020104020603" pitchFamily="34" charset="0"/>
                        </a:rPr>
                        <a:t>Bundled products/services</a:t>
                      </a:r>
                    </a:p>
                    <a:p>
                      <a:pPr marL="719138" indent="-342900">
                        <a:lnSpc>
                          <a:spcPct val="105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w Cen MT" panose="020B0602020104020603" pitchFamily="34" charset="0"/>
                        </a:rPr>
                        <a:t>Client orientation/outreach</a:t>
                      </a:r>
                    </a:p>
                    <a:p>
                      <a:pPr marL="172720" indent="-172720">
                        <a:lnSpc>
                          <a:spcPct val="105000"/>
                        </a:lnSpc>
                        <a:spcAft>
                          <a:spcPts val="600"/>
                        </a:spcAft>
                      </a:pPr>
                      <a:endParaRPr lang="en-KE" sz="4000" b="0" dirty="0">
                        <a:solidFill>
                          <a:schemeClr val="tx1"/>
                        </a:solidFill>
                        <a:effectLst/>
                        <a:latin typeface="Tw Cen MT" panose="020B0602020104020603" pitchFamily="34" charset="0"/>
                      </a:endParaRPr>
                    </a:p>
                    <a:p>
                      <a:pPr marL="172720" indent="-172720">
                        <a:lnSpc>
                          <a:spcPct val="105000"/>
                        </a:lnSpc>
                        <a:spcAft>
                          <a:spcPts val="600"/>
                        </a:spcAft>
                      </a:pPr>
                      <a:r>
                        <a:rPr lang="en-US" sz="4000" b="0" dirty="0">
                          <a:solidFill>
                            <a:schemeClr val="tx1"/>
                          </a:solidFill>
                          <a:effectLst/>
                          <a:latin typeface="Tw Cen MT" panose="020B0602020104020603" pitchFamily="34" charset="0"/>
                        </a:rPr>
                        <a:t>ii.  </a:t>
                      </a:r>
                      <a:r>
                        <a:rPr lang="en-US" sz="3600" b="0" dirty="0">
                          <a:solidFill>
                            <a:schemeClr val="tx1"/>
                          </a:solidFill>
                          <a:effectLst/>
                          <a:latin typeface="Tw Cen MT" panose="020B0602020104020603" pitchFamily="34" charset="0"/>
                        </a:rPr>
                        <a:t>Value chain actors adopt innovative packages  </a:t>
                      </a:r>
                    </a:p>
                    <a:p>
                      <a:pPr marL="172720" indent="-172720">
                        <a:lnSpc>
                          <a:spcPct val="105000"/>
                        </a:lnSpc>
                        <a:spcAft>
                          <a:spcPts val="600"/>
                        </a:spcAft>
                      </a:pPr>
                      <a:endParaRPr lang="en-US" sz="3600" b="0" dirty="0">
                        <a:solidFill>
                          <a:schemeClr val="tx1"/>
                        </a:solidFill>
                        <a:effectLst/>
                        <a:latin typeface="Tw Cen MT" panose="020B0602020104020603" pitchFamily="34" charset="0"/>
                      </a:endParaRPr>
                    </a:p>
                    <a:p>
                      <a:pPr marL="172720" indent="-172720">
                        <a:lnSpc>
                          <a:spcPct val="105000"/>
                        </a:lnSpc>
                        <a:spcAft>
                          <a:spcPts val="600"/>
                        </a:spcAft>
                      </a:pPr>
                      <a:endParaRPr lang="en-US" sz="3600" b="0" dirty="0">
                        <a:solidFill>
                          <a:schemeClr val="tx1"/>
                        </a:solidFill>
                        <a:effectLst/>
                        <a:latin typeface="Tw Cen MT" panose="020B0602020104020603" pitchFamily="34" charset="0"/>
                      </a:endParaRPr>
                    </a:p>
                    <a:p>
                      <a:pPr marL="172720" indent="-172720">
                        <a:lnSpc>
                          <a:spcPct val="105000"/>
                        </a:lnSpc>
                        <a:spcAft>
                          <a:spcPts val="600"/>
                        </a:spcAft>
                      </a:pPr>
                      <a:endParaRPr lang="en-KE" sz="3600" b="0" dirty="0">
                        <a:solidFill>
                          <a:schemeClr val="tx1"/>
                        </a:solidFill>
                        <a:effectLst/>
                        <a:latin typeface="Tw Cen MT" panose="020B0602020104020603" pitchFamily="34" charset="0"/>
                      </a:endParaRPr>
                    </a:p>
                    <a:p>
                      <a:pPr marL="172720" indent="-172720">
                        <a:lnSpc>
                          <a:spcPct val="105000"/>
                        </a:lnSpc>
                        <a:spcAft>
                          <a:spcPts val="600"/>
                        </a:spcAft>
                      </a:pPr>
                      <a:r>
                        <a:rPr lang="en-US" sz="3600" b="0" dirty="0">
                          <a:solidFill>
                            <a:schemeClr val="tx1"/>
                          </a:solidFill>
                          <a:effectLst/>
                          <a:latin typeface="Tw Cen MT" panose="020B0602020104020603" pitchFamily="34" charset="0"/>
                        </a:rPr>
                        <a:t>iii. Improved business enabling environment.</a:t>
                      </a:r>
                      <a:endParaRPr lang="en-KE" sz="3600" b="0" dirty="0">
                        <a:solidFill>
                          <a:schemeClr val="tx1"/>
                        </a:solidFill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</a:endParaRPr>
                    </a:p>
                  </a:txBody>
                  <a:tcPr marL="137142" marR="137142" marT="0" marB="0">
                    <a:solidFill>
                      <a:srgbClr val="ACD4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8001245"/>
                  </a:ext>
                </a:extLst>
              </a:tr>
              <a:tr h="3285096">
                <a:tc>
                  <a:txBody>
                    <a:bodyPr/>
                    <a:lstStyle/>
                    <a:p>
                      <a:pPr marL="201930" indent="-180340">
                        <a:lnSpc>
                          <a:spcPct val="105000"/>
                        </a:lnSpc>
                        <a:spcAft>
                          <a:spcPts val="300"/>
                        </a:spcAft>
                      </a:pPr>
                      <a:r>
                        <a:rPr lang="en-US" sz="3600" b="0" dirty="0">
                          <a:solidFill>
                            <a:schemeClr val="tx1"/>
                          </a:solidFill>
                          <a:effectLst/>
                          <a:latin typeface="Tw Cen MT" panose="020B0602020104020603" pitchFamily="34" charset="0"/>
                        </a:rPr>
                        <a:t>b. Package and test profitable &amp; environmentally sustainable technologies</a:t>
                      </a:r>
                    </a:p>
                  </a:txBody>
                  <a:tcPr marL="137142" marR="137142" marT="0" marB="0">
                    <a:solidFill>
                      <a:srgbClr val="ACD4D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K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7088426"/>
                  </a:ext>
                </a:extLst>
              </a:tr>
              <a:tr h="2421730">
                <a:tc>
                  <a:txBody>
                    <a:bodyPr/>
                    <a:lstStyle/>
                    <a:p>
                      <a:pPr marL="201930" indent="-180340">
                        <a:lnSpc>
                          <a:spcPct val="105000"/>
                        </a:lnSpc>
                        <a:spcAft>
                          <a:spcPts val="300"/>
                        </a:spcAft>
                      </a:pPr>
                      <a:r>
                        <a:rPr lang="en-US" sz="3600" b="0" dirty="0">
                          <a:solidFill>
                            <a:schemeClr val="tx1"/>
                          </a:solidFill>
                          <a:effectLst/>
                          <a:latin typeface="Tw Cen MT" panose="020B0602020104020603" pitchFamily="34" charset="0"/>
                        </a:rPr>
                        <a:t>c. Influence policy and investment</a:t>
                      </a:r>
                      <a:endParaRPr lang="en-KE" sz="3600" b="0" dirty="0">
                        <a:solidFill>
                          <a:schemeClr val="tx1"/>
                        </a:solidFill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</a:endParaRPr>
                    </a:p>
                  </a:txBody>
                  <a:tcPr marL="137142" marR="137142" marT="0" marB="0">
                    <a:solidFill>
                      <a:srgbClr val="ACD4D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K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0424651"/>
                  </a:ext>
                </a:extLst>
              </a:tr>
            </a:tbl>
          </a:graphicData>
        </a:graphic>
      </p:graphicFrame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16647901-7C5C-466F-A189-2AF0F727E658}"/>
              </a:ext>
            </a:extLst>
          </p:cNvPr>
          <p:cNvSpPr txBox="1">
            <a:spLocks/>
          </p:cNvSpPr>
          <p:nvPr/>
        </p:nvSpPr>
        <p:spPr>
          <a:xfrm>
            <a:off x="391378" y="892"/>
            <a:ext cx="24039782" cy="1331840"/>
          </a:xfrm>
          <a:prstGeom prst="rect">
            <a:avLst/>
          </a:prstGeom>
        </p:spPr>
        <p:txBody>
          <a:bodyPr vert="horz" lIns="182856" tIns="91428" rIns="182856" bIns="91428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b="1" dirty="0">
                <a:solidFill>
                  <a:srgbClr val="B55638"/>
                </a:solidFill>
              </a:rPr>
              <a:t>Integration ‘glue’ in Tanzania: dairy </a:t>
            </a:r>
            <a:r>
              <a:rPr lang="en-US" sz="4800" b="1" dirty="0" err="1">
                <a:solidFill>
                  <a:srgbClr val="B55638"/>
                </a:solidFill>
              </a:rPr>
              <a:t>agripreneurs</a:t>
            </a:r>
            <a:r>
              <a:rPr lang="en-US" sz="4800" b="1" dirty="0">
                <a:solidFill>
                  <a:srgbClr val="B55638"/>
                </a:solidFill>
              </a:rPr>
              <a:t> and demand driven technologies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EC1E32-7B47-4D24-9D8B-8B39D82C805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744" y="8689734"/>
            <a:ext cx="7864698" cy="38937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1C82F273-EFF1-47D6-8E6C-BC350D8DE147}"/>
              </a:ext>
            </a:extLst>
          </p:cNvPr>
          <p:cNvGrpSpPr/>
          <p:nvPr/>
        </p:nvGrpSpPr>
        <p:grpSpPr>
          <a:xfrm>
            <a:off x="8948512" y="2041641"/>
            <a:ext cx="6347906" cy="7120034"/>
            <a:chOff x="4189564" y="1099054"/>
            <a:chExt cx="3174366" cy="3560481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12D8A491-3E30-47A2-B27B-7B76B157A1C7}"/>
                </a:ext>
              </a:extLst>
            </p:cNvPr>
            <p:cNvSpPr/>
            <p:nvPr/>
          </p:nvSpPr>
          <p:spPr>
            <a:xfrm>
              <a:off x="4324973" y="1201744"/>
              <a:ext cx="2924951" cy="1015797"/>
            </a:xfrm>
            <a:prstGeom prst="ellipse">
              <a:avLst/>
            </a:prstGeom>
          </p:spPr>
          <p:style>
            <a:lnRef idx="0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50000"/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50000"/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F80D9E9-4670-4A42-9B03-9EC61B747829}"/>
                </a:ext>
              </a:extLst>
            </p:cNvPr>
            <p:cNvSpPr/>
            <p:nvPr/>
          </p:nvSpPr>
          <p:spPr>
            <a:xfrm>
              <a:off x="4431541" y="3979314"/>
              <a:ext cx="2720885" cy="680221"/>
            </a:xfrm>
            <a:custGeom>
              <a:avLst/>
              <a:gdLst>
                <a:gd name="connsiteX0" fmla="*/ 0 w 2720885"/>
                <a:gd name="connsiteY0" fmla="*/ 0 h 680221"/>
                <a:gd name="connsiteX1" fmla="*/ 2720885 w 2720885"/>
                <a:gd name="connsiteY1" fmla="*/ 0 h 680221"/>
                <a:gd name="connsiteX2" fmla="*/ 2720885 w 2720885"/>
                <a:gd name="connsiteY2" fmla="*/ 680221 h 680221"/>
                <a:gd name="connsiteX3" fmla="*/ 0 w 2720885"/>
                <a:gd name="connsiteY3" fmla="*/ 680221 h 680221"/>
                <a:gd name="connsiteX4" fmla="*/ 0 w 2720885"/>
                <a:gd name="connsiteY4" fmla="*/ 0 h 680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0885" h="680221">
                  <a:moveTo>
                    <a:pt x="0" y="0"/>
                  </a:moveTo>
                  <a:lnTo>
                    <a:pt x="2720885" y="0"/>
                  </a:lnTo>
                  <a:lnTo>
                    <a:pt x="2720885" y="680221"/>
                  </a:lnTo>
                  <a:lnTo>
                    <a:pt x="0" y="68022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1332" tIns="341332" rIns="341332" bIns="341332" numCol="1" spcCol="1270" anchor="ctr" anchorCtr="0">
              <a:noAutofit/>
            </a:bodyPr>
            <a:lstStyle/>
            <a:p>
              <a:pPr algn="ctr" defTabSz="2133174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4800" dirty="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5570308-6023-43FE-BF38-C31C495BFF18}"/>
                </a:ext>
              </a:extLst>
            </p:cNvPr>
            <p:cNvSpPr/>
            <p:nvPr/>
          </p:nvSpPr>
          <p:spPr>
            <a:xfrm>
              <a:off x="5388386" y="2295993"/>
              <a:ext cx="1020331" cy="1020331"/>
            </a:xfrm>
            <a:custGeom>
              <a:avLst/>
              <a:gdLst>
                <a:gd name="connsiteX0" fmla="*/ 0 w 1020331"/>
                <a:gd name="connsiteY0" fmla="*/ 510166 h 1020331"/>
                <a:gd name="connsiteX1" fmla="*/ 510166 w 1020331"/>
                <a:gd name="connsiteY1" fmla="*/ 0 h 1020331"/>
                <a:gd name="connsiteX2" fmla="*/ 1020332 w 1020331"/>
                <a:gd name="connsiteY2" fmla="*/ 510166 h 1020331"/>
                <a:gd name="connsiteX3" fmla="*/ 510166 w 1020331"/>
                <a:gd name="connsiteY3" fmla="*/ 1020332 h 1020331"/>
                <a:gd name="connsiteX4" fmla="*/ 0 w 1020331"/>
                <a:gd name="connsiteY4" fmla="*/ 510166 h 1020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0331" h="1020331">
                  <a:moveTo>
                    <a:pt x="0" y="510166"/>
                  </a:moveTo>
                  <a:cubicBezTo>
                    <a:pt x="0" y="228409"/>
                    <a:pt x="228409" y="0"/>
                    <a:pt x="510166" y="0"/>
                  </a:cubicBezTo>
                  <a:cubicBezTo>
                    <a:pt x="791923" y="0"/>
                    <a:pt x="1020332" y="228409"/>
                    <a:pt x="1020332" y="510166"/>
                  </a:cubicBezTo>
                  <a:cubicBezTo>
                    <a:pt x="1020332" y="791923"/>
                    <a:pt x="791923" y="1020332"/>
                    <a:pt x="510166" y="1020332"/>
                  </a:cubicBezTo>
                  <a:cubicBezTo>
                    <a:pt x="228409" y="1020332"/>
                    <a:pt x="0" y="791923"/>
                    <a:pt x="0" y="510166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47062" tIns="347062" rIns="347062" bIns="347062" numCol="1" spcCol="1270" anchor="ctr" anchorCtr="0">
              <a:noAutofit/>
            </a:bodyPr>
            <a:lstStyle/>
            <a:p>
              <a:pPr algn="ctr" defTabSz="168876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800" dirty="0"/>
                <a:t>Health</a:t>
              </a: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BA0BB08-7DDD-4E25-B94F-EB6D590B0ACC}"/>
                </a:ext>
              </a:extLst>
            </p:cNvPr>
            <p:cNvSpPr/>
            <p:nvPr/>
          </p:nvSpPr>
          <p:spPr>
            <a:xfrm>
              <a:off x="4805903" y="1971525"/>
              <a:ext cx="890178" cy="664032"/>
            </a:xfrm>
            <a:custGeom>
              <a:avLst/>
              <a:gdLst>
                <a:gd name="connsiteX0" fmla="*/ 0 w 890178"/>
                <a:gd name="connsiteY0" fmla="*/ 332016 h 664032"/>
                <a:gd name="connsiteX1" fmla="*/ 445089 w 890178"/>
                <a:gd name="connsiteY1" fmla="*/ 0 h 664032"/>
                <a:gd name="connsiteX2" fmla="*/ 890178 w 890178"/>
                <a:gd name="connsiteY2" fmla="*/ 332016 h 664032"/>
                <a:gd name="connsiteX3" fmla="*/ 445089 w 890178"/>
                <a:gd name="connsiteY3" fmla="*/ 664032 h 664032"/>
                <a:gd name="connsiteX4" fmla="*/ 0 w 890178"/>
                <a:gd name="connsiteY4" fmla="*/ 332016 h 66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0178" h="664032">
                  <a:moveTo>
                    <a:pt x="0" y="332016"/>
                  </a:moveTo>
                  <a:cubicBezTo>
                    <a:pt x="0" y="148649"/>
                    <a:pt x="199273" y="0"/>
                    <a:pt x="445089" y="0"/>
                  </a:cubicBezTo>
                  <a:cubicBezTo>
                    <a:pt x="690905" y="0"/>
                    <a:pt x="890178" y="148649"/>
                    <a:pt x="890178" y="332016"/>
                  </a:cubicBezTo>
                  <a:cubicBezTo>
                    <a:pt x="890178" y="515383"/>
                    <a:pt x="690905" y="664032"/>
                    <a:pt x="445089" y="664032"/>
                  </a:cubicBezTo>
                  <a:cubicBezTo>
                    <a:pt x="199273" y="664032"/>
                    <a:pt x="0" y="515383"/>
                    <a:pt x="0" y="332016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727682"/>
                <a:satOff val="-41964"/>
                <a:lumOff val="4314"/>
                <a:alphaOff val="0"/>
              </a:schemeClr>
            </a:fillRef>
            <a:effectRef idx="0">
              <a:schemeClr val="accent2">
                <a:hueOff val="-727682"/>
                <a:satOff val="-41964"/>
                <a:lumOff val="431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1170" tIns="224940" rIns="291170" bIns="224940" numCol="1" spcCol="1270" anchor="ctr" anchorCtr="0">
              <a:noAutofit/>
            </a:bodyPr>
            <a:lstStyle/>
            <a:p>
              <a:pPr algn="ctr" defTabSz="106658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400" dirty="0"/>
                <a:t>Genetics</a:t>
              </a: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7BD3DCA-E6BD-45A7-BC8F-A0BBCB1408E7}"/>
                </a:ext>
              </a:extLst>
            </p:cNvPr>
            <p:cNvSpPr/>
            <p:nvPr/>
          </p:nvSpPr>
          <p:spPr>
            <a:xfrm>
              <a:off x="6004556" y="1762936"/>
              <a:ext cx="1015873" cy="793359"/>
            </a:xfrm>
            <a:custGeom>
              <a:avLst/>
              <a:gdLst>
                <a:gd name="connsiteX0" fmla="*/ 0 w 1015873"/>
                <a:gd name="connsiteY0" fmla="*/ 396680 h 793359"/>
                <a:gd name="connsiteX1" fmla="*/ 507937 w 1015873"/>
                <a:gd name="connsiteY1" fmla="*/ 0 h 793359"/>
                <a:gd name="connsiteX2" fmla="*/ 1015874 w 1015873"/>
                <a:gd name="connsiteY2" fmla="*/ 396680 h 793359"/>
                <a:gd name="connsiteX3" fmla="*/ 507937 w 1015873"/>
                <a:gd name="connsiteY3" fmla="*/ 793360 h 793359"/>
                <a:gd name="connsiteX4" fmla="*/ 0 w 1015873"/>
                <a:gd name="connsiteY4" fmla="*/ 396680 h 793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5873" h="793359">
                  <a:moveTo>
                    <a:pt x="0" y="396680"/>
                  </a:moveTo>
                  <a:cubicBezTo>
                    <a:pt x="0" y="177600"/>
                    <a:pt x="227411" y="0"/>
                    <a:pt x="507937" y="0"/>
                  </a:cubicBezTo>
                  <a:cubicBezTo>
                    <a:pt x="788463" y="0"/>
                    <a:pt x="1015874" y="177600"/>
                    <a:pt x="1015874" y="396680"/>
                  </a:cubicBezTo>
                  <a:cubicBezTo>
                    <a:pt x="1015874" y="615760"/>
                    <a:pt x="788463" y="793360"/>
                    <a:pt x="507937" y="793360"/>
                  </a:cubicBezTo>
                  <a:cubicBezTo>
                    <a:pt x="227411" y="793360"/>
                    <a:pt x="0" y="615760"/>
                    <a:pt x="0" y="396680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1455363"/>
                <a:satOff val="-83928"/>
                <a:lumOff val="8628"/>
                <a:alphaOff val="0"/>
              </a:schemeClr>
            </a:fillRef>
            <a:effectRef idx="0">
              <a:schemeClr val="accent2">
                <a:hueOff val="-1455363"/>
                <a:satOff val="-83928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38138" tIns="272974" rIns="338138" bIns="272974" numCol="1" spcCol="1270" anchor="ctr" anchorCtr="0">
              <a:noAutofit/>
            </a:bodyPr>
            <a:lstStyle/>
            <a:p>
              <a:pPr algn="ctr" defTabSz="142211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Feeds</a:t>
              </a:r>
            </a:p>
          </p:txBody>
        </p:sp>
        <p:sp>
          <p:nvSpPr>
            <p:cNvPr id="35" name="Shape 34">
              <a:extLst>
                <a:ext uri="{FF2B5EF4-FFF2-40B4-BE49-F238E27FC236}">
                  <a16:creationId xmlns:a16="http://schemas.microsoft.com/office/drawing/2014/main" id="{E69AD85E-A610-4C3B-87A2-E6C4E81B8127}"/>
                </a:ext>
              </a:extLst>
            </p:cNvPr>
            <p:cNvSpPr/>
            <p:nvPr/>
          </p:nvSpPr>
          <p:spPr>
            <a:xfrm>
              <a:off x="4189564" y="1099054"/>
              <a:ext cx="3174366" cy="2539492"/>
            </a:xfrm>
            <a:prstGeom prst="funnel">
              <a:avLst/>
            </a:prstGeom>
            <a:solidFill>
              <a:schemeClr val="accent6">
                <a:lumMod val="75000"/>
                <a:alpha val="40000"/>
              </a:schemeClr>
            </a:solidFill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rgbClr r="0" g="0" b="0"/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EA2A6135-E988-4389-B9AA-C7858B03EF47}"/>
              </a:ext>
            </a:extLst>
          </p:cNvPr>
          <p:cNvSpPr/>
          <p:nvPr/>
        </p:nvSpPr>
        <p:spPr>
          <a:xfrm>
            <a:off x="6767819" y="1636287"/>
            <a:ext cx="10014544" cy="946122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3" name="Oval 4">
            <a:extLst>
              <a:ext uri="{FF2B5EF4-FFF2-40B4-BE49-F238E27FC236}">
                <a16:creationId xmlns:a16="http://schemas.microsoft.com/office/drawing/2014/main" id="{B14D14D7-7881-4A61-96D6-EA3DE793CC0B}"/>
              </a:ext>
            </a:extLst>
          </p:cNvPr>
          <p:cNvSpPr txBox="1"/>
          <p:nvPr/>
        </p:nvSpPr>
        <p:spPr>
          <a:xfrm rot="3218341">
            <a:off x="8307302" y="5241093"/>
            <a:ext cx="3450458" cy="61254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5714" tIns="45714" rIns="45714" bIns="45714" numCol="1" spcCol="1270" anchor="ctr" anchorCtr="0">
            <a:noAutofit/>
          </a:bodyPr>
          <a:lstStyle/>
          <a:p>
            <a:pPr algn="ctr" defTabSz="159988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4800" dirty="0">
                <a:solidFill>
                  <a:schemeClr val="accent2">
                    <a:lumMod val="75000"/>
                  </a:schemeClr>
                </a:solidFill>
              </a:rPr>
              <a:t>Business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186C93F-EF27-45A3-980A-44454D278AC4}"/>
              </a:ext>
            </a:extLst>
          </p:cNvPr>
          <p:cNvSpPr/>
          <p:nvPr/>
        </p:nvSpPr>
        <p:spPr>
          <a:xfrm>
            <a:off x="12508113" y="2751083"/>
            <a:ext cx="1745044" cy="119410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1355300"/>
              <a:satOff val="50000"/>
              <a:lumOff val="-7353"/>
              <a:alphaOff val="0"/>
            </a:schemeClr>
          </a:fillRef>
          <a:effectRef idx="0">
            <a:schemeClr val="accent3">
              <a:hueOff val="1355300"/>
              <a:satOff val="50000"/>
              <a:lumOff val="-7353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Oval 4">
            <a:extLst>
              <a:ext uri="{FF2B5EF4-FFF2-40B4-BE49-F238E27FC236}">
                <a16:creationId xmlns:a16="http://schemas.microsoft.com/office/drawing/2014/main" id="{D407870B-0E8D-4EF1-943C-4A09634EDF7B}"/>
              </a:ext>
            </a:extLst>
          </p:cNvPr>
          <p:cNvSpPr txBox="1"/>
          <p:nvPr/>
        </p:nvSpPr>
        <p:spPr>
          <a:xfrm>
            <a:off x="12772243" y="2942221"/>
            <a:ext cx="1233936" cy="84435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5714" tIns="45714" rIns="45714" bIns="45714" numCol="1" spcCol="1270" anchor="ctr" anchorCtr="0">
            <a:noAutofit/>
          </a:bodyPr>
          <a:lstStyle/>
          <a:p>
            <a:pPr algn="ctr" defTabSz="159988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2800" dirty="0"/>
              <a:t>Gender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36EF3ED-018E-4BD4-9B6D-E69FA7D17165}"/>
              </a:ext>
            </a:extLst>
          </p:cNvPr>
          <p:cNvSpPr/>
          <p:nvPr/>
        </p:nvSpPr>
        <p:spPr>
          <a:xfrm>
            <a:off x="9739631" y="2859967"/>
            <a:ext cx="2994492" cy="119410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1355300"/>
              <a:satOff val="50000"/>
              <a:lumOff val="-7353"/>
              <a:alphaOff val="0"/>
            </a:schemeClr>
          </a:fillRef>
          <a:effectRef idx="0">
            <a:schemeClr val="accent3">
              <a:hueOff val="1355300"/>
              <a:satOff val="50000"/>
              <a:lumOff val="-7353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Oval 4">
            <a:extLst>
              <a:ext uri="{FF2B5EF4-FFF2-40B4-BE49-F238E27FC236}">
                <a16:creationId xmlns:a16="http://schemas.microsoft.com/office/drawing/2014/main" id="{E3A05742-A143-48C6-8458-6103D9753CD9}"/>
              </a:ext>
            </a:extLst>
          </p:cNvPr>
          <p:cNvSpPr txBox="1"/>
          <p:nvPr/>
        </p:nvSpPr>
        <p:spPr>
          <a:xfrm>
            <a:off x="10302026" y="3007267"/>
            <a:ext cx="1869702" cy="84435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5714" tIns="45714" rIns="45714" bIns="45714" numCol="1" spcCol="1270" anchor="ctr" anchorCtr="0">
            <a:noAutofit/>
          </a:bodyPr>
          <a:lstStyle/>
          <a:p>
            <a:pPr algn="ctr" defTabSz="159988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2600" dirty="0"/>
              <a:t>Environment</a:t>
            </a:r>
          </a:p>
        </p:txBody>
      </p:sp>
      <p:sp>
        <p:nvSpPr>
          <p:cNvPr id="28" name="Text Placeholder 1">
            <a:extLst>
              <a:ext uri="{FF2B5EF4-FFF2-40B4-BE49-F238E27FC236}">
                <a16:creationId xmlns:a16="http://schemas.microsoft.com/office/drawing/2014/main" id="{D6AFA0BD-B8E8-45AD-A51D-FF7CE7E13002}"/>
              </a:ext>
            </a:extLst>
          </p:cNvPr>
          <p:cNvSpPr txBox="1">
            <a:spLocks/>
          </p:cNvSpPr>
          <p:nvPr/>
        </p:nvSpPr>
        <p:spPr>
          <a:xfrm>
            <a:off x="4546094" y="12781363"/>
            <a:ext cx="17296358" cy="718646"/>
          </a:xfrm>
          <a:prstGeom prst="rect">
            <a:avLst/>
          </a:prstGeom>
        </p:spPr>
        <p:txBody>
          <a:bodyPr vert="horz" lIns="182856" tIns="91428" rIns="182856" bIns="91428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>
                <a:solidFill>
                  <a:schemeClr val="tx1"/>
                </a:solidFill>
              </a:rPr>
              <a:t>Goal: Catalyze an inclusive and sustainable development of the dairy value chain</a:t>
            </a:r>
          </a:p>
        </p:txBody>
      </p:sp>
      <p:sp>
        <p:nvSpPr>
          <p:cNvPr id="30" name="Oval 4">
            <a:extLst>
              <a:ext uri="{FF2B5EF4-FFF2-40B4-BE49-F238E27FC236}">
                <a16:creationId xmlns:a16="http://schemas.microsoft.com/office/drawing/2014/main" id="{BB061A7C-3D88-405B-9613-EF07E9926C2A}"/>
              </a:ext>
            </a:extLst>
          </p:cNvPr>
          <p:cNvSpPr txBox="1"/>
          <p:nvPr/>
        </p:nvSpPr>
        <p:spPr>
          <a:xfrm rot="18280518">
            <a:off x="12501550" y="5236161"/>
            <a:ext cx="3450458" cy="61254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5714" tIns="45714" rIns="45714" bIns="45714" numCol="1" spcCol="1270" anchor="ctr" anchorCtr="0">
            <a:noAutofit/>
          </a:bodyPr>
          <a:lstStyle/>
          <a:p>
            <a:pPr algn="ctr" defTabSz="159988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4800" dirty="0">
                <a:solidFill>
                  <a:schemeClr val="accent2">
                    <a:lumMod val="75000"/>
                  </a:schemeClr>
                </a:solidFill>
              </a:rPr>
              <a:t>Models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D560715-6420-4583-A227-83431ABF894F}"/>
              </a:ext>
            </a:extLst>
          </p:cNvPr>
          <p:cNvSpPr txBox="1"/>
          <p:nvPr/>
        </p:nvSpPr>
        <p:spPr>
          <a:xfrm rot="16200000">
            <a:off x="11055160" y="7516064"/>
            <a:ext cx="2177414" cy="1113804"/>
          </a:xfrm>
          <a:prstGeom prst="leftRightArrow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98220" tIns="398220" rIns="398220" bIns="398220" numCol="1" spcCol="1270" anchor="ctr" anchorCtr="0">
            <a:noAutofit/>
          </a:bodyPr>
          <a:lstStyle/>
          <a:p>
            <a:pPr algn="ctr" defTabSz="248870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4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C0ED02A-57AC-415D-9F74-DAC0DC864FE0}"/>
              </a:ext>
            </a:extLst>
          </p:cNvPr>
          <p:cNvSpPr txBox="1"/>
          <p:nvPr/>
        </p:nvSpPr>
        <p:spPr>
          <a:xfrm>
            <a:off x="7538323" y="7247477"/>
            <a:ext cx="8845660" cy="1663966"/>
          </a:xfrm>
          <a:prstGeom prst="leftRightArrow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98220" tIns="398220" rIns="398220" bIns="398220" numCol="1" spcCol="1270" anchor="ctr" anchorCtr="0">
            <a:noAutofit/>
          </a:bodyPr>
          <a:lstStyle/>
          <a:p>
            <a:pPr algn="ctr" defTabSz="248870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4000" dirty="0" err="1"/>
              <a:t>Maziwa</a:t>
            </a:r>
            <a:r>
              <a:rPr lang="en-GB" sz="4000" dirty="0"/>
              <a:t> Zaidi partnership</a:t>
            </a:r>
          </a:p>
        </p:txBody>
      </p:sp>
    </p:spTree>
    <p:extLst>
      <p:ext uri="{BB962C8B-B14F-4D97-AF65-F5344CB8AC3E}">
        <p14:creationId xmlns:p14="http://schemas.microsoft.com/office/powerpoint/2010/main" val="2868745201"/>
      </p:ext>
    </p:extLst>
  </p:cSld>
  <p:clrMapOvr>
    <a:masterClrMapping/>
  </p:clrMapOvr>
  <p:transition spd="slow"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8D9283A5-9E98-4764-939C-00739894E8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987" y="2286000"/>
            <a:ext cx="18364200" cy="11552006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B4197A2-D726-4EC9-BBB5-FBD450B2ED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058987" y="304800"/>
            <a:ext cx="16916400" cy="1752600"/>
          </a:xfrm>
        </p:spPr>
        <p:txBody>
          <a:bodyPr/>
          <a:lstStyle/>
          <a:p>
            <a:r>
              <a:rPr lang="en-US" sz="4800" dirty="0"/>
              <a:t>Improving incomes of pig value chain actors through marketing arrangements and sustainable integrated technology packages</a:t>
            </a:r>
            <a:endParaRPr lang="en-US" altLang="en-US" sz="4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en-KE" sz="4800" dirty="0"/>
          </a:p>
        </p:txBody>
      </p:sp>
      <p:sp>
        <p:nvSpPr>
          <p:cNvPr id="38" name="Arrow: Up 37">
            <a:extLst>
              <a:ext uri="{FF2B5EF4-FFF2-40B4-BE49-F238E27FC236}">
                <a16:creationId xmlns:a16="http://schemas.microsoft.com/office/drawing/2014/main" id="{42DBA83C-0E22-420B-A648-EF3C26DCC9DE}"/>
              </a:ext>
            </a:extLst>
          </p:cNvPr>
          <p:cNvSpPr/>
          <p:nvPr/>
        </p:nvSpPr>
        <p:spPr>
          <a:xfrm>
            <a:off x="19661187" y="3505200"/>
            <a:ext cx="2743200" cy="9166903"/>
          </a:xfrm>
          <a:prstGeom prst="upArrow">
            <a:avLst>
              <a:gd name="adj1" fmla="val 50000"/>
              <a:gd name="adj2" fmla="val 72222"/>
            </a:avLst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 b="1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39E98D6-5BFF-4F88-A2BC-C3F98F2F1D1C}"/>
              </a:ext>
            </a:extLst>
          </p:cNvPr>
          <p:cNvSpPr txBox="1"/>
          <p:nvPr/>
        </p:nvSpPr>
        <p:spPr>
          <a:xfrm rot="5400000">
            <a:off x="17968281" y="8450371"/>
            <a:ext cx="6269345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Partnerships:  private sector-led</a:t>
            </a:r>
            <a:endParaRPr lang="en-K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727352"/>
      </p:ext>
    </p:extLst>
  </p:cSld>
  <p:clrMapOvr>
    <a:masterClrMapping/>
  </p:clrMapOvr>
  <p:transition spd="slow"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2CFA10-353F-49C1-8CF6-2C0322709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sz="6400" dirty="0"/>
              <a:t>Ethiopia - integrated planning and delivery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AEB44F-6D46-4AF2-84E8-A2AF41F6CE9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073222" y="3787714"/>
            <a:ext cx="20881519" cy="8785286"/>
          </a:xfrm>
        </p:spPr>
        <p:txBody>
          <a:bodyPr>
            <a:normAutofit fontScale="77500" lnSpcReduction="20000"/>
          </a:bodyPr>
          <a:lstStyle/>
          <a:p>
            <a:pPr marL="914034" lvl="1" indent="0">
              <a:buNone/>
            </a:pPr>
            <a:r>
              <a:rPr lang="en-GB" sz="5700" b="1" dirty="0">
                <a:solidFill>
                  <a:srgbClr val="B55638"/>
                </a:solidFill>
              </a:rPr>
              <a:t>Integrated planning to deliver </a:t>
            </a:r>
            <a:r>
              <a:rPr lang="en-GB" sz="5700" b="1" dirty="0" err="1">
                <a:solidFill>
                  <a:srgbClr val="B55638"/>
                </a:solidFill>
              </a:rPr>
              <a:t>SmaRT</a:t>
            </a:r>
            <a:r>
              <a:rPr lang="en-GB" sz="5700" b="1" dirty="0">
                <a:solidFill>
                  <a:srgbClr val="B55638"/>
                </a:solidFill>
              </a:rPr>
              <a:t> packs</a:t>
            </a:r>
          </a:p>
          <a:p>
            <a:pPr marL="1599834" lvl="1" indent="-685800"/>
            <a:r>
              <a:rPr lang="en-GB" sz="5700" dirty="0"/>
              <a:t>harmonized planning, site specific intervention calendars</a:t>
            </a:r>
          </a:p>
          <a:p>
            <a:pPr marL="1599834" lvl="1" indent="-685800"/>
            <a:r>
              <a:rPr lang="en-GB" sz="5700" dirty="0"/>
              <a:t>team meetings to 'think' and act collectively</a:t>
            </a:r>
          </a:p>
          <a:p>
            <a:pPr marL="1599834" lvl="1" indent="-685800"/>
            <a:r>
              <a:rPr lang="en-GB" sz="5700" dirty="0"/>
              <a:t>joint planning and coordinated field work saves resources and increases efficiency</a:t>
            </a:r>
          </a:p>
          <a:p>
            <a:pPr marL="914034" lvl="1" indent="0">
              <a:buNone/>
            </a:pPr>
            <a:endParaRPr lang="en-GB" sz="5700" dirty="0"/>
          </a:p>
          <a:p>
            <a:pPr marL="914034" lvl="1" indent="0">
              <a:buNone/>
            </a:pPr>
            <a:r>
              <a:rPr lang="en-GB" sz="5700" b="1" dirty="0">
                <a:solidFill>
                  <a:srgbClr val="B55638"/>
                </a:solidFill>
              </a:rPr>
              <a:t>Integrated delivery because of </a:t>
            </a:r>
            <a:r>
              <a:rPr lang="en-GB" sz="5700" b="1" dirty="0" err="1">
                <a:solidFill>
                  <a:srgbClr val="B55638"/>
                </a:solidFill>
              </a:rPr>
              <a:t>SmaRT</a:t>
            </a:r>
            <a:r>
              <a:rPr lang="en-GB" sz="5700" b="1" dirty="0">
                <a:solidFill>
                  <a:srgbClr val="B55638"/>
                </a:solidFill>
              </a:rPr>
              <a:t> packs</a:t>
            </a:r>
          </a:p>
          <a:p>
            <a:pPr marL="1599834" lvl="1" indent="-685800"/>
            <a:r>
              <a:rPr lang="en-GB" sz="5700" dirty="0"/>
              <a:t>We mimic what happens on the ground and look for natural linkages: one activity produces an input or the enabling environment for another intervention</a:t>
            </a:r>
          </a:p>
          <a:p>
            <a:pPr marL="1599834" lvl="1" indent="-685800"/>
            <a:r>
              <a:rPr lang="en-GB" sz="5700" dirty="0"/>
              <a:t>Results in more holistic approach towards end beneficiaries</a:t>
            </a:r>
          </a:p>
          <a:p>
            <a:pPr marL="1599834" lvl="1" indent="-685800"/>
            <a:r>
              <a:rPr lang="en-GB" sz="5700" dirty="0"/>
              <a:t>Community conversations help to integrate the packages at local level</a:t>
            </a:r>
          </a:p>
        </p:txBody>
      </p:sp>
    </p:spTree>
    <p:extLst>
      <p:ext uri="{BB962C8B-B14F-4D97-AF65-F5344CB8AC3E}">
        <p14:creationId xmlns:p14="http://schemas.microsoft.com/office/powerpoint/2010/main" val="201040033"/>
      </p:ext>
    </p:extLst>
  </p:cSld>
  <p:clrMapOvr>
    <a:masterClrMapping/>
  </p:clrMapOvr>
  <p:transition spd="slow"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9C785DA-1747-4272-91FD-1627A2E954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84117" y="1448504"/>
            <a:ext cx="17433296" cy="1752372"/>
          </a:xfrm>
        </p:spPr>
        <p:txBody>
          <a:bodyPr/>
          <a:lstStyle/>
          <a:p>
            <a:r>
              <a:rPr lang="en-US" sz="6398" dirty="0"/>
              <a:t>Vietnam - inter-flagship collaboration</a:t>
            </a:r>
            <a:endParaRPr lang="en-US" sz="5598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0DEDE3-4AE1-417C-B109-98B2720F62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293D63A-82CB-4AF4-9134-3300E764BB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387" y="3200876"/>
            <a:ext cx="15468600" cy="10233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402005"/>
      </p:ext>
    </p:extLst>
  </p:cSld>
  <p:clrMapOvr>
    <a:masterClrMapping/>
  </p:clrMapOvr>
  <p:transition spd="slow"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92CD9F05-50FB-45FF-8468-A92F088C1C2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987" y="304800"/>
            <a:ext cx="15607794" cy="10860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370489"/>
      </p:ext>
    </p:extLst>
  </p:cSld>
  <p:clrMapOvr>
    <a:masterClrMapping/>
  </p:clrMapOvr>
  <p:transition spd="slow"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2CFA10-353F-49C1-8CF6-2C0322709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074539" y="1655559"/>
            <a:ext cx="16442824" cy="2220702"/>
          </a:xfrm>
        </p:spPr>
        <p:txBody>
          <a:bodyPr>
            <a:normAutofit/>
          </a:bodyPr>
          <a:lstStyle/>
          <a:p>
            <a:r>
              <a:rPr lang="en-US" sz="6400" dirty="0"/>
              <a:t>On the horizon …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AEB44F-6D46-4AF2-84E8-A2AF41F6CE9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754187" y="4495800"/>
            <a:ext cx="20878800" cy="7239000"/>
          </a:xfrm>
        </p:spPr>
        <p:txBody>
          <a:bodyPr>
            <a:normAutofit fontScale="92500" lnSpcReduction="20000"/>
          </a:bodyPr>
          <a:lstStyle/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Urgency to deliver 2020 still-planned and 2021 planned activities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In 2021, we must also measure progress towards outcomes, and who is contributing to this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Implement ‘action’ learning agenda around integration, scaling, partnerships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Document and communicate country project outcomes and legacies (the science, the development, the processes …)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Plan for post 2021; beyond the CRP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171355"/>
      </p:ext>
    </p:extLst>
  </p:cSld>
  <p:clrMapOvr>
    <a:masterClrMapping/>
  </p:clrMapOvr>
  <p:transition spd="slow"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675F49-6DBD-4239-8927-64BEABC11D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ADBDC3-F551-441B-8A68-CC49CCEE4E1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Autofit/>
          </a:bodyPr>
          <a:lstStyle/>
          <a:p>
            <a:pPr algn="l">
              <a:buFont typeface="+mj-lt"/>
              <a:buAutoNum type="arabicPeriod"/>
            </a:pPr>
            <a:r>
              <a:rPr lang="en-GB" sz="4800" b="0" i="0" dirty="0">
                <a:solidFill>
                  <a:srgbClr val="201F1E"/>
                </a:solidFill>
                <a:effectLst/>
                <a:latin typeface="Calibri" panose="020F0502020204030204" pitchFamily="34" charset="0"/>
              </a:rPr>
              <a:t>Introduction and focus of the country projects</a:t>
            </a:r>
          </a:p>
          <a:p>
            <a:pPr algn="l">
              <a:buFont typeface="+mj-lt"/>
              <a:buAutoNum type="arabicPeriod"/>
            </a:pPr>
            <a:r>
              <a:rPr lang="en-GB" sz="4800" b="0" i="0" dirty="0">
                <a:solidFill>
                  <a:srgbClr val="201F1E"/>
                </a:solidFill>
                <a:effectLst/>
                <a:latin typeface="Calibri" panose="020F0502020204030204" pitchFamily="34" charset="0"/>
              </a:rPr>
              <a:t>COVID-19 impacts</a:t>
            </a:r>
          </a:p>
          <a:p>
            <a:pPr algn="l">
              <a:buFont typeface="+mj-lt"/>
              <a:buAutoNum type="arabicPeriod"/>
            </a:pPr>
            <a:r>
              <a:rPr lang="en-GB" sz="4800" b="0" i="0" dirty="0">
                <a:solidFill>
                  <a:srgbClr val="201F1E"/>
                </a:solidFill>
                <a:effectLst/>
                <a:latin typeface="Calibri" panose="020F0502020204030204" pitchFamily="34" charset="0"/>
              </a:rPr>
              <a:t>Virtual learning - emerging lessons</a:t>
            </a:r>
          </a:p>
          <a:p>
            <a:pPr algn="l">
              <a:buFont typeface="+mj-lt"/>
              <a:buAutoNum type="arabicPeriod"/>
            </a:pPr>
            <a:r>
              <a:rPr lang="en-GB" sz="4800" b="0" i="0" dirty="0">
                <a:solidFill>
                  <a:srgbClr val="201F1E"/>
                </a:solidFill>
                <a:effectLst/>
                <a:latin typeface="Calibri" panose="020F0502020204030204" pitchFamily="34" charset="0"/>
              </a:rPr>
              <a:t>Priorities for 2021</a:t>
            </a:r>
          </a:p>
          <a:p>
            <a:pPr algn="l">
              <a:buFont typeface="+mj-lt"/>
              <a:buAutoNum type="arabicPeriod"/>
            </a:pPr>
            <a:endParaRPr lang="en-GB" sz="4800" b="0" i="0" dirty="0">
              <a:solidFill>
                <a:srgbClr val="201F1E"/>
              </a:solidFill>
              <a:effectLst/>
              <a:latin typeface="Calibri" panose="020F050202020403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4800" b="0" i="0" dirty="0">
                <a:solidFill>
                  <a:srgbClr val="201F1E"/>
                </a:solidFill>
                <a:effectLst/>
                <a:latin typeface="Calibri" panose="020F0502020204030204" pitchFamily="34" charset="0"/>
              </a:rPr>
              <a:t>Vietnam in depth by Sabine</a:t>
            </a:r>
          </a:p>
        </p:txBody>
      </p:sp>
    </p:spTree>
    <p:extLst>
      <p:ext uri="{BB962C8B-B14F-4D97-AF65-F5344CB8AC3E}">
        <p14:creationId xmlns:p14="http://schemas.microsoft.com/office/powerpoint/2010/main" val="2982315991"/>
      </p:ext>
    </p:extLst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31BD22E-FF91-4744-8970-ABF6D44DD97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4 country projects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113294-8D14-46D4-BC7B-3B7F39E14D9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pPr marL="914400" indent="-91440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Small Ruminant value chain Transformation in Ethiopia (</a:t>
            </a:r>
            <a:r>
              <a:rPr lang="en-GB" dirty="0" err="1"/>
              <a:t>SmaRT</a:t>
            </a:r>
            <a:r>
              <a:rPr lang="en-GB" dirty="0"/>
              <a:t> Ethiopia)</a:t>
            </a:r>
          </a:p>
          <a:p>
            <a:pPr marL="914400" indent="-91440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Agri-entrepreneurship, technology uptake and inclusive dairy development in Tanzania (</a:t>
            </a:r>
            <a:r>
              <a:rPr lang="en-GB" dirty="0" err="1"/>
              <a:t>Maziwa</a:t>
            </a:r>
            <a:r>
              <a:rPr lang="en-GB" dirty="0"/>
              <a:t> Zaidi)</a:t>
            </a:r>
          </a:p>
          <a:p>
            <a:pPr marL="914400" indent="-91440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Improving pig productivity and incomes in Uganda through environmentally sustainable and gender inclusive integrated intervention packages (</a:t>
            </a:r>
            <a:r>
              <a:rPr lang="en-GB" dirty="0" err="1"/>
              <a:t>MorePORK</a:t>
            </a:r>
            <a:r>
              <a:rPr lang="en-GB" dirty="0"/>
              <a:t>)</a:t>
            </a:r>
          </a:p>
          <a:p>
            <a:pPr marL="914400" indent="-91440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Livestock-led interventions towards equitable livelihoods and improved environment in the North-West Highlands of Vietnam (Li-</a:t>
            </a:r>
            <a:r>
              <a:rPr lang="en-GB" dirty="0" err="1"/>
              <a:t>chăn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15706688"/>
      </p:ext>
    </p:extLst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Focus of the country projects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sz="4400" dirty="0"/>
              <a:t>Translate ‘best bet’ research results to </a:t>
            </a:r>
            <a:r>
              <a:rPr lang="en-US" sz="4400" b="1" dirty="0"/>
              <a:t>integrated</a:t>
            </a:r>
            <a:r>
              <a:rPr lang="en-US" sz="4400" dirty="0"/>
              <a:t> pilot interventions, with </a:t>
            </a:r>
            <a:r>
              <a:rPr lang="en-US" sz="4400" b="1" dirty="0"/>
              <a:t>partners</a:t>
            </a:r>
            <a:r>
              <a:rPr lang="en-US" sz="4400" dirty="0"/>
              <a:t>, that have the potential to be </a:t>
            </a:r>
            <a:r>
              <a:rPr lang="en-US" sz="4400" b="1" dirty="0"/>
              <a:t>scaled</a:t>
            </a:r>
            <a:r>
              <a:rPr lang="en-US" sz="4400" dirty="0"/>
              <a:t> …</a:t>
            </a:r>
          </a:p>
          <a:p>
            <a:pPr>
              <a:lnSpc>
                <a:spcPct val="150000"/>
              </a:lnSpc>
            </a:pPr>
            <a:r>
              <a:rPr lang="en-US" sz="4400" dirty="0"/>
              <a:t>Involving all flagships and cross-cutting themes; following the same change pathways</a:t>
            </a:r>
          </a:p>
          <a:p>
            <a:pPr>
              <a:lnSpc>
                <a:spcPct val="150000"/>
              </a:lnSpc>
            </a:pPr>
            <a:r>
              <a:rPr lang="en-US" sz="4400" dirty="0"/>
              <a:t>Using consistent approaches - theories of change, monitoring, baselines, tools, … </a:t>
            </a:r>
          </a:p>
          <a:p>
            <a:pPr>
              <a:lnSpc>
                <a:spcPct val="150000"/>
              </a:lnSpc>
            </a:pPr>
            <a:r>
              <a:rPr lang="en-US" sz="4400" dirty="0"/>
              <a:t>In-country teams serve the whole effort</a:t>
            </a:r>
          </a:p>
          <a:p>
            <a:pPr>
              <a:lnSpc>
                <a:spcPct val="150000"/>
              </a:lnSpc>
            </a:pPr>
            <a:r>
              <a:rPr lang="en-US" sz="4400" dirty="0"/>
              <a:t>Support for partnerships, learning, scaling, integration, inter-disciplinarity, M&amp;E, communications</a:t>
            </a:r>
          </a:p>
          <a:p>
            <a:endParaRPr lang="en-US" sz="4400" dirty="0"/>
          </a:p>
          <a:p>
            <a:pPr marL="114277" indent="0">
              <a:buNone/>
            </a:pPr>
            <a:endParaRPr lang="en-US" sz="4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4126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Pandemic effects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073222" y="3787714"/>
            <a:ext cx="20881519" cy="817568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GB" sz="4400" dirty="0"/>
              <a:t>All countries experienced delays, some very significant, to field work, meetings and face to face partner interactions – but, local initiatives not relying on external inputs often continued</a:t>
            </a:r>
          </a:p>
          <a:p>
            <a:pPr>
              <a:lnSpc>
                <a:spcPct val="150000"/>
              </a:lnSpc>
            </a:pPr>
            <a:r>
              <a:rPr lang="en-GB" sz="4400" dirty="0"/>
              <a:t>Field work and site visits starting up again … slowly</a:t>
            </a:r>
          </a:p>
          <a:p>
            <a:pPr>
              <a:lnSpc>
                <a:spcPct val="150000"/>
              </a:lnSpc>
            </a:pPr>
            <a:r>
              <a:rPr lang="en-GB" sz="4400" dirty="0"/>
              <a:t>Significant delays to baselines and other surveys – except in Vietnam</a:t>
            </a:r>
          </a:p>
          <a:p>
            <a:pPr>
              <a:lnSpc>
                <a:spcPct val="150000"/>
              </a:lnSpc>
            </a:pPr>
            <a:r>
              <a:rPr lang="en-GB" sz="4400" dirty="0"/>
              <a:t>Search for agile tools to help identify outcomes along the paths to impact by end of the CRP</a:t>
            </a:r>
          </a:p>
          <a:p>
            <a:pPr>
              <a:lnSpc>
                <a:spcPct val="150000"/>
              </a:lnSpc>
            </a:pPr>
            <a:r>
              <a:rPr lang="en-GB" sz="4400" dirty="0"/>
              <a:t>Many positive adaptations to cope with the lockdown – more virtual interactions, online training, phone-surveys, etc.</a:t>
            </a:r>
          </a:p>
          <a:p>
            <a:pPr>
              <a:lnSpc>
                <a:spcPct val="150000"/>
              </a:lnSpc>
            </a:pPr>
            <a:r>
              <a:rPr lang="en-GB" sz="4400" dirty="0"/>
              <a:t>Some countries have carried out new COVID-19-related studies and assessments</a:t>
            </a:r>
            <a:endParaRPr lang="en-US" sz="4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31814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Virtual exchanges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073222" y="3787714"/>
            <a:ext cx="16861421" cy="8272727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sz="3900" dirty="0"/>
              <a:t>1. Virtual learning ‘week’ from 20-30 April 2020 </a:t>
            </a:r>
          </a:p>
          <a:p>
            <a:pPr>
              <a:lnSpc>
                <a:spcPct val="110000"/>
              </a:lnSpc>
            </a:pPr>
            <a:r>
              <a:rPr lang="en-GB" sz="3900" dirty="0"/>
              <a:t>Learn from implementation of the priority country projects</a:t>
            </a:r>
          </a:p>
          <a:p>
            <a:pPr>
              <a:lnSpc>
                <a:spcPct val="110000"/>
              </a:lnSpc>
            </a:pPr>
            <a:endParaRPr lang="en-GB" sz="3900" dirty="0"/>
          </a:p>
          <a:p>
            <a:pPr>
              <a:lnSpc>
                <a:spcPct val="110000"/>
              </a:lnSpc>
            </a:pPr>
            <a:r>
              <a:rPr lang="en-GB" sz="3900" dirty="0"/>
              <a:t>Emerging learning agenda in three areas</a:t>
            </a:r>
          </a:p>
          <a:p>
            <a:pPr lvl="1">
              <a:lnSpc>
                <a:spcPct val="110000"/>
              </a:lnSpc>
            </a:pPr>
            <a:r>
              <a:rPr lang="en-US" sz="4000" dirty="0"/>
              <a:t>Partnerships [moving forward with Helen]</a:t>
            </a:r>
          </a:p>
          <a:p>
            <a:pPr lvl="1">
              <a:lnSpc>
                <a:spcPct val="110000"/>
              </a:lnSpc>
            </a:pPr>
            <a:r>
              <a:rPr lang="en-US" sz="4000" dirty="0"/>
              <a:t>Scaling [moving forward with Iddo]</a:t>
            </a:r>
          </a:p>
          <a:p>
            <a:pPr lvl="1">
              <a:lnSpc>
                <a:spcPct val="110000"/>
              </a:lnSpc>
            </a:pPr>
            <a:r>
              <a:rPr lang="en-US" sz="4000" dirty="0"/>
              <a:t>Integration [moving forward with KIT]</a:t>
            </a:r>
          </a:p>
          <a:p>
            <a:pPr marL="114277" indent="0">
              <a:lnSpc>
                <a:spcPct val="110000"/>
              </a:lnSpc>
              <a:buNone/>
            </a:pPr>
            <a:endParaRPr lang="en-GB" sz="3900" dirty="0"/>
          </a:p>
          <a:p>
            <a:pPr marL="114277" indent="0">
              <a:lnSpc>
                <a:spcPct val="110000"/>
              </a:lnSpc>
              <a:buNone/>
            </a:pPr>
            <a:r>
              <a:rPr lang="en-GB" sz="3900" dirty="0"/>
              <a:t>2. CRP virtual meetings in mid June</a:t>
            </a:r>
          </a:p>
          <a:p>
            <a:pPr marL="685777" indent="-571500">
              <a:lnSpc>
                <a:spcPct val="110000"/>
              </a:lnSpc>
            </a:pPr>
            <a:r>
              <a:rPr lang="en-GB" sz="3900" dirty="0"/>
              <a:t>Session on ways country projects facilitate integration</a:t>
            </a:r>
            <a:endParaRPr lang="en-US" sz="40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494D68F-F72B-40E2-9C5B-171FD9B922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596830"/>
              </p:ext>
            </p:extLst>
          </p:nvPr>
        </p:nvGraphicFramePr>
        <p:xfrm>
          <a:off x="14327187" y="7010400"/>
          <a:ext cx="7467600" cy="255389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035230">
                  <a:extLst>
                    <a:ext uri="{9D8B030D-6E8A-4147-A177-3AD203B41FA5}">
                      <a16:colId xmlns:a16="http://schemas.microsoft.com/office/drawing/2014/main" val="2112178424"/>
                    </a:ext>
                  </a:extLst>
                </a:gridCol>
                <a:gridCol w="886474">
                  <a:extLst>
                    <a:ext uri="{9D8B030D-6E8A-4147-A177-3AD203B41FA5}">
                      <a16:colId xmlns:a16="http://schemas.microsoft.com/office/drawing/2014/main" val="2412871366"/>
                    </a:ext>
                  </a:extLst>
                </a:gridCol>
                <a:gridCol w="886474">
                  <a:extLst>
                    <a:ext uri="{9D8B030D-6E8A-4147-A177-3AD203B41FA5}">
                      <a16:colId xmlns:a16="http://schemas.microsoft.com/office/drawing/2014/main" val="3409531514"/>
                    </a:ext>
                  </a:extLst>
                </a:gridCol>
                <a:gridCol w="886474">
                  <a:extLst>
                    <a:ext uri="{9D8B030D-6E8A-4147-A177-3AD203B41FA5}">
                      <a16:colId xmlns:a16="http://schemas.microsoft.com/office/drawing/2014/main" val="1085894275"/>
                    </a:ext>
                  </a:extLst>
                </a:gridCol>
                <a:gridCol w="886474">
                  <a:extLst>
                    <a:ext uri="{9D8B030D-6E8A-4147-A177-3AD203B41FA5}">
                      <a16:colId xmlns:a16="http://schemas.microsoft.com/office/drawing/2014/main" val="2500776247"/>
                    </a:ext>
                  </a:extLst>
                </a:gridCol>
                <a:gridCol w="886474">
                  <a:extLst>
                    <a:ext uri="{9D8B030D-6E8A-4147-A177-3AD203B41FA5}">
                      <a16:colId xmlns:a16="http://schemas.microsoft.com/office/drawing/2014/main" val="3221907800"/>
                    </a:ext>
                  </a:extLst>
                </a:gridCol>
              </a:tblGrid>
              <a:tr h="738507">
                <a:tc>
                  <a:txBody>
                    <a:bodyPr/>
                    <a:lstStyle/>
                    <a:p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UG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VN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all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0842650"/>
                  </a:ext>
                </a:extLst>
              </a:tr>
              <a:tr h="907694">
                <a:tc>
                  <a:txBody>
                    <a:bodyPr/>
                    <a:lstStyle/>
                    <a:p>
                      <a:r>
                        <a:rPr lang="en-US" sz="2800" dirty="0"/>
                        <a:t># participants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552307"/>
                  </a:ext>
                </a:extLst>
              </a:tr>
              <a:tr h="907694">
                <a:tc>
                  <a:txBody>
                    <a:bodyPr/>
                    <a:lstStyle/>
                    <a:p>
                      <a:r>
                        <a:rPr lang="en-US" sz="2800" dirty="0"/>
                        <a:t># posts &amp; replies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506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3524426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793409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Virtual learning week – A few insights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754187" y="3787714"/>
            <a:ext cx="21200554" cy="7794686"/>
          </a:xfrm>
        </p:spPr>
        <p:txBody>
          <a:bodyPr>
            <a:normAutofit fontScale="85000" lnSpcReduction="20000"/>
          </a:bodyPr>
          <a:lstStyle/>
          <a:p>
            <a:r>
              <a:rPr lang="en-US" sz="3200" b="1" dirty="0"/>
              <a:t>Dedicated funding </a:t>
            </a:r>
            <a:r>
              <a:rPr lang="en-US" sz="3200" dirty="0"/>
              <a:t>provides incentive for more integration [ET, UG]</a:t>
            </a:r>
          </a:p>
          <a:p>
            <a:r>
              <a:rPr lang="en-US" sz="3200" dirty="0"/>
              <a:t>Integration </a:t>
            </a:r>
            <a:r>
              <a:rPr lang="en-US" sz="3200" b="1" dirty="0"/>
              <a:t>has costs </a:t>
            </a:r>
            <a:r>
              <a:rPr lang="en-US" sz="3200" dirty="0"/>
              <a:t>(time, planning, F2F meetings, engage with other disciplines, </a:t>
            </a:r>
            <a:r>
              <a:rPr lang="en-US" sz="3200" dirty="0" err="1"/>
              <a:t>etc</a:t>
            </a:r>
            <a:r>
              <a:rPr lang="en-US" sz="3200" dirty="0"/>
              <a:t>) [ET, UG, VN]</a:t>
            </a:r>
          </a:p>
          <a:p>
            <a:r>
              <a:rPr lang="en-US" sz="3200" b="1" dirty="0"/>
              <a:t>Standard/shared mechanisms </a:t>
            </a:r>
            <a:r>
              <a:rPr lang="en-US" sz="3200" dirty="0"/>
              <a:t>(</a:t>
            </a:r>
            <a:r>
              <a:rPr lang="en-US" sz="3200" dirty="0" err="1"/>
              <a:t>RHoMIS</a:t>
            </a:r>
            <a:r>
              <a:rPr lang="en-US" sz="3200" dirty="0"/>
              <a:t>, intervention calendar, ICT platforms, CLEANED modelling, shared databases) can facilitate integration [ET, TZ, VN]</a:t>
            </a:r>
          </a:p>
          <a:p>
            <a:r>
              <a:rPr lang="en-US" sz="3200" dirty="0"/>
              <a:t>Some technical components </a:t>
            </a:r>
            <a:r>
              <a:rPr lang="en-US" sz="3200" b="1" dirty="0"/>
              <a:t>integrate more naturally </a:t>
            </a:r>
            <a:r>
              <a:rPr lang="en-US" sz="3200" dirty="0"/>
              <a:t>than others [ET, TZ]</a:t>
            </a:r>
          </a:p>
          <a:p>
            <a:endParaRPr lang="en-GB" sz="3200" dirty="0"/>
          </a:p>
          <a:p>
            <a:r>
              <a:rPr lang="en-GB" sz="3200" dirty="0"/>
              <a:t>Good partnerships </a:t>
            </a:r>
            <a:r>
              <a:rPr lang="en-GB" sz="3200" b="1" dirty="0"/>
              <a:t>takes effort </a:t>
            </a:r>
            <a:r>
              <a:rPr lang="en-GB" sz="3200" dirty="0"/>
              <a:t>(organize meetings, knowledge sharing, defining common agenda and language, etc) [ET, TZ, VN]</a:t>
            </a:r>
          </a:p>
          <a:p>
            <a:r>
              <a:rPr lang="en-GB" sz="3200" dirty="0"/>
              <a:t>Different </a:t>
            </a:r>
            <a:r>
              <a:rPr lang="en-GB" sz="3200" b="1" dirty="0"/>
              <a:t>types of partners </a:t>
            </a:r>
            <a:r>
              <a:rPr lang="en-GB" sz="3200" dirty="0"/>
              <a:t>needed for implementation, sustainability, policy influence, scaling; constellation can change over time [ET, TZ, UG]</a:t>
            </a:r>
          </a:p>
          <a:p>
            <a:r>
              <a:rPr lang="en-GB" sz="3200" dirty="0"/>
              <a:t>Start </a:t>
            </a:r>
            <a:r>
              <a:rPr lang="en-GB" sz="3200" b="1" dirty="0"/>
              <a:t>partner mapping early</a:t>
            </a:r>
            <a:r>
              <a:rPr lang="en-GB" sz="3200" dirty="0"/>
              <a:t>. Select intentionally and identify complementarities [UG]</a:t>
            </a:r>
          </a:p>
          <a:p>
            <a:r>
              <a:rPr lang="en-GB" sz="3200" dirty="0"/>
              <a:t>Fostering </a:t>
            </a:r>
            <a:r>
              <a:rPr lang="en-GB" sz="3200" b="1" dirty="0"/>
              <a:t>trust</a:t>
            </a:r>
            <a:r>
              <a:rPr lang="en-GB" sz="3200" dirty="0"/>
              <a:t> is essential in partnerships [TZ, VN]</a:t>
            </a:r>
          </a:p>
          <a:p>
            <a:endParaRPr lang="en-GB" sz="3200" dirty="0"/>
          </a:p>
          <a:p>
            <a:r>
              <a:rPr lang="en-GB" sz="3200" dirty="0"/>
              <a:t>Some interventions </a:t>
            </a:r>
            <a:r>
              <a:rPr lang="en-GB" sz="3200" b="1" dirty="0"/>
              <a:t>scale more easily </a:t>
            </a:r>
            <a:r>
              <a:rPr lang="en-GB" sz="3200" dirty="0"/>
              <a:t>than others (make sure they are ‘simple’ enough?) [ET, VN]</a:t>
            </a:r>
          </a:p>
          <a:p>
            <a:r>
              <a:rPr lang="en-GB" sz="3200" b="1" dirty="0"/>
              <a:t>Good partnerships </a:t>
            </a:r>
            <a:r>
              <a:rPr lang="en-GB" sz="3200" dirty="0"/>
              <a:t>and next users (private or public sector) are key to scaling [ET, TZ, UG]</a:t>
            </a:r>
          </a:p>
          <a:p>
            <a:r>
              <a:rPr lang="en-GB" sz="3200" dirty="0"/>
              <a:t>Scaling </a:t>
            </a:r>
            <a:r>
              <a:rPr lang="en-GB" sz="3200" b="1" dirty="0"/>
              <a:t>takes time </a:t>
            </a:r>
            <a:r>
              <a:rPr lang="en-GB" sz="3200" dirty="0"/>
              <a:t>– we need to learn as we go [ET, TZ]</a:t>
            </a:r>
          </a:p>
          <a:p>
            <a:endParaRPr lang="en-GB" sz="2800" dirty="0"/>
          </a:p>
          <a:p>
            <a:endParaRPr lang="en-US" sz="2200" dirty="0"/>
          </a:p>
          <a:p>
            <a:pPr marL="914217" lvl="1" indent="0">
              <a:lnSpc>
                <a:spcPct val="110000"/>
              </a:lnSpc>
              <a:buNone/>
            </a:pPr>
            <a:endParaRPr lang="en-GB" sz="3900" dirty="0"/>
          </a:p>
          <a:p>
            <a:pPr marL="0" indent="0">
              <a:lnSpc>
                <a:spcPct val="110000"/>
              </a:lnSpc>
              <a:buNone/>
            </a:pPr>
            <a:endParaRPr lang="en-GB" sz="3900" dirty="0"/>
          </a:p>
          <a:p>
            <a:pPr marL="114277" indent="0">
              <a:buNone/>
            </a:pPr>
            <a:endParaRPr lang="en-US" sz="4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02252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Scaling self assessment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7750696"/>
              </p:ext>
            </p:extLst>
          </p:nvPr>
        </p:nvGraphicFramePr>
        <p:xfrm>
          <a:off x="5640387" y="2819400"/>
          <a:ext cx="12877800" cy="990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043874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Partnership self assessment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7818728"/>
              </p:ext>
            </p:extLst>
          </p:nvPr>
        </p:nvGraphicFramePr>
        <p:xfrm>
          <a:off x="5403904" y="3124200"/>
          <a:ext cx="13342883" cy="876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689930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heme/theme1.xml><?xml version="1.0" encoding="utf-8"?>
<a:theme xmlns:a="http://schemas.openxmlformats.org/drawingml/2006/main" name="livestockfish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42865EBB-0673-45A1-ADE7-EC6DE542A623}" vid="{79A9176D-1961-4CCB-8273-F1C445C513C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C48A48DB6D2F4D94898E0A5DC8F13F" ma:contentTypeVersion="13" ma:contentTypeDescription="Create a new document." ma:contentTypeScope="" ma:versionID="ebaebf8f578c59fc74d8326c43a31c0e">
  <xsd:schema xmlns:xsd="http://www.w3.org/2001/XMLSchema" xmlns:xs="http://www.w3.org/2001/XMLSchema" xmlns:p="http://schemas.microsoft.com/office/2006/metadata/properties" xmlns:ns3="dedf8612-1b8b-419a-9c6b-b5a52abf837b" xmlns:ns4="de847f7b-b433-4234-ab32-e1176391563e" targetNamespace="http://schemas.microsoft.com/office/2006/metadata/properties" ma:root="true" ma:fieldsID="df7ab61ee88c2f655cc54076b2ea9ae2" ns3:_="" ns4:_="">
    <xsd:import namespace="dedf8612-1b8b-419a-9c6b-b5a52abf837b"/>
    <xsd:import namespace="de847f7b-b433-4234-ab32-e1176391563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EventHashCode" minOccurs="0"/>
                <xsd:element ref="ns3:MediaServiceGenerationTim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df8612-1b8b-419a-9c6b-b5a52abf83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847f7b-b433-4234-ab32-e1176391563e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C0FCDDD-421C-4FCB-927D-13117594B7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edf8612-1b8b-419a-9c6b-b5a52abf837b"/>
    <ds:schemaRef ds:uri="de847f7b-b433-4234-ab32-e117639156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39CAA18-B8ED-4A5F-AE1D-7FAA1652DF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B85590-8B73-4576-93CE-79ECAF74AFCD}">
  <ds:schemaRefs>
    <ds:schemaRef ds:uri="http://purl.org/dc/elements/1.1/"/>
    <ds:schemaRef ds:uri="http://schemas.microsoft.com/office/2006/metadata/properties"/>
    <ds:schemaRef ds:uri="de847f7b-b433-4234-ab32-e1176391563e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infopath/2007/PartnerControls"/>
    <ds:schemaRef ds:uri="dedf8612-1b8b-419a-9c6b-b5a52abf837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livestockfish_powerpoint_template</Template>
  <TotalTime>0</TotalTime>
  <Words>1370</Words>
  <Application>Microsoft Office PowerPoint</Application>
  <PresentationFormat>Custom</PresentationFormat>
  <Paragraphs>187</Paragraphs>
  <Slides>19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Tw Cen MT</vt:lpstr>
      <vt:lpstr>Wingdings</vt:lpstr>
      <vt:lpstr>livestockfish_powerpoint_template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2017-02-17T13:16:47Z</dcterms:created>
  <dcterms:modified xsi:type="dcterms:W3CDTF">2020-10-08T14:44:49Z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0x010100C5C48A48DB6D2F4D94898E0A5DC8F13F</vt:lpwstr>
  </property>
</Properties>
</file>