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7" r:id="rId2"/>
    <p:sldId id="752" r:id="rId3"/>
    <p:sldId id="750" r:id="rId4"/>
    <p:sldId id="751" r:id="rId5"/>
    <p:sldId id="649" r:id="rId6"/>
    <p:sldId id="664" r:id="rId7"/>
    <p:sldId id="656" r:id="rId8"/>
    <p:sldId id="673" r:id="rId9"/>
    <p:sldId id="667" r:id="rId10"/>
    <p:sldId id="728" r:id="rId11"/>
    <p:sldId id="737" r:id="rId12"/>
    <p:sldId id="738" r:id="rId13"/>
    <p:sldId id="704" r:id="rId14"/>
    <p:sldId id="705" r:id="rId15"/>
    <p:sldId id="706" r:id="rId16"/>
    <p:sldId id="692" r:id="rId17"/>
    <p:sldId id="724" r:id="rId18"/>
    <p:sldId id="690" r:id="rId19"/>
    <p:sldId id="725" r:id="rId20"/>
    <p:sldId id="691" r:id="rId21"/>
    <p:sldId id="726" r:id="rId22"/>
    <p:sldId id="668" r:id="rId23"/>
    <p:sldId id="723" r:id="rId24"/>
    <p:sldId id="710" r:id="rId25"/>
    <p:sldId id="745" r:id="rId26"/>
    <p:sldId id="712" r:id="rId27"/>
    <p:sldId id="729" r:id="rId28"/>
    <p:sldId id="730" r:id="rId29"/>
    <p:sldId id="731" r:id="rId30"/>
    <p:sldId id="733" r:id="rId31"/>
    <p:sldId id="732" r:id="rId32"/>
    <p:sldId id="734" r:id="rId33"/>
    <p:sldId id="735" r:id="rId34"/>
    <p:sldId id="736" r:id="rId35"/>
    <p:sldId id="743" r:id="rId36"/>
    <p:sldId id="739" r:id="rId37"/>
    <p:sldId id="740" r:id="rId38"/>
    <p:sldId id="744" r:id="rId39"/>
    <p:sldId id="741" r:id="rId40"/>
    <p:sldId id="742" r:id="rId41"/>
    <p:sldId id="747" r:id="rId42"/>
    <p:sldId id="748" r:id="rId43"/>
    <p:sldId id="749" r:id="rId44"/>
    <p:sldId id="662"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6C5BC54-BF0D-66AA-ED6C-AE9026AA4A03}" name="Nghĩa Nguyễn" initials="NN" userId="fc82759eabf32d1c" providerId="Windows Live"/>
  <p188:author id="{B934C85D-E398-FD1A-1289-0A6E43004BA5}" name="Ngọc Nguyễn" initials="NN" userId="c76f49725439e6ae" providerId="Windows Live"/>
  <p188:author id="{EFF8B373-149D-6A7C-0323-4C58934AEE1D}" name="Hoài Nam Trần" initials="HT" userId="34a48ceca603a856" providerId="Windows Live"/>
  <p188:author id="{49A3A9D8-786A-B201-4398-AF9533DEAF8B}" name="Đông Hà Đỗ Lê" initials="ĐHĐL" userId="f6b985b2bc725f34" providerId="Windows Live"/>
  <p188:author id="{F5863ADC-764B-A875-A52A-1687C3132251}" name="Quốc Trung Phan Trần" initials="QP" userId="5465f98921a0e520" providerId="Windows Live"/>
  <p188:author id="{A2BAF3EE-3A08-5FFD-7233-50982D1A288C}" name="Phuong Tra Vu" initials="PV" userId="0b181dad96b20273"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5C36"/>
    <a:srgbClr val="FF7F0F"/>
    <a:srgbClr val="F9D7CE"/>
    <a:srgbClr val="FCECE9"/>
    <a:srgbClr val="FF7197"/>
    <a:srgbClr val="1F76B4"/>
    <a:srgbClr val="7197F7"/>
    <a:srgbClr val="FECB74"/>
    <a:srgbClr val="76D6FF"/>
    <a:srgbClr val="91EB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E9C65D-8199-47D2-8625-CBE0D54A53D5}" v="5" dt="2025-02-06T02:33:41.4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52" autoAdjust="0"/>
    <p:restoredTop sz="94694"/>
  </p:normalViewPr>
  <p:slideViewPr>
    <p:cSldViewPr snapToGrid="0">
      <p:cViewPr varScale="1">
        <p:scale>
          <a:sx n="105" d="100"/>
          <a:sy n="105" d="100"/>
        </p:scale>
        <p:origin x="115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D9FDB2-7D66-40E2-B7F4-D63F199407AE}" type="datetimeFigureOut">
              <a:rPr lang="en-US" smtClean="0"/>
              <a:t>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A96ACD-563A-44C7-AA04-B5517F075BF7}" type="slidenum">
              <a:rPr lang="en-US" smtClean="0"/>
              <a:t>‹#›</a:t>
            </a:fld>
            <a:endParaRPr lang="en-US"/>
          </a:p>
        </p:txBody>
      </p:sp>
    </p:spTree>
    <p:extLst>
      <p:ext uri="{BB962C8B-B14F-4D97-AF65-F5344CB8AC3E}">
        <p14:creationId xmlns:p14="http://schemas.microsoft.com/office/powerpoint/2010/main" val="3113340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23:notes"/>
          <p:cNvSpPr txBox="1">
            <a:spLocks noGrp="1"/>
          </p:cNvSpPr>
          <p:nvPr>
            <p:ph type="body" idx="1"/>
          </p:nvPr>
        </p:nvSpPr>
        <p:spPr>
          <a:xfrm>
            <a:off x="2054437" y="5532649"/>
            <a:ext cx="16441933" cy="4528640"/>
          </a:xfrm>
          <a:prstGeom prst="rect">
            <a:avLst/>
          </a:prstGeom>
          <a:noFill/>
          <a:ln>
            <a:noFill/>
          </a:ln>
        </p:spPr>
        <p:txBody>
          <a:bodyPr spcFirstLastPara="1" wrap="square" lIns="93162" tIns="46568" rIns="93162" bIns="46568" anchor="t" anchorCtr="0">
            <a:noAutofit/>
          </a:bodyPr>
          <a:lstStyle/>
          <a:p>
            <a:pPr>
              <a:buSzPts val="1400"/>
            </a:pPr>
            <a:endParaRPr lang="en-GB">
              <a:latin typeface="SVN-Product Sans" panose="020B0403030502040203" pitchFamily="34" charset="0"/>
            </a:endParaRPr>
          </a:p>
        </p:txBody>
      </p:sp>
      <p:sp>
        <p:nvSpPr>
          <p:cNvPr id="118" name="Google Shape;118;p23:notes"/>
          <p:cNvSpPr>
            <a:spLocks noGrp="1" noRot="1" noChangeAspect="1"/>
          </p:cNvSpPr>
          <p:nvPr>
            <p:ph type="sldImg" idx="2"/>
          </p:nvPr>
        </p:nvSpPr>
        <p:spPr>
          <a:xfrm>
            <a:off x="6826250" y="1438275"/>
            <a:ext cx="6897688" cy="3879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92671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19</a:t>
            </a:fld>
            <a:endParaRPr lang="en-US"/>
          </a:p>
        </p:txBody>
      </p:sp>
    </p:spTree>
    <p:extLst>
      <p:ext uri="{BB962C8B-B14F-4D97-AF65-F5344CB8AC3E}">
        <p14:creationId xmlns:p14="http://schemas.microsoft.com/office/powerpoint/2010/main" val="1711433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20</a:t>
            </a:fld>
            <a:endParaRPr lang="en-US"/>
          </a:p>
        </p:txBody>
      </p:sp>
    </p:spTree>
    <p:extLst>
      <p:ext uri="{BB962C8B-B14F-4D97-AF65-F5344CB8AC3E}">
        <p14:creationId xmlns:p14="http://schemas.microsoft.com/office/powerpoint/2010/main" val="1451714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21</a:t>
            </a:fld>
            <a:endParaRPr lang="en-US"/>
          </a:p>
        </p:txBody>
      </p:sp>
    </p:spTree>
    <p:extLst>
      <p:ext uri="{BB962C8B-B14F-4D97-AF65-F5344CB8AC3E}">
        <p14:creationId xmlns:p14="http://schemas.microsoft.com/office/powerpoint/2010/main" val="782194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23:notes"/>
          <p:cNvSpPr txBox="1">
            <a:spLocks noGrp="1"/>
          </p:cNvSpPr>
          <p:nvPr>
            <p:ph type="body" idx="1"/>
          </p:nvPr>
        </p:nvSpPr>
        <p:spPr>
          <a:xfrm>
            <a:off x="2054437" y="5532649"/>
            <a:ext cx="16441933" cy="4528640"/>
          </a:xfrm>
          <a:prstGeom prst="rect">
            <a:avLst/>
          </a:prstGeom>
          <a:noFill/>
          <a:ln>
            <a:noFill/>
          </a:ln>
        </p:spPr>
        <p:txBody>
          <a:bodyPr spcFirstLastPara="1" wrap="square" lIns="93162" tIns="46568" rIns="93162" bIns="46568" anchor="t" anchorCtr="0">
            <a:noAutofit/>
          </a:bodyPr>
          <a:lstStyle/>
          <a:p>
            <a:pPr>
              <a:buSzPts val="1400"/>
            </a:pPr>
            <a:endParaRPr lang="en-GB">
              <a:latin typeface="SVN-Product Sans" panose="020B0403030502040203" pitchFamily="34" charset="0"/>
            </a:endParaRPr>
          </a:p>
        </p:txBody>
      </p:sp>
      <p:sp>
        <p:nvSpPr>
          <p:cNvPr id="118" name="Google Shape;118;p23:notes"/>
          <p:cNvSpPr>
            <a:spLocks noGrp="1" noRot="1" noChangeAspect="1"/>
          </p:cNvSpPr>
          <p:nvPr>
            <p:ph type="sldImg" idx="2"/>
          </p:nvPr>
        </p:nvSpPr>
        <p:spPr>
          <a:xfrm>
            <a:off x="6826250" y="1438275"/>
            <a:ext cx="6897688" cy="3879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50684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25</a:t>
            </a:fld>
            <a:endParaRPr lang="en-US"/>
          </a:p>
        </p:txBody>
      </p:sp>
    </p:spTree>
    <p:extLst>
      <p:ext uri="{BB962C8B-B14F-4D97-AF65-F5344CB8AC3E}">
        <p14:creationId xmlns:p14="http://schemas.microsoft.com/office/powerpoint/2010/main" val="2838074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SVN-Product Sans" panose="020B0403030502040203" pitchFamily="34" charset="0"/>
              </a:rPr>
              <a:t>Many households (or relatives, neighbors) losing their investment due to a drop in pigs or cattle prices has led to a fear of new investment on livestock.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SVN-Product Sans" panose="020B0403030502040203" pitchFamily="34" charset="0"/>
              </a:rPr>
              <a:t>However, this situation only occurred around 6 years ago, when the market prices of pigs and cattle started to decrease. From 2010 to 2016, many households still invested in pigs and cattle.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SVN-Product Sans" panose="020B0403030502040203" pitchFamily="34" charset="0"/>
            </a:endParaRPr>
          </a:p>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26</a:t>
            </a:fld>
            <a:endParaRPr lang="en-US"/>
          </a:p>
        </p:txBody>
      </p:sp>
    </p:spTree>
    <p:extLst>
      <p:ext uri="{BB962C8B-B14F-4D97-AF65-F5344CB8AC3E}">
        <p14:creationId xmlns:p14="http://schemas.microsoft.com/office/powerpoint/2010/main" val="3227642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27</a:t>
            </a:fld>
            <a:endParaRPr lang="en-US"/>
          </a:p>
        </p:txBody>
      </p:sp>
    </p:spTree>
    <p:extLst>
      <p:ext uri="{BB962C8B-B14F-4D97-AF65-F5344CB8AC3E}">
        <p14:creationId xmlns:p14="http://schemas.microsoft.com/office/powerpoint/2010/main" val="10486610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SVN-Product Sans" panose="020B0403030502040203" pitchFamily="34" charset="0"/>
              </a:rPr>
              <a:t>Many households (or relatives, neighbors) losing their investment due to a drop in pigs or cattle prices has led to a fear of new investment on livestock.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SVN-Product Sans" panose="020B0403030502040203" pitchFamily="34" charset="0"/>
              </a:rPr>
              <a:t>However, this situation only occurred around 6 years ago, when the market prices of pigs and cattle started to decrease. From 2010 to 2016, many households still invested in pigs and cattle.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SVN-Product Sans" panose="020B0403030502040203" pitchFamily="34" charset="0"/>
            </a:endParaRPr>
          </a:p>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28</a:t>
            </a:fld>
            <a:endParaRPr lang="en-US"/>
          </a:p>
        </p:txBody>
      </p:sp>
    </p:spTree>
    <p:extLst>
      <p:ext uri="{BB962C8B-B14F-4D97-AF65-F5344CB8AC3E}">
        <p14:creationId xmlns:p14="http://schemas.microsoft.com/office/powerpoint/2010/main" val="25421064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29</a:t>
            </a:fld>
            <a:endParaRPr lang="en-US"/>
          </a:p>
        </p:txBody>
      </p:sp>
    </p:spTree>
    <p:extLst>
      <p:ext uri="{BB962C8B-B14F-4D97-AF65-F5344CB8AC3E}">
        <p14:creationId xmlns:p14="http://schemas.microsoft.com/office/powerpoint/2010/main" val="8806349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30</a:t>
            </a:fld>
            <a:endParaRPr lang="en-US"/>
          </a:p>
        </p:txBody>
      </p:sp>
    </p:spTree>
    <p:extLst>
      <p:ext uri="{BB962C8B-B14F-4D97-AF65-F5344CB8AC3E}">
        <p14:creationId xmlns:p14="http://schemas.microsoft.com/office/powerpoint/2010/main" val="1388317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23:notes"/>
          <p:cNvSpPr txBox="1">
            <a:spLocks noGrp="1"/>
          </p:cNvSpPr>
          <p:nvPr>
            <p:ph type="body" idx="1"/>
          </p:nvPr>
        </p:nvSpPr>
        <p:spPr>
          <a:xfrm>
            <a:off x="2054437" y="5532649"/>
            <a:ext cx="16441933" cy="4528640"/>
          </a:xfrm>
          <a:prstGeom prst="rect">
            <a:avLst/>
          </a:prstGeom>
          <a:noFill/>
          <a:ln>
            <a:noFill/>
          </a:ln>
        </p:spPr>
        <p:txBody>
          <a:bodyPr spcFirstLastPara="1" wrap="square" lIns="93162" tIns="46568" rIns="93162" bIns="46568" anchor="t" anchorCtr="0">
            <a:noAutofit/>
          </a:bodyPr>
          <a:lstStyle/>
          <a:p>
            <a:pPr>
              <a:buSzPts val="1400"/>
            </a:pPr>
            <a:endParaRPr lang="en-GB">
              <a:latin typeface="SVN-Product Sans" panose="020B0403030502040203" pitchFamily="34" charset="0"/>
            </a:endParaRPr>
          </a:p>
        </p:txBody>
      </p:sp>
      <p:sp>
        <p:nvSpPr>
          <p:cNvPr id="118" name="Google Shape;118;p23:notes"/>
          <p:cNvSpPr>
            <a:spLocks noGrp="1" noRot="1" noChangeAspect="1"/>
          </p:cNvSpPr>
          <p:nvPr>
            <p:ph type="sldImg" idx="2"/>
          </p:nvPr>
        </p:nvSpPr>
        <p:spPr>
          <a:xfrm>
            <a:off x="6826250" y="1438275"/>
            <a:ext cx="6897688" cy="3879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18368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31</a:t>
            </a:fld>
            <a:endParaRPr lang="en-US"/>
          </a:p>
        </p:txBody>
      </p:sp>
    </p:spTree>
    <p:extLst>
      <p:ext uri="{BB962C8B-B14F-4D97-AF65-F5344CB8AC3E}">
        <p14:creationId xmlns:p14="http://schemas.microsoft.com/office/powerpoint/2010/main" val="15001827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32</a:t>
            </a:fld>
            <a:endParaRPr lang="en-US"/>
          </a:p>
        </p:txBody>
      </p:sp>
    </p:spTree>
    <p:extLst>
      <p:ext uri="{BB962C8B-B14F-4D97-AF65-F5344CB8AC3E}">
        <p14:creationId xmlns:p14="http://schemas.microsoft.com/office/powerpoint/2010/main" val="6017442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33</a:t>
            </a:fld>
            <a:endParaRPr lang="en-US"/>
          </a:p>
        </p:txBody>
      </p:sp>
    </p:spTree>
    <p:extLst>
      <p:ext uri="{BB962C8B-B14F-4D97-AF65-F5344CB8AC3E}">
        <p14:creationId xmlns:p14="http://schemas.microsoft.com/office/powerpoint/2010/main" val="8833319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34</a:t>
            </a:fld>
            <a:endParaRPr lang="en-US"/>
          </a:p>
        </p:txBody>
      </p:sp>
    </p:spTree>
    <p:extLst>
      <p:ext uri="{BB962C8B-B14F-4D97-AF65-F5344CB8AC3E}">
        <p14:creationId xmlns:p14="http://schemas.microsoft.com/office/powerpoint/2010/main" val="5484414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35</a:t>
            </a:fld>
            <a:endParaRPr lang="en-US"/>
          </a:p>
        </p:txBody>
      </p:sp>
    </p:spTree>
    <p:extLst>
      <p:ext uri="{BB962C8B-B14F-4D97-AF65-F5344CB8AC3E}">
        <p14:creationId xmlns:p14="http://schemas.microsoft.com/office/powerpoint/2010/main" val="32064125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36</a:t>
            </a:fld>
            <a:endParaRPr lang="en-US"/>
          </a:p>
        </p:txBody>
      </p:sp>
    </p:spTree>
    <p:extLst>
      <p:ext uri="{BB962C8B-B14F-4D97-AF65-F5344CB8AC3E}">
        <p14:creationId xmlns:p14="http://schemas.microsoft.com/office/powerpoint/2010/main" val="4682238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37</a:t>
            </a:fld>
            <a:endParaRPr lang="en-US"/>
          </a:p>
        </p:txBody>
      </p:sp>
    </p:spTree>
    <p:extLst>
      <p:ext uri="{BB962C8B-B14F-4D97-AF65-F5344CB8AC3E}">
        <p14:creationId xmlns:p14="http://schemas.microsoft.com/office/powerpoint/2010/main" val="40326785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38</a:t>
            </a:fld>
            <a:endParaRPr lang="en-US"/>
          </a:p>
        </p:txBody>
      </p:sp>
    </p:spTree>
    <p:extLst>
      <p:ext uri="{BB962C8B-B14F-4D97-AF65-F5344CB8AC3E}">
        <p14:creationId xmlns:p14="http://schemas.microsoft.com/office/powerpoint/2010/main" val="20869192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39</a:t>
            </a:fld>
            <a:endParaRPr lang="en-US"/>
          </a:p>
        </p:txBody>
      </p:sp>
    </p:spTree>
    <p:extLst>
      <p:ext uri="{BB962C8B-B14F-4D97-AF65-F5344CB8AC3E}">
        <p14:creationId xmlns:p14="http://schemas.microsoft.com/office/powerpoint/2010/main" val="18652225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40</a:t>
            </a:fld>
            <a:endParaRPr lang="en-US"/>
          </a:p>
        </p:txBody>
      </p:sp>
    </p:spTree>
    <p:extLst>
      <p:ext uri="{BB962C8B-B14F-4D97-AF65-F5344CB8AC3E}">
        <p14:creationId xmlns:p14="http://schemas.microsoft.com/office/powerpoint/2010/main" val="3387423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9</a:t>
            </a:fld>
            <a:endParaRPr lang="en-US"/>
          </a:p>
        </p:txBody>
      </p:sp>
    </p:spTree>
    <p:extLst>
      <p:ext uri="{BB962C8B-B14F-4D97-AF65-F5344CB8AC3E}">
        <p14:creationId xmlns:p14="http://schemas.microsoft.com/office/powerpoint/2010/main" val="43592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41</a:t>
            </a:fld>
            <a:endParaRPr lang="en-US"/>
          </a:p>
        </p:txBody>
      </p:sp>
    </p:spTree>
    <p:extLst>
      <p:ext uri="{BB962C8B-B14F-4D97-AF65-F5344CB8AC3E}">
        <p14:creationId xmlns:p14="http://schemas.microsoft.com/office/powerpoint/2010/main" val="2384800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42</a:t>
            </a:fld>
            <a:endParaRPr lang="en-US"/>
          </a:p>
        </p:txBody>
      </p:sp>
    </p:spTree>
    <p:extLst>
      <p:ext uri="{BB962C8B-B14F-4D97-AF65-F5344CB8AC3E}">
        <p14:creationId xmlns:p14="http://schemas.microsoft.com/office/powerpoint/2010/main" val="25288236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A96ACD-563A-44C7-AA04-B5517F075BF7}" type="slidenum">
              <a:rPr lang="en-US" smtClean="0"/>
              <a:t>43</a:t>
            </a:fld>
            <a:endParaRPr lang="en-US"/>
          </a:p>
        </p:txBody>
      </p:sp>
    </p:spTree>
    <p:extLst>
      <p:ext uri="{BB962C8B-B14F-4D97-AF65-F5344CB8AC3E}">
        <p14:creationId xmlns:p14="http://schemas.microsoft.com/office/powerpoint/2010/main" val="36147881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44</a:t>
            </a:fld>
            <a:endParaRPr lang="en-US"/>
          </a:p>
        </p:txBody>
      </p:sp>
    </p:spTree>
    <p:extLst>
      <p:ext uri="{BB962C8B-B14F-4D97-AF65-F5344CB8AC3E}">
        <p14:creationId xmlns:p14="http://schemas.microsoft.com/office/powerpoint/2010/main" val="4075368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11</a:t>
            </a:fld>
            <a:endParaRPr lang="en-US"/>
          </a:p>
        </p:txBody>
      </p:sp>
    </p:spTree>
    <p:extLst>
      <p:ext uri="{BB962C8B-B14F-4D97-AF65-F5344CB8AC3E}">
        <p14:creationId xmlns:p14="http://schemas.microsoft.com/office/powerpoint/2010/main" val="3091211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12</a:t>
            </a:fld>
            <a:endParaRPr lang="en-US"/>
          </a:p>
        </p:txBody>
      </p:sp>
    </p:spTree>
    <p:extLst>
      <p:ext uri="{BB962C8B-B14F-4D97-AF65-F5344CB8AC3E}">
        <p14:creationId xmlns:p14="http://schemas.microsoft.com/office/powerpoint/2010/main" val="2388687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13</a:t>
            </a:fld>
            <a:endParaRPr lang="en-US"/>
          </a:p>
        </p:txBody>
      </p:sp>
    </p:spTree>
    <p:extLst>
      <p:ext uri="{BB962C8B-B14F-4D97-AF65-F5344CB8AC3E}">
        <p14:creationId xmlns:p14="http://schemas.microsoft.com/office/powerpoint/2010/main" val="1090919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16</a:t>
            </a:fld>
            <a:endParaRPr lang="en-US"/>
          </a:p>
        </p:txBody>
      </p:sp>
    </p:spTree>
    <p:extLst>
      <p:ext uri="{BB962C8B-B14F-4D97-AF65-F5344CB8AC3E}">
        <p14:creationId xmlns:p14="http://schemas.microsoft.com/office/powerpoint/2010/main" val="3547159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17</a:t>
            </a:fld>
            <a:endParaRPr lang="en-US"/>
          </a:p>
        </p:txBody>
      </p:sp>
    </p:spTree>
    <p:extLst>
      <p:ext uri="{BB962C8B-B14F-4D97-AF65-F5344CB8AC3E}">
        <p14:creationId xmlns:p14="http://schemas.microsoft.com/office/powerpoint/2010/main" val="3200066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B66369-72F9-42D3-BFCE-CEF145DCDF0F}" type="slidenum">
              <a:rPr lang="en-US" smtClean="0"/>
              <a:t>18</a:t>
            </a:fld>
            <a:endParaRPr lang="en-US"/>
          </a:p>
        </p:txBody>
      </p:sp>
    </p:spTree>
    <p:extLst>
      <p:ext uri="{BB962C8B-B14F-4D97-AF65-F5344CB8AC3E}">
        <p14:creationId xmlns:p14="http://schemas.microsoft.com/office/powerpoint/2010/main" val="2971422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F2EAA-C41A-17B4-4AA2-57A99251F34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059F629-76E5-DBB1-11C8-B0A2274682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CACBFD-AB85-7306-8522-3AC95CB85DB7}"/>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5" name="Footer Placeholder 4">
            <a:extLst>
              <a:ext uri="{FF2B5EF4-FFF2-40B4-BE49-F238E27FC236}">
                <a16:creationId xmlns:a16="http://schemas.microsoft.com/office/drawing/2014/main" id="{CA3AFD12-B7A0-3C37-37F4-01DC008C039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007F9B3-BBC4-1994-7FF8-9FC1C943AEF8}"/>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709942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5A037-B189-35EB-CF85-1B428A0B23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B1C76F-AF14-EC2A-3BDC-E75888568C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A8D3A9-F3D1-DF5C-E791-D548AFA18D63}"/>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5" name="Footer Placeholder 4">
            <a:extLst>
              <a:ext uri="{FF2B5EF4-FFF2-40B4-BE49-F238E27FC236}">
                <a16:creationId xmlns:a16="http://schemas.microsoft.com/office/drawing/2014/main" id="{A233B741-6315-A6A7-D372-B4C1C6C54FE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EAABA04-919D-B738-8AB1-FABB7DC6144C}"/>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2117085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1EA315-EC1A-C31B-73A9-FAAFD238CF2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AB85E32-704C-A7B1-BFBA-1C238F1B9C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DADA0-D187-7BF5-C0A9-04C42C193009}"/>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5" name="Footer Placeholder 4">
            <a:extLst>
              <a:ext uri="{FF2B5EF4-FFF2-40B4-BE49-F238E27FC236}">
                <a16:creationId xmlns:a16="http://schemas.microsoft.com/office/drawing/2014/main" id="{BCA77DFE-F221-C2D2-9C4D-440C364A38A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1FFC3FF6-7F2D-2D26-458A-9975540C27AF}"/>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886430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A39FC-B2B5-5E8D-6174-432E01B236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0DADBF-605F-F5D0-8F7A-05B7965101D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ADE4C6-A1B0-29E4-351A-F04228FF844B}"/>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5" name="Footer Placeholder 4">
            <a:extLst>
              <a:ext uri="{FF2B5EF4-FFF2-40B4-BE49-F238E27FC236}">
                <a16:creationId xmlns:a16="http://schemas.microsoft.com/office/drawing/2014/main" id="{BEEC18F3-9B52-DFFA-DDBC-BE8C393AFA5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9471E58-6CB3-F88A-7766-906B238A3090}"/>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2161617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E9E62-102F-7E2A-8F53-F31CD6286C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725BF2-8282-9B76-7104-7006233695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E08CCEF-79FE-175C-7E9F-6F9A63787E05}"/>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5" name="Footer Placeholder 4">
            <a:extLst>
              <a:ext uri="{FF2B5EF4-FFF2-40B4-BE49-F238E27FC236}">
                <a16:creationId xmlns:a16="http://schemas.microsoft.com/office/drawing/2014/main" id="{F406CD5F-F442-C211-1909-122C645BEF6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0534FE96-2A30-4A6D-0A53-8EAF6F0A33DD}"/>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1888240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01949-43A6-EAF5-2777-6185F89D3E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5DCE1A2-87CF-799D-63EB-49FB11755E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26D830-6298-0156-09BB-790692DE7BB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DD0A12E-800E-36C9-8936-596C91C1A66E}"/>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6" name="Footer Placeholder 5">
            <a:extLst>
              <a:ext uri="{FF2B5EF4-FFF2-40B4-BE49-F238E27FC236}">
                <a16:creationId xmlns:a16="http://schemas.microsoft.com/office/drawing/2014/main" id="{6E152AE9-E9C9-012B-B4DC-655BEAB9883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F7AD2D4-6333-6354-ACD4-D26F68C9CBE3}"/>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2826838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BDF54-FF70-E693-27F4-54D96BBF7A6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B354DC3-0B47-CF77-C1E5-1A1AA8F71C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F57FD3-E6C3-5C97-D007-35B8CB9CB24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2D818C2-BA02-EB3D-B6F3-1D575431C1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2BC16D-2093-6DF5-C0B7-03346702D0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B81C34-EA81-359A-B361-0171B8382D0F}"/>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8" name="Footer Placeholder 7">
            <a:extLst>
              <a:ext uri="{FF2B5EF4-FFF2-40B4-BE49-F238E27FC236}">
                <a16:creationId xmlns:a16="http://schemas.microsoft.com/office/drawing/2014/main" id="{48E708B6-7D7A-AB60-BBC7-D16FC064426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58843631-708B-4BC2-E6CE-8A20BE89F260}"/>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1293061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14048-90E8-F4F8-CA8D-C3A43A5F27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FE361F-ADF5-AD31-CE70-28BC3136BD3D}"/>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4" name="Footer Placeholder 3">
            <a:extLst>
              <a:ext uri="{FF2B5EF4-FFF2-40B4-BE49-F238E27FC236}">
                <a16:creationId xmlns:a16="http://schemas.microsoft.com/office/drawing/2014/main" id="{66601BEF-C22D-9FC0-3290-7F4D3589AB8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7824577A-E111-F60C-5AEF-DF4FB04A3002}"/>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3727622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7DEACE-2266-B005-0904-B36D25AE13F1}"/>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3" name="Footer Placeholder 2">
            <a:extLst>
              <a:ext uri="{FF2B5EF4-FFF2-40B4-BE49-F238E27FC236}">
                <a16:creationId xmlns:a16="http://schemas.microsoft.com/office/drawing/2014/main" id="{E2C7FA90-9D7D-CD7E-1558-B8376A4A1ED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13A51F8F-4A7D-A788-12F6-B47A8B1F0BBD}"/>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388737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6F5FE-3565-EA56-147F-C21C6E194F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5D976EA-0DC8-9C9E-86E7-77A9F81683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1AE569-07CB-315F-55B4-C86C9911E5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1E3D3E-8E28-60F9-C6A3-61201EB62605}"/>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6" name="Footer Placeholder 5">
            <a:extLst>
              <a:ext uri="{FF2B5EF4-FFF2-40B4-BE49-F238E27FC236}">
                <a16:creationId xmlns:a16="http://schemas.microsoft.com/office/drawing/2014/main" id="{0DED3D27-287E-38D1-220C-6500DAEB3D5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E62DD261-E16C-3FD5-A5D3-49CB9327A1E1}"/>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763221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C97F7-8A69-D831-3955-D2CE5730E1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934B89-8673-0705-B93B-474D379FAC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8AACC2-0EAE-BB15-CFBB-1D5E2A1A52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714734-8738-6EBA-2053-3DBAE1FE6907}"/>
              </a:ext>
            </a:extLst>
          </p:cNvPr>
          <p:cNvSpPr>
            <a:spLocks noGrp="1"/>
          </p:cNvSpPr>
          <p:nvPr>
            <p:ph type="dt" sz="half" idx="10"/>
          </p:nvPr>
        </p:nvSpPr>
        <p:spPr>
          <a:xfrm>
            <a:off x="838200" y="6356350"/>
            <a:ext cx="2743200" cy="365125"/>
          </a:xfrm>
          <a:prstGeom prst="rect">
            <a:avLst/>
          </a:prstGeom>
        </p:spPr>
        <p:txBody>
          <a:bodyPr/>
          <a:lstStyle/>
          <a:p>
            <a:fld id="{1F801473-4D0E-462F-9772-CD2AA69A4E54}" type="datetimeFigureOut">
              <a:rPr lang="en-US" smtClean="0"/>
              <a:t>2/7/2025</a:t>
            </a:fld>
            <a:endParaRPr lang="en-US"/>
          </a:p>
        </p:txBody>
      </p:sp>
      <p:sp>
        <p:nvSpPr>
          <p:cNvPr id="6" name="Footer Placeholder 5">
            <a:extLst>
              <a:ext uri="{FF2B5EF4-FFF2-40B4-BE49-F238E27FC236}">
                <a16:creationId xmlns:a16="http://schemas.microsoft.com/office/drawing/2014/main" id="{999E1988-E861-94C8-79C9-7F7D30496EF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EE8D050A-8BE3-7313-E0A4-A2B601DE7AF0}"/>
              </a:ext>
            </a:extLst>
          </p:cNvPr>
          <p:cNvSpPr>
            <a:spLocks noGrp="1"/>
          </p:cNvSpPr>
          <p:nvPr>
            <p:ph type="sldNum" sz="quarter" idx="12"/>
          </p:nvPr>
        </p:nvSpPr>
        <p:spPr>
          <a:xfrm>
            <a:off x="8610600" y="6356350"/>
            <a:ext cx="2743200" cy="365125"/>
          </a:xfrm>
          <a:prstGeom prst="rect">
            <a:avLst/>
          </a:prstGeom>
        </p:spPr>
        <p:txBody>
          <a:bodyPr/>
          <a:lstStyle/>
          <a:p>
            <a:fld id="{53F57134-8791-4EC8-9409-FE426E371AB0}" type="slidenum">
              <a:rPr lang="en-US" smtClean="0"/>
              <a:t>‹#›</a:t>
            </a:fld>
            <a:endParaRPr lang="en-US"/>
          </a:p>
        </p:txBody>
      </p:sp>
    </p:spTree>
    <p:extLst>
      <p:ext uri="{BB962C8B-B14F-4D97-AF65-F5344CB8AC3E}">
        <p14:creationId xmlns:p14="http://schemas.microsoft.com/office/powerpoint/2010/main" val="1283131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79ED66-8109-D882-27A3-12E62ACA94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57FAD86-C6D1-8B48-C1EE-B4766B2F76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7" name="Group 6">
            <a:extLst>
              <a:ext uri="{FF2B5EF4-FFF2-40B4-BE49-F238E27FC236}">
                <a16:creationId xmlns:a16="http://schemas.microsoft.com/office/drawing/2014/main" id="{19BE1C19-64B6-6D5C-6DDD-87907A6F8F16}"/>
              </a:ext>
            </a:extLst>
          </p:cNvPr>
          <p:cNvGrpSpPr/>
          <p:nvPr userDrawn="1"/>
        </p:nvGrpSpPr>
        <p:grpSpPr>
          <a:xfrm>
            <a:off x="412376" y="6245549"/>
            <a:ext cx="11367248" cy="412970"/>
            <a:chOff x="412376" y="6245549"/>
            <a:chExt cx="11367248" cy="412970"/>
          </a:xfrm>
        </p:grpSpPr>
        <p:grpSp>
          <p:nvGrpSpPr>
            <p:cNvPr id="8" name="Group 7">
              <a:extLst>
                <a:ext uri="{FF2B5EF4-FFF2-40B4-BE49-F238E27FC236}">
                  <a16:creationId xmlns:a16="http://schemas.microsoft.com/office/drawing/2014/main" id="{7401D3C9-B4C0-B832-B447-FF2BBB930C4F}"/>
                </a:ext>
              </a:extLst>
            </p:cNvPr>
            <p:cNvGrpSpPr/>
            <p:nvPr/>
          </p:nvGrpSpPr>
          <p:grpSpPr>
            <a:xfrm>
              <a:off x="412376" y="6354814"/>
              <a:ext cx="6083548" cy="216255"/>
              <a:chOff x="412376" y="6354814"/>
              <a:chExt cx="6083548" cy="216255"/>
            </a:xfrm>
          </p:grpSpPr>
          <p:sp>
            <p:nvSpPr>
              <p:cNvPr id="10" name="Google Shape;176;p75">
                <a:extLst>
                  <a:ext uri="{FF2B5EF4-FFF2-40B4-BE49-F238E27FC236}">
                    <a16:creationId xmlns:a16="http://schemas.microsoft.com/office/drawing/2014/main" id="{7E2FC2B3-04B6-2076-D00C-CDE9FAA49DF9}"/>
                  </a:ext>
                </a:extLst>
              </p:cNvPr>
              <p:cNvSpPr txBox="1"/>
              <p:nvPr/>
            </p:nvSpPr>
            <p:spPr>
              <a:xfrm>
                <a:off x="5696076" y="6376629"/>
                <a:ext cx="799848" cy="194440"/>
              </a:xfrm>
              <a:prstGeom prst="rect">
                <a:avLst/>
              </a:prstGeom>
              <a:noFill/>
              <a:ln>
                <a:noFill/>
              </a:ln>
            </p:spPr>
            <p:txBody>
              <a:bodyPr spcFirstLastPara="1" wrap="square" lIns="55433" tIns="27700" rIns="55433" bIns="27700" anchor="t" anchorCtr="0">
                <a:spAutoFit/>
              </a:bodyPr>
              <a:lstStyle/>
              <a:p>
                <a:pPr algn="ctr"/>
                <a:r>
                  <a:rPr lang="vi-VN" sz="900">
                    <a:solidFill>
                      <a:schemeClr val="bg2">
                        <a:lumMod val="50000"/>
                      </a:schemeClr>
                    </a:solidFill>
                    <a:latin typeface="SVN-Product Sans" panose="020B0403030502040203" pitchFamily="34" charset="0"/>
                    <a:ea typeface="Arial"/>
                    <a:cs typeface="Arial"/>
                    <a:sym typeface="Arial"/>
                  </a:rPr>
                  <a:t>© 202</a:t>
                </a:r>
                <a:r>
                  <a:rPr lang="en-US" sz="900">
                    <a:solidFill>
                      <a:schemeClr val="bg2">
                        <a:lumMod val="50000"/>
                      </a:schemeClr>
                    </a:solidFill>
                    <a:latin typeface="SVN-Product Sans" panose="020B0403030502040203" pitchFamily="34" charset="0"/>
                    <a:ea typeface="Arial"/>
                    <a:cs typeface="Arial"/>
                    <a:sym typeface="Arial"/>
                  </a:rPr>
                  <a:t>4</a:t>
                </a:r>
                <a:r>
                  <a:rPr lang="vi-VN" sz="900">
                    <a:solidFill>
                      <a:schemeClr val="bg2">
                        <a:lumMod val="50000"/>
                      </a:schemeClr>
                    </a:solidFill>
                    <a:latin typeface="SVN-Product Sans" panose="020B0403030502040203" pitchFamily="34" charset="0"/>
                    <a:ea typeface="Arial"/>
                    <a:cs typeface="Arial"/>
                    <a:sym typeface="Arial"/>
                  </a:rPr>
                  <a:t> TCA</a:t>
                </a:r>
                <a:endParaRPr sz="900">
                  <a:solidFill>
                    <a:schemeClr val="bg2">
                      <a:lumMod val="50000"/>
                    </a:schemeClr>
                  </a:solidFill>
                  <a:latin typeface="SVN-Product Sans" panose="020B0403030502040203" pitchFamily="34" charset="0"/>
                  <a:ea typeface="Arial"/>
                  <a:cs typeface="Arial"/>
                  <a:sym typeface="Arial"/>
                </a:endParaRPr>
              </a:p>
            </p:txBody>
          </p:sp>
          <p:sp>
            <p:nvSpPr>
              <p:cNvPr id="11" name="Google Shape;177;p75">
                <a:extLst>
                  <a:ext uri="{FF2B5EF4-FFF2-40B4-BE49-F238E27FC236}">
                    <a16:creationId xmlns:a16="http://schemas.microsoft.com/office/drawing/2014/main" id="{4CAD7CAD-9BB6-9852-F43C-BAB409CE5875}"/>
                  </a:ext>
                </a:extLst>
              </p:cNvPr>
              <p:cNvSpPr txBox="1"/>
              <p:nvPr/>
            </p:nvSpPr>
            <p:spPr>
              <a:xfrm>
                <a:off x="412376" y="6354814"/>
                <a:ext cx="2448839" cy="194440"/>
              </a:xfrm>
              <a:prstGeom prst="rect">
                <a:avLst/>
              </a:prstGeom>
              <a:noFill/>
              <a:ln>
                <a:noFill/>
              </a:ln>
            </p:spPr>
            <p:txBody>
              <a:bodyPr spcFirstLastPara="1" wrap="square" lIns="55433" tIns="27700" rIns="55433" bIns="27700" anchor="t" anchorCtr="0">
                <a:spAutoFit/>
              </a:bodyPr>
              <a:lstStyle/>
              <a:p>
                <a:pPr algn="just"/>
                <a:r>
                  <a:rPr lang="vi-VN" sz="900">
                    <a:solidFill>
                      <a:schemeClr val="bg2">
                        <a:lumMod val="50000"/>
                      </a:schemeClr>
                    </a:solidFill>
                    <a:latin typeface="SVN-Product Sans" panose="020B0403030502040203" pitchFamily="34" charset="0"/>
                    <a:ea typeface="Arial"/>
                    <a:cs typeface="Arial"/>
                    <a:sym typeface="Arial"/>
                  </a:rPr>
                  <a:t>P</a:t>
                </a:r>
                <a:r>
                  <a:rPr lang="en-US" sz="900">
                    <a:solidFill>
                      <a:schemeClr val="bg2">
                        <a:lumMod val="50000"/>
                      </a:schemeClr>
                    </a:solidFill>
                    <a:latin typeface="SVN-Product Sans" panose="020B0403030502040203" pitchFamily="34" charset="0"/>
                    <a:ea typeface="Arial"/>
                    <a:cs typeface="Arial"/>
                    <a:sym typeface="Arial"/>
                  </a:rPr>
                  <a:t>resented</a:t>
                </a:r>
                <a:r>
                  <a:rPr lang="vi-VN" sz="900">
                    <a:solidFill>
                      <a:schemeClr val="bg2">
                        <a:lumMod val="50000"/>
                      </a:schemeClr>
                    </a:solidFill>
                    <a:latin typeface="SVN-Product Sans" panose="020B0403030502040203" pitchFamily="34" charset="0"/>
                    <a:ea typeface="Arial"/>
                    <a:cs typeface="Arial"/>
                    <a:sym typeface="Arial"/>
                  </a:rPr>
                  <a:t> </a:t>
                </a:r>
                <a:r>
                  <a:rPr lang="vi-VN" sz="900" err="1">
                    <a:solidFill>
                      <a:schemeClr val="bg2">
                        <a:lumMod val="50000"/>
                      </a:schemeClr>
                    </a:solidFill>
                    <a:latin typeface="SVN-Product Sans" panose="020B0403030502040203" pitchFamily="34" charset="0"/>
                    <a:ea typeface="Arial"/>
                    <a:cs typeface="Arial"/>
                    <a:sym typeface="Arial"/>
                  </a:rPr>
                  <a:t>by</a:t>
                </a:r>
                <a:r>
                  <a:rPr lang="vi-VN" sz="900">
                    <a:solidFill>
                      <a:schemeClr val="bg2">
                        <a:lumMod val="50000"/>
                      </a:schemeClr>
                    </a:solidFill>
                    <a:latin typeface="SVN-Product Sans" panose="020B0403030502040203" pitchFamily="34" charset="0"/>
                    <a:ea typeface="Arial"/>
                    <a:cs typeface="Arial"/>
                    <a:sym typeface="Arial"/>
                  </a:rPr>
                  <a:t> Thang </a:t>
                </a:r>
                <a:r>
                  <a:rPr lang="vi-VN" sz="900" err="1">
                    <a:solidFill>
                      <a:schemeClr val="bg2">
                        <a:lumMod val="50000"/>
                      </a:schemeClr>
                    </a:solidFill>
                    <a:latin typeface="SVN-Product Sans" panose="020B0403030502040203" pitchFamily="34" charset="0"/>
                    <a:ea typeface="Arial"/>
                    <a:cs typeface="Arial"/>
                    <a:sym typeface="Arial"/>
                  </a:rPr>
                  <a:t>Creative</a:t>
                </a:r>
                <a:r>
                  <a:rPr lang="vi-VN" sz="900">
                    <a:solidFill>
                      <a:schemeClr val="bg2">
                        <a:lumMod val="50000"/>
                      </a:schemeClr>
                    </a:solidFill>
                    <a:latin typeface="SVN-Product Sans" panose="020B0403030502040203" pitchFamily="34" charset="0"/>
                    <a:ea typeface="Arial"/>
                    <a:cs typeface="Arial"/>
                    <a:sym typeface="Arial"/>
                  </a:rPr>
                  <a:t> </a:t>
                </a:r>
                <a:r>
                  <a:rPr lang="vi-VN" sz="900" err="1">
                    <a:solidFill>
                      <a:schemeClr val="bg2">
                        <a:lumMod val="50000"/>
                      </a:schemeClr>
                    </a:solidFill>
                    <a:latin typeface="SVN-Product Sans" panose="020B0403030502040203" pitchFamily="34" charset="0"/>
                    <a:ea typeface="Arial"/>
                    <a:cs typeface="Arial"/>
                    <a:sym typeface="Arial"/>
                  </a:rPr>
                  <a:t>Agency</a:t>
                </a:r>
                <a:endParaRPr sz="800">
                  <a:solidFill>
                    <a:schemeClr val="bg2">
                      <a:lumMod val="50000"/>
                    </a:schemeClr>
                  </a:solidFill>
                  <a:latin typeface="SVN-Product Sans" panose="020B0403030502040203" pitchFamily="34" charset="0"/>
                  <a:ea typeface="Arial"/>
                  <a:cs typeface="Arial"/>
                  <a:sym typeface="Arial"/>
                </a:endParaRPr>
              </a:p>
            </p:txBody>
          </p:sp>
        </p:grpSp>
        <p:pic>
          <p:nvPicPr>
            <p:cNvPr id="9" name="Picture 8" descr="A black background with white text&#10;&#10;Description automatically generated">
              <a:extLst>
                <a:ext uri="{FF2B5EF4-FFF2-40B4-BE49-F238E27FC236}">
                  <a16:creationId xmlns:a16="http://schemas.microsoft.com/office/drawing/2014/main" id="{E9CC10FE-B7BE-D5DE-EB0B-FC539384D56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609069" y="6245549"/>
              <a:ext cx="1170555" cy="412970"/>
            </a:xfrm>
            <a:prstGeom prst="rect">
              <a:avLst/>
            </a:prstGeom>
          </p:spPr>
        </p:pic>
      </p:grpSp>
      <p:pic>
        <p:nvPicPr>
          <p:cNvPr id="5" name="Picture 4">
            <a:extLst>
              <a:ext uri="{FF2B5EF4-FFF2-40B4-BE49-F238E27FC236}">
                <a16:creationId xmlns:a16="http://schemas.microsoft.com/office/drawing/2014/main" id="{7E986C79-C505-9A3E-EB4A-E9840659D688}"/>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609069" y="6265974"/>
            <a:ext cx="1170555" cy="392545"/>
          </a:xfrm>
          <a:prstGeom prst="rect">
            <a:avLst/>
          </a:prstGeom>
        </p:spPr>
      </p:pic>
    </p:spTree>
    <p:extLst>
      <p:ext uri="{BB962C8B-B14F-4D97-AF65-F5344CB8AC3E}">
        <p14:creationId xmlns:p14="http://schemas.microsoft.com/office/powerpoint/2010/main" val="523876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SVN-Product Sans" panose="020B040303050204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VN-Product Sans" panose="020B040303050204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VN-Product Sans" panose="020B040303050204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VN-Product Sans" panose="020B040303050204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VN-Product Sans" panose="020B040303050204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VN-Product Sans" panose="020B040303050204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7">
            <a:extLst>
              <a:ext uri="{FF2B5EF4-FFF2-40B4-BE49-F238E27FC236}">
                <a16:creationId xmlns:a16="http://schemas.microsoft.com/office/drawing/2014/main" id="{35C2D68B-8BCB-18E5-3748-A3B198CE74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 y="-1414"/>
            <a:ext cx="12173780" cy="6848416"/>
          </a:xfrm>
          <a:prstGeom prst="rect">
            <a:avLst/>
          </a:prstGeom>
        </p:spPr>
      </p:pic>
      <p:sp>
        <p:nvSpPr>
          <p:cNvPr id="5" name="Google Shape;46;p4">
            <a:extLst>
              <a:ext uri="{FF2B5EF4-FFF2-40B4-BE49-F238E27FC236}">
                <a16:creationId xmlns:a16="http://schemas.microsoft.com/office/drawing/2014/main" id="{07226900-EF5F-2FBE-784F-0C80DCDFCC62}"/>
              </a:ext>
            </a:extLst>
          </p:cNvPr>
          <p:cNvSpPr txBox="1"/>
          <p:nvPr/>
        </p:nvSpPr>
        <p:spPr>
          <a:xfrm>
            <a:off x="5572125" y="2682569"/>
            <a:ext cx="6172200" cy="1902627"/>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400" b="1" spc="121" dirty="0">
                <a:latin typeface="Calibri "/>
              </a:rPr>
              <a:t>Insights discussion workshop</a:t>
            </a:r>
          </a:p>
          <a:p>
            <a:pPr>
              <a:buClr>
                <a:srgbClr val="000000"/>
              </a:buClr>
              <a:buSzPts val="4800"/>
            </a:pPr>
            <a:r>
              <a:rPr lang="en-US" sz="2400" b="1" spc="121" dirty="0">
                <a:latin typeface="Calibri "/>
              </a:rPr>
              <a:t>Social behavior change communication strategy for CGIAR Initiative on Sustainable Animal Productivity (SAPLING)</a:t>
            </a:r>
          </a:p>
          <a:p>
            <a:pPr>
              <a:buClr>
                <a:srgbClr val="000000"/>
              </a:buClr>
              <a:buSzPts val="4800"/>
            </a:pPr>
            <a:endParaRPr lang="en-US" sz="2400" b="1" spc="121" dirty="0">
              <a:latin typeface="Calibri "/>
            </a:endParaRPr>
          </a:p>
        </p:txBody>
      </p:sp>
      <p:sp>
        <p:nvSpPr>
          <p:cNvPr id="13" name="Google Shape;52;p4">
            <a:extLst>
              <a:ext uri="{FF2B5EF4-FFF2-40B4-BE49-F238E27FC236}">
                <a16:creationId xmlns:a16="http://schemas.microsoft.com/office/drawing/2014/main" id="{054E8A46-8C55-B107-CDE4-392E17A51ECE}"/>
              </a:ext>
            </a:extLst>
          </p:cNvPr>
          <p:cNvSpPr txBox="1"/>
          <p:nvPr/>
        </p:nvSpPr>
        <p:spPr>
          <a:xfrm>
            <a:off x="5572125" y="5577316"/>
            <a:ext cx="1125506" cy="277566"/>
          </a:xfrm>
          <a:prstGeom prst="rect">
            <a:avLst/>
          </a:prstGeom>
          <a:noFill/>
          <a:ln>
            <a:noFill/>
          </a:ln>
        </p:spPr>
        <p:txBody>
          <a:bodyPr spcFirstLastPara="1" wrap="square" lIns="55440" tIns="27713" rIns="55440" bIns="27713" anchor="t" anchorCtr="0">
            <a:spAutoFit/>
          </a:bodyPr>
          <a:lstStyle/>
          <a:p>
            <a:pPr>
              <a:lnSpc>
                <a:spcPct val="120000"/>
              </a:lnSpc>
              <a:buClr>
                <a:srgbClr val="000000"/>
              </a:buClr>
              <a:buSzPts val="1800"/>
            </a:pPr>
            <a:r>
              <a:rPr lang="en-US" sz="1200" i="1" dirty="0">
                <a:latin typeface="SVN-Product Sans" panose="020B0403030502040203" pitchFamily="34" charset="0"/>
              </a:rPr>
              <a:t>19 April 2024</a:t>
            </a:r>
          </a:p>
        </p:txBody>
      </p:sp>
      <p:pic>
        <p:nvPicPr>
          <p:cNvPr id="6" name="Picture 5">
            <a:extLst>
              <a:ext uri="{FF2B5EF4-FFF2-40B4-BE49-F238E27FC236}">
                <a16:creationId xmlns:a16="http://schemas.microsoft.com/office/drawing/2014/main" id="{12B2F54E-068E-BA5B-D84A-66DA7D2A9F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8514" y="322918"/>
            <a:ext cx="2194430" cy="747494"/>
          </a:xfrm>
          <a:prstGeom prst="rect">
            <a:avLst/>
          </a:prstGeom>
        </p:spPr>
      </p:pic>
      <p:sp>
        <p:nvSpPr>
          <p:cNvPr id="7" name="Google Shape;52;p4">
            <a:extLst>
              <a:ext uri="{FF2B5EF4-FFF2-40B4-BE49-F238E27FC236}">
                <a16:creationId xmlns:a16="http://schemas.microsoft.com/office/drawing/2014/main" id="{3B4CB443-266B-7194-BD54-AF8E6CE56F6E}"/>
              </a:ext>
            </a:extLst>
          </p:cNvPr>
          <p:cNvSpPr txBox="1"/>
          <p:nvPr/>
        </p:nvSpPr>
        <p:spPr>
          <a:xfrm>
            <a:off x="5572124" y="4758595"/>
            <a:ext cx="6172199" cy="942364"/>
          </a:xfrm>
          <a:prstGeom prst="rect">
            <a:avLst/>
          </a:prstGeom>
          <a:noFill/>
          <a:ln>
            <a:noFill/>
          </a:ln>
        </p:spPr>
        <p:txBody>
          <a:bodyPr spcFirstLastPara="1" wrap="square" lIns="55440" tIns="27713" rIns="55440" bIns="27713" anchor="t" anchorCtr="0">
            <a:spAutoFit/>
          </a:bodyPr>
          <a:lstStyle/>
          <a:p>
            <a:pPr>
              <a:lnSpc>
                <a:spcPct val="120000"/>
              </a:lnSpc>
              <a:buClr>
                <a:srgbClr val="000000"/>
              </a:buClr>
              <a:buSzPts val="1800"/>
            </a:pPr>
            <a:r>
              <a:rPr lang="en-US" sz="1200" dirty="0">
                <a:latin typeface="SVN-Product Sans" panose="020B0403030502040203" pitchFamily="34" charset="0"/>
              </a:rPr>
              <a:t>Nguyen Tuan </a:t>
            </a:r>
            <a:r>
              <a:rPr lang="en-US" sz="1200" dirty="0" err="1">
                <a:latin typeface="SVN-Product Sans" panose="020B0403030502040203" pitchFamily="34" charset="0"/>
              </a:rPr>
              <a:t>Nghia</a:t>
            </a:r>
            <a:r>
              <a:rPr lang="en-US" sz="1200" baseline="30000" dirty="0" err="1">
                <a:latin typeface="SVN-Product Sans" panose="020B0403030502040203" pitchFamily="34" charset="0"/>
              </a:rPr>
              <a:t>1</a:t>
            </a:r>
            <a:r>
              <a:rPr lang="en-US" sz="1200" dirty="0">
                <a:latin typeface="SVN-Product Sans" panose="020B0403030502040203" pitchFamily="34" charset="0"/>
              </a:rPr>
              <a:t>, Tran Hoai </a:t>
            </a:r>
            <a:r>
              <a:rPr lang="en-US" sz="1200" dirty="0" err="1">
                <a:latin typeface="SVN-Product Sans" panose="020B0403030502040203" pitchFamily="34" charset="0"/>
              </a:rPr>
              <a:t>Nam</a:t>
            </a:r>
            <a:r>
              <a:rPr lang="en-US" sz="1200" baseline="30000" dirty="0" err="1">
                <a:latin typeface="SVN-Product Sans" panose="020B0403030502040203" pitchFamily="34" charset="0"/>
              </a:rPr>
              <a:t>1</a:t>
            </a:r>
            <a:r>
              <a:rPr lang="en-US" sz="1200" dirty="0">
                <a:latin typeface="SVN-Product Sans" panose="020B0403030502040203" pitchFamily="34" charset="0"/>
              </a:rPr>
              <a:t>, Phan Tran Quoc </a:t>
            </a:r>
            <a:r>
              <a:rPr lang="en-US" sz="1200" dirty="0" err="1">
                <a:latin typeface="SVN-Product Sans" panose="020B0403030502040203" pitchFamily="34" charset="0"/>
              </a:rPr>
              <a:t>Trung</a:t>
            </a:r>
            <a:r>
              <a:rPr lang="en-US" sz="1200" baseline="30000" dirty="0" err="1">
                <a:latin typeface="SVN-Product Sans" panose="020B0403030502040203" pitchFamily="34" charset="0"/>
              </a:rPr>
              <a:t>1</a:t>
            </a:r>
            <a:r>
              <a:rPr lang="en-US" sz="1200" dirty="0">
                <a:latin typeface="SVN-Product Sans" panose="020B0403030502040203" pitchFamily="34" charset="0"/>
              </a:rPr>
              <a:t>, Karen </a:t>
            </a:r>
            <a:r>
              <a:rPr lang="en-US" sz="1200" dirty="0" err="1">
                <a:latin typeface="SVN-Product Sans" panose="020B0403030502040203" pitchFamily="34" charset="0"/>
              </a:rPr>
              <a:t>Marshall</a:t>
            </a:r>
            <a:r>
              <a:rPr lang="en-US" sz="1200" baseline="30000" dirty="0" err="1">
                <a:latin typeface="SVN-Product Sans" panose="020B0403030502040203" pitchFamily="34" charset="0"/>
              </a:rPr>
              <a:t>2</a:t>
            </a:r>
            <a:r>
              <a:rPr lang="en-US" sz="1200" dirty="0">
                <a:latin typeface="SVN-Product Sans" panose="020B0403030502040203" pitchFamily="34" charset="0"/>
              </a:rPr>
              <a:t> and Chi </a:t>
            </a:r>
            <a:r>
              <a:rPr lang="en-US" sz="1200" dirty="0" err="1">
                <a:latin typeface="SVN-Product Sans" panose="020B0403030502040203" pitchFamily="34" charset="0"/>
              </a:rPr>
              <a:t>Nguyen</a:t>
            </a:r>
            <a:r>
              <a:rPr lang="en-US" sz="1200" baseline="30000" dirty="0" err="1">
                <a:latin typeface="SVN-Product Sans" panose="020B0403030502040203" pitchFamily="34" charset="0"/>
              </a:rPr>
              <a:t>2</a:t>
            </a:r>
            <a:r>
              <a:rPr lang="en-US" sz="1200" dirty="0">
                <a:latin typeface="SVN-Product Sans" panose="020B0403030502040203" pitchFamily="34" charset="0"/>
              </a:rPr>
              <a:t> </a:t>
            </a:r>
            <a:endParaRPr lang="en-US" sz="1200" baseline="30000" dirty="0">
              <a:latin typeface="SVN-Product Sans" panose="020B0403030502040203" pitchFamily="34" charset="0"/>
            </a:endParaRPr>
          </a:p>
          <a:p>
            <a:pPr>
              <a:lnSpc>
                <a:spcPct val="120000"/>
              </a:lnSpc>
              <a:buClr>
                <a:srgbClr val="000000"/>
              </a:buClr>
              <a:buSzPts val="1800"/>
            </a:pPr>
            <a:r>
              <a:rPr lang="en-US" sz="1200" baseline="30000" dirty="0" err="1">
                <a:latin typeface="SVN-Product Sans" panose="020B0403030502040203" pitchFamily="34" charset="0"/>
              </a:rPr>
              <a:t>1</a:t>
            </a:r>
            <a:r>
              <a:rPr lang="en-US" sz="1200" dirty="0" err="1">
                <a:latin typeface="SVN-Product Sans" panose="020B0403030502040203" pitchFamily="34" charset="0"/>
              </a:rPr>
              <a:t>Thang</a:t>
            </a:r>
            <a:r>
              <a:rPr lang="en-US" sz="1200" dirty="0">
                <a:latin typeface="SVN-Product Sans" panose="020B0403030502040203" pitchFamily="34" charset="0"/>
              </a:rPr>
              <a:t> Creative Agency</a:t>
            </a:r>
          </a:p>
          <a:p>
            <a:pPr>
              <a:lnSpc>
                <a:spcPct val="120000"/>
              </a:lnSpc>
              <a:buClr>
                <a:srgbClr val="000000"/>
              </a:buClr>
              <a:buSzPts val="1800"/>
            </a:pPr>
            <a:r>
              <a:rPr lang="en-US" sz="1200" baseline="30000" dirty="0" err="1">
                <a:latin typeface="SVN-Product Sans" panose="020B0403030502040203" pitchFamily="34" charset="0"/>
              </a:rPr>
              <a:t>2</a:t>
            </a:r>
            <a:r>
              <a:rPr lang="en-US" sz="1200" dirty="0" err="1">
                <a:latin typeface="SVN-Product Sans" panose="020B0403030502040203" pitchFamily="34" charset="0"/>
              </a:rPr>
              <a:t>International</a:t>
            </a:r>
            <a:r>
              <a:rPr lang="en-US" sz="1200" dirty="0">
                <a:latin typeface="SVN-Product Sans" panose="020B0403030502040203" pitchFamily="34" charset="0"/>
              </a:rPr>
              <a:t> Livestock Research Institute (ILRI)</a:t>
            </a:r>
          </a:p>
          <a:p>
            <a:pPr>
              <a:lnSpc>
                <a:spcPct val="120000"/>
              </a:lnSpc>
              <a:buClr>
                <a:srgbClr val="000000"/>
              </a:buClr>
              <a:buSzPts val="1800"/>
            </a:pPr>
            <a:endParaRPr lang="en-US" sz="1200" dirty="0">
              <a:latin typeface="SVN-Product Sans" panose="020B0403030502040203" pitchFamily="34" charset="0"/>
            </a:endParaRPr>
          </a:p>
        </p:txBody>
      </p:sp>
    </p:spTree>
    <p:extLst>
      <p:ext uri="{BB962C8B-B14F-4D97-AF65-F5344CB8AC3E}">
        <p14:creationId xmlns:p14="http://schemas.microsoft.com/office/powerpoint/2010/main" val="1030466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Quantitative analysis approach</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graphicFrame>
        <p:nvGraphicFramePr>
          <p:cNvPr id="2" name="Table 1">
            <a:extLst>
              <a:ext uri="{FF2B5EF4-FFF2-40B4-BE49-F238E27FC236}">
                <a16:creationId xmlns:a16="http://schemas.microsoft.com/office/drawing/2014/main" id="{FE2B825B-7B06-597F-5DA4-C4AB09CDB290}"/>
              </a:ext>
            </a:extLst>
          </p:cNvPr>
          <p:cNvGraphicFramePr>
            <a:graphicFrameLocks noGrp="1"/>
          </p:cNvGraphicFramePr>
          <p:nvPr>
            <p:extLst>
              <p:ext uri="{D42A27DB-BD31-4B8C-83A1-F6EECF244321}">
                <p14:modId xmlns:p14="http://schemas.microsoft.com/office/powerpoint/2010/main" val="2008238845"/>
              </p:ext>
            </p:extLst>
          </p:nvPr>
        </p:nvGraphicFramePr>
        <p:xfrm>
          <a:off x="607108" y="2783856"/>
          <a:ext cx="5214270" cy="2966720"/>
        </p:xfrm>
        <a:graphic>
          <a:graphicData uri="http://schemas.openxmlformats.org/drawingml/2006/table">
            <a:tbl>
              <a:tblPr firstRow="1" bandRow="1">
                <a:tableStyleId>{21E4AEA4-8DFA-4A89-87EB-49C32662AFE0}</a:tableStyleId>
              </a:tblPr>
              <a:tblGrid>
                <a:gridCol w="1438975">
                  <a:extLst>
                    <a:ext uri="{9D8B030D-6E8A-4147-A177-3AD203B41FA5}">
                      <a16:colId xmlns:a16="http://schemas.microsoft.com/office/drawing/2014/main" val="2981920352"/>
                    </a:ext>
                  </a:extLst>
                </a:gridCol>
                <a:gridCol w="3775295">
                  <a:extLst>
                    <a:ext uri="{9D8B030D-6E8A-4147-A177-3AD203B41FA5}">
                      <a16:colId xmlns:a16="http://schemas.microsoft.com/office/drawing/2014/main" val="1978755869"/>
                    </a:ext>
                  </a:extLst>
                </a:gridCol>
              </a:tblGrid>
              <a:tr h="370840">
                <a:tc gridSpan="2">
                  <a:txBody>
                    <a:bodyPr/>
                    <a:lstStyle/>
                    <a:p>
                      <a:r>
                        <a:rPr lang="en-VN" sz="1400">
                          <a:latin typeface="SVN-Product Sans" panose="020B0403030502040203" pitchFamily="34" charset="0"/>
                        </a:rPr>
                        <a:t>Behaviors 24 - 32</a:t>
                      </a:r>
                    </a:p>
                  </a:txBody>
                  <a:tcPr/>
                </a:tc>
                <a:tc hMerge="1">
                  <a:txBody>
                    <a:bodyPr/>
                    <a:lstStyle/>
                    <a:p>
                      <a:endParaRPr lang="en-VN"/>
                    </a:p>
                  </a:txBody>
                  <a:tcPr/>
                </a:tc>
                <a:extLst>
                  <a:ext uri="{0D108BD9-81ED-4DB2-BD59-A6C34878D82A}">
                    <a16:rowId xmlns:a16="http://schemas.microsoft.com/office/drawing/2014/main" val="280599378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VN" sz="1400">
                          <a:latin typeface="SVN-Product Sans" panose="020B0403030502040203" pitchFamily="34" charset="0"/>
                        </a:rPr>
                        <a:t>0 – 0.85 </a:t>
                      </a:r>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vi-VN" sz="1400">
                          <a:latin typeface="SVN-Product Sans" panose="020B0403030502040203" pitchFamily="34" charset="0"/>
                        </a:rPr>
                        <a:t>Precontemplation/ Contemplation</a:t>
                      </a:r>
                    </a:p>
                  </a:txBody>
                  <a:tcPr anchor="ctr"/>
                </a:tc>
                <a:extLst>
                  <a:ext uri="{0D108BD9-81ED-4DB2-BD59-A6C34878D82A}">
                    <a16:rowId xmlns:a16="http://schemas.microsoft.com/office/drawing/2014/main" val="116977843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VN" sz="1400">
                          <a:latin typeface="SVN-Product Sans" panose="020B0403030502040203" pitchFamily="34" charset="0"/>
                        </a:rPr>
                        <a:t>0.86 – 1.71</a:t>
                      </a:r>
                    </a:p>
                  </a:txBody>
                  <a:tcPr/>
                </a:tc>
                <a:tc vMerge="1">
                  <a:txBody>
                    <a:bodyPr/>
                    <a:lstStyle/>
                    <a:p>
                      <a:endParaRPr lang="en-VN" sz="1400">
                        <a:latin typeface="SVN-Product Sans" panose="020B0403030502040203" pitchFamily="34" charset="0"/>
                      </a:endParaRPr>
                    </a:p>
                  </a:txBody>
                  <a:tcPr/>
                </a:tc>
                <a:extLst>
                  <a:ext uri="{0D108BD9-81ED-4DB2-BD59-A6C34878D82A}">
                    <a16:rowId xmlns:a16="http://schemas.microsoft.com/office/drawing/2014/main" val="31882383"/>
                  </a:ext>
                </a:extLst>
              </a:tr>
              <a:tr h="370840">
                <a:tc>
                  <a:txBody>
                    <a:bodyPr/>
                    <a:lstStyle/>
                    <a:p>
                      <a:pPr algn="ctr"/>
                      <a:r>
                        <a:rPr lang="en-VN" sz="1400">
                          <a:solidFill>
                            <a:srgbClr val="FF0000"/>
                          </a:solidFill>
                          <a:latin typeface="SVN-Product Sans" panose="020B0403030502040203" pitchFamily="34" charset="0"/>
                        </a:rPr>
                        <a:t>1.72 – 2.57</a:t>
                      </a:r>
                    </a:p>
                  </a:txBody>
                  <a:tcPr/>
                </a:tc>
                <a:tc rowSpan="2">
                  <a:txBody>
                    <a:bodyPr/>
                    <a:lstStyle/>
                    <a:p>
                      <a:pPr marL="0" algn="ctr" defTabSz="914400" rtl="0" eaLnBrk="1" latinLnBrk="0" hangingPunct="1"/>
                      <a:r>
                        <a:rPr lang="en-VN" sz="1400" kern="1200">
                          <a:solidFill>
                            <a:schemeClr val="dk1"/>
                          </a:solidFill>
                          <a:latin typeface="SVN-Product Sans" panose="020B0403030502040203" pitchFamily="34" charset="0"/>
                          <a:ea typeface="+mn-ea"/>
                          <a:cs typeface="+mn-cs"/>
                        </a:rPr>
                        <a:t>Preparation</a:t>
                      </a:r>
                    </a:p>
                  </a:txBody>
                  <a:tcPr anchor="ctr">
                    <a:solidFill>
                      <a:srgbClr val="FCECE9"/>
                    </a:solidFill>
                  </a:tcPr>
                </a:tc>
                <a:extLst>
                  <a:ext uri="{0D108BD9-81ED-4DB2-BD59-A6C34878D82A}">
                    <a16:rowId xmlns:a16="http://schemas.microsoft.com/office/drawing/2014/main" val="382485623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VN" sz="1400" kern="1200">
                          <a:solidFill>
                            <a:schemeClr val="dk1"/>
                          </a:solidFill>
                          <a:latin typeface="SVN-Product Sans" panose="020B0403030502040203" pitchFamily="34" charset="0"/>
                          <a:ea typeface="+mn-ea"/>
                          <a:cs typeface="+mn-cs"/>
                        </a:rPr>
                        <a:t>2.58 – 3.43</a:t>
                      </a:r>
                    </a:p>
                  </a:txBody>
                  <a:tcPr/>
                </a:tc>
                <a:tc vMerge="1">
                  <a:txBody>
                    <a:bodyPr/>
                    <a:lstStyle/>
                    <a:p>
                      <a:endParaRPr lang="en-VN" sz="1400">
                        <a:latin typeface="SVN-Product Sans" panose="020B0403030502040203" pitchFamily="34" charset="0"/>
                      </a:endParaRPr>
                    </a:p>
                  </a:txBody>
                  <a:tcPr/>
                </a:tc>
                <a:extLst>
                  <a:ext uri="{0D108BD9-81ED-4DB2-BD59-A6C34878D82A}">
                    <a16:rowId xmlns:a16="http://schemas.microsoft.com/office/drawing/2014/main" val="173533967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VN" sz="1400">
                          <a:latin typeface="SVN-Product Sans" panose="020B0403030502040203" pitchFamily="34" charset="0"/>
                        </a:rPr>
                        <a:t>3.44 – 4.29 </a:t>
                      </a:r>
                    </a:p>
                  </a:txBody>
                  <a:tcPr/>
                </a:tc>
                <a:tc rowSpan="2">
                  <a:txBody>
                    <a:bodyPr/>
                    <a:lstStyle/>
                    <a:p>
                      <a:pPr algn="ctr"/>
                      <a:r>
                        <a:rPr lang="en-VN" sz="1400">
                          <a:latin typeface="SVN-Product Sans" panose="020B0403030502040203" pitchFamily="34" charset="0"/>
                        </a:rPr>
                        <a:t>Action regularly</a:t>
                      </a:r>
                    </a:p>
                  </a:txBody>
                  <a:tcPr anchor="ctr"/>
                </a:tc>
                <a:extLst>
                  <a:ext uri="{0D108BD9-81ED-4DB2-BD59-A6C34878D82A}">
                    <a16:rowId xmlns:a16="http://schemas.microsoft.com/office/drawing/2014/main" val="4117449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VN" sz="1400">
                          <a:latin typeface="SVN-Product Sans" panose="020B0403030502040203" pitchFamily="34" charset="0"/>
                        </a:rPr>
                        <a:t>4.3 – 5.15</a:t>
                      </a:r>
                    </a:p>
                  </a:txBody>
                  <a:tcPr/>
                </a:tc>
                <a:tc vMerge="1">
                  <a:txBody>
                    <a:bodyPr/>
                    <a:lstStyle/>
                    <a:p>
                      <a:endParaRPr lang="en-VN" sz="1400">
                        <a:latin typeface="SVN-Product Sans" panose="020B0403030502040203" pitchFamily="34" charset="0"/>
                      </a:endParaRPr>
                    </a:p>
                  </a:txBody>
                  <a:tcPr/>
                </a:tc>
                <a:extLst>
                  <a:ext uri="{0D108BD9-81ED-4DB2-BD59-A6C34878D82A}">
                    <a16:rowId xmlns:a16="http://schemas.microsoft.com/office/drawing/2014/main" val="133297007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VN" sz="1400">
                          <a:latin typeface="SVN-Product Sans" panose="020B0403030502040203" pitchFamily="34" charset="0"/>
                        </a:rPr>
                        <a:t>5.16 - 6</a:t>
                      </a:r>
                    </a:p>
                  </a:txBody>
                  <a:tcPr/>
                </a:tc>
                <a:tc>
                  <a:txBody>
                    <a:bodyPr/>
                    <a:lstStyle/>
                    <a:p>
                      <a:pPr algn="ctr"/>
                      <a:r>
                        <a:rPr lang="en-VN" sz="1400">
                          <a:latin typeface="SVN-Product Sans" panose="020B0403030502040203" pitchFamily="34" charset="0"/>
                        </a:rPr>
                        <a:t>Maintanance</a:t>
                      </a:r>
                    </a:p>
                  </a:txBody>
                  <a:tcPr anchor="ctr">
                    <a:solidFill>
                      <a:srgbClr val="FCECE9"/>
                    </a:solidFill>
                  </a:tcPr>
                </a:tc>
                <a:extLst>
                  <a:ext uri="{0D108BD9-81ED-4DB2-BD59-A6C34878D82A}">
                    <a16:rowId xmlns:a16="http://schemas.microsoft.com/office/drawing/2014/main" val="1883855957"/>
                  </a:ext>
                </a:extLst>
              </a:tr>
            </a:tbl>
          </a:graphicData>
        </a:graphic>
      </p:graphicFrame>
      <p:graphicFrame>
        <p:nvGraphicFramePr>
          <p:cNvPr id="36" name="Table 35">
            <a:extLst>
              <a:ext uri="{FF2B5EF4-FFF2-40B4-BE49-F238E27FC236}">
                <a16:creationId xmlns:a16="http://schemas.microsoft.com/office/drawing/2014/main" id="{18FDCF2D-578D-0A18-8203-6E48CF89ACF6}"/>
              </a:ext>
            </a:extLst>
          </p:cNvPr>
          <p:cNvGraphicFramePr>
            <a:graphicFrameLocks noGrp="1"/>
          </p:cNvGraphicFramePr>
          <p:nvPr>
            <p:extLst>
              <p:ext uri="{D42A27DB-BD31-4B8C-83A1-F6EECF244321}">
                <p14:modId xmlns:p14="http://schemas.microsoft.com/office/powerpoint/2010/main" val="4211556508"/>
              </p:ext>
            </p:extLst>
          </p:nvPr>
        </p:nvGraphicFramePr>
        <p:xfrm>
          <a:off x="6211203" y="2783856"/>
          <a:ext cx="5214270" cy="2225040"/>
        </p:xfrm>
        <a:graphic>
          <a:graphicData uri="http://schemas.openxmlformats.org/drawingml/2006/table">
            <a:tbl>
              <a:tblPr firstRow="1" bandRow="1">
                <a:tableStyleId>{21E4AEA4-8DFA-4A89-87EB-49C32662AFE0}</a:tableStyleId>
              </a:tblPr>
              <a:tblGrid>
                <a:gridCol w="1438975">
                  <a:extLst>
                    <a:ext uri="{9D8B030D-6E8A-4147-A177-3AD203B41FA5}">
                      <a16:colId xmlns:a16="http://schemas.microsoft.com/office/drawing/2014/main" val="2981920352"/>
                    </a:ext>
                  </a:extLst>
                </a:gridCol>
                <a:gridCol w="3775295">
                  <a:extLst>
                    <a:ext uri="{9D8B030D-6E8A-4147-A177-3AD203B41FA5}">
                      <a16:colId xmlns:a16="http://schemas.microsoft.com/office/drawing/2014/main" val="1978755869"/>
                    </a:ext>
                  </a:extLst>
                </a:gridCol>
              </a:tblGrid>
              <a:tr h="370840">
                <a:tc gridSpan="2">
                  <a:txBody>
                    <a:bodyPr/>
                    <a:lstStyle/>
                    <a:p>
                      <a:r>
                        <a:rPr lang="en-VN" sz="1400">
                          <a:latin typeface="SVN-Product Sans" panose="020B0403030502040203" pitchFamily="34" charset="0"/>
                        </a:rPr>
                        <a:t>Behaviors 33 - 34</a:t>
                      </a:r>
                    </a:p>
                  </a:txBody>
                  <a:tcPr/>
                </a:tc>
                <a:tc hMerge="1">
                  <a:txBody>
                    <a:bodyPr/>
                    <a:lstStyle/>
                    <a:p>
                      <a:endParaRPr lang="en-VN"/>
                    </a:p>
                  </a:txBody>
                  <a:tcPr/>
                </a:tc>
                <a:extLst>
                  <a:ext uri="{0D108BD9-81ED-4DB2-BD59-A6C34878D82A}">
                    <a16:rowId xmlns:a16="http://schemas.microsoft.com/office/drawing/2014/main" val="2805993783"/>
                  </a:ext>
                </a:extLst>
              </a:tr>
              <a:tr h="370840">
                <a:tc>
                  <a:txBody>
                    <a:bodyPr/>
                    <a:lstStyle/>
                    <a:p>
                      <a:pPr algn="ctr"/>
                      <a:r>
                        <a:rPr lang="en-VN" sz="1400">
                          <a:latin typeface="SVN-Product Sans" panose="020B0403030502040203" pitchFamily="34" charset="0"/>
                        </a:rPr>
                        <a:t>0 – 0.79</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vi-VN" sz="1400">
                          <a:latin typeface="SVN-Product Sans" panose="020B0403030502040203" pitchFamily="34" charset="0"/>
                        </a:rPr>
                        <a:t>Precontemplation/ Contemplation</a:t>
                      </a:r>
                    </a:p>
                  </a:txBody>
                  <a:tcPr anchor="ctr"/>
                </a:tc>
                <a:extLst>
                  <a:ext uri="{0D108BD9-81ED-4DB2-BD59-A6C34878D82A}">
                    <a16:rowId xmlns:a16="http://schemas.microsoft.com/office/drawing/2014/main" val="1169778437"/>
                  </a:ext>
                </a:extLst>
              </a:tr>
              <a:tr h="370840">
                <a:tc>
                  <a:txBody>
                    <a:bodyPr/>
                    <a:lstStyle/>
                    <a:p>
                      <a:pPr algn="ctr"/>
                      <a:r>
                        <a:rPr lang="en-VN" sz="1400">
                          <a:solidFill>
                            <a:srgbClr val="FF0000"/>
                          </a:solidFill>
                          <a:latin typeface="SVN-Product Sans" panose="020B0403030502040203" pitchFamily="34" charset="0"/>
                        </a:rPr>
                        <a:t>0.8 – 1.59</a:t>
                      </a:r>
                    </a:p>
                  </a:txBody>
                  <a:tcPr/>
                </a:tc>
                <a:tc rowSpan="2">
                  <a:txBody>
                    <a:bodyPr/>
                    <a:lstStyle/>
                    <a:p>
                      <a:pPr algn="ctr"/>
                      <a:r>
                        <a:rPr lang="en-VN" sz="1400">
                          <a:latin typeface="SVN-Product Sans" panose="020B0403030502040203" pitchFamily="34" charset="0"/>
                        </a:rPr>
                        <a:t>Preparation</a:t>
                      </a:r>
                    </a:p>
                  </a:txBody>
                  <a:tcPr anchor="ctr"/>
                </a:tc>
                <a:extLst>
                  <a:ext uri="{0D108BD9-81ED-4DB2-BD59-A6C34878D82A}">
                    <a16:rowId xmlns:a16="http://schemas.microsoft.com/office/drawing/2014/main" val="31882383"/>
                  </a:ext>
                </a:extLst>
              </a:tr>
              <a:tr h="370840">
                <a:tc>
                  <a:txBody>
                    <a:bodyPr/>
                    <a:lstStyle/>
                    <a:p>
                      <a:pPr algn="ctr"/>
                      <a:r>
                        <a:rPr lang="en-VN" sz="1400">
                          <a:solidFill>
                            <a:srgbClr val="FF0000"/>
                          </a:solidFill>
                          <a:latin typeface="SVN-Product Sans" panose="020B0403030502040203" pitchFamily="34" charset="0"/>
                        </a:rPr>
                        <a:t>1.6 – 2.39</a:t>
                      </a:r>
                    </a:p>
                  </a:txBody>
                  <a:tcPr/>
                </a:tc>
                <a:tc vMerge="1">
                  <a:txBody>
                    <a:bodyPr/>
                    <a:lstStyle/>
                    <a:p>
                      <a:endParaRPr/>
                    </a:p>
                  </a:txBody>
                  <a:tcPr/>
                </a:tc>
                <a:extLst>
                  <a:ext uri="{0D108BD9-81ED-4DB2-BD59-A6C34878D82A}">
                    <a16:rowId xmlns:a16="http://schemas.microsoft.com/office/drawing/2014/main" val="3824856235"/>
                  </a:ext>
                </a:extLst>
              </a:tr>
              <a:tr h="370840">
                <a:tc>
                  <a:txBody>
                    <a:bodyPr/>
                    <a:lstStyle/>
                    <a:p>
                      <a:pPr algn="ctr"/>
                      <a:r>
                        <a:rPr lang="en-VN" sz="1400">
                          <a:latin typeface="SVN-Product Sans" panose="020B0403030502040203" pitchFamily="34" charset="0"/>
                        </a:rPr>
                        <a:t>2.4 – 3.19</a:t>
                      </a:r>
                      <a:endParaRPr lang="en-VN" sz="1400">
                        <a:solidFill>
                          <a:srgbClr val="FF0000"/>
                        </a:solidFill>
                        <a:latin typeface="SVN-Product Sans" panose="020B0403030502040203" pitchFamily="34" charset="0"/>
                      </a:endParaRPr>
                    </a:p>
                  </a:txBody>
                  <a:tcPr/>
                </a:tc>
                <a:tc>
                  <a:txBody>
                    <a:bodyPr/>
                    <a:lstStyle/>
                    <a:p>
                      <a:pPr algn="ctr"/>
                      <a:r>
                        <a:rPr lang="en-VN" sz="1400">
                          <a:latin typeface="SVN-Product Sans" panose="020B0403030502040203" pitchFamily="34" charset="0"/>
                        </a:rPr>
                        <a:t>Action regularly</a:t>
                      </a:r>
                    </a:p>
                  </a:txBody>
                  <a:tcPr anchor="ctr">
                    <a:solidFill>
                      <a:srgbClr val="F9D7CE"/>
                    </a:solidFill>
                  </a:tcPr>
                </a:tc>
                <a:extLst>
                  <a:ext uri="{0D108BD9-81ED-4DB2-BD59-A6C34878D82A}">
                    <a16:rowId xmlns:a16="http://schemas.microsoft.com/office/drawing/2014/main" val="1735339674"/>
                  </a:ext>
                </a:extLst>
              </a:tr>
              <a:tr h="370840">
                <a:tc>
                  <a:txBody>
                    <a:bodyPr/>
                    <a:lstStyle/>
                    <a:p>
                      <a:pPr algn="ctr"/>
                      <a:r>
                        <a:rPr lang="en-VN" sz="1400">
                          <a:latin typeface="SVN-Product Sans" panose="020B0403030502040203" pitchFamily="34" charset="0"/>
                        </a:rPr>
                        <a:t>3.2 – 4</a:t>
                      </a:r>
                      <a:endParaRPr lang="en-VN" sz="1400">
                        <a:solidFill>
                          <a:srgbClr val="FF0000"/>
                        </a:solidFill>
                        <a:latin typeface="SVN-Product Sans" panose="020B0403030502040203" pitchFamily="34" charset="0"/>
                      </a:endParaRPr>
                    </a:p>
                  </a:txBody>
                  <a:tcPr/>
                </a:tc>
                <a:tc>
                  <a:txBody>
                    <a:bodyPr/>
                    <a:lstStyle/>
                    <a:p>
                      <a:pPr algn="ctr"/>
                      <a:r>
                        <a:rPr lang="en-VN" sz="1400">
                          <a:latin typeface="SVN-Product Sans" panose="020B0403030502040203" pitchFamily="34" charset="0"/>
                        </a:rPr>
                        <a:t>Maintanance</a:t>
                      </a:r>
                    </a:p>
                  </a:txBody>
                  <a:tcPr anchor="ctr">
                    <a:solidFill>
                      <a:srgbClr val="FCECE9"/>
                    </a:solidFill>
                  </a:tcPr>
                </a:tc>
                <a:extLst>
                  <a:ext uri="{0D108BD9-81ED-4DB2-BD59-A6C34878D82A}">
                    <a16:rowId xmlns:a16="http://schemas.microsoft.com/office/drawing/2014/main" val="41174496"/>
                  </a:ext>
                </a:extLst>
              </a:tr>
            </a:tbl>
          </a:graphicData>
        </a:graphic>
      </p:graphicFrame>
      <p:sp>
        <p:nvSpPr>
          <p:cNvPr id="41" name="TextBox 40">
            <a:extLst>
              <a:ext uri="{FF2B5EF4-FFF2-40B4-BE49-F238E27FC236}">
                <a16:creationId xmlns:a16="http://schemas.microsoft.com/office/drawing/2014/main" id="{F773F949-FA66-CC30-CF82-70A312723B42}"/>
              </a:ext>
            </a:extLst>
          </p:cNvPr>
          <p:cNvSpPr txBox="1"/>
          <p:nvPr/>
        </p:nvSpPr>
        <p:spPr>
          <a:xfrm>
            <a:off x="607108" y="1196975"/>
            <a:ext cx="6053958" cy="400110"/>
          </a:xfrm>
          <a:prstGeom prst="rect">
            <a:avLst/>
          </a:prstGeom>
          <a:noFill/>
        </p:spPr>
        <p:txBody>
          <a:bodyPr wrap="square" rtlCol="0">
            <a:spAutoFit/>
          </a:bodyPr>
          <a:lstStyle/>
          <a:p>
            <a:r>
              <a:rPr lang="en-VN" sz="2000" b="1">
                <a:latin typeface="SVN-Product Sans" panose="020B0403030502040203" pitchFamily="34" charset="0"/>
              </a:rPr>
              <a:t>Behavior scoring </a:t>
            </a:r>
          </a:p>
        </p:txBody>
      </p:sp>
      <p:sp>
        <p:nvSpPr>
          <p:cNvPr id="42" name="TextBox 41">
            <a:extLst>
              <a:ext uri="{FF2B5EF4-FFF2-40B4-BE49-F238E27FC236}">
                <a16:creationId xmlns:a16="http://schemas.microsoft.com/office/drawing/2014/main" id="{205EED71-864D-40D0-9E7E-E42AAE86D4D0}"/>
              </a:ext>
            </a:extLst>
          </p:cNvPr>
          <p:cNvSpPr txBox="1"/>
          <p:nvPr/>
        </p:nvSpPr>
        <p:spPr>
          <a:xfrm>
            <a:off x="607108" y="1770937"/>
            <a:ext cx="10764453" cy="584775"/>
          </a:xfrm>
          <a:prstGeom prst="rect">
            <a:avLst/>
          </a:prstGeom>
          <a:noFill/>
        </p:spPr>
        <p:txBody>
          <a:bodyPr wrap="square">
            <a:spAutoFit/>
          </a:bodyPr>
          <a:lstStyle/>
          <a:p>
            <a:r>
              <a:rPr lang="en-US" sz="1600">
                <a:latin typeface="SVN-Product Sans" panose="020B0403030502040203" pitchFamily="34" charset="0"/>
              </a:rPr>
              <a:t>Our scoring system based on Linkert scale, we determine desired behavior according to the corresponding behavior change stages.</a:t>
            </a:r>
            <a:endParaRPr lang="en-VN" sz="1600">
              <a:latin typeface="SVN-Product Sans" panose="020B0403030502040203" pitchFamily="34" charset="0"/>
            </a:endParaRPr>
          </a:p>
        </p:txBody>
      </p:sp>
    </p:spTree>
    <p:extLst>
      <p:ext uri="{BB962C8B-B14F-4D97-AF65-F5344CB8AC3E}">
        <p14:creationId xmlns:p14="http://schemas.microsoft.com/office/powerpoint/2010/main" val="3595726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57E5F9-1BAB-174F-612E-2BEA5E0B5721}"/>
              </a:ext>
            </a:extLst>
          </p:cNvPr>
          <p:cNvSpPr txBox="1"/>
          <p:nvPr/>
        </p:nvSpPr>
        <p:spPr>
          <a:xfrm>
            <a:off x="434899" y="229230"/>
            <a:ext cx="6053958" cy="400110"/>
          </a:xfrm>
          <a:prstGeom prst="rect">
            <a:avLst/>
          </a:prstGeom>
          <a:noFill/>
        </p:spPr>
        <p:txBody>
          <a:bodyPr wrap="square" rtlCol="0">
            <a:spAutoFit/>
          </a:bodyPr>
          <a:lstStyle/>
          <a:p>
            <a:r>
              <a:rPr lang="en-VN" sz="2000" b="1"/>
              <a:t>Rural – Behavior score</a:t>
            </a:r>
          </a:p>
        </p:txBody>
      </p:sp>
      <p:graphicFrame>
        <p:nvGraphicFramePr>
          <p:cNvPr id="5" name="Table 4">
            <a:extLst>
              <a:ext uri="{FF2B5EF4-FFF2-40B4-BE49-F238E27FC236}">
                <a16:creationId xmlns:a16="http://schemas.microsoft.com/office/drawing/2014/main" id="{93287510-8CC6-1A30-540E-E4855C4640E4}"/>
              </a:ext>
            </a:extLst>
          </p:cNvPr>
          <p:cNvGraphicFramePr>
            <a:graphicFrameLocks noGrp="1"/>
          </p:cNvGraphicFramePr>
          <p:nvPr>
            <p:extLst>
              <p:ext uri="{D42A27DB-BD31-4B8C-83A1-F6EECF244321}">
                <p14:modId xmlns:p14="http://schemas.microsoft.com/office/powerpoint/2010/main" val="3086981468"/>
              </p:ext>
            </p:extLst>
          </p:nvPr>
        </p:nvGraphicFramePr>
        <p:xfrm>
          <a:off x="434899" y="754308"/>
          <a:ext cx="11519208" cy="5160456"/>
        </p:xfrm>
        <a:graphic>
          <a:graphicData uri="http://schemas.openxmlformats.org/drawingml/2006/table">
            <a:tbl>
              <a:tblPr firstRow="1" bandRow="1">
                <a:tableStyleId>{21E4AEA4-8DFA-4A89-87EB-49C32662AFE0}</a:tableStyleId>
              </a:tblPr>
              <a:tblGrid>
                <a:gridCol w="9288964">
                  <a:extLst>
                    <a:ext uri="{9D8B030D-6E8A-4147-A177-3AD203B41FA5}">
                      <a16:colId xmlns:a16="http://schemas.microsoft.com/office/drawing/2014/main" val="832845318"/>
                    </a:ext>
                  </a:extLst>
                </a:gridCol>
                <a:gridCol w="1170878">
                  <a:extLst>
                    <a:ext uri="{9D8B030D-6E8A-4147-A177-3AD203B41FA5}">
                      <a16:colId xmlns:a16="http://schemas.microsoft.com/office/drawing/2014/main" val="18476484"/>
                    </a:ext>
                  </a:extLst>
                </a:gridCol>
                <a:gridCol w="1059366">
                  <a:extLst>
                    <a:ext uri="{9D8B030D-6E8A-4147-A177-3AD203B41FA5}">
                      <a16:colId xmlns:a16="http://schemas.microsoft.com/office/drawing/2014/main" val="3025021735"/>
                    </a:ext>
                  </a:extLst>
                </a:gridCol>
              </a:tblGrid>
              <a:tr h="327816">
                <a:tc>
                  <a:txBody>
                    <a:bodyPr/>
                    <a:lstStyle/>
                    <a:p>
                      <a:pPr algn="ctr"/>
                      <a:r>
                        <a:rPr lang="en-VN" sz="1400">
                          <a:latin typeface="SVN-Product Sans" panose="020B0403030502040203" pitchFamily="34" charset="0"/>
                        </a:rPr>
                        <a:t>Behavior Question</a:t>
                      </a:r>
                    </a:p>
                  </a:txBody>
                  <a:tcPr/>
                </a:tc>
                <a:tc>
                  <a:txBody>
                    <a:bodyPr/>
                    <a:lstStyle/>
                    <a:p>
                      <a:pPr algn="ctr"/>
                      <a:r>
                        <a:rPr lang="en-VN" sz="1400">
                          <a:latin typeface="SVN-Product Sans" panose="020B0403030502040203" pitchFamily="34" charset="0"/>
                        </a:rPr>
                        <a:t>Male</a:t>
                      </a:r>
                    </a:p>
                  </a:txBody>
                  <a:tcPr/>
                </a:tc>
                <a:tc>
                  <a:txBody>
                    <a:bodyPr/>
                    <a:lstStyle/>
                    <a:p>
                      <a:pPr algn="ctr"/>
                      <a:r>
                        <a:rPr lang="en-VN" sz="1400">
                          <a:latin typeface="SVN-Product Sans" panose="020B0403030502040203" pitchFamily="34" charset="0"/>
                        </a:rPr>
                        <a:t>Female</a:t>
                      </a:r>
                    </a:p>
                  </a:txBody>
                  <a:tcPr/>
                </a:tc>
                <a:extLst>
                  <a:ext uri="{0D108BD9-81ED-4DB2-BD59-A6C34878D82A}">
                    <a16:rowId xmlns:a16="http://schemas.microsoft.com/office/drawing/2014/main" val="2383551633"/>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What is your experience with pig AI?</a:t>
                      </a:r>
                      <a:endParaRPr lang="en-VN" sz="1400">
                        <a:latin typeface="SVN-Product Sans" panose="020B0403030502040203" pitchFamily="34" charset="0"/>
                      </a:endParaRPr>
                    </a:p>
                  </a:txBody>
                  <a:tcPr/>
                </a:tc>
                <a:tc>
                  <a:txBody>
                    <a:bodyPr/>
                    <a:lstStyle/>
                    <a:p>
                      <a:pPr algn="ctr"/>
                      <a:r>
                        <a:rPr lang="en-VN" sz="1400">
                          <a:latin typeface="SVN-Product Sans" panose="020B0403030502040203" pitchFamily="34" charset="0"/>
                        </a:rPr>
                        <a:t>1.2</a:t>
                      </a: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1.08</a:t>
                      </a:r>
                      <a:endParaRPr lang="en-VN" sz="1400">
                        <a:latin typeface="SVN-Product Sans" panose="020B0403030502040203" pitchFamily="34" charset="0"/>
                      </a:endParaRPr>
                    </a:p>
                  </a:txBody>
                  <a:tcPr/>
                </a:tc>
                <a:extLst>
                  <a:ext uri="{0D108BD9-81ED-4DB2-BD59-A6C34878D82A}">
                    <a16:rowId xmlns:a16="http://schemas.microsoft.com/office/drawing/2014/main" val="1873782756"/>
                  </a:ext>
                </a:extLst>
              </a:tr>
              <a:tr h="327816">
                <a:tc>
                  <a:txBody>
                    <a:bodyPr/>
                    <a:lstStyle/>
                    <a:p>
                      <a:r>
                        <a:rPr lang="en-US" sz="1400">
                          <a:latin typeface="SVN-Product Sans" panose="020B0403030502040203" pitchFamily="34" charset="0"/>
                        </a:rPr>
                        <a:t>What is your experience with cattle AI?</a:t>
                      </a: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1.08</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1.00</a:t>
                      </a:r>
                      <a:endParaRPr lang="en-VN" sz="1400">
                        <a:latin typeface="SVN-Product Sans" panose="020B0403030502040203" pitchFamily="34" charset="0"/>
                      </a:endParaRPr>
                    </a:p>
                  </a:txBody>
                  <a:tcPr/>
                </a:tc>
                <a:extLst>
                  <a:ext uri="{0D108BD9-81ED-4DB2-BD59-A6C34878D82A}">
                    <a16:rowId xmlns:a16="http://schemas.microsoft.com/office/drawing/2014/main" val="1118515880"/>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using better breeds (where better breeds and both productive and adapted to the local environment)?</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2.39</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1.94</a:t>
                      </a:r>
                      <a:endParaRPr lang="en-VN" sz="1400">
                        <a:latin typeface="SVN-Product Sans" panose="020B0403030502040203" pitchFamily="34" charset="0"/>
                      </a:endParaRPr>
                    </a:p>
                  </a:txBody>
                  <a:tcPr/>
                </a:tc>
                <a:extLst>
                  <a:ext uri="{0D108BD9-81ED-4DB2-BD59-A6C34878D82A}">
                    <a16:rowId xmlns:a16="http://schemas.microsoft.com/office/drawing/2014/main" val="4239203333"/>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using, artificial insemination (25)</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1.97</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1.88</a:t>
                      </a:r>
                      <a:endParaRPr lang="en-VN" sz="1400">
                        <a:latin typeface="SVN-Product Sans" panose="020B0403030502040203" pitchFamily="34" charset="0"/>
                      </a:endParaRPr>
                    </a:p>
                  </a:txBody>
                  <a:tcPr/>
                </a:tc>
                <a:extLst>
                  <a:ext uri="{0D108BD9-81ED-4DB2-BD59-A6C34878D82A}">
                    <a16:rowId xmlns:a16="http://schemas.microsoft.com/office/drawing/2014/main" val="3133619971"/>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constructing or upgrading your animal housing </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2.92</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2.54</a:t>
                      </a:r>
                      <a:endParaRPr lang="en-VN" sz="1400">
                        <a:latin typeface="SVN-Product Sans" panose="020B0403030502040203" pitchFamily="34" charset="0"/>
                      </a:endParaRPr>
                    </a:p>
                  </a:txBody>
                  <a:tcPr/>
                </a:tc>
                <a:extLst>
                  <a:ext uri="{0D108BD9-81ED-4DB2-BD59-A6C34878D82A}">
                    <a16:rowId xmlns:a16="http://schemas.microsoft.com/office/drawing/2014/main" val="201232200"/>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the applying biosecurity practices for livestock</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3.22</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2.64</a:t>
                      </a:r>
                      <a:endParaRPr lang="en-VN" sz="1400">
                        <a:latin typeface="SVN-Product Sans" panose="020B0403030502040203" pitchFamily="34" charset="0"/>
                      </a:endParaRPr>
                    </a:p>
                  </a:txBody>
                  <a:tcPr/>
                </a:tc>
                <a:extLst>
                  <a:ext uri="{0D108BD9-81ED-4DB2-BD59-A6C34878D82A}">
                    <a16:rowId xmlns:a16="http://schemas.microsoft.com/office/drawing/2014/main" val="2300111180"/>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about using livestock vaccines</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3.36</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2.78</a:t>
                      </a:r>
                      <a:endParaRPr lang="en-VN" sz="1400">
                        <a:latin typeface="SVN-Product Sans" panose="020B0403030502040203" pitchFamily="34" charset="0"/>
                      </a:endParaRPr>
                    </a:p>
                  </a:txBody>
                  <a:tcPr/>
                </a:tc>
                <a:extLst>
                  <a:ext uri="{0D108BD9-81ED-4DB2-BD59-A6C34878D82A}">
                    <a16:rowId xmlns:a16="http://schemas.microsoft.com/office/drawing/2014/main" val="1600591673"/>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the use of new balanced and nutritionally appropriate livestock diets.</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3.11</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2.24</a:t>
                      </a:r>
                      <a:endParaRPr lang="en-VN" sz="1400">
                        <a:latin typeface="SVN-Product Sans" panose="020B0403030502040203" pitchFamily="34" charset="0"/>
                      </a:endParaRPr>
                    </a:p>
                  </a:txBody>
                  <a:tcPr/>
                </a:tc>
                <a:extLst>
                  <a:ext uri="{0D108BD9-81ED-4DB2-BD59-A6C34878D82A}">
                    <a16:rowId xmlns:a16="http://schemas.microsoft.com/office/drawing/2014/main" val="429058339"/>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feed preservation e.g. silage making (30)</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3.17</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2.60</a:t>
                      </a:r>
                      <a:endParaRPr lang="en-VN" sz="1400">
                        <a:latin typeface="SVN-Product Sans" panose="020B0403030502040203" pitchFamily="34" charset="0"/>
                      </a:endParaRPr>
                    </a:p>
                  </a:txBody>
                  <a:tcPr/>
                </a:tc>
                <a:extLst>
                  <a:ext uri="{0D108BD9-81ED-4DB2-BD59-A6C34878D82A}">
                    <a16:rowId xmlns:a16="http://schemas.microsoft.com/office/drawing/2014/main" val="4023682962"/>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growing new types of forages for livestock feed</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3.36</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2.92</a:t>
                      </a:r>
                      <a:endParaRPr lang="en-VN" sz="1400">
                        <a:latin typeface="SVN-Product Sans" panose="020B0403030502040203" pitchFamily="34" charset="0"/>
                      </a:endParaRPr>
                    </a:p>
                  </a:txBody>
                  <a:tcPr/>
                </a:tc>
                <a:extLst>
                  <a:ext uri="{0D108BD9-81ED-4DB2-BD59-A6C34878D82A}">
                    <a16:rowId xmlns:a16="http://schemas.microsoft.com/office/drawing/2014/main" val="3648641150"/>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 and thoughts about joining a farmer group on pig and cattle keeping  (for better access to inputs and markets)</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2.80</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2.26</a:t>
                      </a:r>
                      <a:endParaRPr lang="en-VN" sz="1400">
                        <a:latin typeface="SVN-Product Sans" panose="020B0403030502040203" pitchFamily="34" charset="0"/>
                      </a:endParaRPr>
                    </a:p>
                  </a:txBody>
                  <a:tcPr/>
                </a:tc>
                <a:extLst>
                  <a:ext uri="{0D108BD9-81ED-4DB2-BD59-A6C34878D82A}">
                    <a16:rowId xmlns:a16="http://schemas.microsoft.com/office/drawing/2014/main" val="1429660896"/>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Do you currently use criteria to evaluate livestock performance?</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1.39</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0.98</a:t>
                      </a:r>
                      <a:endParaRPr lang="en-VN" sz="1400">
                        <a:latin typeface="SVN-Product Sans" panose="020B0403030502040203" pitchFamily="34" charset="0"/>
                      </a:endParaRPr>
                    </a:p>
                  </a:txBody>
                  <a:tcPr/>
                </a:tc>
                <a:extLst>
                  <a:ext uri="{0D108BD9-81ED-4DB2-BD59-A6C34878D82A}">
                    <a16:rowId xmlns:a16="http://schemas.microsoft.com/office/drawing/2014/main" val="4216521205"/>
                  </a:ext>
                </a:extLst>
              </a:tr>
              <a:tr h="327816">
                <a:tc>
                  <a:txBody>
                    <a:bodyPr/>
                    <a:lstStyle/>
                    <a:p>
                      <a:r>
                        <a:rPr lang="en-US" sz="1400">
                          <a:latin typeface="SVN-Product Sans" panose="020B0403030502040203" pitchFamily="34" charset="0"/>
                        </a:rPr>
                        <a:t>How do you feel about this opinion: "Self-assessment of profit from livestock keeping is essential and helps improve the family's economic situation."?</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3.13</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2.72</a:t>
                      </a:r>
                      <a:endParaRPr lang="en-VN" sz="1400">
                        <a:latin typeface="SVN-Product Sans" panose="020B0403030502040203" pitchFamily="34" charset="0"/>
                      </a:endParaRPr>
                    </a:p>
                  </a:txBody>
                  <a:tcPr/>
                </a:tc>
                <a:extLst>
                  <a:ext uri="{0D108BD9-81ED-4DB2-BD59-A6C34878D82A}">
                    <a16:rowId xmlns:a16="http://schemas.microsoft.com/office/drawing/2014/main" val="3878581349"/>
                  </a:ext>
                </a:extLst>
              </a:tr>
            </a:tbl>
          </a:graphicData>
        </a:graphic>
      </p:graphicFrame>
    </p:spTree>
    <p:extLst>
      <p:ext uri="{BB962C8B-B14F-4D97-AF65-F5344CB8AC3E}">
        <p14:creationId xmlns:p14="http://schemas.microsoft.com/office/powerpoint/2010/main" val="1437353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57E5F9-1BAB-174F-612E-2BEA5E0B5721}"/>
              </a:ext>
            </a:extLst>
          </p:cNvPr>
          <p:cNvSpPr txBox="1"/>
          <p:nvPr/>
        </p:nvSpPr>
        <p:spPr>
          <a:xfrm>
            <a:off x="434899" y="229230"/>
            <a:ext cx="6053958" cy="400110"/>
          </a:xfrm>
          <a:prstGeom prst="rect">
            <a:avLst/>
          </a:prstGeom>
          <a:noFill/>
        </p:spPr>
        <p:txBody>
          <a:bodyPr wrap="square" rtlCol="0">
            <a:spAutoFit/>
          </a:bodyPr>
          <a:lstStyle/>
          <a:p>
            <a:r>
              <a:rPr lang="en-VN" sz="2000" b="1"/>
              <a:t>Town – Behavior score</a:t>
            </a:r>
          </a:p>
        </p:txBody>
      </p:sp>
      <p:graphicFrame>
        <p:nvGraphicFramePr>
          <p:cNvPr id="5" name="Table 4">
            <a:extLst>
              <a:ext uri="{FF2B5EF4-FFF2-40B4-BE49-F238E27FC236}">
                <a16:creationId xmlns:a16="http://schemas.microsoft.com/office/drawing/2014/main" id="{93287510-8CC6-1A30-540E-E4855C4640E4}"/>
              </a:ext>
            </a:extLst>
          </p:cNvPr>
          <p:cNvGraphicFramePr>
            <a:graphicFrameLocks noGrp="1"/>
          </p:cNvGraphicFramePr>
          <p:nvPr>
            <p:extLst>
              <p:ext uri="{D42A27DB-BD31-4B8C-83A1-F6EECF244321}">
                <p14:modId xmlns:p14="http://schemas.microsoft.com/office/powerpoint/2010/main" val="1315496512"/>
              </p:ext>
            </p:extLst>
          </p:nvPr>
        </p:nvGraphicFramePr>
        <p:xfrm>
          <a:off x="434899" y="754308"/>
          <a:ext cx="11519208" cy="5160456"/>
        </p:xfrm>
        <a:graphic>
          <a:graphicData uri="http://schemas.openxmlformats.org/drawingml/2006/table">
            <a:tbl>
              <a:tblPr firstRow="1" bandRow="1">
                <a:tableStyleId>{21E4AEA4-8DFA-4A89-87EB-49C32662AFE0}</a:tableStyleId>
              </a:tblPr>
              <a:tblGrid>
                <a:gridCol w="9288964">
                  <a:extLst>
                    <a:ext uri="{9D8B030D-6E8A-4147-A177-3AD203B41FA5}">
                      <a16:colId xmlns:a16="http://schemas.microsoft.com/office/drawing/2014/main" val="832845318"/>
                    </a:ext>
                  </a:extLst>
                </a:gridCol>
                <a:gridCol w="1170878">
                  <a:extLst>
                    <a:ext uri="{9D8B030D-6E8A-4147-A177-3AD203B41FA5}">
                      <a16:colId xmlns:a16="http://schemas.microsoft.com/office/drawing/2014/main" val="18476484"/>
                    </a:ext>
                  </a:extLst>
                </a:gridCol>
                <a:gridCol w="1059366">
                  <a:extLst>
                    <a:ext uri="{9D8B030D-6E8A-4147-A177-3AD203B41FA5}">
                      <a16:colId xmlns:a16="http://schemas.microsoft.com/office/drawing/2014/main" val="3025021735"/>
                    </a:ext>
                  </a:extLst>
                </a:gridCol>
              </a:tblGrid>
              <a:tr h="327816">
                <a:tc>
                  <a:txBody>
                    <a:bodyPr/>
                    <a:lstStyle/>
                    <a:p>
                      <a:pPr algn="ctr"/>
                      <a:r>
                        <a:rPr lang="en-VN" sz="1400">
                          <a:latin typeface="SVN-Product Sans" panose="020B0403030502040203" pitchFamily="34" charset="0"/>
                        </a:rPr>
                        <a:t>Behavior Question</a:t>
                      </a:r>
                    </a:p>
                  </a:txBody>
                  <a:tcPr/>
                </a:tc>
                <a:tc>
                  <a:txBody>
                    <a:bodyPr/>
                    <a:lstStyle/>
                    <a:p>
                      <a:pPr algn="ctr"/>
                      <a:r>
                        <a:rPr lang="en-VN" sz="1400">
                          <a:latin typeface="SVN-Product Sans" panose="020B0403030502040203" pitchFamily="34" charset="0"/>
                        </a:rPr>
                        <a:t>Male</a:t>
                      </a:r>
                    </a:p>
                  </a:txBody>
                  <a:tcPr/>
                </a:tc>
                <a:tc>
                  <a:txBody>
                    <a:bodyPr/>
                    <a:lstStyle/>
                    <a:p>
                      <a:pPr algn="ctr"/>
                      <a:r>
                        <a:rPr lang="en-VN" sz="1400">
                          <a:latin typeface="SVN-Product Sans" panose="020B0403030502040203" pitchFamily="34" charset="0"/>
                        </a:rPr>
                        <a:t>Female</a:t>
                      </a:r>
                    </a:p>
                  </a:txBody>
                  <a:tcPr/>
                </a:tc>
                <a:extLst>
                  <a:ext uri="{0D108BD9-81ED-4DB2-BD59-A6C34878D82A}">
                    <a16:rowId xmlns:a16="http://schemas.microsoft.com/office/drawing/2014/main" val="2383551633"/>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What is your experience with pig AI?</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2.32</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2.315</a:t>
                      </a:r>
                      <a:endParaRPr lang="en-VN" sz="1400">
                        <a:latin typeface="SVN-Product Sans" panose="020B0403030502040203" pitchFamily="34" charset="0"/>
                      </a:endParaRPr>
                    </a:p>
                  </a:txBody>
                  <a:tcPr/>
                </a:tc>
                <a:extLst>
                  <a:ext uri="{0D108BD9-81ED-4DB2-BD59-A6C34878D82A}">
                    <a16:rowId xmlns:a16="http://schemas.microsoft.com/office/drawing/2014/main" val="1873782756"/>
                  </a:ext>
                </a:extLst>
              </a:tr>
              <a:tr h="327816">
                <a:tc>
                  <a:txBody>
                    <a:bodyPr/>
                    <a:lstStyle/>
                    <a:p>
                      <a:r>
                        <a:rPr lang="en-US" sz="1400">
                          <a:latin typeface="SVN-Product Sans" panose="020B0403030502040203" pitchFamily="34" charset="0"/>
                        </a:rPr>
                        <a:t>What is your experience with cattle AI?</a:t>
                      </a: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1.62</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1.429</a:t>
                      </a:r>
                      <a:endParaRPr lang="en-VN" sz="1400">
                        <a:latin typeface="SVN-Product Sans" panose="020B0403030502040203" pitchFamily="34" charset="0"/>
                      </a:endParaRPr>
                    </a:p>
                  </a:txBody>
                  <a:tcPr/>
                </a:tc>
                <a:extLst>
                  <a:ext uri="{0D108BD9-81ED-4DB2-BD59-A6C34878D82A}">
                    <a16:rowId xmlns:a16="http://schemas.microsoft.com/office/drawing/2014/main" val="1118515880"/>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using better breeds (where better breeds and both productive and adapted to the local environment)?</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4.44</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4.14</a:t>
                      </a:r>
                      <a:endParaRPr lang="en-VN" sz="1400">
                        <a:latin typeface="SVN-Product Sans" panose="020B0403030502040203" pitchFamily="34" charset="0"/>
                      </a:endParaRPr>
                    </a:p>
                  </a:txBody>
                  <a:tcPr/>
                </a:tc>
                <a:extLst>
                  <a:ext uri="{0D108BD9-81ED-4DB2-BD59-A6C34878D82A}">
                    <a16:rowId xmlns:a16="http://schemas.microsoft.com/office/drawing/2014/main" val="4239203333"/>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using, artificial insemination (25)</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2.56</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2.57</a:t>
                      </a:r>
                      <a:endParaRPr lang="en-VN" sz="1400">
                        <a:latin typeface="SVN-Product Sans" panose="020B0403030502040203" pitchFamily="34" charset="0"/>
                      </a:endParaRPr>
                    </a:p>
                  </a:txBody>
                  <a:tcPr/>
                </a:tc>
                <a:extLst>
                  <a:ext uri="{0D108BD9-81ED-4DB2-BD59-A6C34878D82A}">
                    <a16:rowId xmlns:a16="http://schemas.microsoft.com/office/drawing/2014/main" val="3133619971"/>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constructing or upgrading your animal housing </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4.24</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4.76</a:t>
                      </a:r>
                      <a:endParaRPr lang="en-VN" sz="1400">
                        <a:latin typeface="SVN-Product Sans" panose="020B0403030502040203" pitchFamily="34" charset="0"/>
                      </a:endParaRPr>
                    </a:p>
                  </a:txBody>
                  <a:tcPr/>
                </a:tc>
                <a:extLst>
                  <a:ext uri="{0D108BD9-81ED-4DB2-BD59-A6C34878D82A}">
                    <a16:rowId xmlns:a16="http://schemas.microsoft.com/office/drawing/2014/main" val="201232200"/>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the applying biosecurity practices for livestock</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5.32</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5.00</a:t>
                      </a:r>
                      <a:endParaRPr lang="en-VN" sz="1400">
                        <a:latin typeface="SVN-Product Sans" panose="020B0403030502040203" pitchFamily="34" charset="0"/>
                      </a:endParaRPr>
                    </a:p>
                  </a:txBody>
                  <a:tcPr/>
                </a:tc>
                <a:extLst>
                  <a:ext uri="{0D108BD9-81ED-4DB2-BD59-A6C34878D82A}">
                    <a16:rowId xmlns:a16="http://schemas.microsoft.com/office/drawing/2014/main" val="2300111180"/>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about using livestock vaccines</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5.00</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5.28</a:t>
                      </a:r>
                      <a:endParaRPr lang="en-VN" sz="1400">
                        <a:latin typeface="SVN-Product Sans" panose="020B0403030502040203" pitchFamily="34" charset="0"/>
                      </a:endParaRPr>
                    </a:p>
                  </a:txBody>
                  <a:tcPr/>
                </a:tc>
                <a:extLst>
                  <a:ext uri="{0D108BD9-81ED-4DB2-BD59-A6C34878D82A}">
                    <a16:rowId xmlns:a16="http://schemas.microsoft.com/office/drawing/2014/main" val="1600591673"/>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the use of new balanced and nutritionally appropriate livestock diets.</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4.28</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3.76</a:t>
                      </a:r>
                      <a:endParaRPr lang="en-VN" sz="1400">
                        <a:latin typeface="SVN-Product Sans" panose="020B0403030502040203" pitchFamily="34" charset="0"/>
                      </a:endParaRPr>
                    </a:p>
                  </a:txBody>
                  <a:tcPr/>
                </a:tc>
                <a:extLst>
                  <a:ext uri="{0D108BD9-81ED-4DB2-BD59-A6C34878D82A}">
                    <a16:rowId xmlns:a16="http://schemas.microsoft.com/office/drawing/2014/main" val="429058339"/>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feed preservation e.g. silage making (30)</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4.72</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4.38</a:t>
                      </a:r>
                      <a:endParaRPr lang="en-VN" sz="1400">
                        <a:latin typeface="SVN-Product Sans" panose="020B0403030502040203" pitchFamily="34" charset="0"/>
                      </a:endParaRPr>
                    </a:p>
                  </a:txBody>
                  <a:tcPr/>
                </a:tc>
                <a:extLst>
                  <a:ext uri="{0D108BD9-81ED-4DB2-BD59-A6C34878D82A}">
                    <a16:rowId xmlns:a16="http://schemas.microsoft.com/office/drawing/2014/main" val="4023682962"/>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feelings and thoughts about growing new types of forages for livestock feed</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4.96</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5.38</a:t>
                      </a:r>
                      <a:endParaRPr lang="en-VN" sz="1400">
                        <a:latin typeface="SVN-Product Sans" panose="020B0403030502040203" pitchFamily="34" charset="0"/>
                      </a:endParaRPr>
                    </a:p>
                  </a:txBody>
                  <a:tcPr/>
                </a:tc>
                <a:extLst>
                  <a:ext uri="{0D108BD9-81ED-4DB2-BD59-A6C34878D82A}">
                    <a16:rowId xmlns:a16="http://schemas.microsoft.com/office/drawing/2014/main" val="3648641150"/>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Describe your feeling and thoughts about joining a farmer group on pig and cattle keeping  (for better access to inputs and markets)</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4.28</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3.71</a:t>
                      </a:r>
                      <a:endParaRPr lang="en-VN" sz="1400">
                        <a:latin typeface="SVN-Product Sans" panose="020B0403030502040203" pitchFamily="34" charset="0"/>
                      </a:endParaRPr>
                    </a:p>
                  </a:txBody>
                  <a:tcPr/>
                </a:tc>
                <a:extLst>
                  <a:ext uri="{0D108BD9-81ED-4DB2-BD59-A6C34878D82A}">
                    <a16:rowId xmlns:a16="http://schemas.microsoft.com/office/drawing/2014/main" val="1429660896"/>
                  </a:ext>
                </a:extLst>
              </a:tr>
              <a:tr h="327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a:latin typeface="SVN-Product Sans" panose="020B0403030502040203" pitchFamily="34" charset="0"/>
                        </a:rPr>
                        <a:t>Do you currently use criteria to evaluate livestock performance?</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1.76</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1.52</a:t>
                      </a:r>
                      <a:endParaRPr lang="en-VN" sz="1400">
                        <a:latin typeface="SVN-Product Sans" panose="020B0403030502040203" pitchFamily="34" charset="0"/>
                      </a:endParaRPr>
                    </a:p>
                  </a:txBody>
                  <a:tcPr/>
                </a:tc>
                <a:extLst>
                  <a:ext uri="{0D108BD9-81ED-4DB2-BD59-A6C34878D82A}">
                    <a16:rowId xmlns:a16="http://schemas.microsoft.com/office/drawing/2014/main" val="4216521205"/>
                  </a:ext>
                </a:extLst>
              </a:tr>
              <a:tr h="327816">
                <a:tc>
                  <a:txBody>
                    <a:bodyPr/>
                    <a:lstStyle/>
                    <a:p>
                      <a:r>
                        <a:rPr lang="en-US" sz="1400">
                          <a:latin typeface="SVN-Product Sans" panose="020B0403030502040203" pitchFamily="34" charset="0"/>
                        </a:rPr>
                        <a:t>How do you feel about this opinion: "Self-assessment of profit from livestock keeping is essential and helps improve the family's economic situation."?</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3.04</a:t>
                      </a:r>
                      <a:endParaRPr lang="en-VN" sz="1400">
                        <a:latin typeface="SVN-Product Sans" panose="020B0403030502040203" pitchFamily="34" charset="0"/>
                      </a:endParaRPr>
                    </a:p>
                  </a:txBody>
                  <a:tcPr/>
                </a:tc>
                <a:tc>
                  <a:txBody>
                    <a:bodyPr/>
                    <a:lstStyle/>
                    <a:p>
                      <a:pPr algn="ctr"/>
                      <a:r>
                        <a:rPr lang="en-VN" sz="1400" b="0" i="0" kern="1200">
                          <a:solidFill>
                            <a:schemeClr val="dk1"/>
                          </a:solidFill>
                          <a:effectLst/>
                          <a:latin typeface="SVN-Product Sans" panose="020B0403030502040203" pitchFamily="34" charset="0"/>
                          <a:ea typeface="+mn-ea"/>
                          <a:cs typeface="+mn-cs"/>
                        </a:rPr>
                        <a:t>2.95</a:t>
                      </a:r>
                      <a:endParaRPr lang="en-VN" sz="1400">
                        <a:latin typeface="SVN-Product Sans" panose="020B0403030502040203" pitchFamily="34" charset="0"/>
                      </a:endParaRPr>
                    </a:p>
                  </a:txBody>
                  <a:tcPr/>
                </a:tc>
                <a:extLst>
                  <a:ext uri="{0D108BD9-81ED-4DB2-BD59-A6C34878D82A}">
                    <a16:rowId xmlns:a16="http://schemas.microsoft.com/office/drawing/2014/main" val="3878581349"/>
                  </a:ext>
                </a:extLst>
              </a:tr>
            </a:tbl>
          </a:graphicData>
        </a:graphic>
      </p:graphicFrame>
    </p:spTree>
    <p:extLst>
      <p:ext uri="{BB962C8B-B14F-4D97-AF65-F5344CB8AC3E}">
        <p14:creationId xmlns:p14="http://schemas.microsoft.com/office/powerpoint/2010/main" val="1740337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4A5861-122B-56B9-E303-75DD79C489A0}"/>
              </a:ext>
            </a:extLst>
          </p:cNvPr>
          <p:cNvSpPr/>
          <p:nvPr/>
        </p:nvSpPr>
        <p:spPr>
          <a:xfrm>
            <a:off x="0" y="2537011"/>
            <a:ext cx="412376" cy="1783977"/>
          </a:xfrm>
          <a:prstGeom prst="rect">
            <a:avLst/>
          </a:prstGeom>
          <a:solidFill>
            <a:srgbClr val="F15B3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Google Shape;45;p4">
            <a:extLst>
              <a:ext uri="{FF2B5EF4-FFF2-40B4-BE49-F238E27FC236}">
                <a16:creationId xmlns:a16="http://schemas.microsoft.com/office/drawing/2014/main" id="{6B25B812-DA6A-6F0E-8D55-DD4327BC4C30}"/>
              </a:ext>
            </a:extLst>
          </p:cNvPr>
          <p:cNvSpPr txBox="1"/>
          <p:nvPr/>
        </p:nvSpPr>
        <p:spPr>
          <a:xfrm>
            <a:off x="650635" y="2570018"/>
            <a:ext cx="9094042" cy="1717961"/>
          </a:xfrm>
          <a:prstGeom prst="rect">
            <a:avLst/>
          </a:prstGeom>
          <a:noFill/>
          <a:ln>
            <a:noFill/>
          </a:ln>
        </p:spPr>
        <p:txBody>
          <a:bodyPr spcFirstLastPara="1" wrap="square" lIns="55440" tIns="27713" rIns="55440" bIns="27713" anchor="t" anchorCtr="0">
            <a:spAutoFit/>
          </a:bodyPr>
          <a:lstStyle/>
          <a:p>
            <a:pPr>
              <a:buClr>
                <a:srgbClr val="000000"/>
              </a:buClr>
              <a:buSzPts val="6800"/>
            </a:pPr>
            <a:r>
              <a:rPr lang="en-US" sz="5400" b="1">
                <a:latin typeface="SVN-Product Sans" panose="020B0403030502040203" pitchFamily="34" charset="0"/>
              </a:rPr>
              <a:t>Qualitative</a:t>
            </a:r>
          </a:p>
          <a:p>
            <a:pPr>
              <a:buClr>
                <a:srgbClr val="000000"/>
              </a:buClr>
              <a:buSzPts val="6800"/>
            </a:pPr>
            <a:r>
              <a:rPr lang="en-US" sz="5400" b="1">
                <a:latin typeface="SVN-Product Sans" panose="020B0403030502040203" pitchFamily="34" charset="0"/>
              </a:rPr>
              <a:t>analysis approach</a:t>
            </a:r>
            <a:endParaRPr lang="vi-VN" sz="5400" b="1">
              <a:latin typeface="SVN-Product Sans" panose="020B0403030502040203" pitchFamily="34" charset="0"/>
            </a:endParaRPr>
          </a:p>
        </p:txBody>
      </p:sp>
    </p:spTree>
    <p:extLst>
      <p:ext uri="{BB962C8B-B14F-4D97-AF65-F5344CB8AC3E}">
        <p14:creationId xmlns:p14="http://schemas.microsoft.com/office/powerpoint/2010/main" val="1464973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Qualitative analysis approach</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2" name="TextBox 1">
            <a:extLst>
              <a:ext uri="{FF2B5EF4-FFF2-40B4-BE49-F238E27FC236}">
                <a16:creationId xmlns:a16="http://schemas.microsoft.com/office/drawing/2014/main" id="{7ED2C64E-E6E9-E125-AA8E-8BA65B22F100}"/>
              </a:ext>
            </a:extLst>
          </p:cNvPr>
          <p:cNvSpPr txBox="1"/>
          <p:nvPr/>
        </p:nvSpPr>
        <p:spPr>
          <a:xfrm>
            <a:off x="607109" y="1079471"/>
            <a:ext cx="6053958" cy="400110"/>
          </a:xfrm>
          <a:prstGeom prst="rect">
            <a:avLst/>
          </a:prstGeom>
          <a:noFill/>
        </p:spPr>
        <p:txBody>
          <a:bodyPr wrap="square" rtlCol="0">
            <a:spAutoFit/>
          </a:bodyPr>
          <a:lstStyle/>
          <a:p>
            <a:r>
              <a:rPr lang="en-VN" sz="2000" b="1">
                <a:latin typeface="SVN-Product Sans" panose="020B0403030502040203" pitchFamily="34" charset="0"/>
              </a:rPr>
              <a:t>Word Cloud</a:t>
            </a:r>
          </a:p>
        </p:txBody>
      </p:sp>
      <p:sp>
        <p:nvSpPr>
          <p:cNvPr id="3" name="TextBox 2">
            <a:extLst>
              <a:ext uri="{FF2B5EF4-FFF2-40B4-BE49-F238E27FC236}">
                <a16:creationId xmlns:a16="http://schemas.microsoft.com/office/drawing/2014/main" id="{00BA6D0F-4757-9464-D1C7-D9DB1673EC88}"/>
              </a:ext>
            </a:extLst>
          </p:cNvPr>
          <p:cNvSpPr txBox="1"/>
          <p:nvPr/>
        </p:nvSpPr>
        <p:spPr>
          <a:xfrm>
            <a:off x="607108" y="1479581"/>
            <a:ext cx="10956957" cy="584775"/>
          </a:xfrm>
          <a:prstGeom prst="rect">
            <a:avLst/>
          </a:prstGeom>
          <a:noFill/>
        </p:spPr>
        <p:txBody>
          <a:bodyPr wrap="square">
            <a:spAutoFit/>
          </a:bodyPr>
          <a:lstStyle/>
          <a:p>
            <a:r>
              <a:rPr lang="en-US" sz="1600">
                <a:latin typeface="SVN-Product Sans" panose="020B0403030502040203" pitchFamily="34" charset="0"/>
              </a:rPr>
              <a:t>We use a </a:t>
            </a:r>
            <a:r>
              <a:rPr lang="en-US" sz="1600" b="0" i="0">
                <a:effectLst/>
                <a:latin typeface="SVN-Product Sans" panose="020B0403030502040203" pitchFamily="34" charset="0"/>
              </a:rPr>
              <a:t>vectorizer algorithm that can quantify the importance or relevance of string representations (words, phrases, etc)  in a dicussion or amongst a collection of dicussions.</a:t>
            </a:r>
            <a:endParaRPr lang="en-VN" sz="1600">
              <a:latin typeface="SVN-Product Sans" panose="020B0403030502040203" pitchFamily="34" charset="0"/>
            </a:endParaRPr>
          </a:p>
        </p:txBody>
      </p:sp>
      <p:pic>
        <p:nvPicPr>
          <p:cNvPr id="7" name="Picture 6" descr="A close up of words&#10;&#10;Description automatically generated">
            <a:extLst>
              <a:ext uri="{FF2B5EF4-FFF2-40B4-BE49-F238E27FC236}">
                <a16:creationId xmlns:a16="http://schemas.microsoft.com/office/drawing/2014/main" id="{5329243D-F508-9205-89CA-5342F35033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108" y="2205719"/>
            <a:ext cx="4701697" cy="3777432"/>
          </a:xfrm>
          <a:prstGeom prst="rect">
            <a:avLst/>
          </a:prstGeom>
        </p:spPr>
      </p:pic>
      <p:sp>
        <p:nvSpPr>
          <p:cNvPr id="8" name="Rectangle 7">
            <a:extLst>
              <a:ext uri="{FF2B5EF4-FFF2-40B4-BE49-F238E27FC236}">
                <a16:creationId xmlns:a16="http://schemas.microsoft.com/office/drawing/2014/main" id="{DAE116C4-5148-6008-FD33-49E2A8A7ABDD}"/>
              </a:ext>
            </a:extLst>
          </p:cNvPr>
          <p:cNvSpPr/>
          <p:nvPr/>
        </p:nvSpPr>
        <p:spPr>
          <a:xfrm>
            <a:off x="1033272" y="2935224"/>
            <a:ext cx="3200400" cy="8961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9" name="TextBox 8">
            <a:extLst>
              <a:ext uri="{FF2B5EF4-FFF2-40B4-BE49-F238E27FC236}">
                <a16:creationId xmlns:a16="http://schemas.microsoft.com/office/drawing/2014/main" id="{51C9E288-E9DC-9C20-3A73-DAACA38DCE30}"/>
              </a:ext>
            </a:extLst>
          </p:cNvPr>
          <p:cNvSpPr txBox="1"/>
          <p:nvPr/>
        </p:nvSpPr>
        <p:spPr>
          <a:xfrm>
            <a:off x="6507481" y="2379214"/>
            <a:ext cx="1850136" cy="307777"/>
          </a:xfrm>
          <a:prstGeom prst="rect">
            <a:avLst/>
          </a:prstGeom>
          <a:noFill/>
        </p:spPr>
        <p:txBody>
          <a:bodyPr wrap="square">
            <a:spAutoFit/>
          </a:bodyPr>
          <a:lstStyle/>
          <a:p>
            <a:r>
              <a:rPr lang="en-US" sz="1400">
                <a:solidFill>
                  <a:srgbClr val="FF0000"/>
                </a:solidFill>
                <a:latin typeface="SVN-Product Sans" panose="020B0403030502040203" pitchFamily="34" charset="0"/>
              </a:rPr>
              <a:t>Local cattle breed</a:t>
            </a:r>
            <a:endParaRPr lang="en-VN" sz="1400">
              <a:solidFill>
                <a:srgbClr val="FF0000"/>
              </a:solidFill>
              <a:latin typeface="SVN-Product Sans" panose="020B0403030502040203" pitchFamily="34" charset="0"/>
            </a:endParaRPr>
          </a:p>
        </p:txBody>
      </p:sp>
      <p:cxnSp>
        <p:nvCxnSpPr>
          <p:cNvPr id="11" name="Straight Arrow Connector 10">
            <a:extLst>
              <a:ext uri="{FF2B5EF4-FFF2-40B4-BE49-F238E27FC236}">
                <a16:creationId xmlns:a16="http://schemas.microsoft.com/office/drawing/2014/main" id="{8D88C3F6-981D-0DEF-C757-E2417405A7FC}"/>
              </a:ext>
            </a:extLst>
          </p:cNvPr>
          <p:cNvCxnSpPr>
            <a:endCxn id="9" idx="1"/>
          </p:cNvCxnSpPr>
          <p:nvPr/>
        </p:nvCxnSpPr>
        <p:spPr>
          <a:xfrm flipV="1">
            <a:off x="4233672" y="2533103"/>
            <a:ext cx="2273809" cy="85017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061604B9-35F2-0EA1-7443-7F2CE68ABC4B}"/>
              </a:ext>
            </a:extLst>
          </p:cNvPr>
          <p:cNvSpPr/>
          <p:nvPr/>
        </p:nvSpPr>
        <p:spPr>
          <a:xfrm>
            <a:off x="1051560" y="4873751"/>
            <a:ext cx="4151376" cy="90477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13" name="TextBox 12">
            <a:extLst>
              <a:ext uri="{FF2B5EF4-FFF2-40B4-BE49-F238E27FC236}">
                <a16:creationId xmlns:a16="http://schemas.microsoft.com/office/drawing/2014/main" id="{9DBFCAF4-E389-8B54-E76C-85E8398B728F}"/>
              </a:ext>
            </a:extLst>
          </p:cNvPr>
          <p:cNvSpPr txBox="1"/>
          <p:nvPr/>
        </p:nvSpPr>
        <p:spPr>
          <a:xfrm>
            <a:off x="6661067" y="5033751"/>
            <a:ext cx="1850136" cy="523220"/>
          </a:xfrm>
          <a:prstGeom prst="rect">
            <a:avLst/>
          </a:prstGeom>
          <a:noFill/>
        </p:spPr>
        <p:txBody>
          <a:bodyPr wrap="square">
            <a:spAutoFit/>
          </a:bodyPr>
          <a:lstStyle/>
          <a:p>
            <a:r>
              <a:rPr lang="en-US" sz="1400">
                <a:solidFill>
                  <a:srgbClr val="FF0000"/>
                </a:solidFill>
                <a:latin typeface="SVN-Product Sans" panose="020B0403030502040203" pitchFamily="34" charset="0"/>
              </a:rPr>
              <a:t>Crossbreed cattle breed</a:t>
            </a:r>
            <a:endParaRPr lang="en-VN" sz="1400">
              <a:solidFill>
                <a:srgbClr val="FF0000"/>
              </a:solidFill>
              <a:latin typeface="SVN-Product Sans" panose="020B0403030502040203" pitchFamily="34" charset="0"/>
            </a:endParaRPr>
          </a:p>
        </p:txBody>
      </p:sp>
      <p:sp>
        <p:nvSpPr>
          <p:cNvPr id="16" name="Rectangle 15">
            <a:extLst>
              <a:ext uri="{FF2B5EF4-FFF2-40B4-BE49-F238E27FC236}">
                <a16:creationId xmlns:a16="http://schemas.microsoft.com/office/drawing/2014/main" id="{95BE9413-42B7-2DB1-1DBE-45F1E98D562A}"/>
              </a:ext>
            </a:extLst>
          </p:cNvPr>
          <p:cNvSpPr/>
          <p:nvPr/>
        </p:nvSpPr>
        <p:spPr>
          <a:xfrm>
            <a:off x="612648" y="3794760"/>
            <a:ext cx="1581912" cy="318026"/>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cxnSp>
        <p:nvCxnSpPr>
          <p:cNvPr id="17" name="Straight Arrow Connector 16">
            <a:extLst>
              <a:ext uri="{FF2B5EF4-FFF2-40B4-BE49-F238E27FC236}">
                <a16:creationId xmlns:a16="http://schemas.microsoft.com/office/drawing/2014/main" id="{789FFC6D-4282-B8AB-467B-C777C338BD4C}"/>
              </a:ext>
            </a:extLst>
          </p:cNvPr>
          <p:cNvCxnSpPr>
            <a:cxnSpLocks/>
            <a:endCxn id="13" idx="1"/>
          </p:cNvCxnSpPr>
          <p:nvPr/>
        </p:nvCxnSpPr>
        <p:spPr>
          <a:xfrm flipV="1">
            <a:off x="5191457" y="5295361"/>
            <a:ext cx="1469610" cy="8305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5B58758-C8FE-BFE0-8196-2B5D27326A30}"/>
              </a:ext>
            </a:extLst>
          </p:cNvPr>
          <p:cNvSpPr txBox="1"/>
          <p:nvPr/>
        </p:nvSpPr>
        <p:spPr>
          <a:xfrm>
            <a:off x="6544057" y="3774232"/>
            <a:ext cx="1850136" cy="307777"/>
          </a:xfrm>
          <a:prstGeom prst="rect">
            <a:avLst/>
          </a:prstGeom>
          <a:noFill/>
        </p:spPr>
        <p:txBody>
          <a:bodyPr wrap="square">
            <a:spAutoFit/>
          </a:bodyPr>
          <a:lstStyle/>
          <a:p>
            <a:r>
              <a:rPr lang="en-US" sz="1400">
                <a:latin typeface="SVN-Product Sans" panose="020B0403030502040203" pitchFamily="34" charset="0"/>
              </a:rPr>
              <a:t>Vaccinated</a:t>
            </a:r>
            <a:endParaRPr lang="en-VN" sz="1400">
              <a:latin typeface="SVN-Product Sans" panose="020B0403030502040203" pitchFamily="34" charset="0"/>
            </a:endParaRPr>
          </a:p>
        </p:txBody>
      </p:sp>
      <p:cxnSp>
        <p:nvCxnSpPr>
          <p:cNvPr id="21" name="Straight Arrow Connector 20">
            <a:extLst>
              <a:ext uri="{FF2B5EF4-FFF2-40B4-BE49-F238E27FC236}">
                <a16:creationId xmlns:a16="http://schemas.microsoft.com/office/drawing/2014/main" id="{B4627C3E-8E52-7FB0-F2D1-926351E56FEB}"/>
              </a:ext>
            </a:extLst>
          </p:cNvPr>
          <p:cNvCxnSpPr>
            <a:cxnSpLocks/>
            <a:stCxn id="16" idx="3"/>
            <a:endCxn id="20" idx="1"/>
          </p:cNvCxnSpPr>
          <p:nvPr/>
        </p:nvCxnSpPr>
        <p:spPr>
          <a:xfrm flipV="1">
            <a:off x="2194560" y="3928121"/>
            <a:ext cx="4349497" cy="2565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FA6C8579-9D71-1A04-5E0B-B926C5F40658}"/>
              </a:ext>
            </a:extLst>
          </p:cNvPr>
          <p:cNvSpPr/>
          <p:nvPr/>
        </p:nvSpPr>
        <p:spPr>
          <a:xfrm>
            <a:off x="3282695" y="2907792"/>
            <a:ext cx="1908761" cy="318026"/>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27" name="TextBox 26">
            <a:extLst>
              <a:ext uri="{FF2B5EF4-FFF2-40B4-BE49-F238E27FC236}">
                <a16:creationId xmlns:a16="http://schemas.microsoft.com/office/drawing/2014/main" id="{BA79FCC4-6194-73C0-B0AC-64E20EAFF482}"/>
              </a:ext>
            </a:extLst>
          </p:cNvPr>
          <p:cNvSpPr txBox="1"/>
          <p:nvPr/>
        </p:nvSpPr>
        <p:spPr>
          <a:xfrm>
            <a:off x="6487837" y="3157167"/>
            <a:ext cx="1850136" cy="307777"/>
          </a:xfrm>
          <a:prstGeom prst="rect">
            <a:avLst/>
          </a:prstGeom>
          <a:noFill/>
        </p:spPr>
        <p:txBody>
          <a:bodyPr wrap="square">
            <a:spAutoFit/>
          </a:bodyPr>
          <a:lstStyle/>
          <a:p>
            <a:r>
              <a:rPr lang="en-US" sz="1400">
                <a:latin typeface="SVN-Product Sans" panose="020B0403030502040203" pitchFamily="34" charset="0"/>
              </a:rPr>
              <a:t>Buying medicine</a:t>
            </a:r>
            <a:endParaRPr lang="en-VN" sz="1400">
              <a:latin typeface="SVN-Product Sans" panose="020B0403030502040203" pitchFamily="34" charset="0"/>
            </a:endParaRPr>
          </a:p>
        </p:txBody>
      </p:sp>
      <p:cxnSp>
        <p:nvCxnSpPr>
          <p:cNvPr id="29" name="Straight Arrow Connector 28">
            <a:extLst>
              <a:ext uri="{FF2B5EF4-FFF2-40B4-BE49-F238E27FC236}">
                <a16:creationId xmlns:a16="http://schemas.microsoft.com/office/drawing/2014/main" id="{DC5E3D04-D15C-2B80-FE71-135A4EFB2018}"/>
              </a:ext>
            </a:extLst>
          </p:cNvPr>
          <p:cNvCxnSpPr>
            <a:cxnSpLocks/>
            <a:stCxn id="25" idx="3"/>
            <a:endCxn id="27" idx="1"/>
          </p:cNvCxnSpPr>
          <p:nvPr/>
        </p:nvCxnSpPr>
        <p:spPr>
          <a:xfrm>
            <a:off x="5191456" y="3066805"/>
            <a:ext cx="1296381" cy="24425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7558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Qualitative analysis methodology</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7" name="TextBox 6">
            <a:extLst>
              <a:ext uri="{FF2B5EF4-FFF2-40B4-BE49-F238E27FC236}">
                <a16:creationId xmlns:a16="http://schemas.microsoft.com/office/drawing/2014/main" id="{D303CA3A-6863-170E-751C-ABCDAC06E0AD}"/>
              </a:ext>
            </a:extLst>
          </p:cNvPr>
          <p:cNvSpPr txBox="1"/>
          <p:nvPr/>
        </p:nvSpPr>
        <p:spPr>
          <a:xfrm>
            <a:off x="607109" y="1100097"/>
            <a:ext cx="6053958" cy="400110"/>
          </a:xfrm>
          <a:prstGeom prst="rect">
            <a:avLst/>
          </a:prstGeom>
          <a:noFill/>
        </p:spPr>
        <p:txBody>
          <a:bodyPr wrap="square" rtlCol="0">
            <a:spAutoFit/>
          </a:bodyPr>
          <a:lstStyle/>
          <a:p>
            <a:r>
              <a:rPr lang="en-VN" sz="2000" b="1">
                <a:latin typeface="SVN-Product Sans" panose="020B0403030502040203" pitchFamily="34" charset="0"/>
              </a:rPr>
              <a:t>Word Relationship</a:t>
            </a:r>
          </a:p>
        </p:txBody>
      </p:sp>
      <p:sp>
        <p:nvSpPr>
          <p:cNvPr id="8" name="TextBox 7">
            <a:extLst>
              <a:ext uri="{FF2B5EF4-FFF2-40B4-BE49-F238E27FC236}">
                <a16:creationId xmlns:a16="http://schemas.microsoft.com/office/drawing/2014/main" id="{5DF5A4C7-D36E-B2B2-828A-425FF053DFF5}"/>
              </a:ext>
            </a:extLst>
          </p:cNvPr>
          <p:cNvSpPr txBox="1"/>
          <p:nvPr/>
        </p:nvSpPr>
        <p:spPr>
          <a:xfrm>
            <a:off x="607108" y="1500207"/>
            <a:ext cx="10640699" cy="584775"/>
          </a:xfrm>
          <a:prstGeom prst="rect">
            <a:avLst/>
          </a:prstGeom>
          <a:noFill/>
        </p:spPr>
        <p:txBody>
          <a:bodyPr wrap="square">
            <a:spAutoFit/>
          </a:bodyPr>
          <a:lstStyle/>
          <a:p>
            <a:r>
              <a:rPr lang="en-US" sz="1600">
                <a:latin typeface="SVN-Product Sans" panose="020B0403030502040203" pitchFamily="34" charset="0"/>
              </a:rPr>
              <a:t>We use </a:t>
            </a:r>
            <a:r>
              <a:rPr lang="en-US" sz="1600" b="0" i="0">
                <a:effectLst/>
                <a:latin typeface="SVN-Product Sans" panose="020B0403030502040203" pitchFamily="34" charset="0"/>
              </a:rPr>
              <a:t>a machine learning algorithm that automatically discovers the relationship between words and phrases in a dicussion or amongst a collection of dicussions. </a:t>
            </a:r>
            <a:endParaRPr lang="en-VN" sz="1600">
              <a:latin typeface="SVN-Product Sans" panose="020B0403030502040203" pitchFamily="34" charset="0"/>
            </a:endParaRPr>
          </a:p>
        </p:txBody>
      </p:sp>
      <p:sp>
        <p:nvSpPr>
          <p:cNvPr id="3" name="Rounded Rectangle 2">
            <a:extLst>
              <a:ext uri="{FF2B5EF4-FFF2-40B4-BE49-F238E27FC236}">
                <a16:creationId xmlns:a16="http://schemas.microsoft.com/office/drawing/2014/main" id="{3BCE32AB-5FEA-E329-BEE5-BC5D9C8B90BD}"/>
              </a:ext>
            </a:extLst>
          </p:cNvPr>
          <p:cNvSpPr/>
          <p:nvPr/>
        </p:nvSpPr>
        <p:spPr>
          <a:xfrm>
            <a:off x="4772898" y="3891878"/>
            <a:ext cx="1728216" cy="731520"/>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VN" sz="1400">
                <a:latin typeface="SVN-Product Sans" panose="020B0403030502040203" pitchFamily="34" charset="0"/>
              </a:rPr>
              <a:t>Knowledge (livestock raising)</a:t>
            </a:r>
          </a:p>
        </p:txBody>
      </p:sp>
      <p:sp>
        <p:nvSpPr>
          <p:cNvPr id="9" name="Rounded Rectangle 8">
            <a:extLst>
              <a:ext uri="{FF2B5EF4-FFF2-40B4-BE49-F238E27FC236}">
                <a16:creationId xmlns:a16="http://schemas.microsoft.com/office/drawing/2014/main" id="{378F2C18-FD96-9FDC-BABB-7D857B5F8242}"/>
              </a:ext>
            </a:extLst>
          </p:cNvPr>
          <p:cNvSpPr/>
          <p:nvPr/>
        </p:nvSpPr>
        <p:spPr>
          <a:xfrm>
            <a:off x="7458264" y="2485092"/>
            <a:ext cx="1728216" cy="731520"/>
          </a:xfrm>
          <a:prstGeom prst="roundRect">
            <a:avLst/>
          </a:prstGeom>
          <a:solidFill>
            <a:srgbClr val="FF7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VN" sz="1400" b="1">
                <a:solidFill>
                  <a:schemeClr val="bg1"/>
                </a:solidFill>
                <a:latin typeface="SVN-Product Sans" panose="020B0403030502040203" pitchFamily="34" charset="0"/>
              </a:rPr>
              <a:t>Finance </a:t>
            </a:r>
            <a:r>
              <a:rPr lang="en-VN" sz="1400">
                <a:solidFill>
                  <a:schemeClr val="bg1"/>
                </a:solidFill>
                <a:latin typeface="SVN-Product Sans" panose="020B0403030502040203" pitchFamily="34" charset="0"/>
              </a:rPr>
              <a:t>(</a:t>
            </a:r>
            <a:r>
              <a:rPr lang="en-VN" sz="1400" b="0" i="0">
                <a:solidFill>
                  <a:schemeClr val="bg1"/>
                </a:solidFill>
                <a:effectLst/>
                <a:latin typeface="SVN-Product Sans" panose="020B0403030502040203" pitchFamily="34" charset="0"/>
              </a:rPr>
              <a:t>0.999758)</a:t>
            </a:r>
            <a:endParaRPr lang="en-VN" sz="1400">
              <a:solidFill>
                <a:schemeClr val="bg1"/>
              </a:solidFill>
              <a:latin typeface="SVN-Product Sans" panose="020B0403030502040203" pitchFamily="34" charset="0"/>
            </a:endParaRPr>
          </a:p>
        </p:txBody>
      </p:sp>
      <p:sp>
        <p:nvSpPr>
          <p:cNvPr id="10" name="Rounded Rectangle 9">
            <a:extLst>
              <a:ext uri="{FF2B5EF4-FFF2-40B4-BE49-F238E27FC236}">
                <a16:creationId xmlns:a16="http://schemas.microsoft.com/office/drawing/2014/main" id="{38C4FC16-389F-8A99-1F31-E76CDF5B8ECB}"/>
              </a:ext>
            </a:extLst>
          </p:cNvPr>
          <p:cNvSpPr/>
          <p:nvPr/>
        </p:nvSpPr>
        <p:spPr>
          <a:xfrm>
            <a:off x="7558938" y="3736078"/>
            <a:ext cx="1728216" cy="731520"/>
          </a:xfrm>
          <a:prstGeom prst="roundRect">
            <a:avLst/>
          </a:prstGeom>
          <a:solidFill>
            <a:srgbClr val="FF7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VN" sz="1400" b="1">
                <a:solidFill>
                  <a:schemeClr val="bg1"/>
                </a:solidFill>
                <a:latin typeface="SVN-Product Sans" panose="020B0403030502040203" pitchFamily="34" charset="0"/>
              </a:rPr>
              <a:t>Training course </a:t>
            </a:r>
            <a:r>
              <a:rPr lang="en-VN" sz="1400">
                <a:solidFill>
                  <a:schemeClr val="bg1"/>
                </a:solidFill>
                <a:latin typeface="SVN-Product Sans" panose="020B0403030502040203" pitchFamily="34" charset="0"/>
              </a:rPr>
              <a:t>(</a:t>
            </a:r>
            <a:r>
              <a:rPr lang="en-VN" sz="1400" b="0" i="0">
                <a:solidFill>
                  <a:schemeClr val="bg1"/>
                </a:solidFill>
                <a:effectLst/>
                <a:latin typeface="SVN-Product Sans" panose="020B0403030502040203" pitchFamily="34" charset="0"/>
              </a:rPr>
              <a:t>0.9997514)</a:t>
            </a:r>
            <a:endParaRPr lang="en-VN" sz="1400">
              <a:solidFill>
                <a:schemeClr val="bg1"/>
              </a:solidFill>
              <a:latin typeface="SVN-Product Sans" panose="020B0403030502040203" pitchFamily="34" charset="0"/>
            </a:endParaRPr>
          </a:p>
        </p:txBody>
      </p:sp>
      <p:sp>
        <p:nvSpPr>
          <p:cNvPr id="11" name="Rounded Rectangle 10">
            <a:extLst>
              <a:ext uri="{FF2B5EF4-FFF2-40B4-BE49-F238E27FC236}">
                <a16:creationId xmlns:a16="http://schemas.microsoft.com/office/drawing/2014/main" id="{61CC1F1B-25F6-E6CA-1C3A-6D445F947DBB}"/>
              </a:ext>
            </a:extLst>
          </p:cNvPr>
          <p:cNvSpPr/>
          <p:nvPr/>
        </p:nvSpPr>
        <p:spPr>
          <a:xfrm>
            <a:off x="6899317" y="5105882"/>
            <a:ext cx="1728216" cy="731520"/>
          </a:xfrm>
          <a:prstGeom prst="roundRect">
            <a:avLst/>
          </a:prstGeom>
          <a:solidFill>
            <a:srgbClr val="FF7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VN" sz="1400" b="1">
                <a:solidFill>
                  <a:schemeClr val="bg1"/>
                </a:solidFill>
                <a:latin typeface="SVN-Product Sans" panose="020B0403030502040203" pitchFamily="34" charset="0"/>
              </a:rPr>
              <a:t>Time</a:t>
            </a:r>
          </a:p>
          <a:p>
            <a:pPr algn="ctr"/>
            <a:r>
              <a:rPr lang="en-VN" sz="1400">
                <a:solidFill>
                  <a:schemeClr val="bg1"/>
                </a:solidFill>
                <a:latin typeface="SVN-Product Sans" panose="020B0403030502040203" pitchFamily="34" charset="0"/>
              </a:rPr>
              <a:t>(</a:t>
            </a:r>
            <a:r>
              <a:rPr lang="en-VN" sz="1400" b="0" i="0">
                <a:solidFill>
                  <a:schemeClr val="bg1"/>
                </a:solidFill>
                <a:effectLst/>
                <a:latin typeface="SVN-Product Sans" panose="020B0403030502040203" pitchFamily="34" charset="0"/>
              </a:rPr>
              <a:t>0.9997378)</a:t>
            </a:r>
            <a:endParaRPr lang="en-VN" sz="1400">
              <a:solidFill>
                <a:schemeClr val="bg1"/>
              </a:solidFill>
              <a:latin typeface="SVN-Product Sans" panose="020B0403030502040203" pitchFamily="34" charset="0"/>
            </a:endParaRPr>
          </a:p>
        </p:txBody>
      </p:sp>
      <p:sp>
        <p:nvSpPr>
          <p:cNvPr id="12" name="Rounded Rectangle 11">
            <a:extLst>
              <a:ext uri="{FF2B5EF4-FFF2-40B4-BE49-F238E27FC236}">
                <a16:creationId xmlns:a16="http://schemas.microsoft.com/office/drawing/2014/main" id="{363E346E-C80F-8288-098C-504D1CF06818}"/>
              </a:ext>
            </a:extLst>
          </p:cNvPr>
          <p:cNvSpPr/>
          <p:nvPr/>
        </p:nvSpPr>
        <p:spPr>
          <a:xfrm>
            <a:off x="2699216" y="2824345"/>
            <a:ext cx="1728216" cy="731520"/>
          </a:xfrm>
          <a:prstGeom prst="roundRect">
            <a:avLst/>
          </a:prstGeom>
          <a:solidFill>
            <a:srgbClr val="FF7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VN" sz="1400" b="1">
                <a:solidFill>
                  <a:schemeClr val="bg1"/>
                </a:solidFill>
                <a:latin typeface="SVN-Product Sans" panose="020B0403030502040203" pitchFamily="34" charset="0"/>
              </a:rPr>
              <a:t>Accessibility</a:t>
            </a:r>
          </a:p>
          <a:p>
            <a:pPr algn="ctr"/>
            <a:r>
              <a:rPr lang="en-VN" sz="1400">
                <a:solidFill>
                  <a:schemeClr val="bg1"/>
                </a:solidFill>
                <a:latin typeface="SVN-Product Sans" panose="020B0403030502040203" pitchFamily="34" charset="0"/>
              </a:rPr>
              <a:t>(</a:t>
            </a:r>
            <a:r>
              <a:rPr lang="en-VN" sz="1400" b="0" i="0">
                <a:solidFill>
                  <a:schemeClr val="bg1"/>
                </a:solidFill>
                <a:effectLst/>
                <a:latin typeface="SVN-Product Sans" panose="020B0403030502040203" pitchFamily="34" charset="0"/>
              </a:rPr>
              <a:t>0.99973136)</a:t>
            </a:r>
            <a:endParaRPr lang="en-VN" sz="1400">
              <a:solidFill>
                <a:schemeClr val="bg1"/>
              </a:solidFill>
              <a:latin typeface="SVN-Product Sans" panose="020B0403030502040203" pitchFamily="34" charset="0"/>
            </a:endParaRPr>
          </a:p>
        </p:txBody>
      </p:sp>
      <p:sp>
        <p:nvSpPr>
          <p:cNvPr id="13" name="Rounded Rectangle 12">
            <a:extLst>
              <a:ext uri="{FF2B5EF4-FFF2-40B4-BE49-F238E27FC236}">
                <a16:creationId xmlns:a16="http://schemas.microsoft.com/office/drawing/2014/main" id="{DB815F6A-C84F-D876-B163-FE05FEEDCAF8}"/>
              </a:ext>
            </a:extLst>
          </p:cNvPr>
          <p:cNvSpPr/>
          <p:nvPr/>
        </p:nvSpPr>
        <p:spPr>
          <a:xfrm>
            <a:off x="2089751" y="4257638"/>
            <a:ext cx="1728216" cy="731520"/>
          </a:xfrm>
          <a:prstGeom prst="roundRect">
            <a:avLst/>
          </a:prstGeom>
          <a:solidFill>
            <a:srgbClr val="FF7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VN" sz="1400" b="1">
                <a:solidFill>
                  <a:schemeClr val="bg1"/>
                </a:solidFill>
                <a:latin typeface="SVN-Product Sans" panose="020B0403030502040203" pitchFamily="34" charset="0"/>
              </a:rPr>
              <a:t>Income</a:t>
            </a:r>
          </a:p>
          <a:p>
            <a:pPr algn="ctr"/>
            <a:r>
              <a:rPr lang="en-VN" sz="1400">
                <a:solidFill>
                  <a:schemeClr val="bg1"/>
                </a:solidFill>
                <a:latin typeface="SVN-Product Sans" panose="020B0403030502040203" pitchFamily="34" charset="0"/>
              </a:rPr>
              <a:t>(</a:t>
            </a:r>
            <a:r>
              <a:rPr lang="en-VN" sz="1400" b="0" i="0">
                <a:solidFill>
                  <a:schemeClr val="bg1"/>
                </a:solidFill>
                <a:effectLst/>
                <a:latin typeface="SVN-Product Sans" panose="020B0403030502040203" pitchFamily="34" charset="0"/>
              </a:rPr>
              <a:t>0.9997412)</a:t>
            </a:r>
            <a:endParaRPr lang="en-VN" sz="1400">
              <a:solidFill>
                <a:schemeClr val="bg1"/>
              </a:solidFill>
              <a:latin typeface="SVN-Product Sans" panose="020B0403030502040203" pitchFamily="34" charset="0"/>
            </a:endParaRPr>
          </a:p>
        </p:txBody>
      </p:sp>
      <p:cxnSp>
        <p:nvCxnSpPr>
          <p:cNvPr id="15" name="Straight Arrow Connector 14">
            <a:extLst>
              <a:ext uri="{FF2B5EF4-FFF2-40B4-BE49-F238E27FC236}">
                <a16:creationId xmlns:a16="http://schemas.microsoft.com/office/drawing/2014/main" id="{38616853-C789-FEA6-67F1-6E76569E7F0E}"/>
              </a:ext>
            </a:extLst>
          </p:cNvPr>
          <p:cNvCxnSpPr>
            <a:cxnSpLocks/>
            <a:stCxn id="3" idx="0"/>
            <a:endCxn id="12" idx="3"/>
          </p:cNvCxnSpPr>
          <p:nvPr/>
        </p:nvCxnSpPr>
        <p:spPr>
          <a:xfrm flipH="1" flipV="1">
            <a:off x="4427432" y="3190105"/>
            <a:ext cx="1209574" cy="701773"/>
          </a:xfrm>
          <a:prstGeom prst="straightConnector1">
            <a:avLst/>
          </a:prstGeom>
          <a:ln>
            <a:solidFill>
              <a:srgbClr val="FF7197"/>
            </a:solidFill>
            <a:tailEnd type="triangle"/>
          </a:ln>
        </p:spPr>
        <p:style>
          <a:lnRef idx="1">
            <a:schemeClr val="accent2"/>
          </a:lnRef>
          <a:fillRef idx="0">
            <a:schemeClr val="accent2"/>
          </a:fillRef>
          <a:effectRef idx="0">
            <a:schemeClr val="accent2"/>
          </a:effectRef>
          <a:fontRef idx="minor">
            <a:schemeClr val="tx1"/>
          </a:fontRef>
        </p:style>
      </p:cxnSp>
      <p:cxnSp>
        <p:nvCxnSpPr>
          <p:cNvPr id="16" name="Straight Arrow Connector 15">
            <a:extLst>
              <a:ext uri="{FF2B5EF4-FFF2-40B4-BE49-F238E27FC236}">
                <a16:creationId xmlns:a16="http://schemas.microsoft.com/office/drawing/2014/main" id="{C54B20FA-B1A0-3339-4D5B-609FE918E3B1}"/>
              </a:ext>
            </a:extLst>
          </p:cNvPr>
          <p:cNvCxnSpPr>
            <a:cxnSpLocks/>
            <a:stCxn id="3" idx="1"/>
            <a:endCxn id="13" idx="3"/>
          </p:cNvCxnSpPr>
          <p:nvPr/>
        </p:nvCxnSpPr>
        <p:spPr>
          <a:xfrm flipH="1">
            <a:off x="3817967" y="4257638"/>
            <a:ext cx="954931" cy="365760"/>
          </a:xfrm>
          <a:prstGeom prst="straightConnector1">
            <a:avLst/>
          </a:prstGeom>
          <a:ln>
            <a:solidFill>
              <a:srgbClr val="FF7197"/>
            </a:solidFill>
            <a:tailEnd type="triangle"/>
          </a:ln>
        </p:spPr>
        <p:style>
          <a:lnRef idx="1">
            <a:schemeClr val="accent2"/>
          </a:lnRef>
          <a:fillRef idx="0">
            <a:schemeClr val="accent2"/>
          </a:fillRef>
          <a:effectRef idx="0">
            <a:schemeClr val="accent2"/>
          </a:effectRef>
          <a:fontRef idx="minor">
            <a:schemeClr val="tx1"/>
          </a:fontRef>
        </p:style>
      </p:cxnSp>
      <p:cxnSp>
        <p:nvCxnSpPr>
          <p:cNvPr id="19" name="Straight Arrow Connector 18">
            <a:extLst>
              <a:ext uri="{FF2B5EF4-FFF2-40B4-BE49-F238E27FC236}">
                <a16:creationId xmlns:a16="http://schemas.microsoft.com/office/drawing/2014/main" id="{1E4807EC-1E4F-E59E-D592-7D4FE5AF6C67}"/>
              </a:ext>
            </a:extLst>
          </p:cNvPr>
          <p:cNvCxnSpPr>
            <a:cxnSpLocks/>
            <a:stCxn id="3" idx="2"/>
            <a:endCxn id="11" idx="1"/>
          </p:cNvCxnSpPr>
          <p:nvPr/>
        </p:nvCxnSpPr>
        <p:spPr>
          <a:xfrm>
            <a:off x="5637006" y="4623398"/>
            <a:ext cx="1262311" cy="848244"/>
          </a:xfrm>
          <a:prstGeom prst="straightConnector1">
            <a:avLst/>
          </a:prstGeom>
          <a:ln>
            <a:solidFill>
              <a:srgbClr val="FF7197"/>
            </a:solidFill>
            <a:tailEnd type="triangle"/>
          </a:ln>
        </p:spPr>
        <p:style>
          <a:lnRef idx="1">
            <a:schemeClr val="accent2"/>
          </a:lnRef>
          <a:fillRef idx="0">
            <a:schemeClr val="accent2"/>
          </a:fillRef>
          <a:effectRef idx="0">
            <a:schemeClr val="accent2"/>
          </a:effectRef>
          <a:fontRef idx="minor">
            <a:schemeClr val="tx1"/>
          </a:fontRef>
        </p:style>
      </p:cxnSp>
      <p:cxnSp>
        <p:nvCxnSpPr>
          <p:cNvPr id="31" name="Straight Arrow Connector 30">
            <a:extLst>
              <a:ext uri="{FF2B5EF4-FFF2-40B4-BE49-F238E27FC236}">
                <a16:creationId xmlns:a16="http://schemas.microsoft.com/office/drawing/2014/main" id="{63237E79-4410-A8EF-7113-5EA3BADACEA9}"/>
              </a:ext>
            </a:extLst>
          </p:cNvPr>
          <p:cNvCxnSpPr>
            <a:cxnSpLocks/>
            <a:stCxn id="3" idx="0"/>
            <a:endCxn id="9" idx="1"/>
          </p:cNvCxnSpPr>
          <p:nvPr/>
        </p:nvCxnSpPr>
        <p:spPr>
          <a:xfrm flipV="1">
            <a:off x="5637006" y="2850852"/>
            <a:ext cx="1821258" cy="1041026"/>
          </a:xfrm>
          <a:prstGeom prst="straightConnector1">
            <a:avLst/>
          </a:prstGeom>
          <a:ln>
            <a:solidFill>
              <a:srgbClr val="FF7197"/>
            </a:solidFill>
            <a:tailEnd type="triangle"/>
          </a:ln>
        </p:spPr>
        <p:style>
          <a:lnRef idx="1">
            <a:schemeClr val="accent2"/>
          </a:lnRef>
          <a:fillRef idx="0">
            <a:schemeClr val="accent2"/>
          </a:fillRef>
          <a:effectRef idx="0">
            <a:schemeClr val="accent2"/>
          </a:effectRef>
          <a:fontRef idx="minor">
            <a:schemeClr val="tx1"/>
          </a:fontRef>
        </p:style>
      </p:cxnSp>
      <p:cxnSp>
        <p:nvCxnSpPr>
          <p:cNvPr id="34" name="Straight Arrow Connector 33">
            <a:extLst>
              <a:ext uri="{FF2B5EF4-FFF2-40B4-BE49-F238E27FC236}">
                <a16:creationId xmlns:a16="http://schemas.microsoft.com/office/drawing/2014/main" id="{455DE68E-B918-839F-28E6-E1A61890E585}"/>
              </a:ext>
            </a:extLst>
          </p:cNvPr>
          <p:cNvCxnSpPr>
            <a:cxnSpLocks/>
            <a:stCxn id="3" idx="3"/>
            <a:endCxn id="10" idx="1"/>
          </p:cNvCxnSpPr>
          <p:nvPr/>
        </p:nvCxnSpPr>
        <p:spPr>
          <a:xfrm flipV="1">
            <a:off x="6501114" y="4101838"/>
            <a:ext cx="1057824" cy="155800"/>
          </a:xfrm>
          <a:prstGeom prst="straightConnector1">
            <a:avLst/>
          </a:prstGeom>
          <a:ln>
            <a:solidFill>
              <a:srgbClr val="FF7197"/>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4190749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57E5F9-1BAB-174F-612E-2BEA5E0B5721}"/>
              </a:ext>
            </a:extLst>
          </p:cNvPr>
          <p:cNvSpPr txBox="1"/>
          <p:nvPr/>
        </p:nvSpPr>
        <p:spPr>
          <a:xfrm>
            <a:off x="490099" y="723126"/>
            <a:ext cx="6053958" cy="400110"/>
          </a:xfrm>
          <a:prstGeom prst="rect">
            <a:avLst/>
          </a:prstGeom>
          <a:noFill/>
        </p:spPr>
        <p:txBody>
          <a:bodyPr wrap="square" rtlCol="0">
            <a:spAutoFit/>
          </a:bodyPr>
          <a:lstStyle/>
          <a:p>
            <a:r>
              <a:rPr lang="en-VN" sz="2000" b="1"/>
              <a:t>WordCloud – ALL MALE – Important keywords</a:t>
            </a:r>
          </a:p>
        </p:txBody>
      </p:sp>
      <p:sp>
        <p:nvSpPr>
          <p:cNvPr id="2" name="TextBox 1">
            <a:extLst>
              <a:ext uri="{FF2B5EF4-FFF2-40B4-BE49-F238E27FC236}">
                <a16:creationId xmlns:a16="http://schemas.microsoft.com/office/drawing/2014/main" id="{81BEF77E-3A02-E6C4-1A54-C00E840DBA3A}"/>
              </a:ext>
            </a:extLst>
          </p:cNvPr>
          <p:cNvSpPr txBox="1"/>
          <p:nvPr/>
        </p:nvSpPr>
        <p:spPr>
          <a:xfrm>
            <a:off x="3167934" y="5508722"/>
            <a:ext cx="1451505" cy="373504"/>
          </a:xfrm>
          <a:prstGeom prst="rect">
            <a:avLst/>
          </a:prstGeom>
          <a:noFill/>
        </p:spPr>
        <p:txBody>
          <a:bodyPr wrap="square">
            <a:spAutoFit/>
          </a:bodyPr>
          <a:lstStyle/>
          <a:p>
            <a:pPr algn="ctr"/>
            <a:r>
              <a:rPr lang="en-US" sz="1400" b="1" i="0" u="none" strike="noStrike">
                <a:solidFill>
                  <a:srgbClr val="000000"/>
                </a:solidFill>
                <a:effectLst/>
                <a:latin typeface="SVN-Product Sans" panose="020B0403030502040203" pitchFamily="34" charset="0"/>
              </a:rPr>
              <a:t>All Male</a:t>
            </a:r>
          </a:p>
        </p:txBody>
      </p:sp>
      <p:pic>
        <p:nvPicPr>
          <p:cNvPr id="7" name="Picture 6" descr="A close up of words&#10;&#10;Description automatically generated">
            <a:extLst>
              <a:ext uri="{FF2B5EF4-FFF2-40B4-BE49-F238E27FC236}">
                <a16:creationId xmlns:a16="http://schemas.microsoft.com/office/drawing/2014/main" id="{8E92CEC0-B1D7-8B60-5803-75FE68D5F1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108" y="1399032"/>
            <a:ext cx="5725382" cy="4584119"/>
          </a:xfrm>
          <a:prstGeom prst="rect">
            <a:avLst/>
          </a:prstGeom>
        </p:spPr>
      </p:pic>
      <p:sp>
        <p:nvSpPr>
          <p:cNvPr id="9" name="Rectangle 8">
            <a:extLst>
              <a:ext uri="{FF2B5EF4-FFF2-40B4-BE49-F238E27FC236}">
                <a16:creationId xmlns:a16="http://schemas.microsoft.com/office/drawing/2014/main" id="{B79767B7-FDF7-70FB-612D-A7AE968F306A}"/>
              </a:ext>
            </a:extLst>
          </p:cNvPr>
          <p:cNvSpPr/>
          <p:nvPr/>
        </p:nvSpPr>
        <p:spPr>
          <a:xfrm>
            <a:off x="1126059" y="2284326"/>
            <a:ext cx="3897213" cy="108748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10" name="TextBox 9">
            <a:extLst>
              <a:ext uri="{FF2B5EF4-FFF2-40B4-BE49-F238E27FC236}">
                <a16:creationId xmlns:a16="http://schemas.microsoft.com/office/drawing/2014/main" id="{E304C09C-5D34-EE52-D456-3F0F912F4246}"/>
              </a:ext>
            </a:extLst>
          </p:cNvPr>
          <p:cNvSpPr txBox="1"/>
          <p:nvPr/>
        </p:nvSpPr>
        <p:spPr>
          <a:xfrm>
            <a:off x="7792150" y="2759397"/>
            <a:ext cx="2252960" cy="307777"/>
          </a:xfrm>
          <a:prstGeom prst="rect">
            <a:avLst/>
          </a:prstGeom>
          <a:noFill/>
        </p:spPr>
        <p:txBody>
          <a:bodyPr wrap="square">
            <a:spAutoFit/>
          </a:bodyPr>
          <a:lstStyle/>
          <a:p>
            <a:r>
              <a:rPr lang="en-US" sz="1400">
                <a:solidFill>
                  <a:srgbClr val="FF0000"/>
                </a:solidFill>
                <a:latin typeface="SVN-Product Sans" panose="020B0403030502040203" pitchFamily="34" charset="0"/>
              </a:rPr>
              <a:t>Local cattle breed</a:t>
            </a:r>
            <a:endParaRPr lang="en-VN" sz="1400">
              <a:solidFill>
                <a:srgbClr val="FF0000"/>
              </a:solidFill>
              <a:latin typeface="SVN-Product Sans" panose="020B0403030502040203" pitchFamily="34" charset="0"/>
            </a:endParaRPr>
          </a:p>
        </p:txBody>
      </p:sp>
      <p:cxnSp>
        <p:nvCxnSpPr>
          <p:cNvPr id="11" name="Straight Arrow Connector 10">
            <a:extLst>
              <a:ext uri="{FF2B5EF4-FFF2-40B4-BE49-F238E27FC236}">
                <a16:creationId xmlns:a16="http://schemas.microsoft.com/office/drawing/2014/main" id="{0C5144BE-DD6D-8C8C-B788-74283D3A25E2}"/>
              </a:ext>
            </a:extLst>
          </p:cNvPr>
          <p:cNvCxnSpPr>
            <a:cxnSpLocks/>
            <a:stCxn id="9" idx="3"/>
            <a:endCxn id="10" idx="1"/>
          </p:cNvCxnSpPr>
          <p:nvPr/>
        </p:nvCxnSpPr>
        <p:spPr>
          <a:xfrm>
            <a:off x="5023272" y="2828067"/>
            <a:ext cx="2768878" cy="85219"/>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455E37F3-8379-FE36-6DA0-817CAADA7AB3}"/>
              </a:ext>
            </a:extLst>
          </p:cNvPr>
          <p:cNvSpPr/>
          <p:nvPr/>
        </p:nvSpPr>
        <p:spPr>
          <a:xfrm>
            <a:off x="1148329" y="4636834"/>
            <a:ext cx="5055242" cy="109799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13" name="TextBox 12">
            <a:extLst>
              <a:ext uri="{FF2B5EF4-FFF2-40B4-BE49-F238E27FC236}">
                <a16:creationId xmlns:a16="http://schemas.microsoft.com/office/drawing/2014/main" id="{D34A2DE3-7EF1-C077-778C-95ADCC759B72}"/>
              </a:ext>
            </a:extLst>
          </p:cNvPr>
          <p:cNvSpPr txBox="1"/>
          <p:nvPr/>
        </p:nvSpPr>
        <p:spPr>
          <a:xfrm>
            <a:off x="7979176" y="5040695"/>
            <a:ext cx="2252960" cy="307777"/>
          </a:xfrm>
          <a:prstGeom prst="rect">
            <a:avLst/>
          </a:prstGeom>
          <a:noFill/>
        </p:spPr>
        <p:txBody>
          <a:bodyPr wrap="square">
            <a:spAutoFit/>
          </a:bodyPr>
          <a:lstStyle/>
          <a:p>
            <a:r>
              <a:rPr lang="en-US" sz="1400">
                <a:solidFill>
                  <a:srgbClr val="FF0000"/>
                </a:solidFill>
                <a:latin typeface="SVN-Product Sans" panose="020B0403030502040203" pitchFamily="34" charset="0"/>
              </a:rPr>
              <a:t>Crossbreed cattle breed</a:t>
            </a:r>
            <a:endParaRPr lang="en-VN" sz="1400">
              <a:solidFill>
                <a:srgbClr val="FF0000"/>
              </a:solidFill>
              <a:latin typeface="SVN-Product Sans" panose="020B0403030502040203" pitchFamily="34" charset="0"/>
            </a:endParaRPr>
          </a:p>
        </p:txBody>
      </p:sp>
      <p:sp>
        <p:nvSpPr>
          <p:cNvPr id="14" name="Rectangle 13">
            <a:extLst>
              <a:ext uri="{FF2B5EF4-FFF2-40B4-BE49-F238E27FC236}">
                <a16:creationId xmlns:a16="http://schemas.microsoft.com/office/drawing/2014/main" id="{AEF1F2F0-7D86-6371-75D7-BF44B3AA2E39}"/>
              </a:ext>
            </a:extLst>
          </p:cNvPr>
          <p:cNvSpPr/>
          <p:nvPr/>
        </p:nvSpPr>
        <p:spPr>
          <a:xfrm>
            <a:off x="613854" y="3327420"/>
            <a:ext cx="1926337" cy="385942"/>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cxnSp>
        <p:nvCxnSpPr>
          <p:cNvPr id="16" name="Straight Arrow Connector 15">
            <a:extLst>
              <a:ext uri="{FF2B5EF4-FFF2-40B4-BE49-F238E27FC236}">
                <a16:creationId xmlns:a16="http://schemas.microsoft.com/office/drawing/2014/main" id="{A553ECAB-5BB5-911D-F74D-76DCA2DFCFC6}"/>
              </a:ext>
            </a:extLst>
          </p:cNvPr>
          <p:cNvCxnSpPr>
            <a:cxnSpLocks/>
            <a:stCxn id="12" idx="3"/>
            <a:endCxn id="13" idx="1"/>
          </p:cNvCxnSpPr>
          <p:nvPr/>
        </p:nvCxnSpPr>
        <p:spPr>
          <a:xfrm>
            <a:off x="6203571" y="5185832"/>
            <a:ext cx="1775605" cy="875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5A582EB-F99D-6520-3D27-3451C7556C7F}"/>
              </a:ext>
            </a:extLst>
          </p:cNvPr>
          <p:cNvSpPr txBox="1"/>
          <p:nvPr/>
        </p:nvSpPr>
        <p:spPr>
          <a:xfrm>
            <a:off x="7836690" y="3302508"/>
            <a:ext cx="2252960" cy="307777"/>
          </a:xfrm>
          <a:prstGeom prst="rect">
            <a:avLst/>
          </a:prstGeom>
          <a:noFill/>
        </p:spPr>
        <p:txBody>
          <a:bodyPr wrap="square">
            <a:spAutoFit/>
          </a:bodyPr>
          <a:lstStyle/>
          <a:p>
            <a:r>
              <a:rPr lang="en-US" sz="1400">
                <a:latin typeface="SVN-Product Sans" panose="020B0403030502040203" pitchFamily="34" charset="0"/>
              </a:rPr>
              <a:t>Vaccinated</a:t>
            </a:r>
            <a:endParaRPr lang="en-VN" sz="1400">
              <a:latin typeface="SVN-Product Sans" panose="020B0403030502040203" pitchFamily="34" charset="0"/>
            </a:endParaRPr>
          </a:p>
        </p:txBody>
      </p:sp>
      <p:cxnSp>
        <p:nvCxnSpPr>
          <p:cNvPr id="18" name="Straight Arrow Connector 17">
            <a:extLst>
              <a:ext uri="{FF2B5EF4-FFF2-40B4-BE49-F238E27FC236}">
                <a16:creationId xmlns:a16="http://schemas.microsoft.com/office/drawing/2014/main" id="{606DAEDA-82B8-1935-1B08-9BEB19BC9ACF}"/>
              </a:ext>
            </a:extLst>
          </p:cNvPr>
          <p:cNvCxnSpPr>
            <a:cxnSpLocks/>
            <a:stCxn id="14" idx="3"/>
            <a:endCxn id="17" idx="1"/>
          </p:cNvCxnSpPr>
          <p:nvPr/>
        </p:nvCxnSpPr>
        <p:spPr>
          <a:xfrm flipV="1">
            <a:off x="2540191" y="3456397"/>
            <a:ext cx="5296499" cy="639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189999F1-CBD7-6371-B0E4-5B20524CDE5D}"/>
              </a:ext>
            </a:extLst>
          </p:cNvPr>
          <p:cNvSpPr/>
          <p:nvPr/>
        </p:nvSpPr>
        <p:spPr>
          <a:xfrm>
            <a:off x="3865242" y="2251036"/>
            <a:ext cx="2324349" cy="385942"/>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22" name="TextBox 21">
            <a:extLst>
              <a:ext uri="{FF2B5EF4-FFF2-40B4-BE49-F238E27FC236}">
                <a16:creationId xmlns:a16="http://schemas.microsoft.com/office/drawing/2014/main" id="{3F748BF1-4711-D93B-AECE-A48A4D42B98D}"/>
              </a:ext>
            </a:extLst>
          </p:cNvPr>
          <p:cNvSpPr txBox="1"/>
          <p:nvPr/>
        </p:nvSpPr>
        <p:spPr>
          <a:xfrm>
            <a:off x="7768229" y="2229253"/>
            <a:ext cx="2252960" cy="307777"/>
          </a:xfrm>
          <a:prstGeom prst="rect">
            <a:avLst/>
          </a:prstGeom>
          <a:noFill/>
        </p:spPr>
        <p:txBody>
          <a:bodyPr wrap="square">
            <a:spAutoFit/>
          </a:bodyPr>
          <a:lstStyle/>
          <a:p>
            <a:r>
              <a:rPr lang="en-US" sz="1400">
                <a:latin typeface="SVN-Product Sans" panose="020B0403030502040203" pitchFamily="34" charset="0"/>
              </a:rPr>
              <a:t>Buying medicine</a:t>
            </a:r>
            <a:endParaRPr lang="en-VN" sz="1400">
              <a:latin typeface="SVN-Product Sans" panose="020B0403030502040203" pitchFamily="34" charset="0"/>
            </a:endParaRPr>
          </a:p>
        </p:txBody>
      </p:sp>
      <p:cxnSp>
        <p:nvCxnSpPr>
          <p:cNvPr id="23" name="Straight Arrow Connector 22">
            <a:extLst>
              <a:ext uri="{FF2B5EF4-FFF2-40B4-BE49-F238E27FC236}">
                <a16:creationId xmlns:a16="http://schemas.microsoft.com/office/drawing/2014/main" id="{EDAE503B-2E65-FA33-D623-995D33194E9D}"/>
              </a:ext>
            </a:extLst>
          </p:cNvPr>
          <p:cNvCxnSpPr>
            <a:cxnSpLocks/>
            <a:stCxn id="20" idx="3"/>
            <a:endCxn id="22" idx="1"/>
          </p:cNvCxnSpPr>
          <p:nvPr/>
        </p:nvCxnSpPr>
        <p:spPr>
          <a:xfrm flipV="1">
            <a:off x="6189591" y="2383142"/>
            <a:ext cx="1578638" cy="6086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39972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word cloud with different colored text&#10;&#10;Description automatically generated">
            <a:extLst>
              <a:ext uri="{FF2B5EF4-FFF2-40B4-BE49-F238E27FC236}">
                <a16:creationId xmlns:a16="http://schemas.microsoft.com/office/drawing/2014/main" id="{13D171D2-82B5-5A96-D4AC-BA32425F2F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8812" y="900583"/>
            <a:ext cx="5640790" cy="4531917"/>
          </a:xfrm>
          <a:prstGeom prst="rect">
            <a:avLst/>
          </a:prstGeom>
        </p:spPr>
      </p:pic>
      <p:sp>
        <p:nvSpPr>
          <p:cNvPr id="5" name="TextBox 4">
            <a:extLst>
              <a:ext uri="{FF2B5EF4-FFF2-40B4-BE49-F238E27FC236}">
                <a16:creationId xmlns:a16="http://schemas.microsoft.com/office/drawing/2014/main" id="{EC2F6148-47AE-720B-F73A-C1CF7CB226F3}"/>
              </a:ext>
            </a:extLst>
          </p:cNvPr>
          <p:cNvSpPr txBox="1"/>
          <p:nvPr/>
        </p:nvSpPr>
        <p:spPr>
          <a:xfrm>
            <a:off x="561209" y="214153"/>
            <a:ext cx="6053958" cy="400110"/>
          </a:xfrm>
          <a:prstGeom prst="rect">
            <a:avLst/>
          </a:prstGeom>
          <a:noFill/>
        </p:spPr>
        <p:txBody>
          <a:bodyPr wrap="square" rtlCol="0">
            <a:spAutoFit/>
          </a:bodyPr>
          <a:lstStyle/>
          <a:p>
            <a:r>
              <a:rPr lang="en-VN" sz="2000" b="1"/>
              <a:t>WordCloud – ALL FEMALE – Important keywords</a:t>
            </a:r>
          </a:p>
        </p:txBody>
      </p:sp>
      <p:sp>
        <p:nvSpPr>
          <p:cNvPr id="6" name="Rectangle 5">
            <a:extLst>
              <a:ext uri="{FF2B5EF4-FFF2-40B4-BE49-F238E27FC236}">
                <a16:creationId xmlns:a16="http://schemas.microsoft.com/office/drawing/2014/main" id="{7D45AE83-679A-6778-B7FE-3F7114BE308C}"/>
              </a:ext>
            </a:extLst>
          </p:cNvPr>
          <p:cNvSpPr/>
          <p:nvPr/>
        </p:nvSpPr>
        <p:spPr>
          <a:xfrm>
            <a:off x="7031736" y="925687"/>
            <a:ext cx="4517136" cy="64708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7" name="TextBox 6">
            <a:extLst>
              <a:ext uri="{FF2B5EF4-FFF2-40B4-BE49-F238E27FC236}">
                <a16:creationId xmlns:a16="http://schemas.microsoft.com/office/drawing/2014/main" id="{7631BAA8-FAB9-C109-69BA-D2A5140FA764}"/>
              </a:ext>
            </a:extLst>
          </p:cNvPr>
          <p:cNvSpPr txBox="1"/>
          <p:nvPr/>
        </p:nvSpPr>
        <p:spPr>
          <a:xfrm>
            <a:off x="3676448" y="1144230"/>
            <a:ext cx="1226602" cy="307777"/>
          </a:xfrm>
          <a:prstGeom prst="rect">
            <a:avLst/>
          </a:prstGeom>
          <a:noFill/>
        </p:spPr>
        <p:txBody>
          <a:bodyPr wrap="square">
            <a:spAutoFit/>
          </a:bodyPr>
          <a:lstStyle/>
          <a:p>
            <a:r>
              <a:rPr lang="en-US" sz="1400">
                <a:solidFill>
                  <a:srgbClr val="FF0000"/>
                </a:solidFill>
                <a:latin typeface="SVN-Product Sans" panose="020B0403030502040203" pitchFamily="34" charset="0"/>
              </a:rPr>
              <a:t>Vaccinated</a:t>
            </a:r>
            <a:endParaRPr lang="en-VN" sz="1400">
              <a:solidFill>
                <a:srgbClr val="FF0000"/>
              </a:solidFill>
              <a:latin typeface="SVN-Product Sans" panose="020B0403030502040203" pitchFamily="34" charset="0"/>
            </a:endParaRPr>
          </a:p>
        </p:txBody>
      </p:sp>
      <p:cxnSp>
        <p:nvCxnSpPr>
          <p:cNvPr id="8" name="Straight Arrow Connector 7">
            <a:extLst>
              <a:ext uri="{FF2B5EF4-FFF2-40B4-BE49-F238E27FC236}">
                <a16:creationId xmlns:a16="http://schemas.microsoft.com/office/drawing/2014/main" id="{7F94A766-532D-5048-6B74-C740F150CF5B}"/>
              </a:ext>
            </a:extLst>
          </p:cNvPr>
          <p:cNvCxnSpPr>
            <a:cxnSpLocks/>
            <a:stCxn id="6" idx="1"/>
            <a:endCxn id="7" idx="3"/>
          </p:cNvCxnSpPr>
          <p:nvPr/>
        </p:nvCxnSpPr>
        <p:spPr>
          <a:xfrm flipH="1">
            <a:off x="4903050" y="1249228"/>
            <a:ext cx="2128686" cy="4889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F6D44E75-BAD1-EF69-3829-52D5946F59F8}"/>
              </a:ext>
            </a:extLst>
          </p:cNvPr>
          <p:cNvSpPr/>
          <p:nvPr/>
        </p:nvSpPr>
        <p:spPr>
          <a:xfrm>
            <a:off x="6675120" y="1602342"/>
            <a:ext cx="4873752" cy="82081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cxnSp>
        <p:nvCxnSpPr>
          <p:cNvPr id="17" name="Straight Arrow Connector 16">
            <a:extLst>
              <a:ext uri="{FF2B5EF4-FFF2-40B4-BE49-F238E27FC236}">
                <a16:creationId xmlns:a16="http://schemas.microsoft.com/office/drawing/2014/main" id="{D794FD97-ADC2-8167-578E-5DA08C55B22B}"/>
              </a:ext>
            </a:extLst>
          </p:cNvPr>
          <p:cNvCxnSpPr>
            <a:cxnSpLocks/>
            <a:stCxn id="16" idx="1"/>
            <a:endCxn id="21" idx="3"/>
          </p:cNvCxnSpPr>
          <p:nvPr/>
        </p:nvCxnSpPr>
        <p:spPr>
          <a:xfrm flipH="1">
            <a:off x="3840481" y="2012751"/>
            <a:ext cx="2834639" cy="15259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C85C59B-88D9-3FAF-38A0-B7AA146AD9F1}"/>
              </a:ext>
            </a:extLst>
          </p:cNvPr>
          <p:cNvSpPr txBox="1"/>
          <p:nvPr/>
        </p:nvSpPr>
        <p:spPr>
          <a:xfrm>
            <a:off x="2913917" y="2011455"/>
            <a:ext cx="926564" cy="307777"/>
          </a:xfrm>
          <a:prstGeom prst="rect">
            <a:avLst/>
          </a:prstGeom>
          <a:noFill/>
        </p:spPr>
        <p:txBody>
          <a:bodyPr wrap="square">
            <a:spAutoFit/>
          </a:bodyPr>
          <a:lstStyle/>
          <a:p>
            <a:r>
              <a:rPr lang="en-US" sz="1400">
                <a:solidFill>
                  <a:srgbClr val="FF0000"/>
                </a:solidFill>
                <a:latin typeface="SVN-Product Sans" panose="020B0403030502040203" pitchFamily="34" charset="0"/>
              </a:rPr>
              <a:t>Pig died</a:t>
            </a:r>
            <a:endParaRPr lang="en-VN" sz="1400">
              <a:solidFill>
                <a:srgbClr val="FF0000"/>
              </a:solidFill>
              <a:latin typeface="SVN-Product Sans" panose="020B0403030502040203" pitchFamily="34" charset="0"/>
            </a:endParaRPr>
          </a:p>
        </p:txBody>
      </p:sp>
      <p:sp>
        <p:nvSpPr>
          <p:cNvPr id="26" name="Rectangle 25">
            <a:extLst>
              <a:ext uri="{FF2B5EF4-FFF2-40B4-BE49-F238E27FC236}">
                <a16:creationId xmlns:a16="http://schemas.microsoft.com/office/drawing/2014/main" id="{568EC93D-D0A0-00CD-75D4-7024CD337AF0}"/>
              </a:ext>
            </a:extLst>
          </p:cNvPr>
          <p:cNvSpPr/>
          <p:nvPr/>
        </p:nvSpPr>
        <p:spPr>
          <a:xfrm>
            <a:off x="7022592" y="2852928"/>
            <a:ext cx="4873752" cy="8961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27" name="Rectangle 26">
            <a:extLst>
              <a:ext uri="{FF2B5EF4-FFF2-40B4-BE49-F238E27FC236}">
                <a16:creationId xmlns:a16="http://schemas.microsoft.com/office/drawing/2014/main" id="{C78B2CA0-1EE1-ECF9-EB37-6974B7C7D98B}"/>
              </a:ext>
            </a:extLst>
          </p:cNvPr>
          <p:cNvSpPr/>
          <p:nvPr/>
        </p:nvSpPr>
        <p:spPr>
          <a:xfrm>
            <a:off x="6556248" y="2467052"/>
            <a:ext cx="363086" cy="2095804"/>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solidFill>
                <a:sysClr val="windowText" lastClr="000000"/>
              </a:solidFill>
            </a:endParaRPr>
          </a:p>
        </p:txBody>
      </p:sp>
      <p:sp>
        <p:nvSpPr>
          <p:cNvPr id="29" name="Rectangle 28">
            <a:extLst>
              <a:ext uri="{FF2B5EF4-FFF2-40B4-BE49-F238E27FC236}">
                <a16:creationId xmlns:a16="http://schemas.microsoft.com/office/drawing/2014/main" id="{84382748-9040-FFFA-18CB-48C66169654D}"/>
              </a:ext>
            </a:extLst>
          </p:cNvPr>
          <p:cNvSpPr/>
          <p:nvPr/>
        </p:nvSpPr>
        <p:spPr>
          <a:xfrm>
            <a:off x="8193024" y="2439620"/>
            <a:ext cx="1920240" cy="349300"/>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solidFill>
                <a:sysClr val="windowText" lastClr="000000"/>
              </a:solidFill>
            </a:endParaRPr>
          </a:p>
        </p:txBody>
      </p:sp>
      <p:sp>
        <p:nvSpPr>
          <p:cNvPr id="30" name="Rectangle 29">
            <a:extLst>
              <a:ext uri="{FF2B5EF4-FFF2-40B4-BE49-F238E27FC236}">
                <a16:creationId xmlns:a16="http://schemas.microsoft.com/office/drawing/2014/main" id="{90CB1101-F8FB-0F5F-0111-DCD5F41C00B3}"/>
              </a:ext>
            </a:extLst>
          </p:cNvPr>
          <p:cNvSpPr/>
          <p:nvPr/>
        </p:nvSpPr>
        <p:spPr>
          <a:xfrm>
            <a:off x="10341864" y="2448764"/>
            <a:ext cx="1344168" cy="349300"/>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solidFill>
                <a:sysClr val="windowText" lastClr="000000"/>
              </a:solidFill>
            </a:endParaRPr>
          </a:p>
        </p:txBody>
      </p:sp>
      <p:sp>
        <p:nvSpPr>
          <p:cNvPr id="33" name="Rectangle 32">
            <a:extLst>
              <a:ext uri="{FF2B5EF4-FFF2-40B4-BE49-F238E27FC236}">
                <a16:creationId xmlns:a16="http://schemas.microsoft.com/office/drawing/2014/main" id="{90948B79-A60F-F44E-6263-17BE03F9AC25}"/>
              </a:ext>
            </a:extLst>
          </p:cNvPr>
          <p:cNvSpPr/>
          <p:nvPr/>
        </p:nvSpPr>
        <p:spPr>
          <a:xfrm>
            <a:off x="6483096" y="4478732"/>
            <a:ext cx="5413248" cy="65105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solidFill>
                <a:sysClr val="windowText" lastClr="000000"/>
              </a:solidFill>
            </a:endParaRPr>
          </a:p>
        </p:txBody>
      </p:sp>
      <p:cxnSp>
        <p:nvCxnSpPr>
          <p:cNvPr id="34" name="Straight Arrow Connector 33">
            <a:extLst>
              <a:ext uri="{FF2B5EF4-FFF2-40B4-BE49-F238E27FC236}">
                <a16:creationId xmlns:a16="http://schemas.microsoft.com/office/drawing/2014/main" id="{DA952708-7869-1DCC-358B-16A5B7F755A7}"/>
              </a:ext>
            </a:extLst>
          </p:cNvPr>
          <p:cNvCxnSpPr>
            <a:cxnSpLocks/>
          </p:cNvCxnSpPr>
          <p:nvPr/>
        </p:nvCxnSpPr>
        <p:spPr>
          <a:xfrm flipH="1">
            <a:off x="3840481" y="3280868"/>
            <a:ext cx="3128584" cy="9772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54EF05D9-7EBB-6A22-6919-113DF2B9A95D}"/>
              </a:ext>
            </a:extLst>
          </p:cNvPr>
          <p:cNvSpPr txBox="1"/>
          <p:nvPr/>
        </p:nvSpPr>
        <p:spPr>
          <a:xfrm>
            <a:off x="2276856" y="3200175"/>
            <a:ext cx="1389889" cy="307777"/>
          </a:xfrm>
          <a:prstGeom prst="rect">
            <a:avLst/>
          </a:prstGeom>
          <a:noFill/>
        </p:spPr>
        <p:txBody>
          <a:bodyPr wrap="square">
            <a:spAutoFit/>
          </a:bodyPr>
          <a:lstStyle/>
          <a:p>
            <a:r>
              <a:rPr lang="en-US" sz="1400">
                <a:solidFill>
                  <a:srgbClr val="FF0000"/>
                </a:solidFill>
                <a:latin typeface="SVN-Product Sans" panose="020B0403030502040203" pitchFamily="34" charset="0"/>
              </a:rPr>
              <a:t>Buying food</a:t>
            </a:r>
            <a:endParaRPr lang="en-VN" sz="1400">
              <a:solidFill>
                <a:srgbClr val="FF0000"/>
              </a:solidFill>
              <a:latin typeface="SVN-Product Sans" panose="020B0403030502040203" pitchFamily="34" charset="0"/>
            </a:endParaRPr>
          </a:p>
        </p:txBody>
      </p:sp>
      <p:sp>
        <p:nvSpPr>
          <p:cNvPr id="38" name="TextBox 37">
            <a:extLst>
              <a:ext uri="{FF2B5EF4-FFF2-40B4-BE49-F238E27FC236}">
                <a16:creationId xmlns:a16="http://schemas.microsoft.com/office/drawing/2014/main" id="{B6ED9D50-CB2E-7194-4669-AE968D56429B}"/>
              </a:ext>
            </a:extLst>
          </p:cNvPr>
          <p:cNvSpPr txBox="1"/>
          <p:nvPr/>
        </p:nvSpPr>
        <p:spPr>
          <a:xfrm>
            <a:off x="2368296" y="4562631"/>
            <a:ext cx="1389889" cy="307777"/>
          </a:xfrm>
          <a:prstGeom prst="rect">
            <a:avLst/>
          </a:prstGeom>
          <a:noFill/>
        </p:spPr>
        <p:txBody>
          <a:bodyPr wrap="square">
            <a:spAutoFit/>
          </a:bodyPr>
          <a:lstStyle/>
          <a:p>
            <a:r>
              <a:rPr lang="en-US" sz="1400">
                <a:solidFill>
                  <a:srgbClr val="FF0000"/>
                </a:solidFill>
                <a:latin typeface="SVN-Product Sans" panose="020B0403030502040203" pitchFamily="34" charset="0"/>
              </a:rPr>
              <a:t>Raising Pig</a:t>
            </a:r>
            <a:endParaRPr lang="en-VN" sz="1400">
              <a:solidFill>
                <a:srgbClr val="FF0000"/>
              </a:solidFill>
              <a:latin typeface="SVN-Product Sans" panose="020B0403030502040203" pitchFamily="34" charset="0"/>
            </a:endParaRPr>
          </a:p>
        </p:txBody>
      </p:sp>
      <p:cxnSp>
        <p:nvCxnSpPr>
          <p:cNvPr id="39" name="Straight Arrow Connector 38">
            <a:extLst>
              <a:ext uri="{FF2B5EF4-FFF2-40B4-BE49-F238E27FC236}">
                <a16:creationId xmlns:a16="http://schemas.microsoft.com/office/drawing/2014/main" id="{D7A1E2EE-626A-821D-9668-0E846B5454F6}"/>
              </a:ext>
            </a:extLst>
          </p:cNvPr>
          <p:cNvCxnSpPr>
            <a:cxnSpLocks/>
            <a:stCxn id="33" idx="1"/>
            <a:endCxn id="38" idx="3"/>
          </p:cNvCxnSpPr>
          <p:nvPr/>
        </p:nvCxnSpPr>
        <p:spPr>
          <a:xfrm flipH="1" flipV="1">
            <a:off x="3758185" y="4716520"/>
            <a:ext cx="2724911" cy="8773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F75663E-F68C-9EB4-44AE-A5995E2235E4}"/>
              </a:ext>
            </a:extLst>
          </p:cNvPr>
          <p:cNvSpPr txBox="1"/>
          <p:nvPr/>
        </p:nvSpPr>
        <p:spPr>
          <a:xfrm>
            <a:off x="1579238" y="3872034"/>
            <a:ext cx="1645920" cy="307777"/>
          </a:xfrm>
          <a:prstGeom prst="rect">
            <a:avLst/>
          </a:prstGeom>
          <a:noFill/>
        </p:spPr>
        <p:txBody>
          <a:bodyPr wrap="square">
            <a:spAutoFit/>
          </a:bodyPr>
          <a:lstStyle/>
          <a:p>
            <a:r>
              <a:rPr lang="en-US" sz="1400">
                <a:latin typeface="SVN-Product Sans" panose="020B0403030502040203" pitchFamily="34" charset="0"/>
              </a:rPr>
              <a:t>On the Internet</a:t>
            </a:r>
            <a:endParaRPr lang="en-VN" sz="1400">
              <a:latin typeface="SVN-Product Sans" panose="020B0403030502040203" pitchFamily="34" charset="0"/>
            </a:endParaRPr>
          </a:p>
        </p:txBody>
      </p:sp>
      <p:cxnSp>
        <p:nvCxnSpPr>
          <p:cNvPr id="44" name="Straight Arrow Connector 43">
            <a:extLst>
              <a:ext uri="{FF2B5EF4-FFF2-40B4-BE49-F238E27FC236}">
                <a16:creationId xmlns:a16="http://schemas.microsoft.com/office/drawing/2014/main" id="{FA78BF31-003C-ED2B-2F1C-3EB90E3C651D}"/>
              </a:ext>
            </a:extLst>
          </p:cNvPr>
          <p:cNvCxnSpPr>
            <a:cxnSpLocks/>
            <a:endCxn id="43" idx="3"/>
          </p:cNvCxnSpPr>
          <p:nvPr/>
        </p:nvCxnSpPr>
        <p:spPr>
          <a:xfrm flipH="1">
            <a:off x="3225158" y="3841796"/>
            <a:ext cx="3331090" cy="18412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696E6647-3B17-6D98-2D02-F4C7D1BAA66A}"/>
              </a:ext>
            </a:extLst>
          </p:cNvPr>
          <p:cNvCxnSpPr>
            <a:cxnSpLocks/>
            <a:stCxn id="29" idx="1"/>
            <a:endCxn id="49" idx="3"/>
          </p:cNvCxnSpPr>
          <p:nvPr/>
        </p:nvCxnSpPr>
        <p:spPr>
          <a:xfrm flipH="1">
            <a:off x="2971801" y="2614270"/>
            <a:ext cx="5221223" cy="2758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789DAB59-8FDE-FA81-8912-ECFE31705809}"/>
              </a:ext>
            </a:extLst>
          </p:cNvPr>
          <p:cNvSpPr txBox="1"/>
          <p:nvPr/>
        </p:nvSpPr>
        <p:spPr>
          <a:xfrm>
            <a:off x="1381803" y="2380247"/>
            <a:ext cx="1589998" cy="523220"/>
          </a:xfrm>
          <a:prstGeom prst="rect">
            <a:avLst/>
          </a:prstGeom>
          <a:noFill/>
        </p:spPr>
        <p:txBody>
          <a:bodyPr wrap="square">
            <a:spAutoFit/>
          </a:bodyPr>
          <a:lstStyle/>
          <a:p>
            <a:r>
              <a:rPr lang="en-US" sz="1400">
                <a:latin typeface="SVN-Product Sans" panose="020B0403030502040203" pitchFamily="34" charset="0"/>
              </a:rPr>
              <a:t>livestock rasing with housing</a:t>
            </a:r>
            <a:endParaRPr lang="en-VN" sz="1400">
              <a:latin typeface="SVN-Product Sans" panose="020B0403030502040203" pitchFamily="34" charset="0"/>
            </a:endParaRPr>
          </a:p>
        </p:txBody>
      </p:sp>
      <p:sp>
        <p:nvSpPr>
          <p:cNvPr id="53" name="TextBox 52">
            <a:extLst>
              <a:ext uri="{FF2B5EF4-FFF2-40B4-BE49-F238E27FC236}">
                <a16:creationId xmlns:a16="http://schemas.microsoft.com/office/drawing/2014/main" id="{C0CEAF94-B624-10DA-3463-4F53F411209F}"/>
              </a:ext>
            </a:extLst>
          </p:cNvPr>
          <p:cNvSpPr txBox="1"/>
          <p:nvPr/>
        </p:nvSpPr>
        <p:spPr>
          <a:xfrm>
            <a:off x="279267" y="2792893"/>
            <a:ext cx="1060703" cy="954107"/>
          </a:xfrm>
          <a:prstGeom prst="rect">
            <a:avLst/>
          </a:prstGeom>
          <a:noFill/>
        </p:spPr>
        <p:txBody>
          <a:bodyPr wrap="square">
            <a:spAutoFit/>
          </a:bodyPr>
          <a:lstStyle/>
          <a:p>
            <a:r>
              <a:rPr lang="en-US" sz="1400">
                <a:latin typeface="SVN-Product Sans" panose="020B0403030502040203" pitchFamily="34" charset="0"/>
              </a:rPr>
              <a:t>Go to training session to learn</a:t>
            </a:r>
            <a:endParaRPr lang="en-VN" sz="1400">
              <a:latin typeface="SVN-Product Sans" panose="020B0403030502040203" pitchFamily="34" charset="0"/>
            </a:endParaRPr>
          </a:p>
        </p:txBody>
      </p:sp>
      <p:cxnSp>
        <p:nvCxnSpPr>
          <p:cNvPr id="54" name="Straight Arrow Connector 53">
            <a:extLst>
              <a:ext uri="{FF2B5EF4-FFF2-40B4-BE49-F238E27FC236}">
                <a16:creationId xmlns:a16="http://schemas.microsoft.com/office/drawing/2014/main" id="{9043F811-BDA9-5929-9EE4-433B4239BB4C}"/>
              </a:ext>
            </a:extLst>
          </p:cNvPr>
          <p:cNvCxnSpPr>
            <a:cxnSpLocks/>
            <a:stCxn id="30" idx="1"/>
            <a:endCxn id="53" idx="3"/>
          </p:cNvCxnSpPr>
          <p:nvPr/>
        </p:nvCxnSpPr>
        <p:spPr>
          <a:xfrm flipH="1">
            <a:off x="1339970" y="2623414"/>
            <a:ext cx="9001894" cy="6465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26023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words&#10;&#10;Description automatically generated">
            <a:extLst>
              <a:ext uri="{FF2B5EF4-FFF2-40B4-BE49-F238E27FC236}">
                <a16:creationId xmlns:a16="http://schemas.microsoft.com/office/drawing/2014/main" id="{F46407C9-D5D1-95D3-962F-E4BDF61DD3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209" y="1070021"/>
            <a:ext cx="5339043" cy="4289487"/>
          </a:xfrm>
          <a:prstGeom prst="rect">
            <a:avLst/>
          </a:prstGeom>
        </p:spPr>
      </p:pic>
      <p:sp>
        <p:nvSpPr>
          <p:cNvPr id="11" name="TextBox 10">
            <a:extLst>
              <a:ext uri="{FF2B5EF4-FFF2-40B4-BE49-F238E27FC236}">
                <a16:creationId xmlns:a16="http://schemas.microsoft.com/office/drawing/2014/main" id="{0ABAAF2B-8E05-5AEC-8A2D-3BE0F5A75BCD}"/>
              </a:ext>
            </a:extLst>
          </p:cNvPr>
          <p:cNvSpPr txBox="1"/>
          <p:nvPr/>
        </p:nvSpPr>
        <p:spPr>
          <a:xfrm>
            <a:off x="561209" y="214153"/>
            <a:ext cx="6053958" cy="400110"/>
          </a:xfrm>
          <a:prstGeom prst="rect">
            <a:avLst/>
          </a:prstGeom>
          <a:noFill/>
        </p:spPr>
        <p:txBody>
          <a:bodyPr wrap="square" rtlCol="0">
            <a:spAutoFit/>
          </a:bodyPr>
          <a:lstStyle/>
          <a:p>
            <a:r>
              <a:rPr lang="en-VN" sz="2000" b="1"/>
              <a:t>WordCloud – RURAL MALE – Important keywords</a:t>
            </a:r>
          </a:p>
        </p:txBody>
      </p:sp>
      <p:sp>
        <p:nvSpPr>
          <p:cNvPr id="12" name="Rectangle 11">
            <a:extLst>
              <a:ext uri="{FF2B5EF4-FFF2-40B4-BE49-F238E27FC236}">
                <a16:creationId xmlns:a16="http://schemas.microsoft.com/office/drawing/2014/main" id="{5E6450EA-016F-3D39-A2A4-1FD57F27A0C3}"/>
              </a:ext>
            </a:extLst>
          </p:cNvPr>
          <p:cNvSpPr/>
          <p:nvPr/>
        </p:nvSpPr>
        <p:spPr>
          <a:xfrm>
            <a:off x="899010" y="1181989"/>
            <a:ext cx="4517136" cy="64708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13" name="TextBox 12">
            <a:extLst>
              <a:ext uri="{FF2B5EF4-FFF2-40B4-BE49-F238E27FC236}">
                <a16:creationId xmlns:a16="http://schemas.microsoft.com/office/drawing/2014/main" id="{348E74E6-B7DF-8726-B5CA-243B7EF6AB3D}"/>
              </a:ext>
            </a:extLst>
          </p:cNvPr>
          <p:cNvSpPr txBox="1"/>
          <p:nvPr/>
        </p:nvSpPr>
        <p:spPr>
          <a:xfrm>
            <a:off x="7425488" y="1336253"/>
            <a:ext cx="1226602" cy="307777"/>
          </a:xfrm>
          <a:prstGeom prst="rect">
            <a:avLst/>
          </a:prstGeom>
          <a:noFill/>
        </p:spPr>
        <p:txBody>
          <a:bodyPr wrap="square">
            <a:spAutoFit/>
          </a:bodyPr>
          <a:lstStyle/>
          <a:p>
            <a:r>
              <a:rPr lang="en-US" sz="1400">
                <a:solidFill>
                  <a:srgbClr val="FF0000"/>
                </a:solidFill>
                <a:latin typeface="SVN-Product Sans" panose="020B0403030502040203" pitchFamily="34" charset="0"/>
              </a:rPr>
              <a:t>Pharmacy</a:t>
            </a:r>
            <a:endParaRPr lang="en-VN" sz="1400">
              <a:solidFill>
                <a:srgbClr val="FF0000"/>
              </a:solidFill>
              <a:latin typeface="SVN-Product Sans" panose="020B0403030502040203" pitchFamily="34" charset="0"/>
            </a:endParaRPr>
          </a:p>
        </p:txBody>
      </p:sp>
      <p:cxnSp>
        <p:nvCxnSpPr>
          <p:cNvPr id="14" name="Straight Arrow Connector 13">
            <a:extLst>
              <a:ext uri="{FF2B5EF4-FFF2-40B4-BE49-F238E27FC236}">
                <a16:creationId xmlns:a16="http://schemas.microsoft.com/office/drawing/2014/main" id="{93857DC6-6764-D692-5049-9AEC77BA150A}"/>
              </a:ext>
            </a:extLst>
          </p:cNvPr>
          <p:cNvCxnSpPr>
            <a:cxnSpLocks/>
            <a:stCxn id="12" idx="3"/>
            <a:endCxn id="13" idx="1"/>
          </p:cNvCxnSpPr>
          <p:nvPr/>
        </p:nvCxnSpPr>
        <p:spPr>
          <a:xfrm flipV="1">
            <a:off x="5416146" y="1490142"/>
            <a:ext cx="2009342" cy="1538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7F4D9853-56AD-C82F-55A3-580DD8F2A0C2}"/>
              </a:ext>
            </a:extLst>
          </p:cNvPr>
          <p:cNvSpPr/>
          <p:nvPr/>
        </p:nvSpPr>
        <p:spPr>
          <a:xfrm>
            <a:off x="752706" y="2169541"/>
            <a:ext cx="4517136" cy="64708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23" name="TextBox 22">
            <a:extLst>
              <a:ext uri="{FF2B5EF4-FFF2-40B4-BE49-F238E27FC236}">
                <a16:creationId xmlns:a16="http://schemas.microsoft.com/office/drawing/2014/main" id="{75BA2859-A1FA-8350-C270-22782BEDD74B}"/>
              </a:ext>
            </a:extLst>
          </p:cNvPr>
          <p:cNvSpPr txBox="1"/>
          <p:nvPr/>
        </p:nvSpPr>
        <p:spPr>
          <a:xfrm>
            <a:off x="7407200" y="2241509"/>
            <a:ext cx="1709368" cy="307777"/>
          </a:xfrm>
          <a:prstGeom prst="rect">
            <a:avLst/>
          </a:prstGeom>
          <a:noFill/>
        </p:spPr>
        <p:txBody>
          <a:bodyPr wrap="square">
            <a:spAutoFit/>
          </a:bodyPr>
          <a:lstStyle/>
          <a:p>
            <a:r>
              <a:rPr lang="en-US" sz="1400">
                <a:solidFill>
                  <a:srgbClr val="FF0000"/>
                </a:solidFill>
                <a:latin typeface="SVN-Product Sans" panose="020B0403030502040203" pitchFamily="34" charset="0"/>
              </a:rPr>
              <a:t>Buying medicine</a:t>
            </a:r>
            <a:endParaRPr lang="en-VN" sz="1400">
              <a:solidFill>
                <a:srgbClr val="FF0000"/>
              </a:solidFill>
              <a:latin typeface="SVN-Product Sans" panose="020B0403030502040203" pitchFamily="34" charset="0"/>
            </a:endParaRPr>
          </a:p>
        </p:txBody>
      </p:sp>
      <p:cxnSp>
        <p:nvCxnSpPr>
          <p:cNvPr id="24" name="Straight Arrow Connector 23">
            <a:extLst>
              <a:ext uri="{FF2B5EF4-FFF2-40B4-BE49-F238E27FC236}">
                <a16:creationId xmlns:a16="http://schemas.microsoft.com/office/drawing/2014/main" id="{99C680CD-C0F7-6008-0FF6-EBA15CC8CB23}"/>
              </a:ext>
            </a:extLst>
          </p:cNvPr>
          <p:cNvCxnSpPr>
            <a:cxnSpLocks/>
            <a:stCxn id="22" idx="3"/>
            <a:endCxn id="23" idx="1"/>
          </p:cNvCxnSpPr>
          <p:nvPr/>
        </p:nvCxnSpPr>
        <p:spPr>
          <a:xfrm flipV="1">
            <a:off x="5269842" y="2395398"/>
            <a:ext cx="2137358" cy="9768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6F560642-5170-1985-01B8-FBA6E0D99551}"/>
              </a:ext>
            </a:extLst>
          </p:cNvPr>
          <p:cNvSpPr/>
          <p:nvPr/>
        </p:nvSpPr>
        <p:spPr>
          <a:xfrm>
            <a:off x="2032866" y="4080637"/>
            <a:ext cx="2456838" cy="64708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30" name="TextBox 29">
            <a:extLst>
              <a:ext uri="{FF2B5EF4-FFF2-40B4-BE49-F238E27FC236}">
                <a16:creationId xmlns:a16="http://schemas.microsoft.com/office/drawing/2014/main" id="{6D183F88-69C8-7824-94E6-494A6E821006}"/>
              </a:ext>
            </a:extLst>
          </p:cNvPr>
          <p:cNvSpPr txBox="1"/>
          <p:nvPr/>
        </p:nvSpPr>
        <p:spPr>
          <a:xfrm>
            <a:off x="7544360" y="4006301"/>
            <a:ext cx="2367736" cy="307777"/>
          </a:xfrm>
          <a:prstGeom prst="rect">
            <a:avLst/>
          </a:prstGeom>
          <a:noFill/>
        </p:spPr>
        <p:txBody>
          <a:bodyPr wrap="square">
            <a:spAutoFit/>
          </a:bodyPr>
          <a:lstStyle/>
          <a:p>
            <a:r>
              <a:rPr lang="en-US" sz="1400">
                <a:solidFill>
                  <a:srgbClr val="FF0000"/>
                </a:solidFill>
                <a:latin typeface="SVN-Product Sans" panose="020B0403030502040203" pitchFamily="34" charset="0"/>
              </a:rPr>
              <a:t>Local breed cattle</a:t>
            </a:r>
            <a:endParaRPr lang="en-VN" sz="1400">
              <a:solidFill>
                <a:srgbClr val="FF0000"/>
              </a:solidFill>
              <a:latin typeface="SVN-Product Sans" panose="020B0403030502040203" pitchFamily="34" charset="0"/>
            </a:endParaRPr>
          </a:p>
        </p:txBody>
      </p:sp>
      <p:cxnSp>
        <p:nvCxnSpPr>
          <p:cNvPr id="31" name="Straight Arrow Connector 30">
            <a:extLst>
              <a:ext uri="{FF2B5EF4-FFF2-40B4-BE49-F238E27FC236}">
                <a16:creationId xmlns:a16="http://schemas.microsoft.com/office/drawing/2014/main" id="{6C92B870-CAE3-69DC-24BB-7E9AEF7A781A}"/>
              </a:ext>
            </a:extLst>
          </p:cNvPr>
          <p:cNvCxnSpPr>
            <a:cxnSpLocks/>
            <a:stCxn id="29" idx="3"/>
            <a:endCxn id="30" idx="1"/>
          </p:cNvCxnSpPr>
          <p:nvPr/>
        </p:nvCxnSpPr>
        <p:spPr>
          <a:xfrm flipV="1">
            <a:off x="4489704" y="4160190"/>
            <a:ext cx="3054656" cy="24398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581FEA22-DE11-F615-62A8-246553980CDC}"/>
              </a:ext>
            </a:extLst>
          </p:cNvPr>
          <p:cNvSpPr/>
          <p:nvPr/>
        </p:nvSpPr>
        <p:spPr>
          <a:xfrm>
            <a:off x="2813004" y="1813997"/>
            <a:ext cx="1099239" cy="223148"/>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cxnSp>
        <p:nvCxnSpPr>
          <p:cNvPr id="36" name="Straight Arrow Connector 35">
            <a:extLst>
              <a:ext uri="{FF2B5EF4-FFF2-40B4-BE49-F238E27FC236}">
                <a16:creationId xmlns:a16="http://schemas.microsoft.com/office/drawing/2014/main" id="{A4DC3A2F-D395-CCA5-E4A4-EA5B864C4235}"/>
              </a:ext>
            </a:extLst>
          </p:cNvPr>
          <p:cNvCxnSpPr>
            <a:cxnSpLocks/>
          </p:cNvCxnSpPr>
          <p:nvPr/>
        </p:nvCxnSpPr>
        <p:spPr>
          <a:xfrm flipV="1">
            <a:off x="3901577" y="1929980"/>
            <a:ext cx="3743830" cy="3579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76A82EEC-0FDF-8997-CE76-03DC0837273E}"/>
              </a:ext>
            </a:extLst>
          </p:cNvPr>
          <p:cNvSpPr txBox="1"/>
          <p:nvPr/>
        </p:nvSpPr>
        <p:spPr>
          <a:xfrm>
            <a:off x="8073671" y="1799240"/>
            <a:ext cx="1226602" cy="307777"/>
          </a:xfrm>
          <a:prstGeom prst="rect">
            <a:avLst/>
          </a:prstGeom>
          <a:noFill/>
        </p:spPr>
        <p:txBody>
          <a:bodyPr wrap="square">
            <a:spAutoFit/>
          </a:bodyPr>
          <a:lstStyle/>
          <a:p>
            <a:r>
              <a:rPr lang="en-US" sz="1400">
                <a:latin typeface="SVN-Product Sans" panose="020B0403030502040203" pitchFamily="34" charset="0"/>
              </a:rPr>
              <a:t>Neighbor</a:t>
            </a:r>
            <a:endParaRPr lang="en-VN" sz="1400">
              <a:latin typeface="SVN-Product Sans" panose="020B0403030502040203" pitchFamily="34" charset="0"/>
            </a:endParaRPr>
          </a:p>
        </p:txBody>
      </p:sp>
    </p:spTree>
    <p:extLst>
      <p:ext uri="{BB962C8B-B14F-4D97-AF65-F5344CB8AC3E}">
        <p14:creationId xmlns:p14="http://schemas.microsoft.com/office/powerpoint/2010/main" val="35871157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931578D-B348-4F26-A590-82287391BFC6}"/>
              </a:ext>
            </a:extLst>
          </p:cNvPr>
          <p:cNvSpPr txBox="1"/>
          <p:nvPr/>
        </p:nvSpPr>
        <p:spPr>
          <a:xfrm>
            <a:off x="561209" y="214153"/>
            <a:ext cx="6053958" cy="400110"/>
          </a:xfrm>
          <a:prstGeom prst="rect">
            <a:avLst/>
          </a:prstGeom>
          <a:noFill/>
        </p:spPr>
        <p:txBody>
          <a:bodyPr wrap="square" rtlCol="0">
            <a:spAutoFit/>
          </a:bodyPr>
          <a:lstStyle/>
          <a:p>
            <a:r>
              <a:rPr lang="en-VN" sz="2000" b="1"/>
              <a:t>WordCloud – TOWN MALE – Important keywords</a:t>
            </a:r>
          </a:p>
        </p:txBody>
      </p:sp>
      <p:pic>
        <p:nvPicPr>
          <p:cNvPr id="8" name="Picture 7" descr="A close up of words&#10;&#10;Description automatically generated">
            <a:extLst>
              <a:ext uri="{FF2B5EF4-FFF2-40B4-BE49-F238E27FC236}">
                <a16:creationId xmlns:a16="http://schemas.microsoft.com/office/drawing/2014/main" id="{16979AF2-E6C4-F446-C873-837FE47134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6310" y="869950"/>
            <a:ext cx="5804154" cy="4674392"/>
          </a:xfrm>
          <a:prstGeom prst="rect">
            <a:avLst/>
          </a:prstGeom>
        </p:spPr>
      </p:pic>
      <p:sp>
        <p:nvSpPr>
          <p:cNvPr id="10" name="Rectangle 9">
            <a:extLst>
              <a:ext uri="{FF2B5EF4-FFF2-40B4-BE49-F238E27FC236}">
                <a16:creationId xmlns:a16="http://schemas.microsoft.com/office/drawing/2014/main" id="{0D1567BC-E8A4-A34D-CED4-FA7B1355170B}"/>
              </a:ext>
            </a:extLst>
          </p:cNvPr>
          <p:cNvSpPr/>
          <p:nvPr/>
        </p:nvSpPr>
        <p:spPr>
          <a:xfrm>
            <a:off x="6096000" y="3134355"/>
            <a:ext cx="3897213" cy="80940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11" name="TextBox 10">
            <a:extLst>
              <a:ext uri="{FF2B5EF4-FFF2-40B4-BE49-F238E27FC236}">
                <a16:creationId xmlns:a16="http://schemas.microsoft.com/office/drawing/2014/main" id="{658618B6-6608-0D8B-722F-D8D1A3CCAA6E}"/>
              </a:ext>
            </a:extLst>
          </p:cNvPr>
          <p:cNvSpPr txBox="1"/>
          <p:nvPr/>
        </p:nvSpPr>
        <p:spPr>
          <a:xfrm>
            <a:off x="1763024" y="3223573"/>
            <a:ext cx="1803136" cy="307777"/>
          </a:xfrm>
          <a:prstGeom prst="rect">
            <a:avLst/>
          </a:prstGeom>
          <a:noFill/>
        </p:spPr>
        <p:txBody>
          <a:bodyPr wrap="square">
            <a:spAutoFit/>
          </a:bodyPr>
          <a:lstStyle/>
          <a:p>
            <a:r>
              <a:rPr lang="en-US" sz="1400">
                <a:solidFill>
                  <a:srgbClr val="FF0000"/>
                </a:solidFill>
                <a:latin typeface="SVN-Product Sans" panose="020B0403030502040203" pitchFamily="34" charset="0"/>
              </a:rPr>
              <a:t>Local cattle breed</a:t>
            </a:r>
            <a:endParaRPr lang="en-VN" sz="1400">
              <a:solidFill>
                <a:srgbClr val="FF0000"/>
              </a:solidFill>
              <a:latin typeface="SVN-Product Sans" panose="020B0403030502040203" pitchFamily="34" charset="0"/>
            </a:endParaRPr>
          </a:p>
        </p:txBody>
      </p:sp>
      <p:cxnSp>
        <p:nvCxnSpPr>
          <p:cNvPr id="12" name="Straight Arrow Connector 11">
            <a:extLst>
              <a:ext uri="{FF2B5EF4-FFF2-40B4-BE49-F238E27FC236}">
                <a16:creationId xmlns:a16="http://schemas.microsoft.com/office/drawing/2014/main" id="{D76C4225-C2FD-549B-11EF-87FEB0921D32}"/>
              </a:ext>
            </a:extLst>
          </p:cNvPr>
          <p:cNvCxnSpPr>
            <a:cxnSpLocks/>
            <a:stCxn id="10" idx="1"/>
            <a:endCxn id="11" idx="3"/>
          </p:cNvCxnSpPr>
          <p:nvPr/>
        </p:nvCxnSpPr>
        <p:spPr>
          <a:xfrm flipH="1" flipV="1">
            <a:off x="3566160" y="3377462"/>
            <a:ext cx="2529840" cy="161595"/>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B0705B17-E3BB-EFFC-C2DE-001216DE9F8A}"/>
              </a:ext>
            </a:extLst>
          </p:cNvPr>
          <p:cNvSpPr/>
          <p:nvPr/>
        </p:nvSpPr>
        <p:spPr>
          <a:xfrm>
            <a:off x="5084064" y="1682496"/>
            <a:ext cx="4954869" cy="123174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cxnSp>
        <p:nvCxnSpPr>
          <p:cNvPr id="18" name="Straight Arrow Connector 17">
            <a:extLst>
              <a:ext uri="{FF2B5EF4-FFF2-40B4-BE49-F238E27FC236}">
                <a16:creationId xmlns:a16="http://schemas.microsoft.com/office/drawing/2014/main" id="{ACE9BB14-0C7F-9012-0330-4AE262FECA5A}"/>
              </a:ext>
            </a:extLst>
          </p:cNvPr>
          <p:cNvCxnSpPr>
            <a:cxnSpLocks/>
            <a:stCxn id="17" idx="1"/>
            <a:endCxn id="22" idx="3"/>
          </p:cNvCxnSpPr>
          <p:nvPr/>
        </p:nvCxnSpPr>
        <p:spPr>
          <a:xfrm flipH="1" flipV="1">
            <a:off x="2816352" y="2186735"/>
            <a:ext cx="2267712" cy="111635"/>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77682DD-2160-3A56-2A2B-D00D7A66B452}"/>
              </a:ext>
            </a:extLst>
          </p:cNvPr>
          <p:cNvSpPr txBox="1"/>
          <p:nvPr/>
        </p:nvSpPr>
        <p:spPr>
          <a:xfrm>
            <a:off x="1013216" y="1925125"/>
            <a:ext cx="1803136" cy="523220"/>
          </a:xfrm>
          <a:prstGeom prst="rect">
            <a:avLst/>
          </a:prstGeom>
          <a:noFill/>
        </p:spPr>
        <p:txBody>
          <a:bodyPr wrap="square">
            <a:spAutoFit/>
          </a:bodyPr>
          <a:lstStyle/>
          <a:p>
            <a:r>
              <a:rPr lang="en-US" sz="1400">
                <a:solidFill>
                  <a:srgbClr val="FF0000"/>
                </a:solidFill>
                <a:latin typeface="SVN-Product Sans" panose="020B0403030502040203" pitchFamily="34" charset="0"/>
              </a:rPr>
              <a:t>Crossbreed cattle breed</a:t>
            </a:r>
            <a:endParaRPr lang="en-VN" sz="1400">
              <a:solidFill>
                <a:srgbClr val="FF0000"/>
              </a:solidFill>
              <a:latin typeface="SVN-Product Sans" panose="020B0403030502040203" pitchFamily="34" charset="0"/>
            </a:endParaRPr>
          </a:p>
        </p:txBody>
      </p:sp>
      <p:sp>
        <p:nvSpPr>
          <p:cNvPr id="25" name="Rectangle 24">
            <a:extLst>
              <a:ext uri="{FF2B5EF4-FFF2-40B4-BE49-F238E27FC236}">
                <a16:creationId xmlns:a16="http://schemas.microsoft.com/office/drawing/2014/main" id="{BD94530B-BC80-8170-45B9-019EFD7199C0}"/>
              </a:ext>
            </a:extLst>
          </p:cNvPr>
          <p:cNvSpPr/>
          <p:nvPr/>
        </p:nvSpPr>
        <p:spPr>
          <a:xfrm>
            <a:off x="4746972" y="2093977"/>
            <a:ext cx="337091" cy="2706624"/>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27" name="TextBox 26">
            <a:extLst>
              <a:ext uri="{FF2B5EF4-FFF2-40B4-BE49-F238E27FC236}">
                <a16:creationId xmlns:a16="http://schemas.microsoft.com/office/drawing/2014/main" id="{D04DE109-7249-8BB4-F320-FFFC8A7D2307}"/>
              </a:ext>
            </a:extLst>
          </p:cNvPr>
          <p:cNvSpPr txBox="1"/>
          <p:nvPr/>
        </p:nvSpPr>
        <p:spPr>
          <a:xfrm>
            <a:off x="1763023" y="4750621"/>
            <a:ext cx="1972011" cy="307777"/>
          </a:xfrm>
          <a:prstGeom prst="rect">
            <a:avLst/>
          </a:prstGeom>
          <a:noFill/>
        </p:spPr>
        <p:txBody>
          <a:bodyPr wrap="square">
            <a:spAutoFit/>
          </a:bodyPr>
          <a:lstStyle/>
          <a:p>
            <a:r>
              <a:rPr lang="en-US" sz="1400">
                <a:latin typeface="SVN-Product Sans" panose="020B0403030502040203" pitchFamily="34" charset="0"/>
              </a:rPr>
              <a:t>proactively vaccinate</a:t>
            </a:r>
            <a:endParaRPr lang="en-VN" sz="1400">
              <a:latin typeface="SVN-Product Sans" panose="020B0403030502040203" pitchFamily="34" charset="0"/>
            </a:endParaRPr>
          </a:p>
        </p:txBody>
      </p:sp>
      <p:cxnSp>
        <p:nvCxnSpPr>
          <p:cNvPr id="28" name="Straight Arrow Connector 27">
            <a:extLst>
              <a:ext uri="{FF2B5EF4-FFF2-40B4-BE49-F238E27FC236}">
                <a16:creationId xmlns:a16="http://schemas.microsoft.com/office/drawing/2014/main" id="{BF95DA55-003F-9C58-8846-FE9646614B39}"/>
              </a:ext>
            </a:extLst>
          </p:cNvPr>
          <p:cNvCxnSpPr>
            <a:cxnSpLocks/>
          </p:cNvCxnSpPr>
          <p:nvPr/>
        </p:nvCxnSpPr>
        <p:spPr>
          <a:xfrm flipH="1">
            <a:off x="3485676" y="5424160"/>
            <a:ext cx="3841099" cy="11929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10542794-FA75-C38A-C032-472F0C94A6AE}"/>
              </a:ext>
            </a:extLst>
          </p:cNvPr>
          <p:cNvSpPr/>
          <p:nvPr/>
        </p:nvSpPr>
        <p:spPr>
          <a:xfrm>
            <a:off x="7326775" y="5263820"/>
            <a:ext cx="1713053" cy="280522"/>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31" name="TextBox 30">
            <a:extLst>
              <a:ext uri="{FF2B5EF4-FFF2-40B4-BE49-F238E27FC236}">
                <a16:creationId xmlns:a16="http://schemas.microsoft.com/office/drawing/2014/main" id="{05270BF1-4A41-B840-9732-C0414A9EA6C0}"/>
              </a:ext>
            </a:extLst>
          </p:cNvPr>
          <p:cNvSpPr txBox="1"/>
          <p:nvPr/>
        </p:nvSpPr>
        <p:spPr>
          <a:xfrm>
            <a:off x="1763023" y="5317780"/>
            <a:ext cx="1972011" cy="307777"/>
          </a:xfrm>
          <a:prstGeom prst="rect">
            <a:avLst/>
          </a:prstGeom>
          <a:noFill/>
        </p:spPr>
        <p:txBody>
          <a:bodyPr wrap="square">
            <a:spAutoFit/>
          </a:bodyPr>
          <a:lstStyle/>
          <a:p>
            <a:r>
              <a:rPr lang="en-US" sz="1400">
                <a:latin typeface="SVN-Product Sans" panose="020B0403030502040203" pitchFamily="34" charset="0"/>
              </a:rPr>
              <a:t>self - sufficient</a:t>
            </a:r>
            <a:endParaRPr lang="en-VN" sz="1400">
              <a:latin typeface="SVN-Product Sans" panose="020B0403030502040203" pitchFamily="34" charset="0"/>
            </a:endParaRPr>
          </a:p>
        </p:txBody>
      </p:sp>
      <p:sp>
        <p:nvSpPr>
          <p:cNvPr id="34" name="Rectangle 33">
            <a:extLst>
              <a:ext uri="{FF2B5EF4-FFF2-40B4-BE49-F238E27FC236}">
                <a16:creationId xmlns:a16="http://schemas.microsoft.com/office/drawing/2014/main" id="{B6482CE7-9F75-9AFE-F026-FA5E152BD246}"/>
              </a:ext>
            </a:extLst>
          </p:cNvPr>
          <p:cNvSpPr/>
          <p:nvPr/>
        </p:nvSpPr>
        <p:spPr>
          <a:xfrm>
            <a:off x="5116010" y="4395719"/>
            <a:ext cx="1713053" cy="280522"/>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cxnSp>
        <p:nvCxnSpPr>
          <p:cNvPr id="35" name="Straight Arrow Connector 34">
            <a:extLst>
              <a:ext uri="{FF2B5EF4-FFF2-40B4-BE49-F238E27FC236}">
                <a16:creationId xmlns:a16="http://schemas.microsoft.com/office/drawing/2014/main" id="{5953C5B9-8773-091B-D6AE-B381F6DE416A}"/>
              </a:ext>
            </a:extLst>
          </p:cNvPr>
          <p:cNvCxnSpPr>
            <a:cxnSpLocks/>
            <a:endCxn id="27" idx="3"/>
          </p:cNvCxnSpPr>
          <p:nvPr/>
        </p:nvCxnSpPr>
        <p:spPr>
          <a:xfrm flipH="1">
            <a:off x="3735034" y="4002276"/>
            <a:ext cx="1031276" cy="90223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53F5A8FE-3E87-2D56-0F10-6265C7E3A081}"/>
              </a:ext>
            </a:extLst>
          </p:cNvPr>
          <p:cNvSpPr txBox="1"/>
          <p:nvPr/>
        </p:nvSpPr>
        <p:spPr>
          <a:xfrm>
            <a:off x="732876" y="4206611"/>
            <a:ext cx="1972011" cy="307777"/>
          </a:xfrm>
          <a:prstGeom prst="rect">
            <a:avLst/>
          </a:prstGeom>
          <a:noFill/>
        </p:spPr>
        <p:txBody>
          <a:bodyPr wrap="square">
            <a:spAutoFit/>
          </a:bodyPr>
          <a:lstStyle/>
          <a:p>
            <a:r>
              <a:rPr lang="en-US" sz="1400">
                <a:latin typeface="SVN-Product Sans" panose="020B0403030502040203" pitchFamily="34" charset="0"/>
              </a:rPr>
              <a:t>Rasing with housing</a:t>
            </a:r>
            <a:endParaRPr lang="en-VN" sz="1400">
              <a:latin typeface="SVN-Product Sans" panose="020B0403030502040203" pitchFamily="34" charset="0"/>
            </a:endParaRPr>
          </a:p>
        </p:txBody>
      </p:sp>
      <p:cxnSp>
        <p:nvCxnSpPr>
          <p:cNvPr id="39" name="Straight Arrow Connector 38">
            <a:extLst>
              <a:ext uri="{FF2B5EF4-FFF2-40B4-BE49-F238E27FC236}">
                <a16:creationId xmlns:a16="http://schemas.microsoft.com/office/drawing/2014/main" id="{966AC855-C80C-3FBA-087B-4EE5CAFD34E3}"/>
              </a:ext>
            </a:extLst>
          </p:cNvPr>
          <p:cNvCxnSpPr>
            <a:cxnSpLocks/>
            <a:endCxn id="38" idx="3"/>
          </p:cNvCxnSpPr>
          <p:nvPr/>
        </p:nvCxnSpPr>
        <p:spPr>
          <a:xfrm flipH="1" flipV="1">
            <a:off x="2704887" y="4360500"/>
            <a:ext cx="2369507" cy="19438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9441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5">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3BBED0-A8E2-5F01-C7A0-D40835E82B46}"/>
              </a:ext>
            </a:extLst>
          </p:cNvPr>
          <p:cNvSpPr>
            <a:spLocks noGrp="1"/>
          </p:cNvSpPr>
          <p:nvPr>
            <p:ph type="title"/>
          </p:nvPr>
        </p:nvSpPr>
        <p:spPr>
          <a:xfrm>
            <a:off x="645064" y="525982"/>
            <a:ext cx="4282983" cy="1200361"/>
          </a:xfrm>
        </p:spPr>
        <p:txBody>
          <a:bodyPr anchor="b">
            <a:normAutofit/>
          </a:bodyPr>
          <a:lstStyle/>
          <a:p>
            <a:r>
              <a:rPr lang="en-US" sz="2500"/>
              <a:t>CGIAR Initiative on Sustainable Animal Productivity (SAPLING, 2022-2024)</a:t>
            </a:r>
          </a:p>
        </p:txBody>
      </p:sp>
      <p:sp>
        <p:nvSpPr>
          <p:cNvPr id="7" name="Rectangle 6">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22FC464-FB68-0D79-B457-6BC91079A7C0}"/>
              </a:ext>
            </a:extLst>
          </p:cNvPr>
          <p:cNvSpPr>
            <a:spLocks noGrp="1"/>
          </p:cNvSpPr>
          <p:nvPr>
            <p:ph idx="1"/>
          </p:nvPr>
        </p:nvSpPr>
        <p:spPr>
          <a:xfrm>
            <a:off x="645066" y="2297801"/>
            <a:ext cx="4282984" cy="3511943"/>
          </a:xfrm>
        </p:spPr>
        <p:txBody>
          <a:bodyPr anchor="ctr">
            <a:normAutofit fontScale="92500" lnSpcReduction="20000"/>
          </a:bodyPr>
          <a:lstStyle/>
          <a:p>
            <a:pPr marL="0" indent="0">
              <a:buNone/>
            </a:pPr>
            <a:r>
              <a:rPr lang="en-US" sz="1800" dirty="0">
                <a:latin typeface="Calibri "/>
              </a:rPr>
              <a:t>Objective</a:t>
            </a:r>
          </a:p>
          <a:p>
            <a:r>
              <a:rPr lang="en-US" sz="1800" dirty="0">
                <a:latin typeface="Calibri "/>
              </a:rPr>
              <a:t>This initiative aims to contribute to transforming the livestock sector in Vietnam, one of its seven focus countries, (others are Ethiopia, Kenya, Mali, Nepal, Tanzania and Uganda) to make them more productive, resilient, equitable and sustainable. </a:t>
            </a:r>
          </a:p>
          <a:p>
            <a:r>
              <a:rPr lang="en-US" sz="1800" dirty="0">
                <a:latin typeface="Calibri "/>
              </a:rPr>
              <a:t>Specific objective for Vietnam: The Sustainable Animal Productivity Initiative will enable farmers of pigs, beef cattle and chickens to participate in inclusive value chains to achieve sustainable productivity gains and by these contribute to better livelihoods. </a:t>
            </a:r>
          </a:p>
          <a:p>
            <a:pPr marL="0" indent="0">
              <a:buNone/>
            </a:pPr>
            <a:r>
              <a:rPr lang="en-US" sz="1800" dirty="0">
                <a:latin typeface="Calibri "/>
              </a:rPr>
              <a:t>Project sites: Mai Son District, Son La Province</a:t>
            </a:r>
          </a:p>
          <a:p>
            <a:pPr marL="0" indent="0">
              <a:buNone/>
            </a:pPr>
            <a:endParaRPr lang="en-US" sz="1800" dirty="0">
              <a:latin typeface="Calibri "/>
            </a:endParaRPr>
          </a:p>
        </p:txBody>
      </p:sp>
      <p:sp>
        <p:nvSpPr>
          <p:cNvPr id="8" name="Rectangle 7">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B970A3F4-0DCD-9CAB-5937-49385CE2E883}"/>
              </a:ext>
            </a:extLst>
          </p:cNvPr>
          <p:cNvPicPr>
            <a:picLocks noChangeAspect="1"/>
          </p:cNvPicPr>
          <p:nvPr/>
        </p:nvPicPr>
        <p:blipFill>
          <a:blip r:embed="rId2"/>
          <a:stretch>
            <a:fillRect/>
          </a:stretch>
        </p:blipFill>
        <p:spPr>
          <a:xfrm>
            <a:off x="5987738" y="2032191"/>
            <a:ext cx="5628018" cy="2560747"/>
          </a:xfrm>
          <a:prstGeom prst="rect">
            <a:avLst/>
          </a:prstGeom>
        </p:spPr>
      </p:pic>
    </p:spTree>
    <p:extLst>
      <p:ext uri="{BB962C8B-B14F-4D97-AF65-F5344CB8AC3E}">
        <p14:creationId xmlns:p14="http://schemas.microsoft.com/office/powerpoint/2010/main" val="468321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words&#10;&#10;Description automatically generated">
            <a:extLst>
              <a:ext uri="{FF2B5EF4-FFF2-40B4-BE49-F238E27FC236}">
                <a16:creationId xmlns:a16="http://schemas.microsoft.com/office/drawing/2014/main" id="{A6D8A79A-032A-A0DF-D1ED-2954D05B12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025" y="957988"/>
            <a:ext cx="5191640" cy="4171061"/>
          </a:xfrm>
          <a:prstGeom prst="rect">
            <a:avLst/>
          </a:prstGeom>
        </p:spPr>
      </p:pic>
      <p:sp>
        <p:nvSpPr>
          <p:cNvPr id="7" name="TextBox 6">
            <a:extLst>
              <a:ext uri="{FF2B5EF4-FFF2-40B4-BE49-F238E27FC236}">
                <a16:creationId xmlns:a16="http://schemas.microsoft.com/office/drawing/2014/main" id="{5FF01FF8-EF9B-7BD8-7506-10E426271861}"/>
              </a:ext>
            </a:extLst>
          </p:cNvPr>
          <p:cNvSpPr txBox="1"/>
          <p:nvPr/>
        </p:nvSpPr>
        <p:spPr>
          <a:xfrm>
            <a:off x="561209" y="214153"/>
            <a:ext cx="6053958" cy="400110"/>
          </a:xfrm>
          <a:prstGeom prst="rect">
            <a:avLst/>
          </a:prstGeom>
          <a:noFill/>
        </p:spPr>
        <p:txBody>
          <a:bodyPr wrap="square" rtlCol="0">
            <a:spAutoFit/>
          </a:bodyPr>
          <a:lstStyle/>
          <a:p>
            <a:r>
              <a:rPr lang="en-VN" sz="2000" b="1"/>
              <a:t>WordCloud – RURAL FEMALE – Important keywords</a:t>
            </a:r>
          </a:p>
        </p:txBody>
      </p:sp>
      <p:sp>
        <p:nvSpPr>
          <p:cNvPr id="9" name="Rectangle 8">
            <a:extLst>
              <a:ext uri="{FF2B5EF4-FFF2-40B4-BE49-F238E27FC236}">
                <a16:creationId xmlns:a16="http://schemas.microsoft.com/office/drawing/2014/main" id="{4E097B13-F83A-73C7-1CA6-322554A4B1A8}"/>
              </a:ext>
            </a:extLst>
          </p:cNvPr>
          <p:cNvSpPr/>
          <p:nvPr/>
        </p:nvSpPr>
        <p:spPr>
          <a:xfrm>
            <a:off x="761458" y="2131710"/>
            <a:ext cx="3285441" cy="89831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11" name="TextBox 10">
            <a:extLst>
              <a:ext uri="{FF2B5EF4-FFF2-40B4-BE49-F238E27FC236}">
                <a16:creationId xmlns:a16="http://schemas.microsoft.com/office/drawing/2014/main" id="{5B6B0077-2FFE-251C-868E-742D9BB07D68}"/>
              </a:ext>
            </a:extLst>
          </p:cNvPr>
          <p:cNvSpPr txBox="1"/>
          <p:nvPr/>
        </p:nvSpPr>
        <p:spPr>
          <a:xfrm>
            <a:off x="6382646" y="2426976"/>
            <a:ext cx="1803136" cy="307777"/>
          </a:xfrm>
          <a:prstGeom prst="rect">
            <a:avLst/>
          </a:prstGeom>
          <a:noFill/>
        </p:spPr>
        <p:txBody>
          <a:bodyPr wrap="square">
            <a:spAutoFit/>
          </a:bodyPr>
          <a:lstStyle/>
          <a:p>
            <a:r>
              <a:rPr lang="en-US" sz="1400">
                <a:solidFill>
                  <a:srgbClr val="FF0000"/>
                </a:solidFill>
                <a:latin typeface="SVN-Product Sans" panose="020B0403030502040203" pitchFamily="34" charset="0"/>
              </a:rPr>
              <a:t>veterinarian</a:t>
            </a:r>
            <a:endParaRPr lang="en-VN" sz="1400">
              <a:solidFill>
                <a:srgbClr val="FF0000"/>
              </a:solidFill>
              <a:latin typeface="SVN-Product Sans" panose="020B0403030502040203" pitchFamily="34" charset="0"/>
            </a:endParaRPr>
          </a:p>
        </p:txBody>
      </p:sp>
      <p:cxnSp>
        <p:nvCxnSpPr>
          <p:cNvPr id="12" name="Straight Arrow Connector 11">
            <a:extLst>
              <a:ext uri="{FF2B5EF4-FFF2-40B4-BE49-F238E27FC236}">
                <a16:creationId xmlns:a16="http://schemas.microsoft.com/office/drawing/2014/main" id="{F59BD8EA-2508-CF2C-FEB3-972B99B75D6E}"/>
              </a:ext>
            </a:extLst>
          </p:cNvPr>
          <p:cNvCxnSpPr>
            <a:cxnSpLocks/>
          </p:cNvCxnSpPr>
          <p:nvPr/>
        </p:nvCxnSpPr>
        <p:spPr>
          <a:xfrm>
            <a:off x="4046899" y="2598355"/>
            <a:ext cx="2268438"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E45EEFB1-4BE0-9394-4770-90ADCAE79916}"/>
              </a:ext>
            </a:extLst>
          </p:cNvPr>
          <p:cNvSpPr/>
          <p:nvPr/>
        </p:nvSpPr>
        <p:spPr>
          <a:xfrm>
            <a:off x="761458" y="3877056"/>
            <a:ext cx="4873752" cy="60782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cxnSp>
        <p:nvCxnSpPr>
          <p:cNvPr id="18" name="Straight Arrow Connector 17">
            <a:extLst>
              <a:ext uri="{FF2B5EF4-FFF2-40B4-BE49-F238E27FC236}">
                <a16:creationId xmlns:a16="http://schemas.microsoft.com/office/drawing/2014/main" id="{4717CED5-77B9-84F7-3492-9AF2BC857E2F}"/>
              </a:ext>
            </a:extLst>
          </p:cNvPr>
          <p:cNvCxnSpPr>
            <a:cxnSpLocks/>
            <a:stCxn id="17" idx="3"/>
            <a:endCxn id="19" idx="1"/>
          </p:cNvCxnSpPr>
          <p:nvPr/>
        </p:nvCxnSpPr>
        <p:spPr>
          <a:xfrm>
            <a:off x="5635210" y="4180968"/>
            <a:ext cx="2598698" cy="30391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50670CB-C7A2-4059-BBA3-9D8CD24FA9CB}"/>
              </a:ext>
            </a:extLst>
          </p:cNvPr>
          <p:cNvSpPr txBox="1"/>
          <p:nvPr/>
        </p:nvSpPr>
        <p:spPr>
          <a:xfrm>
            <a:off x="8233908" y="4315603"/>
            <a:ext cx="1659900" cy="338554"/>
          </a:xfrm>
          <a:prstGeom prst="rect">
            <a:avLst/>
          </a:prstGeom>
          <a:noFill/>
        </p:spPr>
        <p:txBody>
          <a:bodyPr wrap="square">
            <a:spAutoFit/>
          </a:bodyPr>
          <a:lstStyle/>
          <a:p>
            <a:r>
              <a:rPr lang="en-US" sz="1600">
                <a:solidFill>
                  <a:srgbClr val="FF0000"/>
                </a:solidFill>
                <a:latin typeface="SVN-Product Sans" panose="020B0403030502040203" pitchFamily="34" charset="0"/>
              </a:rPr>
              <a:t>Pig died</a:t>
            </a:r>
            <a:endParaRPr lang="en-VN" sz="1600">
              <a:solidFill>
                <a:srgbClr val="FF0000"/>
              </a:solidFill>
              <a:latin typeface="SVN-Product Sans" panose="020B0403030502040203" pitchFamily="34" charset="0"/>
            </a:endParaRPr>
          </a:p>
        </p:txBody>
      </p:sp>
      <p:sp>
        <p:nvSpPr>
          <p:cNvPr id="27" name="Rectangle 26">
            <a:extLst>
              <a:ext uri="{FF2B5EF4-FFF2-40B4-BE49-F238E27FC236}">
                <a16:creationId xmlns:a16="http://schemas.microsoft.com/office/drawing/2014/main" id="{BA688B8A-DCFC-91D0-7861-E6E2E3D3A9C7}"/>
              </a:ext>
            </a:extLst>
          </p:cNvPr>
          <p:cNvSpPr/>
          <p:nvPr/>
        </p:nvSpPr>
        <p:spPr>
          <a:xfrm>
            <a:off x="1374106" y="1034430"/>
            <a:ext cx="3417350" cy="776738"/>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28" name="TextBox 27">
            <a:extLst>
              <a:ext uri="{FF2B5EF4-FFF2-40B4-BE49-F238E27FC236}">
                <a16:creationId xmlns:a16="http://schemas.microsoft.com/office/drawing/2014/main" id="{985A9BD9-5690-CA4B-B18C-02DF9E727940}"/>
              </a:ext>
            </a:extLst>
          </p:cNvPr>
          <p:cNvSpPr txBox="1"/>
          <p:nvPr/>
        </p:nvSpPr>
        <p:spPr>
          <a:xfrm>
            <a:off x="6833108" y="1000317"/>
            <a:ext cx="1803136" cy="307777"/>
          </a:xfrm>
          <a:prstGeom prst="rect">
            <a:avLst/>
          </a:prstGeom>
          <a:noFill/>
        </p:spPr>
        <p:txBody>
          <a:bodyPr wrap="square">
            <a:spAutoFit/>
          </a:bodyPr>
          <a:lstStyle/>
          <a:p>
            <a:r>
              <a:rPr lang="en-US" sz="1400">
                <a:solidFill>
                  <a:srgbClr val="FF0000"/>
                </a:solidFill>
                <a:latin typeface="SVN-Product Sans" panose="020B0403030502040203" pitchFamily="34" charset="0"/>
              </a:rPr>
              <a:t>Chicken and Pig</a:t>
            </a:r>
            <a:endParaRPr lang="en-VN" sz="1400">
              <a:solidFill>
                <a:srgbClr val="FF0000"/>
              </a:solidFill>
              <a:latin typeface="SVN-Product Sans" panose="020B0403030502040203" pitchFamily="34" charset="0"/>
            </a:endParaRPr>
          </a:p>
        </p:txBody>
      </p:sp>
      <p:cxnSp>
        <p:nvCxnSpPr>
          <p:cNvPr id="29" name="Straight Arrow Connector 28">
            <a:extLst>
              <a:ext uri="{FF2B5EF4-FFF2-40B4-BE49-F238E27FC236}">
                <a16:creationId xmlns:a16="http://schemas.microsoft.com/office/drawing/2014/main" id="{871F1585-9156-F2E4-2DF5-2E67A13E4145}"/>
              </a:ext>
            </a:extLst>
          </p:cNvPr>
          <p:cNvCxnSpPr>
            <a:cxnSpLocks/>
            <a:endCxn id="28" idx="1"/>
          </p:cNvCxnSpPr>
          <p:nvPr/>
        </p:nvCxnSpPr>
        <p:spPr>
          <a:xfrm flipV="1">
            <a:off x="4791456" y="1154206"/>
            <a:ext cx="2041652" cy="325826"/>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7A4C2D03-4AAD-3D13-C040-16D28301ADC8}"/>
              </a:ext>
            </a:extLst>
          </p:cNvPr>
          <p:cNvSpPr/>
          <p:nvPr/>
        </p:nvSpPr>
        <p:spPr>
          <a:xfrm>
            <a:off x="3522947" y="3081528"/>
            <a:ext cx="2268438" cy="604307"/>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33" name="TextBox 32">
            <a:extLst>
              <a:ext uri="{FF2B5EF4-FFF2-40B4-BE49-F238E27FC236}">
                <a16:creationId xmlns:a16="http://schemas.microsoft.com/office/drawing/2014/main" id="{E0B43366-4268-400B-3CAE-638703D2A646}"/>
              </a:ext>
            </a:extLst>
          </p:cNvPr>
          <p:cNvSpPr txBox="1"/>
          <p:nvPr/>
        </p:nvSpPr>
        <p:spPr>
          <a:xfrm>
            <a:off x="7596522" y="3175909"/>
            <a:ext cx="1972011" cy="307777"/>
          </a:xfrm>
          <a:prstGeom prst="rect">
            <a:avLst/>
          </a:prstGeom>
          <a:noFill/>
        </p:spPr>
        <p:txBody>
          <a:bodyPr wrap="square">
            <a:spAutoFit/>
          </a:bodyPr>
          <a:lstStyle/>
          <a:p>
            <a:r>
              <a:rPr lang="en-US" sz="1400">
                <a:latin typeface="SVN-Product Sans" panose="020B0403030502040203" pitchFamily="34" charset="0"/>
              </a:rPr>
              <a:t>wife make a decision</a:t>
            </a:r>
            <a:endParaRPr lang="en-VN" sz="1400">
              <a:latin typeface="SVN-Product Sans" panose="020B0403030502040203" pitchFamily="34" charset="0"/>
            </a:endParaRPr>
          </a:p>
        </p:txBody>
      </p:sp>
      <p:cxnSp>
        <p:nvCxnSpPr>
          <p:cNvPr id="34" name="Straight Arrow Connector 33">
            <a:extLst>
              <a:ext uri="{FF2B5EF4-FFF2-40B4-BE49-F238E27FC236}">
                <a16:creationId xmlns:a16="http://schemas.microsoft.com/office/drawing/2014/main" id="{B694674B-8CA5-AE3B-D96E-7FCAE670C3F1}"/>
              </a:ext>
            </a:extLst>
          </p:cNvPr>
          <p:cNvCxnSpPr>
            <a:cxnSpLocks/>
            <a:stCxn id="32" idx="3"/>
            <a:endCxn id="33" idx="1"/>
          </p:cNvCxnSpPr>
          <p:nvPr/>
        </p:nvCxnSpPr>
        <p:spPr>
          <a:xfrm flipV="1">
            <a:off x="5791385" y="3329798"/>
            <a:ext cx="1805137" cy="5388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AEE4FACD-E274-D807-FB31-53CD66705217}"/>
              </a:ext>
            </a:extLst>
          </p:cNvPr>
          <p:cNvSpPr/>
          <p:nvPr/>
        </p:nvSpPr>
        <p:spPr>
          <a:xfrm>
            <a:off x="1108931" y="3557017"/>
            <a:ext cx="2082325" cy="318108"/>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cxnSp>
        <p:nvCxnSpPr>
          <p:cNvPr id="40" name="Straight Arrow Connector 39">
            <a:extLst>
              <a:ext uri="{FF2B5EF4-FFF2-40B4-BE49-F238E27FC236}">
                <a16:creationId xmlns:a16="http://schemas.microsoft.com/office/drawing/2014/main" id="{F4D5B2E5-39E8-D9F1-E147-E5C63B022A0A}"/>
              </a:ext>
            </a:extLst>
          </p:cNvPr>
          <p:cNvCxnSpPr>
            <a:cxnSpLocks/>
            <a:stCxn id="38" idx="3"/>
            <a:endCxn id="43" idx="1"/>
          </p:cNvCxnSpPr>
          <p:nvPr/>
        </p:nvCxnSpPr>
        <p:spPr>
          <a:xfrm>
            <a:off x="3191256" y="3716071"/>
            <a:ext cx="3738446" cy="209134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450AEDA3-E0B8-2684-E789-0BD7B570A60E}"/>
              </a:ext>
            </a:extLst>
          </p:cNvPr>
          <p:cNvSpPr txBox="1"/>
          <p:nvPr/>
        </p:nvSpPr>
        <p:spPr>
          <a:xfrm>
            <a:off x="6929702" y="5545801"/>
            <a:ext cx="1972011" cy="523220"/>
          </a:xfrm>
          <a:prstGeom prst="rect">
            <a:avLst/>
          </a:prstGeom>
          <a:noFill/>
        </p:spPr>
        <p:txBody>
          <a:bodyPr wrap="square">
            <a:spAutoFit/>
          </a:bodyPr>
          <a:lstStyle/>
          <a:p>
            <a:r>
              <a:rPr lang="en-US" sz="1400">
                <a:latin typeface="SVN-Product Sans" panose="020B0403030502040203" pitchFamily="34" charset="0"/>
              </a:rPr>
              <a:t>livestock raising knownledge</a:t>
            </a:r>
            <a:endParaRPr lang="en-VN" sz="1400">
              <a:latin typeface="SVN-Product Sans" panose="020B0403030502040203" pitchFamily="34" charset="0"/>
            </a:endParaRPr>
          </a:p>
        </p:txBody>
      </p:sp>
      <p:sp>
        <p:nvSpPr>
          <p:cNvPr id="3" name="Rectangle 2">
            <a:extLst>
              <a:ext uri="{FF2B5EF4-FFF2-40B4-BE49-F238E27FC236}">
                <a16:creationId xmlns:a16="http://schemas.microsoft.com/office/drawing/2014/main" id="{AF67E4F0-7060-6F33-E073-CD6B1D97F64B}"/>
              </a:ext>
            </a:extLst>
          </p:cNvPr>
          <p:cNvSpPr/>
          <p:nvPr/>
        </p:nvSpPr>
        <p:spPr>
          <a:xfrm>
            <a:off x="948776" y="3079597"/>
            <a:ext cx="2660698" cy="48775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cxnSp>
        <p:nvCxnSpPr>
          <p:cNvPr id="13" name="Straight Arrow Connector 12">
            <a:extLst>
              <a:ext uri="{FF2B5EF4-FFF2-40B4-BE49-F238E27FC236}">
                <a16:creationId xmlns:a16="http://schemas.microsoft.com/office/drawing/2014/main" id="{AB1891F2-265E-B690-3699-06C2751352E1}"/>
              </a:ext>
            </a:extLst>
          </p:cNvPr>
          <p:cNvCxnSpPr>
            <a:cxnSpLocks/>
            <a:stCxn id="3" idx="3"/>
          </p:cNvCxnSpPr>
          <p:nvPr/>
        </p:nvCxnSpPr>
        <p:spPr>
          <a:xfrm>
            <a:off x="3609474" y="3323472"/>
            <a:ext cx="4383828" cy="74168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CD66183-4544-FD6F-209E-731270598DB9}"/>
              </a:ext>
            </a:extLst>
          </p:cNvPr>
          <p:cNvSpPr txBox="1"/>
          <p:nvPr/>
        </p:nvSpPr>
        <p:spPr>
          <a:xfrm>
            <a:off x="8233908" y="3901186"/>
            <a:ext cx="1972010" cy="338554"/>
          </a:xfrm>
          <a:prstGeom prst="rect">
            <a:avLst/>
          </a:prstGeom>
          <a:noFill/>
        </p:spPr>
        <p:txBody>
          <a:bodyPr wrap="square">
            <a:spAutoFit/>
          </a:bodyPr>
          <a:lstStyle/>
          <a:p>
            <a:r>
              <a:rPr lang="en-US" sz="1600">
                <a:solidFill>
                  <a:srgbClr val="FF0000"/>
                </a:solidFill>
                <a:latin typeface="SVN-Product Sans" panose="020B0403030502040203" pitchFamily="34" charset="0"/>
              </a:rPr>
              <a:t>Buying food</a:t>
            </a:r>
            <a:endParaRPr lang="en-VN" sz="1600">
              <a:solidFill>
                <a:srgbClr val="FF0000"/>
              </a:solidFill>
              <a:latin typeface="SVN-Product Sans" panose="020B0403030502040203" pitchFamily="34" charset="0"/>
            </a:endParaRPr>
          </a:p>
        </p:txBody>
      </p:sp>
      <p:sp>
        <p:nvSpPr>
          <p:cNvPr id="22" name="Rectangle 21">
            <a:extLst>
              <a:ext uri="{FF2B5EF4-FFF2-40B4-BE49-F238E27FC236}">
                <a16:creationId xmlns:a16="http://schemas.microsoft.com/office/drawing/2014/main" id="{6B827BDD-95B0-7462-E1A5-47FE08D0157A}"/>
              </a:ext>
            </a:extLst>
          </p:cNvPr>
          <p:cNvSpPr/>
          <p:nvPr/>
        </p:nvSpPr>
        <p:spPr>
          <a:xfrm>
            <a:off x="2448119" y="4477298"/>
            <a:ext cx="3343266" cy="60782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p>
        </p:txBody>
      </p:sp>
      <p:sp>
        <p:nvSpPr>
          <p:cNvPr id="26" name="TextBox 25">
            <a:extLst>
              <a:ext uri="{FF2B5EF4-FFF2-40B4-BE49-F238E27FC236}">
                <a16:creationId xmlns:a16="http://schemas.microsoft.com/office/drawing/2014/main" id="{D2A45DA0-CBE6-A3B8-CAF3-F2C75CC5F987}"/>
              </a:ext>
            </a:extLst>
          </p:cNvPr>
          <p:cNvSpPr txBox="1"/>
          <p:nvPr/>
        </p:nvSpPr>
        <p:spPr>
          <a:xfrm>
            <a:off x="8297616" y="4962107"/>
            <a:ext cx="2370532" cy="338554"/>
          </a:xfrm>
          <a:prstGeom prst="rect">
            <a:avLst/>
          </a:prstGeom>
          <a:noFill/>
        </p:spPr>
        <p:txBody>
          <a:bodyPr wrap="square">
            <a:spAutoFit/>
          </a:bodyPr>
          <a:lstStyle/>
          <a:p>
            <a:r>
              <a:rPr lang="en-US" sz="1600">
                <a:solidFill>
                  <a:srgbClr val="FF0000"/>
                </a:solidFill>
                <a:latin typeface="SVN-Product Sans" panose="020B0403030502040203" pitchFamily="34" charset="0"/>
              </a:rPr>
              <a:t>Meat and vegetable</a:t>
            </a:r>
            <a:endParaRPr lang="en-VN" sz="1600">
              <a:solidFill>
                <a:srgbClr val="FF0000"/>
              </a:solidFill>
              <a:latin typeface="SVN-Product Sans" panose="020B0403030502040203" pitchFamily="34" charset="0"/>
            </a:endParaRPr>
          </a:p>
        </p:txBody>
      </p:sp>
      <p:cxnSp>
        <p:nvCxnSpPr>
          <p:cNvPr id="30" name="Straight Arrow Connector 29">
            <a:extLst>
              <a:ext uri="{FF2B5EF4-FFF2-40B4-BE49-F238E27FC236}">
                <a16:creationId xmlns:a16="http://schemas.microsoft.com/office/drawing/2014/main" id="{F305B673-9C25-A880-CCAB-2AF46154ED57}"/>
              </a:ext>
            </a:extLst>
          </p:cNvPr>
          <p:cNvCxnSpPr>
            <a:cxnSpLocks/>
            <a:stCxn id="22" idx="3"/>
          </p:cNvCxnSpPr>
          <p:nvPr/>
        </p:nvCxnSpPr>
        <p:spPr>
          <a:xfrm>
            <a:off x="5791385" y="4781210"/>
            <a:ext cx="2394397" cy="32337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4956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words&#10;&#10;Description automatically generated">
            <a:extLst>
              <a:ext uri="{FF2B5EF4-FFF2-40B4-BE49-F238E27FC236}">
                <a16:creationId xmlns:a16="http://schemas.microsoft.com/office/drawing/2014/main" id="{0983E286-89A2-CDCD-03F5-7126B491C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7605" y="957987"/>
            <a:ext cx="5191642" cy="4171062"/>
          </a:xfrm>
          <a:prstGeom prst="rect">
            <a:avLst/>
          </a:prstGeom>
        </p:spPr>
      </p:pic>
      <p:sp>
        <p:nvSpPr>
          <p:cNvPr id="6" name="TextBox 5">
            <a:extLst>
              <a:ext uri="{FF2B5EF4-FFF2-40B4-BE49-F238E27FC236}">
                <a16:creationId xmlns:a16="http://schemas.microsoft.com/office/drawing/2014/main" id="{D2D429BC-AD72-7B1F-A0D2-12F437E8D3BE}"/>
              </a:ext>
            </a:extLst>
          </p:cNvPr>
          <p:cNvSpPr txBox="1"/>
          <p:nvPr/>
        </p:nvSpPr>
        <p:spPr>
          <a:xfrm>
            <a:off x="561209" y="214153"/>
            <a:ext cx="6053958" cy="400110"/>
          </a:xfrm>
          <a:prstGeom prst="rect">
            <a:avLst/>
          </a:prstGeom>
          <a:noFill/>
        </p:spPr>
        <p:txBody>
          <a:bodyPr wrap="square" rtlCol="0">
            <a:spAutoFit/>
          </a:bodyPr>
          <a:lstStyle/>
          <a:p>
            <a:r>
              <a:rPr lang="en-VN" sz="2000" b="1"/>
              <a:t>WordCloud – TOWN FEMALE – Important keywords</a:t>
            </a:r>
          </a:p>
        </p:txBody>
      </p:sp>
      <p:sp>
        <p:nvSpPr>
          <p:cNvPr id="7" name="Rectangle 6">
            <a:extLst>
              <a:ext uri="{FF2B5EF4-FFF2-40B4-BE49-F238E27FC236}">
                <a16:creationId xmlns:a16="http://schemas.microsoft.com/office/drawing/2014/main" id="{6D6FB232-3DE1-687B-3CD8-6302820B21AE}"/>
              </a:ext>
            </a:extLst>
          </p:cNvPr>
          <p:cNvSpPr/>
          <p:nvPr/>
        </p:nvSpPr>
        <p:spPr>
          <a:xfrm>
            <a:off x="6615166" y="957987"/>
            <a:ext cx="4933705" cy="80680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solidFill>
                <a:srgbClr val="FF0000"/>
              </a:solidFill>
            </a:endParaRPr>
          </a:p>
        </p:txBody>
      </p:sp>
      <p:sp>
        <p:nvSpPr>
          <p:cNvPr id="8" name="TextBox 7">
            <a:extLst>
              <a:ext uri="{FF2B5EF4-FFF2-40B4-BE49-F238E27FC236}">
                <a16:creationId xmlns:a16="http://schemas.microsoft.com/office/drawing/2014/main" id="{C06EE003-0CF4-C0BE-D492-F79D520F5344}"/>
              </a:ext>
            </a:extLst>
          </p:cNvPr>
          <p:cNvSpPr txBox="1"/>
          <p:nvPr/>
        </p:nvSpPr>
        <p:spPr>
          <a:xfrm>
            <a:off x="3297751" y="1887298"/>
            <a:ext cx="1972011" cy="523220"/>
          </a:xfrm>
          <a:prstGeom prst="rect">
            <a:avLst/>
          </a:prstGeom>
          <a:noFill/>
          <a:ln>
            <a:noFill/>
          </a:ln>
        </p:spPr>
        <p:txBody>
          <a:bodyPr wrap="square">
            <a:spAutoFit/>
          </a:bodyPr>
          <a:lstStyle/>
          <a:p>
            <a:r>
              <a:rPr lang="en-US" sz="1400">
                <a:solidFill>
                  <a:srgbClr val="FF0000"/>
                </a:solidFill>
                <a:latin typeface="SVN-Product Sans" panose="020B0403030502040203" pitchFamily="34" charset="0"/>
              </a:rPr>
              <a:t>Raising animal with housing</a:t>
            </a:r>
            <a:endParaRPr lang="en-VN" sz="1400">
              <a:solidFill>
                <a:srgbClr val="FF0000"/>
              </a:solidFill>
              <a:latin typeface="SVN-Product Sans" panose="020B0403030502040203" pitchFamily="34" charset="0"/>
            </a:endParaRPr>
          </a:p>
        </p:txBody>
      </p:sp>
      <p:cxnSp>
        <p:nvCxnSpPr>
          <p:cNvPr id="9" name="Straight Arrow Connector 8">
            <a:extLst>
              <a:ext uri="{FF2B5EF4-FFF2-40B4-BE49-F238E27FC236}">
                <a16:creationId xmlns:a16="http://schemas.microsoft.com/office/drawing/2014/main" id="{93CC2E0A-A53E-F3DA-E486-F06F0353BE56}"/>
              </a:ext>
            </a:extLst>
          </p:cNvPr>
          <p:cNvCxnSpPr>
            <a:cxnSpLocks/>
          </p:cNvCxnSpPr>
          <p:nvPr/>
        </p:nvCxnSpPr>
        <p:spPr>
          <a:xfrm flipH="1">
            <a:off x="5269762" y="1514919"/>
            <a:ext cx="1345404" cy="499746"/>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C7B1C199-4DA5-50A1-2409-92FC6D2802C6}"/>
              </a:ext>
            </a:extLst>
          </p:cNvPr>
          <p:cNvSpPr/>
          <p:nvPr/>
        </p:nvSpPr>
        <p:spPr>
          <a:xfrm>
            <a:off x="6779759" y="4313835"/>
            <a:ext cx="2995178" cy="80680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solidFill>
                <a:srgbClr val="FF0000"/>
              </a:solidFill>
            </a:endParaRPr>
          </a:p>
        </p:txBody>
      </p:sp>
      <p:sp>
        <p:nvSpPr>
          <p:cNvPr id="12" name="TextBox 11">
            <a:extLst>
              <a:ext uri="{FF2B5EF4-FFF2-40B4-BE49-F238E27FC236}">
                <a16:creationId xmlns:a16="http://schemas.microsoft.com/office/drawing/2014/main" id="{1706066B-E1A3-C70F-4434-F95AFF6A33F1}"/>
              </a:ext>
            </a:extLst>
          </p:cNvPr>
          <p:cNvSpPr txBox="1"/>
          <p:nvPr/>
        </p:nvSpPr>
        <p:spPr>
          <a:xfrm>
            <a:off x="4114522" y="4431983"/>
            <a:ext cx="634169" cy="307777"/>
          </a:xfrm>
          <a:prstGeom prst="rect">
            <a:avLst/>
          </a:prstGeom>
          <a:noFill/>
          <a:ln>
            <a:noFill/>
          </a:ln>
        </p:spPr>
        <p:txBody>
          <a:bodyPr wrap="square">
            <a:spAutoFit/>
          </a:bodyPr>
          <a:lstStyle/>
          <a:p>
            <a:r>
              <a:rPr lang="en-US" sz="1400">
                <a:solidFill>
                  <a:srgbClr val="FF0000"/>
                </a:solidFill>
                <a:latin typeface="SVN-Product Sans" panose="020B0403030502040203" pitchFamily="34" charset="0"/>
              </a:rPr>
              <a:t>Sow</a:t>
            </a:r>
            <a:endParaRPr lang="en-VN" sz="1400">
              <a:solidFill>
                <a:srgbClr val="FF0000"/>
              </a:solidFill>
              <a:latin typeface="SVN-Product Sans" panose="020B0403030502040203" pitchFamily="34" charset="0"/>
            </a:endParaRPr>
          </a:p>
        </p:txBody>
      </p:sp>
      <p:cxnSp>
        <p:nvCxnSpPr>
          <p:cNvPr id="13" name="Straight Arrow Connector 12">
            <a:extLst>
              <a:ext uri="{FF2B5EF4-FFF2-40B4-BE49-F238E27FC236}">
                <a16:creationId xmlns:a16="http://schemas.microsoft.com/office/drawing/2014/main" id="{11AF5946-3817-8CD9-4BE4-C244E159D3FA}"/>
              </a:ext>
            </a:extLst>
          </p:cNvPr>
          <p:cNvCxnSpPr>
            <a:cxnSpLocks/>
          </p:cNvCxnSpPr>
          <p:nvPr/>
        </p:nvCxnSpPr>
        <p:spPr>
          <a:xfrm flipH="1" flipV="1">
            <a:off x="5084064" y="4618455"/>
            <a:ext cx="1659118" cy="542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BC2CE147-60D2-3F27-4BB1-FBB9A3DF3596}"/>
              </a:ext>
            </a:extLst>
          </p:cNvPr>
          <p:cNvSpPr/>
          <p:nvPr/>
        </p:nvSpPr>
        <p:spPr>
          <a:xfrm>
            <a:off x="6679174" y="1963827"/>
            <a:ext cx="4677673" cy="80680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solidFill>
                <a:srgbClr val="FF0000"/>
              </a:solidFill>
            </a:endParaRPr>
          </a:p>
        </p:txBody>
      </p:sp>
      <p:sp>
        <p:nvSpPr>
          <p:cNvPr id="16" name="TextBox 15">
            <a:extLst>
              <a:ext uri="{FF2B5EF4-FFF2-40B4-BE49-F238E27FC236}">
                <a16:creationId xmlns:a16="http://schemas.microsoft.com/office/drawing/2014/main" id="{907A8ACC-682F-66F7-5403-540FECA29F60}"/>
              </a:ext>
            </a:extLst>
          </p:cNvPr>
          <p:cNvSpPr txBox="1"/>
          <p:nvPr/>
        </p:nvSpPr>
        <p:spPr>
          <a:xfrm>
            <a:off x="3392425" y="2690756"/>
            <a:ext cx="1124434" cy="307777"/>
          </a:xfrm>
          <a:prstGeom prst="rect">
            <a:avLst/>
          </a:prstGeom>
          <a:noFill/>
          <a:ln>
            <a:noFill/>
          </a:ln>
        </p:spPr>
        <p:txBody>
          <a:bodyPr wrap="square">
            <a:spAutoFit/>
          </a:bodyPr>
          <a:lstStyle/>
          <a:p>
            <a:r>
              <a:rPr lang="en-US" sz="1400">
                <a:solidFill>
                  <a:srgbClr val="FF0000"/>
                </a:solidFill>
                <a:latin typeface="SVN-Product Sans" panose="020B0403030502040203" pitchFamily="34" charset="0"/>
              </a:rPr>
              <a:t>Raising pig</a:t>
            </a:r>
            <a:endParaRPr lang="en-VN" sz="1400">
              <a:solidFill>
                <a:srgbClr val="FF0000"/>
              </a:solidFill>
              <a:latin typeface="SVN-Product Sans" panose="020B0403030502040203" pitchFamily="34" charset="0"/>
            </a:endParaRPr>
          </a:p>
        </p:txBody>
      </p:sp>
      <p:cxnSp>
        <p:nvCxnSpPr>
          <p:cNvPr id="17" name="Straight Arrow Connector 16">
            <a:extLst>
              <a:ext uri="{FF2B5EF4-FFF2-40B4-BE49-F238E27FC236}">
                <a16:creationId xmlns:a16="http://schemas.microsoft.com/office/drawing/2014/main" id="{EBAD6856-6DAC-2D02-9D38-F691021BF4ED}"/>
              </a:ext>
            </a:extLst>
          </p:cNvPr>
          <p:cNvCxnSpPr>
            <a:cxnSpLocks/>
          </p:cNvCxnSpPr>
          <p:nvPr/>
        </p:nvCxnSpPr>
        <p:spPr>
          <a:xfrm flipH="1">
            <a:off x="4489704" y="2410518"/>
            <a:ext cx="2125462" cy="38828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4C82BFEB-D261-EDFB-37D7-9841C0EEC5E5}"/>
              </a:ext>
            </a:extLst>
          </p:cNvPr>
          <p:cNvSpPr/>
          <p:nvPr/>
        </p:nvSpPr>
        <p:spPr>
          <a:xfrm>
            <a:off x="8087697" y="3642503"/>
            <a:ext cx="3269149" cy="806805"/>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VN">
              <a:solidFill>
                <a:srgbClr val="FF0000"/>
              </a:solidFill>
            </a:endParaRPr>
          </a:p>
        </p:txBody>
      </p:sp>
      <p:sp>
        <p:nvSpPr>
          <p:cNvPr id="21" name="TextBox 20">
            <a:extLst>
              <a:ext uri="{FF2B5EF4-FFF2-40B4-BE49-F238E27FC236}">
                <a16:creationId xmlns:a16="http://schemas.microsoft.com/office/drawing/2014/main" id="{C23AAAD1-BAD9-7CE2-AB2D-D137A596ACA3}"/>
              </a:ext>
            </a:extLst>
          </p:cNvPr>
          <p:cNvSpPr txBox="1"/>
          <p:nvPr/>
        </p:nvSpPr>
        <p:spPr>
          <a:xfrm>
            <a:off x="3165398" y="3737502"/>
            <a:ext cx="1324306" cy="307777"/>
          </a:xfrm>
          <a:prstGeom prst="rect">
            <a:avLst/>
          </a:prstGeom>
          <a:noFill/>
          <a:ln>
            <a:noFill/>
          </a:ln>
        </p:spPr>
        <p:txBody>
          <a:bodyPr wrap="square">
            <a:spAutoFit/>
          </a:bodyPr>
          <a:lstStyle/>
          <a:p>
            <a:r>
              <a:rPr lang="en-US" sz="1400">
                <a:latin typeface="SVN-Product Sans" panose="020B0403030502040203" pitchFamily="34" charset="0"/>
              </a:rPr>
              <a:t>Buying Food</a:t>
            </a:r>
            <a:endParaRPr lang="en-VN" sz="1400">
              <a:latin typeface="SVN-Product Sans" panose="020B0403030502040203" pitchFamily="34" charset="0"/>
            </a:endParaRPr>
          </a:p>
        </p:txBody>
      </p:sp>
      <p:cxnSp>
        <p:nvCxnSpPr>
          <p:cNvPr id="22" name="Straight Arrow Connector 21">
            <a:extLst>
              <a:ext uri="{FF2B5EF4-FFF2-40B4-BE49-F238E27FC236}">
                <a16:creationId xmlns:a16="http://schemas.microsoft.com/office/drawing/2014/main" id="{77A1E302-B84F-DC15-A55D-B5375EDFBEB4}"/>
              </a:ext>
            </a:extLst>
          </p:cNvPr>
          <p:cNvCxnSpPr>
            <a:cxnSpLocks/>
            <a:stCxn id="20" idx="1"/>
          </p:cNvCxnSpPr>
          <p:nvPr/>
        </p:nvCxnSpPr>
        <p:spPr>
          <a:xfrm flipH="1" flipV="1">
            <a:off x="4725249" y="3900825"/>
            <a:ext cx="3362448" cy="14508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5148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3"/>
          <p:cNvSpPr/>
          <p:nvPr/>
        </p:nvSpPr>
        <p:spPr>
          <a:xfrm>
            <a:off x="428" y="1947174"/>
            <a:ext cx="1096091" cy="2591932"/>
          </a:xfrm>
          <a:prstGeom prst="rect">
            <a:avLst/>
          </a:prstGeom>
          <a:solidFill>
            <a:srgbClr val="F25F32"/>
          </a:solidFill>
          <a:ln w="25400" cap="flat" cmpd="sng">
            <a:noFill/>
            <a:prstDash val="solid"/>
            <a:round/>
            <a:headEnd type="none" w="sm" len="sm"/>
            <a:tailEnd type="none" w="sm" len="sm"/>
          </a:ln>
        </p:spPr>
        <p:txBody>
          <a:bodyPr spcFirstLastPara="1" wrap="square" lIns="55440" tIns="27712" rIns="55440" bIns="27712" anchor="ctr" anchorCtr="0">
            <a:noAutofit/>
          </a:bodyPr>
          <a:lstStyle/>
          <a:p>
            <a:endParaRPr lang="en-GB" sz="849">
              <a:solidFill>
                <a:schemeClr val="lt1"/>
              </a:solidFill>
              <a:latin typeface="SVN-Product Sans" panose="020B0403030502040203" pitchFamily="34" charset="0"/>
            </a:endParaRPr>
          </a:p>
        </p:txBody>
      </p:sp>
      <p:grpSp>
        <p:nvGrpSpPr>
          <p:cNvPr id="2" name="Group 1">
            <a:extLst>
              <a:ext uri="{FF2B5EF4-FFF2-40B4-BE49-F238E27FC236}">
                <a16:creationId xmlns:a16="http://schemas.microsoft.com/office/drawing/2014/main" id="{FE7F4037-DC55-CF61-B70E-A2AA644A6168}"/>
              </a:ext>
            </a:extLst>
          </p:cNvPr>
          <p:cNvGrpSpPr/>
          <p:nvPr/>
        </p:nvGrpSpPr>
        <p:grpSpPr>
          <a:xfrm>
            <a:off x="1466914" y="1559854"/>
            <a:ext cx="9065316" cy="3346886"/>
            <a:chOff x="1457583" y="1611898"/>
            <a:chExt cx="9065316" cy="3346886"/>
          </a:xfrm>
        </p:grpSpPr>
        <p:sp>
          <p:nvSpPr>
            <p:cNvPr id="124" name="Google Shape;124;p23"/>
            <p:cNvSpPr txBox="1"/>
            <p:nvPr/>
          </p:nvSpPr>
          <p:spPr>
            <a:xfrm>
              <a:off x="1457583" y="1611898"/>
              <a:ext cx="7292075" cy="1902625"/>
            </a:xfrm>
            <a:prstGeom prst="rect">
              <a:avLst/>
            </a:prstGeom>
            <a:noFill/>
            <a:ln>
              <a:noFill/>
            </a:ln>
          </p:spPr>
          <p:txBody>
            <a:bodyPr spcFirstLastPara="1" wrap="square" lIns="55440" tIns="27712" rIns="55440" bIns="27712" anchor="t" anchorCtr="0">
              <a:spAutoFit/>
            </a:bodyPr>
            <a:lstStyle/>
            <a:p>
              <a:r>
                <a:rPr lang="en-US" sz="12000" b="1">
                  <a:latin typeface="SVN-Product Sans" panose="020B0403030502040203" pitchFamily="34" charset="0"/>
                </a:rPr>
                <a:t>Research</a:t>
              </a:r>
              <a:endParaRPr lang="en-US" sz="12000">
                <a:latin typeface="SVN-Product Sans" panose="020B0403030502040203" pitchFamily="34" charset="0"/>
              </a:endParaRPr>
            </a:p>
          </p:txBody>
        </p:sp>
        <p:sp>
          <p:nvSpPr>
            <p:cNvPr id="125" name="Google Shape;125;p23"/>
            <p:cNvSpPr txBox="1"/>
            <p:nvPr/>
          </p:nvSpPr>
          <p:spPr>
            <a:xfrm>
              <a:off x="1457583" y="3056159"/>
              <a:ext cx="9065316" cy="1902625"/>
            </a:xfrm>
            <a:prstGeom prst="rect">
              <a:avLst/>
            </a:prstGeom>
            <a:noFill/>
            <a:ln>
              <a:noFill/>
            </a:ln>
          </p:spPr>
          <p:txBody>
            <a:bodyPr spcFirstLastPara="1" wrap="square" lIns="55440" tIns="27712" rIns="55440" bIns="27712" anchor="t" anchorCtr="0">
              <a:spAutoFit/>
            </a:bodyPr>
            <a:lstStyle/>
            <a:p>
              <a:r>
                <a:rPr lang="en-US" sz="12000" b="1">
                  <a:latin typeface="SVN-Product Sans" panose="020B0403030502040203" pitchFamily="34" charset="0"/>
                </a:rPr>
                <a:t>insights</a:t>
              </a:r>
              <a:r>
                <a:rPr lang="en-US" sz="12000" b="1">
                  <a:solidFill>
                    <a:srgbClr val="F35C36"/>
                  </a:solidFill>
                  <a:latin typeface="SVN-Product Sans" panose="020B0403030502040203" pitchFamily="34" charset="0"/>
                </a:rPr>
                <a:t>.</a:t>
              </a:r>
            </a:p>
          </p:txBody>
        </p:sp>
      </p:grpSp>
    </p:spTree>
    <p:extLst>
      <p:ext uri="{BB962C8B-B14F-4D97-AF65-F5344CB8AC3E}">
        <p14:creationId xmlns:p14="http://schemas.microsoft.com/office/powerpoint/2010/main" val="2134909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Demographics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607109" y="1046444"/>
            <a:ext cx="2888446" cy="338554"/>
          </a:xfrm>
          <a:prstGeom prst="rect">
            <a:avLst/>
          </a:prstGeom>
          <a:noFill/>
        </p:spPr>
        <p:txBody>
          <a:bodyPr wrap="square">
            <a:spAutoFit/>
          </a:bodyPr>
          <a:lstStyle/>
          <a:p>
            <a:r>
              <a:rPr lang="en-US" sz="1600">
                <a:latin typeface="SVN-Product Sans" panose="020B0403030502040203" pitchFamily="34" charset="0"/>
              </a:rPr>
              <a:t>Information of participants: </a:t>
            </a:r>
          </a:p>
        </p:txBody>
      </p:sp>
      <p:pic>
        <p:nvPicPr>
          <p:cNvPr id="10" name="Picture 9" descr="A blue and orange pie chart&#10;&#10;Description automatically generated">
            <a:extLst>
              <a:ext uri="{FF2B5EF4-FFF2-40B4-BE49-F238E27FC236}">
                <a16:creationId xmlns:a16="http://schemas.microsoft.com/office/drawing/2014/main" id="{2B8B90B7-1FD4-0CFD-59E7-3282B8BC32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376" y="2026936"/>
            <a:ext cx="4002815" cy="3413165"/>
          </a:xfrm>
          <a:prstGeom prst="rect">
            <a:avLst/>
          </a:prstGeom>
        </p:spPr>
      </p:pic>
      <p:sp>
        <p:nvSpPr>
          <p:cNvPr id="11" name="TextBox 10">
            <a:extLst>
              <a:ext uri="{FF2B5EF4-FFF2-40B4-BE49-F238E27FC236}">
                <a16:creationId xmlns:a16="http://schemas.microsoft.com/office/drawing/2014/main" id="{9A3C8D91-3354-68D7-48E0-ED837FCBE101}"/>
              </a:ext>
            </a:extLst>
          </p:cNvPr>
          <p:cNvSpPr txBox="1"/>
          <p:nvPr/>
        </p:nvSpPr>
        <p:spPr>
          <a:xfrm>
            <a:off x="1745366" y="1677999"/>
            <a:ext cx="1336834" cy="307777"/>
          </a:xfrm>
          <a:prstGeom prst="rect">
            <a:avLst/>
          </a:prstGeom>
          <a:noFill/>
        </p:spPr>
        <p:txBody>
          <a:bodyPr wrap="square">
            <a:spAutoFit/>
          </a:bodyPr>
          <a:lstStyle/>
          <a:p>
            <a:pPr algn="ctr"/>
            <a:r>
              <a:rPr lang="en-US" sz="1400" b="1" i="0" u="none" strike="noStrike">
                <a:solidFill>
                  <a:srgbClr val="000000"/>
                </a:solidFill>
                <a:effectLst/>
                <a:latin typeface="SVN-Product Sans" panose="020B0403030502040203" pitchFamily="34" charset="0"/>
              </a:rPr>
              <a:t>Female</a:t>
            </a:r>
          </a:p>
        </p:txBody>
      </p:sp>
      <p:sp>
        <p:nvSpPr>
          <p:cNvPr id="12" name="TextBox 11">
            <a:extLst>
              <a:ext uri="{FF2B5EF4-FFF2-40B4-BE49-F238E27FC236}">
                <a16:creationId xmlns:a16="http://schemas.microsoft.com/office/drawing/2014/main" id="{0C315D00-44FF-6638-51A5-FC88C0E20F1B}"/>
              </a:ext>
            </a:extLst>
          </p:cNvPr>
          <p:cNvSpPr txBox="1"/>
          <p:nvPr/>
        </p:nvSpPr>
        <p:spPr>
          <a:xfrm>
            <a:off x="1756941" y="5613391"/>
            <a:ext cx="1336834" cy="307777"/>
          </a:xfrm>
          <a:prstGeom prst="rect">
            <a:avLst/>
          </a:prstGeom>
          <a:noFill/>
        </p:spPr>
        <p:txBody>
          <a:bodyPr wrap="square">
            <a:spAutoFit/>
          </a:bodyPr>
          <a:lstStyle/>
          <a:p>
            <a:pPr algn="ctr"/>
            <a:r>
              <a:rPr lang="en-US" sz="1400" b="1" i="0" u="none" strike="noStrike">
                <a:solidFill>
                  <a:srgbClr val="000000"/>
                </a:solidFill>
                <a:effectLst/>
                <a:latin typeface="SVN-Product Sans" panose="020B0403030502040203" pitchFamily="34" charset="0"/>
              </a:rPr>
              <a:t>Male</a:t>
            </a:r>
          </a:p>
        </p:txBody>
      </p:sp>
      <p:graphicFrame>
        <p:nvGraphicFramePr>
          <p:cNvPr id="16" name="Table 15">
            <a:extLst>
              <a:ext uri="{FF2B5EF4-FFF2-40B4-BE49-F238E27FC236}">
                <a16:creationId xmlns:a16="http://schemas.microsoft.com/office/drawing/2014/main" id="{63B32829-588E-B42C-2F04-0A9038205B37}"/>
              </a:ext>
            </a:extLst>
          </p:cNvPr>
          <p:cNvGraphicFramePr>
            <a:graphicFrameLocks noGrp="1"/>
          </p:cNvGraphicFramePr>
          <p:nvPr>
            <p:extLst>
              <p:ext uri="{D42A27DB-BD31-4B8C-83A1-F6EECF244321}">
                <p14:modId xmlns:p14="http://schemas.microsoft.com/office/powerpoint/2010/main" val="3254724890"/>
              </p:ext>
            </p:extLst>
          </p:nvPr>
        </p:nvGraphicFramePr>
        <p:xfrm>
          <a:off x="5153247" y="2848748"/>
          <a:ext cx="5853824" cy="1854200"/>
        </p:xfrm>
        <a:graphic>
          <a:graphicData uri="http://schemas.openxmlformats.org/drawingml/2006/table">
            <a:tbl>
              <a:tblPr firstRow="1" bandRow="1">
                <a:tableStyleId>{21E4AEA4-8DFA-4A89-87EB-49C32662AFE0}</a:tableStyleId>
              </a:tblPr>
              <a:tblGrid>
                <a:gridCol w="2305368">
                  <a:extLst>
                    <a:ext uri="{9D8B030D-6E8A-4147-A177-3AD203B41FA5}">
                      <a16:colId xmlns:a16="http://schemas.microsoft.com/office/drawing/2014/main" val="2561857488"/>
                    </a:ext>
                  </a:extLst>
                </a:gridCol>
                <a:gridCol w="1694973">
                  <a:extLst>
                    <a:ext uri="{9D8B030D-6E8A-4147-A177-3AD203B41FA5}">
                      <a16:colId xmlns:a16="http://schemas.microsoft.com/office/drawing/2014/main" val="3491176043"/>
                    </a:ext>
                  </a:extLst>
                </a:gridCol>
                <a:gridCol w="1853483">
                  <a:extLst>
                    <a:ext uri="{9D8B030D-6E8A-4147-A177-3AD203B41FA5}">
                      <a16:colId xmlns:a16="http://schemas.microsoft.com/office/drawing/2014/main" val="2857912830"/>
                    </a:ext>
                  </a:extLst>
                </a:gridCol>
              </a:tblGrid>
              <a:tr h="370840">
                <a:tc>
                  <a:txBody>
                    <a:bodyPr/>
                    <a:lstStyle/>
                    <a:p>
                      <a:r>
                        <a:rPr lang="en-US" sz="1400">
                          <a:latin typeface="SVN-Product Sans" panose="020B0403030502040203" pitchFamily="34" charset="0"/>
                        </a:rPr>
                        <a:t>Education level</a:t>
                      </a:r>
                      <a:endParaRPr lang="en-VN" sz="1400">
                        <a:latin typeface="SVN-Product Sans" panose="020B0403030502040203" pitchFamily="34" charset="0"/>
                      </a:endParaRPr>
                    </a:p>
                  </a:txBody>
                  <a:tcPr/>
                </a:tc>
                <a:tc>
                  <a:txBody>
                    <a:bodyPr/>
                    <a:lstStyle/>
                    <a:p>
                      <a:r>
                        <a:rPr lang="en-VN" sz="1400">
                          <a:latin typeface="SVN-Product Sans" panose="020B0403030502040203" pitchFamily="34" charset="0"/>
                        </a:rPr>
                        <a:t>Male (%)</a:t>
                      </a:r>
                    </a:p>
                  </a:txBody>
                  <a:tcPr/>
                </a:tc>
                <a:tc>
                  <a:txBody>
                    <a:bodyPr/>
                    <a:lstStyle/>
                    <a:p>
                      <a:r>
                        <a:rPr lang="en-VN" sz="1400">
                          <a:latin typeface="SVN-Product Sans" panose="020B0403030502040203" pitchFamily="34" charset="0"/>
                        </a:rPr>
                        <a:t>Female (%)</a:t>
                      </a:r>
                    </a:p>
                  </a:txBody>
                  <a:tcPr/>
                </a:tc>
                <a:extLst>
                  <a:ext uri="{0D108BD9-81ED-4DB2-BD59-A6C34878D82A}">
                    <a16:rowId xmlns:a16="http://schemas.microsoft.com/office/drawing/2014/main" val="1205351096"/>
                  </a:ext>
                </a:extLst>
              </a:tr>
              <a:tr h="370840">
                <a:tc>
                  <a:txBody>
                    <a:bodyPr/>
                    <a:lstStyle/>
                    <a:p>
                      <a:r>
                        <a:rPr lang="en-VN" sz="1400">
                          <a:latin typeface="SVN-Product Sans" panose="020B0403030502040203" pitchFamily="34" charset="0"/>
                        </a:rPr>
                        <a:t>Illiteracy</a:t>
                      </a:r>
                    </a:p>
                  </a:txBody>
                  <a:tcPr/>
                </a:tc>
                <a:tc>
                  <a:txBody>
                    <a:bodyPr/>
                    <a:lstStyle/>
                    <a:p>
                      <a:r>
                        <a:rPr lang="en-VN" sz="1400">
                          <a:latin typeface="SVN-Product Sans" panose="020B0403030502040203" pitchFamily="34" charset="0"/>
                        </a:rPr>
                        <a:t>5.41</a:t>
                      </a:r>
                    </a:p>
                  </a:txBody>
                  <a:tcPr/>
                </a:tc>
                <a:tc>
                  <a:txBody>
                    <a:bodyPr/>
                    <a:lstStyle/>
                    <a:p>
                      <a:r>
                        <a:rPr lang="en-VN" sz="1400">
                          <a:latin typeface="SVN-Product Sans" panose="020B0403030502040203" pitchFamily="34" charset="0"/>
                        </a:rPr>
                        <a:t>4.73</a:t>
                      </a:r>
                    </a:p>
                  </a:txBody>
                  <a:tcPr/>
                </a:tc>
                <a:extLst>
                  <a:ext uri="{0D108BD9-81ED-4DB2-BD59-A6C34878D82A}">
                    <a16:rowId xmlns:a16="http://schemas.microsoft.com/office/drawing/2014/main" val="863672545"/>
                  </a:ext>
                </a:extLst>
              </a:tr>
              <a:tr h="370840">
                <a:tc>
                  <a:txBody>
                    <a:bodyPr/>
                    <a:lstStyle/>
                    <a:p>
                      <a:r>
                        <a:rPr lang="en-US" sz="1400">
                          <a:latin typeface="SVN-Product Sans" panose="020B0403030502040203" pitchFamily="34" charset="0"/>
                        </a:rPr>
                        <a:t>Primary school</a:t>
                      </a:r>
                      <a:endParaRPr lang="en-VN" sz="1400">
                        <a:latin typeface="SVN-Product Sans" panose="020B0403030502040203" pitchFamily="34" charset="0"/>
                      </a:endParaRPr>
                    </a:p>
                  </a:txBody>
                  <a:tcPr/>
                </a:tc>
                <a:tc>
                  <a:txBody>
                    <a:bodyPr/>
                    <a:lstStyle/>
                    <a:p>
                      <a:r>
                        <a:rPr lang="en-VN" sz="1400">
                          <a:latin typeface="SVN-Product Sans" panose="020B0403030502040203" pitchFamily="34" charset="0"/>
                        </a:rPr>
                        <a:t>4,31</a:t>
                      </a:r>
                    </a:p>
                  </a:txBody>
                  <a:tcPr/>
                </a:tc>
                <a:tc>
                  <a:txBody>
                    <a:bodyPr/>
                    <a:lstStyle/>
                    <a:p>
                      <a:r>
                        <a:rPr lang="en-VN" sz="1400">
                          <a:latin typeface="SVN-Product Sans" panose="020B0403030502040203" pitchFamily="34" charset="0"/>
                        </a:rPr>
                        <a:t>7.75</a:t>
                      </a:r>
                    </a:p>
                  </a:txBody>
                  <a:tcPr/>
                </a:tc>
                <a:extLst>
                  <a:ext uri="{0D108BD9-81ED-4DB2-BD59-A6C34878D82A}">
                    <a16:rowId xmlns:a16="http://schemas.microsoft.com/office/drawing/2014/main" val="935307301"/>
                  </a:ext>
                </a:extLst>
              </a:tr>
              <a:tr h="370840">
                <a:tc>
                  <a:txBody>
                    <a:bodyPr/>
                    <a:lstStyle/>
                    <a:p>
                      <a:r>
                        <a:rPr lang="en-US" sz="1400">
                          <a:latin typeface="SVN-Product Sans" panose="020B0403030502040203" pitchFamily="34" charset="0"/>
                        </a:rPr>
                        <a:t>Secondary and high school</a:t>
                      </a:r>
                      <a:endParaRPr lang="en-VN" sz="1400">
                        <a:latin typeface="SVN-Product Sans" panose="020B0403030502040203" pitchFamily="34" charset="0"/>
                      </a:endParaRPr>
                    </a:p>
                  </a:txBody>
                  <a:tcPr/>
                </a:tc>
                <a:tc>
                  <a:txBody>
                    <a:bodyPr/>
                    <a:lstStyle/>
                    <a:p>
                      <a:r>
                        <a:rPr lang="en-VN" sz="1400">
                          <a:latin typeface="SVN-Product Sans" panose="020B0403030502040203" pitchFamily="34" charset="0"/>
                        </a:rPr>
                        <a:t>39.64</a:t>
                      </a:r>
                    </a:p>
                  </a:txBody>
                  <a:tcPr/>
                </a:tc>
                <a:tc>
                  <a:txBody>
                    <a:bodyPr/>
                    <a:lstStyle/>
                    <a:p>
                      <a:r>
                        <a:rPr lang="en-VN" sz="1400">
                          <a:latin typeface="SVN-Product Sans" panose="020B0403030502040203" pitchFamily="34" charset="0"/>
                        </a:rPr>
                        <a:t>38.79</a:t>
                      </a:r>
                    </a:p>
                  </a:txBody>
                  <a:tcPr/>
                </a:tc>
                <a:extLst>
                  <a:ext uri="{0D108BD9-81ED-4DB2-BD59-A6C34878D82A}">
                    <a16:rowId xmlns:a16="http://schemas.microsoft.com/office/drawing/2014/main" val="4097848254"/>
                  </a:ext>
                </a:extLst>
              </a:tr>
              <a:tr h="370840">
                <a:tc>
                  <a:txBody>
                    <a:bodyPr/>
                    <a:lstStyle/>
                    <a:p>
                      <a:r>
                        <a:rPr lang="en-US" sz="1400">
                          <a:latin typeface="SVN-Product Sans" panose="020B0403030502040203" pitchFamily="34" charset="0"/>
                        </a:rPr>
                        <a:t>College and university</a:t>
                      </a:r>
                      <a:endParaRPr lang="en-VN" sz="1400">
                        <a:latin typeface="SVN-Product Sans" panose="020B0403030502040203" pitchFamily="34" charset="0"/>
                      </a:endParaRPr>
                    </a:p>
                  </a:txBody>
                  <a:tcPr/>
                </a:tc>
                <a:tc>
                  <a:txBody>
                    <a:bodyPr/>
                    <a:lstStyle/>
                    <a:p>
                      <a:r>
                        <a:rPr lang="en-VN" sz="1400">
                          <a:latin typeface="SVN-Product Sans" panose="020B0403030502040203" pitchFamily="34" charset="0"/>
                        </a:rPr>
                        <a:t>0.68</a:t>
                      </a:r>
                    </a:p>
                  </a:txBody>
                  <a:tcPr/>
                </a:tc>
                <a:tc>
                  <a:txBody>
                    <a:bodyPr/>
                    <a:lstStyle/>
                    <a:p>
                      <a:r>
                        <a:rPr lang="en-VN" sz="1400">
                          <a:latin typeface="SVN-Product Sans" panose="020B0403030502040203" pitchFamily="34" charset="0"/>
                        </a:rPr>
                        <a:t>1.35</a:t>
                      </a:r>
                    </a:p>
                  </a:txBody>
                  <a:tcPr/>
                </a:tc>
                <a:extLst>
                  <a:ext uri="{0D108BD9-81ED-4DB2-BD59-A6C34878D82A}">
                    <a16:rowId xmlns:a16="http://schemas.microsoft.com/office/drawing/2014/main" val="2370515137"/>
                  </a:ext>
                </a:extLst>
              </a:tr>
            </a:tbl>
          </a:graphicData>
        </a:graphic>
      </p:graphicFrame>
    </p:spTree>
    <p:extLst>
      <p:ext uri="{BB962C8B-B14F-4D97-AF65-F5344CB8AC3E}">
        <p14:creationId xmlns:p14="http://schemas.microsoft.com/office/powerpoint/2010/main" val="29613184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7" name="TextBox 6">
            <a:extLst>
              <a:ext uri="{FF2B5EF4-FFF2-40B4-BE49-F238E27FC236}">
                <a16:creationId xmlns:a16="http://schemas.microsoft.com/office/drawing/2014/main" id="{D303CA3A-6863-170E-751C-ABCDAC06E0AD}"/>
              </a:ext>
            </a:extLst>
          </p:cNvPr>
          <p:cNvSpPr txBox="1"/>
          <p:nvPr/>
        </p:nvSpPr>
        <p:spPr>
          <a:xfrm>
            <a:off x="1253377" y="1458061"/>
            <a:ext cx="7113008" cy="1877437"/>
          </a:xfrm>
          <a:prstGeom prst="rect">
            <a:avLst/>
          </a:prstGeom>
          <a:noFill/>
        </p:spPr>
        <p:txBody>
          <a:bodyPr wrap="square" rtlCol="0">
            <a:spAutoFit/>
          </a:bodyPr>
          <a:lstStyle/>
          <a:p>
            <a:r>
              <a:rPr lang="en-US" sz="2000" b="1">
                <a:latin typeface="SVN-Product Sans" panose="020B0403030502040203" pitchFamily="34" charset="0"/>
              </a:rPr>
              <a:t>Livestock</a:t>
            </a:r>
          </a:p>
          <a:p>
            <a:pPr marL="342900" indent="-342900">
              <a:buFont typeface="+mj-lt"/>
              <a:buAutoNum type="arabicPeriod"/>
            </a:pPr>
            <a:r>
              <a:rPr lang="en-US" sz="1600">
                <a:latin typeface="SVN-Product Sans" panose="020B0403030502040203" pitchFamily="34" charset="0"/>
              </a:rPr>
              <a:t>Marketing</a:t>
            </a:r>
          </a:p>
          <a:p>
            <a:pPr marL="342900" indent="-342900">
              <a:buFont typeface="+mj-lt"/>
              <a:buAutoNum type="arabicPeriod"/>
            </a:pPr>
            <a:r>
              <a:rPr lang="en-US" sz="1600">
                <a:latin typeface="SVN-Product Sans" panose="020B0403030502040203" pitchFamily="34" charset="0"/>
              </a:rPr>
              <a:t>Breeds and gestation</a:t>
            </a:r>
          </a:p>
          <a:p>
            <a:pPr marL="342900" indent="-342900">
              <a:buFont typeface="+mj-lt"/>
              <a:buAutoNum type="arabicPeriod"/>
            </a:pPr>
            <a:r>
              <a:rPr lang="en-US" sz="1600">
                <a:latin typeface="SVN-Product Sans" panose="020B0403030502040203" pitchFamily="34" charset="0"/>
              </a:rPr>
              <a:t>Feeding and nutrition</a:t>
            </a:r>
          </a:p>
          <a:p>
            <a:pPr marL="342900" indent="-342900">
              <a:buFont typeface="+mj-lt"/>
              <a:buAutoNum type="arabicPeriod"/>
            </a:pPr>
            <a:r>
              <a:rPr lang="en-US" sz="1600">
                <a:latin typeface="SVN-Product Sans" panose="020B0403030502040203" pitchFamily="34" charset="0"/>
              </a:rPr>
              <a:t>Artificial insemination and natural mating</a:t>
            </a:r>
          </a:p>
          <a:p>
            <a:pPr marL="342900" indent="-342900">
              <a:buFont typeface="+mj-lt"/>
              <a:buAutoNum type="arabicPeriod"/>
            </a:pPr>
            <a:r>
              <a:rPr lang="en-US" sz="1600">
                <a:latin typeface="SVN-Product Sans" panose="020B0403030502040203" pitchFamily="34" charset="0"/>
              </a:rPr>
              <a:t>Animal health, vaccine and medicine</a:t>
            </a:r>
          </a:p>
          <a:p>
            <a:pPr marL="342900" indent="-342900">
              <a:buFont typeface="+mj-lt"/>
              <a:buAutoNum type="arabicPeriod"/>
            </a:pPr>
            <a:r>
              <a:rPr lang="en-US" sz="1600">
                <a:latin typeface="SVN-Product Sans" panose="020B0403030502040203" pitchFamily="34" charset="0"/>
              </a:rPr>
              <a:t>Housing</a:t>
            </a:r>
          </a:p>
        </p:txBody>
      </p:sp>
      <p:sp>
        <p:nvSpPr>
          <p:cNvPr id="8" name="TextBox 7">
            <a:extLst>
              <a:ext uri="{FF2B5EF4-FFF2-40B4-BE49-F238E27FC236}">
                <a16:creationId xmlns:a16="http://schemas.microsoft.com/office/drawing/2014/main" id="{5DF5A4C7-D36E-B2B2-828A-425FF053DFF5}"/>
              </a:ext>
            </a:extLst>
          </p:cNvPr>
          <p:cNvSpPr txBox="1"/>
          <p:nvPr/>
        </p:nvSpPr>
        <p:spPr>
          <a:xfrm>
            <a:off x="607108" y="1046444"/>
            <a:ext cx="10640699" cy="338554"/>
          </a:xfrm>
          <a:prstGeom prst="rect">
            <a:avLst/>
          </a:prstGeom>
          <a:noFill/>
        </p:spPr>
        <p:txBody>
          <a:bodyPr wrap="square">
            <a:spAutoFit/>
          </a:bodyPr>
          <a:lstStyle/>
          <a:p>
            <a:r>
              <a:rPr lang="en-US" sz="1600">
                <a:latin typeface="SVN-Product Sans" panose="020B0403030502040203" pitchFamily="34" charset="0"/>
              </a:rPr>
              <a:t>We divided insights from quantitative and qualitative studies into three components of SAPLING project as follow: </a:t>
            </a:r>
          </a:p>
        </p:txBody>
      </p:sp>
      <p:sp>
        <p:nvSpPr>
          <p:cNvPr id="2" name="TextBox 1">
            <a:extLst>
              <a:ext uri="{FF2B5EF4-FFF2-40B4-BE49-F238E27FC236}">
                <a16:creationId xmlns:a16="http://schemas.microsoft.com/office/drawing/2014/main" id="{8949946B-A32D-760B-9D45-48B08C06B876}"/>
              </a:ext>
            </a:extLst>
          </p:cNvPr>
          <p:cNvSpPr txBox="1"/>
          <p:nvPr/>
        </p:nvSpPr>
        <p:spPr>
          <a:xfrm>
            <a:off x="1253377" y="3429000"/>
            <a:ext cx="6053958" cy="892552"/>
          </a:xfrm>
          <a:prstGeom prst="rect">
            <a:avLst/>
          </a:prstGeom>
          <a:noFill/>
        </p:spPr>
        <p:txBody>
          <a:bodyPr wrap="square" rtlCol="0">
            <a:spAutoFit/>
          </a:bodyPr>
          <a:lstStyle/>
          <a:p>
            <a:r>
              <a:rPr lang="en-US" sz="2000" b="1">
                <a:latin typeface="SVN-Product Sans" panose="020B0403030502040203" pitchFamily="34" charset="0"/>
              </a:rPr>
              <a:t>Human nutrition</a:t>
            </a:r>
          </a:p>
          <a:p>
            <a:pPr marL="342900" indent="-342900">
              <a:buFont typeface="+mj-lt"/>
              <a:buAutoNum type="arabicPeriod"/>
            </a:pPr>
            <a:r>
              <a:rPr lang="en-US" sz="1600">
                <a:latin typeface="SVN-Product Sans" panose="020B0403030502040203" pitchFamily="34" charset="0"/>
              </a:rPr>
              <a:t>Animal source food in daily meals</a:t>
            </a:r>
          </a:p>
          <a:p>
            <a:pPr marL="342900" indent="-342900">
              <a:buFont typeface="+mj-lt"/>
              <a:buAutoNum type="arabicPeriod"/>
            </a:pPr>
            <a:r>
              <a:rPr lang="en-US" sz="1600">
                <a:latin typeface="SVN-Product Sans" panose="020B0403030502040203" pitchFamily="34" charset="0"/>
              </a:rPr>
              <a:t>Diet for pregnant women and young children</a:t>
            </a:r>
          </a:p>
        </p:txBody>
      </p:sp>
      <p:sp>
        <p:nvSpPr>
          <p:cNvPr id="3" name="TextBox 2">
            <a:extLst>
              <a:ext uri="{FF2B5EF4-FFF2-40B4-BE49-F238E27FC236}">
                <a16:creationId xmlns:a16="http://schemas.microsoft.com/office/drawing/2014/main" id="{DF71D2FE-A318-DB2A-2A50-83AB5CC25D73}"/>
              </a:ext>
            </a:extLst>
          </p:cNvPr>
          <p:cNvSpPr txBox="1"/>
          <p:nvPr/>
        </p:nvSpPr>
        <p:spPr>
          <a:xfrm>
            <a:off x="1253377" y="4456233"/>
            <a:ext cx="6053958" cy="1138773"/>
          </a:xfrm>
          <a:prstGeom prst="rect">
            <a:avLst/>
          </a:prstGeom>
          <a:noFill/>
        </p:spPr>
        <p:txBody>
          <a:bodyPr wrap="square" rtlCol="0">
            <a:spAutoFit/>
          </a:bodyPr>
          <a:lstStyle/>
          <a:p>
            <a:r>
              <a:rPr lang="en-US" sz="2000" b="1">
                <a:latin typeface="SVN-Product Sans" panose="020B0403030502040203" pitchFamily="34" charset="0"/>
              </a:rPr>
              <a:t>Gender</a:t>
            </a:r>
          </a:p>
          <a:p>
            <a:pPr marL="342900" indent="-342900">
              <a:buFont typeface="+mj-lt"/>
              <a:buAutoNum type="arabicPeriod"/>
            </a:pPr>
            <a:r>
              <a:rPr lang="en-US" sz="1600">
                <a:latin typeface="SVN-Product Sans" panose="020B0403030502040203" pitchFamily="34" charset="0"/>
              </a:rPr>
              <a:t>Decision-making process</a:t>
            </a:r>
          </a:p>
          <a:p>
            <a:pPr marL="342900" indent="-342900">
              <a:buFont typeface="+mj-lt"/>
              <a:buAutoNum type="arabicPeriod"/>
            </a:pPr>
            <a:r>
              <a:rPr lang="en-US" sz="1600">
                <a:latin typeface="SVN-Product Sans" panose="020B0403030502040203" pitchFamily="34" charset="0"/>
              </a:rPr>
              <a:t>Knowledge and personal growth for women</a:t>
            </a:r>
          </a:p>
          <a:p>
            <a:pPr marL="342900" indent="-342900">
              <a:buFont typeface="+mj-lt"/>
              <a:buAutoNum type="arabicPeriod"/>
            </a:pPr>
            <a:r>
              <a:rPr lang="en-US" sz="1600">
                <a:latin typeface="SVN-Product Sans" panose="020B0403030502040203" pitchFamily="34" charset="0"/>
              </a:rPr>
              <a:t>Land and property ownership</a:t>
            </a:r>
            <a:endParaRPr lang="en-VN" sz="1600">
              <a:latin typeface="SVN-Product Sans" panose="020B0403030502040203" pitchFamily="34" charset="0"/>
            </a:endParaRPr>
          </a:p>
        </p:txBody>
      </p:sp>
    </p:spTree>
    <p:extLst>
      <p:ext uri="{BB962C8B-B14F-4D97-AF65-F5344CB8AC3E}">
        <p14:creationId xmlns:p14="http://schemas.microsoft.com/office/powerpoint/2010/main" val="13135553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4A5861-122B-56B9-E303-75DD79C489A0}"/>
              </a:ext>
            </a:extLst>
          </p:cNvPr>
          <p:cNvSpPr/>
          <p:nvPr/>
        </p:nvSpPr>
        <p:spPr>
          <a:xfrm>
            <a:off x="0" y="2537011"/>
            <a:ext cx="412376" cy="1783977"/>
          </a:xfrm>
          <a:prstGeom prst="rect">
            <a:avLst/>
          </a:prstGeom>
          <a:solidFill>
            <a:srgbClr val="F15B3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45;p4">
            <a:extLst>
              <a:ext uri="{FF2B5EF4-FFF2-40B4-BE49-F238E27FC236}">
                <a16:creationId xmlns:a16="http://schemas.microsoft.com/office/drawing/2014/main" id="{76DC3B94-4195-9FD5-1FB6-BD5131A47369}"/>
              </a:ext>
            </a:extLst>
          </p:cNvPr>
          <p:cNvSpPr txBox="1"/>
          <p:nvPr/>
        </p:nvSpPr>
        <p:spPr>
          <a:xfrm>
            <a:off x="650635" y="2631574"/>
            <a:ext cx="9094042" cy="1594850"/>
          </a:xfrm>
          <a:prstGeom prst="rect">
            <a:avLst/>
          </a:prstGeom>
          <a:noFill/>
          <a:ln>
            <a:noFill/>
          </a:ln>
        </p:spPr>
        <p:txBody>
          <a:bodyPr spcFirstLastPara="1" wrap="square" lIns="55440" tIns="27713" rIns="55440" bIns="27713" anchor="t" anchorCtr="0">
            <a:spAutoFit/>
          </a:bodyPr>
          <a:lstStyle/>
          <a:p>
            <a:pPr>
              <a:buClr>
                <a:srgbClr val="000000"/>
              </a:buClr>
              <a:buSzPts val="6800"/>
            </a:pPr>
            <a:r>
              <a:rPr lang="en-US" sz="10000" b="1">
                <a:latin typeface="SVN-Product Sans" panose="020B0403030502040203" pitchFamily="34" charset="0"/>
              </a:rPr>
              <a:t>Livestock</a:t>
            </a:r>
            <a:endParaRPr lang="vi-VN" sz="10000" b="1">
              <a:latin typeface="SVN-Product Sans" panose="020B0403030502040203" pitchFamily="34" charset="0"/>
            </a:endParaRPr>
          </a:p>
        </p:txBody>
      </p:sp>
    </p:spTree>
    <p:extLst>
      <p:ext uri="{BB962C8B-B14F-4D97-AF65-F5344CB8AC3E}">
        <p14:creationId xmlns:p14="http://schemas.microsoft.com/office/powerpoint/2010/main" val="3578285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Livestock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89826" y="828666"/>
            <a:ext cx="11151690" cy="5188600"/>
          </a:xfrm>
          <a:prstGeom prst="rect">
            <a:avLst/>
          </a:prstGeom>
          <a:noFill/>
        </p:spPr>
        <p:txBody>
          <a:bodyPr wrap="square">
            <a:spAutoFit/>
          </a:bodyPr>
          <a:lstStyle/>
          <a:p>
            <a:pPr algn="just"/>
            <a:r>
              <a:rPr lang="en-US" sz="1600" b="1" u="sng">
                <a:latin typeface="SVN-Product Sans" panose="020B0403030502040203" pitchFamily="34" charset="0"/>
              </a:rPr>
              <a:t>1. Marketing</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latin typeface="SVN-Product Sans" panose="020B0403030502040203" pitchFamily="34" charset="0"/>
              </a:rPr>
              <a:t>This is the </a:t>
            </a:r>
            <a:r>
              <a:rPr lang="en-US" sz="1500">
                <a:solidFill>
                  <a:srgbClr val="F35C36"/>
                </a:solidFill>
                <a:latin typeface="SVN-Product Sans" panose="020B0403030502040203" pitchFamily="34" charset="0"/>
              </a:rPr>
              <a:t>most discussed and consistent </a:t>
            </a:r>
            <a:r>
              <a:rPr lang="en-US" sz="1500">
                <a:latin typeface="SVN-Product Sans" panose="020B0403030502040203" pitchFamily="34" charset="0"/>
              </a:rPr>
              <a:t>issue in all interview groups. Households struggle with the sales output of livestock.</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Traders</a:t>
            </a:r>
            <a:r>
              <a:rPr lang="en-US" sz="1500">
                <a:latin typeface="SVN-Product Sans" panose="020B0403030502040203" pitchFamily="34" charset="0"/>
              </a:rPr>
              <a:t> greatly influence the sales of livestock. The selling price of cattle and pigs is agreed upon by both parties (mostly verbally), fluctuating based on the situation. There are two types of traders, and the prices of the two types have no significant differences: local and city traders. However, traders are also under price pressure from other buyers. </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The main sales of cattle are for meat</a:t>
            </a:r>
            <a:r>
              <a:rPr lang="en-US" sz="1500">
                <a:latin typeface="SVN-Product Sans" panose="020B0403030502040203" pitchFamily="34" charset="0"/>
              </a:rPr>
              <a:t>. Therefore, when the meat is bought at a low price, people lose the motivation to raise cattle. This is also why cross-breeding cattle is not attractive to the locals despite being more efficient but costly and with low output. Instead, people choose local castles because they are cheaper, easy to care for, and can be consumed within the household when necessary.</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The main sales of pigs are breeds and meat.</a:t>
            </a:r>
            <a:r>
              <a:rPr lang="en-US" sz="1500">
                <a:latin typeface="SVN-Product Sans" panose="020B0403030502040203" pitchFamily="34" charset="0"/>
              </a:rPr>
              <a:t> </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For selling piglets, the breeding period is short (2 weeks to 1 month). Despite the short breeding period, sales in many places are not guaranteed. Some households that can guarantee sales output for piglets are quite successful.</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For selling meat, the breeding period is longer (counted in months). Because the output price is not guaranteed, people are not very interested in this type of breeding. People mostly raise pigs for household consumption on special occasions.</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Each village typically has 1-2 households that raise a large number of cattle or pigs (ranging from 50 to 100 animals). Those raising pigs dominate these households due to the faster turnover time, which means a faster capital recovery. Households raising a large number of livestock tend to have more stable sales output.</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Many households use </a:t>
            </a:r>
            <a:r>
              <a:rPr lang="en-US" sz="1500">
                <a:solidFill>
                  <a:srgbClr val="F35C36"/>
                </a:solidFill>
                <a:latin typeface="SVN-Product Sans" panose="020B0403030502040203" pitchFamily="34" charset="0"/>
              </a:rPr>
              <a:t>Facebook groups as a distribution channel</a:t>
            </a:r>
            <a:r>
              <a:rPr lang="en-US" sz="1500">
                <a:latin typeface="SVN-Product Sans" panose="020B0403030502040203" pitchFamily="34" charset="0"/>
              </a:rPr>
              <a:t>. However, these distribution channels are only suitable for small quantities. </a:t>
            </a:r>
          </a:p>
        </p:txBody>
      </p:sp>
    </p:spTree>
    <p:extLst>
      <p:ext uri="{BB962C8B-B14F-4D97-AF65-F5344CB8AC3E}">
        <p14:creationId xmlns:p14="http://schemas.microsoft.com/office/powerpoint/2010/main" val="3267034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Livestock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89826" y="828666"/>
            <a:ext cx="11151690" cy="338554"/>
          </a:xfrm>
          <a:prstGeom prst="rect">
            <a:avLst/>
          </a:prstGeom>
          <a:noFill/>
        </p:spPr>
        <p:txBody>
          <a:bodyPr wrap="square">
            <a:spAutoFit/>
          </a:bodyPr>
          <a:lstStyle/>
          <a:p>
            <a:r>
              <a:rPr lang="en-US" sz="1600" b="1" u="sng">
                <a:latin typeface="SVN-Product Sans" panose="020B0403030502040203" pitchFamily="34" charset="0"/>
              </a:rPr>
              <a:t>1. Marketing (continue)</a:t>
            </a:r>
          </a:p>
        </p:txBody>
      </p:sp>
      <p:sp>
        <p:nvSpPr>
          <p:cNvPr id="2" name="TextBox 1">
            <a:extLst>
              <a:ext uri="{FF2B5EF4-FFF2-40B4-BE49-F238E27FC236}">
                <a16:creationId xmlns:a16="http://schemas.microsoft.com/office/drawing/2014/main" id="{A22E607D-024A-FEBE-50FA-8F8A53AF5BD7}"/>
              </a:ext>
            </a:extLst>
          </p:cNvPr>
          <p:cNvSpPr txBox="1"/>
          <p:nvPr/>
        </p:nvSpPr>
        <p:spPr>
          <a:xfrm>
            <a:off x="607108" y="1355564"/>
            <a:ext cx="10785077" cy="1762021"/>
          </a:xfrm>
          <a:prstGeom prst="rect">
            <a:avLst/>
          </a:prstGeom>
          <a:noFill/>
        </p:spPr>
        <p:txBody>
          <a:bodyPr wrap="square">
            <a:spAutoFit/>
          </a:bodyPr>
          <a:lstStyle/>
          <a:p>
            <a:pPr marL="285750" indent="-285750" algn="just">
              <a:spcAft>
                <a:spcPts val="500"/>
              </a:spcAft>
              <a:buFont typeface="Wingdings" panose="05000000000000000000" pitchFamily="2" charset="2"/>
              <a:buChar char="Ø"/>
            </a:pPr>
            <a:r>
              <a:rPr lang="en-US" sz="1600">
                <a:latin typeface="SVN-Product Sans" panose="020B0403030502040203" pitchFamily="34" charset="0"/>
              </a:rPr>
              <a:t>If the sales output issue is solved, there's a high chance that households will be motivated to invest in livestock breeding and applying best practices for their livestock.</a:t>
            </a:r>
          </a:p>
          <a:p>
            <a:pPr marL="285750" indent="-285750" algn="just">
              <a:spcAft>
                <a:spcPts val="500"/>
              </a:spcAft>
              <a:buFont typeface="Wingdings" panose="05000000000000000000" pitchFamily="2" charset="2"/>
              <a:buChar char="Ø"/>
            </a:pPr>
            <a:r>
              <a:rPr lang="en-US" sz="1600">
                <a:latin typeface="SVN-Product Sans" panose="020B0403030502040203" pitchFamily="34" charset="0"/>
              </a:rPr>
              <a:t>Through the survey, many households believe that knowledge leads to livelihood improvement. Upon further questioning, the consulting team finds that they are: </a:t>
            </a:r>
          </a:p>
          <a:p>
            <a:pPr marL="742950" lvl="1" indent="-285750" algn="just">
              <a:spcAft>
                <a:spcPts val="500"/>
              </a:spcAft>
              <a:buFont typeface="Arial" panose="020B0604020202020204" pitchFamily="34" charset="0"/>
              <a:buChar char="•"/>
            </a:pPr>
            <a:r>
              <a:rPr lang="en-US" sz="1600">
                <a:latin typeface="SVN-Product Sans" panose="020B0403030502040203" pitchFamily="34" charset="0"/>
              </a:rPr>
              <a:t>Lacking a reliable source of knowledge.</a:t>
            </a:r>
          </a:p>
          <a:p>
            <a:pPr marL="742950" lvl="1" indent="-285750" algn="just">
              <a:spcAft>
                <a:spcPts val="500"/>
              </a:spcAft>
              <a:buFont typeface="Arial" panose="020B0604020202020204" pitchFamily="34" charset="0"/>
              <a:buChar char="•"/>
            </a:pPr>
            <a:r>
              <a:rPr lang="en-US" sz="1600">
                <a:latin typeface="SVN-Product Sans" panose="020B0403030502040203" pitchFamily="34" charset="0"/>
              </a:rPr>
              <a:t>Lacking motivation and opportunities to practice livestock-rearing knowledge.</a:t>
            </a:r>
          </a:p>
        </p:txBody>
      </p:sp>
    </p:spTree>
    <p:extLst>
      <p:ext uri="{BB962C8B-B14F-4D97-AF65-F5344CB8AC3E}">
        <p14:creationId xmlns:p14="http://schemas.microsoft.com/office/powerpoint/2010/main" val="3596012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Livestock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89826" y="828666"/>
            <a:ext cx="11151690" cy="5342488"/>
          </a:xfrm>
          <a:prstGeom prst="rect">
            <a:avLst/>
          </a:prstGeom>
          <a:noFill/>
        </p:spPr>
        <p:txBody>
          <a:bodyPr wrap="square">
            <a:spAutoFit/>
          </a:bodyPr>
          <a:lstStyle/>
          <a:p>
            <a:pPr algn="just"/>
            <a:r>
              <a:rPr lang="en-US" sz="1600" b="1" u="sng">
                <a:latin typeface="SVN-Product Sans" panose="020B0403030502040203" pitchFamily="34" charset="0"/>
              </a:rPr>
              <a:t>2. Breeds and gestation</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Most town villages understand different breeds well</a:t>
            </a:r>
            <a:r>
              <a:rPr lang="en-US" sz="1500">
                <a:latin typeface="SVN-Product Sans" panose="020B0403030502040203" pitchFamily="34" charset="0"/>
              </a:rPr>
              <a:t>, between local and improved breeds. Their knowledge mainly relates to:</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Duration of animal rearing before selling.</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Cost of rearing.</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Disease resistance.</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Nutrition for livestock.</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However, </a:t>
            </a:r>
            <a:r>
              <a:rPr lang="en-US" sz="1500">
                <a:solidFill>
                  <a:srgbClr val="F35C36"/>
                </a:solidFill>
                <a:latin typeface="SVN-Product Sans" panose="020B0403030502040203" pitchFamily="34" charset="0"/>
              </a:rPr>
              <a:t>rural villages lack knowledge about improved breeds </a:t>
            </a:r>
            <a:r>
              <a:rPr lang="en-US" sz="1500">
                <a:latin typeface="SVN-Product Sans" panose="020B0403030502040203" pitchFamily="34" charset="0"/>
              </a:rPr>
              <a:t>due to a lack of training and access to semen or a veterinarian. </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Local cattle breeds are more commonly raised </a:t>
            </a:r>
            <a:r>
              <a:rPr lang="en-US" sz="1500">
                <a:latin typeface="SVN-Product Sans" panose="020B0403030502040203" pitchFamily="34" charset="0"/>
              </a:rPr>
              <a:t>because:</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People think livestock sales prices are low and sales output is unstable, so they do not want to invest much in selecting breeds.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Local breeds are deemed suitable for local conditions, easy to raise, and less prone to disease.</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Local pig breeds are more commonly raised </a:t>
            </a:r>
            <a:r>
              <a:rPr lang="en-US" sz="1500">
                <a:latin typeface="SVN-Product Sans" panose="020B0403030502040203" pitchFamily="34" charset="0"/>
              </a:rPr>
              <a:t>because:</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The cost and effort required to raise local pigs are less.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The output for pork is not high, so even though hybrid breeds have higher productivity, they require more investment in terms of cost and effort; hence, most households do not choose them.</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The families are </a:t>
            </a:r>
            <a:r>
              <a:rPr lang="en-US" sz="1500">
                <a:solidFill>
                  <a:srgbClr val="F35C36"/>
                </a:solidFill>
                <a:latin typeface="SVN-Product Sans" panose="020B0403030502040203" pitchFamily="34" charset="0"/>
              </a:rPr>
              <a:t>willing to adopt new breeds</a:t>
            </a:r>
            <a:r>
              <a:rPr lang="en-US" sz="1500">
                <a:latin typeface="SVN-Product Sans" panose="020B0403030502040203" pitchFamily="34" charset="0"/>
              </a:rPr>
              <a:t> if they have stable sales in terms of price and quantity and have higher efficiency.</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When choosing breeds for livestock, households often </a:t>
            </a:r>
            <a:r>
              <a:rPr lang="en-US" sz="1500">
                <a:solidFill>
                  <a:srgbClr val="F35C36"/>
                </a:solidFill>
                <a:latin typeface="SVN-Product Sans" panose="020B0403030502040203" pitchFamily="34" charset="0"/>
              </a:rPr>
              <a:t>consult with breed sellers and observe their neighbors</a:t>
            </a:r>
            <a:r>
              <a:rPr lang="en-US" sz="1500">
                <a:latin typeface="SVN-Product Sans" panose="020B0403030502040203" pitchFamily="34" charset="0"/>
              </a:rPr>
              <a:t>. Some husbands can search for more information about breeds on YouTube.</a:t>
            </a:r>
          </a:p>
        </p:txBody>
      </p:sp>
    </p:spTree>
    <p:extLst>
      <p:ext uri="{BB962C8B-B14F-4D97-AF65-F5344CB8AC3E}">
        <p14:creationId xmlns:p14="http://schemas.microsoft.com/office/powerpoint/2010/main" val="2608868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Livestock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89826" y="828666"/>
            <a:ext cx="11151690" cy="4393510"/>
          </a:xfrm>
          <a:prstGeom prst="rect">
            <a:avLst/>
          </a:prstGeom>
          <a:noFill/>
        </p:spPr>
        <p:txBody>
          <a:bodyPr wrap="square">
            <a:spAutoFit/>
          </a:bodyPr>
          <a:lstStyle/>
          <a:p>
            <a:pPr algn="just"/>
            <a:r>
              <a:rPr lang="en-US" sz="1600" b="1" u="sng">
                <a:latin typeface="SVN-Product Sans" panose="020B0403030502040203" pitchFamily="34" charset="0"/>
              </a:rPr>
              <a:t>3. Feeding and nutrition</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latin typeface="SVN-Product Sans" panose="020B0403030502040203" pitchFamily="34" charset="0"/>
              </a:rPr>
              <a:t>Households that have raised improved breeds </a:t>
            </a:r>
            <a:r>
              <a:rPr lang="en-US" sz="1500">
                <a:solidFill>
                  <a:srgbClr val="F35C36"/>
                </a:solidFill>
                <a:latin typeface="SVN-Product Sans" panose="020B0403030502040203" pitchFamily="34" charset="0"/>
              </a:rPr>
              <a:t>have learned about the breed before raising them</a:t>
            </a:r>
            <a:r>
              <a:rPr lang="en-US" sz="1500">
                <a:latin typeface="SVN-Product Sans" panose="020B0403030502040203" pitchFamily="34" charset="0"/>
              </a:rPr>
              <a:t>. Therefore, they know there is a need for a different nutritional regime for livestock. These families often grow food and buy bran. They also practice feed preservation (e.g. silage making).</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Households who raised improved breeds </a:t>
            </a:r>
            <a:r>
              <a:rPr lang="en-US" sz="1500">
                <a:solidFill>
                  <a:srgbClr val="F35C36"/>
                </a:solidFill>
                <a:latin typeface="SVN-Product Sans" panose="020B0403030502040203" pitchFamily="34" charset="0"/>
              </a:rPr>
              <a:t>understand that feeding and nutrition play an important role</a:t>
            </a:r>
            <a:r>
              <a:rPr lang="en-US" sz="1500">
                <a:latin typeface="SVN-Product Sans" panose="020B0403030502040203" pitchFamily="34" charset="0"/>
              </a:rPr>
              <a:t> in the effectiveness of their livestock raising. However, with local breeds, households often graze cows and traditional feed for pigs. The difference comes from the breeding goals of the two breeds.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Families that raise improved breeds have the goal of </a:t>
            </a:r>
            <a:r>
              <a:rPr lang="en-US" sz="1500">
                <a:solidFill>
                  <a:srgbClr val="F35C36"/>
                </a:solidFill>
                <a:latin typeface="SVN-Product Sans" panose="020B0403030502040203" pitchFamily="34" charset="0"/>
              </a:rPr>
              <a:t>selling breeds or meat</a:t>
            </a:r>
            <a:r>
              <a:rPr lang="en-US" sz="1500">
                <a:latin typeface="SVN-Product Sans" panose="020B0403030502040203" pitchFamily="34" charset="0"/>
              </a:rPr>
              <a:t>.</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Families raise native breeds mainly to </a:t>
            </a:r>
            <a:r>
              <a:rPr lang="en-US" sz="1500">
                <a:solidFill>
                  <a:srgbClr val="F35C36"/>
                </a:solidFill>
                <a:latin typeface="SVN-Product Sans" panose="020B0403030502040203" pitchFamily="34" charset="0"/>
              </a:rPr>
              <a:t>serve family meals</a:t>
            </a:r>
            <a:r>
              <a:rPr lang="en-US" sz="1500">
                <a:latin typeface="SVN-Product Sans" panose="020B0403030502040203" pitchFamily="34" charset="0"/>
              </a:rPr>
              <a:t>.</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Households' knowledge </a:t>
            </a:r>
            <a:r>
              <a:rPr lang="en-US" sz="1500">
                <a:latin typeface="SVN-Product Sans" panose="020B0403030502040203" pitchFamily="34" charset="0"/>
              </a:rPr>
              <a:t>about nutrition comes from four main sources: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Experience: Mainly applied to native breeds.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Advice from seed or bran sellers.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Search for information on YouTube.</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Observation and get advice from neighbors and friends.</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Knowledge about nutrition for livestock </a:t>
            </a:r>
            <a:r>
              <a:rPr lang="en-US" sz="1500">
                <a:solidFill>
                  <a:srgbClr val="F35C36"/>
                </a:solidFill>
                <a:latin typeface="SVN-Product Sans" panose="020B0403030502040203" pitchFamily="34" charset="0"/>
              </a:rPr>
              <a:t>does not yet have a comprehensive and easily accessible source </a:t>
            </a:r>
            <a:r>
              <a:rPr lang="en-US" sz="1500">
                <a:latin typeface="SVN-Product Sans" panose="020B0403030502040203" pitchFamily="34" charset="0"/>
              </a:rPr>
              <a:t>of information.</a:t>
            </a:r>
          </a:p>
        </p:txBody>
      </p:sp>
    </p:spTree>
    <p:extLst>
      <p:ext uri="{BB962C8B-B14F-4D97-AF65-F5344CB8AC3E}">
        <p14:creationId xmlns:p14="http://schemas.microsoft.com/office/powerpoint/2010/main" val="251935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4D753-BF68-36FF-2C69-ECF696AC87A8}"/>
              </a:ext>
            </a:extLst>
          </p:cNvPr>
          <p:cNvSpPr>
            <a:spLocks noGrp="1"/>
          </p:cNvSpPr>
          <p:nvPr>
            <p:ph type="title"/>
          </p:nvPr>
        </p:nvSpPr>
        <p:spPr/>
        <p:txBody>
          <a:bodyPr/>
          <a:lstStyle/>
          <a:p>
            <a:r>
              <a:rPr lang="en-US" dirty="0"/>
              <a:t>Developing a comprehensive strategy for Social Behavior Change</a:t>
            </a:r>
          </a:p>
        </p:txBody>
      </p:sp>
      <p:sp>
        <p:nvSpPr>
          <p:cNvPr id="3" name="Content Placeholder 2">
            <a:extLst>
              <a:ext uri="{FF2B5EF4-FFF2-40B4-BE49-F238E27FC236}">
                <a16:creationId xmlns:a16="http://schemas.microsoft.com/office/drawing/2014/main" id="{23CE4D22-F67E-D98C-C0DD-F1522209F8B7}"/>
              </a:ext>
            </a:extLst>
          </p:cNvPr>
          <p:cNvSpPr>
            <a:spLocks noGrp="1"/>
          </p:cNvSpPr>
          <p:nvPr>
            <p:ph idx="1"/>
          </p:nvPr>
        </p:nvSpPr>
        <p:spPr/>
        <p:txBody>
          <a:bodyPr/>
          <a:lstStyle/>
          <a:p>
            <a:pPr marL="0" indent="0">
              <a:buNone/>
            </a:pPr>
            <a:r>
              <a:rPr lang="en-US" b="1" dirty="0"/>
              <a:t>Objective</a:t>
            </a:r>
            <a:r>
              <a:rPr lang="en-US" dirty="0"/>
              <a:t>: To create an effective strategy and activities, we need multidimensional, reliable, and in-depth information about the factors influencing behavior. This is achieved by combining </a:t>
            </a:r>
            <a:r>
              <a:rPr lang="en-US" b="1" dirty="0"/>
              <a:t>quantitative</a:t>
            </a:r>
            <a:r>
              <a:rPr lang="en-US" dirty="0"/>
              <a:t> and </a:t>
            </a:r>
            <a:r>
              <a:rPr lang="en-US" b="1" dirty="0"/>
              <a:t>qualitative</a:t>
            </a:r>
            <a:r>
              <a:rPr lang="en-US" dirty="0"/>
              <a:t> research methods.</a:t>
            </a:r>
          </a:p>
          <a:p>
            <a:pPr marL="0" indent="0">
              <a:buNone/>
            </a:pPr>
            <a:r>
              <a:rPr lang="en-US" b="1" dirty="0"/>
              <a:t>Approach:</a:t>
            </a:r>
          </a:p>
          <a:p>
            <a:pPr>
              <a:buFont typeface="Arial" panose="020B0604020202020204" pitchFamily="34" charset="0"/>
              <a:buChar char="•"/>
            </a:pPr>
            <a:r>
              <a:rPr lang="en-US" dirty="0"/>
              <a:t>Multidimensional and comprehensive information collection</a:t>
            </a:r>
          </a:p>
          <a:p>
            <a:pPr>
              <a:buFont typeface="Arial" panose="020B0604020202020204" pitchFamily="34" charset="0"/>
              <a:buChar char="•"/>
            </a:pPr>
            <a:r>
              <a:rPr lang="en-US" dirty="0"/>
              <a:t>In-depth explanation of influencing factors</a:t>
            </a:r>
          </a:p>
          <a:p>
            <a:pPr>
              <a:buFont typeface="Arial" panose="020B0604020202020204" pitchFamily="34" charset="0"/>
              <a:buChar char="•"/>
            </a:pPr>
            <a:r>
              <a:rPr lang="en-US" dirty="0"/>
              <a:t>Verification and validation of critical information</a:t>
            </a:r>
          </a:p>
          <a:p>
            <a:pPr>
              <a:buFont typeface="Arial" panose="020B0604020202020204" pitchFamily="34" charset="0"/>
              <a:buChar char="•"/>
            </a:pPr>
            <a:r>
              <a:rPr lang="en-US" dirty="0"/>
              <a:t>Strategic planning orientation</a:t>
            </a:r>
          </a:p>
          <a:p>
            <a:pPr marL="0" indent="0">
              <a:buNone/>
            </a:pPr>
            <a:endParaRPr lang="en-US" dirty="0"/>
          </a:p>
        </p:txBody>
      </p:sp>
    </p:spTree>
    <p:extLst>
      <p:ext uri="{BB962C8B-B14F-4D97-AF65-F5344CB8AC3E}">
        <p14:creationId xmlns:p14="http://schemas.microsoft.com/office/powerpoint/2010/main" val="6842125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Livestock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56166"/>
            <a:ext cx="11151690" cy="5278368"/>
          </a:xfrm>
          <a:prstGeom prst="rect">
            <a:avLst/>
          </a:prstGeom>
          <a:noFill/>
        </p:spPr>
        <p:txBody>
          <a:bodyPr wrap="square">
            <a:spAutoFit/>
          </a:bodyPr>
          <a:lstStyle/>
          <a:p>
            <a:pPr algn="just"/>
            <a:r>
              <a:rPr lang="en-US" sz="1600" b="1" u="sng">
                <a:latin typeface="SVN-Product Sans" panose="020B0403030502040203" pitchFamily="34" charset="0"/>
              </a:rPr>
              <a:t>4. Artificial insemination and natural mating</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latin typeface="SVN-Product Sans" panose="020B0403030502040203" pitchFamily="34" charset="0"/>
              </a:rPr>
              <a:t>Most households in the town villages </a:t>
            </a:r>
            <a:r>
              <a:rPr lang="en-US" sz="1500">
                <a:solidFill>
                  <a:srgbClr val="F35C36"/>
                </a:solidFill>
                <a:latin typeface="SVN-Product Sans" panose="020B0403030502040203" pitchFamily="34" charset="0"/>
              </a:rPr>
              <a:t>have been introduced to and have practiced artificial insemination or had local veterinarians assist.</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The cost </a:t>
            </a:r>
            <a:r>
              <a:rPr lang="en-US" sz="1500">
                <a:latin typeface="SVN-Product Sans" panose="020B0403030502040203" pitchFamily="34" charset="0"/>
              </a:rPr>
              <a:t>of implementing artificial insemination </a:t>
            </a:r>
            <a:r>
              <a:rPr lang="en-US" sz="1500">
                <a:solidFill>
                  <a:srgbClr val="F35C36"/>
                </a:solidFill>
                <a:latin typeface="SVN-Product Sans" panose="020B0403030502040203" pitchFamily="34" charset="0"/>
              </a:rPr>
              <a:t>is not too high</a:t>
            </a:r>
            <a:r>
              <a:rPr lang="en-US" sz="1500">
                <a:latin typeface="SVN-Product Sans" panose="020B0403030502040203" pitchFamily="34" charset="0"/>
              </a:rPr>
              <a:t>. The procedure for those who have been guided is not complicated and is not a barrier if guided or performed by someone. Community members can assist or help each other.</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Most households said they </a:t>
            </a:r>
            <a:r>
              <a:rPr lang="en-US" sz="1500">
                <a:solidFill>
                  <a:srgbClr val="F35C36"/>
                </a:solidFill>
                <a:latin typeface="SVN-Product Sans" panose="020B0403030502040203" pitchFamily="34" charset="0"/>
              </a:rPr>
              <a:t>mainly apply artificial insemination for pigs rather than cattle</a:t>
            </a:r>
            <a:r>
              <a:rPr lang="en-US" sz="1500">
                <a:latin typeface="SVN-Product Sans" panose="020B0403030502040203" pitchFamily="34" charset="0"/>
              </a:rPr>
              <a:t>. The three main reasons are:</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Artificial insemination in pigs is simpler to carry out than in cattle.</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Artificial insemination in pigs results in healthy, attractive, disease-resistant offspring that can be sold at high prices.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People are concerned about the success rate of artificial insemination (as it is an investment for them) and its economic effectiveness (rearing time, income, cost).</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Many local sow and cow are not qualified for artificial insemination.</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Most </a:t>
            </a:r>
            <a:r>
              <a:rPr lang="en-US" sz="1500">
                <a:solidFill>
                  <a:srgbClr val="F35C36"/>
                </a:solidFill>
                <a:latin typeface="SVN-Product Sans" panose="020B0403030502040203" pitchFamily="34" charset="0"/>
              </a:rPr>
              <a:t>households in rural villages</a:t>
            </a:r>
            <a:r>
              <a:rPr lang="en-US" sz="1500">
                <a:latin typeface="SVN-Product Sans" panose="020B0403030502040203" pitchFamily="34" charset="0"/>
              </a:rPr>
              <a:t>, especially those with no intervention before, </a:t>
            </a:r>
            <a:r>
              <a:rPr lang="en-US" sz="1500">
                <a:solidFill>
                  <a:srgbClr val="F35C36"/>
                </a:solidFill>
                <a:latin typeface="SVN-Product Sans" panose="020B0403030502040203" pitchFamily="34" charset="0"/>
              </a:rPr>
              <a:t>do not know about artificial insemination</a:t>
            </a:r>
            <a:r>
              <a:rPr lang="en-US" sz="1500">
                <a:latin typeface="SVN-Product Sans" panose="020B0403030502040203" pitchFamily="34" charset="0"/>
              </a:rPr>
              <a:t>, and most have not implemented it.</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Difficulties in artificial insemination:</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Do not know how to do it</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The success rate is not high due to lack of experience and knowledge</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Health of the offspring</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Fear of disease and rearing method after successful artificial insemination (especially feed for cattle, price for pigs).</a:t>
            </a:r>
          </a:p>
        </p:txBody>
      </p:sp>
    </p:spTree>
    <p:extLst>
      <p:ext uri="{BB962C8B-B14F-4D97-AF65-F5344CB8AC3E}">
        <p14:creationId xmlns:p14="http://schemas.microsoft.com/office/powerpoint/2010/main" val="25607951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Livestock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3085460"/>
          </a:xfrm>
          <a:prstGeom prst="rect">
            <a:avLst/>
          </a:prstGeom>
          <a:noFill/>
        </p:spPr>
        <p:txBody>
          <a:bodyPr wrap="square">
            <a:spAutoFit/>
          </a:bodyPr>
          <a:lstStyle/>
          <a:p>
            <a:pPr algn="just"/>
            <a:r>
              <a:rPr lang="en-US" sz="1600" b="1" u="sng">
                <a:latin typeface="SVN-Product Sans" panose="020B0403030502040203" pitchFamily="34" charset="0"/>
              </a:rPr>
              <a:t>4. Artificial insemination and natural mating (continue)</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latin typeface="SVN-Product Sans" panose="020B0403030502040203" pitchFamily="34" charset="0"/>
              </a:rPr>
              <a:t>For some households, especially in rural towns, artificial insemination for pigs does not incur significant costs (including both financial and non-financial costs). However, </a:t>
            </a:r>
            <a:r>
              <a:rPr lang="en-US" sz="1500">
                <a:solidFill>
                  <a:srgbClr val="F35C36"/>
                </a:solidFill>
                <a:latin typeface="SVN-Product Sans" panose="020B0403030502040203" pitchFamily="34" charset="0"/>
              </a:rPr>
              <a:t>many households consider artificial insemination (for cattle and pigs) not highly important</a:t>
            </a:r>
            <a:r>
              <a:rPr lang="en-US" sz="1500">
                <a:latin typeface="SVN-Product Sans" panose="020B0403030502040203" pitchFamily="34" charset="0"/>
              </a:rPr>
              <a:t>. The two main reasons are:</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Most households (especially in rural villages) raise pigs and cattle for self-sufficiency, not economic development. Therefore, investing in artificial insemination is not deemed necessary.</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They still find natural mating reliable because (1) it saves time and effort and (2) many people in their community still practice natural insemination.</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The frequency of artificial insemination is directly proportional to the number of pigs a household has</a:t>
            </a:r>
            <a:r>
              <a:rPr lang="en-US" sz="1500">
                <a:latin typeface="SVN-Product Sans" panose="020B0403030502040203" pitchFamily="34" charset="0"/>
              </a:rPr>
              <a:t>. Households that raise more pigs have a higher frequency of artificial insemination and vice versa. Economic benefits mainly influence this. Specifically, households that rely on livestock (especially pig farming) as their main source of income frequently apply artificial insemination.</a:t>
            </a:r>
          </a:p>
        </p:txBody>
      </p:sp>
    </p:spTree>
    <p:extLst>
      <p:ext uri="{BB962C8B-B14F-4D97-AF65-F5344CB8AC3E}">
        <p14:creationId xmlns:p14="http://schemas.microsoft.com/office/powerpoint/2010/main" val="32329015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Livestock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5380960"/>
          </a:xfrm>
          <a:prstGeom prst="rect">
            <a:avLst/>
          </a:prstGeom>
          <a:noFill/>
        </p:spPr>
        <p:txBody>
          <a:bodyPr wrap="square">
            <a:spAutoFit/>
          </a:bodyPr>
          <a:lstStyle/>
          <a:p>
            <a:pPr algn="just"/>
            <a:r>
              <a:rPr lang="en-US" sz="1600" b="1" u="sng">
                <a:latin typeface="SVN-Product Sans" panose="020B0403030502040203" pitchFamily="34" charset="0"/>
              </a:rPr>
              <a:t>5. Animal health, vaccine and medicine</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Disease has been a major factor </a:t>
            </a:r>
            <a:r>
              <a:rPr lang="en-US" sz="1500">
                <a:latin typeface="SVN-Product Sans" panose="020B0403030502040203" pitchFamily="34" charset="0"/>
              </a:rPr>
              <a:t>affecting livestock in recent years. Therefore, drugs and vaccines are factors that most villagers consider important and greatly influence their decision on animal rearing. </a:t>
            </a:r>
            <a:r>
              <a:rPr lang="en-US" sz="1500">
                <a:solidFill>
                  <a:srgbClr val="F35C36"/>
                </a:solidFill>
                <a:latin typeface="SVN-Product Sans" panose="020B0403030502040203" pitchFamily="34" charset="0"/>
              </a:rPr>
              <a:t>Villagers think they are not notified when a disease is about to occur</a:t>
            </a:r>
            <a:r>
              <a:rPr lang="en-US" sz="1500">
                <a:latin typeface="SVN-Product Sans" panose="020B0403030502040203" pitchFamily="34" charset="0"/>
              </a:rPr>
              <a:t>. Usually, when they hear the news, it is too late, and they have to cull, or the herd has died.</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Few villagers proactively vaccinate</a:t>
            </a:r>
            <a:r>
              <a:rPr lang="en-US" sz="1500">
                <a:latin typeface="SVN-Product Sans" panose="020B0403030502040203" pitchFamily="34" charset="0"/>
              </a:rPr>
              <a:t>. Vaccines for livestock are mainly administered in two ways: (1) vaccination by the state and (2) vaccination by the breeder.</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Villagers learn about medicine when they detect health problems in their livestock</a:t>
            </a:r>
            <a:r>
              <a:rPr lang="en-US" sz="1500">
                <a:latin typeface="SVN-Product Sans" panose="020B0403030502040203" pitchFamily="34" charset="0"/>
              </a:rPr>
              <a:t>. These problems are quickly detected because people take care of their livestock daily. They also understand the need to buy medicine quickly, especially for pigs, who can get sick and die within a day.</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Health assessment for livestock is based on experience, usually:</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Weight</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Movement</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Diet</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Most villagers self-learn about medicine </a:t>
            </a:r>
            <a:r>
              <a:rPr lang="en-US" sz="1500">
                <a:latin typeface="SVN-Product Sans" panose="020B0403030502040203" pitchFamily="34" charset="0"/>
              </a:rPr>
              <a:t>through two channels: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Online: YouTube and Google. Learning about medicine can take time, as villagers have to find videos that match the condition of their livestock. </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Offline: Call or meet directly with the drug seller</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In some villages, villagers do not trust the expertise of the village veterinarian</a:t>
            </a:r>
            <a:r>
              <a:rPr lang="en-US" sz="1500">
                <a:latin typeface="SVN-Product Sans" panose="020B0403030502040203" pitchFamily="34" charset="0"/>
              </a:rPr>
              <a:t>. Most households also self-assess that they know little about disease prevention and medicine. They also concluded that there was not enough training related to this topic.</a:t>
            </a:r>
          </a:p>
        </p:txBody>
      </p:sp>
    </p:spTree>
    <p:extLst>
      <p:ext uri="{BB962C8B-B14F-4D97-AF65-F5344CB8AC3E}">
        <p14:creationId xmlns:p14="http://schemas.microsoft.com/office/powerpoint/2010/main" val="14406313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Livestock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4855175"/>
          </a:xfrm>
          <a:prstGeom prst="rect">
            <a:avLst/>
          </a:prstGeom>
          <a:noFill/>
        </p:spPr>
        <p:txBody>
          <a:bodyPr wrap="square">
            <a:spAutoFit/>
          </a:bodyPr>
          <a:lstStyle/>
          <a:p>
            <a:pPr algn="just"/>
            <a:r>
              <a:rPr lang="en-US" sz="1600" b="1" u="sng">
                <a:latin typeface="SVN-Product Sans" panose="020B0403030502040203" pitchFamily="34" charset="0"/>
              </a:rPr>
              <a:t>5. Animal health, vaccine and medicine (continue)</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latin typeface="SVN-Product Sans" panose="020B0403030502040203" pitchFamily="34" charset="0"/>
              </a:rPr>
              <a:t>In rural villages, access to medicine is limited, so villagers prioritize local breeds deemed </a:t>
            </a:r>
            <a:r>
              <a:rPr lang="en-US" sz="1500">
                <a:solidFill>
                  <a:srgbClr val="F35C36"/>
                </a:solidFill>
                <a:latin typeface="SVN-Product Sans" panose="020B0403030502040203" pitchFamily="34" charset="0"/>
              </a:rPr>
              <a:t>more disease-resistant</a:t>
            </a:r>
            <a:r>
              <a:rPr lang="en-US" sz="1500">
                <a:latin typeface="SVN-Product Sans" panose="020B0403030502040203" pitchFamily="34" charset="0"/>
              </a:rPr>
              <a:t>.</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Most people have </a:t>
            </a:r>
            <a:r>
              <a:rPr lang="en-US" sz="1500">
                <a:solidFill>
                  <a:srgbClr val="F35C36"/>
                </a:solidFill>
                <a:latin typeface="SVN-Product Sans" panose="020B0403030502040203" pitchFamily="34" charset="0"/>
              </a:rPr>
              <a:t>lost money in their investments </a:t>
            </a:r>
            <a:r>
              <a:rPr lang="en-US" sz="1500">
                <a:latin typeface="SVN-Product Sans" panose="020B0403030502040203" pitchFamily="34" charset="0"/>
              </a:rPr>
              <a:t>in livestock, primarily due to disease outbreaks and the impact of market outputs. These two reasons are interconnected. This has led people to </a:t>
            </a:r>
            <a:r>
              <a:rPr lang="en-US" sz="1500">
                <a:solidFill>
                  <a:srgbClr val="F35C36"/>
                </a:solidFill>
                <a:latin typeface="SVN-Product Sans" panose="020B0403030502040203" pitchFamily="34" charset="0"/>
              </a:rPr>
              <a:t>understand the importance of vaccines </a:t>
            </a:r>
            <a:r>
              <a:rPr lang="en-US" sz="1500">
                <a:latin typeface="SVN-Product Sans" panose="020B0403030502040203" pitchFamily="34" charset="0"/>
              </a:rPr>
              <a:t>and </a:t>
            </a:r>
            <a:r>
              <a:rPr lang="en-US" sz="1500">
                <a:solidFill>
                  <a:srgbClr val="F35C36"/>
                </a:solidFill>
                <a:latin typeface="SVN-Product Sans" panose="020B0403030502040203" pitchFamily="34" charset="0"/>
              </a:rPr>
              <a:t>the necessity for regular vaccination</a:t>
            </a:r>
            <a:r>
              <a:rPr lang="en-US" sz="1500">
                <a:latin typeface="SVN-Product Sans" panose="020B0403030502040203" pitchFamily="34" charset="0"/>
              </a:rPr>
              <a:t>. However, they face two main challenges to carry out vaccination on time:</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Determining the appropriate time for vaccination</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Limitation in accessing vaccines</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Some households directly purchase vaccines at pharmacies. However, it is mainly households living near the town center.</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When pigs/cattle get sick, the </a:t>
            </a:r>
            <a:r>
              <a:rPr lang="en-US" sz="1500">
                <a:solidFill>
                  <a:srgbClr val="F35C36"/>
                </a:solidFill>
                <a:latin typeface="SVN-Product Sans" panose="020B0403030502040203" pitchFamily="34" charset="0"/>
              </a:rPr>
              <a:t>first point of contact is usually the local/village vet</a:t>
            </a:r>
            <a:r>
              <a:rPr lang="en-US" sz="1500">
                <a:latin typeface="SVN-Product Sans" panose="020B0403030502040203" pitchFamily="34" charset="0"/>
              </a:rPr>
              <a:t>. However, in some villages, the local vet has little time to visit each household because the commune is difficult. In many cases, the </a:t>
            </a:r>
            <a:r>
              <a:rPr lang="en-US" sz="1500">
                <a:solidFill>
                  <a:srgbClr val="F35C36"/>
                </a:solidFill>
                <a:latin typeface="SVN-Product Sans" panose="020B0403030502040203" pitchFamily="34" charset="0"/>
              </a:rPr>
              <a:t>cattle/pigs have died due to lack of timely treatment, impacting the household’s livelihood</a:t>
            </a:r>
            <a:r>
              <a:rPr lang="en-US" sz="1500">
                <a:latin typeface="SVN-Product Sans" panose="020B0403030502040203" pitchFamily="34" charset="0"/>
              </a:rPr>
              <a:t>.</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Some husbands express a desire to have a mobile application to assist in livestock care.</a:t>
            </a:r>
          </a:p>
          <a:p>
            <a:pPr algn="just">
              <a:spcAft>
                <a:spcPts val="500"/>
              </a:spcAft>
            </a:pPr>
            <a:endParaRPr lang="en-US" sz="1500">
              <a:latin typeface="SVN-Product Sans" panose="020B0403030502040203" pitchFamily="34" charset="0"/>
            </a:endParaRPr>
          </a:p>
          <a:p>
            <a:pPr marL="285750" indent="-285750" algn="just">
              <a:spcAft>
                <a:spcPts val="500"/>
              </a:spcAft>
              <a:buFont typeface="Wingdings" panose="05000000000000000000" pitchFamily="2" charset="2"/>
              <a:buChar char="Ø"/>
            </a:pPr>
            <a:r>
              <a:rPr lang="en-US" sz="1500">
                <a:latin typeface="SVN-Product Sans" panose="020B0403030502040203" pitchFamily="34" charset="0"/>
              </a:rPr>
              <a:t>These losses create </a:t>
            </a:r>
            <a:r>
              <a:rPr lang="en-US" sz="1500">
                <a:solidFill>
                  <a:srgbClr val="F35C36"/>
                </a:solidFill>
                <a:latin typeface="SVN-Product Sans" panose="020B0403030502040203" pitchFamily="34" charset="0"/>
              </a:rPr>
              <a:t>a reluctance to invest in livestock</a:t>
            </a:r>
            <a:r>
              <a:rPr lang="en-US" sz="1500">
                <a:latin typeface="SVN-Product Sans" panose="020B0403030502040203" pitchFamily="34" charset="0"/>
              </a:rPr>
              <a:t>. Several households shared that livestock only makes up </a:t>
            </a:r>
            <a:r>
              <a:rPr lang="en-US" sz="1500">
                <a:solidFill>
                  <a:srgbClr val="F35C36"/>
                </a:solidFill>
                <a:latin typeface="SVN-Product Sans" panose="020B0403030502040203" pitchFamily="34" charset="0"/>
              </a:rPr>
              <a:t>a maximum of 20% of their total income</a:t>
            </a:r>
            <a:r>
              <a:rPr lang="en-US" sz="1500">
                <a:latin typeface="SVN-Product Sans" panose="020B0403030502040203" pitchFamily="34" charset="0"/>
              </a:rPr>
              <a:t>. Fewer households rely on livestock as their main livelihood and primarily for consumption.</a:t>
            </a:r>
          </a:p>
          <a:p>
            <a:pPr marL="285750" indent="-285750" algn="just">
              <a:spcAft>
                <a:spcPts val="500"/>
              </a:spcAft>
              <a:buFont typeface="Wingdings" panose="05000000000000000000" pitchFamily="2" charset="2"/>
              <a:buChar char="Ø"/>
            </a:pPr>
            <a:r>
              <a:rPr lang="en-US" sz="1500">
                <a:latin typeface="SVN-Product Sans" panose="020B0403030502040203" pitchFamily="34" charset="0"/>
              </a:rPr>
              <a:t>As a result, households that do not prioritize livestock </a:t>
            </a:r>
            <a:r>
              <a:rPr lang="en-US" sz="1500">
                <a:solidFill>
                  <a:srgbClr val="F35C36"/>
                </a:solidFill>
                <a:latin typeface="SVN-Product Sans" panose="020B0403030502040203" pitchFamily="34" charset="0"/>
              </a:rPr>
              <a:t>tend to neglect knowledge and skills </a:t>
            </a:r>
            <a:r>
              <a:rPr lang="en-US" sz="1500">
                <a:latin typeface="SVN-Product Sans" panose="020B0403030502040203" pitchFamily="34" charset="0"/>
              </a:rPr>
              <a:t>such as artificial insemination and vaccination, as they deem these skills unnecessary.</a:t>
            </a:r>
          </a:p>
        </p:txBody>
      </p:sp>
    </p:spTree>
    <p:extLst>
      <p:ext uri="{BB962C8B-B14F-4D97-AF65-F5344CB8AC3E}">
        <p14:creationId xmlns:p14="http://schemas.microsoft.com/office/powerpoint/2010/main" val="41280433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Livestock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2687915"/>
          </a:xfrm>
          <a:prstGeom prst="rect">
            <a:avLst/>
          </a:prstGeom>
          <a:noFill/>
        </p:spPr>
        <p:txBody>
          <a:bodyPr wrap="square">
            <a:spAutoFit/>
          </a:bodyPr>
          <a:lstStyle/>
          <a:p>
            <a:pPr algn="just"/>
            <a:r>
              <a:rPr lang="en-US" sz="1600" b="1" u="sng">
                <a:latin typeface="SVN-Product Sans" panose="020B0403030502040203" pitchFamily="34" charset="0"/>
              </a:rPr>
              <a:t>6. Housing and Bookkeeping</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latin typeface="SVN-Product Sans" panose="020B0403030502040203" pitchFamily="34" charset="0"/>
              </a:rPr>
              <a:t>Housing for pigs and cattle is </a:t>
            </a:r>
            <a:r>
              <a:rPr lang="en-US" sz="1500">
                <a:solidFill>
                  <a:srgbClr val="F35C36"/>
                </a:solidFill>
                <a:latin typeface="SVN-Product Sans" panose="020B0403030502040203" pitchFamily="34" charset="0"/>
              </a:rPr>
              <a:t>mainly built based on experience or information from the internet.</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Pig pens are more common as local pig-rearing conditions also require pens</a:t>
            </a:r>
            <a:r>
              <a:rPr lang="en-US" sz="1500">
                <a:latin typeface="SVN-Product Sans" panose="020B0403030502040203" pitchFamily="34" charset="0"/>
              </a:rPr>
              <a:t>. Villagers clean pig pens based on their experience.</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Housing for cattle is common for improved breeds</a:t>
            </a:r>
            <a:r>
              <a:rPr lang="en-US" sz="1500">
                <a:latin typeface="SVN-Product Sans" panose="020B0403030502040203" pitchFamily="34" charset="0"/>
              </a:rPr>
              <a:t>. In villages with a lot of land and not raised for sale, local cattle are free-roaming to save housing costs. For cross-breed cattle, households understand that housing is mandatory to ensure their health. Housing for households is considered a significant investment, especially in rural villages.</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Households </a:t>
            </a:r>
            <a:r>
              <a:rPr lang="en-US" sz="1500">
                <a:solidFill>
                  <a:srgbClr val="F35C36"/>
                </a:solidFill>
                <a:latin typeface="SVN-Product Sans" panose="020B0403030502040203" pitchFamily="34" charset="0"/>
              </a:rPr>
              <a:t>applying artificial insemination </a:t>
            </a:r>
            <a:r>
              <a:rPr lang="en-US" sz="1500">
                <a:latin typeface="SVN-Product Sans" panose="020B0403030502040203" pitchFamily="34" charset="0"/>
              </a:rPr>
              <a:t>methods (particularly for pigs) tend to </a:t>
            </a:r>
            <a:r>
              <a:rPr lang="en-US" sz="1500">
                <a:solidFill>
                  <a:srgbClr val="F35C36"/>
                </a:solidFill>
                <a:latin typeface="SVN-Product Sans" panose="020B0403030502040203" pitchFamily="34" charset="0"/>
              </a:rPr>
              <a:t>focus more on knowledge about housing</a:t>
            </a:r>
            <a:r>
              <a:rPr lang="en-US" sz="1500">
                <a:latin typeface="SVN-Product Sans" panose="020B0403030502040203" pitchFamily="34" charset="0"/>
              </a:rPr>
              <a:t>.</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Households often do not record livestock data </a:t>
            </a:r>
            <a:r>
              <a:rPr lang="en-US" sz="1500">
                <a:latin typeface="SVN-Product Sans" panose="020B0403030502040203" pitchFamily="34" charset="0"/>
              </a:rPr>
              <a:t>because, according to them, self-memorization will be faster and more effective if they raise a small number of livestock.</a:t>
            </a:r>
          </a:p>
        </p:txBody>
      </p:sp>
    </p:spTree>
    <p:extLst>
      <p:ext uri="{BB962C8B-B14F-4D97-AF65-F5344CB8AC3E}">
        <p14:creationId xmlns:p14="http://schemas.microsoft.com/office/powerpoint/2010/main" val="17724652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4A5861-122B-56B9-E303-75DD79C489A0}"/>
              </a:ext>
            </a:extLst>
          </p:cNvPr>
          <p:cNvSpPr/>
          <p:nvPr/>
        </p:nvSpPr>
        <p:spPr>
          <a:xfrm>
            <a:off x="0" y="2537011"/>
            <a:ext cx="412376" cy="1783977"/>
          </a:xfrm>
          <a:prstGeom prst="rect">
            <a:avLst/>
          </a:prstGeom>
          <a:solidFill>
            <a:srgbClr val="F15B3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45;p4">
            <a:extLst>
              <a:ext uri="{FF2B5EF4-FFF2-40B4-BE49-F238E27FC236}">
                <a16:creationId xmlns:a16="http://schemas.microsoft.com/office/drawing/2014/main" id="{76DC3B94-4195-9FD5-1FB6-BD5131A47369}"/>
              </a:ext>
            </a:extLst>
          </p:cNvPr>
          <p:cNvSpPr txBox="1"/>
          <p:nvPr/>
        </p:nvSpPr>
        <p:spPr>
          <a:xfrm>
            <a:off x="650635" y="2570018"/>
            <a:ext cx="9094042" cy="1717961"/>
          </a:xfrm>
          <a:prstGeom prst="rect">
            <a:avLst/>
          </a:prstGeom>
          <a:noFill/>
          <a:ln>
            <a:noFill/>
          </a:ln>
        </p:spPr>
        <p:txBody>
          <a:bodyPr spcFirstLastPara="1" wrap="square" lIns="55440" tIns="27713" rIns="55440" bIns="27713" anchor="t" anchorCtr="0">
            <a:spAutoFit/>
          </a:bodyPr>
          <a:lstStyle/>
          <a:p>
            <a:pPr>
              <a:buClr>
                <a:srgbClr val="000000"/>
              </a:buClr>
              <a:buSzPts val="6800"/>
            </a:pPr>
            <a:r>
              <a:rPr lang="en-US" sz="5400" b="1">
                <a:latin typeface="SVN-Product Sans" panose="020B0403030502040203" pitchFamily="34" charset="0"/>
              </a:rPr>
              <a:t>Human </a:t>
            </a:r>
          </a:p>
          <a:p>
            <a:pPr>
              <a:buClr>
                <a:srgbClr val="000000"/>
              </a:buClr>
              <a:buSzPts val="6800"/>
            </a:pPr>
            <a:r>
              <a:rPr lang="en-US" sz="5400" b="1">
                <a:latin typeface="SVN-Product Sans" panose="020B0403030502040203" pitchFamily="34" charset="0"/>
              </a:rPr>
              <a:t>Nutrition</a:t>
            </a:r>
            <a:endParaRPr lang="vi-VN" sz="5400" b="1">
              <a:latin typeface="SVN-Product Sans" panose="020B0403030502040203" pitchFamily="34" charset="0"/>
            </a:endParaRPr>
          </a:p>
        </p:txBody>
      </p:sp>
    </p:spTree>
    <p:extLst>
      <p:ext uri="{BB962C8B-B14F-4D97-AF65-F5344CB8AC3E}">
        <p14:creationId xmlns:p14="http://schemas.microsoft.com/office/powerpoint/2010/main" val="32103413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Nutrition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3867725"/>
          </a:xfrm>
          <a:prstGeom prst="rect">
            <a:avLst/>
          </a:prstGeom>
          <a:noFill/>
        </p:spPr>
        <p:txBody>
          <a:bodyPr wrap="square">
            <a:spAutoFit/>
          </a:bodyPr>
          <a:lstStyle/>
          <a:p>
            <a:pPr algn="just"/>
            <a:r>
              <a:rPr lang="en-US" sz="1600" b="1" u="sng">
                <a:latin typeface="SVN-Product Sans" panose="020B0403030502040203" pitchFamily="34" charset="0"/>
              </a:rPr>
              <a:t>1. Nutrition in Daily Meals</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For the communes close by, food security is not a severe problem</a:t>
            </a:r>
            <a:r>
              <a:rPr lang="en-US" sz="1500">
                <a:latin typeface="SVN-Product Sans" panose="020B0403030502040203" pitchFamily="34" charset="0"/>
              </a:rPr>
              <a:t>. Households can choose to eat meat, vegetables, and rice daily.</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Most people </a:t>
            </a:r>
            <a:r>
              <a:rPr lang="en-US" sz="1500">
                <a:solidFill>
                  <a:srgbClr val="F35C36"/>
                </a:solidFill>
                <a:latin typeface="SVN-Product Sans" panose="020B0403030502040203" pitchFamily="34" charset="0"/>
              </a:rPr>
              <a:t>do not have clear criteria </a:t>
            </a:r>
            <a:r>
              <a:rPr lang="en-US" sz="1500">
                <a:latin typeface="SVN-Product Sans" panose="020B0403030502040203" pitchFamily="34" charset="0"/>
              </a:rPr>
              <a:t>to evaluate the nutritional quality of the household. The most common evaluation criterion is the level of satiety after a meal. Therefore, there are many meat and meatless meals (uneven nutrient distribution).</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For remote communes, many households do not have enough meat to eat 3 to 4 days a week </a:t>
            </a:r>
            <a:r>
              <a:rPr lang="en-US" sz="1500">
                <a:latin typeface="SVN-Product Sans" panose="020B0403030502040203" pitchFamily="34" charset="0"/>
              </a:rPr>
              <a:t>for the following reasons: </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Do not have enough money</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Difficult access to the market</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Not enough livestock for meat</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No perceived need for daily meat consumption.</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The wife is the main person overseeing the family's meals</a:t>
            </a:r>
            <a:r>
              <a:rPr lang="en-US" sz="1500">
                <a:latin typeface="SVN-Product Sans" panose="020B0403030502040203" pitchFamily="34" charset="0"/>
              </a:rPr>
              <a:t>. The husband saids they also cook when the wife is busy. This division depends on the working hours of the husband and wife. However, wives usually make decisions about food in daily meals.</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Some women understand that good nutrition is essential to the family's health</a:t>
            </a:r>
            <a:r>
              <a:rPr lang="en-US" sz="1500">
                <a:latin typeface="SVN-Product Sans" panose="020B0403030502040203" pitchFamily="34" charset="0"/>
              </a:rPr>
              <a:t>. However, they lack nutrition information and often choose food based on experience.</a:t>
            </a:r>
          </a:p>
        </p:txBody>
      </p:sp>
    </p:spTree>
    <p:extLst>
      <p:ext uri="{BB962C8B-B14F-4D97-AF65-F5344CB8AC3E}">
        <p14:creationId xmlns:p14="http://schemas.microsoft.com/office/powerpoint/2010/main" val="23672841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Nutrition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1572225"/>
          </a:xfrm>
          <a:prstGeom prst="rect">
            <a:avLst/>
          </a:prstGeom>
          <a:noFill/>
        </p:spPr>
        <p:txBody>
          <a:bodyPr wrap="square">
            <a:spAutoFit/>
          </a:bodyPr>
          <a:lstStyle/>
          <a:p>
            <a:pPr algn="just"/>
            <a:r>
              <a:rPr lang="en-US" sz="1600" b="1" u="sng">
                <a:latin typeface="SVN-Product Sans" panose="020B0403030502040203" pitchFamily="34" charset="0"/>
              </a:rPr>
              <a:t>2. Nutrition for Pregnant Women and Newborns</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latin typeface="SVN-Product Sans" panose="020B0403030502040203" pitchFamily="34" charset="0"/>
              </a:rPr>
              <a:t>Households with </a:t>
            </a:r>
            <a:r>
              <a:rPr lang="en-US" sz="1500">
                <a:solidFill>
                  <a:srgbClr val="F35C36"/>
                </a:solidFill>
                <a:latin typeface="SVN-Product Sans" panose="020B0403030502040203" pitchFamily="34" charset="0"/>
              </a:rPr>
              <a:t>young children or pregnant women know they need additional nutrition</a:t>
            </a:r>
            <a:r>
              <a:rPr lang="en-US" sz="1500">
                <a:latin typeface="SVN-Product Sans" panose="020B0403030502040203" pitchFamily="34" charset="0"/>
              </a:rPr>
              <a:t>. However, nutrition usually means adding meat or catering to the desires of pregnant women. Families do not have much knowledge of nutrition for women and newborns.</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Households do not see the necessity of special nutrition principles</a:t>
            </a:r>
            <a:r>
              <a:rPr lang="en-US" sz="1500">
                <a:latin typeface="SVN-Product Sans" panose="020B0403030502040203" pitchFamily="34" charset="0"/>
              </a:rPr>
              <a:t>. However, both husbands and wives care about their children’s health and will supplement nutrition if possible.</a:t>
            </a:r>
          </a:p>
        </p:txBody>
      </p:sp>
    </p:spTree>
    <p:extLst>
      <p:ext uri="{BB962C8B-B14F-4D97-AF65-F5344CB8AC3E}">
        <p14:creationId xmlns:p14="http://schemas.microsoft.com/office/powerpoint/2010/main" val="1039934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4A5861-122B-56B9-E303-75DD79C489A0}"/>
              </a:ext>
            </a:extLst>
          </p:cNvPr>
          <p:cNvSpPr/>
          <p:nvPr/>
        </p:nvSpPr>
        <p:spPr>
          <a:xfrm>
            <a:off x="0" y="2537011"/>
            <a:ext cx="412376" cy="1783977"/>
          </a:xfrm>
          <a:prstGeom prst="rect">
            <a:avLst/>
          </a:prstGeom>
          <a:solidFill>
            <a:srgbClr val="F15B3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45;p4">
            <a:extLst>
              <a:ext uri="{FF2B5EF4-FFF2-40B4-BE49-F238E27FC236}">
                <a16:creationId xmlns:a16="http://schemas.microsoft.com/office/drawing/2014/main" id="{76DC3B94-4195-9FD5-1FB6-BD5131A47369}"/>
              </a:ext>
            </a:extLst>
          </p:cNvPr>
          <p:cNvSpPr txBox="1"/>
          <p:nvPr/>
        </p:nvSpPr>
        <p:spPr>
          <a:xfrm>
            <a:off x="650635" y="2631574"/>
            <a:ext cx="9094042" cy="1594850"/>
          </a:xfrm>
          <a:prstGeom prst="rect">
            <a:avLst/>
          </a:prstGeom>
          <a:noFill/>
          <a:ln>
            <a:noFill/>
          </a:ln>
        </p:spPr>
        <p:txBody>
          <a:bodyPr spcFirstLastPara="1" wrap="square" lIns="55440" tIns="27713" rIns="55440" bIns="27713" anchor="t" anchorCtr="0">
            <a:spAutoFit/>
          </a:bodyPr>
          <a:lstStyle/>
          <a:p>
            <a:pPr>
              <a:buClr>
                <a:srgbClr val="000000"/>
              </a:buClr>
              <a:buSzPts val="6800"/>
            </a:pPr>
            <a:r>
              <a:rPr lang="en-US" sz="10000" b="1">
                <a:latin typeface="SVN-Product Sans" panose="020B0403030502040203" pitchFamily="34" charset="0"/>
              </a:rPr>
              <a:t>Gender</a:t>
            </a:r>
            <a:endParaRPr lang="vi-VN" sz="10000" b="1">
              <a:latin typeface="SVN-Product Sans" panose="020B0403030502040203" pitchFamily="34" charset="0"/>
            </a:endParaRPr>
          </a:p>
        </p:txBody>
      </p:sp>
    </p:spTree>
    <p:extLst>
      <p:ext uri="{BB962C8B-B14F-4D97-AF65-F5344CB8AC3E}">
        <p14:creationId xmlns:p14="http://schemas.microsoft.com/office/powerpoint/2010/main" val="15338516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Gender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3021340"/>
          </a:xfrm>
          <a:prstGeom prst="rect">
            <a:avLst/>
          </a:prstGeom>
          <a:noFill/>
        </p:spPr>
        <p:txBody>
          <a:bodyPr wrap="square">
            <a:spAutoFit/>
          </a:bodyPr>
          <a:lstStyle/>
          <a:p>
            <a:pPr marL="342900" indent="-342900" algn="just">
              <a:buAutoNum type="arabicPeriod"/>
            </a:pPr>
            <a:r>
              <a:rPr lang="en-US" sz="1600" b="1" u="sng">
                <a:latin typeface="SVN-Product Sans" panose="020B0403030502040203" pitchFamily="34" charset="0"/>
              </a:rPr>
              <a:t>Female Participation in Financial Management and Household Livelihood</a:t>
            </a:r>
          </a:p>
          <a:p>
            <a:pPr algn="just"/>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For Thai people, the wife primarily holds the family's money</a:t>
            </a:r>
            <a:r>
              <a:rPr lang="en-US" sz="1500">
                <a:latin typeface="SVN-Product Sans" panose="020B0403030502040203" pitchFamily="34" charset="0"/>
              </a:rPr>
              <a:t> because </a:t>
            </a:r>
            <a:r>
              <a:rPr lang="en-US" sz="1500">
                <a:solidFill>
                  <a:srgbClr val="F35C36"/>
                </a:solidFill>
                <a:latin typeface="SVN-Product Sans" panose="020B0403030502040203" pitchFamily="34" charset="0"/>
              </a:rPr>
              <a:t>men consider wives to be more careful and caring</a:t>
            </a:r>
            <a:r>
              <a:rPr lang="en-US" sz="1500">
                <a:latin typeface="SVN-Product Sans" panose="020B0403030502040203" pitchFamily="34" charset="0"/>
              </a:rPr>
              <a:t>. Wives also believe they are better at handling money because husbands often spend money on recreational activities (drinking).</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For Mong people, either wives and husbands can hold the household's finances</a:t>
            </a:r>
            <a:r>
              <a:rPr lang="en-US" sz="1500">
                <a:latin typeface="SVN-Product Sans" panose="020B0403030502040203" pitchFamily="34" charset="0"/>
              </a:rPr>
              <a:t>. The husband holds the family's finances for those in rural villages because the wife lacks knowledge. However, this is not always the case. Finances are also divided according to responsibilities (the husband often goes shopping at the market or buys medicine for livestock due to difficult travel conditions, so the husband is the one to go and hold the money related to these expenses)</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Because households are busy and struggle with livelihoods, </a:t>
            </a:r>
            <a:r>
              <a:rPr lang="en-US" sz="1500">
                <a:solidFill>
                  <a:srgbClr val="F35C36"/>
                </a:solidFill>
                <a:latin typeface="SVN-Product Sans" panose="020B0403030502040203" pitchFamily="34" charset="0"/>
              </a:rPr>
              <a:t>the participation of both men and women is needed</a:t>
            </a:r>
            <a:r>
              <a:rPr lang="en-US" sz="1500">
                <a:latin typeface="SVN-Product Sans" panose="020B0403030502040203" pitchFamily="34" charset="0"/>
              </a:rPr>
              <a:t>. The division of labor usually depends on expertise, experience, and health. </a:t>
            </a:r>
            <a:r>
              <a:rPr lang="en-US" sz="1500">
                <a:solidFill>
                  <a:srgbClr val="F35C36"/>
                </a:solidFill>
                <a:latin typeface="SVN-Product Sans" panose="020B0403030502040203" pitchFamily="34" charset="0"/>
              </a:rPr>
              <a:t>Women mainly take care of livestock or less physically intensive farming activities. Men often take care of tasks requiring better health and more traveling</a:t>
            </a:r>
            <a:r>
              <a:rPr lang="en-US" sz="1500">
                <a:latin typeface="SVN-Product Sans" panose="020B0403030502040203" pitchFamily="34" charset="0"/>
              </a:rPr>
              <a:t>. This is particularly clear in Mong villages due to difficult travel conditions.</a:t>
            </a:r>
          </a:p>
        </p:txBody>
      </p:sp>
    </p:spTree>
    <p:extLst>
      <p:ext uri="{BB962C8B-B14F-4D97-AF65-F5344CB8AC3E}">
        <p14:creationId xmlns:p14="http://schemas.microsoft.com/office/powerpoint/2010/main" val="1936500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6EA4D-6CFB-D2E3-0A4B-85ED0AB1949A}"/>
              </a:ext>
            </a:extLst>
          </p:cNvPr>
          <p:cNvSpPr>
            <a:spLocks noGrp="1"/>
          </p:cNvSpPr>
          <p:nvPr>
            <p:ph type="title"/>
          </p:nvPr>
        </p:nvSpPr>
        <p:spPr/>
        <p:txBody>
          <a:bodyPr/>
          <a:lstStyle/>
          <a:p>
            <a:r>
              <a:rPr lang="en-US" dirty="0"/>
              <a:t>Focus areas</a:t>
            </a:r>
          </a:p>
        </p:txBody>
      </p:sp>
      <p:sp>
        <p:nvSpPr>
          <p:cNvPr id="3" name="Content Placeholder 2">
            <a:extLst>
              <a:ext uri="{FF2B5EF4-FFF2-40B4-BE49-F238E27FC236}">
                <a16:creationId xmlns:a16="http://schemas.microsoft.com/office/drawing/2014/main" id="{BA28FEA9-7215-3174-7670-AED4171D87C7}"/>
              </a:ext>
            </a:extLst>
          </p:cNvPr>
          <p:cNvSpPr>
            <a:spLocks noGrp="1"/>
          </p:cNvSpPr>
          <p:nvPr>
            <p:ph idx="1"/>
          </p:nvPr>
        </p:nvSpPr>
        <p:spPr/>
        <p:txBody>
          <a:bodyPr/>
          <a:lstStyle/>
          <a:p>
            <a:pPr>
              <a:buFont typeface="+mj-lt"/>
              <a:buAutoNum type="arabicPeriod"/>
            </a:pPr>
            <a:r>
              <a:rPr lang="en-US" b="1" dirty="0"/>
              <a:t>Understanding &amp; interpreting target audience</a:t>
            </a:r>
            <a:endParaRPr lang="en-US" dirty="0"/>
          </a:p>
          <a:p>
            <a:pPr lvl="1"/>
            <a:r>
              <a:rPr lang="en-US" dirty="0"/>
              <a:t>Aspects: Opinions, feelings, attitudes, behaviors.</a:t>
            </a:r>
          </a:p>
          <a:p>
            <a:pPr lvl="1"/>
            <a:r>
              <a:rPr lang="en-US" dirty="0"/>
              <a:t>Context: Social behavior change.</a:t>
            </a:r>
          </a:p>
          <a:p>
            <a:pPr>
              <a:buFont typeface="+mj-lt"/>
              <a:buAutoNum type="arabicPeriod"/>
            </a:pPr>
            <a:r>
              <a:rPr lang="en-US" b="1" dirty="0"/>
              <a:t>Exploring issues, motives &amp; causes</a:t>
            </a:r>
            <a:endParaRPr lang="en-US" dirty="0"/>
          </a:p>
          <a:p>
            <a:pPr lvl="1"/>
            <a:r>
              <a:rPr lang="en-US" dirty="0"/>
              <a:t>Identifying factors influencing behavior.</a:t>
            </a:r>
          </a:p>
          <a:p>
            <a:pPr lvl="1"/>
            <a:r>
              <a:rPr lang="en-US" dirty="0"/>
              <a:t>Crafting effective strategies.</a:t>
            </a:r>
          </a:p>
          <a:p>
            <a:endParaRPr lang="en-US" dirty="0"/>
          </a:p>
        </p:txBody>
      </p:sp>
    </p:spTree>
    <p:extLst>
      <p:ext uri="{BB962C8B-B14F-4D97-AF65-F5344CB8AC3E}">
        <p14:creationId xmlns:p14="http://schemas.microsoft.com/office/powerpoint/2010/main" val="11026853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Gender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3277820"/>
          </a:xfrm>
          <a:prstGeom prst="rect">
            <a:avLst/>
          </a:prstGeom>
          <a:noFill/>
        </p:spPr>
        <p:txBody>
          <a:bodyPr wrap="square">
            <a:spAutoFit/>
          </a:bodyPr>
          <a:lstStyle/>
          <a:p>
            <a:pPr algn="just">
              <a:spcAft>
                <a:spcPts val="500"/>
              </a:spcAft>
            </a:pPr>
            <a:r>
              <a:rPr lang="en-US" sz="1600" b="1" u="sng">
                <a:latin typeface="SVN-Product Sans" panose="020B0403030502040203" pitchFamily="34" charset="0"/>
              </a:rPr>
              <a:t>2. Decision-making</a:t>
            </a:r>
          </a:p>
          <a:p>
            <a:pPr algn="just">
              <a:spcAft>
                <a:spcPts val="500"/>
              </a:spcAft>
            </a:pPr>
            <a:endParaRPr lang="en-US" sz="1600" b="1" u="sng">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In Thai families, the wife has good access to knowledge, so she can make decisions</a:t>
            </a:r>
            <a:r>
              <a:rPr lang="en-US" sz="1500">
                <a:latin typeface="SVN-Product Sans" panose="020B0403030502040203" pitchFamily="34" charset="0"/>
              </a:rPr>
              <a:t>. However, </a:t>
            </a:r>
            <a:r>
              <a:rPr lang="en-US" sz="1500">
                <a:solidFill>
                  <a:srgbClr val="F35C36"/>
                </a:solidFill>
                <a:latin typeface="SVN-Product Sans" panose="020B0403030502040203" pitchFamily="34" charset="0"/>
              </a:rPr>
              <a:t>both husbands and wives always discuss things with each other before making a decision</a:t>
            </a:r>
            <a:r>
              <a:rPr lang="en-US" sz="1500">
                <a:latin typeface="SVN-Product Sans" panose="020B0403030502040203" pitchFamily="34" charset="0"/>
              </a:rPr>
              <a:t>. In Mong families, the wife knows less, so she usually does not make decisions; mainly, the husband asks, and the wife agrees or disagrees.</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In town villages and among Thai people, men support women in training, knowledge sharing, and household livelihood activities, including trading</a:t>
            </a:r>
            <a:r>
              <a:rPr lang="en-US" sz="1500">
                <a:latin typeface="SVN-Product Sans" panose="020B0403030502040203" pitchFamily="34" charset="0"/>
              </a:rPr>
              <a:t>. The only condition for women's activities is not to go overnight.</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In remote Mong villages, the wife usually does not actively make decisions related to livestock </a:t>
            </a:r>
            <a:r>
              <a:rPr lang="en-US" sz="1500">
                <a:latin typeface="SVN-Product Sans" panose="020B0403030502040203" pitchFamily="34" charset="0"/>
              </a:rPr>
              <a:t>because she feels she lacks much knowledge.</a:t>
            </a:r>
          </a:p>
          <a:p>
            <a:pPr marL="285750" indent="-285750" algn="just">
              <a:spcAft>
                <a:spcPts val="500"/>
              </a:spcAft>
              <a:buFont typeface="Arial" panose="020B0604020202020204" pitchFamily="34" charset="0"/>
              <a:buChar char="•"/>
            </a:pPr>
            <a:r>
              <a:rPr lang="en-US" sz="1500">
                <a:solidFill>
                  <a:srgbClr val="F35C36"/>
                </a:solidFill>
                <a:latin typeface="SVN-Product Sans" panose="020B0403030502040203" pitchFamily="34" charset="0"/>
              </a:rPr>
              <a:t>Men are aware of the need to ask their wives' opinions </a:t>
            </a:r>
            <a:r>
              <a:rPr lang="en-US" sz="1500">
                <a:latin typeface="SVN-Product Sans" panose="020B0403030502040203" pitchFamily="34" charset="0"/>
              </a:rPr>
              <a:t>before making decisions and discuss with their wives before making important decisions in the family (choosing breeds, building houses, buying and selling valuable items).</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Women are aware of the need for discussion between spouses.</a:t>
            </a:r>
          </a:p>
        </p:txBody>
      </p:sp>
    </p:spTree>
    <p:extLst>
      <p:ext uri="{BB962C8B-B14F-4D97-AF65-F5344CB8AC3E}">
        <p14:creationId xmlns:p14="http://schemas.microsoft.com/office/powerpoint/2010/main" val="1040844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4A5861-122B-56B9-E303-75DD79C489A0}"/>
              </a:ext>
            </a:extLst>
          </p:cNvPr>
          <p:cNvSpPr/>
          <p:nvPr/>
        </p:nvSpPr>
        <p:spPr>
          <a:xfrm>
            <a:off x="0" y="2537011"/>
            <a:ext cx="412376" cy="1783977"/>
          </a:xfrm>
          <a:prstGeom prst="rect">
            <a:avLst/>
          </a:prstGeom>
          <a:solidFill>
            <a:srgbClr val="F15B3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45;p4">
            <a:extLst>
              <a:ext uri="{FF2B5EF4-FFF2-40B4-BE49-F238E27FC236}">
                <a16:creationId xmlns:a16="http://schemas.microsoft.com/office/drawing/2014/main" id="{76DC3B94-4195-9FD5-1FB6-BD5131A47369}"/>
              </a:ext>
            </a:extLst>
          </p:cNvPr>
          <p:cNvSpPr txBox="1"/>
          <p:nvPr/>
        </p:nvSpPr>
        <p:spPr>
          <a:xfrm>
            <a:off x="650634" y="2631574"/>
            <a:ext cx="10067783" cy="1594850"/>
          </a:xfrm>
          <a:prstGeom prst="rect">
            <a:avLst/>
          </a:prstGeom>
          <a:noFill/>
          <a:ln>
            <a:noFill/>
          </a:ln>
        </p:spPr>
        <p:txBody>
          <a:bodyPr spcFirstLastPara="1" wrap="square" lIns="55440" tIns="27713" rIns="55440" bIns="27713" anchor="t" anchorCtr="0">
            <a:spAutoFit/>
          </a:bodyPr>
          <a:lstStyle/>
          <a:p>
            <a:pPr>
              <a:buClr>
                <a:srgbClr val="000000"/>
              </a:buClr>
              <a:buSzPts val="6800"/>
            </a:pPr>
            <a:r>
              <a:rPr lang="en-US" sz="10000" b="1">
                <a:latin typeface="SVN-Product Sans" panose="020B0403030502040203" pitchFamily="34" charset="0"/>
              </a:rPr>
              <a:t>Communication</a:t>
            </a:r>
            <a:endParaRPr lang="vi-VN" sz="10000" b="1">
              <a:latin typeface="SVN-Product Sans" panose="020B0403030502040203" pitchFamily="34" charset="0"/>
            </a:endParaRPr>
          </a:p>
        </p:txBody>
      </p:sp>
    </p:spTree>
    <p:extLst>
      <p:ext uri="{BB962C8B-B14F-4D97-AF65-F5344CB8AC3E}">
        <p14:creationId xmlns:p14="http://schemas.microsoft.com/office/powerpoint/2010/main" val="21585931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Communication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5016758"/>
          </a:xfrm>
          <a:prstGeom prst="rect">
            <a:avLst/>
          </a:prstGeom>
          <a:noFill/>
        </p:spPr>
        <p:txBody>
          <a:bodyPr wrap="square">
            <a:spAutoFit/>
          </a:bodyPr>
          <a:lstStyle/>
          <a:p>
            <a:pPr marL="285750" indent="-285750" algn="just">
              <a:spcAft>
                <a:spcPts val="500"/>
              </a:spcAft>
              <a:buFont typeface="Arial" panose="020B0604020202020204" pitchFamily="34" charset="0"/>
              <a:buChar char="•"/>
            </a:pPr>
            <a:r>
              <a:rPr lang="en-US" sz="1500">
                <a:latin typeface="SVN-Product Sans" panose="020B0403030502040203" pitchFamily="34" charset="0"/>
              </a:rPr>
              <a:t>Most people, </a:t>
            </a:r>
            <a:r>
              <a:rPr lang="en-US" sz="1500">
                <a:solidFill>
                  <a:srgbClr val="F35C36"/>
                </a:solidFill>
                <a:latin typeface="SVN-Product Sans" panose="020B0403030502040203" pitchFamily="34" charset="0"/>
              </a:rPr>
              <a:t>both men and women under 35 years old, use smartphones</a:t>
            </a:r>
            <a:r>
              <a:rPr lang="en-US" sz="1500">
                <a:latin typeface="SVN-Product Sans" panose="020B0403030502040203" pitchFamily="34" charset="0"/>
              </a:rPr>
              <a:t>. Only a few people over 40 do not use smartphones. However, they still use traditional button phones.</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For offline communication channels: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The </a:t>
            </a:r>
            <a:r>
              <a:rPr lang="en-US" sz="1500">
                <a:solidFill>
                  <a:srgbClr val="F35C36"/>
                </a:solidFill>
                <a:latin typeface="SVN-Product Sans" panose="020B0403030502040203" pitchFamily="34" charset="0"/>
              </a:rPr>
              <a:t>main source of information is direct communication with friends and neighbors</a:t>
            </a:r>
            <a:r>
              <a:rPr lang="en-US" sz="1500">
                <a:latin typeface="SVN-Product Sans" panose="020B0403030502040203" pitchFamily="34" charset="0"/>
              </a:rPr>
              <a:t>. Each village is usually small and everyone in the village knows each other.</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In remote areas where houses are far apart, people rarely meet and talk to each other. These areas also lack communication materials (banners, posters, standees).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Most villages have loudspeakers, and people often listen to them. However, </a:t>
            </a:r>
            <a:r>
              <a:rPr lang="en-US" sz="1500">
                <a:solidFill>
                  <a:srgbClr val="F35C36"/>
                </a:solidFill>
                <a:latin typeface="SVN-Product Sans" panose="020B0403030502040203" pitchFamily="34" charset="0"/>
              </a:rPr>
              <a:t>people do not remember much information from the loudspeakers</a:t>
            </a:r>
            <a:r>
              <a:rPr lang="en-US" sz="1500">
                <a:latin typeface="SVN-Product Sans" panose="020B0403030502040203" pitchFamily="34" charset="0"/>
              </a:rPr>
              <a:t>.</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In some villages, </a:t>
            </a:r>
            <a:r>
              <a:rPr lang="en-US" sz="1500">
                <a:solidFill>
                  <a:srgbClr val="F35C36"/>
                </a:solidFill>
                <a:latin typeface="SVN-Product Sans" panose="020B0403030502040203" pitchFamily="34" charset="0"/>
              </a:rPr>
              <a:t>people have farmer groups that meet two or three times a year</a:t>
            </a:r>
            <a:r>
              <a:rPr lang="en-US" sz="1500">
                <a:latin typeface="SVN-Product Sans" panose="020B0403030502040203" pitchFamily="34" charset="0"/>
              </a:rPr>
              <a:t>, usually during the harvest season, to share information and experiences.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Besides, there are also channels from </a:t>
            </a:r>
            <a:r>
              <a:rPr lang="en-US" sz="1500">
                <a:solidFill>
                  <a:srgbClr val="F35C36"/>
                </a:solidFill>
                <a:latin typeface="SVN-Product Sans" panose="020B0403030502040203" pitchFamily="34" charset="0"/>
              </a:rPr>
              <a:t>veterinary stations, drug stores, and breed selling establishments</a:t>
            </a:r>
            <a:r>
              <a:rPr lang="en-US" sz="1500">
                <a:latin typeface="SVN-Product Sans" panose="020B0403030502040203" pitchFamily="34" charset="0"/>
              </a:rPr>
              <a:t>.</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For online communication channels: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Apps for entertainment: Facebook, TikTok</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Apps for information search: Youtube, Google (then click on Youtube to watch videos)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The information that families consume is mainly in the </a:t>
            </a:r>
            <a:r>
              <a:rPr lang="en-US" sz="1500">
                <a:solidFill>
                  <a:srgbClr val="F35C36"/>
                </a:solidFill>
                <a:latin typeface="SVN-Product Sans" panose="020B0403030502040203" pitchFamily="34" charset="0"/>
              </a:rPr>
              <a:t>form of quick information (reel on Youtube or TikTok videos)</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Apps for communication: Zalo, Facebook</a:t>
            </a:r>
          </a:p>
          <a:p>
            <a:pPr marL="742950" lvl="1" indent="-285750" algn="just">
              <a:spcAft>
                <a:spcPts val="500"/>
              </a:spcAft>
              <a:buFont typeface="Arial" panose="020B0604020202020204" pitchFamily="34" charset="0"/>
              <a:buChar char="•"/>
            </a:pPr>
            <a:r>
              <a:rPr lang="en-US" sz="1500">
                <a:latin typeface="SVN-Product Sans" panose="020B0403030502040203" pitchFamily="34" charset="0"/>
              </a:rPr>
              <a:t>Not many families have TVs. Young people mainly use their phones to access information.</a:t>
            </a:r>
          </a:p>
        </p:txBody>
      </p:sp>
    </p:spTree>
    <p:extLst>
      <p:ext uri="{BB962C8B-B14F-4D97-AF65-F5344CB8AC3E}">
        <p14:creationId xmlns:p14="http://schemas.microsoft.com/office/powerpoint/2010/main" val="40168850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82613B-87C6-8C0A-37CE-B0AF79D20A93}"/>
              </a:ext>
            </a:extLst>
          </p:cNvPr>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5EC5B6A2-E8F1-CC0D-2C93-D9B226AA7339}"/>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Research insights – Communication </a:t>
              </a:r>
            </a:p>
          </p:txBody>
        </p:sp>
        <p:sp>
          <p:nvSpPr>
            <p:cNvPr id="6" name="Rectangle: Rounded Corners 5">
              <a:extLst>
                <a:ext uri="{FF2B5EF4-FFF2-40B4-BE49-F238E27FC236}">
                  <a16:creationId xmlns:a16="http://schemas.microsoft.com/office/drawing/2014/main" id="{95501E25-3188-DF69-A9D8-8FA4DDB7CA2D}"/>
                </a:ext>
              </a:extLst>
            </p:cNvPr>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SVN-Product Sans" panose="020B0403030502040203" pitchFamily="34" charset="0"/>
              </a:endParaRPr>
            </a:p>
          </p:txBody>
        </p:sp>
      </p:grpSp>
      <p:sp>
        <p:nvSpPr>
          <p:cNvPr id="8" name="TextBox 7">
            <a:extLst>
              <a:ext uri="{FF2B5EF4-FFF2-40B4-BE49-F238E27FC236}">
                <a16:creationId xmlns:a16="http://schemas.microsoft.com/office/drawing/2014/main" id="{5DF5A4C7-D36E-B2B2-828A-425FF053DFF5}"/>
              </a:ext>
            </a:extLst>
          </p:cNvPr>
          <p:cNvSpPr txBox="1"/>
          <p:nvPr/>
        </p:nvSpPr>
        <p:spPr>
          <a:xfrm>
            <a:off x="412376" y="876792"/>
            <a:ext cx="11151690" cy="3054682"/>
          </a:xfrm>
          <a:prstGeom prst="rect">
            <a:avLst/>
          </a:prstGeom>
          <a:noFill/>
        </p:spPr>
        <p:txBody>
          <a:bodyPr wrap="square">
            <a:spAutoFit/>
          </a:bodyPr>
          <a:lstStyle/>
          <a:p>
            <a:pPr algn="just">
              <a:spcAft>
                <a:spcPts val="500"/>
              </a:spcAft>
            </a:pPr>
            <a:endParaRPr lang="en-US" sz="1500">
              <a:latin typeface="SVN-Product Sans" panose="020B0403030502040203" pitchFamily="34" charset="0"/>
            </a:endParaRPr>
          </a:p>
          <a:p>
            <a:pPr marL="285750" indent="-285750" algn="just">
              <a:spcAft>
                <a:spcPts val="500"/>
              </a:spcAft>
              <a:buFont typeface="Arial" panose="020B0604020202020204" pitchFamily="34" charset="0"/>
              <a:buChar char="•"/>
            </a:pPr>
            <a:r>
              <a:rPr lang="en-US" sz="1500">
                <a:latin typeface="SVN-Product Sans" panose="020B0403030502040203" pitchFamily="34" charset="0"/>
              </a:rPr>
              <a:t>Their habits of using phone apps are quite simple and passive, mainly operations such as searching, browsing, viewing information. In simulated situations, the information flow they receive is also quite simple, going through a maximum of 4 steps: </a:t>
            </a:r>
            <a:r>
              <a:rPr lang="en-US" sz="1500">
                <a:solidFill>
                  <a:srgbClr val="F35C36"/>
                </a:solidFill>
                <a:latin typeface="SVN-Product Sans" panose="020B0403030502040203" pitchFamily="34" charset="0"/>
              </a:rPr>
              <a:t>Search - Browse - Choose - View</a:t>
            </a:r>
            <a:r>
              <a:rPr lang="en-US" sz="1500">
                <a:latin typeface="SVN-Product Sans" panose="020B0403030502040203" pitchFamily="34" charset="0"/>
              </a:rPr>
              <a:t>.</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Many families shared that </a:t>
            </a:r>
            <a:r>
              <a:rPr lang="en-US" sz="1500">
                <a:solidFill>
                  <a:srgbClr val="F35C36"/>
                </a:solidFill>
                <a:latin typeface="SVN-Product Sans" panose="020B0403030502040203" pitchFamily="34" charset="0"/>
              </a:rPr>
              <a:t>they lose a lot of time in the browsing and choosing steps</a:t>
            </a:r>
            <a:r>
              <a:rPr lang="en-US" sz="1500">
                <a:latin typeface="SVN-Product Sans" panose="020B0403030502040203" pitchFamily="34" charset="0"/>
              </a:rPr>
              <a:t>. For example, when a cow/pig has a problem, </a:t>
            </a:r>
            <a:r>
              <a:rPr lang="en-US" sz="1500">
                <a:solidFill>
                  <a:srgbClr val="F35C36"/>
                </a:solidFill>
                <a:latin typeface="SVN-Product Sans" panose="020B0403030502040203" pitchFamily="34" charset="0"/>
              </a:rPr>
              <a:t>they often use Youtube as a place to search for information</a:t>
            </a:r>
            <a:r>
              <a:rPr lang="en-US" sz="1500">
                <a:latin typeface="SVN-Product Sans" panose="020B0403030502040203" pitchFamily="34" charset="0"/>
              </a:rPr>
              <a:t>. However, the thumbnail on Youtube is not very clear about the breed of cow or pig they have, so they spend a lot of time choosing a suitable video. Then, they also spend a lot of time watching and choosing the segment that provides the information they need in the video. In many cases, they spend about 3 hours to find the necessary information.</a:t>
            </a:r>
          </a:p>
          <a:p>
            <a:pPr marL="285750" indent="-285750" algn="just">
              <a:spcAft>
                <a:spcPts val="500"/>
              </a:spcAft>
              <a:buFont typeface="Arial" panose="020B0604020202020204" pitchFamily="34" charset="0"/>
              <a:buChar char="•"/>
            </a:pPr>
            <a:r>
              <a:rPr lang="en-US" sz="1500">
                <a:latin typeface="SVN-Product Sans" panose="020B0403030502040203" pitchFamily="34" charset="0"/>
              </a:rPr>
              <a:t>In addition to applications, </a:t>
            </a:r>
            <a:r>
              <a:rPr lang="en-US" sz="1500">
                <a:solidFill>
                  <a:srgbClr val="F35C36"/>
                </a:solidFill>
                <a:latin typeface="SVN-Product Sans" panose="020B0403030502040203" pitchFamily="34" charset="0"/>
              </a:rPr>
              <a:t>people have a habit of actively searching for information from "successful models" </a:t>
            </a:r>
            <a:r>
              <a:rPr lang="en-US" sz="1500">
                <a:latin typeface="SVN-Product Sans" panose="020B0403030502040203" pitchFamily="34" charset="0"/>
              </a:rPr>
              <a:t>in the village - commune (as presented above, each village will have an individual with a large scale of livestock). They often talk to/about this role model.</a:t>
            </a:r>
          </a:p>
        </p:txBody>
      </p:sp>
    </p:spTree>
    <p:extLst>
      <p:ext uri="{BB962C8B-B14F-4D97-AF65-F5344CB8AC3E}">
        <p14:creationId xmlns:p14="http://schemas.microsoft.com/office/powerpoint/2010/main" val="31581151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0">
            <a:extLst>
              <a:ext uri="{FF2B5EF4-FFF2-40B4-BE49-F238E27FC236}">
                <a16:creationId xmlns:a16="http://schemas.microsoft.com/office/drawing/2014/main" id="{B4623F75-00FC-A1C3-9BEE-3BB1160E79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5" y="13736"/>
            <a:ext cx="12170998" cy="6846852"/>
          </a:xfrm>
          <a:prstGeom prst="rect">
            <a:avLst/>
          </a:prstGeom>
        </p:spPr>
      </p:pic>
      <p:sp>
        <p:nvSpPr>
          <p:cNvPr id="7" name="Google Shape;45;p4">
            <a:extLst>
              <a:ext uri="{FF2B5EF4-FFF2-40B4-BE49-F238E27FC236}">
                <a16:creationId xmlns:a16="http://schemas.microsoft.com/office/drawing/2014/main" id="{6B25B812-DA6A-6F0E-8D55-DD4327BC4C30}"/>
              </a:ext>
            </a:extLst>
          </p:cNvPr>
          <p:cNvSpPr txBox="1"/>
          <p:nvPr/>
        </p:nvSpPr>
        <p:spPr>
          <a:xfrm>
            <a:off x="1548979" y="2985518"/>
            <a:ext cx="9094042" cy="886964"/>
          </a:xfrm>
          <a:prstGeom prst="rect">
            <a:avLst/>
          </a:prstGeom>
          <a:noFill/>
          <a:ln>
            <a:noFill/>
          </a:ln>
        </p:spPr>
        <p:txBody>
          <a:bodyPr spcFirstLastPara="1" wrap="square" lIns="55440" tIns="27713" rIns="55440" bIns="27713" anchor="t" anchorCtr="0">
            <a:spAutoFit/>
          </a:bodyPr>
          <a:lstStyle/>
          <a:p>
            <a:pPr algn="ctr">
              <a:buClr>
                <a:srgbClr val="000000"/>
              </a:buClr>
              <a:buSzPts val="6800"/>
            </a:pPr>
            <a:r>
              <a:rPr lang="vi-VN" sz="5400" b="1">
                <a:solidFill>
                  <a:srgbClr val="F15B36"/>
                </a:solidFill>
                <a:latin typeface="SVN-Product Sans" panose="020B0403030502040203" pitchFamily="34" charset="0"/>
              </a:rPr>
              <a:t>THANK YOU!</a:t>
            </a:r>
            <a:endParaRPr lang="vi-VN" sz="5400" b="1">
              <a:solidFill>
                <a:schemeClr val="bg1"/>
              </a:solidFill>
              <a:latin typeface="SVN-Product Sans" panose="020B0403030502040203" pitchFamily="34" charset="0"/>
            </a:endParaRPr>
          </a:p>
        </p:txBody>
      </p:sp>
    </p:spTree>
    <p:extLst>
      <p:ext uri="{BB962C8B-B14F-4D97-AF65-F5344CB8AC3E}">
        <p14:creationId xmlns:p14="http://schemas.microsoft.com/office/powerpoint/2010/main" val="3857015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3"/>
          <p:cNvSpPr/>
          <p:nvPr/>
        </p:nvSpPr>
        <p:spPr>
          <a:xfrm>
            <a:off x="428" y="1947174"/>
            <a:ext cx="1096091" cy="2591932"/>
          </a:xfrm>
          <a:prstGeom prst="rect">
            <a:avLst/>
          </a:prstGeom>
          <a:solidFill>
            <a:srgbClr val="F25F32"/>
          </a:solidFill>
          <a:ln w="25400" cap="flat" cmpd="sng">
            <a:noFill/>
            <a:prstDash val="solid"/>
            <a:round/>
            <a:headEnd type="none" w="sm" len="sm"/>
            <a:tailEnd type="none" w="sm" len="sm"/>
          </a:ln>
        </p:spPr>
        <p:txBody>
          <a:bodyPr spcFirstLastPara="1" wrap="square" lIns="55440" tIns="27712" rIns="55440" bIns="27712" anchor="ctr" anchorCtr="0">
            <a:noAutofit/>
          </a:bodyPr>
          <a:lstStyle/>
          <a:p>
            <a:endParaRPr lang="en-GB" sz="849">
              <a:solidFill>
                <a:schemeClr val="lt1"/>
              </a:solidFill>
              <a:latin typeface="SVN-Product Sans" panose="020B0403030502040203" pitchFamily="34" charset="0"/>
            </a:endParaRPr>
          </a:p>
        </p:txBody>
      </p:sp>
      <p:grpSp>
        <p:nvGrpSpPr>
          <p:cNvPr id="2" name="Group 1">
            <a:extLst>
              <a:ext uri="{FF2B5EF4-FFF2-40B4-BE49-F238E27FC236}">
                <a16:creationId xmlns:a16="http://schemas.microsoft.com/office/drawing/2014/main" id="{FE7F4037-DC55-CF61-B70E-A2AA644A6168}"/>
              </a:ext>
            </a:extLst>
          </p:cNvPr>
          <p:cNvGrpSpPr/>
          <p:nvPr/>
        </p:nvGrpSpPr>
        <p:grpSpPr>
          <a:xfrm>
            <a:off x="1466914" y="1559854"/>
            <a:ext cx="9065316" cy="3346886"/>
            <a:chOff x="1457583" y="1611898"/>
            <a:chExt cx="9065316" cy="3346886"/>
          </a:xfrm>
        </p:grpSpPr>
        <p:sp>
          <p:nvSpPr>
            <p:cNvPr id="124" name="Google Shape;124;p23"/>
            <p:cNvSpPr txBox="1"/>
            <p:nvPr/>
          </p:nvSpPr>
          <p:spPr>
            <a:xfrm>
              <a:off x="1457583" y="1611898"/>
              <a:ext cx="7292075" cy="1902625"/>
            </a:xfrm>
            <a:prstGeom prst="rect">
              <a:avLst/>
            </a:prstGeom>
            <a:noFill/>
            <a:ln>
              <a:noFill/>
            </a:ln>
          </p:spPr>
          <p:txBody>
            <a:bodyPr spcFirstLastPara="1" wrap="square" lIns="55440" tIns="27712" rIns="55440" bIns="27712" anchor="t" anchorCtr="0">
              <a:spAutoFit/>
            </a:bodyPr>
            <a:lstStyle/>
            <a:p>
              <a:r>
                <a:rPr lang="en-US" sz="12000" b="1">
                  <a:latin typeface="SVN-Product Sans" panose="020B0403030502040203" pitchFamily="34" charset="0"/>
                </a:rPr>
                <a:t>Field</a:t>
              </a:r>
              <a:endParaRPr lang="en-US" sz="12000">
                <a:latin typeface="SVN-Product Sans" panose="020B0403030502040203" pitchFamily="34" charset="0"/>
              </a:endParaRPr>
            </a:p>
          </p:txBody>
        </p:sp>
        <p:sp>
          <p:nvSpPr>
            <p:cNvPr id="125" name="Google Shape;125;p23"/>
            <p:cNvSpPr txBox="1"/>
            <p:nvPr/>
          </p:nvSpPr>
          <p:spPr>
            <a:xfrm>
              <a:off x="1457583" y="3056159"/>
              <a:ext cx="9065316" cy="1902625"/>
            </a:xfrm>
            <a:prstGeom prst="rect">
              <a:avLst/>
            </a:prstGeom>
            <a:noFill/>
            <a:ln>
              <a:noFill/>
            </a:ln>
          </p:spPr>
          <p:txBody>
            <a:bodyPr spcFirstLastPara="1" wrap="square" lIns="55440" tIns="27712" rIns="55440" bIns="27712" anchor="t" anchorCtr="0">
              <a:spAutoFit/>
            </a:bodyPr>
            <a:lstStyle/>
            <a:p>
              <a:r>
                <a:rPr lang="en-US" sz="12000" b="1">
                  <a:latin typeface="SVN-Product Sans" panose="020B0403030502040203" pitchFamily="34" charset="0"/>
                </a:rPr>
                <a:t>study</a:t>
              </a:r>
              <a:r>
                <a:rPr lang="en-US" sz="12000" b="1">
                  <a:solidFill>
                    <a:srgbClr val="F35C36"/>
                  </a:solidFill>
                  <a:latin typeface="SVN-Product Sans" panose="020B0403030502040203" pitchFamily="34" charset="0"/>
                </a:rPr>
                <a:t>.</a:t>
              </a:r>
            </a:p>
          </p:txBody>
        </p:sp>
      </p:grpSp>
    </p:spTree>
    <p:extLst>
      <p:ext uri="{BB962C8B-B14F-4D97-AF65-F5344CB8AC3E}">
        <p14:creationId xmlns:p14="http://schemas.microsoft.com/office/powerpoint/2010/main" val="2092901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54F2954-67DF-3C9C-99EF-5BB44C99EFBE}"/>
              </a:ext>
            </a:extLst>
          </p:cNvPr>
          <p:cNvGrpSpPr>
            <a:grpSpLocks noGrp="1" noUngrp="1" noRot="1" noMove="1" noResize="1"/>
          </p:cNvGrpSpPr>
          <p:nvPr/>
        </p:nvGrpSpPr>
        <p:grpSpPr>
          <a:xfrm>
            <a:off x="412376" y="266589"/>
            <a:ext cx="7605556" cy="486854"/>
            <a:chOff x="285376" y="308746"/>
            <a:chExt cx="7605556" cy="486854"/>
          </a:xfrm>
        </p:grpSpPr>
        <p:sp>
          <p:nvSpPr>
            <p:cNvPr id="4" name="Google Shape;46;p4">
              <a:extLst>
                <a:ext uri="{FF2B5EF4-FFF2-40B4-BE49-F238E27FC236}">
                  <a16:creationId xmlns:a16="http://schemas.microsoft.com/office/drawing/2014/main" id="{FC6FB8EF-6447-BE86-5D75-47E9DF894FD4}"/>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Field study</a:t>
              </a:r>
            </a:p>
          </p:txBody>
        </p:sp>
        <p:sp>
          <p:nvSpPr>
            <p:cNvPr id="5" name="Rectangle: Rounded Corners 4">
              <a:extLst>
                <a:ext uri="{FF2B5EF4-FFF2-40B4-BE49-F238E27FC236}">
                  <a16:creationId xmlns:a16="http://schemas.microsoft.com/office/drawing/2014/main" id="{5987291A-B59B-1727-733C-EFA6E4F79D52}"/>
                </a:ext>
              </a:extLst>
            </p:cNvPr>
            <p:cNvSpPr>
              <a:spLocks noGrp="1" noRot="1" noMove="1" noResize="1" noEditPoints="1" noAdjustHandles="1" noChangeArrowheads="1" noChangeShapeType="1"/>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TextBox 5">
            <a:extLst>
              <a:ext uri="{FF2B5EF4-FFF2-40B4-BE49-F238E27FC236}">
                <a16:creationId xmlns:a16="http://schemas.microsoft.com/office/drawing/2014/main" id="{8C3C7DCC-619F-6F03-D3D2-23270F92D7B3}"/>
              </a:ext>
            </a:extLst>
          </p:cNvPr>
          <p:cNvSpPr txBox="1">
            <a:spLocks/>
          </p:cNvSpPr>
          <p:nvPr/>
        </p:nvSpPr>
        <p:spPr>
          <a:xfrm>
            <a:off x="4244727" y="1629316"/>
            <a:ext cx="6411814" cy="1015663"/>
          </a:xfrm>
          <a:prstGeom prst="rect">
            <a:avLst/>
          </a:prstGeom>
          <a:noFill/>
        </p:spPr>
        <p:txBody>
          <a:bodyPr wrap="square" rtlCol="0">
            <a:spAutoFit/>
          </a:bodyPr>
          <a:lstStyle/>
          <a:p>
            <a:pPr marL="457200" indent="-457200" algn="just">
              <a:buFont typeface="+mj-lt"/>
              <a:buAutoNum type="arabicPeriod"/>
            </a:pPr>
            <a:r>
              <a:rPr lang="en-US" sz="2000">
                <a:latin typeface="SVN-Product Sans" panose="020B0403030502040203" pitchFamily="34" charset="0"/>
                <a:cs typeface="Arial" panose="020B0604020202020204" pitchFamily="34" charset="0"/>
              </a:rPr>
              <a:t>Identify and segment target audiences.</a:t>
            </a:r>
          </a:p>
          <a:p>
            <a:pPr marL="457200" indent="-457200" algn="just">
              <a:buFont typeface="+mj-lt"/>
              <a:buAutoNum type="arabicPeriod"/>
            </a:pPr>
            <a:r>
              <a:rPr lang="en-US" sz="2000">
                <a:latin typeface="SVN-Product Sans" panose="020B0403030502040203" pitchFamily="34" charset="0"/>
                <a:cs typeface="Arial" panose="020B0604020202020204" pitchFamily="34" charset="0"/>
              </a:rPr>
              <a:t>Analysis of influencing factors.</a:t>
            </a:r>
          </a:p>
          <a:p>
            <a:pPr marL="457200" indent="-457200" algn="just">
              <a:buFont typeface="+mj-lt"/>
              <a:buAutoNum type="arabicPeriod"/>
            </a:pPr>
            <a:r>
              <a:rPr lang="en-US" sz="2000">
                <a:latin typeface="SVN-Product Sans" panose="020B0403030502040203" pitchFamily="34" charset="0"/>
                <a:cs typeface="Arial" panose="020B0604020202020204" pitchFamily="34" charset="0"/>
              </a:rPr>
              <a:t>Measure the ability to change behavior.</a:t>
            </a:r>
          </a:p>
        </p:txBody>
      </p:sp>
      <p:sp>
        <p:nvSpPr>
          <p:cNvPr id="14" name="Rectangle: Rounded Corners 13">
            <a:extLst>
              <a:ext uri="{FF2B5EF4-FFF2-40B4-BE49-F238E27FC236}">
                <a16:creationId xmlns:a16="http://schemas.microsoft.com/office/drawing/2014/main" id="{6326AEAC-D0EC-A2B2-A0B0-4ADA89CD67CD}"/>
              </a:ext>
            </a:extLst>
          </p:cNvPr>
          <p:cNvSpPr/>
          <p:nvPr/>
        </p:nvSpPr>
        <p:spPr>
          <a:xfrm>
            <a:off x="1030234" y="1737950"/>
            <a:ext cx="2854248" cy="798394"/>
          </a:xfrm>
          <a:prstGeom prst="roundRect">
            <a:avLst/>
          </a:prstGeom>
          <a:solidFill>
            <a:srgbClr val="F35C3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a:solidFill>
                  <a:schemeClr val="bg1"/>
                </a:solidFill>
                <a:latin typeface="SVN-Product Sans" panose="020B0403030502040203" pitchFamily="34" charset="0"/>
                <a:cs typeface="Arial" panose="020B0604020202020204" pitchFamily="34" charset="0"/>
              </a:rPr>
              <a:t>QUANTITATIVE RESEARCH GOALS</a:t>
            </a:r>
            <a:endParaRPr lang="vi-VN" sz="1800" b="1" spc="121">
              <a:solidFill>
                <a:schemeClr val="bg1"/>
              </a:solidFill>
              <a:latin typeface="SVN-Product Sans" panose="020B0403030502040203" pitchFamily="34" charset="0"/>
            </a:endParaRPr>
          </a:p>
        </p:txBody>
      </p:sp>
      <p:sp>
        <p:nvSpPr>
          <p:cNvPr id="15" name="Rectangle: Rounded Corners 14">
            <a:extLst>
              <a:ext uri="{FF2B5EF4-FFF2-40B4-BE49-F238E27FC236}">
                <a16:creationId xmlns:a16="http://schemas.microsoft.com/office/drawing/2014/main" id="{AB0591D0-2940-703B-CF37-1D9973D4CA63}"/>
              </a:ext>
            </a:extLst>
          </p:cNvPr>
          <p:cNvSpPr/>
          <p:nvPr/>
        </p:nvSpPr>
        <p:spPr>
          <a:xfrm>
            <a:off x="1030234" y="3922459"/>
            <a:ext cx="2854248" cy="798394"/>
          </a:xfrm>
          <a:prstGeom prst="roundRect">
            <a:avLst/>
          </a:prstGeom>
          <a:solidFill>
            <a:srgbClr val="F35C3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a:solidFill>
                  <a:schemeClr val="bg1"/>
                </a:solidFill>
                <a:latin typeface="SVN-Product Sans" panose="020B0403030502040203" pitchFamily="34" charset="0"/>
                <a:cs typeface="Arial" panose="020B0604020202020204" pitchFamily="34" charset="0"/>
              </a:rPr>
              <a:t>QUANLITATIVE RESEARCH GOALS</a:t>
            </a:r>
            <a:endParaRPr lang="vi-VN" sz="1800" b="1" spc="121">
              <a:solidFill>
                <a:schemeClr val="bg1"/>
              </a:solidFill>
              <a:latin typeface="SVN-Product Sans" panose="020B0403030502040203" pitchFamily="34" charset="0"/>
            </a:endParaRPr>
          </a:p>
        </p:txBody>
      </p:sp>
      <p:sp>
        <p:nvSpPr>
          <p:cNvPr id="3" name="TextBox 2">
            <a:extLst>
              <a:ext uri="{FF2B5EF4-FFF2-40B4-BE49-F238E27FC236}">
                <a16:creationId xmlns:a16="http://schemas.microsoft.com/office/drawing/2014/main" id="{4B41D8A4-D892-DB4E-F506-29D7CBB8F7A7}"/>
              </a:ext>
            </a:extLst>
          </p:cNvPr>
          <p:cNvSpPr txBox="1">
            <a:spLocks/>
          </p:cNvSpPr>
          <p:nvPr/>
        </p:nvSpPr>
        <p:spPr>
          <a:xfrm>
            <a:off x="4244727" y="3659936"/>
            <a:ext cx="7023706" cy="1323439"/>
          </a:xfrm>
          <a:prstGeom prst="rect">
            <a:avLst/>
          </a:prstGeom>
          <a:noFill/>
        </p:spPr>
        <p:txBody>
          <a:bodyPr wrap="square" rtlCol="0">
            <a:spAutoFit/>
          </a:bodyPr>
          <a:lstStyle/>
          <a:p>
            <a:pPr marL="457200" indent="-457200" algn="just">
              <a:buFont typeface="+mj-lt"/>
              <a:buAutoNum type="arabicPeriod"/>
            </a:pPr>
            <a:r>
              <a:rPr lang="en-US" sz="2000">
                <a:latin typeface="SVN-Product Sans" panose="020B0403030502040203" pitchFamily="34" charset="0"/>
                <a:cs typeface="Arial" panose="020B0604020202020204" pitchFamily="34" charset="0"/>
              </a:rPr>
              <a:t>A deeper understanding of local contexts and cultures.</a:t>
            </a:r>
          </a:p>
          <a:p>
            <a:pPr marL="457200" indent="-457200" algn="just">
              <a:buFont typeface="+mj-lt"/>
              <a:buAutoNum type="arabicPeriod"/>
            </a:pPr>
            <a:r>
              <a:rPr lang="en-US" sz="2000">
                <a:latin typeface="SVN-Product Sans" panose="020B0403030502040203" pitchFamily="34" charset="0"/>
                <a:cs typeface="Arial" panose="020B0604020202020204" pitchFamily="34" charset="0"/>
              </a:rPr>
              <a:t>Evaluating the effectiveness of communication activities.</a:t>
            </a:r>
          </a:p>
          <a:p>
            <a:pPr marL="457200" indent="-457200" algn="just">
              <a:buFont typeface="+mj-lt"/>
              <a:buAutoNum type="arabicPeriod"/>
            </a:pPr>
            <a:r>
              <a:rPr lang="en-US" sz="2000">
                <a:latin typeface="SVN-Product Sans" panose="020B0403030502040203" pitchFamily="34" charset="0"/>
                <a:cs typeface="Arial" panose="020B0604020202020204" pitchFamily="34" charset="0"/>
              </a:rPr>
              <a:t>Motivation and Barrier Analysis.</a:t>
            </a:r>
          </a:p>
          <a:p>
            <a:pPr marL="457200" indent="-457200" algn="just">
              <a:buFont typeface="+mj-lt"/>
              <a:buAutoNum type="arabicPeriod"/>
            </a:pPr>
            <a:r>
              <a:rPr lang="en-US" sz="2000">
                <a:latin typeface="SVN-Product Sans" panose="020B0403030502040203" pitchFamily="34" charset="0"/>
                <a:cs typeface="Arial" panose="020B0604020202020204" pitchFamily="34" charset="0"/>
              </a:rPr>
              <a:t>Understand concerns, prejudices, or misinformation.</a:t>
            </a:r>
          </a:p>
        </p:txBody>
      </p:sp>
    </p:spTree>
    <p:extLst>
      <p:ext uri="{BB962C8B-B14F-4D97-AF65-F5344CB8AC3E}">
        <p14:creationId xmlns:p14="http://schemas.microsoft.com/office/powerpoint/2010/main" val="1235557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BA0A0A-1605-477E-22C5-B4D99E752C60}"/>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F7AEF62E-9F0E-25E5-08DF-ACAC4603DA62}"/>
              </a:ext>
            </a:extLst>
          </p:cNvPr>
          <p:cNvGrpSpPr>
            <a:grpSpLocks noGrp="1" noUngrp="1" noRot="1" noMove="1" noResize="1"/>
          </p:cNvGrpSpPr>
          <p:nvPr/>
        </p:nvGrpSpPr>
        <p:grpSpPr>
          <a:xfrm>
            <a:off x="412376" y="266589"/>
            <a:ext cx="7605556" cy="486854"/>
            <a:chOff x="285376" y="308746"/>
            <a:chExt cx="7605556" cy="486854"/>
          </a:xfrm>
        </p:grpSpPr>
        <p:sp>
          <p:nvSpPr>
            <p:cNvPr id="5" name="Google Shape;46;p4">
              <a:extLst>
                <a:ext uri="{FF2B5EF4-FFF2-40B4-BE49-F238E27FC236}">
                  <a16:creationId xmlns:a16="http://schemas.microsoft.com/office/drawing/2014/main" id="{BE01A806-66E6-C17F-D7A2-74FE6E63CE47}"/>
                </a:ext>
              </a:extLst>
            </p:cNvPr>
            <p:cNvSpPr txBox="1">
              <a:spLocks noGrp="1" noRot="1" noMove="1" noResize="1" noEditPoints="1" noAdjustHandles="1" noChangeArrowheads="1" noChangeShapeType="1"/>
            </p:cNvSpPr>
            <p:nvPr/>
          </p:nvSpPr>
          <p:spPr>
            <a:xfrm>
              <a:off x="480109" y="308746"/>
              <a:ext cx="7410823" cy="486854"/>
            </a:xfrm>
            <a:prstGeom prst="rect">
              <a:avLst/>
            </a:prstGeom>
            <a:noFill/>
            <a:ln>
              <a:noFill/>
            </a:ln>
          </p:spPr>
          <p:txBody>
            <a:bodyPr spcFirstLastPara="1" wrap="square" lIns="55440" tIns="27713" rIns="55440" bIns="27713" anchor="t" anchorCtr="0">
              <a:spAutoFit/>
            </a:bodyPr>
            <a:lstStyle/>
            <a:p>
              <a:pPr>
                <a:buClr>
                  <a:srgbClr val="000000"/>
                </a:buClr>
                <a:buSzPts val="4800"/>
              </a:pPr>
              <a:r>
                <a:rPr lang="en-US" sz="2800" b="1" spc="121">
                  <a:latin typeface="SVN-Product Sans" panose="020B0403030502040203" pitchFamily="34" charset="0"/>
                </a:rPr>
                <a:t>Field study</a:t>
              </a:r>
            </a:p>
          </p:txBody>
        </p:sp>
        <p:sp>
          <p:nvSpPr>
            <p:cNvPr id="6" name="Rectangle: Rounded Corners 5">
              <a:extLst>
                <a:ext uri="{FF2B5EF4-FFF2-40B4-BE49-F238E27FC236}">
                  <a16:creationId xmlns:a16="http://schemas.microsoft.com/office/drawing/2014/main" id="{BBC2A119-0DFA-D447-3D29-79856DE98E10}"/>
                </a:ext>
              </a:extLst>
            </p:cNvPr>
            <p:cNvSpPr>
              <a:spLocks noGrp="1" noRot="1" noMove="1" noResize="1" noEditPoints="1" noAdjustHandles="1" noChangeArrowheads="1" noChangeShapeType="1"/>
            </p:cNvSpPr>
            <p:nvPr/>
          </p:nvSpPr>
          <p:spPr>
            <a:xfrm>
              <a:off x="285376" y="355899"/>
              <a:ext cx="127000" cy="389466"/>
            </a:xfrm>
            <a:prstGeom prst="roundRect">
              <a:avLst/>
            </a:prstGeom>
            <a:solidFill>
              <a:srgbClr val="FF5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2" descr="A group of people sitting outside&#10;&#10;Description automatically generated">
            <a:extLst>
              <a:ext uri="{FF2B5EF4-FFF2-40B4-BE49-F238E27FC236}">
                <a16:creationId xmlns:a16="http://schemas.microsoft.com/office/drawing/2014/main" id="{EEEEA01C-FA64-F5F8-B5D1-13628C1F8C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377" y="1381053"/>
            <a:ext cx="5461190" cy="4095893"/>
          </a:xfrm>
          <a:prstGeom prst="rect">
            <a:avLst/>
          </a:prstGeom>
        </p:spPr>
      </p:pic>
      <p:pic>
        <p:nvPicPr>
          <p:cNvPr id="15" name="Picture 14" descr="A group of people sitting on chairs outside&#10;&#10;Description automatically generated">
            <a:extLst>
              <a:ext uri="{FF2B5EF4-FFF2-40B4-BE49-F238E27FC236}">
                <a16:creationId xmlns:a16="http://schemas.microsoft.com/office/drawing/2014/main" id="{1D546EA3-68E9-B1D6-C876-F3CFD3D9B8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1433" y="1381053"/>
            <a:ext cx="5461190" cy="4095893"/>
          </a:xfrm>
          <a:prstGeom prst="rect">
            <a:avLst/>
          </a:prstGeom>
        </p:spPr>
      </p:pic>
    </p:spTree>
    <p:extLst>
      <p:ext uri="{BB962C8B-B14F-4D97-AF65-F5344CB8AC3E}">
        <p14:creationId xmlns:p14="http://schemas.microsoft.com/office/powerpoint/2010/main" val="3807181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3"/>
          <p:cNvSpPr/>
          <p:nvPr/>
        </p:nvSpPr>
        <p:spPr>
          <a:xfrm>
            <a:off x="428" y="1947174"/>
            <a:ext cx="1096091" cy="2591932"/>
          </a:xfrm>
          <a:prstGeom prst="rect">
            <a:avLst/>
          </a:prstGeom>
          <a:solidFill>
            <a:srgbClr val="F25F32"/>
          </a:solidFill>
          <a:ln w="25400" cap="flat" cmpd="sng">
            <a:noFill/>
            <a:prstDash val="solid"/>
            <a:round/>
            <a:headEnd type="none" w="sm" len="sm"/>
            <a:tailEnd type="none" w="sm" len="sm"/>
          </a:ln>
        </p:spPr>
        <p:txBody>
          <a:bodyPr spcFirstLastPara="1" wrap="square" lIns="55440" tIns="27712" rIns="55440" bIns="27712" anchor="ctr" anchorCtr="0">
            <a:noAutofit/>
          </a:bodyPr>
          <a:lstStyle/>
          <a:p>
            <a:endParaRPr lang="en-GB" sz="849">
              <a:solidFill>
                <a:schemeClr val="lt1"/>
              </a:solidFill>
              <a:latin typeface="SVN-Product Sans" panose="020B0403030502040203" pitchFamily="34" charset="0"/>
            </a:endParaRPr>
          </a:p>
        </p:txBody>
      </p:sp>
      <p:grpSp>
        <p:nvGrpSpPr>
          <p:cNvPr id="2" name="Group 1">
            <a:extLst>
              <a:ext uri="{FF2B5EF4-FFF2-40B4-BE49-F238E27FC236}">
                <a16:creationId xmlns:a16="http://schemas.microsoft.com/office/drawing/2014/main" id="{FE7F4037-DC55-CF61-B70E-A2AA644A6168}"/>
              </a:ext>
            </a:extLst>
          </p:cNvPr>
          <p:cNvGrpSpPr/>
          <p:nvPr/>
        </p:nvGrpSpPr>
        <p:grpSpPr>
          <a:xfrm>
            <a:off x="1466913" y="1559854"/>
            <a:ext cx="10262160" cy="3346886"/>
            <a:chOff x="1457583" y="1611898"/>
            <a:chExt cx="9047134" cy="3346886"/>
          </a:xfrm>
        </p:grpSpPr>
        <p:sp>
          <p:nvSpPr>
            <p:cNvPr id="124" name="Google Shape;124;p23"/>
            <p:cNvSpPr txBox="1"/>
            <p:nvPr/>
          </p:nvSpPr>
          <p:spPr>
            <a:xfrm>
              <a:off x="1457583" y="1611898"/>
              <a:ext cx="7292075" cy="1902625"/>
            </a:xfrm>
            <a:prstGeom prst="rect">
              <a:avLst/>
            </a:prstGeom>
            <a:noFill/>
            <a:ln>
              <a:noFill/>
            </a:ln>
          </p:spPr>
          <p:txBody>
            <a:bodyPr spcFirstLastPara="1" wrap="square" lIns="55440" tIns="27712" rIns="55440" bIns="27712" anchor="t" anchorCtr="0">
              <a:spAutoFit/>
            </a:bodyPr>
            <a:lstStyle/>
            <a:p>
              <a:r>
                <a:rPr lang="en-US" sz="12000" b="1">
                  <a:latin typeface="SVN-Product Sans" panose="020B0403030502040203" pitchFamily="34" charset="0"/>
                </a:rPr>
                <a:t>Analysis</a:t>
              </a:r>
              <a:endParaRPr lang="en-US" sz="12000">
                <a:latin typeface="SVN-Product Sans" panose="020B0403030502040203" pitchFamily="34" charset="0"/>
              </a:endParaRPr>
            </a:p>
          </p:txBody>
        </p:sp>
        <p:sp>
          <p:nvSpPr>
            <p:cNvPr id="125" name="Google Shape;125;p23"/>
            <p:cNvSpPr txBox="1"/>
            <p:nvPr/>
          </p:nvSpPr>
          <p:spPr>
            <a:xfrm>
              <a:off x="1457584" y="3056159"/>
              <a:ext cx="9047133" cy="1902625"/>
            </a:xfrm>
            <a:prstGeom prst="rect">
              <a:avLst/>
            </a:prstGeom>
            <a:noFill/>
            <a:ln>
              <a:noFill/>
            </a:ln>
          </p:spPr>
          <p:txBody>
            <a:bodyPr spcFirstLastPara="1" wrap="square" lIns="55440" tIns="27712" rIns="55440" bIns="27712" anchor="t" anchorCtr="0">
              <a:spAutoFit/>
            </a:bodyPr>
            <a:lstStyle/>
            <a:p>
              <a:r>
                <a:rPr lang="en-US" sz="12000" b="1">
                  <a:latin typeface="SVN-Product Sans" panose="020B0403030502040203" pitchFamily="34" charset="0"/>
                </a:rPr>
                <a:t>approach</a:t>
              </a:r>
              <a:r>
                <a:rPr lang="en-US" sz="12000" b="1">
                  <a:solidFill>
                    <a:srgbClr val="F35C36"/>
                  </a:solidFill>
                  <a:latin typeface="SVN-Product Sans" panose="020B0403030502040203" pitchFamily="34" charset="0"/>
                </a:rPr>
                <a:t>.</a:t>
              </a:r>
            </a:p>
          </p:txBody>
        </p:sp>
      </p:grpSp>
    </p:spTree>
    <p:extLst>
      <p:ext uri="{BB962C8B-B14F-4D97-AF65-F5344CB8AC3E}">
        <p14:creationId xmlns:p14="http://schemas.microsoft.com/office/powerpoint/2010/main" val="1544009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4A5861-122B-56B9-E303-75DD79C489A0}"/>
              </a:ext>
            </a:extLst>
          </p:cNvPr>
          <p:cNvSpPr/>
          <p:nvPr/>
        </p:nvSpPr>
        <p:spPr>
          <a:xfrm>
            <a:off x="0" y="2537011"/>
            <a:ext cx="412376" cy="1783977"/>
          </a:xfrm>
          <a:prstGeom prst="rect">
            <a:avLst/>
          </a:prstGeom>
          <a:solidFill>
            <a:srgbClr val="F15B3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Google Shape;45;p4">
            <a:extLst>
              <a:ext uri="{FF2B5EF4-FFF2-40B4-BE49-F238E27FC236}">
                <a16:creationId xmlns:a16="http://schemas.microsoft.com/office/drawing/2014/main" id="{6B25B812-DA6A-6F0E-8D55-DD4327BC4C30}"/>
              </a:ext>
            </a:extLst>
          </p:cNvPr>
          <p:cNvSpPr txBox="1"/>
          <p:nvPr/>
        </p:nvSpPr>
        <p:spPr>
          <a:xfrm>
            <a:off x="650635" y="2570018"/>
            <a:ext cx="9094042" cy="1717961"/>
          </a:xfrm>
          <a:prstGeom prst="rect">
            <a:avLst/>
          </a:prstGeom>
          <a:noFill/>
          <a:ln>
            <a:noFill/>
          </a:ln>
        </p:spPr>
        <p:txBody>
          <a:bodyPr spcFirstLastPara="1" wrap="square" lIns="55440" tIns="27713" rIns="55440" bIns="27713" anchor="t" anchorCtr="0">
            <a:spAutoFit/>
          </a:bodyPr>
          <a:lstStyle/>
          <a:p>
            <a:pPr>
              <a:buClr>
                <a:srgbClr val="000000"/>
              </a:buClr>
              <a:buSzPts val="6800"/>
            </a:pPr>
            <a:r>
              <a:rPr lang="en-US" sz="5400" b="1">
                <a:latin typeface="SVN-Product Sans" panose="020B0403030502040203" pitchFamily="34" charset="0"/>
              </a:rPr>
              <a:t>Quantitative</a:t>
            </a:r>
          </a:p>
          <a:p>
            <a:pPr>
              <a:buClr>
                <a:srgbClr val="000000"/>
              </a:buClr>
              <a:buSzPts val="6800"/>
            </a:pPr>
            <a:r>
              <a:rPr lang="en-US" sz="5400" b="1">
                <a:latin typeface="SVN-Product Sans" panose="020B0403030502040203" pitchFamily="34" charset="0"/>
              </a:rPr>
              <a:t>analysis approach</a:t>
            </a:r>
            <a:endParaRPr lang="vi-VN" sz="5400" b="1">
              <a:latin typeface="SVN-Product Sans" panose="020B0403030502040203" pitchFamily="34" charset="0"/>
            </a:endParaRPr>
          </a:p>
        </p:txBody>
      </p:sp>
    </p:spTree>
    <p:extLst>
      <p:ext uri="{BB962C8B-B14F-4D97-AF65-F5344CB8AC3E}">
        <p14:creationId xmlns:p14="http://schemas.microsoft.com/office/powerpoint/2010/main" val="4887009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4508</Words>
  <Application>Microsoft Office PowerPoint</Application>
  <PresentationFormat>Widescreen</PresentationFormat>
  <Paragraphs>444</Paragraphs>
  <Slides>44</Slides>
  <Notes>33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Calibri</vt:lpstr>
      <vt:lpstr>Calibri </vt:lpstr>
      <vt:lpstr>SVN-Product Sans</vt:lpstr>
      <vt:lpstr>Wingdings</vt:lpstr>
      <vt:lpstr>Office Theme</vt:lpstr>
      <vt:lpstr>PowerPoint Presentation</vt:lpstr>
      <vt:lpstr>CGIAR Initiative on Sustainable Animal Productivity (SAPLING, 2022-2024)</vt:lpstr>
      <vt:lpstr>Developing a comprehensive strategy for Social Behavior Change</vt:lpstr>
      <vt:lpstr>Focus areas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Hoài Nam Trần</dc:creator>
  <cp:lastModifiedBy>Yabowork, Abenet (ILRI)</cp:lastModifiedBy>
  <cp:revision>4</cp:revision>
  <dcterms:created xsi:type="dcterms:W3CDTF">2024-01-05T14:34:09Z</dcterms:created>
  <dcterms:modified xsi:type="dcterms:W3CDTF">2025-02-07T08:11:59Z</dcterms:modified>
</cp:coreProperties>
</file>