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16" r:id="rId5"/>
  </p:sldMasterIdLst>
  <p:notesMasterIdLst>
    <p:notesMasterId r:id="rId25"/>
  </p:notesMasterIdLst>
  <p:handoutMasterIdLst>
    <p:handoutMasterId r:id="rId26"/>
  </p:handoutMasterIdLst>
  <p:sldIdLst>
    <p:sldId id="256" r:id="rId6"/>
    <p:sldId id="324" r:id="rId7"/>
    <p:sldId id="326" r:id="rId8"/>
    <p:sldId id="325" r:id="rId9"/>
    <p:sldId id="323" r:id="rId10"/>
    <p:sldId id="314" r:id="rId11"/>
    <p:sldId id="311" r:id="rId12"/>
    <p:sldId id="315" r:id="rId13"/>
    <p:sldId id="280" r:id="rId14"/>
    <p:sldId id="310" r:id="rId15"/>
    <p:sldId id="282" r:id="rId16"/>
    <p:sldId id="317" r:id="rId17"/>
    <p:sldId id="318" r:id="rId18"/>
    <p:sldId id="327" r:id="rId19"/>
    <p:sldId id="328" r:id="rId20"/>
    <p:sldId id="321" r:id="rId21"/>
    <p:sldId id="329" r:id="rId22"/>
    <p:sldId id="330" r:id="rId23"/>
    <p:sldId id="303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8533" autoAdjust="0"/>
  </p:normalViewPr>
  <p:slideViewPr>
    <p:cSldViewPr>
      <p:cViewPr varScale="1">
        <p:scale>
          <a:sx n="53" d="100"/>
          <a:sy n="53" d="100"/>
        </p:scale>
        <p:origin x="1684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088679887236318E-2"/>
          <c:y val="4.8069553805774275E-2"/>
          <c:w val="0.93247922134733163"/>
          <c:h val="0.8125673665791776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agric % ODA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Sheet1!$A$2:$A$16</c:f>
              <c:numCache>
                <c:formatCode>General</c:formatCode>
                <c:ptCount val="15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</c:numCache>
            </c:num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3.5987520530000001</c:v>
                </c:pt>
                <c:pt idx="1">
                  <c:v>3.1590681109999998</c:v>
                </c:pt>
                <c:pt idx="2">
                  <c:v>3.580998669</c:v>
                </c:pt>
                <c:pt idx="3">
                  <c:v>2.561872535</c:v>
                </c:pt>
                <c:pt idx="4">
                  <c:v>2.0131040320000002</c:v>
                </c:pt>
                <c:pt idx="5">
                  <c:v>3.3365681880000002</c:v>
                </c:pt>
                <c:pt idx="6">
                  <c:v>3.5751787410000002</c:v>
                </c:pt>
                <c:pt idx="7">
                  <c:v>4.1527420499999996</c:v>
                </c:pt>
                <c:pt idx="8">
                  <c:v>4.4572949099999999</c:v>
                </c:pt>
                <c:pt idx="9">
                  <c:v>4.0633701310000001</c:v>
                </c:pt>
                <c:pt idx="10">
                  <c:v>3.924908029</c:v>
                </c:pt>
                <c:pt idx="11">
                  <c:v>4.0339795049999996</c:v>
                </c:pt>
                <c:pt idx="12">
                  <c:v>4.4324403700000001</c:v>
                </c:pt>
                <c:pt idx="13">
                  <c:v>4.029015083</c:v>
                </c:pt>
                <c:pt idx="14">
                  <c:v>4.121966789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52E-4F6A-8107-EDCF6FFEC6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Livestock % ODA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Sheet1!$A$2:$A$16</c:f>
              <c:numCache>
                <c:formatCode>General</c:formatCode>
                <c:ptCount val="15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</c:numCache>
            </c:num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0.10293079400000001</c:v>
                </c:pt>
                <c:pt idx="1">
                  <c:v>0.103393285</c:v>
                </c:pt>
                <c:pt idx="2">
                  <c:v>0.10313558</c:v>
                </c:pt>
                <c:pt idx="3">
                  <c:v>6.1835265E-2</c:v>
                </c:pt>
                <c:pt idx="4">
                  <c:v>5.4357403999999998E-2</c:v>
                </c:pt>
                <c:pt idx="5">
                  <c:v>7.5659038999999997E-2</c:v>
                </c:pt>
                <c:pt idx="6">
                  <c:v>8.5282697000000005E-2</c:v>
                </c:pt>
                <c:pt idx="7">
                  <c:v>8.1918014999999997E-2</c:v>
                </c:pt>
                <c:pt idx="8">
                  <c:v>7.0497261000000006E-2</c:v>
                </c:pt>
                <c:pt idx="9">
                  <c:v>6.1821986000000002E-2</c:v>
                </c:pt>
                <c:pt idx="10">
                  <c:v>7.5419901999999997E-2</c:v>
                </c:pt>
                <c:pt idx="11">
                  <c:v>8.7909294999999998E-2</c:v>
                </c:pt>
                <c:pt idx="12">
                  <c:v>0.16770954099999999</c:v>
                </c:pt>
                <c:pt idx="13">
                  <c:v>9.5943751999999993E-2</c:v>
                </c:pt>
                <c:pt idx="14">
                  <c:v>9.7675151000000002E-2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52E-4F6A-8107-EDCF6FFEC6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(without UAE)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Sheet1!$A$2:$A$16</c:f>
              <c:numCache>
                <c:formatCode>General</c:formatCode>
                <c:ptCount val="15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</c:numCache>
            </c:numRef>
          </c:cat>
          <c:val>
            <c:numRef>
              <c:f>Sheet1!$D$2:$D$16</c:f>
              <c:numCache>
                <c:formatCode>General</c:formatCode>
                <c:ptCount val="15"/>
                <c:pt idx="0">
                  <c:v>2.860180202</c:v>
                </c:pt>
                <c:pt idx="1">
                  <c:v>3.2729045719999998</c:v>
                </c:pt>
                <c:pt idx="2">
                  <c:v>2.880078701</c:v>
                </c:pt>
                <c:pt idx="3">
                  <c:v>2.4136745259999999</c:v>
                </c:pt>
                <c:pt idx="4">
                  <c:v>2.700178588</c:v>
                </c:pt>
                <c:pt idx="5">
                  <c:v>2.267570605</c:v>
                </c:pt>
                <c:pt idx="6">
                  <c:v>2.3854107290000002</c:v>
                </c:pt>
                <c:pt idx="7">
                  <c:v>1.9726246999999999</c:v>
                </c:pt>
                <c:pt idx="8">
                  <c:v>1.5816153690000001</c:v>
                </c:pt>
                <c:pt idx="9">
                  <c:v>1.521446093</c:v>
                </c:pt>
                <c:pt idx="10">
                  <c:v>1.921571181</c:v>
                </c:pt>
                <c:pt idx="11">
                  <c:v>2.1792201649999998</c:v>
                </c:pt>
                <c:pt idx="12">
                  <c:v>1.684407902</c:v>
                </c:pt>
                <c:pt idx="13">
                  <c:v>2.4274297319999998</c:v>
                </c:pt>
                <c:pt idx="14">
                  <c:v>2.369624881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52E-4F6A-8107-EDCF6FFEC6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29756064"/>
        <c:axId val="324815664"/>
      </c:lineChart>
      <c:catAx>
        <c:axId val="22975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15664"/>
        <c:crosses val="autoZero"/>
        <c:auto val="1"/>
        <c:lblAlgn val="ctr"/>
        <c:lblOffset val="100"/>
        <c:noMultiLvlLbl val="0"/>
      </c:catAx>
      <c:valAx>
        <c:axId val="324815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9756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976250364537767"/>
          <c:y val="0.69967708581881816"/>
          <c:w val="0.7804748104403616"/>
          <c:h val="0.103353217211484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70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Optional – examples of 2 complementary influencing strands emerging from all this.  To be followed by </a:t>
            </a:r>
            <a:r>
              <a:rPr lang="en-GB" dirty="0" err="1"/>
              <a:t>ilri</a:t>
            </a:r>
            <a:r>
              <a:rPr lang="en-GB" dirty="0"/>
              <a:t> and partners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11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02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D859D77C-0376-460B-B544-D1D2CEA5E7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4B7ED726-86D2-44BE-AA54-AA3D154355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B927471F-2C39-4773-BF62-603F147491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F357FBC-31B8-4C67-AF08-4C78867D72FA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2084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and the next slide are examples of the messages ‘we’ publish; Main point to make is that the hard evidence behind these is scattered, mixed and perhaps not robust enough.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13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46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reasons why we exist:  investors need knowledge; evidence needs to be organized to be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46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913154-ED09-412D-91FA-768D9470F0A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935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83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0664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slide has a few points from the media and stakeholder audits from last year. Reinforcing the messages from the previous slides; with a few points from the interviews </a:t>
            </a:r>
            <a:r>
              <a:rPr lang="en-US" dirty="0" err="1"/>
              <a:t>marchmont</a:t>
            </a:r>
            <a:r>
              <a:rPr lang="en-US" dirty="0"/>
              <a:t> had with individuals in a few organizations important in the sector.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10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jpeg"/><Relationship Id="rId4" Type="http://schemas.openxmlformats.org/officeDocument/2006/relationships/hyperlink" Target="http://www.cgiar.org/about-us/our-funders" TargetMode="Externa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hyperlink" Target="http://www.cgiar.org/about-us/our-funders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4pPr>
            <a:lvl5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4pPr>
            <a:lvl5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506D0F-C815-47F8-8A05-09FBBAA45796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843C2E-3A0E-47A0-B9FF-E153175F95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409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9916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600"/>
            </a:lvl2pPr>
            <a:lvl3pPr marL="12573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075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9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8446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68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510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72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262C1-6C8B-4C34-9E2C-ABFDAB44FCF8}" type="datetimeFigureOut">
              <a:rPr lang="en-GB"/>
              <a:pPr>
                <a:defRPr/>
              </a:pPr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E8CD8-6977-428B-B386-7FF66F1C46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88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0"/>
            <a:ext cx="6781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BE3D3-CE95-9B4B-9EA6-03D638179505}" type="datetime1">
              <a:rPr lang="en-US"/>
              <a:pPr>
                <a:defRPr/>
              </a:pPr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DBCCB-8698-CB4E-A42B-5D4FE23EF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6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5060378-C488-4AAD-9046-B710A30E332F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58667C3-72ED-4D8B-8FEF-232B087D8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5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5060378-C488-4AAD-9046-B710A30E332F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58667C3-72ED-4D8B-8FEF-232B087D8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79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3" r:id="rId8"/>
    <p:sldLayoutId id="2147483714" r:id="rId9"/>
    <p:sldLayoutId id="2147483715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62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</p:sldLayoutIdLst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18" Type="http://schemas.openxmlformats.org/officeDocument/2006/relationships/image" Target="../media/image3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jpeg"/><Relationship Id="rId2" Type="http://schemas.openxmlformats.org/officeDocument/2006/relationships/image" Target="../media/image15.jpeg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19" Type="http://schemas.openxmlformats.org/officeDocument/2006/relationships/image" Target="../media/image32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6.png"/><Relationship Id="rId18" Type="http://schemas.microsoft.com/office/2007/relationships/hdphoto" Target="../media/hdphoto6.wdp"/><Relationship Id="rId26" Type="http://schemas.openxmlformats.org/officeDocument/2006/relationships/image" Target="../media/image41.png"/><Relationship Id="rId3" Type="http://schemas.openxmlformats.org/officeDocument/2006/relationships/image" Target="../media/image17.jpeg"/><Relationship Id="rId21" Type="http://schemas.openxmlformats.org/officeDocument/2006/relationships/image" Target="../media/image39.png"/><Relationship Id="rId7" Type="http://schemas.openxmlformats.org/officeDocument/2006/relationships/image" Target="../media/image20.jpeg"/><Relationship Id="rId12" Type="http://schemas.openxmlformats.org/officeDocument/2006/relationships/image" Target="../media/image23.jpeg"/><Relationship Id="rId17" Type="http://schemas.openxmlformats.org/officeDocument/2006/relationships/image" Target="../media/image38.png"/><Relationship Id="rId25" Type="http://schemas.microsoft.com/office/2007/relationships/hdphoto" Target="../media/hdphoto8.wdp"/><Relationship Id="rId2" Type="http://schemas.openxmlformats.org/officeDocument/2006/relationships/image" Target="../media/image16.jpeg"/><Relationship Id="rId16" Type="http://schemas.microsoft.com/office/2007/relationships/hdphoto" Target="../media/hdphoto5.wdp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24" Type="http://schemas.openxmlformats.org/officeDocument/2006/relationships/image" Target="../media/image40.png"/><Relationship Id="rId5" Type="http://schemas.openxmlformats.org/officeDocument/2006/relationships/image" Target="../media/image33.png"/><Relationship Id="rId15" Type="http://schemas.openxmlformats.org/officeDocument/2006/relationships/image" Target="../media/image37.png"/><Relationship Id="rId23" Type="http://schemas.openxmlformats.org/officeDocument/2006/relationships/image" Target="../media/image29.jpeg"/><Relationship Id="rId28" Type="http://schemas.openxmlformats.org/officeDocument/2006/relationships/image" Target="../media/image32.jpeg"/><Relationship Id="rId10" Type="http://schemas.openxmlformats.org/officeDocument/2006/relationships/image" Target="../media/image35.png"/><Relationship Id="rId19" Type="http://schemas.openxmlformats.org/officeDocument/2006/relationships/image" Target="../media/image27.jpeg"/><Relationship Id="rId4" Type="http://schemas.openxmlformats.org/officeDocument/2006/relationships/image" Target="../media/image18.jpeg"/><Relationship Id="rId9" Type="http://schemas.microsoft.com/office/2007/relationships/hdphoto" Target="../media/hdphoto2.wdp"/><Relationship Id="rId14" Type="http://schemas.microsoft.com/office/2007/relationships/hdphoto" Target="../media/hdphoto4.wdp"/><Relationship Id="rId22" Type="http://schemas.microsoft.com/office/2007/relationships/hdphoto" Target="../media/hdphoto7.wdp"/><Relationship Id="rId27" Type="http://schemas.microsoft.com/office/2007/relationships/hdphoto" Target="../media/hdphoto9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6.png"/><Relationship Id="rId18" Type="http://schemas.microsoft.com/office/2007/relationships/hdphoto" Target="../media/hdphoto6.wdp"/><Relationship Id="rId26" Type="http://schemas.openxmlformats.org/officeDocument/2006/relationships/image" Target="../media/image41.png"/><Relationship Id="rId3" Type="http://schemas.openxmlformats.org/officeDocument/2006/relationships/image" Target="../media/image17.jpeg"/><Relationship Id="rId21" Type="http://schemas.openxmlformats.org/officeDocument/2006/relationships/image" Target="../media/image39.png"/><Relationship Id="rId7" Type="http://schemas.openxmlformats.org/officeDocument/2006/relationships/image" Target="../media/image20.jpeg"/><Relationship Id="rId12" Type="http://schemas.openxmlformats.org/officeDocument/2006/relationships/image" Target="../media/image23.jpeg"/><Relationship Id="rId17" Type="http://schemas.openxmlformats.org/officeDocument/2006/relationships/image" Target="../media/image38.png"/><Relationship Id="rId25" Type="http://schemas.microsoft.com/office/2007/relationships/hdphoto" Target="../media/hdphoto8.wdp"/><Relationship Id="rId2" Type="http://schemas.openxmlformats.org/officeDocument/2006/relationships/image" Target="../media/image16.jpeg"/><Relationship Id="rId16" Type="http://schemas.microsoft.com/office/2007/relationships/hdphoto" Target="../media/hdphoto5.wdp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24" Type="http://schemas.openxmlformats.org/officeDocument/2006/relationships/image" Target="../media/image40.png"/><Relationship Id="rId5" Type="http://schemas.openxmlformats.org/officeDocument/2006/relationships/image" Target="../media/image33.png"/><Relationship Id="rId15" Type="http://schemas.openxmlformats.org/officeDocument/2006/relationships/image" Target="../media/image37.png"/><Relationship Id="rId23" Type="http://schemas.openxmlformats.org/officeDocument/2006/relationships/image" Target="../media/image29.jpeg"/><Relationship Id="rId28" Type="http://schemas.openxmlformats.org/officeDocument/2006/relationships/image" Target="../media/image32.jpeg"/><Relationship Id="rId10" Type="http://schemas.openxmlformats.org/officeDocument/2006/relationships/image" Target="../media/image35.png"/><Relationship Id="rId19" Type="http://schemas.openxmlformats.org/officeDocument/2006/relationships/image" Target="../media/image27.jpeg"/><Relationship Id="rId4" Type="http://schemas.openxmlformats.org/officeDocument/2006/relationships/image" Target="../media/image18.jpeg"/><Relationship Id="rId9" Type="http://schemas.microsoft.com/office/2007/relationships/hdphoto" Target="../media/hdphoto2.wdp"/><Relationship Id="rId14" Type="http://schemas.microsoft.com/office/2007/relationships/hdphoto" Target="../media/hdphoto4.wdp"/><Relationship Id="rId22" Type="http://schemas.microsoft.com/office/2007/relationships/hdphoto" Target="../media/hdphoto7.wdp"/><Relationship Id="rId27" Type="http://schemas.microsoft.com/office/2007/relationships/hdphoto" Target="../media/hdphoto9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205" y="5866286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210" y="5880944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An update on the Global Livestock Advocacy for </a:t>
            </a:r>
            <a:r>
              <a:rPr lang="en-US"/>
              <a:t>Development project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Shirley Tarawali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GASL guiding group meeting</a:t>
            </a:r>
          </a:p>
          <a:p>
            <a:r>
              <a:rPr lang="en-US" dirty="0"/>
              <a:t>Rome, 6-7 March 2018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3598862"/>
            <a:ext cx="9144000" cy="2116138"/>
            <a:chOff x="0" y="3598862"/>
            <a:chExt cx="9144000" cy="21161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598862"/>
              <a:ext cx="3048000" cy="2116138"/>
            </a:xfrm>
            <a:prstGeom prst="rect">
              <a:avLst/>
            </a:prstGeom>
          </p:spPr>
        </p:pic>
        <p:pic>
          <p:nvPicPr>
            <p:cNvPr id="2050" name="Picture 2" descr="C:\Users\zsewunet\Downloads\4189986967_eb3e1b1848_b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46193" y="3598862"/>
              <a:ext cx="3724275" cy="2116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4178"/>
              <a:ext cx="2147215" cy="2110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08FAEBA-8A2B-4937-81DF-45F364D7CD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1017376"/>
              </p:ext>
            </p:extLst>
          </p:nvPr>
        </p:nvGraphicFramePr>
        <p:xfrm>
          <a:off x="0" y="4306156"/>
          <a:ext cx="54864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2" descr="16ForHLPFslideshow_LaotianWomanFeedingChicken_MedRes_Sized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Goal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67544" y="2575042"/>
            <a:ext cx="4248472" cy="3462228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CA" sz="3200" dirty="0"/>
              <a:t>Increase the amount of ODA for livestock</a:t>
            </a:r>
          </a:p>
        </p:txBody>
      </p:sp>
    </p:spTree>
    <p:extLst>
      <p:ext uri="{BB962C8B-B14F-4D97-AF65-F5344CB8AC3E}">
        <p14:creationId xmlns:p14="http://schemas.microsoft.com/office/powerpoint/2010/main" val="968707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GLAD work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Evidence and creative content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Audit and message testing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Evidence collation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Issue synthesis/products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Communications ‘toolkit’ 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Convening and engagement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</a:t>
            </a:r>
            <a:r>
              <a:rPr lang="en-GB" sz="2400" dirty="0"/>
              <a:t>lobal advocacy and policy engagement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</a:t>
            </a:r>
            <a:r>
              <a:rPr lang="en-GB" sz="2400" dirty="0" err="1"/>
              <a:t>argeted</a:t>
            </a:r>
            <a:r>
              <a:rPr lang="en-GB" sz="2400" dirty="0"/>
              <a:t> advocacy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</a:t>
            </a:r>
            <a:r>
              <a:rPr lang="en-GB" sz="2400" dirty="0" err="1"/>
              <a:t>edia</a:t>
            </a:r>
            <a:r>
              <a:rPr lang="en-GB" sz="2400" dirty="0"/>
              <a:t> outreach (‘bursts’)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Capacity development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Event(s)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Blended learning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Facilitate a community of practice [and champions]</a:t>
            </a:r>
          </a:p>
        </p:txBody>
      </p:sp>
    </p:spTree>
    <p:extLst>
      <p:ext uri="{BB962C8B-B14F-4D97-AF65-F5344CB8AC3E}">
        <p14:creationId xmlns:p14="http://schemas.microsoft.com/office/powerpoint/2010/main" val="3967885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Evidence work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457200" y="1268760"/>
            <a:ext cx="8229600" cy="52844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en-US" sz="2200" dirty="0"/>
              <a:t>Collated and distilled evidence on sustainable livestock and:  </a:t>
            </a:r>
          </a:p>
          <a:p>
            <a:pPr marL="108585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Growth and livelihoods</a:t>
            </a:r>
          </a:p>
          <a:p>
            <a:pPr marL="108585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Gender</a:t>
            </a:r>
          </a:p>
          <a:p>
            <a:pPr marL="108585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Animal and human health</a:t>
            </a:r>
          </a:p>
          <a:p>
            <a:pPr marL="108585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Nutrition</a:t>
            </a:r>
          </a:p>
          <a:p>
            <a:pPr marL="108585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Environment and climate change</a:t>
            </a:r>
            <a:endParaRPr lang="en-US" sz="2200" dirty="0"/>
          </a:p>
          <a:p>
            <a:pPr lvl="0">
              <a:lnSpc>
                <a:spcPct val="100000"/>
              </a:lnSpc>
              <a:spcAft>
                <a:spcPts val="0"/>
              </a:spcAft>
            </a:pPr>
            <a:endParaRPr lang="en-US" sz="2200" dirty="0"/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en-US" sz="2200" dirty="0"/>
              <a:t>For each: Series of statements/messages, with associated argumentation, evidence, facts, references; basis for set of messages or statements we can all use and reference. 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endParaRPr lang="en-US" altLang="en-US" sz="22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en-US" sz="2200" dirty="0"/>
              <a:t>Validating and fact-checking with LD4D community and others</a:t>
            </a:r>
            <a:endParaRPr lang="en-GB" altLang="en-US" sz="2200" dirty="0"/>
          </a:p>
          <a:p>
            <a:pPr lvl="0">
              <a:lnSpc>
                <a:spcPct val="100000"/>
              </a:lnSpc>
              <a:spcAft>
                <a:spcPts val="0"/>
              </a:spcAft>
            </a:pPr>
            <a:endParaRPr lang="en-US" altLang="en-US" sz="2200" dirty="0"/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en-US" altLang="en-US" sz="2200" dirty="0"/>
              <a:t>Basis for web product in June 2018; as well as wider influencing efforts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660749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sz="3200" dirty="0"/>
              <a:t>Insights from media and stakeholder stocktaking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229600" cy="51816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>
              <a:lnSpc>
                <a:spcPct val="100000"/>
              </a:lnSpc>
            </a:pPr>
            <a:r>
              <a:rPr lang="en-GB" sz="2600" dirty="0"/>
              <a:t>Most frequently reported aspect of livestock coverage in global media was its contribution to greenhouse gases</a:t>
            </a:r>
          </a:p>
          <a:p>
            <a:pPr>
              <a:lnSpc>
                <a:spcPct val="100000"/>
              </a:lnSpc>
            </a:pPr>
            <a:r>
              <a:rPr lang="en-GB" sz="2600" dirty="0"/>
              <a:t>Media coverage often linked to big events/crises</a:t>
            </a:r>
          </a:p>
          <a:p>
            <a:pPr>
              <a:lnSpc>
                <a:spcPct val="100000"/>
              </a:lnSpc>
            </a:pPr>
            <a:r>
              <a:rPr lang="en-GB" sz="2600" dirty="0"/>
              <a:t>Developed world stories dominate headlines</a:t>
            </a:r>
          </a:p>
          <a:p>
            <a:pPr lvl="0">
              <a:lnSpc>
                <a:spcPct val="100000"/>
              </a:lnSpc>
            </a:pPr>
            <a:r>
              <a:rPr lang="en-GB" sz="2600" dirty="0"/>
              <a:t>Much media messaging treats livestock as a product (meat or milk); not as a tool for development</a:t>
            </a:r>
          </a:p>
          <a:p>
            <a:pPr lvl="0">
              <a:lnSpc>
                <a:spcPct val="100000"/>
              </a:lnSpc>
            </a:pPr>
            <a:r>
              <a:rPr lang="en-GB" sz="2600" dirty="0"/>
              <a:t>Four out of 12 key development stakeholders interviewed say livestock is viewed largely or somewhat negatively</a:t>
            </a:r>
          </a:p>
          <a:p>
            <a:pPr>
              <a:lnSpc>
                <a:spcPct val="100000"/>
              </a:lnSpc>
            </a:pPr>
            <a:r>
              <a:rPr lang="en-GB" sz="2600" dirty="0"/>
              <a:t>Three said livestock is not visible at all in development dialogues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29546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EA646-B273-4FB0-8050-A84BA3BA5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Convening and engagement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1006C-C916-4640-9567-9589F2FA9F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5720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Side event HLPF July 2016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High-level advocacy event and tour: CFS43 , Rome, October 2016 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Expert group meeting, SDG2, New York, June 2017 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High-level advocacy events and tour: HLPF, New York, July 2017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2400" dirty="0"/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UN general assembly late in 2017 approved resolutions that included three provisions regarding the livestock sector.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</a:t>
            </a:r>
            <a:r>
              <a:rPr lang="en-GB" sz="2400" dirty="0"/>
              <a:t>FFA, Germany January 2018 (communique)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24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47646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7C555-635E-4914-BA21-A1C8D3377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Capacity development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7A845-4901-4304-ACE0-34766149B83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October 2017: meeting and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Under development: blended learning products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D-group ‘community of practice’ underway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698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Targeting strategies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1670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780740-83CE-4842-91F8-53FC1B16B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Typologies…</a:t>
            </a:r>
            <a:br>
              <a:rPr lang="en-US" dirty="0"/>
            </a:br>
            <a:r>
              <a:rPr lang="en-US" sz="2400" dirty="0"/>
              <a:t>(ILRI-LGA….)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F90D08-28F6-466D-BB4C-2B5EA4F57D4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6858000" cy="5257800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C38924B-B10E-4B5A-A7D6-6480E2D6CB20}"/>
              </a:ext>
            </a:extLst>
          </p:cNvPr>
          <p:cNvSpPr/>
          <p:nvPr/>
        </p:nvSpPr>
        <p:spPr>
          <a:xfrm>
            <a:off x="5562600" y="4876800"/>
            <a:ext cx="2057400" cy="15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livestock unaware but significant capacity to amplify messages and exert influence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0B1F733-4B7E-4B22-BE1C-A105C3445BBF}"/>
              </a:ext>
            </a:extLst>
          </p:cNvPr>
          <p:cNvSpPr/>
          <p:nvPr/>
        </p:nvSpPr>
        <p:spPr>
          <a:xfrm>
            <a:off x="1066800" y="1600200"/>
            <a:ext cx="2057400" cy="15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livestock aware but limited capacity to amplify messages and exert influence</a:t>
            </a:r>
          </a:p>
        </p:txBody>
      </p:sp>
    </p:spTree>
    <p:extLst>
      <p:ext uri="{BB962C8B-B14F-4D97-AF65-F5344CB8AC3E}">
        <p14:creationId xmlns:p14="http://schemas.microsoft.com/office/powerpoint/2010/main" val="921086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517378-E096-4E07-8A40-DDEE53533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the whole greater than the sum of the parts……..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CE336DD-E4B4-4B84-B25F-2D4C53391680}"/>
              </a:ext>
            </a:extLst>
          </p:cNvPr>
          <p:cNvSpPr/>
          <p:nvPr/>
        </p:nvSpPr>
        <p:spPr>
          <a:xfrm>
            <a:off x="6207569" y="1600680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LGA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A8D5524-7B98-4FA8-BB7C-B292C7B12401}"/>
              </a:ext>
            </a:extLst>
          </p:cNvPr>
          <p:cNvSpPr/>
          <p:nvPr/>
        </p:nvSpPr>
        <p:spPr>
          <a:xfrm>
            <a:off x="5614610" y="1245559"/>
            <a:ext cx="1284123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HOW to invest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EA3C945-DFE4-46B7-B5EC-BD6DA6AF868E}"/>
              </a:ext>
            </a:extLst>
          </p:cNvPr>
          <p:cNvGrpSpPr/>
          <p:nvPr/>
        </p:nvGrpSpPr>
        <p:grpSpPr>
          <a:xfrm>
            <a:off x="7160342" y="3110169"/>
            <a:ext cx="1534925" cy="1361837"/>
            <a:chOff x="5848865" y="2810934"/>
            <a:chExt cx="1534925" cy="136183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91F4512-A5A7-42B1-ADD2-CFE76040BC27}"/>
                </a:ext>
              </a:extLst>
            </p:cNvPr>
            <p:cNvSpPr/>
            <p:nvPr/>
          </p:nvSpPr>
          <p:spPr>
            <a:xfrm>
              <a:off x="6041999" y="2810934"/>
              <a:ext cx="914400" cy="9144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GLAD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E411C044-ABE6-407F-919C-9A6DA6CA038D}"/>
                </a:ext>
              </a:extLst>
            </p:cNvPr>
            <p:cNvSpPr/>
            <p:nvPr/>
          </p:nvSpPr>
          <p:spPr>
            <a:xfrm>
              <a:off x="5848865" y="3581401"/>
              <a:ext cx="1534925" cy="59137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</a:rPr>
                <a:t>WHY invest</a:t>
              </a:r>
            </a:p>
            <a:p>
              <a:pPr algn="ctr"/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</a:rPr>
                <a:t>C</a:t>
              </a:r>
              <a:r>
                <a:rPr lang="en-GB" sz="1600" dirty="0" err="1">
                  <a:solidFill>
                    <a:schemeClr val="bg1">
                      <a:lumMod val="50000"/>
                    </a:schemeClr>
                  </a:solidFill>
                </a:rPr>
                <a:t>ommunicate</a:t>
              </a:r>
              <a:endParaRPr lang="en-GB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C58E91F-C067-4F60-B898-AE08CC40737E}"/>
              </a:ext>
            </a:extLst>
          </p:cNvPr>
          <p:cNvGrpSpPr/>
          <p:nvPr/>
        </p:nvGrpSpPr>
        <p:grpSpPr>
          <a:xfrm>
            <a:off x="6077471" y="5274737"/>
            <a:ext cx="1371600" cy="1303867"/>
            <a:chOff x="7027333" y="4876802"/>
            <a:chExt cx="1371600" cy="130386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60CD4B3-828A-497A-BA88-A2C9F665B566}"/>
                </a:ext>
              </a:extLst>
            </p:cNvPr>
            <p:cNvSpPr/>
            <p:nvPr/>
          </p:nvSpPr>
          <p:spPr>
            <a:xfrm>
              <a:off x="7220466" y="4876802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LD4D</a:t>
              </a:r>
              <a:endParaRPr lang="en-GB" sz="1600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425E17B-7052-4D5B-9E57-3C869BB22DD9}"/>
                </a:ext>
              </a:extLst>
            </p:cNvPr>
            <p:cNvSpPr/>
            <p:nvPr/>
          </p:nvSpPr>
          <p:spPr>
            <a:xfrm>
              <a:off x="7027333" y="5647269"/>
              <a:ext cx="1371600" cy="533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</a:rPr>
                <a:t>DATA for evidence</a:t>
              </a:r>
            </a:p>
          </p:txBody>
        </p:sp>
      </p:grpSp>
      <p:pic>
        <p:nvPicPr>
          <p:cNvPr id="15" name="Picture 2">
            <a:extLst>
              <a:ext uri="{FF2B5EF4-FFF2-40B4-BE49-F238E27FC236}">
                <a16:creationId xmlns:a16="http://schemas.microsoft.com/office/drawing/2014/main" id="{4930A8E2-A1A7-4921-B2FC-2F988A5CC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87" y="1979562"/>
            <a:ext cx="4822564" cy="45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DACCC31-CAD2-452E-8EB2-4A8235A8D769}"/>
              </a:ext>
            </a:extLst>
          </p:cNvPr>
          <p:cNvCxnSpPr>
            <a:cxnSpLocks/>
          </p:cNvCxnSpPr>
          <p:nvPr/>
        </p:nvCxnSpPr>
        <p:spPr>
          <a:xfrm flipH="1">
            <a:off x="3843810" y="1863624"/>
            <a:ext cx="2435269" cy="1650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E03DBE7-13E8-46DA-88A6-5EC9F4F206EF}"/>
              </a:ext>
            </a:extLst>
          </p:cNvPr>
          <p:cNvCxnSpPr>
            <a:cxnSpLocks/>
          </p:cNvCxnSpPr>
          <p:nvPr/>
        </p:nvCxnSpPr>
        <p:spPr>
          <a:xfrm flipH="1">
            <a:off x="3843810" y="2430891"/>
            <a:ext cx="3054923" cy="1236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row: Left-Right 27">
            <a:extLst>
              <a:ext uri="{FF2B5EF4-FFF2-40B4-BE49-F238E27FC236}">
                <a16:creationId xmlns:a16="http://schemas.microsoft.com/office/drawing/2014/main" id="{9AC53F1C-33F8-4CFA-BF8E-55DEF0E8F8D4}"/>
              </a:ext>
            </a:extLst>
          </p:cNvPr>
          <p:cNvSpPr/>
          <p:nvPr/>
        </p:nvSpPr>
        <p:spPr>
          <a:xfrm rot="19977211">
            <a:off x="4833472" y="2488357"/>
            <a:ext cx="1562276" cy="381000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Left-Right 28">
            <a:extLst>
              <a:ext uri="{FF2B5EF4-FFF2-40B4-BE49-F238E27FC236}">
                <a16:creationId xmlns:a16="http://schemas.microsoft.com/office/drawing/2014/main" id="{BCD0D917-E660-4DE7-9868-C6A610EC76F7}"/>
              </a:ext>
            </a:extLst>
          </p:cNvPr>
          <p:cNvSpPr/>
          <p:nvPr/>
        </p:nvSpPr>
        <p:spPr>
          <a:xfrm>
            <a:off x="5562633" y="3300769"/>
            <a:ext cx="1562276" cy="381000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Left-Right 29">
            <a:extLst>
              <a:ext uri="{FF2B5EF4-FFF2-40B4-BE49-F238E27FC236}">
                <a16:creationId xmlns:a16="http://schemas.microsoft.com/office/drawing/2014/main" id="{66BA5D8F-040A-4F4E-AA04-A4282570996C}"/>
              </a:ext>
            </a:extLst>
          </p:cNvPr>
          <p:cNvSpPr/>
          <p:nvPr/>
        </p:nvSpPr>
        <p:spPr>
          <a:xfrm rot="17932847">
            <a:off x="6884918" y="5008309"/>
            <a:ext cx="1562276" cy="381000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Left-Right 30">
            <a:extLst>
              <a:ext uri="{FF2B5EF4-FFF2-40B4-BE49-F238E27FC236}">
                <a16:creationId xmlns:a16="http://schemas.microsoft.com/office/drawing/2014/main" id="{C869B944-412A-49B9-90DD-C0E6A2FA0C9B}"/>
              </a:ext>
            </a:extLst>
          </p:cNvPr>
          <p:cNvSpPr/>
          <p:nvPr/>
        </p:nvSpPr>
        <p:spPr>
          <a:xfrm rot="2898123">
            <a:off x="7014961" y="2470476"/>
            <a:ext cx="987391" cy="311495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E39A3F8-7A1A-4392-B2C1-D2BCAE6628E3}"/>
              </a:ext>
            </a:extLst>
          </p:cNvPr>
          <p:cNvSpPr/>
          <p:nvPr/>
        </p:nvSpPr>
        <p:spPr>
          <a:xfrm>
            <a:off x="1371600" y="1245559"/>
            <a:ext cx="2669561" cy="85763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Global-regional-local</a:t>
            </a:r>
          </a:p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Implementation</a:t>
            </a:r>
          </a:p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GB" sz="1600" dirty="0" err="1">
                <a:solidFill>
                  <a:schemeClr val="bg1">
                    <a:lumMod val="50000"/>
                  </a:schemeClr>
                </a:solidFill>
              </a:rPr>
              <a:t>vidence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, lessons</a:t>
            </a:r>
          </a:p>
        </p:txBody>
      </p:sp>
    </p:spTree>
    <p:extLst>
      <p:ext uri="{BB962C8B-B14F-4D97-AF65-F5344CB8AC3E}">
        <p14:creationId xmlns:p14="http://schemas.microsoft.com/office/powerpoint/2010/main" val="3928559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299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63E5F6-ED3B-4E60-AD25-14CBFDA7F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/>
              <a:t>Agenda 2030’s Sustainable Development Goals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3AE7A1-94A6-40B3-974F-F4FE88582D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05846"/>
            <a:ext cx="8686800" cy="1958464"/>
          </a:xfrm>
        </p:spPr>
        <p:txBody>
          <a:bodyPr/>
          <a:lstStyle/>
          <a:p>
            <a:r>
              <a:rPr lang="en-US" dirty="0"/>
              <a:t>Livestock contribute to all 17 of the SDGs and directly to at least 8 of the goals.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949" y="5419970"/>
            <a:ext cx="1208010" cy="1108908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998067" y="3264310"/>
            <a:ext cx="7165425" cy="3263833"/>
            <a:chOff x="998067" y="3264310"/>
            <a:chExt cx="7165425" cy="3263833"/>
          </a:xfrm>
        </p:grpSpPr>
        <p:pic>
          <p:nvPicPr>
            <p:cNvPr id="8" name="Content Placeholder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067" y="3264995"/>
              <a:ext cx="1197882" cy="109961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5273" y="3264995"/>
              <a:ext cx="1198147" cy="109985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2128" y="3264995"/>
              <a:ext cx="1198147" cy="109985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9219" y="3264310"/>
              <a:ext cx="1197882" cy="109961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7604" y="3264995"/>
              <a:ext cx="1197882" cy="109961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2578" y="3264995"/>
              <a:ext cx="1212340" cy="111288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322" y="4330506"/>
              <a:ext cx="1193374" cy="109547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6600" y="4330506"/>
              <a:ext cx="1195495" cy="109741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2260" y="4330506"/>
              <a:ext cx="1197882" cy="109961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8009" y="4329821"/>
              <a:ext cx="1193639" cy="109571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8799" y="4330506"/>
              <a:ext cx="1195495" cy="109741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3273" y="4321172"/>
              <a:ext cx="1216954" cy="111711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715" y="5427926"/>
              <a:ext cx="1193864" cy="109592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0091" y="5419122"/>
              <a:ext cx="1208134" cy="110902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0856" y="5420324"/>
              <a:ext cx="1194609" cy="109660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8798" y="5421963"/>
              <a:ext cx="1194393" cy="109640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3631" y="5594781"/>
              <a:ext cx="1179861" cy="7622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65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63E5F6-ED3B-4E60-AD25-14CBFDA7F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/>
              <a:t>Agenda 2030’s Sustainable Development Goals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3AE7A1-94A6-40B3-974F-F4FE88582D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05846"/>
            <a:ext cx="8686800" cy="1958464"/>
          </a:xfrm>
        </p:spPr>
        <p:txBody>
          <a:bodyPr/>
          <a:lstStyle/>
          <a:p>
            <a:r>
              <a:rPr lang="en-US" dirty="0"/>
              <a:t>Livestock contribute indirectly to all 17</a:t>
            </a:r>
            <a:br>
              <a:rPr lang="en-US" dirty="0"/>
            </a:br>
            <a:r>
              <a:rPr lang="en-US" dirty="0"/>
              <a:t>of the SDGs and directly to at least 8 of the goals.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89287" y="3264310"/>
            <a:ext cx="7165425" cy="3264568"/>
            <a:chOff x="989287" y="3264310"/>
            <a:chExt cx="7165425" cy="3264568"/>
          </a:xfrm>
        </p:grpSpPr>
        <p:pic>
          <p:nvPicPr>
            <p:cNvPr id="8" name="Content Placeholder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287" y="3264995"/>
              <a:ext cx="1197882" cy="109961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6493" y="3264995"/>
              <a:ext cx="1198147" cy="109985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3348" y="3264995"/>
              <a:ext cx="1198147" cy="109985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0439" y="3264310"/>
              <a:ext cx="1197882" cy="109961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8824" y="3264995"/>
              <a:ext cx="1197882" cy="109961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3798" y="3264995"/>
              <a:ext cx="1212340" cy="111288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542" y="4330506"/>
              <a:ext cx="1193374" cy="109547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7820" y="4330506"/>
              <a:ext cx="1195495" cy="109741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3480" y="4330506"/>
              <a:ext cx="1197882" cy="109961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9229" y="4329821"/>
              <a:ext cx="1193639" cy="109571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0019" y="4330506"/>
              <a:ext cx="1195495" cy="109741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4493" y="4321172"/>
              <a:ext cx="1216954" cy="111711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935" y="5427926"/>
              <a:ext cx="1193864" cy="1095922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5949" y="5419970"/>
              <a:ext cx="1208010" cy="1108908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1311" y="5419122"/>
              <a:ext cx="1208134" cy="110902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76" y="5420324"/>
              <a:ext cx="1194609" cy="109660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0018" y="5421963"/>
              <a:ext cx="1194393" cy="109640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4851" y="5594781"/>
              <a:ext cx="1179861" cy="7622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04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63E5F6-ED3B-4E60-AD25-14CBFDA7F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/>
              <a:t>Agenda 2030’s Sustainable Development Goals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3AE7A1-94A6-40B3-974F-F4FE88582D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05846"/>
            <a:ext cx="8686800" cy="1958464"/>
          </a:xfrm>
        </p:spPr>
        <p:txBody>
          <a:bodyPr/>
          <a:lstStyle/>
          <a:p>
            <a:r>
              <a:rPr lang="en-US" dirty="0"/>
              <a:t>Livestock contribute indirectly to all 17</a:t>
            </a:r>
            <a:br>
              <a:rPr lang="en-US" dirty="0"/>
            </a:br>
            <a:r>
              <a:rPr lang="en-US" dirty="0"/>
              <a:t>of the SDGs and directly to at least 8 of the goals.</a:t>
            </a:r>
          </a:p>
          <a:p>
            <a:r>
              <a:rPr lang="en-US" dirty="0"/>
              <a:t>Negative press about, and low investments in, livestock development jeopardize Agenda 2030.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989287" y="3264310"/>
            <a:ext cx="7165425" cy="3264568"/>
            <a:chOff x="989287" y="3264310"/>
            <a:chExt cx="7165425" cy="3264568"/>
          </a:xfrm>
        </p:grpSpPr>
        <p:pic>
          <p:nvPicPr>
            <p:cNvPr id="8" name="Content Placeholder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287" y="3264995"/>
              <a:ext cx="1197882" cy="109961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6493" y="3264995"/>
              <a:ext cx="1198147" cy="109985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3348" y="3264995"/>
              <a:ext cx="1198147" cy="109985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0439" y="3264310"/>
              <a:ext cx="1197882" cy="109961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8824" y="3264995"/>
              <a:ext cx="1197882" cy="109961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3798" y="3264995"/>
              <a:ext cx="1212340" cy="111288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542" y="4330506"/>
              <a:ext cx="1193374" cy="109547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7820" y="4330506"/>
              <a:ext cx="1195495" cy="109741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3480" y="4330506"/>
              <a:ext cx="1197882" cy="109961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9229" y="4329821"/>
              <a:ext cx="1193639" cy="109571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0019" y="4330506"/>
              <a:ext cx="1195495" cy="109741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4493" y="4321172"/>
              <a:ext cx="1216954" cy="111711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935" y="5427926"/>
              <a:ext cx="1193864" cy="1095922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5949" y="5419970"/>
              <a:ext cx="1208010" cy="1108908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1311" y="5419122"/>
              <a:ext cx="1208134" cy="110902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76" y="5420324"/>
              <a:ext cx="1194609" cy="109660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artisticCrisscrossEtching trans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0018" y="5421963"/>
              <a:ext cx="1194393" cy="109640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4851" y="5594781"/>
              <a:ext cx="1179861" cy="7622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701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2B50F-BEFD-4D7F-832B-52F2A63C0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5DE042-4228-4F7A-9A27-F67EC0286E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1204">
            <a:off x="668207" y="769087"/>
            <a:ext cx="4620735" cy="46760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B0DA53-B9F5-44E3-8860-E8B155C1F9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3900">
            <a:off x="1752600" y="152400"/>
            <a:ext cx="4106333" cy="5070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DDADCD-0A9E-4DFB-84EB-3BA52CB57D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3017">
            <a:off x="2444496" y="681951"/>
            <a:ext cx="5450500" cy="4419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BC42A9-F18A-47E7-B07F-4161098206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6868">
            <a:off x="1295400" y="1988281"/>
            <a:ext cx="6553200" cy="40451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3DF1EB-17E6-4479-B0EE-EEFFE073B1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3882">
            <a:off x="3719769" y="1566025"/>
            <a:ext cx="5029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27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evidence [and data] supporting investment in sustainable livestock is scattered and not always equally robust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253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7-10-01 at 17.58.53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272" y="3190057"/>
            <a:ext cx="4745502" cy="1375161"/>
          </a:xfrm>
          <a:prstGeom prst="rect">
            <a:avLst/>
          </a:prstGeom>
          <a:ln>
            <a:solidFill>
              <a:srgbClr val="2877CA"/>
            </a:solidFill>
          </a:ln>
        </p:spPr>
      </p:pic>
      <p:pic>
        <p:nvPicPr>
          <p:cNvPr id="9" name="Picture 8" descr="Screen Shot 2017-10-01 at 17.56.19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6396" y="3542887"/>
            <a:ext cx="3556000" cy="1516431"/>
          </a:xfrm>
          <a:prstGeom prst="rect">
            <a:avLst/>
          </a:prstGeom>
          <a:ln>
            <a:solidFill>
              <a:srgbClr val="2877CA"/>
            </a:solidFill>
          </a:ln>
        </p:spPr>
      </p:pic>
      <p:pic>
        <p:nvPicPr>
          <p:cNvPr id="10" name="Picture 9" descr="Screen Shot 2017-10-01 at 17.54.16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7324" y="1230224"/>
            <a:ext cx="5324413" cy="620164"/>
          </a:xfrm>
          <a:prstGeom prst="rect">
            <a:avLst/>
          </a:prstGeom>
          <a:ln>
            <a:solidFill>
              <a:srgbClr val="2877CA"/>
            </a:solidFill>
          </a:ln>
        </p:spPr>
      </p:pic>
      <p:pic>
        <p:nvPicPr>
          <p:cNvPr id="11" name="Picture 10" descr="Screen Shot 2017-10-01 at 17.56.44.pn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0574" y="1794808"/>
            <a:ext cx="4118303" cy="1752940"/>
          </a:xfrm>
          <a:prstGeom prst="rect">
            <a:avLst/>
          </a:prstGeom>
          <a:ln>
            <a:solidFill>
              <a:srgbClr val="2877CA"/>
            </a:solidFill>
          </a:ln>
        </p:spPr>
      </p:pic>
      <p:pic>
        <p:nvPicPr>
          <p:cNvPr id="12" name="Picture 11" descr="Screen Shot 2017-10-01 at 17.57.17.pn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1230224"/>
            <a:ext cx="3700380" cy="1910709"/>
          </a:xfrm>
          <a:prstGeom prst="rect">
            <a:avLst/>
          </a:prstGeom>
          <a:ln>
            <a:solidFill>
              <a:srgbClr val="2877CA"/>
            </a:solidFill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143000"/>
          </a:xfrm>
        </p:spPr>
        <p:txBody>
          <a:bodyPr/>
          <a:lstStyle/>
          <a:p>
            <a:r>
              <a:rPr lang="en-US" sz="3400" dirty="0">
                <a:solidFill>
                  <a:schemeClr val="bg1"/>
                </a:solidFill>
              </a:rPr>
              <a:t>How rigorous is the evidence behind the messages we communicate?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322129-0318-4AD1-BB0A-DADDA2E40F9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4244" r="35833" b="50266"/>
          <a:stretch/>
        </p:blipFill>
        <p:spPr>
          <a:xfrm>
            <a:off x="-626978" y="4648912"/>
            <a:ext cx="5867400" cy="172399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 descr="Screen Shot 2017-10-01 at 17.55.08.png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3926" y="5240247"/>
            <a:ext cx="4939124" cy="1410587"/>
          </a:xfrm>
          <a:prstGeom prst="rect">
            <a:avLst/>
          </a:prstGeom>
          <a:ln>
            <a:solidFill>
              <a:srgbClr val="2877CA"/>
            </a:solidFill>
          </a:ln>
        </p:spPr>
      </p:pic>
    </p:spTree>
    <p:extLst>
      <p:ext uri="{BB962C8B-B14F-4D97-AF65-F5344CB8AC3E}">
        <p14:creationId xmlns:p14="http://schemas.microsoft.com/office/powerpoint/2010/main" val="2307338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85900" y="1371600"/>
            <a:ext cx="6172200" cy="3124200"/>
          </a:xfrm>
        </p:spPr>
        <p:txBody>
          <a:bodyPr/>
          <a:lstStyle/>
          <a:p>
            <a:r>
              <a:rPr lang="en-US" dirty="0"/>
              <a:t>Global Livestock Advocacy for Development</a:t>
            </a:r>
          </a:p>
          <a:p>
            <a:endParaRPr lang="en-US" dirty="0"/>
          </a:p>
          <a:p>
            <a:r>
              <a:rPr lang="en-US" dirty="0"/>
              <a:t>GLAD project</a:t>
            </a:r>
          </a:p>
          <a:p>
            <a:r>
              <a:rPr lang="en-GB" sz="2400" dirty="0"/>
              <a:t>Financed by the Bill and Melinda Gates Foundation</a:t>
            </a:r>
          </a:p>
          <a:p>
            <a:endParaRPr lang="en-GB" sz="2400" dirty="0"/>
          </a:p>
          <a:p>
            <a:r>
              <a:rPr lang="en-GB" sz="2400" dirty="0"/>
              <a:t>Implemented by ILRI with Emerging Ag and </a:t>
            </a:r>
            <a:r>
              <a:rPr lang="en-GB" sz="2400" dirty="0" err="1"/>
              <a:t>Marchmont</a:t>
            </a:r>
            <a:r>
              <a:rPr lang="en-GB" sz="2400" dirty="0"/>
              <a:t> Communications engaging with  many partners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473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Starting Points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876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>
              <a:lnSpc>
                <a:spcPct val="150000"/>
              </a:lnSpc>
            </a:pPr>
            <a:r>
              <a:rPr lang="en-GB" dirty="0"/>
              <a:t>Underfunding of the livestock sector in developing countries is partly due to a global </a:t>
            </a:r>
            <a:r>
              <a:rPr lang="en-GB" b="1" dirty="0"/>
              <a:t>lack of awareness and understanding</a:t>
            </a:r>
            <a:r>
              <a:rPr lang="en-GB" dirty="0"/>
              <a:t> of livestock as well as </a:t>
            </a:r>
            <a:r>
              <a:rPr lang="en-GB" b="1" dirty="0"/>
              <a:t>negative views</a:t>
            </a:r>
            <a:r>
              <a:rPr lang="en-GB" dirty="0"/>
              <a:t> of livestock by some people. </a:t>
            </a:r>
          </a:p>
          <a:p>
            <a:pPr lvl="0">
              <a:lnSpc>
                <a:spcPct val="150000"/>
              </a:lnSpc>
            </a:pPr>
            <a:r>
              <a:rPr lang="en-GB" dirty="0"/>
              <a:t>Lack of awareness is compounded by </a:t>
            </a:r>
            <a:r>
              <a:rPr lang="en-GB" b="1" dirty="0"/>
              <a:t>inaccessible and inconsistent evidence</a:t>
            </a:r>
            <a:r>
              <a:rPr lang="en-GB" dirty="0"/>
              <a:t> and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364120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2.xml><?xml version="1.0" encoding="utf-8"?>
<a:theme xmlns:a="http://schemas.openxmlformats.org/drawingml/2006/main" name="6_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DDF020-5A75-401C-9581-87F1F240C5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D979DA-C907-47EF-9F2B-3EEC14230EED}">
  <ds:schemaRefs>
    <ds:schemaRef ds:uri="9f5e9607-a28b-487e-b093-da60e75ee109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33D44FD-ABE2-45CA-990B-E55889CCA8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2074</TotalTime>
  <Words>671</Words>
  <Application>Microsoft Office PowerPoint</Application>
  <PresentationFormat>On-screen Show (4:3)</PresentationFormat>
  <Paragraphs>102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Courier New</vt:lpstr>
      <vt:lpstr>Gill Sans MT</vt:lpstr>
      <vt:lpstr>Verdana</vt:lpstr>
      <vt:lpstr>Wingdings</vt:lpstr>
      <vt:lpstr>ilri_powerpoint_template_Feb2013</vt:lpstr>
      <vt:lpstr>6_ilri_powerpoint_template_Feb2013</vt:lpstr>
      <vt:lpstr>PowerPoint Presentation</vt:lpstr>
      <vt:lpstr>Agenda 2030’s Sustainable Development Goals</vt:lpstr>
      <vt:lpstr>Agenda 2030’s Sustainable Development Goals</vt:lpstr>
      <vt:lpstr>Agenda 2030’s Sustainable Development Goals</vt:lpstr>
      <vt:lpstr>PowerPoint Presentation</vt:lpstr>
      <vt:lpstr>PowerPoint Presentation</vt:lpstr>
      <vt:lpstr>How rigorous is the evidence behind the messages we communicate? </vt:lpstr>
      <vt:lpstr>PowerPoint Presentation</vt:lpstr>
      <vt:lpstr>Project Starting Points</vt:lpstr>
      <vt:lpstr>Goal</vt:lpstr>
      <vt:lpstr>GLAD work</vt:lpstr>
      <vt:lpstr>Evidence work</vt:lpstr>
      <vt:lpstr>Insights from media and stakeholder stocktaking</vt:lpstr>
      <vt:lpstr>Convening and engagement</vt:lpstr>
      <vt:lpstr>Capacity development</vt:lpstr>
      <vt:lpstr>PowerPoint Presentation</vt:lpstr>
      <vt:lpstr>Typologies… (ILRI-LGA….)</vt:lpstr>
      <vt:lpstr>Making the whole greater than the sum of the parts……..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Ballantyne, Peter (ILRI)</cp:lastModifiedBy>
  <cp:revision>53</cp:revision>
  <dcterms:created xsi:type="dcterms:W3CDTF">2016-09-06T03:19:00Z</dcterms:created>
  <dcterms:modified xsi:type="dcterms:W3CDTF">2018-06-07T08:39:04Z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