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36" r:id="rId4"/>
  </p:sldMasterIdLst>
  <p:notesMasterIdLst>
    <p:notesMasterId r:id="rId20"/>
  </p:notesMasterIdLst>
  <p:handoutMasterIdLst>
    <p:handoutMasterId r:id="rId21"/>
  </p:handoutMasterIdLst>
  <p:sldIdLst>
    <p:sldId id="6159" r:id="rId5"/>
    <p:sldId id="6160" r:id="rId6"/>
    <p:sldId id="6163" r:id="rId7"/>
    <p:sldId id="6164" r:id="rId8"/>
    <p:sldId id="6165" r:id="rId9"/>
    <p:sldId id="6166" r:id="rId10"/>
    <p:sldId id="6167" r:id="rId11"/>
    <p:sldId id="6172" r:id="rId12"/>
    <p:sldId id="6168" r:id="rId13"/>
    <p:sldId id="6174" r:id="rId14"/>
    <p:sldId id="6170" r:id="rId15"/>
    <p:sldId id="6169" r:id="rId16"/>
    <p:sldId id="6171" r:id="rId17"/>
    <p:sldId id="6161" r:id="rId18"/>
    <p:sldId id="6162" r:id="rId19"/>
  </p:sldIdLst>
  <p:sldSz cx="12192000" cy="6858000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72" userDrawn="1">
          <p15:clr>
            <a:srgbClr val="A4A3A4"/>
          </p15:clr>
        </p15:guide>
        <p15:guide id="2" pos="2568" userDrawn="1">
          <p15:clr>
            <a:srgbClr val="A4A3A4"/>
          </p15:clr>
        </p15:guide>
        <p15:guide id="3" orient="horz" pos="67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914585-BB8B-4425-D5C1-E73A4516461C}" name="Lim, Florine (WorldFish)" initials="L(" userId="S::f.lim@cgiar.org::8a16678b-ac28-47a9-abf3-a733e46cb1c4" providerId="AD"/>
  <p188:author id="{980AB4B1-58AA-CEBC-5861-2C8C8B72E8C8}" name="Johnson, Toby (CGIAR System Organization)" initials="JT(SO" userId="S::t.johnson@cgiar.org::60ca22a3-a1be-4e54-9ebf-a2fdf70a49d7" providerId="AD"/>
  <p188:author id="{7807AEB6-EB18-1FAB-5AC8-4878DBBC5A26}" name="Chua, Seong Lee (WorldFish)" initials="C(" userId="S::s.chua@cgiar.org::582bd3ec-1c5a-4200-8674-e2d91e31fa17" providerId="AD"/>
  <p188:author id="{8A3692B8-B9CC-0D95-F700-0F02CA512C87}" name="Hebebrand, Charlotte (IFPRI)" initials="H(" userId="S::c.hebebrand@cgiar.org::349e9781-62e4-4293-9398-69ccf02f1342" providerId="AD"/>
  <p188:author id="{30A21FD6-5426-73BC-3682-E2B8F1D3768C}" name="Goldstein, Peter (HarvestPlus)" initials="G(" userId="S::p.goldstein@cgiar.org::68e7f4e6-a097-4c82-96f0-f2639051e46f" providerId="AD"/>
  <p188:author id="{DE1684E8-2694-99C2-1844-7140E51577E9}" name="Poire, Valerie (CGIAR System Organization)" initials="PO" userId="S::v.poire@cgiar.org::aa6ecc9c-c4e6-4d04-853a-06a1f3d87686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9" name="Hilary Wild" initials="KCB" lastIdx="1" clrIdx="28">
    <p:extLst>
      <p:ext uri="{19B8F6BF-5375-455C-9EA6-DF929625EA0E}">
        <p15:presenceInfo xmlns:p15="http://schemas.microsoft.com/office/powerpoint/2012/main" userId="Hilary Wild" providerId="None"/>
      </p:ext>
    </p:extLst>
  </p:cmAuthor>
  <p:cmAuthor id="1" name="SMO" initials="SMO" lastIdx="42" clrIdx="0">
    <p:extLst>
      <p:ext uri="{19B8F6BF-5375-455C-9EA6-DF929625EA0E}">
        <p15:presenceInfo xmlns:p15="http://schemas.microsoft.com/office/powerpoint/2012/main" userId="SMO" providerId="None"/>
      </p:ext>
    </p:extLst>
  </p:cmAuthor>
  <p:cmAuthor id="30" name="Stiger, Porscha (CGIAR System Organization)" initials="SO" lastIdx="1" clrIdx="29">
    <p:extLst>
      <p:ext uri="{19B8F6BF-5375-455C-9EA6-DF929625EA0E}">
        <p15:presenceInfo xmlns:p15="http://schemas.microsoft.com/office/powerpoint/2012/main" userId="S::p.stiger@cgiar.org::b227045f-2210-4e02-abb8-75ff04991e61" providerId="AD"/>
      </p:ext>
    </p:extLst>
  </p:cmAuthor>
  <p:cmAuthor id="2" name="Quinn, Sara (CGIAR System Organization)" initials="QO" lastIdx="16" clrIdx="1">
    <p:extLst>
      <p:ext uri="{19B8F6BF-5375-455C-9EA6-DF929625EA0E}">
        <p15:presenceInfo xmlns:p15="http://schemas.microsoft.com/office/powerpoint/2012/main" userId="S::s.quinn@cgiar.org::e47d3906-c87f-4279-96ef-102eef59e167" providerId="AD"/>
      </p:ext>
    </p:extLst>
  </p:cmAuthor>
  <p:cmAuthor id="31" name="Guest User" initials="GU" lastIdx="7" clrIdx="30">
    <p:extLst>
      <p:ext uri="{19B8F6BF-5375-455C-9EA6-DF929625EA0E}">
        <p15:presenceInfo xmlns:p15="http://schemas.microsoft.com/office/powerpoint/2012/main" userId="S::urn:spo:anon#0404871ba695701a10a0162af294714e4cdcc206fa77375f1959f691b90d81d2::" providerId="AD"/>
      </p:ext>
    </p:extLst>
  </p:cmAuthor>
  <p:cmAuthor id="3" name="Cussen, Olwen (CGIAR System Organization)" initials="CO(SO" lastIdx="15" clrIdx="2">
    <p:extLst>
      <p:ext uri="{19B8F6BF-5375-455C-9EA6-DF929625EA0E}">
        <p15:presenceInfo xmlns:p15="http://schemas.microsoft.com/office/powerpoint/2012/main" userId="S-1-5-21-1606980848-162531612-839522115-24247" providerId="AD"/>
      </p:ext>
    </p:extLst>
  </p:cmAuthor>
  <p:cmAuthor id="32" name="Krivonos, Ekaterina (CGIAR System Organization)" initials="KE(SO)" lastIdx="6" clrIdx="31">
    <p:extLst>
      <p:ext uri="{19B8F6BF-5375-455C-9EA6-DF929625EA0E}">
        <p15:presenceInfo xmlns:p15="http://schemas.microsoft.com/office/powerpoint/2012/main" userId="Krivonos, Ekaterina (CGIAR System Organization)" providerId="None"/>
      </p:ext>
    </p:extLst>
  </p:cmAuthor>
  <p:cmAuthor id="4" name="Compton, Julia (System Org - Consultant)" initials="CC" lastIdx="15" clrIdx="3">
    <p:extLst>
      <p:ext uri="{19B8F6BF-5375-455C-9EA6-DF929625EA0E}">
        <p15:presenceInfo xmlns:p15="http://schemas.microsoft.com/office/powerpoint/2012/main" userId="S::j.compton@cgiar.org::a345051f-47b9-4aa0-a315-f5825f871d12" providerId="AD"/>
      </p:ext>
    </p:extLst>
  </p:cmAuthor>
  <p:cmAuthor id="33" name="Menzies, Donald (CGIAR System Organization)" initials="MD(SO" lastIdx="1" clrIdx="32">
    <p:extLst>
      <p:ext uri="{19B8F6BF-5375-455C-9EA6-DF929625EA0E}">
        <p15:presenceInfo xmlns:p15="http://schemas.microsoft.com/office/powerpoint/2012/main" userId="S::D.Menzies@cgiar.org::63bac19d-d8c5-47d7-88a7-7f5ef5579d37" providerId="AD"/>
      </p:ext>
    </p:extLst>
  </p:cmAuthor>
  <p:cmAuthor id="5" name="Manning-Thomas, Nadia (CGIAR System Organization)" initials="MO" lastIdx="43" clrIdx="4">
    <p:extLst>
      <p:ext uri="{19B8F6BF-5375-455C-9EA6-DF929625EA0E}">
        <p15:presenceInfo xmlns:p15="http://schemas.microsoft.com/office/powerpoint/2012/main" userId="S::n.manning-thomas@cgiar.org::ee10a1cf-a826-4e78-830f-408c70a5cff8" providerId="AD"/>
      </p:ext>
    </p:extLst>
  </p:cmAuthor>
  <p:cmAuthor id="6" name="Manning-Thomas, Nadia (CGIAR System Organization)" initials="MN(SO" lastIdx="17" clrIdx="5">
    <p:extLst>
      <p:ext uri="{19B8F6BF-5375-455C-9EA6-DF929625EA0E}">
        <p15:presenceInfo xmlns:p15="http://schemas.microsoft.com/office/powerpoint/2012/main" userId="S-1-12-1-3994067407-1316530214-2353008515-4174357872" providerId="AD"/>
      </p:ext>
    </p:extLst>
  </p:cmAuthor>
  <p:cmAuthor id="7" name="Samuel Stacey" initials="SS" lastIdx="8" clrIdx="6">
    <p:extLst>
      <p:ext uri="{19B8F6BF-5375-455C-9EA6-DF929625EA0E}">
        <p15:presenceInfo xmlns:p15="http://schemas.microsoft.com/office/powerpoint/2012/main" userId="73e9e930-5ebd-41ab-a84c-43886a41a844" providerId="Windows Live"/>
      </p:ext>
    </p:extLst>
  </p:cmAuthor>
  <p:cmAuthor id="8" name="AZ" initials="ZA(" lastIdx="8" clrIdx="7">
    <p:extLst>
      <p:ext uri="{19B8F6BF-5375-455C-9EA6-DF929625EA0E}">
        <p15:presenceInfo xmlns:p15="http://schemas.microsoft.com/office/powerpoint/2012/main" userId="AZ" providerId="None"/>
      </p:ext>
    </p:extLst>
  </p:cmAuthor>
  <p:cmAuthor id="9" name="CGIAR SMO" initials="SMO" lastIdx="40" clrIdx="8">
    <p:extLst>
      <p:ext uri="{19B8F6BF-5375-455C-9EA6-DF929625EA0E}">
        <p15:presenceInfo xmlns:p15="http://schemas.microsoft.com/office/powerpoint/2012/main" userId="CGIAR SMO" providerId="None"/>
      </p:ext>
    </p:extLst>
  </p:cmAuthor>
  <p:cmAuthor id="10" name="Grainger-Jones, Elwyn (CGIAR System Organization)" initials="GO" lastIdx="10" clrIdx="9">
    <p:extLst>
      <p:ext uri="{19B8F6BF-5375-455C-9EA6-DF929625EA0E}">
        <p15:presenceInfo xmlns:p15="http://schemas.microsoft.com/office/powerpoint/2012/main" userId="S::egraingerjones@cgiar.org::68712cb9-d77d-4e25-9a1a-b1c2e9a3748b" providerId="AD"/>
      </p:ext>
    </p:extLst>
  </p:cmAuthor>
  <p:cmAuthor id="11" name="Colomer, Julien (CGIAR System Organization)" initials="CJ(SO" lastIdx="9" clrIdx="10">
    <p:extLst>
      <p:ext uri="{19B8F6BF-5375-455C-9EA6-DF929625EA0E}">
        <p15:presenceInfo xmlns:p15="http://schemas.microsoft.com/office/powerpoint/2012/main" userId="S::J.Colomer@cgiar.org::b2411d90-1fdc-4700-bb9a-fbe80d4d111c" providerId="AD"/>
      </p:ext>
    </p:extLst>
  </p:cmAuthor>
  <p:cmAuthor id="12" name="Smith, Andrew (CGIAR System Organization)" initials="SA(SO" lastIdx="21" clrIdx="11">
    <p:extLst>
      <p:ext uri="{19B8F6BF-5375-455C-9EA6-DF929625EA0E}">
        <p15:presenceInfo xmlns:p15="http://schemas.microsoft.com/office/powerpoint/2012/main" userId="S::A.J.Smith@cgiar.org::8a06fa0c-eddd-41d8-b9af-fa582b122ae0" providerId="AD"/>
      </p:ext>
    </p:extLst>
  </p:cmAuthor>
  <p:cmAuthor id="13" name="Craig, Jamie (CGIAR System Organization)" initials="CJ(SO" lastIdx="13" clrIdx="12">
    <p:extLst>
      <p:ext uri="{19B8F6BF-5375-455C-9EA6-DF929625EA0E}">
        <p15:presenceInfo xmlns:p15="http://schemas.microsoft.com/office/powerpoint/2012/main" userId="S::J.Craig@cgiar.org::267bf317-b355-4c71-b132-eff8930cd9d0" providerId="AD"/>
      </p:ext>
    </p:extLst>
  </p:cmAuthor>
  <p:cmAuthor id="14" name="Zandstra, Andre (CGIAR System Organization)" initials="ZO" lastIdx="7" clrIdx="13">
    <p:extLst>
      <p:ext uri="{19B8F6BF-5375-455C-9EA6-DF929625EA0E}">
        <p15:presenceInfo xmlns:p15="http://schemas.microsoft.com/office/powerpoint/2012/main" userId="S::a.zandstra@cgiar.org::ecab230e-e994-4cc7-af01-3de217e03e50" providerId="AD"/>
      </p:ext>
    </p:extLst>
  </p:cmAuthor>
  <p:cmAuthor id="15" name="Sundstrom, Roland (CGIAR System Organization)" initials="SR(SO" lastIdx="42" clrIdx="14">
    <p:extLst>
      <p:ext uri="{19B8F6BF-5375-455C-9EA6-DF929625EA0E}">
        <p15:presenceInfo xmlns:p15="http://schemas.microsoft.com/office/powerpoint/2012/main" userId="S::R.Sundstrom@cgiar.org::30fde8fb-5bdf-4c9b-b55e-ee8834a87165" providerId="AD"/>
      </p:ext>
    </p:extLst>
  </p:cmAuthor>
  <p:cmAuthor id="16" name="Bennett, Karmen (CGIAR System Organization)" initials="BO" lastIdx="5" clrIdx="15">
    <p:extLst>
      <p:ext uri="{19B8F6BF-5375-455C-9EA6-DF929625EA0E}">
        <p15:presenceInfo xmlns:p15="http://schemas.microsoft.com/office/powerpoint/2012/main" userId="S::k.bennett@cgiar.org::7ce980d7-af5d-4d40-85e4-4f613acfcee5" providerId="AD"/>
      </p:ext>
    </p:extLst>
  </p:cmAuthor>
  <p:cmAuthor id="17" name="Karmen" initials="KCB" lastIdx="12" clrIdx="16">
    <p:extLst>
      <p:ext uri="{19B8F6BF-5375-455C-9EA6-DF929625EA0E}">
        <p15:presenceInfo xmlns:p15="http://schemas.microsoft.com/office/powerpoint/2012/main" userId="Karmen" providerId="None"/>
      </p:ext>
    </p:extLst>
  </p:cmAuthor>
  <p:cmAuthor id="18" name="Author" initials="Author" lastIdx="7" clrIdx="17">
    <p:extLst>
      <p:ext uri="{19B8F6BF-5375-455C-9EA6-DF929625EA0E}">
        <p15:presenceInfo xmlns:p15="http://schemas.microsoft.com/office/powerpoint/2012/main" userId="Author" providerId="None"/>
      </p:ext>
    </p:extLst>
  </p:cmAuthor>
  <p:cmAuthor id="19" name="System Organization" initials="SO" lastIdx="1" clrIdx="18">
    <p:extLst>
      <p:ext uri="{19B8F6BF-5375-455C-9EA6-DF929625EA0E}">
        <p15:presenceInfo xmlns:p15="http://schemas.microsoft.com/office/powerpoint/2012/main" userId="System Organization" providerId="None"/>
      </p:ext>
    </p:extLst>
  </p:cmAuthor>
  <p:cmAuthor id="20" name="Olwen Cussen" initials="OC" lastIdx="47" clrIdx="19">
    <p:extLst>
      <p:ext uri="{19B8F6BF-5375-455C-9EA6-DF929625EA0E}">
        <p15:presenceInfo xmlns:p15="http://schemas.microsoft.com/office/powerpoint/2012/main" userId="Olwen Cussen" providerId="None"/>
      </p:ext>
    </p:extLst>
  </p:cmAuthor>
  <p:cmAuthor id="21" name="CGIAR" initials="CGIAR" lastIdx="34" clrIdx="20">
    <p:extLst>
      <p:ext uri="{19B8F6BF-5375-455C-9EA6-DF929625EA0E}">
        <p15:presenceInfo xmlns:p15="http://schemas.microsoft.com/office/powerpoint/2012/main" userId="CGIAR" providerId="None"/>
      </p:ext>
    </p:extLst>
  </p:cmAuthor>
  <p:cmAuthor id="22" name="Solomos, Georgios (CGIAR System Organization)" initials="SG(SO" lastIdx="1" clrIdx="21">
    <p:extLst>
      <p:ext uri="{19B8F6BF-5375-455C-9EA6-DF929625EA0E}">
        <p15:presenceInfo xmlns:p15="http://schemas.microsoft.com/office/powerpoint/2012/main" userId="S::G.Solomos@cgiar.org::f5765543-009b-41bd-8170-034be5f9e1ea" providerId="AD"/>
      </p:ext>
    </p:extLst>
  </p:cmAuthor>
  <p:cmAuthor id="23" name="Elwyn" initials="EGJ" lastIdx="23" clrIdx="22">
    <p:extLst>
      <p:ext uri="{19B8F6BF-5375-455C-9EA6-DF929625EA0E}">
        <p15:presenceInfo xmlns:p15="http://schemas.microsoft.com/office/powerpoint/2012/main" userId="Elwyn" providerId="None"/>
      </p:ext>
    </p:extLst>
  </p:cmAuthor>
  <p:cmAuthor id="24" name="Sinosi, Isobel (CGIAR System Organization)" initials="SI(SO" lastIdx="1" clrIdx="23">
    <p:extLst>
      <p:ext uri="{19B8F6BF-5375-455C-9EA6-DF929625EA0E}">
        <p15:presenceInfo xmlns:p15="http://schemas.microsoft.com/office/powerpoint/2012/main" userId="S::i.sinosi@cgiar.org::a17db583-3546-473a-8f5a-bdaeb28beadd" providerId="AD"/>
      </p:ext>
    </p:extLst>
  </p:cmAuthor>
  <p:cmAuthor id="25" name="Vermeulen, Sonja (CGIAR System Organization)" initials="VO" lastIdx="11" clrIdx="24">
    <p:extLst>
      <p:ext uri="{19B8F6BF-5375-455C-9EA6-DF929625EA0E}">
        <p15:presenceInfo xmlns:p15="http://schemas.microsoft.com/office/powerpoint/2012/main" userId="S::s.vermeulen@cgiar.org::7f3eeccc-c54f-466f-9870-0d205a5c6de4" providerId="AD"/>
      </p:ext>
    </p:extLst>
  </p:cmAuthor>
  <p:cmAuthor id="26" name="Karmen Bennett" initials="KCB" lastIdx="16" clrIdx="25">
    <p:extLst>
      <p:ext uri="{19B8F6BF-5375-455C-9EA6-DF929625EA0E}">
        <p15:presenceInfo xmlns:p15="http://schemas.microsoft.com/office/powerpoint/2012/main" userId="Karmen Bennett" providerId="None"/>
      </p:ext>
    </p:extLst>
  </p:cmAuthor>
  <p:cmAuthor id="27" name="Poire, Valerie (CGIAR System Organization)" initials="PO" lastIdx="1" clrIdx="26">
    <p:extLst>
      <p:ext uri="{19B8F6BF-5375-455C-9EA6-DF929625EA0E}">
        <p15:presenceInfo xmlns:p15="http://schemas.microsoft.com/office/powerpoint/2012/main" userId="S::v.poire@cgiar.org::aa6ecc9c-c4e6-4d04-853a-06a1f3d87686" providerId="AD"/>
      </p:ext>
    </p:extLst>
  </p:cmAuthor>
  <p:cmAuthor id="28" name="Sadoff, Claudia (One CGIAR)" initials="SC" lastIdx="10" clrIdx="27">
    <p:extLst>
      <p:ext uri="{19B8F6BF-5375-455C-9EA6-DF929625EA0E}">
        <p15:presenceInfo xmlns:p15="http://schemas.microsoft.com/office/powerpoint/2012/main" userId="S::c.sadoff@cgiar.org::9c4fb457-88be-4c22-a8f2-ef36117e7ee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A21B"/>
    <a:srgbClr val="F79520"/>
    <a:srgbClr val="FFC000"/>
    <a:srgbClr val="FFD676"/>
    <a:srgbClr val="F08620"/>
    <a:srgbClr val="0165BD"/>
    <a:srgbClr val="79B800"/>
    <a:srgbClr val="CE412C"/>
    <a:srgbClr val="84C447"/>
    <a:srgbClr val="007A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3B7625-6D44-4582-AED4-A44D5555BD00}" v="113" dt="2024-08-02T12:39:58.068"/>
    <p1510:client id="{AF94EFFD-2474-4F7C-8F6E-40039D8C10D9}" v="3" dt="2024-08-01T16:45:46.5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41"/>
    <p:restoredTop sz="94694"/>
  </p:normalViewPr>
  <p:slideViewPr>
    <p:cSldViewPr snapToGrid="0">
      <p:cViewPr varScale="1">
        <p:scale>
          <a:sx n="67" d="100"/>
          <a:sy n="67" d="100"/>
        </p:scale>
        <p:origin x="716" y="44"/>
      </p:cViewPr>
      <p:guideLst>
        <p:guide orient="horz" pos="1272"/>
        <p:guide pos="2568"/>
        <p:guide orient="horz" pos="672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3DD928-0C3E-4ED8-90AE-E560853C5428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AF5AE-4922-40B3-BC52-D142E057D1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752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7CBDEE-9154-4ECF-BD19-2512E89EA232}" type="datetimeFigureOut">
              <a:rPr lang="en-US" smtClean="0"/>
              <a:t>8/7/2024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6555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6E8625-ABA9-47AC-97D8-2031586E3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749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7">
            <a:extLst>
              <a:ext uri="{FF2B5EF4-FFF2-40B4-BE49-F238E27FC236}">
                <a16:creationId xmlns:a16="http://schemas.microsoft.com/office/drawing/2014/main" id="{251CD4A3-3C97-90B1-B7C9-94D14AC586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3" y="-1414"/>
            <a:ext cx="12173781" cy="6848417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455C749B-CF4F-E746-98AA-7DAFB049B45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7108" y="2024160"/>
            <a:ext cx="5337098" cy="2275765"/>
          </a:xfrm>
        </p:spPr>
        <p:txBody>
          <a:bodyPr anchor="b">
            <a:noAutofit/>
          </a:bodyPr>
          <a:lstStyle>
            <a:lvl1pPr algn="l">
              <a:defRPr sz="44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9" name="Subtitle 2">
            <a:extLst>
              <a:ext uri="{FF2B5EF4-FFF2-40B4-BE49-F238E27FC236}">
                <a16:creationId xmlns:a16="http://schemas.microsoft.com/office/drawing/2014/main" id="{0D13D8CB-B082-0242-994C-AB48C4D21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7106" y="4825291"/>
            <a:ext cx="5337097" cy="831952"/>
          </a:xfrm>
        </p:spPr>
        <p:txBody>
          <a:bodyPr>
            <a:noAutofit/>
          </a:bodyPr>
          <a:lstStyle>
            <a:lvl1pPr marL="0" indent="0" algn="l">
              <a:buNone/>
              <a:defRPr sz="2800" b="0" i="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AB8FE9A3-D792-F848-80BC-E61BCE6E9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1478" y="6356352"/>
            <a:ext cx="11235219" cy="365125"/>
          </a:xfrm>
        </p:spPr>
        <p:txBody>
          <a:bodyPr/>
          <a:lstStyle>
            <a:lvl1pPr algn="l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r>
              <a:rPr lang="en-US" dirty="0"/>
              <a:t>Footer</a:t>
            </a:r>
          </a:p>
        </p:txBody>
      </p:sp>
      <p:cxnSp>
        <p:nvCxnSpPr>
          <p:cNvPr id="21" name="Straight Connector 12">
            <a:extLst>
              <a:ext uri="{FF2B5EF4-FFF2-40B4-BE49-F238E27FC236}">
                <a16:creationId xmlns:a16="http://schemas.microsoft.com/office/drawing/2014/main" id="{3E5620C9-4863-FD41-B02D-0D6AC464B8BB}"/>
              </a:ext>
            </a:extLst>
          </p:cNvPr>
          <p:cNvCxnSpPr>
            <a:cxnSpLocks/>
          </p:cNvCxnSpPr>
          <p:nvPr userDrawn="1"/>
        </p:nvCxnSpPr>
        <p:spPr>
          <a:xfrm>
            <a:off x="0" y="4570312"/>
            <a:ext cx="103042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8" name="Date Placeholder 5">
            <a:extLst>
              <a:ext uri="{FF2B5EF4-FFF2-40B4-BE49-F238E27FC236}">
                <a16:creationId xmlns:a16="http://schemas.microsoft.com/office/drawing/2014/main" id="{19D55F78-2FD3-D643-B7AC-F01E7065250D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9683986" y="295903"/>
            <a:ext cx="2202712" cy="365125"/>
          </a:xfrm>
        </p:spPr>
        <p:txBody>
          <a:bodyPr/>
          <a:lstStyle>
            <a:lvl1pPr algn="r">
              <a:defRPr b="0" i="0">
                <a:solidFill>
                  <a:srgbClr val="898989"/>
                </a:solidFill>
                <a:latin typeface="Avenir Medium" panose="02000503020000020003" pitchFamily="2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57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6">
            <a:extLst>
              <a:ext uri="{FF2B5EF4-FFF2-40B4-BE49-F238E27FC236}">
                <a16:creationId xmlns:a16="http://schemas.microsoft.com/office/drawing/2014/main" id="{EE9C8063-088D-D489-897B-5C23FA3F11D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" y="-3020"/>
            <a:ext cx="12171001" cy="684770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5318A8F-1C23-7341-8E53-86265BBB9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E62EC41-3279-794B-98B4-896255B957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CBBD0FC2-DA89-EC42-9072-F82DBAB52CAA}"/>
              </a:ext>
            </a:extLst>
          </p:cNvPr>
          <p:cNvSpPr txBox="1">
            <a:spLocks/>
          </p:cNvSpPr>
          <p:nvPr userDrawn="1"/>
        </p:nvSpPr>
        <p:spPr>
          <a:xfrm>
            <a:off x="630923" y="6256048"/>
            <a:ext cx="9039655" cy="3651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1" i="0" kern="1200">
                <a:solidFill>
                  <a:schemeClr val="tx1"/>
                </a:solidFill>
                <a:latin typeface="Avenir Black" panose="02000503020000020003" pitchFamily="2" charset="0"/>
                <a:ea typeface="Avenir Black" panose="02000503020000020003" pitchFamily="2" charset="0"/>
                <a:cs typeface="Calibri" charset="0"/>
              </a:defRPr>
            </a:lvl1pPr>
          </a:lstStyle>
          <a:p>
            <a:r>
              <a:rPr lang="en-US" sz="1000" b="0">
                <a:solidFill>
                  <a:schemeClr val="bg1">
                    <a:lumMod val="65000"/>
                  </a:schemeClr>
                </a:solidFill>
                <a:latin typeface="Montserrat" panose="02000505000000020004" pitchFamily="2" charset="0"/>
              </a:rPr>
              <a:t>www.cgiar.org</a:t>
            </a:r>
          </a:p>
        </p:txBody>
      </p:sp>
    </p:spTree>
    <p:extLst>
      <p:ext uri="{BB962C8B-B14F-4D97-AF65-F5344CB8AC3E}">
        <p14:creationId xmlns:p14="http://schemas.microsoft.com/office/powerpoint/2010/main" val="8730493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9FD064E-625A-8FEA-D5B4-5936CAEB36C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" y="0"/>
            <a:ext cx="12190813" cy="6857998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3B41CF72-518C-CF42-A323-83BED2EBD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 anchor="b">
            <a:normAutofit/>
          </a:bodyPr>
          <a:lstStyle>
            <a:lvl1pPr>
              <a:defRPr sz="3200" b="1" i="0">
                <a:solidFill>
                  <a:schemeClr val="tx1"/>
                </a:solidFill>
                <a:latin typeface="Montserrat" pitchFamily="2" charset="77"/>
                <a:ea typeface="Montserrat" pitchFamily="2" charset="77"/>
                <a:cs typeface="Calibri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411C58-0491-9F47-BC20-7E2DF647243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24928" y="1358781"/>
            <a:ext cx="10688139" cy="481818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1pPr>
            <a:lvl2pPr marL="685800" indent="-228600"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2pPr>
            <a:lvl3pPr marL="1143000" indent="-228600">
              <a:buClr>
                <a:schemeClr val="tx1"/>
              </a:buClr>
              <a:buFont typeface=".AppleSystemUIFont" charset="-120"/>
              <a:buChar char="-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3pPr>
            <a:lvl4pPr>
              <a:buClr>
                <a:schemeClr val="tx1"/>
              </a:buClr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Montserrat" pitchFamily="2" charset="77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599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0">
            <a:extLst>
              <a:ext uri="{FF2B5EF4-FFF2-40B4-BE49-F238E27FC236}">
                <a16:creationId xmlns:a16="http://schemas.microsoft.com/office/drawing/2014/main" id="{DE2DF147-473D-B22E-A835-1B8785934E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" y="13736"/>
            <a:ext cx="12171001" cy="6846853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917B4808-403E-834C-826B-A1BB046BE6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52217" y="1914261"/>
            <a:ext cx="6729283" cy="1666393"/>
          </a:xfrm>
        </p:spPr>
        <p:txBody>
          <a:bodyPr>
            <a:noAutofit/>
          </a:bodyPr>
          <a:lstStyle>
            <a:lvl1pPr algn="ctr">
              <a:defRPr sz="3600" b="0">
                <a:solidFill>
                  <a:schemeClr val="tx1">
                    <a:lumMod val="50000"/>
                    <a:lumOff val="50000"/>
                  </a:schemeClr>
                </a:solidFill>
                <a:latin typeface="Montserrat ExtraBold" panose="00000900000000000000" pitchFamily="2" charset="0"/>
              </a:defRPr>
            </a:lvl1pPr>
          </a:lstStyle>
          <a:p>
            <a:r>
              <a:rPr lang="es-ES" err="1"/>
              <a:t>Thank</a:t>
            </a:r>
            <a:r>
              <a:rPr lang="es-ES"/>
              <a:t> </a:t>
            </a:r>
            <a:r>
              <a:rPr lang="es-ES" err="1"/>
              <a:t>You</a:t>
            </a:r>
            <a:r>
              <a:rPr lang="es-ES"/>
              <a:t>!</a:t>
            </a:r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07725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15054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4319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Footer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62DC1-60C5-45F4-A298-97ECE83F2A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667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5" r:id="rId3"/>
    <p:sldLayoutId id="214748378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i="0" kern="1200">
          <a:solidFill>
            <a:srgbClr val="427730"/>
          </a:solidFill>
          <a:latin typeface="Avenir Black" panose="02000503020000020003" pitchFamily="2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80000"/>
        <a:buFont typeface="Arial" panose="020B0604020202020204" pitchFamily="34" charset="0"/>
        <a:buChar char="•"/>
        <a:defRPr sz="24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.AppleSystemUIFont" charset="-120"/>
        <a:buChar char="-"/>
        <a:defRPr sz="20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SzPct val="60000"/>
        <a:buFont typeface=".AppleSystemUIFont" charset="-120"/>
        <a:buChar char="-"/>
        <a:defRPr sz="1800" b="0" i="0" kern="1200">
          <a:solidFill>
            <a:srgbClr val="515151"/>
          </a:solidFill>
          <a:latin typeface="Avenir Book" panose="02000503020000020003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6" Type="http://schemas.openxmlformats.org/officeDocument/2006/relationships/hyperlink" Target="mailto:Tafadzwanashe.Mabhaudhi@lshtm.ac.uk" TargetMode="External"/><Relationship Id="rId5" Type="http://schemas.openxmlformats.org/officeDocument/2006/relationships/hyperlink" Target="https://www.cgiar.org/initiative/nexus-gains/" TargetMode="External"/><Relationship Id="rId4" Type="http://schemas.openxmlformats.org/officeDocument/2006/relationships/hyperlink" Target="http://www.cgiar.org/funder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jpeg"/><Relationship Id="rId15" Type="http://schemas.openxmlformats.org/officeDocument/2006/relationships/image" Target="../media/image21.jpeg"/><Relationship Id="rId10" Type="http://schemas.openxmlformats.org/officeDocument/2006/relationships/image" Target="../media/image16.jpeg"/><Relationship Id="rId4" Type="http://schemas.openxmlformats.org/officeDocument/2006/relationships/image" Target="../media/image10.jpeg"/><Relationship Id="rId9" Type="http://schemas.openxmlformats.org/officeDocument/2006/relationships/image" Target="../media/image15.jpg"/><Relationship Id="rId1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AF7D4-65C3-F548-AF4D-0961644462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67108" y="1200758"/>
            <a:ext cx="5337098" cy="3099168"/>
          </a:xfrm>
        </p:spPr>
        <p:txBody>
          <a:bodyPr/>
          <a:lstStyle/>
          <a:p>
            <a:r>
              <a:rPr lang="en-GB" sz="44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Conceptual understanding of Water-Energy-Food (WEF) nexus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4AFCD9-1440-A047-9949-B2080A58B9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67106" y="4825290"/>
            <a:ext cx="5617505" cy="1458064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Tafadzwa Mabhaudhi</a:t>
            </a:r>
          </a:p>
          <a:p>
            <a:r>
              <a:rPr lang="en-US" dirty="0">
                <a:solidFill>
                  <a:schemeClr val="tx1"/>
                </a:solidFill>
              </a:rPr>
              <a:t>13 June 2023</a:t>
            </a:r>
          </a:p>
          <a:p>
            <a:r>
              <a:rPr lang="en-US" dirty="0">
                <a:solidFill>
                  <a:schemeClr val="tx1"/>
                </a:solidFill>
              </a:rPr>
              <a:t>WEF Nexus Masterclass 2023</a:t>
            </a:r>
          </a:p>
        </p:txBody>
      </p:sp>
    </p:spTree>
    <p:extLst>
      <p:ext uri="{BB962C8B-B14F-4D97-AF65-F5344CB8AC3E}">
        <p14:creationId xmlns:p14="http://schemas.microsoft.com/office/powerpoint/2010/main" val="12700527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4D3B97-D1DD-28E5-AC9B-AE43592F1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4929" y="334497"/>
            <a:ext cx="9039655" cy="776459"/>
          </a:xfrm>
        </p:spPr>
        <p:txBody>
          <a:bodyPr/>
          <a:lstStyle/>
          <a:p>
            <a:r>
              <a:rPr lang="en-ZA" dirty="0"/>
              <a:t>WEF Nexus Research: Its evolution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FA93164-7313-B83E-4223-A354C1A8B1D0}"/>
              </a:ext>
            </a:extLst>
          </p:cNvPr>
          <p:cNvGrpSpPr/>
          <p:nvPr/>
        </p:nvGrpSpPr>
        <p:grpSpPr>
          <a:xfrm>
            <a:off x="232051" y="1110955"/>
            <a:ext cx="7756009" cy="4780887"/>
            <a:chOff x="1428749" y="286432"/>
            <a:chExt cx="9334501" cy="593391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201BD64-DCBA-C96B-46C0-263DEF23EE4E}"/>
                </a:ext>
              </a:extLst>
            </p:cNvPr>
            <p:cNvGrpSpPr/>
            <p:nvPr/>
          </p:nvGrpSpPr>
          <p:grpSpPr>
            <a:xfrm>
              <a:off x="6536690" y="1165845"/>
              <a:ext cx="4226560" cy="4343849"/>
              <a:chOff x="6278880" y="1166901"/>
              <a:chExt cx="4226560" cy="4343849"/>
            </a:xfrm>
          </p:grpSpPr>
          <p:cxnSp>
            <p:nvCxnSpPr>
              <p:cNvPr id="33" name="Straight Arrow Connector 32">
                <a:extLst>
                  <a:ext uri="{FF2B5EF4-FFF2-40B4-BE49-F238E27FC236}">
                    <a16:creationId xmlns:a16="http://schemas.microsoft.com/office/drawing/2014/main" id="{AD2F5FB3-2B1D-3CD3-52D1-E116AA158F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50122" y="2351054"/>
                <a:ext cx="0" cy="1958056"/>
              </a:xfrm>
              <a:prstGeom prst="straightConnector1">
                <a:avLst/>
              </a:prstGeom>
              <a:noFill/>
              <a:ln w="139700" cap="flat" cmpd="sng" algn="ctr">
                <a:solidFill>
                  <a:srgbClr val="002060"/>
                </a:solidFill>
                <a:prstDash val="solid"/>
                <a:miter lim="800000"/>
                <a:headEnd type="triangle"/>
                <a:tailEnd type="triangle"/>
              </a:ln>
              <a:effectLst/>
            </p:spPr>
          </p:cxn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0BC55D57-F77C-AC6F-1744-514489DEDFDF}"/>
                  </a:ext>
                </a:extLst>
              </p:cNvPr>
              <p:cNvSpPr/>
              <p:nvPr/>
            </p:nvSpPr>
            <p:spPr>
              <a:xfrm>
                <a:off x="7435229" y="2819185"/>
                <a:ext cx="2097057" cy="1031854"/>
              </a:xfrm>
              <a:custGeom>
                <a:avLst/>
                <a:gdLst>
                  <a:gd name="connsiteX0" fmla="*/ 0 w 3732822"/>
                  <a:gd name="connsiteY0" fmla="*/ 77807 h 466830"/>
                  <a:gd name="connsiteX1" fmla="*/ 77807 w 3732822"/>
                  <a:gd name="connsiteY1" fmla="*/ 0 h 466830"/>
                  <a:gd name="connsiteX2" fmla="*/ 3655015 w 3732822"/>
                  <a:gd name="connsiteY2" fmla="*/ 0 h 466830"/>
                  <a:gd name="connsiteX3" fmla="*/ 3732822 w 3732822"/>
                  <a:gd name="connsiteY3" fmla="*/ 77807 h 466830"/>
                  <a:gd name="connsiteX4" fmla="*/ 3732822 w 3732822"/>
                  <a:gd name="connsiteY4" fmla="*/ 389023 h 466830"/>
                  <a:gd name="connsiteX5" fmla="*/ 3655015 w 3732822"/>
                  <a:gd name="connsiteY5" fmla="*/ 466830 h 466830"/>
                  <a:gd name="connsiteX6" fmla="*/ 77807 w 3732822"/>
                  <a:gd name="connsiteY6" fmla="*/ 466830 h 466830"/>
                  <a:gd name="connsiteX7" fmla="*/ 0 w 3732822"/>
                  <a:gd name="connsiteY7" fmla="*/ 389023 h 466830"/>
                  <a:gd name="connsiteX8" fmla="*/ 0 w 3732822"/>
                  <a:gd name="connsiteY8" fmla="*/ 77807 h 4668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32822" h="466830">
                    <a:moveTo>
                      <a:pt x="0" y="77807"/>
                    </a:moveTo>
                    <a:cubicBezTo>
                      <a:pt x="0" y="34835"/>
                      <a:pt x="34835" y="0"/>
                      <a:pt x="77807" y="0"/>
                    </a:cubicBezTo>
                    <a:lnTo>
                      <a:pt x="3655015" y="0"/>
                    </a:lnTo>
                    <a:cubicBezTo>
                      <a:pt x="3697987" y="0"/>
                      <a:pt x="3732822" y="34835"/>
                      <a:pt x="3732822" y="77807"/>
                    </a:cubicBezTo>
                    <a:lnTo>
                      <a:pt x="3732822" y="389023"/>
                    </a:lnTo>
                    <a:cubicBezTo>
                      <a:pt x="3732822" y="431995"/>
                      <a:pt x="3697987" y="466830"/>
                      <a:pt x="3655015" y="466830"/>
                    </a:cubicBezTo>
                    <a:lnTo>
                      <a:pt x="77807" y="466830"/>
                    </a:lnTo>
                    <a:cubicBezTo>
                      <a:pt x="34835" y="466830"/>
                      <a:pt x="0" y="431995"/>
                      <a:pt x="0" y="389023"/>
                    </a:cubicBezTo>
                    <a:lnTo>
                      <a:pt x="0" y="77807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98989" tIns="98989" rIns="98989" bIns="98989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8890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Gill Sans MT" panose="020B0502020104020203"/>
                    <a:ea typeface="+mn-ea"/>
                    <a:cs typeface="+mn-cs"/>
                  </a:rPr>
                  <a:t>2011 World Economic Forum </a:t>
                </a:r>
                <a:endParaRPr kumimoji="0" lang="en-ZA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MT" panose="020B0502020104020203"/>
                  <a:ea typeface="+mn-ea"/>
                  <a:cs typeface="+mn-cs"/>
                </a:endParaRP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71432F83-7E32-211B-07FC-818DB44E17B0}"/>
                  </a:ext>
                </a:extLst>
              </p:cNvPr>
              <p:cNvGrpSpPr/>
              <p:nvPr/>
            </p:nvGrpSpPr>
            <p:grpSpPr>
              <a:xfrm>
                <a:off x="6441757" y="4310422"/>
                <a:ext cx="4063683" cy="1200328"/>
                <a:chOff x="3881437" y="4387672"/>
                <a:chExt cx="4252318" cy="1200328"/>
              </a:xfrm>
            </p:grpSpPr>
            <p:sp>
              <p:nvSpPr>
                <p:cNvPr id="42" name="Freeform: Shape 41">
                  <a:extLst>
                    <a:ext uri="{FF2B5EF4-FFF2-40B4-BE49-F238E27FC236}">
                      <a16:creationId xmlns:a16="http://schemas.microsoft.com/office/drawing/2014/main" id="{9DAAE56C-9154-FB6D-2E66-A3213E94D899}"/>
                    </a:ext>
                  </a:extLst>
                </p:cNvPr>
                <p:cNvSpPr/>
                <p:nvPr/>
              </p:nvSpPr>
              <p:spPr>
                <a:xfrm>
                  <a:off x="3881437" y="4387672"/>
                  <a:ext cx="4252318" cy="360098"/>
                </a:xfrm>
                <a:custGeom>
                  <a:avLst/>
                  <a:gdLst>
                    <a:gd name="connsiteX0" fmla="*/ 0 w 4252318"/>
                    <a:gd name="connsiteY0" fmla="*/ 0 h 360098"/>
                    <a:gd name="connsiteX1" fmla="*/ 4252318 w 4252318"/>
                    <a:gd name="connsiteY1" fmla="*/ 0 h 360098"/>
                    <a:gd name="connsiteX2" fmla="*/ 4252318 w 4252318"/>
                    <a:gd name="connsiteY2" fmla="*/ 360098 h 360098"/>
                    <a:gd name="connsiteX3" fmla="*/ 0 w 4252318"/>
                    <a:gd name="connsiteY3" fmla="*/ 360098 h 360098"/>
                    <a:gd name="connsiteX4" fmla="*/ 0 w 4252318"/>
                    <a:gd name="connsiteY4" fmla="*/ 0 h 360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252318" h="360098">
                      <a:moveTo>
                        <a:pt x="0" y="0"/>
                      </a:moveTo>
                      <a:lnTo>
                        <a:pt x="4252318" y="0"/>
                      </a:lnTo>
                      <a:lnTo>
                        <a:pt x="4252318" y="360098"/>
                      </a:lnTo>
                      <a:lnTo>
                        <a:pt x="0" y="3600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F906B">
                    <a:shade val="90000"/>
                    <a:hueOff val="0"/>
                    <a:satOff val="0"/>
                    <a:lumOff val="0"/>
                    <a:alphaOff val="0"/>
                  </a:srgbClr>
                </a:solidFill>
                <a:ln>
                  <a:noFill/>
                </a:ln>
                <a:effectLst/>
              </p:spPr>
              <p:txBody>
                <a:bodyPr spcFirstLastPara="0" vert="horz" wrap="square" lIns="64770" tIns="64770" rIns="64770" bIns="6477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75565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>
                          <a:hueOff val="0"/>
                          <a:satOff val="0"/>
                          <a:lumOff val="0"/>
                          <a:alphaOff val="0"/>
                        </a:srgbClr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Before 2011</a:t>
                  </a:r>
                  <a:endParaRPr kumimoji="0" lang="en-ZA" sz="16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3C9FC136-6168-30ED-DED0-18D78FBD3A10}"/>
                    </a:ext>
                  </a:extLst>
                </p:cNvPr>
                <p:cNvSpPr/>
                <p:nvPr/>
              </p:nvSpPr>
              <p:spPr>
                <a:xfrm>
                  <a:off x="3883513" y="4747770"/>
                  <a:ext cx="1416055" cy="756207"/>
                </a:xfrm>
                <a:custGeom>
                  <a:avLst/>
                  <a:gdLst>
                    <a:gd name="connsiteX0" fmla="*/ 0 w 1416055"/>
                    <a:gd name="connsiteY0" fmla="*/ 0 h 756207"/>
                    <a:gd name="connsiteX1" fmla="*/ 1416055 w 1416055"/>
                    <a:gd name="connsiteY1" fmla="*/ 0 h 756207"/>
                    <a:gd name="connsiteX2" fmla="*/ 1416055 w 1416055"/>
                    <a:gd name="connsiteY2" fmla="*/ 756207 h 756207"/>
                    <a:gd name="connsiteX3" fmla="*/ 0 w 1416055"/>
                    <a:gd name="connsiteY3" fmla="*/ 756207 h 756207"/>
                    <a:gd name="connsiteX4" fmla="*/ 0 w 1416055"/>
                    <a:gd name="connsiteY4" fmla="*/ 0 h 756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16055" h="756207">
                      <a:moveTo>
                        <a:pt x="0" y="0"/>
                      </a:moveTo>
                      <a:lnTo>
                        <a:pt x="1416055" y="0"/>
                      </a:lnTo>
                      <a:lnTo>
                        <a:pt x="1416055" y="756207"/>
                      </a:lnTo>
                      <a:lnTo>
                        <a:pt x="0" y="7562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F906B"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spcFirstLastPara="0" vert="horz" wrap="square" lIns="49530" tIns="49530" rIns="49530" bIns="4953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57785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Sector-centric approaches</a:t>
                  </a:r>
                  <a:endParaRPr kumimoji="0" lang="en-ZA" sz="12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CE3EA0C5-5BBD-A674-D21D-28F669FA69F2}"/>
                    </a:ext>
                  </a:extLst>
                </p:cNvPr>
                <p:cNvSpPr/>
                <p:nvPr/>
              </p:nvSpPr>
              <p:spPr>
                <a:xfrm>
                  <a:off x="5299568" y="4747770"/>
                  <a:ext cx="1416055" cy="756207"/>
                </a:xfrm>
                <a:custGeom>
                  <a:avLst/>
                  <a:gdLst>
                    <a:gd name="connsiteX0" fmla="*/ 0 w 1416055"/>
                    <a:gd name="connsiteY0" fmla="*/ 0 h 756207"/>
                    <a:gd name="connsiteX1" fmla="*/ 1416055 w 1416055"/>
                    <a:gd name="connsiteY1" fmla="*/ 0 h 756207"/>
                    <a:gd name="connsiteX2" fmla="*/ 1416055 w 1416055"/>
                    <a:gd name="connsiteY2" fmla="*/ 756207 h 756207"/>
                    <a:gd name="connsiteX3" fmla="*/ 0 w 1416055"/>
                    <a:gd name="connsiteY3" fmla="*/ 756207 h 756207"/>
                    <a:gd name="connsiteX4" fmla="*/ 0 w 1416055"/>
                    <a:gd name="connsiteY4" fmla="*/ 0 h 756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16055" h="756207">
                      <a:moveTo>
                        <a:pt x="0" y="0"/>
                      </a:moveTo>
                      <a:lnTo>
                        <a:pt x="1416055" y="0"/>
                      </a:lnTo>
                      <a:lnTo>
                        <a:pt x="1416055" y="756207"/>
                      </a:lnTo>
                      <a:lnTo>
                        <a:pt x="0" y="7562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98F4F"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spcFirstLastPara="0" vert="horz" wrap="square" lIns="49530" tIns="49530" rIns="49530" bIns="4953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57785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Integrated water resources management</a:t>
                  </a:r>
                  <a:endParaRPr kumimoji="0" lang="en-ZA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0E328563-F61B-BD25-1457-89F048F4A067}"/>
                    </a:ext>
                  </a:extLst>
                </p:cNvPr>
                <p:cNvSpPr/>
                <p:nvPr/>
              </p:nvSpPr>
              <p:spPr>
                <a:xfrm>
                  <a:off x="6715623" y="4747770"/>
                  <a:ext cx="1416055" cy="756207"/>
                </a:xfrm>
                <a:custGeom>
                  <a:avLst/>
                  <a:gdLst>
                    <a:gd name="connsiteX0" fmla="*/ 0 w 1416055"/>
                    <a:gd name="connsiteY0" fmla="*/ 0 h 756207"/>
                    <a:gd name="connsiteX1" fmla="*/ 1416055 w 1416055"/>
                    <a:gd name="connsiteY1" fmla="*/ 0 h 756207"/>
                    <a:gd name="connsiteX2" fmla="*/ 1416055 w 1416055"/>
                    <a:gd name="connsiteY2" fmla="*/ 756207 h 756207"/>
                    <a:gd name="connsiteX3" fmla="*/ 0 w 1416055"/>
                    <a:gd name="connsiteY3" fmla="*/ 756207 h 756207"/>
                    <a:gd name="connsiteX4" fmla="*/ 0 w 1416055"/>
                    <a:gd name="connsiteY4" fmla="*/ 0 h 756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16055" h="756207">
                      <a:moveTo>
                        <a:pt x="0" y="0"/>
                      </a:moveTo>
                      <a:lnTo>
                        <a:pt x="1416055" y="0"/>
                      </a:lnTo>
                      <a:lnTo>
                        <a:pt x="1416055" y="756207"/>
                      </a:lnTo>
                      <a:lnTo>
                        <a:pt x="0" y="7562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D9BB3"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spcFirstLastPara="0" vert="horz" wrap="square" lIns="49530" tIns="49530" rIns="49530" bIns="4953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57785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Linear models</a:t>
                  </a:r>
                  <a:endParaRPr kumimoji="0" lang="en-ZA" sz="1200" b="1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46" name="Rectangle 45">
                  <a:extLst>
                    <a:ext uri="{FF2B5EF4-FFF2-40B4-BE49-F238E27FC236}">
                      <a16:creationId xmlns:a16="http://schemas.microsoft.com/office/drawing/2014/main" id="{CA1FCDBD-0BDB-6F26-7E2D-FFF68F388114}"/>
                    </a:ext>
                  </a:extLst>
                </p:cNvPr>
                <p:cNvSpPr/>
                <p:nvPr/>
              </p:nvSpPr>
              <p:spPr>
                <a:xfrm>
                  <a:off x="3881437" y="5503977"/>
                  <a:ext cx="4252318" cy="84023"/>
                </a:xfrm>
                <a:prstGeom prst="rect">
                  <a:avLst/>
                </a:prstGeom>
                <a:solidFill>
                  <a:srgbClr val="4F906B">
                    <a:shade val="90000"/>
                    <a:hueOff val="0"/>
                    <a:satOff val="0"/>
                    <a:lumOff val="0"/>
                    <a:alphaOff val="0"/>
                  </a:srgb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en-ZA"/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219294FF-4280-3658-017F-E315028F1FAB}"/>
                  </a:ext>
                </a:extLst>
              </p:cNvPr>
              <p:cNvGrpSpPr/>
              <p:nvPr/>
            </p:nvGrpSpPr>
            <p:grpSpPr>
              <a:xfrm>
                <a:off x="6278880" y="1166901"/>
                <a:ext cx="4214415" cy="1200328"/>
                <a:chOff x="6096000" y="1238021"/>
                <a:chExt cx="4366815" cy="1200328"/>
              </a:xfrm>
            </p:grpSpPr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5ED920C3-128D-DC97-7577-FFF930FF9C4F}"/>
                    </a:ext>
                  </a:extLst>
                </p:cNvPr>
                <p:cNvSpPr/>
                <p:nvPr/>
              </p:nvSpPr>
              <p:spPr>
                <a:xfrm>
                  <a:off x="6096000" y="1238021"/>
                  <a:ext cx="4366815" cy="360098"/>
                </a:xfrm>
                <a:custGeom>
                  <a:avLst/>
                  <a:gdLst>
                    <a:gd name="connsiteX0" fmla="*/ 0 w 4366815"/>
                    <a:gd name="connsiteY0" fmla="*/ 0 h 360098"/>
                    <a:gd name="connsiteX1" fmla="*/ 4366815 w 4366815"/>
                    <a:gd name="connsiteY1" fmla="*/ 0 h 360098"/>
                    <a:gd name="connsiteX2" fmla="*/ 4366815 w 4366815"/>
                    <a:gd name="connsiteY2" fmla="*/ 360098 h 360098"/>
                    <a:gd name="connsiteX3" fmla="*/ 0 w 4366815"/>
                    <a:gd name="connsiteY3" fmla="*/ 360098 h 360098"/>
                    <a:gd name="connsiteX4" fmla="*/ 0 w 4366815"/>
                    <a:gd name="connsiteY4" fmla="*/ 0 h 3600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66815" h="360098">
                      <a:moveTo>
                        <a:pt x="0" y="0"/>
                      </a:moveTo>
                      <a:lnTo>
                        <a:pt x="4366815" y="0"/>
                      </a:lnTo>
                      <a:lnTo>
                        <a:pt x="4366815" y="360098"/>
                      </a:lnTo>
                      <a:lnTo>
                        <a:pt x="0" y="36009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F906B">
                    <a:shade val="90000"/>
                    <a:hueOff val="0"/>
                    <a:satOff val="0"/>
                    <a:lumOff val="0"/>
                    <a:alphaOff val="0"/>
                  </a:srgbClr>
                </a:solidFill>
                <a:ln>
                  <a:noFill/>
                </a:ln>
                <a:effectLst/>
              </p:spPr>
              <p:txBody>
                <a:bodyPr spcFirstLastPara="0" vert="horz" wrap="square" lIns="68580" tIns="68580" rIns="68580" bIns="6858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8001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>
                          <a:hueOff val="0"/>
                          <a:satOff val="0"/>
                          <a:lumOff val="0"/>
                          <a:alphaOff val="0"/>
                        </a:srgbClr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After 2015</a:t>
                  </a:r>
                  <a:endParaRPr kumimoji="0" lang="en-ZA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7E11F5D9-1E02-1F38-EDD7-E89B7BAEE8CF}"/>
                    </a:ext>
                  </a:extLst>
                </p:cNvPr>
                <p:cNvSpPr/>
                <p:nvPr/>
              </p:nvSpPr>
              <p:spPr>
                <a:xfrm>
                  <a:off x="6098132" y="1598119"/>
                  <a:ext cx="1454183" cy="756207"/>
                </a:xfrm>
                <a:custGeom>
                  <a:avLst/>
                  <a:gdLst>
                    <a:gd name="connsiteX0" fmla="*/ 0 w 1454183"/>
                    <a:gd name="connsiteY0" fmla="*/ 0 h 756207"/>
                    <a:gd name="connsiteX1" fmla="*/ 1454183 w 1454183"/>
                    <a:gd name="connsiteY1" fmla="*/ 0 h 756207"/>
                    <a:gd name="connsiteX2" fmla="*/ 1454183 w 1454183"/>
                    <a:gd name="connsiteY2" fmla="*/ 756207 h 756207"/>
                    <a:gd name="connsiteX3" fmla="*/ 0 w 1454183"/>
                    <a:gd name="connsiteY3" fmla="*/ 756207 h 756207"/>
                    <a:gd name="connsiteX4" fmla="*/ 0 w 1454183"/>
                    <a:gd name="connsiteY4" fmla="*/ 0 h 756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4183" h="756207">
                      <a:moveTo>
                        <a:pt x="0" y="0"/>
                      </a:moveTo>
                      <a:lnTo>
                        <a:pt x="1454183" y="0"/>
                      </a:lnTo>
                      <a:lnTo>
                        <a:pt x="1454183" y="756207"/>
                      </a:lnTo>
                      <a:lnTo>
                        <a:pt x="0" y="7562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F906B"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Cross-sectoral approaches</a:t>
                  </a:r>
                  <a:endParaRPr kumimoji="0" lang="en-ZA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8EA660D8-CCF6-97ED-D4BD-859A65D97FCA}"/>
                    </a:ext>
                  </a:extLst>
                </p:cNvPr>
                <p:cNvSpPr/>
                <p:nvPr/>
              </p:nvSpPr>
              <p:spPr>
                <a:xfrm>
                  <a:off x="7552315" y="1598119"/>
                  <a:ext cx="1454183" cy="756207"/>
                </a:xfrm>
                <a:custGeom>
                  <a:avLst/>
                  <a:gdLst>
                    <a:gd name="connsiteX0" fmla="*/ 0 w 1454183"/>
                    <a:gd name="connsiteY0" fmla="*/ 0 h 756207"/>
                    <a:gd name="connsiteX1" fmla="*/ 1454183 w 1454183"/>
                    <a:gd name="connsiteY1" fmla="*/ 0 h 756207"/>
                    <a:gd name="connsiteX2" fmla="*/ 1454183 w 1454183"/>
                    <a:gd name="connsiteY2" fmla="*/ 756207 h 756207"/>
                    <a:gd name="connsiteX3" fmla="*/ 0 w 1454183"/>
                    <a:gd name="connsiteY3" fmla="*/ 756207 h 756207"/>
                    <a:gd name="connsiteX4" fmla="*/ 0 w 1454183"/>
                    <a:gd name="connsiteY4" fmla="*/ 0 h 756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4183" h="756207">
                      <a:moveTo>
                        <a:pt x="0" y="0"/>
                      </a:moveTo>
                      <a:lnTo>
                        <a:pt x="1454183" y="0"/>
                      </a:lnTo>
                      <a:lnTo>
                        <a:pt x="1454183" y="756207"/>
                      </a:lnTo>
                      <a:lnTo>
                        <a:pt x="0" y="7562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98F4F"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Transformational change</a:t>
                  </a:r>
                  <a:endParaRPr kumimoji="0" lang="en-ZA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5B6DDCCC-9285-8F2E-7E9D-EED1D574B604}"/>
                    </a:ext>
                  </a:extLst>
                </p:cNvPr>
                <p:cNvSpPr/>
                <p:nvPr/>
              </p:nvSpPr>
              <p:spPr>
                <a:xfrm>
                  <a:off x="9006499" y="1598119"/>
                  <a:ext cx="1454183" cy="756207"/>
                </a:xfrm>
                <a:custGeom>
                  <a:avLst/>
                  <a:gdLst>
                    <a:gd name="connsiteX0" fmla="*/ 0 w 1454183"/>
                    <a:gd name="connsiteY0" fmla="*/ 0 h 756207"/>
                    <a:gd name="connsiteX1" fmla="*/ 1454183 w 1454183"/>
                    <a:gd name="connsiteY1" fmla="*/ 0 h 756207"/>
                    <a:gd name="connsiteX2" fmla="*/ 1454183 w 1454183"/>
                    <a:gd name="connsiteY2" fmla="*/ 756207 h 756207"/>
                    <a:gd name="connsiteX3" fmla="*/ 0 w 1454183"/>
                    <a:gd name="connsiteY3" fmla="*/ 756207 h 756207"/>
                    <a:gd name="connsiteX4" fmla="*/ 0 w 1454183"/>
                    <a:gd name="connsiteY4" fmla="*/ 0 h 7562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54183" h="756207">
                      <a:moveTo>
                        <a:pt x="0" y="0"/>
                      </a:moveTo>
                      <a:lnTo>
                        <a:pt x="1454183" y="0"/>
                      </a:lnTo>
                      <a:lnTo>
                        <a:pt x="1454183" y="756207"/>
                      </a:lnTo>
                      <a:lnTo>
                        <a:pt x="0" y="75620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1D9BB3"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spcFirstLastPara="0" vert="horz" wrap="square" lIns="53340" tIns="53340" rIns="53340" bIns="53340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Circular models</a:t>
                  </a:r>
                  <a:endParaRPr kumimoji="0" lang="en-ZA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374F01C8-E92E-B142-B85E-883A846AAC4E}"/>
                    </a:ext>
                  </a:extLst>
                </p:cNvPr>
                <p:cNvSpPr/>
                <p:nvPr/>
              </p:nvSpPr>
              <p:spPr>
                <a:xfrm>
                  <a:off x="6096000" y="2354326"/>
                  <a:ext cx="4366815" cy="84023"/>
                </a:xfrm>
                <a:prstGeom prst="rect">
                  <a:avLst/>
                </a:prstGeom>
                <a:solidFill>
                  <a:srgbClr val="4F906B">
                    <a:shade val="90000"/>
                    <a:hueOff val="0"/>
                    <a:satOff val="0"/>
                    <a:lumOff val="0"/>
                    <a:alphaOff val="0"/>
                  </a:srgb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en-ZA"/>
                </a:p>
              </p:txBody>
            </p:sp>
          </p:grp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D6EC584D-A994-9BEE-3834-8E6A4B65457E}"/>
                </a:ext>
              </a:extLst>
            </p:cNvPr>
            <p:cNvGrpSpPr/>
            <p:nvPr/>
          </p:nvGrpSpPr>
          <p:grpSpPr>
            <a:xfrm>
              <a:off x="2234564" y="843280"/>
              <a:ext cx="4418050" cy="5293360"/>
              <a:chOff x="2657474" y="822960"/>
              <a:chExt cx="4418050" cy="5293360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A0FD9951-3A9D-485A-249B-C01EDAC92EDC}"/>
                  </a:ext>
                </a:extLst>
              </p:cNvPr>
              <p:cNvGrpSpPr/>
              <p:nvPr/>
            </p:nvGrpSpPr>
            <p:grpSpPr>
              <a:xfrm>
                <a:off x="2733509" y="3752878"/>
                <a:ext cx="4342015" cy="2363442"/>
                <a:chOff x="335384" y="2954422"/>
                <a:chExt cx="3635345" cy="2550403"/>
              </a:xfrm>
            </p:grpSpPr>
            <p:sp>
              <p:nvSpPr>
                <p:cNvPr id="30" name="Freeform: Shape 29">
                  <a:extLst>
                    <a:ext uri="{FF2B5EF4-FFF2-40B4-BE49-F238E27FC236}">
                      <a16:creationId xmlns:a16="http://schemas.microsoft.com/office/drawing/2014/main" id="{09481AF2-51B2-FA38-1A06-3561B8FB3FB7}"/>
                    </a:ext>
                  </a:extLst>
                </p:cNvPr>
                <p:cNvSpPr/>
                <p:nvPr/>
              </p:nvSpPr>
              <p:spPr>
                <a:xfrm>
                  <a:off x="856772" y="2954422"/>
                  <a:ext cx="3113957" cy="2550403"/>
                </a:xfrm>
                <a:custGeom>
                  <a:avLst/>
                  <a:gdLst>
                    <a:gd name="connsiteX0" fmla="*/ 0 w 3387393"/>
                    <a:gd name="connsiteY0" fmla="*/ 288259 h 2306069"/>
                    <a:gd name="connsiteX1" fmla="*/ 2234359 w 3387393"/>
                    <a:gd name="connsiteY1" fmla="*/ 288259 h 2306069"/>
                    <a:gd name="connsiteX2" fmla="*/ 2234359 w 3387393"/>
                    <a:gd name="connsiteY2" fmla="*/ 0 h 2306069"/>
                    <a:gd name="connsiteX3" fmla="*/ 3387393 w 3387393"/>
                    <a:gd name="connsiteY3" fmla="*/ 1153035 h 2306069"/>
                    <a:gd name="connsiteX4" fmla="*/ 2234359 w 3387393"/>
                    <a:gd name="connsiteY4" fmla="*/ 2306069 h 2306069"/>
                    <a:gd name="connsiteX5" fmla="*/ 2234359 w 3387393"/>
                    <a:gd name="connsiteY5" fmla="*/ 2017810 h 2306069"/>
                    <a:gd name="connsiteX6" fmla="*/ 0 w 3387393"/>
                    <a:gd name="connsiteY6" fmla="*/ 2017810 h 2306069"/>
                    <a:gd name="connsiteX7" fmla="*/ 0 w 3387393"/>
                    <a:gd name="connsiteY7" fmla="*/ 288259 h 2306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387393" h="2306069">
                      <a:moveTo>
                        <a:pt x="0" y="288259"/>
                      </a:moveTo>
                      <a:lnTo>
                        <a:pt x="2234359" y="288259"/>
                      </a:lnTo>
                      <a:lnTo>
                        <a:pt x="2234359" y="0"/>
                      </a:lnTo>
                      <a:lnTo>
                        <a:pt x="3387393" y="1153035"/>
                      </a:lnTo>
                      <a:lnTo>
                        <a:pt x="2234359" y="2306069"/>
                      </a:lnTo>
                      <a:lnTo>
                        <a:pt x="2234359" y="2017810"/>
                      </a:lnTo>
                      <a:lnTo>
                        <a:pt x="0" y="2017810"/>
                      </a:lnTo>
                      <a:lnTo>
                        <a:pt x="0" y="288259"/>
                      </a:lnTo>
                      <a:close/>
                    </a:path>
                  </a:pathLst>
                </a:custGeom>
                <a:solidFill>
                  <a:srgbClr val="4F906B">
                    <a:tint val="40000"/>
                    <a:alpha val="90000"/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4F906B">
                      <a:tint val="40000"/>
                      <a:alpha val="90000"/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spcFirstLastPara="0" vert="horz" wrap="square" lIns="8890" tIns="297149" rIns="873666" bIns="297149" numCol="1" spcCol="1270" anchor="t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1" indent="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ZA" sz="105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31" name="Freeform: Shape 30">
                  <a:extLst>
                    <a:ext uri="{FF2B5EF4-FFF2-40B4-BE49-F238E27FC236}">
                      <a16:creationId xmlns:a16="http://schemas.microsoft.com/office/drawing/2014/main" id="{4F01D1FE-7636-CE0D-D8C7-45C4653CA765}"/>
                    </a:ext>
                  </a:extLst>
                </p:cNvPr>
                <p:cNvSpPr/>
                <p:nvPr/>
              </p:nvSpPr>
              <p:spPr>
                <a:xfrm>
                  <a:off x="335384" y="3180499"/>
                  <a:ext cx="521387" cy="2199583"/>
                </a:xfrm>
                <a:custGeom>
                  <a:avLst/>
                  <a:gdLst>
                    <a:gd name="connsiteX0" fmla="*/ 0 w 521387"/>
                    <a:gd name="connsiteY0" fmla="*/ 86900 h 2306069"/>
                    <a:gd name="connsiteX1" fmla="*/ 86900 w 521387"/>
                    <a:gd name="connsiteY1" fmla="*/ 0 h 2306069"/>
                    <a:gd name="connsiteX2" fmla="*/ 434487 w 521387"/>
                    <a:gd name="connsiteY2" fmla="*/ 0 h 2306069"/>
                    <a:gd name="connsiteX3" fmla="*/ 521387 w 521387"/>
                    <a:gd name="connsiteY3" fmla="*/ 86900 h 2306069"/>
                    <a:gd name="connsiteX4" fmla="*/ 521387 w 521387"/>
                    <a:gd name="connsiteY4" fmla="*/ 2219169 h 2306069"/>
                    <a:gd name="connsiteX5" fmla="*/ 434487 w 521387"/>
                    <a:gd name="connsiteY5" fmla="*/ 2306069 h 2306069"/>
                    <a:gd name="connsiteX6" fmla="*/ 86900 w 521387"/>
                    <a:gd name="connsiteY6" fmla="*/ 2306069 h 2306069"/>
                    <a:gd name="connsiteX7" fmla="*/ 0 w 521387"/>
                    <a:gd name="connsiteY7" fmla="*/ 2219169 h 2306069"/>
                    <a:gd name="connsiteX8" fmla="*/ 0 w 521387"/>
                    <a:gd name="connsiteY8" fmla="*/ 86900 h 23060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1387" h="2306069">
                      <a:moveTo>
                        <a:pt x="0" y="86900"/>
                      </a:moveTo>
                      <a:cubicBezTo>
                        <a:pt x="0" y="38906"/>
                        <a:pt x="38906" y="0"/>
                        <a:pt x="86900" y="0"/>
                      </a:cubicBezTo>
                      <a:lnTo>
                        <a:pt x="434487" y="0"/>
                      </a:lnTo>
                      <a:cubicBezTo>
                        <a:pt x="482481" y="0"/>
                        <a:pt x="521387" y="38906"/>
                        <a:pt x="521387" y="86900"/>
                      </a:cubicBezTo>
                      <a:lnTo>
                        <a:pt x="521387" y="2219169"/>
                      </a:lnTo>
                      <a:cubicBezTo>
                        <a:pt x="521387" y="2267163"/>
                        <a:pt x="482481" y="2306069"/>
                        <a:pt x="434487" y="2306069"/>
                      </a:cubicBezTo>
                      <a:lnTo>
                        <a:pt x="86900" y="2306069"/>
                      </a:lnTo>
                      <a:cubicBezTo>
                        <a:pt x="38906" y="2306069"/>
                        <a:pt x="0" y="2267163"/>
                        <a:pt x="0" y="2219169"/>
                      </a:cubicBezTo>
                      <a:lnTo>
                        <a:pt x="0" y="86900"/>
                      </a:lnTo>
                      <a:close/>
                    </a:path>
                  </a:pathLst>
                </a:custGeom>
                <a:solidFill>
                  <a:srgbClr val="4F906B"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spcFirstLastPara="0" vert="vert270" wrap="square" lIns="94032" tIns="59742" rIns="94032" bIns="59742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8001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6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Drivers of change</a:t>
                  </a:r>
                  <a:endParaRPr kumimoji="0" lang="en-ZA" sz="16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  <p:sp>
              <p:nvSpPr>
                <p:cNvPr id="32" name="TextBox 27">
                  <a:extLst>
                    <a:ext uri="{FF2B5EF4-FFF2-40B4-BE49-F238E27FC236}">
                      <a16:creationId xmlns:a16="http://schemas.microsoft.com/office/drawing/2014/main" id="{F62B2BA9-909B-5145-8CAC-3F3A03FAD586}"/>
                    </a:ext>
                  </a:extLst>
                </p:cNvPr>
                <p:cNvSpPr txBox="1"/>
                <p:nvPr/>
              </p:nvSpPr>
              <p:spPr>
                <a:xfrm>
                  <a:off x="814192" y="3315508"/>
                  <a:ext cx="3024290" cy="1898288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Population increase</a:t>
                  </a:r>
                </a:p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Rapid urbanisation</a:t>
                  </a:r>
                </a:p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Resource degradation</a:t>
                  </a:r>
                </a:p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Agriculture expansion</a:t>
                  </a:r>
                </a:p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Resource insecurity</a:t>
                  </a:r>
                </a:p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Climate change </a:t>
                  </a:r>
                  <a:endParaRPr kumimoji="0" lang="en-ZA" sz="11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cs typeface="Segoe UI Semibold" panose="020B0702040204020203" pitchFamily="34" charset="0"/>
                  </a:endParaRPr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2EE78E5F-D162-D61F-F226-8B9B2145664A}"/>
                  </a:ext>
                </a:extLst>
              </p:cNvPr>
              <p:cNvGrpSpPr/>
              <p:nvPr/>
            </p:nvGrpSpPr>
            <p:grpSpPr>
              <a:xfrm>
                <a:off x="3781893" y="2945390"/>
                <a:ext cx="1664952" cy="1006702"/>
                <a:chOff x="1260664" y="2095156"/>
                <a:chExt cx="1372262" cy="861559"/>
              </a:xfrm>
            </p:grpSpPr>
            <p:sp>
              <p:nvSpPr>
                <p:cNvPr id="28" name="Rectangle: Rounded Corners 27">
                  <a:extLst>
                    <a:ext uri="{FF2B5EF4-FFF2-40B4-BE49-F238E27FC236}">
                      <a16:creationId xmlns:a16="http://schemas.microsoft.com/office/drawing/2014/main" id="{12DDFA5D-97E4-D0C5-B9B9-03A00C4E4DD1}"/>
                    </a:ext>
                  </a:extLst>
                </p:cNvPr>
                <p:cNvSpPr/>
                <p:nvPr/>
              </p:nvSpPr>
              <p:spPr>
                <a:xfrm>
                  <a:off x="1260664" y="2095156"/>
                  <a:ext cx="1163395" cy="738756"/>
                </a:xfrm>
                <a:prstGeom prst="roundRect">
                  <a:avLst>
                    <a:gd name="adj" fmla="val 10000"/>
                  </a:avLst>
                </a:prstGeom>
                <a:solidFill>
                  <a:srgbClr val="004998"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FFFFFF"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/>
                <a:lstStyle/>
                <a:p>
                  <a:endParaRPr lang="en-ZA"/>
                </a:p>
              </p:txBody>
            </p:sp>
            <p:sp>
              <p:nvSpPr>
                <p:cNvPr id="29" name="Freeform: Shape 28">
                  <a:extLst>
                    <a:ext uri="{FF2B5EF4-FFF2-40B4-BE49-F238E27FC236}">
                      <a16:creationId xmlns:a16="http://schemas.microsoft.com/office/drawing/2014/main" id="{60650446-7A66-C805-15EC-414377C9CA53}"/>
                    </a:ext>
                  </a:extLst>
                </p:cNvPr>
                <p:cNvSpPr/>
                <p:nvPr/>
              </p:nvSpPr>
              <p:spPr>
                <a:xfrm>
                  <a:off x="1389930" y="2217959"/>
                  <a:ext cx="1242996" cy="738756"/>
                </a:xfrm>
                <a:custGeom>
                  <a:avLst/>
                  <a:gdLst>
                    <a:gd name="connsiteX0" fmla="*/ 0 w 1163395"/>
                    <a:gd name="connsiteY0" fmla="*/ 73876 h 738756"/>
                    <a:gd name="connsiteX1" fmla="*/ 73876 w 1163395"/>
                    <a:gd name="connsiteY1" fmla="*/ 0 h 738756"/>
                    <a:gd name="connsiteX2" fmla="*/ 1089519 w 1163395"/>
                    <a:gd name="connsiteY2" fmla="*/ 0 h 738756"/>
                    <a:gd name="connsiteX3" fmla="*/ 1163395 w 1163395"/>
                    <a:gd name="connsiteY3" fmla="*/ 73876 h 738756"/>
                    <a:gd name="connsiteX4" fmla="*/ 1163395 w 1163395"/>
                    <a:gd name="connsiteY4" fmla="*/ 664880 h 738756"/>
                    <a:gd name="connsiteX5" fmla="*/ 1089519 w 1163395"/>
                    <a:gd name="connsiteY5" fmla="*/ 738756 h 738756"/>
                    <a:gd name="connsiteX6" fmla="*/ 73876 w 1163395"/>
                    <a:gd name="connsiteY6" fmla="*/ 738756 h 738756"/>
                    <a:gd name="connsiteX7" fmla="*/ 0 w 1163395"/>
                    <a:gd name="connsiteY7" fmla="*/ 664880 h 738756"/>
                    <a:gd name="connsiteX8" fmla="*/ 0 w 1163395"/>
                    <a:gd name="connsiteY8" fmla="*/ 73876 h 7387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63395" h="738756">
                      <a:moveTo>
                        <a:pt x="0" y="73876"/>
                      </a:moveTo>
                      <a:cubicBezTo>
                        <a:pt x="0" y="33075"/>
                        <a:pt x="33075" y="0"/>
                        <a:pt x="73876" y="0"/>
                      </a:cubicBezTo>
                      <a:lnTo>
                        <a:pt x="1089519" y="0"/>
                      </a:lnTo>
                      <a:cubicBezTo>
                        <a:pt x="1130320" y="0"/>
                        <a:pt x="1163395" y="33075"/>
                        <a:pt x="1163395" y="73876"/>
                      </a:cubicBezTo>
                      <a:lnTo>
                        <a:pt x="1163395" y="664880"/>
                      </a:lnTo>
                      <a:cubicBezTo>
                        <a:pt x="1163395" y="705681"/>
                        <a:pt x="1130320" y="738756"/>
                        <a:pt x="1089519" y="738756"/>
                      </a:cubicBezTo>
                      <a:lnTo>
                        <a:pt x="73876" y="738756"/>
                      </a:lnTo>
                      <a:cubicBezTo>
                        <a:pt x="33075" y="738756"/>
                        <a:pt x="0" y="705681"/>
                        <a:pt x="0" y="664880"/>
                      </a:cubicBezTo>
                      <a:lnTo>
                        <a:pt x="0" y="73876"/>
                      </a:lnTo>
                      <a:close/>
                    </a:path>
                  </a:pathLst>
                </a:custGeom>
                <a:solidFill>
                  <a:srgbClr val="FFFFFF">
                    <a:alpha val="90000"/>
                    <a:hueOff val="0"/>
                    <a:satOff val="0"/>
                    <a:lumOff val="0"/>
                    <a:alphaOff val="0"/>
                  </a:srgbClr>
                </a:solidFill>
                <a:ln w="12700" cap="flat" cmpd="sng" algn="ctr">
                  <a:solidFill>
                    <a:srgbClr val="004998">
                      <a:hueOff val="0"/>
                      <a:satOff val="0"/>
                      <a:lumOff val="0"/>
                      <a:alphaOff val="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spcFirstLastPara="0" vert="horz" wrap="square" lIns="71167" tIns="71167" rIns="71167" bIns="71167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57785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hueOff val="0"/>
                          <a:satOff val="0"/>
                          <a:lumOff val="0"/>
                          <a:alphaOff val="0"/>
                        </a:srgbClr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Sustainable Development Goals (SDGs)</a:t>
                  </a:r>
                  <a:endParaRPr kumimoji="0" lang="en-ZA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hueOff val="0"/>
                        <a:satOff val="0"/>
                        <a:lumOff val="0"/>
                        <a:alphaOff val="0"/>
                      </a:srgbClr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0868E5F5-8C49-CD5D-055C-29D790033400}"/>
                  </a:ext>
                </a:extLst>
              </p:cNvPr>
              <p:cNvGrpSpPr/>
              <p:nvPr/>
            </p:nvGrpSpPr>
            <p:grpSpPr>
              <a:xfrm>
                <a:off x="2657474" y="822960"/>
                <a:ext cx="4261988" cy="2363443"/>
                <a:chOff x="684062" y="0"/>
                <a:chExt cx="4368642" cy="2406946"/>
              </a:xfrm>
            </p:grpSpPr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E16F2E9D-52AE-0899-9F96-92FE075EB3F0}"/>
                    </a:ext>
                  </a:extLst>
                </p:cNvPr>
                <p:cNvGrpSpPr/>
                <p:nvPr/>
              </p:nvGrpSpPr>
              <p:grpSpPr>
                <a:xfrm>
                  <a:off x="684062" y="0"/>
                  <a:ext cx="4368642" cy="2406946"/>
                  <a:chOff x="682315" y="0"/>
                  <a:chExt cx="3890837" cy="2406946"/>
                </a:xfrm>
              </p:grpSpPr>
              <p:sp>
                <p:nvSpPr>
                  <p:cNvPr id="26" name="Freeform: Shape 25">
                    <a:extLst>
                      <a:ext uri="{FF2B5EF4-FFF2-40B4-BE49-F238E27FC236}">
                        <a16:creationId xmlns:a16="http://schemas.microsoft.com/office/drawing/2014/main" id="{5CD54105-F24E-D243-D142-3B7678C637B6}"/>
                      </a:ext>
                    </a:extLst>
                  </p:cNvPr>
                  <p:cNvSpPr/>
                  <p:nvPr/>
                </p:nvSpPr>
                <p:spPr>
                  <a:xfrm>
                    <a:off x="1335026" y="0"/>
                    <a:ext cx="3238126" cy="2406946"/>
                  </a:xfrm>
                  <a:custGeom>
                    <a:avLst/>
                    <a:gdLst>
                      <a:gd name="connsiteX0" fmla="*/ 0 w 2755852"/>
                      <a:gd name="connsiteY0" fmla="*/ 219291 h 1754326"/>
                      <a:gd name="connsiteX1" fmla="*/ 1878689 w 2755852"/>
                      <a:gd name="connsiteY1" fmla="*/ 219291 h 1754326"/>
                      <a:gd name="connsiteX2" fmla="*/ 1878689 w 2755852"/>
                      <a:gd name="connsiteY2" fmla="*/ 0 h 1754326"/>
                      <a:gd name="connsiteX3" fmla="*/ 2755852 w 2755852"/>
                      <a:gd name="connsiteY3" fmla="*/ 877163 h 1754326"/>
                      <a:gd name="connsiteX4" fmla="*/ 1878689 w 2755852"/>
                      <a:gd name="connsiteY4" fmla="*/ 1754326 h 1754326"/>
                      <a:gd name="connsiteX5" fmla="*/ 1878689 w 2755852"/>
                      <a:gd name="connsiteY5" fmla="*/ 1535035 h 1754326"/>
                      <a:gd name="connsiteX6" fmla="*/ 0 w 2755852"/>
                      <a:gd name="connsiteY6" fmla="*/ 1535035 h 1754326"/>
                      <a:gd name="connsiteX7" fmla="*/ 0 w 2755852"/>
                      <a:gd name="connsiteY7" fmla="*/ 219291 h 17543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2755852" h="1754326">
                        <a:moveTo>
                          <a:pt x="0" y="219291"/>
                        </a:moveTo>
                        <a:lnTo>
                          <a:pt x="1878689" y="219291"/>
                        </a:lnTo>
                        <a:lnTo>
                          <a:pt x="1878689" y="0"/>
                        </a:lnTo>
                        <a:lnTo>
                          <a:pt x="2755852" y="877163"/>
                        </a:lnTo>
                        <a:lnTo>
                          <a:pt x="1878689" y="1754326"/>
                        </a:lnTo>
                        <a:lnTo>
                          <a:pt x="1878689" y="1535035"/>
                        </a:lnTo>
                        <a:lnTo>
                          <a:pt x="0" y="1535035"/>
                        </a:lnTo>
                        <a:lnTo>
                          <a:pt x="0" y="219291"/>
                        </a:lnTo>
                        <a:close/>
                      </a:path>
                    </a:pathLst>
                  </a:custGeom>
                  <a:solidFill>
                    <a:srgbClr val="1D9BB3">
                      <a:tint val="40000"/>
                      <a:alpha val="90000"/>
                      <a:hueOff val="0"/>
                      <a:satOff val="0"/>
                      <a:lumOff val="0"/>
                      <a:alphaOff val="0"/>
                    </a:srgbClr>
                  </a:solidFill>
                  <a:ln w="12700" cap="flat" cmpd="sng" algn="ctr">
                    <a:solidFill>
                      <a:srgbClr val="1D9BB3">
                        <a:tint val="40000"/>
                        <a:alpha val="90000"/>
                        <a:hueOff val="0"/>
                        <a:satOff val="0"/>
                        <a:lumOff val="0"/>
                        <a:alphaOff val="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spcFirstLastPara="0" vert="horz" wrap="square" lIns="6350" tIns="225641" rIns="664222" bIns="225641" numCol="1" spcCol="1270" anchor="t" anchorCtr="0">
                    <a:no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57150" marR="0" lvl="1" indent="-57150" defTabSz="444500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15000"/>
                      </a:spcAft>
                      <a:buClrTx/>
                      <a:buSzTx/>
                      <a:buFontTx/>
                      <a:buChar char="•"/>
                      <a:tabLst/>
                      <a:defRPr/>
                    </a:pPr>
                    <a:endParaRPr kumimoji="0" lang="en-ZA" sz="9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hueOff val="0"/>
                          <a:satOff val="0"/>
                          <a:lumOff val="0"/>
                          <a:alphaOff val="0"/>
                        </a:srgbClr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endParaRPr>
                  </a:p>
                </p:txBody>
              </p:sp>
              <p:sp>
                <p:nvSpPr>
                  <p:cNvPr id="27" name="Freeform: Shape 26">
                    <a:extLst>
                      <a:ext uri="{FF2B5EF4-FFF2-40B4-BE49-F238E27FC236}">
                        <a16:creationId xmlns:a16="http://schemas.microsoft.com/office/drawing/2014/main" id="{5A1B30BB-3120-728B-79E3-24473E9669BD}"/>
                      </a:ext>
                    </a:extLst>
                  </p:cNvPr>
                  <p:cNvSpPr/>
                  <p:nvPr/>
                </p:nvSpPr>
                <p:spPr>
                  <a:xfrm>
                    <a:off x="682315" y="190174"/>
                    <a:ext cx="652711" cy="1999568"/>
                  </a:xfrm>
                  <a:custGeom>
                    <a:avLst/>
                    <a:gdLst>
                      <a:gd name="connsiteX0" fmla="*/ 0 w 1115312"/>
                      <a:gd name="connsiteY0" fmla="*/ 185889 h 1754326"/>
                      <a:gd name="connsiteX1" fmla="*/ 185889 w 1115312"/>
                      <a:gd name="connsiteY1" fmla="*/ 0 h 1754326"/>
                      <a:gd name="connsiteX2" fmla="*/ 929423 w 1115312"/>
                      <a:gd name="connsiteY2" fmla="*/ 0 h 1754326"/>
                      <a:gd name="connsiteX3" fmla="*/ 1115312 w 1115312"/>
                      <a:gd name="connsiteY3" fmla="*/ 185889 h 1754326"/>
                      <a:gd name="connsiteX4" fmla="*/ 1115312 w 1115312"/>
                      <a:gd name="connsiteY4" fmla="*/ 1568437 h 1754326"/>
                      <a:gd name="connsiteX5" fmla="*/ 929423 w 1115312"/>
                      <a:gd name="connsiteY5" fmla="*/ 1754326 h 1754326"/>
                      <a:gd name="connsiteX6" fmla="*/ 185889 w 1115312"/>
                      <a:gd name="connsiteY6" fmla="*/ 1754326 h 1754326"/>
                      <a:gd name="connsiteX7" fmla="*/ 0 w 1115312"/>
                      <a:gd name="connsiteY7" fmla="*/ 1568437 h 1754326"/>
                      <a:gd name="connsiteX8" fmla="*/ 0 w 1115312"/>
                      <a:gd name="connsiteY8" fmla="*/ 185889 h 17543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15312" h="1754326">
                        <a:moveTo>
                          <a:pt x="0" y="185889"/>
                        </a:moveTo>
                        <a:cubicBezTo>
                          <a:pt x="0" y="83225"/>
                          <a:pt x="83225" y="0"/>
                          <a:pt x="185889" y="0"/>
                        </a:cubicBezTo>
                        <a:lnTo>
                          <a:pt x="929423" y="0"/>
                        </a:lnTo>
                        <a:cubicBezTo>
                          <a:pt x="1032087" y="0"/>
                          <a:pt x="1115312" y="83225"/>
                          <a:pt x="1115312" y="185889"/>
                        </a:cubicBezTo>
                        <a:lnTo>
                          <a:pt x="1115312" y="1568437"/>
                        </a:lnTo>
                        <a:cubicBezTo>
                          <a:pt x="1115312" y="1671101"/>
                          <a:pt x="1032087" y="1754326"/>
                          <a:pt x="929423" y="1754326"/>
                        </a:cubicBezTo>
                        <a:lnTo>
                          <a:pt x="185889" y="1754326"/>
                        </a:lnTo>
                        <a:cubicBezTo>
                          <a:pt x="83225" y="1754326"/>
                          <a:pt x="0" y="1671101"/>
                          <a:pt x="0" y="1568437"/>
                        </a:cubicBezTo>
                        <a:lnTo>
                          <a:pt x="0" y="185889"/>
                        </a:lnTo>
                        <a:close/>
                      </a:path>
                    </a:pathLst>
                  </a:custGeom>
                  <a:solidFill>
                    <a:srgbClr val="1D9BB3">
                      <a:hueOff val="0"/>
                      <a:satOff val="0"/>
                      <a:lumOff val="0"/>
                      <a:alphaOff val="0"/>
                    </a:srgbClr>
                  </a:solidFill>
                  <a:ln w="12700" cap="flat" cmpd="sng" algn="ctr">
                    <a:solidFill>
                      <a:srgbClr val="FFFFFF">
                        <a:hueOff val="0"/>
                        <a:satOff val="0"/>
                        <a:lumOff val="0"/>
                        <a:alphaOff val="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spcFirstLastPara="0" vert="vert270" wrap="square" lIns="115405" tIns="84925" rIns="115405" bIns="84925" numCol="1" spcCol="1270" anchor="ctr" anchorCtr="0">
                    <a:noAutofit/>
                  </a:bodyPr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marL="0" marR="0" lvl="0" indent="0" algn="ctr" defTabSz="800100" eaLnBrk="1" fontAlgn="auto" latinLnBrk="0" hangingPunct="1">
                      <a:lnSpc>
                        <a:spcPct val="90000"/>
                      </a:lnSpc>
                      <a:spcBef>
                        <a:spcPct val="0"/>
                      </a:spcBef>
                      <a:spcAft>
                        <a:spcPct val="350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ZA" sz="14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Segoe UI Semibold" panose="020B0702040204020203" pitchFamily="34" charset="0"/>
                        <a:ea typeface="+mn-ea"/>
                        <a:cs typeface="Segoe UI Semibold" panose="020B0702040204020203" pitchFamily="34" charset="0"/>
                      </a:rPr>
                      <a:t>Circular models (the basis for SDGs)</a:t>
                    </a:r>
                  </a:p>
                </p:txBody>
              </p:sp>
            </p:grpSp>
            <p:sp>
              <p:nvSpPr>
                <p:cNvPr id="25" name="TextBox 20">
                  <a:extLst>
                    <a:ext uri="{FF2B5EF4-FFF2-40B4-BE49-F238E27FC236}">
                      <a16:creationId xmlns:a16="http://schemas.microsoft.com/office/drawing/2014/main" id="{A299EB54-E188-9E13-4428-9750B0D196A3}"/>
                    </a:ext>
                  </a:extLst>
                </p:cNvPr>
                <p:cNvSpPr txBox="1"/>
                <p:nvPr/>
              </p:nvSpPr>
              <p:spPr>
                <a:xfrm>
                  <a:off x="1383575" y="320964"/>
                  <a:ext cx="3429087" cy="175066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Cross-sectoral management</a:t>
                  </a:r>
                </a:p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Quantitative relationships in resources management</a:t>
                  </a:r>
                </a:p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Priority areas for intervention</a:t>
                  </a:r>
                </a:p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Synergies and trade-offs</a:t>
                  </a:r>
                </a:p>
                <a:p>
                  <a:pPr marL="114300" marR="0" lvl="1" indent="-114300" defTabSz="62230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15000"/>
                    </a:spcAft>
                    <a:buClrTx/>
                    <a:buSzTx/>
                    <a:buFontTx/>
                    <a:buChar char="•"/>
                    <a:tabLst/>
                    <a:defRPr/>
                  </a:pPr>
                  <a:r>
                    <a:rPr kumimoji="0" lang="en-ZA" sz="14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2060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cs typeface="Segoe UI Semibold" panose="020B0702040204020203" pitchFamily="34" charset="0"/>
                    </a:rPr>
                    <a:t>Inclusive economic growth</a:t>
                  </a:r>
                </a:p>
              </p:txBody>
            </p:sp>
          </p:grp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5166687-F50D-4575-27C5-6C7E737C230F}"/>
                </a:ext>
              </a:extLst>
            </p:cNvPr>
            <p:cNvGrpSpPr/>
            <p:nvPr/>
          </p:nvGrpSpPr>
          <p:grpSpPr>
            <a:xfrm>
              <a:off x="1428749" y="286432"/>
              <a:ext cx="935182" cy="5933916"/>
              <a:chOff x="1428749" y="205152"/>
              <a:chExt cx="935182" cy="593391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444828AF-AAEB-B4A9-5D57-89DAF8700C62}"/>
                  </a:ext>
                </a:extLst>
              </p:cNvPr>
              <p:cNvGrpSpPr/>
              <p:nvPr/>
            </p:nvGrpSpPr>
            <p:grpSpPr>
              <a:xfrm rot="16200000">
                <a:off x="-907130" y="2868009"/>
                <a:ext cx="5606938" cy="935179"/>
                <a:chOff x="4827434" y="6245581"/>
                <a:chExt cx="5281376" cy="425491"/>
              </a:xfrm>
            </p:grpSpPr>
            <p:sp>
              <p:nvSpPr>
                <p:cNvPr id="19" name="Arrow: Right 18">
                  <a:extLst>
                    <a:ext uri="{FF2B5EF4-FFF2-40B4-BE49-F238E27FC236}">
                      <a16:creationId xmlns:a16="http://schemas.microsoft.com/office/drawing/2014/main" id="{3269DD43-C535-F852-CFC4-13CCD0897756}"/>
                    </a:ext>
                  </a:extLst>
                </p:cNvPr>
                <p:cNvSpPr/>
                <p:nvPr/>
              </p:nvSpPr>
              <p:spPr>
                <a:xfrm>
                  <a:off x="4850829" y="6245581"/>
                  <a:ext cx="5257981" cy="425491"/>
                </a:xfrm>
                <a:prstGeom prst="rightArrow">
                  <a:avLst/>
                </a:prstGeom>
                <a:solidFill>
                  <a:srgbClr val="252162">
                    <a:lumMod val="60000"/>
                    <a:lumOff val="40000"/>
                  </a:srgbClr>
                </a:solidFill>
                <a:ln>
                  <a:noFill/>
                </a:ln>
                <a:effectLst/>
              </p:spPr>
              <p:txBody>
                <a:bodyPr/>
                <a:lstStyle/>
                <a:p>
                  <a:endParaRPr lang="en-ZA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C5044C87-7C04-CC69-AA87-312819DC5016}"/>
                    </a:ext>
                  </a:extLst>
                </p:cNvPr>
                <p:cNvSpPr/>
                <p:nvPr/>
              </p:nvSpPr>
              <p:spPr>
                <a:xfrm>
                  <a:off x="4827434" y="6383243"/>
                  <a:ext cx="5173714" cy="143747"/>
                </a:xfrm>
                <a:custGeom>
                  <a:avLst/>
                  <a:gdLst>
                    <a:gd name="connsiteX0" fmla="*/ 0 w 2397020"/>
                    <a:gd name="connsiteY0" fmla="*/ 28367 h 170196"/>
                    <a:gd name="connsiteX1" fmla="*/ 28367 w 2397020"/>
                    <a:gd name="connsiteY1" fmla="*/ 0 h 170196"/>
                    <a:gd name="connsiteX2" fmla="*/ 2368653 w 2397020"/>
                    <a:gd name="connsiteY2" fmla="*/ 0 h 170196"/>
                    <a:gd name="connsiteX3" fmla="*/ 2397020 w 2397020"/>
                    <a:gd name="connsiteY3" fmla="*/ 28367 h 170196"/>
                    <a:gd name="connsiteX4" fmla="*/ 2397020 w 2397020"/>
                    <a:gd name="connsiteY4" fmla="*/ 141829 h 170196"/>
                    <a:gd name="connsiteX5" fmla="*/ 2368653 w 2397020"/>
                    <a:gd name="connsiteY5" fmla="*/ 170196 h 170196"/>
                    <a:gd name="connsiteX6" fmla="*/ 28367 w 2397020"/>
                    <a:gd name="connsiteY6" fmla="*/ 170196 h 170196"/>
                    <a:gd name="connsiteX7" fmla="*/ 0 w 2397020"/>
                    <a:gd name="connsiteY7" fmla="*/ 141829 h 170196"/>
                    <a:gd name="connsiteX8" fmla="*/ 0 w 2397020"/>
                    <a:gd name="connsiteY8" fmla="*/ 28367 h 170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97020" h="170196">
                      <a:moveTo>
                        <a:pt x="0" y="28367"/>
                      </a:moveTo>
                      <a:cubicBezTo>
                        <a:pt x="0" y="12700"/>
                        <a:pt x="12700" y="0"/>
                        <a:pt x="28367" y="0"/>
                      </a:cubicBezTo>
                      <a:lnTo>
                        <a:pt x="2368653" y="0"/>
                      </a:lnTo>
                      <a:cubicBezTo>
                        <a:pt x="2384320" y="0"/>
                        <a:pt x="2397020" y="12700"/>
                        <a:pt x="2397020" y="28367"/>
                      </a:cubicBezTo>
                      <a:lnTo>
                        <a:pt x="2397020" y="141829"/>
                      </a:lnTo>
                      <a:cubicBezTo>
                        <a:pt x="2397020" y="157496"/>
                        <a:pt x="2384320" y="170196"/>
                        <a:pt x="2368653" y="170196"/>
                      </a:cubicBezTo>
                      <a:lnTo>
                        <a:pt x="28367" y="170196"/>
                      </a:lnTo>
                      <a:cubicBezTo>
                        <a:pt x="12700" y="170196"/>
                        <a:pt x="0" y="157496"/>
                        <a:pt x="0" y="141829"/>
                      </a:cubicBezTo>
                      <a:lnTo>
                        <a:pt x="0" y="28367"/>
                      </a:lnTo>
                      <a:close/>
                    </a:path>
                  </a:pathLst>
                </a:custGeom>
                <a:no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spcFirstLastPara="0" vert="horz" wrap="square" lIns="34978" tIns="34978" rIns="34978" bIns="34978" numCol="1" spcCol="1270" anchor="ctr" anchorCtr="0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marR="0" lvl="0" indent="0" algn="ctr" defTabSz="31115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Segoe UI Semibold" panose="020B0702040204020203" pitchFamily="34" charset="0"/>
                      <a:ea typeface="+mn-ea"/>
                      <a:cs typeface="Segoe UI Semibold" panose="020B0702040204020203" pitchFamily="34" charset="0"/>
                    </a:rPr>
                    <a:t>Towards transformational change and sustainable development</a:t>
                  </a:r>
                  <a:endParaRPr kumimoji="0" lang="en-ZA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endParaRPr>
                </a:p>
              </p:txBody>
            </p:sp>
          </p:grp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00574AC3-D975-DF9D-8C49-0DDC66D90336}"/>
                  </a:ext>
                </a:extLst>
              </p:cNvPr>
              <p:cNvSpPr/>
              <p:nvPr/>
            </p:nvSpPr>
            <p:spPr>
              <a:xfrm>
                <a:off x="1428750" y="205152"/>
                <a:ext cx="935181" cy="325678"/>
              </a:xfrm>
              <a:custGeom>
                <a:avLst/>
                <a:gdLst>
                  <a:gd name="connsiteX0" fmla="*/ 0 w 646331"/>
                  <a:gd name="connsiteY0" fmla="*/ 32317 h 323165"/>
                  <a:gd name="connsiteX1" fmla="*/ 32317 w 646331"/>
                  <a:gd name="connsiteY1" fmla="*/ 0 h 323165"/>
                  <a:gd name="connsiteX2" fmla="*/ 614015 w 646331"/>
                  <a:gd name="connsiteY2" fmla="*/ 0 h 323165"/>
                  <a:gd name="connsiteX3" fmla="*/ 646332 w 646331"/>
                  <a:gd name="connsiteY3" fmla="*/ 32317 h 323165"/>
                  <a:gd name="connsiteX4" fmla="*/ 646331 w 646331"/>
                  <a:gd name="connsiteY4" fmla="*/ 290849 h 323165"/>
                  <a:gd name="connsiteX5" fmla="*/ 614014 w 646331"/>
                  <a:gd name="connsiteY5" fmla="*/ 323166 h 323165"/>
                  <a:gd name="connsiteX6" fmla="*/ 32317 w 646331"/>
                  <a:gd name="connsiteY6" fmla="*/ 323165 h 323165"/>
                  <a:gd name="connsiteX7" fmla="*/ 0 w 646331"/>
                  <a:gd name="connsiteY7" fmla="*/ 290848 h 323165"/>
                  <a:gd name="connsiteX8" fmla="*/ 0 w 646331"/>
                  <a:gd name="connsiteY8" fmla="*/ 32317 h 323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46331" h="323165">
                    <a:moveTo>
                      <a:pt x="0" y="32317"/>
                    </a:moveTo>
                    <a:cubicBezTo>
                      <a:pt x="0" y="14469"/>
                      <a:pt x="14469" y="0"/>
                      <a:pt x="32317" y="0"/>
                    </a:cubicBezTo>
                    <a:lnTo>
                      <a:pt x="614015" y="0"/>
                    </a:lnTo>
                    <a:cubicBezTo>
                      <a:pt x="631863" y="0"/>
                      <a:pt x="646332" y="14469"/>
                      <a:pt x="646332" y="32317"/>
                    </a:cubicBezTo>
                    <a:cubicBezTo>
                      <a:pt x="646332" y="118494"/>
                      <a:pt x="646331" y="204672"/>
                      <a:pt x="646331" y="290849"/>
                    </a:cubicBezTo>
                    <a:cubicBezTo>
                      <a:pt x="646331" y="308697"/>
                      <a:pt x="631862" y="323166"/>
                      <a:pt x="614014" y="323166"/>
                    </a:cubicBezTo>
                    <a:lnTo>
                      <a:pt x="32317" y="323165"/>
                    </a:lnTo>
                    <a:cubicBezTo>
                      <a:pt x="14469" y="323165"/>
                      <a:pt x="0" y="308696"/>
                      <a:pt x="0" y="290848"/>
                    </a:cubicBezTo>
                    <a:lnTo>
                      <a:pt x="0" y="32317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rgbClr val="FFFFFF">
                    <a:hueOff val="0"/>
                    <a:satOff val="0"/>
                    <a:lumOff val="0"/>
                    <a:alphaOff val="0"/>
                  </a:srgbClr>
                </a:solidFill>
                <a:prstDash val="solid"/>
                <a:miter lim="800000"/>
              </a:ln>
              <a:effectLst/>
            </p:spPr>
            <p:txBody>
              <a:bodyPr spcFirstLastPara="0" vert="horz" wrap="square" lIns="41850" tIns="31055" rIns="41850" bIns="31055" numCol="1" spcCol="1270" anchor="ctr" anchorCtr="0">
                <a:no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75565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7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egoe UI Semibold" panose="020B0702040204020203" pitchFamily="34" charset="0"/>
                    <a:ea typeface="+mn-ea"/>
                    <a:cs typeface="Segoe UI Semibold" panose="020B0702040204020203" pitchFamily="34" charset="0"/>
                  </a:rPr>
                  <a:t>2030</a:t>
                </a:r>
                <a:endParaRPr kumimoji="0" lang="en-ZA" sz="17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Segoe UI Semibold" panose="020B0702040204020203" pitchFamily="34" charset="0"/>
                  <a:ea typeface="+mn-ea"/>
                  <a:cs typeface="Segoe UI Semibold" panose="020B0702040204020203" pitchFamily="34" charset="0"/>
                </a:endParaRPr>
              </a:p>
            </p:txBody>
          </p:sp>
        </p:grp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8FA78090-31E2-9993-5F37-75ECD6166A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731" y="2334373"/>
            <a:ext cx="3920291" cy="2797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7139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0E5B50-C719-25CA-04FB-9F67868C25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ZA" dirty="0"/>
              <a:t>Difference with other integrated methods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27F3225-C7C1-B9F2-1E71-A184B383E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479" y="2070260"/>
            <a:ext cx="10515600" cy="4351338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Water Resources Management (IWRM), soft path, planetary boundaries</a:t>
            </a:r>
          </a:p>
          <a:p>
            <a:pPr lvl="1"/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</a:t>
            </a:r>
            <a:r>
              <a:rPr lang="en-ZA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water-focused (e.g.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IWRM)</a:t>
            </a:r>
            <a:endParaRPr lang="en-ZA" sz="20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Failure to garner the necessary cross-sectoral support to move an integrated management concept beyond its core sector</a:t>
            </a:r>
          </a:p>
          <a:p>
            <a:pPr lvl="1"/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suffered from implementation problems</a:t>
            </a:r>
          </a:p>
          <a:p>
            <a:r>
              <a:rPr lang="en-US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WEF nexus</a:t>
            </a:r>
          </a:p>
          <a:p>
            <a:pPr lvl="1"/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builds on many of these approaches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ZA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multicentric</a:t>
            </a:r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with </a:t>
            </a:r>
            <a:r>
              <a:rPr lang="en-ZA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each sector </a:t>
            </a:r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being treated with </a:t>
            </a:r>
            <a:r>
              <a:rPr lang="en-ZA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equal importance</a:t>
            </a:r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removes the </a:t>
            </a:r>
            <a:r>
              <a:rPr lang="en-ZA" sz="20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institutional“</a:t>
            </a:r>
            <a:r>
              <a:rPr lang="en-ZA" sz="2000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silos</a:t>
            </a:r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 that are so prevalent in governance and policy circles</a:t>
            </a:r>
          </a:p>
          <a:p>
            <a:pPr lvl="1"/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emphasizes on the </a:t>
            </a:r>
            <a:r>
              <a:rPr lang="en-ZA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importance of understanding </a:t>
            </a:r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linkages among sectors</a:t>
            </a:r>
          </a:p>
          <a:p>
            <a:pPr lvl="1"/>
            <a:r>
              <a:rPr lang="en-ZA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stronger demand for </a:t>
            </a:r>
            <a:r>
              <a:rPr lang="en-ZA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operationalization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9A89FC1-9DD4-0723-469F-7880241639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998" y="1156510"/>
            <a:ext cx="1779494" cy="95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65578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67DDEB-807B-2CFE-F6D8-0DA7DB3609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err="1"/>
              <a:t>Monocentricism</a:t>
            </a:r>
            <a:r>
              <a:rPr lang="en-ZA" dirty="0"/>
              <a:t> vs polycentricism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FB41BF-5195-07BB-5205-9AF1AF8A4AE6}"/>
              </a:ext>
            </a:extLst>
          </p:cNvPr>
          <p:cNvSpPr/>
          <p:nvPr/>
        </p:nvSpPr>
        <p:spPr>
          <a:xfrm>
            <a:off x="379437" y="1188935"/>
            <a:ext cx="4598963" cy="2169825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ZA" sz="2000" b="1" u="sng" dirty="0">
                <a:solidFill>
                  <a:schemeClr val="bg1"/>
                </a:solidFill>
                <a:latin typeface="Segoe UI Semilight" panose="020B0402040204020203" pitchFamily="34" charset="0"/>
                <a:ea typeface="Times New Roman" panose="02020603050405020304" pitchFamily="18" charset="0"/>
                <a:cs typeface="Segoe UI Semilight" panose="020B0402040204020203" pitchFamily="34" charset="0"/>
              </a:rPr>
              <a:t>Linear and monocentric approaches </a:t>
            </a:r>
          </a:p>
          <a:p>
            <a:pPr marL="182563" indent="-182563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Sector-based resource planning and management</a:t>
            </a:r>
          </a:p>
          <a:p>
            <a:pPr marL="182563" indent="-182563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Divergent sector-based policies</a:t>
            </a:r>
          </a:p>
          <a:p>
            <a:pPr marL="182563" indent="-182563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Aggravate contemporary crises</a:t>
            </a:r>
          </a:p>
          <a:p>
            <a:pPr marL="182563" indent="-182563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Focus on the present situation</a:t>
            </a:r>
            <a:endParaRPr lang="en-ZA" b="1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E38DFF-FC46-5CAA-4CFF-D88C9C216411}"/>
              </a:ext>
            </a:extLst>
          </p:cNvPr>
          <p:cNvSpPr/>
          <p:nvPr/>
        </p:nvSpPr>
        <p:spPr>
          <a:xfrm>
            <a:off x="6196152" y="1050436"/>
            <a:ext cx="5379205" cy="244682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ZA" sz="2000" b="1" u="sng" dirty="0">
                <a:solidFill>
                  <a:schemeClr val="bg1"/>
                </a:solidFill>
                <a:latin typeface="Segoe UI Semilight" panose="020B0402040204020203" pitchFamily="34" charset="0"/>
                <a:ea typeface="Times New Roman" panose="02020603050405020304" pitchFamily="18" charset="0"/>
                <a:cs typeface="Segoe UI Semilight" panose="020B0402040204020203" pitchFamily="34" charset="0"/>
              </a:rPr>
              <a:t>Circular and polycentric approaches</a:t>
            </a:r>
          </a:p>
          <a:p>
            <a:pPr marL="182563" indent="-182563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ZA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Cross sectoral resource planning and management</a:t>
            </a:r>
          </a:p>
          <a:p>
            <a:pPr marL="182563" indent="-182563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Interact with the present. but also mirroring into the future</a:t>
            </a:r>
          </a:p>
          <a:p>
            <a:pPr marL="182563" indent="-182563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Expedite the resilience building initiatives</a:t>
            </a:r>
          </a:p>
          <a:p>
            <a:pPr marL="182563" indent="-182563" algn="just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>
                <a:solidFill>
                  <a:schemeClr val="bg1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Create a balanced system through use of smart technologies</a:t>
            </a:r>
            <a:endParaRPr lang="en-ZA" b="1" dirty="0">
              <a:solidFill>
                <a:schemeClr val="bg1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A267AB-49E9-45A9-684B-106494088731}"/>
              </a:ext>
            </a:extLst>
          </p:cNvPr>
          <p:cNvSpPr txBox="1"/>
          <p:nvPr/>
        </p:nvSpPr>
        <p:spPr>
          <a:xfrm>
            <a:off x="5248462" y="1950681"/>
            <a:ext cx="697948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cs typeface="Segoe UI Semilight" panose="020B0402040204020203" pitchFamily="34" charset="0"/>
              </a:rPr>
              <a:t>VS</a:t>
            </a:r>
            <a:endParaRPr lang="en-ZA" b="1" dirty="0">
              <a:solidFill>
                <a:schemeClr val="bg1"/>
              </a:solidFill>
              <a:cs typeface="Segoe UI Semilight" panose="020B0402040204020203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DD5AE1D-25DE-066C-EC18-B66457580A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90791" y="3517580"/>
            <a:ext cx="3177929" cy="294252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8895340-14B4-6CA8-9859-D8481CF41CA1}"/>
              </a:ext>
            </a:extLst>
          </p:cNvPr>
          <p:cNvSpPr txBox="1"/>
          <p:nvPr/>
        </p:nvSpPr>
        <p:spPr>
          <a:xfrm>
            <a:off x="206717" y="4383194"/>
            <a:ext cx="1977683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Consequences of </a:t>
            </a:r>
            <a:r>
              <a:rPr lang="en-US" dirty="0" err="1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monocentricism</a:t>
            </a:r>
            <a:r>
              <a:rPr lang="en-US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in urban planning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F2EAFA-16F5-DB56-F605-38BA15333B76}"/>
              </a:ext>
            </a:extLst>
          </p:cNvPr>
          <p:cNvSpPr/>
          <p:nvPr/>
        </p:nvSpPr>
        <p:spPr>
          <a:xfrm>
            <a:off x="2587478" y="4521693"/>
            <a:ext cx="1761002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ZA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An imbalanced economy</a:t>
            </a:r>
          </a:p>
        </p:txBody>
      </p:sp>
      <p:sp>
        <p:nvSpPr>
          <p:cNvPr id="15" name="Arrow: Chevron 14">
            <a:extLst>
              <a:ext uri="{FF2B5EF4-FFF2-40B4-BE49-F238E27FC236}">
                <a16:creationId xmlns:a16="http://schemas.microsoft.com/office/drawing/2014/main" id="{5FDB1CE9-E447-30BF-C447-1104F25AC426}"/>
              </a:ext>
            </a:extLst>
          </p:cNvPr>
          <p:cNvSpPr/>
          <p:nvPr/>
        </p:nvSpPr>
        <p:spPr>
          <a:xfrm>
            <a:off x="2164080" y="4742717"/>
            <a:ext cx="413238" cy="294640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16" name="Arrow: Chevron 15">
            <a:extLst>
              <a:ext uri="{FF2B5EF4-FFF2-40B4-BE49-F238E27FC236}">
                <a16:creationId xmlns:a16="http://schemas.microsoft.com/office/drawing/2014/main" id="{FEF0C2A4-6FC8-DA5B-EF67-4A031218A4C1}"/>
              </a:ext>
            </a:extLst>
          </p:cNvPr>
          <p:cNvSpPr/>
          <p:nvPr/>
        </p:nvSpPr>
        <p:spPr>
          <a:xfrm>
            <a:off x="4348480" y="4703460"/>
            <a:ext cx="413238" cy="294640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D33714-3061-7DA1-3D28-7A7E2C710C25}"/>
              </a:ext>
            </a:extLst>
          </p:cNvPr>
          <p:cNvSpPr txBox="1"/>
          <p:nvPr/>
        </p:nvSpPr>
        <p:spPr>
          <a:xfrm>
            <a:off x="8435667" y="4068902"/>
            <a:ext cx="2999027" cy="147732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Transformative approaches seek to build resilience and adaptation through scenario planning. and achieve an urban circular economy</a:t>
            </a:r>
          </a:p>
        </p:txBody>
      </p:sp>
      <p:sp>
        <p:nvSpPr>
          <p:cNvPr id="18" name="Arrow: Chevron 17">
            <a:extLst>
              <a:ext uri="{FF2B5EF4-FFF2-40B4-BE49-F238E27FC236}">
                <a16:creationId xmlns:a16="http://schemas.microsoft.com/office/drawing/2014/main" id="{C5D5869B-79FB-1B0B-7E31-A35054DE3F42}"/>
              </a:ext>
            </a:extLst>
          </p:cNvPr>
          <p:cNvSpPr/>
          <p:nvPr/>
        </p:nvSpPr>
        <p:spPr>
          <a:xfrm rot="10800000">
            <a:off x="8007540" y="4652377"/>
            <a:ext cx="413238" cy="294640"/>
          </a:xfrm>
          <a:prstGeom prst="chevron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5079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D14B6-2D81-425D-5015-86701C513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Criticisms of the WEF nexus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CBE79D76-C05C-4007-B31B-285C17D55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4369" y="182562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critiques are at the three levels: concept, application,  and outcome/impact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 the concept level: </a:t>
            </a:r>
          </a:p>
          <a:p>
            <a:pPr lvl="2"/>
            <a:r>
              <a:rPr lang="en-ZA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“new”</a:t>
            </a:r>
          </a:p>
          <a:p>
            <a:pPr lvl="2"/>
            <a:r>
              <a:rPr lang="en-ZA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still evolving and relatively immature </a:t>
            </a:r>
          </a:p>
          <a:p>
            <a:pPr lvl="2"/>
            <a:r>
              <a:rPr lang="en-ZA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narrative but not useful in applications</a:t>
            </a:r>
          </a:p>
          <a:p>
            <a:pPr lvl="2"/>
            <a:r>
              <a:rPr lang="en-ZA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lack of common definitions, methods, and frameworks</a:t>
            </a:r>
          </a:p>
          <a:p>
            <a:pPr lvl="2"/>
            <a:r>
              <a:rPr lang="en-ZA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fully acknowledged on the ground and lacks publicity due to underrepresentation of private sectors and media in its activities</a:t>
            </a:r>
          </a:p>
          <a:p>
            <a:pPr>
              <a:buFont typeface="Wingdings" panose="05000000000000000000" pitchFamily="2" charset="2"/>
              <a:buChar char="Ø"/>
            </a:pPr>
            <a:endParaRPr lang="en-ZA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ZA" dirty="0">
              <a:solidFill>
                <a:schemeClr val="tx1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F86259-3C9A-1229-BB71-245B6DDF16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30" y="3287038"/>
            <a:ext cx="1849677" cy="184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3375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47122-13D0-0446-A2C6-B52AF3CB1E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27521B7-1959-0DC3-F438-B356150B5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The WEF nexus approach is still evolving.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</a:rPr>
              <a:t>Much of the research has been conceptual, gaps on its implementations hinder its adoption.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More research is needed to address criticisms </a:t>
            </a:r>
          </a:p>
          <a:p>
            <a:pPr marL="1028700" lvl="1" indent="-342900"/>
            <a:r>
              <a:rPr lang="en-US" dirty="0">
                <a:solidFill>
                  <a:schemeClr val="tx1"/>
                </a:solidFill>
              </a:rPr>
              <a:t>such as WEF related datasets at multiple scales</a:t>
            </a:r>
          </a:p>
          <a:p>
            <a:pPr marL="1028700" lvl="1" indent="-342900"/>
            <a:r>
              <a:rPr lang="en-US" dirty="0">
                <a:solidFill>
                  <a:schemeClr val="tx1"/>
                </a:solidFill>
              </a:rPr>
              <a:t>inclusion of women and livelihood in WEF assessment</a:t>
            </a:r>
            <a:endParaRPr lang="en-ZA" dirty="0">
              <a:solidFill>
                <a:schemeClr val="tx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 is a broader adoption of the WEF nexus in international and national policies</a:t>
            </a:r>
          </a:p>
          <a:p>
            <a:endParaRPr lang="en-Z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>
              <a:solidFill>
                <a:schemeClr val="tx1"/>
              </a:solidFill>
            </a:endParaRPr>
          </a:p>
          <a:p>
            <a:endParaRPr lang="en-Z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495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0427E-3641-2B4F-AC26-150AED5EB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5253" y="326334"/>
            <a:ext cx="4172780" cy="1666393"/>
          </a:xfrm>
        </p:spPr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Thank You!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sz="4400" dirty="0">
                <a:latin typeface="Montserrat" panose="00000500000000000000" pitchFamily="2" charset="0"/>
              </a:rPr>
              <a:t> 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E064FE1-2C7F-90F3-690C-35958C5D180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515151"/>
                </a:solidFill>
                <a:latin typeface="Avenir Book" panose="02000503020000020003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2400" b="0" i="0" kern="1200">
                <a:solidFill>
                  <a:srgbClr val="515151"/>
                </a:solidFill>
                <a:latin typeface="Avenir Book" panose="02000503020000020003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.AppleSystemUIFont" charset="-120"/>
              <a:buChar char="-"/>
              <a:defRPr sz="2000" b="0" i="0" kern="1200">
                <a:solidFill>
                  <a:srgbClr val="515151"/>
                </a:solidFill>
                <a:latin typeface="Avenir Book" panose="02000503020000020003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SzPct val="60000"/>
              <a:buFont typeface=".AppleSystemUIFont" charset="-120"/>
              <a:buChar char="-"/>
              <a:defRPr sz="1800" b="0" i="0" kern="1200">
                <a:solidFill>
                  <a:srgbClr val="515151"/>
                </a:solidFill>
                <a:latin typeface="Avenir Book" panose="02000503020000020003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ZA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/>
          </a:p>
          <a:p>
            <a:endParaRPr lang="en-Z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0915E3-A497-0494-6C9B-54B218D7E8F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6" r="5459"/>
          <a:stretch/>
        </p:blipFill>
        <p:spPr>
          <a:xfrm>
            <a:off x="485186" y="846523"/>
            <a:ext cx="2939149" cy="330558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04A3FF-E68E-E6AF-F56E-EAA5BD3CBE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50142" y="3495407"/>
            <a:ext cx="1011774" cy="10117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941040-6B64-BC72-4D8A-F428C195F9EF}"/>
              </a:ext>
            </a:extLst>
          </p:cNvPr>
          <p:cNvSpPr txBox="1"/>
          <p:nvPr/>
        </p:nvSpPr>
        <p:spPr>
          <a:xfrm>
            <a:off x="6875253" y="4702869"/>
            <a:ext cx="480491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This work was carried out under the CGIAR Initiative on NEXUS Gains, which is grateful for the support of CGIAR Trust Fund contributors: </a:t>
            </a:r>
            <a:r>
              <a:rPr lang="en-US" u="sng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4"/>
              </a:rPr>
              <a:t>www.cgiar.org/funders</a:t>
            </a:r>
            <a:endParaRPr lang="en-US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US" u="sng" dirty="0">
              <a:solidFill>
                <a:srgbClr val="0000FF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200" b="0" i="0" u="none" strike="noStrike" baseline="0" dirty="0">
                <a:solidFill>
                  <a:srgbClr val="2D2D2C"/>
                </a:solidFill>
                <a:latin typeface="Avenir LT Std 45 Book"/>
              </a:rPr>
              <a:t>© 2024 International Water Management Institute. Some rights reserved.</a:t>
            </a:r>
          </a:p>
          <a:p>
            <a:r>
              <a:rPr lang="en-GB" sz="1200" b="0" i="0" u="none" strike="noStrike" baseline="0" dirty="0">
                <a:solidFill>
                  <a:srgbClr val="2D2D2C"/>
                </a:solidFill>
                <a:latin typeface="Avenir LT Std 45 Book"/>
              </a:rPr>
              <a:t>This work is licensed under a Creative Commons Attribution-</a:t>
            </a:r>
            <a:r>
              <a:rPr lang="en-GB" sz="1200" b="0" i="0" u="none" strike="noStrike" baseline="0" dirty="0" err="1">
                <a:solidFill>
                  <a:srgbClr val="2D2D2C"/>
                </a:solidFill>
                <a:latin typeface="Avenir LT Std 45 Book"/>
              </a:rPr>
              <a:t>Noncommercial</a:t>
            </a:r>
            <a:r>
              <a:rPr lang="en-GB" sz="1200" b="0" i="0" u="none" strike="noStrike" baseline="0" dirty="0">
                <a:solidFill>
                  <a:srgbClr val="2D2D2C"/>
                </a:solidFill>
                <a:latin typeface="Avenir LT Std 45 Book"/>
              </a:rPr>
              <a:t> 4.0 International Licence (CC BY-NC 4.0).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0EB941-8DE6-8D6A-8B10-EC6A0143C61F}"/>
              </a:ext>
            </a:extLst>
          </p:cNvPr>
          <p:cNvSpPr txBox="1"/>
          <p:nvPr/>
        </p:nvSpPr>
        <p:spPr>
          <a:xfrm>
            <a:off x="6875253" y="1846859"/>
            <a:ext cx="4804913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900" dirty="0">
                <a:latin typeface="Montserrat" panose="00000500000000000000" pitchFamily="2" charset="0"/>
              </a:rPr>
              <a:t>More information at:</a:t>
            </a:r>
          </a:p>
          <a:p>
            <a:pPr algn="just">
              <a:spcBef>
                <a:spcPts val="600"/>
              </a:spcBef>
            </a:pPr>
            <a:r>
              <a:rPr lang="en-US" sz="1600" b="1" dirty="0">
                <a:solidFill>
                  <a:srgbClr val="A10D5B"/>
                </a:solidFill>
                <a:latin typeface="Montserrat" panose="00000500000000000000" pitchFamily="2" charset="0"/>
                <a:ea typeface="+mj-ea"/>
                <a:cs typeface="+mj-cs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cgiar.org/initiative/nexus-gains</a:t>
            </a:r>
            <a:endParaRPr lang="en-US" sz="1600" b="1" dirty="0">
              <a:solidFill>
                <a:srgbClr val="A10D5B"/>
              </a:solidFill>
              <a:latin typeface="Montserrat" panose="00000500000000000000" pitchFamily="2" charset="0"/>
              <a:ea typeface="+mj-ea"/>
              <a:cs typeface="+mj-cs"/>
            </a:endParaRPr>
          </a:p>
          <a:p>
            <a:pPr algn="just">
              <a:spcBef>
                <a:spcPts val="1200"/>
              </a:spcBef>
            </a:pPr>
            <a:endParaRPr lang="en-US" sz="1200" b="1" dirty="0">
              <a:solidFill>
                <a:srgbClr val="A10D5B"/>
              </a:solidFill>
              <a:latin typeface="Montserrat" panose="00000500000000000000" pitchFamily="2" charset="0"/>
              <a:ea typeface="+mj-ea"/>
              <a:cs typeface="+mj-cs"/>
            </a:endParaRPr>
          </a:p>
          <a:p>
            <a:pPr algn="just">
              <a:spcBef>
                <a:spcPts val="600"/>
              </a:spcBef>
            </a:pPr>
            <a:r>
              <a:rPr lang="en-GB" sz="1900" dirty="0">
                <a:latin typeface="Montserrat" panose="00000500000000000000" pitchFamily="2" charset="0"/>
              </a:rPr>
              <a:t>Contact:</a:t>
            </a:r>
          </a:p>
          <a:p>
            <a:pPr algn="just">
              <a:spcBef>
                <a:spcPts val="600"/>
              </a:spcBef>
            </a:pPr>
            <a:r>
              <a:rPr lang="en-US" sz="1600" b="1" dirty="0">
                <a:solidFill>
                  <a:srgbClr val="A10D5B"/>
                </a:solidFill>
                <a:latin typeface="Montserrat" panose="00000500000000000000" pitchFamily="2" charset="0"/>
                <a:ea typeface="+mj-ea"/>
                <a:cs typeface="+mj-cs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Tafadzwanashe.Mabhaudhi@lshtm.ac.uk</a:t>
            </a:r>
            <a:endParaRPr lang="en-US" sz="1600" b="1" dirty="0">
              <a:solidFill>
                <a:srgbClr val="A10D5B"/>
              </a:solidFill>
              <a:latin typeface="Montserrat" panose="00000500000000000000" pitchFamily="2" charset="0"/>
              <a:ea typeface="+mj-ea"/>
              <a:cs typeface="+mj-cs"/>
            </a:endParaRP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7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ED5E4D6-2C69-4C5B-52D7-49D8C2705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en-ZA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2A4B16B-D634-AC13-1C04-52CCA0F5E8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nexus 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Nexus configurations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WEF nexus concept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WEF nexus research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Difference with other integrated methods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Criticisms of the WEF Nexus Concept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ZA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onclusion</a:t>
            </a:r>
            <a:endParaRPr lang="en-Z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64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68EE2DE-D550-C570-5C04-B84C45D03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What is nexus ?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4D27334-ED0E-C6D4-F171-16CF6AA7D6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74918"/>
            <a:ext cx="10515600" cy="4351338"/>
          </a:xfrm>
        </p:spPr>
        <p:txBody>
          <a:bodyPr>
            <a:normAutofit/>
          </a:bodyPr>
          <a:lstStyle/>
          <a:p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word nexus, (from the Latin “</a:t>
            </a:r>
            <a:r>
              <a:rPr lang="en-ZA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nectare</a:t>
            </a:r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”), means “</a:t>
            </a:r>
            <a:r>
              <a:rPr lang="en-ZA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connect</a:t>
            </a:r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”. It has been used in philosophy, cell biology and economics. This word conveys the interactions (dependencies or interdependencies) between two or more elements. </a:t>
            </a:r>
          </a:p>
          <a:p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According to the background paper of the Bonn 2011 Nexus Conference, the nexus approach is defined as “</a:t>
            </a:r>
            <a:r>
              <a:rPr lang="en-ZA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 approach that integrates management and governance across sectors and scales</a:t>
            </a:r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</a:p>
          <a:p>
            <a:endParaRPr lang="en-ZA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ZA" dirty="0">
              <a:solidFill>
                <a:schemeClr val="tx1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46BB332-FDB8-7977-2421-473AF5818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201" y="234157"/>
            <a:ext cx="152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165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24E13-4E3B-F921-7343-0077E633B4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Background</a:t>
            </a:r>
          </a:p>
        </p:txBody>
      </p:sp>
      <p:sp>
        <p:nvSpPr>
          <p:cNvPr id="4" name="Espace réservé du contenu 2">
            <a:extLst>
              <a:ext uri="{FF2B5EF4-FFF2-40B4-BE49-F238E27FC236}">
                <a16:creationId xmlns:a16="http://schemas.microsoft.com/office/drawing/2014/main" id="{A1F67FC3-9E89-FCCB-A1C8-766E361AABB0}"/>
              </a:ext>
            </a:extLst>
          </p:cNvPr>
          <p:cNvSpPr txBox="1">
            <a:spLocks/>
          </p:cNvSpPr>
          <p:nvPr/>
        </p:nvSpPr>
        <p:spPr bwMode="auto">
          <a:xfrm>
            <a:off x="164151" y="1110956"/>
            <a:ext cx="9108853" cy="568410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What is the WEF nexus? </a:t>
            </a: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Water uses energy, energy uses water, agriculture needs both. Humankind</a:t>
            </a:r>
            <a:r>
              <a:rPr kumimoji="0" lang="en-GB" sz="1600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and our increasingly urban societies need all three. However,</a:t>
            </a:r>
            <a:r>
              <a:rPr kumimoji="0" lang="en-GB" sz="1600" b="0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the resources continue depleting</a:t>
            </a: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.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endParaRPr kumimoji="0" lang="fr-BE" sz="9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ts val="120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Challenges, facts and figures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SzTx/>
              <a:buFontTx/>
              <a:buChar char="•"/>
              <a:tabLst>
                <a:tab pos="542925" algn="l"/>
              </a:tabLst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In 2030, 47% of the world's population will be living in areas of high </a:t>
            </a: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water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stress, southern Africa will be the most affected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SzTx/>
              <a:buFontTx/>
              <a:buChar char="•"/>
              <a:tabLst>
                <a:tab pos="542925" algn="l"/>
              </a:tabLst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By 2050, global population is expected to reach 9 billion. 70% more </a:t>
            </a: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food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will be needed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SzTx/>
              <a:buFontTx/>
              <a:buChar char="•"/>
              <a:tabLst>
                <a:tab pos="542925" algn="l"/>
              </a:tabLst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Agriculture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accounts for roughly 70% of </a:t>
            </a: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water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use (over 60% in South Africa)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SzTx/>
              <a:buFontTx/>
              <a:buChar char="•"/>
              <a:tabLst>
                <a:tab pos="542925" algn="l"/>
              </a:tabLst>
              <a:defRPr/>
            </a:pP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Hydropower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provides 20% of the world's </a:t>
            </a: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electricity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and is the main </a:t>
            </a: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energy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source in southern Africa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F5494"/>
              </a:buClr>
              <a:buSzTx/>
              <a:buFontTx/>
              <a:buChar char="•"/>
              <a:tabLst>
                <a:tab pos="542925" algn="l"/>
              </a:tabLst>
              <a:defRPr/>
            </a:pP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By 2030 humankind will need 30% more </a:t>
            </a: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water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, 40% more </a:t>
            </a: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energy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 and 10% of existing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 </a:t>
            </a:r>
            <a:r>
              <a:rPr kumimoji="0" lang="en-US" alt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Verdana"/>
                <a:ea typeface="+mn-ea"/>
                <a:cs typeface="+mn-cs"/>
              </a:rPr>
              <a:t>crop land </a:t>
            </a:r>
            <a:r>
              <a:rPr kumimoji="0" lang="en-US" alt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Verdana"/>
                <a:ea typeface="+mn-ea"/>
                <a:cs typeface="+mn-cs"/>
              </a:rPr>
              <a:t>for biofuels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endParaRPr kumimoji="0" lang="fr-BE" altLang="en-US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endParaRPr kumimoji="0" lang="fr-BE" altLang="en-US" sz="1600" b="1" i="0" u="sng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endParaRPr kumimoji="0" lang="fr-BE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Verdana" pitchFamily="34" charset="0"/>
              <a:buAutoNum type="arabicPeriod"/>
              <a:tabLst/>
              <a:defRPr/>
            </a:pPr>
            <a:endParaRPr kumimoji="0" lang="fr-BE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Verdana" pitchFamily="34" charset="0"/>
              <a:buAutoNum type="arabicPeriod"/>
              <a:tabLst/>
              <a:defRPr/>
            </a:pPr>
            <a:endParaRPr kumimoji="0" lang="fr-BE" alt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Tx/>
              <a:buNone/>
              <a:tabLst/>
              <a:defRPr/>
            </a:pPr>
            <a:endParaRPr kumimoji="0" lang="fr-BE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Verdana" pitchFamily="34" charset="0"/>
              <a:buAutoNum type="arabicPeriod"/>
              <a:tabLst/>
              <a:defRPr/>
            </a:pPr>
            <a:endParaRPr kumimoji="0" lang="en-GB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Verdana" pitchFamily="34" charset="0"/>
              <a:buAutoNum type="arabicPeriod"/>
              <a:tabLst/>
              <a:defRPr/>
            </a:pPr>
            <a:endParaRPr kumimoji="0" lang="en-GB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Verdana" pitchFamily="34" charset="0"/>
              <a:buAutoNum type="arabicPeriod"/>
              <a:tabLst/>
              <a:defRPr/>
            </a:pPr>
            <a:endParaRPr kumimoji="0" lang="en-GB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Tx/>
              <a:buFont typeface="Verdana" pitchFamily="34" charset="0"/>
              <a:buAutoNum type="arabicPeriod"/>
              <a:tabLst/>
              <a:defRPr/>
            </a:pPr>
            <a:endParaRPr kumimoji="0" lang="en-US" altLang="en-US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97C825-91B8-9454-1C87-6AD07AE601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0403" y="2655443"/>
            <a:ext cx="2459698" cy="2443726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636578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6E6D6-427C-BDD3-B12F-B148368B5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204" y="-43835"/>
            <a:ext cx="9039655" cy="776459"/>
          </a:xfrm>
        </p:spPr>
        <p:txBody>
          <a:bodyPr/>
          <a:lstStyle/>
          <a:p>
            <a:r>
              <a:rPr lang="en-ZA" dirty="0"/>
              <a:t>Background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FD73FCB6-D287-5D29-6781-45AB84BDA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169" y="838873"/>
            <a:ext cx="8249942" cy="591615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3640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5E11-45BD-0925-C108-650576935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Benefits of Nexus Approaches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936F1F3-2938-530B-4A11-A3E283D9F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Uncover synergies</a:t>
            </a:r>
          </a:p>
          <a:p>
            <a:pPr marL="0" indent="0">
              <a:buNone/>
            </a:pPr>
            <a:r>
              <a:rPr lang="en-ZA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multi-sectoral systems analysis reveals that urine separation technology (UST), which requires less water than conventional methods, could lead to a 10% reduction in water needs, lowering the energy use in water supply by about 10% and wastewater treatment by nearly 25%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 </a:t>
            </a:r>
            <a:r>
              <a:rPr lang="en-ZA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trade-offs</a:t>
            </a:r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among sectors, </a:t>
            </a:r>
          </a:p>
          <a:p>
            <a:pPr marL="0" indent="0">
              <a:buNone/>
            </a:pPr>
            <a:r>
              <a:rPr lang="en-ZA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Trade-offs occur in drier regions where farmers choose between multiple types of crops that have different water and energy demands</a:t>
            </a:r>
            <a:endParaRPr lang="en-Z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Unveiling </a:t>
            </a:r>
            <a:r>
              <a:rPr lang="en-ZA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unexpected consequences</a:t>
            </a:r>
          </a:p>
          <a:p>
            <a:pPr marL="0" indent="0">
              <a:buNone/>
            </a:pPr>
            <a:r>
              <a:rPr lang="en-ZA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biofuels emissions were proposed as part of the solution to increased CO2 from burning fossil fuels, but unexpected side effects occurred (e.g. water scarcity as their production, processing and distribution)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Promote cooperation, coordination and policy coherence</a:t>
            </a:r>
          </a:p>
          <a:p>
            <a:pPr marL="0" indent="0">
              <a:buNone/>
            </a:pPr>
            <a:r>
              <a:rPr lang="en-ZA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nexus approach has been incorporated into a hydro-economic systems model and scenario analysis to investigate resource security and allocation in a River Basin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ZA" b="1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ddress</a:t>
            </a:r>
            <a:r>
              <a:rPr lang="en-ZA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SDGs</a:t>
            </a:r>
          </a:p>
          <a:p>
            <a:pPr marL="0" indent="0">
              <a:buNone/>
            </a:pPr>
            <a:r>
              <a:rPr lang="en-ZA" sz="1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achievement of the SDGs requires all relevant stakeholders to work together and manage the synergies and trade-offs among different management or governance sectors (for example, food, health, water and energy)</a:t>
            </a:r>
            <a:endParaRPr lang="en-US" sz="19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64390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9DF8D-9061-C10C-DE35-F763BE625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Nexus Configurations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8DA4D759-D6ED-E2F7-7210-56FE2D1A36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037" y="151420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They are several nexus configurations or examples (e.g. Women–water nexus, Food–energy nexus, </a:t>
            </a:r>
            <a:r>
              <a:rPr lang="en-US" sz="2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en-US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  <a:p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E05E711-613D-22B9-E61C-B8F5CBF528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33484"/>
              </p:ext>
            </p:extLst>
          </p:nvPr>
        </p:nvGraphicFramePr>
        <p:xfrm>
          <a:off x="1845010" y="2511834"/>
          <a:ext cx="8225184" cy="389193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2592">
                  <a:extLst>
                    <a:ext uri="{9D8B030D-6E8A-4147-A177-3AD203B41FA5}">
                      <a16:colId xmlns:a16="http://schemas.microsoft.com/office/drawing/2014/main" val="1746892208"/>
                    </a:ext>
                  </a:extLst>
                </a:gridCol>
                <a:gridCol w="4112592">
                  <a:extLst>
                    <a:ext uri="{9D8B030D-6E8A-4147-A177-3AD203B41FA5}">
                      <a16:colId xmlns:a16="http://schemas.microsoft.com/office/drawing/2014/main" val="2183175576"/>
                    </a:ext>
                  </a:extLst>
                </a:gridCol>
              </a:tblGrid>
              <a:tr h="432437">
                <a:tc>
                  <a:txBody>
                    <a:bodyPr/>
                    <a:lstStyle/>
                    <a:p>
                      <a:r>
                        <a:rPr lang="en-US" dirty="0"/>
                        <a:t>Nexus example</a:t>
                      </a:r>
                      <a:endParaRPr lang="en-ZA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SDGs</a:t>
                      </a:r>
                      <a:endParaRPr lang="en-ZA" dirty="0"/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24505603"/>
                  </a:ext>
                </a:extLst>
              </a:tr>
              <a:tr h="432437">
                <a:tc>
                  <a:txBody>
                    <a:bodyPr/>
                    <a:lstStyle/>
                    <a:p>
                      <a:r>
                        <a:rPr lang="en-US" dirty="0"/>
                        <a:t>Food–energy–water nexus</a:t>
                      </a:r>
                      <a:endParaRPr lang="en-Z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1143341"/>
                  </a:ext>
                </a:extLst>
              </a:tr>
              <a:tr h="432437">
                <a:tc>
                  <a:txBody>
                    <a:bodyPr/>
                    <a:lstStyle/>
                    <a:p>
                      <a:r>
                        <a:rPr lang="en-ZA" dirty="0"/>
                        <a:t>Water–food–energy–climate nexus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628653"/>
                  </a:ext>
                </a:extLst>
              </a:tr>
              <a:tr h="432437">
                <a:tc>
                  <a:txBody>
                    <a:bodyPr/>
                    <a:lstStyle/>
                    <a:p>
                      <a:r>
                        <a:rPr lang="en-ZA" dirty="0"/>
                        <a:t>Energy–poverty–climate nexus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3230830"/>
                  </a:ext>
                </a:extLst>
              </a:tr>
              <a:tr h="432437">
                <a:tc>
                  <a:txBody>
                    <a:bodyPr/>
                    <a:lstStyle/>
                    <a:p>
                      <a:r>
                        <a:rPr lang="en-ZA" dirty="0"/>
                        <a:t>Food–biodiversity nexus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149802"/>
                  </a:ext>
                </a:extLst>
              </a:tr>
              <a:tr h="432437">
                <a:tc>
                  <a:txBody>
                    <a:bodyPr/>
                    <a:lstStyle/>
                    <a:p>
                      <a:r>
                        <a:rPr lang="en-ZA" dirty="0"/>
                        <a:t>Food, energy, water, and health nexus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261713"/>
                  </a:ext>
                </a:extLst>
              </a:tr>
              <a:tr h="432437">
                <a:tc>
                  <a:txBody>
                    <a:bodyPr/>
                    <a:lstStyle/>
                    <a:p>
                      <a:r>
                        <a:rPr lang="en-ZA" dirty="0"/>
                        <a:t>Women–water nexus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00737"/>
                  </a:ext>
                </a:extLst>
              </a:tr>
              <a:tr h="432437">
                <a:tc>
                  <a:txBody>
                    <a:bodyPr/>
                    <a:lstStyle/>
                    <a:p>
                      <a:r>
                        <a:rPr lang="en-ZA" dirty="0"/>
                        <a:t>Mining–water nexus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652151"/>
                  </a:ext>
                </a:extLst>
              </a:tr>
              <a:tr h="432437">
                <a:tc>
                  <a:txBody>
                    <a:bodyPr/>
                    <a:lstStyle/>
                    <a:p>
                      <a:r>
                        <a:rPr lang="en-ZA" dirty="0"/>
                        <a:t>Urban–water–energy–climate nexus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40005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BD8F32BB-90ED-5548-5BE7-AC7C44A5930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19" y="2956774"/>
            <a:ext cx="521253" cy="422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96ACD3-9287-6D25-C3DC-D1FE48D8CDA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592" y="2956774"/>
            <a:ext cx="521253" cy="42232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15A4AD3-258B-6EA3-D54C-037DDF21BA3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565" y="2964967"/>
            <a:ext cx="521253" cy="41413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2764F9F-11F0-37DD-05CF-90BA079858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18" y="3409907"/>
            <a:ext cx="521253" cy="4141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F5F680-3A62-BD0F-FEED-61BDA26099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592" y="3409907"/>
            <a:ext cx="521253" cy="4223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4BB54C9-BB17-68E3-640B-678051CEE40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565" y="3401714"/>
            <a:ext cx="521253" cy="4223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EE910B-3208-EE7B-0DD5-E485329281A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538" y="3401714"/>
            <a:ext cx="521253" cy="43052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57521C-D08D-A493-5091-31BBA5156CD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17" y="3854847"/>
            <a:ext cx="521253" cy="36818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645216D-8175-BBE4-6297-A6027D4471D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591" y="3824043"/>
            <a:ext cx="521254" cy="42232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601CEC1-0194-B70E-CA90-714A466024C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3563" y="3800724"/>
            <a:ext cx="521255" cy="43052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D3BB6F3-1FE5-121B-A63E-8EE0DC480BF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17" y="4246636"/>
            <a:ext cx="521253" cy="4223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C11B4B-DA4D-BEBD-72CA-9226235C32D0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590" y="4257666"/>
            <a:ext cx="521253" cy="4223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8FF32EE-C46B-AE3D-278F-6BC2F1B4160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2193" y="4223035"/>
            <a:ext cx="521253" cy="44493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49CBF96-AD52-FF14-3ED1-FD3A3C7FA96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16" y="4680414"/>
            <a:ext cx="521253" cy="42232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DCE9270-F0C4-05CD-C139-75961BD2A1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589" y="4676167"/>
            <a:ext cx="521253" cy="42232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FA02EEE-0017-EF51-4848-B62BFFFCFC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823" y="4666875"/>
            <a:ext cx="521253" cy="41413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7E4CB86-E7FD-2AC5-7DAC-2D31D6DB961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538" y="4676168"/>
            <a:ext cx="538511" cy="43052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3686627-7287-2BA4-869D-AC8C79372E8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16" y="5079405"/>
            <a:ext cx="538510" cy="46827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05B5231-CD60-57CA-1234-3162E4E60A3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589" y="5114536"/>
            <a:ext cx="538510" cy="463531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64D19EA-E3DA-C12F-FF20-43D24405EFCE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16" y="5547433"/>
            <a:ext cx="521253" cy="394995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4C17661-352E-019B-309C-8D1B9D2D7785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3589" y="5578068"/>
            <a:ext cx="538510" cy="36436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4AE7CFFA-5E5C-34E5-6F47-58E62FD0EF3A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616" y="5942428"/>
            <a:ext cx="538510" cy="42684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0E27B34-04AE-D086-F7AE-1612FC0648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217" y="5954154"/>
            <a:ext cx="521253" cy="41413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C8A94BF5-2438-D820-79C7-E5C23500E74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4280" y="5951287"/>
            <a:ext cx="521253" cy="42232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49D38DD0-AABA-7A2C-8166-20036892231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536" y="5940587"/>
            <a:ext cx="521255" cy="430521"/>
          </a:xfrm>
          <a:prstGeom prst="rect">
            <a:avLst/>
          </a:prstGeom>
        </p:spPr>
      </p:pic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E723790C-A8A1-D236-1469-023815BBF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6308455"/>
              </p:ext>
            </p:extLst>
          </p:nvPr>
        </p:nvGraphicFramePr>
        <p:xfrm>
          <a:off x="1800836" y="2904098"/>
          <a:ext cx="4162284" cy="3477371"/>
        </p:xfrm>
        <a:graphic>
          <a:graphicData uri="http://schemas.openxmlformats.org/drawingml/2006/table">
            <a:tbl>
              <a:tblPr/>
              <a:tblGrid>
                <a:gridCol w="4162284">
                  <a:extLst>
                    <a:ext uri="{9D8B030D-6E8A-4147-A177-3AD203B41FA5}">
                      <a16:colId xmlns:a16="http://schemas.microsoft.com/office/drawing/2014/main" val="103884145"/>
                    </a:ext>
                  </a:extLst>
                </a:gridCol>
              </a:tblGrid>
              <a:tr h="3477371">
                <a:tc>
                  <a:txBody>
                    <a:bodyPr/>
                    <a:lstStyle/>
                    <a:p>
                      <a:endParaRPr lang="en-ZA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5956415"/>
                  </a:ext>
                </a:extLst>
              </a:tr>
            </a:tbl>
          </a:graphicData>
        </a:graphic>
      </p:graphicFrame>
      <p:graphicFrame>
        <p:nvGraphicFramePr>
          <p:cNvPr id="32" name="Table 31">
            <a:extLst>
              <a:ext uri="{FF2B5EF4-FFF2-40B4-BE49-F238E27FC236}">
                <a16:creationId xmlns:a16="http://schemas.microsoft.com/office/drawing/2014/main" id="{2D501FC5-92ED-8EDA-0BBB-A940CCD61C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777927"/>
              </p:ext>
            </p:extLst>
          </p:nvPr>
        </p:nvGraphicFramePr>
        <p:xfrm>
          <a:off x="1800837" y="2538338"/>
          <a:ext cx="4162283" cy="365760"/>
        </p:xfrm>
        <a:graphic>
          <a:graphicData uri="http://schemas.openxmlformats.org/drawingml/2006/table">
            <a:tbl>
              <a:tblPr/>
              <a:tblGrid>
                <a:gridCol w="4162283">
                  <a:extLst>
                    <a:ext uri="{9D8B030D-6E8A-4147-A177-3AD203B41FA5}">
                      <a16:colId xmlns:a16="http://schemas.microsoft.com/office/drawing/2014/main" val="477601890"/>
                    </a:ext>
                  </a:extLst>
                </a:gridCol>
              </a:tblGrid>
              <a:tr h="357809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8516775"/>
                  </a:ext>
                </a:extLst>
              </a:tr>
            </a:tbl>
          </a:graphicData>
        </a:graphic>
      </p:graphicFrame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981F65AD-B597-0611-63D8-F3C1A594F0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95001"/>
              </p:ext>
            </p:extLst>
          </p:nvPr>
        </p:nvGraphicFramePr>
        <p:xfrm>
          <a:off x="5988524" y="2904097"/>
          <a:ext cx="4081670" cy="3477371"/>
        </p:xfrm>
        <a:graphic>
          <a:graphicData uri="http://schemas.openxmlformats.org/drawingml/2006/table">
            <a:tbl>
              <a:tblPr/>
              <a:tblGrid>
                <a:gridCol w="4081670">
                  <a:extLst>
                    <a:ext uri="{9D8B030D-6E8A-4147-A177-3AD203B41FA5}">
                      <a16:colId xmlns:a16="http://schemas.microsoft.com/office/drawing/2014/main" val="483348325"/>
                    </a:ext>
                  </a:extLst>
                </a:gridCol>
              </a:tblGrid>
              <a:tr h="3477371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1541458"/>
                  </a:ext>
                </a:extLst>
              </a:tr>
            </a:tbl>
          </a:graphicData>
        </a:graphic>
      </p:graphicFrame>
      <p:graphicFrame>
        <p:nvGraphicFramePr>
          <p:cNvPr id="34" name="Table 33">
            <a:extLst>
              <a:ext uri="{FF2B5EF4-FFF2-40B4-BE49-F238E27FC236}">
                <a16:creationId xmlns:a16="http://schemas.microsoft.com/office/drawing/2014/main" id="{16436F38-6697-5058-464A-FE5A03766F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117488"/>
              </p:ext>
            </p:extLst>
          </p:nvPr>
        </p:nvGraphicFramePr>
        <p:xfrm>
          <a:off x="5988525" y="2526585"/>
          <a:ext cx="4081670" cy="372185"/>
        </p:xfrm>
        <a:graphic>
          <a:graphicData uri="http://schemas.openxmlformats.org/drawingml/2006/table">
            <a:tbl>
              <a:tblPr/>
              <a:tblGrid>
                <a:gridCol w="4081670">
                  <a:extLst>
                    <a:ext uri="{9D8B030D-6E8A-4147-A177-3AD203B41FA5}">
                      <a16:colId xmlns:a16="http://schemas.microsoft.com/office/drawing/2014/main" val="1869228992"/>
                    </a:ext>
                  </a:extLst>
                </a:gridCol>
              </a:tblGrid>
              <a:tr h="372185">
                <a:tc>
                  <a:txBody>
                    <a:bodyPr/>
                    <a:lstStyle/>
                    <a:p>
                      <a:endParaRPr lang="en-Z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38567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19178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C7620-5BBE-5F3B-DCB2-FB4C4B0B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/>
              <a:t>Nexus Configurations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FE48620-1AE0-11CF-2B5E-80B64B7BB8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pPr lvl="1"/>
            <a:r>
              <a:rPr lang="en-ZA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Most nexus studies focus on </a:t>
            </a:r>
            <a:r>
              <a:rPr lang="en-ZA" sz="2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sectors</a:t>
            </a:r>
            <a:r>
              <a:rPr lang="en-ZA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such as energy and water, water and food, food and energy or food and biodiversity;</a:t>
            </a:r>
          </a:p>
          <a:p>
            <a:pPr lvl="1"/>
            <a:r>
              <a:rPr lang="en-ZA" sz="2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Amongst the various nexus configurations, the water-energy-food (WEF) nexus has garnered particular interest.</a:t>
            </a:r>
          </a:p>
          <a:p>
            <a:pPr lvl="3"/>
            <a:r>
              <a:rPr lang="en-ZA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the finite and indispensable nature of each of these resources;</a:t>
            </a:r>
          </a:p>
          <a:p>
            <a:pPr lvl="3"/>
            <a:r>
              <a:rPr lang="en-ZA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ever-increasing demand for them due to population growth and changes in consumption patterns</a:t>
            </a:r>
            <a:r>
              <a:rPr lang="en-ZA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ZA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506F83-91D2-5A80-D013-122AA7CFB3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5444"/>
            <a:ext cx="1390388" cy="135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383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BEA4C0-8C96-9F1A-4BB4-4F7E93AFDA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6172" y="315569"/>
            <a:ext cx="9039655" cy="776459"/>
          </a:xfrm>
        </p:spPr>
        <p:txBody>
          <a:bodyPr/>
          <a:lstStyle/>
          <a:p>
            <a:r>
              <a:rPr lang="en-ZA" dirty="0"/>
              <a:t>WEF Nexus Concept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FF639D4-1F39-4126-7E18-39D0624AAC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014" y="1825625"/>
            <a:ext cx="5975959" cy="4533230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en-ZA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connections </a:t>
            </a:r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between </a:t>
            </a:r>
            <a:r>
              <a:rPr lang="en-ZA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water, energy, food and ecosystems</a:t>
            </a:r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together with the synergies, conflicts and trade-offs that arise from their management  (e.g. water for food and food for water,….)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ZA" sz="22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multicentric lens </a:t>
            </a:r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assessing </a:t>
            </a:r>
            <a:r>
              <a:rPr lang="en-ZA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resources </a:t>
            </a:r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management and </a:t>
            </a:r>
            <a:r>
              <a:rPr lang="en-ZA" sz="2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sustainable development </a:t>
            </a:r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past decade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can be used as a:</a:t>
            </a:r>
          </a:p>
          <a:p>
            <a:pPr marL="1028700" lvl="1" indent="-342900"/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Conceptual framework</a:t>
            </a:r>
          </a:p>
          <a:p>
            <a:pPr marL="1028700" lvl="1" indent="-342900"/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Analytical tool</a:t>
            </a:r>
          </a:p>
          <a:p>
            <a:pPr marL="1028700" lvl="1" indent="-342900"/>
            <a:r>
              <a:rPr lang="en-ZA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Discourse  </a:t>
            </a:r>
          </a:p>
          <a:p>
            <a:endParaRPr lang="en-Z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ZA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1EEE3B-8AEC-17C9-BDDD-A252605102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24000" cy="1524000"/>
          </a:xfrm>
          <a:prstGeom prst="rect">
            <a:avLst/>
          </a:prstGeom>
        </p:spPr>
      </p:pic>
      <p:pic>
        <p:nvPicPr>
          <p:cNvPr id="3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7B7C39D6-A8C4-27A1-5FB9-5FD57661EDC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2973" y="1390855"/>
            <a:ext cx="5410385" cy="49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94837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4">
      <a:dk1>
        <a:srgbClr val="000000"/>
      </a:dk1>
      <a:lt1>
        <a:srgbClr val="FFFFFF"/>
      </a:lt1>
      <a:dk2>
        <a:srgbClr val="626362"/>
      </a:dk2>
      <a:lt2>
        <a:srgbClr val="E7E6E6"/>
      </a:lt2>
      <a:accent1>
        <a:srgbClr val="5B9B00"/>
      </a:accent1>
      <a:accent2>
        <a:srgbClr val="ED7D31"/>
      </a:accent2>
      <a:accent3>
        <a:srgbClr val="A5A5A5"/>
      </a:accent3>
      <a:accent4>
        <a:srgbClr val="FFC000"/>
      </a:accent4>
      <a:accent5>
        <a:srgbClr val="0065BD"/>
      </a:accent5>
      <a:accent6>
        <a:srgbClr val="0039A6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GIAR - Presenation TEMPLATE 2016" id="{95D842FB-690D-4449-BFCA-D898B179AE4F}" vid="{8A785C64-C2E7-4574-A454-72196F6BEF0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6744901C6BB34F82247A5AF2EADED2" ma:contentTypeVersion="18" ma:contentTypeDescription="Create a new document." ma:contentTypeScope="" ma:versionID="437a3e81f2564b32537a8d63da9490cd">
  <xsd:schema xmlns:xsd="http://www.w3.org/2001/XMLSchema" xmlns:xs="http://www.w3.org/2001/XMLSchema" xmlns:p="http://schemas.microsoft.com/office/2006/metadata/properties" xmlns:ns2="5a6c0fda-629d-4e28-8102-e87090a2dbd1" xmlns:ns3="74cd87e6-c08a-4b80-b8b5-73455fe7de0a" targetNamespace="http://schemas.microsoft.com/office/2006/metadata/properties" ma:root="true" ma:fieldsID="074dac92bd10aefbcd6edcc6fb2260f2" ns2:_="" ns3:_="">
    <xsd:import namespace="5a6c0fda-629d-4e28-8102-e87090a2dbd1"/>
    <xsd:import namespace="74cd87e6-c08a-4b80-b8b5-73455fe7de0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a6c0fda-629d-4e28-8102-e87090a2d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41616629-9183-4d38-9e3a-f9db27d53a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cd87e6-c08a-4b80-b8b5-73455fe7de0a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e82fafe4-b0d9-4557-8646-0f4d86181428}" ma:internalName="TaxCatchAll" ma:showField="CatchAllData" ma:web="74cd87e6-c08a-4b80-b8b5-73455fe7de0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4cd87e6-c08a-4b80-b8b5-73455fe7de0a">
      <UserInfo>
        <DisplayName>Chong, Sabrina (WorldFish)</DisplayName>
        <AccountId>11006</AccountId>
        <AccountType/>
      </UserInfo>
      <UserInfo>
        <DisplayName>Chua, Seong Lee (WorldFish)</DisplayName>
        <AccountId>10703</AccountId>
        <AccountType/>
      </UserInfo>
    </SharedWithUsers>
    <TaxCatchAll xmlns="74cd87e6-c08a-4b80-b8b5-73455fe7de0a" xsi:nil="true"/>
    <lcf76f155ced4ddcb4097134ff3c332f xmlns="5a6c0fda-629d-4e28-8102-e87090a2dbd1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775B464-A82A-400A-B9DA-74AE908051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a6c0fda-629d-4e28-8102-e87090a2dbd1"/>
    <ds:schemaRef ds:uri="74cd87e6-c08a-4b80-b8b5-73455fe7de0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D158CA3-F6CE-4B79-BA22-35235E3FE75F}">
  <ds:schemaRefs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7747dcb3-d907-41e0-bd98-72956258ab8b"/>
    <ds:schemaRef ds:uri="1995b949-e27a-4b4f-b3f2-654823ec1bca"/>
    <ds:schemaRef ds:uri="http://schemas.microsoft.com/office/2006/metadata/properties"/>
    <ds:schemaRef ds:uri="http://purl.org/dc/terms/"/>
    <ds:schemaRef ds:uri="cd88a22a-0da5-49ca-a6a6-6e14387ea928"/>
    <ds:schemaRef ds:uri="673a9062-818f-4737-8fc2-ce1a149177dd"/>
    <ds:schemaRef ds:uri="c56de9ca-8a4e-44e7-84c7-415ed8bb68b7"/>
    <ds:schemaRef ds:uri="74cd87e6-c08a-4b80-b8b5-73455fe7de0a"/>
    <ds:schemaRef ds:uri="5a6c0fda-629d-4e28-8102-e87090a2dbd1"/>
  </ds:schemaRefs>
</ds:datastoreItem>
</file>

<file path=customXml/itemProps3.xml><?xml version="1.0" encoding="utf-8"?>
<ds:datastoreItem xmlns:ds="http://schemas.openxmlformats.org/officeDocument/2006/customXml" ds:itemID="{9182AA1A-CE0C-428C-957B-F15D6DE182C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103</TotalTime>
  <Words>1154</Words>
  <Application>Microsoft Office PowerPoint</Application>
  <PresentationFormat>Widescreen</PresentationFormat>
  <Paragraphs>155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30" baseType="lpstr">
      <vt:lpstr>.AppleSystemUIFont</vt:lpstr>
      <vt:lpstr>Arial</vt:lpstr>
      <vt:lpstr>Avenir Black</vt:lpstr>
      <vt:lpstr>Avenir Book</vt:lpstr>
      <vt:lpstr>Avenir LT Std 45 Book</vt:lpstr>
      <vt:lpstr>Avenir Medium</vt:lpstr>
      <vt:lpstr>Calibri</vt:lpstr>
      <vt:lpstr>Gill Sans MT</vt:lpstr>
      <vt:lpstr>Montserrat</vt:lpstr>
      <vt:lpstr>Montserrat ExtraBold</vt:lpstr>
      <vt:lpstr>Segoe UI Semibold</vt:lpstr>
      <vt:lpstr>Segoe UI Semilight</vt:lpstr>
      <vt:lpstr>Verdana</vt:lpstr>
      <vt:lpstr>Wingdings</vt:lpstr>
      <vt:lpstr>1_Office Theme</vt:lpstr>
      <vt:lpstr>Conceptual understanding of Water-Energy-Food (WEF) nexus</vt:lpstr>
      <vt:lpstr>Outline</vt:lpstr>
      <vt:lpstr>What is nexus ?</vt:lpstr>
      <vt:lpstr>Background</vt:lpstr>
      <vt:lpstr>Background</vt:lpstr>
      <vt:lpstr>Benefits of Nexus Approaches</vt:lpstr>
      <vt:lpstr>Nexus Configurations</vt:lpstr>
      <vt:lpstr>Nexus Configurations</vt:lpstr>
      <vt:lpstr>WEF Nexus Concept</vt:lpstr>
      <vt:lpstr>WEF Nexus Research: Its evolution</vt:lpstr>
      <vt:lpstr>Difference with other integrated methods</vt:lpstr>
      <vt:lpstr>Monocentricism vs polycentricism</vt:lpstr>
      <vt:lpstr>Criticisms of the WEF nexus</vt:lpstr>
      <vt:lpstr>Conclusion</vt:lpstr>
      <vt:lpstr>Thank You! 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WEF concepts</dc:title>
  <dc:subject/>
  <dc:creator>Tafadzwa Mabhaudhi</dc:creator>
  <cp:keywords/>
  <dc:description/>
  <cp:lastModifiedBy>Udumalagala, Yamuna (IWMI)</cp:lastModifiedBy>
  <cp:revision>23</cp:revision>
  <cp:lastPrinted>2022-02-08T10:38:18Z</cp:lastPrinted>
  <dcterms:created xsi:type="dcterms:W3CDTF">2020-04-15T05:49:20Z</dcterms:created>
  <dcterms:modified xsi:type="dcterms:W3CDTF">2024-08-07T07:56:42Z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0x0101005B6744901C6BB34F82247A5AF2EADED2</vt:lpwstr>
  </property>
  <property fmtid="{D5CDD505-2E9C-101B-9397-08002B2CF9AE}" pid="3" name="MSIP_Label_80c4d10e-bd94-4e7c-b4a1-fe20ff6d8abe_Method">
    <vt:lpwstr>Privileged</vt:lpwstr>
  </property>
  <property fmtid="{D5CDD505-2E9C-101B-9397-08002B2CF9AE}" pid="4" name="MSIP_Label_80c4d10e-bd94-4e7c-b4a1-fe20ff6d8abe_ActionId">
    <vt:lpwstr>4ba36e73-b955-45e8-98cf-33b731eb7f7e</vt:lpwstr>
  </property>
  <property fmtid="{D5CDD505-2E9C-101B-9397-08002B2CF9AE}" pid="5" name="MSIP_Label_80c4d10e-bd94-4e7c-b4a1-fe20ff6d8abe_Name">
    <vt:lpwstr>80c4d10e-bd94-4e7c-b4a1-fe20ff6d8abe</vt:lpwstr>
  </property>
  <property fmtid="{D5CDD505-2E9C-101B-9397-08002B2CF9AE}" pid="6" name="MSIP_Label_80c4d10e-bd94-4e7c-b4a1-fe20ff6d8abe_ContentBits">
    <vt:lpwstr>0</vt:lpwstr>
  </property>
  <property fmtid="{D5CDD505-2E9C-101B-9397-08002B2CF9AE}" pid="7" name="MSIP_Label_80c4d10e-bd94-4e7c-b4a1-fe20ff6d8abe_Enabled">
    <vt:lpwstr>true</vt:lpwstr>
  </property>
  <property fmtid="{D5CDD505-2E9C-101B-9397-08002B2CF9AE}" pid="8" name="MSIP_Label_80c4d10e-bd94-4e7c-b4a1-fe20ff6d8abe_SetDate">
    <vt:lpwstr>2021-06-08T13:45:43Z</vt:lpwstr>
  </property>
  <property fmtid="{D5CDD505-2E9C-101B-9397-08002B2CF9AE}" pid="9" name="MSIP_Label_80c4d10e-bd94-4e7c-b4a1-fe20ff6d8abe_SiteId">
    <vt:lpwstr>6afa0e00-fa14-40b7-8a2e-22a7f8c357d5</vt:lpwstr>
  </property>
  <property fmtid="{D5CDD505-2E9C-101B-9397-08002B2CF9AE}" pid="10" name="MediaServiceImageTags">
    <vt:lpwstr/>
  </property>
</Properties>
</file>