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4" r:id="rId2"/>
  </p:sldMasterIdLst>
  <p:notesMasterIdLst>
    <p:notesMasterId r:id="rId20"/>
  </p:notesMasterIdLst>
  <p:handoutMasterIdLst>
    <p:handoutMasterId r:id="rId21"/>
  </p:handoutMasterIdLst>
  <p:sldIdLst>
    <p:sldId id="256" r:id="rId3"/>
    <p:sldId id="1004" r:id="rId4"/>
    <p:sldId id="1005" r:id="rId5"/>
    <p:sldId id="1006" r:id="rId6"/>
    <p:sldId id="1009" r:id="rId7"/>
    <p:sldId id="1008" r:id="rId8"/>
    <p:sldId id="1007" r:id="rId9"/>
    <p:sldId id="736" r:id="rId10"/>
    <p:sldId id="994" r:id="rId11"/>
    <p:sldId id="745" r:id="rId12"/>
    <p:sldId id="995" r:id="rId13"/>
    <p:sldId id="997" r:id="rId14"/>
    <p:sldId id="996" r:id="rId15"/>
    <p:sldId id="974" r:id="rId16"/>
    <p:sldId id="998" r:id="rId17"/>
    <p:sldId id="999" r:id="rId18"/>
    <p:sldId id="295" r:id="rId1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20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110" autoAdjust="0"/>
    <p:restoredTop sz="86359" autoAdjust="0"/>
  </p:normalViewPr>
  <p:slideViewPr>
    <p:cSldViewPr>
      <p:cViewPr varScale="1">
        <p:scale>
          <a:sx n="95" d="100"/>
          <a:sy n="95" d="100"/>
        </p:scale>
        <p:origin x="166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53" d="100"/>
        <a:sy n="53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38604" cy="4652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159" y="1"/>
            <a:ext cx="3038604" cy="46526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6/30/2022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48"/>
            <a:ext cx="3038604" cy="4652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159" y="8829648"/>
            <a:ext cx="3038604" cy="46526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9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6/30/2022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2688" y="698500"/>
            <a:ext cx="4645025" cy="34845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1" y="4415791"/>
            <a:ext cx="5608320" cy="418338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9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25675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4954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89871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7286C8-C5CA-4C05-A493-02FECC551733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86749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A7286C8-C5CA-4C05-A493-02FECC551733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6596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12.jpe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8.png"/><Relationship Id="rId4" Type="http://schemas.openxmlformats.org/officeDocument/2006/relationships/image" Target="../media/image12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license.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3232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  <p:sldLayoutId id="2147483682" r:id="rId6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cid:image002.jpg@01D603D3.049D5190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137138" y="1524000"/>
            <a:ext cx="7620000" cy="1775942"/>
          </a:xfrm>
        </p:spPr>
        <p:txBody>
          <a:bodyPr/>
          <a:lstStyle/>
          <a:p>
            <a:pPr algn="l"/>
            <a:r>
              <a:rPr lang="en-US" sz="2400" b="1" dirty="0"/>
              <a:t>Livestock feed and forage action research and scaling in the Ethiopian highlands: Africa RISING experience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351692" y="3888602"/>
            <a:ext cx="8534400" cy="1594485"/>
          </a:xfrm>
        </p:spPr>
        <p:txBody>
          <a:bodyPr/>
          <a:lstStyle/>
          <a:p>
            <a:r>
              <a:rPr lang="en-US" sz="2000" b="1" dirty="0"/>
              <a:t>Kindu Mekonnen</a:t>
            </a:r>
          </a:p>
          <a:p>
            <a:r>
              <a:rPr lang="en-US" sz="2000" b="1" dirty="0"/>
              <a:t>International Livestock Research Institute (ILRI)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8200" y="5169028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Zimbabwe scientists visit </a:t>
            </a:r>
          </a:p>
          <a:p>
            <a:pPr algn="ctr"/>
            <a:r>
              <a:rPr lang="en-US" dirty="0"/>
              <a:t>23 June 2022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9F4E41F-24CE-4C47-838E-3DC032F3176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897" y="32658"/>
            <a:ext cx="7521703" cy="564127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5ECDD48-B764-4DC4-A48F-FAD894C8C5FF}"/>
              </a:ext>
            </a:extLst>
          </p:cNvPr>
          <p:cNvSpPr/>
          <p:nvPr/>
        </p:nvSpPr>
        <p:spPr>
          <a:xfrm>
            <a:off x="-76199" y="5657671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2711">
              <a:tabLst>
                <a:tab pos="461951" algn="l"/>
              </a:tabLst>
            </a:pPr>
            <a:r>
              <a:rPr lang="en-US" sz="2400" b="1" dirty="0">
                <a:latin typeface="Gill Sans" panose="020B0502020104020203"/>
              </a:rPr>
              <a:t>Sweet lupin</a:t>
            </a:r>
            <a:r>
              <a:rPr lang="en-US" sz="2400" dirty="0">
                <a:latin typeface="Gill Sans" panose="020B0502020104020203"/>
              </a:rPr>
              <a:t>: </a:t>
            </a:r>
            <a:r>
              <a:rPr lang="en-GB" sz="2400" dirty="0">
                <a:latin typeface="Gill Sans" panose="020B0502020104020203"/>
              </a:rPr>
              <a:t>yields up to 3 t ha</a:t>
            </a:r>
            <a:r>
              <a:rPr lang="en-GB" sz="2400" baseline="30000" dirty="0">
                <a:latin typeface="Gill Sans" panose="020B0502020104020203"/>
              </a:rPr>
              <a:t>-1</a:t>
            </a:r>
            <a:r>
              <a:rPr lang="en-GB" sz="2400" dirty="0">
                <a:latin typeface="Gill Sans" panose="020B0502020104020203"/>
              </a:rPr>
              <a:t> of grain and 8 t ha</a:t>
            </a:r>
            <a:r>
              <a:rPr lang="en-GB" sz="2400" baseline="30000" dirty="0">
                <a:latin typeface="Gill Sans" panose="020B0502020104020203"/>
              </a:rPr>
              <a:t>-1</a:t>
            </a:r>
            <a:r>
              <a:rPr lang="en-GB" sz="2400" dirty="0">
                <a:latin typeface="Gill Sans" panose="020B0502020104020203"/>
              </a:rPr>
              <a:t> of haulm.    Supplementation of 200 g of sweet lupine grain daily to fattening sheep results in a daily body weight gain of about 75 g.</a:t>
            </a:r>
            <a:endParaRPr lang="en-US" sz="2400" dirty="0">
              <a:latin typeface="Gill Sans" panose="020B0502020104020203"/>
            </a:endParaRPr>
          </a:p>
        </p:txBody>
      </p:sp>
    </p:spTree>
    <p:extLst>
      <p:ext uri="{BB962C8B-B14F-4D97-AF65-F5344CB8AC3E}">
        <p14:creationId xmlns:p14="http://schemas.microsoft.com/office/powerpoint/2010/main" val="243241134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BCEDE61-554E-4B29-B8CA-23E9B3F01DB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2469"/>
          <a:stretch/>
        </p:blipFill>
        <p:spPr>
          <a:xfrm>
            <a:off x="166103" y="0"/>
            <a:ext cx="8811794" cy="578477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1275671-2208-4366-ACBF-15E9FD747F3E}"/>
              </a:ext>
            </a:extLst>
          </p:cNvPr>
          <p:cNvSpPr txBox="1"/>
          <p:nvPr/>
        </p:nvSpPr>
        <p:spPr>
          <a:xfrm>
            <a:off x="166102" y="5784779"/>
            <a:ext cx="897789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Gill Sans"/>
              </a:rPr>
              <a:t>Alfalfa</a:t>
            </a:r>
            <a:r>
              <a:rPr lang="en-US" sz="2400" dirty="0">
                <a:latin typeface="Gill Sans"/>
              </a:rPr>
              <a:t>: b</a:t>
            </a:r>
            <a:r>
              <a:rPr lang="en-US" sz="2400" dirty="0">
                <a:latin typeface="Gill Sans" panose="020B0502020104020203"/>
                <a:ea typeface="Calibri" panose="020F0502020204030204" pitchFamily="34" charset="0"/>
                <a:cs typeface="Arial" panose="020B0604020202020204" pitchFamily="34" charset="0"/>
              </a:rPr>
              <a:t>iomass yield  of 20 t DM ha</a:t>
            </a:r>
            <a:r>
              <a:rPr lang="en-US" sz="2400" baseline="30000" dirty="0">
                <a:latin typeface="Gill Sans" panose="020B0502020104020203"/>
                <a:ea typeface="Calibri" panose="020F0502020204030204" pitchFamily="34" charset="0"/>
                <a:cs typeface="Arial" panose="020B0604020202020204" pitchFamily="34" charset="0"/>
              </a:rPr>
              <a:t>-1  </a:t>
            </a:r>
            <a:r>
              <a:rPr lang="en-US" sz="2400" dirty="0">
                <a:latin typeface="Gill Sans" panose="020B0502020104020203"/>
                <a:ea typeface="Calibri" panose="020F0502020204030204" pitchFamily="34" charset="0"/>
                <a:cs typeface="Arial" panose="020B0604020202020204" pitchFamily="34" charset="0"/>
              </a:rPr>
              <a:t>can be obtained </a:t>
            </a:r>
            <a:r>
              <a:rPr lang="en-US" sz="2400" dirty="0">
                <a:latin typeface="Gill Sans" panose="020B0502020104020203"/>
              </a:rPr>
              <a:t>from 6 to 8 cuts </a:t>
            </a:r>
            <a:r>
              <a:rPr lang="en-US" sz="2400" dirty="0">
                <a:latin typeface="Gill Sans" panose="020B0502020104020203"/>
                <a:ea typeface="Calibri" panose="020F0502020204030204" pitchFamily="34" charset="0"/>
                <a:cs typeface="Arial" panose="020B0604020202020204" pitchFamily="34" charset="0"/>
              </a:rPr>
              <a:t>under farmers’ fields and management conditions.</a:t>
            </a:r>
            <a:endParaRPr lang="en-US" sz="2400" dirty="0">
              <a:latin typeface="Gill Sans" panose="020B0502020104020203"/>
            </a:endParaRPr>
          </a:p>
        </p:txBody>
      </p:sp>
    </p:spTree>
    <p:extLst>
      <p:ext uri="{BB962C8B-B14F-4D97-AF65-F5344CB8AC3E}">
        <p14:creationId xmlns:p14="http://schemas.microsoft.com/office/powerpoint/2010/main" val="39898559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9A0B70F-D2DA-4C35-A1EF-401AE852211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1" y="117625"/>
            <a:ext cx="7239000" cy="5429252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21099C1E-0E6D-4637-A000-AD70B58EBAF1}"/>
              </a:ext>
            </a:extLst>
          </p:cNvPr>
          <p:cNvSpPr txBox="1"/>
          <p:nvPr/>
        </p:nvSpPr>
        <p:spPr>
          <a:xfrm>
            <a:off x="0" y="5546877"/>
            <a:ext cx="9067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Gill Sans" panose="020B0502020104020203"/>
              </a:rPr>
              <a:t>Tree Lucerne</a:t>
            </a:r>
            <a:r>
              <a:rPr lang="en-US" sz="2400" dirty="0">
                <a:latin typeface="Gill Sans" panose="020B0502020104020203"/>
              </a:rPr>
              <a:t>: </a:t>
            </a:r>
            <a:r>
              <a:rPr lang="en-GB" sz="2400" dirty="0">
                <a:latin typeface="Gill Sans" panose="020B0502020104020203"/>
              </a:rPr>
              <a:t>produce more than 7 t ha</a:t>
            </a:r>
            <a:r>
              <a:rPr lang="en-GB" sz="2400" baseline="30000" dirty="0">
                <a:latin typeface="Gill Sans" panose="020B0502020104020203"/>
              </a:rPr>
              <a:t>-1</a:t>
            </a:r>
            <a:r>
              <a:rPr lang="en-GB" sz="2400" dirty="0">
                <a:latin typeface="Gill Sans" panose="020B0502020104020203"/>
              </a:rPr>
              <a:t> of dry biomass year</a:t>
            </a:r>
            <a:r>
              <a:rPr lang="en-GB" sz="2400" baseline="30000" dirty="0">
                <a:latin typeface="Gill Sans" panose="020B0502020104020203"/>
              </a:rPr>
              <a:t>-1</a:t>
            </a:r>
            <a:r>
              <a:rPr lang="en-GB" sz="2400" dirty="0">
                <a:latin typeface="Gill Sans" panose="020B0502020104020203"/>
              </a:rPr>
              <a:t>. A 1 kg supplement of dried TL leaf feed to a lactating dairy cow can give up to 1.2 litres of extra milk.                                           </a:t>
            </a:r>
            <a:endParaRPr lang="en-US" sz="2400" dirty="0">
              <a:latin typeface="Gill Sans" panose="020B0502020104020203"/>
            </a:endParaRPr>
          </a:p>
        </p:txBody>
      </p:sp>
    </p:spTree>
    <p:extLst>
      <p:ext uri="{BB962C8B-B14F-4D97-AF65-F5344CB8AC3E}">
        <p14:creationId xmlns:p14="http://schemas.microsoft.com/office/powerpoint/2010/main" val="3394915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erson holding a plant in a garden&#10;&#10;Description automatically generated">
            <a:extLst>
              <a:ext uri="{FF2B5EF4-FFF2-40B4-BE49-F238E27FC236}">
                <a16:creationId xmlns:a16="http://schemas.microsoft.com/office/drawing/2014/main" id="{2353A83B-FCF7-46EF-9A1D-78989B45DBC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28" y="36616"/>
            <a:ext cx="8998344" cy="592998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BFCF9D1-1E12-48EB-B64C-C02C8F22376D}"/>
              </a:ext>
            </a:extLst>
          </p:cNvPr>
          <p:cNvSpPr txBox="1"/>
          <p:nvPr/>
        </p:nvSpPr>
        <p:spPr>
          <a:xfrm>
            <a:off x="72828" y="5966598"/>
            <a:ext cx="8998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>
                <a:latin typeface="Gill Sans"/>
              </a:rPr>
              <a:t>Brachiaria</a:t>
            </a:r>
            <a:r>
              <a:rPr lang="en-US" sz="2400" dirty="0">
                <a:solidFill>
                  <a:srgbClr val="00B050"/>
                </a:solidFill>
                <a:latin typeface="Gill Sans"/>
              </a:rPr>
              <a:t>: </a:t>
            </a:r>
            <a:r>
              <a:rPr lang="en-US" sz="2400" dirty="0">
                <a:latin typeface="Gill Sans"/>
              </a:rPr>
              <a:t>produce 8.5 -10 t ha</a:t>
            </a:r>
            <a:r>
              <a:rPr lang="en-US" sz="2400" baseline="30000" dirty="0">
                <a:latin typeface="Gill Sans"/>
              </a:rPr>
              <a:t>-1</a:t>
            </a:r>
            <a:r>
              <a:rPr lang="en-US" sz="2400" dirty="0">
                <a:latin typeface="Gill Sans"/>
              </a:rPr>
              <a:t> DM. Propagated by seed, cuttings and root split.</a:t>
            </a:r>
          </a:p>
        </p:txBody>
      </p:sp>
    </p:spTree>
    <p:extLst>
      <p:ext uri="{BB962C8B-B14F-4D97-AF65-F5344CB8AC3E}">
        <p14:creationId xmlns:p14="http://schemas.microsoft.com/office/powerpoint/2010/main" val="1763273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group of people standing in the grass&#10;&#10;Description automatically generated">
            <a:extLst>
              <a:ext uri="{FF2B5EF4-FFF2-40B4-BE49-F238E27FC236}">
                <a16:creationId xmlns:a16="http://schemas.microsoft.com/office/drawing/2014/main" id="{471B7F2A-9945-4E28-B7AD-C7504798837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1875"/>
            <a:ext cx="8085348" cy="606401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4C199C4-2FC5-413C-90FF-CA65DC58BA59}"/>
              </a:ext>
            </a:extLst>
          </p:cNvPr>
          <p:cNvSpPr txBox="1"/>
          <p:nvPr/>
        </p:nvSpPr>
        <p:spPr>
          <a:xfrm>
            <a:off x="304800" y="5987097"/>
            <a:ext cx="883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>
                <a:latin typeface="Gill Sans" panose="020B0502020104020203"/>
              </a:rPr>
              <a:t>Desho</a:t>
            </a:r>
            <a:r>
              <a:rPr lang="en-US" sz="2400" b="1" dirty="0">
                <a:latin typeface="Gill Sans" panose="020B0502020104020203"/>
              </a:rPr>
              <a:t> grass</a:t>
            </a:r>
            <a:r>
              <a:rPr lang="en-US" sz="2400" dirty="0">
                <a:latin typeface="Gill Sans" panose="020B0502020104020203"/>
              </a:rPr>
              <a:t>: </a:t>
            </a:r>
            <a:r>
              <a:rPr lang="en-GB" sz="2400" dirty="0">
                <a:latin typeface="Gill Sans" panose="020B0502020104020203"/>
              </a:rPr>
              <a:t>produce 4-5.5 t ha</a:t>
            </a:r>
            <a:r>
              <a:rPr lang="en-GB" sz="2400" baseline="30000" dirty="0">
                <a:latin typeface="Gill Sans" panose="020B0502020104020203"/>
              </a:rPr>
              <a:t>-1</a:t>
            </a:r>
            <a:r>
              <a:rPr lang="en-GB" sz="2400" dirty="0">
                <a:latin typeface="Gill Sans" panose="020B0502020104020203"/>
              </a:rPr>
              <a:t> DM, harvesting can be done 3-4 times per year depending on the environment.                           </a:t>
            </a:r>
            <a:endParaRPr lang="en-US" sz="2400" dirty="0">
              <a:solidFill>
                <a:schemeClr val="bg1"/>
              </a:solidFill>
              <a:latin typeface="Gill Sans" panose="020B0502020104020203"/>
            </a:endParaRPr>
          </a:p>
        </p:txBody>
      </p:sp>
    </p:spTree>
    <p:extLst>
      <p:ext uri="{BB962C8B-B14F-4D97-AF65-F5344CB8AC3E}">
        <p14:creationId xmlns:p14="http://schemas.microsoft.com/office/powerpoint/2010/main" val="22426283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C89D55C-973A-42A4-AFC3-9533BA958E9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899" y="34528"/>
            <a:ext cx="8050201" cy="6037651"/>
          </a:xfrm>
          <a:prstGeom prst="rect">
            <a:avLst/>
          </a:prstGeom>
        </p:spPr>
      </p:pic>
      <p:pic>
        <p:nvPicPr>
          <p:cNvPr id="9" name="Picture 8" descr="A green plant in a garden&#10;&#10;Description automatically generated">
            <a:extLst>
              <a:ext uri="{FF2B5EF4-FFF2-40B4-BE49-F238E27FC236}">
                <a16:creationId xmlns:a16="http://schemas.microsoft.com/office/drawing/2014/main" id="{99E210D3-3EDD-459A-B80F-E854DB4E29E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2274" y="3429000"/>
            <a:ext cx="3348210" cy="251115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C8829EA-8568-4831-8E5A-9166FF0DFE28}"/>
              </a:ext>
            </a:extLst>
          </p:cNvPr>
          <p:cNvSpPr txBox="1"/>
          <p:nvPr/>
        </p:nvSpPr>
        <p:spPr>
          <a:xfrm>
            <a:off x="457200" y="6072179"/>
            <a:ext cx="84893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Gill Sans"/>
              </a:rPr>
              <a:t>Fodder beet</a:t>
            </a:r>
            <a:r>
              <a:rPr lang="en-US" sz="2400" dirty="0">
                <a:latin typeface="Gill Sans"/>
              </a:rPr>
              <a:t>: high biomass yield= </a:t>
            </a:r>
            <a:r>
              <a:rPr lang="en-US" sz="2400" dirty="0">
                <a:latin typeface="Gill Sans" panose="020B0502020104020203"/>
                <a:ea typeface="Calibri" panose="020F0502020204030204" pitchFamily="34" charset="0"/>
                <a:cs typeface="Arial" panose="020B0604020202020204" pitchFamily="34" charset="0"/>
              </a:rPr>
              <a:t>20.2±5.26 t DM ha</a:t>
            </a:r>
            <a:r>
              <a:rPr lang="en-US" sz="2400" baseline="30000" dirty="0">
                <a:latin typeface="Gill Sans" panose="020B0502020104020203"/>
                <a:ea typeface="Calibri" panose="020F0502020204030204" pitchFamily="34" charset="0"/>
                <a:cs typeface="Arial" panose="020B0604020202020204" pitchFamily="34" charset="0"/>
              </a:rPr>
              <a:t>-1</a:t>
            </a:r>
            <a:r>
              <a:rPr lang="en-US" sz="2400" dirty="0">
                <a:latin typeface="Gill Sans" panose="020B0502020104020203"/>
              </a:rPr>
              <a:t>. </a:t>
            </a:r>
            <a:r>
              <a:rPr lang="en-US" sz="2400" baseline="30000" dirty="0">
                <a:latin typeface="Gill Sans" panose="020B0502020104020203"/>
              </a:rPr>
              <a:t> </a:t>
            </a:r>
            <a:r>
              <a:rPr lang="en-US" sz="2400" dirty="0">
                <a:latin typeface="Gill Sans" panose="020B0502020104020203"/>
                <a:ea typeface="Calibri" panose="020F0502020204030204" pitchFamily="34" charset="0"/>
                <a:cs typeface="Arial" panose="020B0604020202020204" pitchFamily="34" charset="0"/>
              </a:rPr>
              <a:t>Milk yield improvement as a result of supplementation:  up to 33%. </a:t>
            </a:r>
            <a:endParaRPr lang="en-US" sz="2400" dirty="0">
              <a:solidFill>
                <a:schemeClr val="bg1"/>
              </a:solidFill>
              <a:latin typeface="Gill Sans"/>
            </a:endParaRPr>
          </a:p>
        </p:txBody>
      </p:sp>
    </p:spTree>
    <p:extLst>
      <p:ext uri="{BB962C8B-B14F-4D97-AF65-F5344CB8AC3E}">
        <p14:creationId xmlns:p14="http://schemas.microsoft.com/office/powerpoint/2010/main" val="30136332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2D07AFE5-DD1C-4E03-A183-A1AD18F783E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186" y="0"/>
            <a:ext cx="4242772" cy="318207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23FDE2F8-A25A-4422-9FD1-62178763144B}"/>
              </a:ext>
            </a:extLst>
          </p:cNvPr>
          <p:cNvSpPr txBox="1"/>
          <p:nvPr/>
        </p:nvSpPr>
        <p:spPr>
          <a:xfrm>
            <a:off x="267186" y="5932482"/>
            <a:ext cx="868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Gill Sans"/>
              </a:rPr>
              <a:t>Feed trough and feed shed</a:t>
            </a:r>
            <a:r>
              <a:rPr lang="en-US" sz="2400" dirty="0">
                <a:latin typeface="Gill Sans"/>
              </a:rPr>
              <a:t>: reduce wastage (30-50 %),  s</a:t>
            </a:r>
            <a:r>
              <a:rPr lang="en-US" sz="2400" dirty="0">
                <a:latin typeface="Calibri" panose="020F050202020403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ave 10-20% of labor time for feeding.</a:t>
            </a:r>
            <a:endParaRPr lang="en-US" sz="2400" dirty="0">
              <a:latin typeface="Gill Sans"/>
            </a:endParaRPr>
          </a:p>
        </p:txBody>
      </p:sp>
      <p:pic>
        <p:nvPicPr>
          <p:cNvPr id="17" name="Picture 16" descr="A group of sheep eating grass on a sunny day&#10;&#10;Description automatically generated">
            <a:extLst>
              <a:ext uri="{FF2B5EF4-FFF2-40B4-BE49-F238E27FC236}">
                <a16:creationId xmlns:a16="http://schemas.microsoft.com/office/drawing/2014/main" id="{7828913E-625A-4829-A866-46E7EB456AB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4230" y="177923"/>
            <a:ext cx="4005540" cy="3004155"/>
          </a:xfrm>
          <a:prstGeom prst="rect">
            <a:avLst/>
          </a:prstGeom>
        </p:spPr>
      </p:pic>
      <p:pic>
        <p:nvPicPr>
          <p:cNvPr id="2" name="Picture 1" descr="A group of sheep in a fenced in area&#10;&#10;Description automatically generated">
            <a:extLst>
              <a:ext uri="{FF2B5EF4-FFF2-40B4-BE49-F238E27FC236}">
                <a16:creationId xmlns:a16="http://schemas.microsoft.com/office/drawing/2014/main" id="{71416C4A-9C45-4740-A530-7230FD84BF0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230" y="3348789"/>
            <a:ext cx="4369770" cy="245727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E839221-3E2C-446E-98B0-4301A51547F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3615" y="3297388"/>
            <a:ext cx="3226770" cy="2635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9754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790976" y="2022231"/>
            <a:ext cx="7033846" cy="1055077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sz="4246" dirty="0">
                <a:solidFill>
                  <a:srgbClr val="156834"/>
                </a:solidFill>
                <a:latin typeface="Gill Sans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95686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91DF72A-AB95-4F01-8CDE-24A896EBC732}"/>
              </a:ext>
            </a:extLst>
          </p:cNvPr>
          <p:cNvSpPr txBox="1"/>
          <p:nvPr/>
        </p:nvSpPr>
        <p:spPr>
          <a:xfrm>
            <a:off x="152400" y="125917"/>
            <a:ext cx="5715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70C0"/>
                </a:solidFill>
              </a:rPr>
              <a:t>Introduction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146F938-4B34-48F4-80DA-D47562E93400}"/>
              </a:ext>
            </a:extLst>
          </p:cNvPr>
          <p:cNvSpPr txBox="1"/>
          <p:nvPr/>
        </p:nvSpPr>
        <p:spPr>
          <a:xfrm>
            <a:off x="0" y="727007"/>
            <a:ext cx="908183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800" dirty="0"/>
              <a:t>Livestock pop in Ethiopia –cattle, shoats and equines =137.2 million, cattle=60 million (CSA, 2018)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800" dirty="0"/>
              <a:t>Constraints for livestock production in Ethiopia (Feed, health and breed related)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800" dirty="0"/>
              <a:t>Imbalance between feed demand and supply (Table 1)</a:t>
            </a:r>
            <a:endParaRPr lang="en-US" dirty="0"/>
          </a:p>
        </p:txBody>
      </p:sp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E53258D8-FF5E-424A-B69A-8CAB8020CF3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4004067"/>
              </p:ext>
            </p:extLst>
          </p:nvPr>
        </p:nvGraphicFramePr>
        <p:xfrm>
          <a:off x="152400" y="3768283"/>
          <a:ext cx="8839200" cy="2424802"/>
        </p:xfrm>
        <a:graphic>
          <a:graphicData uri="http://schemas.openxmlformats.org/drawingml/2006/table">
            <a:tbl>
              <a:tblPr firstRow="1" firstCol="1" bandRow="1"/>
              <a:tblGrid>
                <a:gridCol w="2133600">
                  <a:extLst>
                    <a:ext uri="{9D8B030D-6E8A-4147-A177-3AD203B41FA5}">
                      <a16:colId xmlns:a16="http://schemas.microsoft.com/office/drawing/2014/main" val="3390253631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887174287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1273737518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606956939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468890686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1099250294"/>
                    </a:ext>
                  </a:extLst>
                </a:gridCol>
              </a:tblGrid>
              <a:tr h="83820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Agro-ecological systems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 livestock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population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Feed demand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(t yr</a:t>
                      </a:r>
                      <a:r>
                        <a:rPr lang="en-US" sz="1600" baseline="30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Feed supply-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good year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(t yr</a:t>
                      </a:r>
                      <a:r>
                        <a:rPr lang="en-US" sz="1600" baseline="30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Feed supply-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average year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(t yr</a:t>
                      </a:r>
                      <a:r>
                        <a:rPr lang="en-US" sz="1600" baseline="30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Feed supply-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bad year</a:t>
                      </a:r>
                    </a:p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(t yr</a:t>
                      </a:r>
                      <a:r>
                        <a:rPr lang="en-US" sz="1600" baseline="300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-1</a:t>
                      </a: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82024352"/>
                  </a:ext>
                </a:extLst>
              </a:tr>
              <a:tr h="30505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Lowland  grazing  (60%)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52265228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47,666,865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68,290,410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51,326,540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34,183,279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31425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Mixed systems –RF deficient (15%)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25424149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28,975,954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28,076,555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19,209,548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15,173,235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263260"/>
                  </a:ext>
                </a:extLst>
              </a:tr>
              <a:tr h="26110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Mixed systems- RF Sufficient (25%)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38734106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53,350,275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48,853,394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38,004,014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31,920,918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9256791"/>
                  </a:ext>
                </a:extLst>
              </a:tr>
              <a:tr h="261105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Total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116423483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129,993,094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145,220,359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108,540,102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81,277,432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377532"/>
                  </a:ext>
                </a:extLst>
              </a:tr>
            </a:tbl>
          </a:graphicData>
        </a:graphic>
      </p:graphicFrame>
      <p:sp>
        <p:nvSpPr>
          <p:cNvPr id="13" name="TextBox 12">
            <a:extLst>
              <a:ext uri="{FF2B5EF4-FFF2-40B4-BE49-F238E27FC236}">
                <a16:creationId xmlns:a16="http://schemas.microsoft.com/office/drawing/2014/main" id="{6B5D1DF6-694C-49C2-913C-90CA5999EE54}"/>
              </a:ext>
            </a:extLst>
          </p:cNvPr>
          <p:cNvSpPr txBox="1"/>
          <p:nvPr/>
        </p:nvSpPr>
        <p:spPr>
          <a:xfrm>
            <a:off x="46121" y="6118009"/>
            <a:ext cx="8839200" cy="375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Source: Ethiopia Livestock Master Plan -ELMP (2015)</a:t>
            </a:r>
            <a:endParaRPr lang="en-US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E05274B-E4DD-4C23-86B2-3A77A492E7C3}"/>
              </a:ext>
            </a:extLst>
          </p:cNvPr>
          <p:cNvSpPr txBox="1"/>
          <p:nvPr/>
        </p:nvSpPr>
        <p:spPr>
          <a:xfrm>
            <a:off x="21556" y="3129517"/>
            <a:ext cx="90387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Table 1. Feed balances for the different livestock production systems under different climatic conditions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6576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469A5B3-660D-445D-8A70-DEFE4CBAA4EA}"/>
              </a:ext>
            </a:extLst>
          </p:cNvPr>
          <p:cNvSpPr txBox="1"/>
          <p:nvPr/>
        </p:nvSpPr>
        <p:spPr>
          <a:xfrm>
            <a:off x="298784" y="76200"/>
            <a:ext cx="86226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70C0"/>
                </a:solidFill>
              </a:rPr>
              <a:t>Africa RISING approaches to address feed and forage related problems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2CD744B-ED6E-40E9-9A33-2E5F7AB056B3}"/>
              </a:ext>
            </a:extLst>
          </p:cNvPr>
          <p:cNvSpPr txBox="1"/>
          <p:nvPr/>
        </p:nvSpPr>
        <p:spPr>
          <a:xfrm>
            <a:off x="38100" y="1164134"/>
            <a:ext cx="90678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/>
              <a:t>Selected representative sites in consultation with local partners in four regions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/>
              <a:t>Diagnosed feed and forage situation (FEAST, PCA, RTS)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/>
              <a:t>Identified potential intervention options (CGIAR partners)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/>
              <a:t>Validated feed and forage intervention options (on-farm)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/>
              <a:t>Demonstrated best bet feed and forage options, and post-harvest management and utilization practices (within and outside AR sites) to enhance </a:t>
            </a:r>
            <a:r>
              <a:rPr lang="en-GB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adaptation by users</a:t>
            </a:r>
            <a:endParaRPr lang="en-US" sz="2800" dirty="0"/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/>
              <a:t>Explored different options for forage seed multiplication (cooperatives, unions, model farmers, FTCs, local Universities and research centers)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en-US" sz="2800" dirty="0"/>
              <a:t>Facilitated wider scaling (development partnership arrangement)</a:t>
            </a:r>
          </a:p>
        </p:txBody>
      </p:sp>
    </p:spTree>
    <p:extLst>
      <p:ext uri="{BB962C8B-B14F-4D97-AF65-F5344CB8AC3E}">
        <p14:creationId xmlns:p14="http://schemas.microsoft.com/office/powerpoint/2010/main" val="27495043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B156AD0-3D7C-4BE5-B765-3D01121FBE24}"/>
              </a:ext>
            </a:extLst>
          </p:cNvPr>
          <p:cNvSpPr txBox="1"/>
          <p:nvPr/>
        </p:nvSpPr>
        <p:spPr>
          <a:xfrm>
            <a:off x="584599" y="228600"/>
            <a:ext cx="5943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70C0"/>
                </a:solidFill>
              </a:rPr>
              <a:t>Achievements/ contributions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46BC7AE-3A7E-4B87-A01F-95A744DE30A3}"/>
              </a:ext>
            </a:extLst>
          </p:cNvPr>
          <p:cNvSpPr txBox="1"/>
          <p:nvPr/>
        </p:nvSpPr>
        <p:spPr>
          <a:xfrm>
            <a:off x="381000" y="935534"/>
            <a:ext cx="8023123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800" dirty="0"/>
              <a:t>Farmers have started </a:t>
            </a:r>
            <a:r>
              <a:rPr lang="en-US" sz="2800" i="1" dirty="0"/>
              <a:t>allocating more land for forage production</a:t>
            </a:r>
            <a:r>
              <a:rPr lang="en-US" sz="2800" dirty="0"/>
              <a:t> – from 100 m</a:t>
            </a:r>
            <a:r>
              <a:rPr lang="en-US" sz="2800" baseline="30000" dirty="0"/>
              <a:t>2</a:t>
            </a:r>
            <a:r>
              <a:rPr lang="en-US" sz="2800" dirty="0"/>
              <a:t> to more than 1000 m</a:t>
            </a:r>
            <a:r>
              <a:rPr lang="en-US" sz="2800" baseline="30000" dirty="0"/>
              <a:t>2</a:t>
            </a:r>
            <a:r>
              <a:rPr lang="en-US" sz="2800" dirty="0"/>
              <a:t> -because of the project effort on awareness creation (field days, demonstration, training, visits)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800" i="1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AR validated feed and forage technologies are now mainstreaming </a:t>
            </a:r>
            <a:r>
              <a:rPr lang="en-GB" sz="2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through partner organisations without direct AR involvement</a:t>
            </a:r>
            <a:endParaRPr lang="en-US" sz="28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800" dirty="0"/>
              <a:t>AR project managed to </a:t>
            </a:r>
            <a:r>
              <a:rPr lang="en-US" sz="2800" i="1" dirty="0"/>
              <a:t>reach and benefit more than 96,432 farmers from 2017 to 2021 with feed and forage options </a:t>
            </a:r>
            <a:r>
              <a:rPr lang="en-US" sz="2800" dirty="0"/>
              <a:t>through direct and partners engagement (NGOs, extension, ILSSI, TAAT, Grass2cash project, local Universities and research centers)- (Table 2).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71586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397B649-DFF0-402F-B559-226EB727BC93}"/>
              </a:ext>
            </a:extLst>
          </p:cNvPr>
          <p:cNvSpPr txBox="1"/>
          <p:nvPr/>
        </p:nvSpPr>
        <p:spPr>
          <a:xfrm>
            <a:off x="0" y="4800600"/>
            <a:ext cx="90678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200" dirty="0"/>
              <a:t>Total number of beneficiaries in 2017-2021 from feed and forage intervention= </a:t>
            </a:r>
            <a:r>
              <a:rPr lang="en-US" sz="2200" b="1" dirty="0"/>
              <a:t>96,432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200" dirty="0"/>
              <a:t>Targets from 2017 to 2021=</a:t>
            </a:r>
            <a:r>
              <a:rPr lang="en-US" sz="22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200" b="1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126,059</a:t>
            </a:r>
            <a:endParaRPr lang="en-US" sz="2200" b="1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D99499A-3682-4300-8337-F7455C8F70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6791822"/>
              </p:ext>
            </p:extLst>
          </p:nvPr>
        </p:nvGraphicFramePr>
        <p:xfrm>
          <a:off x="457200" y="510310"/>
          <a:ext cx="7848597" cy="429029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535044">
                  <a:extLst>
                    <a:ext uri="{9D8B030D-6E8A-4147-A177-3AD203B41FA5}">
                      <a16:colId xmlns:a16="http://schemas.microsoft.com/office/drawing/2014/main" val="495145426"/>
                    </a:ext>
                  </a:extLst>
                </a:gridCol>
                <a:gridCol w="795029">
                  <a:extLst>
                    <a:ext uri="{9D8B030D-6E8A-4147-A177-3AD203B41FA5}">
                      <a16:colId xmlns:a16="http://schemas.microsoft.com/office/drawing/2014/main" val="1370511951"/>
                    </a:ext>
                  </a:extLst>
                </a:gridCol>
                <a:gridCol w="841349">
                  <a:extLst>
                    <a:ext uri="{9D8B030D-6E8A-4147-A177-3AD203B41FA5}">
                      <a16:colId xmlns:a16="http://schemas.microsoft.com/office/drawing/2014/main" val="4293943028"/>
                    </a:ext>
                  </a:extLst>
                </a:gridCol>
                <a:gridCol w="1225725">
                  <a:extLst>
                    <a:ext uri="{9D8B030D-6E8A-4147-A177-3AD203B41FA5}">
                      <a16:colId xmlns:a16="http://schemas.microsoft.com/office/drawing/2014/main" val="2408581719"/>
                    </a:ext>
                  </a:extLst>
                </a:gridCol>
                <a:gridCol w="1225725">
                  <a:extLst>
                    <a:ext uri="{9D8B030D-6E8A-4147-A177-3AD203B41FA5}">
                      <a16:colId xmlns:a16="http://schemas.microsoft.com/office/drawing/2014/main" val="1922929009"/>
                    </a:ext>
                  </a:extLst>
                </a:gridCol>
                <a:gridCol w="1225725">
                  <a:extLst>
                    <a:ext uri="{9D8B030D-6E8A-4147-A177-3AD203B41FA5}">
                      <a16:colId xmlns:a16="http://schemas.microsoft.com/office/drawing/2014/main" val="3936465390"/>
                    </a:ext>
                  </a:extLst>
                </a:gridCol>
              </a:tblGrid>
              <a:tr h="361338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1" u="none" strike="noStrike" baseline="0" dirty="0">
                          <a:effectLst/>
                        </a:rPr>
                        <a:t>Technological options</a:t>
                      </a:r>
                      <a:endParaRPr lang="en-US" sz="2200" b="1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1" u="none" strike="noStrike" baseline="0" dirty="0">
                          <a:effectLst/>
                        </a:rPr>
                        <a:t>2017</a:t>
                      </a:r>
                      <a:endParaRPr lang="en-US" sz="2200" b="1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1" u="none" strike="noStrike" baseline="0">
                          <a:effectLst/>
                        </a:rPr>
                        <a:t>2018</a:t>
                      </a:r>
                      <a:endParaRPr lang="en-US" sz="2200" b="1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1" u="none" strike="noStrike" baseline="0" dirty="0">
                          <a:effectLst/>
                        </a:rPr>
                        <a:t>2019</a:t>
                      </a:r>
                      <a:endParaRPr lang="en-US" sz="2200" b="1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001276053"/>
                  </a:ext>
                </a:extLst>
              </a:tr>
              <a:tr h="361338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u="none" strike="noStrike" baseline="0" dirty="0">
                          <a:effectLst/>
                        </a:rPr>
                        <a:t>Oat/vetch</a:t>
                      </a:r>
                      <a:endParaRPr lang="en-US" sz="22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u="none" strike="noStrike" baseline="0" dirty="0">
                          <a:effectLst/>
                        </a:rPr>
                        <a:t>1503</a:t>
                      </a:r>
                      <a:endParaRPr lang="en-US" sz="22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u="none" strike="noStrike" baseline="0" dirty="0">
                          <a:effectLst/>
                        </a:rPr>
                        <a:t>6647</a:t>
                      </a:r>
                      <a:endParaRPr lang="en-US" sz="22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u="none" strike="noStrike" baseline="0" dirty="0">
                          <a:effectLst/>
                        </a:rPr>
                        <a:t>5146</a:t>
                      </a:r>
                      <a:endParaRPr lang="en-US" sz="22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21689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4,806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575659070"/>
                  </a:ext>
                </a:extLst>
              </a:tr>
              <a:tr h="361338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u="none" strike="noStrike" baseline="0">
                          <a:effectLst/>
                        </a:rPr>
                        <a:t>Desho grass</a:t>
                      </a:r>
                      <a:endParaRPr lang="en-US" sz="22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u="none" strike="noStrike" baseline="0">
                          <a:effectLst/>
                        </a:rPr>
                        <a:t>1018</a:t>
                      </a:r>
                      <a:endParaRPr lang="en-US" sz="22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u="none" strike="noStrike" baseline="0" dirty="0">
                          <a:effectLst/>
                        </a:rPr>
                        <a:t>517</a:t>
                      </a:r>
                      <a:endParaRPr lang="en-US" sz="22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u="none" strike="noStrike" baseline="0" dirty="0">
                          <a:effectLst/>
                        </a:rPr>
                        <a:t>112</a:t>
                      </a:r>
                      <a:endParaRPr lang="en-US" sz="22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4125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4194631506"/>
                  </a:ext>
                </a:extLst>
              </a:tr>
              <a:tr h="361338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u="none" strike="noStrike" baseline="0">
                          <a:effectLst/>
                        </a:rPr>
                        <a:t>Sweet lupin</a:t>
                      </a:r>
                      <a:endParaRPr lang="en-US" sz="22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u="none" strike="noStrike" baseline="0">
                          <a:effectLst/>
                        </a:rPr>
                        <a:t>106</a:t>
                      </a:r>
                      <a:endParaRPr lang="en-US" sz="22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u="none" strike="noStrike" baseline="0" dirty="0">
                          <a:effectLst/>
                        </a:rPr>
                        <a:t>113</a:t>
                      </a:r>
                      <a:endParaRPr lang="en-US" sz="22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u="none" strike="noStrike" baseline="0" dirty="0">
                          <a:effectLst/>
                        </a:rPr>
                        <a:t>0</a:t>
                      </a:r>
                      <a:endParaRPr lang="en-US" sz="22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4015923133"/>
                  </a:ext>
                </a:extLst>
              </a:tr>
              <a:tr h="361338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u="none" strike="noStrike" baseline="0">
                          <a:effectLst/>
                        </a:rPr>
                        <a:t>Alfalfa</a:t>
                      </a:r>
                      <a:endParaRPr lang="en-US" sz="22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u="none" strike="noStrike" baseline="0" dirty="0">
                          <a:effectLst/>
                        </a:rPr>
                        <a:t>3</a:t>
                      </a:r>
                      <a:endParaRPr lang="en-US" sz="22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u="none" strike="noStrike" baseline="0" dirty="0">
                          <a:effectLst/>
                        </a:rPr>
                        <a:t>32</a:t>
                      </a:r>
                      <a:endParaRPr lang="en-US" sz="22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u="none" strike="noStrike" baseline="0" dirty="0">
                          <a:effectLst/>
                        </a:rPr>
                        <a:t>226</a:t>
                      </a:r>
                      <a:endParaRPr lang="en-US" sz="22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581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164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587019546"/>
                  </a:ext>
                </a:extLst>
              </a:tr>
              <a:tr h="361338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u="none" strike="noStrike" baseline="0" dirty="0" err="1">
                          <a:effectLst/>
                        </a:rPr>
                        <a:t>Faba</a:t>
                      </a:r>
                      <a:r>
                        <a:rPr lang="en-US" sz="2200" u="none" strike="noStrike" baseline="0" dirty="0">
                          <a:effectLst/>
                        </a:rPr>
                        <a:t> bean/forage intercropping</a:t>
                      </a:r>
                      <a:endParaRPr lang="en-US" sz="22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u="none" strike="noStrike" baseline="0">
                          <a:effectLst/>
                        </a:rPr>
                        <a:t>16</a:t>
                      </a:r>
                      <a:endParaRPr lang="en-US" sz="22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u="none" strike="noStrike" baseline="0" dirty="0">
                          <a:effectLst/>
                        </a:rPr>
                        <a:t>0</a:t>
                      </a:r>
                      <a:endParaRPr lang="en-US" sz="22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u="none" strike="noStrike" baseline="0" dirty="0">
                          <a:effectLst/>
                        </a:rPr>
                        <a:t>0</a:t>
                      </a:r>
                      <a:endParaRPr lang="en-US" sz="22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264433809"/>
                  </a:ext>
                </a:extLst>
              </a:tr>
              <a:tr h="361338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u="none" strike="noStrike" baseline="0">
                          <a:effectLst/>
                        </a:rPr>
                        <a:t>Tree luceren</a:t>
                      </a:r>
                      <a:endParaRPr lang="en-US" sz="22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u="none" strike="noStrike" baseline="0">
                          <a:effectLst/>
                        </a:rPr>
                        <a:t>11388</a:t>
                      </a:r>
                      <a:endParaRPr lang="en-US" sz="22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u="none" strike="noStrike" baseline="0" dirty="0">
                          <a:effectLst/>
                        </a:rPr>
                        <a:t>12535</a:t>
                      </a:r>
                      <a:endParaRPr lang="en-US" sz="22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u="none" strike="noStrike" baseline="0" dirty="0">
                          <a:effectLst/>
                        </a:rPr>
                        <a:t>10788</a:t>
                      </a:r>
                      <a:endParaRPr lang="en-US" sz="22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9483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1819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744820653"/>
                  </a:ext>
                </a:extLst>
              </a:tr>
              <a:tr h="361338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u="none" strike="noStrike" baseline="0" dirty="0">
                          <a:effectLst/>
                        </a:rPr>
                        <a:t>Feed trough</a:t>
                      </a:r>
                      <a:endParaRPr lang="en-US" sz="22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u="none" strike="noStrike" baseline="0">
                          <a:effectLst/>
                        </a:rPr>
                        <a:t>25</a:t>
                      </a:r>
                      <a:endParaRPr lang="en-US" sz="22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u="none" strike="noStrike" baseline="0" dirty="0">
                          <a:effectLst/>
                        </a:rPr>
                        <a:t>137</a:t>
                      </a:r>
                      <a:endParaRPr lang="en-US" sz="22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u="none" strike="noStrike" baseline="0" dirty="0">
                          <a:effectLst/>
                        </a:rPr>
                        <a:t>237</a:t>
                      </a:r>
                      <a:endParaRPr lang="en-US" sz="22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837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1,097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892715589"/>
                  </a:ext>
                </a:extLst>
              </a:tr>
              <a:tr h="361338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u="none" strike="noStrike" baseline="0">
                          <a:effectLst/>
                        </a:rPr>
                        <a:t>Fodder beet</a:t>
                      </a:r>
                      <a:endParaRPr lang="en-US" sz="22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u="none" strike="noStrike" baseline="0">
                          <a:effectLst/>
                        </a:rPr>
                        <a:t>0</a:t>
                      </a:r>
                      <a:endParaRPr lang="en-US" sz="22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u="none" strike="noStrike" baseline="0" dirty="0">
                          <a:effectLst/>
                        </a:rPr>
                        <a:t>0</a:t>
                      </a:r>
                      <a:endParaRPr lang="en-US" sz="22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u="none" strike="noStrike" baseline="0" dirty="0">
                          <a:effectLst/>
                        </a:rPr>
                        <a:t>61</a:t>
                      </a:r>
                      <a:endParaRPr lang="en-US" sz="22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122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198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662950721"/>
                  </a:ext>
                </a:extLst>
              </a:tr>
              <a:tr h="361338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u="none" strike="noStrike" baseline="0">
                          <a:effectLst/>
                        </a:rPr>
                        <a:t>Elephant grass</a:t>
                      </a:r>
                      <a:endParaRPr lang="en-US" sz="22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u="none" strike="noStrike" baseline="0">
                          <a:effectLst/>
                        </a:rPr>
                        <a:t>0</a:t>
                      </a:r>
                      <a:endParaRPr lang="en-US" sz="2200" b="0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u="none" strike="noStrike" baseline="0" dirty="0">
                          <a:effectLst/>
                        </a:rPr>
                        <a:t>0</a:t>
                      </a:r>
                      <a:endParaRPr lang="en-US" sz="22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u="none" strike="noStrike" baseline="0" dirty="0">
                          <a:effectLst/>
                        </a:rPr>
                        <a:t>99</a:t>
                      </a:r>
                      <a:endParaRPr lang="en-US" sz="22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302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3435843085"/>
                  </a:ext>
                </a:extLst>
              </a:tr>
              <a:tr h="361338">
                <a:tc>
                  <a:txBody>
                    <a:bodyPr/>
                    <a:lstStyle/>
                    <a:p>
                      <a:pPr algn="l" fontAlgn="b"/>
                      <a:r>
                        <a:rPr lang="en-US" sz="2200" b="1" u="none" strike="noStrike" baseline="0">
                          <a:effectLst/>
                        </a:rPr>
                        <a:t>Total</a:t>
                      </a:r>
                      <a:endParaRPr lang="en-US" sz="2200" b="1" i="0" u="none" strike="noStrike" baseline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1" u="none" strike="noStrike" baseline="0" dirty="0">
                          <a:effectLst/>
                        </a:rPr>
                        <a:t>14059</a:t>
                      </a:r>
                      <a:endParaRPr lang="en-US" sz="2200" b="1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1" u="none" strike="noStrike" baseline="0" dirty="0">
                          <a:effectLst/>
                        </a:rPr>
                        <a:t>19981</a:t>
                      </a:r>
                      <a:endParaRPr lang="en-US" sz="2200" b="1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1" u="none" strike="noStrike" baseline="0" dirty="0">
                          <a:effectLst/>
                        </a:rPr>
                        <a:t>16669</a:t>
                      </a:r>
                      <a:endParaRPr lang="en-US" sz="2200" b="1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37481</a:t>
                      </a:r>
                    </a:p>
                  </a:txBody>
                  <a:tcPr marL="6350" marR="6350" marT="635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2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8242</a:t>
                      </a:r>
                    </a:p>
                  </a:txBody>
                  <a:tcPr marL="6350" marR="6350" marT="6350" marB="0" anchor="b"/>
                </a:tc>
                <a:extLst>
                  <a:ext uri="{0D108BD9-81ED-4DB2-BD59-A6C34878D82A}">
                    <a16:rowId xmlns:a16="http://schemas.microsoft.com/office/drawing/2014/main" val="1105987869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BB3B39B5-9BC2-4BFF-BBB3-B0ED2070EE07}"/>
              </a:ext>
            </a:extLst>
          </p:cNvPr>
          <p:cNvSpPr txBox="1"/>
          <p:nvPr/>
        </p:nvSpPr>
        <p:spPr>
          <a:xfrm>
            <a:off x="0" y="13534"/>
            <a:ext cx="723900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200" b="0" i="0" u="none" strike="noStrike" dirty="0">
                <a:solidFill>
                  <a:srgbClr val="000000"/>
                </a:solidFill>
                <a:effectLst/>
              </a:rPr>
              <a:t>Table 2. Number of beneficiary farmers from 2017 to 2021.</a:t>
            </a:r>
            <a:r>
              <a:rPr lang="en-US" sz="2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1532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CF4C4FC3-D2A3-480B-AB89-61E2998DD267}"/>
              </a:ext>
            </a:extLst>
          </p:cNvPr>
          <p:cNvSpPr txBox="1"/>
          <p:nvPr/>
        </p:nvSpPr>
        <p:spPr>
          <a:xfrm>
            <a:off x="0" y="-14868"/>
            <a:ext cx="9144000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Producing </a:t>
            </a:r>
            <a:r>
              <a:rPr kumimoji="0" lang="en-US" sz="28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suitability maps </a:t>
            </a: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of the feed and forage options for further investment by any interested groups (e.g. TL)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E4AD9D4-8BAF-41E2-93F1-1AFD560A96D4}"/>
              </a:ext>
            </a:extLst>
          </p:cNvPr>
          <p:cNvPicPr/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939239"/>
            <a:ext cx="7924800" cy="4572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8AE9EF4-6376-4F32-B704-DB0326CDA3A9}"/>
              </a:ext>
            </a:extLst>
          </p:cNvPr>
          <p:cNvSpPr txBox="1"/>
          <p:nvPr/>
        </p:nvSpPr>
        <p:spPr>
          <a:xfrm>
            <a:off x="0" y="5489732"/>
            <a:ext cx="91440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Based on the preliminary result, tree lucerne (TL) can be grown on </a:t>
            </a:r>
            <a:r>
              <a:rPr lang="en-US" sz="28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125K ha of land</a:t>
            </a:r>
            <a:r>
              <a:rPr lang="en-US" sz="2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which can produce </a:t>
            </a:r>
            <a:r>
              <a:rPr lang="en-US" sz="28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 dry matter of 1.0 -1.25 million t y</a:t>
            </a:r>
            <a:r>
              <a:rPr lang="en-US" sz="2800" i="1" baseline="300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-1</a:t>
            </a:r>
            <a:r>
              <a:rPr lang="en-US" sz="2800" i="1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 .</a:t>
            </a:r>
            <a:endParaRPr 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36346072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F865C9C-F8F3-4CCD-80CB-87D05E814EC5}"/>
              </a:ext>
            </a:extLst>
          </p:cNvPr>
          <p:cNvSpPr txBox="1"/>
          <p:nvPr/>
        </p:nvSpPr>
        <p:spPr>
          <a:xfrm>
            <a:off x="76200" y="43263"/>
            <a:ext cx="3505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70C0"/>
                </a:solidFill>
              </a:rPr>
              <a:t>Challenges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BBF5EA5-4080-43FD-83A5-8703D422D382}"/>
              </a:ext>
            </a:extLst>
          </p:cNvPr>
          <p:cNvSpPr txBox="1"/>
          <p:nvPr/>
        </p:nvSpPr>
        <p:spPr>
          <a:xfrm>
            <a:off x="0" y="622456"/>
            <a:ext cx="91440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800" dirty="0"/>
              <a:t>Lack of good quality seeds of the improved forage options to facilitate wider scaling, Example - fodder beet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800" dirty="0"/>
              <a:t>Unaffordable seed price– alfalfa- USD 35 per kg of seed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800" dirty="0"/>
              <a:t>Competing use of forages- feeding at early stage rather than managing a portion for seed production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800" dirty="0"/>
              <a:t>Wider scaling through DPs demand fund allocation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2800" dirty="0"/>
              <a:t>Lack of proper varietal release policy and seed certification?</a:t>
            </a:r>
            <a:r>
              <a:rPr lang="en-US" dirty="0"/>
              <a:t>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E022327-E86F-42B7-952D-2551C0627BE5}"/>
              </a:ext>
            </a:extLst>
          </p:cNvPr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178" y="3810000"/>
            <a:ext cx="3337622" cy="2618678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6FFC628-729D-4A60-8DAC-5EA4E16BE9C9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4778" y="3782122"/>
            <a:ext cx="3337622" cy="261867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AB98200-EA1F-4586-B2ED-B427DEEEAC15}"/>
              </a:ext>
            </a:extLst>
          </p:cNvPr>
          <p:cNvSpPr txBox="1"/>
          <p:nvPr/>
        </p:nvSpPr>
        <p:spPr>
          <a:xfrm>
            <a:off x="1276817" y="6400800"/>
            <a:ext cx="7106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Fodder beet seed production in Africa RISING site in </a:t>
            </a:r>
            <a:r>
              <a:rPr lang="en-US" dirty="0" err="1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Sinana</a:t>
            </a:r>
            <a:r>
              <a:rPr lang="en-US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, Ethiopia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06314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990600"/>
            <a:ext cx="5791200" cy="4343401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1" y="5567080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2711" fontAlgn="auto">
              <a:spcBef>
                <a:spcPts val="0"/>
              </a:spcBef>
              <a:spcAft>
                <a:spcPts val="0"/>
              </a:spcAft>
              <a:tabLst>
                <a:tab pos="461951" algn="l"/>
              </a:tabLst>
            </a:pPr>
            <a:r>
              <a:rPr lang="en-US" sz="2400" b="1" dirty="0">
                <a:latin typeface="Gill Sans" panose="020B0502020104020203"/>
              </a:rPr>
              <a:t>Oat-vetch mixture </a:t>
            </a:r>
            <a:r>
              <a:rPr lang="en-US" sz="2400" dirty="0">
                <a:latin typeface="Gill Sans" panose="020B0502020104020203"/>
              </a:rPr>
              <a:t>provides </a:t>
            </a:r>
            <a:r>
              <a:rPr lang="en-GB" sz="2400" dirty="0">
                <a:latin typeface="Gill Sans" panose="020B0502020104020203"/>
              </a:rPr>
              <a:t>high biomass yields (12 t ha</a:t>
            </a:r>
            <a:r>
              <a:rPr lang="en-GB" sz="2400" baseline="30000" dirty="0">
                <a:latin typeface="Gill Sans" panose="020B0502020104020203"/>
              </a:rPr>
              <a:t>-1</a:t>
            </a:r>
            <a:r>
              <a:rPr lang="en-GB" sz="2400" dirty="0">
                <a:latin typeface="Gill Sans" panose="020B0502020104020203"/>
              </a:rPr>
              <a:t> of DM). It is a balanced diet in terms of protein and energy. </a:t>
            </a:r>
            <a:r>
              <a:rPr lang="en-US" sz="2400" dirty="0">
                <a:latin typeface="Gill Sans" panose="020B0502020104020203"/>
                <a:ea typeface="Calibri" panose="020F0502020204030204" pitchFamily="34" charset="0"/>
                <a:cs typeface="Arial" panose="020B0604020202020204" pitchFamily="34" charset="0"/>
              </a:rPr>
              <a:t>Milk yield improvement as a result of supplementation: oat-vetch &gt;50%</a:t>
            </a:r>
            <a:endParaRPr lang="en-US" sz="2400" dirty="0">
              <a:latin typeface="Gill Sans" panose="020B0502020104020203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0398" y="115574"/>
            <a:ext cx="896360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70C0"/>
                </a:solidFill>
                <a:latin typeface="Gill Sans"/>
              </a:rPr>
              <a:t>Livestock feed and forage management and utilization practices- Examples</a:t>
            </a:r>
          </a:p>
        </p:txBody>
      </p:sp>
    </p:spTree>
    <p:extLst>
      <p:ext uri="{BB962C8B-B14F-4D97-AF65-F5344CB8AC3E}">
        <p14:creationId xmlns:p14="http://schemas.microsoft.com/office/powerpoint/2010/main" val="5915979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17106" y="3124199"/>
            <a:ext cx="38413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2711" fontAlgn="auto">
              <a:spcBef>
                <a:spcPts val="0"/>
              </a:spcBef>
              <a:spcAft>
                <a:spcPts val="0"/>
              </a:spcAft>
              <a:tabLst>
                <a:tab pos="461951" algn="l"/>
              </a:tabLst>
            </a:pPr>
            <a:r>
              <a:rPr lang="en-US" sz="2400" dirty="0">
                <a:solidFill>
                  <a:schemeClr val="bg1"/>
                </a:solidFill>
                <a:latin typeface="Gill Sans"/>
              </a:rPr>
              <a:t>Oat-vetch mixture</a:t>
            </a:r>
          </a:p>
        </p:txBody>
      </p:sp>
      <p:pic>
        <p:nvPicPr>
          <p:cNvPr id="9" name="Picture 8" descr="A plant in a garden&#10;&#10;Description automatically generated">
            <a:extLst>
              <a:ext uri="{FF2B5EF4-FFF2-40B4-BE49-F238E27FC236}">
                <a16:creationId xmlns:a16="http://schemas.microsoft.com/office/drawing/2014/main" id="{78786983-2560-4868-B918-AEF04843AD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637" y="100367"/>
            <a:ext cx="8272163" cy="5447795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35D97E6-CCE1-4299-9654-572D8A3608AE}"/>
              </a:ext>
            </a:extLst>
          </p:cNvPr>
          <p:cNvSpPr/>
          <p:nvPr/>
        </p:nvSpPr>
        <p:spPr>
          <a:xfrm>
            <a:off x="304800" y="5544294"/>
            <a:ext cx="88392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latin typeface="Gill Sans" panose="020B0502020104020203"/>
              </a:rPr>
              <a:t>Intercropping selected </a:t>
            </a:r>
            <a:r>
              <a:rPr lang="en-US" sz="2400" b="1" dirty="0" err="1">
                <a:latin typeface="Gill Sans" panose="020B0502020104020203"/>
              </a:rPr>
              <a:t>faba</a:t>
            </a:r>
            <a:r>
              <a:rPr lang="en-US" sz="2400" b="1" dirty="0">
                <a:latin typeface="Gill Sans" panose="020B0502020104020203"/>
              </a:rPr>
              <a:t> bean varieties with improved forage crops:</a:t>
            </a:r>
            <a:r>
              <a:rPr lang="en-US" sz="2400" dirty="0">
                <a:latin typeface="Gill Sans" panose="020B0502020104020203"/>
              </a:rPr>
              <a:t> The intervention provides both grain for the </a:t>
            </a:r>
            <a:r>
              <a:rPr lang="en-US" sz="2400" dirty="0" err="1">
                <a:latin typeface="Gill Sans" panose="020B0502020104020203"/>
              </a:rPr>
              <a:t>hh</a:t>
            </a:r>
            <a:r>
              <a:rPr lang="en-US" sz="2400" dirty="0">
                <a:latin typeface="Gill Sans" panose="020B0502020104020203"/>
              </a:rPr>
              <a:t> and feed for the </a:t>
            </a:r>
            <a:r>
              <a:rPr lang="en-US" sz="2400" dirty="0" err="1">
                <a:latin typeface="Gill Sans" panose="020B0502020104020203"/>
              </a:rPr>
              <a:t>hh’s</a:t>
            </a:r>
            <a:r>
              <a:rPr lang="en-US" sz="2400" dirty="0">
                <a:latin typeface="Gill Sans" panose="020B0502020104020203"/>
              </a:rPr>
              <a:t> livestock.</a:t>
            </a:r>
          </a:p>
        </p:txBody>
      </p:sp>
    </p:spTree>
    <p:extLst>
      <p:ext uri="{BB962C8B-B14F-4D97-AF65-F5344CB8AC3E}">
        <p14:creationId xmlns:p14="http://schemas.microsoft.com/office/powerpoint/2010/main" val="12966965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15-05-17 FtF Partner Meeting [Read-Only]" id="{48711336-C716-4DD4-8A67-A8C6F33B00A6}" vid="{02EBEE9F-C114-4013-8A04-56205B1471E4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15-05-17 FtF Partner Meeting [Read-Only]" id="{48711336-C716-4DD4-8A67-A8C6F33B00A6}" vid="{9237C390-A9AF-449D-94F5-F4EE1B435E02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15-05-17 FtF Partner Meeting</Template>
  <TotalTime>4882</TotalTime>
  <Words>907</Words>
  <Application>Microsoft Office PowerPoint</Application>
  <PresentationFormat>On-screen Show (4:3)</PresentationFormat>
  <Paragraphs>157</Paragraphs>
  <Slides>17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</vt:lpstr>
      <vt:lpstr>Calibri</vt:lpstr>
      <vt:lpstr>Cambria</vt:lpstr>
      <vt:lpstr>Gill Sans</vt:lpstr>
      <vt:lpstr>Wingdings</vt:lpstr>
      <vt:lpstr>Africa RISING presentation_template</vt:lpstr>
      <vt:lpstr>1_Custom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ILRI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Mekonnen, Kindu (ILRI)</dc:creator>
  <cp:lastModifiedBy>Seifu, Haimanot (ILRI)</cp:lastModifiedBy>
  <cp:revision>242</cp:revision>
  <cp:lastPrinted>2018-06-21T13:38:38Z</cp:lastPrinted>
  <dcterms:created xsi:type="dcterms:W3CDTF">2015-04-14T18:07:50Z</dcterms:created>
  <dcterms:modified xsi:type="dcterms:W3CDTF">2022-06-30T11:35:59Z</dcterms:modified>
</cp:coreProperties>
</file>