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8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9.xml" ContentType="application/vnd.openxmlformats-officedocument.theme+xml"/>
  <Override PartName="/ppt/slideLayouts/slideLayout14.xml" ContentType="application/vnd.openxmlformats-officedocument.presentationml.slideLayout+xml"/>
  <Override PartName="/ppt/theme/theme10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1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2.xml" ContentType="application/vnd.openxmlformats-officedocument.theme+xml"/>
  <Override PartName="/ppt/slideLayouts/slideLayout20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6" r:id="rId5"/>
    <p:sldMasterId id="2147483669" r:id="rId6"/>
    <p:sldMasterId id="2147483672" r:id="rId7"/>
    <p:sldMasterId id="2147483659" r:id="rId8"/>
    <p:sldMasterId id="2147483685" r:id="rId9"/>
    <p:sldMasterId id="2147483689" r:id="rId10"/>
    <p:sldMasterId id="2147483702" r:id="rId11"/>
    <p:sldMasterId id="2147483733" r:id="rId12"/>
    <p:sldMasterId id="2147483736" r:id="rId13"/>
    <p:sldMasterId id="2147483738" r:id="rId14"/>
    <p:sldMasterId id="2147483744" r:id="rId15"/>
    <p:sldMasterId id="2147483748" r:id="rId16"/>
  </p:sldMasterIdLst>
  <p:notesMasterIdLst>
    <p:notesMasterId r:id="rId28"/>
  </p:notesMasterIdLst>
  <p:sldIdLst>
    <p:sldId id="263" r:id="rId17"/>
    <p:sldId id="384" r:id="rId18"/>
    <p:sldId id="1231" r:id="rId19"/>
    <p:sldId id="1222" r:id="rId20"/>
    <p:sldId id="1227" r:id="rId21"/>
    <p:sldId id="1228" r:id="rId22"/>
    <p:sldId id="1224" r:id="rId23"/>
    <p:sldId id="1226" r:id="rId24"/>
    <p:sldId id="1229" r:id="rId25"/>
    <p:sldId id="1230" r:id="rId26"/>
    <p:sldId id="265" r:id="rId2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534" userDrawn="1">
          <p15:clr>
            <a:srgbClr val="A4A3A4"/>
          </p15:clr>
        </p15:guide>
        <p15:guide id="4" orient="horz" pos="1859" userDrawn="1">
          <p15:clr>
            <a:srgbClr val="A4A3A4"/>
          </p15:clr>
        </p15:guide>
        <p15:guide id="5" pos="2544" userDrawn="1">
          <p15:clr>
            <a:srgbClr val="A4A3A4"/>
          </p15:clr>
        </p15:guide>
        <p15:guide id="6" orient="horz" pos="4128" userDrawn="1">
          <p15:clr>
            <a:srgbClr val="A4A3A4"/>
          </p15:clr>
        </p15:guide>
        <p15:guide id="8" pos="432" userDrawn="1">
          <p15:clr>
            <a:srgbClr val="A4A3A4"/>
          </p15:clr>
        </p15:guide>
        <p15:guide id="11" pos="5184" userDrawn="1">
          <p15:clr>
            <a:srgbClr val="A4A3A4"/>
          </p15:clr>
        </p15:guide>
        <p15:guide id="12" orient="horz" pos="3552" userDrawn="1">
          <p15:clr>
            <a:srgbClr val="A4A3A4"/>
          </p15:clr>
        </p15:guide>
        <p15:guide id="13" orient="horz" pos="3744" userDrawn="1">
          <p15:clr>
            <a:srgbClr val="A4A3A4"/>
          </p15:clr>
        </p15:guide>
        <p15:guide id="14" orient="horz" pos="158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es, Sarah (RTB-CIP)" initials="FS(" lastIdx="1" clrIdx="0">
    <p:extLst>
      <p:ext uri="{19B8F6BF-5375-455C-9EA6-DF929625EA0E}">
        <p15:presenceInfo xmlns:p15="http://schemas.microsoft.com/office/powerpoint/2012/main" userId="S-1-5-21-1606980848-162531612-839522115-972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A431D"/>
    <a:srgbClr val="B2282A"/>
    <a:srgbClr val="F78D1E"/>
    <a:srgbClr val="FFC60B"/>
    <a:srgbClr val="1C9B43"/>
    <a:srgbClr val="990000"/>
    <a:srgbClr val="9B5525"/>
    <a:srgbClr val="E6E6E6"/>
    <a:srgbClr val="BC2A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74BF73-9797-4A77-9883-B216F2356B5C}" v="7" dt="2022-04-25T20:11:55.0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pos="5534"/>
        <p:guide orient="horz" pos="1859"/>
        <p:guide pos="2544"/>
        <p:guide orient="horz" pos="4128"/>
        <p:guide pos="432"/>
        <p:guide pos="5184"/>
        <p:guide orient="horz" pos="3552"/>
        <p:guide orient="horz" pos="3744"/>
        <p:guide orient="horz" pos="15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" Type="http://schemas.openxmlformats.org/officeDocument/2006/relationships/customXml" Target="../customXml/item3.xml"/><Relationship Id="rId21" Type="http://schemas.openxmlformats.org/officeDocument/2006/relationships/slide" Target="slides/slide5.xml"/><Relationship Id="rId34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4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7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iele, Graham (CIP)" userId="59355896-b81c-4a58-ba5f-ae7001493d59" providerId="ADAL" clId="{5974BF73-9797-4A77-9883-B216F2356B5C}"/>
    <pc:docChg chg="modSld">
      <pc:chgData name="Thiele, Graham (CIP)" userId="59355896-b81c-4a58-ba5f-ae7001493d59" providerId="ADAL" clId="{5974BF73-9797-4A77-9883-B216F2356B5C}" dt="2022-04-25T20:12:22.777" v="9" actId="20577"/>
      <pc:docMkLst>
        <pc:docMk/>
      </pc:docMkLst>
      <pc:sldChg chg="modAnim">
        <pc:chgData name="Thiele, Graham (CIP)" userId="59355896-b81c-4a58-ba5f-ae7001493d59" providerId="ADAL" clId="{5974BF73-9797-4A77-9883-B216F2356B5C}" dt="2022-04-25T20:11:24.760" v="3"/>
        <pc:sldMkLst>
          <pc:docMk/>
          <pc:sldMk cId="171255505" sldId="384"/>
        </pc:sldMkLst>
      </pc:sldChg>
      <pc:sldChg chg="modAnim">
        <pc:chgData name="Thiele, Graham (CIP)" userId="59355896-b81c-4a58-ba5f-ae7001493d59" providerId="ADAL" clId="{5974BF73-9797-4A77-9883-B216F2356B5C}" dt="2022-04-25T20:11:55.008" v="6"/>
        <pc:sldMkLst>
          <pc:docMk/>
          <pc:sldMk cId="2185294345" sldId="1224"/>
        </pc:sldMkLst>
      </pc:sldChg>
      <pc:sldChg chg="modSp mod">
        <pc:chgData name="Thiele, Graham (CIP)" userId="59355896-b81c-4a58-ba5f-ae7001493d59" providerId="ADAL" clId="{5974BF73-9797-4A77-9883-B216F2356B5C}" dt="2022-04-25T20:12:22.777" v="9" actId="20577"/>
        <pc:sldMkLst>
          <pc:docMk/>
          <pc:sldMk cId="423035744" sldId="1230"/>
        </pc:sldMkLst>
        <pc:spChg chg="mod">
          <ac:chgData name="Thiele, Graham (CIP)" userId="59355896-b81c-4a58-ba5f-ae7001493d59" providerId="ADAL" clId="{5974BF73-9797-4A77-9883-B216F2356B5C}" dt="2022-04-25T20:12:22.777" v="9" actId="20577"/>
          <ac:spMkLst>
            <pc:docMk/>
            <pc:sldMk cId="423035744" sldId="1230"/>
            <ac:spMk id="6" creationId="{10756A39-E3F0-4953-B596-FFA1ACE7B29D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D16DE5-EC2B-4591-A046-1A9A2EE8181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2FE7FF-11AE-43D5-9565-3F8CD82E713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Scaling (“innovation in innovation”)</a:t>
          </a:r>
        </a:p>
      </dgm:t>
    </dgm:pt>
    <dgm:pt modelId="{E8266353-70A7-485A-9292-9218612D6778}" type="parTrans" cxnId="{4E68333C-8505-484F-9E98-18E34B1299BE}">
      <dgm:prSet/>
      <dgm:spPr/>
      <dgm:t>
        <a:bodyPr/>
        <a:lstStyle/>
        <a:p>
          <a:endParaRPr lang="en-US"/>
        </a:p>
      </dgm:t>
    </dgm:pt>
    <dgm:pt modelId="{4DCCA19E-6A6C-44CE-9C92-1C802112193A}" type="sibTrans" cxnId="{4E68333C-8505-484F-9E98-18E34B1299BE}">
      <dgm:prSet/>
      <dgm:spPr/>
      <dgm:t>
        <a:bodyPr/>
        <a:lstStyle/>
        <a:p>
          <a:endParaRPr lang="en-US"/>
        </a:p>
      </dgm:t>
    </dgm:pt>
    <dgm:pt modelId="{08D1064E-2368-40A6-A45D-E6CED493D44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Reducing perishability and adding value post harvest</a:t>
          </a:r>
        </a:p>
      </dgm:t>
    </dgm:pt>
    <dgm:pt modelId="{F7B83439-08F5-4859-A516-1710DCDCECC8}" type="parTrans" cxnId="{663ACD51-5B3B-4894-9FC6-2CDA76771F36}">
      <dgm:prSet/>
      <dgm:spPr/>
      <dgm:t>
        <a:bodyPr/>
        <a:lstStyle/>
        <a:p>
          <a:endParaRPr lang="en-US"/>
        </a:p>
      </dgm:t>
    </dgm:pt>
    <dgm:pt modelId="{41948EBD-35AB-499E-B360-A6563036527E}" type="sibTrans" cxnId="{663ACD51-5B3B-4894-9FC6-2CDA76771F36}">
      <dgm:prSet/>
      <dgm:spPr/>
      <dgm:t>
        <a:bodyPr/>
        <a:lstStyle/>
        <a:p>
          <a:endParaRPr lang="en-US"/>
        </a:p>
      </dgm:t>
    </dgm:pt>
    <dgm:pt modelId="{4602412F-71CE-4C26-B621-835CAD4D33C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Managing pests and disease</a:t>
          </a:r>
        </a:p>
      </dgm:t>
    </dgm:pt>
    <dgm:pt modelId="{2852558B-DE4F-4430-886D-2D29A7AEEB79}" type="parTrans" cxnId="{BABA4B95-BEE0-4056-B536-3D2C555738F1}">
      <dgm:prSet/>
      <dgm:spPr/>
      <dgm:t>
        <a:bodyPr/>
        <a:lstStyle/>
        <a:p>
          <a:endParaRPr lang="en-US"/>
        </a:p>
      </dgm:t>
    </dgm:pt>
    <dgm:pt modelId="{DAE6B0D3-964F-41E5-A635-6EC08B308315}" type="sibTrans" cxnId="{BABA4B95-BEE0-4056-B536-3D2C555738F1}">
      <dgm:prSet/>
      <dgm:spPr/>
      <dgm:t>
        <a:bodyPr/>
        <a:lstStyle/>
        <a:p>
          <a:endParaRPr lang="en-US"/>
        </a:p>
      </dgm:t>
    </dgm:pt>
    <dgm:pt modelId="{89F718D1-AD25-4692-B216-F8C8733D9B2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Seed systems and improved varieties</a:t>
          </a:r>
        </a:p>
      </dgm:t>
    </dgm:pt>
    <dgm:pt modelId="{C265FBF1-E70F-4D51-BE27-365B811C2290}" type="parTrans" cxnId="{B1B5B8B2-6EFD-4D9A-A603-6AF9F314CA21}">
      <dgm:prSet/>
      <dgm:spPr/>
      <dgm:t>
        <a:bodyPr/>
        <a:lstStyle/>
        <a:p>
          <a:endParaRPr lang="en-US"/>
        </a:p>
      </dgm:t>
    </dgm:pt>
    <dgm:pt modelId="{A687B550-8F67-403C-B633-6B3C003C1768}" type="sibTrans" cxnId="{B1B5B8B2-6EFD-4D9A-A603-6AF9F314CA21}">
      <dgm:prSet/>
      <dgm:spPr/>
      <dgm:t>
        <a:bodyPr/>
        <a:lstStyle/>
        <a:p>
          <a:endParaRPr lang="en-US"/>
        </a:p>
      </dgm:t>
    </dgm:pt>
    <dgm:pt modelId="{2AABFCD6-8BCE-4357-8E78-61955EF6E43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Nutrition</a:t>
          </a:r>
        </a:p>
      </dgm:t>
    </dgm:pt>
    <dgm:pt modelId="{4A581270-5CB3-495D-8682-29AF904511D4}" type="parTrans" cxnId="{232850AC-97AA-453A-8410-6107280D1171}">
      <dgm:prSet/>
      <dgm:spPr/>
      <dgm:t>
        <a:bodyPr/>
        <a:lstStyle/>
        <a:p>
          <a:endParaRPr lang="en-US"/>
        </a:p>
      </dgm:t>
    </dgm:pt>
    <dgm:pt modelId="{F5A84FFF-46EF-421E-BF0F-6924C02DA8DF}" type="sibTrans" cxnId="{232850AC-97AA-453A-8410-6107280D1171}">
      <dgm:prSet/>
      <dgm:spPr/>
      <dgm:t>
        <a:bodyPr/>
        <a:lstStyle/>
        <a:p>
          <a:endParaRPr lang="en-US"/>
        </a:p>
      </dgm:t>
    </dgm:pt>
    <dgm:pt modelId="{0A0CF4EC-39DF-4722-8C45-CEDCF91B74D2}" type="pres">
      <dgm:prSet presAssocID="{03D16DE5-EC2B-4591-A046-1A9A2EE8181F}" presName="root" presStyleCnt="0">
        <dgm:presLayoutVars>
          <dgm:dir/>
          <dgm:resizeHandles val="exact"/>
        </dgm:presLayoutVars>
      </dgm:prSet>
      <dgm:spPr/>
    </dgm:pt>
    <dgm:pt modelId="{8D20F058-2B76-4B62-9E92-58AC8AEA1A8E}" type="pres">
      <dgm:prSet presAssocID="{CA2FE7FF-11AE-43D5-9565-3F8CD82E7138}" presName="compNode" presStyleCnt="0"/>
      <dgm:spPr/>
    </dgm:pt>
    <dgm:pt modelId="{7C4AB692-EB2F-4B05-AF08-CFE7FE34EC5E}" type="pres">
      <dgm:prSet presAssocID="{CA2FE7FF-11AE-43D5-9565-3F8CD82E7138}" presName="bgRect" presStyleLbl="bgShp" presStyleIdx="0" presStyleCnt="5"/>
      <dgm:spPr>
        <a:solidFill>
          <a:schemeClr val="accent3"/>
        </a:solidFill>
      </dgm:spPr>
    </dgm:pt>
    <dgm:pt modelId="{D7DD9B3F-2592-458E-9153-E3ABB577C015}" type="pres">
      <dgm:prSet presAssocID="{CA2FE7FF-11AE-43D5-9565-3F8CD82E713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B564494E-71DC-4FB6-95CA-515B0958269C}" type="pres">
      <dgm:prSet presAssocID="{CA2FE7FF-11AE-43D5-9565-3F8CD82E7138}" presName="spaceRect" presStyleCnt="0"/>
      <dgm:spPr/>
    </dgm:pt>
    <dgm:pt modelId="{39401684-24BD-465B-98BE-A37F32CDE9FE}" type="pres">
      <dgm:prSet presAssocID="{CA2FE7FF-11AE-43D5-9565-3F8CD82E7138}" presName="parTx" presStyleLbl="revTx" presStyleIdx="0" presStyleCnt="5">
        <dgm:presLayoutVars>
          <dgm:chMax val="0"/>
          <dgm:chPref val="0"/>
        </dgm:presLayoutVars>
      </dgm:prSet>
      <dgm:spPr/>
    </dgm:pt>
    <dgm:pt modelId="{500F7B93-7E36-4647-9E6A-9D28D51F19C7}" type="pres">
      <dgm:prSet presAssocID="{4DCCA19E-6A6C-44CE-9C92-1C802112193A}" presName="sibTrans" presStyleCnt="0"/>
      <dgm:spPr/>
    </dgm:pt>
    <dgm:pt modelId="{3ABD6BCD-4588-4824-BA3D-A7E0A3EEEF41}" type="pres">
      <dgm:prSet presAssocID="{08D1064E-2368-40A6-A45D-E6CED493D444}" presName="compNode" presStyleCnt="0"/>
      <dgm:spPr/>
    </dgm:pt>
    <dgm:pt modelId="{37CD0184-D230-4BEB-A7B6-FB5DD9402540}" type="pres">
      <dgm:prSet presAssocID="{08D1064E-2368-40A6-A45D-E6CED493D444}" presName="bgRect" presStyleLbl="bgShp" presStyleIdx="1" presStyleCnt="5"/>
      <dgm:spPr>
        <a:solidFill>
          <a:schemeClr val="accent3"/>
        </a:solidFill>
      </dgm:spPr>
    </dgm:pt>
    <dgm:pt modelId="{B2F3E2E3-1575-4DD2-96B9-A276FA7AD5F6}" type="pres">
      <dgm:prSet presAssocID="{08D1064E-2368-40A6-A45D-E6CED493D444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684AD1F3-F1CB-42D6-A4ED-8079899E72CE}" type="pres">
      <dgm:prSet presAssocID="{08D1064E-2368-40A6-A45D-E6CED493D444}" presName="spaceRect" presStyleCnt="0"/>
      <dgm:spPr/>
    </dgm:pt>
    <dgm:pt modelId="{1C6F706B-012F-45A3-BCFB-D51B33AA3F0F}" type="pres">
      <dgm:prSet presAssocID="{08D1064E-2368-40A6-A45D-E6CED493D444}" presName="parTx" presStyleLbl="revTx" presStyleIdx="1" presStyleCnt="5">
        <dgm:presLayoutVars>
          <dgm:chMax val="0"/>
          <dgm:chPref val="0"/>
        </dgm:presLayoutVars>
      </dgm:prSet>
      <dgm:spPr/>
    </dgm:pt>
    <dgm:pt modelId="{B8BCC027-906C-48DA-AC8B-B20F82657902}" type="pres">
      <dgm:prSet presAssocID="{41948EBD-35AB-499E-B360-A6563036527E}" presName="sibTrans" presStyleCnt="0"/>
      <dgm:spPr/>
    </dgm:pt>
    <dgm:pt modelId="{CC67A483-0EC3-4728-8E7A-271BD2DAB454}" type="pres">
      <dgm:prSet presAssocID="{4602412F-71CE-4C26-B621-835CAD4D33C3}" presName="compNode" presStyleCnt="0"/>
      <dgm:spPr/>
    </dgm:pt>
    <dgm:pt modelId="{C94853BF-CA19-4B83-8113-90E80A7A1512}" type="pres">
      <dgm:prSet presAssocID="{4602412F-71CE-4C26-B621-835CAD4D33C3}" presName="bgRect" presStyleLbl="bgShp" presStyleIdx="2" presStyleCnt="5"/>
      <dgm:spPr>
        <a:solidFill>
          <a:schemeClr val="accent3"/>
        </a:solidFill>
      </dgm:spPr>
    </dgm:pt>
    <dgm:pt modelId="{B99A8E2B-1CF4-4925-B33C-BD723D8EE88E}" type="pres">
      <dgm:prSet presAssocID="{4602412F-71CE-4C26-B621-835CAD4D33C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g"/>
        </a:ext>
      </dgm:extLst>
    </dgm:pt>
    <dgm:pt modelId="{49A11B86-6776-45F7-8983-B94232C97D85}" type="pres">
      <dgm:prSet presAssocID="{4602412F-71CE-4C26-B621-835CAD4D33C3}" presName="spaceRect" presStyleCnt="0"/>
      <dgm:spPr/>
    </dgm:pt>
    <dgm:pt modelId="{3B0974E6-7FFD-42B2-B931-93730836D382}" type="pres">
      <dgm:prSet presAssocID="{4602412F-71CE-4C26-B621-835CAD4D33C3}" presName="parTx" presStyleLbl="revTx" presStyleIdx="2" presStyleCnt="5">
        <dgm:presLayoutVars>
          <dgm:chMax val="0"/>
          <dgm:chPref val="0"/>
        </dgm:presLayoutVars>
      </dgm:prSet>
      <dgm:spPr/>
    </dgm:pt>
    <dgm:pt modelId="{87681176-23D2-4729-B54B-C90D22EBA62D}" type="pres">
      <dgm:prSet presAssocID="{DAE6B0D3-964F-41E5-A635-6EC08B308315}" presName="sibTrans" presStyleCnt="0"/>
      <dgm:spPr/>
    </dgm:pt>
    <dgm:pt modelId="{31210D9D-2B92-42A3-8623-2151B57ECBA9}" type="pres">
      <dgm:prSet presAssocID="{89F718D1-AD25-4692-B216-F8C8733D9B27}" presName="compNode" presStyleCnt="0"/>
      <dgm:spPr/>
    </dgm:pt>
    <dgm:pt modelId="{DE241920-8A08-4346-ACDF-A199912C43FD}" type="pres">
      <dgm:prSet presAssocID="{89F718D1-AD25-4692-B216-F8C8733D9B27}" presName="bgRect" presStyleLbl="bgShp" presStyleIdx="3" presStyleCnt="5"/>
      <dgm:spPr>
        <a:solidFill>
          <a:schemeClr val="accent3"/>
        </a:solidFill>
      </dgm:spPr>
    </dgm:pt>
    <dgm:pt modelId="{DB601B76-B4FD-4333-8371-8E06857A5147}" type="pres">
      <dgm:prSet presAssocID="{89F718D1-AD25-4692-B216-F8C8733D9B27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lant"/>
        </a:ext>
      </dgm:extLst>
    </dgm:pt>
    <dgm:pt modelId="{3F8B9FA8-5DE5-42CB-8487-083C94A93B4E}" type="pres">
      <dgm:prSet presAssocID="{89F718D1-AD25-4692-B216-F8C8733D9B27}" presName="spaceRect" presStyleCnt="0"/>
      <dgm:spPr/>
    </dgm:pt>
    <dgm:pt modelId="{FE340520-6E1F-4CE5-BE4D-696D16454F2C}" type="pres">
      <dgm:prSet presAssocID="{89F718D1-AD25-4692-B216-F8C8733D9B27}" presName="parTx" presStyleLbl="revTx" presStyleIdx="3" presStyleCnt="5">
        <dgm:presLayoutVars>
          <dgm:chMax val="0"/>
          <dgm:chPref val="0"/>
        </dgm:presLayoutVars>
      </dgm:prSet>
      <dgm:spPr/>
    </dgm:pt>
    <dgm:pt modelId="{E1601175-7CA6-4865-944E-E40BF4D81EE1}" type="pres">
      <dgm:prSet presAssocID="{A687B550-8F67-403C-B633-6B3C003C1768}" presName="sibTrans" presStyleCnt="0"/>
      <dgm:spPr/>
    </dgm:pt>
    <dgm:pt modelId="{E71348D0-8F30-484B-9208-AE61E050439B}" type="pres">
      <dgm:prSet presAssocID="{2AABFCD6-8BCE-4357-8E78-61955EF6E43D}" presName="compNode" presStyleCnt="0"/>
      <dgm:spPr/>
    </dgm:pt>
    <dgm:pt modelId="{5E03D76D-F867-46AC-92C2-4D5963078613}" type="pres">
      <dgm:prSet presAssocID="{2AABFCD6-8BCE-4357-8E78-61955EF6E43D}" presName="bgRect" presStyleLbl="bgShp" presStyleIdx="4" presStyleCnt="5"/>
      <dgm:spPr>
        <a:solidFill>
          <a:schemeClr val="accent3"/>
        </a:solidFill>
      </dgm:spPr>
    </dgm:pt>
    <dgm:pt modelId="{763065C5-3D68-44C3-8BAB-37CAE13D4396}" type="pres">
      <dgm:prSet presAssocID="{2AABFCD6-8BCE-4357-8E78-61955EF6E43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ruit Bowl"/>
        </a:ext>
      </dgm:extLst>
    </dgm:pt>
    <dgm:pt modelId="{85BB7EF7-3734-4665-921C-FBF74D472656}" type="pres">
      <dgm:prSet presAssocID="{2AABFCD6-8BCE-4357-8E78-61955EF6E43D}" presName="spaceRect" presStyleCnt="0"/>
      <dgm:spPr/>
    </dgm:pt>
    <dgm:pt modelId="{8A24633A-860D-4482-8A74-D13CD9923627}" type="pres">
      <dgm:prSet presAssocID="{2AABFCD6-8BCE-4357-8E78-61955EF6E43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80905102-9BC0-4CD9-A740-6DA520B0F068}" type="presOf" srcId="{2AABFCD6-8BCE-4357-8E78-61955EF6E43D}" destId="{8A24633A-860D-4482-8A74-D13CD9923627}" srcOrd="0" destOrd="0" presId="urn:microsoft.com/office/officeart/2018/2/layout/IconVerticalSolidList"/>
    <dgm:cxn modelId="{40AD6C05-6C31-4264-AD93-E3CB351C3AB7}" type="presOf" srcId="{CA2FE7FF-11AE-43D5-9565-3F8CD82E7138}" destId="{39401684-24BD-465B-98BE-A37F32CDE9FE}" srcOrd="0" destOrd="0" presId="urn:microsoft.com/office/officeart/2018/2/layout/IconVerticalSolidList"/>
    <dgm:cxn modelId="{4E68333C-8505-484F-9E98-18E34B1299BE}" srcId="{03D16DE5-EC2B-4591-A046-1A9A2EE8181F}" destId="{CA2FE7FF-11AE-43D5-9565-3F8CD82E7138}" srcOrd="0" destOrd="0" parTransId="{E8266353-70A7-485A-9292-9218612D6778}" sibTransId="{4DCCA19E-6A6C-44CE-9C92-1C802112193A}"/>
    <dgm:cxn modelId="{463D2163-B810-487B-8E57-CE74728E6173}" type="presOf" srcId="{89F718D1-AD25-4692-B216-F8C8733D9B27}" destId="{FE340520-6E1F-4CE5-BE4D-696D16454F2C}" srcOrd="0" destOrd="0" presId="urn:microsoft.com/office/officeart/2018/2/layout/IconVerticalSolidList"/>
    <dgm:cxn modelId="{663ACD51-5B3B-4894-9FC6-2CDA76771F36}" srcId="{03D16DE5-EC2B-4591-A046-1A9A2EE8181F}" destId="{08D1064E-2368-40A6-A45D-E6CED493D444}" srcOrd="1" destOrd="0" parTransId="{F7B83439-08F5-4859-A516-1710DCDCECC8}" sibTransId="{41948EBD-35AB-499E-B360-A6563036527E}"/>
    <dgm:cxn modelId="{BABA4B95-BEE0-4056-B536-3D2C555738F1}" srcId="{03D16DE5-EC2B-4591-A046-1A9A2EE8181F}" destId="{4602412F-71CE-4C26-B621-835CAD4D33C3}" srcOrd="2" destOrd="0" parTransId="{2852558B-DE4F-4430-886D-2D29A7AEEB79}" sibTransId="{DAE6B0D3-964F-41E5-A635-6EC08B308315}"/>
    <dgm:cxn modelId="{0E1723A6-0B69-4EC6-A00A-81408D1E473D}" type="presOf" srcId="{4602412F-71CE-4C26-B621-835CAD4D33C3}" destId="{3B0974E6-7FFD-42B2-B931-93730836D382}" srcOrd="0" destOrd="0" presId="urn:microsoft.com/office/officeart/2018/2/layout/IconVerticalSolidList"/>
    <dgm:cxn modelId="{232850AC-97AA-453A-8410-6107280D1171}" srcId="{03D16DE5-EC2B-4591-A046-1A9A2EE8181F}" destId="{2AABFCD6-8BCE-4357-8E78-61955EF6E43D}" srcOrd="4" destOrd="0" parTransId="{4A581270-5CB3-495D-8682-29AF904511D4}" sibTransId="{F5A84FFF-46EF-421E-BF0F-6924C02DA8DF}"/>
    <dgm:cxn modelId="{B1B5B8B2-6EFD-4D9A-A603-6AF9F314CA21}" srcId="{03D16DE5-EC2B-4591-A046-1A9A2EE8181F}" destId="{89F718D1-AD25-4692-B216-F8C8733D9B27}" srcOrd="3" destOrd="0" parTransId="{C265FBF1-E70F-4D51-BE27-365B811C2290}" sibTransId="{A687B550-8F67-403C-B633-6B3C003C1768}"/>
    <dgm:cxn modelId="{DE5962F2-5A72-415D-B9EE-33B3FCFA49B6}" type="presOf" srcId="{03D16DE5-EC2B-4591-A046-1A9A2EE8181F}" destId="{0A0CF4EC-39DF-4722-8C45-CEDCF91B74D2}" srcOrd="0" destOrd="0" presId="urn:microsoft.com/office/officeart/2018/2/layout/IconVerticalSolidList"/>
    <dgm:cxn modelId="{EF7CAFFE-84F1-45F2-96C4-9D8412BC2C5A}" type="presOf" srcId="{08D1064E-2368-40A6-A45D-E6CED493D444}" destId="{1C6F706B-012F-45A3-BCFB-D51B33AA3F0F}" srcOrd="0" destOrd="0" presId="urn:microsoft.com/office/officeart/2018/2/layout/IconVerticalSolidList"/>
    <dgm:cxn modelId="{243A8571-E412-45B4-9386-2D0C3C18DFF0}" type="presParOf" srcId="{0A0CF4EC-39DF-4722-8C45-CEDCF91B74D2}" destId="{8D20F058-2B76-4B62-9E92-58AC8AEA1A8E}" srcOrd="0" destOrd="0" presId="urn:microsoft.com/office/officeart/2018/2/layout/IconVerticalSolidList"/>
    <dgm:cxn modelId="{072482BA-B04F-4E5B-9D89-3CC0B439F203}" type="presParOf" srcId="{8D20F058-2B76-4B62-9E92-58AC8AEA1A8E}" destId="{7C4AB692-EB2F-4B05-AF08-CFE7FE34EC5E}" srcOrd="0" destOrd="0" presId="urn:microsoft.com/office/officeart/2018/2/layout/IconVerticalSolidList"/>
    <dgm:cxn modelId="{4B92EB31-DEEC-4196-B2BC-C4D10067BA90}" type="presParOf" srcId="{8D20F058-2B76-4B62-9E92-58AC8AEA1A8E}" destId="{D7DD9B3F-2592-458E-9153-E3ABB577C015}" srcOrd="1" destOrd="0" presId="urn:microsoft.com/office/officeart/2018/2/layout/IconVerticalSolidList"/>
    <dgm:cxn modelId="{FE76D4FE-F247-4D76-AB8E-A3F448677D1F}" type="presParOf" srcId="{8D20F058-2B76-4B62-9E92-58AC8AEA1A8E}" destId="{B564494E-71DC-4FB6-95CA-515B0958269C}" srcOrd="2" destOrd="0" presId="urn:microsoft.com/office/officeart/2018/2/layout/IconVerticalSolidList"/>
    <dgm:cxn modelId="{C42FB6B5-8CD0-4618-93EC-CBD7C00C6B11}" type="presParOf" srcId="{8D20F058-2B76-4B62-9E92-58AC8AEA1A8E}" destId="{39401684-24BD-465B-98BE-A37F32CDE9FE}" srcOrd="3" destOrd="0" presId="urn:microsoft.com/office/officeart/2018/2/layout/IconVerticalSolidList"/>
    <dgm:cxn modelId="{42E854A6-5FC9-4211-A4F5-124B7138B6B8}" type="presParOf" srcId="{0A0CF4EC-39DF-4722-8C45-CEDCF91B74D2}" destId="{500F7B93-7E36-4647-9E6A-9D28D51F19C7}" srcOrd="1" destOrd="0" presId="urn:microsoft.com/office/officeart/2018/2/layout/IconVerticalSolidList"/>
    <dgm:cxn modelId="{79E109AA-925B-4A81-B86B-E2329B9658C6}" type="presParOf" srcId="{0A0CF4EC-39DF-4722-8C45-CEDCF91B74D2}" destId="{3ABD6BCD-4588-4824-BA3D-A7E0A3EEEF41}" srcOrd="2" destOrd="0" presId="urn:microsoft.com/office/officeart/2018/2/layout/IconVerticalSolidList"/>
    <dgm:cxn modelId="{EF2B83EE-89FC-4BB1-BDE2-77FCF5FE3FE4}" type="presParOf" srcId="{3ABD6BCD-4588-4824-BA3D-A7E0A3EEEF41}" destId="{37CD0184-D230-4BEB-A7B6-FB5DD9402540}" srcOrd="0" destOrd="0" presId="urn:microsoft.com/office/officeart/2018/2/layout/IconVerticalSolidList"/>
    <dgm:cxn modelId="{A549E5C9-BF7A-49C4-953E-B9710CC3D992}" type="presParOf" srcId="{3ABD6BCD-4588-4824-BA3D-A7E0A3EEEF41}" destId="{B2F3E2E3-1575-4DD2-96B9-A276FA7AD5F6}" srcOrd="1" destOrd="0" presId="urn:microsoft.com/office/officeart/2018/2/layout/IconVerticalSolidList"/>
    <dgm:cxn modelId="{43EBC8B5-83F7-497F-99DA-1931AAA2226E}" type="presParOf" srcId="{3ABD6BCD-4588-4824-BA3D-A7E0A3EEEF41}" destId="{684AD1F3-F1CB-42D6-A4ED-8079899E72CE}" srcOrd="2" destOrd="0" presId="urn:microsoft.com/office/officeart/2018/2/layout/IconVerticalSolidList"/>
    <dgm:cxn modelId="{718B8CBB-1B13-477A-BDEB-5FF04EA1B4D7}" type="presParOf" srcId="{3ABD6BCD-4588-4824-BA3D-A7E0A3EEEF41}" destId="{1C6F706B-012F-45A3-BCFB-D51B33AA3F0F}" srcOrd="3" destOrd="0" presId="urn:microsoft.com/office/officeart/2018/2/layout/IconVerticalSolidList"/>
    <dgm:cxn modelId="{645DD1E6-C2FE-4E77-AFA4-745894F0FA93}" type="presParOf" srcId="{0A0CF4EC-39DF-4722-8C45-CEDCF91B74D2}" destId="{B8BCC027-906C-48DA-AC8B-B20F82657902}" srcOrd="3" destOrd="0" presId="urn:microsoft.com/office/officeart/2018/2/layout/IconVerticalSolidList"/>
    <dgm:cxn modelId="{49608903-A60F-4F2E-BA16-8D1981B3620A}" type="presParOf" srcId="{0A0CF4EC-39DF-4722-8C45-CEDCF91B74D2}" destId="{CC67A483-0EC3-4728-8E7A-271BD2DAB454}" srcOrd="4" destOrd="0" presId="urn:microsoft.com/office/officeart/2018/2/layout/IconVerticalSolidList"/>
    <dgm:cxn modelId="{D92CE1CA-7748-4CFB-8FB7-9F08307D10D6}" type="presParOf" srcId="{CC67A483-0EC3-4728-8E7A-271BD2DAB454}" destId="{C94853BF-CA19-4B83-8113-90E80A7A1512}" srcOrd="0" destOrd="0" presId="urn:microsoft.com/office/officeart/2018/2/layout/IconVerticalSolidList"/>
    <dgm:cxn modelId="{6B07DBF3-E5D8-449C-8A1E-2F7F3AF9D0F5}" type="presParOf" srcId="{CC67A483-0EC3-4728-8E7A-271BD2DAB454}" destId="{B99A8E2B-1CF4-4925-B33C-BD723D8EE88E}" srcOrd="1" destOrd="0" presId="urn:microsoft.com/office/officeart/2018/2/layout/IconVerticalSolidList"/>
    <dgm:cxn modelId="{F664A9EF-088F-478E-B56C-C9C24753EAE5}" type="presParOf" srcId="{CC67A483-0EC3-4728-8E7A-271BD2DAB454}" destId="{49A11B86-6776-45F7-8983-B94232C97D85}" srcOrd="2" destOrd="0" presId="urn:microsoft.com/office/officeart/2018/2/layout/IconVerticalSolidList"/>
    <dgm:cxn modelId="{29DE3782-EB57-42CD-99EB-272C2142D4FF}" type="presParOf" srcId="{CC67A483-0EC3-4728-8E7A-271BD2DAB454}" destId="{3B0974E6-7FFD-42B2-B931-93730836D382}" srcOrd="3" destOrd="0" presId="urn:microsoft.com/office/officeart/2018/2/layout/IconVerticalSolidList"/>
    <dgm:cxn modelId="{8371EF3C-B45F-48F6-9871-0775E59955C5}" type="presParOf" srcId="{0A0CF4EC-39DF-4722-8C45-CEDCF91B74D2}" destId="{87681176-23D2-4729-B54B-C90D22EBA62D}" srcOrd="5" destOrd="0" presId="urn:microsoft.com/office/officeart/2018/2/layout/IconVerticalSolidList"/>
    <dgm:cxn modelId="{CDA2BAE3-9BF5-4BB2-AEAE-DCA3E5E8B2A4}" type="presParOf" srcId="{0A0CF4EC-39DF-4722-8C45-CEDCF91B74D2}" destId="{31210D9D-2B92-42A3-8623-2151B57ECBA9}" srcOrd="6" destOrd="0" presId="urn:microsoft.com/office/officeart/2018/2/layout/IconVerticalSolidList"/>
    <dgm:cxn modelId="{7063CFFE-ED77-44C3-8E0B-B214FDDFD01D}" type="presParOf" srcId="{31210D9D-2B92-42A3-8623-2151B57ECBA9}" destId="{DE241920-8A08-4346-ACDF-A199912C43FD}" srcOrd="0" destOrd="0" presId="urn:microsoft.com/office/officeart/2018/2/layout/IconVerticalSolidList"/>
    <dgm:cxn modelId="{0F2B8D5B-14D4-4DDF-A2E3-B36A838B1014}" type="presParOf" srcId="{31210D9D-2B92-42A3-8623-2151B57ECBA9}" destId="{DB601B76-B4FD-4333-8371-8E06857A5147}" srcOrd="1" destOrd="0" presId="urn:microsoft.com/office/officeart/2018/2/layout/IconVerticalSolidList"/>
    <dgm:cxn modelId="{2618D1A0-91B0-4FFB-A2AC-D742A48E32DF}" type="presParOf" srcId="{31210D9D-2B92-42A3-8623-2151B57ECBA9}" destId="{3F8B9FA8-5DE5-42CB-8487-083C94A93B4E}" srcOrd="2" destOrd="0" presId="urn:microsoft.com/office/officeart/2018/2/layout/IconVerticalSolidList"/>
    <dgm:cxn modelId="{BA578650-6EE4-423C-95D9-804A1B04BCF8}" type="presParOf" srcId="{31210D9D-2B92-42A3-8623-2151B57ECBA9}" destId="{FE340520-6E1F-4CE5-BE4D-696D16454F2C}" srcOrd="3" destOrd="0" presId="urn:microsoft.com/office/officeart/2018/2/layout/IconVerticalSolidList"/>
    <dgm:cxn modelId="{D2D2BE8B-4917-4B18-AF6D-6E308648809A}" type="presParOf" srcId="{0A0CF4EC-39DF-4722-8C45-CEDCF91B74D2}" destId="{E1601175-7CA6-4865-944E-E40BF4D81EE1}" srcOrd="7" destOrd="0" presId="urn:microsoft.com/office/officeart/2018/2/layout/IconVerticalSolidList"/>
    <dgm:cxn modelId="{94A70464-5A77-45B2-8340-E1589BFA425E}" type="presParOf" srcId="{0A0CF4EC-39DF-4722-8C45-CEDCF91B74D2}" destId="{E71348D0-8F30-484B-9208-AE61E050439B}" srcOrd="8" destOrd="0" presId="urn:microsoft.com/office/officeart/2018/2/layout/IconVerticalSolidList"/>
    <dgm:cxn modelId="{379F7848-F09A-43D1-92D3-3C2A42BD600C}" type="presParOf" srcId="{E71348D0-8F30-484B-9208-AE61E050439B}" destId="{5E03D76D-F867-46AC-92C2-4D5963078613}" srcOrd="0" destOrd="0" presId="urn:microsoft.com/office/officeart/2018/2/layout/IconVerticalSolidList"/>
    <dgm:cxn modelId="{31144A66-0016-4DB4-93F6-198CE107CF46}" type="presParOf" srcId="{E71348D0-8F30-484B-9208-AE61E050439B}" destId="{763065C5-3D68-44C3-8BAB-37CAE13D4396}" srcOrd="1" destOrd="0" presId="urn:microsoft.com/office/officeart/2018/2/layout/IconVerticalSolidList"/>
    <dgm:cxn modelId="{1D93E4F2-B735-4578-861D-659EC0A202D8}" type="presParOf" srcId="{E71348D0-8F30-484B-9208-AE61E050439B}" destId="{85BB7EF7-3734-4665-921C-FBF74D472656}" srcOrd="2" destOrd="0" presId="urn:microsoft.com/office/officeart/2018/2/layout/IconVerticalSolidList"/>
    <dgm:cxn modelId="{135DAB84-5C4D-4BC4-A38B-C38DC1FD318C}" type="presParOf" srcId="{E71348D0-8F30-484B-9208-AE61E050439B}" destId="{8A24633A-860D-4482-8A74-D13CD992362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4AB692-EB2F-4B05-AF08-CFE7FE34EC5E}">
      <dsp:nvSpPr>
        <dsp:cNvPr id="0" name=""/>
        <dsp:cNvSpPr/>
      </dsp:nvSpPr>
      <dsp:spPr>
        <a:xfrm>
          <a:off x="0" y="3739"/>
          <a:ext cx="5983075" cy="796407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DD9B3F-2592-458E-9153-E3ABB577C015}">
      <dsp:nvSpPr>
        <dsp:cNvPr id="0" name=""/>
        <dsp:cNvSpPr/>
      </dsp:nvSpPr>
      <dsp:spPr>
        <a:xfrm>
          <a:off x="240913" y="182930"/>
          <a:ext cx="438024" cy="43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401684-24BD-465B-98BE-A37F32CDE9FE}">
      <dsp:nvSpPr>
        <dsp:cNvPr id="0" name=""/>
        <dsp:cNvSpPr/>
      </dsp:nvSpPr>
      <dsp:spPr>
        <a:xfrm>
          <a:off x="919851" y="3739"/>
          <a:ext cx="5063223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7" tIns="84287" rIns="84287" bIns="8428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Scaling (“innovation in innovation”)</a:t>
          </a:r>
        </a:p>
      </dsp:txBody>
      <dsp:txXfrm>
        <a:off x="919851" y="3739"/>
        <a:ext cx="5063223" cy="796407"/>
      </dsp:txXfrm>
    </dsp:sp>
    <dsp:sp modelId="{37CD0184-D230-4BEB-A7B6-FB5DD9402540}">
      <dsp:nvSpPr>
        <dsp:cNvPr id="0" name=""/>
        <dsp:cNvSpPr/>
      </dsp:nvSpPr>
      <dsp:spPr>
        <a:xfrm>
          <a:off x="0" y="999249"/>
          <a:ext cx="5983075" cy="796407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3E2E3-1575-4DD2-96B9-A276FA7AD5F6}">
      <dsp:nvSpPr>
        <dsp:cNvPr id="0" name=""/>
        <dsp:cNvSpPr/>
      </dsp:nvSpPr>
      <dsp:spPr>
        <a:xfrm>
          <a:off x="240913" y="1178440"/>
          <a:ext cx="438024" cy="43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F706B-012F-45A3-BCFB-D51B33AA3F0F}">
      <dsp:nvSpPr>
        <dsp:cNvPr id="0" name=""/>
        <dsp:cNvSpPr/>
      </dsp:nvSpPr>
      <dsp:spPr>
        <a:xfrm>
          <a:off x="919851" y="999249"/>
          <a:ext cx="5063223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7" tIns="84287" rIns="84287" bIns="8428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Reducing perishability and adding value post harvest</a:t>
          </a:r>
        </a:p>
      </dsp:txBody>
      <dsp:txXfrm>
        <a:off x="919851" y="999249"/>
        <a:ext cx="5063223" cy="796407"/>
      </dsp:txXfrm>
    </dsp:sp>
    <dsp:sp modelId="{C94853BF-CA19-4B83-8113-90E80A7A1512}">
      <dsp:nvSpPr>
        <dsp:cNvPr id="0" name=""/>
        <dsp:cNvSpPr/>
      </dsp:nvSpPr>
      <dsp:spPr>
        <a:xfrm>
          <a:off x="0" y="1994759"/>
          <a:ext cx="5983075" cy="796407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9A8E2B-1CF4-4925-B33C-BD723D8EE88E}">
      <dsp:nvSpPr>
        <dsp:cNvPr id="0" name=""/>
        <dsp:cNvSpPr/>
      </dsp:nvSpPr>
      <dsp:spPr>
        <a:xfrm>
          <a:off x="240913" y="2173950"/>
          <a:ext cx="438024" cy="43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0974E6-7FFD-42B2-B931-93730836D382}">
      <dsp:nvSpPr>
        <dsp:cNvPr id="0" name=""/>
        <dsp:cNvSpPr/>
      </dsp:nvSpPr>
      <dsp:spPr>
        <a:xfrm>
          <a:off x="919851" y="1994759"/>
          <a:ext cx="5063223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7" tIns="84287" rIns="84287" bIns="8428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Managing pests and disease</a:t>
          </a:r>
        </a:p>
      </dsp:txBody>
      <dsp:txXfrm>
        <a:off x="919851" y="1994759"/>
        <a:ext cx="5063223" cy="796407"/>
      </dsp:txXfrm>
    </dsp:sp>
    <dsp:sp modelId="{DE241920-8A08-4346-ACDF-A199912C43FD}">
      <dsp:nvSpPr>
        <dsp:cNvPr id="0" name=""/>
        <dsp:cNvSpPr/>
      </dsp:nvSpPr>
      <dsp:spPr>
        <a:xfrm>
          <a:off x="0" y="2990268"/>
          <a:ext cx="5983075" cy="796407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601B76-B4FD-4333-8371-8E06857A5147}">
      <dsp:nvSpPr>
        <dsp:cNvPr id="0" name=""/>
        <dsp:cNvSpPr/>
      </dsp:nvSpPr>
      <dsp:spPr>
        <a:xfrm>
          <a:off x="240913" y="3169460"/>
          <a:ext cx="438024" cy="4380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340520-6E1F-4CE5-BE4D-696D16454F2C}">
      <dsp:nvSpPr>
        <dsp:cNvPr id="0" name=""/>
        <dsp:cNvSpPr/>
      </dsp:nvSpPr>
      <dsp:spPr>
        <a:xfrm>
          <a:off x="919851" y="2990268"/>
          <a:ext cx="5063223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7" tIns="84287" rIns="84287" bIns="8428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Seed systems and improved varieties</a:t>
          </a:r>
        </a:p>
      </dsp:txBody>
      <dsp:txXfrm>
        <a:off x="919851" y="2990268"/>
        <a:ext cx="5063223" cy="796407"/>
      </dsp:txXfrm>
    </dsp:sp>
    <dsp:sp modelId="{5E03D76D-F867-46AC-92C2-4D5963078613}">
      <dsp:nvSpPr>
        <dsp:cNvPr id="0" name=""/>
        <dsp:cNvSpPr/>
      </dsp:nvSpPr>
      <dsp:spPr>
        <a:xfrm>
          <a:off x="0" y="3985778"/>
          <a:ext cx="5983075" cy="796407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3065C5-3D68-44C3-8BAB-37CAE13D4396}">
      <dsp:nvSpPr>
        <dsp:cNvPr id="0" name=""/>
        <dsp:cNvSpPr/>
      </dsp:nvSpPr>
      <dsp:spPr>
        <a:xfrm>
          <a:off x="240913" y="4164970"/>
          <a:ext cx="438024" cy="43802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24633A-860D-4482-8A74-D13CD9923627}">
      <dsp:nvSpPr>
        <dsp:cNvPr id="0" name=""/>
        <dsp:cNvSpPr/>
      </dsp:nvSpPr>
      <dsp:spPr>
        <a:xfrm>
          <a:off x="919851" y="3985778"/>
          <a:ext cx="5063223" cy="79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87" tIns="84287" rIns="84287" bIns="8428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Nutrition</a:t>
          </a:r>
        </a:p>
      </dsp:txBody>
      <dsp:txXfrm>
        <a:off x="919851" y="3985778"/>
        <a:ext cx="5063223" cy="7964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96EC-ED0C-4C63-8D69-A6774AE32878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27256-DDA2-4DBD-95AE-12993D853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88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27256-DDA2-4DBD-95AE-12993D853D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17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10444" indent="-273248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092991" indent="-218598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530186" indent="-218598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1967383" indent="-218598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404579" indent="-21859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841775" indent="-21859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278972" indent="-21859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716168" indent="-21859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7B9D6-E298-4AD2-8F86-76CFE5114E1B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897902" y="8829124"/>
            <a:ext cx="2982418" cy="46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4" tIns="46213" rIns="92424" bIns="46213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8AD25C-6A16-4BA6-9D94-E2A3EE8964A6}" type="slidenum"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7600" y="696913"/>
            <a:ext cx="4646613" cy="3486150"/>
          </a:xfrm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83" y="4416101"/>
            <a:ext cx="5504853" cy="41839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24" tIns="46213" rIns="92424" bIns="46213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88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EMPLA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76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44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304799"/>
            <a:ext cx="9144000" cy="7162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225425" indent="0" algn="l" defTabSz="914400" rtl="0" eaLnBrk="1" latinLnBrk="0" hangingPunct="1">
              <a:spcBef>
                <a:spcPct val="0"/>
              </a:spcBef>
              <a:buNone/>
              <a:defRPr lang="en-US" sz="3200" b="1" kern="0" dirty="0">
                <a:solidFill>
                  <a:srgbClr val="D63300"/>
                </a:solidFill>
                <a:latin typeface="Arial" pitchFamily="34" charset="0"/>
                <a:ea typeface="+mj-ea"/>
                <a:cs typeface="ＭＳ Ｐゴシック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DE53A1-8429-4B74-B1AD-9ED73D965508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9F77F2-48DA-4F33-84D8-871BEF79C9F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5"/>
          <p:cNvGrpSpPr>
            <a:grpSpLocks/>
          </p:cNvGrpSpPr>
          <p:nvPr userDrawn="1"/>
        </p:nvGrpSpPr>
        <p:grpSpPr bwMode="auto">
          <a:xfrm flipV="1">
            <a:off x="524341" y="285078"/>
            <a:ext cx="304800" cy="304800"/>
            <a:chOff x="432" y="720"/>
            <a:chExt cx="240" cy="240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32" y="720"/>
              <a:ext cx="48" cy="240"/>
            </a:xfrm>
            <a:prstGeom prst="rect">
              <a:avLst/>
            </a:prstGeom>
            <a:solidFill>
              <a:srgbClr val="FFA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-5400000">
              <a:off x="528" y="816"/>
              <a:ext cx="48" cy="240"/>
            </a:xfrm>
            <a:prstGeom prst="rect">
              <a:avLst/>
            </a:prstGeom>
            <a:solidFill>
              <a:srgbClr val="FFA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703728" y="914400"/>
            <a:ext cx="5445125" cy="0"/>
          </a:xfrm>
          <a:prstGeom prst="line">
            <a:avLst/>
          </a:prstGeom>
          <a:noFill/>
          <a:ln w="38100">
            <a:solidFill>
              <a:srgbClr val="FFAE1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708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2920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363855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BDE1CA5-1772-4393-8339-4D56513EF41C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4876800" y="1582093"/>
            <a:ext cx="363855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9996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0555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rgbClr val="663300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rgbClr val="663300"/>
                </a:solidFill>
              </a:defRPr>
            </a:lvl1pPr>
            <a:lvl2pPr>
              <a:defRPr sz="1800">
                <a:solidFill>
                  <a:srgbClr val="663300"/>
                </a:solidFill>
              </a:defRPr>
            </a:lvl2pPr>
            <a:lvl3pPr>
              <a:defRPr sz="1600">
                <a:solidFill>
                  <a:srgbClr val="663300"/>
                </a:solidFill>
              </a:defRPr>
            </a:lvl3pPr>
            <a:lvl4pPr>
              <a:defRPr sz="1400">
                <a:solidFill>
                  <a:srgbClr val="663300"/>
                </a:solidFill>
              </a:defRPr>
            </a:lvl4pPr>
            <a:lvl5pPr>
              <a:defRPr sz="1200">
                <a:solidFill>
                  <a:srgbClr val="663300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5033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4200E32D-253B-084C-892D-0ED2A5A1B4E1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fld id="{CFF024BA-FD13-4C4C-9FBA-3D0393A7B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8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8899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4799"/>
            <a:ext cx="9144000" cy="7162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DE53A1-8429-4B74-B1AD-9ED73D965508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9F77F2-48DA-4F33-84D8-871BEF79C9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28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304799"/>
            <a:ext cx="9144000" cy="7162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225425" indent="0" algn="l" defTabSz="914400" rtl="0" eaLnBrk="1" latinLnBrk="0" hangingPunct="1">
              <a:spcBef>
                <a:spcPct val="0"/>
              </a:spcBef>
              <a:buNone/>
              <a:defRPr lang="en-US" sz="3200" b="1" kern="0" dirty="0">
                <a:solidFill>
                  <a:srgbClr val="D63300"/>
                </a:solidFill>
                <a:latin typeface="Arial" pitchFamily="34" charset="0"/>
                <a:ea typeface="+mj-ea"/>
                <a:cs typeface="ＭＳ Ｐゴシック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DE53A1-8429-4B74-B1AD-9ED73D965508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9F77F2-48DA-4F33-84D8-871BEF79C9F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5"/>
          <p:cNvGrpSpPr>
            <a:grpSpLocks/>
          </p:cNvGrpSpPr>
          <p:nvPr userDrawn="1"/>
        </p:nvGrpSpPr>
        <p:grpSpPr bwMode="auto">
          <a:xfrm flipV="1">
            <a:off x="524341" y="285078"/>
            <a:ext cx="304800" cy="304800"/>
            <a:chOff x="432" y="720"/>
            <a:chExt cx="240" cy="240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32" y="720"/>
              <a:ext cx="48" cy="240"/>
            </a:xfrm>
            <a:prstGeom prst="rect">
              <a:avLst/>
            </a:prstGeom>
            <a:solidFill>
              <a:srgbClr val="FFA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-5400000">
              <a:off x="528" y="816"/>
              <a:ext cx="48" cy="240"/>
            </a:xfrm>
            <a:prstGeom prst="rect">
              <a:avLst/>
            </a:prstGeom>
            <a:solidFill>
              <a:srgbClr val="FFA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703728" y="914400"/>
            <a:ext cx="5445125" cy="0"/>
          </a:xfrm>
          <a:prstGeom prst="line">
            <a:avLst/>
          </a:prstGeom>
          <a:noFill/>
          <a:ln w="38100">
            <a:solidFill>
              <a:srgbClr val="FFAE1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08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rgbClr val="663300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rgbClr val="663300"/>
                </a:solidFill>
              </a:defRPr>
            </a:lvl1pPr>
            <a:lvl2pPr>
              <a:defRPr sz="1800">
                <a:solidFill>
                  <a:srgbClr val="663300"/>
                </a:solidFill>
              </a:defRPr>
            </a:lvl2pPr>
            <a:lvl3pPr>
              <a:defRPr sz="1600">
                <a:solidFill>
                  <a:srgbClr val="663300"/>
                </a:solidFill>
              </a:defRPr>
            </a:lvl3pPr>
            <a:lvl4pPr>
              <a:defRPr sz="1400">
                <a:solidFill>
                  <a:srgbClr val="663300"/>
                </a:solidFill>
              </a:defRPr>
            </a:lvl4pPr>
            <a:lvl5pPr>
              <a:defRPr sz="1200">
                <a:solidFill>
                  <a:srgbClr val="663300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25134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Body Text: Font Calibri Size 20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6525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358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MPLAT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819400"/>
            <a:ext cx="7886700" cy="1325563"/>
          </a:xfrm>
        </p:spPr>
        <p:txBody>
          <a:bodyPr>
            <a:normAutofit/>
          </a:bodyPr>
          <a:lstStyle>
            <a:lvl1pPr algn="ctr">
              <a:defRPr sz="40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Section Heading: Calibri bold size 40</a:t>
            </a:r>
          </a:p>
        </p:txBody>
      </p:sp>
    </p:spTree>
    <p:extLst>
      <p:ext uri="{BB962C8B-B14F-4D97-AF65-F5344CB8AC3E}">
        <p14:creationId xmlns:p14="http://schemas.microsoft.com/office/powerpoint/2010/main" val="1569966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62000"/>
            <a:ext cx="7886700" cy="700088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s-PE" err="1"/>
              <a:t>Heading</a:t>
            </a:r>
            <a:r>
              <a:rPr lang="es-PE"/>
              <a:t>: Font Calibri Bold </a:t>
            </a:r>
            <a:r>
              <a:rPr lang="es-PE" err="1"/>
              <a:t>Size</a:t>
            </a:r>
            <a:r>
              <a:rPr lang="es-PE"/>
              <a:t> 24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92262"/>
            <a:ext cx="7886700" cy="4636522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>
              <a:defRPr sz="1600">
                <a:solidFill>
                  <a:schemeClr val="accent1"/>
                </a:solidFill>
              </a:defRPr>
            </a:lvl3pPr>
            <a:lvl4pPr>
              <a:defRPr sz="14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4629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819400"/>
            <a:ext cx="7886700" cy="1325563"/>
          </a:xfrm>
        </p:spPr>
        <p:txBody>
          <a:bodyPr>
            <a:normAutofit/>
          </a:bodyPr>
          <a:lstStyle>
            <a:lvl1pPr algn="ctr">
              <a:defRPr sz="40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Section Heading: Calibri bold size 40</a:t>
            </a:r>
          </a:p>
        </p:txBody>
      </p:sp>
    </p:spTree>
    <p:extLst>
      <p:ext uri="{BB962C8B-B14F-4D97-AF65-F5344CB8AC3E}">
        <p14:creationId xmlns:p14="http://schemas.microsoft.com/office/powerpoint/2010/main" val="313644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5432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813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778598"/>
            <a:ext cx="7886700" cy="679010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rgbClr val="663300"/>
                </a:solidFill>
                <a:latin typeface="+mn-lt"/>
              </a:defRPr>
            </a:lvl1pPr>
          </a:lstStyle>
          <a:p>
            <a:r>
              <a:rPr lang="en-US"/>
              <a:t>Heading: Font Calibri Bold Size 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582093"/>
            <a:ext cx="7886700" cy="4648200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rgbClr val="663300"/>
                </a:solidFill>
              </a:defRPr>
            </a:lvl1pPr>
            <a:lvl2pPr>
              <a:defRPr sz="1800">
                <a:solidFill>
                  <a:srgbClr val="663300"/>
                </a:solidFill>
              </a:defRPr>
            </a:lvl2pPr>
            <a:lvl3pPr>
              <a:defRPr sz="1600">
                <a:solidFill>
                  <a:srgbClr val="663300"/>
                </a:solidFill>
              </a:defRPr>
            </a:lvl3pPr>
            <a:lvl4pPr>
              <a:defRPr sz="1400">
                <a:solidFill>
                  <a:srgbClr val="663300"/>
                </a:solidFill>
              </a:defRPr>
            </a:lvl4pPr>
            <a:lvl5pPr>
              <a:defRPr sz="1200">
                <a:solidFill>
                  <a:srgbClr val="663300"/>
                </a:solidFill>
              </a:defRPr>
            </a:lvl5pPr>
          </a:lstStyle>
          <a:p>
            <a:pPr lvl="0"/>
            <a:r>
              <a:rPr lang="en-US"/>
              <a:t>Body Text: Font Calibri Size 20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59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4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e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jpe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55" y="-2671"/>
            <a:ext cx="9153529" cy="2564895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8785226" y="0"/>
            <a:ext cx="358774" cy="256222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5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2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5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2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64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61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1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BA01-D84B-4261-8152-698EB2D72914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59E39-6F26-4D9A-B0E0-26638404A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24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CD7FC-BFCB-42A1-B4A7-B1FC88B63A46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4B718-CB65-4A51-9C41-629CAC3BB00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0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Line 10"/>
          <p:cNvSpPr>
            <a:spLocks noChangeShapeType="1"/>
          </p:cNvSpPr>
          <p:nvPr/>
        </p:nvSpPr>
        <p:spPr bwMode="auto">
          <a:xfrm>
            <a:off x="950913" y="2290763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177"/>
          <a:stretch/>
        </p:blipFill>
        <p:spPr>
          <a:xfrm>
            <a:off x="0" y="0"/>
            <a:ext cx="4877335" cy="375341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9861" y="1857842"/>
            <a:ext cx="1812231" cy="704289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>
            <a:off x="8785226" y="0"/>
            <a:ext cx="358774" cy="2562131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6799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>
            <a:off x="1371600" y="1143000"/>
            <a:ext cx="7781924" cy="0"/>
          </a:xfrm>
          <a:prstGeom prst="line">
            <a:avLst/>
          </a:prstGeom>
          <a:ln w="1905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" y="0"/>
            <a:ext cx="1636779" cy="115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6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8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7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869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C454-BD11-4AA9-939A-29EEA264B676}" type="datetimeFigureOut">
              <a:rPr lang="en-US" smtClean="0"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A4DA-D95A-442D-9634-73C665100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64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link.springer.com/book/10.1007/978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7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ngall.com/business-growth-chart-png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openxmlformats.org/officeDocument/2006/relationships/image" Target="../media/image36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/>
          <p:cNvSpPr txBox="1"/>
          <p:nvPr/>
        </p:nvSpPr>
        <p:spPr>
          <a:xfrm>
            <a:off x="-178361" y="3429000"/>
            <a:ext cx="60979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PE" sz="4800" b="1" i="1" dirty="0">
                <a:solidFill>
                  <a:schemeClr val="accent1"/>
                </a:solidFill>
                <a:latin typeface="Calibri" panose="020F0502020204030204" pitchFamily="34" charset="0"/>
              </a:rPr>
              <a:t>RTB Book </a:t>
            </a:r>
            <a:r>
              <a:rPr lang="es-PE" sz="4800" b="1" i="1" dirty="0" err="1">
                <a:solidFill>
                  <a:schemeClr val="accent1"/>
                </a:solidFill>
                <a:latin typeface="Calibri" panose="020F0502020204030204" pitchFamily="34" charset="0"/>
              </a:rPr>
              <a:t>launch</a:t>
            </a:r>
            <a:r>
              <a:rPr lang="es-PE" sz="4800" b="1" i="1" dirty="0">
                <a:solidFill>
                  <a:schemeClr val="accent1"/>
                </a:solidFill>
                <a:latin typeface="Calibri" panose="020F0502020204030204" pitchFamily="34" charset="0"/>
              </a:rPr>
              <a:t>!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762000" y="4970834"/>
            <a:ext cx="47827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PE" sz="1200" b="1" cap="all" dirty="0">
                <a:solidFill>
                  <a:schemeClr val="accent1"/>
                </a:solidFill>
                <a:latin typeface="Calibri" panose="020F0502020204030204" pitchFamily="34" charset="0"/>
              </a:rPr>
              <a:t>Graham Thiele </a:t>
            </a:r>
            <a:r>
              <a:rPr lang="es-PE" sz="1200" b="1" cap="all" dirty="0" err="1">
                <a:solidFill>
                  <a:schemeClr val="accent1"/>
                </a:solidFill>
                <a:latin typeface="Calibri" panose="020F0502020204030204" pitchFamily="34" charset="0"/>
              </a:rPr>
              <a:t>on</a:t>
            </a:r>
            <a:r>
              <a:rPr lang="es-PE" sz="1200" b="1" cap="all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s-PE" sz="1200" b="1" cap="all" dirty="0" err="1">
                <a:solidFill>
                  <a:schemeClr val="accent1"/>
                </a:solidFill>
                <a:latin typeface="Calibri" panose="020F0502020204030204" pitchFamily="34" charset="0"/>
              </a:rPr>
              <a:t>behalf</a:t>
            </a:r>
            <a:r>
              <a:rPr lang="es-PE" sz="1200" b="1" cap="all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s-PE" sz="1200" b="1" cap="all" dirty="0" err="1">
                <a:solidFill>
                  <a:schemeClr val="accent1"/>
                </a:solidFill>
                <a:latin typeface="Calibri" panose="020F0502020204030204" pitchFamily="34" charset="0"/>
              </a:rPr>
              <a:t>of</a:t>
            </a:r>
            <a:r>
              <a:rPr lang="es-PE" sz="1200" b="1" cap="all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s-PE" sz="1200" b="1" cap="all" dirty="0" err="1">
                <a:solidFill>
                  <a:schemeClr val="accent1"/>
                </a:solidFill>
                <a:latin typeface="Calibri" panose="020F0502020204030204" pitchFamily="34" charset="0"/>
              </a:rPr>
              <a:t>the</a:t>
            </a:r>
            <a:r>
              <a:rPr lang="es-PE" sz="1200" b="1" cap="all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s-PE" sz="1200" b="1" cap="all" dirty="0" err="1">
                <a:solidFill>
                  <a:schemeClr val="accent1"/>
                </a:solidFill>
                <a:latin typeface="Calibri" panose="020F0502020204030204" pitchFamily="34" charset="0"/>
              </a:rPr>
              <a:t>team</a:t>
            </a:r>
            <a:endParaRPr lang="es-PE" sz="1200" b="1" cap="all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s-PE" sz="1200" b="1" cap="all" dirty="0">
                <a:solidFill>
                  <a:schemeClr val="accent1"/>
                </a:solidFill>
                <a:latin typeface="Calibri" panose="020F0502020204030204" pitchFamily="34" charset="0"/>
              </a:rPr>
              <a:t>Lima, </a:t>
            </a:r>
            <a:r>
              <a:rPr lang="es-PE" sz="1200" b="1" cap="all" dirty="0" err="1">
                <a:solidFill>
                  <a:schemeClr val="accent1"/>
                </a:solidFill>
                <a:latin typeface="Calibri" panose="020F0502020204030204" pitchFamily="34" charset="0"/>
              </a:rPr>
              <a:t>peru</a:t>
            </a:r>
            <a:endParaRPr lang="es-PE" sz="1200" b="1" cap="all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s-PE" sz="1200" b="1" cap="all" dirty="0">
                <a:solidFill>
                  <a:schemeClr val="accent1"/>
                </a:solidFill>
                <a:latin typeface="Calibri" panose="020F0502020204030204" pitchFamily="34" charset="0"/>
              </a:rPr>
              <a:t>April 26,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F10339-B271-4642-902A-186A9B602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6953" y="5850384"/>
            <a:ext cx="968370" cy="9683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F49142-F716-49D5-A1D3-DA647F88F5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2124" y="2603426"/>
            <a:ext cx="2022616" cy="3139682"/>
          </a:xfrm>
          <a:prstGeom prst="rect">
            <a:avLst/>
          </a:prstGeom>
        </p:spPr>
      </p:pic>
      <p:pic>
        <p:nvPicPr>
          <p:cNvPr id="11" name="Picture 4" descr=".jpg">
            <a:extLst>
              <a:ext uri="{FF2B5EF4-FFF2-40B4-BE49-F238E27FC236}">
                <a16:creationId xmlns:a16="http://schemas.microsoft.com/office/drawing/2014/main" id="{414F87E2-7E84-4F55-ADB6-2EBAFB194BC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60" y="5743969"/>
            <a:ext cx="5581975" cy="96837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0756A39-E3F0-4953-B596-FFA1ACE7B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297" y="502020"/>
            <a:ext cx="3992787" cy="164297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Let your</a:t>
            </a:r>
            <a:br>
              <a:rPr lang="en-US" sz="3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500" dirty="0">
                <a:solidFill>
                  <a:srgbClr val="000000"/>
                </a:solidFill>
                <a:latin typeface="+mj-lt"/>
              </a:rPr>
              <a:t>20,000 downloads in two weeks and counting… </a:t>
            </a:r>
            <a:r>
              <a:rPr lang="en-US" sz="3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and friends know!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75D073-2A80-46EF-B3B0-E9F7BF5B6D64}"/>
              </a:ext>
            </a:extLst>
          </p:cNvPr>
          <p:cNvSpPr txBox="1"/>
          <p:nvPr/>
        </p:nvSpPr>
        <p:spPr>
          <a:xfrm>
            <a:off x="858692" y="2405894"/>
            <a:ext cx="3986392" cy="35350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latin typeface="+mn-lt"/>
                <a:hlinkClick r:id="rId2"/>
              </a:rPr>
              <a:t>https://link.springer.com/book/10.1007/978</a:t>
            </a:r>
            <a:endParaRPr lang="en-US" sz="2800" dirty="0">
              <a:latin typeface="+mn-lt"/>
            </a:endParaRP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>
              <a:latin typeface="+mn-lt"/>
            </a:endParaRP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latin typeface="+mn-lt"/>
              </a:rPr>
              <a:t>20k downloads and counting!-3-030-92022-7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2499" y="-5"/>
            <a:ext cx="306939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2499" y="-2"/>
            <a:ext cx="306939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2499" y="-22"/>
            <a:ext cx="3051501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2499" y="-10"/>
            <a:ext cx="2708601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806543-875C-4EF2-A695-2A335D7F9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975" y="1020220"/>
            <a:ext cx="3127897" cy="484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35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038601" y="4114800"/>
            <a:ext cx="474662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6633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660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660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660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FF6600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en-US" sz="4400" kern="0">
                <a:solidFill>
                  <a:schemeClr val="accent1"/>
                </a:solidFill>
                <a:latin typeface="Calibri" panose="020F0502020204030204" pitchFamily="34" charset="0"/>
              </a:rPr>
              <a:t>Thank you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7A9725-6944-486B-9292-E492382F2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639" y="5530789"/>
            <a:ext cx="5658141" cy="97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62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B4D3D850-2041-4B7C-AED9-54DA385B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25871" y="1844574"/>
            <a:ext cx="4225136" cy="316885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49F1A7E4-819D-4D21-8E8B-32671A9F9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46290" y="1422605"/>
            <a:ext cx="5353835" cy="4015376"/>
          </a:xfrm>
          <a:custGeom>
            <a:avLst/>
            <a:gdLst>
              <a:gd name="connsiteX0" fmla="*/ 690507 w 5353835"/>
              <a:gd name="connsiteY0" fmla="*/ 5273742 h 5353835"/>
              <a:gd name="connsiteX1" fmla="*/ 4938299 w 5353835"/>
              <a:gd name="connsiteY1" fmla="*/ 5273742 h 5353835"/>
              <a:gd name="connsiteX2" fmla="*/ 4858206 w 5353835"/>
              <a:gd name="connsiteY2" fmla="*/ 5353835 h 5353835"/>
              <a:gd name="connsiteX3" fmla="*/ 770600 w 5353835"/>
              <a:gd name="connsiteY3" fmla="*/ 5353835 h 5353835"/>
              <a:gd name="connsiteX4" fmla="*/ 433255 w 5353835"/>
              <a:gd name="connsiteY4" fmla="*/ 80093 h 5353835"/>
              <a:gd name="connsiteX5" fmla="*/ 51334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58206 h 5353835"/>
              <a:gd name="connsiteX8" fmla="*/ 5273742 w 5353835"/>
              <a:gd name="connsiteY8" fmla="*/ 4938299 h 5353835"/>
              <a:gd name="connsiteX9" fmla="*/ 5273742 w 5353835"/>
              <a:gd name="connsiteY9" fmla="*/ 80093 h 5353835"/>
              <a:gd name="connsiteX10" fmla="*/ 0 w 5353835"/>
              <a:gd name="connsiteY10" fmla="*/ 513348 h 5353835"/>
              <a:gd name="connsiteX11" fmla="*/ 80093 w 5353835"/>
              <a:gd name="connsiteY11" fmla="*/ 433255 h 5353835"/>
              <a:gd name="connsiteX12" fmla="*/ 80093 w 5353835"/>
              <a:gd name="connsiteY12" fmla="*/ 4663328 h 5353835"/>
              <a:gd name="connsiteX13" fmla="*/ 0 w 5353835"/>
              <a:gd name="connsiteY13" fmla="*/ 4583235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7" y="5273742"/>
                </a:moveTo>
                <a:lnTo>
                  <a:pt x="4938299" y="5273742"/>
                </a:lnTo>
                <a:lnTo>
                  <a:pt x="4858206" y="5353835"/>
                </a:lnTo>
                <a:lnTo>
                  <a:pt x="770600" y="5353835"/>
                </a:lnTo>
                <a:close/>
                <a:moveTo>
                  <a:pt x="433255" y="80093"/>
                </a:moveTo>
                <a:lnTo>
                  <a:pt x="513348" y="0"/>
                </a:lnTo>
                <a:lnTo>
                  <a:pt x="5353835" y="0"/>
                </a:lnTo>
                <a:lnTo>
                  <a:pt x="5353835" y="4858206"/>
                </a:lnTo>
                <a:lnTo>
                  <a:pt x="5273742" y="4938299"/>
                </a:lnTo>
                <a:lnTo>
                  <a:pt x="5273742" y="80093"/>
                </a:lnTo>
                <a:close/>
                <a:moveTo>
                  <a:pt x="0" y="513348"/>
                </a:moveTo>
                <a:lnTo>
                  <a:pt x="80093" y="433255"/>
                </a:lnTo>
                <a:lnTo>
                  <a:pt x="80093" y="4663328"/>
                </a:lnTo>
                <a:lnTo>
                  <a:pt x="0" y="45832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04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0169" y="4959573"/>
            <a:ext cx="3078192" cy="9157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en-US" dirty="0">
                <a:solidFill>
                  <a:srgbClr val="080808"/>
                </a:solidFill>
              </a:rPr>
              <a:t>Broad based collaborative platform</a:t>
            </a:r>
          </a:p>
          <a:p>
            <a:pPr algn="ctr">
              <a:defRPr/>
            </a:pPr>
            <a:r>
              <a:rPr lang="en-US" dirty="0">
                <a:solidFill>
                  <a:srgbClr val="080808"/>
                </a:solidFill>
              </a:rPr>
              <a:t>350+ partners for co-innovation</a:t>
            </a:r>
          </a:p>
          <a:p>
            <a:pPr algn="ctr">
              <a:defRPr/>
            </a:pPr>
            <a:r>
              <a:rPr lang="en-US" dirty="0">
                <a:solidFill>
                  <a:srgbClr val="080808"/>
                </a:solidFill>
              </a:rPr>
              <a:t>77 innovations</a:t>
            </a:r>
          </a:p>
        </p:txBody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CB64814D-A361-44E1-8D97-B83E41C8B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56024" y="156022"/>
            <a:ext cx="1248189" cy="936142"/>
          </a:xfrm>
          <a:prstGeom prst="triangle">
            <a:avLst>
              <a:gd name="adj" fmla="val 10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52A6879-032A-4946-9CCA-44D38BEDF5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222624" y="246646"/>
            <a:ext cx="432923" cy="57723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508" y="1010363"/>
            <a:ext cx="2664901" cy="1039312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56AB08D7-F0FB-4965-B730-8B874214C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969892" y="492089"/>
            <a:ext cx="999162" cy="7493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48D9297-49FA-43ED-AC6B-E2F153B3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950288" y="991052"/>
            <a:ext cx="352820" cy="264615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93B4105-989A-4A79-A881-75F3602A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788646" y="4483510"/>
            <a:ext cx="3561734" cy="2374490"/>
            <a:chOff x="4857523" y="4483510"/>
            <a:chExt cx="4748979" cy="2374490"/>
          </a:xfrm>
        </p:grpSpPr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D89F965B-7F23-48AC-830E-2272A40CD2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57523" y="4483510"/>
              <a:ext cx="4748979" cy="2374490"/>
            </a:xfrm>
            <a:prstGeom prst="triangl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57518E5-4332-4F59-9B89-B658B6BFD1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7735188" y="4982817"/>
              <a:ext cx="1009255" cy="1009255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4" descr=".jpg">
            <a:extLst>
              <a:ext uri="{FF2B5EF4-FFF2-40B4-BE49-F238E27FC236}">
                <a16:creationId xmlns:a16="http://schemas.microsoft.com/office/drawing/2014/main" id="{1BFA5403-1DD0-4446-94D2-4F2A8940684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597" y="3429001"/>
            <a:ext cx="3994953" cy="699116"/>
          </a:xfrm>
          <a:prstGeom prst="rect">
            <a:avLst/>
          </a:prstGeom>
        </p:spPr>
      </p:pic>
      <p:sp>
        <p:nvSpPr>
          <p:cNvPr id="4098" name="Text Box 10"/>
          <p:cNvSpPr txBox="1">
            <a:spLocks noChangeArrowheads="1"/>
          </p:cNvSpPr>
          <p:nvPr/>
        </p:nvSpPr>
        <p:spPr bwMode="auto">
          <a:xfrm>
            <a:off x="3505200" y="457200"/>
            <a:ext cx="1905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4099" name="Text Box 12"/>
          <p:cNvSpPr txBox="1">
            <a:spLocks noChangeArrowheads="1"/>
          </p:cNvSpPr>
          <p:nvPr/>
        </p:nvSpPr>
        <p:spPr bwMode="auto">
          <a:xfrm>
            <a:off x="3260725" y="1789113"/>
            <a:ext cx="2530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4100" name="Rectangle 13"/>
          <p:cNvSpPr>
            <a:spLocks noChangeArrowheads="1"/>
          </p:cNvSpPr>
          <p:nvPr/>
        </p:nvSpPr>
        <p:spPr bwMode="auto">
          <a:xfrm>
            <a:off x="533400" y="152400"/>
            <a:ext cx="5181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1" name="Rectangle 11"/>
          <p:cNvSpPr>
            <a:spLocks noChangeArrowheads="1"/>
          </p:cNvSpPr>
          <p:nvPr/>
        </p:nvSpPr>
        <p:spPr bwMode="auto">
          <a:xfrm>
            <a:off x="1409700" y="1524000"/>
            <a:ext cx="6324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4022725" y="3246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3" name="Rectangle 8">
            <a:extLst>
              <a:ext uri="{FF2B5EF4-FFF2-40B4-BE49-F238E27FC236}">
                <a16:creationId xmlns:a16="http://schemas.microsoft.com/office/drawing/2014/main" id="{B2BB4739-FED7-4BA3-9D8E-373818DD3A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9885" y="1143000"/>
            <a:ext cx="3398761" cy="21034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kern="0" cap="none" dirty="0">
                <a:solidFill>
                  <a:srgbClr val="996600"/>
                </a:solidFill>
                <a:latin typeface="Calibri" panose="020F0502020204030204" pitchFamily="34" charset="0"/>
              </a:rPr>
              <a:t>Outstanding model of CGIAR collaboration made achievements reported in this book possible!</a:t>
            </a:r>
            <a:endParaRPr lang="en-US" sz="2400" b="1" kern="1200" cap="none" dirty="0">
              <a:solidFill>
                <a:srgbClr val="996600"/>
              </a:solidFill>
              <a:latin typeface="Calibri" panose="020F0502020204030204" pitchFamily="34" charset="0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125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76BCD-FB2B-45CF-B852-859A38CB1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759" y="3752849"/>
            <a:ext cx="2468166" cy="2452687"/>
          </a:xfrm>
        </p:spPr>
        <p:txBody>
          <a:bodyPr anchor="ctr">
            <a:normAutofit/>
          </a:bodyPr>
          <a:lstStyle/>
          <a:p>
            <a:r>
              <a:rPr lang="en-US" sz="3100"/>
              <a:t>Roots, tubers and bananas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4EEA49-F761-466B-A441-E42A1875EE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05" r="23255" b="-1"/>
          <a:stretch/>
        </p:blipFill>
        <p:spPr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C8740-0DDC-42FC-B8D0-0FECCE230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986" y="3752850"/>
            <a:ext cx="5614060" cy="2452687"/>
          </a:xfrm>
        </p:spPr>
        <p:txBody>
          <a:bodyPr anchor="ctr">
            <a:normAutofit/>
          </a:bodyPr>
          <a:lstStyle/>
          <a:p>
            <a:pPr marL="177800" indent="-177800">
              <a:spcBef>
                <a:spcPts val="600"/>
              </a:spcBef>
              <a:buFontTx/>
              <a:buChar char="•"/>
              <a:defRPr/>
            </a:pPr>
            <a:r>
              <a:rPr lang="en-US" sz="1500" dirty="0">
                <a:latin typeface="Arial" panose="020B0604020202020204" pitchFamily="34" charset="0"/>
                <a:ea typeface="ＭＳ Ｐゴシック" charset="-128"/>
              </a:rPr>
              <a:t>Over 400 million smallholder farmers depend on them for livelihoods</a:t>
            </a:r>
          </a:p>
          <a:p>
            <a:pPr marL="177800" indent="-177800">
              <a:spcBef>
                <a:spcPts val="600"/>
              </a:spcBef>
              <a:buFontTx/>
              <a:buChar char="•"/>
              <a:defRPr/>
            </a:pPr>
            <a:r>
              <a:rPr lang="en-US" sz="1500" dirty="0">
                <a:latin typeface="Arial" panose="020B0604020202020204" pitchFamily="34" charset="0"/>
                <a:ea typeface="ＭＳ Ｐゴシック" charset="-128"/>
              </a:rPr>
              <a:t>High yield potential</a:t>
            </a:r>
          </a:p>
          <a:p>
            <a:pPr marL="177800" indent="-177800">
              <a:spcBef>
                <a:spcPts val="600"/>
              </a:spcBef>
              <a:buFontTx/>
              <a:buChar char="•"/>
              <a:defRPr/>
            </a:pPr>
            <a:r>
              <a:rPr lang="en-US" sz="1500" dirty="0">
                <a:latin typeface="Arial" panose="020B0604020202020204" pitchFamily="34" charset="0"/>
                <a:ea typeface="ＭＳ Ｐゴシック" charset="-128"/>
              </a:rPr>
              <a:t>Sustain diverse food and integrated food systems with potential value-added post harvest</a:t>
            </a:r>
          </a:p>
          <a:p>
            <a:pPr marL="177800" indent="-177800">
              <a:spcBef>
                <a:spcPts val="600"/>
              </a:spcBef>
              <a:buFontTx/>
              <a:buChar char="•"/>
              <a:defRPr/>
            </a:pPr>
            <a:r>
              <a:rPr lang="en-US" sz="1500" dirty="0">
                <a:latin typeface="Arial" panose="020B0604020202020204" pitchFamily="34" charset="0"/>
                <a:ea typeface="ＭＳ Ｐゴシック" charset="-128"/>
              </a:rPr>
              <a:t>Mostly locally produced so alternative to more volatile grains</a:t>
            </a:r>
          </a:p>
          <a:p>
            <a:pPr marL="177800" indent="-177800">
              <a:spcBef>
                <a:spcPts val="600"/>
              </a:spcBef>
              <a:buFontTx/>
              <a:buChar char="•"/>
              <a:defRPr/>
            </a:pPr>
            <a:r>
              <a:rPr lang="en-US" sz="1500" dirty="0">
                <a:latin typeface="Arial" panose="020B0604020202020204" pitchFamily="34" charset="0"/>
                <a:ea typeface="ＭＳ Ｐゴシック" charset="-128"/>
              </a:rPr>
              <a:t>Especially important for women</a:t>
            </a:r>
          </a:p>
          <a:p>
            <a:pPr marL="177800" indent="-177800">
              <a:spcBef>
                <a:spcPts val="600"/>
              </a:spcBef>
              <a:buFontTx/>
              <a:buChar char="•"/>
              <a:defRPr/>
            </a:pPr>
            <a:r>
              <a:rPr lang="en-US" sz="1500" dirty="0">
                <a:latin typeface="Arial" panose="020B0604020202020204" pitchFamily="34" charset="0"/>
                <a:ea typeface="ＭＳ Ｐゴシック" charset="-128"/>
              </a:rPr>
              <a:t>BUT major bottlenecks require innovation to access yield potential and diversify uses</a:t>
            </a:r>
          </a:p>
        </p:txBody>
      </p:sp>
    </p:spTree>
    <p:extLst>
      <p:ext uri="{BB962C8B-B14F-4D97-AF65-F5344CB8AC3E}">
        <p14:creationId xmlns:p14="http://schemas.microsoft.com/office/powerpoint/2010/main" val="2333766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Uganda.JPG">
            <a:extLst>
              <a:ext uri="{FF2B5EF4-FFF2-40B4-BE49-F238E27FC236}">
                <a16:creationId xmlns:a16="http://schemas.microsoft.com/office/drawing/2014/main" id="{ADA72541-1AD6-429A-801C-19C420DA06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49"/>
          <a:stretch>
            <a:fillRect/>
          </a:stretch>
        </p:blipFill>
        <p:spPr bwMode="auto">
          <a:xfrm>
            <a:off x="6781800" y="381000"/>
            <a:ext cx="2362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platano%20Bolivia,%20N%20Palmer%20CIAT.jpg">
            <a:extLst>
              <a:ext uri="{FF2B5EF4-FFF2-40B4-BE49-F238E27FC236}">
                <a16:creationId xmlns:a16="http://schemas.microsoft.com/office/drawing/2014/main" id="{BFF08663-9979-4F43-91E6-734A378C897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3276600"/>
            <a:ext cx="23780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7474EA5-3992-40A9-B44D-177690ABDBDD}"/>
              </a:ext>
            </a:extLst>
          </p:cNvPr>
          <p:cNvSpPr/>
          <p:nvPr/>
        </p:nvSpPr>
        <p:spPr>
          <a:xfrm>
            <a:off x="1" y="1075867"/>
            <a:ext cx="6765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Expanded use of roots, tubers and bananas requires innovation in:</a:t>
            </a:r>
            <a:endParaRPr lang="en-US" sz="1100" dirty="0">
              <a:solidFill>
                <a:srgbClr val="C00000"/>
              </a:solidFill>
              <a:ea typeface="ＭＳ Ｐゴシック" charset="-128"/>
            </a:endParaRPr>
          </a:p>
        </p:txBody>
      </p:sp>
      <p:graphicFrame>
        <p:nvGraphicFramePr>
          <p:cNvPr id="9" name="Text Box 7">
            <a:extLst>
              <a:ext uri="{FF2B5EF4-FFF2-40B4-BE49-F238E27FC236}">
                <a16:creationId xmlns:a16="http://schemas.microsoft.com/office/drawing/2014/main" id="{950E87F3-9892-237A-4FC6-A153646524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2095935"/>
              </p:ext>
            </p:extLst>
          </p:nvPr>
        </p:nvGraphicFramePr>
        <p:xfrm>
          <a:off x="391425" y="1906864"/>
          <a:ext cx="5983075" cy="4785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24048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971D8C-8E65-487D-AC7B-DD597A74D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297" y="502020"/>
            <a:ext cx="3992787" cy="1642970"/>
          </a:xfrm>
        </p:spPr>
        <p:txBody>
          <a:bodyPr anchor="b">
            <a:normAutofit/>
          </a:bodyPr>
          <a:lstStyle/>
          <a:p>
            <a:r>
              <a:rPr lang="en-US" sz="2700"/>
              <a:t>17 chapters around food system innovations and value creation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A1A67-E9A7-4F22-8EC4-15BBA4ABA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8692" y="2405894"/>
            <a:ext cx="3986392" cy="3535083"/>
          </a:xfrm>
        </p:spPr>
        <p:txBody>
          <a:bodyPr anchor="t">
            <a:normAutofit/>
          </a:bodyPr>
          <a:lstStyle/>
          <a:p>
            <a:endParaRPr lang="en-US" sz="1600" b="0" i="0">
              <a:effectLst/>
              <a:latin typeface="PT Sans" panose="020B0503020203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600">
                <a:latin typeface="Arial" panose="020B0604020202020204" pitchFamily="34" charset="0"/>
                <a:ea typeface="ＭＳ Ｐゴシック" charset="-128"/>
              </a:rPr>
              <a:t>overview, institutional change and scaling (3)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>
                <a:latin typeface="Arial" panose="020B0604020202020204" pitchFamily="34" charset="0"/>
                <a:ea typeface="ＭＳ Ｐゴシック" charset="-128"/>
              </a:rPr>
              <a:t>processing, marketing and distribution (5)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>
                <a:latin typeface="Arial" panose="020B0604020202020204" pitchFamily="34" charset="0"/>
                <a:ea typeface="ＭＳ Ｐゴシック" charset="-128"/>
              </a:rPr>
              <a:t>enhancing productivity (8) </a:t>
            </a:r>
          </a:p>
          <a:p>
            <a:pPr lvl="1"/>
            <a:r>
              <a:rPr lang="en-US" sz="1600">
                <a:latin typeface="Arial" panose="020B0604020202020204" pitchFamily="34" charset="0"/>
                <a:ea typeface="ＭＳ Ｐゴシック" charset="-128"/>
              </a:rPr>
              <a:t>Pests and disease (innovative digital technologies)</a:t>
            </a:r>
          </a:p>
          <a:p>
            <a:pPr lvl="1"/>
            <a:r>
              <a:rPr lang="en-US" sz="1600">
                <a:latin typeface="Arial" panose="020B0604020202020204" pitchFamily="34" charset="0"/>
                <a:ea typeface="ＭＳ Ｐゴシック" charset="-128"/>
              </a:rPr>
              <a:t>Seed systems (Toolbox)</a:t>
            </a:r>
          </a:p>
          <a:p>
            <a:pPr lvl="1"/>
            <a:r>
              <a:rPr lang="en-US" sz="1600">
                <a:latin typeface="Arial" panose="020B0604020202020204" pitchFamily="34" charset="0"/>
                <a:ea typeface="ＭＳ Ｐゴシック" charset="-128"/>
              </a:rPr>
              <a:t>Gender responsive breeding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>
                <a:latin typeface="Arial" panose="020B0604020202020204" pitchFamily="34" charset="0"/>
                <a:ea typeface="ＭＳ Ｐゴシック" charset="-128"/>
              </a:rPr>
              <a:t>improving livelihoods (1)</a:t>
            </a:r>
          </a:p>
          <a:p>
            <a:pPr lvl="1"/>
            <a:r>
              <a:rPr lang="en-US" sz="1600">
                <a:latin typeface="Arial" panose="020B0604020202020204" pitchFamily="34" charset="0"/>
                <a:ea typeface="ＭＳ Ｐゴシック" charset="-128"/>
              </a:rPr>
              <a:t>Scaling biofortified RTB crops</a:t>
            </a:r>
          </a:p>
          <a:p>
            <a:pPr lvl="1"/>
            <a:endParaRPr lang="en-US" sz="1600">
              <a:latin typeface="Arial" panose="020B0604020202020204" pitchFamily="34" charset="0"/>
              <a:ea typeface="ＭＳ Ｐゴシック" charset="-12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2499" y="-5"/>
            <a:ext cx="306939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2499" y="-2"/>
            <a:ext cx="306939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2499" y="-22"/>
            <a:ext cx="3051501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2499" y="-10"/>
            <a:ext cx="2708601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371FA9-1C03-44F5-9AB8-581724E7E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975" y="1020220"/>
            <a:ext cx="3127897" cy="484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608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542696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971D8C-8E65-487D-AC7B-DD597A74D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2866641" cy="1899912"/>
          </a:xfrm>
        </p:spPr>
        <p:txBody>
          <a:bodyPr>
            <a:normAutofit/>
          </a:bodyPr>
          <a:lstStyle/>
          <a:p>
            <a:r>
              <a:rPr lang="en-US" sz="3500"/>
              <a:t>Innovation focus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41651FC-8E42-42C0-8F92-B006BB10B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34201"/>
            <a:ext cx="2866641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Scaling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and “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end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to 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end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” 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innovation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at 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the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heart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of 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the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book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and RTB </a:t>
            </a:r>
            <a:r>
              <a:rPr kumimoji="0" lang="es-ES_tradnl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program</a:t>
            </a: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!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566C9C-8323-48E0-88C9-72BFECD95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291" y="597023"/>
            <a:ext cx="5562162" cy="566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524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750F76-9172-48EF-A4C4-625ED6B49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Scaling Fund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C2748D6-2505-47CC-AF88-2102D5CE0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582093"/>
            <a:ext cx="4693363" cy="3102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Foster the scaling of the most promising RTB innovations to reach their scaling potential</a:t>
            </a:r>
          </a:p>
          <a:p>
            <a:pPr marL="0" indent="0">
              <a:buNone/>
            </a:pPr>
            <a:r>
              <a:rPr lang="en-US" sz="2800" dirty="0"/>
              <a:t>Manage “end to end” innovation across RTB portfolio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CEC6C7-F897-42AE-8F79-AF5A7FC34F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0290"/>
          <a:stretch/>
        </p:blipFill>
        <p:spPr>
          <a:xfrm>
            <a:off x="775256" y="3983803"/>
            <a:ext cx="4243783" cy="28402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C479F3-B187-45EF-B5FA-0CDD64C53472}"/>
              </a:ext>
            </a:extLst>
          </p:cNvPr>
          <p:cNvSpPr txBox="1"/>
          <p:nvPr/>
        </p:nvSpPr>
        <p:spPr>
          <a:xfrm>
            <a:off x="5234796" y="879983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A431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Innovation readiness scale</a:t>
            </a:r>
            <a:endParaRPr kumimoji="0" lang="it-IT" sz="2400" b="1" i="0" u="none" strike="noStrike" kern="1200" cap="none" spc="0" normalizeH="0" baseline="0" noProof="0">
              <a:ln>
                <a:noFill/>
              </a:ln>
              <a:solidFill>
                <a:srgbClr val="7A431D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89954C-E682-4621-A118-FF6B72F857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343" y="1457608"/>
            <a:ext cx="2724150" cy="505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29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0756A39-E3F0-4953-B596-FFA1ACE7B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78598"/>
            <a:ext cx="7886700" cy="40569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“End to end” innovation through the scaling fund (six chapters!)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11CC14B-385A-40C9-87B9-5C0D1EE7EB85}"/>
              </a:ext>
            </a:extLst>
          </p:cNvPr>
          <p:cNvSpPr/>
          <p:nvPr/>
        </p:nvSpPr>
        <p:spPr>
          <a:xfrm>
            <a:off x="7488036" y="4562601"/>
            <a:ext cx="1600200" cy="1367784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364111B-1B56-488B-AE6D-2702941FF2BA}"/>
              </a:ext>
            </a:extLst>
          </p:cNvPr>
          <p:cNvSpPr/>
          <p:nvPr/>
        </p:nvSpPr>
        <p:spPr>
          <a:xfrm>
            <a:off x="3320227" y="5162799"/>
            <a:ext cx="4056212" cy="599394"/>
          </a:xfrm>
          <a:prstGeom prst="roundRect">
            <a:avLst/>
          </a:prstGeom>
          <a:solidFill>
            <a:srgbClr val="F78D1E">
              <a:alpha val="50196"/>
            </a:srgbClr>
          </a:solidFill>
          <a:ln>
            <a:solidFill>
              <a:srgbClr val="000000">
                <a:alpha val="50196"/>
              </a:srgb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7A431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12. Triple S (Storage in Sand and Sprouting) system for sweetpotato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4E5B55C-4227-4506-A7DC-4856C3282223}"/>
              </a:ext>
            </a:extLst>
          </p:cNvPr>
          <p:cNvSpPr/>
          <p:nvPr/>
        </p:nvSpPr>
        <p:spPr>
          <a:xfrm>
            <a:off x="55764" y="3768430"/>
            <a:ext cx="1600200" cy="1367784"/>
          </a:xfrm>
          <a:prstGeom prst="round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A610CBE-71A4-4445-9A85-57857704D015}"/>
              </a:ext>
            </a:extLst>
          </p:cNvPr>
          <p:cNvSpPr/>
          <p:nvPr/>
        </p:nvSpPr>
        <p:spPr>
          <a:xfrm>
            <a:off x="1767561" y="4216686"/>
            <a:ext cx="3982169" cy="599394"/>
          </a:xfrm>
          <a:prstGeom prst="roundRect">
            <a:avLst/>
          </a:prstGeom>
          <a:solidFill>
            <a:srgbClr val="1C9B43">
              <a:alpha val="50196"/>
            </a:srgbClr>
          </a:solidFill>
          <a:ln>
            <a:solidFill>
              <a:srgbClr val="000000">
                <a:alpha val="50196"/>
              </a:srgb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7A431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 Banana bacterial wilt management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6B5C9C2-67EB-4454-BCDF-4D8F77FF3931}"/>
              </a:ext>
            </a:extLst>
          </p:cNvPr>
          <p:cNvSpPr/>
          <p:nvPr/>
        </p:nvSpPr>
        <p:spPr>
          <a:xfrm>
            <a:off x="7382130" y="2829226"/>
            <a:ext cx="1600200" cy="1367784"/>
          </a:xfrm>
          <a:prstGeom prst="round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3F081BC-5AED-48BF-83EB-F3EA4957BFA1}"/>
              </a:ext>
            </a:extLst>
          </p:cNvPr>
          <p:cNvSpPr/>
          <p:nvPr/>
        </p:nvSpPr>
        <p:spPr>
          <a:xfrm>
            <a:off x="3170617" y="3270573"/>
            <a:ext cx="4056212" cy="599394"/>
          </a:xfrm>
          <a:prstGeom prst="roundRect">
            <a:avLst/>
          </a:prstGeom>
          <a:solidFill>
            <a:srgbClr val="FFC60B">
              <a:alpha val="50196"/>
            </a:srgbClr>
          </a:solidFill>
          <a:ln>
            <a:solidFill>
              <a:srgbClr val="000000">
                <a:alpha val="50196"/>
              </a:srgb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7A431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6. Cassava peels for quality animal feed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4EF0504-BA90-4196-AF83-4AF9BB2DCEE7}"/>
              </a:ext>
            </a:extLst>
          </p:cNvPr>
          <p:cNvSpPr/>
          <p:nvPr/>
        </p:nvSpPr>
        <p:spPr>
          <a:xfrm>
            <a:off x="167361" y="5475644"/>
            <a:ext cx="1600200" cy="1367784"/>
          </a:xfrm>
          <a:prstGeom prst="round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BC10CC6-E0AF-40A5-A239-27779BBF962E}"/>
              </a:ext>
            </a:extLst>
          </p:cNvPr>
          <p:cNvSpPr/>
          <p:nvPr/>
        </p:nvSpPr>
        <p:spPr>
          <a:xfrm>
            <a:off x="2013736" y="6062694"/>
            <a:ext cx="4325420" cy="599394"/>
          </a:xfrm>
          <a:prstGeom prst="roundRect">
            <a:avLst/>
          </a:prstGeom>
          <a:solidFill>
            <a:srgbClr val="7A431D">
              <a:alpha val="50196"/>
            </a:srgbClr>
          </a:solidFill>
          <a:ln>
            <a:solidFill>
              <a:srgbClr val="00000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7A431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13. Market-driven scaling of novel potato varieties with rooted apical cuttings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F1C778A-5CD9-466F-B142-5120356631EC}"/>
              </a:ext>
            </a:extLst>
          </p:cNvPr>
          <p:cNvSpPr/>
          <p:nvPr/>
        </p:nvSpPr>
        <p:spPr>
          <a:xfrm>
            <a:off x="55764" y="2061216"/>
            <a:ext cx="1600200" cy="1367784"/>
          </a:xfrm>
          <a:prstGeom prst="round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50E2B7F-109E-4989-B1B5-1D92ADEF2E85}"/>
              </a:ext>
            </a:extLst>
          </p:cNvPr>
          <p:cNvSpPr/>
          <p:nvPr/>
        </p:nvSpPr>
        <p:spPr>
          <a:xfrm>
            <a:off x="1764308" y="2497820"/>
            <a:ext cx="3584025" cy="599394"/>
          </a:xfrm>
          <a:prstGeom prst="roundRect">
            <a:avLst/>
          </a:prstGeom>
          <a:solidFill>
            <a:srgbClr val="F78D1E">
              <a:alpha val="50196"/>
            </a:srgbClr>
          </a:solidFill>
          <a:ln>
            <a:solidFill>
              <a:srgbClr val="000000">
                <a:alpha val="50196"/>
              </a:srgb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7A431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5. OFSP Puree for bakery sector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F1013AE-5F91-490F-84FA-D14F051C67D1}"/>
              </a:ext>
            </a:extLst>
          </p:cNvPr>
          <p:cNvSpPr/>
          <p:nvPr/>
        </p:nvSpPr>
        <p:spPr>
          <a:xfrm>
            <a:off x="7337991" y="1322869"/>
            <a:ext cx="1600200" cy="1367784"/>
          </a:xfrm>
          <a:prstGeom prst="round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7029EA7-2C64-476A-8F05-1B99D13105D3}"/>
              </a:ext>
            </a:extLst>
          </p:cNvPr>
          <p:cNvSpPr/>
          <p:nvPr/>
        </p:nvSpPr>
        <p:spPr>
          <a:xfrm>
            <a:off x="3207638" y="1638387"/>
            <a:ext cx="3982169" cy="599394"/>
          </a:xfrm>
          <a:prstGeom prst="roundRect">
            <a:avLst/>
          </a:prstGeom>
          <a:solidFill>
            <a:srgbClr val="B2282A">
              <a:alpha val="50196"/>
            </a:srgbClr>
          </a:solidFill>
          <a:ln>
            <a:solidFill>
              <a:srgbClr val="000000">
                <a:alpha val="50196"/>
              </a:srgb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7A431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4. Small-scale cassava flash-drying technology</a:t>
            </a:r>
          </a:p>
        </p:txBody>
      </p:sp>
    </p:spTree>
    <p:extLst>
      <p:ext uri="{BB962C8B-B14F-4D97-AF65-F5344CB8AC3E}">
        <p14:creationId xmlns:p14="http://schemas.microsoft.com/office/powerpoint/2010/main" val="2482445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0756A39-E3F0-4953-B596-FFA1ACE7B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78598"/>
            <a:ext cx="7886700" cy="40569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Complementary perspectives from non-CGIAR authors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A46339-8B87-47AB-B1AD-BF292A26F2F3}"/>
              </a:ext>
            </a:extLst>
          </p:cNvPr>
          <p:cNvSpPr txBox="1"/>
          <p:nvPr/>
        </p:nvSpPr>
        <p:spPr>
          <a:xfrm>
            <a:off x="537099" y="4573909"/>
            <a:ext cx="3741939" cy="21541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Chapter 8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Improving Safety of Cassava Products</a:t>
            </a:r>
            <a:endParaRPr lang="en-US" sz="16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2880360" algn="ctr"/>
                <a:tab pos="5760720" algn="r"/>
              </a:tabLst>
            </a:pPr>
            <a:r>
              <a:rPr lang="en-US" sz="18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Linley Chiwona-Karltun, Leon Brimer, Jose Jackson</a:t>
            </a:r>
            <a:endParaRPr lang="en-US" sz="16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da-DK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9ECBB1-2712-4FB7-8AFB-25355D917D6D}"/>
              </a:ext>
            </a:extLst>
          </p:cNvPr>
          <p:cNvSpPr txBox="1"/>
          <p:nvPr/>
        </p:nvSpPr>
        <p:spPr>
          <a:xfrm>
            <a:off x="537099" y="1526597"/>
            <a:ext cx="334244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600"/>
              </a:spcAft>
            </a:pPr>
            <a:r>
              <a:rPr lang="en-CA" sz="2000" b="1" dirty="0">
                <a:solidFill>
                  <a:srgbClr val="C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Chapter 7</a:t>
            </a:r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600"/>
              </a:spcAft>
            </a:pPr>
            <a:r>
              <a:rPr lang="en-CA" sz="2000" b="1" dirty="0">
                <a:solidFill>
                  <a:srgbClr val="C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Transferring cassava processing technology from Brazil to Africa</a:t>
            </a:r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2880360" algn="ctr"/>
                <a:tab pos="5760720" algn="r"/>
              </a:tabLst>
            </a:pPr>
            <a:r>
              <a:rPr lang="pt-BR" dirty="0">
                <a:solidFill>
                  <a:srgbClr val="C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Alfredo Augusto Cunha Alves, Luciana Alves de Oliveira, and Joselito da Silva Motta</a:t>
            </a:r>
            <a:endParaRPr lang="en-US" dirty="0">
              <a:solidFill>
                <a:srgbClr val="C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D032DB-B997-47B6-9629-AD9431FFA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458" y="1638048"/>
            <a:ext cx="3465215" cy="2602567"/>
          </a:xfrm>
          <a:prstGeom prst="rect">
            <a:avLst/>
          </a:prstGeom>
        </p:spPr>
      </p:pic>
      <p:pic>
        <p:nvPicPr>
          <p:cNvPr id="22" name="Picture 21" descr="A potted plant in a pot&#10;&#10;Description automatically generated with low confidence">
            <a:extLst>
              <a:ext uri="{FF2B5EF4-FFF2-40B4-BE49-F238E27FC236}">
                <a16:creationId xmlns:a16="http://schemas.microsoft.com/office/drawing/2014/main" id="{44D824B5-76E6-437D-BE9B-53AFE102CA6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232" y="4573909"/>
            <a:ext cx="3342442" cy="215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069097"/>
      </p:ext>
    </p:extLst>
  </p:cSld>
  <p:clrMapOvr>
    <a:masterClrMapping/>
  </p:clrMapOvr>
</p:sld>
</file>

<file path=ppt/theme/theme1.xml><?xml version="1.0" encoding="utf-8"?>
<a:theme xmlns:a="http://schemas.openxmlformats.org/drawingml/2006/main" name="CIP_Presentation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CIP_Presentation_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P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5_CIP_Content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6_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7_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IP_Blank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SECTION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IP_Back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CIP_Presentation_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P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CIP_Content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CIP_Content_template">
  <a:themeElements>
    <a:clrScheme name="RGB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7A431D"/>
      </a:accent1>
      <a:accent2>
        <a:srgbClr val="B2282A"/>
      </a:accent2>
      <a:accent3>
        <a:srgbClr val="E25726"/>
      </a:accent3>
      <a:accent4>
        <a:srgbClr val="F78D1E"/>
      </a:accent4>
      <a:accent5>
        <a:srgbClr val="1C9B43"/>
      </a:accent5>
      <a:accent6>
        <a:srgbClr val="FFC60B"/>
      </a:accent6>
      <a:hlink>
        <a:srgbClr val="B7804D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GB Palette">
    <a:dk1>
      <a:srgbClr val="FFFFFF"/>
    </a:dk1>
    <a:lt1>
      <a:srgbClr val="FFFFFF"/>
    </a:lt1>
    <a:dk2>
      <a:srgbClr val="FFFFFF"/>
    </a:dk2>
    <a:lt2>
      <a:srgbClr val="FFFFFF"/>
    </a:lt2>
    <a:accent1>
      <a:srgbClr val="7A431D"/>
    </a:accent1>
    <a:accent2>
      <a:srgbClr val="B2282A"/>
    </a:accent2>
    <a:accent3>
      <a:srgbClr val="E25726"/>
    </a:accent3>
    <a:accent4>
      <a:srgbClr val="F78D1E"/>
    </a:accent4>
    <a:accent5>
      <a:srgbClr val="1C9B43"/>
    </a:accent5>
    <a:accent6>
      <a:srgbClr val="FFC60B"/>
    </a:accent6>
    <a:hlink>
      <a:srgbClr val="B7804D"/>
    </a:hlink>
    <a:folHlink>
      <a:srgbClr val="FFFFF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747D81231385478ED02A7EEC6924DD" ma:contentTypeVersion="12" ma:contentTypeDescription="Create a new document." ma:contentTypeScope="" ma:versionID="bffbd5e7752bd62b85ef47ceffec6143">
  <xsd:schema xmlns:xsd="http://www.w3.org/2001/XMLSchema" xmlns:xs="http://www.w3.org/2001/XMLSchema" xmlns:p="http://schemas.microsoft.com/office/2006/metadata/properties" xmlns:ns2="03ff1be1-d091-4d4a-85d7-bf5736c2d2b1" xmlns:ns3="a3e765a3-304e-41c9-b6cb-86b1645a5c2d" targetNamespace="http://schemas.microsoft.com/office/2006/metadata/properties" ma:root="true" ma:fieldsID="451fa3d851fd6b2a4131b6ebcb13c4f9" ns2:_="" ns3:_="">
    <xsd:import namespace="03ff1be1-d091-4d4a-85d7-bf5736c2d2b1"/>
    <xsd:import namespace="a3e765a3-304e-41c9-b6cb-86b1645a5c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f1be1-d091-4d4a-85d7-bf5736c2d2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e765a3-304e-41c9-b6cb-86b1645a5c2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64F7F00-FB8D-49FB-9BFF-E716461B0D73}">
  <ds:schemaRefs>
    <ds:schemaRef ds:uri="http://purl.org/dc/elements/1.1/"/>
    <ds:schemaRef ds:uri="8ad7f388-08d9-4b5c-9225-2614f6b70dfb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f1174f4b-3fc7-4ca2-a255-e48e5f3e186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FB34DFA-E7E8-4B65-BC09-1649116B67F0}"/>
</file>

<file path=customXml/itemProps3.xml><?xml version="1.0" encoding="utf-8"?>
<ds:datastoreItem xmlns:ds="http://schemas.openxmlformats.org/officeDocument/2006/customXml" ds:itemID="{F4C144CB-72E5-4CEA-AF9F-9EFB32055E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Settings\clafosse\Local Settings\Temporary Internet Files\OLK243\CIP_Presentation_template.pot</Template>
  <TotalTime>1646</TotalTime>
  <Words>387</Words>
  <Application>Microsoft Office PowerPoint</Application>
  <PresentationFormat>On-screen Show (4:3)</PresentationFormat>
  <Paragraphs>60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11</vt:i4>
      </vt:variant>
    </vt:vector>
  </HeadingPairs>
  <TitlesOfParts>
    <vt:vector size="29" baseType="lpstr">
      <vt:lpstr>Arial</vt:lpstr>
      <vt:lpstr>Arial Black</vt:lpstr>
      <vt:lpstr>Calibri</vt:lpstr>
      <vt:lpstr>Calibri Light</vt:lpstr>
      <vt:lpstr>PT Sans</vt:lpstr>
      <vt:lpstr>CIP_Presentation_template</vt:lpstr>
      <vt:lpstr>CIP_Content_template</vt:lpstr>
      <vt:lpstr>CIP_Blank_template</vt:lpstr>
      <vt:lpstr>SECTION</vt:lpstr>
      <vt:lpstr>CIP_Back_template</vt:lpstr>
      <vt:lpstr>1_Diseño personalizado</vt:lpstr>
      <vt:lpstr>1_CIP_Content_template</vt:lpstr>
      <vt:lpstr>2_CIP_Content_template</vt:lpstr>
      <vt:lpstr>3_CIP_Content_template</vt:lpstr>
      <vt:lpstr>4_CIP_Content_template</vt:lpstr>
      <vt:lpstr>5_CIP_Content_template</vt:lpstr>
      <vt:lpstr>6_CIP_Content_template</vt:lpstr>
      <vt:lpstr>7_CIP_Content_template</vt:lpstr>
      <vt:lpstr>PowerPoint Presentation</vt:lpstr>
      <vt:lpstr>Outstanding model of CGIAR collaboration made achievements reported in this book possible!</vt:lpstr>
      <vt:lpstr>Roots, tubers and bananas</vt:lpstr>
      <vt:lpstr>PowerPoint Presentation</vt:lpstr>
      <vt:lpstr>17 chapters around food system innovations and value creation</vt:lpstr>
      <vt:lpstr>Innovation focus</vt:lpstr>
      <vt:lpstr>Scaling Fund</vt:lpstr>
      <vt:lpstr>“End to end” innovation through the scaling fund (six chapters!)</vt:lpstr>
      <vt:lpstr>Complementary perspectives from non-CGIAR authors</vt:lpstr>
      <vt:lpstr>Let your 20,000 downloads in two weeks and counting…  and friends know!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cldprt</dc:creator>
  <cp:lastModifiedBy>Thiele, Graham (CIP)</cp:lastModifiedBy>
  <cp:revision>31</cp:revision>
  <dcterms:created xsi:type="dcterms:W3CDTF">2008-10-27T15:37:48Z</dcterms:created>
  <dcterms:modified xsi:type="dcterms:W3CDTF">2022-04-25T20:12:30Z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0x01010076747D81231385478ED02A7EEC6924DD</vt:lpwstr>
  </property>
</Properties>
</file>