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383" r:id="rId2"/>
    <p:sldId id="406" r:id="rId3"/>
    <p:sldId id="407" r:id="rId4"/>
    <p:sldId id="408" r:id="rId5"/>
    <p:sldId id="409" r:id="rId6"/>
    <p:sldId id="410" r:id="rId7"/>
    <p:sldId id="411" r:id="rId8"/>
    <p:sldId id="412" r:id="rId9"/>
    <p:sldId id="413" r:id="rId10"/>
    <p:sldId id="344" r:id="rId11"/>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6C6463"/>
    <a:srgbClr val="0000FF"/>
    <a:srgbClr val="FFFFFF"/>
    <a:srgbClr val="FFFFCC"/>
    <a:srgbClr val="99FFCC"/>
    <a:srgbClr val="E7E7E5"/>
    <a:srgbClr val="635C5B"/>
    <a:srgbClr val="D9D7D3"/>
    <a:srgbClr val="CFCDC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90957" autoAdjust="0"/>
  </p:normalViewPr>
  <p:slideViewPr>
    <p:cSldViewPr snapToObjects="1">
      <p:cViewPr varScale="1">
        <p:scale>
          <a:sx n="105" d="100"/>
          <a:sy n="105" d="100"/>
        </p:scale>
        <p:origin x="240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C64D9E48-5E7F-D24C-87D5-695B18367D24}" type="datetimeFigureOut">
              <a:rPr lang="en-US" smtClean="0"/>
              <a:t>9/30/19</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86357CE-B3EB-1B4A-84E5-C1E2DF427ABD}" type="datetimeFigureOut">
              <a:rPr lang="en-US" smtClean="0"/>
              <a:t>9/30/19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4A558B-E4E9-A94A-B9C1-029E46A76ABA}" type="slidenum">
              <a:rPr lang="en-US" smtClean="0"/>
              <a:t>4</a:t>
            </a:fld>
            <a:endParaRPr lang="en-US"/>
          </a:p>
        </p:txBody>
      </p:sp>
    </p:spTree>
    <p:extLst>
      <p:ext uri="{BB962C8B-B14F-4D97-AF65-F5344CB8AC3E}">
        <p14:creationId xmlns:p14="http://schemas.microsoft.com/office/powerpoint/2010/main" val="2393030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latin typeface="Times" panose="02020603050405020304" pitchFamily="18" charset="0"/>
              </a:rPr>
              <a:t>ESA Africa</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85372" indent="-302066">
              <a:defRPr>
                <a:solidFill>
                  <a:schemeClr val="tx1"/>
                </a:solidFill>
                <a:latin typeface="Calibri" panose="020F0502020204030204" pitchFamily="34" charset="0"/>
              </a:defRPr>
            </a:lvl2pPr>
            <a:lvl3pPr marL="1208265" indent="-241653">
              <a:defRPr>
                <a:solidFill>
                  <a:schemeClr val="tx1"/>
                </a:solidFill>
                <a:latin typeface="Calibri" panose="020F0502020204030204" pitchFamily="34" charset="0"/>
              </a:defRPr>
            </a:lvl3pPr>
            <a:lvl4pPr marL="1691571" indent="-241653">
              <a:defRPr>
                <a:solidFill>
                  <a:schemeClr val="tx1"/>
                </a:solidFill>
                <a:latin typeface="Calibri" panose="020F0502020204030204" pitchFamily="34" charset="0"/>
              </a:defRPr>
            </a:lvl4pPr>
            <a:lvl5pPr marL="2174878" indent="-241653">
              <a:defRPr>
                <a:solidFill>
                  <a:schemeClr val="tx1"/>
                </a:solidFill>
                <a:latin typeface="Calibri" panose="020F0502020204030204" pitchFamily="34" charset="0"/>
              </a:defRPr>
            </a:lvl5pPr>
            <a:lvl6pPr marL="2658184" indent="-241653" eaLnBrk="0" fontAlgn="base" hangingPunct="0">
              <a:spcBef>
                <a:spcPct val="0"/>
              </a:spcBef>
              <a:spcAft>
                <a:spcPct val="0"/>
              </a:spcAft>
              <a:defRPr>
                <a:solidFill>
                  <a:schemeClr val="tx1"/>
                </a:solidFill>
                <a:latin typeface="Calibri" panose="020F0502020204030204" pitchFamily="34" charset="0"/>
              </a:defRPr>
            </a:lvl6pPr>
            <a:lvl7pPr marL="3141490" indent="-241653" eaLnBrk="0" fontAlgn="base" hangingPunct="0">
              <a:spcBef>
                <a:spcPct val="0"/>
              </a:spcBef>
              <a:spcAft>
                <a:spcPct val="0"/>
              </a:spcAft>
              <a:defRPr>
                <a:solidFill>
                  <a:schemeClr val="tx1"/>
                </a:solidFill>
                <a:latin typeface="Calibri" panose="020F0502020204030204" pitchFamily="34" charset="0"/>
              </a:defRPr>
            </a:lvl7pPr>
            <a:lvl8pPr marL="3624796" indent="-241653" eaLnBrk="0" fontAlgn="base" hangingPunct="0">
              <a:spcBef>
                <a:spcPct val="0"/>
              </a:spcBef>
              <a:spcAft>
                <a:spcPct val="0"/>
              </a:spcAft>
              <a:defRPr>
                <a:solidFill>
                  <a:schemeClr val="tx1"/>
                </a:solidFill>
                <a:latin typeface="Calibri" panose="020F0502020204030204" pitchFamily="34" charset="0"/>
              </a:defRPr>
            </a:lvl8pPr>
            <a:lvl9pPr marL="4108102" indent="-241653"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9A6578F-B11B-45B7-A3D3-0056C239EA48}" type="slidenum">
              <a:rPr lang="en-US" altLang="en-US" smtClean="0">
                <a:ea typeface="MS PGothic" panose="020B0600070205080204" pitchFamily="34" charset="-128"/>
              </a:rPr>
              <a:pPr fontAlgn="base">
                <a:spcBef>
                  <a:spcPct val="0"/>
                </a:spcBef>
                <a:spcAft>
                  <a:spcPct val="0"/>
                </a:spcAft>
              </a:pPr>
              <a:t>10</a:t>
            </a:fld>
            <a:endParaRPr lang="en-US" altLang="en-US">
              <a:ea typeface="MS PGothic" panose="020B0600070205080204" pitchFamily="34" charset="-128"/>
            </a:endParaRPr>
          </a:p>
        </p:txBody>
      </p:sp>
    </p:spTree>
    <p:extLst>
      <p:ext uri="{BB962C8B-B14F-4D97-AF65-F5344CB8AC3E}">
        <p14:creationId xmlns:p14="http://schemas.microsoft.com/office/powerpoint/2010/main" val="965239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7"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l="2241" b="2241"/>
          <a:stretch/>
        </p:blipFill>
        <p:spPr>
          <a:xfrm>
            <a:off x="152400" y="152399"/>
            <a:ext cx="8839200" cy="6555326"/>
          </a:xfrm>
          <a:prstGeom prst="rect">
            <a:avLst/>
          </a:prstGeom>
          <a:solidFill>
            <a:srgbClr val="CFCDC9"/>
          </a:solidFill>
        </p:spPr>
      </p:pic>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40C00456-721A-A94C-800A-D5E7EE91C160}"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5" name="Picture 14"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a:effectLst>
            <a:outerShdw blurRad="254000" dir="2700000" algn="tl" rotWithShape="0">
              <a:srgbClr val="000000">
                <a:alpha val="20000"/>
              </a:srgbClr>
            </a:outerShdw>
          </a:effectLst>
        </p:spPr>
      </p:pic>
      <p:sp>
        <p:nvSpPr>
          <p:cNvPr id="18" name="Rounded Rectangle 17"/>
          <p:cNvSpPr/>
          <p:nvPr userDrawn="1"/>
        </p:nvSpPr>
        <p:spPr>
          <a:xfrm>
            <a:off x="5159633" y="3726360"/>
            <a:ext cx="3396734" cy="2739509"/>
          </a:xfrm>
          <a:prstGeom prst="roundRect">
            <a:avLst>
              <a:gd name="adj" fmla="val 4893"/>
            </a:avLst>
          </a:prstGeom>
          <a:solidFill>
            <a:schemeClr val="bg1">
              <a:alpha val="80000"/>
            </a:schemeClr>
          </a:solidFill>
          <a:ln w="6350">
            <a:solidFill>
              <a:srgbClr val="6C6463"/>
            </a:solidFill>
          </a:ln>
          <a:effectLst/>
        </p:spPr>
        <p:style>
          <a:lnRef idx="1">
            <a:schemeClr val="accent1"/>
          </a:lnRef>
          <a:fillRef idx="3">
            <a:schemeClr val="accent1"/>
          </a:fillRef>
          <a:effectRef idx="2">
            <a:schemeClr val="accent1"/>
          </a:effectRef>
          <a:fontRef idx="minor">
            <a:schemeClr val="lt1"/>
          </a:fontRef>
        </p:style>
        <p:txBody>
          <a:bodyPr wrap="square" lIns="91440" tIns="137160" rIns="182880" bIns="137160" rtlCol="0" anchor="ctr">
            <a:spAutoFit/>
          </a:bodyPr>
          <a:lstStyle/>
          <a:p>
            <a:pPr marL="58737" indent="0">
              <a:spcAft>
                <a:spcPts val="600"/>
              </a:spcAft>
              <a:buFontTx/>
              <a:buNone/>
            </a:pPr>
            <a:r>
              <a:rPr lang="en-US" sz="1000" dirty="0">
                <a:solidFill>
                  <a:schemeClr val="tx1"/>
                </a:solidFill>
              </a:rPr>
              <a:t>To change this cover photo: </a:t>
            </a:r>
          </a:p>
          <a:p>
            <a:pPr marL="171450" indent="-112713">
              <a:spcAft>
                <a:spcPts val="600"/>
              </a:spcAft>
              <a:buFont typeface="Arial"/>
              <a:buChar char="•"/>
            </a:pPr>
            <a:r>
              <a:rPr lang="en-US" sz="1000" dirty="0">
                <a:solidFill>
                  <a:schemeClr val="tx1"/>
                </a:solidFill>
              </a:rPr>
              <a:t>Click on View &gt; Slide Master.</a:t>
            </a:r>
          </a:p>
          <a:p>
            <a:pPr marL="171450" indent="-112713">
              <a:spcAft>
                <a:spcPts val="600"/>
              </a:spcAft>
              <a:buFont typeface="Arial"/>
              <a:buChar char="•"/>
            </a:pPr>
            <a:r>
              <a:rPr lang="en-US" sz="1000" dirty="0">
                <a:solidFill>
                  <a:schemeClr val="tx1"/>
                </a:solidFill>
              </a:rPr>
              <a:t>Right</a:t>
            </a:r>
            <a:r>
              <a:rPr lang="en-US" sz="1000" baseline="0" dirty="0">
                <a:solidFill>
                  <a:schemeClr val="tx1"/>
                </a:solidFill>
              </a:rPr>
              <a:t> c</a:t>
            </a:r>
            <a:r>
              <a:rPr lang="en-US" sz="1000" dirty="0">
                <a:solidFill>
                  <a:schemeClr val="tx1"/>
                </a:solidFill>
              </a:rPr>
              <a:t>lick on this photo</a:t>
            </a:r>
            <a:r>
              <a:rPr lang="en-US" sz="1000" baseline="0" dirty="0">
                <a:solidFill>
                  <a:schemeClr val="tx1"/>
                </a:solidFill>
              </a:rPr>
              <a:t> &gt; Change Picture… &gt; Choose a Picture &gt; Insert.</a:t>
            </a:r>
            <a:endParaRPr lang="en-US" sz="1000" dirty="0">
              <a:solidFill>
                <a:schemeClr val="tx1"/>
              </a:solidFill>
            </a:endParaRPr>
          </a:p>
          <a:p>
            <a:pPr marL="171450" indent="-112713">
              <a:spcAft>
                <a:spcPts val="600"/>
              </a:spcAft>
              <a:buFont typeface="Arial"/>
              <a:buChar char="•"/>
            </a:pPr>
            <a:r>
              <a:rPr lang="en-US" sz="1000" dirty="0">
                <a:solidFill>
                  <a:schemeClr val="tx1"/>
                </a:solidFill>
              </a:rPr>
              <a:t>Click on Picture Tools tab &gt; Crop &gt; drag straight cropping handles to inside edges of white frame. You can resize the photo within shape, while locking the photo’s aspect ratio, by holding shift key and dragging the photo’s round corner handle. You can also use the mouse to drag the photo to desired position within the shape. Click outside the photo.</a:t>
            </a:r>
          </a:p>
          <a:p>
            <a:pPr marL="171450" indent="-112713">
              <a:spcAft>
                <a:spcPts val="600"/>
              </a:spcAft>
              <a:buFont typeface="Arial"/>
              <a:buChar char="•"/>
            </a:pPr>
            <a:r>
              <a:rPr lang="en-US" sz="1000" dirty="0">
                <a:solidFill>
                  <a:schemeClr val="tx1"/>
                </a:solidFill>
              </a:rPr>
              <a:t>Add photo credit to the text box at top right of page.</a:t>
            </a:r>
          </a:p>
          <a:p>
            <a:pPr marL="171450" indent="-112713">
              <a:spcAft>
                <a:spcPts val="600"/>
              </a:spcAft>
              <a:buFont typeface="Arial"/>
              <a:buChar char="•"/>
            </a:pPr>
            <a:r>
              <a:rPr lang="en-US" sz="1000" dirty="0">
                <a:solidFill>
                  <a:schemeClr val="tx1"/>
                </a:solidFill>
              </a:rPr>
              <a:t>Delete this instruction text box.</a:t>
            </a:r>
          </a:p>
        </p:txBody>
      </p:sp>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692142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47714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25405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White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341460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262035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White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227900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26997"/>
            <a:ext cx="8839200" cy="6578603"/>
          </a:xfrm>
          <a:prstGeom prst="rect">
            <a:avLst/>
          </a:prstGeom>
        </p:spPr>
      </p:pic>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9/30/19</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9" name="Picture 8"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Blue">
    <p:bg>
      <p:bgPr>
        <a:solidFill>
          <a:srgbClr val="002F6C"/>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9452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Divider - Full Blue">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293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72989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020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226335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Gray 1 Content + Bottom Photo">
    <p:bg>
      <p:bgPr>
        <a:solidFill>
          <a:srgbClr val="E7E7E5"/>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483867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6824639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387936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3042319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751183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47666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White 1 Content + Bottom Photo">
    <p:bg>
      <p:bgPr>
        <a:solidFill>
          <a:schemeClr val="bg1"/>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1251040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79674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White Title + Lef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473836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1CDADB-073B-4FC0-81A9-3445A9BD722B}" type="slidenum">
              <a:rPr lang="en-US"/>
              <a:pPr>
                <a:defRPr/>
              </a:pPr>
              <a:t>‹#›</a:t>
            </a:fld>
            <a:endParaRPr lang="en-US"/>
          </a:p>
        </p:txBody>
      </p:sp>
    </p:spTree>
    <p:extLst>
      <p:ext uri="{BB962C8B-B14F-4D97-AF65-F5344CB8AC3E}">
        <p14:creationId xmlns:p14="http://schemas.microsoft.com/office/powerpoint/2010/main" val="1869811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81000" y="1600200"/>
            <a:ext cx="7620000" cy="685800"/>
          </a:xfrm>
          <a:prstGeom prst="rect">
            <a:avLst/>
          </a:prstGeom>
        </p:spPr>
        <p:txBody>
          <a:bodyPr/>
          <a:lstStyle>
            <a:lvl1pPr>
              <a:defRPr>
                <a:latin typeface="Gill Sans" pitchFamily="34" charset="0"/>
              </a:defRPr>
            </a:lvl1pPr>
          </a:lstStyle>
          <a:p>
            <a:r>
              <a:rPr lang="en-US"/>
              <a:t>Click to edit Master title style</a:t>
            </a:r>
            <a:endParaRPr lang="en-US" dirty="0"/>
          </a:p>
        </p:txBody>
      </p:sp>
      <p:sp>
        <p:nvSpPr>
          <p:cNvPr id="5" name="Chart Placeholder 4"/>
          <p:cNvSpPr>
            <a:spLocks noGrp="1"/>
          </p:cNvSpPr>
          <p:nvPr>
            <p:ph type="chart" sz="quarter" idx="1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1730941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470141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560114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9/30/19</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a:t>FOOTER GOES HERE</a:t>
            </a:r>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10" r:id="rId6"/>
    <p:sldLayoutId id="2147483711" r:id="rId7"/>
    <p:sldLayoutId id="2147483712" r:id="rId8"/>
    <p:sldLayoutId id="2147483714" r:id="rId9"/>
    <p:sldLayoutId id="2147483722" r:id="rId10"/>
    <p:sldLayoutId id="2147483723" r:id="rId11"/>
    <p:sldLayoutId id="2147483724" r:id="rId12"/>
    <p:sldLayoutId id="2147483725" r:id="rId13"/>
    <p:sldLayoutId id="2147483726" r:id="rId14"/>
    <p:sldLayoutId id="2147483730" r:id="rId15"/>
    <p:sldLayoutId id="2147483696" r:id="rId16"/>
    <p:sldLayoutId id="2147483716" r:id="rId17"/>
    <p:sldLayoutId id="2147483717" r:id="rId18"/>
    <p:sldLayoutId id="2147483718" r:id="rId19"/>
    <p:sldLayoutId id="2147483686" r:id="rId20"/>
    <p:sldLayoutId id="2147483720" r:id="rId21"/>
    <p:sldLayoutId id="2147483699" r:id="rId22"/>
    <p:sldLayoutId id="2147483694" r:id="rId23"/>
    <p:sldLayoutId id="2147483731" r:id="rId24"/>
    <p:sldLayoutId id="2147483732" r:id="rId25"/>
    <p:sldLayoutId id="2147483733" r:id="rId26"/>
    <p:sldLayoutId id="2147483734" r:id="rId27"/>
    <p:sldLayoutId id="2147483735" r:id="rId28"/>
    <p:sldLayoutId id="2147483736" r:id="rId29"/>
    <p:sldLayoutId id="2147483737" r:id="rId30"/>
    <p:sldLayoutId id="2147483739" r:id="rId31"/>
    <p:sldLayoutId id="2147483740" r:id="rId32"/>
  </p:sldLayoutIdLst>
  <p:hf hdr="0"/>
  <p:txStyles>
    <p:titleStyle>
      <a:lvl1pPr algn="l" defTabSz="457200" rtl="0" eaLnBrk="1" latinLnBrk="0" hangingPunct="1">
        <a:spcBef>
          <a:spcPct val="0"/>
        </a:spcBef>
        <a:buNone/>
        <a:defRPr sz="28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9/30/19</a:t>
            </a:fld>
            <a:r>
              <a:rPr lang="en-US" dirty="0"/>
              <a:t>`1</a:t>
            </a:r>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a:xfrm>
            <a:off x="685800" y="2514600"/>
            <a:ext cx="7772400" cy="914400"/>
          </a:xfrm>
        </p:spPr>
        <p:txBody>
          <a:bodyPr>
            <a:normAutofit fontScale="90000"/>
          </a:bodyPr>
          <a:lstStyle/>
          <a:p>
            <a:pPr>
              <a:lnSpc>
                <a:spcPct val="150000"/>
              </a:lnSpc>
            </a:pPr>
            <a:r>
              <a:rPr lang="en-US" sz="2400" b="1" dirty="0">
                <a:solidFill>
                  <a:schemeClr val="bg1"/>
                </a:solidFill>
              </a:rPr>
              <a:t>Africa RISING – NAFAKA: GIS ACTIVITIES AND ACHIEVEMENTS 2018/2019</a:t>
            </a:r>
          </a:p>
        </p:txBody>
      </p:sp>
      <p:sp>
        <p:nvSpPr>
          <p:cNvPr id="13" name="Subtitle 12"/>
          <p:cNvSpPr>
            <a:spLocks noGrp="1"/>
          </p:cNvSpPr>
          <p:nvPr>
            <p:ph type="subTitle" idx="1"/>
          </p:nvPr>
        </p:nvSpPr>
        <p:spPr>
          <a:xfrm>
            <a:off x="685800" y="4114800"/>
            <a:ext cx="6324600" cy="1600200"/>
          </a:xfrm>
        </p:spPr>
        <p:txBody>
          <a:bodyPr>
            <a:normAutofit/>
          </a:bodyPr>
          <a:lstStyle/>
          <a:p>
            <a:pPr>
              <a:lnSpc>
                <a:spcPct val="110000"/>
              </a:lnSpc>
              <a:spcAft>
                <a:spcPts val="0"/>
              </a:spcAft>
            </a:pPr>
            <a:r>
              <a:rPr lang="en-US" sz="1200" b="1" dirty="0"/>
              <a:t>FRANCIS MUTHONI</a:t>
            </a:r>
            <a:br>
              <a:rPr lang="en-US" sz="1200" dirty="0"/>
            </a:br>
            <a:r>
              <a:rPr lang="en-US" sz="1200" dirty="0"/>
              <a:t>INTERNATIONAL INSTITUTE OF  TROPICAL AGRICULTURE</a:t>
            </a:r>
          </a:p>
          <a:p>
            <a:pPr>
              <a:lnSpc>
                <a:spcPct val="110000"/>
              </a:lnSpc>
              <a:spcAft>
                <a:spcPts val="0"/>
              </a:spcAft>
            </a:pPr>
            <a:r>
              <a:rPr lang="en-US" sz="1200" dirty="0"/>
              <a:t>AFRICA RISING - NAFAKA PROJECT ANNUAL REVIEW AND PLANNING MEETING</a:t>
            </a:r>
          </a:p>
          <a:p>
            <a:pPr>
              <a:lnSpc>
                <a:spcPct val="110000"/>
              </a:lnSpc>
              <a:spcAft>
                <a:spcPts val="0"/>
              </a:spcAft>
            </a:pPr>
            <a:r>
              <a:rPr lang="en-US" sz="1200" dirty="0"/>
              <a:t>3 – 4 JULY 2019, DAR ES SALAAM, TANZANIA</a:t>
            </a:r>
          </a:p>
        </p:txBody>
      </p:sp>
    </p:spTree>
    <p:extLst>
      <p:ext uri="{BB962C8B-B14F-4D97-AF65-F5344CB8AC3E}">
        <p14:creationId xmlns:p14="http://schemas.microsoft.com/office/powerpoint/2010/main" val="2471439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9993" y="3632601"/>
            <a:ext cx="2276596"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12" descr="C:\Users\user\Desktop\URGENT TASKS\Coat_of_arms_of_Tanzania.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1202" y="2464266"/>
            <a:ext cx="1095979" cy="89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nas\DATA\MMU\1Publishing_service\50YEARS_Anniversary\50YEARS_logos\IITA TAA new logo.png">
            <a:extLst>
              <a:ext uri="{FF2B5EF4-FFF2-40B4-BE49-F238E27FC236}">
                <a16:creationId xmlns:a16="http://schemas.microsoft.com/office/drawing/2014/main" id="{04374767-0B59-471C-9D51-42E6E96BB0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6623" y="3632601"/>
            <a:ext cx="1716946" cy="6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Horizontal_CMYK_600">
            <a:extLst>
              <a:ext uri="{FF2B5EF4-FFF2-40B4-BE49-F238E27FC236}">
                <a16:creationId xmlns:a16="http://schemas.microsoft.com/office/drawing/2014/main" id="{0657001D-0A49-4544-B9D2-4080DAB1B1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6586" y="2768246"/>
            <a:ext cx="2057400"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2">
            <a:extLst>
              <a:ext uri="{FF2B5EF4-FFF2-40B4-BE49-F238E27FC236}">
                <a16:creationId xmlns:a16="http://schemas.microsoft.com/office/drawing/2014/main" id="{D98FAC9D-40CF-0044-A37A-B8074DAAC4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03417" y="5571701"/>
            <a:ext cx="966631" cy="966631"/>
          </a:xfrm>
          <a:prstGeom prst="rect">
            <a:avLst/>
          </a:prstGeom>
        </p:spPr>
      </p:pic>
      <p:pic>
        <p:nvPicPr>
          <p:cNvPr id="8" name="Picture 7">
            <a:extLst>
              <a:ext uri="{FF2B5EF4-FFF2-40B4-BE49-F238E27FC236}">
                <a16:creationId xmlns:a16="http://schemas.microsoft.com/office/drawing/2014/main" id="{2707BA4D-1B63-264B-8A52-4CA8193D3DA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85069" y="5789543"/>
            <a:ext cx="736337" cy="530949"/>
          </a:xfrm>
          <a:prstGeom prst="rect">
            <a:avLst/>
          </a:prstGeom>
        </p:spPr>
      </p:pic>
      <p:pic>
        <p:nvPicPr>
          <p:cNvPr id="9" name="Picture 8">
            <a:extLst>
              <a:ext uri="{FF2B5EF4-FFF2-40B4-BE49-F238E27FC236}">
                <a16:creationId xmlns:a16="http://schemas.microsoft.com/office/drawing/2014/main" id="{116EA44A-2AD2-C94B-8980-705D44BCF178}"/>
              </a:ext>
            </a:extLst>
          </p:cNvPr>
          <p:cNvPicPr>
            <a:picLocks noChangeAspect="1"/>
          </p:cNvPicPr>
          <p:nvPr/>
        </p:nvPicPr>
        <p:blipFill>
          <a:blip r:embed="rId9"/>
          <a:stretch>
            <a:fillRect/>
          </a:stretch>
        </p:blipFill>
        <p:spPr>
          <a:xfrm>
            <a:off x="1702205" y="4636876"/>
            <a:ext cx="973539" cy="823414"/>
          </a:xfrm>
          <a:prstGeom prst="rect">
            <a:avLst/>
          </a:prstGeom>
        </p:spPr>
      </p:pic>
      <p:pic>
        <p:nvPicPr>
          <p:cNvPr id="10" name="Picture 9">
            <a:extLst>
              <a:ext uri="{FF2B5EF4-FFF2-40B4-BE49-F238E27FC236}">
                <a16:creationId xmlns:a16="http://schemas.microsoft.com/office/drawing/2014/main" id="{60AFDA9C-37BB-DC4E-8ACF-365C3814E649}"/>
              </a:ext>
            </a:extLst>
          </p:cNvPr>
          <p:cNvPicPr>
            <a:picLocks noChangeAspect="1"/>
          </p:cNvPicPr>
          <p:nvPr/>
        </p:nvPicPr>
        <p:blipFill>
          <a:blip r:embed="rId10"/>
          <a:stretch>
            <a:fillRect/>
          </a:stretch>
        </p:blipFill>
        <p:spPr>
          <a:xfrm>
            <a:off x="3052516" y="4772731"/>
            <a:ext cx="1355675" cy="532262"/>
          </a:xfrm>
          <a:prstGeom prst="rect">
            <a:avLst/>
          </a:prstGeom>
        </p:spPr>
      </p:pic>
      <p:pic>
        <p:nvPicPr>
          <p:cNvPr id="11" name="Picture 10">
            <a:extLst>
              <a:ext uri="{FF2B5EF4-FFF2-40B4-BE49-F238E27FC236}">
                <a16:creationId xmlns:a16="http://schemas.microsoft.com/office/drawing/2014/main" id="{7107CBF0-BBA0-E942-8A5B-C81B1875A0D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43900" y="4629304"/>
            <a:ext cx="819117" cy="819117"/>
          </a:xfrm>
          <a:prstGeom prst="rect">
            <a:avLst/>
          </a:prstGeom>
        </p:spPr>
      </p:pic>
      <p:pic>
        <p:nvPicPr>
          <p:cNvPr id="12" name="Picture 11">
            <a:extLst>
              <a:ext uri="{FF2B5EF4-FFF2-40B4-BE49-F238E27FC236}">
                <a16:creationId xmlns:a16="http://schemas.microsoft.com/office/drawing/2014/main" id="{C93277C5-1FAD-2A4A-8B45-AB38B8A1A054}"/>
              </a:ext>
            </a:extLst>
          </p:cNvPr>
          <p:cNvPicPr>
            <a:picLocks noChangeAspect="1"/>
          </p:cNvPicPr>
          <p:nvPr/>
        </p:nvPicPr>
        <p:blipFill>
          <a:blip r:embed="rId12"/>
          <a:stretch>
            <a:fillRect/>
          </a:stretch>
        </p:blipFill>
        <p:spPr>
          <a:xfrm>
            <a:off x="6291016" y="4737564"/>
            <a:ext cx="1577884" cy="547284"/>
          </a:xfrm>
          <a:prstGeom prst="rect">
            <a:avLst/>
          </a:prstGeom>
        </p:spPr>
      </p:pic>
      <p:pic>
        <p:nvPicPr>
          <p:cNvPr id="13" name="Picture 14">
            <a:extLst>
              <a:ext uri="{FF2B5EF4-FFF2-40B4-BE49-F238E27FC236}">
                <a16:creationId xmlns:a16="http://schemas.microsoft.com/office/drawing/2014/main" id="{AF75E5A6-BA75-784D-8436-7F1B804D8E55}"/>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220445" y="5837991"/>
            <a:ext cx="949302" cy="62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P:\logos\c\cimmyt\CIMMYT Logo.jpg">
            <a:extLst>
              <a:ext uri="{FF2B5EF4-FFF2-40B4-BE49-F238E27FC236}">
                <a16:creationId xmlns:a16="http://schemas.microsoft.com/office/drawing/2014/main" id="{614C2B3E-8730-6048-BB70-BF4EAFF65D8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80261" y="5625567"/>
            <a:ext cx="1193310" cy="85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BECB04AA-5BED-AD46-8D00-C0CA571EBDFD}"/>
              </a:ext>
            </a:extLst>
          </p:cNvPr>
          <p:cNvSpPr>
            <a:spLocks noGrp="1"/>
          </p:cNvSpPr>
          <p:nvPr>
            <p:ph type="title"/>
          </p:nvPr>
        </p:nvSpPr>
        <p:spPr>
          <a:xfrm>
            <a:off x="3432819" y="742740"/>
            <a:ext cx="2066144" cy="609600"/>
          </a:xfrm>
        </p:spPr>
        <p:txBody>
          <a:bodyPr>
            <a:normAutofit/>
          </a:bodyPr>
          <a:lstStyle/>
          <a:p>
            <a:r>
              <a:rPr lang="en-US" altLang="en-US" dirty="0">
                <a:solidFill>
                  <a:srgbClr val="651D32"/>
                </a:solidFill>
              </a:rPr>
              <a:t>PARTNERS</a:t>
            </a:r>
          </a:p>
        </p:txBody>
      </p:sp>
    </p:spTree>
    <p:extLst>
      <p:ext uri="{BB962C8B-B14F-4D97-AF65-F5344CB8AC3E}">
        <p14:creationId xmlns:p14="http://schemas.microsoft.com/office/powerpoint/2010/main" val="3044381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VARIETY SUITABILITY MAPS</a:t>
            </a:r>
          </a:p>
        </p:txBody>
      </p:sp>
      <p:sp>
        <p:nvSpPr>
          <p:cNvPr id="19459" name="Content Placeholder 2"/>
          <p:cNvSpPr>
            <a:spLocks noGrp="1"/>
          </p:cNvSpPr>
          <p:nvPr>
            <p:ph idx="1"/>
          </p:nvPr>
        </p:nvSpPr>
        <p:spPr>
          <a:xfrm>
            <a:off x="597462" y="1447800"/>
            <a:ext cx="7772400" cy="4419600"/>
          </a:xfrm>
        </p:spPr>
        <p:txBody>
          <a:bodyPr>
            <a:normAutofit fontScale="92500" lnSpcReduction="10000"/>
          </a:bodyPr>
          <a:lstStyle/>
          <a:p>
            <a:pPr marL="285750" indent="-285750">
              <a:buFont typeface="Wingdings" panose="05000000000000000000" pitchFamily="2" charset="2"/>
              <a:buChar char="§"/>
            </a:pPr>
            <a:r>
              <a:rPr lang="en-GB" sz="2400" dirty="0">
                <a:solidFill>
                  <a:schemeClr val="tx1"/>
                </a:solidFill>
              </a:rPr>
              <a:t>Mapped suitability of 14 maize varieties and 2 common beans varieties to : </a:t>
            </a:r>
          </a:p>
          <a:p>
            <a:pPr marL="742950" lvl="1" indent="-285750">
              <a:buFont typeface="Wingdings" panose="05000000000000000000" pitchFamily="2" charset="2"/>
              <a:buChar char="§"/>
            </a:pPr>
            <a:r>
              <a:rPr lang="en-GB" sz="2400" dirty="0">
                <a:solidFill>
                  <a:schemeClr val="tx1"/>
                </a:solidFill>
              </a:rPr>
              <a:t>Guide spatial targeting of demonstration plots in new cropping season</a:t>
            </a:r>
          </a:p>
          <a:p>
            <a:pPr marL="742950" lvl="1" indent="-285750">
              <a:buFont typeface="Wingdings" panose="05000000000000000000" pitchFamily="2" charset="2"/>
              <a:buChar char="§"/>
            </a:pPr>
            <a:r>
              <a:rPr lang="en-GB" sz="2400" dirty="0">
                <a:solidFill>
                  <a:schemeClr val="tx1"/>
                </a:solidFill>
              </a:rPr>
              <a:t>Better estimate demand of inputs such as seeds</a:t>
            </a:r>
          </a:p>
          <a:p>
            <a:pPr marL="742950" lvl="1" indent="-285750">
              <a:buFont typeface="Wingdings" panose="05000000000000000000" pitchFamily="2" charset="2"/>
              <a:buChar char="§"/>
            </a:pPr>
            <a:endParaRPr lang="en-GB" sz="2400" dirty="0">
              <a:solidFill>
                <a:schemeClr val="tx1"/>
              </a:solidFill>
            </a:endParaRPr>
          </a:p>
          <a:p>
            <a:pPr marL="285750" indent="-285750">
              <a:buFont typeface="Wingdings" panose="05000000000000000000" pitchFamily="2" charset="2"/>
              <a:buChar char="§"/>
            </a:pPr>
            <a:r>
              <a:rPr lang="en-GB" sz="2400" dirty="0">
                <a:solidFill>
                  <a:schemeClr val="tx1"/>
                </a:solidFill>
              </a:rPr>
              <a:t>Two approaches used to generate suitability maps: </a:t>
            </a:r>
          </a:p>
          <a:p>
            <a:pPr marL="742950" lvl="1" indent="-285750">
              <a:buFont typeface="Wingdings" panose="05000000000000000000" pitchFamily="2" charset="2"/>
              <a:buChar char="§"/>
            </a:pPr>
            <a:r>
              <a:rPr lang="en-GB" sz="2400" dirty="0">
                <a:solidFill>
                  <a:schemeClr val="tx1"/>
                </a:solidFill>
              </a:rPr>
              <a:t>Utilise yield data for previous seasons </a:t>
            </a:r>
          </a:p>
          <a:p>
            <a:pPr marL="742950" lvl="1" indent="-285750">
              <a:buFont typeface="Wingdings" panose="05000000000000000000" pitchFamily="2" charset="2"/>
              <a:buChar char="§"/>
            </a:pPr>
            <a:r>
              <a:rPr lang="en-GB" sz="2400" dirty="0">
                <a:solidFill>
                  <a:schemeClr val="tx1"/>
                </a:solidFill>
              </a:rPr>
              <a:t>TOSCI variety release criteria for fast estimation of suitability for varieties that yield data is not available</a:t>
            </a:r>
          </a:p>
          <a:p>
            <a:pPr marL="742950" lvl="1" indent="-285750">
              <a:buFont typeface="Wingdings" panose="05000000000000000000" pitchFamily="2" charset="2"/>
              <a:buChar char="§"/>
            </a:pPr>
            <a:endParaRPr lang="en-GB" dirty="0">
              <a:solidFill>
                <a:schemeClr val="tx1"/>
              </a:solidFill>
            </a:endParaRP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1398888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VARIETY SUITABILITY MAPS: MAIZE</a:t>
            </a:r>
          </a:p>
        </p:txBody>
      </p:sp>
      <p:sp>
        <p:nvSpPr>
          <p:cNvPr id="19459" name="Content Placeholder 2"/>
          <p:cNvSpPr>
            <a:spLocks noGrp="1"/>
          </p:cNvSpPr>
          <p:nvPr>
            <p:ph idx="1"/>
          </p:nvPr>
        </p:nvSpPr>
        <p:spPr>
          <a:xfrm>
            <a:off x="597462" y="1447800"/>
            <a:ext cx="7772400" cy="762000"/>
          </a:xfrm>
        </p:spPr>
        <p:txBody>
          <a:bodyPr/>
          <a:lstStyle/>
          <a:p>
            <a:pPr marL="457200" indent="-342900"/>
            <a:r>
              <a:rPr lang="en-US" altLang="en-US" dirty="0">
                <a:solidFill>
                  <a:schemeClr val="tx1"/>
                </a:solidFill>
              </a:rPr>
              <a:t>Mapped suitability maize &amp; fertilizer packages based on previous seasons yield data.</a:t>
            </a:r>
          </a:p>
        </p:txBody>
      </p:sp>
      <p:pic>
        <p:nvPicPr>
          <p:cNvPr id="2" name="Picture 1">
            <a:extLst>
              <a:ext uri="{FF2B5EF4-FFF2-40B4-BE49-F238E27FC236}">
                <a16:creationId xmlns:a16="http://schemas.microsoft.com/office/drawing/2014/main" id="{6F6FE623-2F62-7245-A53A-68B9E3E216D4}"/>
              </a:ext>
            </a:extLst>
          </p:cNvPr>
          <p:cNvPicPr>
            <a:picLocks noChangeAspect="1"/>
          </p:cNvPicPr>
          <p:nvPr/>
        </p:nvPicPr>
        <p:blipFill>
          <a:blip r:embed="rId2"/>
          <a:stretch>
            <a:fillRect/>
          </a:stretch>
        </p:blipFill>
        <p:spPr>
          <a:xfrm>
            <a:off x="1143000" y="2209800"/>
            <a:ext cx="6184900" cy="4347688"/>
          </a:xfrm>
          <a:prstGeom prst="rect">
            <a:avLst/>
          </a:prstGeom>
        </p:spPr>
      </p:pic>
    </p:spTree>
    <p:extLst>
      <p:ext uri="{BB962C8B-B14F-4D97-AF65-F5344CB8AC3E}">
        <p14:creationId xmlns:p14="http://schemas.microsoft.com/office/powerpoint/2010/main" val="3963901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VARIETY SUITABILITY MAPS: MAIZE</a:t>
            </a:r>
          </a:p>
        </p:txBody>
      </p:sp>
      <p:sp>
        <p:nvSpPr>
          <p:cNvPr id="19459" name="Content Placeholder 2"/>
          <p:cNvSpPr>
            <a:spLocks noGrp="1"/>
          </p:cNvSpPr>
          <p:nvPr>
            <p:ph idx="1"/>
          </p:nvPr>
        </p:nvSpPr>
        <p:spPr>
          <a:xfrm>
            <a:off x="597462" y="1447800"/>
            <a:ext cx="7772400" cy="381000"/>
          </a:xfrm>
        </p:spPr>
        <p:txBody>
          <a:bodyPr>
            <a:normAutofit lnSpcReduction="10000"/>
          </a:bodyPr>
          <a:lstStyle/>
          <a:p>
            <a:pPr marL="457200" indent="-342900"/>
            <a:r>
              <a:rPr lang="en-US" altLang="en-US" dirty="0">
                <a:solidFill>
                  <a:schemeClr val="tx1"/>
                </a:solidFill>
              </a:rPr>
              <a:t>Maize &amp; fertilizer packages zoomed at ward level</a:t>
            </a:r>
          </a:p>
        </p:txBody>
      </p:sp>
      <p:pic>
        <p:nvPicPr>
          <p:cNvPr id="4" name="Picture 3">
            <a:extLst>
              <a:ext uri="{FF2B5EF4-FFF2-40B4-BE49-F238E27FC236}">
                <a16:creationId xmlns:a16="http://schemas.microsoft.com/office/drawing/2014/main" id="{4186E343-B668-BF4F-B842-1D42B40F1933}"/>
              </a:ext>
            </a:extLst>
          </p:cNvPr>
          <p:cNvPicPr/>
          <p:nvPr/>
        </p:nvPicPr>
        <p:blipFill rotWithShape="1">
          <a:blip r:embed="rId3" cstate="print">
            <a:extLst>
              <a:ext uri="{28A0092B-C50C-407E-A947-70E740481C1C}">
                <a14:useLocalDpi xmlns:a14="http://schemas.microsoft.com/office/drawing/2010/main" val="0"/>
              </a:ext>
            </a:extLst>
          </a:blip>
          <a:srcRect r="19756" b="20256"/>
          <a:stretch/>
        </p:blipFill>
        <p:spPr bwMode="auto">
          <a:xfrm>
            <a:off x="1219200" y="1981200"/>
            <a:ext cx="6324600" cy="4419599"/>
          </a:xfrm>
          <a:prstGeom prst="rect">
            <a:avLst/>
          </a:prstGeom>
          <a:ln w="12700">
            <a:solidFill>
              <a:sysClr val="windowText" lastClr="00000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26195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VARIETY SUITABILITY MAPS: MAIZE</a:t>
            </a:r>
          </a:p>
        </p:txBody>
      </p:sp>
      <p:sp>
        <p:nvSpPr>
          <p:cNvPr id="19459" name="Content Placeholder 2"/>
          <p:cNvSpPr>
            <a:spLocks noGrp="1"/>
          </p:cNvSpPr>
          <p:nvPr>
            <p:ph idx="1"/>
          </p:nvPr>
        </p:nvSpPr>
        <p:spPr>
          <a:xfrm>
            <a:off x="597462" y="1447800"/>
            <a:ext cx="7772400" cy="457200"/>
          </a:xfrm>
        </p:spPr>
        <p:txBody>
          <a:bodyPr/>
          <a:lstStyle/>
          <a:p>
            <a:pPr marL="457200" indent="-342900"/>
            <a:r>
              <a:rPr lang="en-US" altLang="en-US" dirty="0">
                <a:solidFill>
                  <a:schemeClr val="tx1"/>
                </a:solidFill>
              </a:rPr>
              <a:t>Mapped suitability of 14 maize varieties based on TOSCI criteria</a:t>
            </a:r>
          </a:p>
        </p:txBody>
      </p:sp>
      <p:pic>
        <p:nvPicPr>
          <p:cNvPr id="4" name="Picture 3">
            <a:extLst>
              <a:ext uri="{FF2B5EF4-FFF2-40B4-BE49-F238E27FC236}">
                <a16:creationId xmlns:a16="http://schemas.microsoft.com/office/drawing/2014/main" id="{9B47528B-D02C-9543-9A33-54627C0738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0078" y="1905000"/>
            <a:ext cx="6486122" cy="4589865"/>
          </a:xfrm>
          <a:prstGeom prst="rect">
            <a:avLst/>
          </a:prstGeom>
        </p:spPr>
      </p:pic>
    </p:spTree>
    <p:extLst>
      <p:ext uri="{BB962C8B-B14F-4D97-AF65-F5344CB8AC3E}">
        <p14:creationId xmlns:p14="http://schemas.microsoft.com/office/powerpoint/2010/main" val="1016072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VARIETY SUITABILITY MAPS: COMMON BEANS</a:t>
            </a:r>
          </a:p>
        </p:txBody>
      </p:sp>
      <p:sp>
        <p:nvSpPr>
          <p:cNvPr id="19459" name="Content Placeholder 2"/>
          <p:cNvSpPr>
            <a:spLocks noGrp="1"/>
          </p:cNvSpPr>
          <p:nvPr>
            <p:ph idx="1"/>
          </p:nvPr>
        </p:nvSpPr>
        <p:spPr>
          <a:xfrm>
            <a:off x="597462" y="1447800"/>
            <a:ext cx="7772400" cy="685800"/>
          </a:xfrm>
        </p:spPr>
        <p:txBody>
          <a:bodyPr>
            <a:normAutofit lnSpcReduction="10000"/>
          </a:bodyPr>
          <a:lstStyle/>
          <a:p>
            <a:pPr marL="457200" indent="-342900"/>
            <a:r>
              <a:rPr lang="en-US" altLang="en-US" dirty="0">
                <a:solidFill>
                  <a:schemeClr val="tx1"/>
                </a:solidFill>
              </a:rPr>
              <a:t>Mapped suitability of 2 common beans varieties based on TOSCI criteria.</a:t>
            </a:r>
          </a:p>
        </p:txBody>
      </p:sp>
      <p:pic>
        <p:nvPicPr>
          <p:cNvPr id="2" name="Picture 1">
            <a:extLst>
              <a:ext uri="{FF2B5EF4-FFF2-40B4-BE49-F238E27FC236}">
                <a16:creationId xmlns:a16="http://schemas.microsoft.com/office/drawing/2014/main" id="{F551CC2E-079F-AB4A-A770-D6D6B977B132}"/>
              </a:ext>
            </a:extLst>
          </p:cNvPr>
          <p:cNvPicPr>
            <a:picLocks noChangeAspect="1"/>
          </p:cNvPicPr>
          <p:nvPr/>
        </p:nvPicPr>
        <p:blipFill>
          <a:blip r:embed="rId2"/>
          <a:stretch>
            <a:fillRect/>
          </a:stretch>
        </p:blipFill>
        <p:spPr>
          <a:xfrm>
            <a:off x="1143000" y="2146610"/>
            <a:ext cx="6400800" cy="4464326"/>
          </a:xfrm>
          <a:prstGeom prst="rect">
            <a:avLst/>
          </a:prstGeom>
        </p:spPr>
      </p:pic>
    </p:spTree>
    <p:extLst>
      <p:ext uri="{BB962C8B-B14F-4D97-AF65-F5344CB8AC3E}">
        <p14:creationId xmlns:p14="http://schemas.microsoft.com/office/powerpoint/2010/main" val="3827832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MAPPING SOIL MANAGEMENT CLUSTERS</a:t>
            </a:r>
          </a:p>
        </p:txBody>
      </p:sp>
      <p:sp>
        <p:nvSpPr>
          <p:cNvPr id="19459" name="Content Placeholder 2"/>
          <p:cNvSpPr>
            <a:spLocks noGrp="1"/>
          </p:cNvSpPr>
          <p:nvPr>
            <p:ph idx="1"/>
          </p:nvPr>
        </p:nvSpPr>
        <p:spPr>
          <a:xfrm>
            <a:off x="597462" y="1447800"/>
            <a:ext cx="7772400" cy="1143000"/>
          </a:xfrm>
        </p:spPr>
        <p:txBody>
          <a:bodyPr>
            <a:normAutofit lnSpcReduction="10000"/>
          </a:bodyPr>
          <a:lstStyle/>
          <a:p>
            <a:pPr marL="457200" indent="-342900"/>
            <a:r>
              <a:rPr lang="en-US" altLang="en-US" dirty="0">
                <a:solidFill>
                  <a:schemeClr val="tx1"/>
                </a:solidFill>
              </a:rPr>
              <a:t>Soil management zones developed and characterized to guide targeting</a:t>
            </a:r>
          </a:p>
          <a:p>
            <a:pPr marL="457200" indent="-342900"/>
            <a:r>
              <a:rPr lang="en-US" altLang="en-US" dirty="0">
                <a:solidFill>
                  <a:schemeClr val="tx1"/>
                </a:solidFill>
              </a:rPr>
              <a:t>Zones can be targeted for specific soil amendments</a:t>
            </a:r>
          </a:p>
        </p:txBody>
      </p:sp>
      <p:pic>
        <p:nvPicPr>
          <p:cNvPr id="2" name="Picture 1">
            <a:extLst>
              <a:ext uri="{FF2B5EF4-FFF2-40B4-BE49-F238E27FC236}">
                <a16:creationId xmlns:a16="http://schemas.microsoft.com/office/drawing/2014/main" id="{B7A7DDF7-88CE-494D-A30C-D2C821B3AA68}"/>
              </a:ext>
            </a:extLst>
          </p:cNvPr>
          <p:cNvPicPr>
            <a:picLocks noChangeAspect="1"/>
          </p:cNvPicPr>
          <p:nvPr/>
        </p:nvPicPr>
        <p:blipFill>
          <a:blip r:embed="rId2"/>
          <a:stretch>
            <a:fillRect/>
          </a:stretch>
        </p:blipFill>
        <p:spPr>
          <a:xfrm>
            <a:off x="1142999" y="2590800"/>
            <a:ext cx="5633677" cy="4038600"/>
          </a:xfrm>
          <a:prstGeom prst="rect">
            <a:avLst/>
          </a:prstGeom>
        </p:spPr>
      </p:pic>
    </p:spTree>
    <p:extLst>
      <p:ext uri="{BB962C8B-B14F-4D97-AF65-F5344CB8AC3E}">
        <p14:creationId xmlns:p14="http://schemas.microsoft.com/office/powerpoint/2010/main" val="540469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fontScale="90000"/>
          </a:bodyPr>
          <a:lstStyle/>
          <a:p>
            <a:r>
              <a:rPr lang="en-US" altLang="en-US" dirty="0">
                <a:solidFill>
                  <a:srgbClr val="651D32"/>
                </a:solidFill>
              </a:rPr>
              <a:t>IMPACTS OF ADOPTION OF TECHNOLOGY AT DIFFERENT AEZ’S</a:t>
            </a:r>
          </a:p>
        </p:txBody>
      </p:sp>
      <p:sp>
        <p:nvSpPr>
          <p:cNvPr id="19459" name="Content Placeholder 2"/>
          <p:cNvSpPr>
            <a:spLocks noGrp="1"/>
          </p:cNvSpPr>
          <p:nvPr>
            <p:ph idx="1"/>
          </p:nvPr>
        </p:nvSpPr>
        <p:spPr>
          <a:xfrm>
            <a:off x="597462" y="1447800"/>
            <a:ext cx="7772400" cy="381000"/>
          </a:xfrm>
        </p:spPr>
        <p:txBody>
          <a:bodyPr>
            <a:normAutofit lnSpcReduction="10000"/>
          </a:bodyPr>
          <a:lstStyle/>
          <a:p>
            <a:pPr marL="457200" indent="-342900"/>
            <a:r>
              <a:rPr lang="en-US" altLang="en-US" dirty="0">
                <a:solidFill>
                  <a:schemeClr val="tx1"/>
                </a:solidFill>
              </a:rPr>
              <a:t>Which SLM technologies increase yield at different agro-ecologies?</a:t>
            </a:r>
          </a:p>
        </p:txBody>
      </p:sp>
      <p:pic>
        <p:nvPicPr>
          <p:cNvPr id="2" name="Picture 1">
            <a:extLst>
              <a:ext uri="{FF2B5EF4-FFF2-40B4-BE49-F238E27FC236}">
                <a16:creationId xmlns:a16="http://schemas.microsoft.com/office/drawing/2014/main" id="{96ADF118-2FE2-9049-8087-7CDA6A118BB8}"/>
              </a:ext>
            </a:extLst>
          </p:cNvPr>
          <p:cNvPicPr>
            <a:picLocks noChangeAspect="1"/>
          </p:cNvPicPr>
          <p:nvPr/>
        </p:nvPicPr>
        <p:blipFill>
          <a:blip r:embed="rId2"/>
          <a:stretch>
            <a:fillRect/>
          </a:stretch>
        </p:blipFill>
        <p:spPr>
          <a:xfrm>
            <a:off x="1219200" y="1981200"/>
            <a:ext cx="6286500" cy="4461767"/>
          </a:xfrm>
          <a:prstGeom prst="rect">
            <a:avLst/>
          </a:prstGeom>
        </p:spPr>
      </p:pic>
    </p:spTree>
    <p:extLst>
      <p:ext uri="{BB962C8B-B14F-4D97-AF65-F5344CB8AC3E}">
        <p14:creationId xmlns:p14="http://schemas.microsoft.com/office/powerpoint/2010/main" val="61943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33400" y="685800"/>
            <a:ext cx="8458200" cy="609600"/>
          </a:xfrm>
        </p:spPr>
        <p:txBody>
          <a:bodyPr>
            <a:normAutofit fontScale="90000"/>
          </a:bodyPr>
          <a:lstStyle/>
          <a:p>
            <a:r>
              <a:rPr lang="en-US" altLang="en-US" dirty="0">
                <a:solidFill>
                  <a:srgbClr val="651D32"/>
                </a:solidFill>
              </a:rPr>
              <a:t>DEVELOPMENT OF ODK TOOLS FOR DATA COLLECTION</a:t>
            </a:r>
          </a:p>
        </p:txBody>
      </p:sp>
      <p:sp>
        <p:nvSpPr>
          <p:cNvPr id="19459" name="Content Placeholder 2"/>
          <p:cNvSpPr>
            <a:spLocks noGrp="1"/>
          </p:cNvSpPr>
          <p:nvPr>
            <p:ph idx="1"/>
          </p:nvPr>
        </p:nvSpPr>
        <p:spPr>
          <a:xfrm>
            <a:off x="597462" y="1447800"/>
            <a:ext cx="7772400" cy="1295400"/>
          </a:xfrm>
        </p:spPr>
        <p:txBody>
          <a:bodyPr/>
          <a:lstStyle/>
          <a:p>
            <a:pPr marL="457200" indent="-342900"/>
            <a:r>
              <a:rPr lang="en-US" altLang="en-US" dirty="0">
                <a:solidFill>
                  <a:schemeClr val="tx1"/>
                </a:solidFill>
              </a:rPr>
              <a:t>Kobo-Collect Tool for assessing knowledge on rice quality.</a:t>
            </a:r>
          </a:p>
          <a:p>
            <a:pPr marL="457200" indent="-342900"/>
            <a:r>
              <a:rPr lang="en-US" altLang="en-US" dirty="0">
                <a:solidFill>
                  <a:schemeClr val="tx1"/>
                </a:solidFill>
              </a:rPr>
              <a:t>Save time and improve efficiency through auto generated reports &amp; maps.</a:t>
            </a:r>
          </a:p>
        </p:txBody>
      </p:sp>
      <p:pic>
        <p:nvPicPr>
          <p:cNvPr id="2" name="Picture 1">
            <a:extLst>
              <a:ext uri="{FF2B5EF4-FFF2-40B4-BE49-F238E27FC236}">
                <a16:creationId xmlns:a16="http://schemas.microsoft.com/office/drawing/2014/main" id="{32AEF6BC-BCED-0944-801A-835DBB00DE25}"/>
              </a:ext>
            </a:extLst>
          </p:cNvPr>
          <p:cNvPicPr>
            <a:picLocks noChangeAspect="1"/>
          </p:cNvPicPr>
          <p:nvPr/>
        </p:nvPicPr>
        <p:blipFill>
          <a:blip r:embed="rId2"/>
          <a:stretch>
            <a:fillRect/>
          </a:stretch>
        </p:blipFill>
        <p:spPr>
          <a:xfrm>
            <a:off x="1188011" y="2732048"/>
            <a:ext cx="6985817" cy="3897351"/>
          </a:xfrm>
          <a:prstGeom prst="rect">
            <a:avLst/>
          </a:prstGeom>
        </p:spPr>
      </p:pic>
    </p:spTree>
    <p:extLst>
      <p:ext uri="{BB962C8B-B14F-4D97-AF65-F5344CB8AC3E}">
        <p14:creationId xmlns:p14="http://schemas.microsoft.com/office/powerpoint/2010/main" val="3578270196"/>
      </p:ext>
    </p:extLst>
  </p:cSld>
  <p:clrMapOvr>
    <a:masterClrMapping/>
  </p:clrMapOvr>
</p:sld>
</file>

<file path=ppt/theme/theme1.xml><?xml version="1.0" encoding="utf-8"?>
<a:theme xmlns:a="http://schemas.openxmlformats.org/drawingml/2006/main" name="4.3-Template_4.29.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4.3-Template_4.29.2016</Template>
  <TotalTime>1433</TotalTime>
  <Words>214</Words>
  <Application>Microsoft Macintosh PowerPoint</Application>
  <PresentationFormat>On-screen Show (4:3)</PresentationFormat>
  <Paragraphs>34</Paragraphs>
  <Slides>10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Gill Sans</vt:lpstr>
      <vt:lpstr>Gill Sans MT</vt:lpstr>
      <vt:lpstr>Times</vt:lpstr>
      <vt:lpstr>Wingdings</vt:lpstr>
      <vt:lpstr>4.3-Template_4.29.2016</vt:lpstr>
      <vt:lpstr>Africa RISING – NAFAKA: GIS ACTIVITIES AND ACHIEVEMENTS 2018/2019</vt:lpstr>
      <vt:lpstr>VARIETY SUITABILITY MAPS</vt:lpstr>
      <vt:lpstr>VARIETY SUITABILITY MAPS: MAIZE</vt:lpstr>
      <vt:lpstr>VARIETY SUITABILITY MAPS: MAIZE</vt:lpstr>
      <vt:lpstr>VARIETY SUITABILITY MAPS: MAIZE</vt:lpstr>
      <vt:lpstr>VARIETY SUITABILITY MAPS: COMMON BEANS</vt:lpstr>
      <vt:lpstr>MAPPING SOIL MANAGEMENT CLUSTERS</vt:lpstr>
      <vt:lpstr>IMPACTS OF ADOPTION OF TECHNOLOGY AT DIFFERENT AEZ’S</vt:lpstr>
      <vt:lpstr>DEVELOPMENT OF ODK TOOLS FOR DATA COLLECTION</vt:lpstr>
      <vt:lpstr>PARTNERS</vt:lpstr>
    </vt:vector>
  </TitlesOfParts>
  <Company>USAID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Odhong, Jonathan (IITA)</cp:lastModifiedBy>
  <cp:revision>109</cp:revision>
  <cp:lastPrinted>2017-08-02T07:16:22Z</cp:lastPrinted>
  <dcterms:created xsi:type="dcterms:W3CDTF">2016-05-03T20:02:08Z</dcterms:created>
  <dcterms:modified xsi:type="dcterms:W3CDTF">2019-09-30T14:14:11Z</dcterms:modified>
</cp:coreProperties>
</file>