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8"/>
  </p:notesMasterIdLst>
  <p:sldIdLst>
    <p:sldId id="323" r:id="rId2"/>
    <p:sldId id="321" r:id="rId3"/>
    <p:sldId id="325" r:id="rId4"/>
    <p:sldId id="324" r:id="rId5"/>
    <p:sldId id="326" r:id="rId6"/>
    <p:sldId id="327" r:id="rId7"/>
    <p:sldId id="369" r:id="rId8"/>
    <p:sldId id="398" r:id="rId9"/>
    <p:sldId id="370" r:id="rId10"/>
    <p:sldId id="371" r:id="rId11"/>
    <p:sldId id="364" r:id="rId12"/>
    <p:sldId id="372" r:id="rId13"/>
    <p:sldId id="373" r:id="rId14"/>
    <p:sldId id="376" r:id="rId15"/>
    <p:sldId id="374" r:id="rId16"/>
    <p:sldId id="375" r:id="rId17"/>
    <p:sldId id="377" r:id="rId18"/>
    <p:sldId id="378" r:id="rId19"/>
    <p:sldId id="379" r:id="rId20"/>
    <p:sldId id="380" r:id="rId21"/>
    <p:sldId id="390" r:id="rId22"/>
    <p:sldId id="381" r:id="rId23"/>
    <p:sldId id="382" r:id="rId24"/>
    <p:sldId id="383" r:id="rId25"/>
    <p:sldId id="384" r:id="rId26"/>
    <p:sldId id="385" r:id="rId27"/>
    <p:sldId id="389" r:id="rId28"/>
    <p:sldId id="386" r:id="rId29"/>
    <p:sldId id="387" r:id="rId30"/>
    <p:sldId id="388" r:id="rId31"/>
    <p:sldId id="392" r:id="rId32"/>
    <p:sldId id="396" r:id="rId33"/>
    <p:sldId id="394" r:id="rId34"/>
    <p:sldId id="395" r:id="rId35"/>
    <p:sldId id="397" r:id="rId36"/>
    <p:sldId id="368"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68218" initials="m" lastIdx="1" clrIdx="0">
    <p:extLst>
      <p:ext uri="{19B8F6BF-5375-455C-9EA6-DF929625EA0E}">
        <p15:presenceInfo xmlns:p15="http://schemas.microsoft.com/office/powerpoint/2012/main" userId="S::m68218@vip365s.com::29690cdc-b3c1-440d-ad90-7c373cc3467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79E42"/>
    <a:srgbClr val="C27964"/>
    <a:srgbClr val="639C8C"/>
    <a:srgbClr val="F2E2DE"/>
    <a:srgbClr val="724E66"/>
    <a:srgbClr val="7D6329"/>
    <a:srgbClr val="508336"/>
    <a:srgbClr val="D79653"/>
    <a:srgbClr val="0000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C85FEEA-9A97-844A-BE4D-9BB47A94240C}" v="17" dt="2023-06-21T13:16:40.69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0"/>
    <p:restoredTop sz="87042" autoAdjust="0"/>
  </p:normalViewPr>
  <p:slideViewPr>
    <p:cSldViewPr snapToGrid="0" snapToObjects="1">
      <p:cViewPr varScale="1">
        <p:scale>
          <a:sx n="81" d="100"/>
          <a:sy n="81" d="100"/>
        </p:scale>
        <p:origin x="208" y="6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r, Siobhan" userId="1c7e5b7f-9722-4abd-9dfd-239257286de4" providerId="ADAL" clId="{1C85FEEA-9A97-844A-BE4D-9BB47A94240C}"/>
    <pc:docChg chg="undo custSel modSld modMainMaster">
      <pc:chgData name="Mor, Siobhan" userId="1c7e5b7f-9722-4abd-9dfd-239257286de4" providerId="ADAL" clId="{1C85FEEA-9A97-844A-BE4D-9BB47A94240C}" dt="2023-06-21T13:16:40.696" v="45"/>
      <pc:docMkLst>
        <pc:docMk/>
      </pc:docMkLst>
      <pc:sldChg chg="addSp delSp modSp mod">
        <pc:chgData name="Mor, Siobhan" userId="1c7e5b7f-9722-4abd-9dfd-239257286de4" providerId="ADAL" clId="{1C85FEEA-9A97-844A-BE4D-9BB47A94240C}" dt="2023-06-21T13:12:10.584" v="3" actId="478"/>
        <pc:sldMkLst>
          <pc:docMk/>
          <pc:sldMk cId="1173409441" sldId="321"/>
        </pc:sldMkLst>
        <pc:spChg chg="add del mod">
          <ac:chgData name="Mor, Siobhan" userId="1c7e5b7f-9722-4abd-9dfd-239257286de4" providerId="ADAL" clId="{1C85FEEA-9A97-844A-BE4D-9BB47A94240C}" dt="2023-06-21T13:12:10.584" v="3" actId="478"/>
          <ac:spMkLst>
            <pc:docMk/>
            <pc:sldMk cId="1173409441" sldId="321"/>
            <ac:spMk id="3" creationId="{0F98209E-7699-8D71-C714-6E51FF9B4E86}"/>
          </ac:spMkLst>
        </pc:spChg>
        <pc:spChg chg="del">
          <ac:chgData name="Mor, Siobhan" userId="1c7e5b7f-9722-4abd-9dfd-239257286de4" providerId="ADAL" clId="{1C85FEEA-9A97-844A-BE4D-9BB47A94240C}" dt="2023-06-21T13:12:06.840" v="2" actId="478"/>
          <ac:spMkLst>
            <pc:docMk/>
            <pc:sldMk cId="1173409441" sldId="321"/>
            <ac:spMk id="5" creationId="{C3819FCF-7CC5-27AC-7C0F-18E142468161}"/>
          </ac:spMkLst>
        </pc:spChg>
      </pc:sldChg>
      <pc:sldChg chg="addSp delSp modSp mod">
        <pc:chgData name="Mor, Siobhan" userId="1c7e5b7f-9722-4abd-9dfd-239257286de4" providerId="ADAL" clId="{1C85FEEA-9A97-844A-BE4D-9BB47A94240C}" dt="2023-06-21T13:15:14.541" v="19" actId="1076"/>
        <pc:sldMkLst>
          <pc:docMk/>
          <pc:sldMk cId="3292463994" sldId="325"/>
        </pc:sldMkLst>
        <pc:spChg chg="topLvl">
          <ac:chgData name="Mor, Siobhan" userId="1c7e5b7f-9722-4abd-9dfd-239257286de4" providerId="ADAL" clId="{1C85FEEA-9A97-844A-BE4D-9BB47A94240C}" dt="2023-06-21T13:14:44.293" v="12" actId="478"/>
          <ac:spMkLst>
            <pc:docMk/>
            <pc:sldMk cId="3292463994" sldId="325"/>
            <ac:spMk id="8" creationId="{CF11C137-DC77-E411-4270-AE019A2DD65A}"/>
          </ac:spMkLst>
        </pc:spChg>
        <pc:grpChg chg="del">
          <ac:chgData name="Mor, Siobhan" userId="1c7e5b7f-9722-4abd-9dfd-239257286de4" providerId="ADAL" clId="{1C85FEEA-9A97-844A-BE4D-9BB47A94240C}" dt="2023-06-21T13:14:44.293" v="12" actId="478"/>
          <ac:grpSpMkLst>
            <pc:docMk/>
            <pc:sldMk cId="3292463994" sldId="325"/>
            <ac:grpSpMk id="6" creationId="{94AE8D3A-EDCD-43FE-8C45-55B80FE243ED}"/>
          </ac:grpSpMkLst>
        </pc:grpChg>
        <pc:picChg chg="add del mod">
          <ac:chgData name="Mor, Siobhan" userId="1c7e5b7f-9722-4abd-9dfd-239257286de4" providerId="ADAL" clId="{1C85FEEA-9A97-844A-BE4D-9BB47A94240C}" dt="2023-06-21T13:14:26.993" v="9" actId="478"/>
          <ac:picMkLst>
            <pc:docMk/>
            <pc:sldMk cId="3292463994" sldId="325"/>
            <ac:picMk id="3" creationId="{50E8C043-CCDD-7354-3065-12E7749DE65D}"/>
          </ac:picMkLst>
        </pc:picChg>
        <pc:picChg chg="del topLvl">
          <ac:chgData name="Mor, Siobhan" userId="1c7e5b7f-9722-4abd-9dfd-239257286de4" providerId="ADAL" clId="{1C85FEEA-9A97-844A-BE4D-9BB47A94240C}" dt="2023-06-21T13:14:44.293" v="12" actId="478"/>
          <ac:picMkLst>
            <pc:docMk/>
            <pc:sldMk cId="3292463994" sldId="325"/>
            <ac:picMk id="7" creationId="{A1290858-47CF-B946-A86A-DCBFEEE36216}"/>
          </ac:picMkLst>
        </pc:picChg>
        <pc:picChg chg="add del mod">
          <ac:chgData name="Mor, Siobhan" userId="1c7e5b7f-9722-4abd-9dfd-239257286de4" providerId="ADAL" clId="{1C85FEEA-9A97-844A-BE4D-9BB47A94240C}" dt="2023-06-21T13:14:32.057" v="11"/>
          <ac:picMkLst>
            <pc:docMk/>
            <pc:sldMk cId="3292463994" sldId="325"/>
            <ac:picMk id="10" creationId="{87F4F01D-D4CA-A3E1-65D2-215B30102BD9}"/>
          </ac:picMkLst>
        </pc:picChg>
        <pc:picChg chg="add del mod">
          <ac:chgData name="Mor, Siobhan" userId="1c7e5b7f-9722-4abd-9dfd-239257286de4" providerId="ADAL" clId="{1C85FEEA-9A97-844A-BE4D-9BB47A94240C}" dt="2023-06-21T13:15:01.836" v="15" actId="478"/>
          <ac:picMkLst>
            <pc:docMk/>
            <pc:sldMk cId="3292463994" sldId="325"/>
            <ac:picMk id="11" creationId="{68811E10-B015-9332-0579-3CADFBB69F82}"/>
          </ac:picMkLst>
        </pc:picChg>
        <pc:picChg chg="add mod">
          <ac:chgData name="Mor, Siobhan" userId="1c7e5b7f-9722-4abd-9dfd-239257286de4" providerId="ADAL" clId="{1C85FEEA-9A97-844A-BE4D-9BB47A94240C}" dt="2023-06-21T13:15:14.541" v="19" actId="1076"/>
          <ac:picMkLst>
            <pc:docMk/>
            <pc:sldMk cId="3292463994" sldId="325"/>
            <ac:picMk id="13" creationId="{0A1F3E00-FF1A-C54B-D1F8-FCE76AA41592}"/>
          </ac:picMkLst>
        </pc:picChg>
      </pc:sldChg>
      <pc:sldChg chg="addSp delSp modSp mod">
        <pc:chgData name="Mor, Siobhan" userId="1c7e5b7f-9722-4abd-9dfd-239257286de4" providerId="ADAL" clId="{1C85FEEA-9A97-844A-BE4D-9BB47A94240C}" dt="2023-06-21T13:15:31.259" v="21"/>
        <pc:sldMkLst>
          <pc:docMk/>
          <pc:sldMk cId="2370186192" sldId="369"/>
        </pc:sldMkLst>
        <pc:spChg chg="topLvl">
          <ac:chgData name="Mor, Siobhan" userId="1c7e5b7f-9722-4abd-9dfd-239257286de4" providerId="ADAL" clId="{1C85FEEA-9A97-844A-BE4D-9BB47A94240C}" dt="2023-06-21T13:15:30.118" v="20" actId="478"/>
          <ac:spMkLst>
            <pc:docMk/>
            <pc:sldMk cId="2370186192" sldId="369"/>
            <ac:spMk id="6" creationId="{5C9C2658-CC83-6CC7-289D-14665BBB3265}"/>
          </ac:spMkLst>
        </pc:spChg>
        <pc:grpChg chg="del">
          <ac:chgData name="Mor, Siobhan" userId="1c7e5b7f-9722-4abd-9dfd-239257286de4" providerId="ADAL" clId="{1C85FEEA-9A97-844A-BE4D-9BB47A94240C}" dt="2023-06-21T13:15:30.118" v="20" actId="478"/>
          <ac:grpSpMkLst>
            <pc:docMk/>
            <pc:sldMk cId="2370186192" sldId="369"/>
            <ac:grpSpMk id="4" creationId="{402E0470-8381-65A2-4F8D-AD85BCD21880}"/>
          </ac:grpSpMkLst>
        </pc:grpChg>
        <pc:picChg chg="del topLvl">
          <ac:chgData name="Mor, Siobhan" userId="1c7e5b7f-9722-4abd-9dfd-239257286de4" providerId="ADAL" clId="{1C85FEEA-9A97-844A-BE4D-9BB47A94240C}" dt="2023-06-21T13:15:30.118" v="20" actId="478"/>
          <ac:picMkLst>
            <pc:docMk/>
            <pc:sldMk cId="2370186192" sldId="369"/>
            <ac:picMk id="5" creationId="{EA1E6458-297E-2A42-1C16-575175A13F45}"/>
          </ac:picMkLst>
        </pc:picChg>
        <pc:picChg chg="add mod">
          <ac:chgData name="Mor, Siobhan" userId="1c7e5b7f-9722-4abd-9dfd-239257286de4" providerId="ADAL" clId="{1C85FEEA-9A97-844A-BE4D-9BB47A94240C}" dt="2023-06-21T13:15:31.259" v="21"/>
          <ac:picMkLst>
            <pc:docMk/>
            <pc:sldMk cId="2370186192" sldId="369"/>
            <ac:picMk id="7" creationId="{7E53AB8C-5485-DD57-76A3-7A14D72789F1}"/>
          </ac:picMkLst>
        </pc:picChg>
      </pc:sldChg>
      <pc:sldChg chg="addSp delSp modSp mod">
        <pc:chgData name="Mor, Siobhan" userId="1c7e5b7f-9722-4abd-9dfd-239257286de4" providerId="ADAL" clId="{1C85FEEA-9A97-844A-BE4D-9BB47A94240C}" dt="2023-06-21T13:15:48.030" v="30" actId="1038"/>
        <pc:sldMkLst>
          <pc:docMk/>
          <pc:sldMk cId="2742675116" sldId="370"/>
        </pc:sldMkLst>
        <pc:spChg chg="mod topLvl">
          <ac:chgData name="Mor, Siobhan" userId="1c7e5b7f-9722-4abd-9dfd-239257286de4" providerId="ADAL" clId="{1C85FEEA-9A97-844A-BE4D-9BB47A94240C}" dt="2023-06-21T13:15:48.030" v="30" actId="1038"/>
          <ac:spMkLst>
            <pc:docMk/>
            <pc:sldMk cId="2742675116" sldId="370"/>
            <ac:spMk id="6" creationId="{C53DAD70-78FF-2B3D-D250-7B759744E167}"/>
          </ac:spMkLst>
        </pc:spChg>
        <pc:grpChg chg="del">
          <ac:chgData name="Mor, Siobhan" userId="1c7e5b7f-9722-4abd-9dfd-239257286de4" providerId="ADAL" clId="{1C85FEEA-9A97-844A-BE4D-9BB47A94240C}" dt="2023-06-21T13:15:40.703" v="24" actId="478"/>
          <ac:grpSpMkLst>
            <pc:docMk/>
            <pc:sldMk cId="2742675116" sldId="370"/>
            <ac:grpSpMk id="4" creationId="{B1D09007-CF07-EAC6-B900-BDA2194C0AC8}"/>
          </ac:grpSpMkLst>
        </pc:grpChg>
        <pc:picChg chg="del topLvl">
          <ac:chgData name="Mor, Siobhan" userId="1c7e5b7f-9722-4abd-9dfd-239257286de4" providerId="ADAL" clId="{1C85FEEA-9A97-844A-BE4D-9BB47A94240C}" dt="2023-06-21T13:15:40.703" v="24" actId="478"/>
          <ac:picMkLst>
            <pc:docMk/>
            <pc:sldMk cId="2742675116" sldId="370"/>
            <ac:picMk id="5" creationId="{6E85725D-EE6F-ADCD-6F93-401B3C4C30C6}"/>
          </ac:picMkLst>
        </pc:picChg>
        <pc:picChg chg="add mod">
          <ac:chgData name="Mor, Siobhan" userId="1c7e5b7f-9722-4abd-9dfd-239257286de4" providerId="ADAL" clId="{1C85FEEA-9A97-844A-BE4D-9BB47A94240C}" dt="2023-06-21T13:15:41.547" v="25"/>
          <ac:picMkLst>
            <pc:docMk/>
            <pc:sldMk cId="2742675116" sldId="370"/>
            <ac:picMk id="7" creationId="{B9A9B66F-F6C7-33EC-57F7-FF1D843E3E9E}"/>
          </ac:picMkLst>
        </pc:picChg>
      </pc:sldChg>
      <pc:sldChg chg="addSp delSp modSp mod">
        <pc:chgData name="Mor, Siobhan" userId="1c7e5b7f-9722-4abd-9dfd-239257286de4" providerId="ADAL" clId="{1C85FEEA-9A97-844A-BE4D-9BB47A94240C}" dt="2023-06-21T13:16:03.110" v="33" actId="1037"/>
        <pc:sldMkLst>
          <pc:docMk/>
          <pc:sldMk cId="3837230603" sldId="376"/>
        </pc:sldMkLst>
        <pc:spChg chg="mod topLvl">
          <ac:chgData name="Mor, Siobhan" userId="1c7e5b7f-9722-4abd-9dfd-239257286de4" providerId="ADAL" clId="{1C85FEEA-9A97-844A-BE4D-9BB47A94240C}" dt="2023-06-21T13:16:03.110" v="33" actId="1037"/>
          <ac:spMkLst>
            <pc:docMk/>
            <pc:sldMk cId="3837230603" sldId="376"/>
            <ac:spMk id="7" creationId="{ADBD54E6-616F-8769-4613-9C92177FEBEF}"/>
          </ac:spMkLst>
        </pc:spChg>
        <pc:grpChg chg="del">
          <ac:chgData name="Mor, Siobhan" userId="1c7e5b7f-9722-4abd-9dfd-239257286de4" providerId="ADAL" clId="{1C85FEEA-9A97-844A-BE4D-9BB47A94240C}" dt="2023-06-21T13:15:56.213" v="31" actId="478"/>
          <ac:grpSpMkLst>
            <pc:docMk/>
            <pc:sldMk cId="3837230603" sldId="376"/>
            <ac:grpSpMk id="5" creationId="{FC0FA972-5159-0DED-6A37-C01827B6451A}"/>
          </ac:grpSpMkLst>
        </pc:grpChg>
        <pc:picChg chg="add mod">
          <ac:chgData name="Mor, Siobhan" userId="1c7e5b7f-9722-4abd-9dfd-239257286de4" providerId="ADAL" clId="{1C85FEEA-9A97-844A-BE4D-9BB47A94240C}" dt="2023-06-21T13:15:57.005" v="32"/>
          <ac:picMkLst>
            <pc:docMk/>
            <pc:sldMk cId="3837230603" sldId="376"/>
            <ac:picMk id="2" creationId="{BBDA9AFD-3F53-42BC-5C48-5D366F9A26CB}"/>
          </ac:picMkLst>
        </pc:picChg>
        <pc:picChg chg="del topLvl">
          <ac:chgData name="Mor, Siobhan" userId="1c7e5b7f-9722-4abd-9dfd-239257286de4" providerId="ADAL" clId="{1C85FEEA-9A97-844A-BE4D-9BB47A94240C}" dt="2023-06-21T13:15:56.213" v="31" actId="478"/>
          <ac:picMkLst>
            <pc:docMk/>
            <pc:sldMk cId="3837230603" sldId="376"/>
            <ac:picMk id="6" creationId="{8829E03C-2E17-5867-7443-CE7C1264689E}"/>
          </ac:picMkLst>
        </pc:picChg>
      </pc:sldChg>
      <pc:sldChg chg="addSp delSp modSp mod">
        <pc:chgData name="Mor, Siobhan" userId="1c7e5b7f-9722-4abd-9dfd-239257286de4" providerId="ADAL" clId="{1C85FEEA-9A97-844A-BE4D-9BB47A94240C}" dt="2023-06-21T13:16:09.401" v="35"/>
        <pc:sldMkLst>
          <pc:docMk/>
          <pc:sldMk cId="2369849364" sldId="377"/>
        </pc:sldMkLst>
        <pc:spChg chg="topLvl">
          <ac:chgData name="Mor, Siobhan" userId="1c7e5b7f-9722-4abd-9dfd-239257286de4" providerId="ADAL" clId="{1C85FEEA-9A97-844A-BE4D-9BB47A94240C}" dt="2023-06-21T13:16:08.722" v="34" actId="478"/>
          <ac:spMkLst>
            <pc:docMk/>
            <pc:sldMk cId="2369849364" sldId="377"/>
            <ac:spMk id="6" creationId="{17650DDA-247E-D8F6-2E29-C0A4B3F66021}"/>
          </ac:spMkLst>
        </pc:spChg>
        <pc:grpChg chg="del">
          <ac:chgData name="Mor, Siobhan" userId="1c7e5b7f-9722-4abd-9dfd-239257286de4" providerId="ADAL" clId="{1C85FEEA-9A97-844A-BE4D-9BB47A94240C}" dt="2023-06-21T13:16:08.722" v="34" actId="478"/>
          <ac:grpSpMkLst>
            <pc:docMk/>
            <pc:sldMk cId="2369849364" sldId="377"/>
            <ac:grpSpMk id="4" creationId="{012F103B-4C33-F203-609A-D352FEDBF569}"/>
          </ac:grpSpMkLst>
        </pc:grpChg>
        <pc:picChg chg="del topLvl">
          <ac:chgData name="Mor, Siobhan" userId="1c7e5b7f-9722-4abd-9dfd-239257286de4" providerId="ADAL" clId="{1C85FEEA-9A97-844A-BE4D-9BB47A94240C}" dt="2023-06-21T13:16:08.722" v="34" actId="478"/>
          <ac:picMkLst>
            <pc:docMk/>
            <pc:sldMk cId="2369849364" sldId="377"/>
            <ac:picMk id="5" creationId="{F6C960EF-3A1B-0DBC-24AB-A43DD0491AAA}"/>
          </ac:picMkLst>
        </pc:picChg>
        <pc:picChg chg="add mod">
          <ac:chgData name="Mor, Siobhan" userId="1c7e5b7f-9722-4abd-9dfd-239257286de4" providerId="ADAL" clId="{1C85FEEA-9A97-844A-BE4D-9BB47A94240C}" dt="2023-06-21T13:16:09.401" v="35"/>
          <ac:picMkLst>
            <pc:docMk/>
            <pc:sldMk cId="2369849364" sldId="377"/>
            <ac:picMk id="7" creationId="{27827CEE-5C30-757C-6979-3F25CF2B573B}"/>
          </ac:picMkLst>
        </pc:picChg>
      </pc:sldChg>
      <pc:sldChg chg="addSp delSp modSp mod">
        <pc:chgData name="Mor, Siobhan" userId="1c7e5b7f-9722-4abd-9dfd-239257286de4" providerId="ADAL" clId="{1C85FEEA-9A97-844A-BE4D-9BB47A94240C}" dt="2023-06-21T13:16:23.295" v="39"/>
        <pc:sldMkLst>
          <pc:docMk/>
          <pc:sldMk cId="3602846400" sldId="381"/>
        </pc:sldMkLst>
        <pc:spChg chg="topLvl">
          <ac:chgData name="Mor, Siobhan" userId="1c7e5b7f-9722-4abd-9dfd-239257286de4" providerId="ADAL" clId="{1C85FEEA-9A97-844A-BE4D-9BB47A94240C}" dt="2023-06-21T13:16:22.677" v="38" actId="478"/>
          <ac:spMkLst>
            <pc:docMk/>
            <pc:sldMk cId="3602846400" sldId="381"/>
            <ac:spMk id="6" creationId="{A9658181-DC29-A56D-27E0-43E3ECBB11BF}"/>
          </ac:spMkLst>
        </pc:spChg>
        <pc:grpChg chg="del">
          <ac:chgData name="Mor, Siobhan" userId="1c7e5b7f-9722-4abd-9dfd-239257286de4" providerId="ADAL" clId="{1C85FEEA-9A97-844A-BE4D-9BB47A94240C}" dt="2023-06-21T13:16:22.677" v="38" actId="478"/>
          <ac:grpSpMkLst>
            <pc:docMk/>
            <pc:sldMk cId="3602846400" sldId="381"/>
            <ac:grpSpMk id="4" creationId="{3BF3B401-E9F8-9629-4285-2DCB6B4B6127}"/>
          </ac:grpSpMkLst>
        </pc:grpChg>
        <pc:picChg chg="del topLvl">
          <ac:chgData name="Mor, Siobhan" userId="1c7e5b7f-9722-4abd-9dfd-239257286de4" providerId="ADAL" clId="{1C85FEEA-9A97-844A-BE4D-9BB47A94240C}" dt="2023-06-21T13:16:22.677" v="38" actId="478"/>
          <ac:picMkLst>
            <pc:docMk/>
            <pc:sldMk cId="3602846400" sldId="381"/>
            <ac:picMk id="5" creationId="{78AFCF3A-906E-0F60-C2DB-C5912401660B}"/>
          </ac:picMkLst>
        </pc:picChg>
        <pc:picChg chg="add mod">
          <ac:chgData name="Mor, Siobhan" userId="1c7e5b7f-9722-4abd-9dfd-239257286de4" providerId="ADAL" clId="{1C85FEEA-9A97-844A-BE4D-9BB47A94240C}" dt="2023-06-21T13:16:23.295" v="39"/>
          <ac:picMkLst>
            <pc:docMk/>
            <pc:sldMk cId="3602846400" sldId="381"/>
            <ac:picMk id="7" creationId="{48991C71-9945-1005-DDB2-45BD014ED7DF}"/>
          </ac:picMkLst>
        </pc:picChg>
      </pc:sldChg>
      <pc:sldChg chg="addSp delSp modSp mod">
        <pc:chgData name="Mor, Siobhan" userId="1c7e5b7f-9722-4abd-9dfd-239257286de4" providerId="ADAL" clId="{1C85FEEA-9A97-844A-BE4D-9BB47A94240C}" dt="2023-06-21T13:16:33.897" v="43"/>
        <pc:sldMkLst>
          <pc:docMk/>
          <pc:sldMk cId="23612962" sldId="386"/>
        </pc:sldMkLst>
        <pc:spChg chg="topLvl">
          <ac:chgData name="Mor, Siobhan" userId="1c7e5b7f-9722-4abd-9dfd-239257286de4" providerId="ADAL" clId="{1C85FEEA-9A97-844A-BE4D-9BB47A94240C}" dt="2023-06-21T13:16:33.262" v="42" actId="478"/>
          <ac:spMkLst>
            <pc:docMk/>
            <pc:sldMk cId="23612962" sldId="386"/>
            <ac:spMk id="6" creationId="{EB935CE6-3E6B-019B-60AF-DBEE80C181F7}"/>
          </ac:spMkLst>
        </pc:spChg>
        <pc:grpChg chg="del">
          <ac:chgData name="Mor, Siobhan" userId="1c7e5b7f-9722-4abd-9dfd-239257286de4" providerId="ADAL" clId="{1C85FEEA-9A97-844A-BE4D-9BB47A94240C}" dt="2023-06-21T13:16:33.262" v="42" actId="478"/>
          <ac:grpSpMkLst>
            <pc:docMk/>
            <pc:sldMk cId="23612962" sldId="386"/>
            <ac:grpSpMk id="4" creationId="{7026BB89-DDEB-5329-972B-2FBC9A25E526}"/>
          </ac:grpSpMkLst>
        </pc:grpChg>
        <pc:picChg chg="del topLvl">
          <ac:chgData name="Mor, Siobhan" userId="1c7e5b7f-9722-4abd-9dfd-239257286de4" providerId="ADAL" clId="{1C85FEEA-9A97-844A-BE4D-9BB47A94240C}" dt="2023-06-21T13:16:33.262" v="42" actId="478"/>
          <ac:picMkLst>
            <pc:docMk/>
            <pc:sldMk cId="23612962" sldId="386"/>
            <ac:picMk id="5" creationId="{41FB4775-7C34-E159-10BF-3D28515C32CD}"/>
          </ac:picMkLst>
        </pc:picChg>
        <pc:picChg chg="add mod">
          <ac:chgData name="Mor, Siobhan" userId="1c7e5b7f-9722-4abd-9dfd-239257286de4" providerId="ADAL" clId="{1C85FEEA-9A97-844A-BE4D-9BB47A94240C}" dt="2023-06-21T13:16:33.897" v="43"/>
          <ac:picMkLst>
            <pc:docMk/>
            <pc:sldMk cId="23612962" sldId="386"/>
            <ac:picMk id="7" creationId="{77E7F5E7-B783-82F0-02F1-7E81937C1328}"/>
          </ac:picMkLst>
        </pc:picChg>
      </pc:sldChg>
      <pc:sldChg chg="addSp delSp modSp mod">
        <pc:chgData name="Mor, Siobhan" userId="1c7e5b7f-9722-4abd-9dfd-239257286de4" providerId="ADAL" clId="{1C85FEEA-9A97-844A-BE4D-9BB47A94240C}" dt="2023-06-21T13:16:40.696" v="45"/>
        <pc:sldMkLst>
          <pc:docMk/>
          <pc:sldMk cId="3075837207" sldId="387"/>
        </pc:sldMkLst>
        <pc:spChg chg="topLvl">
          <ac:chgData name="Mor, Siobhan" userId="1c7e5b7f-9722-4abd-9dfd-239257286de4" providerId="ADAL" clId="{1C85FEEA-9A97-844A-BE4D-9BB47A94240C}" dt="2023-06-21T13:16:39.320" v="44" actId="478"/>
          <ac:spMkLst>
            <pc:docMk/>
            <pc:sldMk cId="3075837207" sldId="387"/>
            <ac:spMk id="6" creationId="{EB935CE6-3E6B-019B-60AF-DBEE80C181F7}"/>
          </ac:spMkLst>
        </pc:spChg>
        <pc:grpChg chg="del">
          <ac:chgData name="Mor, Siobhan" userId="1c7e5b7f-9722-4abd-9dfd-239257286de4" providerId="ADAL" clId="{1C85FEEA-9A97-844A-BE4D-9BB47A94240C}" dt="2023-06-21T13:16:39.320" v="44" actId="478"/>
          <ac:grpSpMkLst>
            <pc:docMk/>
            <pc:sldMk cId="3075837207" sldId="387"/>
            <ac:grpSpMk id="4" creationId="{7026BB89-DDEB-5329-972B-2FBC9A25E526}"/>
          </ac:grpSpMkLst>
        </pc:grpChg>
        <pc:picChg chg="del topLvl">
          <ac:chgData name="Mor, Siobhan" userId="1c7e5b7f-9722-4abd-9dfd-239257286de4" providerId="ADAL" clId="{1C85FEEA-9A97-844A-BE4D-9BB47A94240C}" dt="2023-06-21T13:16:39.320" v="44" actId="478"/>
          <ac:picMkLst>
            <pc:docMk/>
            <pc:sldMk cId="3075837207" sldId="387"/>
            <ac:picMk id="5" creationId="{41FB4775-7C34-E159-10BF-3D28515C32CD}"/>
          </ac:picMkLst>
        </pc:picChg>
        <pc:picChg chg="add mod">
          <ac:chgData name="Mor, Siobhan" userId="1c7e5b7f-9722-4abd-9dfd-239257286de4" providerId="ADAL" clId="{1C85FEEA-9A97-844A-BE4D-9BB47A94240C}" dt="2023-06-21T13:16:40.696" v="45"/>
          <ac:picMkLst>
            <pc:docMk/>
            <pc:sldMk cId="3075837207" sldId="387"/>
            <ac:picMk id="7" creationId="{5EE242E1-162B-CEA0-D1E1-1AD209343697}"/>
          </ac:picMkLst>
        </pc:picChg>
      </pc:sldChg>
      <pc:sldChg chg="addSp delSp modSp mod">
        <pc:chgData name="Mor, Siobhan" userId="1c7e5b7f-9722-4abd-9dfd-239257286de4" providerId="ADAL" clId="{1C85FEEA-9A97-844A-BE4D-9BB47A94240C}" dt="2023-06-21T13:16:29.863" v="41"/>
        <pc:sldMkLst>
          <pc:docMk/>
          <pc:sldMk cId="2768730847" sldId="389"/>
        </pc:sldMkLst>
        <pc:spChg chg="topLvl">
          <ac:chgData name="Mor, Siobhan" userId="1c7e5b7f-9722-4abd-9dfd-239257286de4" providerId="ADAL" clId="{1C85FEEA-9A97-844A-BE4D-9BB47A94240C}" dt="2023-06-21T13:16:29.250" v="40" actId="478"/>
          <ac:spMkLst>
            <pc:docMk/>
            <pc:sldMk cId="2768730847" sldId="389"/>
            <ac:spMk id="6" creationId="{8C309BCC-0731-9ABB-07B6-9814ED2F0BF1}"/>
          </ac:spMkLst>
        </pc:spChg>
        <pc:grpChg chg="del">
          <ac:chgData name="Mor, Siobhan" userId="1c7e5b7f-9722-4abd-9dfd-239257286de4" providerId="ADAL" clId="{1C85FEEA-9A97-844A-BE4D-9BB47A94240C}" dt="2023-06-21T13:16:29.250" v="40" actId="478"/>
          <ac:grpSpMkLst>
            <pc:docMk/>
            <pc:sldMk cId="2768730847" sldId="389"/>
            <ac:grpSpMk id="4" creationId="{B57E40A9-31BB-C391-8766-51C03F16F1E1}"/>
          </ac:grpSpMkLst>
        </pc:grpChg>
        <pc:picChg chg="del topLvl">
          <ac:chgData name="Mor, Siobhan" userId="1c7e5b7f-9722-4abd-9dfd-239257286de4" providerId="ADAL" clId="{1C85FEEA-9A97-844A-BE4D-9BB47A94240C}" dt="2023-06-21T13:16:29.250" v="40" actId="478"/>
          <ac:picMkLst>
            <pc:docMk/>
            <pc:sldMk cId="2768730847" sldId="389"/>
            <ac:picMk id="5" creationId="{C0AB0E76-2E46-4A2D-DF45-1C2CD606BFFF}"/>
          </ac:picMkLst>
        </pc:picChg>
        <pc:picChg chg="add mod">
          <ac:chgData name="Mor, Siobhan" userId="1c7e5b7f-9722-4abd-9dfd-239257286de4" providerId="ADAL" clId="{1C85FEEA-9A97-844A-BE4D-9BB47A94240C}" dt="2023-06-21T13:16:29.863" v="41"/>
          <ac:picMkLst>
            <pc:docMk/>
            <pc:sldMk cId="2768730847" sldId="389"/>
            <ac:picMk id="7" creationId="{A6CE5AE4-739E-B9F6-0A3E-0D5D2F07F33C}"/>
          </ac:picMkLst>
        </pc:picChg>
      </pc:sldChg>
      <pc:sldChg chg="addSp delSp modSp mod">
        <pc:chgData name="Mor, Siobhan" userId="1c7e5b7f-9722-4abd-9dfd-239257286de4" providerId="ADAL" clId="{1C85FEEA-9A97-844A-BE4D-9BB47A94240C}" dt="2023-06-21T13:16:18.060" v="37"/>
        <pc:sldMkLst>
          <pc:docMk/>
          <pc:sldMk cId="3914710096" sldId="390"/>
        </pc:sldMkLst>
        <pc:spChg chg="topLvl">
          <ac:chgData name="Mor, Siobhan" userId="1c7e5b7f-9722-4abd-9dfd-239257286de4" providerId="ADAL" clId="{1C85FEEA-9A97-844A-BE4D-9BB47A94240C}" dt="2023-06-21T13:16:17.434" v="36" actId="478"/>
          <ac:spMkLst>
            <pc:docMk/>
            <pc:sldMk cId="3914710096" sldId="390"/>
            <ac:spMk id="8" creationId="{4CE66485-4FD6-F90F-4395-69F2036B73C3}"/>
          </ac:spMkLst>
        </pc:spChg>
        <pc:grpChg chg="del">
          <ac:chgData name="Mor, Siobhan" userId="1c7e5b7f-9722-4abd-9dfd-239257286de4" providerId="ADAL" clId="{1C85FEEA-9A97-844A-BE4D-9BB47A94240C}" dt="2023-06-21T13:16:17.434" v="36" actId="478"/>
          <ac:grpSpMkLst>
            <pc:docMk/>
            <pc:sldMk cId="3914710096" sldId="390"/>
            <ac:grpSpMk id="6" creationId="{AC891A5D-7D93-10CD-E7D2-3FBF865F3E47}"/>
          </ac:grpSpMkLst>
        </pc:grpChg>
        <pc:picChg chg="add del mod">
          <ac:chgData name="Mor, Siobhan" userId="1c7e5b7f-9722-4abd-9dfd-239257286de4" providerId="ADAL" clId="{1C85FEEA-9A97-844A-BE4D-9BB47A94240C}" dt="2023-06-21T13:13:53.736" v="6" actId="478"/>
          <ac:picMkLst>
            <pc:docMk/>
            <pc:sldMk cId="3914710096" sldId="390"/>
            <ac:picMk id="5" creationId="{86E29FE8-00D0-1184-F9DB-0B9CA6489862}"/>
          </ac:picMkLst>
        </pc:picChg>
        <pc:picChg chg="del topLvl">
          <ac:chgData name="Mor, Siobhan" userId="1c7e5b7f-9722-4abd-9dfd-239257286de4" providerId="ADAL" clId="{1C85FEEA-9A97-844A-BE4D-9BB47A94240C}" dt="2023-06-21T13:16:17.434" v="36" actId="478"/>
          <ac:picMkLst>
            <pc:docMk/>
            <pc:sldMk cId="3914710096" sldId="390"/>
            <ac:picMk id="7" creationId="{42A86D49-A006-2C9A-7D2C-89043E6FCABD}"/>
          </ac:picMkLst>
        </pc:picChg>
        <pc:picChg chg="add mod">
          <ac:chgData name="Mor, Siobhan" userId="1c7e5b7f-9722-4abd-9dfd-239257286de4" providerId="ADAL" clId="{1C85FEEA-9A97-844A-BE4D-9BB47A94240C}" dt="2023-06-21T13:16:18.060" v="37"/>
          <ac:picMkLst>
            <pc:docMk/>
            <pc:sldMk cId="3914710096" sldId="390"/>
            <ac:picMk id="9" creationId="{DFFC0CB1-C5EC-AA81-D68A-F41FF2CF97DE}"/>
          </ac:picMkLst>
        </pc:picChg>
      </pc:sldChg>
      <pc:sldChg chg="addSp delSp modSp mod">
        <pc:chgData name="Mor, Siobhan" userId="1c7e5b7f-9722-4abd-9dfd-239257286de4" providerId="ADAL" clId="{1C85FEEA-9A97-844A-BE4D-9BB47A94240C}" dt="2023-06-21T13:15:37.173" v="23"/>
        <pc:sldMkLst>
          <pc:docMk/>
          <pc:sldMk cId="1984895889" sldId="398"/>
        </pc:sldMkLst>
        <pc:spChg chg="topLvl">
          <ac:chgData name="Mor, Siobhan" userId="1c7e5b7f-9722-4abd-9dfd-239257286de4" providerId="ADAL" clId="{1C85FEEA-9A97-844A-BE4D-9BB47A94240C}" dt="2023-06-21T13:15:36.368" v="22" actId="478"/>
          <ac:spMkLst>
            <pc:docMk/>
            <pc:sldMk cId="1984895889" sldId="398"/>
            <ac:spMk id="6" creationId="{C53DAD70-78FF-2B3D-D250-7B759744E167}"/>
          </ac:spMkLst>
        </pc:spChg>
        <pc:grpChg chg="del">
          <ac:chgData name="Mor, Siobhan" userId="1c7e5b7f-9722-4abd-9dfd-239257286de4" providerId="ADAL" clId="{1C85FEEA-9A97-844A-BE4D-9BB47A94240C}" dt="2023-06-21T13:15:36.368" v="22" actId="478"/>
          <ac:grpSpMkLst>
            <pc:docMk/>
            <pc:sldMk cId="1984895889" sldId="398"/>
            <ac:grpSpMk id="4" creationId="{B1D09007-CF07-EAC6-B900-BDA2194C0AC8}"/>
          </ac:grpSpMkLst>
        </pc:grpChg>
        <pc:picChg chg="del topLvl">
          <ac:chgData name="Mor, Siobhan" userId="1c7e5b7f-9722-4abd-9dfd-239257286de4" providerId="ADAL" clId="{1C85FEEA-9A97-844A-BE4D-9BB47A94240C}" dt="2023-06-21T13:15:36.368" v="22" actId="478"/>
          <ac:picMkLst>
            <pc:docMk/>
            <pc:sldMk cId="1984895889" sldId="398"/>
            <ac:picMk id="5" creationId="{6E85725D-EE6F-ADCD-6F93-401B3C4C30C6}"/>
          </ac:picMkLst>
        </pc:picChg>
        <pc:picChg chg="add mod">
          <ac:chgData name="Mor, Siobhan" userId="1c7e5b7f-9722-4abd-9dfd-239257286de4" providerId="ADAL" clId="{1C85FEEA-9A97-844A-BE4D-9BB47A94240C}" dt="2023-06-21T13:15:37.173" v="23"/>
          <ac:picMkLst>
            <pc:docMk/>
            <pc:sldMk cId="1984895889" sldId="398"/>
            <ac:picMk id="7" creationId="{2BFC6DA0-7AC6-DBD0-2660-1746DCC97D3E}"/>
          </ac:picMkLst>
        </pc:picChg>
      </pc:sldChg>
      <pc:sldMasterChg chg="modSldLayout">
        <pc:chgData name="Mor, Siobhan" userId="1c7e5b7f-9722-4abd-9dfd-239257286de4" providerId="ADAL" clId="{1C85FEEA-9A97-844A-BE4D-9BB47A94240C}" dt="2023-06-21T13:11:59.325" v="1"/>
        <pc:sldMasterMkLst>
          <pc:docMk/>
          <pc:sldMasterMk cId="3311869767" sldId="2147483648"/>
        </pc:sldMasterMkLst>
        <pc:sldLayoutChg chg="addSp delSp modSp mod">
          <pc:chgData name="Mor, Siobhan" userId="1c7e5b7f-9722-4abd-9dfd-239257286de4" providerId="ADAL" clId="{1C85FEEA-9A97-844A-BE4D-9BB47A94240C}" dt="2023-06-21T13:11:59.325" v="1"/>
          <pc:sldLayoutMkLst>
            <pc:docMk/>
            <pc:sldMasterMk cId="3311869767" sldId="2147483648"/>
            <pc:sldLayoutMk cId="2680833823" sldId="2147483649"/>
          </pc:sldLayoutMkLst>
          <pc:spChg chg="mod">
            <ac:chgData name="Mor, Siobhan" userId="1c7e5b7f-9722-4abd-9dfd-239257286de4" providerId="ADAL" clId="{1C85FEEA-9A97-844A-BE4D-9BB47A94240C}" dt="2023-06-21T13:11:59.325" v="1"/>
            <ac:spMkLst>
              <pc:docMk/>
              <pc:sldMasterMk cId="3311869767" sldId="2147483648"/>
              <pc:sldLayoutMk cId="2680833823" sldId="2147483649"/>
              <ac:spMk id="15" creationId="{AFF02610-5BD4-718B-24B8-9D6D09991ADE}"/>
            </ac:spMkLst>
          </pc:spChg>
          <pc:grpChg chg="add mod">
            <ac:chgData name="Mor, Siobhan" userId="1c7e5b7f-9722-4abd-9dfd-239257286de4" providerId="ADAL" clId="{1C85FEEA-9A97-844A-BE4D-9BB47A94240C}" dt="2023-06-21T13:11:59.325" v="1"/>
            <ac:grpSpMkLst>
              <pc:docMk/>
              <pc:sldMasterMk cId="3311869767" sldId="2147483648"/>
              <pc:sldLayoutMk cId="2680833823" sldId="2147483649"/>
              <ac:grpSpMk id="3" creationId="{4B8651F0-A0C6-A26B-6F0E-F7C314D7F24E}"/>
            </ac:grpSpMkLst>
          </pc:grpChg>
          <pc:picChg chg="mod">
            <ac:chgData name="Mor, Siobhan" userId="1c7e5b7f-9722-4abd-9dfd-239257286de4" providerId="ADAL" clId="{1C85FEEA-9A97-844A-BE4D-9BB47A94240C}" dt="2023-06-21T13:11:59.325" v="1"/>
            <ac:picMkLst>
              <pc:docMk/>
              <pc:sldMasterMk cId="3311869767" sldId="2147483648"/>
              <pc:sldLayoutMk cId="2680833823" sldId="2147483649"/>
              <ac:picMk id="10" creationId="{E23FFFAA-5FBA-325A-3F23-40B316BDED85}"/>
            </ac:picMkLst>
          </pc:picChg>
          <pc:picChg chg="del">
            <ac:chgData name="Mor, Siobhan" userId="1c7e5b7f-9722-4abd-9dfd-239257286de4" providerId="ADAL" clId="{1C85FEEA-9A97-844A-BE4D-9BB47A94240C}" dt="2023-06-21T13:11:58.383" v="0" actId="478"/>
            <ac:picMkLst>
              <pc:docMk/>
              <pc:sldMasterMk cId="3311869767" sldId="2147483648"/>
              <pc:sldLayoutMk cId="2680833823" sldId="2147483649"/>
              <ac:picMk id="11" creationId="{3A3A3C92-EF72-54E0-ADC4-B87AD953EAB6}"/>
            </ac:picMkLst>
          </pc:picChg>
          <pc:picChg chg="mod">
            <ac:chgData name="Mor, Siobhan" userId="1c7e5b7f-9722-4abd-9dfd-239257286de4" providerId="ADAL" clId="{1C85FEEA-9A97-844A-BE4D-9BB47A94240C}" dt="2023-06-21T13:11:59.325" v="1"/>
            <ac:picMkLst>
              <pc:docMk/>
              <pc:sldMasterMk cId="3311869767" sldId="2147483648"/>
              <pc:sldLayoutMk cId="2680833823" sldId="2147483649"/>
              <ac:picMk id="16" creationId="{CA3167A2-1CEB-DB91-2D9D-75D878C88568}"/>
            </ac:picMkLst>
          </pc:picChg>
          <pc:cxnChg chg="mod">
            <ac:chgData name="Mor, Siobhan" userId="1c7e5b7f-9722-4abd-9dfd-239257286de4" providerId="ADAL" clId="{1C85FEEA-9A97-844A-BE4D-9BB47A94240C}" dt="2023-06-21T13:11:59.325" v="1"/>
            <ac:cxnSpMkLst>
              <pc:docMk/>
              <pc:sldMasterMk cId="3311869767" sldId="2147483648"/>
              <pc:sldLayoutMk cId="2680833823" sldId="2147483649"/>
              <ac:cxnSpMk id="14" creationId="{CBCD2E56-432E-61DC-D2BE-267A934BA2B5}"/>
            </ac:cxnSpMkLst>
          </pc:cxnChg>
          <pc:cxnChg chg="mod">
            <ac:chgData name="Mor, Siobhan" userId="1c7e5b7f-9722-4abd-9dfd-239257286de4" providerId="ADAL" clId="{1C85FEEA-9A97-844A-BE4D-9BB47A94240C}" dt="2023-06-21T13:11:59.325" v="1"/>
            <ac:cxnSpMkLst>
              <pc:docMk/>
              <pc:sldMasterMk cId="3311869767" sldId="2147483648"/>
              <pc:sldLayoutMk cId="2680833823" sldId="2147483649"/>
              <ac:cxnSpMk id="17" creationId="{43FCBABE-80FA-4B9A-2B3A-B2872B1A2DB3}"/>
            </ac:cxnSpMkLst>
          </pc:cxn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BB54F7-0841-B84C-BC37-FD58FD38A012}" type="datetimeFigureOut">
              <a:rPr lang="en-GB" smtClean="0"/>
              <a:t>21/06/2023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6B3DA-78FF-B544-8F6A-5C08D4C8FE87}" type="slidenum">
              <a:rPr lang="en-GB" smtClean="0"/>
              <a:t>‹#›</a:t>
            </a:fld>
            <a:endParaRPr lang="en-GB"/>
          </a:p>
        </p:txBody>
      </p:sp>
    </p:spTree>
    <p:extLst>
      <p:ext uri="{BB962C8B-B14F-4D97-AF65-F5344CB8AC3E}">
        <p14:creationId xmlns:p14="http://schemas.microsoft.com/office/powerpoint/2010/main" val="3786977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00000"/>
                </a:solidFill>
                <a:effectLst/>
                <a:latin typeface="Arial" panose="020B0604020202020204" pitchFamily="34" charset="0"/>
                <a:ea typeface="Arial" panose="020B0604020202020204" pitchFamily="34" charset="0"/>
              </a:rPr>
              <a:t>Collaboration in One Health is said to be both </a:t>
            </a:r>
            <a:r>
              <a:rPr lang="en-US" sz="1800" i="1" dirty="0">
                <a:solidFill>
                  <a:srgbClr val="000000"/>
                </a:solidFill>
                <a:effectLst/>
                <a:latin typeface="Arial" panose="020B0604020202020204" pitchFamily="34" charset="0"/>
                <a:ea typeface="Arial" panose="020B0604020202020204" pitchFamily="34" charset="0"/>
              </a:rPr>
              <a:t>interdisciplinary </a:t>
            </a:r>
            <a:r>
              <a:rPr lang="en-US" sz="1800" dirty="0">
                <a:solidFill>
                  <a:srgbClr val="000000"/>
                </a:solidFill>
                <a:effectLst/>
                <a:latin typeface="Arial" panose="020B0604020202020204" pitchFamily="34" charset="0"/>
                <a:ea typeface="Arial" panose="020B0604020202020204" pitchFamily="34" charset="0"/>
              </a:rPr>
              <a:t>and </a:t>
            </a:r>
            <a:r>
              <a:rPr lang="en-US" sz="1800" i="1" dirty="0">
                <a:solidFill>
                  <a:srgbClr val="000000"/>
                </a:solidFill>
                <a:effectLst/>
                <a:latin typeface="Arial" panose="020B0604020202020204" pitchFamily="34" charset="0"/>
                <a:ea typeface="Arial" panose="020B0604020202020204" pitchFamily="34" charset="0"/>
              </a:rPr>
              <a:t>transdisciplinary</a:t>
            </a:r>
            <a:r>
              <a:rPr lang="en-US" sz="1800" dirty="0">
                <a:solidFill>
                  <a:srgbClr val="000000"/>
                </a:solidFill>
                <a:effectLst/>
                <a:latin typeface="Arial" panose="020B0604020202020204" pitchFamily="34" charset="0"/>
                <a:ea typeface="Arial" panose="020B0604020202020204" pitchFamily="34" charset="0"/>
              </a:rPr>
              <a:t>. One Health practitioners collaborate with people outside their sector/discipline, sharing knowledge and resources and promoting integrated approaches to health challenges (</a:t>
            </a:r>
            <a:r>
              <a:rPr lang="en-US" sz="1800" i="1" dirty="0">
                <a:solidFill>
                  <a:srgbClr val="000000"/>
                </a:solidFill>
                <a:effectLst/>
                <a:latin typeface="Arial" panose="020B0604020202020204" pitchFamily="34" charset="0"/>
                <a:ea typeface="Arial" panose="020B0604020202020204" pitchFamily="34" charset="0"/>
              </a:rPr>
              <a:t>interdisciplinary collaboration</a:t>
            </a:r>
            <a:r>
              <a:rPr lang="en-US" sz="1800" dirty="0">
                <a:solidFill>
                  <a:srgbClr val="000000"/>
                </a:solidFill>
                <a:effectLst/>
                <a:latin typeface="Arial" panose="020B0604020202020204" pitchFamily="34" charset="0"/>
                <a:ea typeface="Arial" panose="020B0604020202020204" pitchFamily="34" charset="0"/>
              </a:rPr>
              <a:t>). In addition, One Health practitioners engage stakeholders and society at large using participatory approaches in order to identify and implement solutions to health challenges (</a:t>
            </a:r>
            <a:r>
              <a:rPr lang="en-US" sz="1800" i="1" dirty="0">
                <a:solidFill>
                  <a:srgbClr val="000000"/>
                </a:solidFill>
                <a:effectLst/>
                <a:latin typeface="Arial" panose="020B0604020202020204" pitchFamily="34" charset="0"/>
                <a:ea typeface="Arial" panose="020B0604020202020204" pitchFamily="34" charset="0"/>
              </a:rPr>
              <a:t>transdisciplinary collaboration</a:t>
            </a: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3846B3DA-78FF-B544-8F6A-5C08D4C8FE87}" type="slidenum">
              <a:rPr lang="en-GB" smtClean="0"/>
              <a:t>12</a:t>
            </a:fld>
            <a:endParaRPr lang="en-GB"/>
          </a:p>
        </p:txBody>
      </p:sp>
    </p:spTree>
    <p:extLst>
      <p:ext uri="{BB962C8B-B14F-4D97-AF65-F5344CB8AC3E}">
        <p14:creationId xmlns:p14="http://schemas.microsoft.com/office/powerpoint/2010/main" val="22448651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US" sz="1800" dirty="0">
                <a:solidFill>
                  <a:srgbClr val="000000"/>
                </a:solidFill>
                <a:effectLst/>
                <a:latin typeface="Arial" panose="020B0604020202020204" pitchFamily="34" charset="0"/>
                <a:ea typeface="Arial" panose="020B0604020202020204" pitchFamily="34" charset="0"/>
              </a:rPr>
              <a:t>Collaboration and coordination are considered key to operationalizing One Health because they:</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Increase access to resources – different parties contribute human, financial and/or material resources to address a shared problem  </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Make more efficient use of resources – by reducing duplication across member agencies</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Enhance accountability – parties hold each other accountable for the obligations and tasks assigned to them or which they committed to </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Enhance sharing of knowledge and technology – parties share their approaches, inventions, innovations, and methodologies </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Stimulate innovation – learning across disciplines leads to new insights and different perspectives   </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Creates lasting relationship – parties discover others’ capacity and potential that they can harness in the future    </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Promote sustainable development – different parties can complement or takeover from others when funding comes to an end  </a:t>
            </a:r>
            <a:endParaRPr lang="en-GB" sz="1800" dirty="0">
              <a:solidFill>
                <a:srgbClr val="000000"/>
              </a:solidFill>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3846B3DA-78FF-B544-8F6A-5C08D4C8FE87}" type="slidenum">
              <a:rPr lang="en-GB" smtClean="0"/>
              <a:t>15</a:t>
            </a:fld>
            <a:endParaRPr lang="en-GB"/>
          </a:p>
        </p:txBody>
      </p:sp>
    </p:spTree>
    <p:extLst>
      <p:ext uri="{BB962C8B-B14F-4D97-AF65-F5344CB8AC3E}">
        <p14:creationId xmlns:p14="http://schemas.microsoft.com/office/powerpoint/2010/main" val="1755501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00000"/>
                </a:solidFill>
                <a:effectLst/>
                <a:latin typeface="Arial" panose="020B0604020202020204" pitchFamily="34" charset="0"/>
                <a:ea typeface="Arial" panose="020B0604020202020204" pitchFamily="34" charset="0"/>
              </a:rPr>
              <a:t>Following the discussion, explain that this is an example of </a:t>
            </a:r>
            <a:r>
              <a:rPr lang="en-US" sz="1800" i="1" dirty="0">
                <a:solidFill>
                  <a:srgbClr val="000000"/>
                </a:solidFill>
                <a:effectLst/>
                <a:latin typeface="Arial" panose="020B0604020202020204" pitchFamily="34" charset="0"/>
                <a:ea typeface="Arial" panose="020B0604020202020204" pitchFamily="34" charset="0"/>
              </a:rPr>
              <a:t>interpersonal conflict</a:t>
            </a:r>
            <a:r>
              <a:rPr lang="en-US" sz="1800" dirty="0">
                <a:solidFill>
                  <a:srgbClr val="000000"/>
                </a:solidFill>
                <a:effectLst/>
                <a:latin typeface="Arial" panose="020B0604020202020204" pitchFamily="34" charset="0"/>
                <a:ea typeface="Arial" panose="020B0604020202020204" pitchFamily="34" charset="0"/>
              </a:rPr>
              <a:t>. Such conflicts typically arise due to conflicting ethics, beliefs, and values. These differences in opinions should be discussed openly so that a solution can be reached. Both people should have an opportunity to share their viewpoint and listen to the other person’s viewpoint. Perhaps the reasons for their behavior are not what it seems? (e.g., Samuel might be dealing with difficult situation at home). Both people should speak with respect and not out of anger. If a resolution is not possible between them, then the matter should be escalated to a supervisor. In raising it with a supervisor, Michael should mention the tension and seek actions to reduce it.</a:t>
            </a:r>
            <a:endParaRPr lang="en-GB" sz="1800" dirty="0">
              <a:solidFill>
                <a:srgbClr val="000000"/>
              </a:solidFill>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3846B3DA-78FF-B544-8F6A-5C08D4C8FE87}" type="slidenum">
              <a:rPr lang="en-GB" smtClean="0"/>
              <a:t>28</a:t>
            </a:fld>
            <a:endParaRPr lang="en-GB"/>
          </a:p>
        </p:txBody>
      </p:sp>
    </p:spTree>
    <p:extLst>
      <p:ext uri="{BB962C8B-B14F-4D97-AF65-F5344CB8AC3E}">
        <p14:creationId xmlns:p14="http://schemas.microsoft.com/office/powerpoint/2010/main" val="4015290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00000"/>
                </a:solidFill>
                <a:effectLst/>
                <a:latin typeface="Arial" panose="020B0604020202020204" pitchFamily="34" charset="0"/>
                <a:ea typeface="Arial" panose="020B0604020202020204" pitchFamily="34" charset="0"/>
              </a:rPr>
              <a:t>Following the discussion, explain that this is an example of </a:t>
            </a:r>
            <a:r>
              <a:rPr lang="en-US" sz="1800" i="1" dirty="0">
                <a:solidFill>
                  <a:srgbClr val="000000"/>
                </a:solidFill>
                <a:effectLst/>
                <a:latin typeface="Arial" panose="020B0604020202020204" pitchFamily="34" charset="0"/>
                <a:ea typeface="Arial" panose="020B0604020202020204" pitchFamily="34" charset="0"/>
              </a:rPr>
              <a:t>miscommunication</a:t>
            </a:r>
            <a:r>
              <a:rPr lang="en-US" sz="1800" dirty="0">
                <a:solidFill>
                  <a:srgbClr val="000000"/>
                </a:solidFill>
                <a:effectLst/>
                <a:latin typeface="Arial" panose="020B0604020202020204" pitchFamily="34" charset="0"/>
                <a:ea typeface="Arial" panose="020B0604020202020204" pitchFamily="34" charset="0"/>
              </a:rPr>
              <a:t>. Michael places the blame on Daniel, who feels personally attacked. It is common for people to react defensively when they feel attacked. Defensive responses are a mechanism of self-protection; by shifting the attention to the faults of the other person, it makes the person who feels attacked feel better about themself in that moment (i.e., reduces shame). Defensive behaviors are reduced when people feel secure in their group identity, respected, and valued. Sally can help the situation by emphasizing respect and value for Daniel, even if she disagrees with his views or actions. She can also help by suggesting that they learn from this situation; they should take more time to plan adequately and communicate consistently with the community.  </a:t>
            </a:r>
            <a:endParaRPr lang="en-GB" sz="1800" dirty="0">
              <a:solidFill>
                <a:srgbClr val="000000"/>
              </a:solidFill>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3846B3DA-78FF-B544-8F6A-5C08D4C8FE87}" type="slidenum">
              <a:rPr lang="en-GB" smtClean="0"/>
              <a:t>29</a:t>
            </a:fld>
            <a:endParaRPr lang="en-GB"/>
          </a:p>
        </p:txBody>
      </p:sp>
    </p:spTree>
    <p:extLst>
      <p:ext uri="{BB962C8B-B14F-4D97-AF65-F5344CB8AC3E}">
        <p14:creationId xmlns:p14="http://schemas.microsoft.com/office/powerpoint/2010/main" val="2970048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irst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556238B7-0E80-C4DD-7942-99C59DF8D9F3}"/>
              </a:ext>
            </a:extLst>
          </p:cNvPr>
          <p:cNvSpPr/>
          <p:nvPr userDrawn="1"/>
        </p:nvSpPr>
        <p:spPr>
          <a:xfrm>
            <a:off x="10763752" y="0"/>
            <a:ext cx="1288473" cy="1302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D99ED5FA-6B51-2D0C-AAE1-74FD990AD616}"/>
              </a:ext>
            </a:extLst>
          </p:cNvPr>
          <p:cNvSpPr/>
          <p:nvPr userDrawn="1"/>
        </p:nvSpPr>
        <p:spPr>
          <a:xfrm>
            <a:off x="0" y="0"/>
            <a:ext cx="1288473" cy="1302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E605BA0-D948-FC40-8B81-E2634DA0D8DB}"/>
              </a:ext>
            </a:extLst>
          </p:cNvPr>
          <p:cNvSpPr>
            <a:spLocks noGrp="1"/>
          </p:cNvSpPr>
          <p:nvPr>
            <p:ph type="ctrTitle" hasCustomPrompt="1"/>
          </p:nvPr>
        </p:nvSpPr>
        <p:spPr>
          <a:xfrm>
            <a:off x="637120" y="2175319"/>
            <a:ext cx="10917760" cy="2387600"/>
          </a:xfrm>
        </p:spPr>
        <p:txBody>
          <a:bodyPr anchor="ctr">
            <a:normAutofit/>
          </a:bodyPr>
          <a:lstStyle>
            <a:lvl1pPr algn="ctr">
              <a:defRPr sz="5400" b="1">
                <a:solidFill>
                  <a:srgbClr val="C79E42"/>
                </a:solidFill>
                <a:latin typeface="+mn-lt"/>
              </a:defRPr>
            </a:lvl1pPr>
          </a:lstStyle>
          <a:p>
            <a:r>
              <a:rPr lang="en-US" dirty="0" err="1"/>
              <a:t>Operationalising</a:t>
            </a:r>
            <a:r>
              <a:rPr lang="en-US" dirty="0"/>
              <a:t> One Health </a:t>
            </a:r>
            <a:br>
              <a:rPr lang="en-US" dirty="0"/>
            </a:br>
            <a:r>
              <a:rPr lang="en-US" dirty="0"/>
              <a:t>in pastoralist settings</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21/06/2023</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grpSp>
        <p:nvGrpSpPr>
          <p:cNvPr id="3" name="Group 2">
            <a:extLst>
              <a:ext uri="{FF2B5EF4-FFF2-40B4-BE49-F238E27FC236}">
                <a16:creationId xmlns:a16="http://schemas.microsoft.com/office/drawing/2014/main" id="{4B8651F0-A0C6-A26B-6F0E-F7C314D7F24E}"/>
              </a:ext>
            </a:extLst>
          </p:cNvPr>
          <p:cNvGrpSpPr/>
          <p:nvPr userDrawn="1"/>
        </p:nvGrpSpPr>
        <p:grpSpPr>
          <a:xfrm>
            <a:off x="1284931" y="474662"/>
            <a:ext cx="9644998" cy="1573406"/>
            <a:chOff x="1284931" y="474662"/>
            <a:chExt cx="9644998" cy="1573406"/>
          </a:xfrm>
        </p:grpSpPr>
        <p:pic>
          <p:nvPicPr>
            <p:cNvPr id="10" name="Picture 9" descr="A picture containing logo&#10;&#10;Description automatically generated">
              <a:extLst>
                <a:ext uri="{FF2B5EF4-FFF2-40B4-BE49-F238E27FC236}">
                  <a16:creationId xmlns:a16="http://schemas.microsoft.com/office/drawing/2014/main" id="{E23FFFAA-5FBA-325A-3F23-40B316BDED85}"/>
                </a:ext>
              </a:extLst>
            </p:cNvPr>
            <p:cNvPicPr>
              <a:picLocks noChangeAspect="1"/>
            </p:cNvPicPr>
            <p:nvPr userDrawn="1"/>
          </p:nvPicPr>
          <p:blipFill rotWithShape="1">
            <a:blip r:embed="rId5" cstate="print">
              <a:extLst>
                <a:ext uri="{28A0092B-C50C-407E-A947-70E740481C1C}">
                  <a14:useLocalDpi xmlns:a14="http://schemas.microsoft.com/office/drawing/2010/main" val="0"/>
                </a:ext>
              </a:extLst>
            </a:blip>
            <a:srcRect l="3542"/>
            <a:stretch/>
          </p:blipFill>
          <p:spPr bwMode="auto">
            <a:xfrm>
              <a:off x="1284931" y="474662"/>
              <a:ext cx="3806748" cy="1573406"/>
            </a:xfrm>
            <a:prstGeom prst="rect">
              <a:avLst/>
            </a:prstGeom>
            <a:ln>
              <a:noFill/>
            </a:ln>
            <a:extLst>
              <a:ext uri="{53640926-AAD7-44D8-BBD7-CCE9431645EC}">
                <a14:shadowObscured xmlns:a14="http://schemas.microsoft.com/office/drawing/2010/main"/>
              </a:ext>
            </a:extLst>
          </p:spPr>
        </p:pic>
        <p:cxnSp>
          <p:nvCxnSpPr>
            <p:cNvPr id="14" name="Straight Connector 13">
              <a:extLst>
                <a:ext uri="{FF2B5EF4-FFF2-40B4-BE49-F238E27FC236}">
                  <a16:creationId xmlns:a16="http://schemas.microsoft.com/office/drawing/2014/main" id="{CBCD2E56-432E-61DC-D2BE-267A934BA2B5}"/>
                </a:ext>
              </a:extLst>
            </p:cNvPr>
            <p:cNvCxnSpPr/>
            <p:nvPr userDrawn="1"/>
          </p:nvCxnSpPr>
          <p:spPr>
            <a:xfrm flipH="1">
              <a:off x="4996697" y="581768"/>
              <a:ext cx="9525" cy="1368000"/>
            </a:xfrm>
            <a:prstGeom prst="line">
              <a:avLst/>
            </a:prstGeom>
            <a:ln w="50800">
              <a:solidFill>
                <a:schemeClr val="accent4">
                  <a:lumMod val="75000"/>
                </a:schemeClr>
              </a:solidFill>
            </a:ln>
          </p:spPr>
          <p:style>
            <a:lnRef idx="3">
              <a:schemeClr val="accent4"/>
            </a:lnRef>
            <a:fillRef idx="0">
              <a:schemeClr val="accent4"/>
            </a:fillRef>
            <a:effectRef idx="2">
              <a:schemeClr val="accent4"/>
            </a:effectRef>
            <a:fontRef idx="minor">
              <a:schemeClr val="tx1"/>
            </a:fontRef>
          </p:style>
        </p:cxnSp>
        <p:sp>
          <p:nvSpPr>
            <p:cNvPr id="15" name="Text Box 3">
              <a:extLst>
                <a:ext uri="{FF2B5EF4-FFF2-40B4-BE49-F238E27FC236}">
                  <a16:creationId xmlns:a16="http://schemas.microsoft.com/office/drawing/2014/main" id="{AFF02610-5BD4-718B-24B8-9D6D09991ADE}"/>
                </a:ext>
              </a:extLst>
            </p:cNvPr>
            <p:cNvSpPr txBox="1"/>
            <p:nvPr userDrawn="1"/>
          </p:nvSpPr>
          <p:spPr>
            <a:xfrm>
              <a:off x="5114069" y="688293"/>
              <a:ext cx="4874728" cy="12614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80000"/>
                </a:lnSpc>
              </a:pPr>
              <a:r>
                <a:rPr lang="en-US" sz="3200" b="0" dirty="0">
                  <a:solidFill>
                    <a:srgbClr val="008080"/>
                  </a:solidFill>
                  <a:effectLst/>
                  <a:latin typeface="Arial" panose="020B0604020202020204" pitchFamily="34" charset="0"/>
                  <a:ea typeface="Arial" panose="020B0604020202020204" pitchFamily="34" charset="0"/>
                </a:rPr>
                <a:t>One Health for </a:t>
              </a:r>
            </a:p>
            <a:p>
              <a:pPr>
                <a:lnSpc>
                  <a:spcPct val="80000"/>
                </a:lnSpc>
              </a:pPr>
              <a:r>
                <a:rPr lang="en-US" sz="3200" b="0" dirty="0">
                  <a:solidFill>
                    <a:srgbClr val="008080"/>
                  </a:solidFill>
                  <a:effectLst/>
                  <a:latin typeface="Arial" panose="020B0604020202020204" pitchFamily="34" charset="0"/>
                  <a:ea typeface="Arial" panose="020B0604020202020204" pitchFamily="34" charset="0"/>
                </a:rPr>
                <a:t>Humans, Environment, </a:t>
              </a:r>
              <a:endParaRPr lang="en-ET" sz="3200" b="0" dirty="0">
                <a:solidFill>
                  <a:srgbClr val="008080"/>
                </a:solidFill>
                <a:effectLst/>
                <a:latin typeface="Arial" panose="020B0604020202020204" pitchFamily="34" charset="0"/>
                <a:ea typeface="Arial" panose="020B0604020202020204" pitchFamily="34" charset="0"/>
              </a:endParaRPr>
            </a:p>
            <a:p>
              <a:pPr>
                <a:lnSpc>
                  <a:spcPct val="80000"/>
                </a:lnSpc>
              </a:pPr>
              <a:r>
                <a:rPr lang="en-US" sz="3200" b="0" dirty="0">
                  <a:solidFill>
                    <a:srgbClr val="008080"/>
                  </a:solidFill>
                  <a:effectLst/>
                  <a:latin typeface="Arial" panose="020B0604020202020204" pitchFamily="34" charset="0"/>
                  <a:ea typeface="Arial" panose="020B0604020202020204" pitchFamily="34" charset="0"/>
                </a:rPr>
                <a:t>Animals and Livelihood</a:t>
              </a:r>
              <a:endParaRPr lang="en-ET" sz="3200" b="0" dirty="0">
                <a:solidFill>
                  <a:srgbClr val="008080"/>
                </a:solidFill>
                <a:effectLst/>
                <a:latin typeface="Arial" panose="020B0604020202020204" pitchFamily="34" charset="0"/>
                <a:ea typeface="Arial" panose="020B0604020202020204" pitchFamily="34" charset="0"/>
              </a:endParaRPr>
            </a:p>
          </p:txBody>
        </p:sp>
        <p:pic>
          <p:nvPicPr>
            <p:cNvPr id="16" name="Picture 15" descr="Qr code&#10;&#10;Description automatically generated">
              <a:extLst>
                <a:ext uri="{FF2B5EF4-FFF2-40B4-BE49-F238E27FC236}">
                  <a16:creationId xmlns:a16="http://schemas.microsoft.com/office/drawing/2014/main" id="{CA3167A2-1CEB-DB91-2D9D-75D878C88568}"/>
                </a:ext>
              </a:extLst>
            </p:cNvPr>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670139" y="672432"/>
              <a:ext cx="1259790" cy="1259790"/>
            </a:xfrm>
            <a:prstGeom prst="rect">
              <a:avLst/>
            </a:prstGeom>
            <a:noFill/>
            <a:ln>
              <a:noFill/>
            </a:ln>
          </p:spPr>
        </p:pic>
        <p:cxnSp>
          <p:nvCxnSpPr>
            <p:cNvPr id="17" name="Straight Connector 16">
              <a:extLst>
                <a:ext uri="{FF2B5EF4-FFF2-40B4-BE49-F238E27FC236}">
                  <a16:creationId xmlns:a16="http://schemas.microsoft.com/office/drawing/2014/main" id="{43FCBABE-80FA-4B9A-2B3A-B2872B1A2DB3}"/>
                </a:ext>
              </a:extLst>
            </p:cNvPr>
            <p:cNvCxnSpPr/>
            <p:nvPr userDrawn="1"/>
          </p:nvCxnSpPr>
          <p:spPr>
            <a:xfrm flipH="1">
              <a:off x="9562289" y="552816"/>
              <a:ext cx="9525" cy="1368000"/>
            </a:xfrm>
            <a:prstGeom prst="line">
              <a:avLst/>
            </a:prstGeom>
            <a:ln w="50800">
              <a:solidFill>
                <a:schemeClr val="accent4">
                  <a:lumMod val="75000"/>
                </a:schemeClr>
              </a:solidFill>
            </a:ln>
          </p:spPr>
          <p:style>
            <a:lnRef idx="3">
              <a:schemeClr val="accent4"/>
            </a:lnRef>
            <a:fillRef idx="0">
              <a:schemeClr val="accent4"/>
            </a:fillRef>
            <a:effectRef idx="2">
              <a:schemeClr val="accent4"/>
            </a:effectRef>
            <a:fontRef idx="minor">
              <a:schemeClr val="tx1"/>
            </a:fontRef>
          </p:style>
        </p:cxnSp>
      </p:grpSp>
    </p:spTree>
    <p:extLst>
      <p:ext uri="{BB962C8B-B14F-4D97-AF65-F5344CB8AC3E}">
        <p14:creationId xmlns:p14="http://schemas.microsoft.com/office/powerpoint/2010/main" val="2680833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05BA0-D948-FC40-8B81-E2634DA0D8DB}"/>
              </a:ext>
            </a:extLst>
          </p:cNvPr>
          <p:cNvSpPr>
            <a:spLocks noGrp="1"/>
          </p:cNvSpPr>
          <p:nvPr>
            <p:ph type="ctrTitle"/>
          </p:nvPr>
        </p:nvSpPr>
        <p:spPr>
          <a:xfrm>
            <a:off x="1524000" y="1122363"/>
            <a:ext cx="9144000" cy="2387600"/>
          </a:xfrm>
        </p:spPr>
        <p:txBody>
          <a:bodyPr anchor="b"/>
          <a:lstStyle>
            <a:lvl1pPr algn="ctr">
              <a:defRPr sz="6000" b="1">
                <a:solidFill>
                  <a:srgbClr val="639C8C"/>
                </a:solidFill>
                <a:latin typeface="+mn-lt"/>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C52DC3D2-5AB0-F948-AB8A-61D14DF16C38}"/>
              </a:ext>
            </a:extLst>
          </p:cNvPr>
          <p:cNvSpPr>
            <a:spLocks noGrp="1"/>
          </p:cNvSpPr>
          <p:nvPr>
            <p:ph type="subTitle" idx="1"/>
          </p:nvPr>
        </p:nvSpPr>
        <p:spPr>
          <a:xfrm>
            <a:off x="1524000" y="3602038"/>
            <a:ext cx="9144000" cy="554326"/>
          </a:xfrm>
          <a:solidFill>
            <a:srgbClr val="639C8C"/>
          </a:solidFill>
        </p:spPr>
        <p:txBody>
          <a:bodyPr>
            <a:normAutofit/>
          </a:bodyPr>
          <a:lstStyle>
            <a:lvl1pPr marL="0" indent="0" algn="ctr">
              <a:buNone/>
              <a:defRPr sz="32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21/06/2023</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spTree>
    <p:extLst>
      <p:ext uri="{BB962C8B-B14F-4D97-AF65-F5344CB8AC3E}">
        <p14:creationId xmlns:p14="http://schemas.microsoft.com/office/powerpoint/2010/main" val="514478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05BA0-D948-FC40-8B81-E2634DA0D8DB}"/>
              </a:ext>
            </a:extLst>
          </p:cNvPr>
          <p:cNvSpPr>
            <a:spLocks noGrp="1"/>
          </p:cNvSpPr>
          <p:nvPr>
            <p:ph type="ctrTitle"/>
          </p:nvPr>
        </p:nvSpPr>
        <p:spPr>
          <a:xfrm>
            <a:off x="1524000" y="1122363"/>
            <a:ext cx="9144000" cy="2387600"/>
          </a:xfrm>
        </p:spPr>
        <p:txBody>
          <a:bodyPr anchor="b"/>
          <a:lstStyle>
            <a:lvl1pPr algn="ctr">
              <a:defRPr sz="6000" b="1">
                <a:solidFill>
                  <a:srgbClr val="639C8C"/>
                </a:solidFill>
                <a:latin typeface="+mn-lt"/>
              </a:defRPr>
            </a:lvl1p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21/06/2023</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spTree>
    <p:extLst>
      <p:ext uri="{BB962C8B-B14F-4D97-AF65-F5344CB8AC3E}">
        <p14:creationId xmlns:p14="http://schemas.microsoft.com/office/powerpoint/2010/main" val="2498293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99556-480A-F948-995C-361E3178409B}"/>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9636DB63-5567-CF41-AC2E-7E9B4704D5F4}"/>
              </a:ext>
            </a:extLst>
          </p:cNvPr>
          <p:cNvSpPr>
            <a:spLocks noGrp="1"/>
          </p:cNvSpPr>
          <p:nvPr>
            <p:ph idx="1"/>
          </p:nvPr>
        </p:nvSpPr>
        <p:spPr>
          <a:xfrm>
            <a:off x="1537854" y="1149927"/>
            <a:ext cx="9815945" cy="50270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2F8EC51-1A35-B645-ACB1-8685815A6BFE}"/>
              </a:ext>
            </a:extLst>
          </p:cNvPr>
          <p:cNvSpPr>
            <a:spLocks noGrp="1"/>
          </p:cNvSpPr>
          <p:nvPr>
            <p:ph type="dt" sz="half" idx="10"/>
          </p:nvPr>
        </p:nvSpPr>
        <p:spPr/>
        <p:txBody>
          <a:bodyPr/>
          <a:lstStyle/>
          <a:p>
            <a:fld id="{B64614C1-F527-514B-A8AB-B02C388E57EC}" type="datetimeFigureOut">
              <a:rPr lang="en-GB" smtClean="0"/>
              <a:t>21/06/2023</a:t>
            </a:fld>
            <a:endParaRPr lang="en-GB"/>
          </a:p>
        </p:txBody>
      </p:sp>
      <p:sp>
        <p:nvSpPr>
          <p:cNvPr id="5" name="Footer Placeholder 4">
            <a:extLst>
              <a:ext uri="{FF2B5EF4-FFF2-40B4-BE49-F238E27FC236}">
                <a16:creationId xmlns:a16="http://schemas.microsoft.com/office/drawing/2014/main" id="{F2F3E792-AC97-A142-A4EA-1420EE3A980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697AB56-CAA4-E240-803A-665F7D907135}"/>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9532461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6504E0-4A06-FA48-A990-C55251A538C2}"/>
              </a:ext>
            </a:extLst>
          </p:cNvPr>
          <p:cNvSpPr>
            <a:spLocks noGrp="1"/>
          </p:cNvSpPr>
          <p:nvPr>
            <p:ph sz="half" idx="1"/>
          </p:nvPr>
        </p:nvSpPr>
        <p:spPr>
          <a:xfrm>
            <a:off x="838200" y="1149928"/>
            <a:ext cx="5181600" cy="502703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E11D0D20-E2AD-534D-A37A-8B79E5EC77A8}"/>
              </a:ext>
            </a:extLst>
          </p:cNvPr>
          <p:cNvSpPr>
            <a:spLocks noGrp="1"/>
          </p:cNvSpPr>
          <p:nvPr>
            <p:ph sz="half" idx="2"/>
          </p:nvPr>
        </p:nvSpPr>
        <p:spPr>
          <a:xfrm>
            <a:off x="6172200" y="1149927"/>
            <a:ext cx="5181600" cy="502703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AB4E718F-153C-5543-AE95-C21FD2B50FA4}"/>
              </a:ext>
            </a:extLst>
          </p:cNvPr>
          <p:cNvSpPr>
            <a:spLocks noGrp="1"/>
          </p:cNvSpPr>
          <p:nvPr>
            <p:ph type="dt" sz="half" idx="10"/>
          </p:nvPr>
        </p:nvSpPr>
        <p:spPr/>
        <p:txBody>
          <a:bodyPr/>
          <a:lstStyle/>
          <a:p>
            <a:fld id="{B64614C1-F527-514B-A8AB-B02C388E57EC}" type="datetimeFigureOut">
              <a:rPr lang="en-GB" smtClean="0"/>
              <a:t>21/06/2023</a:t>
            </a:fld>
            <a:endParaRPr lang="en-GB"/>
          </a:p>
        </p:txBody>
      </p:sp>
      <p:sp>
        <p:nvSpPr>
          <p:cNvPr id="6" name="Footer Placeholder 5">
            <a:extLst>
              <a:ext uri="{FF2B5EF4-FFF2-40B4-BE49-F238E27FC236}">
                <a16:creationId xmlns:a16="http://schemas.microsoft.com/office/drawing/2014/main" id="{94353938-9397-AF4B-92C7-349F6D75DBF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E5CFB0E-C738-2A46-B436-C89DCF54C5B3}"/>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10" name="Title 1">
            <a:extLst>
              <a:ext uri="{FF2B5EF4-FFF2-40B4-BE49-F238E27FC236}">
                <a16:creationId xmlns:a16="http://schemas.microsoft.com/office/drawing/2014/main" id="{B7B97089-76A8-8633-0A46-B0F48BA05A57}"/>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27524436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3A56A07-4AED-E247-9668-CDD428F412BB}"/>
              </a:ext>
            </a:extLst>
          </p:cNvPr>
          <p:cNvSpPr>
            <a:spLocks noGrp="1"/>
          </p:cNvSpPr>
          <p:nvPr>
            <p:ph type="body" idx="1"/>
          </p:nvPr>
        </p:nvSpPr>
        <p:spPr>
          <a:xfrm>
            <a:off x="839788" y="1154685"/>
            <a:ext cx="5157787" cy="823912"/>
          </a:xfrm>
        </p:spPr>
        <p:txBody>
          <a:bodyPr anchor="b">
            <a:noAutofit/>
          </a:bodyPr>
          <a:lstStyle>
            <a:lvl1pPr marL="0" indent="0">
              <a:buNone/>
              <a:defRPr sz="3200" b="1">
                <a:solidFill>
                  <a:srgbClr val="C79E4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CFF06B7-B809-284C-A66F-83E7388BE2EB}"/>
              </a:ext>
            </a:extLst>
          </p:cNvPr>
          <p:cNvSpPr>
            <a:spLocks noGrp="1"/>
          </p:cNvSpPr>
          <p:nvPr>
            <p:ph sz="half" idx="2"/>
          </p:nvPr>
        </p:nvSpPr>
        <p:spPr>
          <a:xfrm>
            <a:off x="839788" y="2157984"/>
            <a:ext cx="5157787" cy="403167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A303E84F-776D-0C41-BECB-121054AF5BC0}"/>
              </a:ext>
            </a:extLst>
          </p:cNvPr>
          <p:cNvSpPr>
            <a:spLocks noGrp="1"/>
          </p:cNvSpPr>
          <p:nvPr>
            <p:ph type="body" sz="quarter" idx="3"/>
          </p:nvPr>
        </p:nvSpPr>
        <p:spPr>
          <a:xfrm>
            <a:off x="6172200" y="1154685"/>
            <a:ext cx="5183188" cy="823912"/>
          </a:xfrm>
        </p:spPr>
        <p:txBody>
          <a:bodyPr anchor="b">
            <a:noAutofit/>
          </a:bodyPr>
          <a:lstStyle>
            <a:lvl1pPr marL="0" indent="0">
              <a:buNone/>
              <a:defRPr sz="3200" b="1">
                <a:solidFill>
                  <a:srgbClr val="C79E4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D4C3175-1D11-B04E-9F58-0D6D778803E3}"/>
              </a:ext>
            </a:extLst>
          </p:cNvPr>
          <p:cNvSpPr>
            <a:spLocks noGrp="1"/>
          </p:cNvSpPr>
          <p:nvPr>
            <p:ph sz="quarter" idx="4"/>
          </p:nvPr>
        </p:nvSpPr>
        <p:spPr>
          <a:xfrm>
            <a:off x="6172200" y="2157984"/>
            <a:ext cx="5183188" cy="4031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894EB42-E3B3-8344-9D5D-CE2616F5C458}"/>
              </a:ext>
            </a:extLst>
          </p:cNvPr>
          <p:cNvSpPr>
            <a:spLocks noGrp="1"/>
          </p:cNvSpPr>
          <p:nvPr>
            <p:ph type="dt" sz="half" idx="10"/>
          </p:nvPr>
        </p:nvSpPr>
        <p:spPr/>
        <p:txBody>
          <a:bodyPr/>
          <a:lstStyle/>
          <a:p>
            <a:fld id="{B64614C1-F527-514B-A8AB-B02C388E57EC}" type="datetimeFigureOut">
              <a:rPr lang="en-GB" smtClean="0"/>
              <a:t>21/06/2023</a:t>
            </a:fld>
            <a:endParaRPr lang="en-GB"/>
          </a:p>
        </p:txBody>
      </p:sp>
      <p:sp>
        <p:nvSpPr>
          <p:cNvPr id="8" name="Footer Placeholder 7">
            <a:extLst>
              <a:ext uri="{FF2B5EF4-FFF2-40B4-BE49-F238E27FC236}">
                <a16:creationId xmlns:a16="http://schemas.microsoft.com/office/drawing/2014/main" id="{F8EC009C-6D14-E547-BFF0-1F18B65DD1D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43C943A-826D-0E4B-919A-16D9DF03B410}"/>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12" name="Title 1">
            <a:extLst>
              <a:ext uri="{FF2B5EF4-FFF2-40B4-BE49-F238E27FC236}">
                <a16:creationId xmlns:a16="http://schemas.microsoft.com/office/drawing/2014/main" id="{3328C2CB-EE27-CEA7-8F95-D5FDF8C80B22}"/>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458628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1890A81-B201-8747-948F-3AFDB1CC2B18}"/>
              </a:ext>
            </a:extLst>
          </p:cNvPr>
          <p:cNvSpPr>
            <a:spLocks noGrp="1"/>
          </p:cNvSpPr>
          <p:nvPr>
            <p:ph type="dt" sz="half" idx="10"/>
          </p:nvPr>
        </p:nvSpPr>
        <p:spPr/>
        <p:txBody>
          <a:bodyPr/>
          <a:lstStyle/>
          <a:p>
            <a:fld id="{B64614C1-F527-514B-A8AB-B02C388E57EC}" type="datetimeFigureOut">
              <a:rPr lang="en-GB" smtClean="0"/>
              <a:t>21/06/2023</a:t>
            </a:fld>
            <a:endParaRPr lang="en-GB"/>
          </a:p>
        </p:txBody>
      </p:sp>
      <p:sp>
        <p:nvSpPr>
          <p:cNvPr id="4" name="Footer Placeholder 3">
            <a:extLst>
              <a:ext uri="{FF2B5EF4-FFF2-40B4-BE49-F238E27FC236}">
                <a16:creationId xmlns:a16="http://schemas.microsoft.com/office/drawing/2014/main" id="{6240320D-28E6-D446-80D4-66E776C8360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6093690-95A3-6F43-B685-05C14BBD6E30}"/>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7" name="Title 1">
            <a:extLst>
              <a:ext uri="{FF2B5EF4-FFF2-40B4-BE49-F238E27FC236}">
                <a16:creationId xmlns:a16="http://schemas.microsoft.com/office/drawing/2014/main" id="{497A8863-9EE0-E6B6-CAFE-64DD765546B1}"/>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2443511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B638A8-D49F-3049-9B83-724503D3B984}"/>
              </a:ext>
            </a:extLst>
          </p:cNvPr>
          <p:cNvSpPr>
            <a:spLocks noGrp="1"/>
          </p:cNvSpPr>
          <p:nvPr>
            <p:ph type="dt" sz="half" idx="10"/>
          </p:nvPr>
        </p:nvSpPr>
        <p:spPr/>
        <p:txBody>
          <a:bodyPr/>
          <a:lstStyle/>
          <a:p>
            <a:fld id="{B64614C1-F527-514B-A8AB-B02C388E57EC}" type="datetimeFigureOut">
              <a:rPr lang="en-GB" smtClean="0"/>
              <a:t>21/06/2023</a:t>
            </a:fld>
            <a:endParaRPr lang="en-GB"/>
          </a:p>
        </p:txBody>
      </p:sp>
      <p:sp>
        <p:nvSpPr>
          <p:cNvPr id="3" name="Footer Placeholder 2">
            <a:extLst>
              <a:ext uri="{FF2B5EF4-FFF2-40B4-BE49-F238E27FC236}">
                <a16:creationId xmlns:a16="http://schemas.microsoft.com/office/drawing/2014/main" id="{41BCA67C-16A6-8341-8AB6-4058F546659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CAD8CB6-CD23-9F4E-8F1F-A5E464F0A004}"/>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643814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EFBA9EA-3E79-7D4E-BC57-DE512F606446}"/>
              </a:ext>
            </a:extLst>
          </p:cNvPr>
          <p:cNvSpPr>
            <a:spLocks noGrp="1"/>
          </p:cNvSpPr>
          <p:nvPr>
            <p:ph type="pic" idx="1"/>
          </p:nvPr>
        </p:nvSpPr>
        <p:spPr>
          <a:xfrm>
            <a:off x="838200" y="987425"/>
            <a:ext cx="10517188"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5" name="Date Placeholder 4">
            <a:extLst>
              <a:ext uri="{FF2B5EF4-FFF2-40B4-BE49-F238E27FC236}">
                <a16:creationId xmlns:a16="http://schemas.microsoft.com/office/drawing/2014/main" id="{2B85A4BD-C2EF-D146-9821-6268C768E081}"/>
              </a:ext>
            </a:extLst>
          </p:cNvPr>
          <p:cNvSpPr>
            <a:spLocks noGrp="1"/>
          </p:cNvSpPr>
          <p:nvPr>
            <p:ph type="dt" sz="half" idx="10"/>
          </p:nvPr>
        </p:nvSpPr>
        <p:spPr/>
        <p:txBody>
          <a:bodyPr/>
          <a:lstStyle/>
          <a:p>
            <a:fld id="{B64614C1-F527-514B-A8AB-B02C388E57EC}" type="datetimeFigureOut">
              <a:rPr lang="en-GB" smtClean="0"/>
              <a:t>21/06/2023</a:t>
            </a:fld>
            <a:endParaRPr lang="en-GB"/>
          </a:p>
        </p:txBody>
      </p:sp>
      <p:sp>
        <p:nvSpPr>
          <p:cNvPr id="6" name="Footer Placeholder 5">
            <a:extLst>
              <a:ext uri="{FF2B5EF4-FFF2-40B4-BE49-F238E27FC236}">
                <a16:creationId xmlns:a16="http://schemas.microsoft.com/office/drawing/2014/main" id="{75492FD4-B16B-2149-A59D-1737BAD987B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CF3AFE7-32A9-224C-9298-DF99E612AF3E}"/>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9" name="Title 1">
            <a:extLst>
              <a:ext uri="{FF2B5EF4-FFF2-40B4-BE49-F238E27FC236}">
                <a16:creationId xmlns:a16="http://schemas.microsoft.com/office/drawing/2014/main" id="{B9C2F935-7CAC-60B9-187F-78D88535A27E}"/>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1597112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EEAB18B-7A2F-1040-9399-70E7306C52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AF95D95-29A1-604E-AEB3-FC0EA199B8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AF8855-51CB-BD4E-A101-83948FFF76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4614C1-F527-514B-A8AB-B02C388E57EC}" type="datetimeFigureOut">
              <a:rPr lang="en-GB" smtClean="0"/>
              <a:t>21/06/2023</a:t>
            </a:fld>
            <a:endParaRPr lang="en-GB"/>
          </a:p>
        </p:txBody>
      </p:sp>
      <p:sp>
        <p:nvSpPr>
          <p:cNvPr id="5" name="Footer Placeholder 4">
            <a:extLst>
              <a:ext uri="{FF2B5EF4-FFF2-40B4-BE49-F238E27FC236}">
                <a16:creationId xmlns:a16="http://schemas.microsoft.com/office/drawing/2014/main" id="{23C546B0-F2F1-704D-99DA-C26FF7DFDC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5BD4212-196F-D245-B7EA-EB6BA5F860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79FC29-5A4A-2F41-978E-DADD9C03E136}" type="slidenum">
              <a:rPr lang="en-GB" smtClean="0"/>
              <a:t>‹#›</a:t>
            </a:fld>
            <a:endParaRPr lang="en-GB"/>
          </a:p>
        </p:txBody>
      </p:sp>
      <p:sp>
        <p:nvSpPr>
          <p:cNvPr id="7" name="Rectangle 13">
            <a:extLst>
              <a:ext uri="{FF2B5EF4-FFF2-40B4-BE49-F238E27FC236}">
                <a16:creationId xmlns:a16="http://schemas.microsoft.com/office/drawing/2014/main" id="{FAD9476D-06F1-A3F1-9645-999A44B9F576}"/>
              </a:ext>
            </a:extLst>
          </p:cNvPr>
          <p:cNvSpPr/>
          <p:nvPr userDrawn="1"/>
        </p:nvSpPr>
        <p:spPr>
          <a:xfrm>
            <a:off x="0" y="6291469"/>
            <a:ext cx="1003853" cy="604806"/>
          </a:xfrm>
          <a:prstGeom prst="rect">
            <a:avLst/>
          </a:prstGeom>
          <a:solidFill>
            <a:srgbClr val="5B8477"/>
          </a:solidFill>
          <a:ln w="12700">
            <a:miter lim="400000"/>
          </a:ln>
        </p:spPr>
        <p:txBody>
          <a:bodyPr lIns="45719" rIns="45719" anchor="ctr"/>
          <a:lstStyle/>
          <a:p>
            <a:pPr algn="ctr">
              <a:defRPr>
                <a:solidFill>
                  <a:srgbClr val="F7F7F7"/>
                </a:solidFill>
              </a:defRPr>
            </a:pPr>
            <a:endParaRPr/>
          </a:p>
        </p:txBody>
      </p:sp>
      <p:pic>
        <p:nvPicPr>
          <p:cNvPr id="8" name="Image" descr="Image">
            <a:extLst>
              <a:ext uri="{FF2B5EF4-FFF2-40B4-BE49-F238E27FC236}">
                <a16:creationId xmlns:a16="http://schemas.microsoft.com/office/drawing/2014/main" id="{C688BB5E-2670-0025-F274-E4684F812D4B}"/>
              </a:ext>
            </a:extLst>
          </p:cNvPr>
          <p:cNvPicPr>
            <a:picLocks noChangeAspect="1"/>
          </p:cNvPicPr>
          <p:nvPr userDrawn="1"/>
        </p:nvPicPr>
        <p:blipFill>
          <a:blip r:embed="rId11" cstate="email">
            <a:extLst>
              <a:ext uri="{28A0092B-C50C-407E-A947-70E740481C1C}">
                <a14:useLocalDpi xmlns:a14="http://schemas.microsoft.com/office/drawing/2010/main"/>
              </a:ext>
            </a:extLst>
          </a:blip>
          <a:stretch>
            <a:fillRect/>
          </a:stretch>
        </p:blipFill>
        <p:spPr>
          <a:xfrm>
            <a:off x="10981352" y="300689"/>
            <a:ext cx="893261" cy="725564"/>
          </a:xfrm>
          <a:prstGeom prst="rect">
            <a:avLst/>
          </a:prstGeom>
          <a:ln w="12700">
            <a:miter lim="400000"/>
          </a:ln>
        </p:spPr>
      </p:pic>
      <p:pic>
        <p:nvPicPr>
          <p:cNvPr id="9" name="Image" descr="Image">
            <a:extLst>
              <a:ext uri="{FF2B5EF4-FFF2-40B4-BE49-F238E27FC236}">
                <a16:creationId xmlns:a16="http://schemas.microsoft.com/office/drawing/2014/main" id="{DC903DE8-E366-ABAA-DDED-27370A696B68}"/>
              </a:ext>
            </a:extLst>
          </p:cNvPr>
          <p:cNvPicPr>
            <a:picLocks noChangeAspect="1"/>
          </p:cNvPicPr>
          <p:nvPr userDrawn="1"/>
        </p:nvPicPr>
        <p:blipFill>
          <a:blip r:embed="rId12" cstate="email">
            <a:extLst>
              <a:ext uri="{28A0092B-C50C-407E-A947-70E740481C1C}">
                <a14:useLocalDpi xmlns:a14="http://schemas.microsoft.com/office/drawing/2010/main"/>
              </a:ext>
            </a:extLst>
          </a:blip>
          <a:srcRect t="2019" r="25286" b="10862"/>
          <a:stretch>
            <a:fillRect/>
          </a:stretch>
        </p:blipFill>
        <p:spPr>
          <a:xfrm>
            <a:off x="1003300" y="6285159"/>
            <a:ext cx="11188700" cy="611116"/>
          </a:xfrm>
          <a:prstGeom prst="rect">
            <a:avLst/>
          </a:prstGeom>
          <a:ln w="12700">
            <a:miter lim="400000"/>
          </a:ln>
        </p:spPr>
      </p:pic>
      <p:pic>
        <p:nvPicPr>
          <p:cNvPr id="10" name="Image" descr="Image">
            <a:extLst>
              <a:ext uri="{FF2B5EF4-FFF2-40B4-BE49-F238E27FC236}">
                <a16:creationId xmlns:a16="http://schemas.microsoft.com/office/drawing/2014/main" id="{248A155F-1BE2-EC86-C822-A5E9AF245D93}"/>
              </a:ext>
            </a:extLst>
          </p:cNvPr>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193014" y="262589"/>
            <a:ext cx="643225" cy="639278"/>
          </a:xfrm>
          <a:prstGeom prst="rect">
            <a:avLst/>
          </a:prstGeom>
          <a:ln w="12700">
            <a:miter lim="400000"/>
          </a:ln>
        </p:spPr>
      </p:pic>
    </p:spTree>
    <p:extLst>
      <p:ext uri="{BB962C8B-B14F-4D97-AF65-F5344CB8AC3E}">
        <p14:creationId xmlns:p14="http://schemas.microsoft.com/office/powerpoint/2010/main" val="3311869767"/>
      </p:ext>
    </p:extLst>
  </p:cSld>
  <p:clrMap bg1="lt1" tx1="dk1" bg2="lt2" tx2="dk2" accent1="accent1" accent2="accent2" accent3="accent3" accent4="accent4" accent5="accent5" accent6="accent6" hlink="hlink" folHlink="folHlink"/>
  <p:sldLayoutIdLst>
    <p:sldLayoutId id="2147483649" r:id="rId1"/>
    <p:sldLayoutId id="2147483663" r:id="rId2"/>
    <p:sldLayoutId id="2147483664" r:id="rId3"/>
    <p:sldLayoutId id="2147483650" r:id="rId4"/>
    <p:sldLayoutId id="2147483652" r:id="rId5"/>
    <p:sldLayoutId id="2147483653" r:id="rId6"/>
    <p:sldLayoutId id="2147483654" r:id="rId7"/>
    <p:sldLayoutId id="2147483655" r:id="rId8"/>
    <p:sldLayoutId id="2147483657"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4.jpeg"/><Relationship Id="rId1" Type="http://schemas.openxmlformats.org/officeDocument/2006/relationships/slideLayout" Target="../slideLayouts/slideLayout5.xml"/><Relationship Id="rId4" Type="http://schemas.openxmlformats.org/officeDocument/2006/relationships/image" Target="../media/image13.sv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Layout" Target="../slideLayouts/slideLayout4.xml"/><Relationship Id="rId4" Type="http://schemas.openxmlformats.org/officeDocument/2006/relationships/image" Target="../media/image13.sv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3.svg"/></Relationships>
</file>

<file path=ppt/slides/_rels/slide1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3.svg"/></Relationships>
</file>

<file path=ppt/slides/_rels/slide1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Layout" Target="../slideLayouts/slideLayout4.xml"/><Relationship Id="rId4" Type="http://schemas.openxmlformats.org/officeDocument/2006/relationships/image" Target="../media/image13.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6.jpeg"/><Relationship Id="rId1" Type="http://schemas.openxmlformats.org/officeDocument/2006/relationships/slideLayout" Target="../slideLayouts/slideLayout4.xml"/><Relationship Id="rId4" Type="http://schemas.openxmlformats.org/officeDocument/2006/relationships/image" Target="../media/image13.svg"/></Relationships>
</file>

<file path=ppt/slides/_rels/slide24.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1.svg"/></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1.sv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 Id="rId4" Type="http://schemas.openxmlformats.org/officeDocument/2006/relationships/image" Target="../media/image11.svg"/></Relationships>
</file>

<file path=ppt/slides/_rels/slide3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7.jpeg"/><Relationship Id="rId1" Type="http://schemas.openxmlformats.org/officeDocument/2006/relationships/slideLayout" Target="../slideLayouts/slideLayout8.xml"/><Relationship Id="rId4" Type="http://schemas.openxmlformats.org/officeDocument/2006/relationships/image" Target="../media/image13.svg"/></Relationships>
</file>

<file path=ppt/slides/_rels/slide3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5333C-12BD-E108-DE08-2B8649759F10}"/>
              </a:ext>
            </a:extLst>
          </p:cNvPr>
          <p:cNvSpPr>
            <a:spLocks noGrp="1"/>
          </p:cNvSpPr>
          <p:nvPr>
            <p:ph type="ctrTitle"/>
          </p:nvPr>
        </p:nvSpPr>
        <p:spPr/>
        <p:txBody>
          <a:bodyPr>
            <a:normAutofit/>
          </a:bodyPr>
          <a:lstStyle/>
          <a:p>
            <a:r>
              <a:rPr lang="en-GB" dirty="0"/>
              <a:t>Operationalizing One Health in pastoralist settings</a:t>
            </a:r>
          </a:p>
        </p:txBody>
      </p:sp>
    </p:spTree>
    <p:extLst>
      <p:ext uri="{BB962C8B-B14F-4D97-AF65-F5344CB8AC3E}">
        <p14:creationId xmlns:p14="http://schemas.microsoft.com/office/powerpoint/2010/main" val="3173860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B8074DE-2125-3958-8FE6-0CD39B9B199C}"/>
              </a:ext>
            </a:extLst>
          </p:cNvPr>
          <p:cNvSpPr>
            <a:spLocks noGrp="1"/>
          </p:cNvSpPr>
          <p:nvPr>
            <p:ph sz="half" idx="1"/>
          </p:nvPr>
        </p:nvSpPr>
        <p:spPr>
          <a:xfrm>
            <a:off x="1393376" y="1149928"/>
            <a:ext cx="5181600" cy="5027036"/>
          </a:xfrm>
        </p:spPr>
        <p:txBody>
          <a:bodyPr>
            <a:normAutofit lnSpcReduction="10000"/>
          </a:bodyPr>
          <a:lstStyle/>
          <a:p>
            <a:r>
              <a:rPr lang="en-GB" dirty="0"/>
              <a:t>Coordination: to work </a:t>
            </a:r>
            <a:r>
              <a:rPr lang="en-GB" i="1" dirty="0"/>
              <a:t>separately</a:t>
            </a:r>
            <a:r>
              <a:rPr lang="en-GB" dirty="0"/>
              <a:t> towards a common goal</a:t>
            </a:r>
          </a:p>
          <a:p>
            <a:pPr lvl="1"/>
            <a:r>
              <a:rPr lang="en-GB" dirty="0"/>
              <a:t>Specific roles and inputs</a:t>
            </a:r>
          </a:p>
          <a:p>
            <a:pPr lvl="1"/>
            <a:r>
              <a:rPr lang="en-GB" dirty="0"/>
              <a:t>Distinct efforts are aligned for sake of efficiency</a:t>
            </a:r>
          </a:p>
          <a:p>
            <a:pPr lvl="1"/>
            <a:endParaRPr lang="en-GB" dirty="0"/>
          </a:p>
          <a:p>
            <a:r>
              <a:rPr lang="en-GB" dirty="0"/>
              <a:t>Collaboration: to work </a:t>
            </a:r>
            <a:r>
              <a:rPr lang="en-GB" i="1" dirty="0"/>
              <a:t>together</a:t>
            </a:r>
            <a:r>
              <a:rPr lang="en-GB" dirty="0"/>
              <a:t> towards a common goal</a:t>
            </a:r>
          </a:p>
          <a:p>
            <a:pPr lvl="1"/>
            <a:r>
              <a:rPr lang="en-GB" dirty="0"/>
              <a:t>Shared responsibility, authority and accountability for achieving results</a:t>
            </a:r>
          </a:p>
          <a:p>
            <a:pPr lvl="1"/>
            <a:r>
              <a:rPr lang="en-GB" dirty="0"/>
              <a:t>Result is changed by input of all contributors (co-creation)</a:t>
            </a:r>
          </a:p>
          <a:p>
            <a:pPr lvl="1"/>
            <a:endParaRPr lang="en-GB" dirty="0"/>
          </a:p>
        </p:txBody>
      </p:sp>
      <p:sp>
        <p:nvSpPr>
          <p:cNvPr id="2" name="Title 1">
            <a:extLst>
              <a:ext uri="{FF2B5EF4-FFF2-40B4-BE49-F238E27FC236}">
                <a16:creationId xmlns:a16="http://schemas.microsoft.com/office/drawing/2014/main" id="{38997CD7-346D-8DB1-4345-40B28E47A571}"/>
              </a:ext>
            </a:extLst>
          </p:cNvPr>
          <p:cNvSpPr>
            <a:spLocks noGrp="1"/>
          </p:cNvSpPr>
          <p:nvPr>
            <p:ph type="title"/>
          </p:nvPr>
        </p:nvSpPr>
        <p:spPr/>
        <p:txBody>
          <a:bodyPr/>
          <a:lstStyle/>
          <a:p>
            <a:r>
              <a:rPr lang="en-GB" dirty="0"/>
              <a:t>Definition of collaboration and coordination</a:t>
            </a:r>
          </a:p>
        </p:txBody>
      </p:sp>
      <p:pic>
        <p:nvPicPr>
          <p:cNvPr id="1026" name="Picture 2" descr="Sense and Sensation: Polyphony: Collaboration vs Coordination in the  Classroom (Part 3 of 5)">
            <a:extLst>
              <a:ext uri="{FF2B5EF4-FFF2-40B4-BE49-F238E27FC236}">
                <a16:creationId xmlns:a16="http://schemas.microsoft.com/office/drawing/2014/main" id="{1106A555-EC98-93F0-652F-5F7442996EA3}"/>
              </a:ext>
            </a:extLst>
          </p:cNvPr>
          <p:cNvPicPr>
            <a:picLocks noChangeAspect="1" noChangeArrowheads="1"/>
          </p:cNvPicPr>
          <p:nvPr/>
        </p:nvPicPr>
        <p:blipFill>
          <a:blip r:embed="rId2">
            <a:biLevel thresh="25000"/>
            <a:extLst>
              <a:ext uri="{28A0092B-C50C-407E-A947-70E740481C1C}">
                <a14:useLocalDpi xmlns:a14="http://schemas.microsoft.com/office/drawing/2010/main" val="0"/>
              </a:ext>
            </a:extLst>
          </a:blip>
          <a:srcRect/>
          <a:stretch>
            <a:fillRect/>
          </a:stretch>
        </p:blipFill>
        <p:spPr bwMode="auto">
          <a:xfrm>
            <a:off x="6643033" y="1598153"/>
            <a:ext cx="5239430" cy="3823743"/>
          </a:xfrm>
          <a:prstGeom prst="rect">
            <a:avLst/>
          </a:prstGeom>
          <a:noFill/>
          <a:extLst>
            <a:ext uri="{909E8E84-426E-40DD-AFC4-6F175D3DCCD1}">
              <a14:hiddenFill xmlns:a14="http://schemas.microsoft.com/office/drawing/2010/main">
                <a:solidFill>
                  <a:srgbClr val="FFFFFF"/>
                </a:solidFill>
              </a14:hiddenFill>
            </a:ext>
          </a:extLst>
        </p:spPr>
      </p:pic>
      <p:pic>
        <p:nvPicPr>
          <p:cNvPr id="4" name="Graphic 3" descr="Presentation with checklist with solid fill">
            <a:extLst>
              <a:ext uri="{FF2B5EF4-FFF2-40B4-BE49-F238E27FC236}">
                <a16:creationId xmlns:a16="http://schemas.microsoft.com/office/drawing/2014/main" id="{E9E61049-D8FA-4AD8-CD9E-4B6708FE6F6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0059965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EAF03-1484-EBD2-5AE3-BC9DB34860FE}"/>
              </a:ext>
            </a:extLst>
          </p:cNvPr>
          <p:cNvSpPr>
            <a:spLocks noGrp="1"/>
          </p:cNvSpPr>
          <p:nvPr>
            <p:ph type="title"/>
          </p:nvPr>
        </p:nvSpPr>
        <p:spPr/>
        <p:txBody>
          <a:bodyPr/>
          <a:lstStyle/>
          <a:p>
            <a:r>
              <a:rPr lang="en-GB" dirty="0"/>
              <a:t>Recall the 4 C’s of One Health</a:t>
            </a:r>
          </a:p>
        </p:txBody>
      </p:sp>
      <p:sp>
        <p:nvSpPr>
          <p:cNvPr id="6" name="Content Placeholder 5">
            <a:extLst>
              <a:ext uri="{FF2B5EF4-FFF2-40B4-BE49-F238E27FC236}">
                <a16:creationId xmlns:a16="http://schemas.microsoft.com/office/drawing/2014/main" id="{E075DAD0-C825-EC81-1737-B4D4E0CC838D}"/>
              </a:ext>
            </a:extLst>
          </p:cNvPr>
          <p:cNvSpPr>
            <a:spLocks noGrp="1"/>
          </p:cNvSpPr>
          <p:nvPr>
            <p:ph idx="1"/>
          </p:nvPr>
        </p:nvSpPr>
        <p:spPr/>
        <p:txBody>
          <a:bodyPr/>
          <a:lstStyle/>
          <a:p>
            <a:r>
              <a:rPr lang="en-US" dirty="0"/>
              <a:t>One Health is </a:t>
            </a:r>
            <a:r>
              <a:rPr lang="en-US" b="1" dirty="0"/>
              <a:t>operationalized by enhancing collaboration, communication, coordination and capacity building </a:t>
            </a:r>
            <a:r>
              <a:rPr lang="en-US" dirty="0"/>
              <a:t>between sectors, disciplines, and different groups in the society (communities, policymakers, and researchers)</a:t>
            </a:r>
          </a:p>
        </p:txBody>
      </p:sp>
      <p:grpSp>
        <p:nvGrpSpPr>
          <p:cNvPr id="10" name="Group 9">
            <a:extLst>
              <a:ext uri="{FF2B5EF4-FFF2-40B4-BE49-F238E27FC236}">
                <a16:creationId xmlns:a16="http://schemas.microsoft.com/office/drawing/2014/main" id="{A8DB6E94-43E7-3ACD-4F00-08ADD8124971}"/>
              </a:ext>
            </a:extLst>
          </p:cNvPr>
          <p:cNvGrpSpPr/>
          <p:nvPr/>
        </p:nvGrpSpPr>
        <p:grpSpPr>
          <a:xfrm>
            <a:off x="3606108" y="2833141"/>
            <a:ext cx="5572870" cy="3426845"/>
            <a:chOff x="3606108" y="2833141"/>
            <a:chExt cx="5572870" cy="3426845"/>
          </a:xfrm>
        </p:grpSpPr>
        <p:pic>
          <p:nvPicPr>
            <p:cNvPr id="4" name="Picture 2" descr="graphic definition on One Health">
              <a:extLst>
                <a:ext uri="{FF2B5EF4-FFF2-40B4-BE49-F238E27FC236}">
                  <a16:creationId xmlns:a16="http://schemas.microsoft.com/office/drawing/2014/main" id="{3C7E8969-7953-DB40-97D8-416C8855375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2991" r="28120" b="52065"/>
            <a:stretch/>
          </p:blipFill>
          <p:spPr bwMode="auto">
            <a:xfrm>
              <a:off x="3606108" y="2833141"/>
              <a:ext cx="4937578" cy="3343822"/>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9BE3C8D6-0B76-DAFF-409B-93893E1C4D58}"/>
                </a:ext>
              </a:extLst>
            </p:cNvPr>
            <p:cNvSpPr/>
            <p:nvPr/>
          </p:nvSpPr>
          <p:spPr>
            <a:xfrm>
              <a:off x="8274570" y="4242216"/>
              <a:ext cx="599607" cy="193474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B0E4A99C-9899-1E2E-A1A8-DD9407C929C3}"/>
                </a:ext>
              </a:extLst>
            </p:cNvPr>
            <p:cNvSpPr/>
            <p:nvPr/>
          </p:nvSpPr>
          <p:spPr>
            <a:xfrm>
              <a:off x="7854846" y="4661941"/>
              <a:ext cx="1171731" cy="151502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1EF285B1-4329-E951-3572-E09581ACA08A}"/>
                </a:ext>
              </a:extLst>
            </p:cNvPr>
            <p:cNvSpPr/>
            <p:nvPr/>
          </p:nvSpPr>
          <p:spPr>
            <a:xfrm>
              <a:off x="4077326" y="6115986"/>
              <a:ext cx="5101652" cy="144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TextBox 2">
            <a:extLst>
              <a:ext uri="{FF2B5EF4-FFF2-40B4-BE49-F238E27FC236}">
                <a16:creationId xmlns:a16="http://schemas.microsoft.com/office/drawing/2014/main" id="{45A7063C-7DA8-C7FD-3971-84E7C0450C9F}"/>
              </a:ext>
            </a:extLst>
          </p:cNvPr>
          <p:cNvSpPr txBox="1"/>
          <p:nvPr/>
        </p:nvSpPr>
        <p:spPr>
          <a:xfrm>
            <a:off x="8658024" y="3489389"/>
            <a:ext cx="3216728" cy="2031325"/>
          </a:xfrm>
          <a:prstGeom prst="rect">
            <a:avLst/>
          </a:prstGeom>
          <a:noFill/>
        </p:spPr>
        <p:txBody>
          <a:bodyPr wrap="square" rtlCol="0">
            <a:spAutoFit/>
          </a:bodyPr>
          <a:lstStyle/>
          <a:p>
            <a:r>
              <a:rPr lang="en-US" dirty="0">
                <a:solidFill>
                  <a:srgbClr val="C79E42"/>
                </a:solidFill>
              </a:rPr>
              <a:t>Sectors plan together, pool expertise and material resources together, complement and influence each, often through a coordinating mechanism, such as a One Health platform or taskforce</a:t>
            </a:r>
            <a:endParaRPr lang="en-GB" dirty="0">
              <a:solidFill>
                <a:srgbClr val="C79E42"/>
              </a:solidFill>
            </a:endParaRPr>
          </a:p>
        </p:txBody>
      </p:sp>
      <p:sp>
        <p:nvSpPr>
          <p:cNvPr id="11" name="TextBox 10">
            <a:extLst>
              <a:ext uri="{FF2B5EF4-FFF2-40B4-BE49-F238E27FC236}">
                <a16:creationId xmlns:a16="http://schemas.microsoft.com/office/drawing/2014/main" id="{54582A23-14D4-3D46-40BD-9BB23544D7C1}"/>
              </a:ext>
            </a:extLst>
          </p:cNvPr>
          <p:cNvSpPr txBox="1"/>
          <p:nvPr/>
        </p:nvSpPr>
        <p:spPr>
          <a:xfrm>
            <a:off x="804311" y="3412473"/>
            <a:ext cx="2624694" cy="2031325"/>
          </a:xfrm>
          <a:prstGeom prst="rect">
            <a:avLst/>
          </a:prstGeom>
          <a:noFill/>
        </p:spPr>
        <p:txBody>
          <a:bodyPr wrap="square">
            <a:spAutoFit/>
          </a:bodyPr>
          <a:lstStyle/>
          <a:p>
            <a:r>
              <a:rPr lang="en-US" sz="1800" dirty="0">
                <a:solidFill>
                  <a:srgbClr val="C79E42"/>
                </a:solidFill>
                <a:effectLst/>
                <a:ea typeface="Arial" panose="020B0604020202020204" pitchFamily="34" charset="0"/>
              </a:rPr>
              <a:t>In </a:t>
            </a:r>
            <a:r>
              <a:rPr lang="en-US" dirty="0">
                <a:solidFill>
                  <a:srgbClr val="C79E42"/>
                </a:solidFill>
                <a:ea typeface="Arial" panose="020B0604020202020204" pitchFamily="34" charset="0"/>
              </a:rPr>
              <a:t>One Health initiatives, sectors </a:t>
            </a:r>
            <a:r>
              <a:rPr lang="en-US" sz="1800" dirty="0">
                <a:solidFill>
                  <a:srgbClr val="C79E42"/>
                </a:solidFill>
                <a:effectLst/>
                <a:ea typeface="Arial" panose="020B0604020202020204" pitchFamily="34" charset="0"/>
              </a:rPr>
              <a:t>work </a:t>
            </a:r>
            <a:r>
              <a:rPr lang="en-US" sz="1800" i="1" dirty="0">
                <a:solidFill>
                  <a:srgbClr val="C79E42"/>
                </a:solidFill>
                <a:effectLst/>
                <a:ea typeface="Arial" panose="020B0604020202020204" pitchFamily="34" charset="0"/>
              </a:rPr>
              <a:t>together</a:t>
            </a:r>
            <a:r>
              <a:rPr lang="en-US" sz="1800" dirty="0">
                <a:solidFill>
                  <a:srgbClr val="C79E42"/>
                </a:solidFill>
                <a:effectLst/>
                <a:ea typeface="Arial" panose="020B0604020202020204" pitchFamily="34" charset="0"/>
              </a:rPr>
              <a:t> and </a:t>
            </a:r>
            <a:r>
              <a:rPr lang="en-US" sz="1800" i="1" dirty="0">
                <a:solidFill>
                  <a:srgbClr val="C79E42"/>
                </a:solidFill>
                <a:effectLst/>
                <a:ea typeface="Arial" panose="020B0604020202020204" pitchFamily="34" charset="0"/>
              </a:rPr>
              <a:t>separately</a:t>
            </a:r>
            <a:r>
              <a:rPr lang="en-US" sz="1800" dirty="0">
                <a:solidFill>
                  <a:srgbClr val="C79E42"/>
                </a:solidFill>
                <a:effectLst/>
                <a:ea typeface="Arial" panose="020B0604020202020204" pitchFamily="34" charset="0"/>
              </a:rPr>
              <a:t> toward the common goal of achieving healthy people, healthy animals, and healthy ecosystems</a:t>
            </a:r>
            <a:endParaRPr lang="en-GB" dirty="0">
              <a:solidFill>
                <a:srgbClr val="C79E42"/>
              </a:solidFill>
            </a:endParaRPr>
          </a:p>
        </p:txBody>
      </p:sp>
      <p:pic>
        <p:nvPicPr>
          <p:cNvPr id="5" name="Graphic 4" descr="Presentation with checklist with solid fill">
            <a:extLst>
              <a:ext uri="{FF2B5EF4-FFF2-40B4-BE49-F238E27FC236}">
                <a16:creationId xmlns:a16="http://schemas.microsoft.com/office/drawing/2014/main" id="{8E722131-0F16-AAC1-ABE2-909935C4D71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7284182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481F195-5759-C3E9-5E3B-2421D6D4E814}"/>
              </a:ext>
            </a:extLst>
          </p:cNvPr>
          <p:cNvSpPr>
            <a:spLocks noGrp="1"/>
          </p:cNvSpPr>
          <p:nvPr>
            <p:ph type="title"/>
          </p:nvPr>
        </p:nvSpPr>
        <p:spPr/>
        <p:txBody>
          <a:bodyPr/>
          <a:lstStyle/>
          <a:p>
            <a:r>
              <a:rPr lang="en-GB" dirty="0"/>
              <a:t>Types of collaboration</a:t>
            </a:r>
          </a:p>
        </p:txBody>
      </p:sp>
      <p:sp>
        <p:nvSpPr>
          <p:cNvPr id="6" name="Text Placeholder 4">
            <a:extLst>
              <a:ext uri="{FF2B5EF4-FFF2-40B4-BE49-F238E27FC236}">
                <a16:creationId xmlns:a16="http://schemas.microsoft.com/office/drawing/2014/main" id="{F863D450-41B1-37E4-794E-B719A94A7A4D}"/>
              </a:ext>
            </a:extLst>
          </p:cNvPr>
          <p:cNvSpPr txBox="1">
            <a:spLocks/>
          </p:cNvSpPr>
          <p:nvPr/>
        </p:nvSpPr>
        <p:spPr>
          <a:xfrm>
            <a:off x="4910108" y="794919"/>
            <a:ext cx="2535726"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en-GB" dirty="0">
                <a:solidFill>
                  <a:srgbClr val="C79E42"/>
                </a:solidFill>
              </a:rPr>
              <a:t>Interdisciplinary</a:t>
            </a:r>
          </a:p>
        </p:txBody>
      </p:sp>
      <p:sp>
        <p:nvSpPr>
          <p:cNvPr id="7" name="Text Placeholder 4">
            <a:extLst>
              <a:ext uri="{FF2B5EF4-FFF2-40B4-BE49-F238E27FC236}">
                <a16:creationId xmlns:a16="http://schemas.microsoft.com/office/drawing/2014/main" id="{E9C29D50-1C34-CDDB-8EE3-530CB7BDF7DC}"/>
              </a:ext>
            </a:extLst>
          </p:cNvPr>
          <p:cNvSpPr txBox="1">
            <a:spLocks/>
          </p:cNvSpPr>
          <p:nvPr/>
        </p:nvSpPr>
        <p:spPr>
          <a:xfrm>
            <a:off x="7935650" y="785394"/>
            <a:ext cx="4021292"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en-GB" dirty="0">
                <a:solidFill>
                  <a:srgbClr val="C79E42"/>
                </a:solidFill>
              </a:rPr>
              <a:t>Transdisciplinary</a:t>
            </a:r>
          </a:p>
        </p:txBody>
      </p:sp>
      <p:grpSp>
        <p:nvGrpSpPr>
          <p:cNvPr id="8" name="Group 7">
            <a:extLst>
              <a:ext uri="{FF2B5EF4-FFF2-40B4-BE49-F238E27FC236}">
                <a16:creationId xmlns:a16="http://schemas.microsoft.com/office/drawing/2014/main" id="{83A5950F-6D58-5E2B-EE4B-ECDDFF59D5FE}"/>
              </a:ext>
            </a:extLst>
          </p:cNvPr>
          <p:cNvGrpSpPr/>
          <p:nvPr/>
        </p:nvGrpSpPr>
        <p:grpSpPr>
          <a:xfrm>
            <a:off x="986747" y="1758032"/>
            <a:ext cx="3418950" cy="4284051"/>
            <a:chOff x="839788" y="2394857"/>
            <a:chExt cx="3418950" cy="4284051"/>
          </a:xfrm>
        </p:grpSpPr>
        <p:sp>
          <p:nvSpPr>
            <p:cNvPr id="9" name="Freeform 13">
              <a:extLst>
                <a:ext uri="{FF2B5EF4-FFF2-40B4-BE49-F238E27FC236}">
                  <a16:creationId xmlns:a16="http://schemas.microsoft.com/office/drawing/2014/main" id="{84302647-F28E-0542-DF6B-E8A0BC56EFDE}"/>
                </a:ext>
              </a:extLst>
            </p:cNvPr>
            <p:cNvSpPr/>
            <p:nvPr/>
          </p:nvSpPr>
          <p:spPr>
            <a:xfrm>
              <a:off x="2495401" y="2394857"/>
              <a:ext cx="1325332" cy="1325332"/>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639C8C">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horz" wrap="square" lIns="72000" tIns="72000" rIns="72000" bIns="72000" numCol="1" spcCol="1270" anchor="ctr" anchorCtr="0">
              <a:noAutofit/>
            </a:bodyPr>
            <a:lstStyle/>
            <a:p>
              <a:pPr lvl="0" algn="ctr" defTabSz="755650">
                <a:lnSpc>
                  <a:spcPct val="90000"/>
                </a:lnSpc>
                <a:spcBef>
                  <a:spcPct val="0"/>
                </a:spcBef>
                <a:spcAft>
                  <a:spcPct val="35000"/>
                </a:spcAft>
              </a:pPr>
              <a:r>
                <a:rPr lang="en-US" sz="1200" dirty="0"/>
                <a:t>Methods B</a:t>
              </a:r>
            </a:p>
            <a:p>
              <a:pPr lvl="0" algn="ctr" defTabSz="755650">
                <a:lnSpc>
                  <a:spcPct val="90000"/>
                </a:lnSpc>
                <a:spcBef>
                  <a:spcPct val="0"/>
                </a:spcBef>
                <a:spcAft>
                  <a:spcPct val="35000"/>
                </a:spcAft>
              </a:pPr>
              <a:r>
                <a:rPr lang="en-US" sz="1200" dirty="0"/>
                <a:t>Solution</a:t>
              </a:r>
            </a:p>
          </p:txBody>
        </p:sp>
        <p:sp>
          <p:nvSpPr>
            <p:cNvPr id="10" name="Freeform 20">
              <a:extLst>
                <a:ext uri="{FF2B5EF4-FFF2-40B4-BE49-F238E27FC236}">
                  <a16:creationId xmlns:a16="http://schemas.microsoft.com/office/drawing/2014/main" id="{85CC1D21-1CB6-DA10-CF6C-0C1A9CE91ED4}"/>
                </a:ext>
              </a:extLst>
            </p:cNvPr>
            <p:cNvSpPr/>
            <p:nvPr/>
          </p:nvSpPr>
          <p:spPr>
            <a:xfrm>
              <a:off x="1699395" y="3951182"/>
              <a:ext cx="1325332" cy="1325332"/>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C79E42">
                <a:alpha val="50000"/>
              </a:srgbClr>
            </a:solidFill>
          </p:spPr>
          <p:style>
            <a:lnRef idx="2">
              <a:schemeClr val="lt1">
                <a:hueOff val="0"/>
                <a:satOff val="0"/>
                <a:lumOff val="0"/>
                <a:alphaOff val="0"/>
              </a:schemeClr>
            </a:lnRef>
            <a:fillRef idx="1">
              <a:schemeClr val="accent4">
                <a:alpha val="50000"/>
                <a:hueOff val="0"/>
                <a:satOff val="0"/>
                <a:lumOff val="0"/>
                <a:alphaOff val="0"/>
              </a:schemeClr>
            </a:fillRef>
            <a:effectRef idx="0">
              <a:schemeClr val="accent4">
                <a:alpha val="50000"/>
                <a:hueOff val="0"/>
                <a:satOff val="0"/>
                <a:lumOff val="0"/>
                <a:alphaOff val="0"/>
              </a:schemeClr>
            </a:effectRef>
            <a:fontRef idx="minor">
              <a:schemeClr val="tx1"/>
            </a:fontRef>
          </p:style>
          <p:txBody>
            <a:bodyPr spcFirstLastPara="0" vert="horz" wrap="square" lIns="72000" tIns="72000" rIns="72000" bIns="178410" numCol="1" spcCol="1270" anchor="ctr" anchorCtr="0">
              <a:noAutofit/>
            </a:bodyPr>
            <a:lstStyle/>
            <a:p>
              <a:pPr lvl="0" algn="ctr" defTabSz="1333500">
                <a:lnSpc>
                  <a:spcPct val="90000"/>
                </a:lnSpc>
                <a:spcBef>
                  <a:spcPct val="0"/>
                </a:spcBef>
                <a:spcAft>
                  <a:spcPct val="35000"/>
                </a:spcAft>
              </a:pPr>
              <a:r>
                <a:rPr lang="en-US" sz="1200" dirty="0"/>
                <a:t>Methods C</a:t>
              </a:r>
            </a:p>
            <a:p>
              <a:pPr lvl="0" algn="ctr" defTabSz="1333500">
                <a:lnSpc>
                  <a:spcPct val="90000"/>
                </a:lnSpc>
                <a:spcBef>
                  <a:spcPct val="0"/>
                </a:spcBef>
                <a:spcAft>
                  <a:spcPct val="35000"/>
                </a:spcAft>
              </a:pPr>
              <a:r>
                <a:rPr lang="en-US" sz="1200" dirty="0"/>
                <a:t>Solution</a:t>
              </a:r>
            </a:p>
          </p:txBody>
        </p:sp>
        <p:sp>
          <p:nvSpPr>
            <p:cNvPr id="11" name="Freeform 21">
              <a:extLst>
                <a:ext uri="{FF2B5EF4-FFF2-40B4-BE49-F238E27FC236}">
                  <a16:creationId xmlns:a16="http://schemas.microsoft.com/office/drawing/2014/main" id="{98D58A5E-6D92-1E66-CF2C-BB5CEBDD8D6B}"/>
                </a:ext>
              </a:extLst>
            </p:cNvPr>
            <p:cNvSpPr/>
            <p:nvPr/>
          </p:nvSpPr>
          <p:spPr>
            <a:xfrm>
              <a:off x="872679" y="2433087"/>
              <a:ext cx="1325332" cy="1325332"/>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724E66">
                <a:alpha val="50000"/>
              </a:srgbClr>
            </a:solidFill>
          </p:spPr>
          <p:style>
            <a:lnRef idx="2">
              <a:schemeClr val="lt1">
                <a:hueOff val="0"/>
                <a:satOff val="0"/>
                <a:lumOff val="0"/>
                <a:alphaOff val="0"/>
              </a:schemeClr>
            </a:lnRef>
            <a:fillRef idx="1">
              <a:schemeClr val="accent5">
                <a:alpha val="50000"/>
                <a:hueOff val="0"/>
                <a:satOff val="0"/>
                <a:lumOff val="0"/>
                <a:alphaOff val="0"/>
              </a:schemeClr>
            </a:fillRef>
            <a:effectRef idx="0">
              <a:schemeClr val="accent5">
                <a:alpha val="50000"/>
                <a:hueOff val="0"/>
                <a:satOff val="0"/>
                <a:lumOff val="0"/>
                <a:alphaOff val="0"/>
              </a:schemeClr>
            </a:effectRef>
            <a:fontRef idx="minor">
              <a:schemeClr val="tx1"/>
            </a:fontRef>
          </p:style>
          <p:txBody>
            <a:bodyPr spcFirstLastPara="0" vert="horz" wrap="square" lIns="72000" tIns="72000" rIns="72000" bIns="72000" numCol="1" spcCol="1270" anchor="ctr" anchorCtr="0">
              <a:noAutofit/>
            </a:bodyPr>
            <a:lstStyle/>
            <a:p>
              <a:pPr lvl="0" algn="ctr" defTabSz="755650">
                <a:lnSpc>
                  <a:spcPct val="90000"/>
                </a:lnSpc>
                <a:spcBef>
                  <a:spcPct val="0"/>
                </a:spcBef>
                <a:spcAft>
                  <a:spcPct val="35000"/>
                </a:spcAft>
              </a:pPr>
              <a:r>
                <a:rPr lang="en-US" sz="1200" dirty="0"/>
                <a:t>Methods A</a:t>
              </a:r>
            </a:p>
            <a:p>
              <a:pPr lvl="0" algn="ctr" defTabSz="755650">
                <a:lnSpc>
                  <a:spcPct val="90000"/>
                </a:lnSpc>
                <a:spcBef>
                  <a:spcPct val="0"/>
                </a:spcBef>
                <a:spcAft>
                  <a:spcPct val="35000"/>
                </a:spcAft>
              </a:pPr>
              <a:r>
                <a:rPr lang="en-US" sz="1200" kern="1200" dirty="0"/>
                <a:t>Solution</a:t>
              </a:r>
            </a:p>
          </p:txBody>
        </p:sp>
        <p:sp>
          <p:nvSpPr>
            <p:cNvPr id="12" name="Rectangle 11">
              <a:extLst>
                <a:ext uri="{FF2B5EF4-FFF2-40B4-BE49-F238E27FC236}">
                  <a16:creationId xmlns:a16="http://schemas.microsoft.com/office/drawing/2014/main" id="{707F8627-87E7-433B-6414-6ACB74E50271}"/>
                </a:ext>
              </a:extLst>
            </p:cNvPr>
            <p:cNvSpPr/>
            <p:nvPr/>
          </p:nvSpPr>
          <p:spPr>
            <a:xfrm>
              <a:off x="839788" y="5293913"/>
              <a:ext cx="3418950" cy="1384995"/>
            </a:xfrm>
            <a:prstGeom prst="rect">
              <a:avLst/>
            </a:prstGeom>
          </p:spPr>
          <p:txBody>
            <a:bodyPr wrap="square">
              <a:spAutoFit/>
            </a:bodyPr>
            <a:lstStyle/>
            <a:p>
              <a:r>
                <a:rPr lang="en-US" sz="1400" dirty="0">
                  <a:solidFill>
                    <a:srgbClr val="333333"/>
                  </a:solidFill>
                </a:rPr>
                <a:t>Combination of ideas or methods from different disciplines. Teams from human, animal and environmental health work either concurrently or in sequence, but the activities of their respective disciplines run parallel and do not blend </a:t>
              </a:r>
              <a:endParaRPr lang="en-GB" sz="1400" dirty="0">
                <a:solidFill>
                  <a:srgbClr val="FF0000"/>
                </a:solidFill>
              </a:endParaRPr>
            </a:p>
          </p:txBody>
        </p:sp>
        <p:sp>
          <p:nvSpPr>
            <p:cNvPr id="13" name="TextBox 12">
              <a:extLst>
                <a:ext uri="{FF2B5EF4-FFF2-40B4-BE49-F238E27FC236}">
                  <a16:creationId xmlns:a16="http://schemas.microsoft.com/office/drawing/2014/main" id="{B38283F0-26A6-C1BC-9D69-DB4F195CB481}"/>
                </a:ext>
              </a:extLst>
            </p:cNvPr>
            <p:cNvSpPr txBox="1"/>
            <p:nvPr/>
          </p:nvSpPr>
          <p:spPr>
            <a:xfrm>
              <a:off x="1834825" y="3342591"/>
              <a:ext cx="1051957" cy="646331"/>
            </a:xfrm>
            <a:prstGeom prst="rect">
              <a:avLst/>
            </a:prstGeom>
            <a:noFill/>
          </p:spPr>
          <p:txBody>
            <a:bodyPr wrap="square" rtlCol="0">
              <a:spAutoFit/>
            </a:bodyPr>
            <a:lstStyle/>
            <a:p>
              <a:pPr algn="ctr"/>
              <a:r>
                <a:rPr lang="en-GB" sz="1200" dirty="0"/>
                <a:t>Same or similar problem</a:t>
              </a:r>
            </a:p>
          </p:txBody>
        </p:sp>
      </p:grpSp>
      <p:grpSp>
        <p:nvGrpSpPr>
          <p:cNvPr id="14" name="Group 13">
            <a:extLst>
              <a:ext uri="{FF2B5EF4-FFF2-40B4-BE49-F238E27FC236}">
                <a16:creationId xmlns:a16="http://schemas.microsoft.com/office/drawing/2014/main" id="{9DD8789E-5B6C-6EB8-E102-C93E8FE56B38}"/>
              </a:ext>
            </a:extLst>
          </p:cNvPr>
          <p:cNvGrpSpPr/>
          <p:nvPr/>
        </p:nvGrpSpPr>
        <p:grpSpPr>
          <a:xfrm>
            <a:off x="4669008" y="1626411"/>
            <a:ext cx="3418950" cy="4415671"/>
            <a:chOff x="4326107" y="2263236"/>
            <a:chExt cx="3418950" cy="4415671"/>
          </a:xfrm>
        </p:grpSpPr>
        <p:sp>
          <p:nvSpPr>
            <p:cNvPr id="15" name="Rectangle 14">
              <a:extLst>
                <a:ext uri="{FF2B5EF4-FFF2-40B4-BE49-F238E27FC236}">
                  <a16:creationId xmlns:a16="http://schemas.microsoft.com/office/drawing/2014/main" id="{F04EEB5F-79FF-1434-37F0-D1DFE309F458}"/>
                </a:ext>
              </a:extLst>
            </p:cNvPr>
            <p:cNvSpPr/>
            <p:nvPr/>
          </p:nvSpPr>
          <p:spPr>
            <a:xfrm>
              <a:off x="4326107" y="5293912"/>
              <a:ext cx="3418950" cy="1384995"/>
            </a:xfrm>
            <a:prstGeom prst="rect">
              <a:avLst/>
            </a:prstGeom>
          </p:spPr>
          <p:txBody>
            <a:bodyPr wrap="square">
              <a:spAutoFit/>
            </a:bodyPr>
            <a:lstStyle/>
            <a:p>
              <a:r>
                <a:rPr lang="en-US" sz="1400" dirty="0">
                  <a:solidFill>
                    <a:srgbClr val="333333"/>
                  </a:solidFill>
                </a:rPr>
                <a:t>Integration of ideas and methods from different disciplines. Teams from human, animal and environmental health work together to jointly frame a problem, agree on a methodological approach, and analyze it. May come up with different solutions.</a:t>
              </a:r>
              <a:endParaRPr lang="en-GB" sz="1400" dirty="0"/>
            </a:p>
          </p:txBody>
        </p:sp>
        <p:sp>
          <p:nvSpPr>
            <p:cNvPr id="16" name="Freeform 22">
              <a:extLst>
                <a:ext uri="{FF2B5EF4-FFF2-40B4-BE49-F238E27FC236}">
                  <a16:creationId xmlns:a16="http://schemas.microsoft.com/office/drawing/2014/main" id="{5A6A4E34-7888-BE61-A6EB-85A057F6A72D}"/>
                </a:ext>
              </a:extLst>
            </p:cNvPr>
            <p:cNvSpPr/>
            <p:nvPr/>
          </p:nvSpPr>
          <p:spPr>
            <a:xfrm>
              <a:off x="5394916" y="2910342"/>
              <a:ext cx="1325332" cy="1325332"/>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639C8C">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horz" wrap="square" lIns="540000" tIns="154800" rIns="100800" bIns="154800" numCol="1" spcCol="1270" anchor="ctr" anchorCtr="0">
              <a:noAutofit/>
            </a:bodyPr>
            <a:lstStyle/>
            <a:p>
              <a:pPr lvl="0" algn="ctr" defTabSz="1333500">
                <a:lnSpc>
                  <a:spcPct val="90000"/>
                </a:lnSpc>
                <a:spcBef>
                  <a:spcPct val="0"/>
                </a:spcBef>
                <a:spcAft>
                  <a:spcPct val="35000"/>
                </a:spcAft>
              </a:pPr>
              <a:r>
                <a:rPr lang="en-US" sz="1200" kern="1200" dirty="0"/>
                <a:t>Solution</a:t>
              </a:r>
            </a:p>
          </p:txBody>
        </p:sp>
        <p:sp>
          <p:nvSpPr>
            <p:cNvPr id="17" name="Freeform 24">
              <a:extLst>
                <a:ext uri="{FF2B5EF4-FFF2-40B4-BE49-F238E27FC236}">
                  <a16:creationId xmlns:a16="http://schemas.microsoft.com/office/drawing/2014/main" id="{8AC14A70-DFD7-8ED0-39F2-28AC194C79F8}"/>
                </a:ext>
              </a:extLst>
            </p:cNvPr>
            <p:cNvSpPr/>
            <p:nvPr/>
          </p:nvSpPr>
          <p:spPr>
            <a:xfrm>
              <a:off x="4887433" y="3815204"/>
              <a:ext cx="1325332" cy="1325332"/>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C79E42">
                <a:alpha val="50000"/>
              </a:srgbClr>
            </a:solidFill>
          </p:spPr>
          <p:style>
            <a:lnRef idx="2">
              <a:schemeClr val="lt1">
                <a:hueOff val="0"/>
                <a:satOff val="0"/>
                <a:lumOff val="0"/>
                <a:alphaOff val="0"/>
              </a:schemeClr>
            </a:lnRef>
            <a:fillRef idx="1">
              <a:schemeClr val="accent4">
                <a:alpha val="50000"/>
                <a:hueOff val="0"/>
                <a:satOff val="0"/>
                <a:lumOff val="0"/>
                <a:alphaOff val="0"/>
              </a:schemeClr>
            </a:fillRef>
            <a:effectRef idx="0">
              <a:schemeClr val="accent4">
                <a:alpha val="50000"/>
                <a:hueOff val="0"/>
                <a:satOff val="0"/>
                <a:lumOff val="0"/>
                <a:alphaOff val="0"/>
              </a:schemeClr>
            </a:effectRef>
            <a:fontRef idx="minor">
              <a:schemeClr val="tx1"/>
            </a:fontRef>
          </p:style>
          <p:txBody>
            <a:bodyPr spcFirstLastPara="0" vert="horz" wrap="square" lIns="72000" tIns="72000" rIns="72000" bIns="72000" numCol="1" spcCol="1270" anchor="ctr" anchorCtr="0">
              <a:noAutofit/>
            </a:bodyPr>
            <a:lstStyle/>
            <a:p>
              <a:pPr lvl="0" algn="ctr" defTabSz="1333500">
                <a:lnSpc>
                  <a:spcPct val="90000"/>
                </a:lnSpc>
                <a:spcBef>
                  <a:spcPct val="0"/>
                </a:spcBef>
                <a:spcAft>
                  <a:spcPct val="35000"/>
                </a:spcAft>
              </a:pPr>
              <a:r>
                <a:rPr lang="en-US" sz="1200" kern="1200" dirty="0"/>
                <a:t>Solution</a:t>
              </a:r>
            </a:p>
          </p:txBody>
        </p:sp>
        <p:sp>
          <p:nvSpPr>
            <p:cNvPr id="18" name="Freeform 25">
              <a:extLst>
                <a:ext uri="{FF2B5EF4-FFF2-40B4-BE49-F238E27FC236}">
                  <a16:creationId xmlns:a16="http://schemas.microsoft.com/office/drawing/2014/main" id="{DC8FEECA-D5A5-CDE8-E402-7DC8D3C0E899}"/>
                </a:ext>
              </a:extLst>
            </p:cNvPr>
            <p:cNvSpPr/>
            <p:nvPr/>
          </p:nvSpPr>
          <p:spPr>
            <a:xfrm>
              <a:off x="4386393" y="2910342"/>
              <a:ext cx="1325332" cy="1325332"/>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724E66">
                <a:alpha val="50000"/>
              </a:srgbClr>
            </a:solidFill>
          </p:spPr>
          <p:style>
            <a:lnRef idx="2">
              <a:schemeClr val="lt1">
                <a:hueOff val="0"/>
                <a:satOff val="0"/>
                <a:lumOff val="0"/>
                <a:alphaOff val="0"/>
              </a:schemeClr>
            </a:lnRef>
            <a:fillRef idx="1">
              <a:schemeClr val="accent5">
                <a:alpha val="50000"/>
                <a:hueOff val="0"/>
                <a:satOff val="0"/>
                <a:lumOff val="0"/>
                <a:alphaOff val="0"/>
              </a:schemeClr>
            </a:fillRef>
            <a:effectRef idx="0">
              <a:schemeClr val="accent5">
                <a:alpha val="50000"/>
                <a:hueOff val="0"/>
                <a:satOff val="0"/>
                <a:lumOff val="0"/>
                <a:alphaOff val="0"/>
              </a:schemeClr>
            </a:effectRef>
            <a:fontRef idx="minor">
              <a:schemeClr val="tx1"/>
            </a:fontRef>
          </p:style>
          <p:txBody>
            <a:bodyPr spcFirstLastPara="0" vert="horz" wrap="square" lIns="154800" tIns="152923" rIns="540000" bIns="152923" numCol="1" spcCol="1270" anchor="ctr" anchorCtr="0">
              <a:noAutofit/>
            </a:bodyPr>
            <a:lstStyle/>
            <a:p>
              <a:pPr lvl="0" algn="ctr" defTabSz="755650">
                <a:lnSpc>
                  <a:spcPct val="90000"/>
                </a:lnSpc>
                <a:spcBef>
                  <a:spcPct val="0"/>
                </a:spcBef>
                <a:spcAft>
                  <a:spcPct val="35000"/>
                </a:spcAft>
              </a:pPr>
              <a:r>
                <a:rPr lang="en-US" sz="1200" kern="1200" dirty="0"/>
                <a:t>Solution</a:t>
              </a:r>
            </a:p>
          </p:txBody>
        </p:sp>
        <p:sp>
          <p:nvSpPr>
            <p:cNvPr id="19" name="TextBox 18">
              <a:extLst>
                <a:ext uri="{FF2B5EF4-FFF2-40B4-BE49-F238E27FC236}">
                  <a16:creationId xmlns:a16="http://schemas.microsoft.com/office/drawing/2014/main" id="{864372BB-6945-B462-A9C8-C719A6C64E69}"/>
                </a:ext>
              </a:extLst>
            </p:cNvPr>
            <p:cNvSpPr txBox="1"/>
            <p:nvPr/>
          </p:nvSpPr>
          <p:spPr>
            <a:xfrm>
              <a:off x="6020004" y="2263236"/>
              <a:ext cx="1376659" cy="461665"/>
            </a:xfrm>
            <a:prstGeom prst="rect">
              <a:avLst/>
            </a:prstGeom>
            <a:noFill/>
          </p:spPr>
          <p:txBody>
            <a:bodyPr wrap="none" rtlCol="0">
              <a:spAutoFit/>
            </a:bodyPr>
            <a:lstStyle/>
            <a:p>
              <a:r>
                <a:rPr lang="en-GB" sz="1200" dirty="0"/>
                <a:t>Defining a problem</a:t>
              </a:r>
            </a:p>
            <a:p>
              <a:r>
                <a:rPr lang="en-GB" sz="1200" dirty="0"/>
                <a:t>Shared methods</a:t>
              </a:r>
            </a:p>
          </p:txBody>
        </p:sp>
        <p:cxnSp>
          <p:nvCxnSpPr>
            <p:cNvPr id="20" name="Straight Connector 19">
              <a:extLst>
                <a:ext uri="{FF2B5EF4-FFF2-40B4-BE49-F238E27FC236}">
                  <a16:creationId xmlns:a16="http://schemas.microsoft.com/office/drawing/2014/main" id="{11F76521-2F46-1D42-2E45-A5F9F391DF7C}"/>
                </a:ext>
              </a:extLst>
            </p:cNvPr>
            <p:cNvCxnSpPr/>
            <p:nvPr/>
          </p:nvCxnSpPr>
          <p:spPr>
            <a:xfrm flipV="1">
              <a:off x="5553512" y="2662271"/>
              <a:ext cx="544076" cy="1247459"/>
            </a:xfrm>
            <a:prstGeom prst="line">
              <a:avLst/>
            </a:prstGeom>
          </p:spPr>
          <p:style>
            <a:lnRef idx="1">
              <a:schemeClr val="dk1"/>
            </a:lnRef>
            <a:fillRef idx="0">
              <a:schemeClr val="dk1"/>
            </a:fillRef>
            <a:effectRef idx="0">
              <a:schemeClr val="dk1"/>
            </a:effectRef>
            <a:fontRef idx="minor">
              <a:schemeClr val="tx1"/>
            </a:fontRef>
          </p:style>
        </p:cxnSp>
      </p:grpSp>
      <p:grpSp>
        <p:nvGrpSpPr>
          <p:cNvPr id="43" name="Group 42">
            <a:extLst>
              <a:ext uri="{FF2B5EF4-FFF2-40B4-BE49-F238E27FC236}">
                <a16:creationId xmlns:a16="http://schemas.microsoft.com/office/drawing/2014/main" id="{65E7AE78-BA51-8B01-B101-0A48D2EB0270}"/>
              </a:ext>
            </a:extLst>
          </p:cNvPr>
          <p:cNvGrpSpPr/>
          <p:nvPr/>
        </p:nvGrpSpPr>
        <p:grpSpPr>
          <a:xfrm>
            <a:off x="8328328" y="1814806"/>
            <a:ext cx="3586750" cy="4442718"/>
            <a:chOff x="8328328" y="1814806"/>
            <a:chExt cx="3586750" cy="4442718"/>
          </a:xfrm>
        </p:grpSpPr>
        <p:sp>
          <p:nvSpPr>
            <p:cNvPr id="22" name="Rectangle 21">
              <a:extLst>
                <a:ext uri="{FF2B5EF4-FFF2-40B4-BE49-F238E27FC236}">
                  <a16:creationId xmlns:a16="http://schemas.microsoft.com/office/drawing/2014/main" id="{22512974-7F0E-2454-1202-31807681D2E0}"/>
                </a:ext>
              </a:extLst>
            </p:cNvPr>
            <p:cNvSpPr/>
            <p:nvPr/>
          </p:nvSpPr>
          <p:spPr>
            <a:xfrm>
              <a:off x="8328328" y="4657086"/>
              <a:ext cx="3418950" cy="1600438"/>
            </a:xfrm>
            <a:prstGeom prst="rect">
              <a:avLst/>
            </a:prstGeom>
          </p:spPr>
          <p:txBody>
            <a:bodyPr wrap="square">
              <a:spAutoFit/>
            </a:bodyPr>
            <a:lstStyle/>
            <a:p>
              <a:r>
                <a:rPr lang="en-US" sz="1400" dirty="0">
                  <a:solidFill>
                    <a:srgbClr val="333333"/>
                  </a:solidFill>
                </a:rPr>
                <a:t>Creation of new ideas and methods informed by diverse perspectives. Goes beyond interdisciplinary collaboration, to include participatory approaches that engage multiple levels of stakeholders, including the community, academia, and government</a:t>
              </a:r>
              <a:endParaRPr lang="en-GB" sz="1400" b="1" dirty="0"/>
            </a:p>
          </p:txBody>
        </p:sp>
        <p:sp>
          <p:nvSpPr>
            <p:cNvPr id="27" name="Freeform 30">
              <a:extLst>
                <a:ext uri="{FF2B5EF4-FFF2-40B4-BE49-F238E27FC236}">
                  <a16:creationId xmlns:a16="http://schemas.microsoft.com/office/drawing/2014/main" id="{F75F722B-BC4E-1E46-7F49-4D0C0BC497AF}"/>
                </a:ext>
              </a:extLst>
            </p:cNvPr>
            <p:cNvSpPr/>
            <p:nvPr/>
          </p:nvSpPr>
          <p:spPr>
            <a:xfrm>
              <a:off x="8881859" y="2166582"/>
              <a:ext cx="1325332" cy="1325332"/>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639C8C">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horz" wrap="square" lIns="152923" tIns="178410" rIns="152923" bIns="726384" numCol="1" spcCol="1270" anchor="ctr" anchorCtr="0">
              <a:noAutofit/>
            </a:bodyPr>
            <a:lstStyle/>
            <a:p>
              <a:pPr lvl="0" algn="ctr" defTabSz="1333500">
                <a:lnSpc>
                  <a:spcPct val="90000"/>
                </a:lnSpc>
                <a:spcBef>
                  <a:spcPct val="0"/>
                </a:spcBef>
                <a:spcAft>
                  <a:spcPct val="35000"/>
                </a:spcAft>
              </a:pPr>
              <a:endParaRPr lang="en-US" sz="3000" kern="1200" dirty="0"/>
            </a:p>
          </p:txBody>
        </p:sp>
        <p:sp>
          <p:nvSpPr>
            <p:cNvPr id="28" name="Freeform 31">
              <a:extLst>
                <a:ext uri="{FF2B5EF4-FFF2-40B4-BE49-F238E27FC236}">
                  <a16:creationId xmlns:a16="http://schemas.microsoft.com/office/drawing/2014/main" id="{D15DFDE6-3913-2D3F-91EB-9AB572E50E5A}"/>
                </a:ext>
              </a:extLst>
            </p:cNvPr>
            <p:cNvSpPr/>
            <p:nvPr/>
          </p:nvSpPr>
          <p:spPr>
            <a:xfrm>
              <a:off x="8881859" y="2655406"/>
              <a:ext cx="1325332" cy="1325332"/>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C27964"/>
            </a:solidFill>
          </p:spPr>
          <p:style>
            <a:lnRef idx="2">
              <a:schemeClr val="lt1">
                <a:hueOff val="0"/>
                <a:satOff val="0"/>
                <a:lumOff val="0"/>
                <a:alphaOff val="0"/>
              </a:schemeClr>
            </a:lnRef>
            <a:fillRef idx="1">
              <a:scrgbClr r="0" g="0" b="0"/>
            </a:fillRef>
            <a:effectRef idx="0">
              <a:schemeClr val="accent3">
                <a:alpha val="50000"/>
                <a:hueOff val="0"/>
                <a:satOff val="0"/>
                <a:lumOff val="0"/>
                <a:alphaOff val="0"/>
              </a:schemeClr>
            </a:effectRef>
            <a:fontRef idx="minor">
              <a:schemeClr val="tx1"/>
            </a:fontRef>
          </p:style>
          <p:txBody>
            <a:bodyPr spcFirstLastPara="0" vert="horz" wrap="square" lIns="713640" tIns="152923" rIns="101949" bIns="152923" numCol="1" spcCol="1270" anchor="ctr" anchorCtr="0">
              <a:noAutofit/>
            </a:bodyPr>
            <a:lstStyle/>
            <a:p>
              <a:pPr lvl="0" algn="ctr" defTabSz="2889250">
                <a:lnSpc>
                  <a:spcPct val="90000"/>
                </a:lnSpc>
                <a:spcBef>
                  <a:spcPct val="0"/>
                </a:spcBef>
                <a:spcAft>
                  <a:spcPct val="35000"/>
                </a:spcAft>
              </a:pPr>
              <a:endParaRPr lang="en-US" sz="6500" kern="1200"/>
            </a:p>
          </p:txBody>
        </p:sp>
        <p:sp>
          <p:nvSpPr>
            <p:cNvPr id="29" name="Freeform 32">
              <a:extLst>
                <a:ext uri="{FF2B5EF4-FFF2-40B4-BE49-F238E27FC236}">
                  <a16:creationId xmlns:a16="http://schemas.microsoft.com/office/drawing/2014/main" id="{21AA351B-1B47-9127-45B5-6D9D3548F55D}"/>
                </a:ext>
              </a:extLst>
            </p:cNvPr>
            <p:cNvSpPr/>
            <p:nvPr/>
          </p:nvSpPr>
          <p:spPr>
            <a:xfrm>
              <a:off x="8526735" y="2655406"/>
              <a:ext cx="1325332" cy="1325332"/>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C79E42">
                <a:alpha val="50000"/>
              </a:srgbClr>
            </a:solidFill>
          </p:spPr>
          <p:style>
            <a:lnRef idx="2">
              <a:schemeClr val="lt1">
                <a:hueOff val="0"/>
                <a:satOff val="0"/>
                <a:lumOff val="0"/>
                <a:alphaOff val="0"/>
              </a:schemeClr>
            </a:lnRef>
            <a:fillRef idx="1">
              <a:schemeClr val="accent4">
                <a:alpha val="50000"/>
                <a:hueOff val="0"/>
                <a:satOff val="0"/>
                <a:lumOff val="0"/>
                <a:alphaOff val="0"/>
              </a:schemeClr>
            </a:fillRef>
            <a:effectRef idx="0">
              <a:schemeClr val="accent4">
                <a:alpha val="50000"/>
                <a:hueOff val="0"/>
                <a:satOff val="0"/>
                <a:lumOff val="0"/>
                <a:alphaOff val="0"/>
              </a:schemeClr>
            </a:effectRef>
            <a:fontRef idx="minor">
              <a:schemeClr val="tx1"/>
            </a:fontRef>
          </p:style>
          <p:txBody>
            <a:bodyPr spcFirstLastPara="0" vert="horz" wrap="square" lIns="152923" tIns="726384" rIns="152923" bIns="178410" numCol="1" spcCol="1270" anchor="ctr" anchorCtr="0">
              <a:noAutofit/>
            </a:bodyPr>
            <a:lstStyle/>
            <a:p>
              <a:pPr lvl="0" algn="ctr" defTabSz="1333500">
                <a:lnSpc>
                  <a:spcPct val="90000"/>
                </a:lnSpc>
                <a:spcBef>
                  <a:spcPct val="0"/>
                </a:spcBef>
                <a:spcAft>
                  <a:spcPct val="35000"/>
                </a:spcAft>
              </a:pPr>
              <a:endParaRPr lang="en-US" sz="3000" kern="1200"/>
            </a:p>
          </p:txBody>
        </p:sp>
        <p:sp>
          <p:nvSpPr>
            <p:cNvPr id="30" name="Freeform 33">
              <a:extLst>
                <a:ext uri="{FF2B5EF4-FFF2-40B4-BE49-F238E27FC236}">
                  <a16:creationId xmlns:a16="http://schemas.microsoft.com/office/drawing/2014/main" id="{C9807720-50E5-9A73-4736-69C870847791}"/>
                </a:ext>
              </a:extLst>
            </p:cNvPr>
            <p:cNvSpPr/>
            <p:nvPr/>
          </p:nvSpPr>
          <p:spPr>
            <a:xfrm>
              <a:off x="8526735" y="2204812"/>
              <a:ext cx="1325332" cy="1325332"/>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724E66">
                <a:alpha val="50000"/>
              </a:srgbClr>
            </a:solidFill>
          </p:spPr>
          <p:style>
            <a:lnRef idx="2">
              <a:schemeClr val="lt1">
                <a:hueOff val="0"/>
                <a:satOff val="0"/>
                <a:lumOff val="0"/>
                <a:alphaOff val="0"/>
              </a:schemeClr>
            </a:lnRef>
            <a:fillRef idx="1">
              <a:schemeClr val="accent5">
                <a:alpha val="50000"/>
                <a:hueOff val="0"/>
                <a:satOff val="0"/>
                <a:lumOff val="0"/>
                <a:alphaOff val="0"/>
              </a:schemeClr>
            </a:fillRef>
            <a:effectRef idx="0">
              <a:schemeClr val="accent5">
                <a:alpha val="50000"/>
                <a:hueOff val="0"/>
                <a:satOff val="0"/>
                <a:lumOff val="0"/>
                <a:alphaOff val="0"/>
              </a:schemeClr>
            </a:effectRef>
            <a:fontRef idx="minor">
              <a:schemeClr val="tx1"/>
            </a:fontRef>
          </p:style>
          <p:txBody>
            <a:bodyPr spcFirstLastPara="0" vert="horz" wrap="square" lIns="101949" tIns="152923" rIns="713640" bIns="152923" numCol="1" spcCol="1270" anchor="ctr" anchorCtr="0">
              <a:noAutofit/>
            </a:bodyPr>
            <a:lstStyle/>
            <a:p>
              <a:pPr lvl="0" algn="ctr" defTabSz="755650">
                <a:lnSpc>
                  <a:spcPct val="90000"/>
                </a:lnSpc>
                <a:spcBef>
                  <a:spcPct val="0"/>
                </a:spcBef>
                <a:spcAft>
                  <a:spcPct val="35000"/>
                </a:spcAft>
              </a:pPr>
              <a:endParaRPr lang="en-US" sz="1700" kern="1200" dirty="0"/>
            </a:p>
          </p:txBody>
        </p:sp>
        <p:sp>
          <p:nvSpPr>
            <p:cNvPr id="31" name="TextBox 30">
              <a:extLst>
                <a:ext uri="{FF2B5EF4-FFF2-40B4-BE49-F238E27FC236}">
                  <a16:creationId xmlns:a16="http://schemas.microsoft.com/office/drawing/2014/main" id="{97B752D2-C1B4-BE4C-9E07-30B5EA297452}"/>
                </a:ext>
              </a:extLst>
            </p:cNvPr>
            <p:cNvSpPr txBox="1"/>
            <p:nvPr/>
          </p:nvSpPr>
          <p:spPr>
            <a:xfrm>
              <a:off x="10538419" y="1814806"/>
              <a:ext cx="1376659" cy="646331"/>
            </a:xfrm>
            <a:prstGeom prst="rect">
              <a:avLst/>
            </a:prstGeom>
            <a:noFill/>
          </p:spPr>
          <p:txBody>
            <a:bodyPr wrap="none" rtlCol="0">
              <a:spAutoFit/>
            </a:bodyPr>
            <a:lstStyle/>
            <a:p>
              <a:r>
                <a:rPr lang="en-GB" sz="1200" dirty="0"/>
                <a:t>Defining a problem</a:t>
              </a:r>
            </a:p>
            <a:p>
              <a:r>
                <a:rPr lang="en-GB" sz="1200" dirty="0"/>
                <a:t>Shared methods</a:t>
              </a:r>
            </a:p>
            <a:p>
              <a:r>
                <a:rPr lang="en-GB" sz="1200" dirty="0"/>
                <a:t>Solution</a:t>
              </a:r>
            </a:p>
          </p:txBody>
        </p:sp>
        <p:cxnSp>
          <p:nvCxnSpPr>
            <p:cNvPr id="32" name="Straight Connector 31">
              <a:extLst>
                <a:ext uri="{FF2B5EF4-FFF2-40B4-BE49-F238E27FC236}">
                  <a16:creationId xmlns:a16="http://schemas.microsoft.com/office/drawing/2014/main" id="{229F6A27-BA91-E3EF-E495-CDCA59C82C9D}"/>
                </a:ext>
              </a:extLst>
            </p:cNvPr>
            <p:cNvCxnSpPr>
              <a:cxnSpLocks/>
              <a:endCxn id="31" idx="1"/>
            </p:cNvCxnSpPr>
            <p:nvPr/>
          </p:nvCxnSpPr>
          <p:spPr>
            <a:xfrm flipV="1">
              <a:off x="9380466" y="2137972"/>
              <a:ext cx="1157953" cy="918671"/>
            </a:xfrm>
            <a:prstGeom prst="line">
              <a:avLst/>
            </a:prstGeom>
          </p:spPr>
          <p:style>
            <a:lnRef idx="1">
              <a:schemeClr val="dk1"/>
            </a:lnRef>
            <a:fillRef idx="0">
              <a:schemeClr val="dk1"/>
            </a:fillRef>
            <a:effectRef idx="0">
              <a:schemeClr val="dk1"/>
            </a:effectRef>
            <a:fontRef idx="minor">
              <a:schemeClr val="tx1"/>
            </a:fontRef>
          </p:style>
        </p:cxnSp>
      </p:grpSp>
      <p:sp>
        <p:nvSpPr>
          <p:cNvPr id="34" name="Freeform 44">
            <a:extLst>
              <a:ext uri="{FF2B5EF4-FFF2-40B4-BE49-F238E27FC236}">
                <a16:creationId xmlns:a16="http://schemas.microsoft.com/office/drawing/2014/main" id="{093EEE2E-E838-CCEA-018D-2BEA9EE8724C}"/>
              </a:ext>
            </a:extLst>
          </p:cNvPr>
          <p:cNvSpPr/>
          <p:nvPr/>
        </p:nvSpPr>
        <p:spPr>
          <a:xfrm>
            <a:off x="7300566" y="158865"/>
            <a:ext cx="288000" cy="288000"/>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639C8C">
              <a:alpha val="50000"/>
            </a:srgbClr>
          </a:solidFill>
        </p:spPr>
        <p:style>
          <a:lnRef idx="2">
            <a:schemeClr val="lt1">
              <a:hueOff val="0"/>
              <a:satOff val="0"/>
              <a:lumOff val="0"/>
              <a:alphaOff val="0"/>
            </a:schemeClr>
          </a:lnRef>
          <a:fillRef idx="1">
            <a:schemeClr val="accent5">
              <a:alpha val="50000"/>
              <a:hueOff val="0"/>
              <a:satOff val="0"/>
              <a:lumOff val="0"/>
              <a:alphaOff val="0"/>
            </a:schemeClr>
          </a:fillRef>
          <a:effectRef idx="0">
            <a:schemeClr val="accent5">
              <a:alpha val="50000"/>
              <a:hueOff val="0"/>
              <a:satOff val="0"/>
              <a:lumOff val="0"/>
              <a:alphaOff val="0"/>
            </a:schemeClr>
          </a:effectRef>
          <a:fontRef idx="minor">
            <a:schemeClr val="tx1"/>
          </a:fontRef>
        </p:style>
        <p:txBody>
          <a:bodyPr spcFirstLastPara="0" vert="horz" wrap="square" lIns="72000" tIns="72000" rIns="72000" bIns="72000" numCol="1" spcCol="1270" anchor="ctr" anchorCtr="0">
            <a:noAutofit/>
          </a:bodyPr>
          <a:lstStyle/>
          <a:p>
            <a:pPr lvl="0" algn="ctr" defTabSz="755650">
              <a:lnSpc>
                <a:spcPct val="90000"/>
              </a:lnSpc>
              <a:spcBef>
                <a:spcPct val="0"/>
              </a:spcBef>
              <a:spcAft>
                <a:spcPct val="35000"/>
              </a:spcAft>
            </a:pPr>
            <a:endParaRPr lang="en-US" sz="1200" kern="1200" dirty="0"/>
          </a:p>
        </p:txBody>
      </p:sp>
      <p:sp>
        <p:nvSpPr>
          <p:cNvPr id="35" name="Freeform 45">
            <a:extLst>
              <a:ext uri="{FF2B5EF4-FFF2-40B4-BE49-F238E27FC236}">
                <a16:creationId xmlns:a16="http://schemas.microsoft.com/office/drawing/2014/main" id="{E800D197-AE3D-17F7-8288-14E5707E28C7}"/>
              </a:ext>
            </a:extLst>
          </p:cNvPr>
          <p:cNvSpPr/>
          <p:nvPr/>
        </p:nvSpPr>
        <p:spPr>
          <a:xfrm>
            <a:off x="7641099" y="158865"/>
            <a:ext cx="288000" cy="288000"/>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C27964">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horz" wrap="square" lIns="72000" tIns="72000" rIns="72000" bIns="72000" numCol="1" spcCol="1270" anchor="ctr" anchorCtr="0">
            <a:noAutofit/>
          </a:bodyPr>
          <a:lstStyle/>
          <a:p>
            <a:pPr lvl="0" algn="ctr" defTabSz="755650">
              <a:lnSpc>
                <a:spcPct val="90000"/>
              </a:lnSpc>
              <a:spcBef>
                <a:spcPct val="0"/>
              </a:spcBef>
              <a:spcAft>
                <a:spcPct val="35000"/>
              </a:spcAft>
            </a:pPr>
            <a:endParaRPr lang="en-US" sz="1200" dirty="0"/>
          </a:p>
        </p:txBody>
      </p:sp>
      <p:sp>
        <p:nvSpPr>
          <p:cNvPr id="36" name="Freeform 46">
            <a:extLst>
              <a:ext uri="{FF2B5EF4-FFF2-40B4-BE49-F238E27FC236}">
                <a16:creationId xmlns:a16="http://schemas.microsoft.com/office/drawing/2014/main" id="{6D63025C-3C50-083E-B24B-C0AC44EA0C00}"/>
              </a:ext>
            </a:extLst>
          </p:cNvPr>
          <p:cNvSpPr/>
          <p:nvPr/>
        </p:nvSpPr>
        <p:spPr>
          <a:xfrm>
            <a:off x="7981632" y="162761"/>
            <a:ext cx="288000" cy="288000"/>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C79E42">
              <a:alpha val="50000"/>
            </a:srgbClr>
          </a:solidFill>
        </p:spPr>
        <p:style>
          <a:lnRef idx="2">
            <a:schemeClr val="lt1">
              <a:hueOff val="0"/>
              <a:satOff val="0"/>
              <a:lumOff val="0"/>
              <a:alphaOff val="0"/>
            </a:schemeClr>
          </a:lnRef>
          <a:fillRef idx="1">
            <a:schemeClr val="accent4">
              <a:alpha val="50000"/>
              <a:hueOff val="0"/>
              <a:satOff val="0"/>
              <a:lumOff val="0"/>
              <a:alphaOff val="0"/>
            </a:schemeClr>
          </a:fillRef>
          <a:effectRef idx="0">
            <a:schemeClr val="accent4">
              <a:alpha val="50000"/>
              <a:hueOff val="0"/>
              <a:satOff val="0"/>
              <a:lumOff val="0"/>
              <a:alphaOff val="0"/>
            </a:schemeClr>
          </a:effectRef>
          <a:fontRef idx="minor">
            <a:schemeClr val="tx1"/>
          </a:fontRef>
        </p:style>
        <p:txBody>
          <a:bodyPr spcFirstLastPara="0" vert="horz" wrap="square" lIns="72000" tIns="72000" rIns="72000" bIns="178410" numCol="1" spcCol="1270" anchor="ctr" anchorCtr="0">
            <a:noAutofit/>
          </a:bodyPr>
          <a:lstStyle/>
          <a:p>
            <a:pPr lvl="0" algn="ctr" defTabSz="1333500">
              <a:lnSpc>
                <a:spcPct val="90000"/>
              </a:lnSpc>
              <a:spcBef>
                <a:spcPct val="0"/>
              </a:spcBef>
              <a:spcAft>
                <a:spcPct val="35000"/>
              </a:spcAft>
            </a:pPr>
            <a:endParaRPr lang="en-US" sz="1200" dirty="0"/>
          </a:p>
        </p:txBody>
      </p:sp>
      <p:sp>
        <p:nvSpPr>
          <p:cNvPr id="37" name="TextBox 36">
            <a:extLst>
              <a:ext uri="{FF2B5EF4-FFF2-40B4-BE49-F238E27FC236}">
                <a16:creationId xmlns:a16="http://schemas.microsoft.com/office/drawing/2014/main" id="{1D5500BD-37D5-1024-E4E2-F79DA172CA63}"/>
              </a:ext>
            </a:extLst>
          </p:cNvPr>
          <p:cNvSpPr txBox="1"/>
          <p:nvPr/>
        </p:nvSpPr>
        <p:spPr>
          <a:xfrm>
            <a:off x="8284521" y="215016"/>
            <a:ext cx="2268570" cy="246221"/>
          </a:xfrm>
          <a:prstGeom prst="rect">
            <a:avLst/>
          </a:prstGeom>
          <a:noFill/>
        </p:spPr>
        <p:txBody>
          <a:bodyPr wrap="none" rtlCol="0">
            <a:spAutoFit/>
          </a:bodyPr>
          <a:lstStyle/>
          <a:p>
            <a:r>
              <a:rPr lang="en-GB" sz="1000" dirty="0"/>
              <a:t>Different disciplines/practitioner groups</a:t>
            </a:r>
          </a:p>
        </p:txBody>
      </p:sp>
      <p:sp>
        <p:nvSpPr>
          <p:cNvPr id="38" name="TextBox 37">
            <a:extLst>
              <a:ext uri="{FF2B5EF4-FFF2-40B4-BE49-F238E27FC236}">
                <a16:creationId xmlns:a16="http://schemas.microsoft.com/office/drawing/2014/main" id="{7061BF5D-2F3B-171C-5858-2F5BB4A6BF40}"/>
              </a:ext>
            </a:extLst>
          </p:cNvPr>
          <p:cNvSpPr txBox="1"/>
          <p:nvPr/>
        </p:nvSpPr>
        <p:spPr>
          <a:xfrm>
            <a:off x="8289410" y="547112"/>
            <a:ext cx="2377574" cy="246221"/>
          </a:xfrm>
          <a:prstGeom prst="rect">
            <a:avLst/>
          </a:prstGeom>
          <a:noFill/>
        </p:spPr>
        <p:txBody>
          <a:bodyPr wrap="none" rtlCol="0">
            <a:spAutoFit/>
          </a:bodyPr>
          <a:lstStyle/>
          <a:p>
            <a:r>
              <a:rPr lang="en-GB" sz="1000" dirty="0"/>
              <a:t>Community and government stakeholders</a:t>
            </a:r>
          </a:p>
        </p:txBody>
      </p:sp>
      <p:sp>
        <p:nvSpPr>
          <p:cNvPr id="39" name="Freeform 49">
            <a:extLst>
              <a:ext uri="{FF2B5EF4-FFF2-40B4-BE49-F238E27FC236}">
                <a16:creationId xmlns:a16="http://schemas.microsoft.com/office/drawing/2014/main" id="{3525839F-8800-FF49-6DEA-AE89A6462B3D}"/>
              </a:ext>
            </a:extLst>
          </p:cNvPr>
          <p:cNvSpPr/>
          <p:nvPr/>
        </p:nvSpPr>
        <p:spPr>
          <a:xfrm>
            <a:off x="7976979" y="510138"/>
            <a:ext cx="288000" cy="288000"/>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C27964"/>
          </a:solidFill>
        </p:spPr>
        <p:style>
          <a:lnRef idx="2">
            <a:schemeClr val="lt1">
              <a:hueOff val="0"/>
              <a:satOff val="0"/>
              <a:lumOff val="0"/>
              <a:alphaOff val="0"/>
            </a:schemeClr>
          </a:lnRef>
          <a:fillRef idx="1">
            <a:scrgbClr r="0" g="0" b="0"/>
          </a:fillRef>
          <a:effectRef idx="0">
            <a:schemeClr val="accent3">
              <a:alpha val="50000"/>
              <a:hueOff val="0"/>
              <a:satOff val="0"/>
              <a:lumOff val="0"/>
              <a:alphaOff val="0"/>
            </a:schemeClr>
          </a:effectRef>
          <a:fontRef idx="minor">
            <a:schemeClr val="tx1"/>
          </a:fontRef>
        </p:style>
        <p:txBody>
          <a:bodyPr spcFirstLastPara="0" vert="horz" wrap="square" lIns="713640" tIns="152923" rIns="101949" bIns="152923" numCol="1" spcCol="1270" anchor="ctr" anchorCtr="0">
            <a:noAutofit/>
          </a:bodyPr>
          <a:lstStyle/>
          <a:p>
            <a:pPr lvl="0" algn="ctr" defTabSz="2889250">
              <a:lnSpc>
                <a:spcPct val="90000"/>
              </a:lnSpc>
              <a:spcBef>
                <a:spcPct val="0"/>
              </a:spcBef>
              <a:spcAft>
                <a:spcPct val="35000"/>
              </a:spcAft>
            </a:pPr>
            <a:endParaRPr lang="en-US" sz="6500" kern="1200"/>
          </a:p>
        </p:txBody>
      </p:sp>
      <p:sp>
        <p:nvSpPr>
          <p:cNvPr id="41" name="Text Placeholder 4">
            <a:extLst>
              <a:ext uri="{FF2B5EF4-FFF2-40B4-BE49-F238E27FC236}">
                <a16:creationId xmlns:a16="http://schemas.microsoft.com/office/drawing/2014/main" id="{571EEA99-062C-EF16-7F29-5AB68F0A3D15}"/>
              </a:ext>
            </a:extLst>
          </p:cNvPr>
          <p:cNvSpPr txBox="1">
            <a:spLocks/>
          </p:cNvSpPr>
          <p:nvPr/>
        </p:nvSpPr>
        <p:spPr>
          <a:xfrm>
            <a:off x="1003304" y="806517"/>
            <a:ext cx="2948054"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en-GB" dirty="0">
                <a:solidFill>
                  <a:srgbClr val="C79E42"/>
                </a:solidFill>
              </a:rPr>
              <a:t>Multi-disciplinary</a:t>
            </a:r>
          </a:p>
        </p:txBody>
      </p:sp>
      <p:pic>
        <p:nvPicPr>
          <p:cNvPr id="2" name="Graphic 1" descr="Presentation with checklist with solid fill">
            <a:extLst>
              <a:ext uri="{FF2B5EF4-FFF2-40B4-BE49-F238E27FC236}">
                <a16:creationId xmlns:a16="http://schemas.microsoft.com/office/drawing/2014/main" id="{DF5EA5C6-D6FB-C7A9-E4CF-AE8C14D8587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516361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C88760-067A-8079-EA7F-DE0A2A662207}"/>
              </a:ext>
            </a:extLst>
          </p:cNvPr>
          <p:cNvSpPr>
            <a:spLocks noGrp="1"/>
          </p:cNvSpPr>
          <p:nvPr>
            <p:ph type="title"/>
          </p:nvPr>
        </p:nvSpPr>
        <p:spPr/>
        <p:txBody>
          <a:bodyPr/>
          <a:lstStyle/>
          <a:p>
            <a:r>
              <a:rPr lang="en-GB" dirty="0"/>
              <a:t>Collaboration – common attributes</a:t>
            </a:r>
          </a:p>
        </p:txBody>
      </p:sp>
      <p:sp>
        <p:nvSpPr>
          <p:cNvPr id="4" name="Content Placeholder 3">
            <a:extLst>
              <a:ext uri="{FF2B5EF4-FFF2-40B4-BE49-F238E27FC236}">
                <a16:creationId xmlns:a16="http://schemas.microsoft.com/office/drawing/2014/main" id="{8DA399B6-CB9F-32D3-BC8C-21F6A133DFA2}"/>
              </a:ext>
            </a:extLst>
          </p:cNvPr>
          <p:cNvSpPr>
            <a:spLocks noGrp="1"/>
          </p:cNvSpPr>
          <p:nvPr>
            <p:ph idx="1"/>
          </p:nvPr>
        </p:nvSpPr>
        <p:spPr/>
        <p:txBody>
          <a:bodyPr/>
          <a:lstStyle/>
          <a:p>
            <a:r>
              <a:rPr lang="en-US" dirty="0"/>
              <a:t>Willingness to work together towards an agreed purpose </a:t>
            </a:r>
          </a:p>
          <a:p>
            <a:r>
              <a:rPr lang="en-US" dirty="0"/>
              <a:t>Non-hierarchical relationship between collaborators</a:t>
            </a:r>
          </a:p>
          <a:p>
            <a:r>
              <a:rPr lang="en-US" dirty="0"/>
              <a:t>Sharing of expertise and resources between collaborators</a:t>
            </a:r>
          </a:p>
          <a:p>
            <a:r>
              <a:rPr lang="en-US" dirty="0"/>
              <a:t>Open-mindedness and willingness to learn and reflect on experiences</a:t>
            </a:r>
          </a:p>
          <a:p>
            <a:r>
              <a:rPr lang="en-US" dirty="0"/>
              <a:t>Trust and respect for collaborators </a:t>
            </a:r>
          </a:p>
          <a:p>
            <a:r>
              <a:rPr lang="en-US" dirty="0"/>
              <a:t>Teamwork and collaborative learning</a:t>
            </a:r>
          </a:p>
          <a:p>
            <a:endParaRPr lang="en-GB" dirty="0"/>
          </a:p>
        </p:txBody>
      </p:sp>
      <p:pic>
        <p:nvPicPr>
          <p:cNvPr id="2" name="Graphic 1" descr="Presentation with checklist with solid fill">
            <a:extLst>
              <a:ext uri="{FF2B5EF4-FFF2-40B4-BE49-F238E27FC236}">
                <a16:creationId xmlns:a16="http://schemas.microsoft.com/office/drawing/2014/main" id="{AA4D03F2-4A46-39EE-2A45-9FF2777B239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3473961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5DC2644-97F7-97ED-05D0-AA4E1E9336FA}"/>
              </a:ext>
            </a:extLst>
          </p:cNvPr>
          <p:cNvSpPr>
            <a:spLocks noGrp="1"/>
          </p:cNvSpPr>
          <p:nvPr>
            <p:ph type="title"/>
          </p:nvPr>
        </p:nvSpPr>
        <p:spPr>
          <a:xfrm>
            <a:off x="1191491" y="263237"/>
            <a:ext cx="9815946" cy="651164"/>
          </a:xfrm>
        </p:spPr>
        <p:txBody>
          <a:bodyPr>
            <a:normAutofit fontScale="90000"/>
          </a:bodyPr>
          <a:lstStyle/>
          <a:p>
            <a:r>
              <a:rPr lang="en-GB" dirty="0"/>
              <a:t>Benefits and challenges to collaborating with                         other sectors</a:t>
            </a:r>
          </a:p>
        </p:txBody>
      </p:sp>
      <p:sp>
        <p:nvSpPr>
          <p:cNvPr id="4" name="Content Placeholder 3">
            <a:extLst>
              <a:ext uri="{FF2B5EF4-FFF2-40B4-BE49-F238E27FC236}">
                <a16:creationId xmlns:a16="http://schemas.microsoft.com/office/drawing/2014/main" id="{0E0CADBC-2FA7-5541-11D9-3E44C6DD9C86}"/>
              </a:ext>
            </a:extLst>
          </p:cNvPr>
          <p:cNvSpPr>
            <a:spLocks noGrp="1"/>
          </p:cNvSpPr>
          <p:nvPr>
            <p:ph idx="1"/>
          </p:nvPr>
        </p:nvSpPr>
        <p:spPr/>
        <p:txBody>
          <a:bodyPr/>
          <a:lstStyle/>
          <a:p>
            <a:pPr marL="0" indent="0">
              <a:buNone/>
            </a:pPr>
            <a:r>
              <a:rPr lang="en-GB" b="1" dirty="0"/>
              <a:t>Panel discussion</a:t>
            </a:r>
          </a:p>
          <a:p>
            <a:r>
              <a:rPr lang="en-GB" dirty="0"/>
              <a:t>Facilitator will select 3 participants to constitute a panel</a:t>
            </a:r>
          </a:p>
          <a:p>
            <a:r>
              <a:rPr lang="en-GB" dirty="0"/>
              <a:t>Questions to the panel:</a:t>
            </a:r>
          </a:p>
          <a:p>
            <a:pPr lvl="1"/>
            <a:r>
              <a:rPr lang="en-US" dirty="0"/>
              <a:t>How does your sector benefit from collaborating with other agencies/organizations?</a:t>
            </a:r>
          </a:p>
          <a:p>
            <a:pPr lvl="1"/>
            <a:r>
              <a:rPr lang="en-US" dirty="0"/>
              <a:t>What are the challenges to working collaboratively with other sectors in your workplace/community? </a:t>
            </a:r>
          </a:p>
          <a:p>
            <a:pPr lvl="1"/>
            <a:r>
              <a:rPr lang="en-US" dirty="0"/>
              <a:t>Other questions?</a:t>
            </a:r>
          </a:p>
          <a:p>
            <a:r>
              <a:rPr lang="en-US" dirty="0"/>
              <a:t>Other experiences?</a:t>
            </a:r>
            <a:endParaRPr lang="en-GB" dirty="0"/>
          </a:p>
        </p:txBody>
      </p:sp>
      <p:sp>
        <p:nvSpPr>
          <p:cNvPr id="7" name="TextBox 6">
            <a:extLst>
              <a:ext uri="{FF2B5EF4-FFF2-40B4-BE49-F238E27FC236}">
                <a16:creationId xmlns:a16="http://schemas.microsoft.com/office/drawing/2014/main" id="{ADBD54E6-616F-8769-4613-9C92177FEBEF}"/>
              </a:ext>
            </a:extLst>
          </p:cNvPr>
          <p:cNvSpPr txBox="1"/>
          <p:nvPr/>
        </p:nvSpPr>
        <p:spPr>
          <a:xfrm>
            <a:off x="105127"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40 minutes</a:t>
            </a:r>
          </a:p>
        </p:txBody>
      </p:sp>
      <p:pic>
        <p:nvPicPr>
          <p:cNvPr id="2" name="Graphic 1" descr="Stopwatch with solid fill">
            <a:extLst>
              <a:ext uri="{FF2B5EF4-FFF2-40B4-BE49-F238E27FC236}">
                <a16:creationId xmlns:a16="http://schemas.microsoft.com/office/drawing/2014/main" id="{BBDA9AFD-3F53-42BC-5C48-5D366F9A26C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8372306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C43AF-B11B-DEBD-C9C4-4101DEFDBE74}"/>
              </a:ext>
            </a:extLst>
          </p:cNvPr>
          <p:cNvSpPr>
            <a:spLocks noGrp="1"/>
          </p:cNvSpPr>
          <p:nvPr>
            <p:ph type="title"/>
          </p:nvPr>
        </p:nvSpPr>
        <p:spPr/>
        <p:txBody>
          <a:bodyPr>
            <a:normAutofit fontScale="90000"/>
          </a:bodyPr>
          <a:lstStyle/>
          <a:p>
            <a:r>
              <a:rPr lang="en-GB" dirty="0"/>
              <a:t>Benefits of collaboration and coordination in One Health</a:t>
            </a:r>
          </a:p>
        </p:txBody>
      </p:sp>
      <p:sp>
        <p:nvSpPr>
          <p:cNvPr id="3" name="Content Placeholder 2">
            <a:extLst>
              <a:ext uri="{FF2B5EF4-FFF2-40B4-BE49-F238E27FC236}">
                <a16:creationId xmlns:a16="http://schemas.microsoft.com/office/drawing/2014/main" id="{FE35499E-CC98-F59F-656F-178B804F831E}"/>
              </a:ext>
            </a:extLst>
          </p:cNvPr>
          <p:cNvSpPr>
            <a:spLocks noGrp="1"/>
          </p:cNvSpPr>
          <p:nvPr>
            <p:ph idx="1"/>
          </p:nvPr>
        </p:nvSpPr>
        <p:spPr/>
        <p:txBody>
          <a:bodyPr>
            <a:normAutofit/>
          </a:bodyPr>
          <a:lstStyle/>
          <a:p>
            <a:r>
              <a:rPr lang="en-US" dirty="0"/>
              <a:t>Increase access to resources </a:t>
            </a:r>
          </a:p>
          <a:p>
            <a:r>
              <a:rPr lang="en-US" dirty="0"/>
              <a:t>Make more efficient use of resources</a:t>
            </a:r>
          </a:p>
          <a:p>
            <a:r>
              <a:rPr lang="en-US" dirty="0"/>
              <a:t>Enhance accountability</a:t>
            </a:r>
          </a:p>
          <a:p>
            <a:r>
              <a:rPr lang="en-US" dirty="0"/>
              <a:t>Enhance sharing of knowledge and technology</a:t>
            </a:r>
          </a:p>
          <a:p>
            <a:r>
              <a:rPr lang="en-US" dirty="0"/>
              <a:t>Stimulate innovation</a:t>
            </a:r>
          </a:p>
          <a:p>
            <a:r>
              <a:rPr lang="en-US" dirty="0"/>
              <a:t>Creates lasting relationship</a:t>
            </a:r>
          </a:p>
          <a:p>
            <a:r>
              <a:rPr lang="en-US" dirty="0"/>
              <a:t>Promote sustainable development</a:t>
            </a:r>
            <a:endParaRPr lang="en-GB" dirty="0"/>
          </a:p>
        </p:txBody>
      </p:sp>
      <p:pic>
        <p:nvPicPr>
          <p:cNvPr id="4" name="Graphic 3" descr="Presentation with checklist with solid fill">
            <a:extLst>
              <a:ext uri="{FF2B5EF4-FFF2-40B4-BE49-F238E27FC236}">
                <a16:creationId xmlns:a16="http://schemas.microsoft.com/office/drawing/2014/main" id="{C4EE8941-4AD4-4F29-1D2C-8FF15CEA739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2443200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8EA70A-80D9-AE82-1B41-C051EEDED781}"/>
              </a:ext>
            </a:extLst>
          </p:cNvPr>
          <p:cNvSpPr>
            <a:spLocks noGrp="1"/>
          </p:cNvSpPr>
          <p:nvPr>
            <p:ph type="title"/>
          </p:nvPr>
        </p:nvSpPr>
        <p:spPr>
          <a:xfrm>
            <a:off x="1191490" y="263237"/>
            <a:ext cx="9815945" cy="651164"/>
          </a:xfrm>
        </p:spPr>
        <p:txBody>
          <a:bodyPr>
            <a:normAutofit fontScale="90000"/>
          </a:bodyPr>
          <a:lstStyle/>
          <a:p>
            <a:r>
              <a:rPr lang="en-GB" dirty="0"/>
              <a:t>Challenges to collaboration and coordination                         in One Health</a:t>
            </a:r>
          </a:p>
        </p:txBody>
      </p:sp>
      <p:sp>
        <p:nvSpPr>
          <p:cNvPr id="3" name="Content Placeholder 2">
            <a:extLst>
              <a:ext uri="{FF2B5EF4-FFF2-40B4-BE49-F238E27FC236}">
                <a16:creationId xmlns:a16="http://schemas.microsoft.com/office/drawing/2014/main" id="{85F80204-A5B3-87B8-220C-53F77C05428B}"/>
              </a:ext>
            </a:extLst>
          </p:cNvPr>
          <p:cNvSpPr>
            <a:spLocks noGrp="1"/>
          </p:cNvSpPr>
          <p:nvPr>
            <p:ph idx="1"/>
          </p:nvPr>
        </p:nvSpPr>
        <p:spPr/>
        <p:txBody>
          <a:bodyPr/>
          <a:lstStyle/>
          <a:p>
            <a:r>
              <a:rPr lang="en-US" dirty="0"/>
              <a:t>Territorialism and competition due to power imbalance across disciplines/sectors and segments of society (e.g., culture, gender, social class)</a:t>
            </a:r>
          </a:p>
          <a:p>
            <a:r>
              <a:rPr lang="en-US" dirty="0"/>
              <a:t>Potential for misinterpretation due to differences in terminology</a:t>
            </a:r>
          </a:p>
          <a:p>
            <a:r>
              <a:rPr lang="en-US" dirty="0"/>
              <a:t>Perceptions that disciplinary expertise is not understood, acknowledged, or valued</a:t>
            </a:r>
          </a:p>
          <a:p>
            <a:r>
              <a:rPr lang="en-US" dirty="0"/>
              <a:t>Reverting to ‘siloed’ approaches because they are perceived to be easier or faster</a:t>
            </a:r>
          </a:p>
          <a:p>
            <a:endParaRPr lang="en-GB" dirty="0"/>
          </a:p>
        </p:txBody>
      </p:sp>
      <p:pic>
        <p:nvPicPr>
          <p:cNvPr id="4" name="Graphic 3" descr="Presentation with checklist with solid fill">
            <a:extLst>
              <a:ext uri="{FF2B5EF4-FFF2-40B4-BE49-F238E27FC236}">
                <a16:creationId xmlns:a16="http://schemas.microsoft.com/office/drawing/2014/main" id="{3837D586-3AC4-9B98-0333-A028AC3AA7F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5192279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395D3-65F2-52B7-4380-AC4EDB2E48B7}"/>
              </a:ext>
            </a:extLst>
          </p:cNvPr>
          <p:cNvSpPr>
            <a:spLocks noGrp="1"/>
          </p:cNvSpPr>
          <p:nvPr>
            <p:ph type="title"/>
          </p:nvPr>
        </p:nvSpPr>
        <p:spPr/>
        <p:txBody>
          <a:bodyPr/>
          <a:lstStyle/>
          <a:p>
            <a:r>
              <a:rPr lang="en-GB" dirty="0"/>
              <a:t>Keys to successful collaboration and coordination</a:t>
            </a:r>
          </a:p>
        </p:txBody>
      </p:sp>
      <p:sp>
        <p:nvSpPr>
          <p:cNvPr id="3" name="Content Placeholder 2">
            <a:extLst>
              <a:ext uri="{FF2B5EF4-FFF2-40B4-BE49-F238E27FC236}">
                <a16:creationId xmlns:a16="http://schemas.microsoft.com/office/drawing/2014/main" id="{041DB0C2-8A9C-811F-EB68-B8E84BCB274C}"/>
              </a:ext>
            </a:extLst>
          </p:cNvPr>
          <p:cNvSpPr>
            <a:spLocks noGrp="1"/>
          </p:cNvSpPr>
          <p:nvPr>
            <p:ph idx="1"/>
          </p:nvPr>
        </p:nvSpPr>
        <p:spPr/>
        <p:txBody>
          <a:bodyPr/>
          <a:lstStyle/>
          <a:p>
            <a:pPr marL="0" indent="0">
              <a:buNone/>
            </a:pPr>
            <a:r>
              <a:rPr lang="en-GB" b="1" dirty="0"/>
              <a:t>Small group discussion (brainstorming)</a:t>
            </a:r>
          </a:p>
          <a:p>
            <a:r>
              <a:rPr lang="en-GB" dirty="0"/>
              <a:t>Discussion questions:</a:t>
            </a:r>
          </a:p>
          <a:p>
            <a:pPr lvl="1"/>
            <a:r>
              <a:rPr lang="en-US" dirty="0"/>
              <a:t>What factors influence successful collaboration and coordination between sectors?</a:t>
            </a:r>
          </a:p>
          <a:p>
            <a:pPr lvl="1"/>
            <a:r>
              <a:rPr lang="en-US" dirty="0"/>
              <a:t>What practical approaches can we use to enhance collaboration and coordination between sectors?</a:t>
            </a:r>
          </a:p>
          <a:p>
            <a:pPr lvl="1"/>
            <a:endParaRPr lang="en-GB" dirty="0"/>
          </a:p>
          <a:p>
            <a:pPr lvl="1"/>
            <a:endParaRPr lang="en-GB" dirty="0"/>
          </a:p>
        </p:txBody>
      </p:sp>
      <p:sp>
        <p:nvSpPr>
          <p:cNvPr id="6" name="TextBox 5">
            <a:extLst>
              <a:ext uri="{FF2B5EF4-FFF2-40B4-BE49-F238E27FC236}">
                <a16:creationId xmlns:a16="http://schemas.microsoft.com/office/drawing/2014/main" id="{17650DDA-247E-D8F6-2E29-C0A4B3F66021}"/>
              </a:ext>
            </a:extLst>
          </p:cNvPr>
          <p:cNvSpPr txBox="1"/>
          <p:nvPr/>
        </p:nvSpPr>
        <p:spPr>
          <a:xfrm>
            <a:off x="12089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30 minutes</a:t>
            </a:r>
          </a:p>
        </p:txBody>
      </p:sp>
      <p:pic>
        <p:nvPicPr>
          <p:cNvPr id="7" name="Graphic 6" descr="Stopwatch with solid fill">
            <a:extLst>
              <a:ext uri="{FF2B5EF4-FFF2-40B4-BE49-F238E27FC236}">
                <a16:creationId xmlns:a16="http://schemas.microsoft.com/office/drawing/2014/main" id="{27827CEE-5C30-757C-6979-3F25CF2B573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23698493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F15015-5657-601E-6862-C0CB07199DCA}"/>
              </a:ext>
            </a:extLst>
          </p:cNvPr>
          <p:cNvSpPr>
            <a:spLocks noGrp="1"/>
          </p:cNvSpPr>
          <p:nvPr>
            <p:ph type="title"/>
          </p:nvPr>
        </p:nvSpPr>
        <p:spPr/>
        <p:txBody>
          <a:bodyPr/>
          <a:lstStyle/>
          <a:p>
            <a:r>
              <a:rPr lang="en-GB" dirty="0"/>
              <a:t>Keys to successful collaboration and coordination</a:t>
            </a:r>
          </a:p>
        </p:txBody>
      </p:sp>
      <p:sp>
        <p:nvSpPr>
          <p:cNvPr id="3" name="Content Placeholder 2">
            <a:extLst>
              <a:ext uri="{FF2B5EF4-FFF2-40B4-BE49-F238E27FC236}">
                <a16:creationId xmlns:a16="http://schemas.microsoft.com/office/drawing/2014/main" id="{233A522B-E49D-E92D-E014-0C47FEC119E4}"/>
              </a:ext>
            </a:extLst>
          </p:cNvPr>
          <p:cNvSpPr>
            <a:spLocks noGrp="1"/>
          </p:cNvSpPr>
          <p:nvPr>
            <p:ph idx="1"/>
          </p:nvPr>
        </p:nvSpPr>
        <p:spPr/>
        <p:txBody>
          <a:bodyPr/>
          <a:lstStyle/>
          <a:p>
            <a:r>
              <a:rPr lang="en-GB" dirty="0"/>
              <a:t>According to the Network for the Evaluation of One Health, who designed a framework for evaluating </a:t>
            </a:r>
            <a:r>
              <a:rPr lang="en-US" dirty="0"/>
              <a:t>One Health initiatives, initiatives that score highly have (amongst other things):</a:t>
            </a:r>
          </a:p>
          <a:p>
            <a:pPr lvl="1"/>
            <a:r>
              <a:rPr lang="en-US" dirty="0"/>
              <a:t>Shared aims and objectives that are clear to all</a:t>
            </a:r>
          </a:p>
          <a:p>
            <a:pPr lvl="1"/>
            <a:r>
              <a:rPr lang="en-US" dirty="0"/>
              <a:t>Frequent meetings with all disciplines present</a:t>
            </a:r>
          </a:p>
          <a:p>
            <a:pPr lvl="1"/>
            <a:r>
              <a:rPr lang="en-US" dirty="0"/>
              <a:t>Joint decision making</a:t>
            </a:r>
          </a:p>
          <a:p>
            <a:pPr lvl="1"/>
            <a:r>
              <a:rPr lang="en-US" dirty="0"/>
              <a:t>Well-functioning teamwork</a:t>
            </a:r>
          </a:p>
          <a:p>
            <a:pPr lvl="1"/>
            <a:r>
              <a:rPr lang="en-US" dirty="0"/>
              <a:t>Clear roles between team members</a:t>
            </a:r>
          </a:p>
          <a:p>
            <a:pPr lvl="1"/>
            <a:r>
              <a:rPr lang="en-US" dirty="0"/>
              <a:t>High level of stakeholder engagement throughout the initiative</a:t>
            </a:r>
          </a:p>
          <a:p>
            <a:endParaRPr lang="en-GB" dirty="0"/>
          </a:p>
        </p:txBody>
      </p:sp>
      <p:pic>
        <p:nvPicPr>
          <p:cNvPr id="4" name="Graphic 3" descr="Presentation with checklist with solid fill">
            <a:extLst>
              <a:ext uri="{FF2B5EF4-FFF2-40B4-BE49-F238E27FC236}">
                <a16:creationId xmlns:a16="http://schemas.microsoft.com/office/drawing/2014/main" id="{286851B3-3F12-7B18-4C2C-2252C1D4C4A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5815618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2A192-9BED-D6BA-7BCB-F59ACED58A73}"/>
              </a:ext>
            </a:extLst>
          </p:cNvPr>
          <p:cNvSpPr>
            <a:spLocks noGrp="1"/>
          </p:cNvSpPr>
          <p:nvPr>
            <p:ph type="title"/>
          </p:nvPr>
        </p:nvSpPr>
        <p:spPr/>
        <p:txBody>
          <a:bodyPr/>
          <a:lstStyle/>
          <a:p>
            <a:r>
              <a:rPr lang="en-GB" dirty="0"/>
              <a:t>Success of collaborations influenced by…</a:t>
            </a:r>
          </a:p>
        </p:txBody>
      </p:sp>
      <p:sp>
        <p:nvSpPr>
          <p:cNvPr id="3" name="Content Placeholder 2">
            <a:extLst>
              <a:ext uri="{FF2B5EF4-FFF2-40B4-BE49-F238E27FC236}">
                <a16:creationId xmlns:a16="http://schemas.microsoft.com/office/drawing/2014/main" id="{FE304C7D-6AFD-5253-58C8-978183C35DEF}"/>
              </a:ext>
            </a:extLst>
          </p:cNvPr>
          <p:cNvSpPr>
            <a:spLocks noGrp="1"/>
          </p:cNvSpPr>
          <p:nvPr>
            <p:ph idx="1"/>
          </p:nvPr>
        </p:nvSpPr>
        <p:spPr/>
        <p:txBody>
          <a:bodyPr/>
          <a:lstStyle/>
          <a:p>
            <a:r>
              <a:rPr lang="en-GB" dirty="0"/>
              <a:t>Individual characteristics of the </a:t>
            </a:r>
            <a:r>
              <a:rPr lang="en-GB" b="1" dirty="0"/>
              <a:t>people</a:t>
            </a:r>
            <a:r>
              <a:rPr lang="en-GB" dirty="0"/>
              <a:t> involved</a:t>
            </a:r>
          </a:p>
          <a:p>
            <a:pPr lvl="1"/>
            <a:endParaRPr lang="en-GB" dirty="0"/>
          </a:p>
          <a:p>
            <a:r>
              <a:rPr lang="en-GB" dirty="0"/>
              <a:t>Tips for One Health practitioners</a:t>
            </a:r>
          </a:p>
          <a:p>
            <a:pPr lvl="1"/>
            <a:r>
              <a:rPr lang="en-GB" dirty="0"/>
              <a:t>Beyond technical skills, practitioners need skills in communication, negotiation, conflict resolution; need to practice open-mindedness;  and need to adopt values and attitudes that promote </a:t>
            </a:r>
            <a:r>
              <a:rPr lang="en-US" dirty="0"/>
              <a:t>social, cultural and gender equity and inclusiveness</a:t>
            </a:r>
          </a:p>
        </p:txBody>
      </p:sp>
      <p:grpSp>
        <p:nvGrpSpPr>
          <p:cNvPr id="4" name="Group 3">
            <a:extLst>
              <a:ext uri="{FF2B5EF4-FFF2-40B4-BE49-F238E27FC236}">
                <a16:creationId xmlns:a16="http://schemas.microsoft.com/office/drawing/2014/main" id="{A72E381F-2D3C-4A76-232B-08FD8A4CDE50}"/>
              </a:ext>
            </a:extLst>
          </p:cNvPr>
          <p:cNvGrpSpPr/>
          <p:nvPr/>
        </p:nvGrpSpPr>
        <p:grpSpPr>
          <a:xfrm>
            <a:off x="130627" y="2620729"/>
            <a:ext cx="1376556" cy="1004209"/>
            <a:chOff x="391886" y="4433209"/>
            <a:chExt cx="1376556" cy="1004209"/>
          </a:xfrm>
        </p:grpSpPr>
        <p:pic>
          <p:nvPicPr>
            <p:cNvPr id="5" name="Picture 2" descr="graphic definition on One Health">
              <a:extLst>
                <a:ext uri="{FF2B5EF4-FFF2-40B4-BE49-F238E27FC236}">
                  <a16:creationId xmlns:a16="http://schemas.microsoft.com/office/drawing/2014/main" id="{B3BBDC24-0DC4-3958-9898-1E41B3E52096}"/>
                </a:ext>
              </a:extLst>
            </p:cNvPr>
            <p:cNvPicPr>
              <a:picLocks noChangeAspect="1" noChangeArrowheads="1"/>
            </p:cNvPicPr>
            <p:nvPr/>
          </p:nvPicPr>
          <p:blipFill rotWithShape="1">
            <a:blip r:embed="rId2">
              <a:duotone>
                <a:schemeClr val="accent4">
                  <a:shade val="45000"/>
                  <a:satMod val="135000"/>
                </a:schemeClr>
                <a:prstClr val="white"/>
              </a:duotone>
              <a:extLst>
                <a:ext uri="{28A0092B-C50C-407E-A947-70E740481C1C}">
                  <a14:useLocalDpi xmlns:a14="http://schemas.microsoft.com/office/drawing/2010/main" val="0"/>
                </a:ext>
              </a:extLst>
            </a:blip>
            <a:srcRect l="43814" t="8541" r="40496" b="70626"/>
            <a:stretch/>
          </p:blipFill>
          <p:spPr bwMode="auto">
            <a:xfrm>
              <a:off x="391886" y="4433209"/>
              <a:ext cx="1376556" cy="1004209"/>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6519B6D-CC22-FFCC-4882-9A5F0962DB2D}"/>
                </a:ext>
              </a:extLst>
            </p:cNvPr>
            <p:cNvSpPr txBox="1"/>
            <p:nvPr/>
          </p:nvSpPr>
          <p:spPr>
            <a:xfrm>
              <a:off x="789214" y="4750647"/>
              <a:ext cx="553357" cy="400110"/>
            </a:xfrm>
            <a:prstGeom prst="rect">
              <a:avLst/>
            </a:prstGeom>
            <a:noFill/>
          </p:spPr>
          <p:txBody>
            <a:bodyPr wrap="none" rtlCol="0">
              <a:spAutoFit/>
            </a:bodyPr>
            <a:lstStyle/>
            <a:p>
              <a:r>
                <a:rPr lang="en-GB" sz="2000" b="1" dirty="0"/>
                <a:t>4Cs</a:t>
              </a:r>
            </a:p>
          </p:txBody>
        </p:sp>
      </p:grpSp>
      <p:pic>
        <p:nvPicPr>
          <p:cNvPr id="7" name="Graphic 6" descr="Presentation with checklist with solid fill">
            <a:extLst>
              <a:ext uri="{FF2B5EF4-FFF2-40B4-BE49-F238E27FC236}">
                <a16:creationId xmlns:a16="http://schemas.microsoft.com/office/drawing/2014/main" id="{D8508761-2C5A-C16B-0D9F-E567A711F35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1355562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C1B4C2-A3B9-0AA8-3943-17952BFEF2DD}"/>
              </a:ext>
            </a:extLst>
          </p:cNvPr>
          <p:cNvSpPr>
            <a:spLocks noGrp="1"/>
          </p:cNvSpPr>
          <p:nvPr>
            <p:ph type="ctrTitle"/>
          </p:nvPr>
        </p:nvSpPr>
        <p:spPr/>
        <p:txBody>
          <a:bodyPr/>
          <a:lstStyle/>
          <a:p>
            <a:r>
              <a:rPr lang="en-GB" dirty="0"/>
              <a:t>Module 1: Principles and applications of One Health </a:t>
            </a:r>
          </a:p>
        </p:txBody>
      </p:sp>
    </p:spTree>
    <p:extLst>
      <p:ext uri="{BB962C8B-B14F-4D97-AF65-F5344CB8AC3E}">
        <p14:creationId xmlns:p14="http://schemas.microsoft.com/office/powerpoint/2010/main" val="1173409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B8D9C-0987-2ABA-30EF-D59573FB8150}"/>
              </a:ext>
            </a:extLst>
          </p:cNvPr>
          <p:cNvSpPr>
            <a:spLocks noGrp="1"/>
          </p:cNvSpPr>
          <p:nvPr>
            <p:ph type="title"/>
          </p:nvPr>
        </p:nvSpPr>
        <p:spPr/>
        <p:txBody>
          <a:bodyPr/>
          <a:lstStyle/>
          <a:p>
            <a:r>
              <a:rPr lang="en-GB" dirty="0"/>
              <a:t>…and the way you work as a team</a:t>
            </a:r>
          </a:p>
        </p:txBody>
      </p:sp>
      <p:sp>
        <p:nvSpPr>
          <p:cNvPr id="3" name="Content Placeholder 2">
            <a:extLst>
              <a:ext uri="{FF2B5EF4-FFF2-40B4-BE49-F238E27FC236}">
                <a16:creationId xmlns:a16="http://schemas.microsoft.com/office/drawing/2014/main" id="{4E67CA1A-3347-EBD2-5AD3-29A65CC06AC6}"/>
              </a:ext>
            </a:extLst>
          </p:cNvPr>
          <p:cNvSpPr>
            <a:spLocks noGrp="1"/>
          </p:cNvSpPr>
          <p:nvPr>
            <p:ph idx="1"/>
          </p:nvPr>
        </p:nvSpPr>
        <p:spPr/>
        <p:txBody>
          <a:bodyPr/>
          <a:lstStyle/>
          <a:p>
            <a:r>
              <a:rPr lang="en-GB" dirty="0"/>
              <a:t>Shared vision – articulates a common goal</a:t>
            </a:r>
          </a:p>
          <a:p>
            <a:r>
              <a:rPr lang="en-GB" dirty="0"/>
              <a:t>Shared leadership e.g. rotating between sectors</a:t>
            </a:r>
          </a:p>
          <a:p>
            <a:r>
              <a:rPr lang="en-GB" dirty="0"/>
              <a:t>Joint decision-making</a:t>
            </a:r>
          </a:p>
          <a:p>
            <a:r>
              <a:rPr lang="en-GB" dirty="0"/>
              <a:t>Joint planning</a:t>
            </a:r>
          </a:p>
          <a:p>
            <a:r>
              <a:rPr lang="en-GB" dirty="0"/>
              <a:t>Trust – built through </a:t>
            </a:r>
            <a:r>
              <a:rPr lang="en-US" dirty="0"/>
              <a:t>mutual respect for each person’s experience, knowledge, and contribution</a:t>
            </a:r>
          </a:p>
          <a:p>
            <a:r>
              <a:rPr lang="en-US" dirty="0"/>
              <a:t>Open communication – transparent flow of information with clear means for voicing concerns or suggestions</a:t>
            </a:r>
            <a:endParaRPr lang="en-GB" dirty="0"/>
          </a:p>
          <a:p>
            <a:r>
              <a:rPr lang="en-GB" dirty="0"/>
              <a:t>Learning together </a:t>
            </a:r>
          </a:p>
          <a:p>
            <a:r>
              <a:rPr lang="en-GB" dirty="0"/>
              <a:t>Flexibility – not hinging on 1 person</a:t>
            </a:r>
          </a:p>
          <a:p>
            <a:pPr lvl="1"/>
            <a:endParaRPr lang="en-GB" dirty="0"/>
          </a:p>
        </p:txBody>
      </p:sp>
      <p:pic>
        <p:nvPicPr>
          <p:cNvPr id="4" name="Graphic 3" descr="Presentation with checklist with solid fill">
            <a:extLst>
              <a:ext uri="{FF2B5EF4-FFF2-40B4-BE49-F238E27FC236}">
                <a16:creationId xmlns:a16="http://schemas.microsoft.com/office/drawing/2014/main" id="{9B2D24CE-21E6-6E7B-9488-1C15C573BC2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832534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A224C-6B41-5A34-7798-E3C97A365587}"/>
              </a:ext>
            </a:extLst>
          </p:cNvPr>
          <p:cNvSpPr>
            <a:spLocks noGrp="1"/>
          </p:cNvSpPr>
          <p:nvPr>
            <p:ph type="title"/>
          </p:nvPr>
        </p:nvSpPr>
        <p:spPr/>
        <p:txBody>
          <a:bodyPr/>
          <a:lstStyle/>
          <a:p>
            <a:r>
              <a:rPr lang="en-GB" dirty="0"/>
              <a:t>Stages of group development</a:t>
            </a:r>
          </a:p>
        </p:txBody>
      </p:sp>
      <p:sp>
        <p:nvSpPr>
          <p:cNvPr id="3" name="Content Placeholder 2">
            <a:extLst>
              <a:ext uri="{FF2B5EF4-FFF2-40B4-BE49-F238E27FC236}">
                <a16:creationId xmlns:a16="http://schemas.microsoft.com/office/drawing/2014/main" id="{9FE7E2F0-969F-8110-1474-DF6142FD99FA}"/>
              </a:ext>
            </a:extLst>
          </p:cNvPr>
          <p:cNvSpPr>
            <a:spLocks noGrp="1"/>
          </p:cNvSpPr>
          <p:nvPr>
            <p:ph idx="1"/>
          </p:nvPr>
        </p:nvSpPr>
        <p:spPr/>
        <p:txBody>
          <a:bodyPr/>
          <a:lstStyle/>
          <a:p>
            <a:pPr marL="0" indent="0">
              <a:buNone/>
            </a:pPr>
            <a:r>
              <a:rPr lang="en-GB" b="1" dirty="0"/>
              <a:t>Interactive plenary discussion</a:t>
            </a:r>
          </a:p>
          <a:p>
            <a:r>
              <a:rPr lang="en-US" dirty="0"/>
              <a:t>Think of a time when you were working as part of a team to achieve something in your woreda/district. </a:t>
            </a:r>
          </a:p>
          <a:p>
            <a:pPr lvl="1"/>
            <a:r>
              <a:rPr lang="en-US" dirty="0"/>
              <a:t>Did the team work effectively from the beginning? </a:t>
            </a:r>
          </a:p>
          <a:p>
            <a:pPr lvl="1"/>
            <a:r>
              <a:rPr lang="en-US" dirty="0"/>
              <a:t>What factors contributed to the team’s success/failure?</a:t>
            </a:r>
            <a:endParaRPr lang="en-GB" dirty="0"/>
          </a:p>
        </p:txBody>
      </p:sp>
      <p:sp>
        <p:nvSpPr>
          <p:cNvPr id="8" name="TextBox 7">
            <a:extLst>
              <a:ext uri="{FF2B5EF4-FFF2-40B4-BE49-F238E27FC236}">
                <a16:creationId xmlns:a16="http://schemas.microsoft.com/office/drawing/2014/main" id="{4CE66485-4FD6-F90F-4395-69F2036B73C3}"/>
              </a:ext>
            </a:extLst>
          </p:cNvPr>
          <p:cNvSpPr txBox="1"/>
          <p:nvPr/>
        </p:nvSpPr>
        <p:spPr>
          <a:xfrm>
            <a:off x="12089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5 minutes</a:t>
            </a:r>
          </a:p>
        </p:txBody>
      </p:sp>
      <p:pic>
        <p:nvPicPr>
          <p:cNvPr id="9" name="Graphic 8" descr="Stopwatch with solid fill">
            <a:extLst>
              <a:ext uri="{FF2B5EF4-FFF2-40B4-BE49-F238E27FC236}">
                <a16:creationId xmlns:a16="http://schemas.microsoft.com/office/drawing/2014/main" id="{DFFC0CB1-C5EC-AA81-D68A-F41FF2CF97D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9147100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C06717-4A52-FD46-B62D-ECE1FB70182B}"/>
              </a:ext>
            </a:extLst>
          </p:cNvPr>
          <p:cNvSpPr>
            <a:spLocks noGrp="1"/>
          </p:cNvSpPr>
          <p:nvPr>
            <p:ph type="title"/>
          </p:nvPr>
        </p:nvSpPr>
        <p:spPr/>
        <p:txBody>
          <a:bodyPr/>
          <a:lstStyle/>
          <a:p>
            <a:r>
              <a:rPr lang="en-GB" dirty="0"/>
              <a:t>Stages of group development</a:t>
            </a:r>
          </a:p>
        </p:txBody>
      </p:sp>
      <p:sp>
        <p:nvSpPr>
          <p:cNvPr id="3" name="Content Placeholder 2">
            <a:extLst>
              <a:ext uri="{FF2B5EF4-FFF2-40B4-BE49-F238E27FC236}">
                <a16:creationId xmlns:a16="http://schemas.microsoft.com/office/drawing/2014/main" id="{02040928-0DB2-9D77-7C8D-337D4024DED6}"/>
              </a:ext>
            </a:extLst>
          </p:cNvPr>
          <p:cNvSpPr>
            <a:spLocks noGrp="1"/>
          </p:cNvSpPr>
          <p:nvPr>
            <p:ph idx="1"/>
          </p:nvPr>
        </p:nvSpPr>
        <p:spPr/>
        <p:txBody>
          <a:bodyPr/>
          <a:lstStyle/>
          <a:p>
            <a:pPr marL="0" indent="0">
              <a:buNone/>
            </a:pPr>
            <a:r>
              <a:rPr lang="en-GB" b="1" dirty="0"/>
              <a:t>Think-pair-share</a:t>
            </a:r>
          </a:p>
          <a:p>
            <a:r>
              <a:rPr lang="en-GB" dirty="0"/>
              <a:t>Facilitator will distribute copies of Tuckman’s stages of group development</a:t>
            </a:r>
          </a:p>
          <a:p>
            <a:r>
              <a:rPr lang="en-GB" dirty="0"/>
              <a:t>Individually, reflect on the following questions:</a:t>
            </a:r>
          </a:p>
          <a:p>
            <a:pPr lvl="1"/>
            <a:r>
              <a:rPr lang="en-US" dirty="0"/>
              <a:t>How does Tuckman’s stages of group development help you understand group dynamics?</a:t>
            </a:r>
          </a:p>
          <a:p>
            <a:pPr lvl="1"/>
            <a:r>
              <a:rPr lang="en-US" dirty="0"/>
              <a:t>Can you relate to these phases from your own experiences with teamwork? How? Give examples.</a:t>
            </a:r>
          </a:p>
          <a:p>
            <a:pPr lvl="1"/>
            <a:r>
              <a:rPr lang="en-US" dirty="0"/>
              <a:t>What approaches can we use to enhance team building?</a:t>
            </a:r>
          </a:p>
          <a:p>
            <a:r>
              <a:rPr lang="en-GB" dirty="0"/>
              <a:t>Share your reflections with your neighbour</a:t>
            </a:r>
          </a:p>
          <a:p>
            <a:r>
              <a:rPr lang="en-GB" dirty="0"/>
              <a:t>In pairs, be prepared to share your reflections in plenary</a:t>
            </a:r>
          </a:p>
        </p:txBody>
      </p:sp>
      <p:sp>
        <p:nvSpPr>
          <p:cNvPr id="6" name="TextBox 5">
            <a:extLst>
              <a:ext uri="{FF2B5EF4-FFF2-40B4-BE49-F238E27FC236}">
                <a16:creationId xmlns:a16="http://schemas.microsoft.com/office/drawing/2014/main" id="{A9658181-DC29-A56D-27E0-43E3ECBB11BF}"/>
              </a:ext>
            </a:extLst>
          </p:cNvPr>
          <p:cNvSpPr txBox="1"/>
          <p:nvPr/>
        </p:nvSpPr>
        <p:spPr>
          <a:xfrm>
            <a:off x="12089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40 minutes</a:t>
            </a:r>
          </a:p>
        </p:txBody>
      </p:sp>
      <p:pic>
        <p:nvPicPr>
          <p:cNvPr id="7" name="Graphic 6" descr="Stopwatch with solid fill">
            <a:extLst>
              <a:ext uri="{FF2B5EF4-FFF2-40B4-BE49-F238E27FC236}">
                <a16:creationId xmlns:a16="http://schemas.microsoft.com/office/drawing/2014/main" id="{48991C71-9945-1005-DDB2-45BD014ED7D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6028464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1F3DF7-AC16-9DB9-D255-473EE1553365}"/>
              </a:ext>
            </a:extLst>
          </p:cNvPr>
          <p:cNvSpPr>
            <a:spLocks noGrp="1"/>
          </p:cNvSpPr>
          <p:nvPr>
            <p:ph type="title"/>
          </p:nvPr>
        </p:nvSpPr>
        <p:spPr/>
        <p:txBody>
          <a:bodyPr/>
          <a:lstStyle/>
          <a:p>
            <a:r>
              <a:rPr lang="en-GB" dirty="0"/>
              <a:t>What is a team?</a:t>
            </a:r>
          </a:p>
        </p:txBody>
      </p:sp>
      <p:sp>
        <p:nvSpPr>
          <p:cNvPr id="3" name="Content Placeholder 2">
            <a:extLst>
              <a:ext uri="{FF2B5EF4-FFF2-40B4-BE49-F238E27FC236}">
                <a16:creationId xmlns:a16="http://schemas.microsoft.com/office/drawing/2014/main" id="{53CCB089-BC3B-685B-00C6-B0C3D2BA6D3C}"/>
              </a:ext>
            </a:extLst>
          </p:cNvPr>
          <p:cNvSpPr>
            <a:spLocks noGrp="1"/>
          </p:cNvSpPr>
          <p:nvPr>
            <p:ph idx="1"/>
          </p:nvPr>
        </p:nvSpPr>
        <p:spPr/>
        <p:txBody>
          <a:bodyPr/>
          <a:lstStyle/>
          <a:p>
            <a:r>
              <a:rPr lang="en-GB" b="1" dirty="0"/>
              <a:t>Team</a:t>
            </a:r>
            <a:r>
              <a:rPr lang="en-GB" dirty="0"/>
              <a:t>: </a:t>
            </a:r>
            <a:r>
              <a:rPr lang="en-US" dirty="0"/>
              <a:t>group of individuals with complementary abilities and skills committed to a common purpose and accountable for performing tasks that contribute to achieving common goals</a:t>
            </a:r>
          </a:p>
          <a:p>
            <a:pPr lvl="1"/>
            <a:r>
              <a:rPr lang="en-US" dirty="0"/>
              <a:t>In One Health, teams comprise of men and women with different technical skill sets who come from different parts of society </a:t>
            </a:r>
            <a:endParaRPr lang="en-GB" dirty="0"/>
          </a:p>
        </p:txBody>
      </p:sp>
      <p:grpSp>
        <p:nvGrpSpPr>
          <p:cNvPr id="7" name="Group 6">
            <a:extLst>
              <a:ext uri="{FF2B5EF4-FFF2-40B4-BE49-F238E27FC236}">
                <a16:creationId xmlns:a16="http://schemas.microsoft.com/office/drawing/2014/main" id="{58544D18-4025-FD51-ECE7-DE1F8BBA15E5}"/>
              </a:ext>
            </a:extLst>
          </p:cNvPr>
          <p:cNvGrpSpPr/>
          <p:nvPr/>
        </p:nvGrpSpPr>
        <p:grpSpPr>
          <a:xfrm>
            <a:off x="1974234" y="3271039"/>
            <a:ext cx="7916964" cy="2884832"/>
            <a:chOff x="1974234" y="3271039"/>
            <a:chExt cx="7916964" cy="2884832"/>
          </a:xfrm>
        </p:grpSpPr>
        <p:pic>
          <p:nvPicPr>
            <p:cNvPr id="4" name="Picture 2" descr="graphic definition on One Health">
              <a:extLst>
                <a:ext uri="{FF2B5EF4-FFF2-40B4-BE49-F238E27FC236}">
                  <a16:creationId xmlns:a16="http://schemas.microsoft.com/office/drawing/2014/main" id="{F279C1FC-0282-5761-AE83-62279C2023D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7432"/>
            <a:stretch/>
          </p:blipFill>
          <p:spPr bwMode="auto">
            <a:xfrm>
              <a:off x="1974234" y="3271039"/>
              <a:ext cx="7916964" cy="2721546"/>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6" name="Freeform: Shape 5">
              <a:extLst>
                <a:ext uri="{FF2B5EF4-FFF2-40B4-BE49-F238E27FC236}">
                  <a16:creationId xmlns:a16="http://schemas.microsoft.com/office/drawing/2014/main" id="{EF3A178B-6609-6962-A26C-A0A75D8DE446}"/>
                </a:ext>
              </a:extLst>
            </p:cNvPr>
            <p:cNvSpPr/>
            <p:nvPr/>
          </p:nvSpPr>
          <p:spPr>
            <a:xfrm>
              <a:off x="4065814" y="4751614"/>
              <a:ext cx="3624943" cy="1404257"/>
            </a:xfrm>
            <a:custGeom>
              <a:avLst/>
              <a:gdLst>
                <a:gd name="connsiteX0" fmla="*/ 2024743 w 3624943"/>
                <a:gd name="connsiteY0" fmla="*/ 0 h 1404257"/>
                <a:gd name="connsiteX1" fmla="*/ 0 w 3624943"/>
                <a:gd name="connsiteY1" fmla="*/ 1306286 h 1404257"/>
                <a:gd name="connsiteX2" fmla="*/ 3624943 w 3624943"/>
                <a:gd name="connsiteY2" fmla="*/ 1404257 h 1404257"/>
                <a:gd name="connsiteX3" fmla="*/ 2890157 w 3624943"/>
                <a:gd name="connsiteY3" fmla="*/ 97972 h 1404257"/>
                <a:gd name="connsiteX4" fmla="*/ 2024743 w 3624943"/>
                <a:gd name="connsiteY4" fmla="*/ 0 h 14042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4943" h="1404257">
                  <a:moveTo>
                    <a:pt x="2024743" y="0"/>
                  </a:moveTo>
                  <a:lnTo>
                    <a:pt x="0" y="1306286"/>
                  </a:lnTo>
                  <a:lnTo>
                    <a:pt x="3624943" y="1404257"/>
                  </a:lnTo>
                  <a:lnTo>
                    <a:pt x="2890157" y="97972"/>
                  </a:lnTo>
                  <a:lnTo>
                    <a:pt x="2024743" y="0"/>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5" name="Graphic 4" descr="Presentation with checklist with solid fill">
            <a:extLst>
              <a:ext uri="{FF2B5EF4-FFF2-40B4-BE49-F238E27FC236}">
                <a16:creationId xmlns:a16="http://schemas.microsoft.com/office/drawing/2014/main" id="{5AAA911B-596D-DC39-E1D4-A4C71D6763C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6250081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390BC-75B8-AFF8-9554-0F61A3AE693C}"/>
              </a:ext>
            </a:extLst>
          </p:cNvPr>
          <p:cNvSpPr>
            <a:spLocks noGrp="1"/>
          </p:cNvSpPr>
          <p:nvPr>
            <p:ph type="title"/>
          </p:nvPr>
        </p:nvSpPr>
        <p:spPr/>
        <p:txBody>
          <a:bodyPr/>
          <a:lstStyle/>
          <a:p>
            <a:r>
              <a:rPr lang="en-GB" dirty="0"/>
              <a:t>Requirements for effective teamwork</a:t>
            </a:r>
          </a:p>
        </p:txBody>
      </p:sp>
      <p:sp>
        <p:nvSpPr>
          <p:cNvPr id="3" name="Content Placeholder 2">
            <a:extLst>
              <a:ext uri="{FF2B5EF4-FFF2-40B4-BE49-F238E27FC236}">
                <a16:creationId xmlns:a16="http://schemas.microsoft.com/office/drawing/2014/main" id="{1950A407-EA44-62BD-0F44-CFCA66C03D85}"/>
              </a:ext>
            </a:extLst>
          </p:cNvPr>
          <p:cNvSpPr>
            <a:spLocks noGrp="1"/>
          </p:cNvSpPr>
          <p:nvPr>
            <p:ph idx="1"/>
          </p:nvPr>
        </p:nvSpPr>
        <p:spPr/>
        <p:txBody>
          <a:bodyPr>
            <a:normAutofit/>
          </a:bodyPr>
          <a:lstStyle/>
          <a:p>
            <a:r>
              <a:rPr lang="en-US" dirty="0"/>
              <a:t>Clear understanding and commitment to a common task and overall purpose </a:t>
            </a:r>
          </a:p>
          <a:p>
            <a:r>
              <a:rPr lang="en-US" dirty="0"/>
              <a:t>Clear idea of your own job and how it relates to other team members’ jobs</a:t>
            </a:r>
          </a:p>
          <a:p>
            <a:pPr lvl="1"/>
            <a:r>
              <a:rPr lang="en-US" dirty="0"/>
              <a:t>Understand the work and duties of other members, particularly where there is an overlap in functions</a:t>
            </a:r>
          </a:p>
          <a:p>
            <a:r>
              <a:rPr lang="en-US" dirty="0"/>
              <a:t>Flexibility so that the work of your team does not collapse when one member is absent </a:t>
            </a:r>
          </a:p>
          <a:p>
            <a:r>
              <a:rPr lang="en-US" dirty="0"/>
              <a:t>Creating a good learning and training environment in the workplace</a:t>
            </a:r>
          </a:p>
          <a:p>
            <a:pPr lvl="1"/>
            <a:r>
              <a:rPr lang="en-US" dirty="0"/>
              <a:t>Team leader should encourage and stimulate this process </a:t>
            </a:r>
          </a:p>
          <a:p>
            <a:pPr marL="0" indent="0">
              <a:buNone/>
            </a:pPr>
            <a:endParaRPr lang="en-GB" dirty="0"/>
          </a:p>
        </p:txBody>
      </p:sp>
      <p:pic>
        <p:nvPicPr>
          <p:cNvPr id="4" name="Graphic 3" descr="Presentation with checklist with solid fill">
            <a:extLst>
              <a:ext uri="{FF2B5EF4-FFF2-40B4-BE49-F238E27FC236}">
                <a16:creationId xmlns:a16="http://schemas.microsoft.com/office/drawing/2014/main" id="{867075E0-FA5D-CAF8-BBC3-D0361EE7499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7509452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56999-A211-8E56-2447-384D60282D73}"/>
              </a:ext>
            </a:extLst>
          </p:cNvPr>
          <p:cNvSpPr>
            <a:spLocks noGrp="1"/>
          </p:cNvSpPr>
          <p:nvPr>
            <p:ph type="title"/>
          </p:nvPr>
        </p:nvSpPr>
        <p:spPr/>
        <p:txBody>
          <a:bodyPr/>
          <a:lstStyle/>
          <a:p>
            <a:r>
              <a:rPr lang="en-GB" dirty="0"/>
              <a:t>Requirements for effective teamwork (continued)</a:t>
            </a:r>
          </a:p>
        </p:txBody>
      </p:sp>
      <p:sp>
        <p:nvSpPr>
          <p:cNvPr id="3" name="Content Placeholder 2">
            <a:extLst>
              <a:ext uri="{FF2B5EF4-FFF2-40B4-BE49-F238E27FC236}">
                <a16:creationId xmlns:a16="http://schemas.microsoft.com/office/drawing/2014/main" id="{C83099E6-7C0C-C453-FE43-9C2B9283A4DB}"/>
              </a:ext>
            </a:extLst>
          </p:cNvPr>
          <p:cNvSpPr>
            <a:spLocks noGrp="1"/>
          </p:cNvSpPr>
          <p:nvPr>
            <p:ph idx="1"/>
          </p:nvPr>
        </p:nvSpPr>
        <p:spPr/>
        <p:txBody>
          <a:bodyPr/>
          <a:lstStyle/>
          <a:p>
            <a:r>
              <a:rPr lang="en-US" dirty="0"/>
              <a:t>Ensuring stability and continuity of your functions by avoiding frequent changes of members</a:t>
            </a:r>
          </a:p>
          <a:p>
            <a:r>
              <a:rPr lang="en-US" dirty="0"/>
              <a:t>Mobilizing sufficient resources to carry out the team’s functions</a:t>
            </a:r>
          </a:p>
          <a:p>
            <a:r>
              <a:rPr lang="en-US" dirty="0"/>
              <a:t>Developing good relationships within yourselves by being open, understanding, and willing to help each other </a:t>
            </a:r>
          </a:p>
          <a:p>
            <a:r>
              <a:rPr lang="en-US" dirty="0"/>
              <a:t>Developing ways of measuring and recognizing your team’s functionality, achievements, and success </a:t>
            </a:r>
          </a:p>
          <a:p>
            <a:r>
              <a:rPr lang="en-US" dirty="0"/>
              <a:t>Developing a strong sense of cohesiveness and loyalty, which will enable you to work well and tackle problems successfully </a:t>
            </a:r>
          </a:p>
          <a:p>
            <a:endParaRPr lang="en-GB" dirty="0"/>
          </a:p>
        </p:txBody>
      </p:sp>
      <p:pic>
        <p:nvPicPr>
          <p:cNvPr id="4" name="Graphic 3" descr="Presentation with checklist with solid fill">
            <a:extLst>
              <a:ext uri="{FF2B5EF4-FFF2-40B4-BE49-F238E27FC236}">
                <a16:creationId xmlns:a16="http://schemas.microsoft.com/office/drawing/2014/main" id="{72194A35-F393-47A8-63CD-E4F20CA0C28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74685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45A59F-D26F-7B69-4139-BC1A7B5BB369}"/>
              </a:ext>
            </a:extLst>
          </p:cNvPr>
          <p:cNvSpPr>
            <a:spLocks noGrp="1"/>
          </p:cNvSpPr>
          <p:nvPr>
            <p:ph type="title"/>
          </p:nvPr>
        </p:nvSpPr>
        <p:spPr/>
        <p:txBody>
          <a:bodyPr/>
          <a:lstStyle/>
          <a:p>
            <a:r>
              <a:rPr lang="en-GB" dirty="0"/>
              <a:t>Approaches to team building</a:t>
            </a:r>
          </a:p>
        </p:txBody>
      </p:sp>
      <p:sp>
        <p:nvSpPr>
          <p:cNvPr id="3" name="Content Placeholder 2">
            <a:extLst>
              <a:ext uri="{FF2B5EF4-FFF2-40B4-BE49-F238E27FC236}">
                <a16:creationId xmlns:a16="http://schemas.microsoft.com/office/drawing/2014/main" id="{43DB080B-FA50-458D-303C-DF53AF57D70C}"/>
              </a:ext>
            </a:extLst>
          </p:cNvPr>
          <p:cNvSpPr>
            <a:spLocks noGrp="1"/>
          </p:cNvSpPr>
          <p:nvPr>
            <p:ph idx="1"/>
          </p:nvPr>
        </p:nvSpPr>
        <p:spPr/>
        <p:txBody>
          <a:bodyPr/>
          <a:lstStyle/>
          <a:p>
            <a:r>
              <a:rPr lang="en-US" dirty="0" err="1"/>
              <a:t>Organise</a:t>
            </a:r>
            <a:r>
              <a:rPr lang="en-US" dirty="0"/>
              <a:t> simple social activities – to encourage team members to spend time together </a:t>
            </a:r>
          </a:p>
          <a:p>
            <a:r>
              <a:rPr lang="en-US" dirty="0"/>
              <a:t>Personal development –  to foster skills that help you work more effectively in teams e.g. emotional intelligence and cultural competence</a:t>
            </a:r>
          </a:p>
          <a:p>
            <a:r>
              <a:rPr lang="en-US" dirty="0"/>
              <a:t>Team development activities – group-dynamic games designed to reveal how individuals approach a problem and how the team works together</a:t>
            </a:r>
          </a:p>
          <a:p>
            <a:r>
              <a:rPr lang="en-US" dirty="0"/>
              <a:t>Analysis of team roles, and training in how to work better together</a:t>
            </a:r>
          </a:p>
          <a:p>
            <a:endParaRPr lang="en-GB" dirty="0"/>
          </a:p>
        </p:txBody>
      </p:sp>
      <p:pic>
        <p:nvPicPr>
          <p:cNvPr id="4" name="Graphic 3" descr="Presentation with checklist with solid fill">
            <a:extLst>
              <a:ext uri="{FF2B5EF4-FFF2-40B4-BE49-F238E27FC236}">
                <a16:creationId xmlns:a16="http://schemas.microsoft.com/office/drawing/2014/main" id="{969EB20A-0914-D485-5E97-502D5AA9F91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42660987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CACC1-51FF-BE5C-C10F-8C0440EEF765}"/>
              </a:ext>
            </a:extLst>
          </p:cNvPr>
          <p:cNvSpPr>
            <a:spLocks noGrp="1"/>
          </p:cNvSpPr>
          <p:nvPr>
            <p:ph type="title"/>
          </p:nvPr>
        </p:nvSpPr>
        <p:spPr/>
        <p:txBody>
          <a:bodyPr/>
          <a:lstStyle/>
          <a:p>
            <a:r>
              <a:rPr lang="en-GB" dirty="0"/>
              <a:t>Conflict and conflict resolution</a:t>
            </a:r>
          </a:p>
        </p:txBody>
      </p:sp>
      <p:sp>
        <p:nvSpPr>
          <p:cNvPr id="3" name="Content Placeholder 2">
            <a:extLst>
              <a:ext uri="{FF2B5EF4-FFF2-40B4-BE49-F238E27FC236}">
                <a16:creationId xmlns:a16="http://schemas.microsoft.com/office/drawing/2014/main" id="{FF219D9A-042A-09F4-D3F2-7993F4CED3CD}"/>
              </a:ext>
            </a:extLst>
          </p:cNvPr>
          <p:cNvSpPr>
            <a:spLocks noGrp="1"/>
          </p:cNvSpPr>
          <p:nvPr>
            <p:ph idx="1"/>
          </p:nvPr>
        </p:nvSpPr>
        <p:spPr/>
        <p:txBody>
          <a:bodyPr/>
          <a:lstStyle/>
          <a:p>
            <a:pPr marL="0" indent="0">
              <a:buNone/>
            </a:pPr>
            <a:r>
              <a:rPr lang="en-GB" b="1" dirty="0"/>
              <a:t>Interactive plenary discussion</a:t>
            </a:r>
          </a:p>
          <a:p>
            <a:r>
              <a:rPr lang="en-US" dirty="0"/>
              <a:t>What do people disagree over in your woreda/district? </a:t>
            </a:r>
          </a:p>
          <a:p>
            <a:r>
              <a:rPr lang="en-US" dirty="0"/>
              <a:t>How do such disagreements affect the implementation of One Health initiatives in pastoralist settings?</a:t>
            </a:r>
            <a:endParaRPr lang="en-GB" dirty="0"/>
          </a:p>
          <a:p>
            <a:endParaRPr lang="en-GB" dirty="0"/>
          </a:p>
        </p:txBody>
      </p:sp>
      <p:sp>
        <p:nvSpPr>
          <p:cNvPr id="6" name="TextBox 5">
            <a:extLst>
              <a:ext uri="{FF2B5EF4-FFF2-40B4-BE49-F238E27FC236}">
                <a16:creationId xmlns:a16="http://schemas.microsoft.com/office/drawing/2014/main" id="{8C309BCC-0731-9ABB-07B6-9814ED2F0BF1}"/>
              </a:ext>
            </a:extLst>
          </p:cNvPr>
          <p:cNvSpPr txBox="1"/>
          <p:nvPr/>
        </p:nvSpPr>
        <p:spPr>
          <a:xfrm>
            <a:off x="12089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10 minutes</a:t>
            </a:r>
          </a:p>
        </p:txBody>
      </p:sp>
      <p:pic>
        <p:nvPicPr>
          <p:cNvPr id="7" name="Graphic 6" descr="Stopwatch with solid fill">
            <a:extLst>
              <a:ext uri="{FF2B5EF4-FFF2-40B4-BE49-F238E27FC236}">
                <a16:creationId xmlns:a16="http://schemas.microsoft.com/office/drawing/2014/main" id="{A6CE5AE4-739E-B9F6-0A3E-0D5D2F07F33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27687308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AD6395-520E-5825-5EB9-88A63AF4EEFC}"/>
              </a:ext>
            </a:extLst>
          </p:cNvPr>
          <p:cNvSpPr>
            <a:spLocks noGrp="1"/>
          </p:cNvSpPr>
          <p:nvPr>
            <p:ph type="title"/>
          </p:nvPr>
        </p:nvSpPr>
        <p:spPr/>
        <p:txBody>
          <a:bodyPr/>
          <a:lstStyle/>
          <a:p>
            <a:r>
              <a:rPr lang="en-GB" dirty="0"/>
              <a:t>Conflict and conflict resolution</a:t>
            </a:r>
          </a:p>
        </p:txBody>
      </p:sp>
      <p:sp>
        <p:nvSpPr>
          <p:cNvPr id="3" name="Content Placeholder 2">
            <a:extLst>
              <a:ext uri="{FF2B5EF4-FFF2-40B4-BE49-F238E27FC236}">
                <a16:creationId xmlns:a16="http://schemas.microsoft.com/office/drawing/2014/main" id="{185DC3AD-2A09-D86A-0D91-A87C1FBACFFC}"/>
              </a:ext>
            </a:extLst>
          </p:cNvPr>
          <p:cNvSpPr>
            <a:spLocks noGrp="1"/>
          </p:cNvSpPr>
          <p:nvPr>
            <p:ph idx="1"/>
          </p:nvPr>
        </p:nvSpPr>
        <p:spPr/>
        <p:txBody>
          <a:bodyPr/>
          <a:lstStyle/>
          <a:p>
            <a:pPr marL="0" indent="0">
              <a:buNone/>
            </a:pPr>
            <a:r>
              <a:rPr lang="en-GB" b="1" dirty="0"/>
              <a:t>Role play 1</a:t>
            </a:r>
          </a:p>
          <a:p>
            <a:r>
              <a:rPr lang="en-GB" dirty="0"/>
              <a:t>Facilitator will ask for 2 volunteers to act out a scenario</a:t>
            </a:r>
          </a:p>
          <a:p>
            <a:r>
              <a:rPr lang="en-US" dirty="0"/>
              <a:t>As you watch the role play, be ready to discuss:</a:t>
            </a:r>
          </a:p>
          <a:p>
            <a:pPr lvl="1"/>
            <a:r>
              <a:rPr lang="en-US" dirty="0"/>
              <a:t>What was the conflict in this scenario?</a:t>
            </a:r>
          </a:p>
          <a:p>
            <a:pPr lvl="1"/>
            <a:r>
              <a:rPr lang="en-US" dirty="0"/>
              <a:t>How did the characters respond?</a:t>
            </a:r>
          </a:p>
          <a:p>
            <a:pPr lvl="1"/>
            <a:r>
              <a:rPr lang="en-US" dirty="0"/>
              <a:t>What did you like and not like about how the characters handled the conflict?</a:t>
            </a:r>
          </a:p>
          <a:p>
            <a:pPr lvl="1"/>
            <a:r>
              <a:rPr lang="en-US" dirty="0"/>
              <a:t>How would you have handled the same conflict if it happened in your life?</a:t>
            </a:r>
          </a:p>
          <a:p>
            <a:endParaRPr lang="en-GB" dirty="0"/>
          </a:p>
        </p:txBody>
      </p:sp>
      <p:sp>
        <p:nvSpPr>
          <p:cNvPr id="6" name="TextBox 5">
            <a:extLst>
              <a:ext uri="{FF2B5EF4-FFF2-40B4-BE49-F238E27FC236}">
                <a16:creationId xmlns:a16="http://schemas.microsoft.com/office/drawing/2014/main" id="{EB935CE6-3E6B-019B-60AF-DBEE80C181F7}"/>
              </a:ext>
            </a:extLst>
          </p:cNvPr>
          <p:cNvSpPr txBox="1"/>
          <p:nvPr/>
        </p:nvSpPr>
        <p:spPr>
          <a:xfrm>
            <a:off x="12089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20 minutes</a:t>
            </a:r>
          </a:p>
        </p:txBody>
      </p:sp>
      <p:pic>
        <p:nvPicPr>
          <p:cNvPr id="7" name="Graphic 6" descr="Stopwatch with solid fill">
            <a:extLst>
              <a:ext uri="{FF2B5EF4-FFF2-40B4-BE49-F238E27FC236}">
                <a16:creationId xmlns:a16="http://schemas.microsoft.com/office/drawing/2014/main" id="{77E7F5E7-B783-82F0-02F1-7E81937C132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236129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AD6395-520E-5825-5EB9-88A63AF4EEFC}"/>
              </a:ext>
            </a:extLst>
          </p:cNvPr>
          <p:cNvSpPr>
            <a:spLocks noGrp="1"/>
          </p:cNvSpPr>
          <p:nvPr>
            <p:ph type="title"/>
          </p:nvPr>
        </p:nvSpPr>
        <p:spPr/>
        <p:txBody>
          <a:bodyPr/>
          <a:lstStyle/>
          <a:p>
            <a:r>
              <a:rPr lang="en-GB" dirty="0"/>
              <a:t>Conflict and conflict resolution</a:t>
            </a:r>
          </a:p>
        </p:txBody>
      </p:sp>
      <p:sp>
        <p:nvSpPr>
          <p:cNvPr id="3" name="Content Placeholder 2">
            <a:extLst>
              <a:ext uri="{FF2B5EF4-FFF2-40B4-BE49-F238E27FC236}">
                <a16:creationId xmlns:a16="http://schemas.microsoft.com/office/drawing/2014/main" id="{185DC3AD-2A09-D86A-0D91-A87C1FBACFFC}"/>
              </a:ext>
            </a:extLst>
          </p:cNvPr>
          <p:cNvSpPr>
            <a:spLocks noGrp="1"/>
          </p:cNvSpPr>
          <p:nvPr>
            <p:ph idx="1"/>
          </p:nvPr>
        </p:nvSpPr>
        <p:spPr/>
        <p:txBody>
          <a:bodyPr/>
          <a:lstStyle/>
          <a:p>
            <a:pPr marL="0" indent="0">
              <a:buNone/>
            </a:pPr>
            <a:r>
              <a:rPr lang="en-GB" b="1" dirty="0"/>
              <a:t>Role play 2</a:t>
            </a:r>
          </a:p>
          <a:p>
            <a:r>
              <a:rPr lang="en-GB" dirty="0"/>
              <a:t>Facilitator will ask for 3 volunteers to act out a scenario</a:t>
            </a:r>
          </a:p>
          <a:p>
            <a:r>
              <a:rPr lang="en-US" dirty="0"/>
              <a:t>As you watch the role play, be ready to discuss:</a:t>
            </a:r>
          </a:p>
          <a:p>
            <a:pPr lvl="1"/>
            <a:r>
              <a:rPr lang="en-US" dirty="0"/>
              <a:t>What was the conflict in this scenario?</a:t>
            </a:r>
          </a:p>
          <a:p>
            <a:pPr lvl="1"/>
            <a:r>
              <a:rPr lang="en-US" dirty="0"/>
              <a:t>How did the characters respond?</a:t>
            </a:r>
          </a:p>
          <a:p>
            <a:pPr lvl="1"/>
            <a:r>
              <a:rPr lang="en-US" dirty="0"/>
              <a:t>What did you like and not like about how the characters handled the conflict?</a:t>
            </a:r>
          </a:p>
          <a:p>
            <a:pPr lvl="1"/>
            <a:r>
              <a:rPr lang="en-US" dirty="0"/>
              <a:t>How would you have handled the same conflict if it happened in your life?</a:t>
            </a:r>
          </a:p>
          <a:p>
            <a:endParaRPr lang="en-GB" dirty="0"/>
          </a:p>
        </p:txBody>
      </p:sp>
      <p:sp>
        <p:nvSpPr>
          <p:cNvPr id="6" name="TextBox 5">
            <a:extLst>
              <a:ext uri="{FF2B5EF4-FFF2-40B4-BE49-F238E27FC236}">
                <a16:creationId xmlns:a16="http://schemas.microsoft.com/office/drawing/2014/main" id="{EB935CE6-3E6B-019B-60AF-DBEE80C181F7}"/>
              </a:ext>
            </a:extLst>
          </p:cNvPr>
          <p:cNvSpPr txBox="1"/>
          <p:nvPr/>
        </p:nvSpPr>
        <p:spPr>
          <a:xfrm>
            <a:off x="12089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20 minutes</a:t>
            </a:r>
          </a:p>
        </p:txBody>
      </p:sp>
      <p:pic>
        <p:nvPicPr>
          <p:cNvPr id="7" name="Graphic 6" descr="Stopwatch with solid fill">
            <a:extLst>
              <a:ext uri="{FF2B5EF4-FFF2-40B4-BE49-F238E27FC236}">
                <a16:creationId xmlns:a16="http://schemas.microsoft.com/office/drawing/2014/main" id="{5EE242E1-162B-CEA0-D1E1-1AD20934369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0758372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13CB211-31DF-87B0-455A-66D24F1B5181}"/>
              </a:ext>
            </a:extLst>
          </p:cNvPr>
          <p:cNvSpPr>
            <a:spLocks noGrp="1"/>
          </p:cNvSpPr>
          <p:nvPr>
            <p:ph type="title"/>
          </p:nvPr>
        </p:nvSpPr>
        <p:spPr/>
        <p:txBody>
          <a:bodyPr/>
          <a:lstStyle/>
          <a:p>
            <a:r>
              <a:rPr lang="en-GB" dirty="0"/>
              <a:t>Re-cap Day 2</a:t>
            </a:r>
          </a:p>
        </p:txBody>
      </p:sp>
      <p:sp>
        <p:nvSpPr>
          <p:cNvPr id="5" name="Content Placeholder 4">
            <a:extLst>
              <a:ext uri="{FF2B5EF4-FFF2-40B4-BE49-F238E27FC236}">
                <a16:creationId xmlns:a16="http://schemas.microsoft.com/office/drawing/2014/main" id="{D33EB4EB-4FD1-8EF2-69BB-6515906AD373}"/>
              </a:ext>
            </a:extLst>
          </p:cNvPr>
          <p:cNvSpPr>
            <a:spLocks noGrp="1"/>
          </p:cNvSpPr>
          <p:nvPr>
            <p:ph idx="1"/>
          </p:nvPr>
        </p:nvSpPr>
        <p:spPr/>
        <p:txBody>
          <a:bodyPr/>
          <a:lstStyle/>
          <a:p>
            <a:pPr marL="0" indent="0">
              <a:buNone/>
            </a:pPr>
            <a:r>
              <a:rPr lang="en-GB" b="1" dirty="0"/>
              <a:t>Reflection</a:t>
            </a:r>
          </a:p>
          <a:p>
            <a:endParaRPr lang="en-GB" dirty="0"/>
          </a:p>
          <a:p>
            <a:endParaRPr lang="en-GB" dirty="0"/>
          </a:p>
          <a:p>
            <a:endParaRPr lang="en-GB" dirty="0"/>
          </a:p>
          <a:p>
            <a:endParaRPr lang="en-GB" dirty="0"/>
          </a:p>
          <a:p>
            <a:endParaRPr lang="en-GB" dirty="0"/>
          </a:p>
          <a:p>
            <a:endParaRPr lang="en-GB" dirty="0"/>
          </a:p>
          <a:p>
            <a:r>
              <a:rPr lang="en-GB" dirty="0"/>
              <a:t>Write down your key lessons from yesterday</a:t>
            </a:r>
          </a:p>
          <a:p>
            <a:r>
              <a:rPr lang="en-GB" dirty="0"/>
              <a:t>Be prepared to share your responses in plenary</a:t>
            </a:r>
          </a:p>
        </p:txBody>
      </p:sp>
      <p:sp>
        <p:nvSpPr>
          <p:cNvPr id="8" name="TextBox 7">
            <a:extLst>
              <a:ext uri="{FF2B5EF4-FFF2-40B4-BE49-F238E27FC236}">
                <a16:creationId xmlns:a16="http://schemas.microsoft.com/office/drawing/2014/main" id="{CF11C137-DC77-E411-4270-AE019A2DD65A}"/>
              </a:ext>
            </a:extLst>
          </p:cNvPr>
          <p:cNvSpPr txBox="1"/>
          <p:nvPr/>
        </p:nvSpPr>
        <p:spPr>
          <a:xfrm>
            <a:off x="117954"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30 minutes</a:t>
            </a:r>
          </a:p>
        </p:txBody>
      </p:sp>
      <p:pic>
        <p:nvPicPr>
          <p:cNvPr id="9" name="Picture 8" descr="Graphical user interface, text, application&#10;&#10;Description automatically generated">
            <a:extLst>
              <a:ext uri="{FF2B5EF4-FFF2-40B4-BE49-F238E27FC236}">
                <a16:creationId xmlns:a16="http://schemas.microsoft.com/office/drawing/2014/main" id="{F58BEF2A-8E00-EF0E-C1B0-5E8C6945352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92342" y="1723871"/>
            <a:ext cx="4947352" cy="2748436"/>
          </a:xfrm>
          <a:prstGeom prst="rect">
            <a:avLst/>
          </a:prstGeom>
          <a:noFill/>
        </p:spPr>
      </p:pic>
      <p:pic>
        <p:nvPicPr>
          <p:cNvPr id="13" name="Graphic 12" descr="Stopwatch with solid fill">
            <a:extLst>
              <a:ext uri="{FF2B5EF4-FFF2-40B4-BE49-F238E27FC236}">
                <a16:creationId xmlns:a16="http://schemas.microsoft.com/office/drawing/2014/main" id="{0A1F3E00-FF1A-C54B-D1F8-FCE76AA4159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2924639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D0FC66-9AC9-32E9-B981-63B4E55010FB}"/>
              </a:ext>
            </a:extLst>
          </p:cNvPr>
          <p:cNvSpPr>
            <a:spLocks noGrp="1"/>
          </p:cNvSpPr>
          <p:nvPr>
            <p:ph type="title"/>
          </p:nvPr>
        </p:nvSpPr>
        <p:spPr/>
        <p:txBody>
          <a:bodyPr/>
          <a:lstStyle/>
          <a:p>
            <a:r>
              <a:rPr lang="en-GB" dirty="0"/>
              <a:t>What is conflict?</a:t>
            </a:r>
          </a:p>
        </p:txBody>
      </p:sp>
      <p:sp>
        <p:nvSpPr>
          <p:cNvPr id="3" name="Content Placeholder 2">
            <a:extLst>
              <a:ext uri="{FF2B5EF4-FFF2-40B4-BE49-F238E27FC236}">
                <a16:creationId xmlns:a16="http://schemas.microsoft.com/office/drawing/2014/main" id="{5522A148-C6E3-A10A-BFDB-161E8686AF3B}"/>
              </a:ext>
            </a:extLst>
          </p:cNvPr>
          <p:cNvSpPr>
            <a:spLocks noGrp="1"/>
          </p:cNvSpPr>
          <p:nvPr>
            <p:ph idx="1"/>
          </p:nvPr>
        </p:nvSpPr>
        <p:spPr/>
        <p:txBody>
          <a:bodyPr/>
          <a:lstStyle/>
          <a:p>
            <a:r>
              <a:rPr lang="en-US" dirty="0"/>
              <a:t>Typically defined as the perceived incompatibility of values, interests, or goals between interdependent people</a:t>
            </a:r>
          </a:p>
          <a:p>
            <a:r>
              <a:rPr lang="en-US" dirty="0"/>
              <a:t>Normal consequence of human interaction</a:t>
            </a:r>
          </a:p>
          <a:p>
            <a:r>
              <a:rPr lang="en-US" dirty="0"/>
              <a:t>Often conceived as negative and something to avoid BUT conflict is neither positive nor negative in and of itself</a:t>
            </a:r>
          </a:p>
          <a:p>
            <a:pPr lvl="1"/>
            <a:r>
              <a:rPr lang="en-US" dirty="0"/>
              <a:t>Conflict is an outgrowth of the diversity that characterizes our thoughts, attitudes, beliefs, perceptions, and social systems/structures</a:t>
            </a:r>
          </a:p>
          <a:p>
            <a:pPr lvl="1"/>
            <a:r>
              <a:rPr lang="en-US" b="1" dirty="0"/>
              <a:t>Way in which people manage the conflict is what determines the outcome</a:t>
            </a:r>
          </a:p>
        </p:txBody>
      </p:sp>
      <p:pic>
        <p:nvPicPr>
          <p:cNvPr id="4" name="Graphic 3" descr="Presentation with checklist with solid fill">
            <a:extLst>
              <a:ext uri="{FF2B5EF4-FFF2-40B4-BE49-F238E27FC236}">
                <a16:creationId xmlns:a16="http://schemas.microsoft.com/office/drawing/2014/main" id="{5DF3E31F-373A-90C4-4D9F-2214C4235AE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8978475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45CC0-89F6-556C-3100-6E4B73446073}"/>
              </a:ext>
            </a:extLst>
          </p:cNvPr>
          <p:cNvSpPr>
            <a:spLocks noGrp="1"/>
          </p:cNvSpPr>
          <p:nvPr>
            <p:ph type="title"/>
          </p:nvPr>
        </p:nvSpPr>
        <p:spPr/>
        <p:txBody>
          <a:bodyPr/>
          <a:lstStyle/>
          <a:p>
            <a:r>
              <a:rPr lang="en-GB" dirty="0"/>
              <a:t>Common causes of conflict in the workplace</a:t>
            </a:r>
          </a:p>
        </p:txBody>
      </p:sp>
      <p:sp>
        <p:nvSpPr>
          <p:cNvPr id="3" name="Content Placeholder 2">
            <a:extLst>
              <a:ext uri="{FF2B5EF4-FFF2-40B4-BE49-F238E27FC236}">
                <a16:creationId xmlns:a16="http://schemas.microsoft.com/office/drawing/2014/main" id="{6D0CA844-5C2C-1864-280E-3B4946C5FAF6}"/>
              </a:ext>
            </a:extLst>
          </p:cNvPr>
          <p:cNvSpPr>
            <a:spLocks noGrp="1"/>
          </p:cNvSpPr>
          <p:nvPr>
            <p:ph idx="1"/>
          </p:nvPr>
        </p:nvSpPr>
        <p:spPr/>
        <p:txBody>
          <a:bodyPr/>
          <a:lstStyle/>
          <a:p>
            <a:r>
              <a:rPr lang="en-GB" b="1" dirty="0"/>
              <a:t>Personality differences </a:t>
            </a:r>
            <a:r>
              <a:rPr lang="en-GB" dirty="0"/>
              <a:t>e.g. personal abilities, traits and skills</a:t>
            </a:r>
          </a:p>
          <a:p>
            <a:r>
              <a:rPr lang="en-GB" b="1" dirty="0"/>
              <a:t>Incompatible goals/values </a:t>
            </a:r>
            <a:r>
              <a:rPr lang="en-GB" dirty="0"/>
              <a:t>– when people </a:t>
            </a:r>
            <a:r>
              <a:rPr lang="en-US" dirty="0"/>
              <a:t>perceive that their goals are mutually exclusive or values under threat</a:t>
            </a:r>
            <a:endParaRPr lang="en-GB" dirty="0"/>
          </a:p>
          <a:p>
            <a:r>
              <a:rPr lang="en-GB" b="1" dirty="0"/>
              <a:t>Communication problems </a:t>
            </a:r>
            <a:r>
              <a:rPr lang="en-GB" dirty="0"/>
              <a:t>e.g. misunderstandings, withholding information</a:t>
            </a:r>
          </a:p>
          <a:p>
            <a:r>
              <a:rPr lang="en-GB" b="1" dirty="0"/>
              <a:t>Task interdependence </a:t>
            </a:r>
            <a:r>
              <a:rPr lang="en-GB" dirty="0"/>
              <a:t>– when accomplishment of a goal is reliant on others</a:t>
            </a:r>
          </a:p>
          <a:p>
            <a:r>
              <a:rPr lang="en-GB" b="1" dirty="0"/>
              <a:t>Limited resources </a:t>
            </a:r>
            <a:r>
              <a:rPr lang="en-GB" dirty="0"/>
              <a:t>e.g. money, time, equipment, material goods</a:t>
            </a:r>
          </a:p>
          <a:p>
            <a:r>
              <a:rPr lang="en-GB" b="1" dirty="0"/>
              <a:t>Organizational structure and processes</a:t>
            </a:r>
            <a:r>
              <a:rPr lang="en-GB" dirty="0"/>
              <a:t> e.g. multiple reporting lines, unclear roles/responsibilities</a:t>
            </a:r>
          </a:p>
        </p:txBody>
      </p:sp>
      <p:pic>
        <p:nvPicPr>
          <p:cNvPr id="4" name="Graphic 3" descr="Presentation with checklist with solid fill">
            <a:extLst>
              <a:ext uri="{FF2B5EF4-FFF2-40B4-BE49-F238E27FC236}">
                <a16:creationId xmlns:a16="http://schemas.microsoft.com/office/drawing/2014/main" id="{1989F052-1038-6898-6133-B2D27DBE4DE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8435910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587A3F-D411-CBA1-FB2F-7906B599D6B3}"/>
              </a:ext>
            </a:extLst>
          </p:cNvPr>
          <p:cNvSpPr>
            <a:spLocks noGrp="1"/>
          </p:cNvSpPr>
          <p:nvPr>
            <p:ph type="title"/>
          </p:nvPr>
        </p:nvSpPr>
        <p:spPr/>
        <p:txBody>
          <a:bodyPr/>
          <a:lstStyle/>
          <a:p>
            <a:r>
              <a:rPr lang="en-GB" dirty="0"/>
              <a:t>Two dimensions of conflict behaviour</a:t>
            </a:r>
          </a:p>
        </p:txBody>
      </p:sp>
      <p:sp>
        <p:nvSpPr>
          <p:cNvPr id="3" name="Content Placeholder 2">
            <a:extLst>
              <a:ext uri="{FF2B5EF4-FFF2-40B4-BE49-F238E27FC236}">
                <a16:creationId xmlns:a16="http://schemas.microsoft.com/office/drawing/2014/main" id="{26849BBF-E9B4-E692-4D62-7861550E8CC2}"/>
              </a:ext>
            </a:extLst>
          </p:cNvPr>
          <p:cNvSpPr>
            <a:spLocks noGrp="1"/>
          </p:cNvSpPr>
          <p:nvPr>
            <p:ph idx="1"/>
          </p:nvPr>
        </p:nvSpPr>
        <p:spPr/>
        <p:txBody>
          <a:bodyPr/>
          <a:lstStyle/>
          <a:p>
            <a:r>
              <a:rPr lang="en-GB" b="1" dirty="0"/>
              <a:t>Assertiveness</a:t>
            </a:r>
            <a:r>
              <a:rPr lang="en-GB" dirty="0"/>
              <a:t> – when people feel there is a threat to their interests</a:t>
            </a:r>
          </a:p>
          <a:p>
            <a:pPr lvl="1"/>
            <a:r>
              <a:rPr lang="en-GB" dirty="0"/>
              <a:t>Best when: you need to make a fast decision, you know you are right, ethically/morally right to take a stance, you have higher power authority</a:t>
            </a:r>
          </a:p>
          <a:p>
            <a:pPr lvl="1"/>
            <a:endParaRPr lang="en-GB" b="1" dirty="0"/>
          </a:p>
          <a:p>
            <a:r>
              <a:rPr lang="en-GB" b="1" dirty="0"/>
              <a:t>Cooperativeness</a:t>
            </a:r>
            <a:r>
              <a:rPr lang="en-GB" dirty="0"/>
              <a:t> – when people attempt to cater to other’s concerns</a:t>
            </a:r>
          </a:p>
          <a:p>
            <a:pPr lvl="1"/>
            <a:r>
              <a:rPr lang="en-GB" dirty="0"/>
              <a:t>Best when: you need to manage long term relationships, when both you and the other parties perspective may be right </a:t>
            </a:r>
          </a:p>
        </p:txBody>
      </p:sp>
      <p:pic>
        <p:nvPicPr>
          <p:cNvPr id="4" name="Graphic 3" descr="Presentation with checklist with solid fill">
            <a:extLst>
              <a:ext uri="{FF2B5EF4-FFF2-40B4-BE49-F238E27FC236}">
                <a16:creationId xmlns:a16="http://schemas.microsoft.com/office/drawing/2014/main" id="{686A8F01-E822-7230-95E7-0AC75C88815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8567582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7A0A6C-52BF-F3E7-163A-E7AE8EEA8032}"/>
              </a:ext>
            </a:extLst>
          </p:cNvPr>
          <p:cNvSpPr>
            <a:spLocks noGrp="1"/>
          </p:cNvSpPr>
          <p:nvPr>
            <p:ph type="title"/>
          </p:nvPr>
        </p:nvSpPr>
        <p:spPr/>
        <p:txBody>
          <a:bodyPr/>
          <a:lstStyle/>
          <a:p>
            <a:r>
              <a:rPr lang="en-GB" dirty="0"/>
              <a:t>Conflict resolution strategies</a:t>
            </a:r>
          </a:p>
        </p:txBody>
      </p:sp>
      <p:sp>
        <p:nvSpPr>
          <p:cNvPr id="3" name="Content Placeholder 2">
            <a:extLst>
              <a:ext uri="{FF2B5EF4-FFF2-40B4-BE49-F238E27FC236}">
                <a16:creationId xmlns:a16="http://schemas.microsoft.com/office/drawing/2014/main" id="{3158C591-9A67-D1BB-8989-C4ED94626088}"/>
              </a:ext>
            </a:extLst>
          </p:cNvPr>
          <p:cNvSpPr>
            <a:spLocks noGrp="1"/>
          </p:cNvSpPr>
          <p:nvPr>
            <p:ph idx="1"/>
          </p:nvPr>
        </p:nvSpPr>
        <p:spPr/>
        <p:txBody>
          <a:bodyPr/>
          <a:lstStyle/>
          <a:p>
            <a:r>
              <a:rPr lang="en-GB" b="1" dirty="0"/>
              <a:t>Avoiding</a:t>
            </a:r>
            <a:r>
              <a:rPr lang="en-GB" dirty="0"/>
              <a:t> – withdraw or ignore conflict (no one wins)</a:t>
            </a:r>
          </a:p>
          <a:p>
            <a:r>
              <a:rPr lang="en-GB" b="1" dirty="0"/>
              <a:t>Competing</a:t>
            </a:r>
            <a:r>
              <a:rPr lang="en-GB" dirty="0"/>
              <a:t> – people enter discussion with intention of winning (I win, they lose)</a:t>
            </a:r>
          </a:p>
          <a:p>
            <a:r>
              <a:rPr lang="en-GB" b="1" dirty="0"/>
              <a:t>Accommodating</a:t>
            </a:r>
            <a:r>
              <a:rPr lang="en-GB" dirty="0"/>
              <a:t> – people give in to the wishes or demands of the other party (I lose, they win)</a:t>
            </a:r>
          </a:p>
          <a:p>
            <a:r>
              <a:rPr lang="en-GB" b="1" dirty="0"/>
              <a:t>Collaborating</a:t>
            </a:r>
            <a:r>
              <a:rPr lang="en-GB" dirty="0"/>
              <a:t> – shared solution that all can support (we all win)</a:t>
            </a:r>
          </a:p>
          <a:p>
            <a:r>
              <a:rPr lang="en-GB" b="1" dirty="0"/>
              <a:t>Compromising</a:t>
            </a:r>
            <a:r>
              <a:rPr lang="en-GB" dirty="0"/>
              <a:t> – each member gives up something (no one loses, but no one really wins)</a:t>
            </a:r>
          </a:p>
        </p:txBody>
      </p:sp>
      <p:pic>
        <p:nvPicPr>
          <p:cNvPr id="4" name="Graphic 3" descr="Presentation with checklist with solid fill">
            <a:extLst>
              <a:ext uri="{FF2B5EF4-FFF2-40B4-BE49-F238E27FC236}">
                <a16:creationId xmlns:a16="http://schemas.microsoft.com/office/drawing/2014/main" id="{98F8A664-F7C8-DA34-5BF8-33B3131A2DA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0786491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A diagram of the Thomas-Kilmann Conflict Model">
            <a:extLst>
              <a:ext uri="{FF2B5EF4-FFF2-40B4-BE49-F238E27FC236}">
                <a16:creationId xmlns:a16="http://schemas.microsoft.com/office/drawing/2014/main" id="{F32C80D1-5D28-1B55-71FC-6BBE0F774F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5953" y="306335"/>
            <a:ext cx="9038008" cy="5503915"/>
          </a:xfrm>
          <a:prstGeom prst="rect">
            <a:avLst/>
          </a:prstGeom>
          <a:noFill/>
          <a:extLst>
            <a:ext uri="{909E8E84-426E-40DD-AFC4-6F175D3DCCD1}">
              <a14:hiddenFill xmlns:a14="http://schemas.microsoft.com/office/drawing/2010/main">
                <a:solidFill>
                  <a:srgbClr val="FFFFFF"/>
                </a:solidFill>
              </a14:hiddenFill>
            </a:ext>
          </a:extLst>
        </p:spPr>
      </p:pic>
      <p:pic>
        <p:nvPicPr>
          <p:cNvPr id="2" name="Graphic 1" descr="Presentation with checklist with solid fill">
            <a:extLst>
              <a:ext uri="{FF2B5EF4-FFF2-40B4-BE49-F238E27FC236}">
                <a16:creationId xmlns:a16="http://schemas.microsoft.com/office/drawing/2014/main" id="{9A7390B0-0634-A5DF-1CD9-C088D10540D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42311553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66EB0-EF8C-0767-BBDE-56C3E0927692}"/>
              </a:ext>
            </a:extLst>
          </p:cNvPr>
          <p:cNvSpPr>
            <a:spLocks noGrp="1"/>
          </p:cNvSpPr>
          <p:nvPr>
            <p:ph type="title"/>
          </p:nvPr>
        </p:nvSpPr>
        <p:spPr/>
        <p:txBody>
          <a:bodyPr/>
          <a:lstStyle/>
          <a:p>
            <a:r>
              <a:rPr lang="en-GB" dirty="0"/>
              <a:t>Summary of key learning points from day 4</a:t>
            </a:r>
          </a:p>
        </p:txBody>
      </p:sp>
      <p:sp>
        <p:nvSpPr>
          <p:cNvPr id="3" name="Content Placeholder 2">
            <a:extLst>
              <a:ext uri="{FF2B5EF4-FFF2-40B4-BE49-F238E27FC236}">
                <a16:creationId xmlns:a16="http://schemas.microsoft.com/office/drawing/2014/main" id="{2AD71E84-3AFF-860A-D944-F353E9C31DEB}"/>
              </a:ext>
            </a:extLst>
          </p:cNvPr>
          <p:cNvSpPr>
            <a:spLocks noGrp="1"/>
          </p:cNvSpPr>
          <p:nvPr>
            <p:ph idx="1"/>
          </p:nvPr>
        </p:nvSpPr>
        <p:spPr/>
        <p:txBody>
          <a:bodyPr/>
          <a:lstStyle/>
          <a:p>
            <a:r>
              <a:rPr lang="en-GB" dirty="0"/>
              <a:t>Collaboration and coordination between sectors is key to operationalising One Health</a:t>
            </a:r>
          </a:p>
          <a:p>
            <a:r>
              <a:rPr lang="en-GB" dirty="0"/>
              <a:t>Sectors can collaborate in different ways ranging from low integration (multi-disciplinary) to high integration/inclusiveness (trans-disciplinary)</a:t>
            </a:r>
          </a:p>
          <a:p>
            <a:r>
              <a:rPr lang="en-GB" dirty="0"/>
              <a:t>Collaboration has numerous benefits but comes with challenges</a:t>
            </a:r>
          </a:p>
          <a:p>
            <a:r>
              <a:rPr lang="en-GB" dirty="0"/>
              <a:t>Fostering skills in teamwork and conflict management can improve implementation of One Health initiatives</a:t>
            </a:r>
          </a:p>
          <a:p>
            <a:endParaRPr lang="en-GB" dirty="0"/>
          </a:p>
        </p:txBody>
      </p:sp>
      <p:pic>
        <p:nvPicPr>
          <p:cNvPr id="4" name="Graphic 3" descr="Presentation with checklist with solid fill">
            <a:extLst>
              <a:ext uri="{FF2B5EF4-FFF2-40B4-BE49-F238E27FC236}">
                <a16:creationId xmlns:a16="http://schemas.microsoft.com/office/drawing/2014/main" id="{A6A0E20C-3667-A9FF-45A7-463869C2CF7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320704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155C5-8C58-144B-7DD8-D44228C47FB3}"/>
              </a:ext>
            </a:extLst>
          </p:cNvPr>
          <p:cNvSpPr>
            <a:spLocks noGrp="1"/>
          </p:cNvSpPr>
          <p:nvPr>
            <p:ph type="ctrTitle"/>
          </p:nvPr>
        </p:nvSpPr>
        <p:spPr/>
        <p:txBody>
          <a:bodyPr>
            <a:normAutofit/>
          </a:bodyPr>
          <a:lstStyle/>
          <a:p>
            <a:r>
              <a:rPr lang="en-GB" dirty="0"/>
              <a:t>Participatory community engagement in One Health</a:t>
            </a:r>
          </a:p>
        </p:txBody>
      </p:sp>
      <p:sp>
        <p:nvSpPr>
          <p:cNvPr id="4" name="Title 1">
            <a:extLst>
              <a:ext uri="{FF2B5EF4-FFF2-40B4-BE49-F238E27FC236}">
                <a16:creationId xmlns:a16="http://schemas.microsoft.com/office/drawing/2014/main" id="{215F2E87-D39D-78CC-9B34-95FDC44A24EF}"/>
              </a:ext>
            </a:extLst>
          </p:cNvPr>
          <p:cNvSpPr txBox="1">
            <a:spLocks/>
          </p:cNvSpPr>
          <p:nvPr/>
        </p:nvSpPr>
        <p:spPr>
          <a:xfrm>
            <a:off x="1191490" y="263237"/>
            <a:ext cx="10162309" cy="651164"/>
          </a:xfrm>
          <a:prstGeom prst="rect">
            <a:avLst/>
          </a:prstGeom>
        </p:spPr>
        <p:txBody>
          <a:bodyPr vert="horz" lIns="91440" tIns="45720" rIns="91440" bIns="45720" rtlCol="0" anchor="b">
            <a:normAutofit fontScale="77500" lnSpcReduction="20000"/>
          </a:bodyPr>
          <a:lstStyle>
            <a:lvl1pPr algn="ctr" defTabSz="914400" rtl="0" eaLnBrk="1" latinLnBrk="0" hangingPunct="1">
              <a:lnSpc>
                <a:spcPct val="90000"/>
              </a:lnSpc>
              <a:spcBef>
                <a:spcPct val="0"/>
              </a:spcBef>
              <a:buNone/>
              <a:defRPr sz="6000" b="1" kern="1200">
                <a:solidFill>
                  <a:srgbClr val="639C8C"/>
                </a:solidFill>
                <a:latin typeface="+mn-lt"/>
                <a:ea typeface="+mj-ea"/>
                <a:cs typeface="+mj-cs"/>
              </a:defRPr>
            </a:lvl1pPr>
          </a:lstStyle>
          <a:p>
            <a:pPr algn="l"/>
            <a:r>
              <a:rPr lang="en-GB" dirty="0"/>
              <a:t>Coming up:</a:t>
            </a:r>
          </a:p>
        </p:txBody>
      </p:sp>
    </p:spTree>
    <p:extLst>
      <p:ext uri="{BB962C8B-B14F-4D97-AF65-F5344CB8AC3E}">
        <p14:creationId xmlns:p14="http://schemas.microsoft.com/office/powerpoint/2010/main" val="1728314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D777CB-C790-1017-B48C-56BCCEB35671}"/>
              </a:ext>
            </a:extLst>
          </p:cNvPr>
          <p:cNvSpPr>
            <a:spLocks noGrp="1"/>
          </p:cNvSpPr>
          <p:nvPr>
            <p:ph type="ctrTitle"/>
          </p:nvPr>
        </p:nvSpPr>
        <p:spPr>
          <a:xfrm>
            <a:off x="1426026" y="1122363"/>
            <a:ext cx="9383488" cy="2387600"/>
          </a:xfrm>
        </p:spPr>
        <p:txBody>
          <a:bodyPr>
            <a:normAutofit fontScale="90000"/>
          </a:bodyPr>
          <a:lstStyle/>
          <a:p>
            <a:r>
              <a:rPr lang="en-GB" dirty="0"/>
              <a:t>Multi-sectoral collaboration and coordination in One Health</a:t>
            </a:r>
          </a:p>
        </p:txBody>
      </p:sp>
    </p:spTree>
    <p:extLst>
      <p:ext uri="{BB962C8B-B14F-4D97-AF65-F5344CB8AC3E}">
        <p14:creationId xmlns:p14="http://schemas.microsoft.com/office/powerpoint/2010/main" val="1757912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5FB079F-C4FE-7F2A-9F70-E463E7C6ADC4}"/>
              </a:ext>
            </a:extLst>
          </p:cNvPr>
          <p:cNvSpPr>
            <a:spLocks noGrp="1"/>
          </p:cNvSpPr>
          <p:nvPr>
            <p:ph type="title"/>
          </p:nvPr>
        </p:nvSpPr>
        <p:spPr/>
        <p:txBody>
          <a:bodyPr/>
          <a:lstStyle/>
          <a:p>
            <a:r>
              <a:rPr lang="en-GB" dirty="0"/>
              <a:t>Intended learning outcomes</a:t>
            </a:r>
          </a:p>
        </p:txBody>
      </p:sp>
      <p:sp>
        <p:nvSpPr>
          <p:cNvPr id="4" name="Content Placeholder 3">
            <a:extLst>
              <a:ext uri="{FF2B5EF4-FFF2-40B4-BE49-F238E27FC236}">
                <a16:creationId xmlns:a16="http://schemas.microsoft.com/office/drawing/2014/main" id="{FCACC2FD-687C-9481-447E-413E62E7665C}"/>
              </a:ext>
            </a:extLst>
          </p:cNvPr>
          <p:cNvSpPr>
            <a:spLocks noGrp="1"/>
          </p:cNvSpPr>
          <p:nvPr>
            <p:ph idx="1"/>
          </p:nvPr>
        </p:nvSpPr>
        <p:spPr/>
        <p:txBody>
          <a:bodyPr/>
          <a:lstStyle/>
          <a:p>
            <a:pPr marL="0" indent="0">
              <a:buNone/>
            </a:pPr>
            <a:r>
              <a:rPr lang="en-US" dirty="0"/>
              <a:t>By the end of today, you will be able to: </a:t>
            </a:r>
          </a:p>
          <a:p>
            <a:r>
              <a:rPr lang="en-US" dirty="0"/>
              <a:t>define the concepts of collaboration, coordination, teamwork, team building, conflict, and conflict resolution; </a:t>
            </a:r>
          </a:p>
          <a:p>
            <a:r>
              <a:rPr lang="en-US" dirty="0"/>
              <a:t>describe different types, attributes, benefits, and challenges of collaboration; </a:t>
            </a:r>
          </a:p>
          <a:p>
            <a:r>
              <a:rPr lang="en-US" dirty="0"/>
              <a:t>discuss the factors influencing success of collaboration and teamwork; </a:t>
            </a:r>
          </a:p>
          <a:p>
            <a:r>
              <a:rPr lang="en-US" dirty="0"/>
              <a:t>identify sources of conflicts in the workplace; and </a:t>
            </a:r>
          </a:p>
          <a:p>
            <a:r>
              <a:rPr lang="en-US" dirty="0"/>
              <a:t>use conflict management techniques to resolve disputes</a:t>
            </a:r>
          </a:p>
        </p:txBody>
      </p:sp>
      <p:pic>
        <p:nvPicPr>
          <p:cNvPr id="2" name="Graphic 1" descr="Presentation with checklist with solid fill">
            <a:extLst>
              <a:ext uri="{FF2B5EF4-FFF2-40B4-BE49-F238E27FC236}">
                <a16:creationId xmlns:a16="http://schemas.microsoft.com/office/drawing/2014/main" id="{DD189831-53BE-F4D1-28F5-59E43547ACE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336416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EEFB6-1D8A-CFAB-E5EE-90D39A4C4FC3}"/>
              </a:ext>
            </a:extLst>
          </p:cNvPr>
          <p:cNvSpPr>
            <a:spLocks noGrp="1"/>
          </p:cNvSpPr>
          <p:nvPr>
            <p:ph type="title"/>
          </p:nvPr>
        </p:nvSpPr>
        <p:spPr/>
        <p:txBody>
          <a:bodyPr/>
          <a:lstStyle/>
          <a:p>
            <a:r>
              <a:rPr lang="en-GB" dirty="0"/>
              <a:t>Topics</a:t>
            </a:r>
          </a:p>
        </p:txBody>
      </p:sp>
      <p:sp>
        <p:nvSpPr>
          <p:cNvPr id="3" name="Content Placeholder 2">
            <a:extLst>
              <a:ext uri="{FF2B5EF4-FFF2-40B4-BE49-F238E27FC236}">
                <a16:creationId xmlns:a16="http://schemas.microsoft.com/office/drawing/2014/main" id="{4570D1F5-A9CF-A689-8C2D-9090F9D21F97}"/>
              </a:ext>
            </a:extLst>
          </p:cNvPr>
          <p:cNvSpPr>
            <a:spLocks noGrp="1"/>
          </p:cNvSpPr>
          <p:nvPr>
            <p:ph idx="1"/>
          </p:nvPr>
        </p:nvSpPr>
        <p:spPr/>
        <p:txBody>
          <a:bodyPr/>
          <a:lstStyle/>
          <a:p>
            <a:r>
              <a:rPr lang="en-US" dirty="0"/>
              <a:t>Definition of collaboration and coordination</a:t>
            </a:r>
          </a:p>
          <a:p>
            <a:r>
              <a:rPr lang="en-US" dirty="0"/>
              <a:t>Types of collaboration</a:t>
            </a:r>
          </a:p>
          <a:p>
            <a:r>
              <a:rPr lang="en-US" dirty="0"/>
              <a:t>Benefits of and challenges to collaboration and coordination in One Health</a:t>
            </a:r>
          </a:p>
          <a:p>
            <a:r>
              <a:rPr lang="en-US" dirty="0"/>
              <a:t>Keys to successful collaboration and coordination</a:t>
            </a:r>
          </a:p>
          <a:p>
            <a:r>
              <a:rPr lang="en-US" dirty="0"/>
              <a:t>Skills and attitudes for effective collaboration</a:t>
            </a:r>
          </a:p>
          <a:p>
            <a:endParaRPr lang="en-GB" dirty="0"/>
          </a:p>
        </p:txBody>
      </p:sp>
      <p:pic>
        <p:nvPicPr>
          <p:cNvPr id="4" name="Graphic 3" descr="Presentation with checklist with solid fill">
            <a:extLst>
              <a:ext uri="{FF2B5EF4-FFF2-40B4-BE49-F238E27FC236}">
                <a16:creationId xmlns:a16="http://schemas.microsoft.com/office/drawing/2014/main" id="{540A23C1-8F29-E06F-9CF0-144028B63AD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5789058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005B0-96AF-88EF-C747-E3C7F833C8C5}"/>
              </a:ext>
            </a:extLst>
          </p:cNvPr>
          <p:cNvSpPr>
            <a:spLocks noGrp="1"/>
          </p:cNvSpPr>
          <p:nvPr>
            <p:ph type="title"/>
          </p:nvPr>
        </p:nvSpPr>
        <p:spPr/>
        <p:txBody>
          <a:bodyPr/>
          <a:lstStyle/>
          <a:p>
            <a:r>
              <a:rPr lang="en-GB" dirty="0"/>
              <a:t>Experiences with collaboration and teamwork</a:t>
            </a:r>
          </a:p>
        </p:txBody>
      </p:sp>
      <p:sp>
        <p:nvSpPr>
          <p:cNvPr id="3" name="Content Placeholder 2">
            <a:extLst>
              <a:ext uri="{FF2B5EF4-FFF2-40B4-BE49-F238E27FC236}">
                <a16:creationId xmlns:a16="http://schemas.microsoft.com/office/drawing/2014/main" id="{7B408EF8-A038-8950-A628-4A7379B489DD}"/>
              </a:ext>
            </a:extLst>
          </p:cNvPr>
          <p:cNvSpPr>
            <a:spLocks noGrp="1"/>
          </p:cNvSpPr>
          <p:nvPr>
            <p:ph idx="1"/>
          </p:nvPr>
        </p:nvSpPr>
        <p:spPr/>
        <p:txBody>
          <a:bodyPr/>
          <a:lstStyle/>
          <a:p>
            <a:pPr marL="0" indent="0">
              <a:buNone/>
            </a:pPr>
            <a:r>
              <a:rPr lang="en-GB" b="1" dirty="0"/>
              <a:t>Interactive plenary discussion</a:t>
            </a:r>
          </a:p>
          <a:p>
            <a:r>
              <a:rPr lang="en-GB" dirty="0"/>
              <a:t>What have been your experiences with collaboration and teamwork?</a:t>
            </a:r>
          </a:p>
          <a:p>
            <a:pPr lvl="1"/>
            <a:r>
              <a:rPr lang="en-US" dirty="0"/>
              <a:t>What was the reason for the collaboration?</a:t>
            </a:r>
          </a:p>
          <a:p>
            <a:pPr lvl="1"/>
            <a:r>
              <a:rPr lang="en-US" dirty="0"/>
              <a:t>Who was involved in the collaboration?</a:t>
            </a:r>
          </a:p>
          <a:p>
            <a:pPr lvl="1"/>
            <a:r>
              <a:rPr lang="en-US" dirty="0"/>
              <a:t>Did the other people have similar or different backgrounds to their own? (Consider gender, culture, education, technical skills)</a:t>
            </a:r>
          </a:p>
          <a:p>
            <a:pPr lvl="1"/>
            <a:r>
              <a:rPr lang="en-US" dirty="0"/>
              <a:t>Did it work well or were there challenges?</a:t>
            </a:r>
          </a:p>
          <a:p>
            <a:pPr lvl="1"/>
            <a:r>
              <a:rPr lang="en-US" dirty="0"/>
              <a:t>What factors contributed to success/failure?</a:t>
            </a:r>
            <a:r>
              <a:rPr lang="en-GB" dirty="0"/>
              <a:t> </a:t>
            </a:r>
          </a:p>
          <a:p>
            <a:endParaRPr lang="en-GB" dirty="0"/>
          </a:p>
        </p:txBody>
      </p:sp>
      <p:sp>
        <p:nvSpPr>
          <p:cNvPr id="6" name="TextBox 5">
            <a:extLst>
              <a:ext uri="{FF2B5EF4-FFF2-40B4-BE49-F238E27FC236}">
                <a16:creationId xmlns:a16="http://schemas.microsoft.com/office/drawing/2014/main" id="{5C9C2658-CC83-6CC7-289D-14665BBB3265}"/>
              </a:ext>
            </a:extLst>
          </p:cNvPr>
          <p:cNvSpPr txBox="1"/>
          <p:nvPr/>
        </p:nvSpPr>
        <p:spPr>
          <a:xfrm>
            <a:off x="12089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60 minutes</a:t>
            </a:r>
          </a:p>
        </p:txBody>
      </p:sp>
      <p:pic>
        <p:nvPicPr>
          <p:cNvPr id="7" name="Graphic 6" descr="Stopwatch with solid fill">
            <a:extLst>
              <a:ext uri="{FF2B5EF4-FFF2-40B4-BE49-F238E27FC236}">
                <a16:creationId xmlns:a16="http://schemas.microsoft.com/office/drawing/2014/main" id="{7E53AB8C-5485-DD57-76A3-7A14D72789F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23701861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0CD6F8-4E28-8B22-FFBD-EDF0FEF8360B}"/>
              </a:ext>
            </a:extLst>
          </p:cNvPr>
          <p:cNvSpPr>
            <a:spLocks noGrp="1"/>
          </p:cNvSpPr>
          <p:nvPr>
            <p:ph type="title"/>
          </p:nvPr>
        </p:nvSpPr>
        <p:spPr/>
        <p:txBody>
          <a:bodyPr/>
          <a:lstStyle/>
          <a:p>
            <a:r>
              <a:rPr lang="en-GB" dirty="0"/>
              <a:t>Case study on collaboration and coordination</a:t>
            </a:r>
          </a:p>
        </p:txBody>
      </p:sp>
      <p:sp>
        <p:nvSpPr>
          <p:cNvPr id="3" name="Content Placeholder 2">
            <a:extLst>
              <a:ext uri="{FF2B5EF4-FFF2-40B4-BE49-F238E27FC236}">
                <a16:creationId xmlns:a16="http://schemas.microsoft.com/office/drawing/2014/main" id="{682952F9-4A81-FC1D-42A6-2D8C3A8AED44}"/>
              </a:ext>
            </a:extLst>
          </p:cNvPr>
          <p:cNvSpPr>
            <a:spLocks noGrp="1"/>
          </p:cNvSpPr>
          <p:nvPr>
            <p:ph idx="1"/>
          </p:nvPr>
        </p:nvSpPr>
        <p:spPr/>
        <p:txBody>
          <a:bodyPr/>
          <a:lstStyle/>
          <a:p>
            <a:pPr marL="0" indent="0">
              <a:buNone/>
            </a:pPr>
            <a:r>
              <a:rPr lang="en-US" b="1" dirty="0"/>
              <a:t>Drought in arid zones of Kenya, 2021</a:t>
            </a:r>
            <a:endParaRPr lang="en-GB" b="1" dirty="0"/>
          </a:p>
          <a:p>
            <a:r>
              <a:rPr lang="en-GB" dirty="0"/>
              <a:t>Facilitator will hand out copies of the case study</a:t>
            </a:r>
          </a:p>
          <a:p>
            <a:r>
              <a:rPr lang="en-US" dirty="0"/>
              <a:t>At your table, discuss the case study using the questions on the next slide as prompts</a:t>
            </a:r>
          </a:p>
          <a:p>
            <a:r>
              <a:rPr lang="en-US" dirty="0"/>
              <a:t>Be prepared to share your discussion in plenary</a:t>
            </a:r>
          </a:p>
          <a:p>
            <a:pPr lvl="1"/>
            <a:endParaRPr lang="en-GB" dirty="0"/>
          </a:p>
        </p:txBody>
      </p:sp>
      <p:sp>
        <p:nvSpPr>
          <p:cNvPr id="6" name="TextBox 5">
            <a:extLst>
              <a:ext uri="{FF2B5EF4-FFF2-40B4-BE49-F238E27FC236}">
                <a16:creationId xmlns:a16="http://schemas.microsoft.com/office/drawing/2014/main" id="{C53DAD70-78FF-2B3D-D250-7B759744E167}"/>
              </a:ext>
            </a:extLst>
          </p:cNvPr>
          <p:cNvSpPr txBox="1"/>
          <p:nvPr/>
        </p:nvSpPr>
        <p:spPr>
          <a:xfrm>
            <a:off x="12089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45 minutes</a:t>
            </a:r>
          </a:p>
        </p:txBody>
      </p:sp>
      <p:pic>
        <p:nvPicPr>
          <p:cNvPr id="7" name="Graphic 6" descr="Stopwatch with solid fill">
            <a:extLst>
              <a:ext uri="{FF2B5EF4-FFF2-40B4-BE49-F238E27FC236}">
                <a16:creationId xmlns:a16="http://schemas.microsoft.com/office/drawing/2014/main" id="{2BFC6DA0-7AC6-DBD0-2660-1746DCC97D3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19848958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0CD6F8-4E28-8B22-FFBD-EDF0FEF8360B}"/>
              </a:ext>
            </a:extLst>
          </p:cNvPr>
          <p:cNvSpPr>
            <a:spLocks noGrp="1"/>
          </p:cNvSpPr>
          <p:nvPr>
            <p:ph type="title"/>
          </p:nvPr>
        </p:nvSpPr>
        <p:spPr/>
        <p:txBody>
          <a:bodyPr/>
          <a:lstStyle/>
          <a:p>
            <a:r>
              <a:rPr lang="en-GB" dirty="0"/>
              <a:t>Case study on collaboration and coordination</a:t>
            </a:r>
          </a:p>
        </p:txBody>
      </p:sp>
      <p:sp>
        <p:nvSpPr>
          <p:cNvPr id="3" name="Content Placeholder 2">
            <a:extLst>
              <a:ext uri="{FF2B5EF4-FFF2-40B4-BE49-F238E27FC236}">
                <a16:creationId xmlns:a16="http://schemas.microsoft.com/office/drawing/2014/main" id="{682952F9-4A81-FC1D-42A6-2D8C3A8AED44}"/>
              </a:ext>
            </a:extLst>
          </p:cNvPr>
          <p:cNvSpPr>
            <a:spLocks noGrp="1"/>
          </p:cNvSpPr>
          <p:nvPr>
            <p:ph idx="1"/>
          </p:nvPr>
        </p:nvSpPr>
        <p:spPr/>
        <p:txBody>
          <a:bodyPr/>
          <a:lstStyle/>
          <a:p>
            <a:pPr marL="0" indent="0">
              <a:buNone/>
            </a:pPr>
            <a:r>
              <a:rPr lang="en-GB" b="1" dirty="0"/>
              <a:t>Small group discussion</a:t>
            </a:r>
          </a:p>
          <a:p>
            <a:r>
              <a:rPr lang="en-GB" dirty="0"/>
              <a:t>Discussion questions:</a:t>
            </a:r>
          </a:p>
          <a:p>
            <a:pPr lvl="1"/>
            <a:r>
              <a:rPr lang="en-US" dirty="0"/>
              <a:t>What do you see in the pictures?</a:t>
            </a:r>
          </a:p>
          <a:p>
            <a:pPr lvl="1"/>
            <a:r>
              <a:rPr lang="en-US" dirty="0"/>
              <a:t>What were the main problems caused by the drought? Consider impacts on humans, animals, and the environment. </a:t>
            </a:r>
          </a:p>
          <a:p>
            <a:pPr lvl="1"/>
            <a:r>
              <a:rPr lang="en-US" dirty="0"/>
              <a:t>What sectors were involved in addressing these problems? </a:t>
            </a:r>
          </a:p>
          <a:p>
            <a:pPr lvl="1"/>
            <a:r>
              <a:rPr lang="en-US" dirty="0"/>
              <a:t>How did sectors collaborate to address the problem? How did they coordinate to address the problem?</a:t>
            </a:r>
          </a:p>
          <a:p>
            <a:pPr lvl="1"/>
            <a:r>
              <a:rPr lang="en-US" dirty="0"/>
              <a:t>Is it the same or different when there is a drought in your woreda/district?</a:t>
            </a:r>
          </a:p>
          <a:p>
            <a:pPr marL="457200" lvl="1" indent="0">
              <a:buNone/>
            </a:pPr>
            <a:endParaRPr lang="en-GB" dirty="0"/>
          </a:p>
        </p:txBody>
      </p:sp>
      <p:sp>
        <p:nvSpPr>
          <p:cNvPr id="6" name="TextBox 5">
            <a:extLst>
              <a:ext uri="{FF2B5EF4-FFF2-40B4-BE49-F238E27FC236}">
                <a16:creationId xmlns:a16="http://schemas.microsoft.com/office/drawing/2014/main" id="{C53DAD70-78FF-2B3D-D250-7B759744E167}"/>
              </a:ext>
            </a:extLst>
          </p:cNvPr>
          <p:cNvSpPr txBox="1"/>
          <p:nvPr/>
        </p:nvSpPr>
        <p:spPr>
          <a:xfrm>
            <a:off x="103471"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40 minutes</a:t>
            </a:r>
          </a:p>
        </p:txBody>
      </p:sp>
      <p:pic>
        <p:nvPicPr>
          <p:cNvPr id="7" name="Graphic 6" descr="Stopwatch with solid fill">
            <a:extLst>
              <a:ext uri="{FF2B5EF4-FFF2-40B4-BE49-F238E27FC236}">
                <a16:creationId xmlns:a16="http://schemas.microsoft.com/office/drawing/2014/main" id="{B9A9B66F-F6C7-33EC-57F7-FF1D843E3E9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27426751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6823</TotalTime>
  <Words>2612</Words>
  <Application>Microsoft Macintosh PowerPoint</Application>
  <PresentationFormat>Widescreen</PresentationFormat>
  <Paragraphs>252</Paragraphs>
  <Slides>36</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Arial</vt:lpstr>
      <vt:lpstr>Calibri</vt:lpstr>
      <vt:lpstr>Calibri Light</vt:lpstr>
      <vt:lpstr>Symbol</vt:lpstr>
      <vt:lpstr>Office Theme</vt:lpstr>
      <vt:lpstr>Operationalizing One Health in pastoralist settings</vt:lpstr>
      <vt:lpstr>Module 1: Principles and applications of One Health </vt:lpstr>
      <vt:lpstr>Re-cap Day 2</vt:lpstr>
      <vt:lpstr>Multi-sectoral collaboration and coordination in One Health</vt:lpstr>
      <vt:lpstr>Intended learning outcomes</vt:lpstr>
      <vt:lpstr>Topics</vt:lpstr>
      <vt:lpstr>Experiences with collaboration and teamwork</vt:lpstr>
      <vt:lpstr>Case study on collaboration and coordination</vt:lpstr>
      <vt:lpstr>Case study on collaboration and coordination</vt:lpstr>
      <vt:lpstr>Definition of collaboration and coordination</vt:lpstr>
      <vt:lpstr>Recall the 4 C’s of One Health</vt:lpstr>
      <vt:lpstr>Types of collaboration</vt:lpstr>
      <vt:lpstr>Collaboration – common attributes</vt:lpstr>
      <vt:lpstr>Benefits and challenges to collaborating with                         other sectors</vt:lpstr>
      <vt:lpstr>Benefits of collaboration and coordination in One Health</vt:lpstr>
      <vt:lpstr>Challenges to collaboration and coordination                         in One Health</vt:lpstr>
      <vt:lpstr>Keys to successful collaboration and coordination</vt:lpstr>
      <vt:lpstr>Keys to successful collaboration and coordination</vt:lpstr>
      <vt:lpstr>Success of collaborations influenced by…</vt:lpstr>
      <vt:lpstr>…and the way you work as a team</vt:lpstr>
      <vt:lpstr>Stages of group development</vt:lpstr>
      <vt:lpstr>Stages of group development</vt:lpstr>
      <vt:lpstr>What is a team?</vt:lpstr>
      <vt:lpstr>Requirements for effective teamwork</vt:lpstr>
      <vt:lpstr>Requirements for effective teamwork (continued)</vt:lpstr>
      <vt:lpstr>Approaches to team building</vt:lpstr>
      <vt:lpstr>Conflict and conflict resolution</vt:lpstr>
      <vt:lpstr>Conflict and conflict resolution</vt:lpstr>
      <vt:lpstr>Conflict and conflict resolution</vt:lpstr>
      <vt:lpstr>What is conflict?</vt:lpstr>
      <vt:lpstr>Common causes of conflict in the workplace</vt:lpstr>
      <vt:lpstr>Two dimensions of conflict behaviour</vt:lpstr>
      <vt:lpstr>Conflict resolution strategies</vt:lpstr>
      <vt:lpstr>PowerPoint Presentation</vt:lpstr>
      <vt:lpstr>Summary of key learning points from day 4</vt:lpstr>
      <vt:lpstr>Participatory community engagement in One Health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m68218</dc:creator>
  <cp:lastModifiedBy>Mor, Siobhan</cp:lastModifiedBy>
  <cp:revision>277</cp:revision>
  <dcterms:created xsi:type="dcterms:W3CDTF">2022-06-01T08:00:30Z</dcterms:created>
  <dcterms:modified xsi:type="dcterms:W3CDTF">2023-06-21T13:16:43Z</dcterms:modified>
</cp:coreProperties>
</file>