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736" r:id="rId4"/>
  </p:sldMasterIdLst>
  <p:notesMasterIdLst>
    <p:notesMasterId r:id="rId19"/>
  </p:notesMasterIdLst>
  <p:handoutMasterIdLst>
    <p:handoutMasterId r:id="rId20"/>
  </p:handoutMasterIdLst>
  <p:sldIdLst>
    <p:sldId id="6159" r:id="rId5"/>
    <p:sldId id="6210" r:id="rId6"/>
    <p:sldId id="6208" r:id="rId7"/>
    <p:sldId id="6165" r:id="rId8"/>
    <p:sldId id="6194" r:id="rId9"/>
    <p:sldId id="6218" r:id="rId10"/>
    <p:sldId id="6187" r:id="rId11"/>
    <p:sldId id="6188" r:id="rId12"/>
    <p:sldId id="6192" r:id="rId13"/>
    <p:sldId id="6216" r:id="rId14"/>
    <p:sldId id="6214" r:id="rId15"/>
    <p:sldId id="6204" r:id="rId16"/>
    <p:sldId id="6200" r:id="rId17"/>
    <p:sldId id="6166" r:id="rId18"/>
  </p:sldIdLst>
  <p:sldSz cx="12192000" cy="6858000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72" userDrawn="1">
          <p15:clr>
            <a:srgbClr val="A4A3A4"/>
          </p15:clr>
        </p15:guide>
        <p15:guide id="2" pos="2568" userDrawn="1">
          <p15:clr>
            <a:srgbClr val="A4A3A4"/>
          </p15:clr>
        </p15:guide>
        <p15:guide id="3" orient="horz" pos="6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168CF39-AE5A-2A09-4E8D-BC9E22B00699}" name="Worku, Tigist (ILRI)" initials="W(" userId="S::t.worku@cgiar.org::216f5509-45f8-4b44-a56c-aee122705075" providerId="AD"/>
  <p188:author id="{9181147F-2C58-3589-16D0-EA02DFAAC643}" name="Habermann, Birgit (ILRI)" initials="H(" userId="S::b.habermann@cgiar.org::824a6c88-8138-41cf-a71d-6bde1895776e" providerId="AD"/>
  <p188:author id="{5C914585-BB8B-4425-D5C1-E73A4516461C}" name="Lim, Florine (WorldFish)" initials="L(" userId="S::f.lim@cgiar.org::8a16678b-ac28-47a9-abf3-a733e46cb1c4" providerId="AD"/>
  <p188:author id="{2221C3A2-8063-CDF8-A98D-09CB82195751}" name="Guest User" initials="GU" userId="S::urn:spo:anon#968df8add088857bfc8609bd0b444b156b3c624e12ae1c09d3b3a32573caa769::" providerId="AD"/>
  <p188:author id="{980AB4B1-58AA-CEBC-5861-2C8C8B72E8C8}" name="Johnson, Toby (CGIAR System Organization)" initials="JT(SO" userId="S::t.johnson@cgiar.org::60ca22a3-a1be-4e54-9ebf-a2fdf70a49d7" providerId="AD"/>
  <p188:author id="{7807AEB6-EB18-1FAB-5AC8-4878DBBC5A26}" name="Chua, Seong Lee (WorldFish)" initials="C(" userId="S::s.chua@cgiar.org::582bd3ec-1c5a-4200-8674-e2d91e31fa17" providerId="AD"/>
  <p188:author id="{8A3692B8-B9CC-0D95-F700-0F02CA512C87}" name="Hebebrand, Charlotte (IFPRI)" initials="H(" userId="S::c.hebebrand@cgiar.org::349e9781-62e4-4293-9398-69ccf02f1342" providerId="AD"/>
  <p188:author id="{56C1F2CA-AF04-A2A4-931D-42C83E5124B0}" name="Habermann, Birgit (ILRI)" initials="HB(" userId="S::B.Habermann@cgiar.org::824a6c88-8138-41cf-a71d-6bde1895776e" providerId="AD"/>
  <p188:author id="{4D05C3D3-0D2A-F754-F886-65696983C21D}" name="Crane, Todd (ILRI)" initials="TC" userId="S::T.Crane@cgiar.org::d58f88d1-f5ed-4646-826c-09b0509af1c8" providerId="AD"/>
  <p188:author id="{30A21FD6-5426-73BC-3682-E2B8F1D3768C}" name="Goldstein, Peter (HarvestPlus)" initials="G(" userId="S::p.goldstein@cgiar.org::68e7f4e6-a097-4c82-96f0-f2639051e46f" providerId="AD"/>
  <p188:author id="{DE1684E8-2694-99C2-1844-7140E51577E9}" name="Poire, Valerie (CGIAR System Organization)" initials="PO" userId="S::v.poire@cgiar.org::aa6ecc9c-c4e6-4d04-853a-06a1f3d8768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9" name="Hilary Wild" initials="KCB" lastIdx="1" clrIdx="28">
    <p:extLst>
      <p:ext uri="{19B8F6BF-5375-455C-9EA6-DF929625EA0E}">
        <p15:presenceInfo xmlns:p15="http://schemas.microsoft.com/office/powerpoint/2012/main" userId="Hilary Wild" providerId="None"/>
      </p:ext>
    </p:extLst>
  </p:cmAuthor>
  <p:cmAuthor id="1" name="SMO" initials="SMO" lastIdx="42" clrIdx="0">
    <p:extLst>
      <p:ext uri="{19B8F6BF-5375-455C-9EA6-DF929625EA0E}">
        <p15:presenceInfo xmlns:p15="http://schemas.microsoft.com/office/powerpoint/2012/main" userId="SMO" providerId="None"/>
      </p:ext>
    </p:extLst>
  </p:cmAuthor>
  <p:cmAuthor id="30" name="Stiger, Porscha (CGIAR System Organization)" initials="SO" lastIdx="1" clrIdx="29">
    <p:extLst>
      <p:ext uri="{19B8F6BF-5375-455C-9EA6-DF929625EA0E}">
        <p15:presenceInfo xmlns:p15="http://schemas.microsoft.com/office/powerpoint/2012/main" userId="S::p.stiger@cgiar.org::b227045f-2210-4e02-abb8-75ff04991e61" providerId="AD"/>
      </p:ext>
    </p:extLst>
  </p:cmAuthor>
  <p:cmAuthor id="2" name="Quinn, Sara (CGIAR System Organization)" initials="QO" lastIdx="16" clrIdx="1">
    <p:extLst>
      <p:ext uri="{19B8F6BF-5375-455C-9EA6-DF929625EA0E}">
        <p15:presenceInfo xmlns:p15="http://schemas.microsoft.com/office/powerpoint/2012/main" userId="S::s.quinn@cgiar.org::e47d3906-c87f-4279-96ef-102eef59e167" providerId="AD"/>
      </p:ext>
    </p:extLst>
  </p:cmAuthor>
  <p:cmAuthor id="31" name="Guest User" initials="GU" lastIdx="7" clrIdx="30">
    <p:extLst>
      <p:ext uri="{19B8F6BF-5375-455C-9EA6-DF929625EA0E}">
        <p15:presenceInfo xmlns:p15="http://schemas.microsoft.com/office/powerpoint/2012/main" userId="S::urn:spo:anon#0404871ba695701a10a0162af294714e4cdcc206fa77375f1959f691b90d81d2::" providerId="AD"/>
      </p:ext>
    </p:extLst>
  </p:cmAuthor>
  <p:cmAuthor id="3" name="Cussen, Olwen (CGIAR System Organization)" initials="CO(SO" lastIdx="15" clrIdx="2">
    <p:extLst>
      <p:ext uri="{19B8F6BF-5375-455C-9EA6-DF929625EA0E}">
        <p15:presenceInfo xmlns:p15="http://schemas.microsoft.com/office/powerpoint/2012/main" userId="S-1-5-21-1606980848-162531612-839522115-24247" providerId="AD"/>
      </p:ext>
    </p:extLst>
  </p:cmAuthor>
  <p:cmAuthor id="32" name="Krivonos, Ekaterina (CGIAR System Organization)" initials="KE(SO)" lastIdx="6" clrIdx="31">
    <p:extLst>
      <p:ext uri="{19B8F6BF-5375-455C-9EA6-DF929625EA0E}">
        <p15:presenceInfo xmlns:p15="http://schemas.microsoft.com/office/powerpoint/2012/main" userId="Krivonos, Ekaterina (CGIAR System Organization)" providerId="None"/>
      </p:ext>
    </p:extLst>
  </p:cmAuthor>
  <p:cmAuthor id="4" name="Compton, Julia (System Org - Consultant)" initials="CC" lastIdx="15" clrIdx="3">
    <p:extLst>
      <p:ext uri="{19B8F6BF-5375-455C-9EA6-DF929625EA0E}">
        <p15:presenceInfo xmlns:p15="http://schemas.microsoft.com/office/powerpoint/2012/main" userId="S::j.compton@cgiar.org::a345051f-47b9-4aa0-a315-f5825f871d12" providerId="AD"/>
      </p:ext>
    </p:extLst>
  </p:cmAuthor>
  <p:cmAuthor id="33" name="Menzies, Donald (CGIAR System Organization)" initials="MD(SO" lastIdx="1" clrIdx="32">
    <p:extLst>
      <p:ext uri="{19B8F6BF-5375-455C-9EA6-DF929625EA0E}">
        <p15:presenceInfo xmlns:p15="http://schemas.microsoft.com/office/powerpoint/2012/main" userId="S::D.Menzies@cgiar.org::63bac19d-d8c5-47d7-88a7-7f5ef5579d37" providerId="AD"/>
      </p:ext>
    </p:extLst>
  </p:cmAuthor>
  <p:cmAuthor id="5" name="Manning-Thomas, Nadia (CGIAR System Organization)" initials="MO" lastIdx="43" clrIdx="4">
    <p:extLst>
      <p:ext uri="{19B8F6BF-5375-455C-9EA6-DF929625EA0E}">
        <p15:presenceInfo xmlns:p15="http://schemas.microsoft.com/office/powerpoint/2012/main" userId="S::n.manning-thomas@cgiar.org::ee10a1cf-a826-4e78-830f-408c70a5cff8" providerId="AD"/>
      </p:ext>
    </p:extLst>
  </p:cmAuthor>
  <p:cmAuthor id="6" name="Manning-Thomas, Nadia (CGIAR System Organization)" initials="MN(SO" lastIdx="17" clrIdx="5">
    <p:extLst>
      <p:ext uri="{19B8F6BF-5375-455C-9EA6-DF929625EA0E}">
        <p15:presenceInfo xmlns:p15="http://schemas.microsoft.com/office/powerpoint/2012/main" userId="S-1-12-1-3994067407-1316530214-2353008515-4174357872" providerId="AD"/>
      </p:ext>
    </p:extLst>
  </p:cmAuthor>
  <p:cmAuthor id="7" name="Samuel Stacey" initials="SS" lastIdx="8" clrIdx="6">
    <p:extLst>
      <p:ext uri="{19B8F6BF-5375-455C-9EA6-DF929625EA0E}">
        <p15:presenceInfo xmlns:p15="http://schemas.microsoft.com/office/powerpoint/2012/main" userId="73e9e930-5ebd-41ab-a84c-43886a41a844" providerId="Windows Live"/>
      </p:ext>
    </p:extLst>
  </p:cmAuthor>
  <p:cmAuthor id="8" name="AZ" initials="ZA(" lastIdx="8" clrIdx="7">
    <p:extLst>
      <p:ext uri="{19B8F6BF-5375-455C-9EA6-DF929625EA0E}">
        <p15:presenceInfo xmlns:p15="http://schemas.microsoft.com/office/powerpoint/2012/main" userId="AZ" providerId="None"/>
      </p:ext>
    </p:extLst>
  </p:cmAuthor>
  <p:cmAuthor id="9" name="CGIAR SMO" initials="SMO" lastIdx="40" clrIdx="8">
    <p:extLst>
      <p:ext uri="{19B8F6BF-5375-455C-9EA6-DF929625EA0E}">
        <p15:presenceInfo xmlns:p15="http://schemas.microsoft.com/office/powerpoint/2012/main" userId="CGIAR SMO" providerId="None"/>
      </p:ext>
    </p:extLst>
  </p:cmAuthor>
  <p:cmAuthor id="10" name="Grainger-Jones, Elwyn (CGIAR System Organization)" initials="GO" lastIdx="10" clrIdx="9">
    <p:extLst>
      <p:ext uri="{19B8F6BF-5375-455C-9EA6-DF929625EA0E}">
        <p15:presenceInfo xmlns:p15="http://schemas.microsoft.com/office/powerpoint/2012/main" userId="S::egraingerjones@cgiar.org::68712cb9-d77d-4e25-9a1a-b1c2e9a3748b" providerId="AD"/>
      </p:ext>
    </p:extLst>
  </p:cmAuthor>
  <p:cmAuthor id="11" name="Colomer, Julien (CGIAR System Organization)" initials="CJ(SO" lastIdx="9" clrIdx="10">
    <p:extLst>
      <p:ext uri="{19B8F6BF-5375-455C-9EA6-DF929625EA0E}">
        <p15:presenceInfo xmlns:p15="http://schemas.microsoft.com/office/powerpoint/2012/main" userId="S::J.Colomer@cgiar.org::b2411d90-1fdc-4700-bb9a-fbe80d4d111c" providerId="AD"/>
      </p:ext>
    </p:extLst>
  </p:cmAuthor>
  <p:cmAuthor id="12" name="Smith, Andrew (CGIAR System Organization)" initials="SA(SO" lastIdx="21" clrIdx="11">
    <p:extLst>
      <p:ext uri="{19B8F6BF-5375-455C-9EA6-DF929625EA0E}">
        <p15:presenceInfo xmlns:p15="http://schemas.microsoft.com/office/powerpoint/2012/main" userId="S::A.J.Smith@cgiar.org::8a06fa0c-eddd-41d8-b9af-fa582b122ae0" providerId="AD"/>
      </p:ext>
    </p:extLst>
  </p:cmAuthor>
  <p:cmAuthor id="13" name="Craig, Jamie (CGIAR System Organization)" initials="CJ(SO" lastIdx="13" clrIdx="12">
    <p:extLst>
      <p:ext uri="{19B8F6BF-5375-455C-9EA6-DF929625EA0E}">
        <p15:presenceInfo xmlns:p15="http://schemas.microsoft.com/office/powerpoint/2012/main" userId="S::J.Craig@cgiar.org::267bf317-b355-4c71-b132-eff8930cd9d0" providerId="AD"/>
      </p:ext>
    </p:extLst>
  </p:cmAuthor>
  <p:cmAuthor id="14" name="Zandstra, Andre (CGIAR System Organization)" initials="ZO" lastIdx="7" clrIdx="13">
    <p:extLst>
      <p:ext uri="{19B8F6BF-5375-455C-9EA6-DF929625EA0E}">
        <p15:presenceInfo xmlns:p15="http://schemas.microsoft.com/office/powerpoint/2012/main" userId="S::a.zandstra@cgiar.org::ecab230e-e994-4cc7-af01-3de217e03e50" providerId="AD"/>
      </p:ext>
    </p:extLst>
  </p:cmAuthor>
  <p:cmAuthor id="15" name="Sundstrom, Roland (CGIAR System Organization)" initials="SR(SO" lastIdx="42" clrIdx="14">
    <p:extLst>
      <p:ext uri="{19B8F6BF-5375-455C-9EA6-DF929625EA0E}">
        <p15:presenceInfo xmlns:p15="http://schemas.microsoft.com/office/powerpoint/2012/main" userId="S::R.Sundstrom@cgiar.org::30fde8fb-5bdf-4c9b-b55e-ee8834a87165" providerId="AD"/>
      </p:ext>
    </p:extLst>
  </p:cmAuthor>
  <p:cmAuthor id="16" name="Bennett, Karmen (CGIAR System Organization)" initials="BO" lastIdx="5" clrIdx="15">
    <p:extLst>
      <p:ext uri="{19B8F6BF-5375-455C-9EA6-DF929625EA0E}">
        <p15:presenceInfo xmlns:p15="http://schemas.microsoft.com/office/powerpoint/2012/main" userId="S::k.bennett@cgiar.org::7ce980d7-af5d-4d40-85e4-4f613acfcee5" providerId="AD"/>
      </p:ext>
    </p:extLst>
  </p:cmAuthor>
  <p:cmAuthor id="17" name="Karmen" initials="KCB" lastIdx="12" clrIdx="16">
    <p:extLst>
      <p:ext uri="{19B8F6BF-5375-455C-9EA6-DF929625EA0E}">
        <p15:presenceInfo xmlns:p15="http://schemas.microsoft.com/office/powerpoint/2012/main" userId="Karmen" providerId="None"/>
      </p:ext>
    </p:extLst>
  </p:cmAuthor>
  <p:cmAuthor id="18" name="Author" initials="Author" lastIdx="7" clrIdx="17">
    <p:extLst>
      <p:ext uri="{19B8F6BF-5375-455C-9EA6-DF929625EA0E}">
        <p15:presenceInfo xmlns:p15="http://schemas.microsoft.com/office/powerpoint/2012/main" userId="Author" providerId="None"/>
      </p:ext>
    </p:extLst>
  </p:cmAuthor>
  <p:cmAuthor id="19" name="System Organization" initials="SO" lastIdx="1" clrIdx="18">
    <p:extLst>
      <p:ext uri="{19B8F6BF-5375-455C-9EA6-DF929625EA0E}">
        <p15:presenceInfo xmlns:p15="http://schemas.microsoft.com/office/powerpoint/2012/main" userId="System Organization" providerId="None"/>
      </p:ext>
    </p:extLst>
  </p:cmAuthor>
  <p:cmAuthor id="20" name="Olwen Cussen" initials="OC" lastIdx="47" clrIdx="19">
    <p:extLst>
      <p:ext uri="{19B8F6BF-5375-455C-9EA6-DF929625EA0E}">
        <p15:presenceInfo xmlns:p15="http://schemas.microsoft.com/office/powerpoint/2012/main" userId="Olwen Cussen" providerId="None"/>
      </p:ext>
    </p:extLst>
  </p:cmAuthor>
  <p:cmAuthor id="21" name="CGIAR" initials="CGIAR" lastIdx="34" clrIdx="20">
    <p:extLst>
      <p:ext uri="{19B8F6BF-5375-455C-9EA6-DF929625EA0E}">
        <p15:presenceInfo xmlns:p15="http://schemas.microsoft.com/office/powerpoint/2012/main" userId="CGIAR" providerId="None"/>
      </p:ext>
    </p:extLst>
  </p:cmAuthor>
  <p:cmAuthor id="22" name="Solomos, Georgios (CGIAR System Organization)" initials="SG(SO" lastIdx="1" clrIdx="21">
    <p:extLst>
      <p:ext uri="{19B8F6BF-5375-455C-9EA6-DF929625EA0E}">
        <p15:presenceInfo xmlns:p15="http://schemas.microsoft.com/office/powerpoint/2012/main" userId="S::G.Solomos@cgiar.org::f5765543-009b-41bd-8170-034be5f9e1ea" providerId="AD"/>
      </p:ext>
    </p:extLst>
  </p:cmAuthor>
  <p:cmAuthor id="23" name="Elwyn" initials="EGJ" lastIdx="23" clrIdx="22">
    <p:extLst>
      <p:ext uri="{19B8F6BF-5375-455C-9EA6-DF929625EA0E}">
        <p15:presenceInfo xmlns:p15="http://schemas.microsoft.com/office/powerpoint/2012/main" userId="Elwyn" providerId="None"/>
      </p:ext>
    </p:extLst>
  </p:cmAuthor>
  <p:cmAuthor id="24" name="Sinosi, Isobel (CGIAR System Organization)" initials="SI(SO" lastIdx="1" clrIdx="23">
    <p:extLst>
      <p:ext uri="{19B8F6BF-5375-455C-9EA6-DF929625EA0E}">
        <p15:presenceInfo xmlns:p15="http://schemas.microsoft.com/office/powerpoint/2012/main" userId="S::i.sinosi@cgiar.org::a17db583-3546-473a-8f5a-bdaeb28beadd" providerId="AD"/>
      </p:ext>
    </p:extLst>
  </p:cmAuthor>
  <p:cmAuthor id="25" name="Vermeulen, Sonja (CGIAR System Organization)" initials="VO" lastIdx="11" clrIdx="24">
    <p:extLst>
      <p:ext uri="{19B8F6BF-5375-455C-9EA6-DF929625EA0E}">
        <p15:presenceInfo xmlns:p15="http://schemas.microsoft.com/office/powerpoint/2012/main" userId="S::s.vermeulen@cgiar.org::7f3eeccc-c54f-466f-9870-0d205a5c6de4" providerId="AD"/>
      </p:ext>
    </p:extLst>
  </p:cmAuthor>
  <p:cmAuthor id="26" name="Karmen Bennett" initials="KCB" lastIdx="16" clrIdx="25">
    <p:extLst>
      <p:ext uri="{19B8F6BF-5375-455C-9EA6-DF929625EA0E}">
        <p15:presenceInfo xmlns:p15="http://schemas.microsoft.com/office/powerpoint/2012/main" userId="Karmen Bennett" providerId="None"/>
      </p:ext>
    </p:extLst>
  </p:cmAuthor>
  <p:cmAuthor id="27" name="Poire, Valerie (CGIAR System Organization)" initials="PO" lastIdx="1" clrIdx="26">
    <p:extLst>
      <p:ext uri="{19B8F6BF-5375-455C-9EA6-DF929625EA0E}">
        <p15:presenceInfo xmlns:p15="http://schemas.microsoft.com/office/powerpoint/2012/main" userId="S::v.poire@cgiar.org::aa6ecc9c-c4e6-4d04-853a-06a1f3d87686" providerId="AD"/>
      </p:ext>
    </p:extLst>
  </p:cmAuthor>
  <p:cmAuthor id="28" name="Sadoff, Claudia (One CGIAR)" initials="SC" lastIdx="10" clrIdx="27">
    <p:extLst>
      <p:ext uri="{19B8F6BF-5375-455C-9EA6-DF929625EA0E}">
        <p15:presenceInfo xmlns:p15="http://schemas.microsoft.com/office/powerpoint/2012/main" userId="S::c.sadoff@cgiar.org::9c4fb457-88be-4c22-a8f2-ef36117e7ee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B189"/>
    <a:srgbClr val="4C8067"/>
    <a:srgbClr val="F4A21B"/>
    <a:srgbClr val="F79520"/>
    <a:srgbClr val="FFC000"/>
    <a:srgbClr val="FFD676"/>
    <a:srgbClr val="F08620"/>
    <a:srgbClr val="0165BD"/>
    <a:srgbClr val="79B800"/>
    <a:srgbClr val="CE41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40"/>
    <p:restoredTop sz="94694"/>
  </p:normalViewPr>
  <p:slideViewPr>
    <p:cSldViewPr snapToGrid="0">
      <p:cViewPr varScale="1">
        <p:scale>
          <a:sx n="63" d="100"/>
          <a:sy n="63" d="100"/>
        </p:scale>
        <p:origin x="876" y="56"/>
      </p:cViewPr>
      <p:guideLst>
        <p:guide orient="horz" pos="1272"/>
        <p:guide pos="2568"/>
        <p:guide orient="horz" pos="67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3480" y="595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Gichuki\AppData\Local\Microsoft\Windows\INetCache\Content.Outlook\TH2Q8XVK\Monthly%20Totals_Averages%20UG_KE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Gichuki\AppData\Local\Microsoft\Windows\INetCache\Content.Outlook\TH2Q8XVK\Monthly%20Totals_Averages%20UG_KE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Gichuki\AppData\Local\Microsoft\Windows\INetCache\Content.Outlook\TH2Q8XVK\Monthly%20Totals_Averages%20UG_KE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Gichuki\AppData\Local\Microsoft\Windows\INetCache\Content.Outlook\TH2Q8XVK\Monthly%20Totals_Averages%20UG_KE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Gichuki\OneDrive%20-%20CGIAR\Documents\PCSL\Birgit's%20Project\Bomet&amp;%20Nandi\Data%20analysis\Farmer%20reports\Copy%20of%20Monthly%20Totals_Averages%20UG_KEN-Milk%20data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Gichuki\AppData\Local\Microsoft\Windows\INetCache\Content.Outlook\TH2Q8XVK\Monthly%20Totals_Averages%20UG_KEN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000" dirty="0"/>
              <a:t>SOT Lim 6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'Bomet graphs_LI'!$D$10:$O$10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'Bomet graphs_LI'!$D$11:$O$11</c:f>
              <c:numCache>
                <c:formatCode>_(* #,##0.0_);_(* \(#,##0.0\);_(* "-"??_);_(@_)</c:formatCode>
                <c:ptCount val="12"/>
                <c:pt idx="0">
                  <c:v>8.9145806451612906</c:v>
                </c:pt>
                <c:pt idx="1">
                  <c:v>8.6910714285714281</c:v>
                </c:pt>
                <c:pt idx="2">
                  <c:v>7.9048387096774189</c:v>
                </c:pt>
                <c:pt idx="3">
                  <c:v>8.4866666666666681</c:v>
                </c:pt>
                <c:pt idx="4">
                  <c:v>10.823225806451614</c:v>
                </c:pt>
                <c:pt idx="5">
                  <c:v>9.0483333333333338</c:v>
                </c:pt>
                <c:pt idx="6">
                  <c:v>5.9935483870967747</c:v>
                </c:pt>
                <c:pt idx="7">
                  <c:v>5.3274193548387094</c:v>
                </c:pt>
                <c:pt idx="8">
                  <c:v>6.3583333333333325</c:v>
                </c:pt>
                <c:pt idx="9">
                  <c:v>7.241935483870968</c:v>
                </c:pt>
                <c:pt idx="10">
                  <c:v>7.0333333333333341</c:v>
                </c:pt>
                <c:pt idx="11">
                  <c:v>7.9870967741935477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3D-4261-A388-4F06D88C57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0990976"/>
        <c:axId val="1790639376"/>
      </c:lineChart>
      <c:catAx>
        <c:axId val="150990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0639376"/>
        <c:crosses val="autoZero"/>
        <c:auto val="1"/>
        <c:lblAlgn val="ctr"/>
        <c:lblOffset val="100"/>
        <c:noMultiLvlLbl val="0"/>
      </c:catAx>
      <c:valAx>
        <c:axId val="1790639376"/>
        <c:scaling>
          <c:orientation val="minMax"/>
          <c:max val="16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Litres</a:t>
                </a:r>
                <a:r>
                  <a:rPr lang="en-US" baseline="0"/>
                  <a:t> of milk per month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990976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000" b="0" i="0" baseline="0" dirty="0">
                <a:effectLst/>
              </a:rPr>
              <a:t>SOT Lim 2</a:t>
            </a:r>
            <a:endParaRPr lang="en-US" sz="1000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'Bomet graphs_LI'!$G$62</c:f>
              <c:strCache>
                <c:ptCount val="1"/>
                <c:pt idx="0">
                  <c:v>Average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'Bomet graphs_LI'!$H$61:$S$61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'Bomet graphs_LI'!$H$62:$S$62</c:f>
              <c:numCache>
                <c:formatCode>_(* #,##0.0_);_(* \(#,##0.0\);_(* "-"??_);_(@_)</c:formatCode>
                <c:ptCount val="12"/>
                <c:pt idx="0">
                  <c:v>4.661290322580645</c:v>
                </c:pt>
                <c:pt idx="1">
                  <c:v>5.25</c:v>
                </c:pt>
                <c:pt idx="2">
                  <c:v>4.3161290322580648</c:v>
                </c:pt>
                <c:pt idx="3">
                  <c:v>6.42</c:v>
                </c:pt>
                <c:pt idx="4">
                  <c:v>5.4129032258064509</c:v>
                </c:pt>
                <c:pt idx="5">
                  <c:v>4.0600000000000005</c:v>
                </c:pt>
                <c:pt idx="6">
                  <c:v>7.1870967741935488</c:v>
                </c:pt>
                <c:pt idx="7">
                  <c:v>6.4645161290322575</c:v>
                </c:pt>
                <c:pt idx="8">
                  <c:v>6.3808333333333334</c:v>
                </c:pt>
                <c:pt idx="9">
                  <c:v>5.6120967741935486</c:v>
                </c:pt>
                <c:pt idx="10">
                  <c:v>6.2188888888888885</c:v>
                </c:pt>
                <c:pt idx="11">
                  <c:v>3.3174193548387096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DD5-4C2C-A49E-1658BB5D73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2905808"/>
        <c:axId val="1682564208"/>
      </c:lineChart>
      <c:catAx>
        <c:axId val="122905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2564208"/>
        <c:crosses val="autoZero"/>
        <c:auto val="1"/>
        <c:lblAlgn val="ctr"/>
        <c:lblOffset val="100"/>
        <c:noMultiLvlLbl val="0"/>
      </c:catAx>
      <c:valAx>
        <c:axId val="1682564208"/>
        <c:scaling>
          <c:orientation val="minMax"/>
          <c:max val="1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905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000" b="0" i="0" baseline="0" dirty="0">
                <a:effectLst/>
              </a:rPr>
              <a:t>SOT Lim 4</a:t>
            </a:r>
            <a:endParaRPr lang="en-US" sz="1000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'Bomet graphs_LI'!$E$40</c:f>
              <c:strCache>
                <c:ptCount val="1"/>
                <c:pt idx="0">
                  <c:v>Average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'Bomet graphs_LI'!$F$39:$Q$39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'Bomet graphs_LI'!$F$40:$Q$40</c:f>
              <c:numCache>
                <c:formatCode>_(* #,##0.0_);_(* \(#,##0.0\);_(* "-"??_);_(@_)</c:formatCode>
                <c:ptCount val="12"/>
                <c:pt idx="0">
                  <c:v>3.7380645161290325</c:v>
                </c:pt>
                <c:pt idx="1">
                  <c:v>3.8978571428571427</c:v>
                </c:pt>
                <c:pt idx="2">
                  <c:v>3.6064516129032249</c:v>
                </c:pt>
                <c:pt idx="3">
                  <c:v>2.5126666666666666</c:v>
                </c:pt>
                <c:pt idx="4">
                  <c:v>2.6929032258064511</c:v>
                </c:pt>
                <c:pt idx="5">
                  <c:v>3.7841666666666676</c:v>
                </c:pt>
                <c:pt idx="6">
                  <c:v>4.7800000000000011</c:v>
                </c:pt>
                <c:pt idx="7">
                  <c:v>6.245967741935484</c:v>
                </c:pt>
                <c:pt idx="8">
                  <c:v>6.2266666666666666</c:v>
                </c:pt>
                <c:pt idx="9">
                  <c:v>6.9354838709677411</c:v>
                </c:pt>
                <c:pt idx="10">
                  <c:v>6.3250000000000002</c:v>
                </c:pt>
                <c:pt idx="11">
                  <c:v>14.375806451612902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B44-4244-B93E-D4F05785E5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05236336"/>
        <c:axId val="1601573456"/>
      </c:lineChart>
      <c:catAx>
        <c:axId val="1605236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1573456"/>
        <c:crosses val="autoZero"/>
        <c:auto val="1"/>
        <c:lblAlgn val="ctr"/>
        <c:lblOffset val="100"/>
        <c:noMultiLvlLbl val="0"/>
      </c:catAx>
      <c:valAx>
        <c:axId val="1601573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5236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000" b="0" i="0" baseline="0" dirty="0">
                <a:effectLst/>
              </a:rPr>
              <a:t>MOS Lim 6</a:t>
            </a:r>
            <a:endParaRPr lang="en-US" sz="1000" dirty="0">
              <a:effectLst/>
            </a:endParaRPr>
          </a:p>
        </c:rich>
      </c:tx>
      <c:layout>
        <c:manualLayout>
          <c:xMode val="edge"/>
          <c:yMode val="edge"/>
          <c:x val="0.40065533487258514"/>
          <c:y val="6.13400482673218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0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'Nandi graphs_LI'!$M$59</c:f>
              <c:strCache>
                <c:ptCount val="1"/>
                <c:pt idx="0">
                  <c:v> Average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'Nandi graphs_LI'!$N$58:$Y$58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'Nandi graphs_LI'!$N$59:$Y$59</c:f>
              <c:numCache>
                <c:formatCode>_(* #,##0.0_);_(* \(#,##0.0\);_(* "-"??_);_(@_)</c:formatCode>
                <c:ptCount val="12"/>
                <c:pt idx="0">
                  <c:v>3.7822580645161294</c:v>
                </c:pt>
                <c:pt idx="1">
                  <c:v>1.6041666666666663</c:v>
                </c:pt>
                <c:pt idx="2">
                  <c:v>0.55645161290322576</c:v>
                </c:pt>
                <c:pt idx="3">
                  <c:v>0</c:v>
                </c:pt>
                <c:pt idx="4">
                  <c:v>0.99032258064516121</c:v>
                </c:pt>
                <c:pt idx="5">
                  <c:v>10.933333333333335</c:v>
                </c:pt>
                <c:pt idx="6">
                  <c:v>11.134408602150536</c:v>
                </c:pt>
                <c:pt idx="7">
                  <c:v>6.5322580645161281</c:v>
                </c:pt>
                <c:pt idx="8">
                  <c:v>7.1277777777777773</c:v>
                </c:pt>
                <c:pt idx="9">
                  <c:v>6.8494623655913971</c:v>
                </c:pt>
                <c:pt idx="10">
                  <c:v>6.3611111111111116</c:v>
                </c:pt>
                <c:pt idx="11">
                  <c:v>5.4354838709677429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6D4-4DC8-953C-90E9AF20DC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3593536"/>
        <c:axId val="1684094560"/>
      </c:lineChart>
      <c:catAx>
        <c:axId val="213593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4094560"/>
        <c:crosses val="autoZero"/>
        <c:auto val="1"/>
        <c:lblAlgn val="ctr"/>
        <c:lblOffset val="100"/>
        <c:noMultiLvlLbl val="0"/>
      </c:catAx>
      <c:valAx>
        <c:axId val="1684094560"/>
        <c:scaling>
          <c:orientation val="minMax"/>
          <c:max val="16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593536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000" b="0" i="0" u="none" strike="noStrike" baseline="0" dirty="0">
                <a:effectLst/>
              </a:rPr>
              <a:t>MOS Lim 5             </a:t>
            </a:r>
            <a:endParaRPr lang="en-US" sz="1000" dirty="0"/>
          </a:p>
        </c:rich>
      </c:tx>
      <c:layout>
        <c:manualLayout>
          <c:xMode val="edge"/>
          <c:yMode val="edge"/>
          <c:x val="0.38976276060388204"/>
          <c:y val="3.884078126597811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'Nandi graphs_LI'!$I$36</c:f>
              <c:strCache>
                <c:ptCount val="1"/>
                <c:pt idx="0">
                  <c:v>Average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'Nandi graphs_LI'!$J$35:$U$35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'Nandi graphs_LI'!$J$36:$U$36</c:f>
              <c:numCache>
                <c:formatCode>_(* #,##0.0_);_(* \(#,##0.0\);_(* "-"??_);_(@_)</c:formatCode>
                <c:ptCount val="12"/>
                <c:pt idx="0">
                  <c:v>1.7725806451612904</c:v>
                </c:pt>
                <c:pt idx="1">
                  <c:v>0.9285714285714286</c:v>
                </c:pt>
                <c:pt idx="2">
                  <c:v>0</c:v>
                </c:pt>
                <c:pt idx="3">
                  <c:v>0</c:v>
                </c:pt>
                <c:pt idx="4">
                  <c:v>6.1741935483870973</c:v>
                </c:pt>
                <c:pt idx="5">
                  <c:v>6.3</c:v>
                </c:pt>
                <c:pt idx="6">
                  <c:v>8.7338709677419359</c:v>
                </c:pt>
                <c:pt idx="7">
                  <c:v>9.5967741935483879</c:v>
                </c:pt>
                <c:pt idx="8">
                  <c:v>9.6333333333333329</c:v>
                </c:pt>
                <c:pt idx="9">
                  <c:v>7.4758064516129039</c:v>
                </c:pt>
                <c:pt idx="10">
                  <c:v>4.6583333333333332</c:v>
                </c:pt>
                <c:pt idx="11">
                  <c:v>3.088709677419355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265-498D-991D-A2767C2D37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54685168"/>
        <c:axId val="145150288"/>
      </c:lineChart>
      <c:catAx>
        <c:axId val="354685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150288"/>
        <c:crosses val="autoZero"/>
        <c:auto val="1"/>
        <c:lblAlgn val="ctr"/>
        <c:lblOffset val="100"/>
        <c:noMultiLvlLbl val="0"/>
      </c:catAx>
      <c:valAx>
        <c:axId val="145150288"/>
        <c:scaling>
          <c:orientation val="minMax"/>
          <c:max val="1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4685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000" dirty="0"/>
              <a:t> </a:t>
            </a:r>
            <a:r>
              <a:rPr lang="en-US" sz="1000" b="0" i="0" baseline="0" dirty="0">
                <a:effectLst/>
              </a:rPr>
              <a:t>MOS Lim 4</a:t>
            </a:r>
            <a:endParaRPr lang="en-US" sz="1000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0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'Nandi graphs_LI'!$E$12</c:f>
              <c:strCache>
                <c:ptCount val="1"/>
                <c:pt idx="0">
                  <c:v> Average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'Nandi graphs_LI'!$F$11:$Q$11</c:f>
              <c:strCache>
                <c:ptCount val="12"/>
                <c:pt idx="0">
                  <c:v> Jan </c:v>
                </c:pt>
                <c:pt idx="1">
                  <c:v> Feb </c:v>
                </c:pt>
                <c:pt idx="2">
                  <c:v> Mar </c:v>
                </c:pt>
                <c:pt idx="3">
                  <c:v> Apr </c:v>
                </c:pt>
                <c:pt idx="4">
                  <c:v> May </c:v>
                </c:pt>
                <c:pt idx="5">
                  <c:v> June </c:v>
                </c:pt>
                <c:pt idx="6">
                  <c:v> July </c:v>
                </c:pt>
                <c:pt idx="7">
                  <c:v> Aug </c:v>
                </c:pt>
                <c:pt idx="8">
                  <c:v> Sept </c:v>
                </c:pt>
                <c:pt idx="9">
                  <c:v> Oct </c:v>
                </c:pt>
                <c:pt idx="10">
                  <c:v> Nov </c:v>
                </c:pt>
                <c:pt idx="11">
                  <c:v> Dec </c:v>
                </c:pt>
              </c:strCache>
            </c:strRef>
          </c:cat>
          <c:val>
            <c:numRef>
              <c:f>'Nandi graphs_LI'!$F$12:$Q$12</c:f>
              <c:numCache>
                <c:formatCode>_(* #,##0.0_);_(* \(#,##0.0\);_(* "-"??_);_(@_)</c:formatCode>
                <c:ptCount val="12"/>
                <c:pt idx="0">
                  <c:v>4.4903225806451612</c:v>
                </c:pt>
                <c:pt idx="1">
                  <c:v>2.3785714285714286</c:v>
                </c:pt>
                <c:pt idx="2">
                  <c:v>2.2516129032258063</c:v>
                </c:pt>
                <c:pt idx="3">
                  <c:v>3.2113333333333336</c:v>
                </c:pt>
                <c:pt idx="4">
                  <c:v>6.8335483870967737</c:v>
                </c:pt>
                <c:pt idx="5">
                  <c:v>8.5599999999999987</c:v>
                </c:pt>
                <c:pt idx="6">
                  <c:v>9.8322580645161288</c:v>
                </c:pt>
                <c:pt idx="7">
                  <c:v>7.7806451612903231</c:v>
                </c:pt>
                <c:pt idx="8">
                  <c:v>8.5466666666666669</c:v>
                </c:pt>
                <c:pt idx="9">
                  <c:v>7.935483870967742</c:v>
                </c:pt>
                <c:pt idx="10">
                  <c:v>6.18</c:v>
                </c:pt>
                <c:pt idx="11">
                  <c:v>3.5419354838709673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D03-4264-A6BD-41B0DB0C07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788298944"/>
        <c:axId val="1990720592"/>
      </c:lineChart>
      <c:catAx>
        <c:axId val="1788298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0720592"/>
        <c:crosses val="autoZero"/>
        <c:auto val="1"/>
        <c:lblAlgn val="ctr"/>
        <c:lblOffset val="100"/>
        <c:noMultiLvlLbl val="0"/>
      </c:catAx>
      <c:valAx>
        <c:axId val="1990720592"/>
        <c:scaling>
          <c:orientation val="minMax"/>
          <c:max val="1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8298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DD928-0C3E-4ED8-90AE-E560853C5428}" type="datetimeFigureOut">
              <a:rPr lang="en-US" smtClean="0"/>
              <a:t>10/5/2023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6555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6555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AF5AE-4922-40B3-BC52-D142E057D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752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CBDEE-9154-4ECF-BD19-2512E89EA232}" type="datetimeFigureOut">
              <a:rPr lang="en-US" smtClean="0"/>
              <a:t>10/5/2023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3500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6555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6555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E8625-ABA9-47AC-97D8-2031586E3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749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E8625-ABA9-47AC-97D8-2031586E30FB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156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7">
            <a:extLst>
              <a:ext uri="{FF2B5EF4-FFF2-40B4-BE49-F238E27FC236}">
                <a16:creationId xmlns:a16="http://schemas.microsoft.com/office/drawing/2014/main" id="{BCD1F3BD-7F2F-444E-BE41-8A3E836CF2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12" y="-964"/>
            <a:ext cx="12173780" cy="6848416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455C749B-CF4F-E746-98AA-7DAFB049B4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7108" y="2024160"/>
            <a:ext cx="5337098" cy="2275765"/>
          </a:xfrm>
        </p:spPr>
        <p:txBody>
          <a:bodyPr anchor="b">
            <a:noAutofit/>
          </a:bodyPr>
          <a:lstStyle>
            <a:lvl1pPr algn="l">
              <a:defRPr sz="4400" b="1" i="0">
                <a:solidFill>
                  <a:schemeClr val="tx1"/>
                </a:solidFill>
                <a:latin typeface="Montserrat" pitchFamily="2" charset="77"/>
                <a:ea typeface="Montserrat" pitchFamily="2" charset="77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0D13D8CB-B082-0242-994C-AB48C4D212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7106" y="4825291"/>
            <a:ext cx="5337097" cy="831952"/>
          </a:xfrm>
        </p:spPr>
        <p:txBody>
          <a:bodyPr>
            <a:noAutofit/>
          </a:bodyPr>
          <a:lstStyle>
            <a:lvl1pPr marL="0" indent="0" algn="l">
              <a:buNone/>
              <a:defRPr sz="28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AB8FE9A3-D792-F848-80BC-E61BCE6E9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478" y="6356352"/>
            <a:ext cx="11235219" cy="365125"/>
          </a:xfrm>
        </p:spPr>
        <p:txBody>
          <a:bodyPr/>
          <a:lstStyle>
            <a:lvl1pPr algn="l"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r>
              <a:rPr lang="en-US" dirty="0"/>
              <a:t>Footer</a:t>
            </a:r>
          </a:p>
        </p:txBody>
      </p:sp>
      <p:cxnSp>
        <p:nvCxnSpPr>
          <p:cNvPr id="21" name="Straight Connector 12">
            <a:extLst>
              <a:ext uri="{FF2B5EF4-FFF2-40B4-BE49-F238E27FC236}">
                <a16:creationId xmlns:a16="http://schemas.microsoft.com/office/drawing/2014/main" id="{3E5620C9-4863-FD41-B02D-0D6AC464B8BB}"/>
              </a:ext>
            </a:extLst>
          </p:cNvPr>
          <p:cNvCxnSpPr>
            <a:cxnSpLocks/>
          </p:cNvCxnSpPr>
          <p:nvPr userDrawn="1"/>
        </p:nvCxnSpPr>
        <p:spPr>
          <a:xfrm>
            <a:off x="0" y="4570312"/>
            <a:ext cx="103042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" name="Date Placeholder 5">
            <a:extLst>
              <a:ext uri="{FF2B5EF4-FFF2-40B4-BE49-F238E27FC236}">
                <a16:creationId xmlns:a16="http://schemas.microsoft.com/office/drawing/2014/main" id="{19D55F78-2FD3-D643-B7AC-F01E7065250D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9683986" y="295903"/>
            <a:ext cx="2202712" cy="365125"/>
          </a:xfrm>
        </p:spPr>
        <p:txBody>
          <a:bodyPr/>
          <a:lstStyle>
            <a:lvl1pPr algn="r"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572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6">
            <a:extLst>
              <a:ext uri="{FF2B5EF4-FFF2-40B4-BE49-F238E27FC236}">
                <a16:creationId xmlns:a16="http://schemas.microsoft.com/office/drawing/2014/main" id="{924DE002-8A97-944A-B72A-49728725A8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80" y="-3245"/>
            <a:ext cx="12171000" cy="684770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5318A8F-1C23-7341-8E53-86265BBB9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 anchor="b">
            <a:normAutofit/>
          </a:bodyPr>
          <a:lstStyle>
            <a:lvl1pPr>
              <a:defRPr sz="3200" b="1" i="0">
                <a:solidFill>
                  <a:schemeClr val="tx1"/>
                </a:solidFill>
                <a:latin typeface="Montserrat" pitchFamily="2" charset="77"/>
                <a:ea typeface="Montserrat" pitchFamily="2" charset="77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E62EC41-3279-794B-98B4-896255B9579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4928" y="1358781"/>
            <a:ext cx="10688139" cy="481818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3pPr>
            <a:lvl4pPr>
              <a:buClr>
                <a:schemeClr val="tx1"/>
              </a:buCl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BBD0FC2-DA89-EC42-9072-F82DBAB52CAA}"/>
              </a:ext>
            </a:extLst>
          </p:cNvPr>
          <p:cNvSpPr txBox="1">
            <a:spLocks/>
          </p:cNvSpPr>
          <p:nvPr userDrawn="1"/>
        </p:nvSpPr>
        <p:spPr>
          <a:xfrm>
            <a:off x="630923" y="6256048"/>
            <a:ext cx="9039655" cy="3651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 sz="1000" b="0">
                <a:solidFill>
                  <a:schemeClr val="bg1">
                    <a:lumMod val="65000"/>
                  </a:schemeClr>
                </a:solidFill>
                <a:latin typeface="Montserrat" panose="02000505000000020004" pitchFamily="2" charset="0"/>
              </a:rPr>
              <a:t>www.cgiar.org</a:t>
            </a:r>
          </a:p>
        </p:txBody>
      </p:sp>
    </p:spTree>
    <p:extLst>
      <p:ext uri="{BB962C8B-B14F-4D97-AF65-F5344CB8AC3E}">
        <p14:creationId xmlns:p14="http://schemas.microsoft.com/office/powerpoint/2010/main" val="873049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D149EA-1B07-4ED5-A223-D843C4D94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" y="8389"/>
            <a:ext cx="12190811" cy="685799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B41CF72-518C-CF42-A323-83BED2EBD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 anchor="b">
            <a:normAutofit/>
          </a:bodyPr>
          <a:lstStyle>
            <a:lvl1pPr>
              <a:defRPr sz="3200" b="1" i="0">
                <a:solidFill>
                  <a:schemeClr val="tx1"/>
                </a:solidFill>
                <a:latin typeface="Montserrat" pitchFamily="2" charset="77"/>
                <a:ea typeface="Montserrat" pitchFamily="2" charset="77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6411C58-0491-9F47-BC20-7E2DF647243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4928" y="1358781"/>
            <a:ext cx="10688139" cy="481818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3pPr>
            <a:lvl4pPr>
              <a:buClr>
                <a:schemeClr val="tx1"/>
              </a:buCl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5994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10">
            <a:extLst>
              <a:ext uri="{FF2B5EF4-FFF2-40B4-BE49-F238E27FC236}">
                <a16:creationId xmlns:a16="http://schemas.microsoft.com/office/drawing/2014/main" id="{7DC3DF47-9AC9-754B-9528-EAC486DF6A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" y="13961"/>
            <a:ext cx="12170999" cy="6846852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917B4808-403E-834C-826B-A1BB046BE6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52217" y="1914261"/>
            <a:ext cx="6729283" cy="1666393"/>
          </a:xfrm>
        </p:spPr>
        <p:txBody>
          <a:bodyPr>
            <a:noAutofit/>
          </a:bodyPr>
          <a:lstStyle>
            <a:lvl1pPr algn="ctr">
              <a:defRPr sz="36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 ExtraBold" panose="00000900000000000000" pitchFamily="2" charset="0"/>
              </a:defRPr>
            </a:lvl1pPr>
          </a:lstStyle>
          <a:p>
            <a:r>
              <a:rPr lang="es-ES" err="1"/>
              <a:t>Thank</a:t>
            </a:r>
            <a:r>
              <a:rPr lang="es-ES"/>
              <a:t> </a:t>
            </a:r>
            <a:r>
              <a:rPr lang="es-ES" err="1"/>
              <a:t>You</a:t>
            </a:r>
            <a:r>
              <a:rPr lang="es-ES"/>
              <a:t>!</a:t>
            </a:r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07725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21505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431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62DC1-60C5-45F4-A298-97ECE83F2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67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5" r:id="rId3"/>
    <p:sldLayoutId id="2147483784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rgbClr val="427730"/>
          </a:solidFill>
          <a:latin typeface="Avenir Black" panose="02000503020000020003" pitchFamily="2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SzPct val="80000"/>
        <a:buFont typeface="Arial" panose="020B0604020202020204" pitchFamily="34" charset="0"/>
        <a:buChar char="•"/>
        <a:defRPr sz="24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.AppleSystemUIFont" charset="-120"/>
        <a:buChar char="-"/>
        <a:defRPr sz="20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SzPct val="60000"/>
        <a:buFont typeface=".AppleSystemUIFont" charset="-120"/>
        <a:buChar char="-"/>
        <a:defRPr sz="18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ositivedeviance.org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hyperlink" Target="https://youtu.be/0ULZWOm5uk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AF7D4-65C3-F548-AF4D-0961644462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10211" y="393410"/>
            <a:ext cx="8560430" cy="4109579"/>
          </a:xfrm>
        </p:spPr>
        <p:txBody>
          <a:bodyPr/>
          <a:lstStyle/>
          <a:p>
            <a:r>
              <a:rPr lang="en-GB" sz="3600" dirty="0">
                <a:latin typeface="Montserrat"/>
                <a:cs typeface="Calibri"/>
              </a:rPr>
              <a:t>The race to adapt: learning from adaptation pioneers in East Africa</a:t>
            </a:r>
            <a:br>
              <a:rPr lang="en-GB" sz="3600" dirty="0"/>
            </a:br>
            <a:br>
              <a:rPr lang="en-GB" dirty="0"/>
            </a:br>
            <a:br>
              <a:rPr lang="en-GB" sz="1800" dirty="0"/>
            </a:br>
            <a:r>
              <a:rPr lang="en-GB" sz="1800" dirty="0">
                <a:latin typeface="Montserrat"/>
                <a:cs typeface="Calibri"/>
              </a:rPr>
              <a:t>Adaptation Futures 2023, </a:t>
            </a:r>
            <a:br>
              <a:rPr lang="en-GB" sz="1800" dirty="0"/>
            </a:br>
            <a:r>
              <a:rPr lang="en-GB" sz="1800" dirty="0">
                <a:latin typeface="Montserrat"/>
                <a:cs typeface="Calibri"/>
              </a:rPr>
              <a:t>Montreal, Canada, 2-6 October 2023</a:t>
            </a:r>
            <a:br>
              <a:rPr lang="en-GB" sz="1800" dirty="0"/>
            </a:br>
            <a:r>
              <a:rPr lang="en-GB" sz="1800" dirty="0">
                <a:latin typeface="Montserrat"/>
                <a:cs typeface="Calibri"/>
              </a:rPr>
              <a:t>Panel #969: Sectoral and placed-based adaptation challenges and solutions in South Africa, Ghana, Kenya, Senegal and Benin</a:t>
            </a:r>
            <a:endParaRPr lang="en-US" sz="1800" dirty="0">
              <a:latin typeface="Montserrat"/>
              <a:cs typeface="Calibri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4AFCD9-1440-A047-9949-B2080A58B9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2843" y="5476534"/>
            <a:ext cx="11325543" cy="1381466"/>
          </a:xfrm>
        </p:spPr>
        <p:txBody>
          <a:bodyPr/>
          <a:lstStyle/>
          <a:p>
            <a:r>
              <a:rPr lang="en-US" sz="2400" dirty="0"/>
              <a:t>Birgit Habermann</a:t>
            </a:r>
            <a:r>
              <a:rPr lang="en-US" sz="2400" baseline="30000" dirty="0"/>
              <a:t>1</a:t>
            </a:r>
            <a:r>
              <a:rPr lang="en-US" sz="2400" dirty="0"/>
              <a:t>, Todd A. Crane</a:t>
            </a:r>
            <a:r>
              <a:rPr lang="en-US" sz="2400" baseline="30000" dirty="0"/>
              <a:t>1</a:t>
            </a:r>
            <a:r>
              <a:rPr lang="en-US" sz="2400" dirty="0"/>
              <a:t>, Leah Gichuki</a:t>
            </a:r>
            <a:r>
              <a:rPr lang="en-US" sz="2400" baseline="30000" dirty="0"/>
              <a:t>1</a:t>
            </a:r>
            <a:r>
              <a:rPr lang="en-US" sz="2400" dirty="0"/>
              <a:t>,  Tigist Worku</a:t>
            </a:r>
            <a:r>
              <a:rPr lang="en-US" sz="2400" baseline="30000" dirty="0"/>
              <a:t>1</a:t>
            </a:r>
            <a:r>
              <a:rPr lang="en-US" sz="2400" dirty="0"/>
              <a:t>, Roland Mugumya</a:t>
            </a:r>
            <a:r>
              <a:rPr lang="en-US" sz="2400" baseline="30000" dirty="0"/>
              <a:t>2, </a:t>
            </a:r>
            <a:r>
              <a:rPr lang="en-US" sz="2400" dirty="0"/>
              <a:t>Emmaculate Kiptoo</a:t>
            </a:r>
            <a:r>
              <a:rPr lang="en-US" sz="2400" baseline="30000" dirty="0"/>
              <a:t>1</a:t>
            </a:r>
            <a:endParaRPr lang="en-US" sz="2400" dirty="0"/>
          </a:p>
          <a:p>
            <a:r>
              <a:rPr lang="en-GB" sz="1200" kern="1400" baseline="30000" dirty="0">
                <a:ln>
                  <a:noFill/>
                </a:ln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1</a:t>
            </a:r>
            <a:r>
              <a:rPr lang="en-GB" sz="1200" kern="1400" dirty="0">
                <a:ln>
                  <a:noFill/>
                </a:ln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 International Livestock Research Institute (ILRI), Sustainable Livestock Systems</a:t>
            </a:r>
          </a:p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200" kern="1400" baseline="30000" dirty="0">
                <a:solidFill>
                  <a:srgbClr val="000000"/>
                </a:solidFill>
                <a:latin typeface="Montserrat" panose="00000500000000000000" pitchFamily="2" charset="0"/>
              </a:rPr>
              <a:t>2 </a:t>
            </a:r>
            <a:r>
              <a:rPr lang="en-GB" sz="1200" kern="1400" dirty="0">
                <a:solidFill>
                  <a:srgbClr val="000000"/>
                </a:solidFill>
                <a:latin typeface="Montserrat" panose="00000500000000000000" pitchFamily="2" charset="0"/>
              </a:rPr>
              <a:t>Former </a:t>
            </a:r>
            <a:r>
              <a:rPr lang="en-GB" sz="1200" kern="1400" dirty="0">
                <a:ln>
                  <a:noFill/>
                </a:ln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International Livestock Research Institute (ILRI), Sustainable Livestock Systems</a:t>
            </a:r>
          </a:p>
          <a:p>
            <a:pPr marL="0" marR="0" indent="0" algn="l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70052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A232F-9587-512A-D07C-683EB47FF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191" y="213360"/>
            <a:ext cx="9039655" cy="892805"/>
          </a:xfrm>
        </p:spPr>
        <p:txBody>
          <a:bodyPr>
            <a:normAutofit fontScale="90000"/>
          </a:bodyPr>
          <a:lstStyle/>
          <a:p>
            <a:r>
              <a:rPr lang="en-GB" dirty="0"/>
              <a:t>What pioneers learn from each other:</a:t>
            </a:r>
            <a:br>
              <a:rPr lang="en-GB" dirty="0"/>
            </a:br>
            <a:r>
              <a:rPr lang="en-GB" dirty="0"/>
              <a:t>Average monthly milk production/ cow</a:t>
            </a:r>
            <a:endParaRPr lang="en-KE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279FCD1-4CB9-4B62-84FD-EAB1089887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8045953"/>
              </p:ext>
            </p:extLst>
          </p:nvPr>
        </p:nvGraphicFramePr>
        <p:xfrm>
          <a:off x="292312" y="1800784"/>
          <a:ext cx="3527847" cy="1865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7633FC6E-042B-4D41-9B65-64222B7DAB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3909047"/>
              </p:ext>
            </p:extLst>
          </p:nvPr>
        </p:nvGraphicFramePr>
        <p:xfrm>
          <a:off x="538479" y="3955062"/>
          <a:ext cx="3281680" cy="2125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02A08FE-5C14-4C23-A959-714D9F5127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5968632"/>
              </p:ext>
            </p:extLst>
          </p:nvPr>
        </p:nvGraphicFramePr>
        <p:xfrm>
          <a:off x="4297124" y="3955062"/>
          <a:ext cx="3281680" cy="2125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8BB58569-6C0E-4ECB-A5D1-2584D957BA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8363925"/>
              </p:ext>
            </p:extLst>
          </p:nvPr>
        </p:nvGraphicFramePr>
        <p:xfrm>
          <a:off x="4261403" y="1683457"/>
          <a:ext cx="3353121" cy="18319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F9864B2E-2E80-466F-A7AC-F986553524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46782732"/>
              </p:ext>
            </p:extLst>
          </p:nvPr>
        </p:nvGraphicFramePr>
        <p:xfrm>
          <a:off x="8137050" y="3955062"/>
          <a:ext cx="3681357" cy="2232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E1FB4FF7-061B-4FAF-9B07-76C8A23024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6452156"/>
              </p:ext>
            </p:extLst>
          </p:nvPr>
        </p:nvGraphicFramePr>
        <p:xfrm>
          <a:off x="8055768" y="1545844"/>
          <a:ext cx="4006477" cy="2107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3" name="Oval 12">
            <a:extLst>
              <a:ext uri="{FF2B5EF4-FFF2-40B4-BE49-F238E27FC236}">
                <a16:creationId xmlns:a16="http://schemas.microsoft.com/office/drawing/2014/main" id="{DDE79D1D-7519-9567-AEAC-E2514515349C}"/>
              </a:ext>
            </a:extLst>
          </p:cNvPr>
          <p:cNvSpPr/>
          <p:nvPr/>
        </p:nvSpPr>
        <p:spPr>
          <a:xfrm>
            <a:off x="475191" y="1347019"/>
            <a:ext cx="3681357" cy="5211097"/>
          </a:xfrm>
          <a:prstGeom prst="ellipse">
            <a:avLst/>
          </a:prstGeom>
          <a:solidFill>
            <a:schemeClr val="accent4">
              <a:alpha val="18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 dirty="0"/>
          </a:p>
        </p:txBody>
      </p:sp>
      <p:pic>
        <p:nvPicPr>
          <p:cNvPr id="14" name="Picture 2" descr=", Bomet">
            <a:extLst>
              <a:ext uri="{FF2B5EF4-FFF2-40B4-BE49-F238E27FC236}">
                <a16:creationId xmlns:a16="http://schemas.microsoft.com/office/drawing/2014/main" id="{D2D4B4D1-D87A-52F0-73A9-622F1CE579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342" y="1928703"/>
            <a:ext cx="4582804" cy="342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98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094A5-C0C2-BC7C-D35F-71B6BEFBA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findings across sites</a:t>
            </a:r>
            <a:endParaRPr lang="en-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29EBB-60BD-A92C-DB73-A5C1EF807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4929" y="1476768"/>
            <a:ext cx="10688139" cy="4818183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Challenges arising from climate change are very different, but adaptation practices promoted similar: needs to be </a:t>
            </a:r>
            <a:r>
              <a:rPr lang="en-CA" b="1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more context-specific and farmer-led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Adaptation as a fluid process: pioneers try out and abandon and try again…. – requires a </a:t>
            </a:r>
            <a:r>
              <a:rPr lang="en-CA" b="1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different approach to extension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Our approach can be very </a:t>
            </a:r>
            <a:r>
              <a:rPr lang="en-CA" b="1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responsive to these processes</a:t>
            </a:r>
            <a:r>
              <a:rPr lang="en-CA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: interaction with adaptation pioneers happens over a longer period of time and frequently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In-depth and dynamic </a:t>
            </a:r>
            <a:r>
              <a:rPr lang="en-CA" b="1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understanding of what drives </a:t>
            </a:r>
            <a:r>
              <a:rPr lang="en-CA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on-farm decision-making is crucial, </a:t>
            </a:r>
            <a:r>
              <a:rPr lang="en-CA" dirty="0">
                <a:solidFill>
                  <a:schemeClr val="tx1"/>
                </a:solidFill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c</a:t>
            </a:r>
            <a:r>
              <a:rPr lang="en-CA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onsideration of multiple drivers of change always important</a:t>
            </a:r>
          </a:p>
        </p:txBody>
      </p:sp>
    </p:spTree>
    <p:extLst>
      <p:ext uri="{BB962C8B-B14F-4D97-AF65-F5344CB8AC3E}">
        <p14:creationId xmlns:p14="http://schemas.microsoft.com/office/powerpoint/2010/main" val="20839106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7B3A7-2F92-99FD-4D3E-785B627AE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findings across sites</a:t>
            </a:r>
            <a:endParaRPr lang="en-K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2BE7E0-DA5D-3DA2-CF61-5AC56A2E43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4929" y="1522683"/>
            <a:ext cx="9920068" cy="4818183"/>
          </a:xfrm>
        </p:spPr>
        <p:txBody>
          <a:bodyPr>
            <a:norm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Influenced by different HH members: pioneers are not individuals, but families, </a:t>
            </a:r>
            <a:r>
              <a:rPr lang="en-GB" b="1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consider women and youth more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Avoid </a:t>
            </a:r>
            <a:r>
              <a:rPr lang="en-CA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turning pioneers into local celebrities through creating a larger group of </a:t>
            </a:r>
            <a:r>
              <a:rPr lang="en-CA" b="1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pioneers in a knowledge network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Scaling through positive deviance </a:t>
            </a:r>
            <a:r>
              <a:rPr lang="en-GB" dirty="0">
                <a:solidFill>
                  <a:schemeClr val="tx1"/>
                </a:solidFill>
              </a:rPr>
              <a:t>is a logical continuation of identifying positive deviants and their practices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</a:rPr>
              <a:t>Connecting with scaling actors </a:t>
            </a:r>
            <a:r>
              <a:rPr lang="en-GB" dirty="0">
                <a:solidFill>
                  <a:schemeClr val="tx1"/>
                </a:solidFill>
              </a:rPr>
              <a:t>in governance systems is crucial for long term success e.g. extension, local governments, cooperatives and researchers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K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3152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BC911-23A1-6145-3EFB-F7BA2D307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  <a:endParaRPr lang="en-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DD675D-DE28-74EE-8C09-80D825DBD4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102" y="1522682"/>
            <a:ext cx="11570898" cy="549922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3200" b="1" dirty="0">
                <a:solidFill>
                  <a:schemeClr val="tx1"/>
                </a:solidFill>
                <a:latin typeface="Montserrat"/>
              </a:rPr>
              <a:t>Farmers have an important role as producers and promoters of adaptation practices</a:t>
            </a: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Montserrat"/>
              </a:rPr>
              <a:t>More research on scaling strategies through PD is ongoing</a:t>
            </a:r>
          </a:p>
          <a:p>
            <a:pPr marL="342900" indent="-34290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Montserrat"/>
              </a:rPr>
              <a:t>Farmers lead co-production of adaptation practices and knowledge</a:t>
            </a:r>
          </a:p>
          <a:p>
            <a:pPr marL="342900" indent="-34290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Montserrat"/>
              </a:rPr>
              <a:t>Researchers can engage with farmer-led adaptation in a structured way</a:t>
            </a:r>
          </a:p>
          <a:p>
            <a:pPr marL="342900" indent="-342900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Montserrat"/>
              </a:rPr>
              <a:t>Acknowledge diversity of knowledges and solutions developed by pioneer farmers for more sustainable, locally-led adaptation strategies</a:t>
            </a:r>
          </a:p>
        </p:txBody>
      </p:sp>
    </p:spTree>
    <p:extLst>
      <p:ext uri="{BB962C8B-B14F-4D97-AF65-F5344CB8AC3E}">
        <p14:creationId xmlns:p14="http://schemas.microsoft.com/office/powerpoint/2010/main" val="3572730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AA1EA19-97FD-CDB2-C37A-AC2CFF7010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4852" y="4117722"/>
            <a:ext cx="4387532" cy="11771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A0427E-3641-2B4F-AC26-150AED5EB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0" y="589280"/>
            <a:ext cx="6288700" cy="3738880"/>
          </a:xfrm>
        </p:spPr>
        <p:txBody>
          <a:bodyPr/>
          <a:lstStyle/>
          <a:p>
            <a:r>
              <a:rPr lang="en-GB" sz="1800" b="1" dirty="0"/>
              <a:t>This work was conducted as part of the CGIAR Initiative Livestock and Climate and is supported by contributors to the CGIAR Trust Fund. CGIAR is a global research partnership for a food-secure future dedicated to transforming food, land, and water systems in a climate crisis.</a:t>
            </a:r>
            <a:br>
              <a:rPr lang="en-GB" sz="1800" b="1" dirty="0"/>
            </a:br>
            <a:br>
              <a:rPr lang="en-GB" sz="1800" b="1" dirty="0"/>
            </a:br>
            <a:br>
              <a:rPr lang="en-GB" sz="1800" b="1" dirty="0"/>
            </a:br>
            <a:br>
              <a:rPr lang="en-GB" sz="1800" b="1" dirty="0"/>
            </a:br>
            <a:r>
              <a:rPr lang="en-GB" sz="1800" b="1" dirty="0"/>
              <a:t>This work has been partly financed by the Deutsche Gesellschaft für Internationale </a:t>
            </a:r>
            <a:r>
              <a:rPr lang="en-GB" sz="1800" b="1" dirty="0" err="1"/>
              <a:t>Zusammenarbeit</a:t>
            </a:r>
            <a:r>
              <a:rPr lang="en-GB" sz="1800" b="1" dirty="0"/>
              <a:t> (GIZ) commissioned by the Government of the Federal Republic of Germany (grant number: 2017.0119.2).</a:t>
            </a:r>
            <a:endParaRPr lang="en-US" sz="1800" b="1" dirty="0"/>
          </a:p>
        </p:txBody>
      </p:sp>
      <p:pic>
        <p:nvPicPr>
          <p:cNvPr id="6" name="Picture 5" descr="A green sign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39C6B135-8C44-1545-0D97-67F5FD0723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894" y="2361184"/>
            <a:ext cx="2064512" cy="55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49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67D73-E880-C317-4677-585B75616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  <a:endParaRPr lang="en-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AA5117-3546-D8D7-A7BC-53EECD90A2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3200" dirty="0">
                <a:solidFill>
                  <a:schemeClr val="tx1"/>
                </a:solidFill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I</a:t>
            </a:r>
            <a:r>
              <a:rPr lang="en-CA" sz="3200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dentify livestock keepers who are better in adapting to the impact of climate change than others in the same circumstances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3200" dirty="0">
              <a:solidFill>
                <a:schemeClr val="tx1"/>
              </a:solidFill>
              <a:effectLst/>
              <a:latin typeface="Montserrat" panose="00000500000000000000" pitchFamily="2" charset="0"/>
              <a:ea typeface="PMingLiU" panose="02020500000000000000" pitchFamily="18" charset="-12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3200" dirty="0">
                <a:solidFill>
                  <a:schemeClr val="tx1"/>
                </a:solidFill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U</a:t>
            </a:r>
            <a:r>
              <a:rPr lang="en-CA" sz="3200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nderstand what these livestock keepers do differently from others before going to scale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3200" dirty="0">
              <a:solidFill>
                <a:schemeClr val="tx1"/>
              </a:solidFill>
              <a:effectLst/>
              <a:latin typeface="Montserrat" panose="00000500000000000000" pitchFamily="2" charset="0"/>
              <a:ea typeface="PMingLiU" panose="02020500000000000000" pitchFamily="18" charset="-12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3200" dirty="0">
                <a:solidFill>
                  <a:schemeClr val="tx1"/>
                </a:solidFill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S</a:t>
            </a:r>
            <a:r>
              <a:rPr lang="en-CA" sz="3200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PMingLiU" panose="02020500000000000000" pitchFamily="18" charset="-120"/>
                <a:cs typeface="Times New Roman" panose="02020603050405020304" pitchFamily="18" charset="0"/>
              </a:rPr>
              <a:t>upport farmer-to-farmer scaling by these successful livestock keepers/adaptation pioneers</a:t>
            </a:r>
            <a:endParaRPr lang="en-KE" sz="3200" dirty="0">
              <a:solidFill>
                <a:schemeClr val="tx1"/>
              </a:solidFill>
              <a:effectLst/>
              <a:latin typeface="Montserrat" panose="00000500000000000000" pitchFamily="2" charset="0"/>
              <a:ea typeface="PMingLiU" panose="02020500000000000000" pitchFamily="18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543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DF055044-9036-2459-0B03-5EFFAB4CCE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3791" y="1263695"/>
            <a:ext cx="4624236" cy="2755396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BE8D11-22C8-999B-8979-DF95D1C83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8035" y="293884"/>
            <a:ext cx="9039655" cy="776459"/>
          </a:xfrm>
        </p:spPr>
        <p:txBody>
          <a:bodyPr/>
          <a:lstStyle/>
          <a:p>
            <a:r>
              <a:rPr lang="en-GB" dirty="0"/>
              <a:t>Who is a positive deviant? </a:t>
            </a:r>
            <a:endParaRPr lang="en-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991B62-00F7-D0F1-965D-271F7A6124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033" y="1205848"/>
            <a:ext cx="8283685" cy="481818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7C9C1A-B6D0-7C6F-BA6B-FE5D7A2F4B28}"/>
              </a:ext>
            </a:extLst>
          </p:cNvPr>
          <p:cNvSpPr txBox="1"/>
          <p:nvPr/>
        </p:nvSpPr>
        <p:spPr bwMode="auto">
          <a:xfrm>
            <a:off x="7557888" y="2861740"/>
            <a:ext cx="19479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l"/>
            <a:r>
              <a:rPr lang="en-GB" sz="1000" dirty="0">
                <a:latin typeface="+mn-lt"/>
                <a:hlinkClick r:id="rId3"/>
              </a:rPr>
              <a:t>https://positivedeviance.org/</a:t>
            </a:r>
            <a:endParaRPr lang="en-GB" sz="1000" dirty="0">
              <a:latin typeface="+mn-lt"/>
            </a:endParaRPr>
          </a:p>
          <a:p>
            <a:pPr algn="l"/>
            <a:r>
              <a:rPr lang="en-GB" sz="1000" dirty="0">
                <a:latin typeface="+mn-lt"/>
                <a:hlinkClick r:id="rId4"/>
              </a:rPr>
              <a:t>https://youtu.be/0ULZWOm5ukg</a:t>
            </a:r>
            <a:r>
              <a:rPr lang="en-GB" sz="1000" dirty="0">
                <a:latin typeface="+mn-lt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09ABCB-AEA3-2280-4E2C-01DA3A97833D}"/>
              </a:ext>
            </a:extLst>
          </p:cNvPr>
          <p:cNvSpPr txBox="1"/>
          <p:nvPr/>
        </p:nvSpPr>
        <p:spPr>
          <a:xfrm>
            <a:off x="3508035" y="4264340"/>
            <a:ext cx="80997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Montserrat" panose="00000500000000000000" pitchFamily="2" charset="0"/>
              </a:rPr>
              <a:t>A positive deviant livestock farmer performs livestock management more successful than others in the same circumstances, successful in terms of securing livelihoods and overcoming the impact of climate change. </a:t>
            </a:r>
            <a:endParaRPr lang="en-KE" sz="2400" dirty="0">
              <a:latin typeface="Montserrat" panose="00000500000000000000" pitchFamily="2" charset="0"/>
            </a:endParaRPr>
          </a:p>
        </p:txBody>
      </p:sp>
      <p:pic>
        <p:nvPicPr>
          <p:cNvPr id="12" name="Picture 11" descr="A person holding a pen&#10;&#10;Description automatically generated">
            <a:extLst>
              <a:ext uri="{FF2B5EF4-FFF2-40B4-BE49-F238E27FC236}">
                <a16:creationId xmlns:a16="http://schemas.microsoft.com/office/drawing/2014/main" id="{67098030-E556-8D60-6725-094CDD68360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885950" y="1885950"/>
            <a:ext cx="6858000" cy="30861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7D77C55-E400-42BF-0816-9B9DD724A6D0}"/>
              </a:ext>
            </a:extLst>
          </p:cNvPr>
          <p:cNvSpPr txBox="1"/>
          <p:nvPr/>
        </p:nvSpPr>
        <p:spPr>
          <a:xfrm>
            <a:off x="31040" y="6338837"/>
            <a:ext cx="3602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Mr. Pius, pioneer farmer, Kenya</a:t>
            </a:r>
            <a:endParaRPr lang="en-K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607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brochure with a group of people&#10;&#10;Description automatically generated with low confidence">
            <a:extLst>
              <a:ext uri="{FF2B5EF4-FFF2-40B4-BE49-F238E27FC236}">
                <a16:creationId xmlns:a16="http://schemas.microsoft.com/office/drawing/2014/main" id="{AF3B11F8-F555-8F71-889D-60B714BAD8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53" y="183417"/>
            <a:ext cx="11547395" cy="6492240"/>
          </a:xfrm>
        </p:spPr>
      </p:pic>
    </p:spTree>
    <p:extLst>
      <p:ext uri="{BB962C8B-B14F-4D97-AF65-F5344CB8AC3E}">
        <p14:creationId xmlns:p14="http://schemas.microsoft.com/office/powerpoint/2010/main" val="729693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C6F46-97E8-03A0-22F7-0E376C31DD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7108" y="1582012"/>
            <a:ext cx="6578898" cy="2717913"/>
          </a:xfrm>
        </p:spPr>
        <p:txBody>
          <a:bodyPr/>
          <a:lstStyle/>
          <a:p>
            <a:r>
              <a:rPr lang="en-GB" dirty="0">
                <a:latin typeface="Montserrat"/>
                <a:cs typeface="Calibri"/>
              </a:rPr>
              <a:t>Example from Kenya:</a:t>
            </a:r>
            <a:br>
              <a:rPr lang="en-GB" dirty="0">
                <a:latin typeface="Montserrat"/>
                <a:cs typeface="Calibri"/>
              </a:rPr>
            </a:br>
            <a:r>
              <a:rPr lang="en-GB" dirty="0">
                <a:latin typeface="Montserrat"/>
                <a:cs typeface="Calibri"/>
              </a:rPr>
              <a:t>Adaptation pioneer household: </a:t>
            </a:r>
            <a:br>
              <a:rPr lang="en-GB" dirty="0"/>
            </a:br>
            <a:r>
              <a:rPr lang="en-GB" dirty="0">
                <a:latin typeface="Montserrat"/>
                <a:cs typeface="Calibri"/>
              </a:rPr>
              <a:t>Edwin and Doreen</a:t>
            </a:r>
            <a:endParaRPr lang="en-KE" dirty="0">
              <a:latin typeface="Montserrat"/>
              <a:cs typeface="Calibri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03B92A-7A6B-20CA-6D0B-BC2A2319C1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7106" y="4825290"/>
            <a:ext cx="5337097" cy="1423109"/>
          </a:xfrm>
        </p:spPr>
        <p:txBody>
          <a:bodyPr/>
          <a:lstStyle/>
          <a:p>
            <a:r>
              <a:rPr lang="en-NZ" b="1" dirty="0">
                <a:solidFill>
                  <a:srgbClr val="000000"/>
                </a:solidFill>
                <a:latin typeface="Helvetica" panose="020B0604020202020204" pitchFamily="34" charset="0"/>
              </a:rPr>
              <a:t>C</a:t>
            </a:r>
            <a:r>
              <a:rPr lang="en-NZ" sz="2800" b="1" dirty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onserving feed to keep milk flowing through the dry season in Bomet, Kenya</a:t>
            </a:r>
            <a:endParaRPr lang="en-KE" dirty="0"/>
          </a:p>
        </p:txBody>
      </p:sp>
      <p:pic>
        <p:nvPicPr>
          <p:cNvPr id="4" name="Picture 3" descr="A picture containing tree, outdoor, plant&#10;&#10;Description automatically generated">
            <a:extLst>
              <a:ext uri="{FF2B5EF4-FFF2-40B4-BE49-F238E27FC236}">
                <a16:creationId xmlns:a16="http://schemas.microsoft.com/office/drawing/2014/main" id="{D2C92892-F37F-54AB-8E35-F7754D4E5AC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66"/>
          <a:stretch/>
        </p:blipFill>
        <p:spPr>
          <a:xfrm rot="5400000">
            <a:off x="-173231" y="2197391"/>
            <a:ext cx="4833840" cy="448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79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B156E-7A53-C700-13C6-1E5A1D16C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Montserrat"/>
                <a:cs typeface="Calibri"/>
              </a:rPr>
              <a:t>Climate change in </a:t>
            </a:r>
            <a:r>
              <a:rPr lang="en-GB" dirty="0" err="1">
                <a:latin typeface="Montserrat"/>
                <a:cs typeface="Calibri"/>
              </a:rPr>
              <a:t>Bomet</a:t>
            </a:r>
            <a:r>
              <a:rPr lang="en-GB" dirty="0">
                <a:latin typeface="Montserrat"/>
                <a:cs typeface="Calibri"/>
              </a:rPr>
              <a:t>, Edwin and Doreen's home county in Kenya: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5CCC63A-6680-3A02-3205-B22A29B4CC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945" y="1333225"/>
            <a:ext cx="11076109" cy="475453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BA237BB-5EB5-3844-5EBD-761554F2127D}"/>
              </a:ext>
            </a:extLst>
          </p:cNvPr>
          <p:cNvSpPr txBox="1"/>
          <p:nvPr/>
        </p:nvSpPr>
        <p:spPr>
          <a:xfrm>
            <a:off x="836693" y="6087761"/>
            <a:ext cx="96528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KE" dirty="0"/>
              <a:t>https://cgspace.cgiar.org/bitstream/handle/10568/96282/Bomet_Climate_Risk_Profile_Final.pdf?sequence=1&amp;isAllowed=y</a:t>
            </a:r>
          </a:p>
        </p:txBody>
      </p:sp>
    </p:spTree>
    <p:extLst>
      <p:ext uri="{BB962C8B-B14F-4D97-AF65-F5344CB8AC3E}">
        <p14:creationId xmlns:p14="http://schemas.microsoft.com/office/powerpoint/2010/main" val="463589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705E51-3605-44B2-DD84-82A6284E6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166" y="287865"/>
            <a:ext cx="9039655" cy="1160053"/>
          </a:xfrm>
        </p:spPr>
        <p:txBody>
          <a:bodyPr>
            <a:normAutofit/>
          </a:bodyPr>
          <a:lstStyle/>
          <a:p>
            <a:r>
              <a:rPr lang="en-GB" dirty="0"/>
              <a:t>Adaptation pioneer household: </a:t>
            </a:r>
            <a:br>
              <a:rPr lang="en-GB" dirty="0"/>
            </a:br>
            <a:r>
              <a:rPr lang="en-GB" dirty="0"/>
              <a:t>Edwin and </a:t>
            </a:r>
            <a:r>
              <a:rPr lang="en-GB" dirty="0" err="1"/>
              <a:t>Doreeen</a:t>
            </a:r>
            <a:endParaRPr lang="en-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635332-6C7C-4604-6AB7-C20478BAA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238" y="1750870"/>
            <a:ext cx="8267968" cy="4538170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pPr marL="457200" indent="-4572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tx1"/>
                </a:solidFill>
                <a:latin typeface="Montserrat" panose="00000500000000000000" pitchFamily="2" charset="0"/>
                <a:cs typeface="Helvetica" panose="020B0604020202020204" pitchFamily="34" charset="0"/>
              </a:rPr>
              <a:t>Age about 50 years, 6 HH members, 2 farmworkers</a:t>
            </a:r>
          </a:p>
          <a:p>
            <a:pPr marL="457200" indent="-457200">
              <a:lnSpc>
                <a:spcPct val="170000"/>
              </a:lnSpc>
              <a:buFont typeface="Arial" panose="020B0604020202020204" pitchFamily="34" charset="0"/>
              <a:buChar char="•"/>
              <a:tabLst>
                <a:tab pos="355600" algn="l"/>
                <a:tab pos="7112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</a:tabLst>
            </a:pPr>
            <a:r>
              <a:rPr lang="en-NZ" sz="3200" dirty="0">
                <a:solidFill>
                  <a:srgbClr val="000000"/>
                </a:solidFill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Helvetica" panose="020B0604020202020204" pitchFamily="34" charset="0"/>
              </a:rPr>
              <a:t>Farm size: 16.6 acres (livestock and crops)</a:t>
            </a:r>
          </a:p>
          <a:p>
            <a:pPr marL="457200" indent="-457200">
              <a:lnSpc>
                <a:spcPct val="170000"/>
              </a:lnSpc>
              <a:buFont typeface="Arial" panose="020B0604020202020204" pitchFamily="34" charset="0"/>
              <a:buChar char="•"/>
              <a:tabLst>
                <a:tab pos="355600" algn="l"/>
                <a:tab pos="7112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</a:tabLst>
            </a:pPr>
            <a:r>
              <a:rPr lang="en-NZ" sz="3200" dirty="0">
                <a:solidFill>
                  <a:srgbClr val="000000"/>
                </a:solidFill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Helvetica" panose="020B0604020202020204" pitchFamily="34" charset="0"/>
              </a:rPr>
              <a:t>30 chickens, eight cows, three heifers, and three calves</a:t>
            </a:r>
          </a:p>
          <a:p>
            <a:pPr marL="457200" indent="-457200">
              <a:lnSpc>
                <a:spcPct val="170000"/>
              </a:lnSpc>
              <a:buFont typeface="Arial" panose="020B0604020202020204" pitchFamily="34" charset="0"/>
              <a:buChar char="•"/>
              <a:tabLst>
                <a:tab pos="355600" algn="l"/>
                <a:tab pos="7112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</a:tabLst>
            </a:pPr>
            <a:r>
              <a:rPr lang="en-NZ" sz="3200" dirty="0">
                <a:solidFill>
                  <a:schemeClr val="tx1"/>
                </a:solidFill>
                <a:effectLst/>
                <a:latin typeface="Montserrat"/>
                <a:ea typeface="Times New Roman" panose="02020603050405020304" pitchFamily="18" charset="0"/>
                <a:cs typeface="Helvetica"/>
              </a:rPr>
              <a:t>Milk: Avg. of 70 litres per day </a:t>
            </a:r>
            <a:r>
              <a:rPr lang="en-NZ" sz="3200" dirty="0">
                <a:solidFill>
                  <a:schemeClr val="tx1"/>
                </a:solidFill>
                <a:latin typeface="Montserrat"/>
                <a:ea typeface="Times New Roman" panose="02020603050405020304" pitchFamily="18" charset="0"/>
                <a:cs typeface="Helvetica"/>
              </a:rPr>
              <a:t>for the farm </a:t>
            </a:r>
            <a:r>
              <a:rPr lang="en-NZ" sz="3200" dirty="0">
                <a:solidFill>
                  <a:schemeClr val="tx1"/>
                </a:solidFill>
                <a:effectLst/>
                <a:latin typeface="Montserrat"/>
                <a:ea typeface="Times New Roman" panose="02020603050405020304" pitchFamily="18" charset="0"/>
                <a:cs typeface="Helvetica"/>
              </a:rPr>
              <a:t>(max 140 litres per day)</a:t>
            </a:r>
          </a:p>
          <a:p>
            <a:pPr marL="457200" indent="-457200">
              <a:lnSpc>
                <a:spcPct val="170000"/>
              </a:lnSpc>
              <a:buFont typeface="Arial" panose="020B0604020202020204" pitchFamily="34" charset="0"/>
              <a:buChar char="•"/>
              <a:tabLst>
                <a:tab pos="355600" algn="l"/>
                <a:tab pos="7112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</a:tabLst>
            </a:pPr>
            <a:r>
              <a:rPr lang="en-NZ" sz="3200" dirty="0">
                <a:solidFill>
                  <a:schemeClr val="tx1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Helvetica" panose="020B0604020202020204" pitchFamily="34" charset="0"/>
              </a:rPr>
              <a:t>Sold through cooperative, registered breeder</a:t>
            </a:r>
          </a:p>
          <a:p>
            <a:pPr marL="457200" indent="-457200">
              <a:lnSpc>
                <a:spcPct val="170000"/>
              </a:lnSpc>
              <a:buFont typeface="Arial" panose="020B0604020202020204" pitchFamily="34" charset="0"/>
              <a:buChar char="•"/>
              <a:tabLst>
                <a:tab pos="355600" algn="l"/>
                <a:tab pos="7112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</a:tabLst>
            </a:pPr>
            <a:r>
              <a:rPr lang="en-NZ" sz="3200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Helvetica" panose="020B0604020202020204" pitchFamily="34" charset="0"/>
              </a:rPr>
              <a:t>Grows sorghum, oats, Boma Rhodes grass, sunflowers, bananas, </a:t>
            </a:r>
            <a:r>
              <a:rPr lang="en-NZ" sz="3200" dirty="0" err="1">
                <a:solidFill>
                  <a:schemeClr val="tx1"/>
                </a:solidFill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Helvetica" panose="020B0604020202020204" pitchFamily="34" charset="0"/>
              </a:rPr>
              <a:t>sukuma</a:t>
            </a:r>
            <a:r>
              <a:rPr lang="en-NZ" sz="3200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Helvetica" panose="020B0604020202020204" pitchFamily="34" charset="0"/>
              </a:rPr>
              <a:t> wiki (kale), cabbages, and onions.  </a:t>
            </a:r>
            <a:endParaRPr lang="en-KE" sz="3200" dirty="0">
              <a:effectLst/>
              <a:latin typeface="Montserrat" panose="00000500000000000000" pitchFamily="2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KE" dirty="0">
              <a:solidFill>
                <a:schemeClr val="tx1"/>
              </a:solidFill>
            </a:endParaRPr>
          </a:p>
        </p:txBody>
      </p:sp>
      <p:pic>
        <p:nvPicPr>
          <p:cNvPr id="4" name="Picture 3" descr="A picture containing tree, outdoor, plant&#10;&#10;Description automatically generated">
            <a:extLst>
              <a:ext uri="{FF2B5EF4-FFF2-40B4-BE49-F238E27FC236}">
                <a16:creationId xmlns:a16="http://schemas.microsoft.com/office/drawing/2014/main" id="{4C293568-C9AD-3301-193A-1848ECD0E5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081940" y="1495090"/>
            <a:ext cx="3459941" cy="2760177"/>
          </a:xfrm>
          <a:prstGeom prst="rect">
            <a:avLst/>
          </a:prstGeom>
        </p:spPr>
      </p:pic>
      <p:pic>
        <p:nvPicPr>
          <p:cNvPr id="5" name="Picture 4" descr="A picture containing clothes&#10;&#10;Description automatically generated">
            <a:extLst>
              <a:ext uri="{FF2B5EF4-FFF2-40B4-BE49-F238E27FC236}">
                <a16:creationId xmlns:a16="http://schemas.microsoft.com/office/drawing/2014/main" id="{A5926319-8E77-9615-86AF-95D9066C034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729851" y="5160348"/>
            <a:ext cx="4164118" cy="276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138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010C8-7EA8-62EC-9CF1-2600748B6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Adaptation pioneer household </a:t>
            </a:r>
            <a:endParaRPr lang="en-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59445-9F11-05CB-8D6B-791DE6C046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4929" y="2120781"/>
            <a:ext cx="10688139" cy="405618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tabLst>
                <a:tab pos="12700" algn="l"/>
                <a:tab pos="228600" algn="l"/>
                <a:tab pos="444500" algn="l"/>
                <a:tab pos="660400" algn="l"/>
                <a:tab pos="876300" algn="l"/>
                <a:tab pos="1092200" algn="l"/>
                <a:tab pos="1308100" algn="l"/>
                <a:tab pos="1524000" algn="l"/>
                <a:tab pos="1739900" algn="l"/>
                <a:tab pos="1955800" algn="l"/>
              </a:tabLst>
            </a:pPr>
            <a:r>
              <a:rPr lang="en-NZ" sz="2800" i="1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Helvetica" panose="020B0604020202020204" pitchFamily="34" charset="0"/>
              </a:rPr>
              <a:t>“When we started preparing silage, it was a lot of work because we only had a few machines, so we were grinding for long; our expertise was low so we were making a lot of mistakes and having a lot of wastage</a:t>
            </a:r>
            <a:r>
              <a:rPr lang="en-NZ" sz="2800" i="1" dirty="0">
                <a:solidFill>
                  <a:schemeClr val="tx1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Helvetica" panose="020B0604020202020204" pitchFamily="34" charset="0"/>
              </a:rPr>
              <a:t>. </a:t>
            </a:r>
            <a:r>
              <a:rPr lang="en-NZ" sz="2800" i="1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Helvetica" panose="020B0604020202020204" pitchFamily="34" charset="0"/>
              </a:rPr>
              <a:t>But now, after doing it for long, we have fine-tuned the process: there are very few days that we need a lot of people, and we have reduced our wastage, so we are doing it more efficiently at the lowest cost</a:t>
            </a:r>
            <a:r>
              <a:rPr lang="en-NZ" sz="2800" dirty="0">
                <a:solidFill>
                  <a:schemeClr val="tx1"/>
                </a:solidFill>
                <a:effectLst/>
                <a:latin typeface="Montserrat" panose="00000500000000000000" pitchFamily="2" charset="0"/>
                <a:ea typeface="Times New Roman" panose="02020603050405020304" pitchFamily="18" charset="0"/>
                <a:cs typeface="Helvetica" panose="020B0604020202020204" pitchFamily="34" charset="0"/>
              </a:rPr>
              <a:t>.”</a:t>
            </a:r>
            <a:endParaRPr lang="en-KE" sz="2800" dirty="0">
              <a:solidFill>
                <a:schemeClr val="tx1"/>
              </a:solidFill>
              <a:effectLst/>
              <a:latin typeface="Montserrat" panose="00000500000000000000" pitchFamily="2" charset="0"/>
              <a:ea typeface="Times New Roman" panose="02020603050405020304" pitchFamily="18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473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023C2-1363-BC34-C656-F86A0F2AC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9" y="238961"/>
            <a:ext cx="9039655" cy="776459"/>
          </a:xfrm>
        </p:spPr>
        <p:txBody>
          <a:bodyPr>
            <a:normAutofit/>
          </a:bodyPr>
          <a:lstStyle/>
          <a:p>
            <a:r>
              <a:rPr lang="en-GB" dirty="0"/>
              <a:t>Silage for dairy, made from sorghum </a:t>
            </a:r>
            <a:endParaRPr lang="en-KE" dirty="0"/>
          </a:p>
        </p:txBody>
      </p:sp>
      <p:pic>
        <p:nvPicPr>
          <p:cNvPr id="7" name="Content Placeholder 6" descr="A person standing on a large pile of wood chips&#10;&#10;Description automatically generated">
            <a:extLst>
              <a:ext uri="{FF2B5EF4-FFF2-40B4-BE49-F238E27FC236}">
                <a16:creationId xmlns:a16="http://schemas.microsoft.com/office/drawing/2014/main" id="{582259E3-E8CD-56FA-2440-29292689DC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929" y="1110956"/>
            <a:ext cx="8611205" cy="5747044"/>
          </a:xfrm>
        </p:spPr>
      </p:pic>
    </p:spTree>
    <p:extLst>
      <p:ext uri="{BB962C8B-B14F-4D97-AF65-F5344CB8AC3E}">
        <p14:creationId xmlns:p14="http://schemas.microsoft.com/office/powerpoint/2010/main" val="362567534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4">
      <a:dk1>
        <a:srgbClr val="000000"/>
      </a:dk1>
      <a:lt1>
        <a:srgbClr val="FFFFFF"/>
      </a:lt1>
      <a:dk2>
        <a:srgbClr val="626362"/>
      </a:dk2>
      <a:lt2>
        <a:srgbClr val="E7E6E6"/>
      </a:lt2>
      <a:accent1>
        <a:srgbClr val="5B9B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0065BD"/>
      </a:accent5>
      <a:accent6>
        <a:srgbClr val="0039A6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GIAR - Presenation TEMPLATE 2016" id="{95D842FB-690D-4449-BFCA-D898B179AE4F}" vid="{8A785C64-C2E7-4574-A454-72196F6BEF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345890031073B478ACE683F16801CA5" ma:contentTypeVersion="" ma:contentTypeDescription="Create a new document." ma:contentTypeScope="" ma:versionID="eca02ae3ab9f2f701a46057e4986a152">
  <xsd:schema xmlns:xsd="http://www.w3.org/2001/XMLSchema" xmlns:xs="http://www.w3.org/2001/XMLSchema" xmlns:p="http://schemas.microsoft.com/office/2006/metadata/properties" xmlns:ns2="cd88a22a-0da5-49ca-a6a6-6e14387ea928" xmlns:ns3="c56de9ca-8a4e-44e7-84c7-415ed8bb68b7" xmlns:ns4="673a9062-818f-4737-8fc2-ce1a149177dd" targetNamespace="http://schemas.microsoft.com/office/2006/metadata/properties" ma:root="true" ma:fieldsID="59e602d4303e3e33abf3c15504eaa618" ns2:_="" ns3:_="" ns4:_="">
    <xsd:import namespace="cd88a22a-0da5-49ca-a6a6-6e14387ea928"/>
    <xsd:import namespace="c56de9ca-8a4e-44e7-84c7-415ed8bb68b7"/>
    <xsd:import namespace="673a9062-818f-4737-8fc2-ce1a149177d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EventHashCode" minOccurs="0"/>
                <xsd:element ref="ns3:MediaServiceGenerationTime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8a22a-0da5-49ca-a6a6-6e14387ea92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6de9ca-8a4e-44e7-84c7-415ed8bb68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41616629-9183-4d38-9e3a-f9db27d53a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3a9062-818f-4737-8fc2-ce1a149177dd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8fb97d6a-d67a-44dc-bdda-28f9d723885e}" ma:internalName="TaxCatchAll" ma:showField="CatchAllData" ma:web="673a9062-818f-4737-8fc2-ce1a149177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d88a22a-0da5-49ca-a6a6-6e14387ea928">
      <UserInfo>
        <DisplayName>Chong, Sabrina (WorldFish)</DisplayName>
        <AccountId>11006</AccountId>
        <AccountType/>
      </UserInfo>
      <UserInfo>
        <DisplayName>Chua, Seong Lee (WorldFish)</DisplayName>
        <AccountId>10703</AccountId>
        <AccountType/>
      </UserInfo>
    </SharedWithUsers>
    <TaxCatchAll xmlns="673a9062-818f-4737-8fc2-ce1a149177dd" xsi:nil="true"/>
    <lcf76f155ced4ddcb4097134ff3c332f xmlns="c56de9ca-8a4e-44e7-84c7-415ed8bb68b7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C65EA4-1EFD-4862-95CC-21FE99E2EF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8a22a-0da5-49ca-a6a6-6e14387ea928"/>
    <ds:schemaRef ds:uri="c56de9ca-8a4e-44e7-84c7-415ed8bb68b7"/>
    <ds:schemaRef ds:uri="673a9062-818f-4737-8fc2-ce1a149177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D158CA3-F6CE-4B79-BA22-35235E3FE75F}">
  <ds:schemaRefs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cd88a22a-0da5-49ca-a6a6-6e14387ea928"/>
    <ds:schemaRef ds:uri="c56de9ca-8a4e-44e7-84c7-415ed8bb68b7"/>
    <ds:schemaRef ds:uri="http://purl.org/dc/terms/"/>
    <ds:schemaRef ds:uri="http://purl.org/dc/dcmitype/"/>
    <ds:schemaRef ds:uri="673a9062-818f-4737-8fc2-ce1a149177dd"/>
  </ds:schemaRefs>
</ds:datastoreItem>
</file>

<file path=customXml/itemProps3.xml><?xml version="1.0" encoding="utf-8"?>
<ds:datastoreItem xmlns:ds="http://schemas.openxmlformats.org/officeDocument/2006/customXml" ds:itemID="{9182AA1A-CE0C-428C-957B-F15D6DE182C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1278</TotalTime>
  <Words>814</Words>
  <Application>Microsoft Office PowerPoint</Application>
  <PresentationFormat>Widescreen</PresentationFormat>
  <Paragraphs>62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.AppleSystemUIFont</vt:lpstr>
      <vt:lpstr>Arial</vt:lpstr>
      <vt:lpstr>Avenir Black</vt:lpstr>
      <vt:lpstr>Avenir Book</vt:lpstr>
      <vt:lpstr>Avenir Medium</vt:lpstr>
      <vt:lpstr>Calibri</vt:lpstr>
      <vt:lpstr>Helvetica</vt:lpstr>
      <vt:lpstr>Montserrat</vt:lpstr>
      <vt:lpstr>Montserrat ExtraBold</vt:lpstr>
      <vt:lpstr>1_Office Theme</vt:lpstr>
      <vt:lpstr>The race to adapt: learning from adaptation pioneers in East Africa   Adaptation Futures 2023,  Montreal, Canada, 2-6 October 2023 Panel #969: Sectoral and placed-based adaptation challenges and solutions in South Africa, Ghana, Kenya, Senegal and Benin</vt:lpstr>
      <vt:lpstr>Objectives</vt:lpstr>
      <vt:lpstr>Who is a positive deviant? </vt:lpstr>
      <vt:lpstr>PowerPoint Presentation</vt:lpstr>
      <vt:lpstr>Example from Kenya: Adaptation pioneer household:  Edwin and Doreen</vt:lpstr>
      <vt:lpstr>Climate change in Bomet, Edwin and Doreen's home county in Kenya:</vt:lpstr>
      <vt:lpstr>Adaptation pioneer household:  Edwin and Doreeen</vt:lpstr>
      <vt:lpstr>Adaptation pioneer household </vt:lpstr>
      <vt:lpstr>Silage for dairy, made from sorghum </vt:lpstr>
      <vt:lpstr>What pioneers learn from each other: Average monthly milk production/ cow</vt:lpstr>
      <vt:lpstr>Summary findings across sites</vt:lpstr>
      <vt:lpstr>Summary findings across sites</vt:lpstr>
      <vt:lpstr>Conclusion</vt:lpstr>
      <vt:lpstr>This work was conducted as part of the CGIAR Initiative Livestock and Climate and is supported by contributors to the CGIAR Trust Fund. CGIAR is a global research partnership for a food-secure future dedicated to transforming food, land, and water systems in a climate crisis.    This work has been partly financed by the Deutsche Gesellschaft für Internationale Zusammenarbeit (GIZ) commissioned by the Government of the Federal Republic of Germany (grant number: 2017.0119.2).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SC12 presentation</dc:title>
  <dc:subject/>
  <dc:creator>Karmen</dc:creator>
  <cp:keywords/>
  <dc:description/>
  <cp:lastModifiedBy>Mulat, Bizuwork (ILRI)</cp:lastModifiedBy>
  <cp:revision>238</cp:revision>
  <cp:lastPrinted>2022-02-08T10:38:18Z</cp:lastPrinted>
  <dcterms:created xsi:type="dcterms:W3CDTF">2020-04-15T05:49:20Z</dcterms:created>
  <dcterms:modified xsi:type="dcterms:W3CDTF">2023-10-05T17:28:59Z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0x0101008345890031073B478ACE683F16801CA5</vt:lpwstr>
  </property>
  <property fmtid="{D5CDD505-2E9C-101B-9397-08002B2CF9AE}" pid="3" name="MSIP_Label_80c4d10e-bd94-4e7c-b4a1-fe20ff6d8abe_Method">
    <vt:lpwstr>Privileged</vt:lpwstr>
  </property>
  <property fmtid="{D5CDD505-2E9C-101B-9397-08002B2CF9AE}" pid="4" name="MSIP_Label_80c4d10e-bd94-4e7c-b4a1-fe20ff6d8abe_ActionId">
    <vt:lpwstr>4ba36e73-b955-45e8-98cf-33b731eb7f7e</vt:lpwstr>
  </property>
  <property fmtid="{D5CDD505-2E9C-101B-9397-08002B2CF9AE}" pid="5" name="MSIP_Label_80c4d10e-bd94-4e7c-b4a1-fe20ff6d8abe_Name">
    <vt:lpwstr>80c4d10e-bd94-4e7c-b4a1-fe20ff6d8abe</vt:lpwstr>
  </property>
  <property fmtid="{D5CDD505-2E9C-101B-9397-08002B2CF9AE}" pid="6" name="MSIP_Label_80c4d10e-bd94-4e7c-b4a1-fe20ff6d8abe_ContentBits">
    <vt:lpwstr>0</vt:lpwstr>
  </property>
  <property fmtid="{D5CDD505-2E9C-101B-9397-08002B2CF9AE}" pid="7" name="MSIP_Label_80c4d10e-bd94-4e7c-b4a1-fe20ff6d8abe_Enabled">
    <vt:lpwstr>true</vt:lpwstr>
  </property>
  <property fmtid="{D5CDD505-2E9C-101B-9397-08002B2CF9AE}" pid="8" name="MSIP_Label_80c4d10e-bd94-4e7c-b4a1-fe20ff6d8abe_SetDate">
    <vt:lpwstr>2021-06-08T13:45:43Z</vt:lpwstr>
  </property>
  <property fmtid="{D5CDD505-2E9C-101B-9397-08002B2CF9AE}" pid="9" name="MSIP_Label_80c4d10e-bd94-4e7c-b4a1-fe20ff6d8abe_SiteId">
    <vt:lpwstr>6afa0e00-fa14-40b7-8a2e-22a7f8c357d5</vt:lpwstr>
  </property>
  <property fmtid="{D5CDD505-2E9C-101B-9397-08002B2CF9AE}" pid="10" name="MediaServiceImageTags">
    <vt:lpwstr/>
  </property>
</Properties>
</file>