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21"/>
  </p:notesMasterIdLst>
  <p:sldIdLst>
    <p:sldId id="256" r:id="rId3"/>
    <p:sldId id="339" r:id="rId4"/>
    <p:sldId id="334" r:id="rId5"/>
    <p:sldId id="341" r:id="rId6"/>
    <p:sldId id="970" r:id="rId7"/>
    <p:sldId id="971" r:id="rId8"/>
    <p:sldId id="972" r:id="rId9"/>
    <p:sldId id="973" r:id="rId10"/>
    <p:sldId id="307" r:id="rId11"/>
    <p:sldId id="297" r:id="rId12"/>
    <p:sldId id="305" r:id="rId13"/>
    <p:sldId id="968" r:id="rId14"/>
    <p:sldId id="969" r:id="rId15"/>
    <p:sldId id="304" r:id="rId16"/>
    <p:sldId id="299" r:id="rId17"/>
    <p:sldId id="316" r:id="rId18"/>
    <p:sldId id="427" r:id="rId19"/>
    <p:sldId id="28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541AA-B1D4-40F3-8E73-20489DA42A9A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30F79-006A-4A15-9E92-A130B65A0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67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997EC-068B-4E23-895A-2A17F4723E5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61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275" y="541338"/>
            <a:ext cx="1676400" cy="838200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13" y="544513"/>
            <a:ext cx="1668462" cy="833437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750" y="539750"/>
            <a:ext cx="1041400" cy="842963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541338"/>
            <a:ext cx="1724025" cy="839787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8001000" cy="175577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088" y="0"/>
            <a:ext cx="2093912" cy="1818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77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2225"/>
          </a:xfrm>
          <a:prstGeom prst="rect">
            <a:avLst/>
          </a:prstGeom>
          <a:solidFill>
            <a:srgbClr val="33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46179"/>
            <a:ext cx="7604926" cy="1020621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57201" y="1752600"/>
            <a:ext cx="8001000" cy="47244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780" y="-1"/>
            <a:ext cx="1487946" cy="129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008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1292225"/>
          </a:xfrm>
          <a:prstGeom prst="rect">
            <a:avLst/>
          </a:prstGeom>
          <a:solidFill>
            <a:srgbClr val="33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66800" y="3429000"/>
          <a:ext cx="4724400" cy="1111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56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72" marB="4567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56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72" marB="4567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672" marB="4567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112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672" marB="4567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72" marB="4567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46179"/>
            <a:ext cx="7772400" cy="1020621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09600" y="1752600"/>
            <a:ext cx="7924800" cy="48006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780" y="-1"/>
            <a:ext cx="1487946" cy="129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84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292225"/>
          </a:xfrm>
          <a:prstGeom prst="rect">
            <a:avLst/>
          </a:prstGeom>
          <a:solidFill>
            <a:srgbClr val="33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46179"/>
            <a:ext cx="7772400" cy="1020621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780" y="-1"/>
            <a:ext cx="1487946" cy="129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477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2225"/>
          </a:xfrm>
          <a:prstGeom prst="rect">
            <a:avLst/>
          </a:prstGeom>
          <a:solidFill>
            <a:srgbClr val="33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46180"/>
            <a:ext cx="7376326" cy="1178256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67399" y="1524000"/>
            <a:ext cx="2982913" cy="48006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780" y="-1"/>
            <a:ext cx="1487946" cy="129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473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92225"/>
          </a:xfrm>
          <a:prstGeom prst="rect">
            <a:avLst/>
          </a:prstGeom>
          <a:solidFill>
            <a:srgbClr val="33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46180"/>
            <a:ext cx="7300126" cy="1178256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1"/>
          </p:nvPr>
        </p:nvSpPr>
        <p:spPr>
          <a:xfrm>
            <a:off x="533400" y="2286000"/>
            <a:ext cx="4038600" cy="2819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780" y="-1"/>
            <a:ext cx="1487946" cy="129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24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664083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99DA7-823C-4800-BE49-F7098FD4BEF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10/25/2019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77C6-7E38-4FE0-AED7-E9ABE10D37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325916" y="1825625"/>
            <a:ext cx="157334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141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617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19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341D25-52F8-4157-A108-C8D506FC7CD6}" type="datetimeFigureOut">
              <a:rPr lang="en-US"/>
              <a:pPr>
                <a:defRPr/>
              </a:pPr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1F89EE-CC3F-440C-A78C-338F243B0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24051" y="2667002"/>
            <a:ext cx="5470525" cy="3484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b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</a:br>
            <a: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  <a:t>more productive chickens for Africa’s smallholders</a:t>
            </a:r>
            <a:b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</a:br>
            <a:b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</a:br>
            <a:b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</a:br>
            <a: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  <a:t>http://africacgg.net</a:t>
            </a:r>
            <a:br>
              <a:rPr lang="en-US" sz="2700" dirty="0">
                <a:solidFill>
                  <a:prstClr val="white"/>
                </a:solidFill>
                <a:cs typeface="Segoe UI Light" panose="020B0502040204020203" pitchFamily="34" charset="0"/>
              </a:rPr>
            </a:br>
            <a:endParaRPr lang="en-US" sz="2700" dirty="0">
              <a:solidFill>
                <a:prstClr val="white"/>
              </a:solidFill>
              <a:cs typeface="Segoe UI Light" panose="020B0502040204020203" pitchFamily="34" charset="0"/>
            </a:endParaRPr>
          </a:p>
        </p:txBody>
      </p:sp>
      <p:sp>
        <p:nvSpPr>
          <p:cNvPr id="307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Thank you</a:t>
            </a:r>
          </a:p>
        </p:txBody>
      </p:sp>
      <p:sp>
        <p:nvSpPr>
          <p:cNvPr id="10" name="Google Shape;38;p8">
            <a:extLst>
              <a:ext uri="{FF2B5EF4-FFF2-40B4-BE49-F238E27FC236}">
                <a16:creationId xmlns:a16="http://schemas.microsoft.com/office/drawing/2014/main" id="{EDBCC1DE-480A-4AB6-AB72-EEFB232EAC85}"/>
              </a:ext>
            </a:extLst>
          </p:cNvPr>
          <p:cNvSpPr txBox="1"/>
          <p:nvPr userDrawn="1"/>
        </p:nvSpPr>
        <p:spPr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This presentation is licensed for use under the Creative Commons Attribution 4.0 International Licence.</a:t>
            </a:r>
            <a:endParaRPr sz="1000" b="0" i="0" u="none" strike="noStrike" cap="none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41;p8" descr="cc-by 88x31.png">
            <a:extLst>
              <a:ext uri="{FF2B5EF4-FFF2-40B4-BE49-F238E27FC236}">
                <a16:creationId xmlns:a16="http://schemas.microsoft.com/office/drawing/2014/main" id="{43F43A76-690D-4E2A-B2C7-69CDB7D52BE2}"/>
              </a:ext>
            </a:extLst>
          </p:cNvPr>
          <p:cNvPicPr preferRelativeResize="0"/>
          <p:nvPr userDrawn="1"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325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cggtanzania.com/" TargetMode="External"/><Relationship Id="rId2" Type="http://schemas.openxmlformats.org/officeDocument/2006/relationships/hyperlink" Target="http://acggng.com.n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s://www.google.com/url?sa=t&amp;rct=j&amp;q=&amp;esrc=s&amp;source=web&amp;cd=3&amp;cad=rja&amp;uact=8&amp;ved=2ahUKEwidxMKssbTlAhUCTBoKHUBFDrkQFjACegQIAxAB&amp;url=https%3A%2F%2Facggethiopia.com%2F&amp;usg=AOvVaw2G22J1F9jNHdJMheNia2V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rHxbQLSoLxc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etie.shinyapps.io/ACG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.png"/><Relationship Id="rId18" Type="http://schemas.openxmlformats.org/officeDocument/2006/relationships/oleObject" Target="../embeddings/oleObject5.bin"/><Relationship Id="rId26" Type="http://schemas.openxmlformats.org/officeDocument/2006/relationships/oleObject" Target="../embeddings/oleObject9.bin"/><Relationship Id="rId39" Type="http://schemas.openxmlformats.org/officeDocument/2006/relationships/image" Target="../media/image65.jpeg"/><Relationship Id="rId3" Type="http://schemas.openxmlformats.org/officeDocument/2006/relationships/image" Target="../media/image47.jpeg"/><Relationship Id="rId21" Type="http://schemas.openxmlformats.org/officeDocument/2006/relationships/image" Target="../media/image38.png"/><Relationship Id="rId34" Type="http://schemas.openxmlformats.org/officeDocument/2006/relationships/image" Target="../media/image60.jpeg"/><Relationship Id="rId42" Type="http://schemas.openxmlformats.org/officeDocument/2006/relationships/oleObject" Target="../embeddings/oleObject11.bin"/><Relationship Id="rId47" Type="http://schemas.openxmlformats.org/officeDocument/2006/relationships/image" Target="../media/image45.png"/><Relationship Id="rId50" Type="http://schemas.openxmlformats.org/officeDocument/2006/relationships/image" Target="../media/image66.png"/><Relationship Id="rId7" Type="http://schemas.openxmlformats.org/officeDocument/2006/relationships/image" Target="../media/image51.png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36.png"/><Relationship Id="rId25" Type="http://schemas.openxmlformats.org/officeDocument/2006/relationships/image" Target="../media/image40.png"/><Relationship Id="rId33" Type="http://schemas.openxmlformats.org/officeDocument/2006/relationships/image" Target="../media/image59.png"/><Relationship Id="rId38" Type="http://schemas.openxmlformats.org/officeDocument/2006/relationships/image" Target="../media/image64.png"/><Relationship Id="rId46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.bin"/><Relationship Id="rId20" Type="http://schemas.openxmlformats.org/officeDocument/2006/relationships/oleObject" Target="../embeddings/oleObject6.bin"/><Relationship Id="rId29" Type="http://schemas.openxmlformats.org/officeDocument/2006/relationships/image" Target="../media/image55.png"/><Relationship Id="rId41" Type="http://schemas.openxmlformats.org/officeDocument/2006/relationships/image" Target="../media/image42.png"/><Relationship Id="rId54" Type="http://schemas.openxmlformats.org/officeDocument/2006/relationships/image" Target="../media/image7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0.jpeg"/><Relationship Id="rId11" Type="http://schemas.openxmlformats.org/officeDocument/2006/relationships/image" Target="../media/image33.png"/><Relationship Id="rId24" Type="http://schemas.openxmlformats.org/officeDocument/2006/relationships/oleObject" Target="../embeddings/oleObject8.bin"/><Relationship Id="rId32" Type="http://schemas.openxmlformats.org/officeDocument/2006/relationships/image" Target="../media/image58.jpeg"/><Relationship Id="rId37" Type="http://schemas.openxmlformats.org/officeDocument/2006/relationships/image" Target="../media/image63.jpeg"/><Relationship Id="rId40" Type="http://schemas.openxmlformats.org/officeDocument/2006/relationships/oleObject" Target="../embeddings/oleObject10.bin"/><Relationship Id="rId45" Type="http://schemas.openxmlformats.org/officeDocument/2006/relationships/image" Target="../media/image44.png"/><Relationship Id="rId53" Type="http://schemas.openxmlformats.org/officeDocument/2006/relationships/image" Target="../media/image69.png"/><Relationship Id="rId5" Type="http://schemas.openxmlformats.org/officeDocument/2006/relationships/image" Target="../media/image49.emf"/><Relationship Id="rId15" Type="http://schemas.openxmlformats.org/officeDocument/2006/relationships/image" Target="../media/image35.png"/><Relationship Id="rId23" Type="http://schemas.openxmlformats.org/officeDocument/2006/relationships/image" Target="../media/image39.png"/><Relationship Id="rId28" Type="http://schemas.openxmlformats.org/officeDocument/2006/relationships/image" Target="../media/image54.png"/><Relationship Id="rId36" Type="http://schemas.openxmlformats.org/officeDocument/2006/relationships/image" Target="../media/image62.tiff"/><Relationship Id="rId49" Type="http://schemas.openxmlformats.org/officeDocument/2006/relationships/image" Target="../media/image46.png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37.png"/><Relationship Id="rId31" Type="http://schemas.openxmlformats.org/officeDocument/2006/relationships/image" Target="../media/image57.jpeg"/><Relationship Id="rId44" Type="http://schemas.openxmlformats.org/officeDocument/2006/relationships/oleObject" Target="../embeddings/oleObject12.bin"/><Relationship Id="rId52" Type="http://schemas.openxmlformats.org/officeDocument/2006/relationships/image" Target="../media/image68.png"/><Relationship Id="rId4" Type="http://schemas.openxmlformats.org/officeDocument/2006/relationships/image" Target="../media/image48.jpeg"/><Relationship Id="rId9" Type="http://schemas.openxmlformats.org/officeDocument/2006/relationships/image" Target="../media/image53.png"/><Relationship Id="rId14" Type="http://schemas.openxmlformats.org/officeDocument/2006/relationships/oleObject" Target="../embeddings/oleObject3.bin"/><Relationship Id="rId22" Type="http://schemas.openxmlformats.org/officeDocument/2006/relationships/oleObject" Target="../embeddings/oleObject7.bin"/><Relationship Id="rId27" Type="http://schemas.openxmlformats.org/officeDocument/2006/relationships/image" Target="../media/image41.png"/><Relationship Id="rId30" Type="http://schemas.openxmlformats.org/officeDocument/2006/relationships/image" Target="../media/image56.png"/><Relationship Id="rId35" Type="http://schemas.openxmlformats.org/officeDocument/2006/relationships/image" Target="../media/image61.png"/><Relationship Id="rId43" Type="http://schemas.openxmlformats.org/officeDocument/2006/relationships/image" Target="../media/image43.png"/><Relationship Id="rId48" Type="http://schemas.openxmlformats.org/officeDocument/2006/relationships/oleObject" Target="../embeddings/oleObject14.bin"/><Relationship Id="rId8" Type="http://schemas.openxmlformats.org/officeDocument/2006/relationships/image" Target="../media/image52.png"/><Relationship Id="rId51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shrine.com/Girl-Face-Smiling-15182-medium.html" TargetMode="External"/><Relationship Id="rId7" Type="http://schemas.openxmlformats.org/officeDocument/2006/relationships/hyperlink" Target="http://www.franklinmatters.org/2012/09/60-million-reasons-to-check-this-site.htm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hyperlink" Target="https://pixabay.com/en/boy-dark-skin-brown-hair-happy-face-305605/" TargetMode="Externa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s://openclipart.org/detail/168626/cumulus-cloud" TargetMode="External"/><Relationship Id="rId7" Type="http://schemas.openxmlformats.org/officeDocument/2006/relationships/hyperlink" Target="https://pixabay.com/en/boy-dark-skin-brown-hair-happy-face-305605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hyperlink" Target="http://www.clipshrine.com/Girl-Face-Smiling-15182-medium.html" TargetMode="External"/><Relationship Id="rId4" Type="http://schemas.openxmlformats.org/officeDocument/2006/relationships/image" Target="../media/image22.png"/><Relationship Id="rId9" Type="http://schemas.openxmlformats.org/officeDocument/2006/relationships/hyperlink" Target="http://www.franklinmatters.org/2012/09/60-million-reasons-to-check-this-site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s://openclipart.org/detail/168626/cumulus-cloud" TargetMode="External"/><Relationship Id="rId7" Type="http://schemas.openxmlformats.org/officeDocument/2006/relationships/hyperlink" Target="https://pixabay.com/en/boy-dark-skin-brown-hair-happy-face-305605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hyperlink" Target="http://www.clipshrine.com/Girl-Face-Smiling-15182-medium.html" TargetMode="External"/><Relationship Id="rId4" Type="http://schemas.openxmlformats.org/officeDocument/2006/relationships/image" Target="../media/image22.png"/><Relationship Id="rId9" Type="http://schemas.openxmlformats.org/officeDocument/2006/relationships/hyperlink" Target="http://www.franklinmatters.org/2012/09/60-million-reasons-to-check-this-site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981200"/>
            <a:ext cx="8839200" cy="1755775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Accessible and open data on chicken performance supports investment decisions in sub-Saharan Africa </a:t>
            </a:r>
            <a:br>
              <a:rPr lang="en-US" dirty="0"/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243" name="Subtitle 4"/>
          <p:cNvSpPr>
            <a:spLocks noGrp="1"/>
          </p:cNvSpPr>
          <p:nvPr>
            <p:ph type="subTitle" idx="1"/>
          </p:nvPr>
        </p:nvSpPr>
        <p:spPr>
          <a:xfrm>
            <a:off x="1250950" y="4369459"/>
            <a:ext cx="7588250" cy="1828800"/>
          </a:xfrm>
        </p:spPr>
        <p:txBody>
          <a:bodyPr/>
          <a:lstStyle/>
          <a:p>
            <a:r>
              <a:rPr lang="en-US" sz="2800" b="1" dirty="0"/>
              <a:t>Tadelle Dessie</a:t>
            </a:r>
          </a:p>
          <a:p>
            <a:endParaRPr lang="en-US" sz="2400" dirty="0"/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</a:pPr>
            <a:r>
              <a:rPr lang="en-US" dirty="0"/>
              <a:t>Open Access Week</a:t>
            </a: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</a:pPr>
            <a:r>
              <a:rPr lang="en-US" dirty="0"/>
              <a:t>Addis Ababa, Ethiopia</a:t>
            </a: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</a:pPr>
            <a:r>
              <a:rPr lang="en-US" dirty="0"/>
              <a:t>23-25 October 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275" y="541338"/>
            <a:ext cx="1676400" cy="838200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13" y="544513"/>
            <a:ext cx="1668462" cy="833437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750" y="539750"/>
            <a:ext cx="1041400" cy="842963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541338"/>
            <a:ext cx="1724025" cy="839787"/>
          </a:xfrm>
          <a:prstGeom prst="rect">
            <a:avLst/>
          </a:prstGeom>
          <a:ln w="19050">
            <a:solidFill>
              <a:srgbClr val="B7D85A"/>
            </a:solidFill>
          </a:ln>
          <a:effectLst>
            <a:outerShdw blurRad="228600" dist="50800" dir="5400000" algn="ctr" rotWithShape="0">
              <a:schemeClr val="tx1">
                <a:alpha val="35000"/>
              </a:scheme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958949" y="1904378"/>
            <a:ext cx="5867400" cy="4288803"/>
            <a:chOff x="925960" y="2129934"/>
            <a:chExt cx="5867400" cy="4288803"/>
          </a:xfrm>
        </p:grpSpPr>
        <p:sp>
          <p:nvSpPr>
            <p:cNvPr id="4" name="Right Triangle 3"/>
            <p:cNvSpPr/>
            <p:nvPr/>
          </p:nvSpPr>
          <p:spPr>
            <a:xfrm rot="8044081">
              <a:off x="1625070" y="2097508"/>
              <a:ext cx="4288803" cy="4353655"/>
            </a:xfrm>
            <a:prstGeom prst="rtTriangle">
              <a:avLst/>
            </a:prstGeom>
            <a:solidFill>
              <a:srgbClr val="FF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25960" y="2248136"/>
              <a:ext cx="58674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prstClr val="black"/>
                  </a:solidFill>
                </a:rPr>
                <a:t>Stable, equitable </a:t>
              </a:r>
            </a:p>
            <a:p>
              <a:pPr algn="ctr"/>
              <a:r>
                <a:rPr lang="en-US" sz="2800" b="1" dirty="0">
                  <a:solidFill>
                    <a:prstClr val="black"/>
                  </a:solidFill>
                </a:rPr>
                <a:t>and transformed </a:t>
              </a:r>
            </a:p>
            <a:p>
              <a:pPr algn="ctr"/>
              <a:r>
                <a:rPr lang="en-US" sz="2800" b="1" dirty="0">
                  <a:solidFill>
                    <a:prstClr val="black"/>
                  </a:solidFill>
                </a:rPr>
                <a:t>Small Scale Commercial </a:t>
              </a:r>
            </a:p>
            <a:p>
              <a:pPr algn="ctr"/>
              <a:r>
                <a:rPr lang="en-US" sz="2800" b="1" dirty="0">
                  <a:solidFill>
                    <a:prstClr val="black"/>
                  </a:solidFill>
                </a:rPr>
                <a:t>chicken value chains</a:t>
              </a:r>
              <a:r>
                <a:rPr lang="en-US" sz="2800" b="1" dirty="0">
                  <a:solidFill>
                    <a:schemeClr val="bg1"/>
                  </a:solidFill>
                </a:rPr>
                <a:t> </a:t>
              </a:r>
            </a:p>
            <a:p>
              <a:pPr algn="ctr"/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-38227"/>
            <a:ext cx="8062126" cy="102062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innovation challenges we must address to </a:t>
            </a:r>
            <a:br>
              <a:rPr lang="en-US" b="1" dirty="0"/>
            </a:br>
            <a:r>
              <a:rPr lang="en-US" b="1" dirty="0"/>
              <a:t>transform the chicken value chain 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82283" y="4038600"/>
            <a:ext cx="7777673" cy="609600"/>
            <a:chOff x="682283" y="4038600"/>
            <a:chExt cx="7777673" cy="609600"/>
          </a:xfrm>
        </p:grpSpPr>
        <p:sp>
          <p:nvSpPr>
            <p:cNvPr id="6" name="Rectangle 5"/>
            <p:cNvSpPr/>
            <p:nvPr/>
          </p:nvSpPr>
          <p:spPr>
            <a:xfrm>
              <a:off x="682283" y="4038600"/>
              <a:ext cx="7777673" cy="6096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62201" y="4048780"/>
              <a:ext cx="586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Resources/investments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5800" y="6019800"/>
            <a:ext cx="7777673" cy="609600"/>
            <a:chOff x="685800" y="6019800"/>
            <a:chExt cx="7777673" cy="609600"/>
          </a:xfrm>
        </p:grpSpPr>
        <p:sp>
          <p:nvSpPr>
            <p:cNvPr id="5" name="Rectangle 4"/>
            <p:cNvSpPr/>
            <p:nvPr/>
          </p:nvSpPr>
          <p:spPr>
            <a:xfrm>
              <a:off x="685800" y="6019800"/>
              <a:ext cx="7777673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09800" y="6041703"/>
              <a:ext cx="541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  Right Stakeholders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2999" y="4648200"/>
            <a:ext cx="1828801" cy="1371600"/>
            <a:chOff x="1142999" y="4648200"/>
            <a:chExt cx="1828801" cy="1371600"/>
          </a:xfrm>
        </p:grpSpPr>
        <p:sp>
          <p:nvSpPr>
            <p:cNvPr id="7" name="Rectangle 6"/>
            <p:cNvSpPr/>
            <p:nvPr/>
          </p:nvSpPr>
          <p:spPr>
            <a:xfrm>
              <a:off x="1142999" y="4648200"/>
              <a:ext cx="1828801" cy="1371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8318" y="4784702"/>
              <a:ext cx="172760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Reliable and timely information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84122" y="4648200"/>
            <a:ext cx="1930877" cy="2031414"/>
            <a:chOff x="3784122" y="4648200"/>
            <a:chExt cx="1930877" cy="2031414"/>
          </a:xfrm>
        </p:grpSpPr>
        <p:sp>
          <p:nvSpPr>
            <p:cNvPr id="10" name="Rectangle 9"/>
            <p:cNvSpPr/>
            <p:nvPr/>
          </p:nvSpPr>
          <p:spPr>
            <a:xfrm>
              <a:off x="3809118" y="4648200"/>
              <a:ext cx="1905881" cy="1371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4122" y="4740622"/>
              <a:ext cx="185379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Workable plans &amp; Targets</a:t>
              </a:r>
            </a:p>
            <a:p>
              <a:endParaRPr lang="en-US" sz="2400" b="1" dirty="0">
                <a:solidFill>
                  <a:schemeClr val="bg1"/>
                </a:solidFill>
              </a:endParaRPr>
            </a:p>
            <a:p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42353" y="4648200"/>
            <a:ext cx="1763446" cy="1371600"/>
            <a:chOff x="6542353" y="4648200"/>
            <a:chExt cx="1763446" cy="1371600"/>
          </a:xfrm>
        </p:grpSpPr>
        <p:sp>
          <p:nvSpPr>
            <p:cNvPr id="11" name="Rectangle 10"/>
            <p:cNvSpPr/>
            <p:nvPr/>
          </p:nvSpPr>
          <p:spPr>
            <a:xfrm>
              <a:off x="6553196" y="4648200"/>
              <a:ext cx="1752603" cy="1371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42353" y="4724400"/>
              <a:ext cx="16872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Achievable Targets</a:t>
              </a:r>
            </a:p>
            <a:p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Single Corner Rounded 2"/>
          <p:cNvSpPr/>
          <p:nvPr/>
        </p:nvSpPr>
        <p:spPr>
          <a:xfrm>
            <a:off x="6826348" y="1412980"/>
            <a:ext cx="1646932" cy="2630380"/>
          </a:xfrm>
          <a:prstGeom prst="round1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Private sector led but public sector regulated system</a:t>
            </a:r>
          </a:p>
        </p:txBody>
      </p:sp>
    </p:spTree>
    <p:extLst>
      <p:ext uri="{BB962C8B-B14F-4D97-AF65-F5344CB8AC3E}">
        <p14:creationId xmlns:p14="http://schemas.microsoft.com/office/powerpoint/2010/main" val="407535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3BAAB-4BA9-468C-AD7E-29D20C36F2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35" y="228600"/>
            <a:ext cx="8366926" cy="102062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Product 1: </a:t>
            </a:r>
            <a:r>
              <a:rPr lang="en-US" dirty="0"/>
              <a:t>New Technology –ODK - harnessed </a:t>
            </a:r>
            <a:br>
              <a:rPr lang="en-US" dirty="0"/>
            </a:br>
            <a:r>
              <a:rPr lang="en-US" dirty="0"/>
              <a:t>–in ACGG data collection</a:t>
            </a:r>
            <a:br>
              <a:rPr lang="en-US" sz="2800" dirty="0"/>
            </a:br>
            <a:r>
              <a:rPr lang="en-US" sz="1600" dirty="0"/>
              <a:t>Questionnaire, phenotypic measurements, GPS waypoints, pictures, performance records….</a:t>
            </a:r>
            <a:br>
              <a:rPr lang="en-US" sz="2800" dirty="0">
                <a:solidFill>
                  <a:srgbClr val="C00000"/>
                </a:solidFill>
              </a:rPr>
            </a:b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B4323-00D3-4E28-8E2B-300F160F8A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3C7058-26B5-4CF7-B071-E435508CB5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" y="1600200"/>
            <a:ext cx="9135848" cy="52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61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D9E72-E363-483E-9F1C-4B85182D81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Product  2: </a:t>
            </a:r>
            <a:r>
              <a:rPr lang="en-US" dirty="0"/>
              <a:t>Smallholder poultry feed app!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0F726-45F3-47F5-801A-49B2A53872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447" y="1896242"/>
            <a:ext cx="6324600" cy="1885950"/>
          </a:xfrm>
        </p:spPr>
        <p:txBody>
          <a:bodyPr/>
          <a:lstStyle/>
          <a:p>
            <a:r>
              <a:rPr lang="en-US" b="1" dirty="0"/>
              <a:t>Based on locally available </a:t>
            </a:r>
          </a:p>
          <a:p>
            <a:pPr marL="0" indent="0">
              <a:buNone/>
            </a:pPr>
            <a:r>
              <a:rPr lang="en-US" b="1" dirty="0"/>
              <a:t>   feed ingredients </a:t>
            </a:r>
            <a:endParaRPr lang="en-US" b="1" dirty="0">
              <a:hlinkClick r:id="rId2"/>
            </a:endParaRPr>
          </a:p>
          <a:p>
            <a:pPr marL="0" indent="0">
              <a:buNone/>
            </a:pPr>
            <a:endParaRPr lang="en-US" u="sng" dirty="0">
              <a:hlinkClick r:id="rId2"/>
            </a:endParaRPr>
          </a:p>
          <a:p>
            <a:r>
              <a:rPr lang="en-US" sz="2800" u="sng" dirty="0">
                <a:hlinkClick r:id="rId2"/>
              </a:rPr>
              <a:t>http://acggng.com.ng/</a:t>
            </a:r>
            <a:endParaRPr lang="en-US" sz="2800" dirty="0"/>
          </a:p>
          <a:p>
            <a:r>
              <a:rPr lang="en-US" sz="2800" u="sng" dirty="0">
                <a:hlinkClick r:id="rId3"/>
              </a:rPr>
              <a:t>http://acggtanzania.com/</a:t>
            </a:r>
            <a:endParaRPr lang="en-US" sz="2800" dirty="0"/>
          </a:p>
          <a:p>
            <a:r>
              <a:rPr lang="en-US" sz="2800" u="sng" dirty="0">
                <a:hlinkClick r:id="rId4"/>
              </a:rPr>
              <a:t>https://acggethiopia.com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Content Placeholder 10" descr="A picture containing computer&#10;&#10;Description automatically generated">
            <a:extLst>
              <a:ext uri="{FF2B5EF4-FFF2-40B4-BE49-F238E27FC236}">
                <a16:creationId xmlns:a16="http://schemas.microsoft.com/office/drawing/2014/main" id="{B0A11353-0ACD-409B-8722-1C8D878B89E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637" y="1881887"/>
            <a:ext cx="4500563" cy="376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0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D9E72-E363-483E-9F1C-4B85182D81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Product 3: </a:t>
            </a:r>
            <a:r>
              <a:rPr lang="nl-NL" dirty="0"/>
              <a:t>MOOC - E-learning on Animal    </a:t>
            </a:r>
            <a:br>
              <a:rPr lang="nl-NL" dirty="0"/>
            </a:br>
            <a:r>
              <a:rPr lang="nl-NL" dirty="0"/>
              <a:t>                    breeding and genetics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6C9359-EF04-4DB5-8FF8-68CE45DE67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BA0CF288-8B1E-4736-B8EF-07A48441D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5680038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90ACC9-5D7D-4A3E-9E1C-CF0A95251C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4277" y="4114800"/>
            <a:ext cx="4284201" cy="27091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F66E903-0E88-4162-A417-A6664D252EA7}"/>
              </a:ext>
            </a:extLst>
          </p:cNvPr>
          <p:cNvSpPr/>
          <p:nvPr/>
        </p:nvSpPr>
        <p:spPr>
          <a:xfrm>
            <a:off x="304800" y="5257800"/>
            <a:ext cx="4019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5172"/>
                </a:solidFill>
                <a:effectLst/>
                <a:uLnTx/>
                <a:uFillTx/>
                <a:hlinkClick r:id="rId4"/>
              </a:rPr>
              <a:t>https://youtu.be/rHxbQLSoLxc</a:t>
            </a: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rgbClr val="00517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71830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Product 4: </a:t>
            </a:r>
            <a:r>
              <a:rPr lang="en-US" dirty="0"/>
              <a:t>ACGG open source dashboard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524000"/>
            <a:ext cx="8763000" cy="5181600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ACGG </a:t>
            </a:r>
            <a:r>
              <a:rPr lang="en-US" b="1" i="1" dirty="0">
                <a:solidFill>
                  <a:srgbClr val="C00000"/>
                </a:solidFill>
              </a:rPr>
              <a:t>dashboard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is graphical user interface which provides at-a-glance views of key production and productivity performance  of chicken breeds in different </a:t>
            </a:r>
            <a:r>
              <a:rPr lang="en-US" dirty="0" err="1">
                <a:solidFill>
                  <a:srgbClr val="C00000"/>
                </a:solidFill>
              </a:rPr>
              <a:t>agro</a:t>
            </a:r>
            <a:r>
              <a:rPr lang="en-US" dirty="0">
                <a:solidFill>
                  <a:srgbClr val="C00000"/>
                </a:solidFill>
              </a:rPr>
              <a:t>-ecologies in Sub-Saharan Africa, relevant to </a:t>
            </a:r>
            <a:r>
              <a:rPr lang="en-US" u="sng" dirty="0">
                <a:solidFill>
                  <a:srgbClr val="C00000"/>
                </a:solidFill>
              </a:rPr>
              <a:t>poultry value chain actors to make their business processes and decisions</a:t>
            </a:r>
          </a:p>
          <a:p>
            <a:endParaRPr lang="en-US" u="sng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https://setie.shinyapps.io/ACGG/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2173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Successes so far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447800"/>
            <a:ext cx="8458199" cy="472440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ACGG data is </a:t>
            </a:r>
            <a:r>
              <a:rPr lang="en-US" sz="2400" u="sng" dirty="0"/>
              <a:t>publicly accessible </a:t>
            </a:r>
            <a:r>
              <a:rPr lang="en-US" sz="2400" dirty="0"/>
              <a:t>(Cloud server for countries)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u="sng" dirty="0">
                <a:solidFill>
                  <a:srgbClr val="C00000"/>
                </a:solidFill>
              </a:rPr>
              <a:t>More productive, tropically adapted and farmer preferred breeds </a:t>
            </a:r>
            <a:r>
              <a:rPr lang="en-US" sz="2400" dirty="0">
                <a:solidFill>
                  <a:srgbClr val="C00000"/>
                </a:solidFill>
              </a:rPr>
              <a:t>for different production contexts identified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Dashboard on key production and productivity performance  of chicken breeds that are relevant to </a:t>
            </a:r>
            <a:r>
              <a:rPr lang="en-US" sz="2400" u="sng" dirty="0"/>
              <a:t>poultry value chain actors to make their business processes and decisions developed and accessible 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u="sng" dirty="0">
                <a:solidFill>
                  <a:srgbClr val="C00000"/>
                </a:solidFill>
              </a:rPr>
              <a:t>Capacity of partners </a:t>
            </a:r>
            <a:r>
              <a:rPr lang="en-US" sz="2400" dirty="0">
                <a:solidFill>
                  <a:srgbClr val="C00000"/>
                </a:solidFill>
              </a:rPr>
              <a:t>on design and implementation of breed improvement, multiplication and delivery built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u="sng" dirty="0"/>
              <a:t>Local feed ingredients </a:t>
            </a:r>
            <a:r>
              <a:rPr lang="en-US" sz="2400" dirty="0"/>
              <a:t>in different </a:t>
            </a:r>
            <a:r>
              <a:rPr lang="en-US" sz="2400" dirty="0" err="1"/>
              <a:t>agro</a:t>
            </a:r>
            <a:r>
              <a:rPr lang="en-US" sz="2400" dirty="0"/>
              <a:t>-ecologies identified and </a:t>
            </a:r>
            <a:r>
              <a:rPr lang="en-US" sz="2400" u="sng" dirty="0"/>
              <a:t>feed app developed and in use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024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944906" y="1107038"/>
            <a:ext cx="7787474" cy="765466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         Partners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50" y="2486025"/>
            <a:ext cx="6156008" cy="2696441"/>
          </a:xfrm>
          <a:prstGeom prst="rect">
            <a:avLst/>
          </a:prstGeom>
        </p:spPr>
      </p:pic>
      <p:pic>
        <p:nvPicPr>
          <p:cNvPr id="1026" name="Picture 2" descr="C:\Users\Tdessie\AppData\Local\Microsoft\Windows\Temporary Internet Files\Content.Outlook\TRBNNHO0\NAPRI 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008" y="3643313"/>
            <a:ext cx="834390" cy="83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739939-681F-4448-838D-E509D7D1A799}"/>
              </a:ext>
            </a:extLst>
          </p:cNvPr>
          <p:cNvSpPr txBox="1"/>
          <p:nvPr/>
        </p:nvSpPr>
        <p:spPr>
          <a:xfrm>
            <a:off x="762000" y="381000"/>
            <a:ext cx="167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Partners </a:t>
            </a:r>
          </a:p>
        </p:txBody>
      </p:sp>
    </p:spTree>
    <p:extLst>
      <p:ext uri="{BB962C8B-B14F-4D97-AF65-F5344CB8AC3E}">
        <p14:creationId xmlns:p14="http://schemas.microsoft.com/office/powerpoint/2010/main" val="852738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7212" y="4996381"/>
            <a:ext cx="11158625" cy="1075608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         Partners</a:t>
            </a:r>
          </a:p>
        </p:txBody>
      </p:sp>
      <p:sp>
        <p:nvSpPr>
          <p:cNvPr id="5" name="Rectangle 39"/>
          <p:cNvSpPr>
            <a:spLocks noChangeArrowheads="1"/>
          </p:cNvSpPr>
          <p:nvPr/>
        </p:nvSpPr>
        <p:spPr bwMode="auto">
          <a:xfrm>
            <a:off x="1" y="7187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1" y="7187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5448103" y="5126582"/>
            <a:ext cx="144472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1" y="7187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0" name="Rectangle 59"/>
          <p:cNvSpPr>
            <a:spLocks noChangeArrowheads="1"/>
          </p:cNvSpPr>
          <p:nvPr/>
        </p:nvSpPr>
        <p:spPr bwMode="auto">
          <a:xfrm>
            <a:off x="7442118" y="4625239"/>
            <a:ext cx="131023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5" name="Rectangle 61"/>
          <p:cNvSpPr>
            <a:spLocks noChangeArrowheads="1"/>
          </p:cNvSpPr>
          <p:nvPr/>
        </p:nvSpPr>
        <p:spPr bwMode="auto">
          <a:xfrm>
            <a:off x="10305507" y="4281674"/>
            <a:ext cx="1288807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40497" y="1895293"/>
            <a:ext cx="9096179" cy="4105457"/>
            <a:chOff x="63762" y="1275866"/>
            <a:chExt cx="12128238" cy="54739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2766" y="1344011"/>
              <a:ext cx="5948243" cy="2605437"/>
            </a:xfrm>
            <a:prstGeom prst="rect">
              <a:avLst/>
            </a:prstGeom>
          </p:spPr>
        </p:pic>
        <p:pic>
          <p:nvPicPr>
            <p:cNvPr id="1026" name="Picture 2" descr="C:\Users\Tdessie\AppData\Local\Microsoft\Windows\Temporary Internet Files\Content.Outlook\TRBNNHO0\NAPRI logo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0248" y="2284478"/>
              <a:ext cx="918914" cy="9189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747" y="3024334"/>
              <a:ext cx="947188" cy="737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682" y="3911610"/>
              <a:ext cx="1431502" cy="695093"/>
            </a:xfrm>
            <a:prstGeom prst="rect">
              <a:avLst/>
            </a:prstGeom>
          </p:spPr>
        </p:pic>
        <p:pic>
          <p:nvPicPr>
            <p:cNvPr id="12" name="Picture 11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5056" y="1438933"/>
              <a:ext cx="1187768" cy="447751"/>
            </a:xfrm>
            <a:prstGeom prst="rect">
              <a:avLst/>
            </a:prstGeom>
          </p:spPr>
        </p:pic>
        <p:pic>
          <p:nvPicPr>
            <p:cNvPr id="13" name="Picture 12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8935" y="1373569"/>
              <a:ext cx="1236263" cy="553346"/>
            </a:xfrm>
            <a:prstGeom prst="rect">
              <a:avLst/>
            </a:prstGeom>
          </p:spPr>
        </p:pic>
        <p:pic>
          <p:nvPicPr>
            <p:cNvPr id="14" name="Picture 13" descr="C:\Users\dell-pc\Pictures\Capture.PNG"/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62" y="1350047"/>
              <a:ext cx="953978" cy="691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470888" y="2062247"/>
            <a:ext cx="802881" cy="7689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0" name="Bitmap Image" r:id="rId10" imgW="2438095" imgH="2343477" progId="Paint.Picture">
                    <p:embed/>
                  </p:oleObj>
                </mc:Choice>
                <mc:Fallback>
                  <p:oleObj name="Bitmap Image" r:id="rId10" imgW="2438095" imgH="2343477" progId="Paint.Picture">
                    <p:embed/>
                    <p:pic>
                      <p:nvPicPr>
                        <p:cNvPr id="15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888" y="2062247"/>
                          <a:ext cx="802881" cy="76895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3946596" y="3847304"/>
            <a:ext cx="1435456" cy="9509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1" name="Bitmap Image" r:id="rId12" imgW="1714739" imgH="1152381" progId="Paint.Picture">
                    <p:embed/>
                  </p:oleObj>
                </mc:Choice>
                <mc:Fallback>
                  <p:oleObj name="Bitmap Image" r:id="rId12" imgW="1714739" imgH="1152381" progId="Paint.Picture">
                    <p:embed/>
                    <p:pic>
                      <p:nvPicPr>
                        <p:cNvPr id="16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6596" y="3847304"/>
                          <a:ext cx="1435456" cy="9509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5929400" y="4076440"/>
            <a:ext cx="859394" cy="530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2" name="Bitmap Image" r:id="rId14" imgW="1467055" imgH="400000" progId="Paint.Picture">
                    <p:embed/>
                  </p:oleObj>
                </mc:Choice>
                <mc:Fallback>
                  <p:oleObj name="Bitmap Image" r:id="rId14" imgW="1467055" imgH="400000" progId="Paint.Picture">
                    <p:embed/>
                    <p:pic>
                      <p:nvPicPr>
                        <p:cNvPr id="17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400" y="4076440"/>
                          <a:ext cx="859394" cy="53026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7133550" y="4152613"/>
            <a:ext cx="1325056" cy="494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3" name="Bitmap Image" r:id="rId16" imgW="2610214" imgH="542857" progId="Paint.Picture">
                    <p:embed/>
                  </p:oleObj>
                </mc:Choice>
                <mc:Fallback>
                  <p:oleObj name="Bitmap Image" r:id="rId16" imgW="2610214" imgH="542857" progId="Paint.Picture">
                    <p:embed/>
                    <p:pic>
                      <p:nvPicPr>
                        <p:cNvPr id="18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33550" y="4152613"/>
                          <a:ext cx="1325056" cy="4946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199683" y="2882942"/>
            <a:ext cx="1924254" cy="805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4" name="Bitmap Image" r:id="rId18" imgW="6354062" imgH="1228571" progId="Paint.Picture">
                    <p:embed/>
                  </p:oleObj>
                </mc:Choice>
                <mc:Fallback>
                  <p:oleObj name="Bitmap Image" r:id="rId18" imgW="6354062" imgH="1228571" progId="Paint.Picture">
                    <p:embed/>
                    <p:pic>
                      <p:nvPicPr>
                        <p:cNvPr id="19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683" y="2882942"/>
                          <a:ext cx="1924254" cy="80550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515921" y="4954152"/>
            <a:ext cx="534982" cy="5349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5" name="Bitmap Image" r:id="rId20" imgW="5304762" imgH="5285714" progId="Paint.Picture">
                    <p:embed/>
                  </p:oleObj>
                </mc:Choice>
                <mc:Fallback>
                  <p:oleObj name="Bitmap Image" r:id="rId20" imgW="5304762" imgH="5285714" progId="Paint.Picture">
                    <p:embed/>
                    <p:pic>
                      <p:nvPicPr>
                        <p:cNvPr id="2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5921" y="4954152"/>
                          <a:ext cx="534982" cy="53498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0"/>
            <p:cNvGraphicFramePr>
              <a:graphicFrameLocks noChangeAspect="1"/>
            </p:cNvGraphicFramePr>
            <p:nvPr/>
          </p:nvGraphicFramePr>
          <p:xfrm>
            <a:off x="2257700" y="4967839"/>
            <a:ext cx="1128499" cy="4978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6" name="Bitmap Image" r:id="rId22" imgW="1724266" imgH="752381" progId="Paint.Picture">
                    <p:embed/>
                  </p:oleObj>
                </mc:Choice>
                <mc:Fallback>
                  <p:oleObj name="Bitmap Image" r:id="rId22" imgW="1724266" imgH="752381" progId="Paint.Picture">
                    <p:embed/>
                    <p:pic>
                      <p:nvPicPr>
                        <p:cNvPr id="21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7700" y="4967839"/>
                          <a:ext cx="1128499" cy="49786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21"/>
            <p:cNvSpPr/>
            <p:nvPr/>
          </p:nvSpPr>
          <p:spPr>
            <a:xfrm>
              <a:off x="3282935" y="4972144"/>
              <a:ext cx="1284327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solidFill>
                    <a:srgbClr val="629DD1">
                      <a:lumMod val="50000"/>
                    </a:srgb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Kind Palms Ventures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97591" y="5879226"/>
              <a:ext cx="126953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 err="1">
                  <a:solidFill>
                    <a:srgbClr val="629DD1">
                      <a:lumMod val="50000"/>
                    </a:srgb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Olorun</a:t>
              </a:r>
              <a:r>
                <a:rPr lang="en-US" sz="1050" b="1" dirty="0">
                  <a:solidFill>
                    <a:srgbClr val="629DD1">
                      <a:lumMod val="50000"/>
                    </a:srgb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Osun Farms</a:t>
              </a:r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8804428" y="4098619"/>
            <a:ext cx="1173670" cy="6224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7" name="Bitmap Image" r:id="rId24" imgW="914286" imgH="485586" progId="Paint.Picture">
                    <p:embed/>
                  </p:oleObj>
                </mc:Choice>
                <mc:Fallback>
                  <p:oleObj name="Bitmap Image" r:id="rId24" imgW="914286" imgH="485586" progId="Paint.Picture">
                    <p:embed/>
                    <p:pic>
                      <p:nvPicPr>
                        <p:cNvPr id="24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04428" y="4098619"/>
                          <a:ext cx="1173670" cy="62240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24"/>
            <p:cNvGraphicFramePr>
              <a:graphicFrameLocks noChangeAspect="1"/>
            </p:cNvGraphicFramePr>
            <p:nvPr/>
          </p:nvGraphicFramePr>
          <p:xfrm>
            <a:off x="6332761" y="4938182"/>
            <a:ext cx="943555" cy="7384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8" name="Bitmap Image" r:id="rId26" imgW="1438095" imgH="1123810" progId="Paint.Picture">
                    <p:embed/>
                  </p:oleObj>
                </mc:Choice>
                <mc:Fallback>
                  <p:oleObj name="Bitmap Image" r:id="rId26" imgW="1438095" imgH="1123810" progId="Paint.Picture">
                    <p:embed/>
                    <p:pic>
                      <p:nvPicPr>
                        <p:cNvPr id="2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32761" y="4938182"/>
                          <a:ext cx="943555" cy="73843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2501" y="4786128"/>
              <a:ext cx="987638" cy="987638"/>
            </a:xfrm>
            <a:prstGeom prst="rect">
              <a:avLst/>
            </a:prstGeom>
          </p:spPr>
        </p:pic>
        <p:pic>
          <p:nvPicPr>
            <p:cNvPr id="26" name="Picture 25" descr="Tanzania Veterinary Laboratory Agency"/>
            <p:cNvPicPr/>
            <p:nvPr/>
          </p:nvPicPr>
          <p:blipFill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682" y="5743246"/>
              <a:ext cx="1874211" cy="719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6" descr="TPBA"/>
            <p:cNvPicPr/>
            <p:nvPr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1011" y="5822445"/>
              <a:ext cx="772795" cy="678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7" descr="COSTECH"/>
            <p:cNvPicPr/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2437" y="5866229"/>
              <a:ext cx="728345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8" descr="Home"/>
            <p:cNvPicPr/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4956" y="6031493"/>
              <a:ext cx="1046480" cy="405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9" descr="Home"/>
            <p:cNvPicPr/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3324" y="5870398"/>
              <a:ext cx="1144905" cy="617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0" descr="Image"/>
            <p:cNvPicPr/>
            <p:nvPr/>
          </p:nvPicPr>
          <p:blipFill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619" y="4756172"/>
              <a:ext cx="651049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1" descr="Food, Agriculture and Natural Resources Policy Analysis Network (FANRPAN)"/>
            <p:cNvPicPr/>
            <p:nvPr/>
          </p:nvPicPr>
          <p:blipFill>
            <a:blip r:embed="rId3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770" y="1417838"/>
              <a:ext cx="1348105" cy="414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2" descr="C:\Users\user\AppData\Local\Temp\IBC-Logo-Final.tif"/>
            <p:cNvPicPr/>
            <p:nvPr/>
          </p:nvPicPr>
          <p:blipFill>
            <a:blip r:embed="rId3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0066" y="3885429"/>
              <a:ext cx="830933" cy="7618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33" descr="Image result for haramaya university logo"/>
            <p:cNvPicPr/>
            <p:nvPr/>
          </p:nvPicPr>
          <p:blipFill>
            <a:blip r:embed="rId3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913" y="4007260"/>
              <a:ext cx="722568" cy="715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9156" y="2206675"/>
              <a:ext cx="803716" cy="631491"/>
            </a:xfrm>
            <a:prstGeom prst="rect">
              <a:avLst/>
            </a:prstGeom>
          </p:spPr>
        </p:pic>
        <p:pic>
          <p:nvPicPr>
            <p:cNvPr id="36" name="Picture 35" descr="Image result for elfora agro industry logo"/>
            <p:cNvPicPr/>
            <p:nvPr/>
          </p:nvPicPr>
          <p:blipFill>
            <a:blip r:embed="rId3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8549" y="2211342"/>
              <a:ext cx="734882" cy="641729"/>
            </a:xfrm>
            <a:prstGeom prst="rect">
              <a:avLst/>
            </a:prstGeom>
            <a:noFill/>
            <a:ln>
              <a:noFill/>
            </a:ln>
          </p:spPr>
        </p:pic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8492861" y="5979518"/>
            <a:ext cx="791109" cy="770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9" name="Bitmap Image" r:id="rId40" imgW="1638529" imgH="1580952" progId="Paint.Picture">
                    <p:embed/>
                  </p:oleObj>
                </mc:Choice>
                <mc:Fallback>
                  <p:oleObj name="Bitmap Image" r:id="rId40" imgW="1638529" imgH="1580952" progId="Paint.Picture">
                    <p:embed/>
                    <p:pic>
                      <p:nvPicPr>
                        <p:cNvPr id="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92861" y="5979518"/>
                          <a:ext cx="791109" cy="77029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6"/>
            <p:cNvGraphicFramePr>
              <a:graphicFrameLocks noChangeAspect="1"/>
            </p:cNvGraphicFramePr>
            <p:nvPr/>
          </p:nvGraphicFramePr>
          <p:xfrm>
            <a:off x="7264138" y="5854249"/>
            <a:ext cx="853851" cy="853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0" name="Bitmap Image" r:id="rId42" imgW="1228571" imgH="1238423" progId="Paint.Picture">
                    <p:embed/>
                  </p:oleObj>
                </mc:Choice>
                <mc:Fallback>
                  <p:oleObj name="Bitmap Image" r:id="rId42" imgW="1228571" imgH="1238423" progId="Paint.Picture">
                    <p:embed/>
                    <p:pic>
                      <p:nvPicPr>
                        <p:cNvPr id="37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4138" y="5854249"/>
                          <a:ext cx="853851" cy="85385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/>
            <p:cNvGraphicFramePr>
              <a:graphicFrameLocks noChangeAspect="1"/>
            </p:cNvGraphicFramePr>
            <p:nvPr/>
          </p:nvGraphicFramePr>
          <p:xfrm>
            <a:off x="9367294" y="4843303"/>
            <a:ext cx="750532" cy="77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1" name="Bitmap Image" r:id="rId44" imgW="1476190" imgH="1542857" progId="Paint.Picture">
                    <p:embed/>
                  </p:oleObj>
                </mc:Choice>
                <mc:Fallback>
                  <p:oleObj name="Bitmap Image" r:id="rId44" imgW="1476190" imgH="1542857" progId="Paint.Picture">
                    <p:embed/>
                    <p:pic>
                      <p:nvPicPr>
                        <p:cNvPr id="39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67294" y="4843303"/>
                          <a:ext cx="750532" cy="77641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43"/>
            <p:cNvGraphicFramePr>
              <a:graphicFrameLocks noChangeAspect="1"/>
            </p:cNvGraphicFramePr>
            <p:nvPr/>
          </p:nvGraphicFramePr>
          <p:xfrm>
            <a:off x="10859607" y="4821633"/>
            <a:ext cx="676276" cy="7830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2" name="Bitmap Image" r:id="rId46" imgW="933580" imgH="1076475" progId="Paint.Picture">
                    <p:embed/>
                  </p:oleObj>
                </mc:Choice>
                <mc:Fallback>
                  <p:oleObj name="Bitmap Image" r:id="rId46" imgW="933580" imgH="1076475" progId="Paint.Picture">
                    <p:embed/>
                    <p:pic>
                      <p:nvPicPr>
                        <p:cNvPr id="44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59607" y="4821633"/>
                          <a:ext cx="676276" cy="78305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" name="Object 45"/>
            <p:cNvGraphicFramePr>
              <a:graphicFrameLocks noChangeAspect="1"/>
            </p:cNvGraphicFramePr>
            <p:nvPr/>
          </p:nvGraphicFramePr>
          <p:xfrm>
            <a:off x="10667610" y="3910589"/>
            <a:ext cx="663733" cy="663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3" name="Bitmap Image" r:id="rId48" imgW="781159" imgH="790476" progId="Paint.Picture">
                    <p:embed/>
                  </p:oleObj>
                </mc:Choice>
                <mc:Fallback>
                  <p:oleObj name="Bitmap Image" r:id="rId48" imgW="781159" imgH="790476" progId="Paint.Picture">
                    <p:embed/>
                    <p:pic>
                      <p:nvPicPr>
                        <p:cNvPr id="46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67610" y="3910589"/>
                          <a:ext cx="663733" cy="66373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0"/>
            <a:stretch>
              <a:fillRect/>
            </a:stretch>
          </p:blipFill>
          <p:spPr>
            <a:xfrm>
              <a:off x="10837806" y="5965836"/>
              <a:ext cx="871704" cy="697363"/>
            </a:xfrm>
            <a:prstGeom prst="rect">
              <a:avLst/>
            </a:prstGeom>
          </p:spPr>
        </p:pic>
        <p:pic>
          <p:nvPicPr>
            <p:cNvPr id="49" name="Picture Placeholder 4" descr="Partners | N2Africa"/>
            <p:cNvPicPr>
              <a:picLocks noChangeAspect="1"/>
            </p:cNvPicPr>
            <p:nvPr/>
          </p:nvPicPr>
          <p:blipFill>
            <a:blip r:embed="rId5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724316" y="2432982"/>
              <a:ext cx="946857" cy="624185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5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8238" y="4729811"/>
              <a:ext cx="1095808" cy="92518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3597" y="1275866"/>
              <a:ext cx="1174024" cy="975037"/>
            </a:xfrm>
            <a:prstGeom prst="rect">
              <a:avLst/>
            </a:prstGeom>
          </p:spPr>
        </p:pic>
        <p:pic>
          <p:nvPicPr>
            <p:cNvPr id="52" name="Picture Placeholder 4" descr="AU-PANVAC-About"/>
            <p:cNvPicPr>
              <a:picLocks noChangeAspect="1"/>
            </p:cNvPicPr>
            <p:nvPr/>
          </p:nvPicPr>
          <p:blipFill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619891" y="3221039"/>
              <a:ext cx="2572109" cy="819264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306464" y="1204254"/>
            <a:ext cx="1843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prstClr val="white"/>
                </a:solidFill>
                <a:latin typeface="Calibri"/>
                <a:cs typeface="+mn-cs"/>
              </a:rPr>
              <a:t>Partners now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3259446-6EE2-469E-AD99-C531ADF0021C}"/>
              </a:ext>
            </a:extLst>
          </p:cNvPr>
          <p:cNvSpPr txBox="1"/>
          <p:nvPr/>
        </p:nvSpPr>
        <p:spPr>
          <a:xfrm>
            <a:off x="1066800" y="533400"/>
            <a:ext cx="2273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Partners NOW</a:t>
            </a:r>
          </a:p>
        </p:txBody>
      </p:sp>
    </p:spTree>
    <p:extLst>
      <p:ext uri="{BB962C8B-B14F-4D97-AF65-F5344CB8AC3E}">
        <p14:creationId xmlns:p14="http://schemas.microsoft.com/office/powerpoint/2010/main" val="3289769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67973" cy="559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2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53"/>
            <a:ext cx="9144000" cy="968692"/>
          </a:xfrm>
          <a:prstGeom prst="rect">
            <a:avLst/>
          </a:prstGeom>
          <a:solidFill>
            <a:srgbClr val="33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5032" y="860152"/>
            <a:ext cx="7886700" cy="994172"/>
          </a:xfrm>
        </p:spPr>
        <p:txBody>
          <a:bodyPr>
            <a:normAutofit/>
          </a:bodyPr>
          <a:lstStyle/>
          <a:p>
            <a:pPr algn="l"/>
            <a:r>
              <a:rPr lang="en-US" sz="2700" dirty="0">
                <a:solidFill>
                  <a:schemeClr val="bg1"/>
                </a:solidFill>
                <a:latin typeface="Calibri Light (Heading)"/>
                <a:cs typeface="Segoe UI Light" panose="020B0502040204020203" pitchFamily="34" charset="0"/>
              </a:rPr>
              <a:t>ACGG Vision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7475" y="907615"/>
            <a:ext cx="809520" cy="867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402" y="4638839"/>
            <a:ext cx="887319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The vision of this program is to </a:t>
            </a:r>
            <a:r>
              <a:rPr lang="en-US" sz="2400" b="1" dirty="0">
                <a:solidFill>
                  <a:srgbClr val="4472C4"/>
                </a:solidFill>
              </a:rPr>
              <a:t>catalyze public-private partnerships for increasing smallholder chicken production and productivity growth as a pathway out of poverty </a:t>
            </a:r>
            <a:r>
              <a:rPr lang="en-US" dirty="0">
                <a:solidFill>
                  <a:prstClr val="black"/>
                </a:solidFill>
              </a:rPr>
              <a:t>in sub-Saharan Africa. </a:t>
            </a:r>
            <a:endParaRPr lang="en-US" dirty="0">
              <a:solidFill>
                <a:srgbClr val="000099"/>
              </a:solidFill>
              <a:latin typeface="Tahoma" pitchFamily="34" charset="0"/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n-US" sz="1650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213" y="1823042"/>
            <a:ext cx="2636787" cy="19775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825944"/>
            <a:ext cx="2573936" cy="19304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774" y="1818745"/>
            <a:ext cx="3657600" cy="243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0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68692"/>
          </a:xfrm>
          <a:prstGeom prst="rect">
            <a:avLst/>
          </a:prstGeom>
          <a:solidFill>
            <a:srgbClr val="33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4880" y="100554"/>
            <a:ext cx="7886700" cy="994172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dirty="0">
                <a:solidFill>
                  <a:schemeClr val="bg1"/>
                </a:solidFill>
                <a:latin typeface="Calibri Light" panose="020F0302020204030204" pitchFamily="34" charset="0"/>
              </a:rPr>
              <a:t>What are we doing differently?</a:t>
            </a:r>
            <a:br>
              <a:rPr lang="en-US" sz="3000" i="1" dirty="0">
                <a:solidFill>
                  <a:schemeClr val="bg1"/>
                </a:solidFill>
              </a:rPr>
            </a:br>
            <a:endParaRPr lang="en-US" sz="3000" b="1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9600" y="0"/>
            <a:ext cx="809520" cy="86796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09600" y="1905000"/>
            <a:ext cx="7167775" cy="3815065"/>
            <a:chOff x="5173208" y="1468921"/>
            <a:chExt cx="4845403" cy="5086753"/>
          </a:xfrm>
        </p:grpSpPr>
        <p:grpSp>
          <p:nvGrpSpPr>
            <p:cNvPr id="12" name="Group 11"/>
            <p:cNvGrpSpPr/>
            <p:nvPr/>
          </p:nvGrpSpPr>
          <p:grpSpPr>
            <a:xfrm>
              <a:off x="5173208" y="1468921"/>
              <a:ext cx="4845403" cy="5086753"/>
              <a:chOff x="245886" y="1817511"/>
              <a:chExt cx="3784247" cy="467969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245886" y="1817511"/>
                <a:ext cx="3784247" cy="679554"/>
              </a:xfrm>
              <a:prstGeom prst="rect">
                <a:avLst/>
              </a:prstGeom>
              <a:solidFill>
                <a:srgbClr val="4472C4"/>
              </a:solidFill>
              <a:effectLst>
                <a:softEdge rad="0"/>
              </a:effectLst>
            </p:spPr>
            <p:txBody>
              <a:bodyPr wrap="square" rtlCol="0">
                <a:spAutoFit/>
              </a:bodyPr>
              <a:lstStyle/>
              <a:p>
                <a:pPr marL="342900" lvl="1"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3000" i="1" dirty="0">
                    <a:solidFill>
                      <a:prstClr val="white"/>
                    </a:solidFill>
                    <a:latin typeface="Calibri Light" panose="020F0302020204030204" pitchFamily="34" charset="0"/>
                    <a:cs typeface="+mn-cs"/>
                  </a:rPr>
                  <a:t>ACGG Six Pillars of Change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5886" y="2478362"/>
                <a:ext cx="3784247" cy="4018844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5382595" y="2543674"/>
              <a:ext cx="4487871" cy="40010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57175" marR="68580" indent="-257175" defTabSz="6858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US" sz="2100" u="sng" dirty="0">
                  <a:solidFill>
                    <a:prstClr val="black"/>
                  </a:solidFill>
                  <a:latin typeface="Calibri"/>
                  <a:cs typeface="+mn-cs"/>
                </a:rPr>
                <a:t>High-producing genetics </a:t>
              </a:r>
              <a:r>
                <a:rPr lang="en-US" sz="2100" dirty="0">
                  <a:solidFill>
                    <a:prstClr val="black"/>
                  </a:solidFill>
                  <a:latin typeface="Calibri"/>
                  <a:cs typeface="+mn-cs"/>
                </a:rPr>
                <a:t>that is well-adapted to low-input production systems;</a:t>
              </a:r>
            </a:p>
            <a:p>
              <a:pPr marL="257175" marR="68580" indent="-257175" defTabSz="6858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US" sz="2100" u="sng" dirty="0">
                  <a:solidFill>
                    <a:prstClr val="black"/>
                  </a:solidFill>
                  <a:latin typeface="Calibri"/>
                  <a:cs typeface="+mn-cs"/>
                </a:rPr>
                <a:t>Farmer preferred breeds </a:t>
              </a:r>
              <a:r>
                <a:rPr lang="en-US" sz="2100" dirty="0">
                  <a:solidFill>
                    <a:prstClr val="black"/>
                  </a:solidFill>
                  <a:latin typeface="Calibri"/>
                  <a:cs typeface="+mn-cs"/>
                </a:rPr>
                <a:t>of chickens;</a:t>
              </a:r>
            </a:p>
            <a:p>
              <a:pPr marL="257175" marR="68580" indent="-257175" defTabSz="6858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US" sz="2100" u="sng" dirty="0">
                  <a:solidFill>
                    <a:prstClr val="black"/>
                  </a:solidFill>
                  <a:latin typeface="Calibri"/>
                  <a:cs typeface="+mn-cs"/>
                </a:rPr>
                <a:t>Public-private partnership </a:t>
              </a:r>
              <a:r>
                <a:rPr lang="en-US" sz="2100" dirty="0">
                  <a:solidFill>
                    <a:prstClr val="black"/>
                  </a:solidFill>
                  <a:latin typeface="Calibri"/>
                  <a:cs typeface="+mn-cs"/>
                </a:rPr>
                <a:t>for improvement, multiplication, and delivery;</a:t>
              </a:r>
            </a:p>
            <a:p>
              <a:pPr marL="257175" marR="68580" indent="-257175" defTabSz="6858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US" sz="2100" u="sng" dirty="0">
                  <a:solidFill>
                    <a:prstClr val="black"/>
                  </a:solidFill>
                  <a:latin typeface="Calibri"/>
                  <a:cs typeface="+mn-cs"/>
                </a:rPr>
                <a:t>Women</a:t>
              </a:r>
              <a:r>
                <a:rPr lang="en-US" sz="2100" dirty="0">
                  <a:solidFill>
                    <a:prstClr val="black"/>
                  </a:solidFill>
                  <a:latin typeface="Calibri"/>
                  <a:cs typeface="+mn-cs"/>
                </a:rPr>
                <a:t> at the center to ensure success; and</a:t>
              </a:r>
            </a:p>
            <a:p>
              <a:pPr marL="257175" marR="68580" indent="-257175" defTabSz="6858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US" sz="2100" u="sng" dirty="0">
                  <a:solidFill>
                    <a:prstClr val="black"/>
                  </a:solidFill>
                  <a:latin typeface="Calibri"/>
                  <a:cs typeface="+mn-cs"/>
                </a:rPr>
                <a:t>Innovation platforms </a:t>
              </a:r>
              <a:r>
                <a:rPr lang="en-US" sz="2100" dirty="0">
                  <a:solidFill>
                    <a:prstClr val="black"/>
                  </a:solidFill>
                  <a:latin typeface="Calibri"/>
                  <a:cs typeface="+mn-cs"/>
                </a:rPr>
                <a:t>for developing solutions across the value chain.</a:t>
              </a:r>
            </a:p>
            <a:p>
              <a:pPr marL="257175" marR="68580" indent="-257175" defTabSz="6858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US" sz="2100" u="sng" dirty="0">
                  <a:solidFill>
                    <a:prstClr val="black"/>
                  </a:solidFill>
                  <a:latin typeface="Calibri"/>
                  <a:cs typeface="+mn-cs"/>
                </a:rPr>
                <a:t>Innovative solutions </a:t>
              </a:r>
              <a:r>
                <a:rPr lang="en-US" sz="2100" dirty="0">
                  <a:solidFill>
                    <a:prstClr val="black"/>
                  </a:solidFill>
                  <a:latin typeface="Calibri"/>
                  <a:cs typeface="+mn-cs"/>
                </a:rPr>
                <a:t>to </a:t>
              </a:r>
              <a:r>
                <a:rPr lang="en-US" sz="2000" dirty="0"/>
                <a:t>underpin the VC transformation</a:t>
              </a:r>
              <a:endParaRPr lang="en-US" sz="2100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6B45E6F-D8A2-486A-A548-108794564FD7}"/>
              </a:ext>
            </a:extLst>
          </p:cNvPr>
          <p:cNvSpPr/>
          <p:nvPr/>
        </p:nvSpPr>
        <p:spPr>
          <a:xfrm>
            <a:off x="533400" y="1137935"/>
            <a:ext cx="81534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Achieve ACGG’s cardinal outcomes: </a:t>
            </a:r>
          </a:p>
          <a:p>
            <a:r>
              <a:rPr lang="en-US" b="1" dirty="0"/>
              <a:t>      - Employment creation, Wealth creation  and Poverty reduction </a:t>
            </a:r>
          </a:p>
          <a:p>
            <a:endParaRPr lang="en-US" sz="9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7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CHICKEN STRAINS tested in ACGG project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23153" y="1833194"/>
          <a:ext cx="3912489" cy="4138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656">
                  <a:extLst>
                    <a:ext uri="{9D8B030D-6E8A-4147-A177-3AD203B41FA5}">
                      <a16:colId xmlns:a16="http://schemas.microsoft.com/office/drawing/2014/main" val="1900244803"/>
                    </a:ext>
                  </a:extLst>
                </a:gridCol>
                <a:gridCol w="2533833">
                  <a:extLst>
                    <a:ext uri="{9D8B030D-6E8A-4147-A177-3AD203B41FA5}">
                      <a16:colId xmlns:a16="http://schemas.microsoft.com/office/drawing/2014/main" val="3100878303"/>
                    </a:ext>
                  </a:extLst>
                </a:gridCol>
              </a:tblGrid>
              <a:tr h="290900">
                <a:tc>
                  <a:txBody>
                    <a:bodyPr/>
                    <a:lstStyle/>
                    <a:p>
                      <a:r>
                        <a:rPr lang="en-US" sz="1400" b="1" dirty="0"/>
                        <a:t>COUNTRY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CHICKEN STRAIN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16834253"/>
                  </a:ext>
                </a:extLst>
              </a:tr>
              <a:tr h="290900">
                <a:tc rowSpan="5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ETHIOPIA</a:t>
                      </a:r>
                    </a:p>
                  </a:txBody>
                  <a:tcPr marL="68580" marR="68580" marT="34290" marB="34290">
                    <a:solidFill>
                      <a:srgbClr val="36EA7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Horro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36EA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853516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Koekoek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36EA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380600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Kuroiler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36EA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556044"/>
                  </a:ext>
                </a:extLst>
              </a:tr>
              <a:tr h="356588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Rhode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</a:rPr>
                        <a:t> Island Red x Sasso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36EA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930860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Sasso</a:t>
                      </a:r>
                    </a:p>
                  </a:txBody>
                  <a:tcPr marL="68580" marR="68580" marT="34290" marB="34290">
                    <a:solidFill>
                      <a:srgbClr val="36EA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579677"/>
                  </a:ext>
                </a:extLst>
              </a:tr>
              <a:tr h="290900">
                <a:tc rowSpan="6">
                  <a:txBody>
                    <a:bodyPr/>
                    <a:lstStyle/>
                    <a:p>
                      <a:r>
                        <a:rPr lang="en-US" sz="1400" b="1" dirty="0"/>
                        <a:t>NIGERIA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Fulani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002128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Funaab</a:t>
                      </a:r>
                      <a:r>
                        <a:rPr lang="en-US" sz="1400" b="1" dirty="0"/>
                        <a:t> Alpha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220060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Kuroiler</a:t>
                      </a:r>
                      <a:endParaRPr lang="en-US" sz="1400" b="1" dirty="0"/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447932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Noiler</a:t>
                      </a:r>
                      <a:endParaRPr lang="en-US" sz="1400" b="1" dirty="0"/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004233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Sasso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795500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Shika</a:t>
                      </a:r>
                      <a:r>
                        <a:rPr lang="en-US" sz="1400" b="1" dirty="0"/>
                        <a:t> Brown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72235"/>
                  </a:ext>
                </a:extLst>
              </a:tr>
              <a:tr h="290900">
                <a:tc rowSpan="2">
                  <a:txBody>
                    <a:bodyPr/>
                    <a:lstStyle/>
                    <a:p>
                      <a:r>
                        <a:rPr lang="en-US" sz="1400" b="1" dirty="0"/>
                        <a:t>TANZANIA</a:t>
                      </a:r>
                    </a:p>
                  </a:txBody>
                  <a:tcPr marL="68580" marR="68580" marT="34290" marB="3429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Kuroiler</a:t>
                      </a:r>
                      <a:endParaRPr lang="en-US" sz="1400" b="1" dirty="0"/>
                    </a:p>
                  </a:txBody>
                  <a:tcPr marL="68580" marR="68580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812925"/>
                  </a:ext>
                </a:extLst>
              </a:tr>
              <a:tr h="29090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Sasso</a:t>
                      </a:r>
                    </a:p>
                  </a:txBody>
                  <a:tcPr marL="68580" marR="68580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608481"/>
                  </a:ext>
                </a:extLst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630417" y="4505386"/>
            <a:ext cx="1692736" cy="1460747"/>
            <a:chOff x="3944177" y="4688152"/>
            <a:chExt cx="1836513" cy="177710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44177" y="4688152"/>
              <a:ext cx="1836513" cy="177710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171551" y="6093650"/>
              <a:ext cx="1347475" cy="33698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689811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379622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069434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759245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449056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138867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1828678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51849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>
                  <a:ln/>
                  <a:solidFill>
                    <a:prstClr val="white"/>
                  </a:solidFill>
                </a:rPr>
                <a:t>ShikaBrown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35709" y="3392309"/>
            <a:ext cx="1908292" cy="1529927"/>
            <a:chOff x="5780690" y="4681010"/>
            <a:chExt cx="2070538" cy="17819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80690" y="4681010"/>
              <a:ext cx="2070538" cy="1781973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328922" y="6093651"/>
              <a:ext cx="770369" cy="322633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689811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379622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069434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759245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449056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138867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1828678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51849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>
                  <a:ln/>
                  <a:solidFill>
                    <a:prstClr val="white"/>
                  </a:solidFill>
                </a:rPr>
                <a:t>Kuroiler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235643" y="1833194"/>
            <a:ext cx="1859193" cy="1576255"/>
            <a:chOff x="7851229" y="4666971"/>
            <a:chExt cx="2195050" cy="179601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51229" y="4666971"/>
              <a:ext cx="2195050" cy="179601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8529573" y="6093651"/>
              <a:ext cx="632879" cy="31561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>
                  <a:ln/>
                  <a:solidFill>
                    <a:prstClr val="white"/>
                  </a:solidFill>
                </a:rPr>
                <a:t>Sasso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0" y="1833195"/>
            <a:ext cx="1630484" cy="1347009"/>
            <a:chOff x="10047373" y="4666971"/>
            <a:chExt cx="1944930" cy="1796012"/>
          </a:xfrm>
        </p:grpSpPr>
        <p:pic>
          <p:nvPicPr>
            <p:cNvPr id="15" name="Picture 14" descr="C:\Users\mediamarkt\Pictures\Latest pictures generation 8\14-04-2015\IMG_9835.JPG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047373" y="4666971"/>
              <a:ext cx="1944930" cy="179601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10603371" y="6093651"/>
              <a:ext cx="659845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 err="1">
                  <a:ln/>
                  <a:solidFill>
                    <a:prstClr val="white"/>
                  </a:solidFill>
                </a:rPr>
                <a:t>Horro</a:t>
              </a:r>
              <a:endParaRPr lang="en-US" sz="1350" b="1" dirty="0">
                <a:ln/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0" y="3160644"/>
            <a:ext cx="1630484" cy="1356041"/>
            <a:chOff x="304758" y="5032944"/>
            <a:chExt cx="1805975" cy="182505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4758" y="5032944"/>
              <a:ext cx="1805975" cy="182505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00194" y="6445284"/>
              <a:ext cx="1318159" cy="37280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689811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379622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069434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759245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449056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138867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1828678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51849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>
                  <a:ln/>
                  <a:solidFill>
                    <a:prstClr val="white"/>
                  </a:solidFill>
                </a:rPr>
                <a:t>FUNAAB alpha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630484" y="1810494"/>
            <a:ext cx="1692670" cy="1367444"/>
            <a:chOff x="2199323" y="4549755"/>
            <a:chExt cx="2609580" cy="210924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99323" y="4549755"/>
              <a:ext cx="2609580" cy="2109246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2794308" y="6217365"/>
              <a:ext cx="1495885" cy="42726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689811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379622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069434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759245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449056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138867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1828678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51849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>
                  <a:ln/>
                  <a:solidFill>
                    <a:prstClr val="white"/>
                  </a:solidFill>
                </a:rPr>
                <a:t>Fulani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0" y="4494177"/>
            <a:ext cx="1652829" cy="1477312"/>
            <a:chOff x="5602013" y="2224824"/>
            <a:chExt cx="1860331" cy="1757007"/>
          </a:xfrm>
        </p:grpSpPr>
        <p:pic>
          <p:nvPicPr>
            <p:cNvPr id="24" name="Picture 23" descr="http://edenparadigm.com/wp-content/uploads/2011/04/Potchefstroom-Koekoek.jpg"/>
            <p:cNvPicPr/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02013" y="2224824"/>
              <a:ext cx="1860331" cy="175700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>
              <a:off x="6109440" y="3605358"/>
              <a:ext cx="845472" cy="32944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689811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379622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069434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759245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449056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138867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1828678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51849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 err="1">
                  <a:ln/>
                  <a:solidFill>
                    <a:prstClr val="white"/>
                  </a:solidFill>
                </a:rPr>
                <a:t>Koekoek</a:t>
              </a:r>
              <a:endParaRPr lang="en-US" sz="1350" b="1" dirty="0">
                <a:ln/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30484" y="3160644"/>
            <a:ext cx="1715015" cy="1356041"/>
            <a:chOff x="7616897" y="2224824"/>
            <a:chExt cx="1924853" cy="174986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745"/>
            <a:stretch/>
          </p:blipFill>
          <p:spPr>
            <a:xfrm>
              <a:off x="7616897" y="2224824"/>
              <a:ext cx="1924853" cy="1749866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8254219" y="3605358"/>
              <a:ext cx="650209" cy="357446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68580" tIns="34290" rIns="68580" bIns="3429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 marL="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689811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379622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069434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759245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449056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138867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1828678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518490" algn="l" defTabSz="3379622" rtl="0" eaLnBrk="1" latinLnBrk="0" hangingPunct="1">
                <a:defRPr sz="6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 dirty="0" err="1">
                  <a:ln/>
                  <a:solidFill>
                    <a:prstClr val="white"/>
                  </a:solidFill>
                </a:rPr>
                <a:t>Noiler</a:t>
              </a:r>
              <a:endParaRPr lang="en-US" sz="1350" b="1" dirty="0">
                <a:ln/>
                <a:solidFill>
                  <a:prstClr val="white"/>
                </a:solidFill>
              </a:endParaRPr>
            </a:p>
          </p:txBody>
        </p:sp>
      </p:grpSp>
      <p:pic>
        <p:nvPicPr>
          <p:cNvPr id="1026" name="Picture 2" descr="Image result for sasso X RIR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641" y="4922236"/>
            <a:ext cx="1908359" cy="107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7714967" y="5723751"/>
            <a:ext cx="949620" cy="276999"/>
          </a:xfrm>
          <a:prstGeom prst="rect">
            <a:avLst/>
          </a:prstGeom>
          <a:solidFill>
            <a:schemeClr val="tx1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50" b="1" dirty="0">
                <a:ln/>
                <a:solidFill>
                  <a:prstClr val="white"/>
                </a:solidFill>
              </a:rPr>
              <a:t>Sasso X RIR</a:t>
            </a:r>
          </a:p>
        </p:txBody>
      </p:sp>
    </p:spTree>
    <p:extLst>
      <p:ext uri="{BB962C8B-B14F-4D97-AF65-F5344CB8AC3E}">
        <p14:creationId xmlns:p14="http://schemas.microsoft.com/office/powerpoint/2010/main" val="2367008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B8893-9A8A-49B5-AE6A-D5988C1FCD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Accessible and open data on chicken performance supports investment decisions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EBD4B-8ABE-4A5C-8461-D79919D1CC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351212-8163-4E79-8B2D-070493B3B8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53" y="1862192"/>
            <a:ext cx="8847447" cy="331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70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5F7D5-2D81-4783-921C-5106BB9E8A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 is benefiting from the open data?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E7DEBD-336D-4366-B2BF-B60B9A53B2F5}"/>
              </a:ext>
            </a:extLst>
          </p:cNvPr>
          <p:cNvSpPr/>
          <p:nvPr/>
        </p:nvSpPr>
        <p:spPr>
          <a:xfrm>
            <a:off x="3444874" y="1899518"/>
            <a:ext cx="1034444" cy="510309"/>
          </a:xfrm>
          <a:prstGeom prst="rect">
            <a:avLst/>
          </a:prstGeom>
          <a:solidFill>
            <a:srgbClr val="0070C0"/>
          </a:solidFill>
          <a:ln w="11429" cap="flat" cmpd="sng" algn="ctr">
            <a:solidFill>
              <a:srgbClr val="0070C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Private Company/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Strong PPPs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9022E-1B49-4AA7-AA7F-978C472FB268}"/>
              </a:ext>
            </a:extLst>
          </p:cNvPr>
          <p:cNvSpPr/>
          <p:nvPr/>
        </p:nvSpPr>
        <p:spPr>
          <a:xfrm>
            <a:off x="2220909" y="2964657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64D70A-CB43-4439-8491-180BEE513AE6}"/>
              </a:ext>
            </a:extLst>
          </p:cNvPr>
          <p:cNvSpPr/>
          <p:nvPr/>
        </p:nvSpPr>
        <p:spPr>
          <a:xfrm>
            <a:off x="1301752" y="1658938"/>
            <a:ext cx="1092200" cy="501686"/>
          </a:xfrm>
          <a:prstGeom prst="ellipse">
            <a:avLst/>
          </a:prstGeom>
          <a:solidFill>
            <a:srgbClr val="CCB400"/>
          </a:solidFill>
          <a:ln w="11429" cap="flat" cmpd="sng" algn="ctr">
            <a:solidFill>
              <a:srgbClr val="CCB40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right Genetics 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C9CC8D3-A978-4259-9151-BFE9E09A9FB3}"/>
              </a:ext>
            </a:extLst>
          </p:cNvPr>
          <p:cNvSpPr/>
          <p:nvPr/>
        </p:nvSpPr>
        <p:spPr>
          <a:xfrm rot="914362">
            <a:off x="2429565" y="2024655"/>
            <a:ext cx="692150" cy="111125"/>
          </a:xfrm>
          <a:prstGeom prst="rightArrow">
            <a:avLst/>
          </a:prstGeom>
          <a:solidFill>
            <a:srgbClr val="CCB40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0CF9328F-9F2E-4EFB-BDE7-0DCFCB44BAA1}"/>
              </a:ext>
            </a:extLst>
          </p:cNvPr>
          <p:cNvSpPr/>
          <p:nvPr/>
        </p:nvSpPr>
        <p:spPr>
          <a:xfrm>
            <a:off x="3901759" y="2482850"/>
            <a:ext cx="98824" cy="333285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0B297B8-A586-444D-A7E6-11A825CBBB8A}"/>
              </a:ext>
            </a:extLst>
          </p:cNvPr>
          <p:cNvSpPr/>
          <p:nvPr/>
        </p:nvSpPr>
        <p:spPr>
          <a:xfrm>
            <a:off x="6044090" y="4357685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5385E1F-ECC1-4FA0-9C5C-09CE2B7C8D01}"/>
              </a:ext>
            </a:extLst>
          </p:cNvPr>
          <p:cNvSpPr/>
          <p:nvPr/>
        </p:nvSpPr>
        <p:spPr>
          <a:xfrm>
            <a:off x="3581084" y="2482851"/>
            <a:ext cx="98900" cy="333286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E36893-81F5-4883-8AE3-2E01312BFFD2}"/>
              </a:ext>
            </a:extLst>
          </p:cNvPr>
          <p:cNvSpPr/>
          <p:nvPr/>
        </p:nvSpPr>
        <p:spPr>
          <a:xfrm>
            <a:off x="3747303" y="3908279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D260A8-6F22-441F-B44F-6C3BA1EAAFA9}"/>
              </a:ext>
            </a:extLst>
          </p:cNvPr>
          <p:cNvSpPr/>
          <p:nvPr/>
        </p:nvSpPr>
        <p:spPr>
          <a:xfrm>
            <a:off x="4428171" y="3933429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4633D4-EC0E-427A-892D-50BA9146238F}"/>
              </a:ext>
            </a:extLst>
          </p:cNvPr>
          <p:cNvSpPr/>
          <p:nvPr/>
        </p:nvSpPr>
        <p:spPr>
          <a:xfrm>
            <a:off x="2336412" y="3926680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5461C6-9956-477D-8307-F221ABFC4473}"/>
              </a:ext>
            </a:extLst>
          </p:cNvPr>
          <p:cNvSpPr/>
          <p:nvPr/>
        </p:nvSpPr>
        <p:spPr>
          <a:xfrm>
            <a:off x="1632666" y="3938650"/>
            <a:ext cx="437834" cy="351632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AA6779-61B2-457C-BC19-4786FE98C3E6}"/>
              </a:ext>
            </a:extLst>
          </p:cNvPr>
          <p:cNvSpPr/>
          <p:nvPr/>
        </p:nvSpPr>
        <p:spPr>
          <a:xfrm>
            <a:off x="3249609" y="2972198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6E133F-B85B-41C4-87C9-09C5CBB979B7}"/>
              </a:ext>
            </a:extLst>
          </p:cNvPr>
          <p:cNvSpPr/>
          <p:nvPr/>
        </p:nvSpPr>
        <p:spPr>
          <a:xfrm>
            <a:off x="4251955" y="2964657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E3AD1F-5D49-4F24-BD24-2662632BF2D6}"/>
              </a:ext>
            </a:extLst>
          </p:cNvPr>
          <p:cNvSpPr/>
          <p:nvPr/>
        </p:nvSpPr>
        <p:spPr>
          <a:xfrm>
            <a:off x="5214617" y="2955330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7887A7-CAE9-43A2-957B-FC1001EABD40}"/>
              </a:ext>
            </a:extLst>
          </p:cNvPr>
          <p:cNvSpPr/>
          <p:nvPr/>
        </p:nvSpPr>
        <p:spPr>
          <a:xfrm>
            <a:off x="5132213" y="3928745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E66C2D-0D0C-4F1B-8B31-D78253FFF949}"/>
              </a:ext>
            </a:extLst>
          </p:cNvPr>
          <p:cNvSpPr/>
          <p:nvPr/>
        </p:nvSpPr>
        <p:spPr>
          <a:xfrm>
            <a:off x="5828663" y="3911602"/>
            <a:ext cx="408628" cy="3504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20" name="Arrow: U-Turn 19">
            <a:extLst>
              <a:ext uri="{FF2B5EF4-FFF2-40B4-BE49-F238E27FC236}">
                <a16:creationId xmlns:a16="http://schemas.microsoft.com/office/drawing/2014/main" id="{271D9D90-BBF8-48AF-8380-AE9C2B8E7F18}"/>
              </a:ext>
            </a:extLst>
          </p:cNvPr>
          <p:cNvSpPr/>
          <p:nvPr/>
        </p:nvSpPr>
        <p:spPr>
          <a:xfrm rot="16200000">
            <a:off x="1345472" y="4004678"/>
            <a:ext cx="177320" cy="275069"/>
          </a:xfrm>
          <a:prstGeom prst="uturnArrow">
            <a:avLst>
              <a:gd name="adj1" fmla="val 15994"/>
              <a:gd name="adj2" fmla="val 25000"/>
              <a:gd name="adj3" fmla="val 0"/>
              <a:gd name="adj4" fmla="val 34485"/>
              <a:gd name="adj5" fmla="val 75000"/>
            </a:avLst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FF91776B-DA1C-4860-8A66-92A7C86A0C11}"/>
              </a:ext>
            </a:extLst>
          </p:cNvPr>
          <p:cNvSpPr/>
          <p:nvPr/>
        </p:nvSpPr>
        <p:spPr>
          <a:xfrm>
            <a:off x="2050611" y="4371975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7AD9590-D4CF-4915-BA48-95BAACBC182E}"/>
              </a:ext>
            </a:extLst>
          </p:cNvPr>
          <p:cNvSpPr/>
          <p:nvPr/>
        </p:nvSpPr>
        <p:spPr>
          <a:xfrm>
            <a:off x="2750857" y="4371974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9B288B8D-13F0-47FB-9159-AFF92F426EE9}"/>
              </a:ext>
            </a:extLst>
          </p:cNvPr>
          <p:cNvSpPr/>
          <p:nvPr/>
        </p:nvSpPr>
        <p:spPr>
          <a:xfrm>
            <a:off x="4097133" y="4371974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DB0C0EDB-FCB3-450C-B90C-5FE6D2122D19}"/>
              </a:ext>
            </a:extLst>
          </p:cNvPr>
          <p:cNvSpPr/>
          <p:nvPr/>
        </p:nvSpPr>
        <p:spPr>
          <a:xfrm>
            <a:off x="4756894" y="4371973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011FBE36-F65E-419E-8993-CF37B03A5EEC}"/>
              </a:ext>
            </a:extLst>
          </p:cNvPr>
          <p:cNvSpPr/>
          <p:nvPr/>
        </p:nvSpPr>
        <p:spPr>
          <a:xfrm>
            <a:off x="5370950" y="4371973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6E8816E9-7954-4F13-898B-CDC2DA5EA29E}"/>
              </a:ext>
            </a:extLst>
          </p:cNvPr>
          <p:cNvSpPr/>
          <p:nvPr/>
        </p:nvSpPr>
        <p:spPr>
          <a:xfrm>
            <a:off x="4230370" y="2482851"/>
            <a:ext cx="85475" cy="333286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73045524-BA79-46A7-912A-EFBEEF5B83F3}"/>
              </a:ext>
            </a:extLst>
          </p:cNvPr>
          <p:cNvSpPr/>
          <p:nvPr/>
        </p:nvSpPr>
        <p:spPr>
          <a:xfrm>
            <a:off x="3435762" y="4371179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5FCB0F5-D604-4738-9C14-2E5FEC51CB7D}"/>
              </a:ext>
            </a:extLst>
          </p:cNvPr>
          <p:cNvSpPr/>
          <p:nvPr/>
        </p:nvSpPr>
        <p:spPr>
          <a:xfrm>
            <a:off x="6569076" y="2214565"/>
            <a:ext cx="1057275" cy="507998"/>
          </a:xfrm>
          <a:prstGeom prst="ellipse">
            <a:avLst/>
          </a:prstGeom>
          <a:solidFill>
            <a:srgbClr val="C5D1D7">
              <a:lumMod val="75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Finance Institution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D7983922-587E-4A28-81C4-FA0B3DE0B2A3}"/>
              </a:ext>
            </a:extLst>
          </p:cNvPr>
          <p:cNvSpPr/>
          <p:nvPr/>
        </p:nvSpPr>
        <p:spPr>
          <a:xfrm>
            <a:off x="2582280" y="334773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66FF288A-69B4-4006-AB56-0D159AFEBB29}"/>
              </a:ext>
            </a:extLst>
          </p:cNvPr>
          <p:cNvSpPr/>
          <p:nvPr/>
        </p:nvSpPr>
        <p:spPr>
          <a:xfrm>
            <a:off x="3603536" y="337397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0944C836-4D1E-4B62-B679-3F177E517181}"/>
              </a:ext>
            </a:extLst>
          </p:cNvPr>
          <p:cNvSpPr/>
          <p:nvPr/>
        </p:nvSpPr>
        <p:spPr>
          <a:xfrm>
            <a:off x="5508394" y="3372482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823B362C-AB63-4113-B74F-45718740ED82}"/>
              </a:ext>
            </a:extLst>
          </p:cNvPr>
          <p:cNvSpPr/>
          <p:nvPr/>
        </p:nvSpPr>
        <p:spPr>
          <a:xfrm>
            <a:off x="4595810" y="3393677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A0058358-AC69-4A6B-8DCD-4A4D73503969}"/>
              </a:ext>
            </a:extLst>
          </p:cNvPr>
          <p:cNvSpPr/>
          <p:nvPr/>
        </p:nvSpPr>
        <p:spPr>
          <a:xfrm rot="19960828">
            <a:off x="5716406" y="336508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06B5146C-0A99-44A5-B98E-F3F5234D2E82}"/>
              </a:ext>
            </a:extLst>
          </p:cNvPr>
          <p:cNvSpPr/>
          <p:nvPr/>
        </p:nvSpPr>
        <p:spPr>
          <a:xfrm rot="20553272">
            <a:off x="3770843" y="3373350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5E0FDA45-140E-4C76-AB1B-781411802253}"/>
              </a:ext>
            </a:extLst>
          </p:cNvPr>
          <p:cNvSpPr/>
          <p:nvPr/>
        </p:nvSpPr>
        <p:spPr>
          <a:xfrm rot="883032">
            <a:off x="3455813" y="336437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96179149-9DDF-4678-BEB9-B95CE4086F93}"/>
              </a:ext>
            </a:extLst>
          </p:cNvPr>
          <p:cNvSpPr/>
          <p:nvPr/>
        </p:nvSpPr>
        <p:spPr>
          <a:xfrm rot="20640451">
            <a:off x="2766899" y="335176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165807D2-360C-4C5A-AF24-8EC6332F5373}"/>
              </a:ext>
            </a:extLst>
          </p:cNvPr>
          <p:cNvSpPr/>
          <p:nvPr/>
        </p:nvSpPr>
        <p:spPr>
          <a:xfrm rot="1461754">
            <a:off x="2402214" y="3341223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F005639E-C00F-4279-911C-C7880A93FCDB}"/>
              </a:ext>
            </a:extLst>
          </p:cNvPr>
          <p:cNvSpPr/>
          <p:nvPr/>
        </p:nvSpPr>
        <p:spPr>
          <a:xfrm rot="904303">
            <a:off x="5321579" y="3369847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097AEE52-4598-4A2D-A88D-459840FD415E}"/>
              </a:ext>
            </a:extLst>
          </p:cNvPr>
          <p:cNvSpPr/>
          <p:nvPr/>
        </p:nvSpPr>
        <p:spPr>
          <a:xfrm rot="20348850">
            <a:off x="4772675" y="337984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0BDDEEBD-6BB4-4DA5-B7A4-771DB5604D24}"/>
              </a:ext>
            </a:extLst>
          </p:cNvPr>
          <p:cNvSpPr/>
          <p:nvPr/>
        </p:nvSpPr>
        <p:spPr>
          <a:xfrm rot="1210980">
            <a:off x="4438804" y="3372696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2D910A-57E7-4755-841E-D7374F20B458}"/>
              </a:ext>
            </a:extLst>
          </p:cNvPr>
          <p:cNvSpPr/>
          <p:nvPr/>
        </p:nvSpPr>
        <p:spPr>
          <a:xfrm>
            <a:off x="1723082" y="4910137"/>
            <a:ext cx="4486275" cy="190502"/>
          </a:xfrm>
          <a:prstGeom prst="rect">
            <a:avLst/>
          </a:prstGeom>
          <a:solidFill>
            <a:srgbClr val="0070C0"/>
          </a:solidFill>
          <a:ln w="11429" cap="flat" cmpd="sng" algn="ctr">
            <a:solidFill>
              <a:srgbClr val="646B86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Aggregators/Local Markets/Partial Buy-back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5A954B-55F6-41BB-A90B-DBAF5B088290}"/>
              </a:ext>
            </a:extLst>
          </p:cNvPr>
          <p:cNvSpPr txBox="1"/>
          <p:nvPr/>
        </p:nvSpPr>
        <p:spPr>
          <a:xfrm>
            <a:off x="4873627" y="2134842"/>
            <a:ext cx="10636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BC6F51-32FC-4A4A-B3F2-F76BB2BCD763}"/>
              </a:ext>
            </a:extLst>
          </p:cNvPr>
          <p:cNvSpPr txBox="1"/>
          <p:nvPr/>
        </p:nvSpPr>
        <p:spPr>
          <a:xfrm>
            <a:off x="4676473" y="2267616"/>
            <a:ext cx="10636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69FBCBAD-9836-4857-8039-06E45FAAE041}"/>
              </a:ext>
            </a:extLst>
          </p:cNvPr>
          <p:cNvSpPr/>
          <p:nvPr/>
        </p:nvSpPr>
        <p:spPr>
          <a:xfrm rot="3457614">
            <a:off x="6235158" y="2525528"/>
            <a:ext cx="180229" cy="682494"/>
          </a:xfrm>
          <a:prstGeom prst="downArrow">
            <a:avLst/>
          </a:prstGeom>
          <a:solidFill>
            <a:srgbClr val="C5D1D7">
              <a:lumMod val="75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5" name="Arrow: Bent-Up 44">
            <a:extLst>
              <a:ext uri="{FF2B5EF4-FFF2-40B4-BE49-F238E27FC236}">
                <a16:creationId xmlns:a16="http://schemas.microsoft.com/office/drawing/2014/main" id="{61713A78-A801-49BE-AD4A-340189A5A153}"/>
              </a:ext>
            </a:extLst>
          </p:cNvPr>
          <p:cNvSpPr/>
          <p:nvPr/>
        </p:nvSpPr>
        <p:spPr>
          <a:xfrm rot="10800000">
            <a:off x="2749553" y="2334427"/>
            <a:ext cx="485931" cy="293678"/>
          </a:xfrm>
          <a:prstGeom prst="bentUp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B26FB3D-BE31-4DE4-A931-3FB554F16DD1}"/>
              </a:ext>
            </a:extLst>
          </p:cNvPr>
          <p:cNvSpPr txBox="1"/>
          <p:nvPr/>
        </p:nvSpPr>
        <p:spPr>
          <a:xfrm>
            <a:off x="4645827" y="1890049"/>
            <a:ext cx="1414246" cy="8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Genetics/DOCs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Feed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Health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Knowledge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Communication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2FFB85-8FC9-474B-9A86-EB28135BA097}"/>
              </a:ext>
            </a:extLst>
          </p:cNvPr>
          <p:cNvSpPr txBox="1"/>
          <p:nvPr/>
        </p:nvSpPr>
        <p:spPr>
          <a:xfrm>
            <a:off x="1257301" y="2265209"/>
            <a:ext cx="16371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Technical Support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Policy support 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Gender Empowerment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73E82C-56A9-4CCC-ACE5-305F21D7AC81}"/>
              </a:ext>
            </a:extLst>
          </p:cNvPr>
          <p:cNvSpPr txBox="1"/>
          <p:nvPr/>
        </p:nvSpPr>
        <p:spPr>
          <a:xfrm>
            <a:off x="6569076" y="2894097"/>
            <a:ext cx="1799363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SME finance/ technology </a:t>
            </a:r>
            <a:r>
              <a:rPr lang="en-US" sz="1013" dirty="0" err="1">
                <a:solidFill>
                  <a:prstClr val="black"/>
                </a:solidFill>
                <a:latin typeface="Georgia"/>
              </a:rPr>
              <a:t>etc</a:t>
            </a: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96A281-E7CF-47FA-A5BA-71360F28B92B}"/>
              </a:ext>
            </a:extLst>
          </p:cNvPr>
          <p:cNvSpPr txBox="1"/>
          <p:nvPr/>
        </p:nvSpPr>
        <p:spPr>
          <a:xfrm>
            <a:off x="6207126" y="3435210"/>
            <a:ext cx="1946274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4 week-old brooded vaccinators of chicks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777FA1-0F36-4B07-822D-860E8D967145}"/>
              </a:ext>
            </a:extLst>
          </p:cNvPr>
          <p:cNvSpPr txBox="1"/>
          <p:nvPr/>
        </p:nvSpPr>
        <p:spPr>
          <a:xfrm>
            <a:off x="1298713" y="4258316"/>
            <a:ext cx="81209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88" dirty="0">
                <a:solidFill>
                  <a:prstClr val="black"/>
                </a:solidFill>
                <a:latin typeface="Georgia"/>
              </a:rPr>
              <a:t>Own Consumption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003D16-D3DB-45BB-9924-3A11BE6DC663}"/>
              </a:ext>
            </a:extLst>
          </p:cNvPr>
          <p:cNvSpPr txBox="1"/>
          <p:nvPr/>
        </p:nvSpPr>
        <p:spPr>
          <a:xfrm>
            <a:off x="6207126" y="4338294"/>
            <a:ext cx="2098674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3 month - males (2.3 kg)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6 month - Eggs</a:t>
            </a:r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8E7C1CF2-CD63-4C56-8C27-BE64B781F604}"/>
              </a:ext>
            </a:extLst>
          </p:cNvPr>
          <p:cNvSpPr/>
          <p:nvPr/>
        </p:nvSpPr>
        <p:spPr>
          <a:xfrm>
            <a:off x="1785467" y="2738919"/>
            <a:ext cx="111803" cy="962461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B70EA7F-1292-4E7A-A4AB-00CB6A75AF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766018" y="3836020"/>
            <a:ext cx="223204" cy="24775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95136AF-0AC0-41A2-968A-22B1ACB28F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79540" y="3809495"/>
            <a:ext cx="223204" cy="24775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E3B2CC7-7DF6-4893-88B1-FFFEB25BD2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850274" y="3805795"/>
            <a:ext cx="223204" cy="247757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B7B599C-F5F1-40B1-884F-8BAFC05BC3C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539633" y="3805795"/>
            <a:ext cx="223204" cy="24775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7BD00E6-3E35-4F6E-B916-BD653738BB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73902" y="3819540"/>
            <a:ext cx="223204" cy="24775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6ADE38D-78FF-4D59-AA10-8EF8B0BDE2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53443" y="2826537"/>
            <a:ext cx="223204" cy="247757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3E4CC51-A21A-44AC-9F43-56B6BFBFFB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482826" y="2844472"/>
            <a:ext cx="223204" cy="24775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B5F1097-F428-4BEA-B010-3AB3FDDA9B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93316" y="2831450"/>
            <a:ext cx="223204" cy="24775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6AE3811-AB6A-45D9-9EB8-2A3E3F21F1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239877" y="3816160"/>
            <a:ext cx="216033" cy="23898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AA7909ED-1E34-418A-973A-AB8FCD4E6D7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949008" y="3798211"/>
            <a:ext cx="216033" cy="23898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A3A0B97-AB9A-49D4-B4C4-FEE15C7B253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446605" y="2806375"/>
            <a:ext cx="216033" cy="238981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31A46531-43D2-412C-A366-57420F8C1C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211889" y="4065308"/>
            <a:ext cx="153201" cy="23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874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5F7D5-2D81-4783-921C-5106BB9E8A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 is benefiting from the open data?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E7DEBD-336D-4366-B2BF-B60B9A53B2F5}"/>
              </a:ext>
            </a:extLst>
          </p:cNvPr>
          <p:cNvSpPr/>
          <p:nvPr/>
        </p:nvSpPr>
        <p:spPr>
          <a:xfrm>
            <a:off x="3444874" y="1899518"/>
            <a:ext cx="1034444" cy="510309"/>
          </a:xfrm>
          <a:prstGeom prst="rect">
            <a:avLst/>
          </a:prstGeom>
          <a:solidFill>
            <a:srgbClr val="0070C0"/>
          </a:solidFill>
          <a:ln w="11429" cap="flat" cmpd="sng" algn="ctr">
            <a:solidFill>
              <a:srgbClr val="0070C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Private Company/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Strong PPPs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9022E-1B49-4AA7-AA7F-978C472FB268}"/>
              </a:ext>
            </a:extLst>
          </p:cNvPr>
          <p:cNvSpPr/>
          <p:nvPr/>
        </p:nvSpPr>
        <p:spPr>
          <a:xfrm>
            <a:off x="2220909" y="2964657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64D70A-CB43-4439-8491-180BEE513AE6}"/>
              </a:ext>
            </a:extLst>
          </p:cNvPr>
          <p:cNvSpPr/>
          <p:nvPr/>
        </p:nvSpPr>
        <p:spPr>
          <a:xfrm>
            <a:off x="1301752" y="1658938"/>
            <a:ext cx="1092200" cy="501686"/>
          </a:xfrm>
          <a:prstGeom prst="ellipse">
            <a:avLst/>
          </a:prstGeom>
          <a:solidFill>
            <a:srgbClr val="CCB400"/>
          </a:solidFill>
          <a:ln w="11429" cap="flat" cmpd="sng" algn="ctr">
            <a:solidFill>
              <a:srgbClr val="CCB40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right Genetics 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C9CC8D3-A978-4259-9151-BFE9E09A9FB3}"/>
              </a:ext>
            </a:extLst>
          </p:cNvPr>
          <p:cNvSpPr/>
          <p:nvPr/>
        </p:nvSpPr>
        <p:spPr>
          <a:xfrm rot="914362">
            <a:off x="2429565" y="2024655"/>
            <a:ext cx="692150" cy="111125"/>
          </a:xfrm>
          <a:prstGeom prst="rightArrow">
            <a:avLst/>
          </a:prstGeom>
          <a:solidFill>
            <a:srgbClr val="CCB40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0CF9328F-9F2E-4EFB-BDE7-0DCFCB44BAA1}"/>
              </a:ext>
            </a:extLst>
          </p:cNvPr>
          <p:cNvSpPr/>
          <p:nvPr/>
        </p:nvSpPr>
        <p:spPr>
          <a:xfrm>
            <a:off x="3901759" y="2482850"/>
            <a:ext cx="98824" cy="333285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0B297B8-A586-444D-A7E6-11A825CBBB8A}"/>
              </a:ext>
            </a:extLst>
          </p:cNvPr>
          <p:cNvSpPr/>
          <p:nvPr/>
        </p:nvSpPr>
        <p:spPr>
          <a:xfrm>
            <a:off x="6044090" y="4357685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5385E1F-ECC1-4FA0-9C5C-09CE2B7C8D01}"/>
              </a:ext>
            </a:extLst>
          </p:cNvPr>
          <p:cNvSpPr/>
          <p:nvPr/>
        </p:nvSpPr>
        <p:spPr>
          <a:xfrm>
            <a:off x="3581084" y="2482851"/>
            <a:ext cx="98900" cy="333286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E36893-81F5-4883-8AE3-2E01312BFFD2}"/>
              </a:ext>
            </a:extLst>
          </p:cNvPr>
          <p:cNvSpPr/>
          <p:nvPr/>
        </p:nvSpPr>
        <p:spPr>
          <a:xfrm>
            <a:off x="3747303" y="3908279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D260A8-6F22-441F-B44F-6C3BA1EAAFA9}"/>
              </a:ext>
            </a:extLst>
          </p:cNvPr>
          <p:cNvSpPr/>
          <p:nvPr/>
        </p:nvSpPr>
        <p:spPr>
          <a:xfrm>
            <a:off x="4428171" y="3933429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4633D4-EC0E-427A-892D-50BA9146238F}"/>
              </a:ext>
            </a:extLst>
          </p:cNvPr>
          <p:cNvSpPr/>
          <p:nvPr/>
        </p:nvSpPr>
        <p:spPr>
          <a:xfrm>
            <a:off x="2336412" y="3926680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5461C6-9956-477D-8307-F221ABFC4473}"/>
              </a:ext>
            </a:extLst>
          </p:cNvPr>
          <p:cNvSpPr/>
          <p:nvPr/>
        </p:nvSpPr>
        <p:spPr>
          <a:xfrm>
            <a:off x="1632666" y="3938650"/>
            <a:ext cx="437834" cy="351632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AA6779-61B2-457C-BC19-4786FE98C3E6}"/>
              </a:ext>
            </a:extLst>
          </p:cNvPr>
          <p:cNvSpPr/>
          <p:nvPr/>
        </p:nvSpPr>
        <p:spPr>
          <a:xfrm>
            <a:off x="3249609" y="2972198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6E133F-B85B-41C4-87C9-09C5CBB979B7}"/>
              </a:ext>
            </a:extLst>
          </p:cNvPr>
          <p:cNvSpPr/>
          <p:nvPr/>
        </p:nvSpPr>
        <p:spPr>
          <a:xfrm>
            <a:off x="4251955" y="2964657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E3AD1F-5D49-4F24-BD24-2662632BF2D6}"/>
              </a:ext>
            </a:extLst>
          </p:cNvPr>
          <p:cNvSpPr/>
          <p:nvPr/>
        </p:nvSpPr>
        <p:spPr>
          <a:xfrm>
            <a:off x="5214617" y="2955330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7887A7-CAE9-43A2-957B-FC1001EABD40}"/>
              </a:ext>
            </a:extLst>
          </p:cNvPr>
          <p:cNvSpPr/>
          <p:nvPr/>
        </p:nvSpPr>
        <p:spPr>
          <a:xfrm>
            <a:off x="5132213" y="3928745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E66C2D-0D0C-4F1B-8B31-D78253FFF949}"/>
              </a:ext>
            </a:extLst>
          </p:cNvPr>
          <p:cNvSpPr/>
          <p:nvPr/>
        </p:nvSpPr>
        <p:spPr>
          <a:xfrm>
            <a:off x="5828663" y="3911602"/>
            <a:ext cx="408628" cy="3504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20" name="Arrow: U-Turn 19">
            <a:extLst>
              <a:ext uri="{FF2B5EF4-FFF2-40B4-BE49-F238E27FC236}">
                <a16:creationId xmlns:a16="http://schemas.microsoft.com/office/drawing/2014/main" id="{271D9D90-BBF8-48AF-8380-AE9C2B8E7F18}"/>
              </a:ext>
            </a:extLst>
          </p:cNvPr>
          <p:cNvSpPr/>
          <p:nvPr/>
        </p:nvSpPr>
        <p:spPr>
          <a:xfrm rot="16200000">
            <a:off x="1345472" y="4004678"/>
            <a:ext cx="177320" cy="275069"/>
          </a:xfrm>
          <a:prstGeom prst="uturnArrow">
            <a:avLst>
              <a:gd name="adj1" fmla="val 15994"/>
              <a:gd name="adj2" fmla="val 25000"/>
              <a:gd name="adj3" fmla="val 0"/>
              <a:gd name="adj4" fmla="val 34485"/>
              <a:gd name="adj5" fmla="val 75000"/>
            </a:avLst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FF91776B-DA1C-4860-8A66-92A7C86A0C11}"/>
              </a:ext>
            </a:extLst>
          </p:cNvPr>
          <p:cNvSpPr/>
          <p:nvPr/>
        </p:nvSpPr>
        <p:spPr>
          <a:xfrm>
            <a:off x="2050611" y="4371975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7AD9590-D4CF-4915-BA48-95BAACBC182E}"/>
              </a:ext>
            </a:extLst>
          </p:cNvPr>
          <p:cNvSpPr/>
          <p:nvPr/>
        </p:nvSpPr>
        <p:spPr>
          <a:xfrm>
            <a:off x="2750857" y="4371974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9B288B8D-13F0-47FB-9159-AFF92F426EE9}"/>
              </a:ext>
            </a:extLst>
          </p:cNvPr>
          <p:cNvSpPr/>
          <p:nvPr/>
        </p:nvSpPr>
        <p:spPr>
          <a:xfrm>
            <a:off x="4097133" y="4371974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DB0C0EDB-FCB3-450C-B90C-5FE6D2122D19}"/>
              </a:ext>
            </a:extLst>
          </p:cNvPr>
          <p:cNvSpPr/>
          <p:nvPr/>
        </p:nvSpPr>
        <p:spPr>
          <a:xfrm>
            <a:off x="4756894" y="4371973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011FBE36-F65E-419E-8993-CF37B03A5EEC}"/>
              </a:ext>
            </a:extLst>
          </p:cNvPr>
          <p:cNvSpPr/>
          <p:nvPr/>
        </p:nvSpPr>
        <p:spPr>
          <a:xfrm>
            <a:off x="5370950" y="4371973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6E8816E9-7954-4F13-898B-CDC2DA5EA29E}"/>
              </a:ext>
            </a:extLst>
          </p:cNvPr>
          <p:cNvSpPr/>
          <p:nvPr/>
        </p:nvSpPr>
        <p:spPr>
          <a:xfrm>
            <a:off x="4230370" y="2482851"/>
            <a:ext cx="85475" cy="333286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73045524-BA79-46A7-912A-EFBEEF5B83F3}"/>
              </a:ext>
            </a:extLst>
          </p:cNvPr>
          <p:cNvSpPr/>
          <p:nvPr/>
        </p:nvSpPr>
        <p:spPr>
          <a:xfrm>
            <a:off x="3435762" y="4371179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5FCB0F5-D604-4738-9C14-2E5FEC51CB7D}"/>
              </a:ext>
            </a:extLst>
          </p:cNvPr>
          <p:cNvSpPr/>
          <p:nvPr/>
        </p:nvSpPr>
        <p:spPr>
          <a:xfrm>
            <a:off x="6569076" y="2214565"/>
            <a:ext cx="1057275" cy="507998"/>
          </a:xfrm>
          <a:prstGeom prst="ellipse">
            <a:avLst/>
          </a:prstGeom>
          <a:solidFill>
            <a:srgbClr val="C5D1D7">
              <a:lumMod val="75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Finance Institution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D7983922-587E-4A28-81C4-FA0B3DE0B2A3}"/>
              </a:ext>
            </a:extLst>
          </p:cNvPr>
          <p:cNvSpPr/>
          <p:nvPr/>
        </p:nvSpPr>
        <p:spPr>
          <a:xfrm>
            <a:off x="2582280" y="334773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66FF288A-69B4-4006-AB56-0D159AFEBB29}"/>
              </a:ext>
            </a:extLst>
          </p:cNvPr>
          <p:cNvSpPr/>
          <p:nvPr/>
        </p:nvSpPr>
        <p:spPr>
          <a:xfrm>
            <a:off x="3603536" y="337397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0944C836-4D1E-4B62-B679-3F177E517181}"/>
              </a:ext>
            </a:extLst>
          </p:cNvPr>
          <p:cNvSpPr/>
          <p:nvPr/>
        </p:nvSpPr>
        <p:spPr>
          <a:xfrm>
            <a:off x="5508394" y="3372482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823B362C-AB63-4113-B74F-45718740ED82}"/>
              </a:ext>
            </a:extLst>
          </p:cNvPr>
          <p:cNvSpPr/>
          <p:nvPr/>
        </p:nvSpPr>
        <p:spPr>
          <a:xfrm>
            <a:off x="4595810" y="3393677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A0058358-AC69-4A6B-8DCD-4A4D73503969}"/>
              </a:ext>
            </a:extLst>
          </p:cNvPr>
          <p:cNvSpPr/>
          <p:nvPr/>
        </p:nvSpPr>
        <p:spPr>
          <a:xfrm rot="19960828">
            <a:off x="5716406" y="336508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06B5146C-0A99-44A5-B98E-F3F5234D2E82}"/>
              </a:ext>
            </a:extLst>
          </p:cNvPr>
          <p:cNvSpPr/>
          <p:nvPr/>
        </p:nvSpPr>
        <p:spPr>
          <a:xfrm rot="20553272">
            <a:off x="3770843" y="3373350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5E0FDA45-140E-4C76-AB1B-781411802253}"/>
              </a:ext>
            </a:extLst>
          </p:cNvPr>
          <p:cNvSpPr/>
          <p:nvPr/>
        </p:nvSpPr>
        <p:spPr>
          <a:xfrm rot="883032">
            <a:off x="3455813" y="336437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96179149-9DDF-4678-BEB9-B95CE4086F93}"/>
              </a:ext>
            </a:extLst>
          </p:cNvPr>
          <p:cNvSpPr/>
          <p:nvPr/>
        </p:nvSpPr>
        <p:spPr>
          <a:xfrm rot="20640451">
            <a:off x="2766899" y="335176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165807D2-360C-4C5A-AF24-8EC6332F5373}"/>
              </a:ext>
            </a:extLst>
          </p:cNvPr>
          <p:cNvSpPr/>
          <p:nvPr/>
        </p:nvSpPr>
        <p:spPr>
          <a:xfrm rot="1461754">
            <a:off x="2402214" y="3341223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F005639E-C00F-4279-911C-C7880A93FCDB}"/>
              </a:ext>
            </a:extLst>
          </p:cNvPr>
          <p:cNvSpPr/>
          <p:nvPr/>
        </p:nvSpPr>
        <p:spPr>
          <a:xfrm rot="904303">
            <a:off x="5321579" y="3369847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097AEE52-4598-4A2D-A88D-459840FD415E}"/>
              </a:ext>
            </a:extLst>
          </p:cNvPr>
          <p:cNvSpPr/>
          <p:nvPr/>
        </p:nvSpPr>
        <p:spPr>
          <a:xfrm rot="20348850">
            <a:off x="4772675" y="337984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0BDDEEBD-6BB4-4DA5-B7A4-771DB5604D24}"/>
              </a:ext>
            </a:extLst>
          </p:cNvPr>
          <p:cNvSpPr/>
          <p:nvPr/>
        </p:nvSpPr>
        <p:spPr>
          <a:xfrm rot="1210980">
            <a:off x="4438804" y="3372696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2D910A-57E7-4755-841E-D7374F20B458}"/>
              </a:ext>
            </a:extLst>
          </p:cNvPr>
          <p:cNvSpPr/>
          <p:nvPr/>
        </p:nvSpPr>
        <p:spPr>
          <a:xfrm>
            <a:off x="1723082" y="4910137"/>
            <a:ext cx="4486275" cy="190502"/>
          </a:xfrm>
          <a:prstGeom prst="rect">
            <a:avLst/>
          </a:prstGeom>
          <a:solidFill>
            <a:srgbClr val="0070C0"/>
          </a:solidFill>
          <a:ln w="11429" cap="flat" cmpd="sng" algn="ctr">
            <a:solidFill>
              <a:srgbClr val="646B86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Aggregators/Local Markets/Partial Buy-back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5A954B-55F6-41BB-A90B-DBAF5B088290}"/>
              </a:ext>
            </a:extLst>
          </p:cNvPr>
          <p:cNvSpPr txBox="1"/>
          <p:nvPr/>
        </p:nvSpPr>
        <p:spPr>
          <a:xfrm>
            <a:off x="4873627" y="2134842"/>
            <a:ext cx="10636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BC6F51-32FC-4A4A-B3F2-F76BB2BCD763}"/>
              </a:ext>
            </a:extLst>
          </p:cNvPr>
          <p:cNvSpPr txBox="1"/>
          <p:nvPr/>
        </p:nvSpPr>
        <p:spPr>
          <a:xfrm>
            <a:off x="4676473" y="2267616"/>
            <a:ext cx="10636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69FBCBAD-9836-4857-8039-06E45FAAE041}"/>
              </a:ext>
            </a:extLst>
          </p:cNvPr>
          <p:cNvSpPr/>
          <p:nvPr/>
        </p:nvSpPr>
        <p:spPr>
          <a:xfrm rot="3457614">
            <a:off x="6235158" y="2525528"/>
            <a:ext cx="180229" cy="682494"/>
          </a:xfrm>
          <a:prstGeom prst="downArrow">
            <a:avLst/>
          </a:prstGeom>
          <a:solidFill>
            <a:srgbClr val="C5D1D7">
              <a:lumMod val="75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5" name="Arrow: Bent-Up 44">
            <a:extLst>
              <a:ext uri="{FF2B5EF4-FFF2-40B4-BE49-F238E27FC236}">
                <a16:creationId xmlns:a16="http://schemas.microsoft.com/office/drawing/2014/main" id="{61713A78-A801-49BE-AD4A-340189A5A153}"/>
              </a:ext>
            </a:extLst>
          </p:cNvPr>
          <p:cNvSpPr/>
          <p:nvPr/>
        </p:nvSpPr>
        <p:spPr>
          <a:xfrm rot="10800000">
            <a:off x="2749553" y="2334427"/>
            <a:ext cx="485931" cy="293678"/>
          </a:xfrm>
          <a:prstGeom prst="bentUp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B26FB3D-BE31-4DE4-A931-3FB554F16DD1}"/>
              </a:ext>
            </a:extLst>
          </p:cNvPr>
          <p:cNvSpPr txBox="1"/>
          <p:nvPr/>
        </p:nvSpPr>
        <p:spPr>
          <a:xfrm>
            <a:off x="4645827" y="1890049"/>
            <a:ext cx="1414246" cy="8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Genetics/DOCs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Feed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Health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Knowledge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Communication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2FFB85-8FC9-474B-9A86-EB28135BA097}"/>
              </a:ext>
            </a:extLst>
          </p:cNvPr>
          <p:cNvSpPr txBox="1"/>
          <p:nvPr/>
        </p:nvSpPr>
        <p:spPr>
          <a:xfrm>
            <a:off x="1257301" y="2265209"/>
            <a:ext cx="16371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Technical Support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Policy support 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Gender Empowerment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73E82C-56A9-4CCC-ACE5-305F21D7AC81}"/>
              </a:ext>
            </a:extLst>
          </p:cNvPr>
          <p:cNvSpPr txBox="1"/>
          <p:nvPr/>
        </p:nvSpPr>
        <p:spPr>
          <a:xfrm>
            <a:off x="6569076" y="2894097"/>
            <a:ext cx="1799363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SME finance/ technology </a:t>
            </a:r>
            <a:r>
              <a:rPr lang="en-US" sz="1013" dirty="0" err="1">
                <a:solidFill>
                  <a:prstClr val="black"/>
                </a:solidFill>
                <a:latin typeface="Georgia"/>
              </a:rPr>
              <a:t>etc</a:t>
            </a: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96A281-E7CF-47FA-A5BA-71360F28B92B}"/>
              </a:ext>
            </a:extLst>
          </p:cNvPr>
          <p:cNvSpPr txBox="1"/>
          <p:nvPr/>
        </p:nvSpPr>
        <p:spPr>
          <a:xfrm>
            <a:off x="6207126" y="3435210"/>
            <a:ext cx="1946274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4 week-old brooded vaccinators of chicks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777FA1-0F36-4B07-822D-860E8D967145}"/>
              </a:ext>
            </a:extLst>
          </p:cNvPr>
          <p:cNvSpPr txBox="1"/>
          <p:nvPr/>
        </p:nvSpPr>
        <p:spPr>
          <a:xfrm>
            <a:off x="1298713" y="4258316"/>
            <a:ext cx="81209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88" dirty="0">
                <a:solidFill>
                  <a:prstClr val="black"/>
                </a:solidFill>
                <a:latin typeface="Georgia"/>
              </a:rPr>
              <a:t>Own Consumption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003D16-D3DB-45BB-9924-3A11BE6DC663}"/>
              </a:ext>
            </a:extLst>
          </p:cNvPr>
          <p:cNvSpPr txBox="1"/>
          <p:nvPr/>
        </p:nvSpPr>
        <p:spPr>
          <a:xfrm>
            <a:off x="6207126" y="4338294"/>
            <a:ext cx="2098674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3 month - males (2.3 kg)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6 month - Eggs</a:t>
            </a:r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8E7C1CF2-CD63-4C56-8C27-BE64B781F604}"/>
              </a:ext>
            </a:extLst>
          </p:cNvPr>
          <p:cNvSpPr/>
          <p:nvPr/>
        </p:nvSpPr>
        <p:spPr>
          <a:xfrm>
            <a:off x="1785467" y="2738919"/>
            <a:ext cx="111803" cy="962461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FA59CE0-83F6-4665-AACB-D90C8AAFCE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99316" y="1376537"/>
            <a:ext cx="1242789" cy="681463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9436FD5-C0E0-46CA-8103-67494016AA58}"/>
              </a:ext>
            </a:extLst>
          </p:cNvPr>
          <p:cNvSpPr txBox="1"/>
          <p:nvPr/>
        </p:nvSpPr>
        <p:spPr>
          <a:xfrm>
            <a:off x="6417591" y="1549569"/>
            <a:ext cx="985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DATA Collection and Analysis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B70EA7F-1292-4E7A-A4AB-00CB6A75AF3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766018" y="3836020"/>
            <a:ext cx="223204" cy="24775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95136AF-0AC0-41A2-968A-22B1ACB28F3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179540" y="3809495"/>
            <a:ext cx="223204" cy="24775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E3B2CC7-7DF6-4893-88B1-FFFEB25BD2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850274" y="3805795"/>
            <a:ext cx="223204" cy="247757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B7B599C-F5F1-40B1-884F-8BAFC05BC3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539633" y="3805795"/>
            <a:ext cx="223204" cy="24775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7BD00E6-3E35-4F6E-B916-BD653738BB5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73902" y="3819540"/>
            <a:ext cx="223204" cy="24775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6ADE38D-78FF-4D59-AA10-8EF8B0BDE26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53443" y="2826537"/>
            <a:ext cx="223204" cy="247757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3E4CC51-A21A-44AC-9F43-56B6BFBFFB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482826" y="2844472"/>
            <a:ext cx="223204" cy="24775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B5F1097-F428-4BEA-B010-3AB3FDDA9B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493316" y="2831450"/>
            <a:ext cx="223204" cy="24775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6AE3811-AB6A-45D9-9EB8-2A3E3F21F19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239877" y="3816160"/>
            <a:ext cx="216033" cy="23898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AA7909ED-1E34-418A-973A-AB8FCD4E6D7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949008" y="3798211"/>
            <a:ext cx="216033" cy="23898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A3A0B97-AB9A-49D4-B4C4-FEE15C7B25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446605" y="2806375"/>
            <a:ext cx="216033" cy="238981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31A46531-43D2-412C-A366-57420F8C1C0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3211889" y="4065308"/>
            <a:ext cx="153201" cy="23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9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5F7D5-2D81-4783-921C-5106BB9E8A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 is benefiting from the open data?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E7DEBD-336D-4366-B2BF-B60B9A53B2F5}"/>
              </a:ext>
            </a:extLst>
          </p:cNvPr>
          <p:cNvSpPr/>
          <p:nvPr/>
        </p:nvSpPr>
        <p:spPr>
          <a:xfrm>
            <a:off x="3444874" y="1899518"/>
            <a:ext cx="1034444" cy="510309"/>
          </a:xfrm>
          <a:prstGeom prst="rect">
            <a:avLst/>
          </a:prstGeom>
          <a:solidFill>
            <a:srgbClr val="0070C0"/>
          </a:solidFill>
          <a:ln w="11429" cap="flat" cmpd="sng" algn="ctr">
            <a:solidFill>
              <a:srgbClr val="0070C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Private Company/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Strong PPPs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9022E-1B49-4AA7-AA7F-978C472FB268}"/>
              </a:ext>
            </a:extLst>
          </p:cNvPr>
          <p:cNvSpPr/>
          <p:nvPr/>
        </p:nvSpPr>
        <p:spPr>
          <a:xfrm>
            <a:off x="2220909" y="2964657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64D70A-CB43-4439-8491-180BEE513AE6}"/>
              </a:ext>
            </a:extLst>
          </p:cNvPr>
          <p:cNvSpPr/>
          <p:nvPr/>
        </p:nvSpPr>
        <p:spPr>
          <a:xfrm>
            <a:off x="1301752" y="1658938"/>
            <a:ext cx="1092200" cy="501686"/>
          </a:xfrm>
          <a:prstGeom prst="ellipse">
            <a:avLst/>
          </a:prstGeom>
          <a:solidFill>
            <a:srgbClr val="CCB400"/>
          </a:solidFill>
          <a:ln w="11429" cap="flat" cmpd="sng" algn="ctr">
            <a:solidFill>
              <a:srgbClr val="CCB40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right Genetics 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C9CC8D3-A978-4259-9151-BFE9E09A9FB3}"/>
              </a:ext>
            </a:extLst>
          </p:cNvPr>
          <p:cNvSpPr/>
          <p:nvPr/>
        </p:nvSpPr>
        <p:spPr>
          <a:xfrm rot="914362">
            <a:off x="2429565" y="2024655"/>
            <a:ext cx="692150" cy="111125"/>
          </a:xfrm>
          <a:prstGeom prst="rightArrow">
            <a:avLst/>
          </a:prstGeom>
          <a:solidFill>
            <a:srgbClr val="CCB40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0CF9328F-9F2E-4EFB-BDE7-0DCFCB44BAA1}"/>
              </a:ext>
            </a:extLst>
          </p:cNvPr>
          <p:cNvSpPr/>
          <p:nvPr/>
        </p:nvSpPr>
        <p:spPr>
          <a:xfrm>
            <a:off x="3901759" y="2482850"/>
            <a:ext cx="98824" cy="333285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0B297B8-A586-444D-A7E6-11A825CBBB8A}"/>
              </a:ext>
            </a:extLst>
          </p:cNvPr>
          <p:cNvSpPr/>
          <p:nvPr/>
        </p:nvSpPr>
        <p:spPr>
          <a:xfrm>
            <a:off x="6044090" y="4357685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5385E1F-ECC1-4FA0-9C5C-09CE2B7C8D01}"/>
              </a:ext>
            </a:extLst>
          </p:cNvPr>
          <p:cNvSpPr/>
          <p:nvPr/>
        </p:nvSpPr>
        <p:spPr>
          <a:xfrm>
            <a:off x="3581084" y="2482851"/>
            <a:ext cx="98900" cy="333286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E36893-81F5-4883-8AE3-2E01312BFFD2}"/>
              </a:ext>
            </a:extLst>
          </p:cNvPr>
          <p:cNvSpPr/>
          <p:nvPr/>
        </p:nvSpPr>
        <p:spPr>
          <a:xfrm>
            <a:off x="3747303" y="3908279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D260A8-6F22-441F-B44F-6C3BA1EAAFA9}"/>
              </a:ext>
            </a:extLst>
          </p:cNvPr>
          <p:cNvSpPr/>
          <p:nvPr/>
        </p:nvSpPr>
        <p:spPr>
          <a:xfrm>
            <a:off x="4428171" y="3933429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4633D4-EC0E-427A-892D-50BA9146238F}"/>
              </a:ext>
            </a:extLst>
          </p:cNvPr>
          <p:cNvSpPr/>
          <p:nvPr/>
        </p:nvSpPr>
        <p:spPr>
          <a:xfrm>
            <a:off x="2336412" y="3926680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5461C6-9956-477D-8307-F221ABFC4473}"/>
              </a:ext>
            </a:extLst>
          </p:cNvPr>
          <p:cNvSpPr/>
          <p:nvPr/>
        </p:nvSpPr>
        <p:spPr>
          <a:xfrm>
            <a:off x="1632666" y="3938650"/>
            <a:ext cx="437834" cy="351632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AA6779-61B2-457C-BC19-4786FE98C3E6}"/>
              </a:ext>
            </a:extLst>
          </p:cNvPr>
          <p:cNvSpPr/>
          <p:nvPr/>
        </p:nvSpPr>
        <p:spPr>
          <a:xfrm>
            <a:off x="3249609" y="2972198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6E133F-B85B-41C4-87C9-09C5CBB979B7}"/>
              </a:ext>
            </a:extLst>
          </p:cNvPr>
          <p:cNvSpPr/>
          <p:nvPr/>
        </p:nvSpPr>
        <p:spPr>
          <a:xfrm>
            <a:off x="4251955" y="2964657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E3AD1F-5D49-4F24-BD24-2662632BF2D6}"/>
              </a:ext>
            </a:extLst>
          </p:cNvPr>
          <p:cNvSpPr/>
          <p:nvPr/>
        </p:nvSpPr>
        <p:spPr>
          <a:xfrm>
            <a:off x="5214617" y="2955330"/>
            <a:ext cx="700089" cy="309563"/>
          </a:xfrm>
          <a:prstGeom prst="rect">
            <a:avLst/>
          </a:prstGeom>
          <a:solidFill>
            <a:srgbClr val="D16349"/>
          </a:solidFill>
          <a:ln w="11429" cap="flat" cmpd="sng" algn="ctr">
            <a:solidFill>
              <a:srgbClr val="D16349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7887A7-CAE9-43A2-957B-FC1001EABD40}"/>
              </a:ext>
            </a:extLst>
          </p:cNvPr>
          <p:cNvSpPr/>
          <p:nvPr/>
        </p:nvSpPr>
        <p:spPr>
          <a:xfrm>
            <a:off x="5132213" y="3928745"/>
            <a:ext cx="437834" cy="3631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E66C2D-0D0C-4F1B-8B31-D78253FFF949}"/>
              </a:ext>
            </a:extLst>
          </p:cNvPr>
          <p:cNvSpPr/>
          <p:nvPr/>
        </p:nvSpPr>
        <p:spPr>
          <a:xfrm>
            <a:off x="5828663" y="3911602"/>
            <a:ext cx="408628" cy="350441"/>
          </a:xfrm>
          <a:prstGeom prst="rect">
            <a:avLst/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SHF</a:t>
            </a:r>
          </a:p>
        </p:txBody>
      </p:sp>
      <p:sp>
        <p:nvSpPr>
          <p:cNvPr id="20" name="Arrow: U-Turn 19">
            <a:extLst>
              <a:ext uri="{FF2B5EF4-FFF2-40B4-BE49-F238E27FC236}">
                <a16:creationId xmlns:a16="http://schemas.microsoft.com/office/drawing/2014/main" id="{271D9D90-BBF8-48AF-8380-AE9C2B8E7F18}"/>
              </a:ext>
            </a:extLst>
          </p:cNvPr>
          <p:cNvSpPr/>
          <p:nvPr/>
        </p:nvSpPr>
        <p:spPr>
          <a:xfrm rot="16200000">
            <a:off x="1345472" y="4004678"/>
            <a:ext cx="177320" cy="275069"/>
          </a:xfrm>
          <a:prstGeom prst="uturnArrow">
            <a:avLst>
              <a:gd name="adj1" fmla="val 15994"/>
              <a:gd name="adj2" fmla="val 25000"/>
              <a:gd name="adj3" fmla="val 0"/>
              <a:gd name="adj4" fmla="val 34485"/>
              <a:gd name="adj5" fmla="val 75000"/>
            </a:avLst>
          </a:prstGeom>
          <a:solidFill>
            <a:srgbClr val="92D050"/>
          </a:solidFill>
          <a:ln w="11429" cap="flat" cmpd="sng" algn="ctr">
            <a:solidFill>
              <a:srgbClr val="92D05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FF91776B-DA1C-4860-8A66-92A7C86A0C11}"/>
              </a:ext>
            </a:extLst>
          </p:cNvPr>
          <p:cNvSpPr/>
          <p:nvPr/>
        </p:nvSpPr>
        <p:spPr>
          <a:xfrm>
            <a:off x="2050611" y="4371975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7AD9590-D4CF-4915-BA48-95BAACBC182E}"/>
              </a:ext>
            </a:extLst>
          </p:cNvPr>
          <p:cNvSpPr/>
          <p:nvPr/>
        </p:nvSpPr>
        <p:spPr>
          <a:xfrm>
            <a:off x="2750857" y="4371974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9B288B8D-13F0-47FB-9159-AFF92F426EE9}"/>
              </a:ext>
            </a:extLst>
          </p:cNvPr>
          <p:cNvSpPr/>
          <p:nvPr/>
        </p:nvSpPr>
        <p:spPr>
          <a:xfrm>
            <a:off x="4097133" y="4371974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DB0C0EDB-FCB3-450C-B90C-5FE6D2122D19}"/>
              </a:ext>
            </a:extLst>
          </p:cNvPr>
          <p:cNvSpPr/>
          <p:nvPr/>
        </p:nvSpPr>
        <p:spPr>
          <a:xfrm>
            <a:off x="4756894" y="4371973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011FBE36-F65E-419E-8993-CF37B03A5EEC}"/>
              </a:ext>
            </a:extLst>
          </p:cNvPr>
          <p:cNvSpPr/>
          <p:nvPr/>
        </p:nvSpPr>
        <p:spPr>
          <a:xfrm>
            <a:off x="5370950" y="4371973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6E8816E9-7954-4F13-898B-CDC2DA5EA29E}"/>
              </a:ext>
            </a:extLst>
          </p:cNvPr>
          <p:cNvSpPr/>
          <p:nvPr/>
        </p:nvSpPr>
        <p:spPr>
          <a:xfrm>
            <a:off x="4230370" y="2482851"/>
            <a:ext cx="85475" cy="333286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73045524-BA79-46A7-912A-EFBEEF5B83F3}"/>
              </a:ext>
            </a:extLst>
          </p:cNvPr>
          <p:cNvSpPr/>
          <p:nvPr/>
        </p:nvSpPr>
        <p:spPr>
          <a:xfrm>
            <a:off x="3435762" y="4371179"/>
            <a:ext cx="98742" cy="374651"/>
          </a:xfrm>
          <a:prstGeom prst="downArrow">
            <a:avLst/>
          </a:prstGeom>
          <a:solidFill>
            <a:srgbClr val="92D05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5FCB0F5-D604-4738-9C14-2E5FEC51CB7D}"/>
              </a:ext>
            </a:extLst>
          </p:cNvPr>
          <p:cNvSpPr/>
          <p:nvPr/>
        </p:nvSpPr>
        <p:spPr>
          <a:xfrm>
            <a:off x="6569076" y="2214565"/>
            <a:ext cx="1057275" cy="507998"/>
          </a:xfrm>
          <a:prstGeom prst="ellipse">
            <a:avLst/>
          </a:prstGeom>
          <a:solidFill>
            <a:srgbClr val="C5D1D7">
              <a:lumMod val="75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Finance Institution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D7983922-587E-4A28-81C4-FA0B3DE0B2A3}"/>
              </a:ext>
            </a:extLst>
          </p:cNvPr>
          <p:cNvSpPr/>
          <p:nvPr/>
        </p:nvSpPr>
        <p:spPr>
          <a:xfrm>
            <a:off x="2582280" y="334773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66FF288A-69B4-4006-AB56-0D159AFEBB29}"/>
              </a:ext>
            </a:extLst>
          </p:cNvPr>
          <p:cNvSpPr/>
          <p:nvPr/>
        </p:nvSpPr>
        <p:spPr>
          <a:xfrm>
            <a:off x="3603536" y="337397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0944C836-4D1E-4B62-B679-3F177E517181}"/>
              </a:ext>
            </a:extLst>
          </p:cNvPr>
          <p:cNvSpPr/>
          <p:nvPr/>
        </p:nvSpPr>
        <p:spPr>
          <a:xfrm>
            <a:off x="5508394" y="3372482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823B362C-AB63-4113-B74F-45718740ED82}"/>
              </a:ext>
            </a:extLst>
          </p:cNvPr>
          <p:cNvSpPr/>
          <p:nvPr/>
        </p:nvSpPr>
        <p:spPr>
          <a:xfrm>
            <a:off x="4595810" y="3393677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A0058358-AC69-4A6B-8DCD-4A4D73503969}"/>
              </a:ext>
            </a:extLst>
          </p:cNvPr>
          <p:cNvSpPr/>
          <p:nvPr/>
        </p:nvSpPr>
        <p:spPr>
          <a:xfrm rot="19960828">
            <a:off x="5716406" y="336508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06B5146C-0A99-44A5-B98E-F3F5234D2E82}"/>
              </a:ext>
            </a:extLst>
          </p:cNvPr>
          <p:cNvSpPr/>
          <p:nvPr/>
        </p:nvSpPr>
        <p:spPr>
          <a:xfrm rot="20553272">
            <a:off x="3770843" y="3373350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5E0FDA45-140E-4C76-AB1B-781411802253}"/>
              </a:ext>
            </a:extLst>
          </p:cNvPr>
          <p:cNvSpPr/>
          <p:nvPr/>
        </p:nvSpPr>
        <p:spPr>
          <a:xfrm rot="883032">
            <a:off x="3455813" y="3364378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96179149-9DDF-4678-BEB9-B95CE4086F93}"/>
              </a:ext>
            </a:extLst>
          </p:cNvPr>
          <p:cNvSpPr/>
          <p:nvPr/>
        </p:nvSpPr>
        <p:spPr>
          <a:xfrm rot="20640451">
            <a:off x="2766899" y="335176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165807D2-360C-4C5A-AF24-8EC6332F5373}"/>
              </a:ext>
            </a:extLst>
          </p:cNvPr>
          <p:cNvSpPr/>
          <p:nvPr/>
        </p:nvSpPr>
        <p:spPr>
          <a:xfrm rot="1461754">
            <a:off x="2402214" y="3341223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F005639E-C00F-4279-911C-C7880A93FCDB}"/>
              </a:ext>
            </a:extLst>
          </p:cNvPr>
          <p:cNvSpPr/>
          <p:nvPr/>
        </p:nvSpPr>
        <p:spPr>
          <a:xfrm rot="904303">
            <a:off x="5321579" y="3369847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097AEE52-4598-4A2D-A88D-459840FD415E}"/>
              </a:ext>
            </a:extLst>
          </p:cNvPr>
          <p:cNvSpPr/>
          <p:nvPr/>
        </p:nvSpPr>
        <p:spPr>
          <a:xfrm rot="20348850">
            <a:off x="4772675" y="3379849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0BDDEEBD-6BB4-4DA5-B7A4-771DB5604D24}"/>
              </a:ext>
            </a:extLst>
          </p:cNvPr>
          <p:cNvSpPr/>
          <p:nvPr/>
        </p:nvSpPr>
        <p:spPr>
          <a:xfrm rot="1210980">
            <a:off x="4438804" y="3372696"/>
            <a:ext cx="98742" cy="374651"/>
          </a:xfrm>
          <a:prstGeom prst="downArrow">
            <a:avLst/>
          </a:prstGeom>
          <a:solidFill>
            <a:srgbClr val="D16349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2D910A-57E7-4755-841E-D7374F20B458}"/>
              </a:ext>
            </a:extLst>
          </p:cNvPr>
          <p:cNvSpPr/>
          <p:nvPr/>
        </p:nvSpPr>
        <p:spPr>
          <a:xfrm>
            <a:off x="1723082" y="4910137"/>
            <a:ext cx="4486275" cy="190502"/>
          </a:xfrm>
          <a:prstGeom prst="rect">
            <a:avLst/>
          </a:prstGeom>
          <a:solidFill>
            <a:srgbClr val="0070C0"/>
          </a:solidFill>
          <a:ln w="11429" cap="flat" cmpd="sng" algn="ctr">
            <a:solidFill>
              <a:srgbClr val="646B86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Aggregators/Local Markets/Partial Buy-back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5A954B-55F6-41BB-A90B-DBAF5B088290}"/>
              </a:ext>
            </a:extLst>
          </p:cNvPr>
          <p:cNvSpPr txBox="1"/>
          <p:nvPr/>
        </p:nvSpPr>
        <p:spPr>
          <a:xfrm>
            <a:off x="4873627" y="2134842"/>
            <a:ext cx="10636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BC6F51-32FC-4A4A-B3F2-F76BB2BCD763}"/>
              </a:ext>
            </a:extLst>
          </p:cNvPr>
          <p:cNvSpPr txBox="1"/>
          <p:nvPr/>
        </p:nvSpPr>
        <p:spPr>
          <a:xfrm>
            <a:off x="4676473" y="2267616"/>
            <a:ext cx="10636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69FBCBAD-9836-4857-8039-06E45FAAE041}"/>
              </a:ext>
            </a:extLst>
          </p:cNvPr>
          <p:cNvSpPr/>
          <p:nvPr/>
        </p:nvSpPr>
        <p:spPr>
          <a:xfrm rot="3457614">
            <a:off x="6235158" y="2525528"/>
            <a:ext cx="180229" cy="682494"/>
          </a:xfrm>
          <a:prstGeom prst="downArrow">
            <a:avLst/>
          </a:prstGeom>
          <a:solidFill>
            <a:srgbClr val="C5D1D7">
              <a:lumMod val="75000"/>
            </a:srgbClr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5" name="Arrow: Bent-Up 44">
            <a:extLst>
              <a:ext uri="{FF2B5EF4-FFF2-40B4-BE49-F238E27FC236}">
                <a16:creationId xmlns:a16="http://schemas.microsoft.com/office/drawing/2014/main" id="{61713A78-A801-49BE-AD4A-340189A5A153}"/>
              </a:ext>
            </a:extLst>
          </p:cNvPr>
          <p:cNvSpPr/>
          <p:nvPr/>
        </p:nvSpPr>
        <p:spPr>
          <a:xfrm rot="10800000">
            <a:off x="2749553" y="2334427"/>
            <a:ext cx="485931" cy="293678"/>
          </a:xfrm>
          <a:prstGeom prst="bentUp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B26FB3D-BE31-4DE4-A931-3FB554F16DD1}"/>
              </a:ext>
            </a:extLst>
          </p:cNvPr>
          <p:cNvSpPr txBox="1"/>
          <p:nvPr/>
        </p:nvSpPr>
        <p:spPr>
          <a:xfrm>
            <a:off x="4645827" y="1890049"/>
            <a:ext cx="1414246" cy="8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Genetics/DOCs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Feed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Health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Knowledge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Communication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2FFB85-8FC9-474B-9A86-EB28135BA097}"/>
              </a:ext>
            </a:extLst>
          </p:cNvPr>
          <p:cNvSpPr txBox="1"/>
          <p:nvPr/>
        </p:nvSpPr>
        <p:spPr>
          <a:xfrm>
            <a:off x="1257301" y="2265209"/>
            <a:ext cx="16371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Technical Support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Policy support 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Gender Empowerment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73E82C-56A9-4CCC-ACE5-305F21D7AC81}"/>
              </a:ext>
            </a:extLst>
          </p:cNvPr>
          <p:cNvSpPr txBox="1"/>
          <p:nvPr/>
        </p:nvSpPr>
        <p:spPr>
          <a:xfrm>
            <a:off x="6569076" y="2894097"/>
            <a:ext cx="1799363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SME finance/ technology </a:t>
            </a:r>
            <a:r>
              <a:rPr lang="en-US" sz="1013" dirty="0" err="1">
                <a:solidFill>
                  <a:prstClr val="black"/>
                </a:solidFill>
                <a:latin typeface="Georgia"/>
              </a:rPr>
              <a:t>etc</a:t>
            </a:r>
            <a:endParaRPr lang="en-US" sz="1013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96A281-E7CF-47FA-A5BA-71360F28B92B}"/>
              </a:ext>
            </a:extLst>
          </p:cNvPr>
          <p:cNvSpPr txBox="1"/>
          <p:nvPr/>
        </p:nvSpPr>
        <p:spPr>
          <a:xfrm>
            <a:off x="6207126" y="3435210"/>
            <a:ext cx="1946274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4 week-old brooded vaccinators of chicks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777FA1-0F36-4B07-822D-860E8D967145}"/>
              </a:ext>
            </a:extLst>
          </p:cNvPr>
          <p:cNvSpPr txBox="1"/>
          <p:nvPr/>
        </p:nvSpPr>
        <p:spPr>
          <a:xfrm>
            <a:off x="1298713" y="4258316"/>
            <a:ext cx="81209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88" dirty="0">
                <a:solidFill>
                  <a:prstClr val="black"/>
                </a:solidFill>
                <a:latin typeface="Georgia"/>
              </a:rPr>
              <a:t>Own Consumption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003D16-D3DB-45BB-9924-3A11BE6DC663}"/>
              </a:ext>
            </a:extLst>
          </p:cNvPr>
          <p:cNvSpPr txBox="1"/>
          <p:nvPr/>
        </p:nvSpPr>
        <p:spPr>
          <a:xfrm>
            <a:off x="6207126" y="4338294"/>
            <a:ext cx="2098674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3 month - males (2.3 kg)</a:t>
            </a:r>
          </a:p>
          <a:p>
            <a:pPr marL="160735" indent="-160735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13" dirty="0">
                <a:solidFill>
                  <a:prstClr val="black"/>
                </a:solidFill>
                <a:latin typeface="Georgia"/>
              </a:rPr>
              <a:t>6 month - Eggs</a:t>
            </a:r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8E7C1CF2-CD63-4C56-8C27-BE64B781F604}"/>
              </a:ext>
            </a:extLst>
          </p:cNvPr>
          <p:cNvSpPr/>
          <p:nvPr/>
        </p:nvSpPr>
        <p:spPr>
          <a:xfrm>
            <a:off x="1785467" y="2738919"/>
            <a:ext cx="111803" cy="962461"/>
          </a:xfrm>
          <a:prstGeom prst="downArrow">
            <a:avLst/>
          </a:prstGeom>
          <a:solidFill>
            <a:srgbClr val="0070C0"/>
          </a:solidFill>
          <a:ln w="11429" cap="flat" cmpd="sng" algn="ctr">
            <a:solidFill>
              <a:srgbClr val="D16349">
                <a:shade val="50000"/>
              </a:srgbClr>
            </a:solidFill>
            <a:prstDash val="sysDash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FA59CE0-83F6-4665-AACB-D90C8AAFCE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99316" y="1376537"/>
            <a:ext cx="1242789" cy="68146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EB70EA7F-1292-4E7A-A4AB-00CB6A75AF3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766018" y="3836020"/>
            <a:ext cx="223204" cy="24775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95136AF-0AC0-41A2-968A-22B1ACB28F3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179540" y="3809495"/>
            <a:ext cx="223204" cy="24775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E3B2CC7-7DF6-4893-88B1-FFFEB25BD2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850274" y="3805795"/>
            <a:ext cx="223204" cy="247757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B7B599C-F5F1-40B1-884F-8BAFC05BC3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539633" y="3805795"/>
            <a:ext cx="223204" cy="24775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7BD00E6-3E35-4F6E-B916-BD653738BB5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73902" y="3819540"/>
            <a:ext cx="223204" cy="24775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6ADE38D-78FF-4D59-AA10-8EF8B0BDE26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53443" y="2826537"/>
            <a:ext cx="223204" cy="247757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3E4CC51-A21A-44AC-9F43-56B6BFBFFB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482826" y="2844472"/>
            <a:ext cx="223204" cy="24775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B5F1097-F428-4BEA-B010-3AB3FDDA9B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493316" y="2831450"/>
            <a:ext cx="223204" cy="24775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6AE3811-AB6A-45D9-9EB8-2A3E3F21F19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239877" y="3816160"/>
            <a:ext cx="216033" cy="23898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AA7909ED-1E34-418A-973A-AB8FCD4E6D7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949008" y="3798211"/>
            <a:ext cx="216033" cy="23898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A3A0B97-AB9A-49D4-B4C4-FEE15C7B25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446605" y="2806375"/>
            <a:ext cx="216033" cy="238981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31A46531-43D2-412C-A366-57420F8C1C0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3211889" y="4065308"/>
            <a:ext cx="153201" cy="236485"/>
          </a:xfrm>
          <a:prstGeom prst="rect">
            <a:avLst/>
          </a:prstGeom>
        </p:spPr>
      </p:pic>
      <p:sp>
        <p:nvSpPr>
          <p:cNvPr id="67" name="6-Point Star 4">
            <a:extLst>
              <a:ext uri="{FF2B5EF4-FFF2-40B4-BE49-F238E27FC236}">
                <a16:creationId xmlns:a16="http://schemas.microsoft.com/office/drawing/2014/main" id="{0AE8D96E-1490-4E22-ADB5-3A3FC2E5258A}"/>
              </a:ext>
            </a:extLst>
          </p:cNvPr>
          <p:cNvSpPr/>
          <p:nvPr/>
        </p:nvSpPr>
        <p:spPr>
          <a:xfrm>
            <a:off x="-269719" y="368506"/>
            <a:ext cx="9829800" cy="7098389"/>
          </a:xfrm>
          <a:prstGeom prst="star6">
            <a:avLst/>
          </a:prstGeom>
          <a:solidFill>
            <a:srgbClr val="C00000">
              <a:alpha val="77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-Smallholder farmers and mother Units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rPr>
              <a:t>-Input providers (genetics,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rPr>
              <a:t> feed and health)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-International and National breeding </a:t>
            </a:r>
            <a:r>
              <a:rPr lang="en-US" sz="2400" b="1" dirty="0" err="1">
                <a:solidFill>
                  <a:prstClr val="white"/>
                </a:solidFill>
                <a:latin typeface="Calibri"/>
                <a:cs typeface="+mn-cs"/>
              </a:rPr>
              <a:t>campanies</a:t>
            </a: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-Policy and </a:t>
            </a:r>
            <a:r>
              <a:rPr lang="en-US" sz="2400" b="1" dirty="0" err="1">
                <a:solidFill>
                  <a:prstClr val="white"/>
                </a:solidFill>
                <a:latin typeface="Calibri"/>
                <a:cs typeface="+mn-cs"/>
              </a:rPr>
              <a:t>desition</a:t>
            </a: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 makers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-Development &amp; research institutions</a:t>
            </a:r>
            <a:endParaRPr kumimoji="0" lang="en-US" sz="2400" b="1" i="0" u="none" strike="noStrike" kern="1200" cap="none" spc="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-</a:t>
            </a:r>
            <a:r>
              <a:rPr lang="en-US" sz="2400" b="1" dirty="0" err="1">
                <a:solidFill>
                  <a:prstClr val="white"/>
                </a:solidFill>
                <a:latin typeface="Calibri"/>
                <a:cs typeface="+mn-cs"/>
              </a:rPr>
              <a:t>Agregateors</a:t>
            </a: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 and marketers </a:t>
            </a:r>
            <a:endParaRPr kumimoji="0" lang="en-US" sz="2400" b="1" i="0" u="none" strike="noStrike" kern="1200" cap="none" spc="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baseline="0" dirty="0">
                <a:solidFill>
                  <a:prstClr val="white"/>
                </a:solidFill>
                <a:latin typeface="Calibri"/>
                <a:cs typeface="+mn-cs"/>
              </a:rPr>
              <a:t>-Financial</a:t>
            </a: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 institutions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prstClr val="white"/>
                </a:solidFill>
                <a:latin typeface="Calibri"/>
                <a:cs typeface="+mn-cs"/>
              </a:rPr>
              <a:t>-R&amp;D Investors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CB00295-5B65-4CEF-A745-D9D902AB56D4}"/>
              </a:ext>
            </a:extLst>
          </p:cNvPr>
          <p:cNvSpPr txBox="1"/>
          <p:nvPr/>
        </p:nvSpPr>
        <p:spPr>
          <a:xfrm>
            <a:off x="6417591" y="1549569"/>
            <a:ext cx="985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Georgia"/>
              </a:rPr>
              <a:t>DATA Collection and Analysis</a:t>
            </a:r>
          </a:p>
        </p:txBody>
      </p:sp>
    </p:spTree>
    <p:extLst>
      <p:ext uri="{BB962C8B-B14F-4D97-AF65-F5344CB8AC3E}">
        <p14:creationId xmlns:p14="http://schemas.microsoft.com/office/powerpoint/2010/main" val="140901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1400" y="1295400"/>
            <a:ext cx="1752600" cy="556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" y="46179"/>
            <a:ext cx="8366926" cy="102062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innovation challenges we must address to </a:t>
            </a:r>
            <a:br>
              <a:rPr lang="en-US" b="1" dirty="0"/>
            </a:br>
            <a:r>
              <a:rPr lang="en-US" b="1" dirty="0"/>
              <a:t>transform the chicken value chain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752600"/>
            <a:ext cx="6934200" cy="4724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How to inform and catalyze </a:t>
            </a:r>
            <a:r>
              <a:rPr lang="en-US" sz="2400" b="1" u="sng" dirty="0"/>
              <a:t>effective investments</a:t>
            </a:r>
            <a:r>
              <a:rPr lang="en-US" sz="2400" b="1" dirty="0"/>
              <a:t>, by all actors in the smallholder chicken value chain  which underpin the VC transformation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How to attract and maintain active </a:t>
            </a:r>
            <a:r>
              <a:rPr lang="en-US" sz="2400" b="1" u="sng" dirty="0">
                <a:solidFill>
                  <a:srgbClr val="FF0000"/>
                </a:solidFill>
              </a:rPr>
              <a:t>involvement of private sector </a:t>
            </a:r>
            <a:r>
              <a:rPr lang="en-US" sz="2400" b="1" dirty="0">
                <a:solidFill>
                  <a:srgbClr val="FF0000"/>
                </a:solidFill>
              </a:rPr>
              <a:t>actors in the VC transformation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How to equip partners to </a:t>
            </a:r>
            <a:r>
              <a:rPr lang="en-US" sz="2400" b="1" u="sng" dirty="0"/>
              <a:t>design and implement breed improvement, multiplication and delivery at scale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How to equip smallholder farmers and others to </a:t>
            </a:r>
            <a:r>
              <a:rPr lang="en-US" sz="2400" b="1" u="sng" dirty="0">
                <a:solidFill>
                  <a:srgbClr val="FF0000"/>
                </a:solidFill>
              </a:rPr>
              <a:t>effectively utilize </a:t>
            </a:r>
            <a:r>
              <a:rPr lang="en-US" sz="2400" b="1" u="sng" dirty="0" err="1">
                <a:solidFill>
                  <a:srgbClr val="FF0000"/>
                </a:solidFill>
              </a:rPr>
              <a:t>localy</a:t>
            </a:r>
            <a:r>
              <a:rPr lang="en-US" sz="2400" b="1" u="sng" dirty="0">
                <a:solidFill>
                  <a:srgbClr val="FF0000"/>
                </a:solidFill>
              </a:rPr>
              <a:t> available feed resources </a:t>
            </a:r>
          </a:p>
        </p:txBody>
      </p:sp>
    </p:spTree>
    <p:extLst>
      <p:ext uri="{BB962C8B-B14F-4D97-AF65-F5344CB8AC3E}">
        <p14:creationId xmlns:p14="http://schemas.microsoft.com/office/powerpoint/2010/main" val="146487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_template_acgg-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powerpoint_template_acgg (2)</Template>
  <TotalTime>2130</TotalTime>
  <Words>788</Words>
  <Application>Microsoft Office PowerPoint</Application>
  <PresentationFormat>On-screen Show (4:3)</PresentationFormat>
  <Paragraphs>188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Calibri Light (Heading)</vt:lpstr>
      <vt:lpstr>Georgia</vt:lpstr>
      <vt:lpstr>Tahoma</vt:lpstr>
      <vt:lpstr>powerpoint_template_acgg-2</vt:lpstr>
      <vt:lpstr>3_Custom Design</vt:lpstr>
      <vt:lpstr>Bitmap Image</vt:lpstr>
      <vt:lpstr>Accessible and open data on chicken performance supports investment decisions in sub-Saharan Africa  </vt:lpstr>
      <vt:lpstr>ACGG Vision</vt:lpstr>
      <vt:lpstr>What are we doing differently? </vt:lpstr>
      <vt:lpstr>CHICKEN STRAINS tested in ACGG project </vt:lpstr>
      <vt:lpstr>Accessible and open data on chicken performance supports investment decisions</vt:lpstr>
      <vt:lpstr>Who is benefiting from the open data? </vt:lpstr>
      <vt:lpstr>Who is benefiting from the open data? </vt:lpstr>
      <vt:lpstr>Who is benefiting from the open data? </vt:lpstr>
      <vt:lpstr>Key innovation challenges we must address to  transform the chicken value chain  </vt:lpstr>
      <vt:lpstr>Key innovation challenges we must address to  transform the chicken value chain </vt:lpstr>
      <vt:lpstr>Product 1: New Technology –ODK - harnessed  –in ACGG data collection Questionnaire, phenotypic measurements, GPS waypoints, pictures, performance records…. </vt:lpstr>
      <vt:lpstr>Product  2: Smallholder poultry feed app!</vt:lpstr>
      <vt:lpstr>Product 3: MOOC - E-learning on Animal                         breeding and genetics</vt:lpstr>
      <vt:lpstr>Product 4: ACGG open source dashboard </vt:lpstr>
      <vt:lpstr>Successes so far</vt:lpstr>
      <vt:lpstr>         Partners</vt:lpstr>
      <vt:lpstr>         Partners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Facilitating partnerships and institutional engagements  Review of IP Development</dc:title>
  <dc:creator>Fidalis Mujibi</dc:creator>
  <cp:lastModifiedBy>Mulat, Bizuwork (ILRI)</cp:lastModifiedBy>
  <cp:revision>101</cp:revision>
  <dcterms:created xsi:type="dcterms:W3CDTF">2016-11-20T13:05:29Z</dcterms:created>
  <dcterms:modified xsi:type="dcterms:W3CDTF">2019-10-25T07:53:28Z</dcterms:modified>
</cp:coreProperties>
</file>