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15"/>
  </p:notesMasterIdLst>
  <p:handoutMasterIdLst>
    <p:handoutMasterId r:id="rId16"/>
  </p:handoutMasterIdLst>
  <p:sldIdLst>
    <p:sldId id="698" r:id="rId2"/>
    <p:sldId id="715" r:id="rId3"/>
    <p:sldId id="701" r:id="rId4"/>
    <p:sldId id="700" r:id="rId5"/>
    <p:sldId id="297" r:id="rId6"/>
    <p:sldId id="279" r:id="rId7"/>
    <p:sldId id="699" r:id="rId8"/>
    <p:sldId id="706" r:id="rId9"/>
    <p:sldId id="721" r:id="rId10"/>
    <p:sldId id="718" r:id="rId11"/>
    <p:sldId id="719" r:id="rId12"/>
    <p:sldId id="720" r:id="rId13"/>
    <p:sldId id="688" r:id="rId1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715"/>
            <p14:sldId id="701"/>
            <p14:sldId id="700"/>
            <p14:sldId id="297"/>
            <p14:sldId id="279"/>
            <p14:sldId id="699"/>
            <p14:sldId id="706"/>
            <p14:sldId id="721"/>
            <p14:sldId id="718"/>
            <p14:sldId id="719"/>
            <p14:sldId id="720"/>
            <p14:sldId id="688"/>
          </p14:sldIdLst>
        </p14:section>
        <p14:section name="USING COLORS &amp; IMAGES" id="{325DBFB2-8D01-D84E-9CB5-66C79D59A81B}">
          <p14:sldIdLst/>
        </p14:section>
        <p14:section name="ADDITIONAL ASSETS" id="{604DA50A-DA96-704B-8963-3FCB9458D2C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628"/>
    <a:srgbClr val="712C3D"/>
    <a:srgbClr val="F9F2EA"/>
    <a:srgbClr val="404E65"/>
    <a:srgbClr val="A3A467"/>
    <a:srgbClr val="53593E"/>
    <a:srgbClr val="7C98AB"/>
    <a:srgbClr val="FF9E16"/>
    <a:srgbClr val="C97783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/>
    <p:restoredTop sz="94694"/>
  </p:normalViewPr>
  <p:slideViewPr>
    <p:cSldViewPr snapToGrid="0">
      <p:cViewPr varScale="1">
        <p:scale>
          <a:sx n="59" d="100"/>
          <a:sy n="59" d="100"/>
        </p:scale>
        <p:origin x="83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9/2/2021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02/09/2021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N.B. other domestic animals not just livestock </a:t>
            </a:r>
          </a:p>
          <a:p>
            <a:r>
              <a:rPr lang="en-GB" dirty="0"/>
              <a:t>Wildlife to human – rabies – dead-end,</a:t>
            </a:r>
            <a:r>
              <a:rPr lang="en-GB" baseline="0" dirty="0"/>
              <a:t> Ebola – limited transmission, </a:t>
            </a:r>
            <a:r>
              <a:rPr lang="en-GB" dirty="0"/>
              <a:t>HIV – sustained transmission, </a:t>
            </a:r>
            <a:r>
              <a:rPr lang="en-GB" dirty="0" err="1"/>
              <a:t>Chikungunya</a:t>
            </a:r>
            <a:r>
              <a:rPr lang="en-GB" baseline="0" dirty="0"/>
              <a:t> – sustained transmission with </a:t>
            </a:r>
            <a:r>
              <a:rPr lang="en-GB" baseline="0" dirty="0" err="1"/>
              <a:t>peri</a:t>
            </a:r>
            <a:r>
              <a:rPr lang="en-GB" baseline="0" dirty="0"/>
              <a:t>-domestic vectors</a:t>
            </a:r>
            <a:r>
              <a:rPr lang="en-GB" dirty="0"/>
              <a:t> N.B. taxonomic similarity</a:t>
            </a:r>
          </a:p>
          <a:p>
            <a:r>
              <a:rPr lang="en-GB" dirty="0"/>
              <a:t>	Lyme disease, </a:t>
            </a:r>
            <a:r>
              <a:rPr lang="en-GB" dirty="0" err="1"/>
              <a:t>Chagas</a:t>
            </a:r>
            <a:r>
              <a:rPr lang="en-GB" dirty="0"/>
              <a:t> disease</a:t>
            </a:r>
          </a:p>
          <a:p>
            <a:r>
              <a:rPr lang="en-GB" dirty="0"/>
              <a:t>Wildlife to horses to humans – </a:t>
            </a:r>
            <a:r>
              <a:rPr lang="en-GB" dirty="0" err="1"/>
              <a:t>Hendra</a:t>
            </a:r>
            <a:r>
              <a:rPr lang="en-GB" dirty="0"/>
              <a:t>, West Nile Virus</a:t>
            </a:r>
          </a:p>
          <a:p>
            <a:r>
              <a:rPr lang="en-GB" dirty="0"/>
              <a:t>Wildlife to cattle, and to humans – </a:t>
            </a:r>
            <a:r>
              <a:rPr lang="en-GB" dirty="0" err="1"/>
              <a:t>Kyasanur</a:t>
            </a:r>
            <a:r>
              <a:rPr lang="en-GB" baseline="0" dirty="0"/>
              <a:t> Forest Disease</a:t>
            </a:r>
          </a:p>
          <a:p>
            <a:r>
              <a:rPr lang="en-GB" baseline="0" dirty="0"/>
              <a:t>Wildlife to pigs/poultry to humans – JEV, Nipah virus, influenza</a:t>
            </a:r>
          </a:p>
          <a:p>
            <a:r>
              <a:rPr lang="en-GB" baseline="0" dirty="0"/>
              <a:t>Wildlife and livestock to humans - RVF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B7E5D-4E92-40F1-A385-732E54A48BE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260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Intermittent reinforcement is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the delivery of a reward at irregular intervals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, a method that has been determined to yield the greatest effort from the subject. The subject does not receive a reward each time they perform a desired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behavior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MS PGothic" charset="0"/>
              </a:rPr>
              <a:t> or according to any regular schedule but at seemingly random intervals.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442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81200" y="2209801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0691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D6C91-5392-7140-AEEC-C42C150CF107}" type="datetimeFigureOut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C425-62BA-7F43-A266-BD79F09DE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6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  <p:sldLayoutId id="2147485659" r:id="rId20"/>
    <p:sldLayoutId id="2147485676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Averting future pandemics:</a:t>
            </a:r>
            <a:br>
              <a:rPr lang="en-US" dirty="0"/>
            </a:br>
            <a:r>
              <a:rPr lang="en-US" sz="3100" dirty="0"/>
              <a:t>Legal and illegal trade in animals, meat and wildmeat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776705" y="3355378"/>
            <a:ext cx="9254496" cy="1010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2000" b="1" i="1" dirty="0">
                <a:solidFill>
                  <a:srgbClr val="292929"/>
                </a:solidFill>
              </a:rPr>
              <a:t>Delia Grace</a:t>
            </a:r>
          </a:p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rgbClr val="292929"/>
                </a:solidFill>
              </a:rPr>
              <a:t>Professor food safety systems, Natural Resources Institute, UK and Joint appointed scientist, International Livestock Research Institute, Kenya</a:t>
            </a:r>
            <a:endParaRPr lang="en-GB" sz="1800" i="1" dirty="0">
              <a:solidFill>
                <a:srgbClr val="292929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736064" y="4649016"/>
            <a:ext cx="10880019" cy="69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000" b="1" dirty="0">
                <a:solidFill>
                  <a:srgbClr val="292929"/>
                </a:solidFill>
              </a:rPr>
              <a:t>Wildlife trafficking prevention: How can airports support the UN Sustainable Development Goals?</a:t>
            </a:r>
          </a:p>
          <a:p>
            <a:pPr>
              <a:spcBef>
                <a:spcPts val="400"/>
              </a:spcBef>
            </a:pPr>
            <a:r>
              <a:rPr lang="en-GB" sz="1800" dirty="0">
                <a:solidFill>
                  <a:schemeClr val="tx1"/>
                </a:solidFill>
              </a:rPr>
              <a:t>Thursday 2 September 2021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C775CC13-1FA1-ED43-ACBA-50B1D6575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883" y="5720220"/>
            <a:ext cx="210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198" descr="A close up of a sign&#10;&#10;Description automatically generated">
            <a:extLst>
              <a:ext uri="{FF2B5EF4-FFF2-40B4-BE49-F238E27FC236}">
                <a16:creationId xmlns:a16="http://schemas.microsoft.com/office/drawing/2014/main" id="{D2706DEF-6130-DC4C-9660-DAE87C8221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41" y="2321471"/>
            <a:ext cx="1039090" cy="1039090"/>
          </a:xfrm>
          <a:prstGeom prst="rect">
            <a:avLst/>
          </a:prstGeom>
        </p:spPr>
      </p:pic>
      <p:pic>
        <p:nvPicPr>
          <p:cNvPr id="200" name="Picture 199" descr="A picture containing graphics, drawing&#10;&#10;Description automatically generated">
            <a:extLst>
              <a:ext uri="{FF2B5EF4-FFF2-40B4-BE49-F238E27FC236}">
                <a16:creationId xmlns:a16="http://schemas.microsoft.com/office/drawing/2014/main" id="{FE45AFFC-FA72-F446-8708-160E41C3B6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087" y="2321471"/>
            <a:ext cx="1039090" cy="1039090"/>
          </a:xfrm>
          <a:prstGeom prst="rect">
            <a:avLst/>
          </a:prstGeom>
        </p:spPr>
      </p:pic>
      <p:pic>
        <p:nvPicPr>
          <p:cNvPr id="201" name="Picture 200" descr="A close up of a sign&#10;&#10;Description automatically generated">
            <a:extLst>
              <a:ext uri="{FF2B5EF4-FFF2-40B4-BE49-F238E27FC236}">
                <a16:creationId xmlns:a16="http://schemas.microsoft.com/office/drawing/2014/main" id="{585A6BEC-09CD-304C-AFF8-75A24FF65F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033" y="2321471"/>
            <a:ext cx="1039090" cy="1039090"/>
          </a:xfrm>
          <a:prstGeom prst="rect">
            <a:avLst/>
          </a:prstGeom>
        </p:spPr>
      </p:pic>
      <p:pic>
        <p:nvPicPr>
          <p:cNvPr id="203" name="Picture 202" descr="A close up of a sign&#10;&#10;Description automatically generated">
            <a:extLst>
              <a:ext uri="{FF2B5EF4-FFF2-40B4-BE49-F238E27FC236}">
                <a16:creationId xmlns:a16="http://schemas.microsoft.com/office/drawing/2014/main" id="{8296221A-9F97-6C42-843C-E444D991D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846" y="3541703"/>
            <a:ext cx="1039090" cy="1039090"/>
          </a:xfrm>
          <a:prstGeom prst="rect">
            <a:avLst/>
          </a:prstGeom>
        </p:spPr>
      </p:pic>
      <p:pic>
        <p:nvPicPr>
          <p:cNvPr id="209" name="Picture 20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4E90AF-534D-E842-81B1-D886094DAD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940" y="4838127"/>
            <a:ext cx="1039090" cy="1039090"/>
          </a:xfrm>
          <a:prstGeom prst="rect">
            <a:avLst/>
          </a:prstGeom>
        </p:spPr>
      </p:pic>
      <p:pic>
        <p:nvPicPr>
          <p:cNvPr id="210" name="Picture 209" descr="A close up of a sign&#10;&#10;Description automatically generated">
            <a:extLst>
              <a:ext uri="{FF2B5EF4-FFF2-40B4-BE49-F238E27FC236}">
                <a16:creationId xmlns:a16="http://schemas.microsoft.com/office/drawing/2014/main" id="{C2B2042A-B22F-774E-A0D3-E831972FC5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434" y="4838127"/>
            <a:ext cx="1039090" cy="1039090"/>
          </a:xfrm>
          <a:prstGeom prst="rect">
            <a:avLst/>
          </a:prstGeom>
        </p:spPr>
      </p:pic>
      <p:pic>
        <p:nvPicPr>
          <p:cNvPr id="213" name="Picture 2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3AC91E3-29BD-6148-8A7C-DFD990390F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928" y="4838127"/>
            <a:ext cx="1039090" cy="1039090"/>
          </a:xfrm>
          <a:prstGeom prst="rect">
            <a:avLst/>
          </a:prstGeom>
        </p:spPr>
      </p:pic>
      <p:pic>
        <p:nvPicPr>
          <p:cNvPr id="214" name="Picture 213" descr="A close up of a sign&#10;&#10;Description automatically generated">
            <a:extLst>
              <a:ext uri="{FF2B5EF4-FFF2-40B4-BE49-F238E27FC236}">
                <a16:creationId xmlns:a16="http://schemas.microsoft.com/office/drawing/2014/main" id="{12FF23AF-9C58-7345-A10E-AAB0B19C86D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848" y="4838127"/>
            <a:ext cx="1039090" cy="1039090"/>
          </a:xfrm>
          <a:prstGeom prst="rect">
            <a:avLst/>
          </a:prstGeom>
        </p:spPr>
      </p:pic>
      <p:sp>
        <p:nvSpPr>
          <p:cNvPr id="394" name="TextBox 393">
            <a:extLst>
              <a:ext uri="{FF2B5EF4-FFF2-40B4-BE49-F238E27FC236}">
                <a16:creationId xmlns:a16="http://schemas.microsoft.com/office/drawing/2014/main" id="{9D973FF9-4E37-E149-925E-1FCEFFAAED51}"/>
              </a:ext>
            </a:extLst>
          </p:cNvPr>
          <p:cNvSpPr txBox="1"/>
          <p:nvPr/>
        </p:nvSpPr>
        <p:spPr bwMode="auto">
          <a:xfrm>
            <a:off x="381865" y="458019"/>
            <a:ext cx="571413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40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SDGs and Trafficking</a:t>
            </a:r>
          </a:p>
        </p:txBody>
      </p:sp>
      <p:pic>
        <p:nvPicPr>
          <p:cNvPr id="198" name="Picture 197" descr="A close up of a sign&#10;&#10;Description automatically generated">
            <a:extLst>
              <a:ext uri="{FF2B5EF4-FFF2-40B4-BE49-F238E27FC236}">
                <a16:creationId xmlns:a16="http://schemas.microsoft.com/office/drawing/2014/main" id="{132D5179-A9EA-CA46-A1E2-88E186DEB6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889" y="3447733"/>
            <a:ext cx="1039090" cy="1039090"/>
          </a:xfrm>
          <a:prstGeom prst="rect">
            <a:avLst/>
          </a:prstGeom>
        </p:spPr>
      </p:pic>
      <p:sp>
        <p:nvSpPr>
          <p:cNvPr id="2" name="Triangle 1">
            <a:extLst>
              <a:ext uri="{FF2B5EF4-FFF2-40B4-BE49-F238E27FC236}">
                <a16:creationId xmlns:a16="http://schemas.microsoft.com/office/drawing/2014/main" id="{05F5A17A-028C-9B4A-9A1F-4DB795D02E59}"/>
              </a:ext>
            </a:extLst>
          </p:cNvPr>
          <p:cNvSpPr/>
          <p:nvPr/>
        </p:nvSpPr>
        <p:spPr>
          <a:xfrm>
            <a:off x="4273902" y="4580793"/>
            <a:ext cx="1103243" cy="10833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EF1517-08EB-8045-A63B-E2001F3F529C}"/>
              </a:ext>
            </a:extLst>
          </p:cNvPr>
          <p:cNvSpPr/>
          <p:nvPr/>
        </p:nvSpPr>
        <p:spPr>
          <a:xfrm rot="20082485">
            <a:off x="-13836" y="4248410"/>
            <a:ext cx="9418003" cy="377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pic>
        <p:nvPicPr>
          <p:cNvPr id="5" name="Picture 4" descr="A picture containing bread, metalware, chain&#10;&#10;Description automatically generated">
            <a:extLst>
              <a:ext uri="{FF2B5EF4-FFF2-40B4-BE49-F238E27FC236}">
                <a16:creationId xmlns:a16="http://schemas.microsoft.com/office/drawing/2014/main" id="{19004E0F-59B7-0E4A-AB19-2A96C51771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889" y="7647"/>
            <a:ext cx="4265691" cy="286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46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9DC994-908A-4841-A785-DCEC3002C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641" y="133254"/>
            <a:ext cx="8102600" cy="677955"/>
          </a:xfrm>
        </p:spPr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Illegal trade : Drivers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F1AD310-3B61-BE45-98DF-D308B6C89D1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10949" y="602487"/>
            <a:ext cx="8725654" cy="4572000"/>
          </a:xfrm>
        </p:spPr>
        <p:txBody>
          <a:bodyPr/>
          <a:lstStyle/>
          <a:p>
            <a:endParaRPr lang="en-US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Diaspora communities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Natural, tasty, healthy, treat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Status; zootherapy; ritual (</a:t>
            </a:r>
            <a:r>
              <a:rPr lang="en-US" dirty="0" err="1">
                <a:solidFill>
                  <a:srgbClr val="292929"/>
                </a:solidFill>
              </a:rPr>
              <a:t>muti</a:t>
            </a:r>
            <a:r>
              <a:rPr lang="en-US" dirty="0">
                <a:solidFill>
                  <a:srgbClr val="292929"/>
                </a:solidFill>
              </a:rPr>
              <a:t>)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Home consumption &amp; sale (♀︎dominate)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Exotic shops/ markets/ restaurants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Rapid increase in bushmeat extraction/technology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Price differential (1kg – $10 DRC          $50 EU)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Lack of awareness (sometimes)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Low enforcement capacity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Mindset of officials (find but let through)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Identification (undefined meat)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Corruption</a:t>
            </a:r>
          </a:p>
          <a:p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B3F7340-FCC3-9F4C-909C-C0EDAC11B6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2" b="5402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D59DBC5-9951-2E41-90F7-BA4A2205C8A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6DA911-2E96-6B48-9857-4907D2E8D1DD}"/>
              </a:ext>
            </a:extLst>
          </p:cNvPr>
          <p:cNvSpPr txBox="1"/>
          <p:nvPr/>
        </p:nvSpPr>
        <p:spPr bwMode="auto">
          <a:xfrm>
            <a:off x="1908313" y="3710990"/>
            <a:ext cx="13914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GB" sz="1000" dirty="0"/>
              <a:t>Photo: </a:t>
            </a:r>
            <a:r>
              <a:rPr lang="en-GB" sz="1000" dirty="0" err="1"/>
              <a:t>Tengwood</a:t>
            </a:r>
            <a:r>
              <a:rPr lang="en-GB" sz="1000" dirty="0"/>
              <a:t> Organization</a:t>
            </a:r>
            <a:endParaRPr lang="en-KE" sz="1000" dirty="0">
              <a:solidFill>
                <a:srgbClr val="FFFFFF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9F0B28D-E60A-0E43-8FFC-562BFDCEB4A5}"/>
              </a:ext>
            </a:extLst>
          </p:cNvPr>
          <p:cNvCxnSpPr/>
          <p:nvPr/>
        </p:nvCxnSpPr>
        <p:spPr>
          <a:xfrm>
            <a:off x="8765185" y="3848868"/>
            <a:ext cx="609600" cy="0"/>
          </a:xfrm>
          <a:prstGeom prst="line">
            <a:avLst/>
          </a:prstGeom>
          <a:ln w="6350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393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9DC994-908A-4841-A785-DCEC3002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What can be done?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F1AD310-3B61-BE45-98DF-D308B6C89D1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Better data – studies, surveillance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Change social norms - acceleration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Start with most risky </a:t>
            </a:r>
            <a:r>
              <a:rPr lang="en-US" sz="2000" dirty="0">
                <a:solidFill>
                  <a:srgbClr val="292929"/>
                </a:solidFill>
              </a:rPr>
              <a:t>(bat, primates, rodents…)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Risk reduction for hunters?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Incentives to search for import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Strategies for personal &amp; commercial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Make costs can exceed benefits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Intermittent rewards highly reinforcing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Technology – rapid tests</a:t>
            </a:r>
          </a:p>
          <a:p>
            <a:pPr lvl="1" indent="0">
              <a:buNone/>
            </a:pPr>
            <a:endParaRPr lang="en-US" dirty="0">
              <a:solidFill>
                <a:srgbClr val="292929"/>
              </a:solidFill>
            </a:endParaRPr>
          </a:p>
          <a:p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5" name="Picture Placeholder 4" descr="A group of skulls&#10;&#10;Description automatically generated with low confidence">
            <a:extLst>
              <a:ext uri="{FF2B5EF4-FFF2-40B4-BE49-F238E27FC236}">
                <a16:creationId xmlns:a16="http://schemas.microsoft.com/office/drawing/2014/main" id="{8FDC49CF-1EDC-9C4F-80F1-6DA02A997A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D49822-14D8-A945-B260-F3B04CA20A76}"/>
              </a:ext>
            </a:extLst>
          </p:cNvPr>
          <p:cNvSpPr txBox="1"/>
          <p:nvPr/>
        </p:nvSpPr>
        <p:spPr bwMode="auto">
          <a:xfrm>
            <a:off x="2253835" y="6329614"/>
            <a:ext cx="13914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GB" sz="1000" dirty="0">
                <a:solidFill>
                  <a:schemeClr val="bg1"/>
                </a:solidFill>
              </a:rPr>
              <a:t>Photo: Eagle Network</a:t>
            </a:r>
            <a:endParaRPr lang="en-KE" sz="1000" dirty="0">
              <a:solidFill>
                <a:schemeClr val="bg1"/>
              </a:solidFill>
            </a:endParaRPr>
          </a:p>
        </p:txBody>
      </p:sp>
      <p:pic>
        <p:nvPicPr>
          <p:cNvPr id="15" name="Picture Placeholder 14" descr="Diagram&#10;&#10;Description automatically generated">
            <a:extLst>
              <a:ext uri="{FF2B5EF4-FFF2-40B4-BE49-F238E27FC236}">
                <a16:creationId xmlns:a16="http://schemas.microsoft.com/office/drawing/2014/main" id="{7834A235-5078-4D45-98E2-1F7BB6290AC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0739"/>
            <a:ext cx="2949575" cy="4064000"/>
          </a:xfrm>
        </p:spPr>
      </p:pic>
    </p:spTree>
    <p:extLst>
      <p:ext uri="{BB962C8B-B14F-4D97-AF65-F5344CB8AC3E}">
        <p14:creationId xmlns:p14="http://schemas.microsoft.com/office/powerpoint/2010/main" val="365746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4F7A12-786C-F04E-8CF4-8CC343A995F0}"/>
              </a:ext>
            </a:extLst>
          </p:cNvPr>
          <p:cNvSpPr txBox="1">
            <a:spLocks/>
          </p:cNvSpPr>
          <p:nvPr/>
        </p:nvSpPr>
        <p:spPr>
          <a:xfrm>
            <a:off x="489415" y="3429000"/>
            <a:ext cx="2386307" cy="190416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292929"/>
                </a:solidFill>
                <a:ea typeface="MS PGothic"/>
                <a:cs typeface="Calibri"/>
              </a:rPr>
              <a:t>The Natural Resources Institute (NRI) is a specialist research, development and education </a:t>
            </a:r>
            <a:r>
              <a:rPr lang="en-US" sz="1400" dirty="0" err="1">
                <a:solidFill>
                  <a:srgbClr val="292929"/>
                </a:solidFill>
                <a:ea typeface="MS PGothic"/>
                <a:cs typeface="Calibri"/>
              </a:rPr>
              <a:t>organisation</a:t>
            </a:r>
            <a:r>
              <a:rPr lang="en-US" sz="1400" dirty="0">
                <a:solidFill>
                  <a:srgbClr val="292929"/>
                </a:solidFill>
                <a:ea typeface="MS PGothic"/>
                <a:cs typeface="Calibri"/>
              </a:rPr>
              <a:t> of the University of Greenwich, UK, with a focus on food, agriculture, environment, and sustainable livelihoods</a:t>
            </a:r>
            <a:endParaRPr lang="en-US" dirty="0">
              <a:ea typeface="+mn-lt"/>
              <a:cs typeface="+mn-lt"/>
            </a:endParaRPr>
          </a:p>
        </p:txBody>
      </p:sp>
      <p:pic>
        <p:nvPicPr>
          <p:cNvPr id="7" name="Picture 6" descr="A picture containing tree, outdoor, sky, street&#10;&#10;Description automatically generated">
            <a:extLst>
              <a:ext uri="{FF2B5EF4-FFF2-40B4-BE49-F238E27FC236}">
                <a16:creationId xmlns:a16="http://schemas.microsoft.com/office/drawing/2014/main" id="{02FB2F84-9BDB-1946-A267-3122817D6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63" y="1625060"/>
            <a:ext cx="8488018" cy="4244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CC7645-3D6A-C54B-BEBA-34977F6B53BF}"/>
              </a:ext>
            </a:extLst>
          </p:cNvPr>
          <p:cNvSpPr txBox="1"/>
          <p:nvPr/>
        </p:nvSpPr>
        <p:spPr bwMode="auto">
          <a:xfrm>
            <a:off x="302659" y="2147399"/>
            <a:ext cx="3009669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8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Natural Resources Institute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E9830A6-8128-2B44-A20D-473598CDD6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29556" y="3558672"/>
            <a:ext cx="431982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6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133C8E-0E7F-4893-AABC-78AC90CAE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173" y="1186544"/>
            <a:ext cx="8242784" cy="4650745"/>
          </a:xfrm>
          <a:prstGeom prst="rect">
            <a:avLst/>
          </a:prstGeom>
        </p:spPr>
      </p:pic>
      <p:pic>
        <p:nvPicPr>
          <p:cNvPr id="273" name="Picture 272">
            <a:extLst>
              <a:ext uri="{FF2B5EF4-FFF2-40B4-BE49-F238E27FC236}">
                <a16:creationId xmlns:a16="http://schemas.microsoft.com/office/drawing/2014/main" id="{4ED6F9C8-3EFB-EA47-B9D7-E097CE3FC9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93328" y="3412897"/>
            <a:ext cx="4319824" cy="45719"/>
          </a:xfrm>
          <a:prstGeom prst="rect">
            <a:avLst/>
          </a:prstGeom>
        </p:spPr>
      </p:pic>
      <p:sp>
        <p:nvSpPr>
          <p:cNvPr id="275" name="Content Placeholder 2">
            <a:extLst>
              <a:ext uri="{FF2B5EF4-FFF2-40B4-BE49-F238E27FC236}">
                <a16:creationId xmlns:a16="http://schemas.microsoft.com/office/drawing/2014/main" id="{34A1C452-C410-E741-B306-5D86B85474B2}"/>
              </a:ext>
            </a:extLst>
          </p:cNvPr>
          <p:cNvSpPr txBox="1">
            <a:spLocks/>
          </p:cNvSpPr>
          <p:nvPr/>
        </p:nvSpPr>
        <p:spPr>
          <a:xfrm>
            <a:off x="529172" y="2257018"/>
            <a:ext cx="2831240" cy="300409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5" indent="-3429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20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26" indent="-22860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292929"/>
                </a:solidFill>
                <a:latin typeface="Calibri"/>
                <a:ea typeface="MS PGothic"/>
                <a:cs typeface="Calibri"/>
              </a:rPr>
              <a:t>ILRI is co-hosted by both the governments of Ethiopia and Kenya, with offices in 14 other countries in Africa (Burking Faso, Burundi, Mali, Mozambique, Nigeria, Tanzania, Uganda and Zimbabwe); 4 countries in Asia (China, India, Nepal, Pakistan and Vietnam); and staff hosted in Scotland, England and Costa Rica.</a:t>
            </a:r>
            <a:endParaRPr lang="en-US" dirty="0">
              <a:solidFill>
                <a:srgbClr val="000000"/>
              </a:solidFill>
              <a:latin typeface="Calibri"/>
              <a:ea typeface="MS PGothic"/>
              <a:cs typeface="Calibri"/>
            </a:endParaRPr>
          </a:p>
          <a:p>
            <a:pPr marL="0" indent="0">
              <a:buNone/>
            </a:pPr>
            <a:endParaRPr lang="en-US" sz="1400" dirty="0">
              <a:ea typeface="+mn-lt"/>
              <a:cs typeface="+mn-lt"/>
            </a:endParaRP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71129C3A-B6AC-3645-BB7A-D7A8BE5C6805}"/>
              </a:ext>
            </a:extLst>
          </p:cNvPr>
          <p:cNvSpPr txBox="1"/>
          <p:nvPr/>
        </p:nvSpPr>
        <p:spPr bwMode="auto">
          <a:xfrm>
            <a:off x="529172" y="1283797"/>
            <a:ext cx="3009669" cy="913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800" dirty="0">
                <a:solidFill>
                  <a:srgbClr val="712C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ILRI offices and staff worldwide</a:t>
            </a:r>
          </a:p>
        </p:txBody>
      </p:sp>
    </p:spTree>
    <p:extLst>
      <p:ext uri="{BB962C8B-B14F-4D97-AF65-F5344CB8AC3E}">
        <p14:creationId xmlns:p14="http://schemas.microsoft.com/office/powerpoint/2010/main" val="83174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tanding in front of a shop&#10;&#10;Description automatically generated">
            <a:extLst>
              <a:ext uri="{FF2B5EF4-FFF2-40B4-BE49-F238E27FC236}">
                <a16:creationId xmlns:a16="http://schemas.microsoft.com/office/drawing/2014/main" id="{E90B80B4-D183-124E-8A79-72D7F88502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841"/>
          <a:stretch/>
        </p:blipFill>
        <p:spPr>
          <a:xfrm>
            <a:off x="2823469" y="0"/>
            <a:ext cx="9368531" cy="6858000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A2812D56-11AE-A14A-B8B6-646AA9DD4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23" y="206790"/>
            <a:ext cx="6612834" cy="114917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sz="3200" dirty="0">
                <a:solidFill>
                  <a:srgbClr val="712C3D"/>
                </a:solidFill>
              </a:rPr>
              <a:t>Zoonoses –the lethal gifts of livestock and wildlife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3D8C3D1-BF12-1248-A6F4-17F4DC1E8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2523" y="1355968"/>
            <a:ext cx="6612834" cy="45720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292929"/>
                </a:solidFill>
              </a:rPr>
              <a:t>Acquiring diseases</a:t>
            </a:r>
          </a:p>
          <a:p>
            <a:endParaRPr lang="en-US" sz="2000" dirty="0">
              <a:solidFill>
                <a:srgbClr val="292929"/>
              </a:solidFill>
            </a:endParaRPr>
          </a:p>
          <a:p>
            <a:r>
              <a:rPr lang="en-US" sz="2800" dirty="0"/>
              <a:t>A Few are Legacies</a:t>
            </a:r>
          </a:p>
          <a:p>
            <a:pPr lvl="1"/>
            <a:r>
              <a:rPr lang="en-US" sz="2000" dirty="0"/>
              <a:t>Paleolithic baseline: yaws, staph, pinworms, lice, typhoid, TB</a:t>
            </a:r>
          </a:p>
          <a:p>
            <a:r>
              <a:rPr lang="en-US" sz="2800" dirty="0"/>
              <a:t>Most are Earned</a:t>
            </a:r>
          </a:p>
          <a:p>
            <a:pPr lvl="1"/>
            <a:r>
              <a:rPr lang="en-US" sz="2000" dirty="0"/>
              <a:t>Degenerative diseases: CVD, diabetes, cancer</a:t>
            </a:r>
          </a:p>
          <a:p>
            <a:pPr lvl="1"/>
            <a:r>
              <a:rPr lang="en-US" sz="2000" dirty="0"/>
              <a:t>Allergies, asthma, autoimmune diseases</a:t>
            </a:r>
          </a:p>
          <a:p>
            <a:pPr lvl="1"/>
            <a:r>
              <a:rPr lang="en-US" sz="2000" dirty="0"/>
              <a:t>Sexually transmitted infections: HSV-2, gonorrhea </a:t>
            </a:r>
          </a:p>
          <a:p>
            <a:r>
              <a:rPr lang="en-US" sz="2800" dirty="0"/>
              <a:t>Many are Souvenirs</a:t>
            </a:r>
          </a:p>
          <a:p>
            <a:pPr lvl="1"/>
            <a:r>
              <a:rPr lang="en-US" sz="2000" dirty="0"/>
              <a:t>Around 60% of human diseases shared with animals</a:t>
            </a:r>
          </a:p>
          <a:p>
            <a:pPr lvl="1"/>
            <a:r>
              <a:rPr lang="en-US" sz="2000" dirty="0"/>
              <a:t>75% of emerging infectious disease zoonotic</a:t>
            </a:r>
          </a:p>
          <a:p>
            <a:pPr lvl="1"/>
            <a:r>
              <a:rPr lang="en-US" sz="2000" dirty="0"/>
              <a:t>75% emerge from wildlife (often livestock as a bridge)</a:t>
            </a:r>
          </a:p>
          <a:p>
            <a:endParaRPr lang="en-US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292929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3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24 at 3.22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504" y="1082783"/>
            <a:ext cx="8931972" cy="5362166"/>
          </a:xfrm>
          <a:prstGeom prst="rect">
            <a:avLst/>
          </a:prstGeom>
          <a:solidFill>
            <a:schemeClr val="bg1">
              <a:alpha val="76000"/>
            </a:schemeClr>
          </a:solidFill>
        </p:spPr>
      </p:pic>
      <p:grpSp>
        <p:nvGrpSpPr>
          <p:cNvPr id="6" name="Group 5"/>
          <p:cNvGrpSpPr/>
          <p:nvPr/>
        </p:nvGrpSpPr>
        <p:grpSpPr>
          <a:xfrm>
            <a:off x="984431" y="0"/>
            <a:ext cx="9154654" cy="6619219"/>
            <a:chOff x="2725477" y="945178"/>
            <a:chExt cx="9561865" cy="6835243"/>
          </a:xfrm>
        </p:grpSpPr>
        <p:sp>
          <p:nvSpPr>
            <p:cNvPr id="5" name="Rectangle 4"/>
            <p:cNvSpPr/>
            <p:nvPr/>
          </p:nvSpPr>
          <p:spPr>
            <a:xfrm>
              <a:off x="2725477" y="948738"/>
              <a:ext cx="9561865" cy="6798766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826905" y="945178"/>
              <a:ext cx="9216009" cy="6835243"/>
              <a:chOff x="-35496" y="50141"/>
              <a:chExt cx="9216009" cy="6835243"/>
            </a:xfrm>
            <a:solidFill>
              <a:schemeClr val="bg1"/>
            </a:solidFill>
          </p:grpSpPr>
          <p:cxnSp>
            <p:nvCxnSpPr>
              <p:cNvPr id="55" name="Straight Arrow Connector 54"/>
              <p:cNvCxnSpPr/>
              <p:nvPr/>
            </p:nvCxnSpPr>
            <p:spPr bwMode="auto">
              <a:xfrm rot="10800000">
                <a:off x="3203848" y="4941168"/>
                <a:ext cx="2952328" cy="1588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7" name="Oval 6"/>
              <p:cNvSpPr/>
              <p:nvPr/>
            </p:nvSpPr>
            <p:spPr bwMode="auto">
              <a:xfrm rot="10800000" flipV="1">
                <a:off x="3275859" y="1196752"/>
                <a:ext cx="2592286" cy="108012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Arial" charset="0"/>
                  </a:rPr>
                  <a:t>Secondary Host (livestock)</a:t>
                </a:r>
              </a:p>
            </p:txBody>
          </p:sp>
          <p:sp>
            <p:nvSpPr>
              <p:cNvPr id="10" name="Oval 9"/>
              <p:cNvSpPr/>
              <p:nvPr/>
            </p:nvSpPr>
            <p:spPr bwMode="auto">
              <a:xfrm rot="10800000" flipV="1">
                <a:off x="6156176" y="4509119"/>
                <a:ext cx="2304256" cy="108012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Arial" charset="0"/>
                  </a:rPr>
                  <a:t>Secondary Host (human)</a:t>
                </a:r>
              </a:p>
            </p:txBody>
          </p:sp>
          <p:sp>
            <p:nvSpPr>
              <p:cNvPr id="11" name="Oval 10"/>
              <p:cNvSpPr/>
              <p:nvPr/>
            </p:nvSpPr>
            <p:spPr bwMode="auto">
              <a:xfrm rot="10800000" flipV="1">
                <a:off x="971601" y="4509120"/>
                <a:ext cx="2304256" cy="108012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Arial" charset="0"/>
                  </a:rPr>
                  <a:t>Reservoir Host (wildlife)</a:t>
                </a:r>
              </a:p>
            </p:txBody>
          </p:sp>
          <p:sp>
            <p:nvSpPr>
              <p:cNvPr id="12" name="Oval 11"/>
              <p:cNvSpPr/>
              <p:nvPr/>
            </p:nvSpPr>
            <p:spPr bwMode="auto">
              <a:xfrm rot="10800000" flipV="1">
                <a:off x="3995937" y="3356992"/>
                <a:ext cx="1296144" cy="1080120"/>
              </a:xfrm>
              <a:prstGeom prst="ellipse">
                <a:avLst/>
              </a:prstGeom>
              <a:grpFill/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GB" dirty="0">
                    <a:solidFill>
                      <a:schemeClr val="tx1"/>
                    </a:solidFill>
                    <a:latin typeface="Arial" charset="0"/>
                  </a:rPr>
                  <a:t>Vector</a:t>
                </a:r>
              </a:p>
            </p:txBody>
          </p:sp>
          <p:sp>
            <p:nvSpPr>
              <p:cNvPr id="13" name="Oval 12"/>
              <p:cNvSpPr/>
              <p:nvPr/>
            </p:nvSpPr>
            <p:spPr bwMode="auto">
              <a:xfrm rot="10800000" flipV="1">
                <a:off x="1259632" y="2996952"/>
                <a:ext cx="4248472" cy="3096344"/>
              </a:xfrm>
              <a:prstGeom prst="ellipse">
                <a:avLst/>
              </a:prstGeom>
              <a:grpFill/>
              <a:ln>
                <a:prstDash val="sysDash"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tx1"/>
                  </a:solidFill>
                  <a:latin typeface="Arial" charset="0"/>
                </a:endParaRPr>
              </a:p>
              <a:p>
                <a:r>
                  <a:rPr lang="en-GB" dirty="0" err="1">
                    <a:solidFill>
                      <a:schemeClr val="tx1"/>
                    </a:solidFill>
                    <a:latin typeface="Arial" charset="0"/>
                  </a:rPr>
                  <a:t>Sylvatic</a:t>
                </a:r>
                <a:r>
                  <a:rPr lang="en-GB" dirty="0">
                    <a:solidFill>
                      <a:schemeClr val="tx1"/>
                    </a:solidFill>
                    <a:latin typeface="Arial" charset="0"/>
                  </a:rPr>
                  <a:t> cycle</a:t>
                </a:r>
              </a:p>
            </p:txBody>
          </p:sp>
          <p:cxnSp>
            <p:nvCxnSpPr>
              <p:cNvPr id="17" name="Straight Arrow Connector 16"/>
              <p:cNvCxnSpPr>
                <a:stCxn id="11" idx="0"/>
                <a:endCxn id="7" idx="5"/>
              </p:cNvCxnSpPr>
              <p:nvPr/>
            </p:nvCxnSpPr>
            <p:spPr bwMode="auto">
              <a:xfrm flipV="1">
                <a:off x="2123729" y="2118691"/>
                <a:ext cx="1531761" cy="2390428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/>
              <p:cNvCxnSpPr>
                <a:stCxn id="11" idx="2"/>
                <a:endCxn id="10" idx="6"/>
              </p:cNvCxnSpPr>
              <p:nvPr/>
            </p:nvCxnSpPr>
            <p:spPr bwMode="auto">
              <a:xfrm flipV="1">
                <a:off x="3275857" y="5049179"/>
                <a:ext cx="2880319" cy="1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Arrow Connector 20"/>
              <p:cNvCxnSpPr>
                <a:stCxn id="7" idx="3"/>
                <a:endCxn id="10" idx="0"/>
              </p:cNvCxnSpPr>
              <p:nvPr/>
            </p:nvCxnSpPr>
            <p:spPr bwMode="auto">
              <a:xfrm>
                <a:off x="5488513" y="2118691"/>
                <a:ext cx="1819790" cy="2390428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4" name="Straight Arrow Connector 23"/>
              <p:cNvCxnSpPr>
                <a:stCxn id="11" idx="1"/>
                <a:endCxn id="12" idx="6"/>
              </p:cNvCxnSpPr>
              <p:nvPr/>
            </p:nvCxnSpPr>
            <p:spPr bwMode="auto">
              <a:xfrm rot="5400000" flipH="1" flipV="1">
                <a:off x="3082047" y="3753411"/>
                <a:ext cx="770248" cy="1057531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7" name="Straight Arrow Connector 26"/>
              <p:cNvCxnSpPr>
                <a:stCxn id="7" idx="4"/>
                <a:endCxn id="12" idx="0"/>
              </p:cNvCxnSpPr>
              <p:nvPr/>
            </p:nvCxnSpPr>
            <p:spPr bwMode="auto">
              <a:xfrm>
                <a:off x="4572001" y="2276872"/>
                <a:ext cx="72007" cy="1080121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Straight Arrow Connector 29"/>
              <p:cNvCxnSpPr>
                <a:stCxn id="12" idx="2"/>
                <a:endCxn id="10" idx="7"/>
              </p:cNvCxnSpPr>
              <p:nvPr/>
            </p:nvCxnSpPr>
            <p:spPr bwMode="auto">
              <a:xfrm>
                <a:off x="5292081" y="3897052"/>
                <a:ext cx="1201546" cy="770247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6" name="Curved Down Arrow 35"/>
              <p:cNvSpPr/>
              <p:nvPr/>
            </p:nvSpPr>
            <p:spPr bwMode="auto">
              <a:xfrm>
                <a:off x="4067944" y="646977"/>
                <a:ext cx="1296144" cy="621783"/>
              </a:xfrm>
              <a:prstGeom prst="curvedDownArrow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Curved Down Arrow 36"/>
              <p:cNvSpPr/>
              <p:nvPr/>
            </p:nvSpPr>
            <p:spPr bwMode="auto">
              <a:xfrm rot="5400000">
                <a:off x="7954083" y="4871451"/>
                <a:ext cx="1058417" cy="621783"/>
              </a:xfrm>
              <a:prstGeom prst="curvedDownArrow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Rounded Rectangle 37"/>
              <p:cNvSpPr/>
              <p:nvPr/>
            </p:nvSpPr>
            <p:spPr bwMode="auto">
              <a:xfrm>
                <a:off x="5067573" y="5949280"/>
                <a:ext cx="4112940" cy="936104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Sustained transmission:</a:t>
                </a:r>
              </a:p>
              <a:p>
                <a:pPr>
                  <a:buFontTx/>
                  <a:buChar char="-"/>
                </a:pPr>
                <a:r>
                  <a:rPr lang="en-GB" dirty="0">
                    <a:latin typeface="Arial" charset="0"/>
                  </a:rPr>
                  <a:t> </a:t>
                </a:r>
                <a:r>
                  <a:rPr lang="en-GB" dirty="0" err="1">
                    <a:latin typeface="Arial" charset="0"/>
                  </a:rPr>
                  <a:t>peri</a:t>
                </a:r>
                <a:r>
                  <a:rPr lang="en-GB" dirty="0">
                    <a:latin typeface="Arial" charset="0"/>
                  </a:rPr>
                  <a:t>-domestic or urban cycle</a:t>
                </a:r>
              </a:p>
              <a:p>
                <a:pPr>
                  <a:buFontTx/>
                  <a:buChar char="-"/>
                </a:pPr>
                <a:r>
                  <a:rPr lang="en-GB" dirty="0">
                    <a:latin typeface="Arial" charset="0"/>
                  </a:rPr>
                  <a:t> sub-clinical, </a:t>
                </a:r>
                <a:r>
                  <a:rPr lang="en-GB" dirty="0"/>
                  <a:t>epidemic, pandemic</a:t>
                </a:r>
              </a:p>
            </p:txBody>
          </p:sp>
          <p:sp>
            <p:nvSpPr>
              <p:cNvPr id="46" name="Rounded Rectangle 45"/>
              <p:cNvSpPr/>
              <p:nvPr/>
            </p:nvSpPr>
            <p:spPr bwMode="auto">
              <a:xfrm>
                <a:off x="0" y="5921896"/>
                <a:ext cx="3419872" cy="747464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Type of pathogen: mutation, heterogeneity, host specificity</a:t>
                </a:r>
              </a:p>
            </p:txBody>
          </p:sp>
          <p:sp>
            <p:nvSpPr>
              <p:cNvPr id="47" name="Rounded Rectangle 46"/>
              <p:cNvSpPr/>
              <p:nvPr/>
            </p:nvSpPr>
            <p:spPr bwMode="auto">
              <a:xfrm>
                <a:off x="0" y="2996952"/>
                <a:ext cx="1979712" cy="1296144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Habitat change</a:t>
                </a:r>
              </a:p>
              <a:p>
                <a:r>
                  <a:rPr lang="en-GB" dirty="0"/>
                  <a:t>Biodiversity</a:t>
                </a:r>
              </a:p>
              <a:p>
                <a:r>
                  <a:rPr lang="en-GB" dirty="0">
                    <a:latin typeface="Arial" charset="0"/>
                  </a:rPr>
                  <a:t>Host density</a:t>
                </a:r>
              </a:p>
              <a:p>
                <a:r>
                  <a:rPr lang="en-GB" dirty="0"/>
                  <a:t>Vector density</a:t>
                </a:r>
              </a:p>
              <a:p>
                <a:endParaRPr lang="en-GB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rot="10800000" flipV="1">
                <a:off x="3131840" y="4077071"/>
                <a:ext cx="936104" cy="720079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8" name="Straight Arrow Connector 27"/>
              <p:cNvCxnSpPr/>
              <p:nvPr/>
            </p:nvCxnSpPr>
            <p:spPr bwMode="auto">
              <a:xfrm rot="10800000">
                <a:off x="5220072" y="4077072"/>
                <a:ext cx="1080122" cy="648072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 rot="5400000" flipH="1" flipV="1">
                <a:off x="4283969" y="2780929"/>
                <a:ext cx="1080119" cy="72009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53" name="TextBox 52"/>
              <p:cNvSpPr txBox="1"/>
              <p:nvPr/>
            </p:nvSpPr>
            <p:spPr>
              <a:xfrm>
                <a:off x="-35496" y="50141"/>
                <a:ext cx="5436096" cy="85811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4800" dirty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Spillover!</a:t>
                </a:r>
              </a:p>
            </p:txBody>
          </p:sp>
          <p:sp>
            <p:nvSpPr>
              <p:cNvPr id="29" name="Rounded Rectangle 28"/>
              <p:cNvSpPr/>
              <p:nvPr/>
            </p:nvSpPr>
            <p:spPr bwMode="auto">
              <a:xfrm>
                <a:off x="6084168" y="476672"/>
                <a:ext cx="3059832" cy="1872208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72000" indent="-72000">
                  <a:buFont typeface="Arial" pitchFamily="34" charset="0"/>
                  <a:buChar char="•"/>
                </a:pPr>
                <a:r>
                  <a:rPr lang="en-GB" dirty="0"/>
                  <a:t>Increasing human population and density</a:t>
                </a:r>
              </a:p>
              <a:p>
                <a:pPr marL="72000" indent="-72000">
                  <a:buFont typeface="Arial" pitchFamily="34" charset="0"/>
                  <a:buChar char="•"/>
                </a:pPr>
                <a:r>
                  <a:rPr lang="en-GB" dirty="0"/>
                  <a:t>Human behaviour</a:t>
                </a:r>
              </a:p>
              <a:p>
                <a:pPr marL="72000" indent="-72000">
                  <a:buFont typeface="Arial" pitchFamily="34" charset="0"/>
                  <a:buChar char="•"/>
                </a:pPr>
                <a:r>
                  <a:rPr lang="en-GB" dirty="0"/>
                  <a:t>Expansion of agriculture</a:t>
                </a:r>
              </a:p>
              <a:p>
                <a:pPr marL="72000" indent="-72000">
                  <a:buFont typeface="Arial" pitchFamily="34" charset="0"/>
                  <a:buChar char="•"/>
                </a:pPr>
                <a:r>
                  <a:rPr lang="en-GB" dirty="0"/>
                  <a:t>Intensification of livestock production</a:t>
                </a:r>
              </a:p>
              <a:p>
                <a:endParaRPr lang="en-GB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137143" y="1195164"/>
                <a:ext cx="648072" cy="1588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1" name="Straight Arrow Connector 40"/>
              <p:cNvCxnSpPr/>
              <p:nvPr/>
            </p:nvCxnSpPr>
            <p:spPr bwMode="auto">
              <a:xfrm>
                <a:off x="137143" y="1414826"/>
                <a:ext cx="720082" cy="1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ysDash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4" name="TextBox 43"/>
              <p:cNvSpPr txBox="1"/>
              <p:nvPr/>
            </p:nvSpPr>
            <p:spPr>
              <a:xfrm>
                <a:off x="1099410" y="1195164"/>
                <a:ext cx="1760603" cy="317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Pathogen flow</a:t>
                </a: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 bwMode="auto">
              <a:xfrm rot="5400000">
                <a:off x="2015716" y="2456892"/>
                <a:ext cx="2376264" cy="1728192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5" name="Explosion 1 34"/>
              <p:cNvSpPr/>
              <p:nvPr/>
            </p:nvSpPr>
            <p:spPr bwMode="auto">
              <a:xfrm>
                <a:off x="3707904" y="4653136"/>
                <a:ext cx="2160240" cy="1058416"/>
              </a:xfrm>
              <a:prstGeom prst="irregularSeal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Spill-over</a:t>
                </a:r>
              </a:p>
            </p:txBody>
          </p:sp>
          <p:sp>
            <p:nvSpPr>
              <p:cNvPr id="33" name="Explosion 1 32"/>
              <p:cNvSpPr/>
              <p:nvPr/>
            </p:nvSpPr>
            <p:spPr bwMode="auto">
              <a:xfrm>
                <a:off x="1432317" y="2204864"/>
                <a:ext cx="2275587" cy="1058416"/>
              </a:xfrm>
              <a:prstGeom prst="irregularSeal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Spill-over</a:t>
                </a:r>
              </a:p>
            </p:txBody>
          </p:sp>
          <p:cxnSp>
            <p:nvCxnSpPr>
              <p:cNvPr id="59" name="Straight Arrow Connector 58"/>
              <p:cNvCxnSpPr/>
              <p:nvPr/>
            </p:nvCxnSpPr>
            <p:spPr bwMode="auto">
              <a:xfrm rot="16200000" flipV="1">
                <a:off x="5112060" y="2456892"/>
                <a:ext cx="2376264" cy="1728192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4" name="Explosion 1 33"/>
              <p:cNvSpPr/>
              <p:nvPr/>
            </p:nvSpPr>
            <p:spPr bwMode="auto">
              <a:xfrm>
                <a:off x="5652120" y="2348880"/>
                <a:ext cx="2297459" cy="1058416"/>
              </a:xfrm>
              <a:prstGeom prst="irregularSeal1">
                <a:avLst/>
              </a:prstGeom>
              <a:grpFill/>
              <a:ln w="952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dirty="0"/>
                  <a:t>Spill-over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061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oonotic_maps_emerging_eve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34" y="0"/>
            <a:ext cx="76307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59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fence, person, outdoor, mammal&#10;&#10;Description automatically generated">
            <a:extLst>
              <a:ext uri="{FF2B5EF4-FFF2-40B4-BE49-F238E27FC236}">
                <a16:creationId xmlns:a16="http://schemas.microsoft.com/office/drawing/2014/main" id="{654ABF8D-C619-3741-8512-542B637DC1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5600" y="6350"/>
            <a:ext cx="2946400" cy="4443731"/>
          </a:xfrm>
        </p:spPr>
      </p:pic>
      <p:pic>
        <p:nvPicPr>
          <p:cNvPr id="11" name="Picture Placeholder 10" descr="A flock of seagulls are standing in the dirt&#10;&#10;Description automatically generated">
            <a:extLst>
              <a:ext uri="{FF2B5EF4-FFF2-40B4-BE49-F238E27FC236}">
                <a16:creationId xmlns:a16="http://schemas.microsoft.com/office/drawing/2014/main" id="{3D2C64A0-27B8-A940-BC45-0F44514627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E63314-1A1C-5D46-866E-AE745481898A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Legal trade : SPS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8EB659-20EF-2F44-83C6-D5608D5DF885}"/>
              </a:ext>
            </a:extLst>
          </p:cNvPr>
          <p:cNvSpPr txBox="1"/>
          <p:nvPr/>
        </p:nvSpPr>
        <p:spPr bwMode="auto">
          <a:xfrm>
            <a:off x="5904731" y="5065965"/>
            <a:ext cx="2899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70C0"/>
                </a:solidFill>
              </a:rPr>
              <a:t>USA  (2005-2010) </a:t>
            </a:r>
          </a:p>
          <a:p>
            <a:pPr algn="r"/>
            <a:r>
              <a:rPr lang="en-US" sz="1400" dirty="0">
                <a:solidFill>
                  <a:srgbClr val="0070C0"/>
                </a:solidFill>
              </a:rPr>
              <a:t>Hawkes et al., </a:t>
            </a:r>
          </a:p>
        </p:txBody>
      </p:sp>
      <p:pic>
        <p:nvPicPr>
          <p:cNvPr id="7" name="Picture 6" descr="Chart, pie chart&#10;&#10;Description automatically generated">
            <a:extLst>
              <a:ext uri="{FF2B5EF4-FFF2-40B4-BE49-F238E27FC236}">
                <a16:creationId xmlns:a16="http://schemas.microsoft.com/office/drawing/2014/main" id="{67585ACB-BC51-9E4D-8F8F-B7B2AA08E9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817" y="1303182"/>
            <a:ext cx="3781783" cy="35653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207BBC-22F6-794C-8655-12B4020D0C30}"/>
              </a:ext>
            </a:extLst>
          </p:cNvPr>
          <p:cNvSpPr txBox="1"/>
          <p:nvPr/>
        </p:nvSpPr>
        <p:spPr bwMode="auto">
          <a:xfrm>
            <a:off x="5904730" y="879677"/>
            <a:ext cx="28999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FBD outbreaks USA</a:t>
            </a:r>
          </a:p>
        </p:txBody>
      </p:sp>
      <p:pic>
        <p:nvPicPr>
          <p:cNvPr id="13" name="Picture 12" descr="A picture containing text, grass, sheep, outdoor&#10;&#10;Description automatically generated">
            <a:extLst>
              <a:ext uri="{FF2B5EF4-FFF2-40B4-BE49-F238E27FC236}">
                <a16:creationId xmlns:a16="http://schemas.microsoft.com/office/drawing/2014/main" id="{11179E7A-519F-3645-AA64-EB64B0FACD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11300"/>
            <a:ext cx="5486400" cy="37397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DD5C6F-410F-5A4E-9941-36407DEF057A}"/>
              </a:ext>
            </a:extLst>
          </p:cNvPr>
          <p:cNvSpPr txBox="1"/>
          <p:nvPr/>
        </p:nvSpPr>
        <p:spPr bwMode="auto">
          <a:xfrm>
            <a:off x="981548" y="5410633"/>
            <a:ext cx="28999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Sheep with scrapie</a:t>
            </a:r>
          </a:p>
        </p:txBody>
      </p:sp>
    </p:spTree>
    <p:extLst>
      <p:ext uri="{BB962C8B-B14F-4D97-AF65-F5344CB8AC3E}">
        <p14:creationId xmlns:p14="http://schemas.microsoft.com/office/powerpoint/2010/main" val="2505022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9DC994-908A-4841-A785-DCEC3002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12C3D"/>
                </a:solidFill>
              </a:rPr>
              <a:t>Illegal trade : No control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F1AD310-3B61-BE45-98DF-D308B6C89D1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Livestock products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Bushmeat/wildmeat</a:t>
            </a:r>
          </a:p>
          <a:p>
            <a:pPr marL="1200160" lvl="1" indent="-457200"/>
            <a:r>
              <a:rPr lang="en-US" dirty="0">
                <a:solidFill>
                  <a:srgbClr val="292929"/>
                </a:solidFill>
              </a:rPr>
              <a:t>Most from CW Africa</a:t>
            </a:r>
          </a:p>
          <a:p>
            <a:pPr lvl="1" indent="0">
              <a:buNone/>
            </a:pPr>
            <a:endParaRPr lang="en-US" dirty="0">
              <a:solidFill>
                <a:srgbClr val="292929"/>
              </a:solidFill>
            </a:endParaRPr>
          </a:p>
          <a:p>
            <a:pPr marL="457200" indent="-457200"/>
            <a:r>
              <a:rPr lang="en-US" dirty="0">
                <a:solidFill>
                  <a:srgbClr val="292929"/>
                </a:solidFill>
              </a:rPr>
              <a:t>Bushmeat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5 </a:t>
            </a:r>
            <a:r>
              <a:rPr lang="en-US" dirty="0" err="1">
                <a:solidFill>
                  <a:srgbClr val="292929"/>
                </a:solidFill>
              </a:rPr>
              <a:t>tonnes</a:t>
            </a:r>
            <a:r>
              <a:rPr lang="en-US" dirty="0">
                <a:solidFill>
                  <a:srgbClr val="292929"/>
                </a:solidFill>
              </a:rPr>
              <a:t> per week through Paris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4 </a:t>
            </a:r>
            <a:r>
              <a:rPr lang="en-US" dirty="0" err="1">
                <a:solidFill>
                  <a:srgbClr val="292929"/>
                </a:solidFill>
              </a:rPr>
              <a:t>tonnes</a:t>
            </a:r>
            <a:r>
              <a:rPr lang="en-US" dirty="0">
                <a:solidFill>
                  <a:srgbClr val="292929"/>
                </a:solidFill>
              </a:rPr>
              <a:t> per month through Brussels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9 </a:t>
            </a:r>
            <a:r>
              <a:rPr lang="en-US" dirty="0" err="1">
                <a:solidFill>
                  <a:srgbClr val="292929"/>
                </a:solidFill>
              </a:rPr>
              <a:t>tonnes</a:t>
            </a:r>
            <a:r>
              <a:rPr lang="en-US" dirty="0">
                <a:solidFill>
                  <a:srgbClr val="292929"/>
                </a:solidFill>
              </a:rPr>
              <a:t> per year through Geneva/Zurich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</a:rPr>
              <a:t>&gt;14 </a:t>
            </a:r>
            <a:r>
              <a:rPr lang="en-US" dirty="0" err="1">
                <a:solidFill>
                  <a:srgbClr val="292929"/>
                </a:solidFill>
              </a:rPr>
              <a:t>tonnes</a:t>
            </a:r>
            <a:r>
              <a:rPr lang="en-US" dirty="0">
                <a:solidFill>
                  <a:srgbClr val="292929"/>
                </a:solidFill>
              </a:rPr>
              <a:t> per year through Heathrow</a:t>
            </a:r>
          </a:p>
          <a:p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9" name="Picture Placeholder 8" descr="A picture containing mammal, outdoor&#10;&#10;Description automatically generated">
            <a:extLst>
              <a:ext uri="{FF2B5EF4-FFF2-40B4-BE49-F238E27FC236}">
                <a16:creationId xmlns:a16="http://schemas.microsoft.com/office/drawing/2014/main" id="{2DC61227-3B9D-7D45-AE78-6907820DCA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icture Placeholder 13" descr="A picture containing ground, outdoor, dirt&#10;&#10;Description automatically generated">
            <a:extLst>
              <a:ext uri="{FF2B5EF4-FFF2-40B4-BE49-F238E27FC236}">
                <a16:creationId xmlns:a16="http://schemas.microsoft.com/office/drawing/2014/main" id="{F3C40337-993A-2A46-93A8-2587D3F682D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7179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5C343-4422-8F4F-98CF-F3F8772C8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79" y="258418"/>
            <a:ext cx="11041693" cy="677955"/>
          </a:xfrm>
        </p:spPr>
        <p:txBody>
          <a:bodyPr/>
          <a:lstStyle/>
          <a:p>
            <a:r>
              <a:rPr lang="en-KE" dirty="0"/>
              <a:t>Hazard introduction through smuggled meat</a:t>
            </a:r>
          </a:p>
        </p:txBody>
      </p:sp>
      <p:sp>
        <p:nvSpPr>
          <p:cNvPr id="7" name="Title 14">
            <a:extLst>
              <a:ext uri="{FF2B5EF4-FFF2-40B4-BE49-F238E27FC236}">
                <a16:creationId xmlns:a16="http://schemas.microsoft.com/office/drawing/2014/main" id="{C19D690B-10A7-714B-A4FE-32BCD26D14B1}"/>
              </a:ext>
            </a:extLst>
          </p:cNvPr>
          <p:cNvSpPr txBox="1">
            <a:spLocks/>
          </p:cNvSpPr>
          <p:nvPr/>
        </p:nvSpPr>
        <p:spPr>
          <a:xfrm>
            <a:off x="778565" y="1486338"/>
            <a:ext cx="2842591" cy="114917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rgbClr val="68262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800" dirty="0">
                <a:solidFill>
                  <a:srgbClr val="712C3D"/>
                </a:solidFill>
              </a:rPr>
              <a:t>Proven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A47855-238B-DF42-925C-51752127E9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0" y="2493075"/>
            <a:ext cx="1892300" cy="1066800"/>
          </a:xfrm>
          <a:prstGeom prst="rect">
            <a:avLst/>
          </a:prstGeom>
        </p:spPr>
      </p:pic>
      <p:pic>
        <p:nvPicPr>
          <p:cNvPr id="11" name="Picture 10" descr="A picture containing bed, indoor&#10;&#10;Description automatically generated">
            <a:extLst>
              <a:ext uri="{FF2B5EF4-FFF2-40B4-BE49-F238E27FC236}">
                <a16:creationId xmlns:a16="http://schemas.microsoft.com/office/drawing/2014/main" id="{F6D8751C-8B28-F648-BCE6-433328075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906" y="3683277"/>
            <a:ext cx="1714500" cy="1181100"/>
          </a:xfrm>
          <a:prstGeom prst="rect">
            <a:avLst/>
          </a:prstGeom>
        </p:spPr>
      </p:pic>
      <p:pic>
        <p:nvPicPr>
          <p:cNvPr id="13" name="Picture 12" descr="A picture containing cow, standing, wire, looking&#10;&#10;Description automatically generated">
            <a:extLst>
              <a:ext uri="{FF2B5EF4-FFF2-40B4-BE49-F238E27FC236}">
                <a16:creationId xmlns:a16="http://schemas.microsoft.com/office/drawing/2014/main" id="{6D1EADED-46FE-8442-91A3-320664B7C2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20" y="4035288"/>
            <a:ext cx="1333500" cy="1524000"/>
          </a:xfrm>
          <a:prstGeom prst="rect">
            <a:avLst/>
          </a:prstGeom>
        </p:spPr>
      </p:pic>
      <p:pic>
        <p:nvPicPr>
          <p:cNvPr id="15" name="Picture 14" descr="A picture containing text, vector graphics, screenshot&#10;&#10;Description automatically generated">
            <a:extLst>
              <a:ext uri="{FF2B5EF4-FFF2-40B4-BE49-F238E27FC236}">
                <a16:creationId xmlns:a16="http://schemas.microsoft.com/office/drawing/2014/main" id="{6DA68C5C-6709-5248-A52F-1EA016007F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4" t="54749"/>
          <a:stretch/>
        </p:blipFill>
        <p:spPr>
          <a:xfrm>
            <a:off x="2399748" y="5184465"/>
            <a:ext cx="2703996" cy="1247075"/>
          </a:xfrm>
          <a:prstGeom prst="rect">
            <a:avLst/>
          </a:prstGeom>
        </p:spPr>
      </p:pic>
      <p:sp>
        <p:nvSpPr>
          <p:cNvPr id="16" name="Title 14">
            <a:extLst>
              <a:ext uri="{FF2B5EF4-FFF2-40B4-BE49-F238E27FC236}">
                <a16:creationId xmlns:a16="http://schemas.microsoft.com/office/drawing/2014/main" id="{B1C5B155-7813-7E48-B475-AF84D34DA9A2}"/>
              </a:ext>
            </a:extLst>
          </p:cNvPr>
          <p:cNvSpPr txBox="1">
            <a:spLocks/>
          </p:cNvSpPr>
          <p:nvPr/>
        </p:nvSpPr>
        <p:spPr>
          <a:xfrm>
            <a:off x="8904781" y="1634637"/>
            <a:ext cx="2842591" cy="25385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rgbClr val="68262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800" dirty="0">
                <a:solidFill>
                  <a:srgbClr val="712C3D"/>
                </a:solidFill>
              </a:rPr>
              <a:t>Potential</a:t>
            </a:r>
          </a:p>
          <a:p>
            <a:pPr algn="ctr"/>
            <a:endParaRPr lang="en-US" sz="2800" dirty="0">
              <a:solidFill>
                <a:srgbClr val="712C3D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Ebola</a:t>
            </a:r>
          </a:p>
          <a:p>
            <a:r>
              <a:rPr lang="en-US" sz="2800" dirty="0">
                <a:solidFill>
                  <a:schemeClr val="tx1"/>
                </a:solidFill>
              </a:rPr>
              <a:t>Marburg</a:t>
            </a:r>
          </a:p>
          <a:p>
            <a:r>
              <a:rPr lang="en-US" sz="2800" dirty="0">
                <a:solidFill>
                  <a:schemeClr val="tx1"/>
                </a:solidFill>
              </a:rPr>
              <a:t>Rabies</a:t>
            </a:r>
          </a:p>
          <a:p>
            <a:r>
              <a:rPr lang="en-US" sz="2800" dirty="0">
                <a:solidFill>
                  <a:schemeClr val="tx1"/>
                </a:solidFill>
              </a:rPr>
              <a:t>Anthrax</a:t>
            </a:r>
          </a:p>
          <a:p>
            <a:r>
              <a:rPr lang="en-US" sz="2800" dirty="0">
                <a:solidFill>
                  <a:schemeClr val="tx1"/>
                </a:solidFill>
              </a:rPr>
              <a:t>Leptospirosis</a:t>
            </a:r>
          </a:p>
          <a:p>
            <a:r>
              <a:rPr lang="en-US" sz="2800" dirty="0">
                <a:solidFill>
                  <a:schemeClr val="tx1"/>
                </a:solidFill>
              </a:rPr>
              <a:t>Rift Valley fever</a:t>
            </a:r>
          </a:p>
          <a:p>
            <a:r>
              <a:rPr lang="en-US" sz="2800" dirty="0">
                <a:solidFill>
                  <a:schemeClr val="tx1"/>
                </a:solidFill>
              </a:rPr>
              <a:t>Henipa</a:t>
            </a:r>
          </a:p>
        </p:txBody>
      </p:sp>
      <p:pic>
        <p:nvPicPr>
          <p:cNvPr id="18" name="Picture 17" descr="A close-up of a human brain&#10;&#10;Description automatically generated with medium confidence">
            <a:extLst>
              <a:ext uri="{FF2B5EF4-FFF2-40B4-BE49-F238E27FC236}">
                <a16:creationId xmlns:a16="http://schemas.microsoft.com/office/drawing/2014/main" id="{6E824279-5BB4-0C4F-AECC-B3955186C1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01" y="2243767"/>
            <a:ext cx="1905000" cy="1066800"/>
          </a:xfrm>
          <a:prstGeom prst="rect">
            <a:avLst/>
          </a:prstGeom>
        </p:spPr>
      </p:pic>
      <p:pic>
        <p:nvPicPr>
          <p:cNvPr id="20" name="Picture 19" descr="A picture containing ground, outdoor, footwear, trunk&#10;&#10;Description automatically generated">
            <a:extLst>
              <a:ext uri="{FF2B5EF4-FFF2-40B4-BE49-F238E27FC236}">
                <a16:creationId xmlns:a16="http://schemas.microsoft.com/office/drawing/2014/main" id="{25CC541E-F9E5-C746-992F-96C265ECFD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802" y="3419618"/>
            <a:ext cx="2427986" cy="1466908"/>
          </a:xfrm>
          <a:prstGeom prst="rect">
            <a:avLst/>
          </a:prstGeom>
        </p:spPr>
      </p:pic>
      <p:pic>
        <p:nvPicPr>
          <p:cNvPr id="22" name="Picture 21" descr="A close up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8858A78D-2370-6C49-B832-4AA7873CB1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623" y="5199640"/>
            <a:ext cx="1638300" cy="1231900"/>
          </a:xfrm>
          <a:prstGeom prst="rect">
            <a:avLst/>
          </a:prstGeom>
        </p:spPr>
      </p:pic>
      <p:pic>
        <p:nvPicPr>
          <p:cNvPr id="24" name="Picture 23" descr="Text&#10;&#10;Description automatically generated with low confidence">
            <a:extLst>
              <a:ext uri="{FF2B5EF4-FFF2-40B4-BE49-F238E27FC236}">
                <a16:creationId xmlns:a16="http://schemas.microsoft.com/office/drawing/2014/main" id="{1CC2F31B-BDC9-724F-80D0-5236C2F922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094" y="1649595"/>
            <a:ext cx="1905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57470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689</Words>
  <Application>Microsoft Office PowerPoint</Application>
  <PresentationFormat>Widescreen</PresentationFormat>
  <Paragraphs>114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ilri_powerpoint_template_apr2013</vt:lpstr>
      <vt:lpstr>Averting future pandemics: Legal and illegal trade in animals, meat and wildmeat </vt:lpstr>
      <vt:lpstr>PowerPoint Presentation</vt:lpstr>
      <vt:lpstr>PowerPoint Presentation</vt:lpstr>
      <vt:lpstr>Zoonoses –the lethal gifts of livestock and wildlife</vt:lpstr>
      <vt:lpstr>PowerPoint Presentation</vt:lpstr>
      <vt:lpstr>PowerPoint Presentation</vt:lpstr>
      <vt:lpstr>Legal trade : SPS</vt:lpstr>
      <vt:lpstr>Illegal trade : No control</vt:lpstr>
      <vt:lpstr>Hazard introduction through smuggled meat</vt:lpstr>
      <vt:lpstr>PowerPoint Presentation</vt:lpstr>
      <vt:lpstr>Illegal trade : Drivers</vt:lpstr>
      <vt:lpstr>What can be done?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2021-09-02T12:37:33Z</dcterms:created>
  <dcterms:modified xsi:type="dcterms:W3CDTF">2021-09-02T12:57:50Z</dcterms:modified>
</cp:coreProperties>
</file>