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Lst>
  <p:notesMasterIdLst>
    <p:notesMasterId r:id="rId52"/>
  </p:notesMasterIdLst>
  <p:handoutMasterIdLst>
    <p:handoutMasterId r:id="rId53"/>
  </p:handoutMasterIdLst>
  <p:sldIdLst>
    <p:sldId id="258" r:id="rId5"/>
    <p:sldId id="259" r:id="rId6"/>
    <p:sldId id="2146847535" r:id="rId7"/>
    <p:sldId id="269" r:id="rId8"/>
    <p:sldId id="2146847603" r:id="rId9"/>
    <p:sldId id="2146847622" r:id="rId10"/>
    <p:sldId id="267" r:id="rId11"/>
    <p:sldId id="2146847693" r:id="rId12"/>
    <p:sldId id="2146847718" r:id="rId13"/>
    <p:sldId id="2146847692" r:id="rId14"/>
    <p:sldId id="2146847719" r:id="rId15"/>
    <p:sldId id="2146847720" r:id="rId16"/>
    <p:sldId id="2146847721" r:id="rId17"/>
    <p:sldId id="2146847555" r:id="rId18"/>
    <p:sldId id="2146847722" r:id="rId19"/>
    <p:sldId id="2146847723" r:id="rId20"/>
    <p:sldId id="2146847724" r:id="rId21"/>
    <p:sldId id="2146847725" r:id="rId22"/>
    <p:sldId id="273" r:id="rId23"/>
    <p:sldId id="266" r:id="rId24"/>
    <p:sldId id="2146847726" r:id="rId25"/>
    <p:sldId id="2146847616" r:id="rId26"/>
    <p:sldId id="2146847694" r:id="rId27"/>
    <p:sldId id="2146847691" r:id="rId28"/>
    <p:sldId id="2146847695" r:id="rId29"/>
    <p:sldId id="2146847696" r:id="rId30"/>
    <p:sldId id="2146847671" r:id="rId31"/>
    <p:sldId id="2146847698" r:id="rId32"/>
    <p:sldId id="2146847699" r:id="rId33"/>
    <p:sldId id="2146847701" r:id="rId34"/>
    <p:sldId id="2146847697" r:id="rId35"/>
    <p:sldId id="2146847703" r:id="rId36"/>
    <p:sldId id="2146847600" r:id="rId37"/>
    <p:sldId id="2146847672" r:id="rId38"/>
    <p:sldId id="2146847575" r:id="rId39"/>
    <p:sldId id="2146847670" r:id="rId40"/>
    <p:sldId id="2146847648" r:id="rId41"/>
    <p:sldId id="261" r:id="rId42"/>
    <p:sldId id="2146847595" r:id="rId43"/>
    <p:sldId id="2146847597" r:id="rId44"/>
    <p:sldId id="2146847596" r:id="rId45"/>
    <p:sldId id="2146847598" r:id="rId46"/>
    <p:sldId id="2146847704" r:id="rId47"/>
    <p:sldId id="2146847705" r:id="rId48"/>
    <p:sldId id="2146847706" r:id="rId49"/>
    <p:sldId id="2146847707" r:id="rId50"/>
    <p:sldId id="2146847708" r:id="rId5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72" userDrawn="1">
          <p15:clr>
            <a:srgbClr val="A4A3A4"/>
          </p15:clr>
        </p15:guide>
        <p15:guide id="2" pos="2568" userDrawn="1">
          <p15:clr>
            <a:srgbClr val="A4A3A4"/>
          </p15:clr>
        </p15:guide>
        <p15:guide id="3" orient="horz" pos="67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44B220-4930-15BF-4BE0-04BABA11E985}" name="Getachew, Muluhiwot (CGIAR System Organization)" initials="GM(SO" userId="S::M.GETACHEW@CGIAR.ORG::5b7744a1-3f7d-4625-8a69-f8f3f69a0bc0" providerId="AD"/>
  <p188:author id="{4BCE8D2D-36E4-D18C-1792-63D505E32558}" name="Bonaiuti, Enrico (CIP-ICARDA)" initials="B(" userId="S::e.bonaiuti@cgiar.org::6f82986f-8bf3-466b-b784-687dc0e2ba12" providerId="AD"/>
  <p188:author id="{F9D47261-3A6D-08A9-0B68-ECD88CCDC6A4}" name="Laura Reumann" initials="LR" userId="S::l.reumann@cgiar.org::f4e6e4f5-a4b9-47aa-92f1-38f4ba8fbf4d" providerId="AD"/>
  <p188:author id="{3EA66C80-A3D8-E9D7-60CD-6AB9903CF605}" name="Furtado, Alessandra (CIP)" initials="FA(" userId="S::a.furtado@cgiar.org::0ca457b1-9f20-467e-bd5c-5f5d763ff182" providerId="AD"/>
  <p188:author id="{B570DF8B-1F44-234F-D7A9-9FD8D2F4281C}" name="Dror, Iddo (ILRI)" initials="D(" userId="S::i.dror@cgiar.org::126218ad-f5a5-46c0-802d-24358986ae5c" providerId="AD"/>
  <p188:author id="{BA3E16A2-3447-6173-B6DD-55D26B8B2AF8}" name="Menzies, Donald (CGIAR System Organization)" initials="MD(SO" userId="S::D.Menzies@cgiar.org::63bac19d-d8c5-47d7-88a7-7f5ef5579d37" providerId="AD"/>
  <p188:author id="{C85CBCB0-7911-7505-9265-B718AD23E74B}" name="Place, Frank (IFPRI)" initials="P(" userId="S::f.place@cgiar.org::8ab4ffdd-4022-4611-9366-be6a8301fa96" providerId="AD"/>
  <p188:author id="{D62FBFC0-DA1D-FA35-7861-04CCF71BDF77}" name="Colomer, Julien (CGIAR System Organization)" initials="CJ(SO" userId="S::J.Colomer@cgiar.org::b2411d90-1fdc-4700-bb9a-fbe80d4d111c" providerId="AD"/>
  <p188:author id="{51137FCC-DEF1-A103-3C73-66AB594DB076}" name="Trifa, Nicoleta (CGIAR System Organization)" initials="TN(SO" userId="S::n.trifa@cgiar.org::93290713-cbbf-4b42-969d-f5220aba938d" providerId="AD"/>
  <p188:author id="{88E34EF8-13C0-24D0-4DF1-AADF2CFD867E}" name="Schut, Marc (CGIAR System Organization)" initials="SM(SO" userId="S::m.schut@cgiar.org::8f1de797-6913-4f4f-b300-838fc292d0e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9" name="Hilary Wild" initials="KCB" lastIdx="1" clrIdx="28">
    <p:extLst>
      <p:ext uri="{19B8F6BF-5375-455C-9EA6-DF929625EA0E}">
        <p15:presenceInfo xmlns:p15="http://schemas.microsoft.com/office/powerpoint/2012/main" userId="Hilary Wild" providerId="None"/>
      </p:ext>
    </p:extLst>
  </p:cmAuthor>
  <p:cmAuthor id="1" name="SMO" initials="SMO" lastIdx="42" clrIdx="0">
    <p:extLst>
      <p:ext uri="{19B8F6BF-5375-455C-9EA6-DF929625EA0E}">
        <p15:presenceInfo xmlns:p15="http://schemas.microsoft.com/office/powerpoint/2012/main" userId="SMO" providerId="None"/>
      </p:ext>
    </p:extLst>
  </p:cmAuthor>
  <p:cmAuthor id="30" name="K Bennett" initials="KCB" lastIdx="6" clrIdx="29">
    <p:extLst>
      <p:ext uri="{19B8F6BF-5375-455C-9EA6-DF929625EA0E}">
        <p15:presenceInfo xmlns:p15="http://schemas.microsoft.com/office/powerpoint/2012/main" userId="K Bennett" providerId="None"/>
      </p:ext>
    </p:extLst>
  </p:cmAuthor>
  <p:cmAuthor id="2" name="Quinn, Sara (CGIAR System Organization)" initials="QO" lastIdx="16" clrIdx="1">
    <p:extLst>
      <p:ext uri="{19B8F6BF-5375-455C-9EA6-DF929625EA0E}">
        <p15:presenceInfo xmlns:p15="http://schemas.microsoft.com/office/powerpoint/2012/main" userId="S::s.quinn@cgiar.org::e47d3906-c87f-4279-96ef-102eef59e167" providerId="AD"/>
      </p:ext>
    </p:extLst>
  </p:cmAuthor>
  <p:cmAuthor id="3" name="Cussen, Olwen (CGIAR System Organization)" initials="CO(SO" lastIdx="15" clrIdx="2">
    <p:extLst>
      <p:ext uri="{19B8F6BF-5375-455C-9EA6-DF929625EA0E}">
        <p15:presenceInfo xmlns:p15="http://schemas.microsoft.com/office/powerpoint/2012/main" userId="S-1-5-21-1606980848-162531612-839522115-24247" providerId="AD"/>
      </p:ext>
    </p:extLst>
  </p:cmAuthor>
  <p:cmAuthor id="4" name="Compton, Julia (System Org - Consultant)" initials="CC" lastIdx="15" clrIdx="3">
    <p:extLst>
      <p:ext uri="{19B8F6BF-5375-455C-9EA6-DF929625EA0E}">
        <p15:presenceInfo xmlns:p15="http://schemas.microsoft.com/office/powerpoint/2012/main" userId="S::j.compton@cgiar.org::a345051f-47b9-4aa0-a315-f5825f871d12" providerId="AD"/>
      </p:ext>
    </p:extLst>
  </p:cmAuthor>
  <p:cmAuthor id="5" name="Manning-Thomas, Nadia (CGIAR System Organization)" initials="MO" lastIdx="30" clrIdx="4">
    <p:extLst>
      <p:ext uri="{19B8F6BF-5375-455C-9EA6-DF929625EA0E}">
        <p15:presenceInfo xmlns:p15="http://schemas.microsoft.com/office/powerpoint/2012/main" userId="S::n.manning-thomas@cgiar.org::ee10a1cf-a826-4e78-830f-408c70a5cff8" providerId="AD"/>
      </p:ext>
    </p:extLst>
  </p:cmAuthor>
  <p:cmAuthor id="6" name="Manning-Thomas, Nadia (CGIAR System Organization)" initials="MN(SO" lastIdx="17" clrIdx="5">
    <p:extLst>
      <p:ext uri="{19B8F6BF-5375-455C-9EA6-DF929625EA0E}">
        <p15:presenceInfo xmlns:p15="http://schemas.microsoft.com/office/powerpoint/2012/main" userId="S-1-12-1-3994067407-1316530214-2353008515-4174357872" providerId="AD"/>
      </p:ext>
    </p:extLst>
  </p:cmAuthor>
  <p:cmAuthor id="7" name="Samuel Stacey" initials="SS" lastIdx="8" clrIdx="6">
    <p:extLst>
      <p:ext uri="{19B8F6BF-5375-455C-9EA6-DF929625EA0E}">
        <p15:presenceInfo xmlns:p15="http://schemas.microsoft.com/office/powerpoint/2012/main" userId="73e9e930-5ebd-41ab-a84c-43886a41a844" providerId="Windows Live"/>
      </p:ext>
    </p:extLst>
  </p:cmAuthor>
  <p:cmAuthor id="8" name="AZ" initials="ZA(" lastIdx="8" clrIdx="7">
    <p:extLst>
      <p:ext uri="{19B8F6BF-5375-455C-9EA6-DF929625EA0E}">
        <p15:presenceInfo xmlns:p15="http://schemas.microsoft.com/office/powerpoint/2012/main" userId="AZ" providerId="None"/>
      </p:ext>
    </p:extLst>
  </p:cmAuthor>
  <p:cmAuthor id="9" name="CGIAR SMO" initials="SMO" lastIdx="40" clrIdx="8">
    <p:extLst>
      <p:ext uri="{19B8F6BF-5375-455C-9EA6-DF929625EA0E}">
        <p15:presenceInfo xmlns:p15="http://schemas.microsoft.com/office/powerpoint/2012/main" userId="CGIAR SMO" providerId="None"/>
      </p:ext>
    </p:extLst>
  </p:cmAuthor>
  <p:cmAuthor id="10" name="Grainger-Jones, Elwyn (CGIAR System Organization)" initials="GO" lastIdx="10" clrIdx="9">
    <p:extLst>
      <p:ext uri="{19B8F6BF-5375-455C-9EA6-DF929625EA0E}">
        <p15:presenceInfo xmlns:p15="http://schemas.microsoft.com/office/powerpoint/2012/main" userId="S::egraingerjones@cgiar.org::68712cb9-d77d-4e25-9a1a-b1c2e9a3748b" providerId="AD"/>
      </p:ext>
    </p:extLst>
  </p:cmAuthor>
  <p:cmAuthor id="11" name="Colomer, Julien (CGIAR System Organization)" initials="CJ(SO" lastIdx="9" clrIdx="10">
    <p:extLst>
      <p:ext uri="{19B8F6BF-5375-455C-9EA6-DF929625EA0E}">
        <p15:presenceInfo xmlns:p15="http://schemas.microsoft.com/office/powerpoint/2012/main" userId="S::J.Colomer@cgiar.org::b2411d90-1fdc-4700-bb9a-fbe80d4d111c" providerId="AD"/>
      </p:ext>
    </p:extLst>
  </p:cmAuthor>
  <p:cmAuthor id="12" name="Smith, Andrew (CGIAR System Organization)" initials="SA(SO" lastIdx="21" clrIdx="11">
    <p:extLst>
      <p:ext uri="{19B8F6BF-5375-455C-9EA6-DF929625EA0E}">
        <p15:presenceInfo xmlns:p15="http://schemas.microsoft.com/office/powerpoint/2012/main" userId="S::A.J.Smith@cgiar.org::8a06fa0c-eddd-41d8-b9af-fa582b122ae0" providerId="AD"/>
      </p:ext>
    </p:extLst>
  </p:cmAuthor>
  <p:cmAuthor id="13" name="Craig, Jamie (CGIAR System Organization)" initials="CJ(SO" lastIdx="13" clrIdx="12">
    <p:extLst>
      <p:ext uri="{19B8F6BF-5375-455C-9EA6-DF929625EA0E}">
        <p15:presenceInfo xmlns:p15="http://schemas.microsoft.com/office/powerpoint/2012/main" userId="S::J.Craig@cgiar.org::267bf317-b355-4c71-b132-eff8930cd9d0" providerId="AD"/>
      </p:ext>
    </p:extLst>
  </p:cmAuthor>
  <p:cmAuthor id="14" name="Zandstra, Andre (CGIAR System Organization)" initials="ZO" lastIdx="7" clrIdx="13">
    <p:extLst>
      <p:ext uri="{19B8F6BF-5375-455C-9EA6-DF929625EA0E}">
        <p15:presenceInfo xmlns:p15="http://schemas.microsoft.com/office/powerpoint/2012/main" userId="S::a.zandstra@cgiar.org::ecab230e-e994-4cc7-af01-3de217e03e50" providerId="AD"/>
      </p:ext>
    </p:extLst>
  </p:cmAuthor>
  <p:cmAuthor id="15" name="Sundstrom, Roland (CGIAR System Organization)" initials="SR(SO" lastIdx="40" clrIdx="14">
    <p:extLst>
      <p:ext uri="{19B8F6BF-5375-455C-9EA6-DF929625EA0E}">
        <p15:presenceInfo xmlns:p15="http://schemas.microsoft.com/office/powerpoint/2012/main" userId="S::R.Sundstrom@cgiar.org::30fde8fb-5bdf-4c9b-b55e-ee8834a87165" providerId="AD"/>
      </p:ext>
    </p:extLst>
  </p:cmAuthor>
  <p:cmAuthor id="16" name="Bennett, Karmen (CGIAR System Organization)" initials="BO" lastIdx="3" clrIdx="15">
    <p:extLst>
      <p:ext uri="{19B8F6BF-5375-455C-9EA6-DF929625EA0E}">
        <p15:presenceInfo xmlns:p15="http://schemas.microsoft.com/office/powerpoint/2012/main" userId="S::k.bennett@cgiar.org::7ce980d7-af5d-4d40-85e4-4f613acfcee5" providerId="AD"/>
      </p:ext>
    </p:extLst>
  </p:cmAuthor>
  <p:cmAuthor id="17" name="Karmen" initials="KCB" lastIdx="12" clrIdx="16">
    <p:extLst>
      <p:ext uri="{19B8F6BF-5375-455C-9EA6-DF929625EA0E}">
        <p15:presenceInfo xmlns:p15="http://schemas.microsoft.com/office/powerpoint/2012/main" userId="Karmen" providerId="None"/>
      </p:ext>
    </p:extLst>
  </p:cmAuthor>
  <p:cmAuthor id="18" name="Author" initials="Author" lastIdx="7" clrIdx="17">
    <p:extLst>
      <p:ext uri="{19B8F6BF-5375-455C-9EA6-DF929625EA0E}">
        <p15:presenceInfo xmlns:p15="http://schemas.microsoft.com/office/powerpoint/2012/main" userId="Author" providerId="None"/>
      </p:ext>
    </p:extLst>
  </p:cmAuthor>
  <p:cmAuthor id="19" name="System Organization" initials="SO" lastIdx="1" clrIdx="18">
    <p:extLst>
      <p:ext uri="{19B8F6BF-5375-455C-9EA6-DF929625EA0E}">
        <p15:presenceInfo xmlns:p15="http://schemas.microsoft.com/office/powerpoint/2012/main" userId="System Organization" providerId="None"/>
      </p:ext>
    </p:extLst>
  </p:cmAuthor>
  <p:cmAuthor id="20" name="Olwen Cussen" initials="OC" lastIdx="47" clrIdx="19">
    <p:extLst>
      <p:ext uri="{19B8F6BF-5375-455C-9EA6-DF929625EA0E}">
        <p15:presenceInfo xmlns:p15="http://schemas.microsoft.com/office/powerpoint/2012/main" userId="Olwen Cussen" providerId="None"/>
      </p:ext>
    </p:extLst>
  </p:cmAuthor>
  <p:cmAuthor id="21" name="CGIAR" initials="CGIAR" lastIdx="33" clrIdx="20">
    <p:extLst>
      <p:ext uri="{19B8F6BF-5375-455C-9EA6-DF929625EA0E}">
        <p15:presenceInfo xmlns:p15="http://schemas.microsoft.com/office/powerpoint/2012/main" userId="CGIAR" providerId="None"/>
      </p:ext>
    </p:extLst>
  </p:cmAuthor>
  <p:cmAuthor id="22" name="Solomos, Georgios (CGIAR System Organization)" initials="SG(SO" lastIdx="1" clrIdx="21">
    <p:extLst>
      <p:ext uri="{19B8F6BF-5375-455C-9EA6-DF929625EA0E}">
        <p15:presenceInfo xmlns:p15="http://schemas.microsoft.com/office/powerpoint/2012/main" userId="S::G.Solomos@cgiar.org::f5765543-009b-41bd-8170-034be5f9e1ea" providerId="AD"/>
      </p:ext>
    </p:extLst>
  </p:cmAuthor>
  <p:cmAuthor id="23" name="Elwyn" initials="EGJ" lastIdx="22" clrIdx="22">
    <p:extLst>
      <p:ext uri="{19B8F6BF-5375-455C-9EA6-DF929625EA0E}">
        <p15:presenceInfo xmlns:p15="http://schemas.microsoft.com/office/powerpoint/2012/main" userId="Elwyn" providerId="None"/>
      </p:ext>
    </p:extLst>
  </p:cmAuthor>
  <p:cmAuthor id="24" name="Sinosi, Isobel (CGIAR System Organization)" initials="SI(SO" lastIdx="1" clrIdx="23">
    <p:extLst>
      <p:ext uri="{19B8F6BF-5375-455C-9EA6-DF929625EA0E}">
        <p15:presenceInfo xmlns:p15="http://schemas.microsoft.com/office/powerpoint/2012/main" userId="S::i.sinosi@cgiar.org::a17db583-3546-473a-8f5a-bdaeb28beadd" providerId="AD"/>
      </p:ext>
    </p:extLst>
  </p:cmAuthor>
  <p:cmAuthor id="25" name="Vermeulen, Sonja (CGIAR System Organization)" initials="VO" lastIdx="9" clrIdx="24">
    <p:extLst>
      <p:ext uri="{19B8F6BF-5375-455C-9EA6-DF929625EA0E}">
        <p15:presenceInfo xmlns:p15="http://schemas.microsoft.com/office/powerpoint/2012/main" userId="S::s.vermeulen@cgiar.org::7f3eeccc-c54f-466f-9870-0d205a5c6de4" providerId="AD"/>
      </p:ext>
    </p:extLst>
  </p:cmAuthor>
  <p:cmAuthor id="26" name="Karmen Bennett" initials="KCB" lastIdx="16" clrIdx="25">
    <p:extLst>
      <p:ext uri="{19B8F6BF-5375-455C-9EA6-DF929625EA0E}">
        <p15:presenceInfo xmlns:p15="http://schemas.microsoft.com/office/powerpoint/2012/main" userId="Karmen Bennett" providerId="None"/>
      </p:ext>
    </p:extLst>
  </p:cmAuthor>
  <p:cmAuthor id="27" name="Poire, Valerie (CGIAR System Organization)" initials="PO" lastIdx="1" clrIdx="26">
    <p:extLst>
      <p:ext uri="{19B8F6BF-5375-455C-9EA6-DF929625EA0E}">
        <p15:presenceInfo xmlns:p15="http://schemas.microsoft.com/office/powerpoint/2012/main" userId="S::v.poire@cgiar.org::aa6ecc9c-c4e6-4d04-853a-06a1f3d87686" providerId="AD"/>
      </p:ext>
    </p:extLst>
  </p:cmAuthor>
  <p:cmAuthor id="28" name="Sadoff, Claudia (One CGIAR)" initials="SC" lastIdx="2" clrIdx="27">
    <p:extLst>
      <p:ext uri="{19B8F6BF-5375-455C-9EA6-DF929625EA0E}">
        <p15:presenceInfo xmlns:p15="http://schemas.microsoft.com/office/powerpoint/2012/main" userId="S::c.sadoff@cgiar.org::9c4fb457-88be-4c22-a8f2-ef36117e7e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E6E6E6"/>
    <a:srgbClr val="016B59"/>
    <a:srgbClr val="C24C2E"/>
    <a:srgbClr val="3A5962"/>
    <a:srgbClr val="E7E6E6"/>
    <a:srgbClr val="DBD2F8"/>
    <a:srgbClr val="722B3C"/>
    <a:srgbClr val="DAE9FC"/>
    <a:srgbClr val="926C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96"/>
      </p:cViewPr>
      <p:guideLst>
        <p:guide orient="horz" pos="1272"/>
        <p:guide pos="2568"/>
        <p:guide orient="horz" pos="672"/>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8/10/relationships/authors" Targe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diagrams/_rels/data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_rels/drawing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66AD6E-3D4A-DB4C-B58F-36FA79B1B6E1}" type="doc">
      <dgm:prSet loTypeId="urn:microsoft.com/office/officeart/2005/8/layout/chevron1" loCatId="" qsTypeId="urn:microsoft.com/office/officeart/2005/8/quickstyle/simple1" qsCatId="simple" csTypeId="urn:microsoft.com/office/officeart/2005/8/colors/colorful1" csCatId="colorful" phldr="1"/>
      <dgm:spPr/>
    </dgm:pt>
    <dgm:pt modelId="{AA985B99-D73F-334C-BE5F-04F795CD9E08}">
      <dgm:prSet phldrT="[Text]"/>
      <dgm:spPr/>
      <dgm:t>
        <a:bodyPr/>
        <a:lstStyle/>
        <a:p>
          <a:r>
            <a:rPr lang="en-GB"/>
            <a:t>2019</a:t>
          </a:r>
        </a:p>
      </dgm:t>
    </dgm:pt>
    <dgm:pt modelId="{D1CCF6E0-7087-2143-A4F1-DE6313901986}" type="parTrans" cxnId="{710949FD-F37E-794D-B94D-D074D5AEA34B}">
      <dgm:prSet/>
      <dgm:spPr/>
      <dgm:t>
        <a:bodyPr/>
        <a:lstStyle/>
        <a:p>
          <a:endParaRPr lang="en-GB"/>
        </a:p>
      </dgm:t>
    </dgm:pt>
    <dgm:pt modelId="{D8E63A0D-73E9-D145-82C6-CCD078C736DF}" type="sibTrans" cxnId="{710949FD-F37E-794D-B94D-D074D5AEA34B}">
      <dgm:prSet/>
      <dgm:spPr/>
      <dgm:t>
        <a:bodyPr/>
        <a:lstStyle/>
        <a:p>
          <a:endParaRPr lang="en-GB"/>
        </a:p>
      </dgm:t>
    </dgm:pt>
    <dgm:pt modelId="{26AFA1CD-804C-2640-ACE6-9BC79F473A1D}">
      <dgm:prSet phldrT="[Text]"/>
      <dgm:spPr/>
      <dgm:t>
        <a:bodyPr/>
        <a:lstStyle/>
        <a:p>
          <a:r>
            <a:rPr lang="en-GB"/>
            <a:t>2020</a:t>
          </a:r>
        </a:p>
      </dgm:t>
    </dgm:pt>
    <dgm:pt modelId="{E24BC649-5C68-AC42-B0AC-923E5DC64DCC}" type="parTrans" cxnId="{5945201A-97F2-2344-ABE3-F111918C9EFC}">
      <dgm:prSet/>
      <dgm:spPr/>
      <dgm:t>
        <a:bodyPr/>
        <a:lstStyle/>
        <a:p>
          <a:endParaRPr lang="en-GB"/>
        </a:p>
      </dgm:t>
    </dgm:pt>
    <dgm:pt modelId="{39C9563D-FA71-C44F-98F3-A4944B7E1D6A}" type="sibTrans" cxnId="{5945201A-97F2-2344-ABE3-F111918C9EFC}">
      <dgm:prSet/>
      <dgm:spPr/>
      <dgm:t>
        <a:bodyPr/>
        <a:lstStyle/>
        <a:p>
          <a:endParaRPr lang="en-GB"/>
        </a:p>
      </dgm:t>
    </dgm:pt>
    <dgm:pt modelId="{EC8AA19E-A52C-5B40-8900-0A45FFB39706}">
      <dgm:prSet phldrT="[Text]"/>
      <dgm:spPr/>
      <dgm:t>
        <a:bodyPr/>
        <a:lstStyle/>
        <a:p>
          <a:r>
            <a:rPr lang="en-GB"/>
            <a:t>2021</a:t>
          </a:r>
        </a:p>
      </dgm:t>
    </dgm:pt>
    <dgm:pt modelId="{F37CCE35-991E-3C46-AAE7-67079A266AD3}" type="parTrans" cxnId="{1888D342-EE6D-A24E-9888-F2221CD3C2AF}">
      <dgm:prSet/>
      <dgm:spPr/>
      <dgm:t>
        <a:bodyPr/>
        <a:lstStyle/>
        <a:p>
          <a:endParaRPr lang="en-GB"/>
        </a:p>
      </dgm:t>
    </dgm:pt>
    <dgm:pt modelId="{FAB77954-E649-6D44-BE03-B76B20B8F625}" type="sibTrans" cxnId="{1888D342-EE6D-A24E-9888-F2221CD3C2AF}">
      <dgm:prSet/>
      <dgm:spPr/>
      <dgm:t>
        <a:bodyPr/>
        <a:lstStyle/>
        <a:p>
          <a:endParaRPr lang="en-GB"/>
        </a:p>
      </dgm:t>
    </dgm:pt>
    <dgm:pt modelId="{0FFB270E-9CD7-1849-A2D8-3934A92F1BDB}">
      <dgm:prSet phldrT="[Text]"/>
      <dgm:spPr/>
      <dgm:t>
        <a:bodyPr/>
        <a:lstStyle/>
        <a:p>
          <a:r>
            <a:rPr lang="en-GB"/>
            <a:t>2022</a:t>
          </a:r>
        </a:p>
      </dgm:t>
    </dgm:pt>
    <dgm:pt modelId="{DC4E2884-F5A4-7143-895E-B91460F21C24}" type="parTrans" cxnId="{BBD2CA76-EF21-EB4D-89D8-1649F69990DC}">
      <dgm:prSet/>
      <dgm:spPr/>
      <dgm:t>
        <a:bodyPr/>
        <a:lstStyle/>
        <a:p>
          <a:endParaRPr lang="en-GB"/>
        </a:p>
      </dgm:t>
    </dgm:pt>
    <dgm:pt modelId="{F73FC67A-9BF0-6542-A3AA-C4F0762E43AD}" type="sibTrans" cxnId="{BBD2CA76-EF21-EB4D-89D8-1649F69990DC}">
      <dgm:prSet/>
      <dgm:spPr/>
      <dgm:t>
        <a:bodyPr/>
        <a:lstStyle/>
        <a:p>
          <a:endParaRPr lang="en-GB"/>
        </a:p>
      </dgm:t>
    </dgm:pt>
    <dgm:pt modelId="{078C9743-F084-7D4D-A45C-8C57F07ECB04}">
      <dgm:prSet phldrT="[Text]"/>
      <dgm:spPr/>
      <dgm:t>
        <a:bodyPr/>
        <a:lstStyle/>
        <a:p>
          <a:r>
            <a:rPr lang="en-GB"/>
            <a:t>2017-18</a:t>
          </a:r>
        </a:p>
      </dgm:t>
    </dgm:pt>
    <dgm:pt modelId="{22AFE01F-34FC-114C-9D55-48A0A14B52E9}" type="parTrans" cxnId="{5EAF676F-BDB9-F743-98DD-00D15BA790E8}">
      <dgm:prSet/>
      <dgm:spPr/>
      <dgm:t>
        <a:bodyPr/>
        <a:lstStyle/>
        <a:p>
          <a:endParaRPr lang="en-GB"/>
        </a:p>
      </dgm:t>
    </dgm:pt>
    <dgm:pt modelId="{8387E71B-DFD0-244A-A94D-862F9D69644C}" type="sibTrans" cxnId="{5EAF676F-BDB9-F743-98DD-00D15BA790E8}">
      <dgm:prSet/>
      <dgm:spPr/>
      <dgm:t>
        <a:bodyPr/>
        <a:lstStyle/>
        <a:p>
          <a:endParaRPr lang="en-GB"/>
        </a:p>
      </dgm:t>
    </dgm:pt>
    <dgm:pt modelId="{8BA0FF1B-9144-544A-8309-7E6A765084B1}" type="pres">
      <dgm:prSet presAssocID="{AB66AD6E-3D4A-DB4C-B58F-36FA79B1B6E1}" presName="Name0" presStyleCnt="0">
        <dgm:presLayoutVars>
          <dgm:dir/>
          <dgm:animLvl val="lvl"/>
          <dgm:resizeHandles val="exact"/>
        </dgm:presLayoutVars>
      </dgm:prSet>
      <dgm:spPr/>
    </dgm:pt>
    <dgm:pt modelId="{DE00ED10-37B7-A944-8075-6107267D8842}" type="pres">
      <dgm:prSet presAssocID="{078C9743-F084-7D4D-A45C-8C57F07ECB04}" presName="parTxOnly" presStyleLbl="node1" presStyleIdx="0" presStyleCnt="5" custScaleX="157803">
        <dgm:presLayoutVars>
          <dgm:chMax val="0"/>
          <dgm:chPref val="0"/>
          <dgm:bulletEnabled val="1"/>
        </dgm:presLayoutVars>
      </dgm:prSet>
      <dgm:spPr/>
    </dgm:pt>
    <dgm:pt modelId="{AE8D21E2-CB18-F342-A70A-0B7BE7993F17}" type="pres">
      <dgm:prSet presAssocID="{8387E71B-DFD0-244A-A94D-862F9D69644C}" presName="parTxOnlySpace" presStyleCnt="0"/>
      <dgm:spPr/>
    </dgm:pt>
    <dgm:pt modelId="{74BA73C0-1B44-1C48-AE79-250A214C449F}" type="pres">
      <dgm:prSet presAssocID="{AA985B99-D73F-334C-BE5F-04F795CD9E08}" presName="parTxOnly" presStyleLbl="node1" presStyleIdx="1" presStyleCnt="5" custScaleX="95302">
        <dgm:presLayoutVars>
          <dgm:chMax val="0"/>
          <dgm:chPref val="0"/>
          <dgm:bulletEnabled val="1"/>
        </dgm:presLayoutVars>
      </dgm:prSet>
      <dgm:spPr/>
    </dgm:pt>
    <dgm:pt modelId="{2D7E3711-91E3-0544-B3A3-C1F501EC5F47}" type="pres">
      <dgm:prSet presAssocID="{D8E63A0D-73E9-D145-82C6-CCD078C736DF}" presName="parTxOnlySpace" presStyleCnt="0"/>
      <dgm:spPr/>
    </dgm:pt>
    <dgm:pt modelId="{6C30542F-93C4-ED45-9705-93CDF2439231}" type="pres">
      <dgm:prSet presAssocID="{26AFA1CD-804C-2640-ACE6-9BC79F473A1D}" presName="parTxOnly" presStyleLbl="node1" presStyleIdx="2" presStyleCnt="5" custScaleX="116800">
        <dgm:presLayoutVars>
          <dgm:chMax val="0"/>
          <dgm:chPref val="0"/>
          <dgm:bulletEnabled val="1"/>
        </dgm:presLayoutVars>
      </dgm:prSet>
      <dgm:spPr/>
    </dgm:pt>
    <dgm:pt modelId="{72C3B798-CBF9-5A4F-850A-83EDB74C970D}" type="pres">
      <dgm:prSet presAssocID="{39C9563D-FA71-C44F-98F3-A4944B7E1D6A}" presName="parTxOnlySpace" presStyleCnt="0"/>
      <dgm:spPr/>
    </dgm:pt>
    <dgm:pt modelId="{7E614D94-E30A-3B4B-AA8E-3A688A63CA0E}" type="pres">
      <dgm:prSet presAssocID="{EC8AA19E-A52C-5B40-8900-0A45FFB39706}" presName="parTxOnly" presStyleLbl="node1" presStyleIdx="3" presStyleCnt="5" custScaleX="201908">
        <dgm:presLayoutVars>
          <dgm:chMax val="0"/>
          <dgm:chPref val="0"/>
          <dgm:bulletEnabled val="1"/>
        </dgm:presLayoutVars>
      </dgm:prSet>
      <dgm:spPr/>
    </dgm:pt>
    <dgm:pt modelId="{9AFC5B4D-363D-5140-9935-CC45EFB48AAF}" type="pres">
      <dgm:prSet presAssocID="{FAB77954-E649-6D44-BE03-B76B20B8F625}" presName="parTxOnlySpace" presStyleCnt="0"/>
      <dgm:spPr/>
    </dgm:pt>
    <dgm:pt modelId="{5B3B6BB5-9AC5-B245-91E2-2D945ACB26EA}" type="pres">
      <dgm:prSet presAssocID="{0FFB270E-9CD7-1849-A2D8-3934A92F1BDB}" presName="parTxOnly" presStyleLbl="node1" presStyleIdx="4" presStyleCnt="5" custScaleX="112113">
        <dgm:presLayoutVars>
          <dgm:chMax val="0"/>
          <dgm:chPref val="0"/>
          <dgm:bulletEnabled val="1"/>
        </dgm:presLayoutVars>
      </dgm:prSet>
      <dgm:spPr/>
    </dgm:pt>
  </dgm:ptLst>
  <dgm:cxnLst>
    <dgm:cxn modelId="{75D41A0A-64AA-A84E-BE96-7D446CD81E97}" type="presOf" srcId="{AB66AD6E-3D4A-DB4C-B58F-36FA79B1B6E1}" destId="{8BA0FF1B-9144-544A-8309-7E6A765084B1}" srcOrd="0" destOrd="0" presId="urn:microsoft.com/office/officeart/2005/8/layout/chevron1"/>
    <dgm:cxn modelId="{5945201A-97F2-2344-ABE3-F111918C9EFC}" srcId="{AB66AD6E-3D4A-DB4C-B58F-36FA79B1B6E1}" destId="{26AFA1CD-804C-2640-ACE6-9BC79F473A1D}" srcOrd="2" destOrd="0" parTransId="{E24BC649-5C68-AC42-B0AC-923E5DC64DCC}" sibTransId="{39C9563D-FA71-C44F-98F3-A4944B7E1D6A}"/>
    <dgm:cxn modelId="{A9AEBB1F-6D30-AD4F-B739-D44F0D73D449}" type="presOf" srcId="{EC8AA19E-A52C-5B40-8900-0A45FFB39706}" destId="{7E614D94-E30A-3B4B-AA8E-3A688A63CA0E}" srcOrd="0" destOrd="0" presId="urn:microsoft.com/office/officeart/2005/8/layout/chevron1"/>
    <dgm:cxn modelId="{2CEB0437-AB62-894A-9C53-3E948CBFF207}" type="presOf" srcId="{26AFA1CD-804C-2640-ACE6-9BC79F473A1D}" destId="{6C30542F-93C4-ED45-9705-93CDF2439231}" srcOrd="0" destOrd="0" presId="urn:microsoft.com/office/officeart/2005/8/layout/chevron1"/>
    <dgm:cxn modelId="{1888D342-EE6D-A24E-9888-F2221CD3C2AF}" srcId="{AB66AD6E-3D4A-DB4C-B58F-36FA79B1B6E1}" destId="{EC8AA19E-A52C-5B40-8900-0A45FFB39706}" srcOrd="3" destOrd="0" parTransId="{F37CCE35-991E-3C46-AAE7-67079A266AD3}" sibTransId="{FAB77954-E649-6D44-BE03-B76B20B8F625}"/>
    <dgm:cxn modelId="{2FEDF243-15D2-3E48-9888-CD39729B1639}" type="presOf" srcId="{0FFB270E-9CD7-1849-A2D8-3934A92F1BDB}" destId="{5B3B6BB5-9AC5-B245-91E2-2D945ACB26EA}" srcOrd="0" destOrd="0" presId="urn:microsoft.com/office/officeart/2005/8/layout/chevron1"/>
    <dgm:cxn modelId="{5EAF676F-BDB9-F743-98DD-00D15BA790E8}" srcId="{AB66AD6E-3D4A-DB4C-B58F-36FA79B1B6E1}" destId="{078C9743-F084-7D4D-A45C-8C57F07ECB04}" srcOrd="0" destOrd="0" parTransId="{22AFE01F-34FC-114C-9D55-48A0A14B52E9}" sibTransId="{8387E71B-DFD0-244A-A94D-862F9D69644C}"/>
    <dgm:cxn modelId="{BBD2CA76-EF21-EB4D-89D8-1649F69990DC}" srcId="{AB66AD6E-3D4A-DB4C-B58F-36FA79B1B6E1}" destId="{0FFB270E-9CD7-1849-A2D8-3934A92F1BDB}" srcOrd="4" destOrd="0" parTransId="{DC4E2884-F5A4-7143-895E-B91460F21C24}" sibTransId="{F73FC67A-9BF0-6542-A3AA-C4F0762E43AD}"/>
    <dgm:cxn modelId="{FA2E7691-761F-DE41-93C0-F6FBF7A222B5}" type="presOf" srcId="{078C9743-F084-7D4D-A45C-8C57F07ECB04}" destId="{DE00ED10-37B7-A944-8075-6107267D8842}" srcOrd="0" destOrd="0" presId="urn:microsoft.com/office/officeart/2005/8/layout/chevron1"/>
    <dgm:cxn modelId="{2E9376A8-C897-3841-B30A-5706D16420F5}" type="presOf" srcId="{AA985B99-D73F-334C-BE5F-04F795CD9E08}" destId="{74BA73C0-1B44-1C48-AE79-250A214C449F}" srcOrd="0" destOrd="0" presId="urn:microsoft.com/office/officeart/2005/8/layout/chevron1"/>
    <dgm:cxn modelId="{710949FD-F37E-794D-B94D-D074D5AEA34B}" srcId="{AB66AD6E-3D4A-DB4C-B58F-36FA79B1B6E1}" destId="{AA985B99-D73F-334C-BE5F-04F795CD9E08}" srcOrd="1" destOrd="0" parTransId="{D1CCF6E0-7087-2143-A4F1-DE6313901986}" sibTransId="{D8E63A0D-73E9-D145-82C6-CCD078C736DF}"/>
    <dgm:cxn modelId="{999B0B04-CC14-FD40-8ABE-C6C82B6FAE0C}" type="presParOf" srcId="{8BA0FF1B-9144-544A-8309-7E6A765084B1}" destId="{DE00ED10-37B7-A944-8075-6107267D8842}" srcOrd="0" destOrd="0" presId="urn:microsoft.com/office/officeart/2005/8/layout/chevron1"/>
    <dgm:cxn modelId="{08EC1B40-CDED-5940-A3F1-6DC6BFE24A22}" type="presParOf" srcId="{8BA0FF1B-9144-544A-8309-7E6A765084B1}" destId="{AE8D21E2-CB18-F342-A70A-0B7BE7993F17}" srcOrd="1" destOrd="0" presId="urn:microsoft.com/office/officeart/2005/8/layout/chevron1"/>
    <dgm:cxn modelId="{9F65A436-354A-9B4E-AB5B-0460692E6610}" type="presParOf" srcId="{8BA0FF1B-9144-544A-8309-7E6A765084B1}" destId="{74BA73C0-1B44-1C48-AE79-250A214C449F}" srcOrd="2" destOrd="0" presId="urn:microsoft.com/office/officeart/2005/8/layout/chevron1"/>
    <dgm:cxn modelId="{EF2591B2-F5A1-1E4F-8F03-3714FAC39DFD}" type="presParOf" srcId="{8BA0FF1B-9144-544A-8309-7E6A765084B1}" destId="{2D7E3711-91E3-0544-B3A3-C1F501EC5F47}" srcOrd="3" destOrd="0" presId="urn:microsoft.com/office/officeart/2005/8/layout/chevron1"/>
    <dgm:cxn modelId="{D24E8BA4-FF6D-F341-B72C-D32A3E1F0B83}" type="presParOf" srcId="{8BA0FF1B-9144-544A-8309-7E6A765084B1}" destId="{6C30542F-93C4-ED45-9705-93CDF2439231}" srcOrd="4" destOrd="0" presId="urn:microsoft.com/office/officeart/2005/8/layout/chevron1"/>
    <dgm:cxn modelId="{137ED829-D31E-944C-BBE2-B8777A9B1E6F}" type="presParOf" srcId="{8BA0FF1B-9144-544A-8309-7E6A765084B1}" destId="{72C3B798-CBF9-5A4F-850A-83EDB74C970D}" srcOrd="5" destOrd="0" presId="urn:microsoft.com/office/officeart/2005/8/layout/chevron1"/>
    <dgm:cxn modelId="{5690F3DD-D64E-9B47-A4FA-4ACB0AC81498}" type="presParOf" srcId="{8BA0FF1B-9144-544A-8309-7E6A765084B1}" destId="{7E614D94-E30A-3B4B-AA8E-3A688A63CA0E}" srcOrd="6" destOrd="0" presId="urn:microsoft.com/office/officeart/2005/8/layout/chevron1"/>
    <dgm:cxn modelId="{53BA4EDD-0F4B-7F46-96A2-CF3DF09622B5}" type="presParOf" srcId="{8BA0FF1B-9144-544A-8309-7E6A765084B1}" destId="{9AFC5B4D-363D-5140-9935-CC45EFB48AAF}" srcOrd="7" destOrd="0" presId="urn:microsoft.com/office/officeart/2005/8/layout/chevron1"/>
    <dgm:cxn modelId="{627C0EFA-F611-2C43-8360-8C624CA2418F}" type="presParOf" srcId="{8BA0FF1B-9144-544A-8309-7E6A765084B1}" destId="{5B3B6BB5-9AC5-B245-91E2-2D945ACB26EA}"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C3DE9A-5B45-9741-957F-98EC456C0D03}" type="doc">
      <dgm:prSet loTypeId="urn:microsoft.com/office/officeart/2005/8/layout/chevron2" loCatId="" qsTypeId="urn:microsoft.com/office/officeart/2005/8/quickstyle/simple1" qsCatId="simple" csTypeId="urn:microsoft.com/office/officeart/2005/8/colors/colorful1" csCatId="colorful" phldr="1"/>
      <dgm:spPr/>
      <dgm:t>
        <a:bodyPr/>
        <a:lstStyle/>
        <a:p>
          <a:endParaRPr lang="en-GB"/>
        </a:p>
      </dgm:t>
    </dgm:pt>
    <dgm:pt modelId="{6984723E-E53E-934C-9632-554D4DB98B66}">
      <dgm:prSet phldrT="[Text]"/>
      <dgm:spPr/>
      <dgm:t>
        <a:bodyPr/>
        <a:lstStyle/>
        <a:p>
          <a:r>
            <a:rPr lang="en-GB"/>
            <a:t>Resource mobilisation for prioritized innovation packages with high transformation/ impact potential</a:t>
          </a:r>
        </a:p>
      </dgm:t>
    </dgm:pt>
    <dgm:pt modelId="{19DFE276-96A4-1D4E-86BD-DEDED38610E3}">
      <dgm:prSet phldrT="[Text]"/>
      <dgm:spPr/>
      <dgm:t>
        <a:bodyPr/>
        <a:lstStyle/>
        <a:p>
          <a:r>
            <a:rPr lang="en-GB"/>
            <a:t>Develop context-specific scaling strategies</a:t>
          </a:r>
        </a:p>
      </dgm:t>
    </dgm:pt>
    <dgm:pt modelId="{A670DAD0-1744-594C-AC8B-D54D9AAC97B2}">
      <dgm:prSet phldrT="[Text]" custT="1"/>
      <dgm:spPr/>
      <dgm:t>
        <a:bodyPr/>
        <a:lstStyle/>
        <a:p>
          <a:r>
            <a:rPr lang="en-GB" sz="2000"/>
            <a:t>Scaling Strategies </a:t>
          </a:r>
        </a:p>
      </dgm:t>
    </dgm:pt>
    <dgm:pt modelId="{AA674755-28C5-0043-BA2D-B5F6E8F0E4C4}" type="sibTrans" cxnId="{66D422A5-DFC0-C74E-94B6-66456C4E8014}">
      <dgm:prSet/>
      <dgm:spPr/>
      <dgm:t>
        <a:bodyPr/>
        <a:lstStyle/>
        <a:p>
          <a:endParaRPr lang="en-GB"/>
        </a:p>
      </dgm:t>
    </dgm:pt>
    <dgm:pt modelId="{3F32CDC8-CFCA-B449-84E3-CB46D18E429F}" type="parTrans" cxnId="{66D422A5-DFC0-C74E-94B6-66456C4E8014}">
      <dgm:prSet/>
      <dgm:spPr/>
      <dgm:t>
        <a:bodyPr/>
        <a:lstStyle/>
        <a:p>
          <a:endParaRPr lang="en-GB"/>
        </a:p>
      </dgm:t>
    </dgm:pt>
    <dgm:pt modelId="{59A25102-E717-DD45-BC9B-23E160F6564A}" type="sibTrans" cxnId="{B3A2BA28-F91F-C243-BA8F-DEA7CA15C47D}">
      <dgm:prSet/>
      <dgm:spPr/>
      <dgm:t>
        <a:bodyPr/>
        <a:lstStyle/>
        <a:p>
          <a:endParaRPr lang="en-GB"/>
        </a:p>
      </dgm:t>
    </dgm:pt>
    <dgm:pt modelId="{AC354986-226E-C34D-BFAE-541D76BCA24C}" type="parTrans" cxnId="{B3A2BA28-F91F-C243-BA8F-DEA7CA15C47D}">
      <dgm:prSet/>
      <dgm:spPr/>
      <dgm:t>
        <a:bodyPr/>
        <a:lstStyle/>
        <a:p>
          <a:endParaRPr lang="en-GB"/>
        </a:p>
      </dgm:t>
    </dgm:pt>
    <dgm:pt modelId="{FE227DDA-6668-164E-A857-3784F3862A57}" type="sibTrans" cxnId="{6F0D23A1-4D5B-F04B-BDD7-D3687AB4F38F}">
      <dgm:prSet/>
      <dgm:spPr/>
      <dgm:t>
        <a:bodyPr/>
        <a:lstStyle/>
        <a:p>
          <a:endParaRPr lang="en-GB"/>
        </a:p>
      </dgm:t>
    </dgm:pt>
    <dgm:pt modelId="{ABEC111F-A91C-A544-9329-6022D1A64572}" type="parTrans" cxnId="{6F0D23A1-4D5B-F04B-BDD7-D3687AB4F38F}">
      <dgm:prSet/>
      <dgm:spPr/>
      <dgm:t>
        <a:bodyPr/>
        <a:lstStyle/>
        <a:p>
          <a:endParaRPr lang="en-GB"/>
        </a:p>
      </dgm:t>
    </dgm:pt>
    <dgm:pt modelId="{D78B648E-D23D-0647-BCC0-13BF60FAF786}">
      <dgm:prSet phldrT="[Text]"/>
      <dgm:spPr/>
      <dgm:t>
        <a:bodyPr/>
        <a:lstStyle/>
        <a:p>
          <a:r>
            <a:rPr lang="en-GB"/>
            <a:t>Design context-specific Innovation Packages for selected innovations</a:t>
          </a:r>
        </a:p>
      </dgm:t>
    </dgm:pt>
    <dgm:pt modelId="{6339BBFD-E7C8-DC4F-A130-C0CFAFFFDE58}">
      <dgm:prSet phldrT="[Text]" custT="1"/>
      <dgm:spPr/>
      <dgm:t>
        <a:bodyPr/>
        <a:lstStyle/>
        <a:p>
          <a:r>
            <a:rPr lang="en-GB" sz="2000"/>
            <a:t>Innovation Packages</a:t>
          </a:r>
        </a:p>
      </dgm:t>
    </dgm:pt>
    <dgm:pt modelId="{93D6B87E-A47E-7841-AF89-36368D5ED3B1}" type="sibTrans" cxnId="{B7C5F39B-6D97-924D-830B-9B52FDE4C8F7}">
      <dgm:prSet/>
      <dgm:spPr/>
      <dgm:t>
        <a:bodyPr/>
        <a:lstStyle/>
        <a:p>
          <a:endParaRPr lang="en-GB"/>
        </a:p>
      </dgm:t>
    </dgm:pt>
    <dgm:pt modelId="{2BA58906-F776-0746-A42E-E1788964F0F6}" type="parTrans" cxnId="{B7C5F39B-6D97-924D-830B-9B52FDE4C8F7}">
      <dgm:prSet/>
      <dgm:spPr/>
      <dgm:t>
        <a:bodyPr/>
        <a:lstStyle/>
        <a:p>
          <a:endParaRPr lang="en-GB"/>
        </a:p>
      </dgm:t>
    </dgm:pt>
    <dgm:pt modelId="{4C7AAFE2-28CD-5E4D-8DF7-E46C23F2909A}" type="sibTrans" cxnId="{FCC2B9C8-3B44-A64A-86F8-8ADA99DF4F4C}">
      <dgm:prSet/>
      <dgm:spPr/>
      <dgm:t>
        <a:bodyPr/>
        <a:lstStyle/>
        <a:p>
          <a:endParaRPr lang="en-GB"/>
        </a:p>
      </dgm:t>
    </dgm:pt>
    <dgm:pt modelId="{6E258FCA-C6FA-EF49-AD2F-24D0CD55CBD9}" type="parTrans" cxnId="{FCC2B9C8-3B44-A64A-86F8-8ADA99DF4F4C}">
      <dgm:prSet/>
      <dgm:spPr/>
      <dgm:t>
        <a:bodyPr/>
        <a:lstStyle/>
        <a:p>
          <a:endParaRPr lang="en-GB"/>
        </a:p>
      </dgm:t>
    </dgm:pt>
    <dgm:pt modelId="{42F35186-FCA2-D349-AFA6-D0A1927AFD08}">
      <dgm:prSet phldrT="[Text]"/>
      <dgm:spPr/>
      <dgm:t>
        <a:bodyPr/>
        <a:lstStyle/>
        <a:p>
          <a:r>
            <a:rPr lang="en-GB"/>
            <a:t>Track changes in innovation readiness over time (type 1 reporting)</a:t>
          </a:r>
        </a:p>
      </dgm:t>
    </dgm:pt>
    <dgm:pt modelId="{50B3A3E2-1547-3B44-8D06-A77639BC8CAC}">
      <dgm:prSet phldrT="[Text]"/>
      <dgm:spPr/>
      <dgm:t>
        <a:bodyPr/>
        <a:lstStyle/>
        <a:p>
          <a:r>
            <a:rPr lang="en-GB"/>
            <a:t>Profile all CGIAR innovations developed under the pooled portfolio</a:t>
          </a:r>
        </a:p>
      </dgm:t>
    </dgm:pt>
    <dgm:pt modelId="{9C7138FD-2681-C049-8AF7-0AAD5781CF24}">
      <dgm:prSet phldrT="[Text]" custT="1"/>
      <dgm:spPr/>
      <dgm:t>
        <a:bodyPr/>
        <a:lstStyle/>
        <a:p>
          <a:r>
            <a:rPr lang="en-GB" sz="2000"/>
            <a:t>Innovation Profile</a:t>
          </a:r>
        </a:p>
      </dgm:t>
    </dgm:pt>
    <dgm:pt modelId="{25B46ADB-EB3F-0D4E-B45E-54A60D6E706E}" type="sibTrans" cxnId="{8BE81641-A28C-C344-9D5C-5CA9DF9566BD}">
      <dgm:prSet/>
      <dgm:spPr/>
      <dgm:t>
        <a:bodyPr/>
        <a:lstStyle/>
        <a:p>
          <a:endParaRPr lang="en-GB"/>
        </a:p>
      </dgm:t>
    </dgm:pt>
    <dgm:pt modelId="{4E5DCFE5-E1D3-6141-A88F-8EE50FDA2B85}" type="parTrans" cxnId="{8BE81641-A28C-C344-9D5C-5CA9DF9566BD}">
      <dgm:prSet/>
      <dgm:spPr/>
      <dgm:t>
        <a:bodyPr/>
        <a:lstStyle/>
        <a:p>
          <a:endParaRPr lang="en-GB"/>
        </a:p>
      </dgm:t>
    </dgm:pt>
    <dgm:pt modelId="{A8F63470-F6FE-3949-8FF8-698B1690C1D7}" type="sibTrans" cxnId="{0FB2554E-0FE8-844F-A6D9-4BBD03DEC2DF}">
      <dgm:prSet/>
      <dgm:spPr/>
      <dgm:t>
        <a:bodyPr/>
        <a:lstStyle/>
        <a:p>
          <a:endParaRPr lang="en-GB"/>
        </a:p>
      </dgm:t>
    </dgm:pt>
    <dgm:pt modelId="{EDCDCE7D-5F93-2546-B623-77745017E0E7}" type="parTrans" cxnId="{0FB2554E-0FE8-844F-A6D9-4BBD03DEC2DF}">
      <dgm:prSet/>
      <dgm:spPr/>
      <dgm:t>
        <a:bodyPr/>
        <a:lstStyle/>
        <a:p>
          <a:endParaRPr lang="en-GB"/>
        </a:p>
      </dgm:t>
    </dgm:pt>
    <dgm:pt modelId="{DD9DB58F-FF13-ED45-80DB-19885A82A755}" type="sibTrans" cxnId="{146BA393-29F3-1241-B9AD-63F30C6AA5E1}">
      <dgm:prSet/>
      <dgm:spPr/>
      <dgm:t>
        <a:bodyPr/>
        <a:lstStyle/>
        <a:p>
          <a:endParaRPr lang="en-GB"/>
        </a:p>
      </dgm:t>
    </dgm:pt>
    <dgm:pt modelId="{2FB91A6B-27D8-6B45-AFCB-4C51B365F768}" type="parTrans" cxnId="{146BA393-29F3-1241-B9AD-63F30C6AA5E1}">
      <dgm:prSet/>
      <dgm:spPr/>
      <dgm:t>
        <a:bodyPr/>
        <a:lstStyle/>
        <a:p>
          <a:endParaRPr lang="en-GB"/>
        </a:p>
      </dgm:t>
    </dgm:pt>
    <dgm:pt modelId="{75698B1C-1922-EB49-AE9A-46753A53491D}">
      <dgm:prSet phldrT="[Text]"/>
      <dgm:spPr/>
      <dgm:t>
        <a:bodyPr/>
        <a:lstStyle/>
        <a:p>
          <a:r>
            <a:rPr lang="en-GB"/>
            <a:t>Track changes in Innovation Packages readiness and use (type 1 reporting)</a:t>
          </a:r>
        </a:p>
      </dgm:t>
    </dgm:pt>
    <dgm:pt modelId="{B92E4E64-2133-264B-93BF-309F7804A56C}" type="parTrans" cxnId="{1BD26318-9D3C-4F4A-ADF7-4332A228D048}">
      <dgm:prSet/>
      <dgm:spPr/>
      <dgm:t>
        <a:bodyPr/>
        <a:lstStyle/>
        <a:p>
          <a:endParaRPr lang="en-GB"/>
        </a:p>
      </dgm:t>
    </dgm:pt>
    <dgm:pt modelId="{843CD6C1-0A39-6347-AF53-06933305D39B}" type="sibTrans" cxnId="{1BD26318-9D3C-4F4A-ADF7-4332A228D048}">
      <dgm:prSet/>
      <dgm:spPr/>
      <dgm:t>
        <a:bodyPr/>
        <a:lstStyle/>
        <a:p>
          <a:endParaRPr lang="en-GB"/>
        </a:p>
      </dgm:t>
    </dgm:pt>
    <dgm:pt modelId="{365A1BA3-FF68-834B-B9DE-A8BA9BBB157D}">
      <dgm:prSet phldrT="[Text]"/>
      <dgm:spPr/>
      <dgm:t>
        <a:bodyPr/>
        <a:lstStyle/>
        <a:p>
          <a:r>
            <a:rPr lang="en-GB"/>
            <a:t>Develop clarity on “What is it that we are trying to develop and scale?”  </a:t>
          </a:r>
        </a:p>
      </dgm:t>
    </dgm:pt>
    <dgm:pt modelId="{E3D20EA4-658A-824D-8F18-CB4770972D21}" type="parTrans" cxnId="{B9EB038F-D23A-8B41-8B07-186FD3F40290}">
      <dgm:prSet/>
      <dgm:spPr/>
      <dgm:t>
        <a:bodyPr/>
        <a:lstStyle/>
        <a:p>
          <a:endParaRPr lang="en-GB"/>
        </a:p>
      </dgm:t>
    </dgm:pt>
    <dgm:pt modelId="{DAB48729-7BCD-CE4A-AE28-D737DAD92B81}" type="sibTrans" cxnId="{B9EB038F-D23A-8B41-8B07-186FD3F40290}">
      <dgm:prSet/>
      <dgm:spPr/>
      <dgm:t>
        <a:bodyPr/>
        <a:lstStyle/>
        <a:p>
          <a:endParaRPr lang="en-GB"/>
        </a:p>
      </dgm:t>
    </dgm:pt>
    <dgm:pt modelId="{1F2428DC-6D36-2642-AF4E-C32175202AA5}">
      <dgm:prSet phldrT="[Text]"/>
      <dgm:spPr/>
      <dgm:t>
        <a:bodyPr/>
        <a:lstStyle/>
        <a:p>
          <a:r>
            <a:rPr lang="en-GB"/>
            <a:t>Fit-for-purpose CGIAR synergies and external partnerships</a:t>
          </a:r>
        </a:p>
      </dgm:t>
    </dgm:pt>
    <dgm:pt modelId="{76FCD47C-857A-BD41-9E63-48FE031DC1D5}" type="parTrans" cxnId="{1844881B-AD7A-4A46-B728-9A1DA99D1304}">
      <dgm:prSet/>
      <dgm:spPr/>
      <dgm:t>
        <a:bodyPr/>
        <a:lstStyle/>
        <a:p>
          <a:endParaRPr lang="en-GB"/>
        </a:p>
      </dgm:t>
    </dgm:pt>
    <dgm:pt modelId="{2C2B3891-E3FD-1242-BED9-2FA432A4FAF7}" type="sibTrans" cxnId="{1844881B-AD7A-4A46-B728-9A1DA99D1304}">
      <dgm:prSet/>
      <dgm:spPr/>
      <dgm:t>
        <a:bodyPr/>
        <a:lstStyle/>
        <a:p>
          <a:endParaRPr lang="en-GB"/>
        </a:p>
      </dgm:t>
    </dgm:pt>
    <dgm:pt modelId="{51CA1511-FA7A-D84F-8013-55D0F14EB394}" type="pres">
      <dgm:prSet presAssocID="{53C3DE9A-5B45-9741-957F-98EC456C0D03}" presName="linearFlow" presStyleCnt="0">
        <dgm:presLayoutVars>
          <dgm:dir/>
          <dgm:animLvl val="lvl"/>
          <dgm:resizeHandles val="exact"/>
        </dgm:presLayoutVars>
      </dgm:prSet>
      <dgm:spPr/>
    </dgm:pt>
    <dgm:pt modelId="{6B0D28AF-E23B-8B49-B824-86A721A9C8C9}" type="pres">
      <dgm:prSet presAssocID="{9C7138FD-2681-C049-8AF7-0AAD5781CF24}" presName="composite" presStyleCnt="0"/>
      <dgm:spPr/>
    </dgm:pt>
    <dgm:pt modelId="{194B1F24-CB65-074C-B258-3CA7DE056070}" type="pres">
      <dgm:prSet presAssocID="{9C7138FD-2681-C049-8AF7-0AAD5781CF24}" presName="parentText" presStyleLbl="alignNode1" presStyleIdx="0" presStyleCnt="3">
        <dgm:presLayoutVars>
          <dgm:chMax val="1"/>
          <dgm:bulletEnabled val="1"/>
        </dgm:presLayoutVars>
      </dgm:prSet>
      <dgm:spPr/>
    </dgm:pt>
    <dgm:pt modelId="{CC53DF4F-73E9-114A-838D-AFA49248537B}" type="pres">
      <dgm:prSet presAssocID="{9C7138FD-2681-C049-8AF7-0AAD5781CF24}" presName="descendantText" presStyleLbl="alignAcc1" presStyleIdx="0" presStyleCnt="3">
        <dgm:presLayoutVars>
          <dgm:bulletEnabled val="1"/>
        </dgm:presLayoutVars>
      </dgm:prSet>
      <dgm:spPr/>
    </dgm:pt>
    <dgm:pt modelId="{75BB2F49-3BF2-0E41-AE49-8BC404E39EB2}" type="pres">
      <dgm:prSet presAssocID="{25B46ADB-EB3F-0D4E-B45E-54A60D6E706E}" presName="sp" presStyleCnt="0"/>
      <dgm:spPr/>
    </dgm:pt>
    <dgm:pt modelId="{1420FD6E-CE3D-AD45-893E-5D32E2369F77}" type="pres">
      <dgm:prSet presAssocID="{6339BBFD-E7C8-DC4F-A130-C0CFAFFFDE58}" presName="composite" presStyleCnt="0"/>
      <dgm:spPr/>
    </dgm:pt>
    <dgm:pt modelId="{D640F9AF-EB9F-BE41-BDCE-42DFDCAB3C71}" type="pres">
      <dgm:prSet presAssocID="{6339BBFD-E7C8-DC4F-A130-C0CFAFFFDE58}" presName="parentText" presStyleLbl="alignNode1" presStyleIdx="1" presStyleCnt="3">
        <dgm:presLayoutVars>
          <dgm:chMax val="1"/>
          <dgm:bulletEnabled val="1"/>
        </dgm:presLayoutVars>
      </dgm:prSet>
      <dgm:spPr/>
    </dgm:pt>
    <dgm:pt modelId="{71B8C11F-572B-864A-8433-51D0EEACCF65}" type="pres">
      <dgm:prSet presAssocID="{6339BBFD-E7C8-DC4F-A130-C0CFAFFFDE58}" presName="descendantText" presStyleLbl="alignAcc1" presStyleIdx="1" presStyleCnt="3">
        <dgm:presLayoutVars>
          <dgm:bulletEnabled val="1"/>
        </dgm:presLayoutVars>
      </dgm:prSet>
      <dgm:spPr/>
    </dgm:pt>
    <dgm:pt modelId="{85A73897-8ACF-224C-A20D-B57FD473400E}" type="pres">
      <dgm:prSet presAssocID="{93D6B87E-A47E-7841-AF89-36368D5ED3B1}" presName="sp" presStyleCnt="0"/>
      <dgm:spPr/>
    </dgm:pt>
    <dgm:pt modelId="{CD57E33A-3F0B-C149-8F9D-CFD5C8DFFA29}" type="pres">
      <dgm:prSet presAssocID="{A670DAD0-1744-594C-AC8B-D54D9AAC97B2}" presName="composite" presStyleCnt="0"/>
      <dgm:spPr/>
    </dgm:pt>
    <dgm:pt modelId="{2E329D30-D693-CA48-8029-DD8AF8E0C650}" type="pres">
      <dgm:prSet presAssocID="{A670DAD0-1744-594C-AC8B-D54D9AAC97B2}" presName="parentText" presStyleLbl="alignNode1" presStyleIdx="2" presStyleCnt="3">
        <dgm:presLayoutVars>
          <dgm:chMax val="1"/>
          <dgm:bulletEnabled val="1"/>
        </dgm:presLayoutVars>
      </dgm:prSet>
      <dgm:spPr/>
    </dgm:pt>
    <dgm:pt modelId="{064777DC-D47B-6C46-A917-E49EC5540F8D}" type="pres">
      <dgm:prSet presAssocID="{A670DAD0-1744-594C-AC8B-D54D9AAC97B2}" presName="descendantText" presStyleLbl="alignAcc1" presStyleIdx="2" presStyleCnt="3">
        <dgm:presLayoutVars>
          <dgm:bulletEnabled val="1"/>
        </dgm:presLayoutVars>
      </dgm:prSet>
      <dgm:spPr/>
    </dgm:pt>
  </dgm:ptLst>
  <dgm:cxnLst>
    <dgm:cxn modelId="{AF94BB04-4C77-624E-8199-170B361B13A7}" type="presOf" srcId="{6984723E-E53E-934C-9632-554D4DB98B66}" destId="{064777DC-D47B-6C46-A917-E49EC5540F8D}" srcOrd="0" destOrd="1" presId="urn:microsoft.com/office/officeart/2005/8/layout/chevron2"/>
    <dgm:cxn modelId="{8575F709-02BB-914B-BAF2-F6B2023F20F2}" type="presOf" srcId="{A670DAD0-1744-594C-AC8B-D54D9AAC97B2}" destId="{2E329D30-D693-CA48-8029-DD8AF8E0C650}" srcOrd="0" destOrd="0" presId="urn:microsoft.com/office/officeart/2005/8/layout/chevron2"/>
    <dgm:cxn modelId="{30139B10-6745-4A40-A5CB-CBFCF9422607}" type="presOf" srcId="{19DFE276-96A4-1D4E-86BD-DEDED38610E3}" destId="{064777DC-D47B-6C46-A917-E49EC5540F8D}" srcOrd="0" destOrd="0" presId="urn:microsoft.com/office/officeart/2005/8/layout/chevron2"/>
    <dgm:cxn modelId="{1BD26318-9D3C-4F4A-ADF7-4332A228D048}" srcId="{6339BBFD-E7C8-DC4F-A130-C0CFAFFFDE58}" destId="{75698B1C-1922-EB49-AE9A-46753A53491D}" srcOrd="2" destOrd="0" parTransId="{B92E4E64-2133-264B-93BF-309F7804A56C}" sibTransId="{843CD6C1-0A39-6347-AF53-06933305D39B}"/>
    <dgm:cxn modelId="{1844881B-AD7A-4A46-B728-9A1DA99D1304}" srcId="{6339BBFD-E7C8-DC4F-A130-C0CFAFFFDE58}" destId="{1F2428DC-6D36-2642-AF4E-C32175202AA5}" srcOrd="1" destOrd="0" parTransId="{76FCD47C-857A-BD41-9E63-48FE031DC1D5}" sibTransId="{2C2B3891-E3FD-1242-BED9-2FA432A4FAF7}"/>
    <dgm:cxn modelId="{BCCF5524-CE6D-CF40-B447-0FBDEB1C17F6}" type="presOf" srcId="{D78B648E-D23D-0647-BCC0-13BF60FAF786}" destId="{71B8C11F-572B-864A-8433-51D0EEACCF65}" srcOrd="0" destOrd="0" presId="urn:microsoft.com/office/officeart/2005/8/layout/chevron2"/>
    <dgm:cxn modelId="{B3A2BA28-F91F-C243-BA8F-DEA7CA15C47D}" srcId="{A670DAD0-1744-594C-AC8B-D54D9AAC97B2}" destId="{6984723E-E53E-934C-9632-554D4DB98B66}" srcOrd="1" destOrd="0" parTransId="{AC354986-226E-C34D-BFAE-541D76BCA24C}" sibTransId="{59A25102-E717-DD45-BC9B-23E160F6564A}"/>
    <dgm:cxn modelId="{72E6DC2B-FE10-0948-B92D-A7419BC919D8}" type="presOf" srcId="{9C7138FD-2681-C049-8AF7-0AAD5781CF24}" destId="{194B1F24-CB65-074C-B258-3CA7DE056070}" srcOrd="0" destOrd="0" presId="urn:microsoft.com/office/officeart/2005/8/layout/chevron2"/>
    <dgm:cxn modelId="{8BE81641-A28C-C344-9D5C-5CA9DF9566BD}" srcId="{53C3DE9A-5B45-9741-957F-98EC456C0D03}" destId="{9C7138FD-2681-C049-8AF7-0AAD5781CF24}" srcOrd="0" destOrd="0" parTransId="{4E5DCFE5-E1D3-6141-A88F-8EE50FDA2B85}" sibTransId="{25B46ADB-EB3F-0D4E-B45E-54A60D6E706E}"/>
    <dgm:cxn modelId="{0FB2554E-0FE8-844F-A6D9-4BBD03DEC2DF}" srcId="{9C7138FD-2681-C049-8AF7-0AAD5781CF24}" destId="{42F35186-FCA2-D349-AFA6-D0A1927AFD08}" srcOrd="2" destOrd="0" parTransId="{EDCDCE7D-5F93-2546-B623-77745017E0E7}" sibTransId="{A8F63470-F6FE-3949-8FF8-698B1690C1D7}"/>
    <dgm:cxn modelId="{462A3E8E-EBF7-AF44-A335-01825EC5D7CF}" type="presOf" srcId="{75698B1C-1922-EB49-AE9A-46753A53491D}" destId="{71B8C11F-572B-864A-8433-51D0EEACCF65}" srcOrd="0" destOrd="2" presId="urn:microsoft.com/office/officeart/2005/8/layout/chevron2"/>
    <dgm:cxn modelId="{B9EB038F-D23A-8B41-8B07-186FD3F40290}" srcId="{9C7138FD-2681-C049-8AF7-0AAD5781CF24}" destId="{365A1BA3-FF68-834B-B9DE-A8BA9BBB157D}" srcOrd="1" destOrd="0" parTransId="{E3D20EA4-658A-824D-8F18-CB4770972D21}" sibTransId="{DAB48729-7BCD-CE4A-AE28-D737DAD92B81}"/>
    <dgm:cxn modelId="{146BA393-29F3-1241-B9AD-63F30C6AA5E1}" srcId="{9C7138FD-2681-C049-8AF7-0AAD5781CF24}" destId="{50B3A3E2-1547-3B44-8D06-A77639BC8CAC}" srcOrd="0" destOrd="0" parTransId="{2FB91A6B-27D8-6B45-AFCB-4C51B365F768}" sibTransId="{DD9DB58F-FF13-ED45-80DB-19885A82A755}"/>
    <dgm:cxn modelId="{B7C5F39B-6D97-924D-830B-9B52FDE4C8F7}" srcId="{53C3DE9A-5B45-9741-957F-98EC456C0D03}" destId="{6339BBFD-E7C8-DC4F-A130-C0CFAFFFDE58}" srcOrd="1" destOrd="0" parTransId="{2BA58906-F776-0746-A42E-E1788964F0F6}" sibTransId="{93D6B87E-A47E-7841-AF89-36368D5ED3B1}"/>
    <dgm:cxn modelId="{6F0D23A1-4D5B-F04B-BDD7-D3687AB4F38F}" srcId="{A670DAD0-1744-594C-AC8B-D54D9AAC97B2}" destId="{19DFE276-96A4-1D4E-86BD-DEDED38610E3}" srcOrd="0" destOrd="0" parTransId="{ABEC111F-A91C-A544-9329-6022D1A64572}" sibTransId="{FE227DDA-6668-164E-A857-3784F3862A57}"/>
    <dgm:cxn modelId="{66D422A5-DFC0-C74E-94B6-66456C4E8014}" srcId="{53C3DE9A-5B45-9741-957F-98EC456C0D03}" destId="{A670DAD0-1744-594C-AC8B-D54D9AAC97B2}" srcOrd="2" destOrd="0" parTransId="{3F32CDC8-CFCA-B449-84E3-CB46D18E429F}" sibTransId="{AA674755-28C5-0043-BA2D-B5F6E8F0E4C4}"/>
    <dgm:cxn modelId="{0815DCC4-902C-F947-B05A-327185103F38}" type="presOf" srcId="{6339BBFD-E7C8-DC4F-A130-C0CFAFFFDE58}" destId="{D640F9AF-EB9F-BE41-BDCE-42DFDCAB3C71}" srcOrd="0" destOrd="0" presId="urn:microsoft.com/office/officeart/2005/8/layout/chevron2"/>
    <dgm:cxn modelId="{923BA3C5-E137-5647-8A44-2831B8AA9D1C}" type="presOf" srcId="{42F35186-FCA2-D349-AFA6-D0A1927AFD08}" destId="{CC53DF4F-73E9-114A-838D-AFA49248537B}" srcOrd="0" destOrd="2" presId="urn:microsoft.com/office/officeart/2005/8/layout/chevron2"/>
    <dgm:cxn modelId="{FCC2B9C8-3B44-A64A-86F8-8ADA99DF4F4C}" srcId="{6339BBFD-E7C8-DC4F-A130-C0CFAFFFDE58}" destId="{D78B648E-D23D-0647-BCC0-13BF60FAF786}" srcOrd="0" destOrd="0" parTransId="{6E258FCA-C6FA-EF49-AD2F-24D0CD55CBD9}" sibTransId="{4C7AAFE2-28CD-5E4D-8DF7-E46C23F2909A}"/>
    <dgm:cxn modelId="{C9937BCC-0D5B-0C43-AA67-391D3980B72D}" type="presOf" srcId="{365A1BA3-FF68-834B-B9DE-A8BA9BBB157D}" destId="{CC53DF4F-73E9-114A-838D-AFA49248537B}" srcOrd="0" destOrd="1" presId="urn:microsoft.com/office/officeart/2005/8/layout/chevron2"/>
    <dgm:cxn modelId="{E64C1FE2-484F-C14B-A229-BCD8259875F8}" type="presOf" srcId="{50B3A3E2-1547-3B44-8D06-A77639BC8CAC}" destId="{CC53DF4F-73E9-114A-838D-AFA49248537B}" srcOrd="0" destOrd="0" presId="urn:microsoft.com/office/officeart/2005/8/layout/chevron2"/>
    <dgm:cxn modelId="{2BC6DDF5-5191-AC44-B552-5406B925CD01}" type="presOf" srcId="{53C3DE9A-5B45-9741-957F-98EC456C0D03}" destId="{51CA1511-FA7A-D84F-8013-55D0F14EB394}" srcOrd="0" destOrd="0" presId="urn:microsoft.com/office/officeart/2005/8/layout/chevron2"/>
    <dgm:cxn modelId="{19416AF6-97F6-BF46-8A5D-E314A5486312}" type="presOf" srcId="{1F2428DC-6D36-2642-AF4E-C32175202AA5}" destId="{71B8C11F-572B-864A-8433-51D0EEACCF65}" srcOrd="0" destOrd="1" presId="urn:microsoft.com/office/officeart/2005/8/layout/chevron2"/>
    <dgm:cxn modelId="{BF220484-6350-B541-8883-58F5CFCC0D08}" type="presParOf" srcId="{51CA1511-FA7A-D84F-8013-55D0F14EB394}" destId="{6B0D28AF-E23B-8B49-B824-86A721A9C8C9}" srcOrd="0" destOrd="0" presId="urn:microsoft.com/office/officeart/2005/8/layout/chevron2"/>
    <dgm:cxn modelId="{A6B57544-03B0-834D-B2C5-B8AF9041C6F4}" type="presParOf" srcId="{6B0D28AF-E23B-8B49-B824-86A721A9C8C9}" destId="{194B1F24-CB65-074C-B258-3CA7DE056070}" srcOrd="0" destOrd="0" presId="urn:microsoft.com/office/officeart/2005/8/layout/chevron2"/>
    <dgm:cxn modelId="{1B35CA13-0999-FB46-A76C-46CCF7B9B0E9}" type="presParOf" srcId="{6B0D28AF-E23B-8B49-B824-86A721A9C8C9}" destId="{CC53DF4F-73E9-114A-838D-AFA49248537B}" srcOrd="1" destOrd="0" presId="urn:microsoft.com/office/officeart/2005/8/layout/chevron2"/>
    <dgm:cxn modelId="{E26AA443-43BF-5A4F-AE9E-F115B245D405}" type="presParOf" srcId="{51CA1511-FA7A-D84F-8013-55D0F14EB394}" destId="{75BB2F49-3BF2-0E41-AE49-8BC404E39EB2}" srcOrd="1" destOrd="0" presId="urn:microsoft.com/office/officeart/2005/8/layout/chevron2"/>
    <dgm:cxn modelId="{08E5E509-8D85-9344-ABF7-6D2453224FE6}" type="presParOf" srcId="{51CA1511-FA7A-D84F-8013-55D0F14EB394}" destId="{1420FD6E-CE3D-AD45-893E-5D32E2369F77}" srcOrd="2" destOrd="0" presId="urn:microsoft.com/office/officeart/2005/8/layout/chevron2"/>
    <dgm:cxn modelId="{6A1EFAAD-CF0F-4640-A96F-7FB6AA028363}" type="presParOf" srcId="{1420FD6E-CE3D-AD45-893E-5D32E2369F77}" destId="{D640F9AF-EB9F-BE41-BDCE-42DFDCAB3C71}" srcOrd="0" destOrd="0" presId="urn:microsoft.com/office/officeart/2005/8/layout/chevron2"/>
    <dgm:cxn modelId="{3BA46F48-6FEB-7F46-A0A9-75D63D79B451}" type="presParOf" srcId="{1420FD6E-CE3D-AD45-893E-5D32E2369F77}" destId="{71B8C11F-572B-864A-8433-51D0EEACCF65}" srcOrd="1" destOrd="0" presId="urn:microsoft.com/office/officeart/2005/8/layout/chevron2"/>
    <dgm:cxn modelId="{ACAD1F1E-7333-5443-AC2F-3ACFA3B0F29E}" type="presParOf" srcId="{51CA1511-FA7A-D84F-8013-55D0F14EB394}" destId="{85A73897-8ACF-224C-A20D-B57FD473400E}" srcOrd="3" destOrd="0" presId="urn:microsoft.com/office/officeart/2005/8/layout/chevron2"/>
    <dgm:cxn modelId="{137D007D-B5A9-FF44-8813-A311A0B38B9D}" type="presParOf" srcId="{51CA1511-FA7A-D84F-8013-55D0F14EB394}" destId="{CD57E33A-3F0B-C149-8F9D-CFD5C8DFFA29}" srcOrd="4" destOrd="0" presId="urn:microsoft.com/office/officeart/2005/8/layout/chevron2"/>
    <dgm:cxn modelId="{675D645C-2C3E-024E-8E30-33A0CE8AF69E}" type="presParOf" srcId="{CD57E33A-3F0B-C149-8F9D-CFD5C8DFFA29}" destId="{2E329D30-D693-CA48-8029-DD8AF8E0C650}" srcOrd="0" destOrd="0" presId="urn:microsoft.com/office/officeart/2005/8/layout/chevron2"/>
    <dgm:cxn modelId="{ECF767F3-DCA9-F248-A839-A3C6273A2403}" type="presParOf" srcId="{CD57E33A-3F0B-C149-8F9D-CFD5C8DFFA29}" destId="{064777DC-D47B-6C46-A917-E49EC5540F8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D2A0F1-F23A-478C-BCA5-56EB6A644B94}"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E50A71C9-6295-4D0B-A56D-393CF0B5C65C}">
      <dgm:prSet/>
      <dgm:spPr/>
      <dgm:t>
        <a:bodyPr/>
        <a:lstStyle/>
        <a:p>
          <a:pPr>
            <a:lnSpc>
              <a:spcPct val="100000"/>
            </a:lnSpc>
          </a:pPr>
          <a:r>
            <a:rPr lang="en-GB" b="1" i="0"/>
            <a:t>Technological Innovation: </a:t>
          </a:r>
          <a:r>
            <a:rPr lang="en-GB" b="0" i="0"/>
            <a:t>Innovations of technical/material nature, including varieties/breeds; crop and livestock management practices; machines; processing technologies; big data, and information systems. </a:t>
          </a:r>
          <a:endParaRPr lang="en-US"/>
        </a:p>
      </dgm:t>
    </dgm:pt>
    <dgm:pt modelId="{BFBD7309-75AF-4E24-BAB1-E429EA814044}" type="parTrans" cxnId="{69EAADB5-5069-430B-B778-706CA0E50358}">
      <dgm:prSet/>
      <dgm:spPr/>
      <dgm:t>
        <a:bodyPr/>
        <a:lstStyle/>
        <a:p>
          <a:endParaRPr lang="en-US"/>
        </a:p>
      </dgm:t>
    </dgm:pt>
    <dgm:pt modelId="{89E738E7-39EB-4BEB-8F8C-A6DB39A6EDCE}" type="sibTrans" cxnId="{69EAADB5-5069-430B-B778-706CA0E50358}">
      <dgm:prSet/>
      <dgm:spPr/>
      <dgm:t>
        <a:bodyPr/>
        <a:lstStyle/>
        <a:p>
          <a:endParaRPr lang="en-US"/>
        </a:p>
      </dgm:t>
    </dgm:pt>
    <dgm:pt modelId="{2804EF92-07B6-4EF4-BC46-972CCFC16A90}">
      <dgm:prSet/>
      <dgm:spPr/>
      <dgm:t>
        <a:bodyPr/>
        <a:lstStyle/>
        <a:p>
          <a:pPr>
            <a:lnSpc>
              <a:spcPct val="100000"/>
            </a:lnSpc>
          </a:pPr>
          <a:r>
            <a:rPr lang="en-GB" b="1" i="0"/>
            <a:t>Capacity Development Innovation: </a:t>
          </a:r>
          <a:r>
            <a:rPr lang="en-GB" b="0" i="0"/>
            <a:t>Innovations that strengthen capacity, including farmer, extension or investor decision-support services; accelerator/incubator programs; manuals, training programs and curricula; online courses. </a:t>
          </a:r>
          <a:endParaRPr lang="en-US"/>
        </a:p>
      </dgm:t>
    </dgm:pt>
    <dgm:pt modelId="{A68A6D3A-2D50-431C-9E9B-9D5733EC8CBD}" type="parTrans" cxnId="{7F3D32C7-27E3-46AC-A7E2-770929FF7048}">
      <dgm:prSet/>
      <dgm:spPr/>
      <dgm:t>
        <a:bodyPr/>
        <a:lstStyle/>
        <a:p>
          <a:endParaRPr lang="en-US"/>
        </a:p>
      </dgm:t>
    </dgm:pt>
    <dgm:pt modelId="{D4F58449-CE1C-4B67-BB74-F1C1AD525E46}" type="sibTrans" cxnId="{7F3D32C7-27E3-46AC-A7E2-770929FF7048}">
      <dgm:prSet/>
      <dgm:spPr/>
      <dgm:t>
        <a:bodyPr/>
        <a:lstStyle/>
        <a:p>
          <a:endParaRPr lang="en-US"/>
        </a:p>
      </dgm:t>
    </dgm:pt>
    <dgm:pt modelId="{B26DD4CC-B94C-42B1-8940-C12F01E1A9EF}">
      <dgm:prSet/>
      <dgm:spPr/>
      <dgm:t>
        <a:bodyPr/>
        <a:lstStyle/>
        <a:p>
          <a:pPr>
            <a:lnSpc>
              <a:spcPct val="100000"/>
            </a:lnSpc>
          </a:pPr>
          <a:r>
            <a:rPr lang="en-GB" b="1" i="0"/>
            <a:t>Policy/Organisational/Institutional Innovation: </a:t>
          </a:r>
          <a:r>
            <a:rPr lang="en-GB" b="0" i="0"/>
            <a:t>Innovations that create enabling conditions, including policy, legal and regulatory frameworks; business models; finance mechanisms; partnership models; public/private delivery strategies. </a:t>
          </a:r>
          <a:endParaRPr lang="en-US"/>
        </a:p>
      </dgm:t>
    </dgm:pt>
    <dgm:pt modelId="{F9532D28-A86E-43FC-9D7F-D2272331B10C}" type="parTrans" cxnId="{617C33BF-F3BE-4DA1-9063-7F9B47EF85B9}">
      <dgm:prSet/>
      <dgm:spPr/>
      <dgm:t>
        <a:bodyPr/>
        <a:lstStyle/>
        <a:p>
          <a:endParaRPr lang="en-US"/>
        </a:p>
      </dgm:t>
    </dgm:pt>
    <dgm:pt modelId="{507A9F6A-3AA3-4B10-BD46-4952F4BFD976}" type="sibTrans" cxnId="{617C33BF-F3BE-4DA1-9063-7F9B47EF85B9}">
      <dgm:prSet/>
      <dgm:spPr/>
      <dgm:t>
        <a:bodyPr/>
        <a:lstStyle/>
        <a:p>
          <a:endParaRPr lang="en-US"/>
        </a:p>
      </dgm:t>
    </dgm:pt>
    <dgm:pt modelId="{18D5822E-ACCB-4036-81A7-95E94B0FA541}" type="pres">
      <dgm:prSet presAssocID="{BDD2A0F1-F23A-478C-BCA5-56EB6A644B94}" presName="root" presStyleCnt="0">
        <dgm:presLayoutVars>
          <dgm:dir/>
          <dgm:resizeHandles val="exact"/>
        </dgm:presLayoutVars>
      </dgm:prSet>
      <dgm:spPr/>
    </dgm:pt>
    <dgm:pt modelId="{43DCC800-0E49-49C4-B5FF-7CC8F306978D}" type="pres">
      <dgm:prSet presAssocID="{E50A71C9-6295-4D0B-A56D-393CF0B5C65C}" presName="compNode" presStyleCnt="0"/>
      <dgm:spPr/>
    </dgm:pt>
    <dgm:pt modelId="{6DEF6C76-AAC4-4CC5-93BD-A4C283F2D81E}" type="pres">
      <dgm:prSet presAssocID="{E50A71C9-6295-4D0B-A56D-393CF0B5C65C}" presName="bgRect" presStyleLbl="bgShp" presStyleIdx="0" presStyleCnt="3"/>
      <dgm:spPr/>
    </dgm:pt>
    <dgm:pt modelId="{7E8E9AC6-E653-49F7-9165-82C78480D9A6}" type="pres">
      <dgm:prSet presAssocID="{E50A71C9-6295-4D0B-A56D-393CF0B5C65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actory"/>
        </a:ext>
      </dgm:extLst>
    </dgm:pt>
    <dgm:pt modelId="{91AB94AF-0396-489F-A54A-D44202FE9D44}" type="pres">
      <dgm:prSet presAssocID="{E50A71C9-6295-4D0B-A56D-393CF0B5C65C}" presName="spaceRect" presStyleCnt="0"/>
      <dgm:spPr/>
    </dgm:pt>
    <dgm:pt modelId="{A5460354-E69C-4FE2-8519-B47123479EC1}" type="pres">
      <dgm:prSet presAssocID="{E50A71C9-6295-4D0B-A56D-393CF0B5C65C}" presName="parTx" presStyleLbl="revTx" presStyleIdx="0" presStyleCnt="3">
        <dgm:presLayoutVars>
          <dgm:chMax val="0"/>
          <dgm:chPref val="0"/>
        </dgm:presLayoutVars>
      </dgm:prSet>
      <dgm:spPr/>
    </dgm:pt>
    <dgm:pt modelId="{630A6C7F-C24A-4F25-B16E-E116E3A89894}" type="pres">
      <dgm:prSet presAssocID="{89E738E7-39EB-4BEB-8F8C-A6DB39A6EDCE}" presName="sibTrans" presStyleCnt="0"/>
      <dgm:spPr/>
    </dgm:pt>
    <dgm:pt modelId="{425F1B40-0978-40CD-83C2-1D63A59EEDE2}" type="pres">
      <dgm:prSet presAssocID="{2804EF92-07B6-4EF4-BC46-972CCFC16A90}" presName="compNode" presStyleCnt="0"/>
      <dgm:spPr/>
    </dgm:pt>
    <dgm:pt modelId="{ECBB72C2-8CD8-4AEC-8381-40F5C87ABD47}" type="pres">
      <dgm:prSet presAssocID="{2804EF92-07B6-4EF4-BC46-972CCFC16A90}" presName="bgRect" presStyleLbl="bgShp" presStyleIdx="1" presStyleCnt="3"/>
      <dgm:spPr/>
    </dgm:pt>
    <dgm:pt modelId="{5EE64FA4-C6C5-4195-8DFE-7CDF1AAC9740}" type="pres">
      <dgm:prSet presAssocID="{2804EF92-07B6-4EF4-BC46-972CCFC16A9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arm scene"/>
        </a:ext>
      </dgm:extLst>
    </dgm:pt>
    <dgm:pt modelId="{4E3D099A-C87D-4235-A92E-D2B187BA64A1}" type="pres">
      <dgm:prSet presAssocID="{2804EF92-07B6-4EF4-BC46-972CCFC16A90}" presName="spaceRect" presStyleCnt="0"/>
      <dgm:spPr/>
    </dgm:pt>
    <dgm:pt modelId="{1E708318-DCC6-4277-BA50-35B153A536DB}" type="pres">
      <dgm:prSet presAssocID="{2804EF92-07B6-4EF4-BC46-972CCFC16A90}" presName="parTx" presStyleLbl="revTx" presStyleIdx="1" presStyleCnt="3">
        <dgm:presLayoutVars>
          <dgm:chMax val="0"/>
          <dgm:chPref val="0"/>
        </dgm:presLayoutVars>
      </dgm:prSet>
      <dgm:spPr/>
    </dgm:pt>
    <dgm:pt modelId="{13F9A2EA-345D-4552-8283-31C0AEE9712B}" type="pres">
      <dgm:prSet presAssocID="{D4F58449-CE1C-4B67-BB74-F1C1AD525E46}" presName="sibTrans" presStyleCnt="0"/>
      <dgm:spPr/>
    </dgm:pt>
    <dgm:pt modelId="{A8440BAA-FBC4-46DC-A38B-015458565D0A}" type="pres">
      <dgm:prSet presAssocID="{B26DD4CC-B94C-42B1-8940-C12F01E1A9EF}" presName="compNode" presStyleCnt="0"/>
      <dgm:spPr/>
    </dgm:pt>
    <dgm:pt modelId="{00E8D5A0-E0DD-4A77-81ED-047D6C20F3B1}" type="pres">
      <dgm:prSet presAssocID="{B26DD4CC-B94C-42B1-8940-C12F01E1A9EF}" presName="bgRect" presStyleLbl="bgShp" presStyleIdx="2" presStyleCnt="3"/>
      <dgm:spPr/>
    </dgm:pt>
    <dgm:pt modelId="{214A94DE-FFDE-43BF-A8D4-D61320C25E36}" type="pres">
      <dgm:prSet presAssocID="{B26DD4CC-B94C-42B1-8940-C12F01E1A9E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ierarchy"/>
        </a:ext>
      </dgm:extLst>
    </dgm:pt>
    <dgm:pt modelId="{A2AA343A-703B-4CCA-8418-A6B762BA7F8D}" type="pres">
      <dgm:prSet presAssocID="{B26DD4CC-B94C-42B1-8940-C12F01E1A9EF}" presName="spaceRect" presStyleCnt="0"/>
      <dgm:spPr/>
    </dgm:pt>
    <dgm:pt modelId="{C7DBE03E-A1BE-4B85-8AE3-3D90554BE2A4}" type="pres">
      <dgm:prSet presAssocID="{B26DD4CC-B94C-42B1-8940-C12F01E1A9EF}" presName="parTx" presStyleLbl="revTx" presStyleIdx="2" presStyleCnt="3">
        <dgm:presLayoutVars>
          <dgm:chMax val="0"/>
          <dgm:chPref val="0"/>
        </dgm:presLayoutVars>
      </dgm:prSet>
      <dgm:spPr/>
    </dgm:pt>
  </dgm:ptLst>
  <dgm:cxnLst>
    <dgm:cxn modelId="{778A7F85-AF14-4C3C-92CE-3B0146246FCD}" type="presOf" srcId="{B26DD4CC-B94C-42B1-8940-C12F01E1A9EF}" destId="{C7DBE03E-A1BE-4B85-8AE3-3D90554BE2A4}" srcOrd="0" destOrd="0" presId="urn:microsoft.com/office/officeart/2018/2/layout/IconVerticalSolidList"/>
    <dgm:cxn modelId="{69EAADB5-5069-430B-B778-706CA0E50358}" srcId="{BDD2A0F1-F23A-478C-BCA5-56EB6A644B94}" destId="{E50A71C9-6295-4D0B-A56D-393CF0B5C65C}" srcOrd="0" destOrd="0" parTransId="{BFBD7309-75AF-4E24-BAB1-E429EA814044}" sibTransId="{89E738E7-39EB-4BEB-8F8C-A6DB39A6EDCE}"/>
    <dgm:cxn modelId="{2FDB02B6-41FF-45C6-B1D5-2BA5424F730F}" type="presOf" srcId="{BDD2A0F1-F23A-478C-BCA5-56EB6A644B94}" destId="{18D5822E-ACCB-4036-81A7-95E94B0FA541}" srcOrd="0" destOrd="0" presId="urn:microsoft.com/office/officeart/2018/2/layout/IconVerticalSolidList"/>
    <dgm:cxn modelId="{617C33BF-F3BE-4DA1-9063-7F9B47EF85B9}" srcId="{BDD2A0F1-F23A-478C-BCA5-56EB6A644B94}" destId="{B26DD4CC-B94C-42B1-8940-C12F01E1A9EF}" srcOrd="2" destOrd="0" parTransId="{F9532D28-A86E-43FC-9D7F-D2272331B10C}" sibTransId="{507A9F6A-3AA3-4B10-BD46-4952F4BFD976}"/>
    <dgm:cxn modelId="{7F3D32C7-27E3-46AC-A7E2-770929FF7048}" srcId="{BDD2A0F1-F23A-478C-BCA5-56EB6A644B94}" destId="{2804EF92-07B6-4EF4-BC46-972CCFC16A90}" srcOrd="1" destOrd="0" parTransId="{A68A6D3A-2D50-431C-9E9B-9D5733EC8CBD}" sibTransId="{D4F58449-CE1C-4B67-BB74-F1C1AD525E46}"/>
    <dgm:cxn modelId="{670042EE-1C03-4018-9361-A319E82C32BB}" type="presOf" srcId="{2804EF92-07B6-4EF4-BC46-972CCFC16A90}" destId="{1E708318-DCC6-4277-BA50-35B153A536DB}" srcOrd="0" destOrd="0" presId="urn:microsoft.com/office/officeart/2018/2/layout/IconVerticalSolidList"/>
    <dgm:cxn modelId="{D87D6AFA-6BA1-4840-8DFF-D9F212F206CE}" type="presOf" srcId="{E50A71C9-6295-4D0B-A56D-393CF0B5C65C}" destId="{A5460354-E69C-4FE2-8519-B47123479EC1}" srcOrd="0" destOrd="0" presId="urn:microsoft.com/office/officeart/2018/2/layout/IconVerticalSolidList"/>
    <dgm:cxn modelId="{135432E0-C7DE-48A4-B914-3A1D024C107A}" type="presParOf" srcId="{18D5822E-ACCB-4036-81A7-95E94B0FA541}" destId="{43DCC800-0E49-49C4-B5FF-7CC8F306978D}" srcOrd="0" destOrd="0" presId="urn:microsoft.com/office/officeart/2018/2/layout/IconVerticalSolidList"/>
    <dgm:cxn modelId="{879E0261-B4D7-452E-B71E-7A25BC387D69}" type="presParOf" srcId="{43DCC800-0E49-49C4-B5FF-7CC8F306978D}" destId="{6DEF6C76-AAC4-4CC5-93BD-A4C283F2D81E}" srcOrd="0" destOrd="0" presId="urn:microsoft.com/office/officeart/2018/2/layout/IconVerticalSolidList"/>
    <dgm:cxn modelId="{49191720-7E5E-4824-9B11-02D87D7F91D4}" type="presParOf" srcId="{43DCC800-0E49-49C4-B5FF-7CC8F306978D}" destId="{7E8E9AC6-E653-49F7-9165-82C78480D9A6}" srcOrd="1" destOrd="0" presId="urn:microsoft.com/office/officeart/2018/2/layout/IconVerticalSolidList"/>
    <dgm:cxn modelId="{3BCB9498-7071-44E9-921C-69541ACC1F8D}" type="presParOf" srcId="{43DCC800-0E49-49C4-B5FF-7CC8F306978D}" destId="{91AB94AF-0396-489F-A54A-D44202FE9D44}" srcOrd="2" destOrd="0" presId="urn:microsoft.com/office/officeart/2018/2/layout/IconVerticalSolidList"/>
    <dgm:cxn modelId="{012BB428-1CE8-4183-8C06-D1E9C5FCB3E9}" type="presParOf" srcId="{43DCC800-0E49-49C4-B5FF-7CC8F306978D}" destId="{A5460354-E69C-4FE2-8519-B47123479EC1}" srcOrd="3" destOrd="0" presId="urn:microsoft.com/office/officeart/2018/2/layout/IconVerticalSolidList"/>
    <dgm:cxn modelId="{1EA05708-E7C9-4FE4-84AE-7902CBAEFDBC}" type="presParOf" srcId="{18D5822E-ACCB-4036-81A7-95E94B0FA541}" destId="{630A6C7F-C24A-4F25-B16E-E116E3A89894}" srcOrd="1" destOrd="0" presId="urn:microsoft.com/office/officeart/2018/2/layout/IconVerticalSolidList"/>
    <dgm:cxn modelId="{3E18E359-9F48-47CA-AB3D-E30E658477B5}" type="presParOf" srcId="{18D5822E-ACCB-4036-81A7-95E94B0FA541}" destId="{425F1B40-0978-40CD-83C2-1D63A59EEDE2}" srcOrd="2" destOrd="0" presId="urn:microsoft.com/office/officeart/2018/2/layout/IconVerticalSolidList"/>
    <dgm:cxn modelId="{F32A289C-9F76-42E3-A821-69AB99F6CC02}" type="presParOf" srcId="{425F1B40-0978-40CD-83C2-1D63A59EEDE2}" destId="{ECBB72C2-8CD8-4AEC-8381-40F5C87ABD47}" srcOrd="0" destOrd="0" presId="urn:microsoft.com/office/officeart/2018/2/layout/IconVerticalSolidList"/>
    <dgm:cxn modelId="{B6DFAF6E-1E1E-47FA-A4E0-0E58B33CD71C}" type="presParOf" srcId="{425F1B40-0978-40CD-83C2-1D63A59EEDE2}" destId="{5EE64FA4-C6C5-4195-8DFE-7CDF1AAC9740}" srcOrd="1" destOrd="0" presId="urn:microsoft.com/office/officeart/2018/2/layout/IconVerticalSolidList"/>
    <dgm:cxn modelId="{31167E75-9172-4E91-88AA-39D42726B729}" type="presParOf" srcId="{425F1B40-0978-40CD-83C2-1D63A59EEDE2}" destId="{4E3D099A-C87D-4235-A92E-D2B187BA64A1}" srcOrd="2" destOrd="0" presId="urn:microsoft.com/office/officeart/2018/2/layout/IconVerticalSolidList"/>
    <dgm:cxn modelId="{BB74A930-188C-4150-8296-DC10EADDC497}" type="presParOf" srcId="{425F1B40-0978-40CD-83C2-1D63A59EEDE2}" destId="{1E708318-DCC6-4277-BA50-35B153A536DB}" srcOrd="3" destOrd="0" presId="urn:microsoft.com/office/officeart/2018/2/layout/IconVerticalSolidList"/>
    <dgm:cxn modelId="{1D7AC401-0D79-4BE0-AF08-2019DF8189B6}" type="presParOf" srcId="{18D5822E-ACCB-4036-81A7-95E94B0FA541}" destId="{13F9A2EA-345D-4552-8283-31C0AEE9712B}" srcOrd="3" destOrd="0" presId="urn:microsoft.com/office/officeart/2018/2/layout/IconVerticalSolidList"/>
    <dgm:cxn modelId="{87D00C7C-7EAB-470D-98BB-B24001E0B967}" type="presParOf" srcId="{18D5822E-ACCB-4036-81A7-95E94B0FA541}" destId="{A8440BAA-FBC4-46DC-A38B-015458565D0A}" srcOrd="4" destOrd="0" presId="urn:microsoft.com/office/officeart/2018/2/layout/IconVerticalSolidList"/>
    <dgm:cxn modelId="{E64988CC-6938-4092-99D7-23A365AC1812}" type="presParOf" srcId="{A8440BAA-FBC4-46DC-A38B-015458565D0A}" destId="{00E8D5A0-E0DD-4A77-81ED-047D6C20F3B1}" srcOrd="0" destOrd="0" presId="urn:microsoft.com/office/officeart/2018/2/layout/IconVerticalSolidList"/>
    <dgm:cxn modelId="{B73CAC28-9FE5-4A86-98B0-A23F87152F76}" type="presParOf" srcId="{A8440BAA-FBC4-46DC-A38B-015458565D0A}" destId="{214A94DE-FFDE-43BF-A8D4-D61320C25E36}" srcOrd="1" destOrd="0" presId="urn:microsoft.com/office/officeart/2018/2/layout/IconVerticalSolidList"/>
    <dgm:cxn modelId="{8B332A0F-65E9-4594-8E63-82341EFA53AD}" type="presParOf" srcId="{A8440BAA-FBC4-46DC-A38B-015458565D0A}" destId="{A2AA343A-703B-4CCA-8418-A6B762BA7F8D}" srcOrd="2" destOrd="0" presId="urn:microsoft.com/office/officeart/2018/2/layout/IconVerticalSolidList"/>
    <dgm:cxn modelId="{8BAA3145-FC29-4157-805D-58158EC0DE79}" type="presParOf" srcId="{A8440BAA-FBC4-46DC-A38B-015458565D0A}" destId="{C7DBE03E-A1BE-4B85-8AE3-3D90554BE2A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00ED10-37B7-A944-8075-6107267D8842}">
      <dsp:nvSpPr>
        <dsp:cNvPr id="0" name=""/>
        <dsp:cNvSpPr/>
      </dsp:nvSpPr>
      <dsp:spPr>
        <a:xfrm>
          <a:off x="795" y="1785270"/>
          <a:ext cx="2530990" cy="641557"/>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en-GB" sz="2800" kern="1200"/>
            <a:t>2017-18</a:t>
          </a:r>
        </a:p>
      </dsp:txBody>
      <dsp:txXfrm>
        <a:off x="321574" y="1785270"/>
        <a:ext cx="1889433" cy="641557"/>
      </dsp:txXfrm>
    </dsp:sp>
    <dsp:sp modelId="{74BA73C0-1B44-1C48-AE79-250A214C449F}">
      <dsp:nvSpPr>
        <dsp:cNvPr id="0" name=""/>
        <dsp:cNvSpPr/>
      </dsp:nvSpPr>
      <dsp:spPr>
        <a:xfrm>
          <a:off x="2371396" y="1785270"/>
          <a:ext cx="1528541" cy="641557"/>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en-GB" sz="2800" kern="1200"/>
            <a:t>2019</a:t>
          </a:r>
        </a:p>
      </dsp:txBody>
      <dsp:txXfrm>
        <a:off x="2692175" y="1785270"/>
        <a:ext cx="886984" cy="641557"/>
      </dsp:txXfrm>
    </dsp:sp>
    <dsp:sp modelId="{6C30542F-93C4-ED45-9705-93CDF2439231}">
      <dsp:nvSpPr>
        <dsp:cNvPr id="0" name=""/>
        <dsp:cNvSpPr/>
      </dsp:nvSpPr>
      <dsp:spPr>
        <a:xfrm>
          <a:off x="3739549" y="1785270"/>
          <a:ext cx="1873346" cy="641557"/>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en-GB" sz="2800" kern="1200"/>
            <a:t>2020</a:t>
          </a:r>
        </a:p>
      </dsp:txBody>
      <dsp:txXfrm>
        <a:off x="4060328" y="1785270"/>
        <a:ext cx="1231789" cy="641557"/>
      </dsp:txXfrm>
    </dsp:sp>
    <dsp:sp modelId="{7E614D94-E30A-3B4B-AA8E-3A688A63CA0E}">
      <dsp:nvSpPr>
        <dsp:cNvPr id="0" name=""/>
        <dsp:cNvSpPr/>
      </dsp:nvSpPr>
      <dsp:spPr>
        <a:xfrm>
          <a:off x="5452506" y="1785270"/>
          <a:ext cx="3238387" cy="641557"/>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en-GB" sz="2800" kern="1200"/>
            <a:t>2021</a:t>
          </a:r>
        </a:p>
      </dsp:txBody>
      <dsp:txXfrm>
        <a:off x="5773285" y="1785270"/>
        <a:ext cx="2596830" cy="641557"/>
      </dsp:txXfrm>
    </dsp:sp>
    <dsp:sp modelId="{5B3B6BB5-9AC5-B245-91E2-2D945ACB26EA}">
      <dsp:nvSpPr>
        <dsp:cNvPr id="0" name=""/>
        <dsp:cNvSpPr/>
      </dsp:nvSpPr>
      <dsp:spPr>
        <a:xfrm>
          <a:off x="8530504" y="1785270"/>
          <a:ext cx="1798172" cy="641557"/>
        </a:xfrm>
        <a:prstGeom prst="chevron">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en-GB" sz="2800" kern="1200"/>
            <a:t>2022</a:t>
          </a:r>
        </a:p>
      </dsp:txBody>
      <dsp:txXfrm>
        <a:off x="8851283" y="1785270"/>
        <a:ext cx="1156615" cy="6415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4B1F24-CB65-074C-B258-3CA7DE056070}">
      <dsp:nvSpPr>
        <dsp:cNvPr id="0" name=""/>
        <dsp:cNvSpPr/>
      </dsp:nvSpPr>
      <dsp:spPr>
        <a:xfrm rot="5400000">
          <a:off x="-256997" y="262443"/>
          <a:ext cx="1713319" cy="1199323"/>
        </a:xfrm>
        <a:prstGeom prst="chevron">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t>Innovation Profile</a:t>
          </a:r>
        </a:p>
      </dsp:txBody>
      <dsp:txXfrm rot="-5400000">
        <a:off x="2" y="605107"/>
        <a:ext cx="1199323" cy="513996"/>
      </dsp:txXfrm>
    </dsp:sp>
    <dsp:sp modelId="{CC53DF4F-73E9-114A-838D-AFA49248537B}">
      <dsp:nvSpPr>
        <dsp:cNvPr id="0" name=""/>
        <dsp:cNvSpPr/>
      </dsp:nvSpPr>
      <dsp:spPr>
        <a:xfrm rot="5400000">
          <a:off x="4298656" y="-3093887"/>
          <a:ext cx="1114243" cy="7312909"/>
        </a:xfrm>
        <a:prstGeom prst="round2Same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GB" sz="1800" kern="1200"/>
            <a:t>Profile all CGIAR innovations developed under the pooled portfolio</a:t>
          </a:r>
        </a:p>
        <a:p>
          <a:pPr marL="171450" lvl="1" indent="-171450" algn="l" defTabSz="800100">
            <a:lnSpc>
              <a:spcPct val="90000"/>
            </a:lnSpc>
            <a:spcBef>
              <a:spcPct val="0"/>
            </a:spcBef>
            <a:spcAft>
              <a:spcPct val="15000"/>
            </a:spcAft>
            <a:buChar char="•"/>
          </a:pPr>
          <a:r>
            <a:rPr lang="en-GB" sz="1800" kern="1200"/>
            <a:t>Develop clarity on “What is it that we are trying to develop and scale?”  </a:t>
          </a:r>
        </a:p>
        <a:p>
          <a:pPr marL="171450" lvl="1" indent="-171450" algn="l" defTabSz="800100">
            <a:lnSpc>
              <a:spcPct val="90000"/>
            </a:lnSpc>
            <a:spcBef>
              <a:spcPct val="0"/>
            </a:spcBef>
            <a:spcAft>
              <a:spcPct val="15000"/>
            </a:spcAft>
            <a:buChar char="•"/>
          </a:pPr>
          <a:r>
            <a:rPr lang="en-GB" sz="1800" kern="1200"/>
            <a:t>Track changes in innovation readiness over time (type 1 reporting)</a:t>
          </a:r>
        </a:p>
      </dsp:txBody>
      <dsp:txXfrm rot="-5400000">
        <a:off x="1199324" y="59838"/>
        <a:ext cx="7258516" cy="1005457"/>
      </dsp:txXfrm>
    </dsp:sp>
    <dsp:sp modelId="{D640F9AF-EB9F-BE41-BDCE-42DFDCAB3C71}">
      <dsp:nvSpPr>
        <dsp:cNvPr id="0" name=""/>
        <dsp:cNvSpPr/>
      </dsp:nvSpPr>
      <dsp:spPr>
        <a:xfrm rot="5400000">
          <a:off x="-256997" y="1783179"/>
          <a:ext cx="1713319" cy="1199323"/>
        </a:xfrm>
        <a:prstGeom prst="chevron">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t>Innovation Packages</a:t>
          </a:r>
        </a:p>
      </dsp:txBody>
      <dsp:txXfrm rot="-5400000">
        <a:off x="2" y="2125843"/>
        <a:ext cx="1199323" cy="513996"/>
      </dsp:txXfrm>
    </dsp:sp>
    <dsp:sp modelId="{71B8C11F-572B-864A-8433-51D0EEACCF65}">
      <dsp:nvSpPr>
        <dsp:cNvPr id="0" name=""/>
        <dsp:cNvSpPr/>
      </dsp:nvSpPr>
      <dsp:spPr>
        <a:xfrm rot="5400000">
          <a:off x="4298949" y="-1573444"/>
          <a:ext cx="1113657" cy="7312909"/>
        </a:xfrm>
        <a:prstGeom prst="round2Same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GB" sz="1800" kern="1200"/>
            <a:t>Design context-specific Innovation Packages for selected innovations</a:t>
          </a:r>
        </a:p>
        <a:p>
          <a:pPr marL="171450" lvl="1" indent="-171450" algn="l" defTabSz="800100">
            <a:lnSpc>
              <a:spcPct val="90000"/>
            </a:lnSpc>
            <a:spcBef>
              <a:spcPct val="0"/>
            </a:spcBef>
            <a:spcAft>
              <a:spcPct val="15000"/>
            </a:spcAft>
            <a:buChar char="•"/>
          </a:pPr>
          <a:r>
            <a:rPr lang="en-GB" sz="1800" kern="1200"/>
            <a:t>Fit-for-purpose CGIAR synergies and external partnerships</a:t>
          </a:r>
        </a:p>
        <a:p>
          <a:pPr marL="171450" lvl="1" indent="-171450" algn="l" defTabSz="800100">
            <a:lnSpc>
              <a:spcPct val="90000"/>
            </a:lnSpc>
            <a:spcBef>
              <a:spcPct val="0"/>
            </a:spcBef>
            <a:spcAft>
              <a:spcPct val="15000"/>
            </a:spcAft>
            <a:buChar char="•"/>
          </a:pPr>
          <a:r>
            <a:rPr lang="en-GB" sz="1800" kern="1200"/>
            <a:t>Track changes in Innovation Packages readiness and use (type 1 reporting)</a:t>
          </a:r>
        </a:p>
      </dsp:txBody>
      <dsp:txXfrm rot="-5400000">
        <a:off x="1199323" y="1580546"/>
        <a:ext cx="7258545" cy="1004929"/>
      </dsp:txXfrm>
    </dsp:sp>
    <dsp:sp modelId="{2E329D30-D693-CA48-8029-DD8AF8E0C650}">
      <dsp:nvSpPr>
        <dsp:cNvPr id="0" name=""/>
        <dsp:cNvSpPr/>
      </dsp:nvSpPr>
      <dsp:spPr>
        <a:xfrm rot="5400000">
          <a:off x="-256997" y="3303915"/>
          <a:ext cx="1713319" cy="1199323"/>
        </a:xfrm>
        <a:prstGeom prst="chevron">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a:t>Scaling Strategies </a:t>
          </a:r>
        </a:p>
      </dsp:txBody>
      <dsp:txXfrm rot="-5400000">
        <a:off x="2" y="3646579"/>
        <a:ext cx="1199323" cy="513996"/>
      </dsp:txXfrm>
    </dsp:sp>
    <dsp:sp modelId="{064777DC-D47B-6C46-A917-E49EC5540F8D}">
      <dsp:nvSpPr>
        <dsp:cNvPr id="0" name=""/>
        <dsp:cNvSpPr/>
      </dsp:nvSpPr>
      <dsp:spPr>
        <a:xfrm rot="5400000">
          <a:off x="4298949" y="-52708"/>
          <a:ext cx="1113657" cy="7312909"/>
        </a:xfrm>
        <a:prstGeom prst="round2Same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GB" sz="1800" kern="1200"/>
            <a:t>Develop context-specific scaling strategies</a:t>
          </a:r>
        </a:p>
        <a:p>
          <a:pPr marL="171450" lvl="1" indent="-171450" algn="l" defTabSz="800100">
            <a:lnSpc>
              <a:spcPct val="90000"/>
            </a:lnSpc>
            <a:spcBef>
              <a:spcPct val="0"/>
            </a:spcBef>
            <a:spcAft>
              <a:spcPct val="15000"/>
            </a:spcAft>
            <a:buChar char="•"/>
          </a:pPr>
          <a:r>
            <a:rPr lang="en-GB" sz="1800" kern="1200"/>
            <a:t>Resource mobilisation for prioritized innovation packages with high transformation/ impact potential</a:t>
          </a:r>
        </a:p>
      </dsp:txBody>
      <dsp:txXfrm rot="-5400000">
        <a:off x="1199323" y="3101282"/>
        <a:ext cx="7258545" cy="10049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EF6C76-AAC4-4CC5-93BD-A4C283F2D81E}">
      <dsp:nvSpPr>
        <dsp:cNvPr id="0" name=""/>
        <dsp:cNvSpPr/>
      </dsp:nvSpPr>
      <dsp:spPr>
        <a:xfrm>
          <a:off x="0" y="588"/>
          <a:ext cx="10688138" cy="137628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E8E9AC6-E653-49F7-9165-82C78480D9A6}">
      <dsp:nvSpPr>
        <dsp:cNvPr id="0" name=""/>
        <dsp:cNvSpPr/>
      </dsp:nvSpPr>
      <dsp:spPr>
        <a:xfrm>
          <a:off x="416327" y="310252"/>
          <a:ext cx="756958" cy="75695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5460354-E69C-4FE2-8519-B47123479EC1}">
      <dsp:nvSpPr>
        <dsp:cNvPr id="0" name=""/>
        <dsp:cNvSpPr/>
      </dsp:nvSpPr>
      <dsp:spPr>
        <a:xfrm>
          <a:off x="1589612" y="588"/>
          <a:ext cx="9098526" cy="1376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657" tIns="145657" rIns="145657" bIns="145657" numCol="1" spcCol="1270" anchor="ctr" anchorCtr="0">
          <a:noAutofit/>
        </a:bodyPr>
        <a:lstStyle/>
        <a:p>
          <a:pPr marL="0" lvl="0" indent="0" algn="l" defTabSz="889000">
            <a:lnSpc>
              <a:spcPct val="100000"/>
            </a:lnSpc>
            <a:spcBef>
              <a:spcPct val="0"/>
            </a:spcBef>
            <a:spcAft>
              <a:spcPct val="35000"/>
            </a:spcAft>
            <a:buNone/>
          </a:pPr>
          <a:r>
            <a:rPr lang="en-GB" sz="2000" b="1" i="0" kern="1200"/>
            <a:t>Technological Innovation: </a:t>
          </a:r>
          <a:r>
            <a:rPr lang="en-GB" sz="2000" b="0" i="0" kern="1200"/>
            <a:t>Innovations of technical/material nature, including varieties/breeds; crop and livestock management practices; machines; processing technologies; big data, and information systems. </a:t>
          </a:r>
          <a:endParaRPr lang="en-US" sz="2000" kern="1200"/>
        </a:p>
      </dsp:txBody>
      <dsp:txXfrm>
        <a:off x="1589612" y="588"/>
        <a:ext cx="9098526" cy="1376287"/>
      </dsp:txXfrm>
    </dsp:sp>
    <dsp:sp modelId="{ECBB72C2-8CD8-4AEC-8381-40F5C87ABD47}">
      <dsp:nvSpPr>
        <dsp:cNvPr id="0" name=""/>
        <dsp:cNvSpPr/>
      </dsp:nvSpPr>
      <dsp:spPr>
        <a:xfrm>
          <a:off x="0" y="1720947"/>
          <a:ext cx="10688138" cy="137628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E64FA4-C6C5-4195-8DFE-7CDF1AAC9740}">
      <dsp:nvSpPr>
        <dsp:cNvPr id="0" name=""/>
        <dsp:cNvSpPr/>
      </dsp:nvSpPr>
      <dsp:spPr>
        <a:xfrm>
          <a:off x="416327" y="2030612"/>
          <a:ext cx="756958" cy="75695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E708318-DCC6-4277-BA50-35B153A536DB}">
      <dsp:nvSpPr>
        <dsp:cNvPr id="0" name=""/>
        <dsp:cNvSpPr/>
      </dsp:nvSpPr>
      <dsp:spPr>
        <a:xfrm>
          <a:off x="1589612" y="1720947"/>
          <a:ext cx="9098526" cy="1376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657" tIns="145657" rIns="145657" bIns="145657" numCol="1" spcCol="1270" anchor="ctr" anchorCtr="0">
          <a:noAutofit/>
        </a:bodyPr>
        <a:lstStyle/>
        <a:p>
          <a:pPr marL="0" lvl="0" indent="0" algn="l" defTabSz="889000">
            <a:lnSpc>
              <a:spcPct val="100000"/>
            </a:lnSpc>
            <a:spcBef>
              <a:spcPct val="0"/>
            </a:spcBef>
            <a:spcAft>
              <a:spcPct val="35000"/>
            </a:spcAft>
            <a:buNone/>
          </a:pPr>
          <a:r>
            <a:rPr lang="en-GB" sz="2000" b="1" i="0" kern="1200"/>
            <a:t>Capacity Development Innovation: </a:t>
          </a:r>
          <a:r>
            <a:rPr lang="en-GB" sz="2000" b="0" i="0" kern="1200"/>
            <a:t>Innovations that strengthen capacity, including farmer, extension or investor decision-support services; accelerator/incubator programs; manuals, training programs and curricula; online courses. </a:t>
          </a:r>
          <a:endParaRPr lang="en-US" sz="2000" kern="1200"/>
        </a:p>
      </dsp:txBody>
      <dsp:txXfrm>
        <a:off x="1589612" y="1720947"/>
        <a:ext cx="9098526" cy="1376287"/>
      </dsp:txXfrm>
    </dsp:sp>
    <dsp:sp modelId="{00E8D5A0-E0DD-4A77-81ED-047D6C20F3B1}">
      <dsp:nvSpPr>
        <dsp:cNvPr id="0" name=""/>
        <dsp:cNvSpPr/>
      </dsp:nvSpPr>
      <dsp:spPr>
        <a:xfrm>
          <a:off x="0" y="3441307"/>
          <a:ext cx="10688138" cy="137628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4A94DE-FFDE-43BF-A8D4-D61320C25E36}">
      <dsp:nvSpPr>
        <dsp:cNvPr id="0" name=""/>
        <dsp:cNvSpPr/>
      </dsp:nvSpPr>
      <dsp:spPr>
        <a:xfrm>
          <a:off x="416327" y="3750971"/>
          <a:ext cx="756958" cy="75695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7DBE03E-A1BE-4B85-8AE3-3D90554BE2A4}">
      <dsp:nvSpPr>
        <dsp:cNvPr id="0" name=""/>
        <dsp:cNvSpPr/>
      </dsp:nvSpPr>
      <dsp:spPr>
        <a:xfrm>
          <a:off x="1589612" y="3441307"/>
          <a:ext cx="9098526" cy="1376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657" tIns="145657" rIns="145657" bIns="145657" numCol="1" spcCol="1270" anchor="ctr" anchorCtr="0">
          <a:noAutofit/>
        </a:bodyPr>
        <a:lstStyle/>
        <a:p>
          <a:pPr marL="0" lvl="0" indent="0" algn="l" defTabSz="889000">
            <a:lnSpc>
              <a:spcPct val="100000"/>
            </a:lnSpc>
            <a:spcBef>
              <a:spcPct val="0"/>
            </a:spcBef>
            <a:spcAft>
              <a:spcPct val="35000"/>
            </a:spcAft>
            <a:buNone/>
          </a:pPr>
          <a:r>
            <a:rPr lang="en-GB" sz="2000" b="1" i="0" kern="1200"/>
            <a:t>Policy/Organisational/Institutional Innovation: </a:t>
          </a:r>
          <a:r>
            <a:rPr lang="en-GB" sz="2000" b="0" i="0" kern="1200"/>
            <a:t>Innovations that create enabling conditions, including policy, legal and regulatory frameworks; business models; finance mechanisms; partnership models; public/private delivery strategies. </a:t>
          </a:r>
          <a:endParaRPr lang="en-US" sz="2000" kern="1200"/>
        </a:p>
      </dsp:txBody>
      <dsp:txXfrm>
        <a:off x="1589612" y="3441307"/>
        <a:ext cx="9098526" cy="137628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5"/>
          </a:xfrm>
          <a:prstGeom prst="rect">
            <a:avLst/>
          </a:prstGeom>
        </p:spPr>
        <p:txBody>
          <a:bodyPr vert="horz" lIns="91440" tIns="45720" rIns="91440" bIns="45720" rtlCol="0"/>
          <a:lstStyle>
            <a:lvl1pPr algn="r">
              <a:defRPr sz="1200"/>
            </a:lvl1pPr>
          </a:lstStyle>
          <a:p>
            <a:fld id="{B43DD928-0C3E-4ED8-90AE-E560853C5428}" type="datetimeFigureOut">
              <a:rPr lang="en-US" smtClean="0"/>
              <a:t>7/28/2023</a:t>
            </a:fld>
            <a:endParaRPr lang="en-US"/>
          </a:p>
        </p:txBody>
      </p:sp>
      <p:sp>
        <p:nvSpPr>
          <p:cNvPr id="4" name="Footer Placeholder 3"/>
          <p:cNvSpPr>
            <a:spLocks noGrp="1"/>
          </p:cNvSpPr>
          <p:nvPr>
            <p:ph type="ftr" sz="quarter" idx="2"/>
          </p:nvPr>
        </p:nvSpPr>
        <p:spPr>
          <a:xfrm>
            <a:off x="0" y="8829968"/>
            <a:ext cx="3037840" cy="4664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8"/>
            <a:ext cx="3037840" cy="466434"/>
          </a:xfrm>
          <a:prstGeom prst="rect">
            <a:avLst/>
          </a:prstGeom>
        </p:spPr>
        <p:txBody>
          <a:bodyPr vert="horz" lIns="91440" tIns="45720" rIns="91440" bIns="45720" rtlCol="0" anchor="b"/>
          <a:lstStyle>
            <a:lvl1pPr algn="r">
              <a:defRPr sz="1200"/>
            </a:lvl1pPr>
          </a:lstStyle>
          <a:p>
            <a:fld id="{C3AAF5AE-4922-40B3-BC52-D142E057D14D}" type="slidenum">
              <a:rPr lang="en-US" smtClean="0"/>
              <a:t>‹#›</a:t>
            </a:fld>
            <a:endParaRPr lang="en-US"/>
          </a:p>
        </p:txBody>
      </p:sp>
    </p:spTree>
    <p:extLst>
      <p:ext uri="{BB962C8B-B14F-4D97-AF65-F5344CB8AC3E}">
        <p14:creationId xmlns:p14="http://schemas.microsoft.com/office/powerpoint/2010/main" val="2857752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6435"/>
          </a:xfrm>
          <a:prstGeom prst="rect">
            <a:avLst/>
          </a:prstGeom>
        </p:spPr>
        <p:txBody>
          <a:bodyPr vert="horz" lIns="91440" tIns="45720" rIns="91440" bIns="45720" rtlCol="0"/>
          <a:lstStyle>
            <a:lvl1pPr algn="r">
              <a:defRPr sz="1200"/>
            </a:lvl1pPr>
          </a:lstStyle>
          <a:p>
            <a:fld id="{497CBDEE-9154-4ECF-BD19-2512E89EA232}" type="datetimeFigureOut">
              <a:rPr lang="en-US" smtClean="0"/>
              <a:t>7/28/2023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1" y="4473892"/>
            <a:ext cx="5608320" cy="366045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64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4"/>
          </a:xfrm>
          <a:prstGeom prst="rect">
            <a:avLst/>
          </a:prstGeom>
        </p:spPr>
        <p:txBody>
          <a:bodyPr vert="horz" lIns="91440" tIns="45720" rIns="91440" bIns="45720" rtlCol="0" anchor="b"/>
          <a:lstStyle>
            <a:lvl1pPr algn="r">
              <a:defRPr sz="1200"/>
            </a:lvl1pPr>
          </a:lstStyle>
          <a:p>
            <a:fld id="{1F6E8625-ABA9-47AC-97D8-2031586E30FB}" type="slidenum">
              <a:rPr lang="en-US" smtClean="0"/>
              <a:t>‹#›</a:t>
            </a:fld>
            <a:endParaRPr lang="en-US"/>
          </a:p>
        </p:txBody>
      </p:sp>
    </p:spTree>
    <p:extLst>
      <p:ext uri="{BB962C8B-B14F-4D97-AF65-F5344CB8AC3E}">
        <p14:creationId xmlns:p14="http://schemas.microsoft.com/office/powerpoint/2010/main" val="4109749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6E8625-ABA9-47AC-97D8-2031586E30F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94470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1F6E8625-ABA9-47AC-97D8-2031586E30FB}" type="slidenum">
              <a:rPr lang="en-US" smtClean="0"/>
              <a:t>35</a:t>
            </a:fld>
            <a:endParaRPr lang="en-US"/>
          </a:p>
        </p:txBody>
      </p:sp>
    </p:spTree>
    <p:extLst>
      <p:ext uri="{BB962C8B-B14F-4D97-AF65-F5344CB8AC3E}">
        <p14:creationId xmlns:p14="http://schemas.microsoft.com/office/powerpoint/2010/main" val="37868425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1F6E8625-ABA9-47AC-97D8-2031586E30FB}" type="slidenum">
              <a:rPr lang="en-US" smtClean="0"/>
              <a:t>36</a:t>
            </a:fld>
            <a:endParaRPr lang="en-US"/>
          </a:p>
        </p:txBody>
      </p:sp>
    </p:spTree>
    <p:extLst>
      <p:ext uri="{BB962C8B-B14F-4D97-AF65-F5344CB8AC3E}">
        <p14:creationId xmlns:p14="http://schemas.microsoft.com/office/powerpoint/2010/main" val="2630082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a:t>Potential talking points:</a:t>
            </a:r>
          </a:p>
          <a:p>
            <a:pPr marL="171450" indent="-171450">
              <a:buFontTx/>
              <a:buChar char="-"/>
            </a:pPr>
            <a:endParaRPr lang="en-NL"/>
          </a:p>
          <a:p>
            <a:pPr marL="171450" indent="-171450">
              <a:buFontTx/>
              <a:buChar char="-"/>
            </a:pPr>
            <a:r>
              <a:rPr lang="en-NL"/>
              <a:t>This breakdown of the innovation portfolio shows quite a healthy picture of the nature of innovations that are being developed by CGIAR and partners</a:t>
            </a:r>
          </a:p>
          <a:p>
            <a:pPr marL="171450" indent="-171450">
              <a:buFontTx/>
              <a:buChar char="-"/>
            </a:pPr>
            <a:r>
              <a:rPr lang="en-NL"/>
              <a:t>Incremental innovations usually make up the dominant majority of the portfolio, are closely tied to the organization’s core business, and fulfil known demands of clients (farmers) and scaling partners</a:t>
            </a:r>
          </a:p>
          <a:p>
            <a:pPr marL="171450" indent="-171450">
              <a:buFontTx/>
              <a:buChar char="-"/>
            </a:pPr>
            <a:r>
              <a:rPr lang="en-NL" b="0"/>
              <a:t>Radical innovations aim at replacing existing products, services and practices. Demands of clients and partners may not be entirely clear. Failure risks are medium, but also the potential returns are usually higher compared to incremental innovaitons</a:t>
            </a:r>
          </a:p>
          <a:p>
            <a:pPr marL="171450" indent="-171450">
              <a:buFontTx/>
              <a:buChar char="-"/>
            </a:pPr>
            <a:r>
              <a:rPr lang="en-GB" b="0" i="0">
                <a:solidFill>
                  <a:srgbClr val="666666"/>
                </a:solidFill>
                <a:effectLst/>
                <a:latin typeface="Noto Sans" panose="020B0604020202020204" pitchFamily="34" charset="0"/>
              </a:rPr>
              <a:t>Disruptive innovation is where traditional approaches, models and systems fail and requires new capabilities. Although the risks of failure are higher, their potential to contribute to system transformation is also higher</a:t>
            </a:r>
          </a:p>
        </p:txBody>
      </p:sp>
      <p:sp>
        <p:nvSpPr>
          <p:cNvPr id="4" name="Slide Number Placeholder 3"/>
          <p:cNvSpPr>
            <a:spLocks noGrp="1"/>
          </p:cNvSpPr>
          <p:nvPr>
            <p:ph type="sldNum" sz="quarter" idx="5"/>
          </p:nvPr>
        </p:nvSpPr>
        <p:spPr/>
        <p:txBody>
          <a:bodyPr/>
          <a:lstStyle/>
          <a:p>
            <a:fld id="{965619E3-6BAD-422E-976D-48DE3B9D9E7E}" type="slidenum">
              <a:rPr lang="en-GB" smtClean="0"/>
              <a:t>42</a:t>
            </a:fld>
            <a:endParaRPr lang="en-GB"/>
          </a:p>
        </p:txBody>
      </p:sp>
    </p:spTree>
    <p:extLst>
      <p:ext uri="{BB962C8B-B14F-4D97-AF65-F5344CB8AC3E}">
        <p14:creationId xmlns:p14="http://schemas.microsoft.com/office/powerpoint/2010/main" val="4261656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NL"/>
              <a:t>Potential talking points:</a:t>
            </a:r>
          </a:p>
          <a:p>
            <a:pPr marL="171450" indent="-171450">
              <a:buFontTx/>
              <a:buChar char="-"/>
            </a:pPr>
            <a:endParaRPr lang="en-NL"/>
          </a:p>
          <a:p>
            <a:pPr marL="171450" indent="-171450">
              <a:buFontTx/>
              <a:buChar char="-"/>
            </a:pPr>
            <a:r>
              <a:rPr lang="en-NL"/>
              <a:t>It is very important to have this granular and evidence-based overview of CGIAR innovation development. We can now monitor how innovations move through the pipeline and overall pipeline diversity and health over time.</a:t>
            </a:r>
          </a:p>
          <a:p>
            <a:pPr marL="171450" indent="-171450">
              <a:buFontTx/>
              <a:buChar char="-"/>
            </a:pPr>
            <a:r>
              <a:rPr lang="en-NL"/>
              <a:t>We can observe concentration around (1)  innovations formulation and testing in controlled environment (e.g. lab research) (levels 2-3-4) and (2) innovation testing and validation in uncontrolled environment (level 8-9)</a:t>
            </a:r>
          </a:p>
          <a:p>
            <a:pPr marL="171450" indent="-171450">
              <a:buFontTx/>
              <a:buChar char="-"/>
            </a:pPr>
            <a:r>
              <a:rPr lang="en-NL"/>
              <a:t>We can also observe that there is relative high number of policy/ organisational and institutional innovations that are being formulated and tested</a:t>
            </a:r>
          </a:p>
          <a:p>
            <a:pPr marL="171450" indent="-171450">
              <a:buFontTx/>
              <a:buChar char="-"/>
            </a:pPr>
            <a:r>
              <a:rPr lang="en-NL"/>
              <a:t>The currently pipeline does not have the typical funnel shape that reflects investment in many early stage innovations that are then gradually prioritized and filtered as they become more ready for scaling (stage-gating). </a:t>
            </a:r>
          </a:p>
          <a:p>
            <a:pPr marL="171450" indent="-171450">
              <a:buFontTx/>
              <a:buChar char="-"/>
            </a:pPr>
            <a:r>
              <a:rPr lang="en-NL"/>
              <a:t>Adding in the CGIAR innovations that are being developed under the non-pooled portfolio and linking innovation development to USD investment can provide a more granular image of the pipeline</a:t>
            </a:r>
          </a:p>
          <a:p>
            <a:pPr marL="171450" indent="-171450">
              <a:buFontTx/>
              <a:buChar char="-"/>
            </a:pPr>
            <a:endParaRPr lang="en-NL"/>
          </a:p>
        </p:txBody>
      </p:sp>
      <p:sp>
        <p:nvSpPr>
          <p:cNvPr id="4" name="Slide Number Placeholder 3"/>
          <p:cNvSpPr>
            <a:spLocks noGrp="1"/>
          </p:cNvSpPr>
          <p:nvPr>
            <p:ph type="sldNum" sz="quarter" idx="5"/>
          </p:nvPr>
        </p:nvSpPr>
        <p:spPr/>
        <p:txBody>
          <a:bodyPr/>
          <a:lstStyle/>
          <a:p>
            <a:fld id="{965619E3-6BAD-422E-976D-48DE3B9D9E7E}" type="slidenum">
              <a:rPr lang="en-GB" smtClean="0"/>
              <a:t>43</a:t>
            </a:fld>
            <a:endParaRPr lang="en-GB"/>
          </a:p>
        </p:txBody>
      </p:sp>
    </p:spTree>
    <p:extLst>
      <p:ext uri="{BB962C8B-B14F-4D97-AF65-F5344CB8AC3E}">
        <p14:creationId xmlns:p14="http://schemas.microsoft.com/office/powerpoint/2010/main" val="2015644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1F6E8625-ABA9-47AC-97D8-2031586E30FB}" type="slidenum">
              <a:rPr lang="en-US" smtClean="0"/>
              <a:t>44</a:t>
            </a:fld>
            <a:endParaRPr lang="en-US"/>
          </a:p>
        </p:txBody>
      </p:sp>
    </p:spTree>
    <p:extLst>
      <p:ext uri="{BB962C8B-B14F-4D97-AF65-F5344CB8AC3E}">
        <p14:creationId xmlns:p14="http://schemas.microsoft.com/office/powerpoint/2010/main" val="38452267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NL"/>
              <a:t>Potential talking points:</a:t>
            </a:r>
          </a:p>
          <a:p>
            <a:pPr marL="171450" indent="-171450">
              <a:buFontTx/>
              <a:buChar char="-"/>
            </a:pPr>
            <a:endParaRPr lang="en-NL"/>
          </a:p>
          <a:p>
            <a:pPr marL="171450" indent="-171450">
              <a:buFontTx/>
              <a:buChar char="-"/>
            </a:pPr>
            <a:r>
              <a:rPr lang="en-NL"/>
              <a:t>It is very important to have this granular and evidence-based overview of CGIAR innovation development. We can now monitor how innovations move through the pipeline and overall pipeline diversity and health over time.</a:t>
            </a:r>
          </a:p>
          <a:p>
            <a:pPr marL="171450" indent="-171450">
              <a:buFontTx/>
              <a:buChar char="-"/>
            </a:pPr>
            <a:r>
              <a:rPr lang="en-NL"/>
              <a:t>We can observe concentration around (1)  innovations formulation and testing in controlled environment (e.g. lab research) (levels 2-3-4) and (2) innovation testing and validation in uncontrolled environment (level 8-9)</a:t>
            </a:r>
          </a:p>
          <a:p>
            <a:pPr marL="171450" indent="-171450">
              <a:buFontTx/>
              <a:buChar char="-"/>
            </a:pPr>
            <a:r>
              <a:rPr lang="en-NL"/>
              <a:t>We can also observe that there is relative high number of policy/ organisational and institutional innovations that are being formulated and tested</a:t>
            </a:r>
          </a:p>
          <a:p>
            <a:pPr marL="171450" indent="-171450">
              <a:buFontTx/>
              <a:buChar char="-"/>
            </a:pPr>
            <a:r>
              <a:rPr lang="en-NL"/>
              <a:t>The currently pipeline does not have the typical funnel shape that reflects investment in many early stage innovations that are then gradually prioritized and filtered as they become more ready for scaling (stage-gating). </a:t>
            </a:r>
          </a:p>
          <a:p>
            <a:pPr marL="171450" indent="-171450">
              <a:buFontTx/>
              <a:buChar char="-"/>
            </a:pPr>
            <a:r>
              <a:rPr lang="en-NL"/>
              <a:t>Adding in the CGIAR innovations that are being developed under the non-pooled portfolio and linking innovation development to USD investment can provide a more granular image of the pipeline</a:t>
            </a:r>
          </a:p>
          <a:p>
            <a:endParaRPr lang="en-NL"/>
          </a:p>
        </p:txBody>
      </p:sp>
      <p:sp>
        <p:nvSpPr>
          <p:cNvPr id="4" name="Slide Number Placeholder 3"/>
          <p:cNvSpPr>
            <a:spLocks noGrp="1"/>
          </p:cNvSpPr>
          <p:nvPr>
            <p:ph type="sldNum" sz="quarter" idx="5"/>
          </p:nvPr>
        </p:nvSpPr>
        <p:spPr/>
        <p:txBody>
          <a:bodyPr/>
          <a:lstStyle/>
          <a:p>
            <a:fld id="{1F6E8625-ABA9-47AC-97D8-2031586E30FB}" type="slidenum">
              <a:rPr lang="en-US" smtClean="0"/>
              <a:t>45</a:t>
            </a:fld>
            <a:endParaRPr lang="en-US"/>
          </a:p>
        </p:txBody>
      </p:sp>
    </p:spTree>
    <p:extLst>
      <p:ext uri="{BB962C8B-B14F-4D97-AF65-F5344CB8AC3E}">
        <p14:creationId xmlns:p14="http://schemas.microsoft.com/office/powerpoint/2010/main" val="3289179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a:p>
        </p:txBody>
      </p:sp>
      <p:sp>
        <p:nvSpPr>
          <p:cNvPr id="4" name="Slide Number Placeholder 3"/>
          <p:cNvSpPr>
            <a:spLocks noGrp="1"/>
          </p:cNvSpPr>
          <p:nvPr>
            <p:ph type="sldNum" sz="quarter" idx="10"/>
          </p:nvPr>
        </p:nvSpPr>
        <p:spPr/>
        <p:txBody>
          <a:bodyPr/>
          <a:lstStyle/>
          <a:p>
            <a:fld id="{1F6E8625-ABA9-47AC-97D8-2031586E30FB}" type="slidenum">
              <a:rPr lang="en-US" smtClean="0"/>
              <a:t>46</a:t>
            </a:fld>
            <a:endParaRPr lang="en-US"/>
          </a:p>
        </p:txBody>
      </p:sp>
    </p:spTree>
    <p:extLst>
      <p:ext uri="{BB962C8B-B14F-4D97-AF65-F5344CB8AC3E}">
        <p14:creationId xmlns:p14="http://schemas.microsoft.com/office/powerpoint/2010/main" val="500264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IDT engagement plan in Annex</a:t>
            </a:r>
          </a:p>
          <a:p>
            <a:r>
              <a:rPr lang="en-GB"/>
              <a:t>Links to draft templates</a:t>
            </a:r>
          </a:p>
          <a:p>
            <a:r>
              <a:rPr lang="en-GB"/>
              <a:t>RF next steps in Annex</a:t>
            </a:r>
          </a:p>
          <a:p>
            <a:endParaRPr lang="en-US"/>
          </a:p>
        </p:txBody>
      </p:sp>
      <p:sp>
        <p:nvSpPr>
          <p:cNvPr id="4" name="Slide Number Placeholder 3"/>
          <p:cNvSpPr>
            <a:spLocks noGrp="1"/>
          </p:cNvSpPr>
          <p:nvPr>
            <p:ph type="sldNum" sz="quarter" idx="5"/>
          </p:nvPr>
        </p:nvSpPr>
        <p:spPr/>
        <p:txBody>
          <a:bodyPr/>
          <a:lstStyle/>
          <a:p>
            <a:fld id="{DA40BDB6-5CAF-4246-B41C-E2085FA1B67E}" type="slidenum">
              <a:rPr lang="en-US" smtClean="0"/>
              <a:t>2</a:t>
            </a:fld>
            <a:endParaRPr lang="en-US"/>
          </a:p>
        </p:txBody>
      </p:sp>
    </p:spTree>
    <p:extLst>
      <p:ext uri="{BB962C8B-B14F-4D97-AF65-F5344CB8AC3E}">
        <p14:creationId xmlns:p14="http://schemas.microsoft.com/office/powerpoint/2010/main" val="3405641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a:p>
        </p:txBody>
      </p:sp>
      <p:sp>
        <p:nvSpPr>
          <p:cNvPr id="4" name="Slide Number Placeholder 3"/>
          <p:cNvSpPr>
            <a:spLocks noGrp="1"/>
          </p:cNvSpPr>
          <p:nvPr>
            <p:ph type="sldNum" sz="quarter" idx="10"/>
          </p:nvPr>
        </p:nvSpPr>
        <p:spPr/>
        <p:txBody>
          <a:bodyPr/>
          <a:lstStyle/>
          <a:p>
            <a:fld id="{1F6E8625-ABA9-47AC-97D8-2031586E30FB}" type="slidenum">
              <a:rPr lang="en-US" smtClean="0"/>
              <a:t>7</a:t>
            </a:fld>
            <a:endParaRPr lang="en-US"/>
          </a:p>
        </p:txBody>
      </p:sp>
    </p:spTree>
    <p:extLst>
      <p:ext uri="{BB962C8B-B14F-4D97-AF65-F5344CB8AC3E}">
        <p14:creationId xmlns:p14="http://schemas.microsoft.com/office/powerpoint/2010/main" val="542722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a:effectLst/>
                <a:latin typeface="Calibri"/>
                <a:ea typeface="Calibri" panose="020F0502020204030204" pitchFamily="34" charset="0"/>
                <a:cs typeface="Times New Roman"/>
              </a:rPr>
              <a:t>Summary:  </a:t>
            </a:r>
          </a:p>
          <a:p>
            <a:endParaRPr lang="en-US" sz="1200" b="1">
              <a:solidFill>
                <a:schemeClr val="accent1"/>
              </a:solidFill>
              <a:effectLst/>
              <a:latin typeface="Calibri"/>
              <a:cs typeface="Times New Roman"/>
            </a:endParaRPr>
          </a:p>
          <a:p>
            <a:r>
              <a:rPr lang="en-GB">
                <a:solidFill>
                  <a:schemeClr val="accent1"/>
                </a:solidFill>
              </a:rPr>
              <a:t>The Report -&gt; Reflect -&gt; Plan sequence is intended to:</a:t>
            </a:r>
          </a:p>
          <a:p>
            <a:endParaRPr lang="en-GB">
              <a:solidFill>
                <a:schemeClr val="accent1"/>
              </a:solidFill>
            </a:endParaRPr>
          </a:p>
          <a:p>
            <a:pPr marL="285750" indent="-285750">
              <a:buFont typeface="Arial" panose="020B0604020202020204" pitchFamily="34" charset="0"/>
              <a:buChar char="•"/>
            </a:pPr>
            <a:r>
              <a:rPr lang="en-GB">
                <a:solidFill>
                  <a:schemeClr val="accent1"/>
                </a:solidFill>
              </a:rPr>
              <a:t>Give structured space for Initiatives to exercise learning-driven adaptive management during implementation</a:t>
            </a:r>
          </a:p>
          <a:p>
            <a:endParaRPr lang="en-GB">
              <a:solidFill>
                <a:schemeClr val="accent1"/>
              </a:solidFill>
            </a:endParaRPr>
          </a:p>
          <a:p>
            <a:pPr marL="285750" indent="-285750">
              <a:buFont typeface="Arial" panose="020B0604020202020204" pitchFamily="34" charset="0"/>
              <a:buChar char="•"/>
            </a:pPr>
            <a:r>
              <a:rPr lang="en-GB">
                <a:solidFill>
                  <a:schemeClr val="accent1"/>
                </a:solidFill>
              </a:rPr>
              <a:t>Reduce burden on Initiatives by integrating reporting, program management and planning processes</a:t>
            </a:r>
            <a:endParaRPr lang="en-GB">
              <a:solidFill>
                <a:schemeClr val="accent1"/>
              </a:solidFill>
              <a:cs typeface="Calibri"/>
            </a:endParaRPr>
          </a:p>
          <a:p>
            <a:endParaRPr lang="en-US" sz="1200" b="1">
              <a:effectLst/>
              <a:latin typeface="Calibri"/>
              <a:ea typeface="Calibri" panose="020F0502020204030204" pitchFamily="34" charset="0"/>
              <a:cs typeface="Times New Roman"/>
            </a:endParaRPr>
          </a:p>
          <a:p>
            <a:endParaRPr lang="en-US" sz="1200">
              <a:effectLst/>
              <a:latin typeface="Calibri"/>
              <a:ea typeface="Calibri" panose="020F0502020204030204" pitchFamily="34" charset="0"/>
              <a:cs typeface="Times New Roman"/>
            </a:endParaRPr>
          </a:p>
          <a:p>
            <a:r>
              <a:rPr lang="en-US" sz="1200" b="1">
                <a:effectLst/>
                <a:latin typeface="Calibri"/>
                <a:ea typeface="Calibri" panose="020F0502020204030204" pitchFamily="34" charset="0"/>
                <a:cs typeface="Times New Roman"/>
              </a:rPr>
              <a:t>Background:</a:t>
            </a:r>
          </a:p>
          <a:p>
            <a:endParaRPr lang="en-US" sz="1200" b="1">
              <a:effectLst/>
              <a:latin typeface="Calibri"/>
              <a:ea typeface="Calibri" panose="020F0502020204030204" pitchFamily="34" charset="0"/>
              <a:cs typeface="Times New Roman"/>
            </a:endParaRPr>
          </a:p>
          <a:p>
            <a:r>
              <a:rPr lang="en-US" sz="1200">
                <a:effectLst/>
                <a:latin typeface="Calibri"/>
                <a:ea typeface="Calibri" panose="020F0502020204030204" pitchFamily="34" charset="0"/>
                <a:cs typeface="Times New Roman"/>
              </a:rPr>
              <a:t>CRP leaders reportedly found it difficult to adjust financial and staff plans in the year ahead in light of experience gained from the previous year.</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The systems were complex and </a:t>
            </a:r>
            <a:r>
              <a:rPr lang="en-US" sz="1200">
                <a:ea typeface="Calibri" panose="020F0502020204030204" pitchFamily="34" charset="0"/>
                <a:cs typeface="Times New Roman"/>
              </a:rPr>
              <a:t>slow, and annual reports for the previous year were submitted after the planning was completed for the year ahead.</a:t>
            </a:r>
          </a:p>
          <a:p>
            <a:endParaRPr lang="en-US" sz="1200">
              <a:latin typeface="Calibri" panose="020F0502020204030204" pitchFamily="34" charset="0"/>
              <a:ea typeface="Calibri" panose="020F0502020204030204" pitchFamily="34" charset="0"/>
              <a:cs typeface="Times New Roman" panose="02020603050405020304" pitchFamily="18" charset="0"/>
            </a:endParaRPr>
          </a:p>
          <a:p>
            <a:r>
              <a:rPr lang="en-US" sz="1200">
                <a:effectLst/>
                <a:latin typeface="Calibri"/>
                <a:ea typeface="Calibri" panose="020F0502020204030204" pitchFamily="34" charset="0"/>
                <a:cs typeface="Times New Roman"/>
              </a:rPr>
              <a:t>Changing the annual sequence of reporting and planning for Initiatives gives us the opportunity to change this, and to </a:t>
            </a:r>
            <a:r>
              <a:rPr lang="en-US" sz="1200" b="1">
                <a:effectLst/>
                <a:latin typeface="Calibri"/>
                <a:ea typeface="Calibri" panose="020F0502020204030204" pitchFamily="34" charset="0"/>
                <a:cs typeface="Times New Roman"/>
              </a:rPr>
              <a:t>create a formal process for adaptive management by Initiative leads and co-leads</a:t>
            </a:r>
            <a:r>
              <a:rPr lang="en-US" sz="1200">
                <a:effectLst/>
                <a:latin typeface="Calibri"/>
                <a:ea typeface="Calibri" panose="020F0502020204030204" pitchFamily="34" charset="0"/>
                <a:cs typeface="Times New Roman"/>
              </a:rPr>
              <a:t>.</a:t>
            </a:r>
            <a:r>
              <a:rPr lang="en-US" sz="1200">
                <a:latin typeface="Calibri"/>
                <a:ea typeface="Calibri" panose="020F0502020204030204" pitchFamily="34" charset="0"/>
                <a:cs typeface="Times New Roman"/>
              </a:rPr>
              <a:t>  </a:t>
            </a:r>
            <a:endParaRPr lang="en-US" sz="1200">
              <a:effectLst/>
              <a:latin typeface="Calibri"/>
              <a:ea typeface="Calibri" panose="020F0502020204030204" pitchFamily="34" charset="0"/>
              <a:cs typeface="Times New Roman" panose="02020603050405020304" pitchFamily="18" charset="0"/>
            </a:endParaRPr>
          </a:p>
          <a:p>
            <a:endParaRPr lang="en-US" sz="1200">
              <a:latin typeface="Calibri" panose="020F0502020204030204" pitchFamily="34" charset="0"/>
              <a:ea typeface="Calibri" panose="020F0502020204030204" pitchFamily="34" charset="0"/>
              <a:cs typeface="Times New Roman" panose="02020603050405020304" pitchFamily="18" charset="0"/>
            </a:endParaRPr>
          </a:p>
          <a:p>
            <a:r>
              <a:rPr lang="en-US" sz="1200">
                <a:effectLst/>
                <a:latin typeface="Calibri"/>
                <a:ea typeface="Calibri" panose="020F0502020204030204" pitchFamily="34" charset="0"/>
                <a:cs typeface="Times New Roman"/>
              </a:rPr>
              <a:t>This new sequence, set out in the figure below, will see Initiatives report on the previous year’s progress by 25</a:t>
            </a:r>
            <a:r>
              <a:rPr lang="en-US" sz="1200" baseline="30000">
                <a:effectLst/>
                <a:latin typeface="Calibri"/>
                <a:ea typeface="Calibri" panose="020F0502020204030204" pitchFamily="34" charset="0"/>
                <a:cs typeface="Times New Roman"/>
              </a:rPr>
              <a:t>th</a:t>
            </a:r>
            <a:r>
              <a:rPr lang="en-US" sz="1200">
                <a:effectLst/>
                <a:latin typeface="Calibri"/>
                <a:ea typeface="Calibri" panose="020F0502020204030204" pitchFamily="34" charset="0"/>
                <a:cs typeface="Times New Roman"/>
              </a:rPr>
              <a:t> January.</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This means that each year, before plans and budgets are set in February, each Initiative will have a window of opportunity to reflect on progress in the current year, on any changes in their operating context, and on any changes to the outlook.</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On the basis of those reflections, the Initiative can make recommendations to reprioritize budgets and planned activities for the year ahead, between their work packages and within their overall budget envelope.</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The recommendations would be approved by Science Group Directors, and both reflections and recommendations would be documented in a light-touch way.</a:t>
            </a:r>
            <a:r>
              <a:rPr lang="en-US" sz="1200">
                <a:latin typeface="Calibri"/>
                <a:ea typeface="Calibri" panose="020F0502020204030204" pitchFamily="34" charset="0"/>
                <a:cs typeface="Times New Roman"/>
              </a:rPr>
              <a:t> </a:t>
            </a:r>
            <a:r>
              <a:rPr lang="en-US" sz="1200">
                <a:effectLst/>
                <a:latin typeface="Calibri"/>
                <a:ea typeface="Calibri" panose="020F0502020204030204" pitchFamily="34" charset="0"/>
                <a:cs typeface="Times New Roman"/>
              </a:rPr>
              <a:t> We are calling this process the ‘reflect’ process.</a:t>
            </a:r>
          </a:p>
          <a:p>
            <a:endParaRPr lang="en-US" sz="1200">
              <a:latin typeface="Calibri" panose="020F0502020204030204" pitchFamily="34" charset="0"/>
              <a:ea typeface="Calibri" panose="020F0502020204030204" pitchFamily="34" charset="0"/>
              <a:cs typeface="Times New Roman" panose="02020603050405020304" pitchFamily="18" charset="0"/>
            </a:endParaRPr>
          </a:p>
          <a:p>
            <a:r>
              <a:rPr lang="en-US" sz="1200">
                <a:effectLst/>
                <a:latin typeface="Calibri"/>
                <a:ea typeface="Calibri" panose="020F0502020204030204" pitchFamily="34" charset="0"/>
                <a:cs typeface="Times New Roman"/>
              </a:rPr>
              <a:t>This process would give Initiative leaders a clear process and mandate to adjust Plans of Results and Budgets for the year ahead – shiftin</a:t>
            </a:r>
            <a:r>
              <a:rPr lang="en-US" sz="1200">
                <a:latin typeface="Calibri"/>
                <a:ea typeface="Calibri" panose="020F0502020204030204" pitchFamily="34" charset="0"/>
                <a:cs typeface="Times New Roman"/>
              </a:rPr>
              <a:t>g the delivery priorities for their teams, and shifting budgets between Work Packages if necessary, to help the Initiative best navigate towards delivering their End of Initiative Outcomes and maximize their ultimate contribution to impact.</a:t>
            </a:r>
            <a:endParaRPr lang="en-US" sz="1200">
              <a:effectLst/>
              <a:latin typeface="Calibri"/>
              <a:ea typeface="Calibri" panose="020F0502020204030204" pitchFamily="34" charset="0"/>
              <a:cs typeface="Times New Roman"/>
            </a:endParaRPr>
          </a:p>
          <a:p>
            <a:endParaRPr lang="en-GB"/>
          </a:p>
        </p:txBody>
      </p:sp>
      <p:sp>
        <p:nvSpPr>
          <p:cNvPr id="4" name="Slide Number Placeholder 3"/>
          <p:cNvSpPr>
            <a:spLocks noGrp="1"/>
          </p:cNvSpPr>
          <p:nvPr>
            <p:ph type="sldNum" sz="quarter" idx="5"/>
          </p:nvPr>
        </p:nvSpPr>
        <p:spPr/>
        <p:txBody>
          <a:bodyPr/>
          <a:lstStyle/>
          <a:p>
            <a:fld id="{1F6E8625-ABA9-47AC-97D8-2031586E30FB}" type="slidenum">
              <a:rPr lang="en-US" smtClean="0"/>
              <a:t>10</a:t>
            </a:fld>
            <a:endParaRPr lang="en-US"/>
          </a:p>
        </p:txBody>
      </p:sp>
    </p:spTree>
    <p:extLst>
      <p:ext uri="{BB962C8B-B14F-4D97-AF65-F5344CB8AC3E}">
        <p14:creationId xmlns:p14="http://schemas.microsoft.com/office/powerpoint/2010/main" val="2242906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F6E8625-ABA9-47AC-97D8-2031586E30FB}" type="slidenum">
              <a:rPr lang="en-US" smtClean="0"/>
              <a:t>11</a:t>
            </a:fld>
            <a:endParaRPr lang="en-US"/>
          </a:p>
        </p:txBody>
      </p:sp>
    </p:spTree>
    <p:extLst>
      <p:ext uri="{BB962C8B-B14F-4D97-AF65-F5344CB8AC3E}">
        <p14:creationId xmlns:p14="http://schemas.microsoft.com/office/powerpoint/2010/main" val="2805671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Clockwise from bottom left:</a:t>
            </a:r>
          </a:p>
          <a:p>
            <a:endParaRPr lang="en-GB"/>
          </a:p>
          <a:p>
            <a:pPr marL="171450" indent="-171450">
              <a:buFontTx/>
              <a:buChar char="-"/>
            </a:pPr>
            <a:r>
              <a:rPr lang="en-GB"/>
              <a:t>U2 reflect workshop</a:t>
            </a:r>
          </a:p>
          <a:p>
            <a:pPr marL="171450" indent="-171450">
              <a:buFontTx/>
              <a:buChar char="-"/>
            </a:pPr>
            <a:r>
              <a:rPr lang="en-GB"/>
              <a:t>SAPLING reflect workshop</a:t>
            </a:r>
          </a:p>
          <a:p>
            <a:pPr marL="171450" indent="-171450">
              <a:buFontTx/>
              <a:buChar char="-"/>
            </a:pPr>
            <a:endParaRPr lang="en-GB"/>
          </a:p>
          <a:p>
            <a:pPr marL="342900" indent="-228600">
              <a:buFont typeface="Arial" panose="020B0604020202020204" pitchFamily="34" charset="0"/>
              <a:buChar char="•"/>
            </a:pPr>
            <a:r>
              <a:rPr lang="en-US" sz="1200">
                <a:solidFill>
                  <a:schemeClr val="tx1"/>
                </a:solidFill>
                <a:latin typeface="+mn-lt"/>
              </a:rPr>
              <a:t>Feedback received so far is positive – we </a:t>
            </a:r>
            <a:r>
              <a:rPr lang="en-US" sz="1200" i="1">
                <a:solidFill>
                  <a:schemeClr val="tx1"/>
                </a:solidFill>
                <a:latin typeface="+mn-lt"/>
              </a:rPr>
              <a:t>think</a:t>
            </a:r>
            <a:r>
              <a:rPr lang="en-US" sz="1200">
                <a:solidFill>
                  <a:schemeClr val="tx1"/>
                </a:solidFill>
                <a:latin typeface="+mn-lt"/>
              </a:rPr>
              <a:t> it is going well and will have a much better sense once Reports are submitted this month.  </a:t>
            </a:r>
          </a:p>
          <a:p>
            <a:pPr marL="342900" indent="-228600">
              <a:buFont typeface="Arial" panose="020B0604020202020204" pitchFamily="34" charset="0"/>
              <a:buChar char="•"/>
            </a:pPr>
            <a:r>
              <a:rPr lang="en-US" sz="1200">
                <a:solidFill>
                  <a:schemeClr val="tx1"/>
                </a:solidFill>
                <a:latin typeface="+mn-lt"/>
              </a:rPr>
              <a:t>Initiatives have taken ownership of the process, and reflect in different ways:  done intense, in-person weeklong events, others a mix of shorter meetings or even started last year. </a:t>
            </a:r>
            <a:endParaRPr lang="en-GB"/>
          </a:p>
        </p:txBody>
      </p:sp>
      <p:sp>
        <p:nvSpPr>
          <p:cNvPr id="4" name="Slide Number Placeholder 3"/>
          <p:cNvSpPr>
            <a:spLocks noGrp="1"/>
          </p:cNvSpPr>
          <p:nvPr>
            <p:ph type="sldNum" sz="quarter" idx="5"/>
          </p:nvPr>
        </p:nvSpPr>
        <p:spPr/>
        <p:txBody>
          <a:bodyPr/>
          <a:lstStyle/>
          <a:p>
            <a:fld id="{1F6E8625-ABA9-47AC-97D8-2031586E30FB}" type="slidenum">
              <a:rPr lang="en-US" smtClean="0"/>
              <a:t>12</a:t>
            </a:fld>
            <a:endParaRPr lang="en-US"/>
          </a:p>
        </p:txBody>
      </p:sp>
    </p:spTree>
    <p:extLst>
      <p:ext uri="{BB962C8B-B14F-4D97-AF65-F5344CB8AC3E}">
        <p14:creationId xmlns:p14="http://schemas.microsoft.com/office/powerpoint/2010/main" val="2055872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1F6E8625-ABA9-47AC-97D8-2031586E30FB}" type="slidenum">
              <a:rPr lang="en-US" smtClean="0"/>
              <a:t>32</a:t>
            </a:fld>
            <a:endParaRPr lang="en-US"/>
          </a:p>
        </p:txBody>
      </p:sp>
    </p:spTree>
    <p:extLst>
      <p:ext uri="{BB962C8B-B14F-4D97-AF65-F5344CB8AC3E}">
        <p14:creationId xmlns:p14="http://schemas.microsoft.com/office/powerpoint/2010/main" val="481606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8 Innovations reported as legacy innovations</a:t>
            </a:r>
          </a:p>
        </p:txBody>
      </p:sp>
      <p:sp>
        <p:nvSpPr>
          <p:cNvPr id="4" name="Slide Number Placeholder 3"/>
          <p:cNvSpPr>
            <a:spLocks noGrp="1"/>
          </p:cNvSpPr>
          <p:nvPr>
            <p:ph type="sldNum" sz="quarter" idx="5"/>
          </p:nvPr>
        </p:nvSpPr>
        <p:spPr/>
        <p:txBody>
          <a:bodyPr/>
          <a:lstStyle/>
          <a:p>
            <a:fld id="{1F6E8625-ABA9-47AC-97D8-2031586E30FB}" type="slidenum">
              <a:rPr lang="en-US" smtClean="0"/>
              <a:t>33</a:t>
            </a:fld>
            <a:endParaRPr lang="en-US"/>
          </a:p>
        </p:txBody>
      </p:sp>
    </p:spTree>
    <p:extLst>
      <p:ext uri="{BB962C8B-B14F-4D97-AF65-F5344CB8AC3E}">
        <p14:creationId xmlns:p14="http://schemas.microsoft.com/office/powerpoint/2010/main" val="977464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NL"/>
              <a:t>IPM overviews can be generated for: </a:t>
            </a:r>
          </a:p>
          <a:p>
            <a:pPr marL="171450" indent="-171450">
              <a:buFont typeface="Arial" panose="020B0604020202020204" pitchFamily="34" charset="0"/>
              <a:buChar char="•"/>
            </a:pPr>
            <a:r>
              <a:rPr lang="en-NL"/>
              <a:t>System level</a:t>
            </a:r>
          </a:p>
          <a:p>
            <a:pPr marL="171450" indent="-171450">
              <a:buFont typeface="Arial" panose="020B0604020202020204" pitchFamily="34" charset="0"/>
              <a:buChar char="•"/>
            </a:pPr>
            <a:r>
              <a:rPr lang="en-NL"/>
              <a:t>Action Area level</a:t>
            </a:r>
          </a:p>
          <a:p>
            <a:pPr marL="171450" indent="-171450">
              <a:buFont typeface="Arial" panose="020B0604020202020204" pitchFamily="34" charset="0"/>
              <a:buChar char="•"/>
            </a:pPr>
            <a:r>
              <a:rPr lang="en-NL"/>
              <a:t>Initiative and WP level</a:t>
            </a:r>
          </a:p>
          <a:p>
            <a:pPr marL="171450" indent="-171450">
              <a:buFont typeface="Arial" panose="020B0604020202020204" pitchFamily="34" charset="0"/>
              <a:buChar char="•"/>
            </a:pPr>
            <a:r>
              <a:rPr lang="en-NL"/>
              <a:t>Country and regional level</a:t>
            </a:r>
          </a:p>
          <a:p>
            <a:pPr marL="171450" indent="-171450">
              <a:buFont typeface="Arial" panose="020B0604020202020204" pitchFamily="34" charset="0"/>
              <a:buChar char="•"/>
            </a:pPr>
            <a:r>
              <a:rPr lang="en-NL"/>
              <a:t>SDG or Impact Area level</a:t>
            </a:r>
          </a:p>
          <a:p>
            <a:pPr marL="171450" indent="-171450">
              <a:buFont typeface="Arial" panose="020B0604020202020204" pitchFamily="34" charset="0"/>
              <a:buChar char="•"/>
            </a:pPr>
            <a:r>
              <a:rPr lang="en-NL"/>
              <a:t>Country and Regional level</a:t>
            </a:r>
          </a:p>
          <a:p>
            <a:pPr marL="171450" indent="-171450">
              <a:buFont typeface="Arial" panose="020B0604020202020204" pitchFamily="34" charset="0"/>
              <a:buChar char="•"/>
            </a:pPr>
            <a:r>
              <a:rPr lang="en-NL"/>
              <a:t>Thematic level (etc.)</a:t>
            </a:r>
          </a:p>
          <a:p>
            <a:pPr marL="171450" indent="-171450">
              <a:buFont typeface="Arial" panose="020B0604020202020204" pitchFamily="34" charset="0"/>
              <a:buChar char="•"/>
            </a:pPr>
            <a:r>
              <a:rPr lang="en-NL"/>
              <a:t>For specific funders or partners</a:t>
            </a:r>
          </a:p>
          <a:p>
            <a:endParaRPr lang="en-NL"/>
          </a:p>
        </p:txBody>
      </p:sp>
      <p:sp>
        <p:nvSpPr>
          <p:cNvPr id="4" name="Slide Number Placeholder 3"/>
          <p:cNvSpPr>
            <a:spLocks noGrp="1"/>
          </p:cNvSpPr>
          <p:nvPr>
            <p:ph type="sldNum" sz="quarter" idx="5"/>
          </p:nvPr>
        </p:nvSpPr>
        <p:spPr/>
        <p:txBody>
          <a:bodyPr/>
          <a:lstStyle/>
          <a:p>
            <a:fld id="{1F6E8625-ABA9-47AC-97D8-2031586E30FB}" type="slidenum">
              <a:rPr lang="en-US" smtClean="0"/>
              <a:t>34</a:t>
            </a:fld>
            <a:endParaRPr lang="en-US"/>
          </a:p>
        </p:txBody>
      </p:sp>
    </p:spTree>
    <p:extLst>
      <p:ext uri="{BB962C8B-B14F-4D97-AF65-F5344CB8AC3E}">
        <p14:creationId xmlns:p14="http://schemas.microsoft.com/office/powerpoint/2010/main" val="36977706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ne CGIAR_Cover">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87B4722E-E755-4562-A6B0-FF9D29B4B0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4" y="-9832"/>
            <a:ext cx="12173784" cy="6858000"/>
          </a:xfrm>
          <a:prstGeom prst="rect">
            <a:avLst/>
          </a:prstGeom>
        </p:spPr>
      </p:pic>
      <p:sp>
        <p:nvSpPr>
          <p:cNvPr id="2" name="Title 1"/>
          <p:cNvSpPr>
            <a:spLocks noGrp="1"/>
          </p:cNvSpPr>
          <p:nvPr userDrawn="1">
            <p:ph type="ctrTitle"/>
          </p:nvPr>
        </p:nvSpPr>
        <p:spPr>
          <a:xfrm>
            <a:off x="4967108" y="2024160"/>
            <a:ext cx="5337098" cy="2275765"/>
          </a:xfrm>
        </p:spPr>
        <p:txBody>
          <a:bodyPr anchor="b">
            <a:noAutofit/>
          </a:bodyPr>
          <a:lstStyle>
            <a:lvl1pPr algn="l">
              <a:defRPr sz="44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Subtitle 2"/>
          <p:cNvSpPr>
            <a:spLocks noGrp="1"/>
          </p:cNvSpPr>
          <p:nvPr userDrawn="1">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anose="02000505000000020004"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userDrawn="1">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sp>
        <p:nvSpPr>
          <p:cNvPr id="6" name="Date Placeholder 5"/>
          <p:cNvSpPr>
            <a:spLocks noGrp="1"/>
          </p:cNvSpPr>
          <p:nvPr userDrawn="1">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cxnSp>
        <p:nvCxnSpPr>
          <p:cNvPr id="15" name="Straight Connector 12">
            <a:extLst>
              <a:ext uri="{FF2B5EF4-FFF2-40B4-BE49-F238E27FC236}">
                <a16:creationId xmlns:a16="http://schemas.microsoft.com/office/drawing/2014/main" id="{ADDBB46C-2EE3-4074-BAEC-A98BAC00AF1A}"/>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416958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B4765544-9D0A-EE48-9187-D9E2AD4C54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err="1">
                <a:solidFill>
                  <a:schemeClr val="bg1">
                    <a:lumMod val="65000"/>
                  </a:schemeClr>
                </a:solidFill>
                <a:latin typeface="Montserrat" panose="02000505000000020004" pitchFamily="2" charset="0"/>
              </a:rPr>
              <a:t>www.cgiar.org</a:t>
            </a:r>
            <a:endParaRPr lang="en-US" sz="1000" b="0">
              <a:solidFill>
                <a:schemeClr val="bg1">
                  <a:lumMod val="65000"/>
                </a:schemeClr>
              </a:solidFill>
              <a:latin typeface="Montserrat" panose="02000505000000020004" pitchFamily="2" charset="0"/>
            </a:endParaRPr>
          </a:p>
        </p:txBody>
      </p:sp>
    </p:spTree>
    <p:extLst>
      <p:ext uri="{BB962C8B-B14F-4D97-AF65-F5344CB8AC3E}">
        <p14:creationId xmlns:p14="http://schemas.microsoft.com/office/powerpoint/2010/main" val="393194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1FC6EB04-D0D1-468F-A00C-86A1F6C6463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err="1">
                <a:solidFill>
                  <a:schemeClr val="bg1">
                    <a:lumMod val="65000"/>
                  </a:schemeClr>
                </a:solidFill>
                <a:latin typeface="Montserrat" panose="02000505000000020004" pitchFamily="2" charset="0"/>
              </a:rPr>
              <a:t>www.cgiar.org</a:t>
            </a:r>
            <a:endParaRPr lang="en-US" sz="1000" b="0">
              <a:solidFill>
                <a:schemeClr val="bg1">
                  <a:lumMod val="65000"/>
                </a:schemeClr>
              </a:solidFill>
              <a:latin typeface="Montserrat" panose="02000505000000020004" pitchFamily="2" charset="0"/>
            </a:endParaRPr>
          </a:p>
        </p:txBody>
      </p:sp>
    </p:spTree>
    <p:extLst>
      <p:ext uri="{BB962C8B-B14F-4D97-AF65-F5344CB8AC3E}">
        <p14:creationId xmlns:p14="http://schemas.microsoft.com/office/powerpoint/2010/main" val="1665016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GIAR_Slide_The En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D5C2F80D-954A-4B98-ADDC-1D680870C98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2172"/>
            <a:ext cx="12171004" cy="6853655"/>
          </a:xfrm>
          <a:prstGeom prst="rect">
            <a:avLst/>
          </a:prstGeom>
        </p:spPr>
      </p:pic>
      <p:sp>
        <p:nvSpPr>
          <p:cNvPr id="2" name="Título 1">
            <a:extLst>
              <a:ext uri="{FF2B5EF4-FFF2-40B4-BE49-F238E27FC236}">
                <a16:creationId xmlns:a16="http://schemas.microsoft.com/office/drawing/2014/main" id="{AF7F6B00-780A-4320-863C-CCE4BEC0148B}"/>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509808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C0562-276B-4390-9424-08799D6F13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F6C7BF1-1556-4E59-9326-4B480C8310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3A9C80-60F3-464B-B2BE-3F4E492E3FED}"/>
              </a:ext>
            </a:extLst>
          </p:cNvPr>
          <p:cNvSpPr>
            <a:spLocks noGrp="1"/>
          </p:cNvSpPr>
          <p:nvPr>
            <p:ph type="dt" sz="half" idx="10"/>
          </p:nvPr>
        </p:nvSpPr>
        <p:spPr/>
        <p:txBody>
          <a:bodyPr/>
          <a:lstStyle/>
          <a:p>
            <a:fld id="{8DB4B26F-F304-46A5-89D1-DC4BB296D85A}" type="datetimeFigureOut">
              <a:rPr lang="en-US" smtClean="0"/>
              <a:t>7/28/2023</a:t>
            </a:fld>
            <a:endParaRPr lang="en-US"/>
          </a:p>
        </p:txBody>
      </p:sp>
      <p:sp>
        <p:nvSpPr>
          <p:cNvPr id="5" name="Footer Placeholder 4">
            <a:extLst>
              <a:ext uri="{FF2B5EF4-FFF2-40B4-BE49-F238E27FC236}">
                <a16:creationId xmlns:a16="http://schemas.microsoft.com/office/drawing/2014/main" id="{A4EB31AE-6F03-4B57-8B6A-47CB86B943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3533A5-ED05-42F1-8FF1-17A7DA476844}"/>
              </a:ext>
            </a:extLst>
          </p:cNvPr>
          <p:cNvSpPr>
            <a:spLocks noGrp="1"/>
          </p:cNvSpPr>
          <p:nvPr>
            <p:ph type="sldNum" sz="quarter" idx="12"/>
          </p:nvPr>
        </p:nvSpPr>
        <p:spPr/>
        <p:txBody>
          <a:bodyPr/>
          <a:lstStyle/>
          <a:p>
            <a:fld id="{E2319912-501F-4D56-8C60-2B0CF1013A94}" type="slidenum">
              <a:rPr lang="en-US" smtClean="0"/>
              <a:t>‹#›</a:t>
            </a:fld>
            <a:endParaRPr lang="en-US"/>
          </a:p>
        </p:txBody>
      </p:sp>
    </p:spTree>
    <p:extLst>
      <p:ext uri="{BB962C8B-B14F-4D97-AF65-F5344CB8AC3E}">
        <p14:creationId xmlns:p14="http://schemas.microsoft.com/office/powerpoint/2010/main" val="624247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13437762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cxnSp>
        <p:nvCxnSpPr>
          <p:cNvPr id="7" name="Straight Connector 12">
            <a:extLst>
              <a:ext uri="{FF2B5EF4-FFF2-40B4-BE49-F238E27FC236}">
                <a16:creationId xmlns:a16="http://schemas.microsoft.com/office/drawing/2014/main" id="{D27FE411-C220-43CE-93DF-2ABF3193AF78}"/>
              </a:ext>
            </a:extLst>
          </p:cNvPr>
          <p:cNvCxnSpPr>
            <a:cxnSpLocks/>
          </p:cNvCxnSpPr>
          <p:nvPr userDrawn="1"/>
        </p:nvCxnSpPr>
        <p:spPr>
          <a:xfrm>
            <a:off x="835098" y="1583827"/>
            <a:ext cx="7542250" cy="39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541667666"/>
      </p:ext>
    </p:extLst>
  </p:cSld>
  <p:clrMap bg1="lt1" tx1="dk1" bg2="lt2" tx2="dk2" accent1="accent1" accent2="accent2" accent3="accent3" accent4="accent4" accent5="accent5" accent6="accent6" hlink="hlink" folHlink="folHlink"/>
  <p:sldLayoutIdLst>
    <p:sldLayoutId id="2147483737" r:id="rId1"/>
    <p:sldLayoutId id="2147483742" r:id="rId2"/>
    <p:sldLayoutId id="2147483746" r:id="rId3"/>
    <p:sldLayoutId id="2147483745" r:id="rId4"/>
    <p:sldLayoutId id="2147483756" r:id="rId5"/>
    <p:sldLayoutId id="2147483757" r:id="rId6"/>
  </p:sldLayoutIdLst>
  <p:hf hdr="0" ftr="0" dt="0"/>
  <p:txStyles>
    <p:titleStyle>
      <a:lvl1pPr algn="l" defTabSz="914400" rtl="0" eaLnBrk="1" latinLnBrk="0" hangingPunct="1">
        <a:lnSpc>
          <a:spcPct val="90000"/>
        </a:lnSpc>
        <a:spcBef>
          <a:spcPct val="0"/>
        </a:spcBef>
        <a:buNone/>
        <a:defRPr sz="2800" b="1" i="0" kern="1200">
          <a:solidFill>
            <a:schemeClr val="bg1">
              <a:lumMod val="50000"/>
            </a:schemeClr>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eur03.safelinks.protection.outlook.com/?url=https://drive.google.com/file/d/1btnWUHlre8l7LTPFNUrrGdfY1QBhNm3r/view?usp%3Dshare_link&amp;data=05|01|Y.Kassim@cgiar.org|33b97e47b5804172606408db0e9bfb90|6afa0e00fa1440b78a2e22a7f8c357d5|0|0|638119835329403497|Unknown|TWFpbGZsb3d8eyJWIjoiMC4wLjAwMDAiLCJQIjoiV2luMzIiLCJBTiI6Ik1haWwiLCJXVCI6Mn0%3D|3000|||&amp;sdata=5Lld99kdweuPnYl6vDzuZ55ipwZpoPIORu0z%2BLaNpwQ%3D&amp;reserved=0" TargetMode="External"/><Relationship Id="rId3" Type="http://schemas.openxmlformats.org/officeDocument/2006/relationships/image" Target="../media/image16.jpeg"/><Relationship Id="rId7" Type="http://schemas.openxmlformats.org/officeDocument/2006/relationships/hyperlink" Target="https://eur03.safelinks.protection.outlook.com/?url=https://www.google.com/url?q%3Dhttps://cgiar.sharepoint.com/:v:/s/InitiativeDesignTeams/EUiu5fVPAzVLj5Wo-Gw2JOkBpmr4X_PrpUOp0llbcmnuhg?e%3DEhZNue%26sa%3DD%26sntz%3D1%26usg%3DAOvVaw1mPw5dC3XdW1OMNbXJdJv5&amp;data=05|01|Y.Kassim@cgiar.org|33b97e47b5804172606408db0e9bfb90|6afa0e00fa1440b78a2e22a7f8c357d5|0|0|638119835329403497|Unknown|TWFpbGZsb3d8eyJWIjoiMC4wLjAwMDAiLCJQIjoiV2luMzIiLCJBTiI6Ik1haWwiLCJXVCI6Mn0%3D|3000|||&amp;sdata=19eadPHxehU1ejQtaIR6Y9TcZ/W4GWmnGC5dlHq4BN8%3D&amp;reserved=0"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eur03.safelinks.protection.outlook.com/?url=https://drive.google.com/file/d/1cgpBH7fffEFCFBnU36G2PzBTBGJYFEjd/view?usp%3Dshare_link&amp;data=05|01|Y.Kassim@cgiar.org|33b97e47b5804172606408db0e9bfb90|6afa0e00fa1440b78a2e22a7f8c357d5|0|0|638119835329403497|Unknown|TWFpbGZsb3d8eyJWIjoiMC4wLjAwMDAiLCJQIjoiV2luMzIiLCJBTiI6Ik1haWwiLCJXVCI6Mn0%3D|3000|||&amp;sdata=b%2B8gDu7lwDEIB9wQhzSPly2hrm8EuJXqoDbmoIZKmgQ%3D&amp;reserved=0" TargetMode="External"/><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hyperlink" Target="https://docs.google.com/document/d/1inmQdAghz_UBc7YgZ8Opa8eTZ2QzYXLc/edit?usp=sharing&amp;ouid=101146343112983027302&amp;rtpof=true&amp;sd=true" TargetMode="Externa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scalingreadiness.org/" TargetMode="External"/><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jpeg"/><Relationship Id="rId7" Type="http://schemas.openxmlformats.org/officeDocument/2006/relationships/hyperlink" Target="https://storage.googleapis.com/cgiarorg/2022/06/CGIAR-Technical-Reporting-Arrangement-June2022.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cgspace.cgiar.org/bitstream/handle/10568/113793/SC11-03b_CGIAR-Performance-and-Results-Management-Framework-2022-30_postmeeting.pdf?sequence=8" TargetMode="Externa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hyperlink" Target="https://innovationandscaling.thinkific.com/" TargetMode="External"/><Relationship Id="rId3" Type="http://schemas.openxmlformats.org/officeDocument/2006/relationships/hyperlink" Target="https://cgspace.cgiar.org/handle/10568/121923/discover?filtertype=type&amp;filter_relational_operator=equals&amp;filter=Brief" TargetMode="External"/><Relationship Id="rId7" Type="http://schemas.openxmlformats.org/officeDocument/2006/relationships/hyperlink" Target="https://www.cgiar.org/food-security-impact/results-dashboard/" TargetMode="External"/><Relationship Id="rId2" Type="http://schemas.openxmlformats.org/officeDocument/2006/relationships/hyperlink" Target="https://www.scalingreadiness.org/" TargetMode="External"/><Relationship Id="rId1" Type="http://schemas.openxmlformats.org/officeDocument/2006/relationships/slideLayout" Target="../slideLayouts/slideLayout3.xml"/><Relationship Id="rId6" Type="http://schemas.openxmlformats.org/officeDocument/2006/relationships/hyperlink" Target="https://reporting.cgiar.org/" TargetMode="External"/><Relationship Id="rId5" Type="http://schemas.openxmlformats.org/officeDocument/2006/relationships/hyperlink" Target="https://storage.googleapis.com/cgiarorg/2022/06/CGIAR-Technical-Reporting-Arrangement-June2022.pdf" TargetMode="External"/><Relationship Id="rId4" Type="http://schemas.openxmlformats.org/officeDocument/2006/relationships/hyperlink" Target="https://www.cgiar.org/initiative/21-ukama-ustawi-u2-water-secure-and-climate-resilient-agricultural-livelihoods-in-east-and-southern-africa/"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35.xml.rels><?xml version="1.0" encoding="UTF-8" standalone="yes"?>
<Relationships xmlns="http://schemas.openxmlformats.org/package/2006/relationships"><Relationship Id="rId8" Type="http://schemas.openxmlformats.org/officeDocument/2006/relationships/hyperlink" Target="https://cgiar.sharepoint.com/:p:/s/ImpactatScale-Documents/EdAy4ttVOYhOoqxKseFW_wIBImijeLXvFsc70CuwvHergQ?e=aOLWUF" TargetMode="External"/><Relationship Id="rId3" Type="http://schemas.openxmlformats.org/officeDocument/2006/relationships/hyperlink" Target="https://cgspace.cgiar.org/handle/10568/127690" TargetMode="External"/><Relationship Id="rId7" Type="http://schemas.openxmlformats.org/officeDocument/2006/relationships/image" Target="../media/image37.emf"/><Relationship Id="rId12"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6.emf"/><Relationship Id="rId11" Type="http://schemas.openxmlformats.org/officeDocument/2006/relationships/image" Target="../media/image40.emf"/><Relationship Id="rId5" Type="http://schemas.openxmlformats.org/officeDocument/2006/relationships/image" Target="../media/image35.png"/><Relationship Id="rId10" Type="http://schemas.openxmlformats.org/officeDocument/2006/relationships/image" Target="../media/image39.emf"/><Relationship Id="rId4" Type="http://schemas.openxmlformats.org/officeDocument/2006/relationships/hyperlink" Target="https://cgiar-my.sharepoint.com/:p:/g/personal/m_schut_cgiar_org/EWglg5N5fMFIsGTRIzuqxNYB48K4N7053l51ycCG1eKUbA?e=d1EfAx" TargetMode="External"/><Relationship Id="rId9" Type="http://schemas.openxmlformats.org/officeDocument/2006/relationships/image" Target="../media/image38.emf"/></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hyperlink" Target="https://cgspace.cgiar.org/handle/10568/121923"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storage.googleapis.com/cgiarorg/2022/06/CGIAR-Technical-Reporting-Arrangement-June2022.pdf" TargetMode="External"/><Relationship Id="rId7" Type="http://schemas.openxmlformats.org/officeDocument/2006/relationships/hyperlink" Target="https://innovationandscaling.thinkific.com/" TargetMode="External"/><Relationship Id="rId2" Type="http://schemas.openxmlformats.org/officeDocument/2006/relationships/hyperlink" Target="https://storage.googleapis.com/cgiarorg/2021/07/SC11-03b_CGIAR-Performance-and-Results-Management-Framework-2022-30_postmeeting8July2021.pdf" TargetMode="External"/><Relationship Id="rId1" Type="http://schemas.openxmlformats.org/officeDocument/2006/relationships/slideLayout" Target="../slideLayouts/slideLayout4.xml"/><Relationship Id="rId6" Type="http://schemas.openxmlformats.org/officeDocument/2006/relationships/hyperlink" Target="https://www.scalingreadiness.org/" TargetMode="External"/><Relationship Id="rId5" Type="http://schemas.openxmlformats.org/officeDocument/2006/relationships/hyperlink" Target="https://performance.cgiar.org/" TargetMode="External"/><Relationship Id="rId4" Type="http://schemas.openxmlformats.org/officeDocument/2006/relationships/hyperlink" Target="https://docs.google.com/document/d/1inmQdAghz_UBc7YgZ8Opa8eTZ2QzYXLc/edit" TargetMode="Externa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tiff"/></Relationships>
</file>

<file path=ppt/slides/_rels/slide4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62.png"/><Relationship Id="rId4" Type="http://schemas.openxmlformats.org/officeDocument/2006/relationships/image" Target="../media/image61.png"/></Relationships>
</file>

<file path=ppt/slides/_rels/slide4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4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67.png"/><Relationship Id="rId4" Type="http://schemas.openxmlformats.org/officeDocument/2006/relationships/image" Target="../media/image66.png"/></Relationships>
</file>

<file path=ppt/slides/_rels/slide47.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61047" y="2024160"/>
            <a:ext cx="8730953" cy="2275765"/>
          </a:xfrm>
        </p:spPr>
        <p:txBody>
          <a:bodyPr/>
          <a:lstStyle/>
          <a:p>
            <a:r>
              <a:rPr lang="en-GB">
                <a:latin typeface="Montserrat Black"/>
                <a:cs typeface="Calibri"/>
              </a:rPr>
              <a:t>2023 Learning and Optimization Process</a:t>
            </a:r>
            <a:br>
              <a:rPr lang="en-GB">
                <a:latin typeface="Montserrat Black" panose="00000A00000000000000" pitchFamily="2" charset="0"/>
              </a:rPr>
            </a:br>
            <a:br>
              <a:rPr lang="en-GB">
                <a:latin typeface="Montserrat Black" panose="00000A00000000000000" pitchFamily="2" charset="0"/>
              </a:rPr>
            </a:br>
            <a:r>
              <a:rPr lang="en-GB" i="1">
                <a:latin typeface="Montserrat Black"/>
                <a:cs typeface="Calibri"/>
              </a:rPr>
              <a:t>Inaugural Focus Group Discussion with IDTs </a:t>
            </a:r>
            <a:endParaRPr lang="en-US" i="1">
              <a:latin typeface="Montserrat Black" panose="00000A00000000000000" pitchFamily="2" charset="0"/>
            </a:endParaRPr>
          </a:p>
        </p:txBody>
      </p:sp>
      <p:sp>
        <p:nvSpPr>
          <p:cNvPr id="3" name="Subtitle 2"/>
          <p:cNvSpPr>
            <a:spLocks noGrp="1"/>
          </p:cNvSpPr>
          <p:nvPr>
            <p:ph type="subTitle" idx="1"/>
          </p:nvPr>
        </p:nvSpPr>
        <p:spPr>
          <a:xfrm>
            <a:off x="3599779" y="4944933"/>
            <a:ext cx="6615294" cy="831952"/>
          </a:xfrm>
        </p:spPr>
        <p:txBody>
          <a:bodyPr/>
          <a:lstStyle/>
          <a:p>
            <a:r>
              <a:rPr lang="en-GB"/>
              <a:t>Addis Ababa, 18-19 April 2023</a:t>
            </a:r>
          </a:p>
          <a:p>
            <a:endParaRPr lang="en-GB"/>
          </a:p>
        </p:txBody>
      </p:sp>
    </p:spTree>
    <p:extLst>
      <p:ext uri="{BB962C8B-B14F-4D97-AF65-F5344CB8AC3E}">
        <p14:creationId xmlns:p14="http://schemas.microsoft.com/office/powerpoint/2010/main" val="2700405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2A1EA-ED44-4004-96AF-19A65206B7F2}"/>
              </a:ext>
            </a:extLst>
          </p:cNvPr>
          <p:cNvSpPr>
            <a:spLocks noGrp="1"/>
          </p:cNvSpPr>
          <p:nvPr>
            <p:ph type="title"/>
          </p:nvPr>
        </p:nvSpPr>
        <p:spPr/>
        <p:txBody>
          <a:bodyPr/>
          <a:lstStyle/>
          <a:p>
            <a:endParaRPr lang="en-KE"/>
          </a:p>
        </p:txBody>
      </p:sp>
      <p:sp>
        <p:nvSpPr>
          <p:cNvPr id="3" name="Content Placeholder 2">
            <a:extLst>
              <a:ext uri="{FF2B5EF4-FFF2-40B4-BE49-F238E27FC236}">
                <a16:creationId xmlns:a16="http://schemas.microsoft.com/office/drawing/2014/main" id="{020BF9EF-2E56-430B-AB6A-15D8EF764766}"/>
              </a:ext>
            </a:extLst>
          </p:cNvPr>
          <p:cNvSpPr>
            <a:spLocks noGrp="1"/>
          </p:cNvSpPr>
          <p:nvPr>
            <p:ph idx="1"/>
          </p:nvPr>
        </p:nvSpPr>
        <p:spPr/>
        <p:txBody>
          <a:bodyPr>
            <a:normAutofit/>
          </a:bodyPr>
          <a:lstStyle/>
          <a:p>
            <a:r>
              <a:rPr lang="en-US" sz="6600"/>
              <a:t>Stop here for Intro session</a:t>
            </a:r>
            <a:endParaRPr lang="en-KE" sz="6600"/>
          </a:p>
        </p:txBody>
      </p:sp>
    </p:spTree>
    <p:extLst>
      <p:ext uri="{BB962C8B-B14F-4D97-AF65-F5344CB8AC3E}">
        <p14:creationId xmlns:p14="http://schemas.microsoft.com/office/powerpoint/2010/main" val="3893217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191B7F9D-F1A4-FAFB-64DF-B4A366A0DE28}"/>
              </a:ext>
            </a:extLst>
          </p:cNvPr>
          <p:cNvSpPr/>
          <p:nvPr/>
        </p:nvSpPr>
        <p:spPr>
          <a:xfrm>
            <a:off x="3056355" y="2097165"/>
            <a:ext cx="8086987" cy="1335035"/>
          </a:xfrm>
          <a:prstGeom prst="roundRect">
            <a:avLst/>
          </a:prstGeom>
          <a:solidFill>
            <a:schemeClr val="accent2">
              <a:lumMod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00"/>
          </a:p>
        </p:txBody>
      </p:sp>
      <p:sp>
        <p:nvSpPr>
          <p:cNvPr id="25" name="Rectangle: Rounded Corners 24">
            <a:extLst>
              <a:ext uri="{FF2B5EF4-FFF2-40B4-BE49-F238E27FC236}">
                <a16:creationId xmlns:a16="http://schemas.microsoft.com/office/drawing/2014/main" id="{34519107-13FA-152E-0BDA-A9D9F567CB80}"/>
              </a:ext>
            </a:extLst>
          </p:cNvPr>
          <p:cNvSpPr/>
          <p:nvPr/>
        </p:nvSpPr>
        <p:spPr>
          <a:xfrm>
            <a:off x="3056355" y="3654747"/>
            <a:ext cx="8117362" cy="1335035"/>
          </a:xfrm>
          <a:prstGeom prst="round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00"/>
          </a:p>
        </p:txBody>
      </p:sp>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a:xfrm>
            <a:off x="0" y="0"/>
            <a:ext cx="10534650" cy="1092319"/>
          </a:xfrm>
        </p:spPr>
        <p:txBody>
          <a:bodyPr>
            <a:normAutofit fontScale="90000"/>
          </a:bodyPr>
          <a:lstStyle/>
          <a:p>
            <a:br>
              <a:rPr lang="en-US"/>
            </a:br>
            <a:r>
              <a:rPr lang="en-US" i="1"/>
              <a:t>Reflect</a:t>
            </a:r>
            <a:r>
              <a:rPr lang="en-US"/>
              <a:t> – setting the scene</a:t>
            </a:r>
            <a:br>
              <a:rPr lang="en-US"/>
            </a:br>
            <a:r>
              <a:rPr lang="en-US" b="0">
                <a:latin typeface="Montserrat "/>
              </a:rPr>
              <a:t>The </a:t>
            </a:r>
            <a:r>
              <a:rPr lang="en-US" b="0" i="1">
                <a:latin typeface="Montserrat "/>
              </a:rPr>
              <a:t>report -&gt; reflect -&gt; re-plan</a:t>
            </a:r>
            <a:r>
              <a:rPr lang="en-US" b="0">
                <a:latin typeface="Montserrat "/>
              </a:rPr>
              <a:t> process</a:t>
            </a:r>
          </a:p>
        </p:txBody>
      </p:sp>
      <p:sp>
        <p:nvSpPr>
          <p:cNvPr id="4" name="Rectangle: Rounded Corners 3">
            <a:extLst>
              <a:ext uri="{FF2B5EF4-FFF2-40B4-BE49-F238E27FC236}">
                <a16:creationId xmlns:a16="http://schemas.microsoft.com/office/drawing/2014/main" id="{A83E6C90-BB53-1606-5D98-153A45877AD6}"/>
              </a:ext>
            </a:extLst>
          </p:cNvPr>
          <p:cNvSpPr/>
          <p:nvPr/>
        </p:nvSpPr>
        <p:spPr>
          <a:xfrm>
            <a:off x="551542" y="2097166"/>
            <a:ext cx="2017487" cy="1335035"/>
          </a:xfrm>
          <a:prstGeom prst="roundRect">
            <a:avLst/>
          </a:prstGeom>
          <a:solidFill>
            <a:schemeClr val="accent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a:latin typeface="Montserrat" panose="00000500000000000000" pitchFamily="2" charset="0"/>
              </a:rPr>
              <a:t>Old regime</a:t>
            </a:r>
          </a:p>
        </p:txBody>
      </p:sp>
      <p:sp>
        <p:nvSpPr>
          <p:cNvPr id="8" name="Arrow: Chevron 7">
            <a:extLst>
              <a:ext uri="{FF2B5EF4-FFF2-40B4-BE49-F238E27FC236}">
                <a16:creationId xmlns:a16="http://schemas.microsoft.com/office/drawing/2014/main" id="{1B9E0CAA-A5A2-91FA-9358-CD8C33C45E49}"/>
              </a:ext>
            </a:extLst>
          </p:cNvPr>
          <p:cNvSpPr/>
          <p:nvPr/>
        </p:nvSpPr>
        <p:spPr>
          <a:xfrm>
            <a:off x="3056356" y="1347263"/>
            <a:ext cx="1604736" cy="638629"/>
          </a:xfrm>
          <a:prstGeom prst="chevron">
            <a:avLst/>
          </a:prstGeom>
          <a:solidFill>
            <a:schemeClr val="accent4">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a:solidFill>
                  <a:schemeClr val="accent4">
                    <a:lumMod val="50000"/>
                  </a:schemeClr>
                </a:solidFill>
              </a:rPr>
              <a:t>Dec.</a:t>
            </a:r>
          </a:p>
        </p:txBody>
      </p:sp>
      <p:sp>
        <p:nvSpPr>
          <p:cNvPr id="11" name="Arrow: Chevron 10">
            <a:extLst>
              <a:ext uri="{FF2B5EF4-FFF2-40B4-BE49-F238E27FC236}">
                <a16:creationId xmlns:a16="http://schemas.microsoft.com/office/drawing/2014/main" id="{BC837D7F-A0E8-4801-DE9F-D5B1F34725D4}"/>
              </a:ext>
            </a:extLst>
          </p:cNvPr>
          <p:cNvSpPr/>
          <p:nvPr/>
        </p:nvSpPr>
        <p:spPr>
          <a:xfrm>
            <a:off x="6051895" y="1347262"/>
            <a:ext cx="1626853" cy="638629"/>
          </a:xfrm>
          <a:prstGeom prst="chevron">
            <a:avLst/>
          </a:prstGeom>
          <a:solidFill>
            <a:schemeClr val="accent4">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a:solidFill>
                  <a:schemeClr val="accent4">
                    <a:lumMod val="50000"/>
                  </a:schemeClr>
                </a:solidFill>
              </a:rPr>
              <a:t>Feb.</a:t>
            </a:r>
          </a:p>
        </p:txBody>
      </p:sp>
      <p:sp>
        <p:nvSpPr>
          <p:cNvPr id="12" name="Arrow: Chevron 11">
            <a:extLst>
              <a:ext uri="{FF2B5EF4-FFF2-40B4-BE49-F238E27FC236}">
                <a16:creationId xmlns:a16="http://schemas.microsoft.com/office/drawing/2014/main" id="{B402F86C-4A51-C6B0-21C9-3F06842FEFF0}"/>
              </a:ext>
            </a:extLst>
          </p:cNvPr>
          <p:cNvSpPr/>
          <p:nvPr/>
        </p:nvSpPr>
        <p:spPr>
          <a:xfrm>
            <a:off x="7678748" y="1347262"/>
            <a:ext cx="1650292" cy="638629"/>
          </a:xfrm>
          <a:prstGeom prst="chevron">
            <a:avLst/>
          </a:prstGeom>
          <a:solidFill>
            <a:schemeClr val="accent4">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a:solidFill>
                  <a:schemeClr val="accent4">
                    <a:lumMod val="50000"/>
                  </a:schemeClr>
                </a:solidFill>
              </a:rPr>
              <a:t>Mar.</a:t>
            </a:r>
          </a:p>
        </p:txBody>
      </p:sp>
      <p:sp>
        <p:nvSpPr>
          <p:cNvPr id="13" name="Arrow: Chevron 12">
            <a:extLst>
              <a:ext uri="{FF2B5EF4-FFF2-40B4-BE49-F238E27FC236}">
                <a16:creationId xmlns:a16="http://schemas.microsoft.com/office/drawing/2014/main" id="{FA59A637-DDD5-65FE-2A36-389A58ADE09B}"/>
              </a:ext>
            </a:extLst>
          </p:cNvPr>
          <p:cNvSpPr/>
          <p:nvPr/>
        </p:nvSpPr>
        <p:spPr>
          <a:xfrm>
            <a:off x="9273206" y="1347262"/>
            <a:ext cx="1763158" cy="638629"/>
          </a:xfrm>
          <a:prstGeom prst="chevron">
            <a:avLst/>
          </a:prstGeom>
          <a:solidFill>
            <a:schemeClr val="accent4">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a:solidFill>
                  <a:schemeClr val="accent4">
                    <a:lumMod val="50000"/>
                  </a:schemeClr>
                </a:solidFill>
              </a:rPr>
              <a:t>Apr.</a:t>
            </a:r>
          </a:p>
        </p:txBody>
      </p:sp>
      <p:sp>
        <p:nvSpPr>
          <p:cNvPr id="14" name="Arrow: Chevron 13">
            <a:extLst>
              <a:ext uri="{FF2B5EF4-FFF2-40B4-BE49-F238E27FC236}">
                <a16:creationId xmlns:a16="http://schemas.microsoft.com/office/drawing/2014/main" id="{3B498EC2-1C22-7248-5A71-E8333E0CA9D1}"/>
              </a:ext>
            </a:extLst>
          </p:cNvPr>
          <p:cNvSpPr/>
          <p:nvPr/>
        </p:nvSpPr>
        <p:spPr>
          <a:xfrm>
            <a:off x="4565184" y="1347262"/>
            <a:ext cx="1604736" cy="638629"/>
          </a:xfrm>
          <a:prstGeom prst="chevron">
            <a:avLst/>
          </a:prstGeom>
          <a:solidFill>
            <a:schemeClr val="accent4">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pPr algn="ctr"/>
            <a:r>
              <a:rPr lang="en-GB">
                <a:solidFill>
                  <a:schemeClr val="accent4">
                    <a:lumMod val="50000"/>
                  </a:schemeClr>
                </a:solidFill>
              </a:rPr>
              <a:t>Jan.</a:t>
            </a:r>
          </a:p>
        </p:txBody>
      </p:sp>
      <p:sp>
        <p:nvSpPr>
          <p:cNvPr id="15" name="Rectangle: Rounded Corners 14">
            <a:extLst>
              <a:ext uri="{FF2B5EF4-FFF2-40B4-BE49-F238E27FC236}">
                <a16:creationId xmlns:a16="http://schemas.microsoft.com/office/drawing/2014/main" id="{CC1A8737-B0E6-F17A-9268-CC720329410B}"/>
              </a:ext>
            </a:extLst>
          </p:cNvPr>
          <p:cNvSpPr/>
          <p:nvPr/>
        </p:nvSpPr>
        <p:spPr>
          <a:xfrm>
            <a:off x="543939" y="3651545"/>
            <a:ext cx="2017487" cy="1300138"/>
          </a:xfrm>
          <a:prstGeom prst="roundRect">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a:latin typeface="Montserrat" panose="00000500000000000000" pitchFamily="2" charset="0"/>
              </a:rPr>
              <a:t>New regime</a:t>
            </a:r>
          </a:p>
        </p:txBody>
      </p:sp>
      <p:sp>
        <p:nvSpPr>
          <p:cNvPr id="16" name="Rectangle: Rounded Corners 15">
            <a:extLst>
              <a:ext uri="{FF2B5EF4-FFF2-40B4-BE49-F238E27FC236}">
                <a16:creationId xmlns:a16="http://schemas.microsoft.com/office/drawing/2014/main" id="{F43690BD-9F62-E2C4-D1B8-0BFBDEAEE154}"/>
              </a:ext>
            </a:extLst>
          </p:cNvPr>
          <p:cNvSpPr/>
          <p:nvPr/>
        </p:nvSpPr>
        <p:spPr>
          <a:xfrm>
            <a:off x="4403398" y="2097166"/>
            <a:ext cx="1604736" cy="1335035"/>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a:solidFill>
                  <a:schemeClr val="accent2">
                    <a:lumMod val="50000"/>
                    <a:alpha val="50000"/>
                  </a:schemeClr>
                </a:solidFill>
              </a:rPr>
              <a:t>Plan</a:t>
            </a:r>
          </a:p>
          <a:p>
            <a:pPr algn="ctr"/>
            <a:r>
              <a:rPr lang="en-GB" sz="1600">
                <a:solidFill>
                  <a:schemeClr val="accent2">
                    <a:lumMod val="50000"/>
                    <a:alpha val="50000"/>
                  </a:schemeClr>
                </a:solidFill>
              </a:rPr>
              <a:t>Budgets for the year ahead</a:t>
            </a:r>
            <a:endParaRPr lang="en-GB" sz="3600">
              <a:solidFill>
                <a:schemeClr val="accent2">
                  <a:lumMod val="50000"/>
                  <a:alpha val="50000"/>
                </a:schemeClr>
              </a:solidFill>
            </a:endParaRPr>
          </a:p>
        </p:txBody>
      </p:sp>
      <p:sp>
        <p:nvSpPr>
          <p:cNvPr id="17" name="Rectangle: Rounded Corners 16">
            <a:extLst>
              <a:ext uri="{FF2B5EF4-FFF2-40B4-BE49-F238E27FC236}">
                <a16:creationId xmlns:a16="http://schemas.microsoft.com/office/drawing/2014/main" id="{E0A09B31-5F0F-82CD-E739-50D82D382888}"/>
              </a:ext>
            </a:extLst>
          </p:cNvPr>
          <p:cNvSpPr/>
          <p:nvPr/>
        </p:nvSpPr>
        <p:spPr>
          <a:xfrm>
            <a:off x="9166228" y="2097165"/>
            <a:ext cx="1977115" cy="1335035"/>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a:solidFill>
                  <a:schemeClr val="accent2">
                    <a:lumMod val="50000"/>
                    <a:alpha val="50000"/>
                  </a:schemeClr>
                </a:solidFill>
              </a:rPr>
              <a:t>Report</a:t>
            </a:r>
          </a:p>
          <a:p>
            <a:pPr algn="ctr"/>
            <a:r>
              <a:rPr lang="en-GB" sz="1600">
                <a:solidFill>
                  <a:schemeClr val="accent2">
                    <a:lumMod val="50000"/>
                    <a:alpha val="50000"/>
                  </a:schemeClr>
                </a:solidFill>
              </a:rPr>
              <a:t>On previous year’s performance</a:t>
            </a:r>
            <a:endParaRPr lang="en-GB" sz="3600">
              <a:solidFill>
                <a:schemeClr val="accent2">
                  <a:lumMod val="50000"/>
                  <a:alpha val="50000"/>
                </a:schemeClr>
              </a:solidFill>
            </a:endParaRPr>
          </a:p>
        </p:txBody>
      </p:sp>
      <p:sp>
        <p:nvSpPr>
          <p:cNvPr id="18" name="Rectangle: Rounded Corners 17">
            <a:extLst>
              <a:ext uri="{FF2B5EF4-FFF2-40B4-BE49-F238E27FC236}">
                <a16:creationId xmlns:a16="http://schemas.microsoft.com/office/drawing/2014/main" id="{758DC424-4883-9B81-78AF-01CB2538064E}"/>
              </a:ext>
            </a:extLst>
          </p:cNvPr>
          <p:cNvSpPr/>
          <p:nvPr/>
        </p:nvSpPr>
        <p:spPr>
          <a:xfrm>
            <a:off x="3056356" y="3651547"/>
            <a:ext cx="2211861" cy="1335035"/>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a:solidFill>
                  <a:schemeClr val="accent1">
                    <a:lumMod val="50000"/>
                  </a:schemeClr>
                </a:solidFill>
              </a:rPr>
              <a:t>Report</a:t>
            </a:r>
          </a:p>
          <a:p>
            <a:pPr algn="ctr"/>
            <a:r>
              <a:rPr lang="en-GB" sz="1600">
                <a:solidFill>
                  <a:schemeClr val="accent1">
                    <a:lumMod val="50000"/>
                  </a:schemeClr>
                </a:solidFill>
              </a:rPr>
              <a:t>On previous year’s performance</a:t>
            </a:r>
            <a:endParaRPr lang="en-GB" sz="3600">
              <a:solidFill>
                <a:schemeClr val="accent1">
                  <a:lumMod val="50000"/>
                </a:schemeClr>
              </a:solidFill>
            </a:endParaRPr>
          </a:p>
        </p:txBody>
      </p:sp>
      <p:sp>
        <p:nvSpPr>
          <p:cNvPr id="19" name="Rectangle: Rounded Corners 18">
            <a:extLst>
              <a:ext uri="{FF2B5EF4-FFF2-40B4-BE49-F238E27FC236}">
                <a16:creationId xmlns:a16="http://schemas.microsoft.com/office/drawing/2014/main" id="{C219A0DD-68D9-7641-BC57-F4F5F9E0BA22}"/>
              </a:ext>
            </a:extLst>
          </p:cNvPr>
          <p:cNvSpPr/>
          <p:nvPr/>
        </p:nvSpPr>
        <p:spPr>
          <a:xfrm rot="16200000">
            <a:off x="5331812" y="3757341"/>
            <a:ext cx="1335034" cy="1123443"/>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a:solidFill>
                  <a:schemeClr val="accent1">
                    <a:lumMod val="50000"/>
                  </a:schemeClr>
                </a:solidFill>
              </a:rPr>
              <a:t>QA</a:t>
            </a:r>
            <a:endParaRPr lang="en-GB" sz="3600">
              <a:solidFill>
                <a:schemeClr val="accent1">
                  <a:lumMod val="50000"/>
                </a:schemeClr>
              </a:solidFill>
            </a:endParaRPr>
          </a:p>
        </p:txBody>
      </p:sp>
      <p:sp>
        <p:nvSpPr>
          <p:cNvPr id="20" name="Rectangle: Rounded Corners 19">
            <a:extLst>
              <a:ext uri="{FF2B5EF4-FFF2-40B4-BE49-F238E27FC236}">
                <a16:creationId xmlns:a16="http://schemas.microsoft.com/office/drawing/2014/main" id="{EA0DB5E0-4A8D-4755-3ED8-E671F1B97ED3}"/>
              </a:ext>
            </a:extLst>
          </p:cNvPr>
          <p:cNvSpPr/>
          <p:nvPr/>
        </p:nvSpPr>
        <p:spPr>
          <a:xfrm>
            <a:off x="6730439" y="3647011"/>
            <a:ext cx="2296775" cy="1335035"/>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a:solidFill>
                  <a:schemeClr val="accent1">
                    <a:lumMod val="50000"/>
                  </a:schemeClr>
                </a:solidFill>
              </a:rPr>
              <a:t>Reflect</a:t>
            </a:r>
          </a:p>
          <a:p>
            <a:pPr algn="ctr"/>
            <a:r>
              <a:rPr lang="en-GB" sz="1600">
                <a:solidFill>
                  <a:schemeClr val="accent1">
                    <a:lumMod val="50000"/>
                  </a:schemeClr>
                </a:solidFill>
              </a:rPr>
              <a:t>On implications for the year ahead</a:t>
            </a:r>
            <a:endParaRPr lang="en-GB" sz="3600">
              <a:solidFill>
                <a:schemeClr val="accent1">
                  <a:lumMod val="50000"/>
                </a:schemeClr>
              </a:solidFill>
            </a:endParaRPr>
          </a:p>
        </p:txBody>
      </p:sp>
      <p:sp>
        <p:nvSpPr>
          <p:cNvPr id="21" name="Rectangle: Rounded Corners 20">
            <a:extLst>
              <a:ext uri="{FF2B5EF4-FFF2-40B4-BE49-F238E27FC236}">
                <a16:creationId xmlns:a16="http://schemas.microsoft.com/office/drawing/2014/main" id="{4D4B8D83-EBF1-AD56-99E7-AA68DDD3A4D6}"/>
              </a:ext>
            </a:extLst>
          </p:cNvPr>
          <p:cNvSpPr/>
          <p:nvPr/>
        </p:nvSpPr>
        <p:spPr>
          <a:xfrm>
            <a:off x="9196603" y="3647011"/>
            <a:ext cx="1977114" cy="1335035"/>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a:solidFill>
                  <a:schemeClr val="accent1">
                    <a:lumMod val="50000"/>
                  </a:schemeClr>
                </a:solidFill>
              </a:rPr>
              <a:t>Re-Plan</a:t>
            </a:r>
          </a:p>
          <a:p>
            <a:pPr algn="ctr"/>
            <a:r>
              <a:rPr lang="en-GB" sz="1600">
                <a:solidFill>
                  <a:schemeClr val="accent1">
                    <a:lumMod val="50000"/>
                  </a:schemeClr>
                </a:solidFill>
              </a:rPr>
              <a:t>Update Plans of Results; Update Budget Forecasts</a:t>
            </a:r>
            <a:endParaRPr lang="en-GB" sz="3600">
              <a:solidFill>
                <a:schemeClr val="accent1">
                  <a:lumMod val="50000"/>
                </a:schemeClr>
              </a:solidFill>
            </a:endParaRPr>
          </a:p>
        </p:txBody>
      </p:sp>
      <p:sp>
        <p:nvSpPr>
          <p:cNvPr id="28" name="Arrow: Right 27">
            <a:extLst>
              <a:ext uri="{FF2B5EF4-FFF2-40B4-BE49-F238E27FC236}">
                <a16:creationId xmlns:a16="http://schemas.microsoft.com/office/drawing/2014/main" id="{45340815-D750-099A-E33B-C62AFBE8A96D}"/>
              </a:ext>
            </a:extLst>
          </p:cNvPr>
          <p:cNvSpPr/>
          <p:nvPr/>
        </p:nvSpPr>
        <p:spPr>
          <a:xfrm>
            <a:off x="3056354" y="5244725"/>
            <a:ext cx="8086987" cy="1773396"/>
          </a:xfrm>
          <a:prstGeom prst="rightArrow">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i="1">
                <a:solidFill>
                  <a:schemeClr val="tx2">
                    <a:lumMod val="75000"/>
                  </a:schemeClr>
                </a:solidFill>
                <a:latin typeface="Montserrat" panose="00000500000000000000" pitchFamily="2" charset="0"/>
              </a:rPr>
              <a:t>The new approach </a:t>
            </a:r>
            <a:r>
              <a:rPr lang="en-GB" sz="2400" b="1" i="1">
                <a:solidFill>
                  <a:schemeClr val="tx2">
                    <a:lumMod val="75000"/>
                  </a:schemeClr>
                </a:solidFill>
                <a:latin typeface="Montserrat" panose="00000500000000000000" pitchFamily="2" charset="0"/>
              </a:rPr>
              <a:t>helps institutionalise</a:t>
            </a:r>
          </a:p>
          <a:p>
            <a:pPr algn="ctr"/>
            <a:r>
              <a:rPr lang="en-GB" sz="2400" b="1" i="1">
                <a:solidFill>
                  <a:schemeClr val="tx2">
                    <a:lumMod val="75000"/>
                  </a:schemeClr>
                </a:solidFill>
                <a:latin typeface="Montserrat" panose="00000500000000000000" pitchFamily="2" charset="0"/>
              </a:rPr>
              <a:t>evidence-led adaptive management</a:t>
            </a:r>
            <a:endParaRPr lang="en-GB" sz="2400" i="1">
              <a:solidFill>
                <a:schemeClr val="tx2">
                  <a:lumMod val="75000"/>
                </a:schemeClr>
              </a:solidFill>
              <a:latin typeface="Montserrat" panose="00000500000000000000" pitchFamily="2" charset="0"/>
            </a:endParaRPr>
          </a:p>
        </p:txBody>
      </p:sp>
    </p:spTree>
    <p:extLst>
      <p:ext uri="{BB962C8B-B14F-4D97-AF65-F5344CB8AC3E}">
        <p14:creationId xmlns:p14="http://schemas.microsoft.com/office/powerpoint/2010/main" val="97667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26CBA-F588-40CA-A26A-4CAF68451208}"/>
              </a:ext>
            </a:extLst>
          </p:cNvPr>
          <p:cNvSpPr>
            <a:spLocks noGrp="1"/>
          </p:cNvSpPr>
          <p:nvPr>
            <p:ph type="title"/>
          </p:nvPr>
        </p:nvSpPr>
        <p:spPr>
          <a:xfrm>
            <a:off x="1027345" y="0"/>
            <a:ext cx="9528485" cy="1014341"/>
          </a:xfrm>
        </p:spPr>
        <p:txBody>
          <a:bodyPr>
            <a:normAutofit/>
          </a:bodyPr>
          <a:lstStyle/>
          <a:p>
            <a:r>
              <a:rPr lang="en-GB"/>
              <a:t>Language matters: four (imperfect) ways to describe this</a:t>
            </a:r>
          </a:p>
        </p:txBody>
      </p:sp>
      <p:sp>
        <p:nvSpPr>
          <p:cNvPr id="20" name="Title 1">
            <a:extLst>
              <a:ext uri="{FF2B5EF4-FFF2-40B4-BE49-F238E27FC236}">
                <a16:creationId xmlns:a16="http://schemas.microsoft.com/office/drawing/2014/main" id="{A97E4B85-8005-4448-B21F-6FB419D44649}"/>
              </a:ext>
            </a:extLst>
          </p:cNvPr>
          <p:cNvSpPr txBox="1">
            <a:spLocks/>
          </p:cNvSpPr>
          <p:nvPr/>
        </p:nvSpPr>
        <p:spPr>
          <a:xfrm>
            <a:off x="776377" y="330680"/>
            <a:ext cx="11415623" cy="739301"/>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stStyle>
          <a:p>
            <a:endParaRPr lang="en-GB">
              <a:latin typeface="Lato"/>
              <a:ea typeface="Lato"/>
              <a:cs typeface="Lato"/>
            </a:endParaRPr>
          </a:p>
        </p:txBody>
      </p:sp>
      <p:sp>
        <p:nvSpPr>
          <p:cNvPr id="21" name="Rectangle 20">
            <a:extLst>
              <a:ext uri="{FF2B5EF4-FFF2-40B4-BE49-F238E27FC236}">
                <a16:creationId xmlns:a16="http://schemas.microsoft.com/office/drawing/2014/main" id="{F07B6D0A-1392-42E8-9488-8F2E088C0CB1}"/>
              </a:ext>
            </a:extLst>
          </p:cNvPr>
          <p:cNvSpPr/>
          <p:nvPr/>
        </p:nvSpPr>
        <p:spPr>
          <a:xfrm>
            <a:off x="1250597" y="1317540"/>
            <a:ext cx="3047617" cy="6761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t>Report</a:t>
            </a:r>
          </a:p>
        </p:txBody>
      </p:sp>
      <p:sp>
        <p:nvSpPr>
          <p:cNvPr id="22" name="Rectangle 21">
            <a:extLst>
              <a:ext uri="{FF2B5EF4-FFF2-40B4-BE49-F238E27FC236}">
                <a16:creationId xmlns:a16="http://schemas.microsoft.com/office/drawing/2014/main" id="{563A6266-5451-46F8-9872-B4F35D130C0A}"/>
              </a:ext>
            </a:extLst>
          </p:cNvPr>
          <p:cNvSpPr/>
          <p:nvPr/>
        </p:nvSpPr>
        <p:spPr>
          <a:xfrm>
            <a:off x="4349597" y="1317540"/>
            <a:ext cx="3047617" cy="67612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t>Reflect</a:t>
            </a:r>
          </a:p>
        </p:txBody>
      </p:sp>
      <p:sp>
        <p:nvSpPr>
          <p:cNvPr id="23" name="Rectangle 22">
            <a:extLst>
              <a:ext uri="{FF2B5EF4-FFF2-40B4-BE49-F238E27FC236}">
                <a16:creationId xmlns:a16="http://schemas.microsoft.com/office/drawing/2014/main" id="{B832E16D-205C-45B7-8F1B-0FD81D61EFF8}"/>
              </a:ext>
            </a:extLst>
          </p:cNvPr>
          <p:cNvSpPr/>
          <p:nvPr/>
        </p:nvSpPr>
        <p:spPr>
          <a:xfrm>
            <a:off x="7453912" y="1312130"/>
            <a:ext cx="3047617" cy="676120"/>
          </a:xfrm>
          <a:prstGeom prst="rect">
            <a:avLst/>
          </a:prstGeom>
          <a:solidFill>
            <a:schemeClr val="tx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t>Re-Plan</a:t>
            </a:r>
          </a:p>
        </p:txBody>
      </p:sp>
      <p:sp>
        <p:nvSpPr>
          <p:cNvPr id="24" name="Rectangle 23">
            <a:extLst>
              <a:ext uri="{FF2B5EF4-FFF2-40B4-BE49-F238E27FC236}">
                <a16:creationId xmlns:a16="http://schemas.microsoft.com/office/drawing/2014/main" id="{3AF97C26-7797-4D4A-A050-B2D589B29B44}"/>
              </a:ext>
            </a:extLst>
          </p:cNvPr>
          <p:cNvSpPr/>
          <p:nvPr/>
        </p:nvSpPr>
        <p:spPr>
          <a:xfrm>
            <a:off x="1250597" y="2306712"/>
            <a:ext cx="3047617" cy="6761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t>What</a:t>
            </a:r>
          </a:p>
        </p:txBody>
      </p:sp>
      <p:sp>
        <p:nvSpPr>
          <p:cNvPr id="25" name="Rectangle 24">
            <a:extLst>
              <a:ext uri="{FF2B5EF4-FFF2-40B4-BE49-F238E27FC236}">
                <a16:creationId xmlns:a16="http://schemas.microsoft.com/office/drawing/2014/main" id="{41AD5431-59D6-4FC1-A5DA-2F67E2AE1C6A}"/>
              </a:ext>
            </a:extLst>
          </p:cNvPr>
          <p:cNvSpPr/>
          <p:nvPr/>
        </p:nvSpPr>
        <p:spPr>
          <a:xfrm>
            <a:off x="4349597" y="2306712"/>
            <a:ext cx="3047617" cy="67612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t>So What</a:t>
            </a:r>
          </a:p>
        </p:txBody>
      </p:sp>
      <p:sp>
        <p:nvSpPr>
          <p:cNvPr id="26" name="Rectangle 25">
            <a:extLst>
              <a:ext uri="{FF2B5EF4-FFF2-40B4-BE49-F238E27FC236}">
                <a16:creationId xmlns:a16="http://schemas.microsoft.com/office/drawing/2014/main" id="{8844BF3C-7998-4F22-8B8C-946DAD065B85}"/>
              </a:ext>
            </a:extLst>
          </p:cNvPr>
          <p:cNvSpPr/>
          <p:nvPr/>
        </p:nvSpPr>
        <p:spPr>
          <a:xfrm>
            <a:off x="7453912" y="2301302"/>
            <a:ext cx="3047617" cy="67612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t>Now What</a:t>
            </a:r>
          </a:p>
        </p:txBody>
      </p:sp>
      <p:sp>
        <p:nvSpPr>
          <p:cNvPr id="27" name="Rectangle 26">
            <a:extLst>
              <a:ext uri="{FF2B5EF4-FFF2-40B4-BE49-F238E27FC236}">
                <a16:creationId xmlns:a16="http://schemas.microsoft.com/office/drawing/2014/main" id="{25F6C549-7044-4AFE-BDC5-58AF51ABCB4F}"/>
              </a:ext>
            </a:extLst>
          </p:cNvPr>
          <p:cNvSpPr/>
          <p:nvPr/>
        </p:nvSpPr>
        <p:spPr>
          <a:xfrm>
            <a:off x="1248726" y="3270706"/>
            <a:ext cx="3047617" cy="676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t>Hindsight</a:t>
            </a:r>
          </a:p>
        </p:txBody>
      </p:sp>
      <p:sp>
        <p:nvSpPr>
          <p:cNvPr id="28" name="Rectangle 27">
            <a:extLst>
              <a:ext uri="{FF2B5EF4-FFF2-40B4-BE49-F238E27FC236}">
                <a16:creationId xmlns:a16="http://schemas.microsoft.com/office/drawing/2014/main" id="{6B1AB74E-73B4-4FC4-9934-E8899100BCAA}"/>
              </a:ext>
            </a:extLst>
          </p:cNvPr>
          <p:cNvSpPr/>
          <p:nvPr/>
        </p:nvSpPr>
        <p:spPr>
          <a:xfrm>
            <a:off x="4347726" y="3270706"/>
            <a:ext cx="3047617" cy="67612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a:t>Insight &amp; Foresight</a:t>
            </a:r>
          </a:p>
        </p:txBody>
      </p:sp>
      <p:sp>
        <p:nvSpPr>
          <p:cNvPr id="29" name="Rectangle 28">
            <a:extLst>
              <a:ext uri="{FF2B5EF4-FFF2-40B4-BE49-F238E27FC236}">
                <a16:creationId xmlns:a16="http://schemas.microsoft.com/office/drawing/2014/main" id="{CD7251E1-1109-420A-B823-EA8044A0E533}"/>
              </a:ext>
            </a:extLst>
          </p:cNvPr>
          <p:cNvSpPr/>
          <p:nvPr/>
        </p:nvSpPr>
        <p:spPr>
          <a:xfrm>
            <a:off x="7453911" y="3264011"/>
            <a:ext cx="3047617" cy="676120"/>
          </a:xfrm>
          <a:prstGeom prst="rect">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t>Action</a:t>
            </a:r>
          </a:p>
        </p:txBody>
      </p:sp>
      <p:sp>
        <p:nvSpPr>
          <p:cNvPr id="30" name="Rectangle 29">
            <a:extLst>
              <a:ext uri="{FF2B5EF4-FFF2-40B4-BE49-F238E27FC236}">
                <a16:creationId xmlns:a16="http://schemas.microsoft.com/office/drawing/2014/main" id="{91CB17F0-C53E-4C4E-9969-0CD0A4F2B266}"/>
              </a:ext>
            </a:extLst>
          </p:cNvPr>
          <p:cNvSpPr/>
          <p:nvPr/>
        </p:nvSpPr>
        <p:spPr>
          <a:xfrm>
            <a:off x="1248726" y="4257649"/>
            <a:ext cx="3047617" cy="8342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t>Annual Reporting</a:t>
            </a:r>
          </a:p>
        </p:txBody>
      </p:sp>
      <p:sp>
        <p:nvSpPr>
          <p:cNvPr id="31" name="Rectangle 30">
            <a:extLst>
              <a:ext uri="{FF2B5EF4-FFF2-40B4-BE49-F238E27FC236}">
                <a16:creationId xmlns:a16="http://schemas.microsoft.com/office/drawing/2014/main" id="{47E99E3E-451B-4AD3-A690-102A68C46296}"/>
              </a:ext>
            </a:extLst>
          </p:cNvPr>
          <p:cNvSpPr/>
          <p:nvPr/>
        </p:nvSpPr>
        <p:spPr>
          <a:xfrm>
            <a:off x="4347726" y="4257649"/>
            <a:ext cx="3047617" cy="834270"/>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a:t>Annual Internal 'Stage-gate'</a:t>
            </a:r>
          </a:p>
        </p:txBody>
      </p:sp>
      <p:sp>
        <p:nvSpPr>
          <p:cNvPr id="32" name="Rectangle 31">
            <a:extLst>
              <a:ext uri="{FF2B5EF4-FFF2-40B4-BE49-F238E27FC236}">
                <a16:creationId xmlns:a16="http://schemas.microsoft.com/office/drawing/2014/main" id="{8AE89C09-09AA-497F-8315-37E66CF7AFF4}"/>
              </a:ext>
            </a:extLst>
          </p:cNvPr>
          <p:cNvSpPr/>
          <p:nvPr/>
        </p:nvSpPr>
        <p:spPr>
          <a:xfrm>
            <a:off x="7452041" y="4251844"/>
            <a:ext cx="3047617" cy="83427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a:t>Annual Plan of Results &amp; Budget</a:t>
            </a:r>
          </a:p>
        </p:txBody>
      </p:sp>
      <p:sp>
        <p:nvSpPr>
          <p:cNvPr id="33" name="Rectangle 32">
            <a:extLst>
              <a:ext uri="{FF2B5EF4-FFF2-40B4-BE49-F238E27FC236}">
                <a16:creationId xmlns:a16="http://schemas.microsoft.com/office/drawing/2014/main" id="{999AB87E-BE56-44E0-ABD8-942A4858C783}"/>
              </a:ext>
            </a:extLst>
          </p:cNvPr>
          <p:cNvSpPr/>
          <p:nvPr/>
        </p:nvSpPr>
        <p:spPr>
          <a:xfrm>
            <a:off x="1239566" y="5540460"/>
            <a:ext cx="3047618" cy="1356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i="1">
                <a:solidFill>
                  <a:schemeClr val="tx2"/>
                </a:solidFill>
              </a:rPr>
              <a:t>Documenting what happened over the previous year (might also require some reflection!!)</a:t>
            </a:r>
          </a:p>
        </p:txBody>
      </p:sp>
      <p:sp>
        <p:nvSpPr>
          <p:cNvPr id="34" name="Rectangle 33">
            <a:extLst>
              <a:ext uri="{FF2B5EF4-FFF2-40B4-BE49-F238E27FC236}">
                <a16:creationId xmlns:a16="http://schemas.microsoft.com/office/drawing/2014/main" id="{1790900F-832E-4D1C-93DC-D8487CA15D5A}"/>
              </a:ext>
            </a:extLst>
          </p:cNvPr>
          <p:cNvSpPr/>
          <p:nvPr/>
        </p:nvSpPr>
        <p:spPr>
          <a:xfrm>
            <a:off x="4359329" y="5449178"/>
            <a:ext cx="3047617" cy="1356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i="1">
                <a:solidFill>
                  <a:schemeClr val="tx2"/>
                </a:solidFill>
              </a:rPr>
              <a:t>Considering whether your Initiative should make any internal reprioritisation decisions for the year ahead</a:t>
            </a:r>
          </a:p>
        </p:txBody>
      </p:sp>
      <p:sp>
        <p:nvSpPr>
          <p:cNvPr id="35" name="Rectangle 34">
            <a:extLst>
              <a:ext uri="{FF2B5EF4-FFF2-40B4-BE49-F238E27FC236}">
                <a16:creationId xmlns:a16="http://schemas.microsoft.com/office/drawing/2014/main" id="{567BEBC1-B78C-4ED3-86D8-85C6AE80FE25}"/>
              </a:ext>
            </a:extLst>
          </p:cNvPr>
          <p:cNvSpPr/>
          <p:nvPr/>
        </p:nvSpPr>
        <p:spPr>
          <a:xfrm>
            <a:off x="7469934" y="5524849"/>
            <a:ext cx="3047618" cy="1356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i="1">
                <a:solidFill>
                  <a:schemeClr val="tx2"/>
                </a:solidFill>
              </a:rPr>
              <a:t>Turning those decisions into action by altering budgets and targets for the year ahead</a:t>
            </a:r>
          </a:p>
        </p:txBody>
      </p:sp>
      <p:sp>
        <p:nvSpPr>
          <p:cNvPr id="3" name="Title 1">
            <a:extLst>
              <a:ext uri="{FF2B5EF4-FFF2-40B4-BE49-F238E27FC236}">
                <a16:creationId xmlns:a16="http://schemas.microsoft.com/office/drawing/2014/main" id="{2B0C42A7-3A16-5C00-2F68-414360C19D14}"/>
              </a:ext>
            </a:extLst>
          </p:cNvPr>
          <p:cNvSpPr txBox="1">
            <a:spLocks/>
          </p:cNvSpPr>
          <p:nvPr/>
        </p:nvSpPr>
        <p:spPr>
          <a:xfrm>
            <a:off x="698795" y="1471301"/>
            <a:ext cx="363045" cy="507170"/>
          </a:xfrm>
          <a:prstGeom prst="rect">
            <a:avLst/>
          </a:prstGeom>
        </p:spPr>
        <p:txBody>
          <a:bodyPr vert="horz" lIns="91440" tIns="45720" rIns="91440" bIns="45720" rtlCol="0" anchor="b" anchorCtr="0">
            <a:normAutofit lnSpcReduction="10000"/>
          </a:bodyPr>
          <a:lstStyle>
            <a:lvl1pPr algn="l" defTabSz="914400" rtl="0" eaLnBrk="1" latinLnBrk="0" hangingPunct="1">
              <a:lnSpc>
                <a:spcPct val="90000"/>
              </a:lnSpc>
              <a:spcBef>
                <a:spcPct val="0"/>
              </a:spcBef>
              <a:buNone/>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GB">
                <a:solidFill>
                  <a:schemeClr val="tx2"/>
                </a:solidFill>
              </a:rPr>
              <a:t>1</a:t>
            </a:r>
          </a:p>
        </p:txBody>
      </p:sp>
      <p:sp>
        <p:nvSpPr>
          <p:cNvPr id="4" name="Title 1">
            <a:extLst>
              <a:ext uri="{FF2B5EF4-FFF2-40B4-BE49-F238E27FC236}">
                <a16:creationId xmlns:a16="http://schemas.microsoft.com/office/drawing/2014/main" id="{A4EDC641-1C05-D1AF-D5FB-CDB568D47469}"/>
              </a:ext>
            </a:extLst>
          </p:cNvPr>
          <p:cNvSpPr txBox="1">
            <a:spLocks/>
          </p:cNvSpPr>
          <p:nvPr/>
        </p:nvSpPr>
        <p:spPr>
          <a:xfrm>
            <a:off x="698795" y="2371200"/>
            <a:ext cx="363045" cy="568528"/>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GB">
                <a:solidFill>
                  <a:schemeClr val="accent2"/>
                </a:solidFill>
              </a:rPr>
              <a:t>2</a:t>
            </a:r>
          </a:p>
        </p:txBody>
      </p:sp>
      <p:sp>
        <p:nvSpPr>
          <p:cNvPr id="5" name="Title 1">
            <a:extLst>
              <a:ext uri="{FF2B5EF4-FFF2-40B4-BE49-F238E27FC236}">
                <a16:creationId xmlns:a16="http://schemas.microsoft.com/office/drawing/2014/main" id="{65032F35-83D1-6FA6-798F-15DF27625C00}"/>
              </a:ext>
            </a:extLst>
          </p:cNvPr>
          <p:cNvSpPr txBox="1">
            <a:spLocks/>
          </p:cNvSpPr>
          <p:nvPr/>
        </p:nvSpPr>
        <p:spPr>
          <a:xfrm>
            <a:off x="698796" y="3326494"/>
            <a:ext cx="363045" cy="568528"/>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GB">
                <a:solidFill>
                  <a:schemeClr val="accent3"/>
                </a:solidFill>
              </a:rPr>
              <a:t>3</a:t>
            </a:r>
          </a:p>
        </p:txBody>
      </p:sp>
      <p:sp>
        <p:nvSpPr>
          <p:cNvPr id="6" name="Title 1">
            <a:extLst>
              <a:ext uri="{FF2B5EF4-FFF2-40B4-BE49-F238E27FC236}">
                <a16:creationId xmlns:a16="http://schemas.microsoft.com/office/drawing/2014/main" id="{FE785D45-D682-0D1F-5C09-3172F6B15051}"/>
              </a:ext>
            </a:extLst>
          </p:cNvPr>
          <p:cNvSpPr txBox="1">
            <a:spLocks/>
          </p:cNvSpPr>
          <p:nvPr/>
        </p:nvSpPr>
        <p:spPr>
          <a:xfrm>
            <a:off x="698795" y="4342276"/>
            <a:ext cx="363045" cy="568528"/>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GB">
                <a:solidFill>
                  <a:schemeClr val="accent5"/>
                </a:solidFill>
              </a:rPr>
              <a:t>4</a:t>
            </a:r>
          </a:p>
        </p:txBody>
      </p:sp>
      <p:sp>
        <p:nvSpPr>
          <p:cNvPr id="7" name="Curved Down Arrow 6"/>
          <p:cNvSpPr/>
          <p:nvPr/>
        </p:nvSpPr>
        <p:spPr>
          <a:xfrm>
            <a:off x="3702568" y="1025011"/>
            <a:ext cx="1169233" cy="247559"/>
          </a:xfrm>
          <a:prstGeom prst="curvedDownArrow">
            <a:avLst/>
          </a:prstGeom>
          <a:solidFill>
            <a:schemeClr val="bg1">
              <a:lumMod val="6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urved Up Arrow 7"/>
          <p:cNvSpPr/>
          <p:nvPr/>
        </p:nvSpPr>
        <p:spPr>
          <a:xfrm>
            <a:off x="6865495" y="1987242"/>
            <a:ext cx="1079292" cy="262549"/>
          </a:xfrm>
          <a:prstGeom prst="curvedUpArrow">
            <a:avLst/>
          </a:prstGeom>
          <a:solidFill>
            <a:schemeClr val="bg1">
              <a:lumMod val="6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7" name="Curved Down Arrow 36"/>
          <p:cNvSpPr/>
          <p:nvPr/>
        </p:nvSpPr>
        <p:spPr>
          <a:xfrm>
            <a:off x="3763109" y="2046564"/>
            <a:ext cx="1169233" cy="247559"/>
          </a:xfrm>
          <a:prstGeom prst="curvedDownArrow">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Curved Up Arrow 37"/>
          <p:cNvSpPr/>
          <p:nvPr/>
        </p:nvSpPr>
        <p:spPr>
          <a:xfrm>
            <a:off x="6914266" y="2978633"/>
            <a:ext cx="1079292" cy="261003"/>
          </a:xfrm>
          <a:prstGeom prst="curvedUpArrow">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Curved Down Arrow 38"/>
          <p:cNvSpPr/>
          <p:nvPr/>
        </p:nvSpPr>
        <p:spPr>
          <a:xfrm>
            <a:off x="3774713" y="3968095"/>
            <a:ext cx="1169233" cy="247559"/>
          </a:xfrm>
          <a:prstGeom prst="curvedDownArrow">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Curved Down Arrow 39"/>
          <p:cNvSpPr/>
          <p:nvPr/>
        </p:nvSpPr>
        <p:spPr>
          <a:xfrm>
            <a:off x="3763109" y="3013902"/>
            <a:ext cx="1169233" cy="247559"/>
          </a:xfrm>
          <a:prstGeom prst="curvedDownArrow">
            <a:avLst/>
          </a:prstGeom>
          <a:solidFill>
            <a:schemeClr val="bg1">
              <a:lumMod val="6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Curved Up Arrow 40"/>
          <p:cNvSpPr/>
          <p:nvPr/>
        </p:nvSpPr>
        <p:spPr>
          <a:xfrm>
            <a:off x="6914266" y="3938856"/>
            <a:ext cx="1079292" cy="261003"/>
          </a:xfrm>
          <a:prstGeom prst="curvedUpArrow">
            <a:avLst/>
          </a:prstGeom>
          <a:solidFill>
            <a:schemeClr val="bg1">
              <a:lumMod val="6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Curved Up Arrow 41"/>
          <p:cNvSpPr/>
          <p:nvPr/>
        </p:nvSpPr>
        <p:spPr>
          <a:xfrm>
            <a:off x="6855697" y="5143904"/>
            <a:ext cx="1079292" cy="261003"/>
          </a:xfrm>
          <a:prstGeom prst="curvedUpArrow">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58635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4" grpId="0"/>
      <p:bldP spid="5" grpId="0"/>
      <p:bldP spid="6" grpId="0"/>
      <p:bldP spid="37" grpId="0" animBg="1"/>
      <p:bldP spid="38" grpId="0" animBg="1"/>
      <p:bldP spid="39" grpId="0" animBg="1"/>
      <p:bldP spid="40" grpId="0" animBg="1"/>
      <p:bldP spid="41" grpId="0" animBg="1"/>
      <p:bldP spid="4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26CBA-F588-40CA-A26A-4CAF68451208}"/>
              </a:ext>
            </a:extLst>
          </p:cNvPr>
          <p:cNvSpPr>
            <a:spLocks noGrp="1"/>
          </p:cNvSpPr>
          <p:nvPr>
            <p:ph type="title"/>
          </p:nvPr>
        </p:nvSpPr>
        <p:spPr>
          <a:xfrm>
            <a:off x="0" y="73088"/>
            <a:ext cx="11124371" cy="560774"/>
          </a:xfrm>
        </p:spPr>
        <p:txBody>
          <a:bodyPr>
            <a:normAutofit/>
          </a:bodyPr>
          <a:lstStyle/>
          <a:p>
            <a:r>
              <a:rPr lang="en-GB"/>
              <a:t>Reflect in progress:</a:t>
            </a:r>
          </a:p>
        </p:txBody>
      </p:sp>
      <p:sp>
        <p:nvSpPr>
          <p:cNvPr id="20" name="Title 1">
            <a:extLst>
              <a:ext uri="{FF2B5EF4-FFF2-40B4-BE49-F238E27FC236}">
                <a16:creationId xmlns:a16="http://schemas.microsoft.com/office/drawing/2014/main" id="{A97E4B85-8005-4448-B21F-6FB419D44649}"/>
              </a:ext>
            </a:extLst>
          </p:cNvPr>
          <p:cNvSpPr txBox="1">
            <a:spLocks/>
          </p:cNvSpPr>
          <p:nvPr/>
        </p:nvSpPr>
        <p:spPr>
          <a:xfrm>
            <a:off x="0" y="15578"/>
            <a:ext cx="11415623" cy="739301"/>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stStyle>
          <a:p>
            <a:endParaRPr lang="en-GB">
              <a:latin typeface="Lato"/>
              <a:ea typeface="Lato"/>
              <a:cs typeface="Lato"/>
            </a:endParaRPr>
          </a:p>
        </p:txBody>
      </p:sp>
      <p:pic>
        <p:nvPicPr>
          <p:cNvPr id="1026" name="Picture 2">
            <a:extLst>
              <a:ext uri="{FF2B5EF4-FFF2-40B4-BE49-F238E27FC236}">
                <a16:creationId xmlns:a16="http://schemas.microsoft.com/office/drawing/2014/main" id="{47A08CC4-0486-B7F0-C3AA-882FA3EBC4A0}"/>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16384" y="2608220"/>
            <a:ext cx="3335614" cy="25017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05A9E841-0949-DCC8-7215-BECE6621BC5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1193" y="1173851"/>
            <a:ext cx="3681725" cy="2761294"/>
          </a:xfrm>
          <a:prstGeom prst="rect">
            <a:avLst/>
          </a:prstGeom>
          <a:noFill/>
          <a:extLst>
            <a:ext uri="{909E8E84-426E-40DD-AFC4-6F175D3DCCD1}">
              <a14:hiddenFill xmlns:a14="http://schemas.microsoft.com/office/drawing/2010/main">
                <a:solidFill>
                  <a:srgbClr val="FFFFFF"/>
                </a:solidFill>
              </a14:hiddenFill>
            </a:ext>
          </a:extLst>
        </p:spPr>
      </p:pic>
      <p:sp>
        <p:nvSpPr>
          <p:cNvPr id="4" name="Speech Bubble: Rectangle with Corners Rounded 3">
            <a:extLst>
              <a:ext uri="{FF2B5EF4-FFF2-40B4-BE49-F238E27FC236}">
                <a16:creationId xmlns:a16="http://schemas.microsoft.com/office/drawing/2014/main" id="{E9CE8404-938F-B7D6-BCE4-6884824EBD65}"/>
              </a:ext>
            </a:extLst>
          </p:cNvPr>
          <p:cNvSpPr/>
          <p:nvPr/>
        </p:nvSpPr>
        <p:spPr>
          <a:xfrm>
            <a:off x="4684111" y="519234"/>
            <a:ext cx="4971636" cy="1900772"/>
          </a:xfrm>
          <a:prstGeom prst="wedgeRoundRectCallout">
            <a:avLst>
              <a:gd name="adj1" fmla="val 40111"/>
              <a:gd name="adj2" fmla="val -7380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effectLst/>
                <a:latin typeface="Calibri" panose="020F0502020204030204" pitchFamily="34" charset="0"/>
                <a:ea typeface="Calibri" panose="020F0502020204030204" pitchFamily="34" charset="0"/>
                <a:cs typeface="Arial" panose="020B0604020202020204" pitchFamily="34" charset="0"/>
              </a:rPr>
              <a:t>“</a:t>
            </a:r>
            <a:r>
              <a:rPr lang="en-GB" sz="2400" i="1">
                <a:effectLst/>
                <a:latin typeface="Calibri" panose="020F0502020204030204" pitchFamily="34" charset="0"/>
                <a:ea typeface="Calibri" panose="020F0502020204030204" pitchFamily="34" charset="0"/>
                <a:cs typeface="Arial" panose="020B0604020202020204" pitchFamily="34" charset="0"/>
              </a:rPr>
              <a:t>That's a real improvement over the CRPs! We'll need to make it work….”</a:t>
            </a:r>
          </a:p>
          <a:p>
            <a:pPr algn="ctr"/>
            <a:endParaRPr lang="en-GB" sz="2000">
              <a:latin typeface="Calibri" panose="020F0502020204030204" pitchFamily="34" charset="0"/>
              <a:cs typeface="Arial" panose="020B0604020202020204" pitchFamily="34" charset="0"/>
            </a:endParaRPr>
          </a:p>
          <a:p>
            <a:pPr algn="ctr"/>
            <a:r>
              <a:rPr lang="en-GB" sz="2000">
                <a:latin typeface="Calibri" panose="020F0502020204030204" pitchFamily="34" charset="0"/>
                <a:cs typeface="Arial" panose="020B0604020202020204" pitchFamily="34" charset="0"/>
              </a:rPr>
              <a:t>Simon Heck, Director General, CIP</a:t>
            </a:r>
          </a:p>
          <a:p>
            <a:pPr algn="ctr"/>
            <a:r>
              <a:rPr lang="en-GB" sz="2000">
                <a:latin typeface="Calibri" panose="020F0502020204030204" pitchFamily="34" charset="0"/>
                <a:cs typeface="Arial" panose="020B0604020202020204" pitchFamily="34" charset="0"/>
              </a:rPr>
              <a:t>(commenting on the new </a:t>
            </a:r>
            <a:r>
              <a:rPr lang="en-GB" sz="2000" i="1">
                <a:latin typeface="Calibri" panose="020F0502020204030204" pitchFamily="34" charset="0"/>
                <a:cs typeface="Arial" panose="020B0604020202020204" pitchFamily="34" charset="0"/>
              </a:rPr>
              <a:t>report-reflect-replan </a:t>
            </a:r>
            <a:r>
              <a:rPr lang="en-GB" sz="2000">
                <a:latin typeface="Calibri" panose="020F0502020204030204" pitchFamily="34" charset="0"/>
                <a:cs typeface="Arial" panose="020B0604020202020204" pitchFamily="34" charset="0"/>
              </a:rPr>
              <a:t>sequence)</a:t>
            </a:r>
            <a:endParaRPr lang="en-GB" sz="2000"/>
          </a:p>
        </p:txBody>
      </p:sp>
      <p:pic>
        <p:nvPicPr>
          <p:cNvPr id="5" name="Picture 4">
            <a:extLst>
              <a:ext uri="{FF2B5EF4-FFF2-40B4-BE49-F238E27FC236}">
                <a16:creationId xmlns:a16="http://schemas.microsoft.com/office/drawing/2014/main" id="{C6885551-F074-3383-03D7-C77F12F1861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933430" y="2554498"/>
            <a:ext cx="3996734" cy="4240924"/>
          </a:xfrm>
          <a:prstGeom prst="rect">
            <a:avLst/>
          </a:prstGeom>
          <a:ln>
            <a:solidFill>
              <a:schemeClr val="tx1"/>
            </a:solidFill>
          </a:ln>
        </p:spPr>
      </p:pic>
      <p:sp>
        <p:nvSpPr>
          <p:cNvPr id="3" name="Content Placeholder 2">
            <a:extLst>
              <a:ext uri="{FF2B5EF4-FFF2-40B4-BE49-F238E27FC236}">
                <a16:creationId xmlns:a16="http://schemas.microsoft.com/office/drawing/2014/main" id="{DB01AE11-D157-D907-5955-4C1C5B602090}"/>
              </a:ext>
            </a:extLst>
          </p:cNvPr>
          <p:cNvSpPr>
            <a:spLocks noGrp="1"/>
          </p:cNvSpPr>
          <p:nvPr>
            <p:ph idx="1"/>
          </p:nvPr>
        </p:nvSpPr>
        <p:spPr>
          <a:xfrm>
            <a:off x="0" y="5199751"/>
            <a:ext cx="7755641" cy="4351338"/>
          </a:xfrm>
        </p:spPr>
        <p:txBody>
          <a:bodyPr vert="horz" lIns="91440" tIns="45720" rIns="91440" bIns="45720" rtlCol="0">
            <a:normAutofit/>
          </a:bodyPr>
          <a:lstStyle/>
          <a:p>
            <a:pPr marL="342900" indent="-228600">
              <a:buFont typeface="Arial" panose="020B0604020202020204" pitchFamily="34" charset="0"/>
              <a:buChar char="•"/>
            </a:pPr>
            <a:r>
              <a:rPr lang="en-US" sz="2000">
                <a:solidFill>
                  <a:schemeClr val="tx1"/>
                </a:solidFill>
                <a:latin typeface="+mn-lt"/>
              </a:rPr>
              <a:t>Initiatives supported with guidance document </a:t>
            </a:r>
            <a:r>
              <a:rPr lang="en-US" sz="2000" u="sng">
                <a:solidFill>
                  <a:schemeClr val="tx1"/>
                </a:solidFill>
                <a:latin typeface="+mn-lt"/>
                <a:hlinkClick r:id="rId6"/>
              </a:rPr>
              <a:t>here</a:t>
            </a:r>
            <a:r>
              <a:rPr lang="en-US" sz="2000">
                <a:solidFill>
                  <a:schemeClr val="tx1"/>
                </a:solidFill>
                <a:latin typeface="+mn-lt"/>
              </a:rPr>
              <a:t>, a ‘deep dive’ session on reflect recording is </a:t>
            </a:r>
            <a:r>
              <a:rPr lang="en-US" sz="2000" u="sng">
                <a:solidFill>
                  <a:schemeClr val="tx1"/>
                </a:solidFill>
                <a:latin typeface="+mn-lt"/>
                <a:hlinkClick r:id="rId7"/>
              </a:rPr>
              <a:t>here</a:t>
            </a:r>
            <a:r>
              <a:rPr lang="en-US" sz="2000">
                <a:solidFill>
                  <a:schemeClr val="tx1"/>
                </a:solidFill>
                <a:latin typeface="+mn-lt"/>
              </a:rPr>
              <a:t>, and corresponding slides </a:t>
            </a:r>
            <a:r>
              <a:rPr lang="en-US" sz="2000" u="sng">
                <a:solidFill>
                  <a:schemeClr val="tx1"/>
                </a:solidFill>
                <a:latin typeface="+mn-lt"/>
                <a:hlinkClick r:id="rId8"/>
              </a:rPr>
              <a:t>here</a:t>
            </a:r>
            <a:r>
              <a:rPr lang="en-US" sz="2000" u="sng">
                <a:solidFill>
                  <a:schemeClr val="tx1"/>
                </a:solidFill>
                <a:latin typeface="+mn-lt"/>
              </a:rPr>
              <a:t>. </a:t>
            </a:r>
          </a:p>
          <a:p>
            <a:pPr marL="342900" indent="-228600">
              <a:buFont typeface="Arial" panose="020B0604020202020204" pitchFamily="34" charset="0"/>
              <a:buChar char="•"/>
            </a:pPr>
            <a:r>
              <a:rPr lang="en-US" sz="2000">
                <a:solidFill>
                  <a:schemeClr val="tx1"/>
                </a:solidFill>
                <a:latin typeface="+mn-lt"/>
              </a:rPr>
              <a:t>Managing Directors provided steer per AA and timelines for submission of draft recommendations (=section 7 of annual report)</a:t>
            </a:r>
          </a:p>
          <a:p>
            <a:pPr marL="342900" indent="-228600">
              <a:buFont typeface="Arial" panose="020B0604020202020204" pitchFamily="34" charset="0"/>
              <a:buChar char="•"/>
            </a:pPr>
            <a:endParaRPr lang="en-US" sz="2000">
              <a:solidFill>
                <a:schemeClr val="tx1"/>
              </a:solidFill>
              <a:latin typeface="+mn-lt"/>
            </a:endParaRPr>
          </a:p>
          <a:p>
            <a:pPr indent="-228600">
              <a:buFont typeface="Arial" panose="020B0604020202020204" pitchFamily="34" charset="0"/>
              <a:buChar char="•"/>
            </a:pPr>
            <a:endParaRPr lang="en-US" sz="2000">
              <a:solidFill>
                <a:schemeClr val="tx1"/>
              </a:solidFill>
              <a:latin typeface="+mn-lt"/>
            </a:endParaRPr>
          </a:p>
        </p:txBody>
      </p:sp>
    </p:spTree>
    <p:extLst>
      <p:ext uri="{BB962C8B-B14F-4D97-AF65-F5344CB8AC3E}">
        <p14:creationId xmlns:p14="http://schemas.microsoft.com/office/powerpoint/2010/main" val="1828766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a:xfrm>
            <a:off x="416943" y="-6631"/>
            <a:ext cx="9075191" cy="1107440"/>
          </a:xfrm>
        </p:spPr>
        <p:txBody>
          <a:bodyPr>
            <a:normAutofit/>
          </a:bodyPr>
          <a:lstStyle/>
          <a:p>
            <a:r>
              <a:rPr lang="en-US"/>
              <a:t>Deliverables: what *must* Initiatives submit for </a:t>
            </a:r>
            <a:r>
              <a:rPr lang="en-US" i="1"/>
              <a:t>reflect</a:t>
            </a:r>
            <a:r>
              <a:rPr lang="en-US"/>
              <a:t>?</a:t>
            </a:r>
          </a:p>
        </p:txBody>
      </p:sp>
      <p:pic>
        <p:nvPicPr>
          <p:cNvPr id="4" name="Picture 3">
            <a:extLst>
              <a:ext uri="{FF2B5EF4-FFF2-40B4-BE49-F238E27FC236}">
                <a16:creationId xmlns:a16="http://schemas.microsoft.com/office/drawing/2014/main" id="{AB352E8E-00AE-4893-9003-3809FEA35E78}"/>
              </a:ext>
            </a:extLst>
          </p:cNvPr>
          <p:cNvPicPr>
            <a:picLocks noChangeAspect="1"/>
          </p:cNvPicPr>
          <p:nvPr/>
        </p:nvPicPr>
        <p:blipFill>
          <a:blip r:embed="rId2"/>
          <a:stretch>
            <a:fillRect/>
          </a:stretch>
        </p:blipFill>
        <p:spPr>
          <a:xfrm>
            <a:off x="116198" y="2597097"/>
            <a:ext cx="8188097" cy="1238758"/>
          </a:xfrm>
          <a:prstGeom prst="rect">
            <a:avLst/>
          </a:prstGeom>
        </p:spPr>
      </p:pic>
      <p:sp>
        <p:nvSpPr>
          <p:cNvPr id="5" name="Rectangle 4">
            <a:extLst>
              <a:ext uri="{FF2B5EF4-FFF2-40B4-BE49-F238E27FC236}">
                <a16:creationId xmlns:a16="http://schemas.microsoft.com/office/drawing/2014/main" id="{3E4AEC10-8B4D-4EEA-90FC-5AD6C26ECDCA}"/>
              </a:ext>
            </a:extLst>
          </p:cNvPr>
          <p:cNvSpPr/>
          <p:nvPr/>
        </p:nvSpPr>
        <p:spPr>
          <a:xfrm>
            <a:off x="330261" y="4043408"/>
            <a:ext cx="7562455" cy="11818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rPr>
              <a:t>Constitutes Section 7 of the</a:t>
            </a:r>
            <a:r>
              <a:rPr lang="en-GB">
                <a:solidFill>
                  <a:schemeClr val="tx1"/>
                </a:solidFill>
                <a:hlinkClick r:id="rId3">
                  <a:extLst>
                    <a:ext uri="{A12FA001-AC4F-418D-AE19-62706E023703}">
                      <ahyp:hlinkClr xmlns:ahyp="http://schemas.microsoft.com/office/drawing/2018/hyperlinkcolor" val="tx"/>
                    </a:ext>
                  </a:extLst>
                </a:hlinkClick>
              </a:rPr>
              <a:t> </a:t>
            </a:r>
            <a:r>
              <a:rPr lang="en-GB" i="1">
                <a:solidFill>
                  <a:srgbClr val="0563C1"/>
                </a:solidFill>
                <a:hlinkClick r:id="rId3">
                  <a:extLst>
                    <a:ext uri="{A12FA001-AC4F-418D-AE19-62706E023703}">
                      <ahyp:hlinkClr xmlns:ahyp="http://schemas.microsoft.com/office/drawing/2018/hyperlinkcolor" val="tx"/>
                    </a:ext>
                  </a:extLst>
                </a:hlinkClick>
              </a:rPr>
              <a:t>Type 1 Reporting Template</a:t>
            </a:r>
            <a:endParaRPr lang="en-GB"/>
          </a:p>
        </p:txBody>
      </p:sp>
      <p:sp>
        <p:nvSpPr>
          <p:cNvPr id="7" name="Rectangle 6">
            <a:extLst>
              <a:ext uri="{FF2B5EF4-FFF2-40B4-BE49-F238E27FC236}">
                <a16:creationId xmlns:a16="http://schemas.microsoft.com/office/drawing/2014/main" id="{C968F1D0-00F7-4F29-85FE-B5434F93F9F3}"/>
              </a:ext>
            </a:extLst>
          </p:cNvPr>
          <p:cNvSpPr/>
          <p:nvPr/>
        </p:nvSpPr>
        <p:spPr>
          <a:xfrm>
            <a:off x="8595744" y="1674535"/>
            <a:ext cx="3350216" cy="49090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anose="020B0604020202020204" pitchFamily="34" charset="0"/>
              <a:buChar char="•"/>
            </a:pPr>
            <a:r>
              <a:rPr lang="en-GB" sz="2400">
                <a:solidFill>
                  <a:schemeClr val="tx2"/>
                </a:solidFill>
              </a:rPr>
              <a:t>One A4 page</a:t>
            </a:r>
          </a:p>
          <a:p>
            <a:pPr marL="457200" indent="-457200">
              <a:buFont typeface="Arial" panose="020B0604020202020204" pitchFamily="34" charset="0"/>
              <a:buChar char="•"/>
            </a:pPr>
            <a:r>
              <a:rPr lang="en-GB" sz="2400">
                <a:solidFill>
                  <a:schemeClr val="tx2"/>
                </a:solidFill>
              </a:rPr>
              <a:t>containing recommendations for the year ahead, and supporting rationale</a:t>
            </a:r>
          </a:p>
          <a:p>
            <a:pPr marL="457200" indent="-457200">
              <a:buFont typeface="Arial" panose="020B0604020202020204" pitchFamily="34" charset="0"/>
              <a:buChar char="•"/>
            </a:pPr>
            <a:r>
              <a:rPr lang="en-GB" sz="2400">
                <a:solidFill>
                  <a:schemeClr val="tx2"/>
                </a:solidFill>
              </a:rPr>
              <a:t>approved by SMD</a:t>
            </a:r>
          </a:p>
          <a:p>
            <a:pPr marL="457200" indent="-457200">
              <a:buFont typeface="Arial" panose="020B0604020202020204" pitchFamily="34" charset="0"/>
              <a:buChar char="•"/>
            </a:pPr>
            <a:r>
              <a:rPr lang="en-GB" sz="2400">
                <a:solidFill>
                  <a:schemeClr val="tx2"/>
                </a:solidFill>
              </a:rPr>
              <a:t>as part of your Annual Report…</a:t>
            </a:r>
          </a:p>
          <a:p>
            <a:pPr marL="457200" indent="-457200">
              <a:buFont typeface="Arial" panose="020B0604020202020204" pitchFamily="34" charset="0"/>
              <a:buChar char="•"/>
            </a:pPr>
            <a:r>
              <a:rPr lang="en-GB" sz="2400">
                <a:solidFill>
                  <a:schemeClr val="tx2"/>
                </a:solidFill>
              </a:rPr>
              <a:t>…which must be submitted by 31</a:t>
            </a:r>
            <a:r>
              <a:rPr lang="en-GB" sz="2400" baseline="30000">
                <a:solidFill>
                  <a:schemeClr val="tx2"/>
                </a:solidFill>
              </a:rPr>
              <a:t>st</a:t>
            </a:r>
            <a:r>
              <a:rPr lang="en-GB" sz="2400">
                <a:solidFill>
                  <a:schemeClr val="tx2"/>
                </a:solidFill>
              </a:rPr>
              <a:t> March</a:t>
            </a:r>
          </a:p>
        </p:txBody>
      </p:sp>
    </p:spTree>
    <p:extLst>
      <p:ext uri="{BB962C8B-B14F-4D97-AF65-F5344CB8AC3E}">
        <p14:creationId xmlns:p14="http://schemas.microsoft.com/office/powerpoint/2010/main" val="21913312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20BF9EF-2E56-430B-AB6A-15D8EF764766}"/>
              </a:ext>
            </a:extLst>
          </p:cNvPr>
          <p:cNvSpPr>
            <a:spLocks noGrp="1"/>
          </p:cNvSpPr>
          <p:nvPr>
            <p:ph idx="1"/>
          </p:nvPr>
        </p:nvSpPr>
        <p:spPr/>
        <p:txBody>
          <a:bodyPr>
            <a:normAutofit/>
          </a:bodyPr>
          <a:lstStyle/>
          <a:p>
            <a:r>
              <a:rPr lang="en-US" sz="6600"/>
              <a:t>Stop here for Setting the Scene session</a:t>
            </a:r>
            <a:endParaRPr lang="en-KE" sz="6600"/>
          </a:p>
        </p:txBody>
      </p:sp>
    </p:spTree>
    <p:extLst>
      <p:ext uri="{BB962C8B-B14F-4D97-AF65-F5344CB8AC3E}">
        <p14:creationId xmlns:p14="http://schemas.microsoft.com/office/powerpoint/2010/main" val="1746623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row: Right 4">
            <a:extLst>
              <a:ext uri="{FF2B5EF4-FFF2-40B4-BE49-F238E27FC236}">
                <a16:creationId xmlns:a16="http://schemas.microsoft.com/office/drawing/2014/main" id="{63A67724-A561-4620-6DE1-769B0B1CDE2D}"/>
              </a:ext>
            </a:extLst>
          </p:cNvPr>
          <p:cNvSpPr/>
          <p:nvPr/>
        </p:nvSpPr>
        <p:spPr>
          <a:xfrm>
            <a:off x="5218154" y="2892986"/>
            <a:ext cx="1093461" cy="1034058"/>
          </a:xfrm>
          <a:prstGeom prst="rightArrow">
            <a:avLst>
              <a:gd name="adj1" fmla="val 50000"/>
              <a:gd name="adj2" fmla="val 50000"/>
            </a:avLst>
          </a:prstGeom>
          <a:solidFill>
            <a:schemeClr val="accent1">
              <a:alpha val="50000"/>
            </a:schemeClr>
          </a:solidFill>
          <a:ln>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i="1">
              <a:solidFill>
                <a:schemeClr val="tx2">
                  <a:lumMod val="75000"/>
                </a:schemeClr>
              </a:solidFill>
              <a:latin typeface="Montserrat" panose="00000500000000000000" pitchFamily="2" charset="0"/>
            </a:endParaRPr>
          </a:p>
        </p:txBody>
      </p:sp>
      <p:sp>
        <p:nvSpPr>
          <p:cNvPr id="6" name="Arrow: Right 5">
            <a:extLst>
              <a:ext uri="{FF2B5EF4-FFF2-40B4-BE49-F238E27FC236}">
                <a16:creationId xmlns:a16="http://schemas.microsoft.com/office/drawing/2014/main" id="{9ACBF557-6D20-AC6F-7DEF-19A0B4265718}"/>
              </a:ext>
            </a:extLst>
          </p:cNvPr>
          <p:cNvSpPr/>
          <p:nvPr/>
        </p:nvSpPr>
        <p:spPr>
          <a:xfrm>
            <a:off x="5236569" y="1521078"/>
            <a:ext cx="1093461" cy="1034058"/>
          </a:xfrm>
          <a:prstGeom prst="rightArrow">
            <a:avLst>
              <a:gd name="adj1" fmla="val 50000"/>
              <a:gd name="adj2" fmla="val 50000"/>
            </a:avLst>
          </a:prstGeom>
          <a:solidFill>
            <a:schemeClr val="accent1">
              <a:alpha val="50000"/>
            </a:schemeClr>
          </a:solidFill>
          <a:ln>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i="1">
              <a:solidFill>
                <a:schemeClr val="tx2">
                  <a:lumMod val="75000"/>
                </a:schemeClr>
              </a:solidFill>
              <a:latin typeface="Montserrat" panose="00000500000000000000" pitchFamily="2" charset="0"/>
            </a:endParaRPr>
          </a:p>
        </p:txBody>
      </p:sp>
      <p:sp>
        <p:nvSpPr>
          <p:cNvPr id="7" name="Arrow: Right 6">
            <a:extLst>
              <a:ext uri="{FF2B5EF4-FFF2-40B4-BE49-F238E27FC236}">
                <a16:creationId xmlns:a16="http://schemas.microsoft.com/office/drawing/2014/main" id="{E5311C90-6378-8DCA-B313-A43DE05971DD}"/>
              </a:ext>
            </a:extLst>
          </p:cNvPr>
          <p:cNvSpPr/>
          <p:nvPr/>
        </p:nvSpPr>
        <p:spPr>
          <a:xfrm>
            <a:off x="5227362" y="4264894"/>
            <a:ext cx="1093461" cy="1034058"/>
          </a:xfrm>
          <a:prstGeom prst="rightArrow">
            <a:avLst>
              <a:gd name="adj1" fmla="val 50000"/>
              <a:gd name="adj2" fmla="val 50000"/>
            </a:avLst>
          </a:prstGeom>
          <a:solidFill>
            <a:schemeClr val="accent1">
              <a:alpha val="50000"/>
            </a:schemeClr>
          </a:solidFill>
          <a:ln>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i="1">
              <a:solidFill>
                <a:schemeClr val="tx2">
                  <a:lumMod val="75000"/>
                </a:schemeClr>
              </a:solidFill>
              <a:latin typeface="Montserrat" panose="00000500000000000000" pitchFamily="2" charset="0"/>
            </a:endParaRPr>
          </a:p>
        </p:txBody>
      </p:sp>
      <p:sp>
        <p:nvSpPr>
          <p:cNvPr id="8" name="Arrow: Right 7">
            <a:extLst>
              <a:ext uri="{FF2B5EF4-FFF2-40B4-BE49-F238E27FC236}">
                <a16:creationId xmlns:a16="http://schemas.microsoft.com/office/drawing/2014/main" id="{D8A582D3-732A-24CA-D564-2D69862DC0CC}"/>
              </a:ext>
            </a:extLst>
          </p:cNvPr>
          <p:cNvSpPr/>
          <p:nvPr/>
        </p:nvSpPr>
        <p:spPr>
          <a:xfrm>
            <a:off x="5236569" y="5589147"/>
            <a:ext cx="1093461" cy="1034058"/>
          </a:xfrm>
          <a:prstGeom prst="rightArrow">
            <a:avLst>
              <a:gd name="adj1" fmla="val 50000"/>
              <a:gd name="adj2" fmla="val 50000"/>
            </a:avLst>
          </a:prstGeom>
          <a:solidFill>
            <a:schemeClr val="accent1">
              <a:alpha val="50000"/>
            </a:schemeClr>
          </a:solidFill>
          <a:ln>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i="1">
              <a:solidFill>
                <a:schemeClr val="tx2">
                  <a:lumMod val="75000"/>
                </a:schemeClr>
              </a:solidFill>
              <a:latin typeface="Montserrat" panose="00000500000000000000" pitchFamily="2" charset="0"/>
            </a:endParaRPr>
          </a:p>
        </p:txBody>
      </p:sp>
      <p:sp>
        <p:nvSpPr>
          <p:cNvPr id="2" name="Title 1">
            <a:extLst>
              <a:ext uri="{FF2B5EF4-FFF2-40B4-BE49-F238E27FC236}">
                <a16:creationId xmlns:a16="http://schemas.microsoft.com/office/drawing/2014/main" id="{B3126CBA-F588-40CA-A26A-4CAF68451208}"/>
              </a:ext>
            </a:extLst>
          </p:cNvPr>
          <p:cNvSpPr>
            <a:spLocks noGrp="1"/>
          </p:cNvSpPr>
          <p:nvPr>
            <p:ph type="title"/>
          </p:nvPr>
        </p:nvSpPr>
        <p:spPr>
          <a:xfrm>
            <a:off x="0" y="73088"/>
            <a:ext cx="11124371" cy="1068307"/>
          </a:xfrm>
        </p:spPr>
        <p:txBody>
          <a:bodyPr>
            <a:normAutofit/>
          </a:bodyPr>
          <a:lstStyle/>
          <a:p>
            <a:r>
              <a:rPr lang="en-GB"/>
              <a:t>Reflect – celebrating what went well</a:t>
            </a:r>
            <a:br>
              <a:rPr lang="en-GB"/>
            </a:br>
            <a:r>
              <a:rPr lang="en-GB" b="0">
                <a:latin typeface="Montserrat" panose="00000500000000000000" pitchFamily="2" charset="0"/>
              </a:rPr>
              <a:t>Recap of purpose</a:t>
            </a:r>
            <a:endParaRPr lang="en-GB"/>
          </a:p>
        </p:txBody>
      </p:sp>
      <p:sp>
        <p:nvSpPr>
          <p:cNvPr id="20" name="Title 1">
            <a:extLst>
              <a:ext uri="{FF2B5EF4-FFF2-40B4-BE49-F238E27FC236}">
                <a16:creationId xmlns:a16="http://schemas.microsoft.com/office/drawing/2014/main" id="{A97E4B85-8005-4448-B21F-6FB419D44649}"/>
              </a:ext>
            </a:extLst>
          </p:cNvPr>
          <p:cNvSpPr txBox="1">
            <a:spLocks/>
          </p:cNvSpPr>
          <p:nvPr/>
        </p:nvSpPr>
        <p:spPr>
          <a:xfrm>
            <a:off x="0" y="15578"/>
            <a:ext cx="11415623" cy="739301"/>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stStyle>
          <a:p>
            <a:endParaRPr lang="en-GB">
              <a:latin typeface="Lato"/>
              <a:ea typeface="Lato"/>
              <a:cs typeface="Lato"/>
            </a:endParaRPr>
          </a:p>
        </p:txBody>
      </p:sp>
      <p:sp>
        <p:nvSpPr>
          <p:cNvPr id="3" name="Rectangle 2">
            <a:extLst>
              <a:ext uri="{FF2B5EF4-FFF2-40B4-BE49-F238E27FC236}">
                <a16:creationId xmlns:a16="http://schemas.microsoft.com/office/drawing/2014/main" id="{5BE6F16D-18A8-4B68-941A-730C4294490E}"/>
              </a:ext>
            </a:extLst>
          </p:cNvPr>
          <p:cNvSpPr/>
          <p:nvPr/>
        </p:nvSpPr>
        <p:spPr>
          <a:xfrm>
            <a:off x="147849" y="1379878"/>
            <a:ext cx="1852035" cy="136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400">
                <a:solidFill>
                  <a:schemeClr val="tx2">
                    <a:lumMod val="60000"/>
                    <a:lumOff val="40000"/>
                  </a:schemeClr>
                </a:solidFill>
                <a:latin typeface="Montserrat" panose="00000500000000000000" pitchFamily="2" charset="0"/>
              </a:rPr>
              <a:t>Primary purpose </a:t>
            </a:r>
            <a:endParaRPr lang="en-GB" sz="2400">
              <a:solidFill>
                <a:schemeClr val="tx2">
                  <a:lumMod val="60000"/>
                  <a:lumOff val="40000"/>
                </a:schemeClr>
              </a:solidFill>
              <a:latin typeface="Montserrat" panose="00000500000000000000" pitchFamily="2" charset="0"/>
              <a:cs typeface="Calibri"/>
            </a:endParaRPr>
          </a:p>
        </p:txBody>
      </p:sp>
      <p:sp>
        <p:nvSpPr>
          <p:cNvPr id="36" name="Rectangle 35">
            <a:extLst>
              <a:ext uri="{FF2B5EF4-FFF2-40B4-BE49-F238E27FC236}">
                <a16:creationId xmlns:a16="http://schemas.microsoft.com/office/drawing/2014/main" id="{519D1A7E-7A0B-41EB-89A2-D9B147DC4EFA}"/>
              </a:ext>
            </a:extLst>
          </p:cNvPr>
          <p:cNvSpPr/>
          <p:nvPr/>
        </p:nvSpPr>
        <p:spPr>
          <a:xfrm>
            <a:off x="6096000" y="1383046"/>
            <a:ext cx="5550057" cy="136333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a:t>To give </a:t>
            </a:r>
            <a:r>
              <a:rPr lang="en-GB" sz="2000" b="1"/>
              <a:t>Initiatives</a:t>
            </a:r>
            <a:r>
              <a:rPr lang="en-GB" sz="2000"/>
              <a:t> and </a:t>
            </a:r>
            <a:r>
              <a:rPr lang="en-GB" sz="2000" b="1"/>
              <a:t>portfolio managers </a:t>
            </a:r>
            <a:r>
              <a:rPr lang="en-GB" sz="2000"/>
              <a:t>a process to </a:t>
            </a:r>
            <a:r>
              <a:rPr lang="en-GB" sz="2000" b="1"/>
              <a:t>adjust plans and budgets </a:t>
            </a:r>
            <a:r>
              <a:rPr lang="en-GB" sz="2000"/>
              <a:t>in light of lessons learned</a:t>
            </a:r>
            <a:endParaRPr lang="en-GB" sz="2000">
              <a:cs typeface="Calibri"/>
            </a:endParaRPr>
          </a:p>
        </p:txBody>
      </p:sp>
      <p:sp>
        <p:nvSpPr>
          <p:cNvPr id="37" name="Rectangle 36">
            <a:extLst>
              <a:ext uri="{FF2B5EF4-FFF2-40B4-BE49-F238E27FC236}">
                <a16:creationId xmlns:a16="http://schemas.microsoft.com/office/drawing/2014/main" id="{5F078B54-BA3A-4BD1-B022-6B224F4A2349}"/>
              </a:ext>
            </a:extLst>
          </p:cNvPr>
          <p:cNvSpPr/>
          <p:nvPr/>
        </p:nvSpPr>
        <p:spPr>
          <a:xfrm>
            <a:off x="2242672" y="1379878"/>
            <a:ext cx="2993899" cy="13633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a:solidFill>
                  <a:schemeClr val="accent1">
                    <a:lumMod val="50000"/>
                  </a:schemeClr>
                </a:solidFill>
                <a:latin typeface="Montserrat" panose="00000500000000000000" pitchFamily="2" charset="0"/>
              </a:rPr>
              <a:t>Adaptive management for impact</a:t>
            </a:r>
          </a:p>
        </p:txBody>
      </p:sp>
      <p:sp>
        <p:nvSpPr>
          <p:cNvPr id="42" name="Rectangle 41">
            <a:extLst>
              <a:ext uri="{FF2B5EF4-FFF2-40B4-BE49-F238E27FC236}">
                <a16:creationId xmlns:a16="http://schemas.microsoft.com/office/drawing/2014/main" id="{152909FC-5CD2-4971-9CED-7B3145B1FF0A}"/>
              </a:ext>
            </a:extLst>
          </p:cNvPr>
          <p:cNvSpPr/>
          <p:nvPr/>
        </p:nvSpPr>
        <p:spPr>
          <a:xfrm>
            <a:off x="187006" y="2869786"/>
            <a:ext cx="1852035" cy="11620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400">
                <a:solidFill>
                  <a:schemeClr val="tx2">
                    <a:lumMod val="60000"/>
                    <a:lumOff val="40000"/>
                  </a:schemeClr>
                </a:solidFill>
                <a:latin typeface="Montserrat" panose="00000500000000000000" pitchFamily="2" charset="0"/>
              </a:rPr>
              <a:t>Secondary</a:t>
            </a:r>
          </a:p>
          <a:p>
            <a:pPr algn="ctr"/>
            <a:r>
              <a:rPr lang="en-GB" sz="2400">
                <a:solidFill>
                  <a:schemeClr val="tx2">
                    <a:lumMod val="60000"/>
                    <a:lumOff val="40000"/>
                  </a:schemeClr>
                </a:solidFill>
                <a:latin typeface="Montserrat" panose="00000500000000000000" pitchFamily="2" charset="0"/>
                <a:cs typeface="Calibri"/>
              </a:rPr>
              <a:t>purpose</a:t>
            </a:r>
          </a:p>
        </p:txBody>
      </p:sp>
      <p:sp>
        <p:nvSpPr>
          <p:cNvPr id="43" name="Rectangle 42">
            <a:extLst>
              <a:ext uri="{FF2B5EF4-FFF2-40B4-BE49-F238E27FC236}">
                <a16:creationId xmlns:a16="http://schemas.microsoft.com/office/drawing/2014/main" id="{637C322A-4AA0-4F9D-BAC8-6908AC576021}"/>
              </a:ext>
            </a:extLst>
          </p:cNvPr>
          <p:cNvSpPr/>
          <p:nvPr/>
        </p:nvSpPr>
        <p:spPr>
          <a:xfrm>
            <a:off x="2242672" y="2900445"/>
            <a:ext cx="2993899" cy="11620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accent1">
                    <a:lumMod val="50000"/>
                  </a:schemeClr>
                </a:solidFill>
                <a:latin typeface="Montserrat" panose="00000500000000000000" pitchFamily="2" charset="0"/>
              </a:rPr>
              <a:t>Show evidence of</a:t>
            </a:r>
            <a:r>
              <a:rPr lang="en-GB" sz="2400" b="1">
                <a:solidFill>
                  <a:schemeClr val="accent1">
                    <a:lumMod val="50000"/>
                  </a:schemeClr>
                </a:solidFill>
                <a:latin typeface="Montserrat" panose="00000500000000000000" pitchFamily="2" charset="0"/>
              </a:rPr>
              <a:t> learning</a:t>
            </a:r>
          </a:p>
        </p:txBody>
      </p:sp>
      <p:sp>
        <p:nvSpPr>
          <p:cNvPr id="44" name="Rectangle 43">
            <a:extLst>
              <a:ext uri="{FF2B5EF4-FFF2-40B4-BE49-F238E27FC236}">
                <a16:creationId xmlns:a16="http://schemas.microsoft.com/office/drawing/2014/main" id="{E4D732E6-882D-4614-9E78-30ED84563229}"/>
              </a:ext>
            </a:extLst>
          </p:cNvPr>
          <p:cNvSpPr/>
          <p:nvPr/>
        </p:nvSpPr>
        <p:spPr>
          <a:xfrm>
            <a:off x="6096000" y="2903613"/>
            <a:ext cx="5550057" cy="116205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t>To provide </a:t>
            </a:r>
            <a:r>
              <a:rPr lang="en-GB" sz="2000" b="1"/>
              <a:t>funders</a:t>
            </a:r>
            <a:r>
              <a:rPr lang="en-GB" sz="2000"/>
              <a:t> and </a:t>
            </a:r>
            <a:r>
              <a:rPr lang="en-GB" sz="2000" b="1"/>
              <a:t>stakeholders </a:t>
            </a:r>
            <a:r>
              <a:rPr lang="en-GB" sz="2000"/>
              <a:t>with evidence that Initiatives are </a:t>
            </a:r>
            <a:r>
              <a:rPr lang="en-GB" sz="2000" b="1"/>
              <a:t>generating</a:t>
            </a:r>
            <a:r>
              <a:rPr lang="en-GB" sz="2000"/>
              <a:t> </a:t>
            </a:r>
            <a:r>
              <a:rPr lang="en-GB" sz="2000" b="1"/>
              <a:t>and</a:t>
            </a:r>
            <a:r>
              <a:rPr lang="en-GB" sz="2000"/>
              <a:t> </a:t>
            </a:r>
            <a:r>
              <a:rPr lang="en-GB" sz="2000" b="1"/>
              <a:t>applying learning </a:t>
            </a:r>
            <a:r>
              <a:rPr lang="en-GB" sz="2000"/>
              <a:t>during delivery</a:t>
            </a:r>
          </a:p>
        </p:txBody>
      </p:sp>
      <p:sp>
        <p:nvSpPr>
          <p:cNvPr id="46" name="Rectangle 45">
            <a:extLst>
              <a:ext uri="{FF2B5EF4-FFF2-40B4-BE49-F238E27FC236}">
                <a16:creationId xmlns:a16="http://schemas.microsoft.com/office/drawing/2014/main" id="{3B5710C7-4FF9-4684-B572-7E802AE3115A}"/>
              </a:ext>
            </a:extLst>
          </p:cNvPr>
          <p:cNvSpPr/>
          <p:nvPr/>
        </p:nvSpPr>
        <p:spPr>
          <a:xfrm>
            <a:off x="187007" y="4179328"/>
            <a:ext cx="1852035" cy="11620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400">
                <a:solidFill>
                  <a:schemeClr val="tx2">
                    <a:lumMod val="60000"/>
                    <a:lumOff val="40000"/>
                  </a:schemeClr>
                </a:solidFill>
                <a:latin typeface="Montserrat" panose="00000500000000000000" pitchFamily="2" charset="0"/>
              </a:rPr>
              <a:t>Additional purpose</a:t>
            </a:r>
            <a:endParaRPr lang="en-GB" sz="2400">
              <a:solidFill>
                <a:schemeClr val="tx2">
                  <a:lumMod val="60000"/>
                  <a:lumOff val="40000"/>
                </a:schemeClr>
              </a:solidFill>
              <a:latin typeface="Montserrat" panose="00000500000000000000" pitchFamily="2" charset="0"/>
              <a:cs typeface="Calibri"/>
            </a:endParaRPr>
          </a:p>
        </p:txBody>
      </p:sp>
      <p:sp>
        <p:nvSpPr>
          <p:cNvPr id="47" name="Rectangle 46">
            <a:extLst>
              <a:ext uri="{FF2B5EF4-FFF2-40B4-BE49-F238E27FC236}">
                <a16:creationId xmlns:a16="http://schemas.microsoft.com/office/drawing/2014/main" id="{19FA04D3-D59A-4AB2-AD21-FFA50DC43C9E}"/>
              </a:ext>
            </a:extLst>
          </p:cNvPr>
          <p:cNvSpPr/>
          <p:nvPr/>
        </p:nvSpPr>
        <p:spPr>
          <a:xfrm>
            <a:off x="2242671" y="4241207"/>
            <a:ext cx="2993899" cy="11620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a:solidFill>
                  <a:schemeClr val="accent1">
                    <a:lumMod val="50000"/>
                  </a:schemeClr>
                </a:solidFill>
                <a:latin typeface="Montserrat" panose="00000500000000000000" pitchFamily="2" charset="0"/>
              </a:rPr>
              <a:t>Accountability </a:t>
            </a:r>
            <a:r>
              <a:rPr lang="en-GB" sz="2400">
                <a:solidFill>
                  <a:schemeClr val="accent1">
                    <a:lumMod val="50000"/>
                  </a:schemeClr>
                </a:solidFill>
                <a:latin typeface="Montserrat" panose="00000500000000000000" pitchFamily="2" charset="0"/>
              </a:rPr>
              <a:t>to portfolio managers</a:t>
            </a:r>
          </a:p>
        </p:txBody>
      </p:sp>
      <p:sp>
        <p:nvSpPr>
          <p:cNvPr id="48" name="Rectangle 47">
            <a:extLst>
              <a:ext uri="{FF2B5EF4-FFF2-40B4-BE49-F238E27FC236}">
                <a16:creationId xmlns:a16="http://schemas.microsoft.com/office/drawing/2014/main" id="{A8D20031-0102-47B9-ADA4-D79BB10F30DF}"/>
              </a:ext>
            </a:extLst>
          </p:cNvPr>
          <p:cNvSpPr/>
          <p:nvPr/>
        </p:nvSpPr>
        <p:spPr>
          <a:xfrm>
            <a:off x="6096000" y="4251553"/>
            <a:ext cx="5550057" cy="116205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t>To provide </a:t>
            </a:r>
            <a:r>
              <a:rPr lang="en-GB" sz="2000" b="1"/>
              <a:t>portfolio managers</a:t>
            </a:r>
            <a:r>
              <a:rPr lang="en-GB" sz="2000"/>
              <a:t> a process to review Initiative teams’ key recommendations for change</a:t>
            </a:r>
          </a:p>
        </p:txBody>
      </p:sp>
      <p:sp>
        <p:nvSpPr>
          <p:cNvPr id="51" name="Rectangle 50">
            <a:extLst>
              <a:ext uri="{FF2B5EF4-FFF2-40B4-BE49-F238E27FC236}">
                <a16:creationId xmlns:a16="http://schemas.microsoft.com/office/drawing/2014/main" id="{246819B3-2190-4CD2-9570-E0507C386E03}"/>
              </a:ext>
            </a:extLst>
          </p:cNvPr>
          <p:cNvSpPr/>
          <p:nvPr/>
        </p:nvSpPr>
        <p:spPr>
          <a:xfrm>
            <a:off x="2242670" y="5534267"/>
            <a:ext cx="2993899" cy="1167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accent1">
                    <a:lumMod val="50000"/>
                  </a:schemeClr>
                </a:solidFill>
                <a:latin typeface="Montserrat" panose="00000500000000000000" pitchFamily="2" charset="0"/>
              </a:rPr>
              <a:t>Opportunity for </a:t>
            </a:r>
            <a:r>
              <a:rPr lang="en-GB" sz="2400" b="1">
                <a:solidFill>
                  <a:schemeClr val="accent1">
                    <a:lumMod val="50000"/>
                  </a:schemeClr>
                </a:solidFill>
                <a:latin typeface="Montserrat" panose="00000500000000000000" pitchFamily="2" charset="0"/>
              </a:rPr>
              <a:t>stakeholder input</a:t>
            </a:r>
          </a:p>
        </p:txBody>
      </p:sp>
      <p:sp>
        <p:nvSpPr>
          <p:cNvPr id="52" name="Rectangle 51">
            <a:extLst>
              <a:ext uri="{FF2B5EF4-FFF2-40B4-BE49-F238E27FC236}">
                <a16:creationId xmlns:a16="http://schemas.microsoft.com/office/drawing/2014/main" id="{A21908D6-80CA-4DDD-8C19-8146B893508F}"/>
              </a:ext>
            </a:extLst>
          </p:cNvPr>
          <p:cNvSpPr/>
          <p:nvPr/>
        </p:nvSpPr>
        <p:spPr>
          <a:xfrm>
            <a:off x="6096000" y="5537435"/>
            <a:ext cx="5550057" cy="116768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t>To provide interested stakeholders opportunity to actively engage in a ‘reflect’ process</a:t>
            </a:r>
          </a:p>
        </p:txBody>
      </p:sp>
      <p:sp>
        <p:nvSpPr>
          <p:cNvPr id="9" name="Rectangle 8">
            <a:extLst>
              <a:ext uri="{FF2B5EF4-FFF2-40B4-BE49-F238E27FC236}">
                <a16:creationId xmlns:a16="http://schemas.microsoft.com/office/drawing/2014/main" id="{7F174AC0-61C0-AB68-ACC7-197650BDDDD7}"/>
              </a:ext>
            </a:extLst>
          </p:cNvPr>
          <p:cNvSpPr/>
          <p:nvPr/>
        </p:nvSpPr>
        <p:spPr>
          <a:xfrm>
            <a:off x="187007" y="5461156"/>
            <a:ext cx="1852035" cy="11620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400">
                <a:solidFill>
                  <a:schemeClr val="tx2">
                    <a:lumMod val="60000"/>
                    <a:lumOff val="40000"/>
                  </a:schemeClr>
                </a:solidFill>
                <a:latin typeface="Montserrat" panose="00000500000000000000" pitchFamily="2" charset="0"/>
              </a:rPr>
              <a:t>Additional purpose</a:t>
            </a:r>
            <a:endParaRPr lang="en-GB" sz="2400">
              <a:solidFill>
                <a:schemeClr val="tx2">
                  <a:lumMod val="60000"/>
                  <a:lumOff val="40000"/>
                </a:schemeClr>
              </a:solidFill>
              <a:latin typeface="Montserrat" panose="00000500000000000000" pitchFamily="2" charset="0"/>
              <a:cs typeface="Calibri"/>
            </a:endParaRPr>
          </a:p>
        </p:txBody>
      </p:sp>
      <p:pic>
        <p:nvPicPr>
          <p:cNvPr id="10" name="Picture 9">
            <a:extLst>
              <a:ext uri="{FF2B5EF4-FFF2-40B4-BE49-F238E27FC236}">
                <a16:creationId xmlns:a16="http://schemas.microsoft.com/office/drawing/2014/main" id="{2A4535F5-6D41-4988-C370-BA97FB7BF5A9}"/>
              </a:ext>
            </a:extLst>
          </p:cNvPr>
          <p:cNvPicPr>
            <a:picLocks noChangeAspect="1"/>
          </p:cNvPicPr>
          <p:nvPr/>
        </p:nvPicPr>
        <p:blipFill rotWithShape="1">
          <a:blip r:embed="rId2"/>
          <a:srcRect t="17168"/>
          <a:stretch/>
        </p:blipFill>
        <p:spPr>
          <a:xfrm>
            <a:off x="0" y="1198905"/>
            <a:ext cx="12044151" cy="5758674"/>
          </a:xfrm>
          <a:prstGeom prst="rect">
            <a:avLst/>
          </a:prstGeom>
        </p:spPr>
      </p:pic>
    </p:spTree>
    <p:extLst>
      <p:ext uri="{BB962C8B-B14F-4D97-AF65-F5344CB8AC3E}">
        <p14:creationId xmlns:p14="http://schemas.microsoft.com/office/powerpoint/2010/main" val="1485930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3" grpId="0"/>
      <p:bldP spid="36" grpId="0" animBg="1"/>
      <p:bldP spid="37" grpId="0" animBg="1"/>
      <p:bldP spid="42" grpId="0"/>
      <p:bldP spid="43" grpId="0" animBg="1"/>
      <p:bldP spid="44" grpId="0" animBg="1"/>
      <p:bldP spid="46" grpId="0"/>
      <p:bldP spid="47" grpId="0" animBg="1"/>
      <p:bldP spid="48" grpId="0" animBg="1"/>
      <p:bldP spid="51" grpId="0" animBg="1"/>
      <p:bldP spid="52" grpId="0" animBg="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2A1EA-ED44-4004-96AF-19A65206B7F2}"/>
              </a:ext>
            </a:extLst>
          </p:cNvPr>
          <p:cNvSpPr>
            <a:spLocks noGrp="1"/>
          </p:cNvSpPr>
          <p:nvPr>
            <p:ph type="title"/>
          </p:nvPr>
        </p:nvSpPr>
        <p:spPr/>
        <p:txBody>
          <a:bodyPr/>
          <a:lstStyle/>
          <a:p>
            <a:endParaRPr lang="en-KE"/>
          </a:p>
        </p:txBody>
      </p:sp>
      <p:sp>
        <p:nvSpPr>
          <p:cNvPr id="3" name="Content Placeholder 2">
            <a:extLst>
              <a:ext uri="{FF2B5EF4-FFF2-40B4-BE49-F238E27FC236}">
                <a16:creationId xmlns:a16="http://schemas.microsoft.com/office/drawing/2014/main" id="{020BF9EF-2E56-430B-AB6A-15D8EF764766}"/>
              </a:ext>
            </a:extLst>
          </p:cNvPr>
          <p:cNvSpPr>
            <a:spLocks noGrp="1"/>
          </p:cNvSpPr>
          <p:nvPr>
            <p:ph idx="1"/>
          </p:nvPr>
        </p:nvSpPr>
        <p:spPr/>
        <p:txBody>
          <a:bodyPr>
            <a:normAutofit/>
          </a:bodyPr>
          <a:lstStyle/>
          <a:p>
            <a:r>
              <a:rPr lang="en-US" sz="6600"/>
              <a:t>Stop here for Celebrating Success </a:t>
            </a:r>
            <a:endParaRPr lang="en-KE" sz="6600"/>
          </a:p>
        </p:txBody>
      </p:sp>
    </p:spTree>
    <p:extLst>
      <p:ext uri="{BB962C8B-B14F-4D97-AF65-F5344CB8AC3E}">
        <p14:creationId xmlns:p14="http://schemas.microsoft.com/office/powerpoint/2010/main" val="2684350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5C6F7-610A-8CA2-B958-4CF38BF50658}"/>
              </a:ext>
            </a:extLst>
          </p:cNvPr>
          <p:cNvSpPr>
            <a:spLocks noGrp="1"/>
          </p:cNvSpPr>
          <p:nvPr>
            <p:ph type="title"/>
          </p:nvPr>
        </p:nvSpPr>
        <p:spPr>
          <a:xfrm>
            <a:off x="0" y="34051"/>
            <a:ext cx="9039655" cy="1246109"/>
          </a:xfrm>
        </p:spPr>
        <p:txBody>
          <a:bodyPr>
            <a:normAutofit/>
          </a:bodyPr>
          <a:lstStyle/>
          <a:p>
            <a:r>
              <a:rPr lang="en-GB"/>
              <a:t>Reflect:  imagining a brighter future</a:t>
            </a:r>
            <a:br>
              <a:rPr lang="en-GB"/>
            </a:br>
            <a:r>
              <a:rPr lang="en-GB" b="0">
                <a:latin typeface="Montserrat" panose="00000500000000000000" pitchFamily="2" charset="0"/>
              </a:rPr>
              <a:t>Framing 2024</a:t>
            </a:r>
            <a:endParaRPr lang="en-GB"/>
          </a:p>
        </p:txBody>
      </p:sp>
      <p:pic>
        <p:nvPicPr>
          <p:cNvPr id="5" name="Picture 4" descr="A video game screen capture&#10;&#10;Description automatically generated with low confidence">
            <a:extLst>
              <a:ext uri="{FF2B5EF4-FFF2-40B4-BE49-F238E27FC236}">
                <a16:creationId xmlns:a16="http://schemas.microsoft.com/office/drawing/2014/main" id="{10B07766-9A2E-2B12-06D5-394621CD045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216436" y="1832138"/>
            <a:ext cx="6554978" cy="3745702"/>
          </a:xfrm>
          <a:prstGeom prst="rect">
            <a:avLst/>
          </a:prstGeom>
        </p:spPr>
      </p:pic>
      <p:pic>
        <p:nvPicPr>
          <p:cNvPr id="7" name="Picture 6" descr="A person with the hands on the head&#10;&#10;Description automatically generated with low confidence">
            <a:extLst>
              <a:ext uri="{FF2B5EF4-FFF2-40B4-BE49-F238E27FC236}">
                <a16:creationId xmlns:a16="http://schemas.microsoft.com/office/drawing/2014/main" id="{CD2A9845-A572-AD28-9C2F-E906F1099BA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6242" y="1703309"/>
            <a:ext cx="4820194" cy="4820194"/>
          </a:xfrm>
          <a:prstGeom prst="rect">
            <a:avLst/>
          </a:prstGeom>
        </p:spPr>
      </p:pic>
      <p:sp>
        <p:nvSpPr>
          <p:cNvPr id="8" name="Rectangle 7">
            <a:extLst>
              <a:ext uri="{FF2B5EF4-FFF2-40B4-BE49-F238E27FC236}">
                <a16:creationId xmlns:a16="http://schemas.microsoft.com/office/drawing/2014/main" id="{AF809440-DB46-AE30-AF77-58BE7732BB1D}"/>
              </a:ext>
            </a:extLst>
          </p:cNvPr>
          <p:cNvSpPr/>
          <p:nvPr/>
        </p:nvSpPr>
        <p:spPr>
          <a:xfrm>
            <a:off x="9274629" y="5107576"/>
            <a:ext cx="762001" cy="3657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latin typeface="Baskerville Old Face" panose="02020602080505020303" pitchFamily="18" charset="0"/>
              </a:rPr>
              <a:t>Reflect</a:t>
            </a:r>
          </a:p>
        </p:txBody>
      </p:sp>
      <p:sp>
        <p:nvSpPr>
          <p:cNvPr id="9" name="Rectangle 8">
            <a:extLst>
              <a:ext uri="{FF2B5EF4-FFF2-40B4-BE49-F238E27FC236}">
                <a16:creationId xmlns:a16="http://schemas.microsoft.com/office/drawing/2014/main" id="{20E109B8-D001-30CC-6EC8-F1E721F43538}"/>
              </a:ext>
            </a:extLst>
          </p:cNvPr>
          <p:cNvSpPr/>
          <p:nvPr/>
        </p:nvSpPr>
        <p:spPr>
          <a:xfrm>
            <a:off x="3148150" y="5891349"/>
            <a:ext cx="1280160" cy="632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800">
                <a:solidFill>
                  <a:schemeClr val="tx1"/>
                </a:solidFill>
                <a:latin typeface="Baskerville Old Face" panose="02020602080505020303" pitchFamily="18" charset="0"/>
              </a:rPr>
              <a:t>Reflect</a:t>
            </a:r>
          </a:p>
        </p:txBody>
      </p:sp>
    </p:spTree>
    <p:extLst>
      <p:ext uri="{BB962C8B-B14F-4D97-AF65-F5344CB8AC3E}">
        <p14:creationId xmlns:p14="http://schemas.microsoft.com/office/powerpoint/2010/main" val="232155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3BA76-CEB0-A956-325C-AE279C495A60}"/>
              </a:ext>
            </a:extLst>
          </p:cNvPr>
          <p:cNvSpPr>
            <a:spLocks noGrp="1"/>
          </p:cNvSpPr>
          <p:nvPr>
            <p:ph type="title"/>
          </p:nvPr>
        </p:nvSpPr>
        <p:spPr>
          <a:xfrm>
            <a:off x="60315" y="157612"/>
            <a:ext cx="9039655" cy="776459"/>
          </a:xfrm>
        </p:spPr>
        <p:txBody>
          <a:bodyPr/>
          <a:lstStyle/>
          <a:p>
            <a:r>
              <a:rPr lang="en-US"/>
              <a:t>The next phase of Initiative delivery!</a:t>
            </a:r>
          </a:p>
        </p:txBody>
      </p:sp>
      <p:sp>
        <p:nvSpPr>
          <p:cNvPr id="5" name="Arrow: Chevron 4">
            <a:extLst>
              <a:ext uri="{FF2B5EF4-FFF2-40B4-BE49-F238E27FC236}">
                <a16:creationId xmlns:a16="http://schemas.microsoft.com/office/drawing/2014/main" id="{364AF353-8902-685A-A203-0D124CF631FA}"/>
              </a:ext>
            </a:extLst>
          </p:cNvPr>
          <p:cNvSpPr/>
          <p:nvPr/>
        </p:nvSpPr>
        <p:spPr>
          <a:xfrm>
            <a:off x="2908604" y="1924387"/>
            <a:ext cx="5698504" cy="3212984"/>
          </a:xfrm>
          <a:prstGeom prst="chevron">
            <a:avLst>
              <a:gd name="adj" fmla="val 45625"/>
            </a:avLst>
          </a:prstGeom>
          <a:solidFill>
            <a:schemeClr val="accent1">
              <a:lumMod val="40000"/>
              <a:lumOff val="60000"/>
            </a:schemeClr>
          </a:solidFill>
          <a:ln>
            <a:no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18">
              <a:defRPr/>
            </a:pPr>
            <a:endParaRPr lang="en-US">
              <a:solidFill>
                <a:prstClr val="black"/>
              </a:solidFill>
              <a:latin typeface="Calibri" panose="020F0502020204030204"/>
            </a:endParaRPr>
          </a:p>
        </p:txBody>
      </p:sp>
      <p:sp>
        <p:nvSpPr>
          <p:cNvPr id="6" name="Arrow: Pentagon 5">
            <a:extLst>
              <a:ext uri="{FF2B5EF4-FFF2-40B4-BE49-F238E27FC236}">
                <a16:creationId xmlns:a16="http://schemas.microsoft.com/office/drawing/2014/main" id="{7FD932A5-5F86-F809-BFC6-E886E1D5B478}"/>
              </a:ext>
            </a:extLst>
          </p:cNvPr>
          <p:cNvSpPr/>
          <p:nvPr/>
        </p:nvSpPr>
        <p:spPr>
          <a:xfrm>
            <a:off x="479178" y="2545173"/>
            <a:ext cx="3870295" cy="1971413"/>
          </a:xfrm>
          <a:prstGeom prst="homePlate">
            <a:avLst/>
          </a:prstGeom>
          <a:solidFill>
            <a:schemeClr val="bg2">
              <a:lumMod val="75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18">
              <a:defRPr/>
            </a:pPr>
            <a:endParaRPr lang="en-US">
              <a:solidFill>
                <a:prstClr val="white"/>
              </a:solidFill>
              <a:latin typeface="Calibri" panose="020F0502020204030204"/>
            </a:endParaRPr>
          </a:p>
        </p:txBody>
      </p:sp>
      <p:sp>
        <p:nvSpPr>
          <p:cNvPr id="8" name="Arrow: Chevron 7">
            <a:extLst>
              <a:ext uri="{FF2B5EF4-FFF2-40B4-BE49-F238E27FC236}">
                <a16:creationId xmlns:a16="http://schemas.microsoft.com/office/drawing/2014/main" id="{B8C417A2-B094-319B-C499-2D0F96351855}"/>
              </a:ext>
            </a:extLst>
          </p:cNvPr>
          <p:cNvSpPr/>
          <p:nvPr/>
        </p:nvSpPr>
        <p:spPr>
          <a:xfrm>
            <a:off x="7658896" y="2545173"/>
            <a:ext cx="4335265" cy="1971413"/>
          </a:xfrm>
          <a:prstGeom prst="chevron">
            <a:avLst/>
          </a:prstGeom>
          <a:solidFill>
            <a:schemeClr val="bg2">
              <a:lumMod val="75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18">
              <a:defRPr/>
            </a:pPr>
            <a:endParaRPr lang="en-US">
              <a:solidFill>
                <a:prstClr val="black"/>
              </a:solidFill>
              <a:latin typeface="Calibri" panose="020F0502020204030204"/>
            </a:endParaRPr>
          </a:p>
        </p:txBody>
      </p:sp>
      <p:sp>
        <p:nvSpPr>
          <p:cNvPr id="9" name="Arrow: Chevron 8">
            <a:extLst>
              <a:ext uri="{FF2B5EF4-FFF2-40B4-BE49-F238E27FC236}">
                <a16:creationId xmlns:a16="http://schemas.microsoft.com/office/drawing/2014/main" id="{33C65496-2A64-5020-283D-FB0A8AD76CCB}"/>
              </a:ext>
            </a:extLst>
          </p:cNvPr>
          <p:cNvSpPr/>
          <p:nvPr/>
        </p:nvSpPr>
        <p:spPr>
          <a:xfrm>
            <a:off x="3793588" y="2150692"/>
            <a:ext cx="4335265" cy="2592199"/>
          </a:xfrm>
          <a:prstGeom prst="chevron">
            <a:avLst/>
          </a:prstGeom>
          <a:solidFill>
            <a:schemeClr val="bg2"/>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18">
              <a:defRPr/>
            </a:pPr>
            <a:endParaRPr lang="en-US">
              <a:solidFill>
                <a:prstClr val="black"/>
              </a:solidFill>
              <a:latin typeface="Calibri" panose="020F0502020204030204"/>
            </a:endParaRPr>
          </a:p>
        </p:txBody>
      </p:sp>
      <p:sp>
        <p:nvSpPr>
          <p:cNvPr id="10" name="TextBox 9">
            <a:extLst>
              <a:ext uri="{FF2B5EF4-FFF2-40B4-BE49-F238E27FC236}">
                <a16:creationId xmlns:a16="http://schemas.microsoft.com/office/drawing/2014/main" id="{FB5B0E2E-F60F-8DD8-3578-70EBE42BC9AB}"/>
              </a:ext>
            </a:extLst>
          </p:cNvPr>
          <p:cNvSpPr txBox="1"/>
          <p:nvPr/>
        </p:nvSpPr>
        <p:spPr>
          <a:xfrm>
            <a:off x="603696" y="2545170"/>
            <a:ext cx="652743" cy="369332"/>
          </a:xfrm>
          <a:prstGeom prst="rect">
            <a:avLst/>
          </a:prstGeom>
          <a:noFill/>
        </p:spPr>
        <p:txBody>
          <a:bodyPr wrap="none" rtlCol="0">
            <a:spAutoFit/>
          </a:bodyPr>
          <a:lstStyle/>
          <a:p>
            <a:pPr defTabSz="914418">
              <a:defRPr/>
            </a:pPr>
            <a:r>
              <a:rPr lang="en-GB">
                <a:solidFill>
                  <a:prstClr val="black"/>
                </a:solidFill>
                <a:latin typeface="Calibri" panose="020F0502020204030204"/>
              </a:rPr>
              <a:t>2022</a:t>
            </a:r>
            <a:endParaRPr lang="en-US">
              <a:solidFill>
                <a:prstClr val="black"/>
              </a:solidFill>
              <a:latin typeface="Calibri" panose="020F0502020204030204"/>
            </a:endParaRPr>
          </a:p>
        </p:txBody>
      </p:sp>
      <p:sp>
        <p:nvSpPr>
          <p:cNvPr id="11" name="TextBox 10">
            <a:extLst>
              <a:ext uri="{FF2B5EF4-FFF2-40B4-BE49-F238E27FC236}">
                <a16:creationId xmlns:a16="http://schemas.microsoft.com/office/drawing/2014/main" id="{80904586-3E70-2786-C4CD-CB7182618676}"/>
              </a:ext>
            </a:extLst>
          </p:cNvPr>
          <p:cNvSpPr txBox="1"/>
          <p:nvPr/>
        </p:nvSpPr>
        <p:spPr>
          <a:xfrm>
            <a:off x="1689035" y="2545170"/>
            <a:ext cx="652743" cy="369332"/>
          </a:xfrm>
          <a:prstGeom prst="rect">
            <a:avLst/>
          </a:prstGeom>
          <a:noFill/>
        </p:spPr>
        <p:txBody>
          <a:bodyPr wrap="none" rtlCol="0">
            <a:spAutoFit/>
          </a:bodyPr>
          <a:lstStyle/>
          <a:p>
            <a:pPr defTabSz="914418">
              <a:defRPr/>
            </a:pPr>
            <a:r>
              <a:rPr lang="en-GB">
                <a:solidFill>
                  <a:prstClr val="black"/>
                </a:solidFill>
                <a:latin typeface="Calibri" panose="020F0502020204030204"/>
              </a:rPr>
              <a:t>2023</a:t>
            </a:r>
            <a:endParaRPr lang="en-US">
              <a:solidFill>
                <a:prstClr val="black"/>
              </a:solidFill>
              <a:latin typeface="Calibri" panose="020F0502020204030204"/>
            </a:endParaRPr>
          </a:p>
        </p:txBody>
      </p:sp>
      <p:sp>
        <p:nvSpPr>
          <p:cNvPr id="12" name="TextBox 11">
            <a:extLst>
              <a:ext uri="{FF2B5EF4-FFF2-40B4-BE49-F238E27FC236}">
                <a16:creationId xmlns:a16="http://schemas.microsoft.com/office/drawing/2014/main" id="{490057BC-2768-25D6-6DBE-756671DD828C}"/>
              </a:ext>
            </a:extLst>
          </p:cNvPr>
          <p:cNvSpPr txBox="1"/>
          <p:nvPr/>
        </p:nvSpPr>
        <p:spPr>
          <a:xfrm>
            <a:off x="2879420" y="2545170"/>
            <a:ext cx="652743" cy="369332"/>
          </a:xfrm>
          <a:prstGeom prst="rect">
            <a:avLst/>
          </a:prstGeom>
          <a:noFill/>
        </p:spPr>
        <p:txBody>
          <a:bodyPr wrap="none" rtlCol="0">
            <a:spAutoFit/>
          </a:bodyPr>
          <a:lstStyle/>
          <a:p>
            <a:pPr defTabSz="914418">
              <a:defRPr/>
            </a:pPr>
            <a:r>
              <a:rPr lang="en-GB">
                <a:solidFill>
                  <a:prstClr val="black"/>
                </a:solidFill>
                <a:latin typeface="Calibri" panose="020F0502020204030204"/>
              </a:rPr>
              <a:t>2024</a:t>
            </a:r>
            <a:endParaRPr lang="en-US">
              <a:solidFill>
                <a:prstClr val="black"/>
              </a:solidFill>
              <a:latin typeface="Calibri" panose="020F0502020204030204"/>
            </a:endParaRPr>
          </a:p>
        </p:txBody>
      </p:sp>
      <p:sp>
        <p:nvSpPr>
          <p:cNvPr id="13" name="TextBox 12">
            <a:extLst>
              <a:ext uri="{FF2B5EF4-FFF2-40B4-BE49-F238E27FC236}">
                <a16:creationId xmlns:a16="http://schemas.microsoft.com/office/drawing/2014/main" id="{4A7BD771-11C4-D89D-702D-4D35B9AC0614}"/>
              </a:ext>
            </a:extLst>
          </p:cNvPr>
          <p:cNvSpPr txBox="1"/>
          <p:nvPr/>
        </p:nvSpPr>
        <p:spPr>
          <a:xfrm>
            <a:off x="4185417" y="2212177"/>
            <a:ext cx="652743" cy="369332"/>
          </a:xfrm>
          <a:prstGeom prst="rect">
            <a:avLst/>
          </a:prstGeom>
          <a:noFill/>
        </p:spPr>
        <p:txBody>
          <a:bodyPr wrap="none" rtlCol="0">
            <a:spAutoFit/>
          </a:bodyPr>
          <a:lstStyle/>
          <a:p>
            <a:pPr defTabSz="914418">
              <a:defRPr/>
            </a:pPr>
            <a:r>
              <a:rPr lang="en-GB">
                <a:solidFill>
                  <a:prstClr val="black"/>
                </a:solidFill>
                <a:latin typeface="Calibri" panose="020F0502020204030204"/>
              </a:rPr>
              <a:t>2025</a:t>
            </a:r>
            <a:endParaRPr lang="en-US">
              <a:solidFill>
                <a:prstClr val="black"/>
              </a:solidFill>
              <a:latin typeface="Calibri" panose="020F0502020204030204"/>
            </a:endParaRPr>
          </a:p>
        </p:txBody>
      </p:sp>
      <p:sp>
        <p:nvSpPr>
          <p:cNvPr id="14" name="TextBox 13">
            <a:extLst>
              <a:ext uri="{FF2B5EF4-FFF2-40B4-BE49-F238E27FC236}">
                <a16:creationId xmlns:a16="http://schemas.microsoft.com/office/drawing/2014/main" id="{723BDC0C-DF82-53E1-5B66-72F49FE37EC0}"/>
              </a:ext>
            </a:extLst>
          </p:cNvPr>
          <p:cNvSpPr txBox="1"/>
          <p:nvPr/>
        </p:nvSpPr>
        <p:spPr>
          <a:xfrm>
            <a:off x="5301171" y="2212177"/>
            <a:ext cx="652743" cy="369332"/>
          </a:xfrm>
          <a:prstGeom prst="rect">
            <a:avLst/>
          </a:prstGeom>
          <a:noFill/>
        </p:spPr>
        <p:txBody>
          <a:bodyPr wrap="none" rtlCol="0">
            <a:spAutoFit/>
          </a:bodyPr>
          <a:lstStyle/>
          <a:p>
            <a:pPr defTabSz="914418">
              <a:defRPr/>
            </a:pPr>
            <a:r>
              <a:rPr lang="en-GB">
                <a:solidFill>
                  <a:prstClr val="black"/>
                </a:solidFill>
                <a:latin typeface="Calibri" panose="020F0502020204030204"/>
              </a:rPr>
              <a:t>2026</a:t>
            </a:r>
            <a:endParaRPr lang="en-US">
              <a:solidFill>
                <a:prstClr val="black"/>
              </a:solidFill>
              <a:latin typeface="Calibri" panose="020F0502020204030204"/>
            </a:endParaRPr>
          </a:p>
        </p:txBody>
      </p:sp>
      <p:sp>
        <p:nvSpPr>
          <p:cNvPr id="15" name="TextBox 14">
            <a:extLst>
              <a:ext uri="{FF2B5EF4-FFF2-40B4-BE49-F238E27FC236}">
                <a16:creationId xmlns:a16="http://schemas.microsoft.com/office/drawing/2014/main" id="{B2975561-B0E8-6073-2044-ACF4F29E9133}"/>
              </a:ext>
            </a:extLst>
          </p:cNvPr>
          <p:cNvSpPr txBox="1"/>
          <p:nvPr/>
        </p:nvSpPr>
        <p:spPr>
          <a:xfrm>
            <a:off x="6323852" y="2212177"/>
            <a:ext cx="652743" cy="369332"/>
          </a:xfrm>
          <a:prstGeom prst="rect">
            <a:avLst/>
          </a:prstGeom>
          <a:noFill/>
        </p:spPr>
        <p:txBody>
          <a:bodyPr wrap="none" rtlCol="0">
            <a:spAutoFit/>
          </a:bodyPr>
          <a:lstStyle/>
          <a:p>
            <a:pPr defTabSz="914418">
              <a:defRPr/>
            </a:pPr>
            <a:r>
              <a:rPr lang="en-GB">
                <a:solidFill>
                  <a:prstClr val="black"/>
                </a:solidFill>
                <a:latin typeface="Calibri" panose="020F0502020204030204"/>
              </a:rPr>
              <a:t>2027</a:t>
            </a:r>
            <a:endParaRPr lang="en-US">
              <a:solidFill>
                <a:prstClr val="black"/>
              </a:solidFill>
              <a:latin typeface="Calibri" panose="020F0502020204030204"/>
            </a:endParaRPr>
          </a:p>
        </p:txBody>
      </p:sp>
      <p:sp>
        <p:nvSpPr>
          <p:cNvPr id="16" name="TextBox 15">
            <a:extLst>
              <a:ext uri="{FF2B5EF4-FFF2-40B4-BE49-F238E27FC236}">
                <a16:creationId xmlns:a16="http://schemas.microsoft.com/office/drawing/2014/main" id="{B2D5D5D7-D09B-91FE-39C6-83C389A3A15E}"/>
              </a:ext>
            </a:extLst>
          </p:cNvPr>
          <p:cNvSpPr txBox="1"/>
          <p:nvPr/>
        </p:nvSpPr>
        <p:spPr>
          <a:xfrm>
            <a:off x="7957055" y="2545170"/>
            <a:ext cx="652743" cy="369332"/>
          </a:xfrm>
          <a:prstGeom prst="rect">
            <a:avLst/>
          </a:prstGeom>
          <a:noFill/>
        </p:spPr>
        <p:txBody>
          <a:bodyPr wrap="none" rtlCol="0">
            <a:spAutoFit/>
          </a:bodyPr>
          <a:lstStyle/>
          <a:p>
            <a:pPr defTabSz="914418">
              <a:defRPr/>
            </a:pPr>
            <a:r>
              <a:rPr lang="en-GB">
                <a:solidFill>
                  <a:prstClr val="black"/>
                </a:solidFill>
                <a:latin typeface="Calibri" panose="020F0502020204030204"/>
              </a:rPr>
              <a:t>2028</a:t>
            </a:r>
            <a:endParaRPr lang="en-US">
              <a:solidFill>
                <a:prstClr val="black"/>
              </a:solidFill>
              <a:latin typeface="Calibri" panose="020F0502020204030204"/>
            </a:endParaRPr>
          </a:p>
        </p:txBody>
      </p:sp>
      <p:sp>
        <p:nvSpPr>
          <p:cNvPr id="17" name="TextBox 16">
            <a:extLst>
              <a:ext uri="{FF2B5EF4-FFF2-40B4-BE49-F238E27FC236}">
                <a16:creationId xmlns:a16="http://schemas.microsoft.com/office/drawing/2014/main" id="{9FD2BE87-AEB1-208C-AF23-64A9A32711A6}"/>
              </a:ext>
            </a:extLst>
          </p:cNvPr>
          <p:cNvSpPr txBox="1"/>
          <p:nvPr/>
        </p:nvSpPr>
        <p:spPr>
          <a:xfrm>
            <a:off x="9176714" y="2545170"/>
            <a:ext cx="652743" cy="369332"/>
          </a:xfrm>
          <a:prstGeom prst="rect">
            <a:avLst/>
          </a:prstGeom>
          <a:noFill/>
        </p:spPr>
        <p:txBody>
          <a:bodyPr wrap="none" rtlCol="0">
            <a:spAutoFit/>
          </a:bodyPr>
          <a:lstStyle/>
          <a:p>
            <a:pPr defTabSz="914418">
              <a:defRPr/>
            </a:pPr>
            <a:r>
              <a:rPr lang="en-GB">
                <a:solidFill>
                  <a:prstClr val="black"/>
                </a:solidFill>
                <a:latin typeface="Calibri" panose="020F0502020204030204"/>
              </a:rPr>
              <a:t>2029</a:t>
            </a:r>
            <a:endParaRPr lang="en-US">
              <a:solidFill>
                <a:prstClr val="black"/>
              </a:solidFill>
              <a:latin typeface="Calibri" panose="020F0502020204030204"/>
            </a:endParaRPr>
          </a:p>
        </p:txBody>
      </p:sp>
      <p:sp>
        <p:nvSpPr>
          <p:cNvPr id="18" name="TextBox 17">
            <a:extLst>
              <a:ext uri="{FF2B5EF4-FFF2-40B4-BE49-F238E27FC236}">
                <a16:creationId xmlns:a16="http://schemas.microsoft.com/office/drawing/2014/main" id="{F2AD6874-07AD-A6EB-31D1-FCF2DCA649C6}"/>
              </a:ext>
            </a:extLst>
          </p:cNvPr>
          <p:cNvSpPr txBox="1"/>
          <p:nvPr/>
        </p:nvSpPr>
        <p:spPr>
          <a:xfrm>
            <a:off x="10466497" y="2545170"/>
            <a:ext cx="652743" cy="369332"/>
          </a:xfrm>
          <a:prstGeom prst="rect">
            <a:avLst/>
          </a:prstGeom>
          <a:noFill/>
        </p:spPr>
        <p:txBody>
          <a:bodyPr wrap="none" rtlCol="0">
            <a:spAutoFit/>
          </a:bodyPr>
          <a:lstStyle/>
          <a:p>
            <a:pPr defTabSz="914418">
              <a:defRPr/>
            </a:pPr>
            <a:r>
              <a:rPr lang="en-GB">
                <a:solidFill>
                  <a:prstClr val="black"/>
                </a:solidFill>
                <a:latin typeface="Calibri" panose="020F0502020204030204"/>
              </a:rPr>
              <a:t>2030</a:t>
            </a:r>
            <a:endParaRPr lang="en-US">
              <a:solidFill>
                <a:prstClr val="black"/>
              </a:solidFill>
              <a:latin typeface="Calibri" panose="020F0502020204030204"/>
            </a:endParaRPr>
          </a:p>
        </p:txBody>
      </p:sp>
      <p:sp>
        <p:nvSpPr>
          <p:cNvPr id="19" name="Arrow: Chevron 18">
            <a:extLst>
              <a:ext uri="{FF2B5EF4-FFF2-40B4-BE49-F238E27FC236}">
                <a16:creationId xmlns:a16="http://schemas.microsoft.com/office/drawing/2014/main" id="{48D7B89E-1367-6278-2812-60B677233830}"/>
              </a:ext>
            </a:extLst>
          </p:cNvPr>
          <p:cNvSpPr/>
          <p:nvPr/>
        </p:nvSpPr>
        <p:spPr>
          <a:xfrm>
            <a:off x="2394790" y="2545172"/>
            <a:ext cx="1141603" cy="1971414"/>
          </a:xfrm>
          <a:prstGeom prst="chevron">
            <a:avLst>
              <a:gd name="adj" fmla="val 84497"/>
            </a:avLst>
          </a:prstGeom>
          <a:solidFill>
            <a:schemeClr val="accent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18">
              <a:defRPr/>
            </a:pPr>
            <a:endParaRPr lang="en-US">
              <a:solidFill>
                <a:prstClr val="black"/>
              </a:solidFill>
              <a:latin typeface="Calibri" panose="020F0502020204030204"/>
            </a:endParaRPr>
          </a:p>
        </p:txBody>
      </p:sp>
      <p:sp>
        <p:nvSpPr>
          <p:cNvPr id="20" name="Arrow: Chevron 19">
            <a:extLst>
              <a:ext uri="{FF2B5EF4-FFF2-40B4-BE49-F238E27FC236}">
                <a16:creationId xmlns:a16="http://schemas.microsoft.com/office/drawing/2014/main" id="{16D6ADD6-11B9-DE07-5184-CECBE2A80DF4}"/>
              </a:ext>
            </a:extLst>
          </p:cNvPr>
          <p:cNvSpPr/>
          <p:nvPr/>
        </p:nvSpPr>
        <p:spPr>
          <a:xfrm>
            <a:off x="1219130" y="2545172"/>
            <a:ext cx="1141603" cy="1971414"/>
          </a:xfrm>
          <a:prstGeom prst="chevron">
            <a:avLst>
              <a:gd name="adj" fmla="val 84497"/>
            </a:avLst>
          </a:prstGeom>
          <a:solidFill>
            <a:schemeClr val="accent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18">
              <a:defRPr/>
            </a:pPr>
            <a:endParaRPr lang="en-US">
              <a:solidFill>
                <a:prstClr val="black"/>
              </a:solidFill>
              <a:latin typeface="Calibri" panose="020F0502020204030204"/>
            </a:endParaRPr>
          </a:p>
        </p:txBody>
      </p:sp>
      <p:sp>
        <p:nvSpPr>
          <p:cNvPr id="22" name="Arrow: Chevron 21">
            <a:extLst>
              <a:ext uri="{FF2B5EF4-FFF2-40B4-BE49-F238E27FC236}">
                <a16:creationId xmlns:a16="http://schemas.microsoft.com/office/drawing/2014/main" id="{6915226C-CDD4-82BB-3B33-A0CE0FE21E11}"/>
              </a:ext>
            </a:extLst>
          </p:cNvPr>
          <p:cNvSpPr/>
          <p:nvPr/>
        </p:nvSpPr>
        <p:spPr>
          <a:xfrm>
            <a:off x="5837316" y="2150690"/>
            <a:ext cx="1433453" cy="2592199"/>
          </a:xfrm>
          <a:prstGeom prst="chevron">
            <a:avLst>
              <a:gd name="adj" fmla="val 89610"/>
            </a:avLst>
          </a:prstGeom>
          <a:solidFill>
            <a:schemeClr val="accent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18">
              <a:defRPr/>
            </a:pPr>
            <a:endParaRPr lang="en-US">
              <a:solidFill>
                <a:prstClr val="black"/>
              </a:solidFill>
              <a:latin typeface="Calibri" panose="020F0502020204030204"/>
            </a:endParaRPr>
          </a:p>
        </p:txBody>
      </p:sp>
      <p:sp>
        <p:nvSpPr>
          <p:cNvPr id="23" name="Arrow: Chevron 22">
            <a:extLst>
              <a:ext uri="{FF2B5EF4-FFF2-40B4-BE49-F238E27FC236}">
                <a16:creationId xmlns:a16="http://schemas.microsoft.com/office/drawing/2014/main" id="{4A0EB67F-8C90-6FD7-C38D-952CE5F8A674}"/>
              </a:ext>
            </a:extLst>
          </p:cNvPr>
          <p:cNvSpPr/>
          <p:nvPr/>
        </p:nvSpPr>
        <p:spPr>
          <a:xfrm>
            <a:off x="9977637" y="2545172"/>
            <a:ext cx="1141603" cy="1971414"/>
          </a:xfrm>
          <a:prstGeom prst="chevron">
            <a:avLst>
              <a:gd name="adj" fmla="val 84497"/>
            </a:avLst>
          </a:prstGeom>
          <a:solidFill>
            <a:schemeClr val="accent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18">
              <a:defRPr/>
            </a:pPr>
            <a:endParaRPr lang="en-US">
              <a:solidFill>
                <a:prstClr val="black"/>
              </a:solidFill>
              <a:latin typeface="Calibri" panose="020F0502020204030204"/>
            </a:endParaRPr>
          </a:p>
        </p:txBody>
      </p:sp>
      <p:sp>
        <p:nvSpPr>
          <p:cNvPr id="24" name="Arrow: Chevron 23">
            <a:extLst>
              <a:ext uri="{FF2B5EF4-FFF2-40B4-BE49-F238E27FC236}">
                <a16:creationId xmlns:a16="http://schemas.microsoft.com/office/drawing/2014/main" id="{42C45053-8FDC-1EDD-A173-6409DCE5CDAB}"/>
              </a:ext>
            </a:extLst>
          </p:cNvPr>
          <p:cNvSpPr/>
          <p:nvPr/>
        </p:nvSpPr>
        <p:spPr>
          <a:xfrm>
            <a:off x="8706979" y="2545172"/>
            <a:ext cx="1141603" cy="1971414"/>
          </a:xfrm>
          <a:prstGeom prst="chevron">
            <a:avLst>
              <a:gd name="adj" fmla="val 84497"/>
            </a:avLst>
          </a:prstGeom>
          <a:solidFill>
            <a:schemeClr val="accent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18">
              <a:defRPr/>
            </a:pPr>
            <a:endParaRPr lang="en-US">
              <a:solidFill>
                <a:prstClr val="black"/>
              </a:solidFill>
              <a:latin typeface="Calibri" panose="020F0502020204030204"/>
            </a:endParaRPr>
          </a:p>
        </p:txBody>
      </p:sp>
      <p:sp>
        <p:nvSpPr>
          <p:cNvPr id="26" name="Arrow: Chevron 25">
            <a:extLst>
              <a:ext uri="{FF2B5EF4-FFF2-40B4-BE49-F238E27FC236}">
                <a16:creationId xmlns:a16="http://schemas.microsoft.com/office/drawing/2014/main" id="{EB2ADB1A-BF96-7BD6-EC38-930770FEDC5E}"/>
              </a:ext>
            </a:extLst>
          </p:cNvPr>
          <p:cNvSpPr/>
          <p:nvPr/>
        </p:nvSpPr>
        <p:spPr>
          <a:xfrm>
            <a:off x="4726765" y="2150691"/>
            <a:ext cx="1396811" cy="2592199"/>
          </a:xfrm>
          <a:prstGeom prst="chevron">
            <a:avLst>
              <a:gd name="adj" fmla="val 87053"/>
            </a:avLst>
          </a:prstGeom>
          <a:solidFill>
            <a:schemeClr val="accent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18">
              <a:defRPr/>
            </a:pPr>
            <a:endParaRPr lang="en-US">
              <a:solidFill>
                <a:prstClr val="black"/>
              </a:solidFill>
              <a:latin typeface="Calibri" panose="020F0502020204030204"/>
            </a:endParaRPr>
          </a:p>
        </p:txBody>
      </p:sp>
      <p:sp>
        <p:nvSpPr>
          <p:cNvPr id="27" name="Arrow: Curved Up 26">
            <a:extLst>
              <a:ext uri="{FF2B5EF4-FFF2-40B4-BE49-F238E27FC236}">
                <a16:creationId xmlns:a16="http://schemas.microsoft.com/office/drawing/2014/main" id="{1AB21E8D-AEE1-43F0-CF38-12A048ADE97D}"/>
              </a:ext>
            </a:extLst>
          </p:cNvPr>
          <p:cNvSpPr/>
          <p:nvPr/>
        </p:nvSpPr>
        <p:spPr>
          <a:xfrm>
            <a:off x="1799150" y="4823256"/>
            <a:ext cx="2712638" cy="826851"/>
          </a:xfrm>
          <a:prstGeom prst="curved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28" name="Arrow: Curved Up 27">
            <a:extLst>
              <a:ext uri="{FF2B5EF4-FFF2-40B4-BE49-F238E27FC236}">
                <a16:creationId xmlns:a16="http://schemas.microsoft.com/office/drawing/2014/main" id="{3ECF5A11-A23A-B191-6718-C8E62833B5DD}"/>
              </a:ext>
            </a:extLst>
          </p:cNvPr>
          <p:cNvSpPr/>
          <p:nvPr/>
        </p:nvSpPr>
        <p:spPr>
          <a:xfrm>
            <a:off x="5711329" y="4890089"/>
            <a:ext cx="2712638" cy="826851"/>
          </a:xfrm>
          <a:prstGeom prst="curved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pic>
        <p:nvPicPr>
          <p:cNvPr id="30" name="Picture 29">
            <a:extLst>
              <a:ext uri="{FF2B5EF4-FFF2-40B4-BE49-F238E27FC236}">
                <a16:creationId xmlns:a16="http://schemas.microsoft.com/office/drawing/2014/main" id="{AC33B62A-AAFC-B2AC-9151-EAE4544D402B}"/>
              </a:ext>
            </a:extLst>
          </p:cNvPr>
          <p:cNvPicPr>
            <a:picLocks noChangeAspect="1"/>
          </p:cNvPicPr>
          <p:nvPr/>
        </p:nvPicPr>
        <p:blipFill>
          <a:blip r:embed="rId2"/>
          <a:stretch>
            <a:fillRect/>
          </a:stretch>
        </p:blipFill>
        <p:spPr>
          <a:xfrm>
            <a:off x="10401816" y="154890"/>
            <a:ext cx="1592345" cy="20724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26407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7CB0C-3707-495F-AD47-32777AA8D390}"/>
              </a:ext>
            </a:extLst>
          </p:cNvPr>
          <p:cNvSpPr>
            <a:spLocks noGrp="1"/>
          </p:cNvSpPr>
          <p:nvPr>
            <p:ph type="title"/>
          </p:nvPr>
        </p:nvSpPr>
        <p:spPr/>
        <p:txBody>
          <a:bodyPr/>
          <a:lstStyle/>
          <a:p>
            <a:r>
              <a:rPr lang="en-US"/>
              <a:t>Objectives</a:t>
            </a:r>
          </a:p>
        </p:txBody>
      </p:sp>
      <p:sp>
        <p:nvSpPr>
          <p:cNvPr id="4" name="Marcador de contenido 2">
            <a:extLst>
              <a:ext uri="{FF2B5EF4-FFF2-40B4-BE49-F238E27FC236}">
                <a16:creationId xmlns:a16="http://schemas.microsoft.com/office/drawing/2014/main" id="{9389C804-7BED-E882-DB26-81B4E07CDE7D}"/>
              </a:ext>
            </a:extLst>
          </p:cNvPr>
          <p:cNvSpPr txBox="1">
            <a:spLocks/>
          </p:cNvSpPr>
          <p:nvPr/>
        </p:nvSpPr>
        <p:spPr>
          <a:xfrm>
            <a:off x="724930" y="1481959"/>
            <a:ext cx="5026166" cy="504154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pPr>
            <a:r>
              <a:rPr lang="en-US" sz="3600" b="1">
                <a:latin typeface="Calibri" panose="020F0502020204030204" pitchFamily="34" charset="0"/>
                <a:ea typeface="Calibri" panose="020F0502020204030204" pitchFamily="34" charset="0"/>
                <a:cs typeface="Times New Roman" panose="02020603050405020304" pitchFamily="18" charset="0"/>
              </a:rPr>
              <a:t>Understand</a:t>
            </a:r>
          </a:p>
          <a:p>
            <a:pPr marL="571500" indent="-571500">
              <a:lnSpc>
                <a:spcPct val="107000"/>
              </a:lnSpc>
              <a:buFontTx/>
              <a:buChar char="-"/>
            </a:pPr>
            <a:r>
              <a:rPr lang="en-US" sz="3600">
                <a:latin typeface="Calibri" panose="020F0502020204030204" pitchFamily="34" charset="0"/>
                <a:ea typeface="Calibri" panose="020F0502020204030204" pitchFamily="34" charset="0"/>
                <a:cs typeface="Times New Roman" panose="02020603050405020304" pitchFamily="18" charset="0"/>
              </a:rPr>
              <a:t>what went well</a:t>
            </a:r>
          </a:p>
          <a:p>
            <a:pPr marL="571500" indent="-571500">
              <a:lnSpc>
                <a:spcPct val="107000"/>
              </a:lnSpc>
              <a:buFontTx/>
              <a:buChar char="-"/>
            </a:pPr>
            <a:r>
              <a:rPr lang="en-US" sz="3600">
                <a:latin typeface="Calibri" panose="020F0502020204030204" pitchFamily="34" charset="0"/>
                <a:ea typeface="Calibri" panose="020F0502020204030204" pitchFamily="34" charset="0"/>
                <a:cs typeface="Times New Roman" panose="02020603050405020304" pitchFamily="18" charset="0"/>
              </a:rPr>
              <a:t>what didn’t</a:t>
            </a:r>
          </a:p>
          <a:p>
            <a:pPr marL="571500" indent="-571500">
              <a:lnSpc>
                <a:spcPct val="107000"/>
              </a:lnSpc>
              <a:buFontTx/>
              <a:buChar char="-"/>
            </a:pPr>
            <a:r>
              <a:rPr lang="en-US" sz="3600">
                <a:latin typeface="Calibri" panose="020F0502020204030204" pitchFamily="34" charset="0"/>
                <a:ea typeface="Calibri" panose="020F0502020204030204" pitchFamily="34" charset="0"/>
                <a:cs typeface="Times New Roman" panose="02020603050405020304" pitchFamily="18" charset="0"/>
              </a:rPr>
              <a:t>how we might improve</a:t>
            </a:r>
          </a:p>
          <a:p>
            <a:pPr>
              <a:lnSpc>
                <a:spcPct val="107000"/>
              </a:lnSpc>
            </a:pPr>
            <a:endParaRPr lang="en-US" sz="3600">
              <a:latin typeface="Calibri" panose="020F0502020204030204" pitchFamily="34" charset="0"/>
              <a:ea typeface="Calibri" panose="020F0502020204030204" pitchFamily="34" charset="0"/>
              <a:cs typeface="Times New Roman" panose="02020603050405020304" pitchFamily="18" charset="0"/>
            </a:endParaRPr>
          </a:p>
        </p:txBody>
      </p:sp>
      <p:sp>
        <p:nvSpPr>
          <p:cNvPr id="9" name="Marcador de contenido 2">
            <a:extLst>
              <a:ext uri="{FF2B5EF4-FFF2-40B4-BE49-F238E27FC236}">
                <a16:creationId xmlns:a16="http://schemas.microsoft.com/office/drawing/2014/main" id="{3E73654E-EABB-D653-25C2-78D532C1F2E6}"/>
              </a:ext>
            </a:extLst>
          </p:cNvPr>
          <p:cNvSpPr txBox="1">
            <a:spLocks/>
          </p:cNvSpPr>
          <p:nvPr/>
        </p:nvSpPr>
        <p:spPr>
          <a:xfrm>
            <a:off x="6970296" y="1481958"/>
            <a:ext cx="5026166" cy="504154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pPr>
            <a:r>
              <a:rPr lang="en-US" sz="3600">
                <a:solidFill>
                  <a:schemeClr val="accent2"/>
                </a:solidFill>
                <a:latin typeface="Calibri" panose="020F0502020204030204" pitchFamily="34" charset="0"/>
                <a:ea typeface="Calibri" panose="020F0502020204030204" pitchFamily="34" charset="0"/>
                <a:cs typeface="Times New Roman" panose="02020603050405020304" pitchFamily="18" charset="0"/>
              </a:rPr>
              <a:t>Focusing on </a:t>
            </a:r>
            <a:r>
              <a:rPr lang="en-US" sz="3600" i="1">
                <a:solidFill>
                  <a:schemeClr val="accent2"/>
                </a:solidFill>
                <a:latin typeface="Calibri" panose="020F0502020204030204" pitchFamily="34" charset="0"/>
                <a:ea typeface="Calibri" panose="020F0502020204030204" pitchFamily="34" charset="0"/>
                <a:cs typeface="Times New Roman" panose="02020603050405020304" pitchFamily="18" charset="0"/>
              </a:rPr>
              <a:t>reflect</a:t>
            </a:r>
            <a:r>
              <a:rPr lang="en-US" sz="3600">
                <a:solidFill>
                  <a:schemeClr val="accent2"/>
                </a:solidFill>
                <a:latin typeface="Calibri" panose="020F0502020204030204" pitchFamily="34" charset="0"/>
                <a:ea typeface="Calibri" panose="020F0502020204030204" pitchFamily="34" charset="0"/>
                <a:cs typeface="Times New Roman" panose="02020603050405020304" pitchFamily="18" charset="0"/>
              </a:rPr>
              <a:t> and on Innovation Package Scaling Readiness </a:t>
            </a:r>
          </a:p>
          <a:p>
            <a:pPr>
              <a:lnSpc>
                <a:spcPct val="107000"/>
              </a:lnSpc>
            </a:pPr>
            <a:endParaRPr lang="en-US" sz="36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3600">
                <a:latin typeface="Calibri" panose="020F0502020204030204" pitchFamily="34" charset="0"/>
                <a:ea typeface="Calibri" panose="020F0502020204030204" pitchFamily="34" charset="0"/>
                <a:cs typeface="Times New Roman" panose="02020603050405020304" pitchFamily="18" charset="0"/>
              </a:rPr>
              <a:t>….but with space to think and talk more widely</a:t>
            </a:r>
            <a:endParaRPr lang="en-GB" sz="2800"/>
          </a:p>
          <a:p>
            <a:pPr>
              <a:lnSpc>
                <a:spcPct val="107000"/>
              </a:lnSpc>
            </a:pPr>
            <a:endParaRPr lang="en-US" sz="3600">
              <a:latin typeface="Calibri" panose="020F0502020204030204" pitchFamily="34" charset="0"/>
              <a:ea typeface="Calibri" panose="020F0502020204030204" pitchFamily="34" charset="0"/>
              <a:cs typeface="Times New Roman" panose="02020603050405020304" pitchFamily="18" charset="0"/>
            </a:endParaRPr>
          </a:p>
        </p:txBody>
      </p:sp>
      <p:sp>
        <p:nvSpPr>
          <p:cNvPr id="10" name="Marcador de contenido 2">
            <a:extLst>
              <a:ext uri="{FF2B5EF4-FFF2-40B4-BE49-F238E27FC236}">
                <a16:creationId xmlns:a16="http://schemas.microsoft.com/office/drawing/2014/main" id="{8E63E060-ACD9-FA20-B43F-41C4BF14E78B}"/>
              </a:ext>
            </a:extLst>
          </p:cNvPr>
          <p:cNvSpPr txBox="1">
            <a:spLocks/>
          </p:cNvSpPr>
          <p:nvPr/>
        </p:nvSpPr>
        <p:spPr>
          <a:xfrm>
            <a:off x="681301" y="5705129"/>
            <a:ext cx="10139588" cy="1299859"/>
          </a:xfrm>
          <a:prstGeom prst="rect">
            <a:avLst/>
          </a:prstGeom>
        </p:spPr>
        <p:txBody>
          <a:bodyPr vert="horz" lIns="91440" tIns="45720" rIns="91440" bIns="45720" rtlCol="0">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pPr>
            <a:r>
              <a:rPr lang="en-US" sz="3600">
                <a:latin typeface="Calibri" panose="020F0502020204030204" pitchFamily="34" charset="0"/>
                <a:ea typeface="Calibri" panose="020F0502020204030204" pitchFamily="34" charset="0"/>
                <a:cs typeface="Times New Roman" panose="02020603050405020304" pitchFamily="18" charset="0"/>
              </a:rPr>
              <a:t>Focusing on </a:t>
            </a:r>
            <a:r>
              <a:rPr lang="en-US" sz="3600" i="1">
                <a:latin typeface="Calibri" panose="020F0502020204030204" pitchFamily="34" charset="0"/>
                <a:ea typeface="Calibri" panose="020F0502020204030204" pitchFamily="34" charset="0"/>
                <a:cs typeface="Times New Roman" panose="02020603050405020304" pitchFamily="18" charset="0"/>
              </a:rPr>
              <a:t>reflect</a:t>
            </a:r>
            <a:r>
              <a:rPr lang="en-US" sz="3600">
                <a:latin typeface="Calibri" panose="020F0502020204030204" pitchFamily="34" charset="0"/>
                <a:ea typeface="Calibri" panose="020F0502020204030204" pitchFamily="34" charset="0"/>
                <a:cs typeface="Times New Roman" panose="02020603050405020304" pitchFamily="18" charset="0"/>
              </a:rPr>
              <a:t> and on Innovation Package Scaling Readiness </a:t>
            </a:r>
          </a:p>
          <a:p>
            <a:pPr>
              <a:lnSpc>
                <a:spcPct val="107000"/>
              </a:lnSpc>
            </a:pPr>
            <a:endParaRPr lang="en-US" sz="36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3600">
                <a:latin typeface="Calibri" panose="020F0502020204030204" pitchFamily="34" charset="0"/>
                <a:ea typeface="Calibri" panose="020F0502020204030204" pitchFamily="34" charset="0"/>
                <a:cs typeface="Times New Roman" panose="02020603050405020304" pitchFamily="18" charset="0"/>
              </a:rPr>
              <a:t>– but with space to think and talk more widely</a:t>
            </a:r>
            <a:endParaRPr lang="en-GB" sz="2800"/>
          </a:p>
          <a:p>
            <a:pPr>
              <a:lnSpc>
                <a:spcPct val="107000"/>
              </a:lnSpc>
            </a:pPr>
            <a:endParaRPr lang="en-US" sz="360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54015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yellow sign with black text&#10;&#10;Description automatically generated with medium confidence">
            <a:extLst>
              <a:ext uri="{FF2B5EF4-FFF2-40B4-BE49-F238E27FC236}">
                <a16:creationId xmlns:a16="http://schemas.microsoft.com/office/drawing/2014/main" id="{76381B1B-1FC7-87BE-ED49-C9103489A1B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252073">
            <a:off x="9798969" y="163085"/>
            <a:ext cx="2395098" cy="2395098"/>
          </a:xfrm>
          <a:prstGeom prst="rect">
            <a:avLst/>
          </a:prstGeom>
        </p:spPr>
      </p:pic>
      <p:sp>
        <p:nvSpPr>
          <p:cNvPr id="2" name="Title 1">
            <a:extLst>
              <a:ext uri="{FF2B5EF4-FFF2-40B4-BE49-F238E27FC236}">
                <a16:creationId xmlns:a16="http://schemas.microsoft.com/office/drawing/2014/main" id="{24C2E5FA-3DED-67FD-DA68-96E13C8771D7}"/>
              </a:ext>
            </a:extLst>
          </p:cNvPr>
          <p:cNvSpPr>
            <a:spLocks noGrp="1"/>
          </p:cNvSpPr>
          <p:nvPr>
            <p:ph type="title"/>
          </p:nvPr>
        </p:nvSpPr>
        <p:spPr>
          <a:xfrm>
            <a:off x="284902" y="441501"/>
            <a:ext cx="9039655" cy="629054"/>
          </a:xfrm>
        </p:spPr>
        <p:txBody>
          <a:bodyPr>
            <a:normAutofit fontScale="90000"/>
          </a:bodyPr>
          <a:lstStyle/>
          <a:p>
            <a:r>
              <a:rPr lang="en-US">
                <a:solidFill>
                  <a:srgbClr val="C00000"/>
                </a:solidFill>
              </a:rPr>
              <a:t>Proposed</a:t>
            </a:r>
            <a:r>
              <a:rPr lang="en-US"/>
              <a:t> Portfolio delivery process 2023-24</a:t>
            </a:r>
          </a:p>
        </p:txBody>
      </p:sp>
      <p:sp>
        <p:nvSpPr>
          <p:cNvPr id="4" name="Rectangle 3">
            <a:extLst>
              <a:ext uri="{FF2B5EF4-FFF2-40B4-BE49-F238E27FC236}">
                <a16:creationId xmlns:a16="http://schemas.microsoft.com/office/drawing/2014/main" id="{A60196B5-D0CD-2D6C-9323-C2EE972562A4}"/>
              </a:ext>
            </a:extLst>
          </p:cNvPr>
          <p:cNvSpPr/>
          <p:nvPr/>
        </p:nvSpPr>
        <p:spPr>
          <a:xfrm>
            <a:off x="3093265"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Sept</a:t>
            </a:r>
          </a:p>
        </p:txBody>
      </p:sp>
      <p:sp>
        <p:nvSpPr>
          <p:cNvPr id="5" name="Rectangle 4">
            <a:extLst>
              <a:ext uri="{FF2B5EF4-FFF2-40B4-BE49-F238E27FC236}">
                <a16:creationId xmlns:a16="http://schemas.microsoft.com/office/drawing/2014/main" id="{B3C2EF80-BBD0-3682-DE17-4FEEF63F8A5D}"/>
              </a:ext>
            </a:extLst>
          </p:cNvPr>
          <p:cNvSpPr/>
          <p:nvPr/>
        </p:nvSpPr>
        <p:spPr>
          <a:xfrm>
            <a:off x="3640952"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Oct</a:t>
            </a:r>
          </a:p>
        </p:txBody>
      </p:sp>
      <p:sp>
        <p:nvSpPr>
          <p:cNvPr id="6" name="Rectangle 5">
            <a:extLst>
              <a:ext uri="{FF2B5EF4-FFF2-40B4-BE49-F238E27FC236}">
                <a16:creationId xmlns:a16="http://schemas.microsoft.com/office/drawing/2014/main" id="{F00AA739-F23A-8258-AD1B-CF71BF00929A}"/>
              </a:ext>
            </a:extLst>
          </p:cNvPr>
          <p:cNvSpPr/>
          <p:nvPr/>
        </p:nvSpPr>
        <p:spPr>
          <a:xfrm>
            <a:off x="4179113"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Nov</a:t>
            </a:r>
          </a:p>
        </p:txBody>
      </p:sp>
      <p:sp>
        <p:nvSpPr>
          <p:cNvPr id="7" name="Rectangle 6">
            <a:extLst>
              <a:ext uri="{FF2B5EF4-FFF2-40B4-BE49-F238E27FC236}">
                <a16:creationId xmlns:a16="http://schemas.microsoft.com/office/drawing/2014/main" id="{481B8E2E-7D95-A6DB-934B-A5A7D81E47F4}"/>
              </a:ext>
            </a:extLst>
          </p:cNvPr>
          <p:cNvSpPr/>
          <p:nvPr/>
        </p:nvSpPr>
        <p:spPr>
          <a:xfrm>
            <a:off x="4726800"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Dec</a:t>
            </a:r>
          </a:p>
        </p:txBody>
      </p:sp>
      <p:sp>
        <p:nvSpPr>
          <p:cNvPr id="8" name="Rectangle 7">
            <a:extLst>
              <a:ext uri="{FF2B5EF4-FFF2-40B4-BE49-F238E27FC236}">
                <a16:creationId xmlns:a16="http://schemas.microsoft.com/office/drawing/2014/main" id="{EA4A1D74-D7DD-EE5A-C71B-95E96BC817B1}"/>
              </a:ext>
            </a:extLst>
          </p:cNvPr>
          <p:cNvSpPr/>
          <p:nvPr/>
        </p:nvSpPr>
        <p:spPr>
          <a:xfrm>
            <a:off x="5279247"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Jan</a:t>
            </a:r>
          </a:p>
        </p:txBody>
      </p:sp>
      <p:sp>
        <p:nvSpPr>
          <p:cNvPr id="9" name="Rectangle 8">
            <a:extLst>
              <a:ext uri="{FF2B5EF4-FFF2-40B4-BE49-F238E27FC236}">
                <a16:creationId xmlns:a16="http://schemas.microsoft.com/office/drawing/2014/main" id="{9FD5EC58-24EF-3F24-CEC5-409C22943914}"/>
              </a:ext>
            </a:extLst>
          </p:cNvPr>
          <p:cNvSpPr/>
          <p:nvPr/>
        </p:nvSpPr>
        <p:spPr>
          <a:xfrm>
            <a:off x="5826934"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Feb</a:t>
            </a:r>
          </a:p>
        </p:txBody>
      </p:sp>
      <p:sp>
        <p:nvSpPr>
          <p:cNvPr id="10" name="Rectangle 9">
            <a:extLst>
              <a:ext uri="{FF2B5EF4-FFF2-40B4-BE49-F238E27FC236}">
                <a16:creationId xmlns:a16="http://schemas.microsoft.com/office/drawing/2014/main" id="{2A876AC2-FD63-0BC4-7920-29C73DDA87DB}"/>
              </a:ext>
            </a:extLst>
          </p:cNvPr>
          <p:cNvSpPr/>
          <p:nvPr/>
        </p:nvSpPr>
        <p:spPr>
          <a:xfrm>
            <a:off x="6365095"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Mar</a:t>
            </a:r>
          </a:p>
        </p:txBody>
      </p:sp>
      <p:sp>
        <p:nvSpPr>
          <p:cNvPr id="11" name="Rectangle 10">
            <a:extLst>
              <a:ext uri="{FF2B5EF4-FFF2-40B4-BE49-F238E27FC236}">
                <a16:creationId xmlns:a16="http://schemas.microsoft.com/office/drawing/2014/main" id="{AFBB8973-2EA4-5F8F-B2B7-A013D5271756}"/>
              </a:ext>
            </a:extLst>
          </p:cNvPr>
          <p:cNvSpPr/>
          <p:nvPr/>
        </p:nvSpPr>
        <p:spPr>
          <a:xfrm>
            <a:off x="6912782"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Apr</a:t>
            </a:r>
          </a:p>
        </p:txBody>
      </p:sp>
      <p:sp>
        <p:nvSpPr>
          <p:cNvPr id="12" name="Rectangle 11">
            <a:extLst>
              <a:ext uri="{FF2B5EF4-FFF2-40B4-BE49-F238E27FC236}">
                <a16:creationId xmlns:a16="http://schemas.microsoft.com/office/drawing/2014/main" id="{94DADAC8-2733-0B77-7B0C-180F16AAD07B}"/>
              </a:ext>
            </a:extLst>
          </p:cNvPr>
          <p:cNvSpPr/>
          <p:nvPr/>
        </p:nvSpPr>
        <p:spPr>
          <a:xfrm>
            <a:off x="7465230"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May</a:t>
            </a:r>
          </a:p>
        </p:txBody>
      </p:sp>
      <p:sp>
        <p:nvSpPr>
          <p:cNvPr id="13" name="Rectangle 12">
            <a:extLst>
              <a:ext uri="{FF2B5EF4-FFF2-40B4-BE49-F238E27FC236}">
                <a16:creationId xmlns:a16="http://schemas.microsoft.com/office/drawing/2014/main" id="{A2A82889-299D-B3D9-387A-8F77DFD549DD}"/>
              </a:ext>
            </a:extLst>
          </p:cNvPr>
          <p:cNvSpPr/>
          <p:nvPr/>
        </p:nvSpPr>
        <p:spPr>
          <a:xfrm>
            <a:off x="8012917"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June</a:t>
            </a:r>
          </a:p>
        </p:txBody>
      </p:sp>
      <p:sp>
        <p:nvSpPr>
          <p:cNvPr id="14" name="Rectangle 13">
            <a:extLst>
              <a:ext uri="{FF2B5EF4-FFF2-40B4-BE49-F238E27FC236}">
                <a16:creationId xmlns:a16="http://schemas.microsoft.com/office/drawing/2014/main" id="{D8B850EC-96B8-EE8E-3928-12F5338DB8DC}"/>
              </a:ext>
            </a:extLst>
          </p:cNvPr>
          <p:cNvSpPr/>
          <p:nvPr/>
        </p:nvSpPr>
        <p:spPr>
          <a:xfrm>
            <a:off x="8551078"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July</a:t>
            </a:r>
          </a:p>
        </p:txBody>
      </p:sp>
      <p:sp>
        <p:nvSpPr>
          <p:cNvPr id="15" name="Rectangle 14">
            <a:extLst>
              <a:ext uri="{FF2B5EF4-FFF2-40B4-BE49-F238E27FC236}">
                <a16:creationId xmlns:a16="http://schemas.microsoft.com/office/drawing/2014/main" id="{33E7FB83-DD49-A316-53C0-35E176C3C856}"/>
              </a:ext>
            </a:extLst>
          </p:cNvPr>
          <p:cNvSpPr/>
          <p:nvPr/>
        </p:nvSpPr>
        <p:spPr>
          <a:xfrm>
            <a:off x="9098765"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Aug</a:t>
            </a:r>
          </a:p>
        </p:txBody>
      </p:sp>
      <p:sp>
        <p:nvSpPr>
          <p:cNvPr id="16" name="Rectangle 15">
            <a:extLst>
              <a:ext uri="{FF2B5EF4-FFF2-40B4-BE49-F238E27FC236}">
                <a16:creationId xmlns:a16="http://schemas.microsoft.com/office/drawing/2014/main" id="{15E9180E-FF94-5A17-8A6E-48C0FFE45DFE}"/>
              </a:ext>
            </a:extLst>
          </p:cNvPr>
          <p:cNvSpPr/>
          <p:nvPr/>
        </p:nvSpPr>
        <p:spPr>
          <a:xfrm>
            <a:off x="9651212"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Sept</a:t>
            </a:r>
          </a:p>
        </p:txBody>
      </p:sp>
      <p:sp>
        <p:nvSpPr>
          <p:cNvPr id="17" name="Rectangle 16">
            <a:extLst>
              <a:ext uri="{FF2B5EF4-FFF2-40B4-BE49-F238E27FC236}">
                <a16:creationId xmlns:a16="http://schemas.microsoft.com/office/drawing/2014/main" id="{B39AB18A-F2A7-E680-C9C8-499DAEAB8FEE}"/>
              </a:ext>
            </a:extLst>
          </p:cNvPr>
          <p:cNvSpPr/>
          <p:nvPr/>
        </p:nvSpPr>
        <p:spPr>
          <a:xfrm>
            <a:off x="10198899"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Oct</a:t>
            </a:r>
          </a:p>
        </p:txBody>
      </p:sp>
      <p:sp>
        <p:nvSpPr>
          <p:cNvPr id="18" name="Rectangle 17">
            <a:extLst>
              <a:ext uri="{FF2B5EF4-FFF2-40B4-BE49-F238E27FC236}">
                <a16:creationId xmlns:a16="http://schemas.microsoft.com/office/drawing/2014/main" id="{7B6C6CF8-A756-F836-3A4B-8D931B327AF2}"/>
              </a:ext>
            </a:extLst>
          </p:cNvPr>
          <p:cNvSpPr/>
          <p:nvPr/>
        </p:nvSpPr>
        <p:spPr>
          <a:xfrm>
            <a:off x="10737060"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Nov</a:t>
            </a:r>
          </a:p>
        </p:txBody>
      </p:sp>
      <p:sp>
        <p:nvSpPr>
          <p:cNvPr id="19" name="Rectangle 18">
            <a:extLst>
              <a:ext uri="{FF2B5EF4-FFF2-40B4-BE49-F238E27FC236}">
                <a16:creationId xmlns:a16="http://schemas.microsoft.com/office/drawing/2014/main" id="{FD7420EE-F6F3-4ED1-EC8B-DB0E8CC6651E}"/>
              </a:ext>
            </a:extLst>
          </p:cNvPr>
          <p:cNvSpPr/>
          <p:nvPr/>
        </p:nvSpPr>
        <p:spPr>
          <a:xfrm>
            <a:off x="11284747" y="3681412"/>
            <a:ext cx="485775" cy="485775"/>
          </a:xfrm>
          <a:prstGeom prst="rect">
            <a:avLst/>
          </a:prstGeom>
          <a:ln w="57150">
            <a:solidFill>
              <a:srgbClr val="EE16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a:t>Dec</a:t>
            </a:r>
          </a:p>
        </p:txBody>
      </p:sp>
      <p:sp>
        <p:nvSpPr>
          <p:cNvPr id="21" name="Rectangle 20">
            <a:extLst>
              <a:ext uri="{FF2B5EF4-FFF2-40B4-BE49-F238E27FC236}">
                <a16:creationId xmlns:a16="http://schemas.microsoft.com/office/drawing/2014/main" id="{D8B33C97-C2CF-8664-29F4-C5279F55FE50}"/>
              </a:ext>
            </a:extLst>
          </p:cNvPr>
          <p:cNvSpPr/>
          <p:nvPr/>
        </p:nvSpPr>
        <p:spPr>
          <a:xfrm>
            <a:off x="1469256"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June</a:t>
            </a:r>
          </a:p>
        </p:txBody>
      </p:sp>
      <p:sp>
        <p:nvSpPr>
          <p:cNvPr id="22" name="Rectangle 21">
            <a:extLst>
              <a:ext uri="{FF2B5EF4-FFF2-40B4-BE49-F238E27FC236}">
                <a16:creationId xmlns:a16="http://schemas.microsoft.com/office/drawing/2014/main" id="{2A27B03C-886C-8571-15B8-7E0F0D16D968}"/>
              </a:ext>
            </a:extLst>
          </p:cNvPr>
          <p:cNvSpPr/>
          <p:nvPr/>
        </p:nvSpPr>
        <p:spPr>
          <a:xfrm>
            <a:off x="2007417"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Jul</a:t>
            </a:r>
          </a:p>
        </p:txBody>
      </p:sp>
      <p:sp>
        <p:nvSpPr>
          <p:cNvPr id="23" name="Rectangle 22">
            <a:extLst>
              <a:ext uri="{FF2B5EF4-FFF2-40B4-BE49-F238E27FC236}">
                <a16:creationId xmlns:a16="http://schemas.microsoft.com/office/drawing/2014/main" id="{69C13C8F-6BAA-484E-6AAD-13E81822D9F6}"/>
              </a:ext>
            </a:extLst>
          </p:cNvPr>
          <p:cNvSpPr/>
          <p:nvPr/>
        </p:nvSpPr>
        <p:spPr>
          <a:xfrm>
            <a:off x="2555104" y="3681412"/>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Aug</a:t>
            </a:r>
          </a:p>
        </p:txBody>
      </p:sp>
      <p:sp>
        <p:nvSpPr>
          <p:cNvPr id="25" name="Rectangle 24">
            <a:extLst>
              <a:ext uri="{FF2B5EF4-FFF2-40B4-BE49-F238E27FC236}">
                <a16:creationId xmlns:a16="http://schemas.microsoft.com/office/drawing/2014/main" id="{E1F3987E-37BB-312E-8AC2-DDA2860FF5DC}"/>
              </a:ext>
            </a:extLst>
          </p:cNvPr>
          <p:cNvSpPr/>
          <p:nvPr/>
        </p:nvSpPr>
        <p:spPr>
          <a:xfrm>
            <a:off x="5279247" y="3248025"/>
            <a:ext cx="6491275" cy="361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2024</a:t>
            </a:r>
          </a:p>
        </p:txBody>
      </p:sp>
      <p:sp>
        <p:nvSpPr>
          <p:cNvPr id="27" name="Rectangle 26">
            <a:extLst>
              <a:ext uri="{FF2B5EF4-FFF2-40B4-BE49-F238E27FC236}">
                <a16:creationId xmlns:a16="http://schemas.microsoft.com/office/drawing/2014/main" id="{CA3E2530-C5FB-35D3-640A-75C704C64DBC}"/>
              </a:ext>
            </a:extLst>
          </p:cNvPr>
          <p:cNvSpPr/>
          <p:nvPr/>
        </p:nvSpPr>
        <p:spPr>
          <a:xfrm>
            <a:off x="383408" y="3248025"/>
            <a:ext cx="4817260" cy="361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2023</a:t>
            </a:r>
          </a:p>
        </p:txBody>
      </p:sp>
      <p:sp>
        <p:nvSpPr>
          <p:cNvPr id="31" name="TextBox 30">
            <a:extLst>
              <a:ext uri="{FF2B5EF4-FFF2-40B4-BE49-F238E27FC236}">
                <a16:creationId xmlns:a16="http://schemas.microsoft.com/office/drawing/2014/main" id="{D35BEB15-ACDD-5F0D-8EC3-CDD950DF6AAA}"/>
              </a:ext>
            </a:extLst>
          </p:cNvPr>
          <p:cNvSpPr txBox="1"/>
          <p:nvPr/>
        </p:nvSpPr>
        <p:spPr>
          <a:xfrm>
            <a:off x="890197" y="4961207"/>
            <a:ext cx="1614651" cy="646331"/>
          </a:xfrm>
          <a:prstGeom prst="rect">
            <a:avLst/>
          </a:prstGeom>
          <a:noFill/>
        </p:spPr>
        <p:txBody>
          <a:bodyPr wrap="square" rtlCol="0">
            <a:spAutoFit/>
          </a:bodyPr>
          <a:lstStyle/>
          <a:p>
            <a:r>
              <a:rPr lang="en-US"/>
              <a:t>SC18 Process endorsement</a:t>
            </a:r>
          </a:p>
        </p:txBody>
      </p:sp>
      <p:sp>
        <p:nvSpPr>
          <p:cNvPr id="32" name="Rectangle 31">
            <a:extLst>
              <a:ext uri="{FF2B5EF4-FFF2-40B4-BE49-F238E27FC236}">
                <a16:creationId xmlns:a16="http://schemas.microsoft.com/office/drawing/2014/main" id="{6610524E-0BBD-8CBA-8BB5-8E8887B36035}"/>
              </a:ext>
            </a:extLst>
          </p:cNvPr>
          <p:cNvSpPr/>
          <p:nvPr/>
        </p:nvSpPr>
        <p:spPr>
          <a:xfrm>
            <a:off x="7460468" y="3681411"/>
            <a:ext cx="1023937" cy="485775"/>
          </a:xfrm>
          <a:prstGeom prst="rect">
            <a:avLst/>
          </a:prstGeom>
          <a:noFill/>
          <a:ln w="57150">
            <a:solidFill>
              <a:srgbClr val="EE16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Arrow Connector 32">
            <a:extLst>
              <a:ext uri="{FF2B5EF4-FFF2-40B4-BE49-F238E27FC236}">
                <a16:creationId xmlns:a16="http://schemas.microsoft.com/office/drawing/2014/main" id="{D26517CA-78F3-F9DA-CCC6-1965D99B6C49}"/>
              </a:ext>
            </a:extLst>
          </p:cNvPr>
          <p:cNvCxnSpPr>
            <a:cxnSpLocks/>
          </p:cNvCxnSpPr>
          <p:nvPr/>
        </p:nvCxnSpPr>
        <p:spPr>
          <a:xfrm flipH="1">
            <a:off x="8255803" y="4180398"/>
            <a:ext cx="1" cy="7905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DD6DA0A6-D7D2-CB68-C741-8E44862A8A96}"/>
              </a:ext>
            </a:extLst>
          </p:cNvPr>
          <p:cNvSpPr txBox="1"/>
          <p:nvPr/>
        </p:nvSpPr>
        <p:spPr>
          <a:xfrm>
            <a:off x="7875691" y="4961206"/>
            <a:ext cx="1629607" cy="646331"/>
          </a:xfrm>
          <a:prstGeom prst="rect">
            <a:avLst/>
          </a:prstGeom>
          <a:noFill/>
        </p:spPr>
        <p:txBody>
          <a:bodyPr wrap="square" rtlCol="0">
            <a:spAutoFit/>
          </a:bodyPr>
          <a:lstStyle/>
          <a:p>
            <a:r>
              <a:rPr lang="en-US"/>
              <a:t>SC Portfolio approval </a:t>
            </a:r>
          </a:p>
        </p:txBody>
      </p:sp>
      <p:cxnSp>
        <p:nvCxnSpPr>
          <p:cNvPr id="35" name="Straight Arrow Connector 34">
            <a:extLst>
              <a:ext uri="{FF2B5EF4-FFF2-40B4-BE49-F238E27FC236}">
                <a16:creationId xmlns:a16="http://schemas.microsoft.com/office/drawing/2014/main" id="{F1A3731A-83E4-C3B2-4263-404D62673E5E}"/>
              </a:ext>
            </a:extLst>
          </p:cNvPr>
          <p:cNvCxnSpPr/>
          <p:nvPr/>
        </p:nvCxnSpPr>
        <p:spPr>
          <a:xfrm flipH="1">
            <a:off x="11493388" y="4167187"/>
            <a:ext cx="4767" cy="52863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6" name="TextBox 35">
            <a:extLst>
              <a:ext uri="{FF2B5EF4-FFF2-40B4-BE49-F238E27FC236}">
                <a16:creationId xmlns:a16="http://schemas.microsoft.com/office/drawing/2014/main" id="{22D67333-E3D8-E658-CF60-BBC111FE6B57}"/>
              </a:ext>
            </a:extLst>
          </p:cNvPr>
          <p:cNvSpPr txBox="1"/>
          <p:nvPr/>
        </p:nvSpPr>
        <p:spPr>
          <a:xfrm>
            <a:off x="10754792" y="4695825"/>
            <a:ext cx="1342354" cy="923330"/>
          </a:xfrm>
          <a:prstGeom prst="rect">
            <a:avLst/>
          </a:prstGeom>
          <a:noFill/>
        </p:spPr>
        <p:txBody>
          <a:bodyPr wrap="square" rtlCol="0">
            <a:spAutoFit/>
          </a:bodyPr>
          <a:lstStyle/>
          <a:p>
            <a:r>
              <a:rPr lang="en-US"/>
              <a:t>Proposals reviewed &amp; approved</a:t>
            </a:r>
          </a:p>
        </p:txBody>
      </p:sp>
      <p:cxnSp>
        <p:nvCxnSpPr>
          <p:cNvPr id="49" name="Straight Arrow Connector 48">
            <a:extLst>
              <a:ext uri="{FF2B5EF4-FFF2-40B4-BE49-F238E27FC236}">
                <a16:creationId xmlns:a16="http://schemas.microsoft.com/office/drawing/2014/main" id="{970DE588-EA78-AA48-2C3D-B5C15B5030C1}"/>
              </a:ext>
            </a:extLst>
          </p:cNvPr>
          <p:cNvCxnSpPr>
            <a:cxnSpLocks/>
          </p:cNvCxnSpPr>
          <p:nvPr/>
        </p:nvCxnSpPr>
        <p:spPr>
          <a:xfrm>
            <a:off x="8649453" y="4318501"/>
            <a:ext cx="2476629" cy="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52" name="TextBox 51">
            <a:extLst>
              <a:ext uri="{FF2B5EF4-FFF2-40B4-BE49-F238E27FC236}">
                <a16:creationId xmlns:a16="http://schemas.microsoft.com/office/drawing/2014/main" id="{B0783465-AADD-7C45-6CD1-D32271B2D346}"/>
              </a:ext>
            </a:extLst>
          </p:cNvPr>
          <p:cNvSpPr txBox="1"/>
          <p:nvPr/>
        </p:nvSpPr>
        <p:spPr>
          <a:xfrm>
            <a:off x="8688546" y="4366050"/>
            <a:ext cx="2325066" cy="369332"/>
          </a:xfrm>
          <a:prstGeom prst="rect">
            <a:avLst/>
          </a:prstGeom>
          <a:noFill/>
        </p:spPr>
        <p:txBody>
          <a:bodyPr wrap="square" rtlCol="0">
            <a:spAutoFit/>
          </a:bodyPr>
          <a:lstStyle/>
          <a:p>
            <a:r>
              <a:rPr lang="en-US" i="1"/>
              <a:t>Proposal Development</a:t>
            </a:r>
          </a:p>
        </p:txBody>
      </p:sp>
      <p:cxnSp>
        <p:nvCxnSpPr>
          <p:cNvPr id="53" name="Straight Arrow Connector 52">
            <a:extLst>
              <a:ext uri="{FF2B5EF4-FFF2-40B4-BE49-F238E27FC236}">
                <a16:creationId xmlns:a16="http://schemas.microsoft.com/office/drawing/2014/main" id="{517253A5-29FE-6A60-7194-BB523D61F74F}"/>
              </a:ext>
            </a:extLst>
          </p:cNvPr>
          <p:cNvCxnSpPr>
            <a:cxnSpLocks/>
          </p:cNvCxnSpPr>
          <p:nvPr/>
        </p:nvCxnSpPr>
        <p:spPr>
          <a:xfrm flipV="1">
            <a:off x="1469256" y="4316881"/>
            <a:ext cx="5929301" cy="162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FE63032B-F933-7520-5579-3F3DBB1A0C91}"/>
              </a:ext>
            </a:extLst>
          </p:cNvPr>
          <p:cNvCxnSpPr>
            <a:cxnSpLocks/>
          </p:cNvCxnSpPr>
          <p:nvPr/>
        </p:nvCxnSpPr>
        <p:spPr>
          <a:xfrm>
            <a:off x="629170" y="4195299"/>
            <a:ext cx="0" cy="146933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6" name="TextBox 55">
            <a:extLst>
              <a:ext uri="{FF2B5EF4-FFF2-40B4-BE49-F238E27FC236}">
                <a16:creationId xmlns:a16="http://schemas.microsoft.com/office/drawing/2014/main" id="{DC1F7168-731B-B462-21E4-D529DD76FBE5}"/>
              </a:ext>
            </a:extLst>
          </p:cNvPr>
          <p:cNvSpPr txBox="1"/>
          <p:nvPr/>
        </p:nvSpPr>
        <p:spPr>
          <a:xfrm>
            <a:off x="284902" y="5617769"/>
            <a:ext cx="1806734" cy="646331"/>
          </a:xfrm>
          <a:prstGeom prst="rect">
            <a:avLst/>
          </a:prstGeom>
          <a:noFill/>
        </p:spPr>
        <p:txBody>
          <a:bodyPr wrap="square" rtlCol="0">
            <a:spAutoFit/>
          </a:bodyPr>
          <a:lstStyle/>
          <a:p>
            <a:r>
              <a:rPr lang="en-US" sz="1800">
                <a:effectLst/>
                <a:latin typeface="Calibri" panose="020F0502020204030204" pitchFamily="34" charset="0"/>
                <a:ea typeface="Times New Roman" panose="02020603050405020304" pitchFamily="18" charset="0"/>
              </a:rPr>
              <a:t>SB26 Process endorsement</a:t>
            </a:r>
            <a:endParaRPr lang="en-US"/>
          </a:p>
        </p:txBody>
      </p:sp>
      <p:sp>
        <p:nvSpPr>
          <p:cNvPr id="61" name="Rectangle 60">
            <a:extLst>
              <a:ext uri="{FF2B5EF4-FFF2-40B4-BE49-F238E27FC236}">
                <a16:creationId xmlns:a16="http://schemas.microsoft.com/office/drawing/2014/main" id="{463A8BA4-9476-2661-FA47-F9309ABC1AE4}"/>
              </a:ext>
            </a:extLst>
          </p:cNvPr>
          <p:cNvSpPr/>
          <p:nvPr/>
        </p:nvSpPr>
        <p:spPr>
          <a:xfrm>
            <a:off x="4202924" y="3690936"/>
            <a:ext cx="1023937" cy="485775"/>
          </a:xfrm>
          <a:prstGeom prst="rect">
            <a:avLst/>
          </a:prstGeom>
          <a:noFill/>
          <a:ln w="57150">
            <a:solidFill>
              <a:srgbClr val="EE16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 name="Straight Arrow Connector 61">
            <a:extLst>
              <a:ext uri="{FF2B5EF4-FFF2-40B4-BE49-F238E27FC236}">
                <a16:creationId xmlns:a16="http://schemas.microsoft.com/office/drawing/2014/main" id="{9773554A-6B4E-98CB-04A8-AA1A1C4B5D4A}"/>
              </a:ext>
            </a:extLst>
          </p:cNvPr>
          <p:cNvCxnSpPr>
            <a:cxnSpLocks/>
            <a:stCxn id="61" idx="2"/>
          </p:cNvCxnSpPr>
          <p:nvPr/>
        </p:nvCxnSpPr>
        <p:spPr>
          <a:xfrm flipH="1">
            <a:off x="4714892" y="4176711"/>
            <a:ext cx="1" cy="85691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3" name="TextBox 62">
            <a:extLst>
              <a:ext uri="{FF2B5EF4-FFF2-40B4-BE49-F238E27FC236}">
                <a16:creationId xmlns:a16="http://schemas.microsoft.com/office/drawing/2014/main" id="{22AD4629-086A-75DF-08EC-720006B6B194}"/>
              </a:ext>
            </a:extLst>
          </p:cNvPr>
          <p:cNvSpPr txBox="1"/>
          <p:nvPr/>
        </p:nvSpPr>
        <p:spPr>
          <a:xfrm>
            <a:off x="4462269" y="5033624"/>
            <a:ext cx="1571694" cy="923330"/>
          </a:xfrm>
          <a:prstGeom prst="rect">
            <a:avLst/>
          </a:prstGeom>
          <a:noFill/>
        </p:spPr>
        <p:txBody>
          <a:bodyPr wrap="square" rtlCol="0">
            <a:spAutoFit/>
          </a:bodyPr>
          <a:lstStyle/>
          <a:p>
            <a:r>
              <a:rPr lang="en-US"/>
              <a:t>SB &amp; SC Progress Updates</a:t>
            </a:r>
          </a:p>
        </p:txBody>
      </p:sp>
      <p:sp>
        <p:nvSpPr>
          <p:cNvPr id="28" name="TextBox 27">
            <a:extLst>
              <a:ext uri="{FF2B5EF4-FFF2-40B4-BE49-F238E27FC236}">
                <a16:creationId xmlns:a16="http://schemas.microsoft.com/office/drawing/2014/main" id="{F6A3AB25-AFCE-90F3-5489-1A4B91C57F87}"/>
              </a:ext>
            </a:extLst>
          </p:cNvPr>
          <p:cNvSpPr txBox="1"/>
          <p:nvPr/>
        </p:nvSpPr>
        <p:spPr>
          <a:xfrm>
            <a:off x="1397397" y="4349493"/>
            <a:ext cx="6094378" cy="646331"/>
          </a:xfrm>
          <a:prstGeom prst="rect">
            <a:avLst/>
          </a:prstGeom>
          <a:noFill/>
        </p:spPr>
        <p:txBody>
          <a:bodyPr wrap="square">
            <a:spAutoFit/>
          </a:bodyPr>
          <a:lstStyle/>
          <a:p>
            <a:pPr algn="ctr"/>
            <a:r>
              <a:rPr lang="en-US" sz="1800" i="1"/>
              <a:t>Transparent, inclusive portfolio co-creation process w/all four stakeholder groups</a:t>
            </a:r>
            <a:endParaRPr lang="en-US" i="1"/>
          </a:p>
        </p:txBody>
      </p:sp>
      <p:sp>
        <p:nvSpPr>
          <p:cNvPr id="41" name="Rectangle 40">
            <a:extLst>
              <a:ext uri="{FF2B5EF4-FFF2-40B4-BE49-F238E27FC236}">
                <a16:creationId xmlns:a16="http://schemas.microsoft.com/office/drawing/2014/main" id="{3C5BB7BE-86BF-C360-D081-31E0463E0002}"/>
              </a:ext>
            </a:extLst>
          </p:cNvPr>
          <p:cNvSpPr/>
          <p:nvPr/>
        </p:nvSpPr>
        <p:spPr>
          <a:xfrm>
            <a:off x="392270" y="3675634"/>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Apr</a:t>
            </a:r>
          </a:p>
        </p:txBody>
      </p:sp>
      <p:sp>
        <p:nvSpPr>
          <p:cNvPr id="45" name="Rectangle 44">
            <a:extLst>
              <a:ext uri="{FF2B5EF4-FFF2-40B4-BE49-F238E27FC236}">
                <a16:creationId xmlns:a16="http://schemas.microsoft.com/office/drawing/2014/main" id="{0D4A5962-B0ED-FB91-4DFF-9F11B6599FC2}"/>
              </a:ext>
            </a:extLst>
          </p:cNvPr>
          <p:cNvSpPr/>
          <p:nvPr/>
        </p:nvSpPr>
        <p:spPr>
          <a:xfrm>
            <a:off x="945382" y="3675634"/>
            <a:ext cx="485775" cy="485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May</a:t>
            </a:r>
          </a:p>
        </p:txBody>
      </p:sp>
      <p:sp>
        <p:nvSpPr>
          <p:cNvPr id="46" name="Rectangle 45">
            <a:extLst>
              <a:ext uri="{FF2B5EF4-FFF2-40B4-BE49-F238E27FC236}">
                <a16:creationId xmlns:a16="http://schemas.microsoft.com/office/drawing/2014/main" id="{88603D89-9A2F-C9E4-03B5-720F8DC2C4EC}"/>
              </a:ext>
            </a:extLst>
          </p:cNvPr>
          <p:cNvSpPr/>
          <p:nvPr/>
        </p:nvSpPr>
        <p:spPr>
          <a:xfrm>
            <a:off x="404839" y="3687882"/>
            <a:ext cx="1023937" cy="485775"/>
          </a:xfrm>
          <a:prstGeom prst="rect">
            <a:avLst/>
          </a:prstGeom>
          <a:noFill/>
          <a:ln w="57150">
            <a:solidFill>
              <a:srgbClr val="EE16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Straight Arrow Connector 58">
            <a:extLst>
              <a:ext uri="{FF2B5EF4-FFF2-40B4-BE49-F238E27FC236}">
                <a16:creationId xmlns:a16="http://schemas.microsoft.com/office/drawing/2014/main" id="{82A7435B-841D-062A-F054-AB41DAF4534E}"/>
              </a:ext>
            </a:extLst>
          </p:cNvPr>
          <p:cNvCxnSpPr>
            <a:cxnSpLocks/>
          </p:cNvCxnSpPr>
          <p:nvPr/>
        </p:nvCxnSpPr>
        <p:spPr>
          <a:xfrm flipH="1">
            <a:off x="7715588" y="4173657"/>
            <a:ext cx="14358" cy="14338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4" name="TextBox 63">
            <a:extLst>
              <a:ext uri="{FF2B5EF4-FFF2-40B4-BE49-F238E27FC236}">
                <a16:creationId xmlns:a16="http://schemas.microsoft.com/office/drawing/2014/main" id="{2F7B63F2-9814-3D03-F10C-DA2BA09DD687}"/>
              </a:ext>
            </a:extLst>
          </p:cNvPr>
          <p:cNvSpPr txBox="1"/>
          <p:nvPr/>
        </p:nvSpPr>
        <p:spPr>
          <a:xfrm>
            <a:off x="7073281" y="5617768"/>
            <a:ext cx="2365045" cy="646331"/>
          </a:xfrm>
          <a:prstGeom prst="rect">
            <a:avLst/>
          </a:prstGeom>
          <a:noFill/>
        </p:spPr>
        <p:txBody>
          <a:bodyPr wrap="square" rtlCol="0">
            <a:spAutoFit/>
          </a:bodyPr>
          <a:lstStyle/>
          <a:p>
            <a:r>
              <a:rPr lang="en-US"/>
              <a:t>SB Portfolio Recommendation </a:t>
            </a:r>
          </a:p>
        </p:txBody>
      </p:sp>
      <p:sp>
        <p:nvSpPr>
          <p:cNvPr id="73" name="Rectangle 72">
            <a:extLst>
              <a:ext uri="{FF2B5EF4-FFF2-40B4-BE49-F238E27FC236}">
                <a16:creationId xmlns:a16="http://schemas.microsoft.com/office/drawing/2014/main" id="{13EF4933-8357-9614-483B-716ADA1D5642}"/>
              </a:ext>
            </a:extLst>
          </p:cNvPr>
          <p:cNvSpPr/>
          <p:nvPr/>
        </p:nvSpPr>
        <p:spPr>
          <a:xfrm>
            <a:off x="921156" y="3630913"/>
            <a:ext cx="3243005" cy="597454"/>
          </a:xfrm>
          <a:prstGeom prst="rect">
            <a:avLst/>
          </a:prstGeom>
          <a:noFill/>
          <a:ln w="57150">
            <a:solidFill>
              <a:srgbClr val="014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a:extLst>
              <a:ext uri="{FF2B5EF4-FFF2-40B4-BE49-F238E27FC236}">
                <a16:creationId xmlns:a16="http://schemas.microsoft.com/office/drawing/2014/main" id="{60B2DF23-A141-38C8-7C14-4C994984701E}"/>
              </a:ext>
            </a:extLst>
          </p:cNvPr>
          <p:cNvCxnSpPr>
            <a:cxnSpLocks/>
          </p:cNvCxnSpPr>
          <p:nvPr/>
        </p:nvCxnSpPr>
        <p:spPr>
          <a:xfrm>
            <a:off x="1212578" y="4036978"/>
            <a:ext cx="0" cy="9588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6" name="Straight Arrow Connector 75">
            <a:extLst>
              <a:ext uri="{FF2B5EF4-FFF2-40B4-BE49-F238E27FC236}">
                <a16:creationId xmlns:a16="http://schemas.microsoft.com/office/drawing/2014/main" id="{63175B53-23AB-F7F7-6F45-19B658B73B5E}"/>
              </a:ext>
            </a:extLst>
          </p:cNvPr>
          <p:cNvCxnSpPr>
            <a:cxnSpLocks/>
            <a:stCxn id="73" idx="2"/>
          </p:cNvCxnSpPr>
          <p:nvPr/>
        </p:nvCxnSpPr>
        <p:spPr>
          <a:xfrm flipH="1">
            <a:off x="2542658" y="4228367"/>
            <a:ext cx="1" cy="148523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5" name="TextBox 84">
            <a:extLst>
              <a:ext uri="{FF2B5EF4-FFF2-40B4-BE49-F238E27FC236}">
                <a16:creationId xmlns:a16="http://schemas.microsoft.com/office/drawing/2014/main" id="{F6BA5DA7-2B73-C99C-39B8-2368F52E5790}"/>
              </a:ext>
            </a:extLst>
          </p:cNvPr>
          <p:cNvSpPr txBox="1"/>
          <p:nvPr/>
        </p:nvSpPr>
        <p:spPr>
          <a:xfrm>
            <a:off x="2036998" y="5685098"/>
            <a:ext cx="2365044" cy="1200329"/>
          </a:xfrm>
          <a:prstGeom prst="rect">
            <a:avLst/>
          </a:prstGeom>
          <a:noFill/>
        </p:spPr>
        <p:txBody>
          <a:bodyPr wrap="square" rtlCol="0">
            <a:spAutoFit/>
          </a:bodyPr>
          <a:lstStyle/>
          <a:p>
            <a:r>
              <a:rPr lang="en-US"/>
              <a:t>Regional and thematic consultation: Regional Directors and Impact Area Platform Directors</a:t>
            </a:r>
          </a:p>
        </p:txBody>
      </p:sp>
      <p:sp>
        <p:nvSpPr>
          <p:cNvPr id="24" name="TextBox 23">
            <a:extLst>
              <a:ext uri="{FF2B5EF4-FFF2-40B4-BE49-F238E27FC236}">
                <a16:creationId xmlns:a16="http://schemas.microsoft.com/office/drawing/2014/main" id="{F5CDC01B-3EE3-465D-2477-04C01F970F43}"/>
              </a:ext>
            </a:extLst>
          </p:cNvPr>
          <p:cNvSpPr txBox="1"/>
          <p:nvPr/>
        </p:nvSpPr>
        <p:spPr>
          <a:xfrm flipH="1">
            <a:off x="313505" y="1281710"/>
            <a:ext cx="8220477" cy="1323439"/>
          </a:xfrm>
          <a:prstGeom prst="rect">
            <a:avLst/>
          </a:prstGeom>
          <a:noFill/>
        </p:spPr>
        <p:txBody>
          <a:bodyPr wrap="square" rtlCol="0">
            <a:spAutoFit/>
          </a:bodyPr>
          <a:lstStyle/>
          <a:p>
            <a:r>
              <a:rPr lang="en-GB" sz="2000" b="1">
                <a:latin typeface="Montserrat" panose="00000500000000000000" pitchFamily="2" charset="0"/>
              </a:rPr>
              <a:t>No doubt this timeline will change!  But…</a:t>
            </a:r>
          </a:p>
          <a:p>
            <a:endParaRPr lang="en-GB" sz="2000" b="1">
              <a:latin typeface="Montserrat" panose="00000500000000000000" pitchFamily="2" charset="0"/>
            </a:endParaRPr>
          </a:p>
          <a:p>
            <a:r>
              <a:rPr lang="en-GB" sz="2000">
                <a:latin typeface="Montserrat" panose="00000500000000000000" pitchFamily="2" charset="0"/>
              </a:rPr>
              <a:t>The next </a:t>
            </a:r>
            <a:r>
              <a:rPr lang="en-GB" sz="2000" i="1">
                <a:latin typeface="Montserrat" panose="00000500000000000000" pitchFamily="2" charset="0"/>
              </a:rPr>
              <a:t>reflect</a:t>
            </a:r>
            <a:r>
              <a:rPr lang="en-GB" sz="2000">
                <a:latin typeface="Montserrat" panose="00000500000000000000" pitchFamily="2" charset="0"/>
              </a:rPr>
              <a:t> period has scope to provide an excellent input into the next </a:t>
            </a:r>
            <a:r>
              <a:rPr lang="en-GB" sz="2000" i="1">
                <a:latin typeface="Montserrat" panose="00000500000000000000" pitchFamily="2" charset="0"/>
              </a:rPr>
              <a:t>proposal development</a:t>
            </a:r>
            <a:r>
              <a:rPr lang="en-GB" sz="2000">
                <a:latin typeface="Montserrat" panose="00000500000000000000" pitchFamily="2" charset="0"/>
              </a:rPr>
              <a:t> process</a:t>
            </a:r>
          </a:p>
        </p:txBody>
      </p:sp>
    </p:spTree>
    <p:extLst>
      <p:ext uri="{BB962C8B-B14F-4D97-AF65-F5344CB8AC3E}">
        <p14:creationId xmlns:p14="http://schemas.microsoft.com/office/powerpoint/2010/main" val="16216951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2A1EA-ED44-4004-96AF-19A65206B7F2}"/>
              </a:ext>
            </a:extLst>
          </p:cNvPr>
          <p:cNvSpPr>
            <a:spLocks noGrp="1"/>
          </p:cNvSpPr>
          <p:nvPr>
            <p:ph type="title"/>
          </p:nvPr>
        </p:nvSpPr>
        <p:spPr/>
        <p:txBody>
          <a:bodyPr/>
          <a:lstStyle/>
          <a:p>
            <a:endParaRPr lang="en-KE"/>
          </a:p>
        </p:txBody>
      </p:sp>
      <p:sp>
        <p:nvSpPr>
          <p:cNvPr id="3" name="Content Placeholder 2">
            <a:extLst>
              <a:ext uri="{FF2B5EF4-FFF2-40B4-BE49-F238E27FC236}">
                <a16:creationId xmlns:a16="http://schemas.microsoft.com/office/drawing/2014/main" id="{020BF9EF-2E56-430B-AB6A-15D8EF764766}"/>
              </a:ext>
            </a:extLst>
          </p:cNvPr>
          <p:cNvSpPr>
            <a:spLocks noGrp="1"/>
          </p:cNvSpPr>
          <p:nvPr>
            <p:ph idx="1"/>
          </p:nvPr>
        </p:nvSpPr>
        <p:spPr/>
        <p:txBody>
          <a:bodyPr>
            <a:normAutofit/>
          </a:bodyPr>
          <a:lstStyle/>
          <a:p>
            <a:r>
              <a:rPr lang="en-US" sz="6600"/>
              <a:t>Stop here for framing the future</a:t>
            </a:r>
            <a:endParaRPr lang="en-KE" sz="6600"/>
          </a:p>
        </p:txBody>
      </p:sp>
    </p:spTree>
    <p:extLst>
      <p:ext uri="{BB962C8B-B14F-4D97-AF65-F5344CB8AC3E}">
        <p14:creationId xmlns:p14="http://schemas.microsoft.com/office/powerpoint/2010/main" val="28478733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5F828319-27F2-458F-E111-E566712A5733}"/>
              </a:ext>
            </a:extLst>
          </p:cNvPr>
          <p:cNvSpPr/>
          <p:nvPr/>
        </p:nvSpPr>
        <p:spPr>
          <a:xfrm>
            <a:off x="5330622" y="1700644"/>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IATI</a:t>
            </a:r>
            <a:endParaRPr lang="en-GB"/>
          </a:p>
        </p:txBody>
      </p:sp>
      <p:sp>
        <p:nvSpPr>
          <p:cNvPr id="2" name="Title 1">
            <a:extLst>
              <a:ext uri="{FF2B5EF4-FFF2-40B4-BE49-F238E27FC236}">
                <a16:creationId xmlns:a16="http://schemas.microsoft.com/office/drawing/2014/main" id="{F029766B-5D97-10E1-4423-A60283795F93}"/>
              </a:ext>
            </a:extLst>
          </p:cNvPr>
          <p:cNvSpPr>
            <a:spLocks noGrp="1"/>
          </p:cNvSpPr>
          <p:nvPr>
            <p:ph type="title"/>
          </p:nvPr>
        </p:nvSpPr>
        <p:spPr/>
        <p:txBody>
          <a:bodyPr/>
          <a:lstStyle/>
          <a:p>
            <a:r>
              <a:rPr lang="en-US"/>
              <a:t>Status Overview</a:t>
            </a:r>
            <a:endParaRPr lang="en-GB"/>
          </a:p>
        </p:txBody>
      </p:sp>
      <p:sp>
        <p:nvSpPr>
          <p:cNvPr id="6" name="Hexagon 5">
            <a:extLst>
              <a:ext uri="{FF2B5EF4-FFF2-40B4-BE49-F238E27FC236}">
                <a16:creationId xmlns:a16="http://schemas.microsoft.com/office/drawing/2014/main" id="{326F93B9-E533-0BC5-98A1-C00A38C99E23}"/>
              </a:ext>
            </a:extLst>
          </p:cNvPr>
          <p:cNvSpPr/>
          <p:nvPr/>
        </p:nvSpPr>
        <p:spPr>
          <a:xfrm>
            <a:off x="4093660" y="2295577"/>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a:t>Quality Assurance</a:t>
            </a:r>
            <a:endParaRPr lang="en-GB" sz="1400"/>
          </a:p>
        </p:txBody>
      </p:sp>
      <p:sp>
        <p:nvSpPr>
          <p:cNvPr id="7" name="Hexagon 6">
            <a:extLst>
              <a:ext uri="{FF2B5EF4-FFF2-40B4-BE49-F238E27FC236}">
                <a16:creationId xmlns:a16="http://schemas.microsoft.com/office/drawing/2014/main" id="{92C8E8C7-5E02-1E4C-3BF7-75412B12526D}"/>
              </a:ext>
            </a:extLst>
          </p:cNvPr>
          <p:cNvSpPr/>
          <p:nvPr/>
        </p:nvSpPr>
        <p:spPr>
          <a:xfrm>
            <a:off x="5302905" y="2983168"/>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a:t>Results dashboard</a:t>
            </a:r>
            <a:endParaRPr lang="en-GB" sz="1400"/>
          </a:p>
        </p:txBody>
      </p:sp>
      <p:sp>
        <p:nvSpPr>
          <p:cNvPr id="8" name="Hexagon 7">
            <a:extLst>
              <a:ext uri="{FF2B5EF4-FFF2-40B4-BE49-F238E27FC236}">
                <a16:creationId xmlns:a16="http://schemas.microsoft.com/office/drawing/2014/main" id="{184DF02E-FF55-B753-1777-396FD59B0620}"/>
              </a:ext>
            </a:extLst>
          </p:cNvPr>
          <p:cNvSpPr/>
          <p:nvPr/>
        </p:nvSpPr>
        <p:spPr>
          <a:xfrm>
            <a:off x="4032499" y="3622259"/>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Report Reflect Re-Plan</a:t>
            </a:r>
            <a:endParaRPr lang="en-GB"/>
          </a:p>
        </p:txBody>
      </p:sp>
      <p:sp>
        <p:nvSpPr>
          <p:cNvPr id="9" name="Hexagon 8">
            <a:extLst>
              <a:ext uri="{FF2B5EF4-FFF2-40B4-BE49-F238E27FC236}">
                <a16:creationId xmlns:a16="http://schemas.microsoft.com/office/drawing/2014/main" id="{95060718-EB28-26E6-5F46-7FC0B7B55496}"/>
              </a:ext>
            </a:extLst>
          </p:cNvPr>
          <p:cNvSpPr/>
          <p:nvPr/>
        </p:nvSpPr>
        <p:spPr>
          <a:xfrm>
            <a:off x="6537200" y="2426112"/>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Type 1</a:t>
            </a:r>
            <a:endParaRPr lang="en-GB"/>
          </a:p>
        </p:txBody>
      </p:sp>
      <p:sp>
        <p:nvSpPr>
          <p:cNvPr id="10" name="Hexagon 9">
            <a:extLst>
              <a:ext uri="{FF2B5EF4-FFF2-40B4-BE49-F238E27FC236}">
                <a16:creationId xmlns:a16="http://schemas.microsoft.com/office/drawing/2014/main" id="{AD61343F-DCE1-F252-6C11-269D07A96738}"/>
              </a:ext>
            </a:extLst>
          </p:cNvPr>
          <p:cNvSpPr/>
          <p:nvPr/>
        </p:nvSpPr>
        <p:spPr>
          <a:xfrm>
            <a:off x="6516164" y="3758932"/>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Type 3</a:t>
            </a:r>
            <a:endParaRPr lang="en-GB"/>
          </a:p>
        </p:txBody>
      </p:sp>
      <p:sp>
        <p:nvSpPr>
          <p:cNvPr id="11" name="Hexagon 10">
            <a:extLst>
              <a:ext uri="{FF2B5EF4-FFF2-40B4-BE49-F238E27FC236}">
                <a16:creationId xmlns:a16="http://schemas.microsoft.com/office/drawing/2014/main" id="{9726C206-B8EC-EAED-DE95-AD27FA1E3043}"/>
              </a:ext>
            </a:extLst>
          </p:cNvPr>
          <p:cNvSpPr/>
          <p:nvPr/>
        </p:nvSpPr>
        <p:spPr>
          <a:xfrm>
            <a:off x="7786570" y="3092522"/>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a:t>Portfolio Narrative</a:t>
            </a:r>
            <a:endParaRPr lang="en-GB" sz="1600"/>
          </a:p>
        </p:txBody>
      </p:sp>
      <p:sp>
        <p:nvSpPr>
          <p:cNvPr id="13" name="Hexagon 12">
            <a:extLst>
              <a:ext uri="{FF2B5EF4-FFF2-40B4-BE49-F238E27FC236}">
                <a16:creationId xmlns:a16="http://schemas.microsoft.com/office/drawing/2014/main" id="{04416F4F-665F-AFCB-2A95-299ECF6DFE45}"/>
              </a:ext>
            </a:extLst>
          </p:cNvPr>
          <p:cNvSpPr/>
          <p:nvPr/>
        </p:nvSpPr>
        <p:spPr>
          <a:xfrm>
            <a:off x="8989702" y="2446263"/>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100"/>
              <a:t>Learning &amp; Optimization</a:t>
            </a:r>
            <a:endParaRPr lang="en-GB" sz="1100"/>
          </a:p>
        </p:txBody>
      </p:sp>
      <p:sp>
        <p:nvSpPr>
          <p:cNvPr id="14" name="Hexagon 13">
            <a:extLst>
              <a:ext uri="{FF2B5EF4-FFF2-40B4-BE49-F238E27FC236}">
                <a16:creationId xmlns:a16="http://schemas.microsoft.com/office/drawing/2014/main" id="{4473CA05-65CD-64BA-5B34-7F5F68ABF2A2}"/>
              </a:ext>
            </a:extLst>
          </p:cNvPr>
          <p:cNvSpPr/>
          <p:nvPr/>
        </p:nvSpPr>
        <p:spPr>
          <a:xfrm>
            <a:off x="7783124" y="1777366"/>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IPSR</a:t>
            </a:r>
            <a:endParaRPr lang="en-GB"/>
          </a:p>
        </p:txBody>
      </p:sp>
      <p:sp>
        <p:nvSpPr>
          <p:cNvPr id="15" name="Hexagon 14">
            <a:extLst>
              <a:ext uri="{FF2B5EF4-FFF2-40B4-BE49-F238E27FC236}">
                <a16:creationId xmlns:a16="http://schemas.microsoft.com/office/drawing/2014/main" id="{EBF8980B-A7BF-EF1A-A4D1-C686ACB39713}"/>
              </a:ext>
            </a:extLst>
          </p:cNvPr>
          <p:cNvSpPr/>
          <p:nvPr/>
        </p:nvSpPr>
        <p:spPr>
          <a:xfrm>
            <a:off x="5273136" y="4300208"/>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OECD DAC scoring</a:t>
            </a:r>
            <a:endParaRPr lang="en-GB"/>
          </a:p>
        </p:txBody>
      </p:sp>
      <p:sp>
        <p:nvSpPr>
          <p:cNvPr id="17" name="Hexagon 16">
            <a:extLst>
              <a:ext uri="{FF2B5EF4-FFF2-40B4-BE49-F238E27FC236}">
                <a16:creationId xmlns:a16="http://schemas.microsoft.com/office/drawing/2014/main" id="{A1B4794C-0772-2A0D-5CF7-1E79E8E03D4C}"/>
              </a:ext>
            </a:extLst>
          </p:cNvPr>
          <p:cNvSpPr/>
          <p:nvPr/>
        </p:nvSpPr>
        <p:spPr>
          <a:xfrm>
            <a:off x="10216897" y="1796541"/>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Type 2</a:t>
            </a:r>
            <a:endParaRPr lang="en-GB"/>
          </a:p>
        </p:txBody>
      </p:sp>
      <p:sp>
        <p:nvSpPr>
          <p:cNvPr id="18" name="Hexagon 17">
            <a:extLst>
              <a:ext uri="{FF2B5EF4-FFF2-40B4-BE49-F238E27FC236}">
                <a16:creationId xmlns:a16="http://schemas.microsoft.com/office/drawing/2014/main" id="{4D027AC2-F06C-147B-3BB9-6D007CEFD507}"/>
              </a:ext>
            </a:extLst>
          </p:cNvPr>
          <p:cNvSpPr/>
          <p:nvPr/>
        </p:nvSpPr>
        <p:spPr>
          <a:xfrm>
            <a:off x="8981679" y="3761419"/>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a:t>Analytics Machine</a:t>
            </a:r>
            <a:endParaRPr lang="en-GB" sz="1600"/>
          </a:p>
        </p:txBody>
      </p:sp>
      <p:sp>
        <p:nvSpPr>
          <p:cNvPr id="19" name="Hexagon 18">
            <a:extLst>
              <a:ext uri="{FF2B5EF4-FFF2-40B4-BE49-F238E27FC236}">
                <a16:creationId xmlns:a16="http://schemas.microsoft.com/office/drawing/2014/main" id="{00831655-336A-F0BB-BC3D-595685E9FCE9}"/>
              </a:ext>
            </a:extLst>
          </p:cNvPr>
          <p:cNvSpPr/>
          <p:nvPr/>
        </p:nvSpPr>
        <p:spPr>
          <a:xfrm>
            <a:off x="10201052" y="4440749"/>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a:t>Harmonized Tech Reporting</a:t>
            </a:r>
            <a:endParaRPr lang="en-GB" sz="1200"/>
          </a:p>
        </p:txBody>
      </p:sp>
      <p:sp>
        <p:nvSpPr>
          <p:cNvPr id="20" name="Hexagon 19">
            <a:extLst>
              <a:ext uri="{FF2B5EF4-FFF2-40B4-BE49-F238E27FC236}">
                <a16:creationId xmlns:a16="http://schemas.microsoft.com/office/drawing/2014/main" id="{92718C8C-ACD5-3DAF-AC9C-E2E950452534}"/>
              </a:ext>
            </a:extLst>
          </p:cNvPr>
          <p:cNvSpPr/>
          <p:nvPr/>
        </p:nvSpPr>
        <p:spPr>
          <a:xfrm>
            <a:off x="10225317" y="3116015"/>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SLO Study </a:t>
            </a:r>
            <a:endParaRPr lang="en-GB"/>
          </a:p>
        </p:txBody>
      </p:sp>
      <p:sp>
        <p:nvSpPr>
          <p:cNvPr id="21" name="Hexagon 20">
            <a:extLst>
              <a:ext uri="{FF2B5EF4-FFF2-40B4-BE49-F238E27FC236}">
                <a16:creationId xmlns:a16="http://schemas.microsoft.com/office/drawing/2014/main" id="{B3071EE0-5D96-4DC3-863E-1027E5FF8F8A}"/>
              </a:ext>
            </a:extLst>
          </p:cNvPr>
          <p:cNvSpPr/>
          <p:nvPr/>
        </p:nvSpPr>
        <p:spPr>
          <a:xfrm>
            <a:off x="2823254" y="2826099"/>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a:t>PRMS</a:t>
            </a:r>
            <a:endParaRPr lang="en-GB" sz="2000"/>
          </a:p>
        </p:txBody>
      </p:sp>
      <p:sp>
        <p:nvSpPr>
          <p:cNvPr id="22" name="Hexagon 21">
            <a:extLst>
              <a:ext uri="{FF2B5EF4-FFF2-40B4-BE49-F238E27FC236}">
                <a16:creationId xmlns:a16="http://schemas.microsoft.com/office/drawing/2014/main" id="{D352FC6F-3928-D687-F590-90C18E06F905}"/>
              </a:ext>
            </a:extLst>
          </p:cNvPr>
          <p:cNvSpPr/>
          <p:nvPr/>
        </p:nvSpPr>
        <p:spPr>
          <a:xfrm>
            <a:off x="9007652" y="1110956"/>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100"/>
              <a:t>Innovation Portfolio Management</a:t>
            </a:r>
            <a:endParaRPr lang="en-GB" sz="1100"/>
          </a:p>
        </p:txBody>
      </p:sp>
      <p:sp>
        <p:nvSpPr>
          <p:cNvPr id="23" name="Hexagon 22">
            <a:extLst>
              <a:ext uri="{FF2B5EF4-FFF2-40B4-BE49-F238E27FC236}">
                <a16:creationId xmlns:a16="http://schemas.microsoft.com/office/drawing/2014/main" id="{FA74E495-B804-2F14-5231-CF92D7983566}"/>
              </a:ext>
            </a:extLst>
          </p:cNvPr>
          <p:cNvSpPr/>
          <p:nvPr/>
        </p:nvSpPr>
        <p:spPr>
          <a:xfrm>
            <a:off x="1579911" y="3429000"/>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a:t>Templates</a:t>
            </a:r>
            <a:endParaRPr lang="en-GB" sz="1400"/>
          </a:p>
        </p:txBody>
      </p:sp>
      <p:sp>
        <p:nvSpPr>
          <p:cNvPr id="24" name="Hexagon 23">
            <a:extLst>
              <a:ext uri="{FF2B5EF4-FFF2-40B4-BE49-F238E27FC236}">
                <a16:creationId xmlns:a16="http://schemas.microsoft.com/office/drawing/2014/main" id="{17969B29-1975-2904-D16B-880E5ACE254B}"/>
              </a:ext>
            </a:extLst>
          </p:cNvPr>
          <p:cNvSpPr/>
          <p:nvPr/>
        </p:nvSpPr>
        <p:spPr>
          <a:xfrm>
            <a:off x="323194" y="2730926"/>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PRMF</a:t>
            </a:r>
            <a:endParaRPr lang="en-GB"/>
          </a:p>
        </p:txBody>
      </p:sp>
      <p:sp>
        <p:nvSpPr>
          <p:cNvPr id="25" name="Hexagon 24">
            <a:extLst>
              <a:ext uri="{FF2B5EF4-FFF2-40B4-BE49-F238E27FC236}">
                <a16:creationId xmlns:a16="http://schemas.microsoft.com/office/drawing/2014/main" id="{31389435-9319-1CED-9241-65A2C0C88F43}"/>
              </a:ext>
            </a:extLst>
          </p:cNvPr>
          <p:cNvSpPr/>
          <p:nvPr/>
        </p:nvSpPr>
        <p:spPr>
          <a:xfrm>
            <a:off x="1588959" y="2029939"/>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100"/>
              <a:t>Tech Reporting Arrangement</a:t>
            </a:r>
            <a:endParaRPr lang="en-GB" sz="1100"/>
          </a:p>
        </p:txBody>
      </p:sp>
      <p:sp>
        <p:nvSpPr>
          <p:cNvPr id="26" name="Hexagon 25">
            <a:extLst>
              <a:ext uri="{FF2B5EF4-FFF2-40B4-BE49-F238E27FC236}">
                <a16:creationId xmlns:a16="http://schemas.microsoft.com/office/drawing/2014/main" id="{F55E1FC7-E348-5950-AA29-04EAE8918648}"/>
              </a:ext>
            </a:extLst>
          </p:cNvPr>
          <p:cNvSpPr/>
          <p:nvPr/>
        </p:nvSpPr>
        <p:spPr>
          <a:xfrm>
            <a:off x="2775782" y="4152781"/>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IDT support</a:t>
            </a:r>
            <a:endParaRPr lang="en-GB"/>
          </a:p>
        </p:txBody>
      </p:sp>
      <p:sp>
        <p:nvSpPr>
          <p:cNvPr id="3" name="Arrow: Down 2">
            <a:extLst>
              <a:ext uri="{FF2B5EF4-FFF2-40B4-BE49-F238E27FC236}">
                <a16:creationId xmlns:a16="http://schemas.microsoft.com/office/drawing/2014/main" id="{EF66A60D-B9A8-0620-4A5E-BA043EF97739}"/>
              </a:ext>
            </a:extLst>
          </p:cNvPr>
          <p:cNvSpPr/>
          <p:nvPr/>
        </p:nvSpPr>
        <p:spPr>
          <a:xfrm>
            <a:off x="8068860" y="715744"/>
            <a:ext cx="827257" cy="914400"/>
          </a:xfrm>
          <a:prstGeom prst="downArrow">
            <a:avLst/>
          </a:prstGeom>
          <a:solidFill>
            <a:srgbClr val="FF00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681569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device&#10;&#10;Description automatically generated">
            <a:extLst>
              <a:ext uri="{FF2B5EF4-FFF2-40B4-BE49-F238E27FC236}">
                <a16:creationId xmlns:a16="http://schemas.microsoft.com/office/drawing/2014/main" id="{BDBFC3BD-0893-458E-9DDA-D8A0BC318F32}"/>
              </a:ext>
            </a:extLst>
          </p:cNvPr>
          <p:cNvPicPr>
            <a:picLocks noChangeAspect="1"/>
          </p:cNvPicPr>
          <p:nvPr/>
        </p:nvPicPr>
        <p:blipFill rotWithShape="1">
          <a:blip r:embed="rId2"/>
          <a:srcRect l="30265" r="8844"/>
          <a:stretch/>
        </p:blipFill>
        <p:spPr>
          <a:xfrm>
            <a:off x="8734757" y="1415827"/>
            <a:ext cx="2939474" cy="5077048"/>
          </a:xfrm>
          <a:prstGeom prst="rect">
            <a:avLst/>
          </a:prstGeom>
        </p:spPr>
      </p:pic>
      <p:sp>
        <p:nvSpPr>
          <p:cNvPr id="2" name="Title 1">
            <a:extLst>
              <a:ext uri="{FF2B5EF4-FFF2-40B4-BE49-F238E27FC236}">
                <a16:creationId xmlns:a16="http://schemas.microsoft.com/office/drawing/2014/main" id="{7B59E2D3-D446-4A91-8C89-08B1AAEB6A3F}"/>
              </a:ext>
            </a:extLst>
          </p:cNvPr>
          <p:cNvSpPr>
            <a:spLocks noGrp="1"/>
          </p:cNvSpPr>
          <p:nvPr>
            <p:ph type="title"/>
          </p:nvPr>
        </p:nvSpPr>
        <p:spPr>
          <a:xfrm>
            <a:off x="373946" y="365125"/>
            <a:ext cx="9039655" cy="776459"/>
          </a:xfrm>
        </p:spPr>
        <p:txBody>
          <a:bodyPr>
            <a:normAutofit fontScale="90000"/>
          </a:bodyPr>
          <a:lstStyle/>
          <a:p>
            <a:r>
              <a:rPr lang="en-GB"/>
              <a:t>Innovation Packages &amp; Scaling Readiness (IPSR) </a:t>
            </a:r>
            <a:endParaRPr lang="en-KE"/>
          </a:p>
        </p:txBody>
      </p:sp>
      <p:sp>
        <p:nvSpPr>
          <p:cNvPr id="3" name="Content Placeholder 2">
            <a:extLst>
              <a:ext uri="{FF2B5EF4-FFF2-40B4-BE49-F238E27FC236}">
                <a16:creationId xmlns:a16="http://schemas.microsoft.com/office/drawing/2014/main" id="{189DE117-DAF4-434F-9AEC-F3C917BF8BA0}"/>
              </a:ext>
            </a:extLst>
          </p:cNvPr>
          <p:cNvSpPr>
            <a:spLocks noGrp="1"/>
          </p:cNvSpPr>
          <p:nvPr>
            <p:ph idx="1"/>
          </p:nvPr>
        </p:nvSpPr>
        <p:spPr>
          <a:xfrm>
            <a:off x="373946" y="1415827"/>
            <a:ext cx="8151217" cy="4818183"/>
          </a:xfrm>
        </p:spPr>
        <p:txBody>
          <a:bodyPr/>
          <a:lstStyle/>
          <a:p>
            <a:r>
              <a:rPr lang="en-NL">
                <a:solidFill>
                  <a:srgbClr val="515151"/>
                </a:solidFill>
                <a:latin typeface="Avenir Book" panose="02000503020000020003" pitchFamily="2" charset="0"/>
              </a:rPr>
              <a:t>IPSR represents the CGIAR use of the </a:t>
            </a:r>
            <a:r>
              <a:rPr lang="en-NL">
                <a:solidFill>
                  <a:srgbClr val="515151"/>
                </a:solidFill>
                <a:latin typeface="Avenir Book" panose="02000503020000020003" pitchFamily="2" charset="0"/>
                <a:hlinkClick r:id="rId3"/>
              </a:rPr>
              <a:t>Scaling Readiness</a:t>
            </a:r>
            <a:r>
              <a:rPr lang="en-NL">
                <a:solidFill>
                  <a:srgbClr val="515151"/>
                </a:solidFill>
                <a:latin typeface="Avenir Book" panose="02000503020000020003" pitchFamily="2" charset="0"/>
              </a:rPr>
              <a:t> to:</a:t>
            </a:r>
          </a:p>
          <a:p>
            <a:pPr lvl="1"/>
            <a:endParaRPr lang="en-NL">
              <a:solidFill>
                <a:srgbClr val="515151"/>
              </a:solidFill>
              <a:latin typeface="Avenir Book" panose="02000503020000020003" pitchFamily="2" charset="0"/>
            </a:endParaRPr>
          </a:p>
          <a:p>
            <a:pPr marL="914400" lvl="1" indent="-457200">
              <a:buFont typeface="+mj-lt"/>
              <a:buAutoNum type="arabicPeriod"/>
            </a:pPr>
            <a:r>
              <a:rPr lang="en-CA">
                <a:solidFill>
                  <a:srgbClr val="515151"/>
                </a:solidFill>
                <a:latin typeface="Avenir Book" panose="02000503020000020003" pitchFamily="2" charset="0"/>
              </a:rPr>
              <a:t>Keep overview and track CGIAR Innovations</a:t>
            </a:r>
          </a:p>
          <a:p>
            <a:pPr marL="914400" lvl="1" indent="-457200">
              <a:buFont typeface="+mj-lt"/>
              <a:buAutoNum type="arabicPeriod"/>
            </a:pPr>
            <a:r>
              <a:rPr lang="en-CA">
                <a:solidFill>
                  <a:srgbClr val="515151"/>
                </a:solidFill>
                <a:latin typeface="Avenir Book" panose="02000503020000020003" pitchFamily="2" charset="0"/>
              </a:rPr>
              <a:t>Identify CGIAR and partner synergies around country demands and Innovation Packages </a:t>
            </a:r>
          </a:p>
          <a:p>
            <a:pPr marL="914400" lvl="1" indent="-457200">
              <a:buFont typeface="+mj-lt"/>
              <a:buAutoNum type="arabicPeriod"/>
            </a:pPr>
            <a:r>
              <a:rPr lang="en-NL">
                <a:solidFill>
                  <a:srgbClr val="515151"/>
                </a:solidFill>
                <a:latin typeface="Avenir Book" panose="02000503020000020003" pitchFamily="2" charset="0"/>
              </a:rPr>
              <a:t>Tackle key bottlenecks for scaling through partnerships</a:t>
            </a:r>
          </a:p>
          <a:p>
            <a:pPr marL="914400" lvl="1" indent="-457200">
              <a:buFont typeface="+mj-lt"/>
              <a:buAutoNum type="arabicPeriod"/>
            </a:pPr>
            <a:r>
              <a:rPr lang="en-NL">
                <a:solidFill>
                  <a:srgbClr val="515151"/>
                </a:solidFill>
                <a:latin typeface="Avenir Book" panose="02000503020000020003" pitchFamily="2" charset="0"/>
              </a:rPr>
              <a:t>Inform innovation portfolio management </a:t>
            </a:r>
          </a:p>
          <a:p>
            <a:endParaRPr lang="en-NL">
              <a:solidFill>
                <a:srgbClr val="515151"/>
              </a:solidFill>
              <a:latin typeface="Avenir Book" panose="02000503020000020003" pitchFamily="2" charset="0"/>
            </a:endParaRPr>
          </a:p>
          <a:p>
            <a:r>
              <a:rPr lang="en-NL">
                <a:solidFill>
                  <a:srgbClr val="515151"/>
                </a:solidFill>
                <a:latin typeface="Avenir Book" panose="02000503020000020003" pitchFamily="2" charset="0"/>
              </a:rPr>
              <a:t>For the moment, IPSR applies to the pooled portfolio and forms an integral part of the PRMF</a:t>
            </a:r>
            <a:r>
              <a:rPr lang="en-US">
                <a:solidFill>
                  <a:srgbClr val="515151"/>
                </a:solidFill>
                <a:latin typeface="Avenir Book" panose="02000503020000020003" pitchFamily="2" charset="0"/>
              </a:rPr>
              <a:t>, and the Type-1 annual reporting arrangements</a:t>
            </a:r>
            <a:r>
              <a:rPr lang="en-NL">
                <a:solidFill>
                  <a:srgbClr val="515151"/>
                </a:solidFill>
                <a:latin typeface="Avenir Book" panose="02000503020000020003" pitchFamily="2" charset="0"/>
              </a:rPr>
              <a:t>.</a:t>
            </a:r>
          </a:p>
          <a:p>
            <a:endParaRPr lang="en-KE"/>
          </a:p>
        </p:txBody>
      </p:sp>
    </p:spTree>
    <p:extLst>
      <p:ext uri="{BB962C8B-B14F-4D97-AF65-F5344CB8AC3E}">
        <p14:creationId xmlns:p14="http://schemas.microsoft.com/office/powerpoint/2010/main" val="11847157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9" y="334497"/>
            <a:ext cx="9790671" cy="776459"/>
          </a:xfrm>
        </p:spPr>
        <p:txBody>
          <a:bodyPr>
            <a:normAutofit/>
          </a:bodyPr>
          <a:lstStyle/>
          <a:p>
            <a:r>
              <a:rPr lang="en-GB"/>
              <a:t>IPSR definitions</a:t>
            </a:r>
            <a:endParaRPr lang="en-US"/>
          </a:p>
        </p:txBody>
      </p:sp>
      <p:sp>
        <p:nvSpPr>
          <p:cNvPr id="7" name="Content Placeholder 6">
            <a:extLst>
              <a:ext uri="{FF2B5EF4-FFF2-40B4-BE49-F238E27FC236}">
                <a16:creationId xmlns:a16="http://schemas.microsoft.com/office/drawing/2014/main" id="{06AAFB03-6479-C735-A2CF-D7DB481AFBE8}"/>
              </a:ext>
            </a:extLst>
          </p:cNvPr>
          <p:cNvSpPr>
            <a:spLocks noGrp="1"/>
          </p:cNvSpPr>
          <p:nvPr>
            <p:ph idx="1"/>
          </p:nvPr>
        </p:nvSpPr>
        <p:spPr>
          <a:xfrm>
            <a:off x="724928" y="1358781"/>
            <a:ext cx="7423029" cy="4818183"/>
          </a:xfrm>
        </p:spPr>
        <p:txBody>
          <a:bodyPr/>
          <a:lstStyle/>
          <a:p>
            <a:pPr marL="342900" indent="-342900">
              <a:lnSpc>
                <a:spcPct val="100000"/>
              </a:lnSpc>
              <a:buFont typeface="Arial" panose="020B0604020202020204" pitchFamily="34" charset="0"/>
              <a:buChar char="•"/>
            </a:pPr>
            <a:r>
              <a:rPr lang="nl-NL" b="1">
                <a:solidFill>
                  <a:srgbClr val="515151"/>
                </a:solidFill>
                <a:latin typeface="Avenir Book" panose="02000503020000020003" pitchFamily="2" charset="0"/>
              </a:rPr>
              <a:t>Innovation:</a:t>
            </a:r>
            <a:r>
              <a:rPr lang="nl-NL">
                <a:solidFill>
                  <a:srgbClr val="515151"/>
                </a:solidFill>
                <a:latin typeface="Avenir Book" panose="02000503020000020003" pitchFamily="2" charset="0"/>
              </a:rPr>
              <a:t> </a:t>
            </a:r>
            <a:r>
              <a:rPr lang="en-GB">
                <a:solidFill>
                  <a:srgbClr val="515151"/>
                </a:solidFill>
                <a:latin typeface="Avenir Book" panose="02000503020000020003" pitchFamily="2" charset="0"/>
              </a:rPr>
              <a:t>New, improved or adapted outputs or groups of outputs such as products, technologies, services and institutional arrangements with high potential to contribute to positive impacts when used at scale. </a:t>
            </a:r>
          </a:p>
          <a:p>
            <a:pPr marL="342900" indent="-342900">
              <a:lnSpc>
                <a:spcPct val="100000"/>
              </a:lnSpc>
              <a:buFont typeface="Arial" panose="020B0604020202020204" pitchFamily="34" charset="0"/>
              <a:buChar char="•"/>
            </a:pPr>
            <a:r>
              <a:rPr lang="nl-NL" b="1">
                <a:solidFill>
                  <a:srgbClr val="515151"/>
                </a:solidFill>
                <a:latin typeface="Avenir Book" panose="02000503020000020003" pitchFamily="2" charset="0"/>
              </a:rPr>
              <a:t>Innovation Packages</a:t>
            </a:r>
            <a:r>
              <a:rPr lang="nl-NL">
                <a:solidFill>
                  <a:srgbClr val="515151"/>
                </a:solidFill>
                <a:latin typeface="Avenir Book" panose="02000503020000020003" pitchFamily="2" charset="0"/>
              </a:rPr>
              <a:t>: </a:t>
            </a:r>
            <a:r>
              <a:rPr lang="en-GB">
                <a:solidFill>
                  <a:srgbClr val="515151"/>
                </a:solidFill>
                <a:latin typeface="Avenir Book" panose="02000503020000020003" pitchFamily="2" charset="0"/>
              </a:rPr>
              <a:t>Combinations of interrelated innovations and enabling conditions that, together, can lead to transformation and impact at scale in a specific context.</a:t>
            </a:r>
          </a:p>
          <a:p>
            <a:pPr marL="342900" indent="-342900">
              <a:lnSpc>
                <a:spcPct val="100000"/>
              </a:lnSpc>
              <a:buFont typeface="Arial" panose="020B0604020202020204" pitchFamily="34" charset="0"/>
              <a:buChar char="•"/>
            </a:pPr>
            <a:r>
              <a:rPr lang="en-GB" b="1">
                <a:solidFill>
                  <a:srgbClr val="515151"/>
                </a:solidFill>
                <a:latin typeface="Avenir Book" panose="02000503020000020003" pitchFamily="2" charset="0"/>
              </a:rPr>
              <a:t>Scaling Readiness</a:t>
            </a:r>
            <a:r>
              <a:rPr lang="en-GB">
                <a:solidFill>
                  <a:srgbClr val="515151"/>
                </a:solidFill>
                <a:latin typeface="Avenir Book" panose="02000503020000020003" pitchFamily="2" charset="0"/>
              </a:rPr>
              <a:t>: </a:t>
            </a:r>
            <a:r>
              <a:rPr lang="en-US">
                <a:solidFill>
                  <a:srgbClr val="515151"/>
                </a:solidFill>
                <a:latin typeface="Avenir Book" panose="02000503020000020003" pitchFamily="2" charset="0"/>
              </a:rPr>
              <a:t>Metric that combines single or average </a:t>
            </a:r>
            <a:r>
              <a:rPr lang="en-US" u="sng">
                <a:solidFill>
                  <a:srgbClr val="515151"/>
                </a:solidFill>
                <a:latin typeface="Avenir Book" panose="02000503020000020003" pitchFamily="2" charset="0"/>
              </a:rPr>
              <a:t>innovation readiness</a:t>
            </a:r>
            <a:r>
              <a:rPr lang="en-US">
                <a:solidFill>
                  <a:srgbClr val="515151"/>
                </a:solidFill>
                <a:latin typeface="Avenir Book" panose="02000503020000020003" pitchFamily="2" charset="0"/>
              </a:rPr>
              <a:t> and </a:t>
            </a:r>
            <a:r>
              <a:rPr lang="en-US" u="sng">
                <a:solidFill>
                  <a:srgbClr val="515151"/>
                </a:solidFill>
                <a:latin typeface="Avenir Book" panose="02000503020000020003" pitchFamily="2" charset="0"/>
              </a:rPr>
              <a:t>innovation use </a:t>
            </a:r>
            <a:r>
              <a:rPr lang="en-US">
                <a:solidFill>
                  <a:srgbClr val="515151"/>
                </a:solidFill>
                <a:latin typeface="Avenir Book" panose="02000503020000020003" pitchFamily="2" charset="0"/>
              </a:rPr>
              <a:t>scores at innovation package or portfolio level.</a:t>
            </a:r>
            <a:r>
              <a:rPr lang="en-NL">
                <a:solidFill>
                  <a:srgbClr val="515151"/>
                </a:solidFill>
                <a:latin typeface="Avenir Book" panose="02000503020000020003" pitchFamily="2" charset="0"/>
              </a:rPr>
              <a:t> </a:t>
            </a:r>
          </a:p>
        </p:txBody>
      </p:sp>
      <p:pic>
        <p:nvPicPr>
          <p:cNvPr id="3" name="Picture 2" descr="Graphical user interface, website&#10;&#10;Description automatically generated">
            <a:extLst>
              <a:ext uri="{FF2B5EF4-FFF2-40B4-BE49-F238E27FC236}">
                <a16:creationId xmlns:a16="http://schemas.microsoft.com/office/drawing/2014/main" id="{D67C52BE-A5C6-A9A7-A8C7-31411B616D0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35027" y="1358781"/>
            <a:ext cx="3408099" cy="4818183"/>
          </a:xfrm>
          <a:prstGeom prst="rect">
            <a:avLst/>
          </a:prstGeom>
          <a:ln>
            <a:solidFill>
              <a:schemeClr val="accent2"/>
            </a:solidFill>
          </a:ln>
        </p:spPr>
      </p:pic>
    </p:spTree>
    <p:extLst>
      <p:ext uri="{BB962C8B-B14F-4D97-AF65-F5344CB8AC3E}">
        <p14:creationId xmlns:p14="http://schemas.microsoft.com/office/powerpoint/2010/main" val="8006459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9" y="334497"/>
            <a:ext cx="9790671" cy="776459"/>
          </a:xfrm>
        </p:spPr>
        <p:txBody>
          <a:bodyPr>
            <a:normAutofit/>
          </a:bodyPr>
          <a:lstStyle/>
          <a:p>
            <a:r>
              <a:rPr lang="en-GB"/>
              <a:t>Scaling Readiness in CGIAR</a:t>
            </a:r>
            <a:endParaRPr lang="en-US"/>
          </a:p>
        </p:txBody>
      </p:sp>
      <p:sp>
        <p:nvSpPr>
          <p:cNvPr id="10" name="Content Placeholder 2">
            <a:extLst>
              <a:ext uri="{FF2B5EF4-FFF2-40B4-BE49-F238E27FC236}">
                <a16:creationId xmlns:a16="http://schemas.microsoft.com/office/drawing/2014/main" id="{E2C1B05B-3E31-7EFC-1F21-2B6F530E050C}"/>
              </a:ext>
            </a:extLst>
          </p:cNvPr>
          <p:cNvSpPr>
            <a:spLocks noGrp="1"/>
          </p:cNvSpPr>
          <p:nvPr>
            <p:ph idx="1"/>
          </p:nvPr>
        </p:nvSpPr>
        <p:spPr>
          <a:xfrm>
            <a:off x="3442358" y="2476944"/>
            <a:ext cx="1776406" cy="3488961"/>
          </a:xfrm>
        </p:spPr>
        <p:txBody>
          <a:bodyPr>
            <a:normAutofit/>
          </a:bodyPr>
          <a:lstStyle/>
          <a:p>
            <a:pPr marL="228600" indent="-228600">
              <a:buFont typeface="Arial" panose="020B0604020202020204" pitchFamily="34" charset="0"/>
              <a:buChar char="•"/>
            </a:pPr>
            <a:r>
              <a:rPr lang="en-GB" sz="1800">
                <a:solidFill>
                  <a:srgbClr val="515151"/>
                </a:solidFill>
                <a:latin typeface="Avenir Book" panose="02000503020000020003" pitchFamily="2" charset="0"/>
              </a:rPr>
              <a:t>Initial engagement with SMO</a:t>
            </a:r>
          </a:p>
          <a:p>
            <a:pPr marL="228600" indent="-228600">
              <a:buFont typeface="Arial" panose="020B0604020202020204" pitchFamily="34" charset="0"/>
              <a:buChar char="•"/>
            </a:pPr>
            <a:r>
              <a:rPr lang="en-GB" sz="1800">
                <a:solidFill>
                  <a:srgbClr val="515151"/>
                </a:solidFill>
                <a:latin typeface="Avenir Book" panose="02000503020000020003" pitchFamily="2" charset="0"/>
              </a:rPr>
              <a:t>ILRI I@S + Livestock CRP pilot</a:t>
            </a:r>
          </a:p>
          <a:p>
            <a:pPr marL="228600" indent="-228600">
              <a:buFont typeface="Arial" panose="020B0604020202020204" pitchFamily="34" charset="0"/>
              <a:buChar char="•"/>
            </a:pPr>
            <a:r>
              <a:rPr lang="en-GB" sz="1800">
                <a:solidFill>
                  <a:srgbClr val="515151"/>
                </a:solidFill>
                <a:latin typeface="Avenir Book" panose="02000503020000020003" pitchFamily="2" charset="0"/>
              </a:rPr>
              <a:t>CGIAR/ RTB Scaling Acceleration Fund adopts Scaling Readiness</a:t>
            </a:r>
          </a:p>
        </p:txBody>
      </p:sp>
      <p:sp>
        <p:nvSpPr>
          <p:cNvPr id="11" name="Content Placeholder 2">
            <a:extLst>
              <a:ext uri="{FF2B5EF4-FFF2-40B4-BE49-F238E27FC236}">
                <a16:creationId xmlns:a16="http://schemas.microsoft.com/office/drawing/2014/main" id="{1F8194BC-9654-6F9B-06D7-AA9BB2D89D12}"/>
              </a:ext>
            </a:extLst>
          </p:cNvPr>
          <p:cNvSpPr txBox="1">
            <a:spLocks/>
          </p:cNvSpPr>
          <p:nvPr/>
        </p:nvSpPr>
        <p:spPr>
          <a:xfrm>
            <a:off x="9740237" y="2476944"/>
            <a:ext cx="2190506" cy="3488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a:solidFill>
                  <a:srgbClr val="515151"/>
                </a:solidFill>
                <a:latin typeface="Avenir Book" panose="02000503020000020003" pitchFamily="2" charset="0"/>
              </a:rPr>
              <a:t>IPSR course launch</a:t>
            </a:r>
          </a:p>
          <a:p>
            <a:r>
              <a:rPr lang="en-GB" sz="1800">
                <a:solidFill>
                  <a:srgbClr val="515151"/>
                </a:solidFill>
                <a:latin typeface="Avenir Book" panose="02000503020000020003" pitchFamily="2" charset="0"/>
              </a:rPr>
              <a:t>IPSR integration in PRMS/ reporting</a:t>
            </a:r>
          </a:p>
          <a:p>
            <a:r>
              <a:rPr lang="en-GB" sz="1800">
                <a:solidFill>
                  <a:srgbClr val="515151"/>
                </a:solidFill>
                <a:latin typeface="Avenir Book" panose="02000503020000020003" pitchFamily="2" charset="0"/>
              </a:rPr>
              <a:t>IPSR CGIAR pilot</a:t>
            </a:r>
          </a:p>
          <a:p>
            <a:r>
              <a:rPr lang="en-GB" sz="1800">
                <a:solidFill>
                  <a:srgbClr val="515151"/>
                </a:solidFill>
                <a:latin typeface="Avenir Book" panose="02000503020000020003" pitchFamily="2" charset="0"/>
              </a:rPr>
              <a:t>Mini-portfolio pilot</a:t>
            </a:r>
          </a:p>
          <a:p>
            <a:r>
              <a:rPr lang="en-GB" sz="1800">
                <a:solidFill>
                  <a:srgbClr val="515151"/>
                </a:solidFill>
                <a:latin typeface="Avenir Book" panose="02000503020000020003" pitchFamily="2" charset="0"/>
              </a:rPr>
              <a:t>IPSR Innovation Profiling roll-out</a:t>
            </a:r>
          </a:p>
          <a:p>
            <a:r>
              <a:rPr lang="en-GB" sz="1800">
                <a:solidFill>
                  <a:srgbClr val="515151"/>
                </a:solidFill>
                <a:latin typeface="Avenir Book" panose="02000503020000020003" pitchFamily="2" charset="0"/>
              </a:rPr>
              <a:t>Beyond CGIAR interest</a:t>
            </a:r>
          </a:p>
          <a:p>
            <a:r>
              <a:rPr lang="en-GB" sz="1800">
                <a:solidFill>
                  <a:srgbClr val="515151"/>
                </a:solidFill>
                <a:latin typeface="Avenir Book" panose="02000503020000020003" pitchFamily="2" charset="0"/>
              </a:rPr>
              <a:t>First wave of One CGIAR reporting of IPSR core innovations (pooled only)</a:t>
            </a:r>
          </a:p>
        </p:txBody>
      </p:sp>
      <p:sp>
        <p:nvSpPr>
          <p:cNvPr id="12" name="Content Placeholder 2">
            <a:extLst>
              <a:ext uri="{FF2B5EF4-FFF2-40B4-BE49-F238E27FC236}">
                <a16:creationId xmlns:a16="http://schemas.microsoft.com/office/drawing/2014/main" id="{7EE7362C-4437-8EF0-BF0C-F47C90417F08}"/>
              </a:ext>
            </a:extLst>
          </p:cNvPr>
          <p:cNvSpPr txBox="1">
            <a:spLocks/>
          </p:cNvSpPr>
          <p:nvPr/>
        </p:nvSpPr>
        <p:spPr>
          <a:xfrm>
            <a:off x="5174162" y="2476944"/>
            <a:ext cx="1776406" cy="30638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a:solidFill>
                  <a:srgbClr val="515151"/>
                </a:solidFill>
                <a:latin typeface="Avenir Book" panose="02000503020000020003" pitchFamily="2" charset="0"/>
              </a:rPr>
              <a:t>Stage-gating workshop</a:t>
            </a:r>
          </a:p>
          <a:p>
            <a:r>
              <a:rPr lang="en-GB" sz="1800">
                <a:solidFill>
                  <a:srgbClr val="515151"/>
                </a:solidFill>
                <a:latin typeface="Avenir Book" panose="02000503020000020003" pitchFamily="2" charset="0"/>
              </a:rPr>
              <a:t>Performance and Results Management Framework (PRMF)</a:t>
            </a:r>
          </a:p>
          <a:p>
            <a:r>
              <a:rPr lang="en-GB" sz="1800">
                <a:solidFill>
                  <a:srgbClr val="515151"/>
                </a:solidFill>
                <a:latin typeface="Avenir Book" panose="02000503020000020003" pitchFamily="2" charset="0"/>
              </a:rPr>
              <a:t>Capacity and buy-in</a:t>
            </a:r>
          </a:p>
          <a:p>
            <a:endParaRPr lang="en-GB" sz="1800">
              <a:solidFill>
                <a:srgbClr val="515151"/>
              </a:solidFill>
              <a:latin typeface="Avenir Book" panose="02000503020000020003" pitchFamily="2" charset="0"/>
            </a:endParaRPr>
          </a:p>
        </p:txBody>
      </p:sp>
      <p:sp>
        <p:nvSpPr>
          <p:cNvPr id="13" name="Content Placeholder 2">
            <a:extLst>
              <a:ext uri="{FF2B5EF4-FFF2-40B4-BE49-F238E27FC236}">
                <a16:creationId xmlns:a16="http://schemas.microsoft.com/office/drawing/2014/main" id="{A4863865-1BB3-9C46-2E89-E12F48B7C482}"/>
              </a:ext>
            </a:extLst>
          </p:cNvPr>
          <p:cNvSpPr txBox="1">
            <a:spLocks/>
          </p:cNvSpPr>
          <p:nvPr/>
        </p:nvSpPr>
        <p:spPr>
          <a:xfrm>
            <a:off x="6996933" y="2476944"/>
            <a:ext cx="2743304" cy="3488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a:solidFill>
                  <a:srgbClr val="515151"/>
                </a:solidFill>
                <a:latin typeface="Avenir Book" panose="02000503020000020003" pitchFamily="2" charset="0"/>
              </a:rPr>
              <a:t>Conceptual alignment with CGIAR 2030 R&amp;I Strategy</a:t>
            </a:r>
          </a:p>
          <a:p>
            <a:r>
              <a:rPr lang="en-GB" sz="1800">
                <a:solidFill>
                  <a:srgbClr val="515151"/>
                </a:solidFill>
                <a:latin typeface="Avenir Book" panose="02000503020000020003" pitchFamily="2" charset="0"/>
              </a:rPr>
              <a:t>IPSR in Initiative proposals</a:t>
            </a:r>
          </a:p>
          <a:p>
            <a:r>
              <a:rPr lang="en-GB" sz="1800">
                <a:solidFill>
                  <a:srgbClr val="515151"/>
                </a:solidFill>
                <a:latin typeface="Avenir Book" panose="02000503020000020003" pitchFamily="2" charset="0"/>
              </a:rPr>
              <a:t>Living Lab with ILRI I@S</a:t>
            </a:r>
          </a:p>
          <a:p>
            <a:r>
              <a:rPr lang="en-GB" sz="1800">
                <a:solidFill>
                  <a:srgbClr val="515151"/>
                </a:solidFill>
                <a:latin typeface="Avenir Book" panose="02000503020000020003" pitchFamily="2" charset="0"/>
              </a:rPr>
              <a:t>IPSR in Initiative </a:t>
            </a:r>
            <a:r>
              <a:rPr lang="en-GB" sz="1800" err="1">
                <a:solidFill>
                  <a:srgbClr val="515151"/>
                </a:solidFill>
                <a:latin typeface="Avenir Book" panose="02000503020000020003" pitchFamily="2" charset="0"/>
              </a:rPr>
              <a:t>PoRB</a:t>
            </a:r>
            <a:endParaRPr lang="en-GB" sz="1800">
              <a:solidFill>
                <a:srgbClr val="515151"/>
              </a:solidFill>
              <a:latin typeface="Avenir Book" panose="02000503020000020003" pitchFamily="2" charset="0"/>
            </a:endParaRPr>
          </a:p>
          <a:p>
            <a:r>
              <a:rPr lang="en-GB" sz="1800">
                <a:solidFill>
                  <a:srgbClr val="515151"/>
                </a:solidFill>
                <a:latin typeface="Avenir Book" panose="02000503020000020003" pitchFamily="2" charset="0"/>
              </a:rPr>
              <a:t>IPSR capacity development</a:t>
            </a:r>
          </a:p>
          <a:p>
            <a:r>
              <a:rPr lang="en-GB" sz="1800">
                <a:solidFill>
                  <a:srgbClr val="515151"/>
                </a:solidFill>
                <a:latin typeface="Avenir Book" panose="02000503020000020003" pitchFamily="2" charset="0"/>
              </a:rPr>
              <a:t>FIA/ GIZ encourage CGIAR to report on innovation readiness &amp; innovation use</a:t>
            </a:r>
          </a:p>
          <a:p>
            <a:endParaRPr lang="en-GB" sz="1800">
              <a:solidFill>
                <a:srgbClr val="515151"/>
              </a:solidFill>
              <a:latin typeface="Avenir Book" panose="02000503020000020003" pitchFamily="2" charset="0"/>
            </a:endParaRPr>
          </a:p>
        </p:txBody>
      </p:sp>
      <p:graphicFrame>
        <p:nvGraphicFramePr>
          <p:cNvPr id="3" name="Diagram 2">
            <a:extLst>
              <a:ext uri="{FF2B5EF4-FFF2-40B4-BE49-F238E27FC236}">
                <a16:creationId xmlns:a16="http://schemas.microsoft.com/office/drawing/2014/main" id="{0AB21938-08AD-E070-42D6-2EC391A922E8}"/>
              </a:ext>
            </a:extLst>
          </p:cNvPr>
          <p:cNvGraphicFramePr/>
          <p:nvPr/>
        </p:nvGraphicFramePr>
        <p:xfrm>
          <a:off x="838200" y="-322327"/>
          <a:ext cx="10329472" cy="421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2">
            <a:extLst>
              <a:ext uri="{FF2B5EF4-FFF2-40B4-BE49-F238E27FC236}">
                <a16:creationId xmlns:a16="http://schemas.microsoft.com/office/drawing/2014/main" id="{F6AC826C-C9B2-D8C9-DD3C-942026C1C0DD}"/>
              </a:ext>
            </a:extLst>
          </p:cNvPr>
          <p:cNvSpPr txBox="1">
            <a:spLocks/>
          </p:cNvSpPr>
          <p:nvPr/>
        </p:nvSpPr>
        <p:spPr>
          <a:xfrm>
            <a:off x="1851633" y="2476943"/>
            <a:ext cx="1590724" cy="4046560"/>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indent="-228600">
              <a:buFont typeface="Arial" panose="020B0604020202020204" pitchFamily="34" charset="0"/>
              <a:buChar char="•"/>
            </a:pPr>
            <a:r>
              <a:rPr lang="en-GB" sz="1800">
                <a:solidFill>
                  <a:srgbClr val="515151"/>
                </a:solidFill>
                <a:latin typeface="Avenir Book" panose="02000503020000020003" pitchFamily="2" charset="0"/>
              </a:rPr>
              <a:t>Scaling Readiness conceptual design, testing and proof of concept by WUR and IITA under CGIAR Research Program RTB</a:t>
            </a:r>
          </a:p>
          <a:p>
            <a:pPr marL="228600" indent="-228600">
              <a:buFont typeface="Arial" panose="020B0604020202020204" pitchFamily="34" charset="0"/>
              <a:buChar char="•"/>
            </a:pPr>
            <a:r>
              <a:rPr lang="en-GB" sz="1800">
                <a:solidFill>
                  <a:srgbClr val="515151"/>
                </a:solidFill>
                <a:latin typeface="Avenir Book" panose="02000503020000020003" pitchFamily="2" charset="0"/>
              </a:rPr>
              <a:t>ILRI I@S launches series of internal scaling sensitization workshops</a:t>
            </a:r>
          </a:p>
        </p:txBody>
      </p:sp>
      <p:sp>
        <p:nvSpPr>
          <p:cNvPr id="5" name="Content Placeholder 2">
            <a:extLst>
              <a:ext uri="{FF2B5EF4-FFF2-40B4-BE49-F238E27FC236}">
                <a16:creationId xmlns:a16="http://schemas.microsoft.com/office/drawing/2014/main" id="{317D27C4-6F07-1EC7-B8C0-50F7A1A9053D}"/>
              </a:ext>
            </a:extLst>
          </p:cNvPr>
          <p:cNvSpPr txBox="1">
            <a:spLocks/>
          </p:cNvSpPr>
          <p:nvPr/>
        </p:nvSpPr>
        <p:spPr>
          <a:xfrm>
            <a:off x="299399" y="2476943"/>
            <a:ext cx="1552234" cy="306387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indent="-228600">
              <a:buFont typeface="Arial" panose="020B0604020202020204" pitchFamily="34" charset="0"/>
              <a:buChar char="•"/>
            </a:pPr>
            <a:r>
              <a:rPr lang="en-GB" sz="1800">
                <a:solidFill>
                  <a:srgbClr val="515151"/>
                </a:solidFill>
                <a:latin typeface="Avenir Book" panose="02000503020000020003" pitchFamily="2" charset="0"/>
              </a:rPr>
              <a:t>An idea is born…</a:t>
            </a:r>
          </a:p>
        </p:txBody>
      </p:sp>
    </p:spTree>
    <p:extLst>
      <p:ext uri="{BB962C8B-B14F-4D97-AF65-F5344CB8AC3E}">
        <p14:creationId xmlns:p14="http://schemas.microsoft.com/office/powerpoint/2010/main" val="35067889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9" y="334497"/>
            <a:ext cx="9790671" cy="776459"/>
          </a:xfrm>
        </p:spPr>
        <p:txBody>
          <a:bodyPr>
            <a:normAutofit/>
          </a:bodyPr>
          <a:lstStyle/>
          <a:p>
            <a:r>
              <a:rPr lang="en-GB"/>
              <a:t>IPSR overview</a:t>
            </a:r>
            <a:endParaRPr lang="en-US"/>
          </a:p>
        </p:txBody>
      </p:sp>
      <p:graphicFrame>
        <p:nvGraphicFramePr>
          <p:cNvPr id="3" name="Content Placeholder 3">
            <a:extLst>
              <a:ext uri="{FF2B5EF4-FFF2-40B4-BE49-F238E27FC236}">
                <a16:creationId xmlns:a16="http://schemas.microsoft.com/office/drawing/2014/main" id="{2451BE19-2B56-8F72-EA14-7792FFC621B0}"/>
              </a:ext>
            </a:extLst>
          </p:cNvPr>
          <p:cNvGraphicFramePr>
            <a:graphicFrameLocks/>
          </p:cNvGraphicFramePr>
          <p:nvPr/>
        </p:nvGraphicFramePr>
        <p:xfrm>
          <a:off x="1457043" y="1583620"/>
          <a:ext cx="8512233" cy="4765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hevron 3">
            <a:extLst>
              <a:ext uri="{FF2B5EF4-FFF2-40B4-BE49-F238E27FC236}">
                <a16:creationId xmlns:a16="http://schemas.microsoft.com/office/drawing/2014/main" id="{E5146840-95A9-126E-76EE-161AFD31F133}"/>
              </a:ext>
            </a:extLst>
          </p:cNvPr>
          <p:cNvSpPr/>
          <p:nvPr/>
        </p:nvSpPr>
        <p:spPr>
          <a:xfrm rot="5400000">
            <a:off x="8774476" y="3609719"/>
            <a:ext cx="4244725" cy="1234440"/>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NL" sz="2000">
              <a:solidFill>
                <a:schemeClr val="bg1"/>
              </a:solidFill>
            </a:endParaRPr>
          </a:p>
          <a:p>
            <a:pPr algn="ctr"/>
            <a:r>
              <a:rPr lang="en-NL" sz="2000">
                <a:solidFill>
                  <a:schemeClr val="bg1"/>
                </a:solidFill>
              </a:rPr>
              <a:t>Innovation </a:t>
            </a:r>
          </a:p>
          <a:p>
            <a:pPr algn="ctr"/>
            <a:endParaRPr lang="en-NL" sz="2000">
              <a:solidFill>
                <a:schemeClr val="bg1"/>
              </a:solidFill>
            </a:endParaRPr>
          </a:p>
          <a:p>
            <a:pPr algn="ctr"/>
            <a:r>
              <a:rPr lang="en-NL" sz="2000">
                <a:solidFill>
                  <a:schemeClr val="bg1"/>
                </a:solidFill>
              </a:rPr>
              <a:t>Portfolio </a:t>
            </a:r>
          </a:p>
          <a:p>
            <a:pPr algn="ctr"/>
            <a:endParaRPr lang="en-NL" sz="2000">
              <a:solidFill>
                <a:schemeClr val="bg1"/>
              </a:solidFill>
            </a:endParaRPr>
          </a:p>
          <a:p>
            <a:pPr algn="ctr"/>
            <a:r>
              <a:rPr lang="en-NL" sz="2000">
                <a:solidFill>
                  <a:schemeClr val="bg1"/>
                </a:solidFill>
              </a:rPr>
              <a:t>Manage-ment</a:t>
            </a:r>
          </a:p>
        </p:txBody>
      </p:sp>
      <p:sp>
        <p:nvSpPr>
          <p:cNvPr id="5" name="Heptagon 4">
            <a:extLst>
              <a:ext uri="{FF2B5EF4-FFF2-40B4-BE49-F238E27FC236}">
                <a16:creationId xmlns:a16="http://schemas.microsoft.com/office/drawing/2014/main" id="{D9DCD9E7-74D7-3D8D-5735-0447B93E0C15}"/>
              </a:ext>
            </a:extLst>
          </p:cNvPr>
          <p:cNvSpPr/>
          <p:nvPr/>
        </p:nvSpPr>
        <p:spPr>
          <a:xfrm>
            <a:off x="514933" y="1909978"/>
            <a:ext cx="631767" cy="631767"/>
          </a:xfrm>
          <a:prstGeom prst="hept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NL" sz="3600"/>
              <a:t>1</a:t>
            </a:r>
          </a:p>
        </p:txBody>
      </p:sp>
      <p:sp>
        <p:nvSpPr>
          <p:cNvPr id="6" name="Heptagon 5">
            <a:extLst>
              <a:ext uri="{FF2B5EF4-FFF2-40B4-BE49-F238E27FC236}">
                <a16:creationId xmlns:a16="http://schemas.microsoft.com/office/drawing/2014/main" id="{9BDBC672-8AA0-78E1-2311-7FFEC4383E15}"/>
              </a:ext>
            </a:extLst>
          </p:cNvPr>
          <p:cNvSpPr/>
          <p:nvPr/>
        </p:nvSpPr>
        <p:spPr>
          <a:xfrm>
            <a:off x="514932" y="3372851"/>
            <a:ext cx="631767" cy="631767"/>
          </a:xfrm>
          <a:prstGeom prst="heptag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NL" sz="3600"/>
              <a:t>2</a:t>
            </a:r>
          </a:p>
        </p:txBody>
      </p:sp>
      <p:sp>
        <p:nvSpPr>
          <p:cNvPr id="8" name="Heptagon 7">
            <a:extLst>
              <a:ext uri="{FF2B5EF4-FFF2-40B4-BE49-F238E27FC236}">
                <a16:creationId xmlns:a16="http://schemas.microsoft.com/office/drawing/2014/main" id="{99B8EB63-DEDD-EF0C-23BD-43F8800A0A86}"/>
              </a:ext>
            </a:extLst>
          </p:cNvPr>
          <p:cNvSpPr/>
          <p:nvPr/>
        </p:nvSpPr>
        <p:spPr>
          <a:xfrm>
            <a:off x="10580954" y="1583620"/>
            <a:ext cx="631767" cy="631767"/>
          </a:xfrm>
          <a:prstGeom prst="heptag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NL" sz="3600"/>
              <a:t>4</a:t>
            </a:r>
          </a:p>
        </p:txBody>
      </p:sp>
      <p:sp>
        <p:nvSpPr>
          <p:cNvPr id="10" name="Heptagon 9">
            <a:extLst>
              <a:ext uri="{FF2B5EF4-FFF2-40B4-BE49-F238E27FC236}">
                <a16:creationId xmlns:a16="http://schemas.microsoft.com/office/drawing/2014/main" id="{EE8C4CEF-B497-4843-A922-7102E1D4E0C3}"/>
              </a:ext>
            </a:extLst>
          </p:cNvPr>
          <p:cNvSpPr/>
          <p:nvPr/>
        </p:nvSpPr>
        <p:spPr>
          <a:xfrm>
            <a:off x="514931" y="4835724"/>
            <a:ext cx="631767" cy="631767"/>
          </a:xfrm>
          <a:prstGeom prst="heptago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NL" sz="3600"/>
              <a:t>3</a:t>
            </a:r>
          </a:p>
        </p:txBody>
      </p:sp>
    </p:spTree>
    <p:extLst>
      <p:ext uri="{BB962C8B-B14F-4D97-AF65-F5344CB8AC3E}">
        <p14:creationId xmlns:p14="http://schemas.microsoft.com/office/powerpoint/2010/main" val="2786295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9" y="334497"/>
            <a:ext cx="10180505" cy="776459"/>
          </a:xfrm>
        </p:spPr>
        <p:txBody>
          <a:bodyPr>
            <a:normAutofit fontScale="90000"/>
          </a:bodyPr>
          <a:lstStyle/>
          <a:p>
            <a:r>
              <a:rPr lang="en-GB"/>
              <a:t>Innovation Packages and Scaling Readiness (IPSR)</a:t>
            </a:r>
            <a:endParaRPr lang="en-US"/>
          </a:p>
        </p:txBody>
      </p:sp>
      <p:pic>
        <p:nvPicPr>
          <p:cNvPr id="29" name="Picture 2" descr="innovation pipeline gif">
            <a:extLst>
              <a:ext uri="{FF2B5EF4-FFF2-40B4-BE49-F238E27FC236}">
                <a16:creationId xmlns:a16="http://schemas.microsoft.com/office/drawing/2014/main" id="{42F6F600-D41E-6C47-9031-C0290F428BF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193" b="18859"/>
          <a:stretch/>
        </p:blipFill>
        <p:spPr bwMode="auto">
          <a:xfrm>
            <a:off x="247649" y="2626594"/>
            <a:ext cx="11106150" cy="3625500"/>
          </a:xfrm>
          <a:prstGeom prst="rect">
            <a:avLst/>
          </a:prstGeom>
          <a:noFill/>
          <a:extLst>
            <a:ext uri="{909E8E84-426E-40DD-AFC4-6F175D3DCCD1}">
              <a14:hiddenFill xmlns:a14="http://schemas.microsoft.com/office/drawing/2010/main">
                <a:solidFill>
                  <a:srgbClr val="FFFFFF"/>
                </a:solidFill>
              </a14:hiddenFill>
            </a:ext>
          </a:extLst>
        </p:spPr>
      </p:pic>
      <p:sp>
        <p:nvSpPr>
          <p:cNvPr id="30" name="Heptagon 29">
            <a:extLst>
              <a:ext uri="{FF2B5EF4-FFF2-40B4-BE49-F238E27FC236}">
                <a16:creationId xmlns:a16="http://schemas.microsoft.com/office/drawing/2014/main" id="{9F3A3887-5E4A-53B0-A924-98B4DD9A937E}"/>
              </a:ext>
            </a:extLst>
          </p:cNvPr>
          <p:cNvSpPr/>
          <p:nvPr/>
        </p:nvSpPr>
        <p:spPr>
          <a:xfrm>
            <a:off x="821293" y="1612882"/>
            <a:ext cx="631767" cy="631767"/>
          </a:xfrm>
          <a:prstGeom prst="hept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NL" sz="3600"/>
              <a:t>1</a:t>
            </a:r>
          </a:p>
        </p:txBody>
      </p:sp>
      <p:sp>
        <p:nvSpPr>
          <p:cNvPr id="31" name="Heptagon 30">
            <a:extLst>
              <a:ext uri="{FF2B5EF4-FFF2-40B4-BE49-F238E27FC236}">
                <a16:creationId xmlns:a16="http://schemas.microsoft.com/office/drawing/2014/main" id="{01CD1368-A3BC-81E9-37F3-25A4973E84FE}"/>
              </a:ext>
            </a:extLst>
          </p:cNvPr>
          <p:cNvSpPr/>
          <p:nvPr/>
        </p:nvSpPr>
        <p:spPr>
          <a:xfrm>
            <a:off x="4166666" y="2301517"/>
            <a:ext cx="631767" cy="631767"/>
          </a:xfrm>
          <a:prstGeom prst="heptag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NL" sz="3600"/>
              <a:t>2</a:t>
            </a:r>
          </a:p>
        </p:txBody>
      </p:sp>
      <p:sp>
        <p:nvSpPr>
          <p:cNvPr id="32" name="Heptagon 31">
            <a:extLst>
              <a:ext uri="{FF2B5EF4-FFF2-40B4-BE49-F238E27FC236}">
                <a16:creationId xmlns:a16="http://schemas.microsoft.com/office/drawing/2014/main" id="{BE8B7C92-36DE-63E9-000D-67980DDF49F4}"/>
              </a:ext>
            </a:extLst>
          </p:cNvPr>
          <p:cNvSpPr/>
          <p:nvPr/>
        </p:nvSpPr>
        <p:spPr>
          <a:xfrm>
            <a:off x="821292" y="6016197"/>
            <a:ext cx="631767" cy="631767"/>
          </a:xfrm>
          <a:prstGeom prst="heptag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NL" sz="3600"/>
              <a:t>4</a:t>
            </a:r>
          </a:p>
        </p:txBody>
      </p:sp>
      <p:sp>
        <p:nvSpPr>
          <p:cNvPr id="33" name="Heptagon 32">
            <a:extLst>
              <a:ext uri="{FF2B5EF4-FFF2-40B4-BE49-F238E27FC236}">
                <a16:creationId xmlns:a16="http://schemas.microsoft.com/office/drawing/2014/main" id="{C61157FF-B464-82C9-8633-B0E70BB190BC}"/>
              </a:ext>
            </a:extLst>
          </p:cNvPr>
          <p:cNvSpPr/>
          <p:nvPr/>
        </p:nvSpPr>
        <p:spPr>
          <a:xfrm>
            <a:off x="8305963" y="2951325"/>
            <a:ext cx="631767" cy="631767"/>
          </a:xfrm>
          <a:prstGeom prst="heptago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NL" sz="3600"/>
              <a:t>3</a:t>
            </a:r>
          </a:p>
        </p:txBody>
      </p:sp>
      <p:grpSp>
        <p:nvGrpSpPr>
          <p:cNvPr id="34" name="Group 33">
            <a:extLst>
              <a:ext uri="{FF2B5EF4-FFF2-40B4-BE49-F238E27FC236}">
                <a16:creationId xmlns:a16="http://schemas.microsoft.com/office/drawing/2014/main" id="{1B987201-6B47-D58A-51E0-65254D79C7DD}"/>
              </a:ext>
            </a:extLst>
          </p:cNvPr>
          <p:cNvGrpSpPr/>
          <p:nvPr/>
        </p:nvGrpSpPr>
        <p:grpSpPr>
          <a:xfrm>
            <a:off x="1619509" y="6091880"/>
            <a:ext cx="9955272" cy="599167"/>
            <a:chOff x="2381183" y="6091880"/>
            <a:chExt cx="7114509" cy="599167"/>
          </a:xfrm>
        </p:grpSpPr>
        <p:sp>
          <p:nvSpPr>
            <p:cNvPr id="35" name="Chevron 34">
              <a:extLst>
                <a:ext uri="{FF2B5EF4-FFF2-40B4-BE49-F238E27FC236}">
                  <a16:creationId xmlns:a16="http://schemas.microsoft.com/office/drawing/2014/main" id="{BC777964-D323-BCD3-CF27-BC758903FFD5}"/>
                </a:ext>
              </a:extLst>
            </p:cNvPr>
            <p:cNvSpPr/>
            <p:nvPr/>
          </p:nvSpPr>
          <p:spPr>
            <a:xfrm>
              <a:off x="2381183" y="6091880"/>
              <a:ext cx="7114509" cy="599167"/>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NL" sz="2000">
                <a:solidFill>
                  <a:schemeClr val="bg1"/>
                </a:solidFill>
              </a:endParaRPr>
            </a:p>
          </p:txBody>
        </p:sp>
        <p:sp>
          <p:nvSpPr>
            <p:cNvPr id="36" name="TextBox 35">
              <a:extLst>
                <a:ext uri="{FF2B5EF4-FFF2-40B4-BE49-F238E27FC236}">
                  <a16:creationId xmlns:a16="http://schemas.microsoft.com/office/drawing/2014/main" id="{97E745DB-92F8-0E49-F33E-B17B50425A29}"/>
                </a:ext>
              </a:extLst>
            </p:cNvPr>
            <p:cNvSpPr txBox="1"/>
            <p:nvPr/>
          </p:nvSpPr>
          <p:spPr>
            <a:xfrm>
              <a:off x="2696307" y="6206797"/>
              <a:ext cx="6503963" cy="369332"/>
            </a:xfrm>
            <a:prstGeom prst="rect">
              <a:avLst/>
            </a:prstGeom>
            <a:noFill/>
          </p:spPr>
          <p:txBody>
            <a:bodyPr wrap="square" rtlCol="0">
              <a:spAutoFit/>
            </a:bodyPr>
            <a:lstStyle/>
            <a:p>
              <a:pPr algn="ctr"/>
              <a:r>
                <a:rPr lang="en-NL">
                  <a:solidFill>
                    <a:schemeClr val="bg1"/>
                  </a:solidFill>
                  <a:latin typeface="Avenir Book" panose="02000503020000020003" pitchFamily="2" charset="0"/>
                </a:rPr>
                <a:t>Innovation Portfolio Management</a:t>
              </a:r>
            </a:p>
          </p:txBody>
        </p:sp>
      </p:grpSp>
      <p:grpSp>
        <p:nvGrpSpPr>
          <p:cNvPr id="37" name="Group 36">
            <a:extLst>
              <a:ext uri="{FF2B5EF4-FFF2-40B4-BE49-F238E27FC236}">
                <a16:creationId xmlns:a16="http://schemas.microsoft.com/office/drawing/2014/main" id="{A50343D7-95B0-576F-DC9B-64D8B3AC4AA9}"/>
              </a:ext>
            </a:extLst>
          </p:cNvPr>
          <p:cNvGrpSpPr/>
          <p:nvPr/>
        </p:nvGrpSpPr>
        <p:grpSpPr>
          <a:xfrm>
            <a:off x="1619509" y="1629181"/>
            <a:ext cx="3692681" cy="599167"/>
            <a:chOff x="2381183" y="6091880"/>
            <a:chExt cx="7243343" cy="599167"/>
          </a:xfrm>
          <a:solidFill>
            <a:schemeClr val="accent2"/>
          </a:solidFill>
        </p:grpSpPr>
        <p:sp>
          <p:nvSpPr>
            <p:cNvPr id="38" name="Chevron 37">
              <a:extLst>
                <a:ext uri="{FF2B5EF4-FFF2-40B4-BE49-F238E27FC236}">
                  <a16:creationId xmlns:a16="http://schemas.microsoft.com/office/drawing/2014/main" id="{AD830276-88FA-72FF-7180-AB4E2AF5C4A2}"/>
                </a:ext>
              </a:extLst>
            </p:cNvPr>
            <p:cNvSpPr/>
            <p:nvPr/>
          </p:nvSpPr>
          <p:spPr>
            <a:xfrm>
              <a:off x="2381183" y="6091880"/>
              <a:ext cx="7243343" cy="599167"/>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NL" sz="2000">
                <a:solidFill>
                  <a:schemeClr val="bg1"/>
                </a:solidFill>
              </a:endParaRPr>
            </a:p>
          </p:txBody>
        </p:sp>
        <p:sp>
          <p:nvSpPr>
            <p:cNvPr id="39" name="TextBox 38">
              <a:extLst>
                <a:ext uri="{FF2B5EF4-FFF2-40B4-BE49-F238E27FC236}">
                  <a16:creationId xmlns:a16="http://schemas.microsoft.com/office/drawing/2014/main" id="{D55C6AE0-8557-FECC-99BD-A53FA39A86C4}"/>
                </a:ext>
              </a:extLst>
            </p:cNvPr>
            <p:cNvSpPr txBox="1"/>
            <p:nvPr/>
          </p:nvSpPr>
          <p:spPr>
            <a:xfrm>
              <a:off x="2696307" y="6206797"/>
              <a:ext cx="6503963" cy="369332"/>
            </a:xfrm>
            <a:prstGeom prst="rect">
              <a:avLst/>
            </a:prstGeom>
            <a:noFill/>
          </p:spPr>
          <p:txBody>
            <a:bodyPr wrap="square" rtlCol="0">
              <a:spAutoFit/>
            </a:bodyPr>
            <a:lstStyle/>
            <a:p>
              <a:pPr algn="ctr"/>
              <a:r>
                <a:rPr lang="en-NL">
                  <a:solidFill>
                    <a:schemeClr val="bg1"/>
                  </a:solidFill>
                  <a:latin typeface="Avenir Book" panose="02000503020000020003" pitchFamily="2" charset="0"/>
                </a:rPr>
                <a:t>Profile all CGIAR innovations</a:t>
              </a:r>
            </a:p>
          </p:txBody>
        </p:sp>
      </p:grpSp>
      <p:grpSp>
        <p:nvGrpSpPr>
          <p:cNvPr id="40" name="Group 39">
            <a:extLst>
              <a:ext uri="{FF2B5EF4-FFF2-40B4-BE49-F238E27FC236}">
                <a16:creationId xmlns:a16="http://schemas.microsoft.com/office/drawing/2014/main" id="{B6363A28-B210-C1FE-09AB-041A2FBC7C46}"/>
              </a:ext>
            </a:extLst>
          </p:cNvPr>
          <p:cNvGrpSpPr/>
          <p:nvPr/>
        </p:nvGrpSpPr>
        <p:grpSpPr>
          <a:xfrm>
            <a:off x="4809309" y="2364019"/>
            <a:ext cx="3858652" cy="674192"/>
            <a:chOff x="2381183" y="6091880"/>
            <a:chExt cx="7114509" cy="599167"/>
          </a:xfrm>
          <a:solidFill>
            <a:schemeClr val="bg1">
              <a:lumMod val="65000"/>
            </a:schemeClr>
          </a:solidFill>
        </p:grpSpPr>
        <p:sp>
          <p:nvSpPr>
            <p:cNvPr id="41" name="Chevron 40">
              <a:extLst>
                <a:ext uri="{FF2B5EF4-FFF2-40B4-BE49-F238E27FC236}">
                  <a16:creationId xmlns:a16="http://schemas.microsoft.com/office/drawing/2014/main" id="{9DCFD98F-BF1B-63EA-3BE4-463E196BC594}"/>
                </a:ext>
              </a:extLst>
            </p:cNvPr>
            <p:cNvSpPr/>
            <p:nvPr/>
          </p:nvSpPr>
          <p:spPr>
            <a:xfrm>
              <a:off x="2381183" y="6091880"/>
              <a:ext cx="7114509" cy="599167"/>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NL" sz="2000">
                <a:solidFill>
                  <a:schemeClr val="bg1"/>
                </a:solidFill>
              </a:endParaRPr>
            </a:p>
          </p:txBody>
        </p:sp>
        <p:sp>
          <p:nvSpPr>
            <p:cNvPr id="42" name="TextBox 41">
              <a:extLst>
                <a:ext uri="{FF2B5EF4-FFF2-40B4-BE49-F238E27FC236}">
                  <a16:creationId xmlns:a16="http://schemas.microsoft.com/office/drawing/2014/main" id="{CC9E15BE-64DB-08E9-E0E5-B0A3348ADF19}"/>
                </a:ext>
              </a:extLst>
            </p:cNvPr>
            <p:cNvSpPr txBox="1"/>
            <p:nvPr/>
          </p:nvSpPr>
          <p:spPr>
            <a:xfrm>
              <a:off x="2751495" y="6143758"/>
              <a:ext cx="6503965" cy="482703"/>
            </a:xfrm>
            <a:prstGeom prst="rect">
              <a:avLst/>
            </a:prstGeom>
            <a:noFill/>
          </p:spPr>
          <p:txBody>
            <a:bodyPr wrap="square" rtlCol="0">
              <a:spAutoFit/>
            </a:bodyPr>
            <a:lstStyle/>
            <a:p>
              <a:pPr algn="ctr"/>
              <a:r>
                <a:rPr lang="en-NL">
                  <a:solidFill>
                    <a:schemeClr val="bg1"/>
                  </a:solidFill>
                  <a:latin typeface="Avenir Book" panose="02000503020000020003" pitchFamily="2" charset="0"/>
                </a:rPr>
                <a:t>Develop innovation packages for scaling ready innovations</a:t>
              </a:r>
            </a:p>
          </p:txBody>
        </p:sp>
      </p:grpSp>
      <p:grpSp>
        <p:nvGrpSpPr>
          <p:cNvPr id="43" name="Group 42">
            <a:extLst>
              <a:ext uri="{FF2B5EF4-FFF2-40B4-BE49-F238E27FC236}">
                <a16:creationId xmlns:a16="http://schemas.microsoft.com/office/drawing/2014/main" id="{89028916-8C13-0280-834D-ED35D57FA8BF}"/>
              </a:ext>
            </a:extLst>
          </p:cNvPr>
          <p:cNvGrpSpPr/>
          <p:nvPr/>
        </p:nvGrpSpPr>
        <p:grpSpPr>
          <a:xfrm>
            <a:off x="8986910" y="3038211"/>
            <a:ext cx="2477380" cy="732070"/>
            <a:chOff x="2381183" y="6032632"/>
            <a:chExt cx="7114509" cy="836996"/>
          </a:xfrm>
          <a:solidFill>
            <a:schemeClr val="accent4"/>
          </a:solidFill>
        </p:grpSpPr>
        <p:sp>
          <p:nvSpPr>
            <p:cNvPr id="44" name="Chevron 43">
              <a:extLst>
                <a:ext uri="{FF2B5EF4-FFF2-40B4-BE49-F238E27FC236}">
                  <a16:creationId xmlns:a16="http://schemas.microsoft.com/office/drawing/2014/main" id="{4D13B170-59A6-7695-9A8F-BB94177FEEE7}"/>
                </a:ext>
              </a:extLst>
            </p:cNvPr>
            <p:cNvSpPr/>
            <p:nvPr/>
          </p:nvSpPr>
          <p:spPr>
            <a:xfrm>
              <a:off x="2381183" y="6032632"/>
              <a:ext cx="7114509" cy="83699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NL" sz="2000">
                <a:solidFill>
                  <a:schemeClr val="bg1"/>
                </a:solidFill>
              </a:endParaRPr>
            </a:p>
          </p:txBody>
        </p:sp>
        <p:sp>
          <p:nvSpPr>
            <p:cNvPr id="45" name="TextBox 44">
              <a:extLst>
                <a:ext uri="{FF2B5EF4-FFF2-40B4-BE49-F238E27FC236}">
                  <a16:creationId xmlns:a16="http://schemas.microsoft.com/office/drawing/2014/main" id="{EB0D588C-94E5-E0C8-05FF-4575F99F1E74}"/>
                </a:ext>
              </a:extLst>
            </p:cNvPr>
            <p:cNvSpPr txBox="1"/>
            <p:nvPr/>
          </p:nvSpPr>
          <p:spPr>
            <a:xfrm>
              <a:off x="2686454" y="6096195"/>
              <a:ext cx="6503964" cy="646331"/>
            </a:xfrm>
            <a:prstGeom prst="rect">
              <a:avLst/>
            </a:prstGeom>
            <a:noFill/>
          </p:spPr>
          <p:txBody>
            <a:bodyPr wrap="square" rtlCol="0">
              <a:spAutoFit/>
            </a:bodyPr>
            <a:lstStyle/>
            <a:p>
              <a:pPr algn="ctr"/>
              <a:r>
                <a:rPr lang="en-NL">
                  <a:solidFill>
                    <a:schemeClr val="bg1"/>
                  </a:solidFill>
                  <a:latin typeface="Avenir Book" panose="02000503020000020003" pitchFamily="2" charset="0"/>
                </a:rPr>
                <a:t>Develop</a:t>
              </a:r>
              <a:r>
                <a:rPr lang="en-NL">
                  <a:solidFill>
                    <a:schemeClr val="bg1"/>
                  </a:solidFill>
                </a:rPr>
                <a:t> scaling strategies</a:t>
              </a:r>
            </a:p>
          </p:txBody>
        </p:sp>
      </p:grpSp>
      <p:sp>
        <p:nvSpPr>
          <p:cNvPr id="47" name="TextBox 46">
            <a:extLst>
              <a:ext uri="{FF2B5EF4-FFF2-40B4-BE49-F238E27FC236}">
                <a16:creationId xmlns:a16="http://schemas.microsoft.com/office/drawing/2014/main" id="{41570B26-129C-923E-28A9-1F97BD05D926}"/>
              </a:ext>
            </a:extLst>
          </p:cNvPr>
          <p:cNvSpPr txBox="1"/>
          <p:nvPr/>
        </p:nvSpPr>
        <p:spPr>
          <a:xfrm>
            <a:off x="6254245" y="3063224"/>
            <a:ext cx="1422184" cy="430887"/>
          </a:xfrm>
          <a:prstGeom prst="rect">
            <a:avLst/>
          </a:prstGeom>
          <a:noFill/>
        </p:spPr>
        <p:txBody>
          <a:bodyPr wrap="none" rtlCol="0">
            <a:spAutoFit/>
          </a:bodyPr>
          <a:lstStyle/>
          <a:p>
            <a:r>
              <a:rPr lang="en-NL" sz="2200">
                <a:solidFill>
                  <a:srgbClr val="515151"/>
                </a:solidFill>
                <a:latin typeface="Avenir Book" panose="02000503020000020003" pitchFamily="2" charset="0"/>
              </a:rPr>
              <a:t>outcomes</a:t>
            </a:r>
          </a:p>
        </p:txBody>
      </p:sp>
      <p:sp>
        <p:nvSpPr>
          <p:cNvPr id="48" name="TextBox 47">
            <a:extLst>
              <a:ext uri="{FF2B5EF4-FFF2-40B4-BE49-F238E27FC236}">
                <a16:creationId xmlns:a16="http://schemas.microsoft.com/office/drawing/2014/main" id="{DA7C92E9-DDD2-67FC-371B-E20C5BCDFE6B}"/>
              </a:ext>
            </a:extLst>
          </p:cNvPr>
          <p:cNvSpPr txBox="1"/>
          <p:nvPr/>
        </p:nvSpPr>
        <p:spPr>
          <a:xfrm>
            <a:off x="10905434" y="3682591"/>
            <a:ext cx="829073" cy="369332"/>
          </a:xfrm>
          <a:prstGeom prst="rect">
            <a:avLst/>
          </a:prstGeom>
          <a:noFill/>
        </p:spPr>
        <p:txBody>
          <a:bodyPr wrap="none" rtlCol="0">
            <a:spAutoFit/>
          </a:bodyPr>
          <a:lstStyle>
            <a:defPPr>
              <a:defRPr lang="en-US"/>
            </a:defPPr>
            <a:lvl1pPr>
              <a:defRPr sz="2200">
                <a:solidFill>
                  <a:srgbClr val="515151"/>
                </a:solidFill>
                <a:latin typeface="Avenir Book" panose="02000503020000020003" pitchFamily="2" charset="0"/>
              </a:defRPr>
            </a:lvl1pPr>
          </a:lstStyle>
          <a:p>
            <a:r>
              <a:rPr lang="en-NL"/>
              <a:t>impact</a:t>
            </a:r>
          </a:p>
        </p:txBody>
      </p:sp>
      <p:sp>
        <p:nvSpPr>
          <p:cNvPr id="7" name="TextBox 6">
            <a:extLst>
              <a:ext uri="{FF2B5EF4-FFF2-40B4-BE49-F238E27FC236}">
                <a16:creationId xmlns:a16="http://schemas.microsoft.com/office/drawing/2014/main" id="{076E1A4D-03F4-BE8A-D1E3-9EECB75C0CDB}"/>
              </a:ext>
            </a:extLst>
          </p:cNvPr>
          <p:cNvSpPr txBox="1"/>
          <p:nvPr/>
        </p:nvSpPr>
        <p:spPr>
          <a:xfrm>
            <a:off x="1704716" y="1193200"/>
            <a:ext cx="2910001" cy="430887"/>
          </a:xfrm>
          <a:prstGeom prst="rect">
            <a:avLst/>
          </a:prstGeom>
          <a:noFill/>
        </p:spPr>
        <p:txBody>
          <a:bodyPr wrap="square" rtlCol="0">
            <a:spAutoFit/>
          </a:bodyPr>
          <a:lstStyle/>
          <a:p>
            <a:pPr algn="ctr"/>
            <a:r>
              <a:rPr lang="en-NL" sz="2200">
                <a:highlight>
                  <a:srgbClr val="FFFF00"/>
                </a:highlight>
                <a:latin typeface="Avenir Book" panose="02000503020000020003" pitchFamily="2" charset="0"/>
              </a:rPr>
              <a:t>2022  IPSR focus</a:t>
            </a:r>
          </a:p>
        </p:txBody>
      </p:sp>
      <p:sp>
        <p:nvSpPr>
          <p:cNvPr id="8" name="TextBox 7">
            <a:extLst>
              <a:ext uri="{FF2B5EF4-FFF2-40B4-BE49-F238E27FC236}">
                <a16:creationId xmlns:a16="http://schemas.microsoft.com/office/drawing/2014/main" id="{3FD7CF9B-14F4-1A0F-307E-C8FE33735BFF}"/>
              </a:ext>
            </a:extLst>
          </p:cNvPr>
          <p:cNvSpPr txBox="1"/>
          <p:nvPr/>
        </p:nvSpPr>
        <p:spPr>
          <a:xfrm>
            <a:off x="5334322" y="1181994"/>
            <a:ext cx="2808626" cy="430887"/>
          </a:xfrm>
          <a:prstGeom prst="rect">
            <a:avLst/>
          </a:prstGeom>
          <a:noFill/>
        </p:spPr>
        <p:txBody>
          <a:bodyPr wrap="square" rtlCol="0">
            <a:spAutoFit/>
          </a:bodyPr>
          <a:lstStyle/>
          <a:p>
            <a:pPr algn="ctr"/>
            <a:r>
              <a:rPr lang="en-NL" sz="2200">
                <a:highlight>
                  <a:srgbClr val="FFFF00"/>
                </a:highlight>
                <a:latin typeface="Avenir Book" panose="02000503020000020003" pitchFamily="2" charset="0"/>
              </a:rPr>
              <a:t>2023 IPSR focus </a:t>
            </a:r>
          </a:p>
        </p:txBody>
      </p:sp>
      <p:sp>
        <p:nvSpPr>
          <p:cNvPr id="12" name="Rectangle 11">
            <a:extLst>
              <a:ext uri="{FF2B5EF4-FFF2-40B4-BE49-F238E27FC236}">
                <a16:creationId xmlns:a16="http://schemas.microsoft.com/office/drawing/2014/main" id="{F6AFD2B3-770A-AE63-FFF6-73D4D0C7CEDA}"/>
              </a:ext>
            </a:extLst>
          </p:cNvPr>
          <p:cNvSpPr/>
          <p:nvPr/>
        </p:nvSpPr>
        <p:spPr>
          <a:xfrm>
            <a:off x="545690" y="2244648"/>
            <a:ext cx="11398661" cy="3782025"/>
          </a:xfrm>
          <a:prstGeom prst="rect">
            <a:avLst/>
          </a:prstGeom>
          <a:solidFill>
            <a:schemeClr val="bg1">
              <a:alpha val="6668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6" name="TextBox 45">
            <a:extLst>
              <a:ext uri="{FF2B5EF4-FFF2-40B4-BE49-F238E27FC236}">
                <a16:creationId xmlns:a16="http://schemas.microsoft.com/office/drawing/2014/main" id="{71C368AD-C28B-0341-FCF2-A08026B27D7D}"/>
              </a:ext>
            </a:extLst>
          </p:cNvPr>
          <p:cNvSpPr txBox="1"/>
          <p:nvPr/>
        </p:nvSpPr>
        <p:spPr>
          <a:xfrm>
            <a:off x="2587283" y="2257303"/>
            <a:ext cx="1144865" cy="430887"/>
          </a:xfrm>
          <a:prstGeom prst="rect">
            <a:avLst/>
          </a:prstGeom>
          <a:noFill/>
        </p:spPr>
        <p:txBody>
          <a:bodyPr wrap="none" rtlCol="0">
            <a:spAutoFit/>
          </a:bodyPr>
          <a:lstStyle/>
          <a:p>
            <a:r>
              <a:rPr lang="en-NL" sz="2200">
                <a:latin typeface="Avenir Book" panose="02000503020000020003" pitchFamily="2" charset="0"/>
              </a:rPr>
              <a:t>outputs</a:t>
            </a:r>
          </a:p>
        </p:txBody>
      </p:sp>
      <p:sp>
        <p:nvSpPr>
          <p:cNvPr id="26" name="TextBox 25">
            <a:extLst>
              <a:ext uri="{FF2B5EF4-FFF2-40B4-BE49-F238E27FC236}">
                <a16:creationId xmlns:a16="http://schemas.microsoft.com/office/drawing/2014/main" id="{38460FF4-68B7-47DB-B4C4-CE23AB2E64D6}"/>
              </a:ext>
            </a:extLst>
          </p:cNvPr>
          <p:cNvSpPr txBox="1"/>
          <p:nvPr/>
        </p:nvSpPr>
        <p:spPr>
          <a:xfrm>
            <a:off x="8811491" y="1181995"/>
            <a:ext cx="3132860" cy="430887"/>
          </a:xfrm>
          <a:prstGeom prst="rect">
            <a:avLst/>
          </a:prstGeom>
          <a:noFill/>
        </p:spPr>
        <p:txBody>
          <a:bodyPr wrap="square" rtlCol="0">
            <a:spAutoFit/>
          </a:bodyPr>
          <a:lstStyle/>
          <a:p>
            <a:pPr algn="ctr"/>
            <a:r>
              <a:rPr lang="en-NL" sz="2200">
                <a:highlight>
                  <a:srgbClr val="FFFF00"/>
                </a:highlight>
                <a:latin typeface="Avenir Book" panose="02000503020000020003" pitchFamily="2" charset="0"/>
              </a:rPr>
              <a:t>202</a:t>
            </a:r>
            <a:r>
              <a:rPr lang="en-US" sz="2200">
                <a:highlight>
                  <a:srgbClr val="FFFF00"/>
                </a:highlight>
                <a:latin typeface="Avenir Book" panose="02000503020000020003" pitchFamily="2" charset="0"/>
              </a:rPr>
              <a:t>4 onwards</a:t>
            </a:r>
            <a:r>
              <a:rPr lang="en-NL" sz="2200">
                <a:highlight>
                  <a:srgbClr val="FFFF00"/>
                </a:highlight>
                <a:latin typeface="Avenir Book" panose="02000503020000020003" pitchFamily="2" charset="0"/>
              </a:rPr>
              <a:t> IPSR focus </a:t>
            </a:r>
          </a:p>
        </p:txBody>
      </p:sp>
      <p:sp>
        <p:nvSpPr>
          <p:cNvPr id="3" name="Rectangle 2">
            <a:extLst>
              <a:ext uri="{FF2B5EF4-FFF2-40B4-BE49-F238E27FC236}">
                <a16:creationId xmlns:a16="http://schemas.microsoft.com/office/drawing/2014/main" id="{CD2AD8DF-74A4-A199-EA15-A69482659A03}"/>
              </a:ext>
            </a:extLst>
          </p:cNvPr>
          <p:cNvSpPr/>
          <p:nvPr/>
        </p:nvSpPr>
        <p:spPr>
          <a:xfrm>
            <a:off x="5649834" y="1042271"/>
            <a:ext cx="6206320" cy="920735"/>
          </a:xfrm>
          <a:prstGeom prst="rect">
            <a:avLst/>
          </a:prstGeom>
          <a:solidFill>
            <a:schemeClr val="bg1">
              <a:alpha val="6668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27726550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2554B-DF4B-C84A-A4B3-80D27A2BBD16}"/>
              </a:ext>
            </a:extLst>
          </p:cNvPr>
          <p:cNvSpPr>
            <a:spLocks noGrp="1"/>
          </p:cNvSpPr>
          <p:nvPr>
            <p:ph type="title"/>
          </p:nvPr>
        </p:nvSpPr>
        <p:spPr>
          <a:xfrm>
            <a:off x="685799" y="181106"/>
            <a:ext cx="9717505" cy="446550"/>
          </a:xfrm>
        </p:spPr>
        <p:txBody>
          <a:bodyPr>
            <a:normAutofit fontScale="90000"/>
          </a:bodyPr>
          <a:lstStyle/>
          <a:p>
            <a:r>
              <a:rPr lang="en-NL"/>
              <a:t>IPSR as </a:t>
            </a:r>
            <a:r>
              <a:rPr lang="en-NL" i="1"/>
              <a:t>scaling the new way </a:t>
            </a:r>
            <a:r>
              <a:rPr lang="en-NL"/>
              <a:t>in CGIAR</a:t>
            </a:r>
          </a:p>
        </p:txBody>
      </p:sp>
      <p:sp>
        <p:nvSpPr>
          <p:cNvPr id="6" name="Content Placeholder 2">
            <a:extLst>
              <a:ext uri="{FF2B5EF4-FFF2-40B4-BE49-F238E27FC236}">
                <a16:creationId xmlns:a16="http://schemas.microsoft.com/office/drawing/2014/main" id="{CC338BDB-F4E7-3149-B6BE-7372994D119A}"/>
              </a:ext>
            </a:extLst>
          </p:cNvPr>
          <p:cNvSpPr>
            <a:spLocks noGrp="1"/>
          </p:cNvSpPr>
          <p:nvPr>
            <p:ph idx="1"/>
          </p:nvPr>
        </p:nvSpPr>
        <p:spPr>
          <a:xfrm>
            <a:off x="838199" y="1775621"/>
            <a:ext cx="10801865" cy="4717254"/>
          </a:xfrm>
        </p:spPr>
        <p:txBody>
          <a:bodyPr>
            <a:noAutofit/>
          </a:bodyPr>
          <a:lstStyle/>
          <a:p>
            <a:endParaRPr lang="en-GB" sz="2000">
              <a:solidFill>
                <a:srgbClr val="515151"/>
              </a:solidFill>
              <a:latin typeface="Avenir Book" panose="02000503020000020003" pitchFamily="2" charset="0"/>
            </a:endParaRPr>
          </a:p>
          <a:p>
            <a:endParaRPr lang="en-NL" sz="2400">
              <a:solidFill>
                <a:srgbClr val="515151"/>
              </a:solidFill>
              <a:latin typeface="Avenir Book" panose="02000503020000020003" pitchFamily="2" charset="0"/>
            </a:endParaRPr>
          </a:p>
          <a:p>
            <a:endParaRPr lang="nl-NL" sz="2400">
              <a:solidFill>
                <a:srgbClr val="515151"/>
              </a:solidFill>
              <a:latin typeface="Avenir Book" panose="02000503020000020003" pitchFamily="2" charset="0"/>
            </a:endParaRPr>
          </a:p>
          <a:p>
            <a:endParaRPr lang="en-GB" sz="2000">
              <a:solidFill>
                <a:srgbClr val="515151"/>
              </a:solidFill>
              <a:latin typeface="Avenir Book" panose="02000503020000020003" pitchFamily="2" charset="0"/>
            </a:endParaRPr>
          </a:p>
          <a:p>
            <a:pPr marL="914400" lvl="1" indent="-457200">
              <a:buFont typeface="+mj-lt"/>
              <a:buAutoNum type="arabicPeriod"/>
            </a:pPr>
            <a:endParaRPr lang="en-GB" sz="2000">
              <a:solidFill>
                <a:srgbClr val="515151"/>
              </a:solidFill>
              <a:latin typeface="Avenir Book" panose="02000503020000020003" pitchFamily="2" charset="0"/>
            </a:endParaRPr>
          </a:p>
          <a:p>
            <a:pPr marL="457200" lvl="1" indent="0">
              <a:buNone/>
            </a:pPr>
            <a:endParaRPr lang="en-GB" sz="2000">
              <a:solidFill>
                <a:srgbClr val="515151"/>
              </a:solidFill>
              <a:latin typeface="Avenir Book" panose="02000503020000020003" pitchFamily="2" charset="0"/>
            </a:endParaRPr>
          </a:p>
          <a:p>
            <a:pPr marL="914400" lvl="1" indent="-457200">
              <a:buFont typeface="+mj-lt"/>
              <a:buAutoNum type="arabicPeriod"/>
            </a:pPr>
            <a:endParaRPr lang="en-GB" sz="2000">
              <a:solidFill>
                <a:srgbClr val="515151"/>
              </a:solidFill>
              <a:latin typeface="Avenir Book" panose="02000503020000020003" pitchFamily="2" charset="0"/>
            </a:endParaRPr>
          </a:p>
        </p:txBody>
      </p:sp>
      <p:pic>
        <p:nvPicPr>
          <p:cNvPr id="4" name="Picture 3" descr="Logo&#10;&#10;Description automatically generated">
            <a:extLst>
              <a:ext uri="{FF2B5EF4-FFF2-40B4-BE49-F238E27FC236}">
                <a16:creationId xmlns:a16="http://schemas.microsoft.com/office/drawing/2014/main" id="{C7EB2522-D221-A24E-B219-47DD3286299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58983" y="154379"/>
            <a:ext cx="672465" cy="853440"/>
          </a:xfrm>
          <a:prstGeom prst="rect">
            <a:avLst/>
          </a:prstGeom>
          <a:noFill/>
          <a:ln>
            <a:noFill/>
          </a:ln>
        </p:spPr>
      </p:pic>
      <p:graphicFrame>
        <p:nvGraphicFramePr>
          <p:cNvPr id="3" name="Table 4">
            <a:extLst>
              <a:ext uri="{FF2B5EF4-FFF2-40B4-BE49-F238E27FC236}">
                <a16:creationId xmlns:a16="http://schemas.microsoft.com/office/drawing/2014/main" id="{FEA54B4F-660F-6B4F-816C-C49122105176}"/>
              </a:ext>
            </a:extLst>
          </p:cNvPr>
          <p:cNvGraphicFramePr>
            <a:graphicFrameLocks noGrp="1"/>
          </p:cNvGraphicFramePr>
          <p:nvPr>
            <p:extLst>
              <p:ext uri="{D42A27DB-BD31-4B8C-83A1-F6EECF244321}">
                <p14:modId xmlns:p14="http://schemas.microsoft.com/office/powerpoint/2010/main" val="685873708"/>
              </p:ext>
            </p:extLst>
          </p:nvPr>
        </p:nvGraphicFramePr>
        <p:xfrm>
          <a:off x="260552" y="1007819"/>
          <a:ext cx="11670896" cy="5734662"/>
        </p:xfrm>
        <a:graphic>
          <a:graphicData uri="http://schemas.openxmlformats.org/drawingml/2006/table">
            <a:tbl>
              <a:tblPr firstRow="1" bandRow="1">
                <a:tableStyleId>{5C22544A-7EE6-4342-B048-85BDC9FD1C3A}</a:tableStyleId>
              </a:tblPr>
              <a:tblGrid>
                <a:gridCol w="5887562">
                  <a:extLst>
                    <a:ext uri="{9D8B030D-6E8A-4147-A177-3AD203B41FA5}">
                      <a16:colId xmlns:a16="http://schemas.microsoft.com/office/drawing/2014/main" val="311482798"/>
                    </a:ext>
                  </a:extLst>
                </a:gridCol>
                <a:gridCol w="5783334">
                  <a:extLst>
                    <a:ext uri="{9D8B030D-6E8A-4147-A177-3AD203B41FA5}">
                      <a16:colId xmlns:a16="http://schemas.microsoft.com/office/drawing/2014/main" val="3486686888"/>
                    </a:ext>
                  </a:extLst>
                </a:gridCol>
              </a:tblGrid>
              <a:tr h="428452">
                <a:tc>
                  <a:txBody>
                    <a:bodyPr/>
                    <a:lstStyle/>
                    <a:p>
                      <a:pPr algn="ctr"/>
                      <a:r>
                        <a:rPr lang="nl-NL" sz="2000" err="1"/>
                        <a:t>Scaling</a:t>
                      </a:r>
                      <a:r>
                        <a:rPr lang="nl-NL" sz="2000"/>
                        <a:t> </a:t>
                      </a:r>
                      <a:r>
                        <a:rPr lang="nl-NL" sz="2000" err="1"/>
                        <a:t>the</a:t>
                      </a:r>
                      <a:r>
                        <a:rPr lang="nl-NL" sz="2000"/>
                        <a:t> </a:t>
                      </a:r>
                      <a:r>
                        <a:rPr lang="nl-NL" sz="2000" err="1"/>
                        <a:t>old</a:t>
                      </a:r>
                      <a:r>
                        <a:rPr lang="nl-NL" sz="2000"/>
                        <a:t> way</a:t>
                      </a:r>
                      <a:endParaRPr lang="en-NL" sz="2000"/>
                    </a:p>
                  </a:txBody>
                  <a:tcPr/>
                </a:tc>
                <a:tc>
                  <a:txBody>
                    <a:bodyPr/>
                    <a:lstStyle/>
                    <a:p>
                      <a:pPr algn="ctr"/>
                      <a:r>
                        <a:rPr lang="nl-NL" sz="2000" err="1"/>
                        <a:t>Scaling</a:t>
                      </a:r>
                      <a:r>
                        <a:rPr lang="nl-NL" sz="2000"/>
                        <a:t> </a:t>
                      </a:r>
                      <a:r>
                        <a:rPr lang="nl-NL" sz="2000" err="1"/>
                        <a:t>the</a:t>
                      </a:r>
                      <a:r>
                        <a:rPr lang="nl-NL" sz="2000"/>
                        <a:t> new way</a:t>
                      </a:r>
                      <a:endParaRPr lang="en-NL" sz="2000"/>
                    </a:p>
                  </a:txBody>
                  <a:tcPr/>
                </a:tc>
                <a:extLst>
                  <a:ext uri="{0D108BD9-81ED-4DB2-BD59-A6C34878D82A}">
                    <a16:rowId xmlns:a16="http://schemas.microsoft.com/office/drawing/2014/main" val="3627407569"/>
                  </a:ext>
                </a:extLst>
              </a:tr>
              <a:tr h="758030">
                <a:tc>
                  <a:txBody>
                    <a:bodyPr/>
                    <a:lstStyle/>
                    <a:p>
                      <a:r>
                        <a:rPr lang="en-NL" sz="2000" kern="1200">
                          <a:solidFill>
                            <a:srgbClr val="515151"/>
                          </a:solidFill>
                          <a:latin typeface="Avenir Book" panose="02000503020000020003" pitchFamily="2" charset="0"/>
                          <a:ea typeface="+mn-ea"/>
                          <a:cs typeface="+mn-cs"/>
                        </a:rPr>
                        <a:t>Lack of a single framework that links science and delivery</a:t>
                      </a:r>
                    </a:p>
                  </a:txBody>
                  <a:tcPr/>
                </a:tc>
                <a:tc>
                  <a:txBody>
                    <a:bodyPr/>
                    <a:lstStyle/>
                    <a:p>
                      <a:pPr marL="0" algn="l" defTabSz="914400" rtl="0" eaLnBrk="1" latinLnBrk="0" hangingPunct="1"/>
                      <a:r>
                        <a:rPr lang="en-NL" sz="2000" kern="1200">
                          <a:solidFill>
                            <a:srgbClr val="515151"/>
                          </a:solidFill>
                          <a:latin typeface="Avenir Book" panose="02000503020000020003" pitchFamily="2" charset="0"/>
                          <a:ea typeface="+mn-ea"/>
                          <a:cs typeface="+mn-cs"/>
                        </a:rPr>
                        <a:t>Integrated framework that connects science (innovation readiness) and delivery (innovation use)</a:t>
                      </a:r>
                    </a:p>
                  </a:txBody>
                  <a:tcPr/>
                </a:tc>
                <a:extLst>
                  <a:ext uri="{0D108BD9-81ED-4DB2-BD59-A6C34878D82A}">
                    <a16:rowId xmlns:a16="http://schemas.microsoft.com/office/drawing/2014/main" val="1631843266"/>
                  </a:ext>
                </a:extLst>
              </a:tr>
              <a:tr h="7580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a:solidFill>
                            <a:srgbClr val="515151"/>
                          </a:solidFill>
                          <a:latin typeface="Avenir Book" panose="02000503020000020003" pitchFamily="2" charset="0"/>
                        </a:rPr>
                        <a:t>Unrealistic ideas about innovation and scaling pathways</a:t>
                      </a:r>
                    </a:p>
                  </a:txBody>
                  <a:tcPr/>
                </a:tc>
                <a:tc>
                  <a:txBody>
                    <a:bodyPr/>
                    <a:lstStyle/>
                    <a:p>
                      <a:pPr marL="0" algn="l" defTabSz="914400" rtl="0" eaLnBrk="1" latinLnBrk="0" hangingPunct="1"/>
                      <a:r>
                        <a:rPr lang="en-NL" sz="2000" kern="1200">
                          <a:solidFill>
                            <a:srgbClr val="515151"/>
                          </a:solidFill>
                          <a:latin typeface="Avenir Book" panose="02000503020000020003" pitchFamily="2" charset="0"/>
                          <a:ea typeface="+mn-ea"/>
                          <a:cs typeface="+mn-cs"/>
                        </a:rPr>
                        <a:t>Track innovation readiness and innovation use along an impact pathway</a:t>
                      </a:r>
                    </a:p>
                  </a:txBody>
                  <a:tcPr/>
                </a:tc>
                <a:extLst>
                  <a:ext uri="{0D108BD9-81ED-4DB2-BD59-A6C34878D82A}">
                    <a16:rowId xmlns:a16="http://schemas.microsoft.com/office/drawing/2014/main" val="2156524571"/>
                  </a:ext>
                </a:extLst>
              </a:tr>
              <a:tr h="7580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a:solidFill>
                            <a:srgbClr val="515151"/>
                          </a:solidFill>
                          <a:latin typeface="Avenir Book" panose="02000503020000020003" pitchFamily="2" charset="0"/>
                        </a:rPr>
                        <a:t>Limited availability and use of evidence in innovation management</a:t>
                      </a:r>
                    </a:p>
                  </a:txBody>
                  <a:tcPr/>
                </a:tc>
                <a:tc>
                  <a:txBody>
                    <a:bodyPr/>
                    <a:lstStyle/>
                    <a:p>
                      <a:pPr marL="0" algn="l" defTabSz="914400" rtl="0" eaLnBrk="1" latinLnBrk="0" hangingPunct="1"/>
                      <a:r>
                        <a:rPr lang="en-NL" sz="2000" kern="1200">
                          <a:solidFill>
                            <a:srgbClr val="515151"/>
                          </a:solidFill>
                          <a:latin typeface="Avenir Book" panose="02000503020000020003" pitchFamily="2" charset="0"/>
                          <a:ea typeface="+mn-ea"/>
                          <a:cs typeface="+mn-cs"/>
                        </a:rPr>
                        <a:t>Collect and use evidence in a continuous way to inform quality decision-making</a:t>
                      </a:r>
                    </a:p>
                  </a:txBody>
                  <a:tcPr/>
                </a:tc>
                <a:extLst>
                  <a:ext uri="{0D108BD9-81ED-4DB2-BD59-A6C34878D82A}">
                    <a16:rowId xmlns:a16="http://schemas.microsoft.com/office/drawing/2014/main" val="640001574"/>
                  </a:ext>
                </a:extLst>
              </a:tr>
              <a:tr h="7580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a:solidFill>
                            <a:srgbClr val="515151"/>
                          </a:solidFill>
                          <a:latin typeface="Avenir Book" panose="02000503020000020003" pitchFamily="2" charset="0"/>
                        </a:rPr>
                        <a:t>Limited space for (reporting) failure (pilots never fail, pilots never scale)</a:t>
                      </a:r>
                    </a:p>
                  </a:txBody>
                  <a:tcPr/>
                </a:tc>
                <a:tc>
                  <a:txBody>
                    <a:bodyPr/>
                    <a:lstStyle/>
                    <a:p>
                      <a:pPr marL="0" algn="l" defTabSz="914400" rtl="0" eaLnBrk="1" latinLnBrk="0" hangingPunct="1"/>
                      <a:r>
                        <a:rPr lang="en-NL" sz="2000" kern="1200">
                          <a:solidFill>
                            <a:srgbClr val="515151"/>
                          </a:solidFill>
                          <a:latin typeface="Avenir Book" panose="02000503020000020003" pitchFamily="2" charset="0"/>
                          <a:ea typeface="+mn-ea"/>
                          <a:cs typeface="+mn-cs"/>
                        </a:rPr>
                        <a:t>More space for learning and adaptive management; avoid scaling innovations that are not working</a:t>
                      </a:r>
                    </a:p>
                  </a:txBody>
                  <a:tcPr/>
                </a:tc>
                <a:extLst>
                  <a:ext uri="{0D108BD9-81ED-4DB2-BD59-A6C34878D82A}">
                    <a16:rowId xmlns:a16="http://schemas.microsoft.com/office/drawing/2014/main" val="3230343646"/>
                  </a:ext>
                </a:extLst>
              </a:tr>
              <a:tr h="7580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a:solidFill>
                            <a:srgbClr val="515151"/>
                          </a:solidFill>
                          <a:latin typeface="Avenir Book" panose="02000503020000020003" pitchFamily="2" charset="0"/>
                        </a:rPr>
                        <a:t>Limited internal collaboration, synergies and co-investment with partners</a:t>
                      </a:r>
                    </a:p>
                  </a:txBody>
                  <a:tcPr/>
                </a:tc>
                <a:tc>
                  <a:txBody>
                    <a:bodyPr/>
                    <a:lstStyle/>
                    <a:p>
                      <a:pPr marL="0" algn="l" defTabSz="914400" rtl="0" eaLnBrk="1" latinLnBrk="0" hangingPunct="1"/>
                      <a:r>
                        <a:rPr lang="en-NL" sz="2000" kern="1200">
                          <a:solidFill>
                            <a:srgbClr val="515151"/>
                          </a:solidFill>
                          <a:latin typeface="Avenir Book" panose="02000503020000020003" pitchFamily="2" charset="0"/>
                          <a:ea typeface="+mn-ea"/>
                          <a:cs typeface="+mn-cs"/>
                        </a:rPr>
                        <a:t>CGIAR Initiatives, non-pooled projects and partners collaborate on context-specific innovation packages</a:t>
                      </a:r>
                    </a:p>
                  </a:txBody>
                  <a:tcPr/>
                </a:tc>
                <a:extLst>
                  <a:ext uri="{0D108BD9-81ED-4DB2-BD59-A6C34878D82A}">
                    <a16:rowId xmlns:a16="http://schemas.microsoft.com/office/drawing/2014/main" val="3596573082"/>
                  </a:ext>
                </a:extLst>
              </a:tr>
              <a:tr h="7580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a:solidFill>
                            <a:srgbClr val="515151"/>
                          </a:solidFill>
                          <a:latin typeface="Avenir Book" panose="02000503020000020003" pitchFamily="2" charset="0"/>
                        </a:rPr>
                        <a:t>Limited attention for improving enabling environment </a:t>
                      </a:r>
                    </a:p>
                  </a:txBody>
                  <a:tcPr/>
                </a:tc>
                <a:tc>
                  <a:txBody>
                    <a:bodyPr/>
                    <a:lstStyle/>
                    <a:p>
                      <a:pPr marL="0" algn="l" defTabSz="914400" rtl="0" eaLnBrk="1" latinLnBrk="0" hangingPunct="1"/>
                      <a:r>
                        <a:rPr lang="nl-NL" sz="2000" kern="1200">
                          <a:solidFill>
                            <a:srgbClr val="515151"/>
                          </a:solidFill>
                          <a:latin typeface="Avenir Book" panose="02000503020000020003" pitchFamily="2" charset="0"/>
                          <a:ea typeface="+mn-ea"/>
                          <a:cs typeface="+mn-cs"/>
                        </a:rPr>
                        <a:t>Increased </a:t>
                      </a:r>
                      <a:r>
                        <a:rPr lang="en-NL" sz="2000" kern="1200">
                          <a:solidFill>
                            <a:srgbClr val="515151"/>
                          </a:solidFill>
                          <a:latin typeface="Avenir Book" panose="02000503020000020003" pitchFamily="2" charset="0"/>
                          <a:ea typeface="+mn-ea"/>
                          <a:cs typeface="+mn-cs"/>
                        </a:rPr>
                        <a:t>CGIAR and partner investment in enabling conditions that can lever scaling of innovation</a:t>
                      </a:r>
                    </a:p>
                  </a:txBody>
                  <a:tcPr/>
                </a:tc>
                <a:extLst>
                  <a:ext uri="{0D108BD9-81ED-4DB2-BD59-A6C34878D82A}">
                    <a16:rowId xmlns:a16="http://schemas.microsoft.com/office/drawing/2014/main" val="1591142961"/>
                  </a:ext>
                </a:extLst>
              </a:tr>
              <a:tr h="7580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a:solidFill>
                            <a:srgbClr val="515151"/>
                          </a:solidFill>
                          <a:latin typeface="Avenir Book" panose="02000503020000020003" pitchFamily="2" charset="0"/>
                        </a:rPr>
                        <a:t>Limited innovation portfolio management (prioritization, risk, resource allocation)</a:t>
                      </a:r>
                    </a:p>
                  </a:txBody>
                  <a:tcPr/>
                </a:tc>
                <a:tc>
                  <a:txBody>
                    <a:bodyPr/>
                    <a:lstStyle/>
                    <a:p>
                      <a:pPr marL="0" algn="l" defTabSz="914400" rtl="0" eaLnBrk="1" latinLnBrk="0" hangingPunct="1"/>
                      <a:r>
                        <a:rPr lang="en-NL" sz="2000" kern="1200">
                          <a:solidFill>
                            <a:srgbClr val="515151"/>
                          </a:solidFill>
                          <a:latin typeface="Avenir Book" panose="02000503020000020003" pitchFamily="2" charset="0"/>
                          <a:ea typeface="+mn-ea"/>
                          <a:cs typeface="+mn-cs"/>
                        </a:rPr>
                        <a:t>Ensure a healthy and diverse innovation portfolio that delivers against short- and long-term goals</a:t>
                      </a:r>
                    </a:p>
                  </a:txBody>
                  <a:tcPr/>
                </a:tc>
                <a:extLst>
                  <a:ext uri="{0D108BD9-81ED-4DB2-BD59-A6C34878D82A}">
                    <a16:rowId xmlns:a16="http://schemas.microsoft.com/office/drawing/2014/main" val="3545576110"/>
                  </a:ext>
                </a:extLst>
              </a:tr>
            </a:tbl>
          </a:graphicData>
        </a:graphic>
      </p:graphicFrame>
    </p:spTree>
    <p:extLst>
      <p:ext uri="{BB962C8B-B14F-4D97-AF65-F5344CB8AC3E}">
        <p14:creationId xmlns:p14="http://schemas.microsoft.com/office/powerpoint/2010/main" val="24151715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27E8E-9394-4106-AC30-14C5706520C1}"/>
              </a:ext>
            </a:extLst>
          </p:cNvPr>
          <p:cNvSpPr>
            <a:spLocks noGrp="1"/>
          </p:cNvSpPr>
          <p:nvPr>
            <p:ph type="title"/>
          </p:nvPr>
        </p:nvSpPr>
        <p:spPr/>
        <p:txBody>
          <a:bodyPr/>
          <a:lstStyle/>
          <a:p>
            <a:endParaRPr lang="en-KE"/>
          </a:p>
        </p:txBody>
      </p:sp>
      <p:sp>
        <p:nvSpPr>
          <p:cNvPr id="3" name="Content Placeholder 2">
            <a:extLst>
              <a:ext uri="{FF2B5EF4-FFF2-40B4-BE49-F238E27FC236}">
                <a16:creationId xmlns:a16="http://schemas.microsoft.com/office/drawing/2014/main" id="{44A4AFAA-BAA3-453F-95E7-94D9BA213AE9}"/>
              </a:ext>
            </a:extLst>
          </p:cNvPr>
          <p:cNvSpPr>
            <a:spLocks noGrp="1"/>
          </p:cNvSpPr>
          <p:nvPr>
            <p:ph idx="1"/>
          </p:nvPr>
        </p:nvSpPr>
        <p:spPr/>
        <p:txBody>
          <a:bodyPr>
            <a:normAutofit/>
          </a:bodyPr>
          <a:lstStyle/>
          <a:p>
            <a:r>
              <a:rPr lang="en-US" sz="5400"/>
              <a:t>Stop here for IPSR setting the scene </a:t>
            </a:r>
            <a:endParaRPr lang="en-KE" sz="5400"/>
          </a:p>
        </p:txBody>
      </p:sp>
    </p:spTree>
    <p:extLst>
      <p:ext uri="{BB962C8B-B14F-4D97-AF65-F5344CB8AC3E}">
        <p14:creationId xmlns:p14="http://schemas.microsoft.com/office/powerpoint/2010/main" val="420785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417E9-FBE6-4314-BCD8-74051FC63DA1}"/>
              </a:ext>
            </a:extLst>
          </p:cNvPr>
          <p:cNvSpPr>
            <a:spLocks noGrp="1"/>
          </p:cNvSpPr>
          <p:nvPr>
            <p:ph type="title"/>
          </p:nvPr>
        </p:nvSpPr>
        <p:spPr/>
        <p:txBody>
          <a:bodyPr>
            <a:normAutofit/>
          </a:bodyPr>
          <a:lstStyle/>
          <a:p>
            <a:r>
              <a:rPr lang="en-GB"/>
              <a:t>Overview: Technical Reporting progress</a:t>
            </a:r>
            <a:endParaRPr lang="en-US"/>
          </a:p>
        </p:txBody>
      </p:sp>
      <p:sp>
        <p:nvSpPr>
          <p:cNvPr id="13" name="TextBox 12">
            <a:extLst>
              <a:ext uri="{FF2B5EF4-FFF2-40B4-BE49-F238E27FC236}">
                <a16:creationId xmlns:a16="http://schemas.microsoft.com/office/drawing/2014/main" id="{013654A9-B610-4BC6-A373-B4ABBC4AA3A4}"/>
              </a:ext>
            </a:extLst>
          </p:cNvPr>
          <p:cNvSpPr txBox="1"/>
          <p:nvPr/>
        </p:nvSpPr>
        <p:spPr>
          <a:xfrm>
            <a:off x="447010" y="1298959"/>
            <a:ext cx="9424503" cy="369332"/>
          </a:xfrm>
          <a:prstGeom prst="rect">
            <a:avLst/>
          </a:prstGeom>
          <a:noFill/>
        </p:spPr>
        <p:txBody>
          <a:bodyPr wrap="none" rtlCol="0">
            <a:spAutoFit/>
          </a:bodyPr>
          <a:lstStyle/>
          <a:p>
            <a:pPr marL="285750" indent="-285750">
              <a:buFont typeface="Wingdings" panose="05000000000000000000" pitchFamily="2" charset="2"/>
              <a:buChar char="Ø"/>
            </a:pPr>
            <a:r>
              <a:rPr lang="en-GB"/>
              <a:t>Develop and activate a fit for purpose performance and results management solution for CGIAR</a:t>
            </a:r>
            <a:endParaRPr lang="en-US"/>
          </a:p>
        </p:txBody>
      </p:sp>
      <p:pic>
        <p:nvPicPr>
          <p:cNvPr id="1028" name="Picture 4" descr="You Are Here Icon Images – Browse 1,593 Stock Photos, Vectors, and Video |  Adobe Stock">
            <a:extLst>
              <a:ext uri="{FF2B5EF4-FFF2-40B4-BE49-F238E27FC236}">
                <a16:creationId xmlns:a16="http://schemas.microsoft.com/office/drawing/2014/main" id="{1C9F1AC4-F339-4223-9958-F5F5D2841C50}"/>
              </a:ext>
            </a:extLst>
          </p:cNvPr>
          <p:cNvPicPr>
            <a:picLocks noChangeAspect="1" noChangeArrowheads="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796775" y="4490318"/>
            <a:ext cx="1628513" cy="16285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A9619E5D-81B6-4514-B21B-9774704BD30E}"/>
              </a:ext>
            </a:extLst>
          </p:cNvPr>
          <p:cNvPicPr>
            <a:picLocks noChangeAspect="1"/>
          </p:cNvPicPr>
          <p:nvPr/>
        </p:nvPicPr>
        <p:blipFill>
          <a:blip r:embed="rId4"/>
          <a:stretch>
            <a:fillRect/>
          </a:stretch>
        </p:blipFill>
        <p:spPr>
          <a:xfrm>
            <a:off x="182392" y="2174540"/>
            <a:ext cx="3068100" cy="17209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Arrow: Right 8">
            <a:extLst>
              <a:ext uri="{FF2B5EF4-FFF2-40B4-BE49-F238E27FC236}">
                <a16:creationId xmlns:a16="http://schemas.microsoft.com/office/drawing/2014/main" id="{FD2AAA4C-243F-49C6-B9CD-55C3AAF69B20}"/>
              </a:ext>
            </a:extLst>
          </p:cNvPr>
          <p:cNvSpPr/>
          <p:nvPr/>
        </p:nvSpPr>
        <p:spPr>
          <a:xfrm>
            <a:off x="3385497" y="2837773"/>
            <a:ext cx="461394" cy="56206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1CBEC3A-0C99-4932-97FD-D1B0B2EA51D4}"/>
              </a:ext>
            </a:extLst>
          </p:cNvPr>
          <p:cNvPicPr>
            <a:picLocks noChangeAspect="1"/>
          </p:cNvPicPr>
          <p:nvPr/>
        </p:nvPicPr>
        <p:blipFill>
          <a:blip r:embed="rId5"/>
          <a:stretch>
            <a:fillRect/>
          </a:stretch>
        </p:blipFill>
        <p:spPr>
          <a:xfrm>
            <a:off x="3995402" y="2174540"/>
            <a:ext cx="2958381" cy="17209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Arrow: Right 11">
            <a:extLst>
              <a:ext uri="{FF2B5EF4-FFF2-40B4-BE49-F238E27FC236}">
                <a16:creationId xmlns:a16="http://schemas.microsoft.com/office/drawing/2014/main" id="{511344C1-4CF1-4C61-BD2F-DABD8A4092AB}"/>
              </a:ext>
            </a:extLst>
          </p:cNvPr>
          <p:cNvSpPr/>
          <p:nvPr/>
        </p:nvSpPr>
        <p:spPr>
          <a:xfrm>
            <a:off x="7117196" y="2753966"/>
            <a:ext cx="461394" cy="56206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043C55C1-8AE2-4BCF-B5A2-F6135570B12E}"/>
              </a:ext>
            </a:extLst>
          </p:cNvPr>
          <p:cNvSpPr txBox="1"/>
          <p:nvPr/>
        </p:nvSpPr>
        <p:spPr>
          <a:xfrm>
            <a:off x="182392" y="3983375"/>
            <a:ext cx="3068100" cy="461665"/>
          </a:xfrm>
          <a:prstGeom prst="rect">
            <a:avLst/>
          </a:prstGeom>
          <a:noFill/>
        </p:spPr>
        <p:txBody>
          <a:bodyPr wrap="square">
            <a:spAutoFit/>
          </a:bodyPr>
          <a:lstStyle/>
          <a:p>
            <a:r>
              <a:rPr lang="en-US" sz="800">
                <a:hlinkClick r:id="rId6"/>
              </a:rPr>
              <a:t>https://cgspace.cgiar.org/bitstream/handle/10568/113793/SC11-03b_CGIAR-Performance-and-Results-Management-Framework-2022-30_postmeeting.pdf?sequence=8</a:t>
            </a:r>
            <a:r>
              <a:rPr lang="en-US" sz="800"/>
              <a:t> </a:t>
            </a:r>
          </a:p>
        </p:txBody>
      </p:sp>
      <p:sp>
        <p:nvSpPr>
          <p:cNvPr id="27" name="TextBox 26">
            <a:extLst>
              <a:ext uri="{FF2B5EF4-FFF2-40B4-BE49-F238E27FC236}">
                <a16:creationId xmlns:a16="http://schemas.microsoft.com/office/drawing/2014/main" id="{20821140-C51E-469E-BED9-60B67D056D0D}"/>
              </a:ext>
            </a:extLst>
          </p:cNvPr>
          <p:cNvSpPr txBox="1"/>
          <p:nvPr/>
        </p:nvSpPr>
        <p:spPr>
          <a:xfrm>
            <a:off x="3995402" y="3983375"/>
            <a:ext cx="3430822" cy="338554"/>
          </a:xfrm>
          <a:prstGeom prst="rect">
            <a:avLst/>
          </a:prstGeom>
          <a:noFill/>
        </p:spPr>
        <p:txBody>
          <a:bodyPr wrap="square">
            <a:spAutoFit/>
          </a:bodyPr>
          <a:lstStyle/>
          <a:p>
            <a:r>
              <a:rPr lang="en-US" sz="800">
                <a:hlinkClick r:id="rId7"/>
              </a:rPr>
              <a:t>https://storage.googleapis.com/cgiarorg/2022/06/CGIAR-Technical-Reporting-Arrangement-June2022.pdf</a:t>
            </a:r>
            <a:r>
              <a:rPr lang="en-US" sz="800"/>
              <a:t> </a:t>
            </a:r>
          </a:p>
        </p:txBody>
      </p:sp>
      <p:sp>
        <p:nvSpPr>
          <p:cNvPr id="14" name="Arrow: Right 13">
            <a:extLst>
              <a:ext uri="{FF2B5EF4-FFF2-40B4-BE49-F238E27FC236}">
                <a16:creationId xmlns:a16="http://schemas.microsoft.com/office/drawing/2014/main" id="{C0B86152-A650-4E20-9963-3EFB2FAEE396}"/>
              </a:ext>
            </a:extLst>
          </p:cNvPr>
          <p:cNvSpPr/>
          <p:nvPr/>
        </p:nvSpPr>
        <p:spPr>
          <a:xfrm rot="5400000">
            <a:off x="7997123" y="4065507"/>
            <a:ext cx="461394" cy="56206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556E724-6B56-40BC-BDD8-3D43DCF057E6}"/>
              </a:ext>
            </a:extLst>
          </p:cNvPr>
          <p:cNvSpPr/>
          <p:nvPr/>
        </p:nvSpPr>
        <p:spPr>
          <a:xfrm>
            <a:off x="7262041" y="4740904"/>
            <a:ext cx="2132017" cy="188487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en-GB">
                <a:solidFill>
                  <a:schemeClr val="tx1"/>
                </a:solidFill>
              </a:rPr>
              <a:t>Pooled funding Technical Reporting</a:t>
            </a:r>
          </a:p>
          <a:p>
            <a:pPr algn="ctr"/>
            <a:r>
              <a:rPr lang="en-GB">
                <a:solidFill>
                  <a:schemeClr val="tx1"/>
                </a:solidFill>
              </a:rPr>
              <a:t>Process &amp; Product</a:t>
            </a:r>
          </a:p>
          <a:p>
            <a:pPr algn="ctr"/>
            <a:r>
              <a:rPr lang="en-GB">
                <a:solidFill>
                  <a:schemeClr val="tx1"/>
                </a:solidFill>
              </a:rPr>
              <a:t>Kicked off in Dec</a:t>
            </a:r>
            <a:endParaRPr lang="en-US">
              <a:solidFill>
                <a:schemeClr val="tx1"/>
              </a:solidFill>
            </a:endParaRPr>
          </a:p>
        </p:txBody>
      </p:sp>
      <p:sp>
        <p:nvSpPr>
          <p:cNvPr id="21" name="TextBox 20">
            <a:extLst>
              <a:ext uri="{FF2B5EF4-FFF2-40B4-BE49-F238E27FC236}">
                <a16:creationId xmlns:a16="http://schemas.microsoft.com/office/drawing/2014/main" id="{207E3555-9726-43C2-BF0B-59B91FA5EBA9}"/>
              </a:ext>
            </a:extLst>
          </p:cNvPr>
          <p:cNvSpPr txBox="1"/>
          <p:nvPr/>
        </p:nvSpPr>
        <p:spPr>
          <a:xfrm>
            <a:off x="1185687" y="2271835"/>
            <a:ext cx="1061509" cy="369332"/>
          </a:xfrm>
          <a:prstGeom prst="rect">
            <a:avLst/>
          </a:prstGeom>
          <a:noFill/>
        </p:spPr>
        <p:txBody>
          <a:bodyPr wrap="none" rtlCol="0">
            <a:spAutoFit/>
          </a:bodyPr>
          <a:lstStyle/>
          <a:p>
            <a:r>
              <a:rPr lang="en-GB"/>
              <a:t>Dec 2020</a:t>
            </a:r>
            <a:endParaRPr lang="en-US"/>
          </a:p>
        </p:txBody>
      </p:sp>
      <p:sp>
        <p:nvSpPr>
          <p:cNvPr id="28" name="TextBox 27">
            <a:extLst>
              <a:ext uri="{FF2B5EF4-FFF2-40B4-BE49-F238E27FC236}">
                <a16:creationId xmlns:a16="http://schemas.microsoft.com/office/drawing/2014/main" id="{EADA1AF9-72CE-4757-8E51-6276E8EF1B1D}"/>
              </a:ext>
            </a:extLst>
          </p:cNvPr>
          <p:cNvSpPr txBox="1"/>
          <p:nvPr/>
        </p:nvSpPr>
        <p:spPr>
          <a:xfrm>
            <a:off x="4786700" y="2297881"/>
            <a:ext cx="1138453" cy="369332"/>
          </a:xfrm>
          <a:prstGeom prst="rect">
            <a:avLst/>
          </a:prstGeom>
          <a:noFill/>
        </p:spPr>
        <p:txBody>
          <a:bodyPr wrap="none" rtlCol="0">
            <a:spAutoFit/>
          </a:bodyPr>
          <a:lstStyle/>
          <a:p>
            <a:r>
              <a:rPr lang="en-GB"/>
              <a:t>June 2022</a:t>
            </a:r>
            <a:endParaRPr lang="en-US"/>
          </a:p>
        </p:txBody>
      </p:sp>
      <p:pic>
        <p:nvPicPr>
          <p:cNvPr id="3" name="Picture 2">
            <a:extLst>
              <a:ext uri="{FF2B5EF4-FFF2-40B4-BE49-F238E27FC236}">
                <a16:creationId xmlns:a16="http://schemas.microsoft.com/office/drawing/2014/main" id="{CE6FA94C-C390-4C1B-E1DE-2C4082F8E58C}"/>
              </a:ext>
            </a:extLst>
          </p:cNvPr>
          <p:cNvPicPr>
            <a:picLocks noChangeAspect="1"/>
          </p:cNvPicPr>
          <p:nvPr/>
        </p:nvPicPr>
        <p:blipFill>
          <a:blip r:embed="rId8">
            <a:duotone>
              <a:schemeClr val="accent1">
                <a:shade val="45000"/>
                <a:satMod val="135000"/>
              </a:schemeClr>
              <a:prstClr val="white"/>
            </a:duotone>
          </a:blip>
          <a:stretch>
            <a:fillRect/>
          </a:stretch>
        </p:blipFill>
        <p:spPr>
          <a:xfrm rot="19594831">
            <a:off x="2667752" y="3513771"/>
            <a:ext cx="1408492" cy="939208"/>
          </a:xfrm>
          <a:prstGeom prst="rect">
            <a:avLst/>
          </a:prstGeom>
        </p:spPr>
      </p:pic>
      <p:pic>
        <p:nvPicPr>
          <p:cNvPr id="6" name="Picture 5">
            <a:extLst>
              <a:ext uri="{FF2B5EF4-FFF2-40B4-BE49-F238E27FC236}">
                <a16:creationId xmlns:a16="http://schemas.microsoft.com/office/drawing/2014/main" id="{B545CF53-5F00-9240-2EC5-3F2C64DD4784}"/>
              </a:ext>
            </a:extLst>
          </p:cNvPr>
          <p:cNvPicPr>
            <a:picLocks noChangeAspect="1"/>
          </p:cNvPicPr>
          <p:nvPr/>
        </p:nvPicPr>
        <p:blipFill>
          <a:blip r:embed="rId8">
            <a:duotone>
              <a:schemeClr val="accent1">
                <a:shade val="45000"/>
                <a:satMod val="135000"/>
              </a:schemeClr>
              <a:prstClr val="white"/>
            </a:duotone>
          </a:blip>
          <a:stretch>
            <a:fillRect/>
          </a:stretch>
        </p:blipFill>
        <p:spPr>
          <a:xfrm rot="19594831">
            <a:off x="6507970" y="3334467"/>
            <a:ext cx="1408492" cy="939208"/>
          </a:xfrm>
          <a:prstGeom prst="rect">
            <a:avLst/>
          </a:prstGeom>
        </p:spPr>
      </p:pic>
      <p:sp>
        <p:nvSpPr>
          <p:cNvPr id="4" name="TextBox 3">
            <a:extLst>
              <a:ext uri="{FF2B5EF4-FFF2-40B4-BE49-F238E27FC236}">
                <a16:creationId xmlns:a16="http://schemas.microsoft.com/office/drawing/2014/main" id="{9D6DE11C-230A-D68B-5483-2049D96A8CE6}"/>
              </a:ext>
            </a:extLst>
          </p:cNvPr>
          <p:cNvSpPr txBox="1"/>
          <p:nvPr/>
        </p:nvSpPr>
        <p:spPr>
          <a:xfrm>
            <a:off x="2247196" y="5469044"/>
            <a:ext cx="3618298" cy="646331"/>
          </a:xfrm>
          <a:prstGeom prst="rect">
            <a:avLst/>
          </a:prstGeom>
          <a:noFill/>
        </p:spPr>
        <p:txBody>
          <a:bodyPr wrap="none" rtlCol="0">
            <a:spAutoFit/>
          </a:bodyPr>
          <a:lstStyle/>
          <a:p>
            <a:r>
              <a:rPr lang="en-US" u="sng"/>
              <a:t>Big picture: We are globally on track </a:t>
            </a:r>
          </a:p>
          <a:p>
            <a:endParaRPr lang="en-GB" u="sng"/>
          </a:p>
        </p:txBody>
      </p:sp>
      <p:grpSp>
        <p:nvGrpSpPr>
          <p:cNvPr id="18" name="Group 17">
            <a:extLst>
              <a:ext uri="{FF2B5EF4-FFF2-40B4-BE49-F238E27FC236}">
                <a16:creationId xmlns:a16="http://schemas.microsoft.com/office/drawing/2014/main" id="{681F9C5E-AFF7-B2E1-242F-448174DBB506}"/>
              </a:ext>
            </a:extLst>
          </p:cNvPr>
          <p:cNvGrpSpPr/>
          <p:nvPr/>
        </p:nvGrpSpPr>
        <p:grpSpPr>
          <a:xfrm>
            <a:off x="7726731" y="2139968"/>
            <a:ext cx="3686020" cy="1843407"/>
            <a:chOff x="6334350" y="4399000"/>
            <a:chExt cx="3686020" cy="2181961"/>
          </a:xfrm>
        </p:grpSpPr>
        <p:sp>
          <p:nvSpPr>
            <p:cNvPr id="10" name="TextBox 9">
              <a:extLst>
                <a:ext uri="{FF2B5EF4-FFF2-40B4-BE49-F238E27FC236}">
                  <a16:creationId xmlns:a16="http://schemas.microsoft.com/office/drawing/2014/main" id="{6A3F8A08-27E0-4120-8849-17BE22282CE5}"/>
                </a:ext>
              </a:extLst>
            </p:cNvPr>
            <p:cNvSpPr txBox="1"/>
            <p:nvPr/>
          </p:nvSpPr>
          <p:spPr>
            <a:xfrm>
              <a:off x="6356380" y="4760127"/>
              <a:ext cx="3071433" cy="1477328"/>
            </a:xfrm>
            <a:prstGeom prst="rect">
              <a:avLst/>
            </a:prstGeom>
            <a:noFill/>
          </p:spPr>
          <p:txBody>
            <a:bodyPr wrap="square" rtlCol="0">
              <a:spAutoFit/>
            </a:bodyPr>
            <a:lstStyle/>
            <a:p>
              <a:pPr marL="285750" indent="-285750">
                <a:buFont typeface="Arial" panose="020B0604020202020204" pitchFamily="34" charset="0"/>
                <a:buChar char="•"/>
              </a:pPr>
              <a:r>
                <a:rPr lang="en-GB"/>
                <a:t>IDT Engagement </a:t>
              </a:r>
            </a:p>
            <a:p>
              <a:pPr marL="285750" indent="-285750">
                <a:buFont typeface="Arial" panose="020B0604020202020204" pitchFamily="34" charset="0"/>
                <a:buChar char="•"/>
              </a:pPr>
              <a:r>
                <a:rPr lang="en-GB"/>
                <a:t>Template finalisation</a:t>
              </a:r>
            </a:p>
            <a:p>
              <a:pPr marL="285750" indent="-285750">
                <a:buFont typeface="Arial" panose="020B0604020202020204" pitchFamily="34" charset="0"/>
                <a:buChar char="•"/>
              </a:pPr>
              <a:r>
                <a:rPr lang="en-GB"/>
                <a:t>Performance &amp; Results Management System build</a:t>
              </a:r>
            </a:p>
            <a:p>
              <a:endParaRPr lang="en-US"/>
            </a:p>
          </p:txBody>
        </p:sp>
        <p:sp>
          <p:nvSpPr>
            <p:cNvPr id="30" name="TextBox 29">
              <a:extLst>
                <a:ext uri="{FF2B5EF4-FFF2-40B4-BE49-F238E27FC236}">
                  <a16:creationId xmlns:a16="http://schemas.microsoft.com/office/drawing/2014/main" id="{0E32FC9F-8BFF-49C6-973B-C53BF4D8A758}"/>
                </a:ext>
              </a:extLst>
            </p:cNvPr>
            <p:cNvSpPr txBox="1"/>
            <p:nvPr/>
          </p:nvSpPr>
          <p:spPr>
            <a:xfrm>
              <a:off x="6517549" y="4399000"/>
              <a:ext cx="3502821" cy="369332"/>
            </a:xfrm>
            <a:prstGeom prst="rect">
              <a:avLst/>
            </a:prstGeom>
            <a:noFill/>
          </p:spPr>
          <p:txBody>
            <a:bodyPr wrap="square">
              <a:spAutoFit/>
            </a:bodyPr>
            <a:lstStyle/>
            <a:p>
              <a:r>
                <a:rPr lang="en-GB" u="sng"/>
                <a:t>September – November 2022</a:t>
              </a:r>
            </a:p>
          </p:txBody>
        </p:sp>
        <p:sp>
          <p:nvSpPr>
            <p:cNvPr id="17" name="Rectangle 16">
              <a:extLst>
                <a:ext uri="{FF2B5EF4-FFF2-40B4-BE49-F238E27FC236}">
                  <a16:creationId xmlns:a16="http://schemas.microsoft.com/office/drawing/2014/main" id="{78542A52-BC5D-D3C8-7E6B-70CEB13F6A8C}"/>
                </a:ext>
              </a:extLst>
            </p:cNvPr>
            <p:cNvSpPr/>
            <p:nvPr/>
          </p:nvSpPr>
          <p:spPr>
            <a:xfrm>
              <a:off x="6334350" y="4399238"/>
              <a:ext cx="3279582" cy="218172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Arrow: Right 19">
            <a:extLst>
              <a:ext uri="{FF2B5EF4-FFF2-40B4-BE49-F238E27FC236}">
                <a16:creationId xmlns:a16="http://schemas.microsoft.com/office/drawing/2014/main" id="{8963CD5A-02B3-4204-4BC7-5BF9FF39F86F}"/>
              </a:ext>
            </a:extLst>
          </p:cNvPr>
          <p:cNvSpPr/>
          <p:nvPr/>
        </p:nvSpPr>
        <p:spPr>
          <a:xfrm>
            <a:off x="9514118" y="5428460"/>
            <a:ext cx="461394" cy="56206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F01FEEF4-B88D-EAD5-B118-C6DE99F3E024}"/>
              </a:ext>
            </a:extLst>
          </p:cNvPr>
          <p:cNvPicPr>
            <a:picLocks noChangeAspect="1"/>
          </p:cNvPicPr>
          <p:nvPr/>
        </p:nvPicPr>
        <p:blipFill>
          <a:blip r:embed="rId8">
            <a:duotone>
              <a:schemeClr val="accent1">
                <a:shade val="45000"/>
                <a:satMod val="135000"/>
              </a:schemeClr>
              <a:prstClr val="white"/>
            </a:duotone>
          </a:blip>
          <a:stretch>
            <a:fillRect/>
          </a:stretch>
        </p:blipFill>
        <p:spPr>
          <a:xfrm rot="19594831">
            <a:off x="6507970" y="5768075"/>
            <a:ext cx="1408492" cy="939208"/>
          </a:xfrm>
          <a:prstGeom prst="rect">
            <a:avLst/>
          </a:prstGeom>
        </p:spPr>
      </p:pic>
      <p:pic>
        <p:nvPicPr>
          <p:cNvPr id="23" name="Picture 22">
            <a:extLst>
              <a:ext uri="{FF2B5EF4-FFF2-40B4-BE49-F238E27FC236}">
                <a16:creationId xmlns:a16="http://schemas.microsoft.com/office/drawing/2014/main" id="{89BB4989-FCB2-A983-4C57-5A59CC98EE7B}"/>
              </a:ext>
            </a:extLst>
          </p:cNvPr>
          <p:cNvPicPr>
            <a:picLocks noChangeAspect="1"/>
          </p:cNvPicPr>
          <p:nvPr/>
        </p:nvPicPr>
        <p:blipFill>
          <a:blip r:embed="rId8">
            <a:duotone>
              <a:schemeClr val="accent1">
                <a:shade val="45000"/>
                <a:satMod val="135000"/>
              </a:schemeClr>
              <a:prstClr val="white"/>
            </a:duotone>
          </a:blip>
          <a:stretch>
            <a:fillRect/>
          </a:stretch>
        </p:blipFill>
        <p:spPr>
          <a:xfrm rot="19594831">
            <a:off x="10116771" y="3269167"/>
            <a:ext cx="1408492" cy="939208"/>
          </a:xfrm>
          <a:prstGeom prst="rect">
            <a:avLst/>
          </a:prstGeom>
        </p:spPr>
      </p:pic>
      <p:sp>
        <p:nvSpPr>
          <p:cNvPr id="24" name="TextBox 23">
            <a:extLst>
              <a:ext uri="{FF2B5EF4-FFF2-40B4-BE49-F238E27FC236}">
                <a16:creationId xmlns:a16="http://schemas.microsoft.com/office/drawing/2014/main" id="{A71FF14B-1941-FB0E-BFDC-8063C17392E5}"/>
              </a:ext>
            </a:extLst>
          </p:cNvPr>
          <p:cNvSpPr txBox="1"/>
          <p:nvPr/>
        </p:nvSpPr>
        <p:spPr>
          <a:xfrm>
            <a:off x="7445241" y="4811111"/>
            <a:ext cx="1678665" cy="369332"/>
          </a:xfrm>
          <a:prstGeom prst="rect">
            <a:avLst/>
          </a:prstGeom>
          <a:noFill/>
        </p:spPr>
        <p:txBody>
          <a:bodyPr wrap="none" rtlCol="0">
            <a:spAutoFit/>
          </a:bodyPr>
          <a:lstStyle/>
          <a:p>
            <a:r>
              <a:rPr lang="en-GB" u="sng"/>
              <a:t>December 2022</a:t>
            </a:r>
          </a:p>
        </p:txBody>
      </p:sp>
      <p:sp>
        <p:nvSpPr>
          <p:cNvPr id="15" name="TextBox 14">
            <a:extLst>
              <a:ext uri="{FF2B5EF4-FFF2-40B4-BE49-F238E27FC236}">
                <a16:creationId xmlns:a16="http://schemas.microsoft.com/office/drawing/2014/main" id="{D498F440-76A5-2C25-D89B-7FC9FB5C0F0A}"/>
              </a:ext>
            </a:extLst>
          </p:cNvPr>
          <p:cNvSpPr txBox="1"/>
          <p:nvPr/>
        </p:nvSpPr>
        <p:spPr>
          <a:xfrm>
            <a:off x="10031897" y="5953063"/>
            <a:ext cx="1146468" cy="369332"/>
          </a:xfrm>
          <a:prstGeom prst="rect">
            <a:avLst/>
          </a:prstGeom>
          <a:noFill/>
        </p:spPr>
        <p:txBody>
          <a:bodyPr wrap="none" rtlCol="0">
            <a:spAutoFit/>
          </a:bodyPr>
          <a:lstStyle/>
          <a:p>
            <a:r>
              <a:rPr lang="en-GB"/>
              <a:t>April 2023</a:t>
            </a:r>
          </a:p>
        </p:txBody>
      </p:sp>
      <p:sp>
        <p:nvSpPr>
          <p:cNvPr id="16" name="Arrow: Down 15">
            <a:extLst>
              <a:ext uri="{FF2B5EF4-FFF2-40B4-BE49-F238E27FC236}">
                <a16:creationId xmlns:a16="http://schemas.microsoft.com/office/drawing/2014/main" id="{CA0E2409-C727-DBF5-063F-38C93D4B20F1}"/>
              </a:ext>
            </a:extLst>
          </p:cNvPr>
          <p:cNvSpPr/>
          <p:nvPr/>
        </p:nvSpPr>
        <p:spPr>
          <a:xfrm rot="16200000">
            <a:off x="1175009" y="5234298"/>
            <a:ext cx="827257" cy="914400"/>
          </a:xfrm>
          <a:prstGeom prst="downArrow">
            <a:avLst/>
          </a:prstGeom>
          <a:solidFill>
            <a:srgbClr val="FF00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615910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82D5A-D163-447F-89D6-FCF04526F7BD}"/>
              </a:ext>
            </a:extLst>
          </p:cNvPr>
          <p:cNvSpPr>
            <a:spLocks noGrp="1"/>
          </p:cNvSpPr>
          <p:nvPr>
            <p:ph type="title"/>
          </p:nvPr>
        </p:nvSpPr>
        <p:spPr/>
        <p:txBody>
          <a:bodyPr/>
          <a:lstStyle/>
          <a:p>
            <a:r>
              <a:rPr lang="en-US"/>
              <a:t>What did IPSR set out to do in 2022?</a:t>
            </a:r>
            <a:endParaRPr lang="en-KE"/>
          </a:p>
        </p:txBody>
      </p:sp>
      <p:sp>
        <p:nvSpPr>
          <p:cNvPr id="9" name="Content Placeholder 8">
            <a:extLst>
              <a:ext uri="{FF2B5EF4-FFF2-40B4-BE49-F238E27FC236}">
                <a16:creationId xmlns:a16="http://schemas.microsoft.com/office/drawing/2014/main" id="{BE78720C-14E2-4D17-8F6F-717EEB833A1A}"/>
              </a:ext>
            </a:extLst>
          </p:cNvPr>
          <p:cNvSpPr>
            <a:spLocks noGrp="1"/>
          </p:cNvSpPr>
          <p:nvPr>
            <p:ph idx="1"/>
          </p:nvPr>
        </p:nvSpPr>
        <p:spPr/>
        <p:txBody>
          <a:bodyPr>
            <a:normAutofit fontScale="62500" lnSpcReduction="20000"/>
          </a:bodyPr>
          <a:lstStyle/>
          <a:p>
            <a:r>
              <a:rPr lang="en-US" sz="4800" b="1"/>
              <a:t>Redesign</a:t>
            </a:r>
            <a:r>
              <a:rPr lang="en-US" b="1"/>
              <a:t> </a:t>
            </a:r>
            <a:r>
              <a:rPr lang="en-US"/>
              <a:t>– Simplify the original </a:t>
            </a:r>
            <a:r>
              <a:rPr lang="en-US" u="sng">
                <a:hlinkClick r:id="rId2"/>
              </a:rPr>
              <a:t>Scaling Readiness approach</a:t>
            </a:r>
            <a:r>
              <a:rPr lang="en-US"/>
              <a:t> to meet the minimum viable requirements and CGIAR’s implementation reality. Profiling innovations can now be completed in less than an hour, and the more complex innovation package process has been reduced to a 1-day workshop, while still assuring quality data.</a:t>
            </a:r>
          </a:p>
          <a:p>
            <a:r>
              <a:rPr lang="en-US" sz="4800" b="1"/>
              <a:t>Pilot</a:t>
            </a:r>
            <a:r>
              <a:rPr lang="en-US"/>
              <a:t> – IPSR products and tools have been successfully piloted with four ‘early adopter’ CGIAR Initiatives, </a:t>
            </a:r>
            <a:r>
              <a:rPr lang="en-US" u="sng">
                <a:hlinkClick r:id="rId3"/>
              </a:rPr>
              <a:t>Over 60 innovations were profiled and published</a:t>
            </a:r>
            <a:r>
              <a:rPr lang="en-US"/>
              <a:t> and three innovation package design workshops conducted in Tanzania, Kenya and Zambia. An innovation portfolio management pilot with the </a:t>
            </a:r>
            <a:r>
              <a:rPr lang="en-US" u="sng">
                <a:hlinkClick r:id="rId4"/>
              </a:rPr>
              <a:t>CGIAR Initiative on Diversification in East and Southern Africa</a:t>
            </a:r>
            <a:r>
              <a:rPr lang="en-US"/>
              <a:t> </a:t>
            </a:r>
          </a:p>
          <a:p>
            <a:r>
              <a:rPr lang="en-US" sz="4800" b="1"/>
              <a:t>Integrate</a:t>
            </a:r>
            <a:r>
              <a:rPr lang="en-US" b="1"/>
              <a:t> </a:t>
            </a:r>
            <a:r>
              <a:rPr lang="en-US"/>
              <a:t>– IPSR is now fully integrated into the </a:t>
            </a:r>
            <a:r>
              <a:rPr lang="en-US" u="sng">
                <a:hlinkClick r:id="rId5"/>
              </a:rPr>
              <a:t>CGIAR technical reporting arrangement</a:t>
            </a:r>
            <a:r>
              <a:rPr lang="en-US"/>
              <a:t> and the </a:t>
            </a:r>
            <a:r>
              <a:rPr lang="en-US" u="sng">
                <a:hlinkClick r:id="rId6"/>
              </a:rPr>
              <a:t>Performance and Results Management System</a:t>
            </a:r>
            <a:r>
              <a:rPr lang="en-US"/>
              <a:t> (PRMS), which includes a quality assurance process to ensure that scaling readiness assessments are evidence-based. IPSR will feed the </a:t>
            </a:r>
            <a:r>
              <a:rPr lang="en-US" u="sng">
                <a:hlinkClick r:id="rId7"/>
              </a:rPr>
              <a:t>CGIAR results dashboard</a:t>
            </a:r>
            <a:r>
              <a:rPr lang="en-US"/>
              <a:t>, strategic communication, and portfolio management.</a:t>
            </a:r>
          </a:p>
          <a:p>
            <a:r>
              <a:rPr lang="en-US" sz="4800" b="1"/>
              <a:t>Capacity</a:t>
            </a:r>
            <a:r>
              <a:rPr lang="en-US"/>
              <a:t> – A small team at PPU/IPSR and larger group of experts across the system.  More than 1,600 students enrolled in an </a:t>
            </a:r>
            <a:r>
              <a:rPr lang="en-US" u="sng">
                <a:hlinkClick r:id="rId8"/>
              </a:rPr>
              <a:t>online course on innovation and scaling</a:t>
            </a:r>
            <a:r>
              <a:rPr lang="en-US"/>
              <a:t> developed in English, French and Spanish, to strengthen innovation and scaling capacity more broadly in the agricultural sector. </a:t>
            </a:r>
          </a:p>
          <a:p>
            <a:r>
              <a:rPr lang="en-US" sz="4800" b="1"/>
              <a:t>Engage</a:t>
            </a:r>
            <a:r>
              <a:rPr lang="en-US"/>
              <a:t> – To nurture broader innovation and scaling culture, the IPSR team is engaging with innovation and scaling champions from across the CGIAR System, set up close collaborations with the scaling teams of BMGF, GIZ etc. </a:t>
            </a:r>
          </a:p>
        </p:txBody>
      </p:sp>
    </p:spTree>
    <p:extLst>
      <p:ext uri="{BB962C8B-B14F-4D97-AF65-F5344CB8AC3E}">
        <p14:creationId xmlns:p14="http://schemas.microsoft.com/office/powerpoint/2010/main" val="16740269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2554B-DF4B-C84A-A4B3-80D27A2BBD16}"/>
              </a:ext>
            </a:extLst>
          </p:cNvPr>
          <p:cNvSpPr>
            <a:spLocks noGrp="1"/>
          </p:cNvSpPr>
          <p:nvPr>
            <p:ph type="title"/>
          </p:nvPr>
        </p:nvSpPr>
        <p:spPr/>
        <p:txBody>
          <a:bodyPr/>
          <a:lstStyle/>
          <a:p>
            <a:r>
              <a:rPr lang="en-NL"/>
              <a:t>IPSR 2022 and 2024 ambitions</a:t>
            </a:r>
          </a:p>
        </p:txBody>
      </p:sp>
      <p:sp>
        <p:nvSpPr>
          <p:cNvPr id="6" name="Content Placeholder 2">
            <a:extLst>
              <a:ext uri="{FF2B5EF4-FFF2-40B4-BE49-F238E27FC236}">
                <a16:creationId xmlns:a16="http://schemas.microsoft.com/office/drawing/2014/main" id="{CC338BDB-F4E7-3149-B6BE-7372994D119A}"/>
              </a:ext>
            </a:extLst>
          </p:cNvPr>
          <p:cNvSpPr>
            <a:spLocks noGrp="1"/>
          </p:cNvSpPr>
          <p:nvPr>
            <p:ph idx="1"/>
          </p:nvPr>
        </p:nvSpPr>
        <p:spPr>
          <a:xfrm>
            <a:off x="838199" y="1775621"/>
            <a:ext cx="10801865" cy="4717254"/>
          </a:xfrm>
        </p:spPr>
        <p:txBody>
          <a:bodyPr>
            <a:noAutofit/>
          </a:bodyPr>
          <a:lstStyle/>
          <a:p>
            <a:endParaRPr lang="en-GB" sz="2000">
              <a:solidFill>
                <a:srgbClr val="515151"/>
              </a:solidFill>
              <a:latin typeface="Avenir Book" panose="02000503020000020003" pitchFamily="2" charset="0"/>
            </a:endParaRPr>
          </a:p>
          <a:p>
            <a:endParaRPr lang="en-NL" sz="2400">
              <a:solidFill>
                <a:srgbClr val="515151"/>
              </a:solidFill>
              <a:latin typeface="Avenir Book" panose="02000503020000020003" pitchFamily="2" charset="0"/>
            </a:endParaRPr>
          </a:p>
          <a:p>
            <a:endParaRPr lang="nl-NL" sz="2400">
              <a:solidFill>
                <a:srgbClr val="515151"/>
              </a:solidFill>
              <a:latin typeface="Avenir Book" panose="02000503020000020003" pitchFamily="2" charset="0"/>
            </a:endParaRPr>
          </a:p>
          <a:p>
            <a:endParaRPr lang="en-GB" sz="2000">
              <a:solidFill>
                <a:srgbClr val="515151"/>
              </a:solidFill>
              <a:latin typeface="Avenir Book" panose="02000503020000020003" pitchFamily="2" charset="0"/>
            </a:endParaRPr>
          </a:p>
          <a:p>
            <a:pPr marL="914400" lvl="1" indent="-457200">
              <a:buFont typeface="+mj-lt"/>
              <a:buAutoNum type="arabicPeriod"/>
            </a:pPr>
            <a:endParaRPr lang="en-GB" sz="2000">
              <a:solidFill>
                <a:srgbClr val="515151"/>
              </a:solidFill>
              <a:latin typeface="Avenir Book" panose="02000503020000020003" pitchFamily="2" charset="0"/>
            </a:endParaRPr>
          </a:p>
          <a:p>
            <a:pPr marL="457200" lvl="1" indent="0">
              <a:buNone/>
            </a:pPr>
            <a:endParaRPr lang="en-GB" sz="2000">
              <a:solidFill>
                <a:srgbClr val="515151"/>
              </a:solidFill>
              <a:latin typeface="Avenir Book" panose="02000503020000020003" pitchFamily="2" charset="0"/>
            </a:endParaRPr>
          </a:p>
          <a:p>
            <a:pPr marL="914400" lvl="1" indent="-457200">
              <a:buFont typeface="+mj-lt"/>
              <a:buAutoNum type="arabicPeriod"/>
            </a:pPr>
            <a:endParaRPr lang="en-GB" sz="2000">
              <a:solidFill>
                <a:srgbClr val="515151"/>
              </a:solidFill>
              <a:latin typeface="Avenir Book" panose="02000503020000020003" pitchFamily="2" charset="0"/>
            </a:endParaRPr>
          </a:p>
        </p:txBody>
      </p:sp>
      <p:pic>
        <p:nvPicPr>
          <p:cNvPr id="4" name="Picture 3" descr="Logo&#10;&#10;Description automatically generated">
            <a:extLst>
              <a:ext uri="{FF2B5EF4-FFF2-40B4-BE49-F238E27FC236}">
                <a16:creationId xmlns:a16="http://schemas.microsoft.com/office/drawing/2014/main" id="{C7EB2522-D221-A24E-B219-47DD3286299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58983" y="154379"/>
            <a:ext cx="672465" cy="853440"/>
          </a:xfrm>
          <a:prstGeom prst="rect">
            <a:avLst/>
          </a:prstGeom>
          <a:noFill/>
          <a:ln>
            <a:noFill/>
          </a:ln>
        </p:spPr>
      </p:pic>
      <p:graphicFrame>
        <p:nvGraphicFramePr>
          <p:cNvPr id="3" name="Table 4">
            <a:extLst>
              <a:ext uri="{FF2B5EF4-FFF2-40B4-BE49-F238E27FC236}">
                <a16:creationId xmlns:a16="http://schemas.microsoft.com/office/drawing/2014/main" id="{FEA54B4F-660F-6B4F-816C-C49122105176}"/>
              </a:ext>
            </a:extLst>
          </p:cNvPr>
          <p:cNvGraphicFramePr>
            <a:graphicFrameLocks noGrp="1"/>
          </p:cNvGraphicFramePr>
          <p:nvPr/>
        </p:nvGraphicFramePr>
        <p:xfrm>
          <a:off x="1139538" y="1901434"/>
          <a:ext cx="10326747" cy="4403561"/>
        </p:xfrm>
        <a:graphic>
          <a:graphicData uri="http://schemas.openxmlformats.org/drawingml/2006/table">
            <a:tbl>
              <a:tblPr firstRow="1" bandRow="1">
                <a:tableStyleId>{5C22544A-7EE6-4342-B048-85BDC9FD1C3A}</a:tableStyleId>
              </a:tblPr>
              <a:tblGrid>
                <a:gridCol w="2140691">
                  <a:extLst>
                    <a:ext uri="{9D8B030D-6E8A-4147-A177-3AD203B41FA5}">
                      <a16:colId xmlns:a16="http://schemas.microsoft.com/office/drawing/2014/main" val="3210220936"/>
                    </a:ext>
                  </a:extLst>
                </a:gridCol>
                <a:gridCol w="3294742">
                  <a:extLst>
                    <a:ext uri="{9D8B030D-6E8A-4147-A177-3AD203B41FA5}">
                      <a16:colId xmlns:a16="http://schemas.microsoft.com/office/drawing/2014/main" val="311482798"/>
                    </a:ext>
                  </a:extLst>
                </a:gridCol>
                <a:gridCol w="4891314">
                  <a:extLst>
                    <a:ext uri="{9D8B030D-6E8A-4147-A177-3AD203B41FA5}">
                      <a16:colId xmlns:a16="http://schemas.microsoft.com/office/drawing/2014/main" val="3486686888"/>
                    </a:ext>
                  </a:extLst>
                </a:gridCol>
              </a:tblGrid>
              <a:tr h="217652">
                <a:tc>
                  <a:txBody>
                    <a:bodyPr/>
                    <a:lstStyle/>
                    <a:p>
                      <a:r>
                        <a:rPr lang="en-NL" sz="2000"/>
                        <a:t>IPSR Components</a:t>
                      </a:r>
                    </a:p>
                  </a:txBody>
                  <a:tcPr/>
                </a:tc>
                <a:tc>
                  <a:txBody>
                    <a:bodyPr/>
                    <a:lstStyle/>
                    <a:p>
                      <a:pPr algn="ctr"/>
                      <a:r>
                        <a:rPr lang="en-GB" sz="2000"/>
                        <a:t>E</a:t>
                      </a:r>
                      <a:r>
                        <a:rPr lang="en-NL" sz="2000"/>
                        <a:t>nd 2022 Key Results</a:t>
                      </a:r>
                    </a:p>
                  </a:txBody>
                  <a:tcPr/>
                </a:tc>
                <a:tc>
                  <a:txBody>
                    <a:bodyPr/>
                    <a:lstStyle/>
                    <a:p>
                      <a:pPr algn="ctr"/>
                      <a:r>
                        <a:rPr lang="en-GB" sz="2000"/>
                        <a:t>E</a:t>
                      </a:r>
                      <a:r>
                        <a:rPr lang="en-NL" sz="2000"/>
                        <a:t>nd 2024 Key Results</a:t>
                      </a:r>
                    </a:p>
                  </a:txBody>
                  <a:tcPr/>
                </a:tc>
                <a:extLst>
                  <a:ext uri="{0D108BD9-81ED-4DB2-BD59-A6C34878D82A}">
                    <a16:rowId xmlns:a16="http://schemas.microsoft.com/office/drawing/2014/main" val="3627407569"/>
                  </a:ext>
                </a:extLst>
              </a:tr>
              <a:tr h="595036">
                <a:tc rowSpan="2">
                  <a:txBody>
                    <a:bodyPr/>
                    <a:lstStyle/>
                    <a:p>
                      <a:r>
                        <a:rPr lang="en-NL" sz="1600"/>
                        <a:t>Innovation Profiling</a:t>
                      </a:r>
                    </a:p>
                  </a:txBody>
                  <a:tcPr/>
                </a:tc>
                <a:tc>
                  <a:txBody>
                    <a:bodyPr/>
                    <a:lstStyle/>
                    <a:p>
                      <a:r>
                        <a:rPr lang="en-GB" sz="1600" b="0" i="0" kern="1200">
                          <a:solidFill>
                            <a:schemeClr val="dk1"/>
                          </a:solidFill>
                          <a:effectLst/>
                          <a:latin typeface="+mn-lt"/>
                          <a:ea typeface="+mn-ea"/>
                          <a:cs typeface="+mn-cs"/>
                        </a:rPr>
                        <a:t>Early-adopter Initiatives have profiled &gt;90% of their innovations </a:t>
                      </a:r>
                      <a:endParaRPr lang="en-NL" sz="1600"/>
                    </a:p>
                  </a:txBody>
                  <a:tcPr/>
                </a:tc>
                <a:tc>
                  <a:txBody>
                    <a:bodyPr/>
                    <a:lstStyle/>
                    <a:p>
                      <a:r>
                        <a:rPr lang="en-GB" sz="1600" b="0" i="0" kern="1200">
                          <a:solidFill>
                            <a:schemeClr val="dk1"/>
                          </a:solidFill>
                          <a:effectLst/>
                          <a:latin typeface="+mn-lt"/>
                          <a:ea typeface="+mn-ea"/>
                          <a:cs typeface="+mn-cs"/>
                        </a:rPr>
                        <a:t>95% of the Initiatives have profiled their innovations </a:t>
                      </a:r>
                      <a:endParaRPr lang="en-NL" sz="1600"/>
                    </a:p>
                  </a:txBody>
                  <a:tcPr/>
                </a:tc>
                <a:extLst>
                  <a:ext uri="{0D108BD9-81ED-4DB2-BD59-A6C34878D82A}">
                    <a16:rowId xmlns:a16="http://schemas.microsoft.com/office/drawing/2014/main" val="1631843266"/>
                  </a:ext>
                </a:extLst>
              </a:tr>
              <a:tr h="174135">
                <a:tc vMerge="1">
                  <a:txBody>
                    <a:bodyPr/>
                    <a:lstStyle/>
                    <a:p>
                      <a:endParaRPr lang="en-NL"/>
                    </a:p>
                  </a:txBody>
                  <a:tcPr/>
                </a:tc>
                <a:tc>
                  <a:txBody>
                    <a:bodyPr/>
                    <a:lstStyle/>
                    <a:p>
                      <a:r>
                        <a:rPr lang="en-GB" sz="1600" b="0" i="0" kern="1200">
                          <a:solidFill>
                            <a:schemeClr val="dk1"/>
                          </a:solidFill>
                          <a:effectLst/>
                          <a:latin typeface="+mn-lt"/>
                          <a:ea typeface="+mn-ea"/>
                          <a:cs typeface="+mn-cs"/>
                        </a:rPr>
                        <a:t>50% of other Initiatives have profiled at least 5 innovations  </a:t>
                      </a:r>
                      <a:endParaRPr lang="en-NL" sz="1600"/>
                    </a:p>
                  </a:txBody>
                  <a:tcPr/>
                </a:tc>
                <a:tc>
                  <a:txBody>
                    <a:bodyPr/>
                    <a:lstStyle/>
                    <a:p>
                      <a:r>
                        <a:rPr lang="en-GB" sz="1600" b="0" i="0" kern="1200">
                          <a:solidFill>
                            <a:schemeClr val="dk1"/>
                          </a:solidFill>
                          <a:effectLst/>
                          <a:latin typeface="+mn-lt"/>
                          <a:ea typeface="+mn-ea"/>
                          <a:cs typeface="+mn-cs"/>
                        </a:rPr>
                        <a:t>70% of Innovation Profiles have been updated </a:t>
                      </a:r>
                      <a:endParaRPr lang="en-NL" sz="1600"/>
                    </a:p>
                  </a:txBody>
                  <a:tcPr/>
                </a:tc>
                <a:extLst>
                  <a:ext uri="{0D108BD9-81ED-4DB2-BD59-A6C34878D82A}">
                    <a16:rowId xmlns:a16="http://schemas.microsoft.com/office/drawing/2014/main" val="2156524571"/>
                  </a:ext>
                </a:extLst>
              </a:tr>
              <a:tr h="372931">
                <a:tc rowSpan="2">
                  <a:txBody>
                    <a:bodyPr/>
                    <a:lstStyle/>
                    <a:p>
                      <a:r>
                        <a:rPr lang="en-NL" sz="1600"/>
                        <a:t>Innovation Packages and Scaling Readiness Assessment</a:t>
                      </a:r>
                    </a:p>
                  </a:txBody>
                  <a:tcPr/>
                </a:tc>
                <a:tc>
                  <a:txBody>
                    <a:bodyPr/>
                    <a:lstStyle/>
                    <a:p>
                      <a:r>
                        <a:rPr lang="en-GB" sz="1600" b="0" i="0" kern="1200">
                          <a:solidFill>
                            <a:schemeClr val="dk1"/>
                          </a:solidFill>
                          <a:effectLst/>
                          <a:latin typeface="+mn-lt"/>
                          <a:ea typeface="+mn-ea"/>
                          <a:cs typeface="+mn-cs"/>
                        </a:rPr>
                        <a:t>At least 10 Innovation Packages have been designed and assessed for their Scaling Readiness </a:t>
                      </a:r>
                      <a:endParaRPr lang="en-NL" sz="1600"/>
                    </a:p>
                  </a:txBody>
                  <a:tcPr/>
                </a:tc>
                <a:tc>
                  <a:txBody>
                    <a:bodyPr/>
                    <a:lstStyle/>
                    <a:p>
                      <a:r>
                        <a:rPr lang="en-GB" sz="1600" b="0" i="0" kern="1200">
                          <a:solidFill>
                            <a:schemeClr val="dk1"/>
                          </a:solidFill>
                          <a:effectLst/>
                          <a:latin typeface="+mn-lt"/>
                          <a:ea typeface="+mn-ea"/>
                          <a:cs typeface="+mn-cs"/>
                        </a:rPr>
                        <a:t>At least 20% of profiled core innovations have been included in Innovation Packages design and Scaling Readiness assessment </a:t>
                      </a:r>
                      <a:endParaRPr lang="en-NL" sz="1600"/>
                    </a:p>
                  </a:txBody>
                  <a:tcPr/>
                </a:tc>
                <a:extLst>
                  <a:ext uri="{0D108BD9-81ED-4DB2-BD59-A6C34878D82A}">
                    <a16:rowId xmlns:a16="http://schemas.microsoft.com/office/drawing/2014/main" val="640001574"/>
                  </a:ext>
                </a:extLst>
              </a:tr>
              <a:tr h="608125">
                <a:tc vMerge="1">
                  <a:txBody>
                    <a:bodyPr/>
                    <a:lstStyle/>
                    <a:p>
                      <a:endParaRPr lang="en-NL"/>
                    </a:p>
                  </a:txBody>
                  <a:tcPr/>
                </a:tc>
                <a:tc>
                  <a:txBody>
                    <a:bodyPr/>
                    <a:lstStyle/>
                    <a:p>
                      <a:endParaRPr lang="en-NL" sz="1600"/>
                    </a:p>
                  </a:txBody>
                  <a:tcPr/>
                </a:tc>
                <a:tc>
                  <a:txBody>
                    <a:bodyPr/>
                    <a:lstStyle/>
                    <a:p>
                      <a:r>
                        <a:rPr lang="en-GB" sz="1600" b="0" i="0" kern="1200">
                          <a:solidFill>
                            <a:schemeClr val="dk1"/>
                          </a:solidFill>
                          <a:effectLst/>
                          <a:latin typeface="+mn-lt"/>
                          <a:ea typeface="+mn-ea"/>
                          <a:cs typeface="+mn-cs"/>
                        </a:rPr>
                        <a:t>At least 30% of Innovation Packages/ Scaling Readiness Assessments have been updated </a:t>
                      </a:r>
                      <a:endParaRPr lang="en-NL" sz="1600"/>
                    </a:p>
                  </a:txBody>
                  <a:tcPr/>
                </a:tc>
                <a:extLst>
                  <a:ext uri="{0D108BD9-81ED-4DB2-BD59-A6C34878D82A}">
                    <a16:rowId xmlns:a16="http://schemas.microsoft.com/office/drawing/2014/main" val="3230343646"/>
                  </a:ext>
                </a:extLst>
              </a:tr>
              <a:tr h="409314">
                <a:tc>
                  <a:txBody>
                    <a:bodyPr/>
                    <a:lstStyle/>
                    <a:p>
                      <a:r>
                        <a:rPr lang="en-NL" sz="1600"/>
                        <a:t>Scaling Strategy</a:t>
                      </a:r>
                    </a:p>
                  </a:txBody>
                  <a:tcPr/>
                </a:tc>
                <a:tc>
                  <a:txBody>
                    <a:bodyPr/>
                    <a:lstStyle/>
                    <a:p>
                      <a:endParaRPr lang="en-NL" sz="1600"/>
                    </a:p>
                  </a:txBody>
                  <a:tcPr/>
                </a:tc>
                <a:tc>
                  <a:txBody>
                    <a:bodyPr/>
                    <a:lstStyle/>
                    <a:p>
                      <a:r>
                        <a:rPr lang="en-GB" sz="1600" b="0" i="0" kern="1200">
                          <a:solidFill>
                            <a:schemeClr val="dk1"/>
                          </a:solidFill>
                          <a:effectLst/>
                          <a:latin typeface="+mn-lt"/>
                          <a:ea typeface="+mn-ea"/>
                          <a:cs typeface="+mn-cs"/>
                        </a:rPr>
                        <a:t>IPSR has supported the design of scaling strategies for 10 innovations with transformative impact potential </a:t>
                      </a:r>
                      <a:endParaRPr lang="en-NL" sz="1600"/>
                    </a:p>
                  </a:txBody>
                  <a:tcPr/>
                </a:tc>
                <a:extLst>
                  <a:ext uri="{0D108BD9-81ED-4DB2-BD59-A6C34878D82A}">
                    <a16:rowId xmlns:a16="http://schemas.microsoft.com/office/drawing/2014/main" val="3596573082"/>
                  </a:ext>
                </a:extLst>
              </a:tr>
              <a:tr h="0">
                <a:tc>
                  <a:txBody>
                    <a:bodyPr/>
                    <a:lstStyle/>
                    <a:p>
                      <a:r>
                        <a:rPr lang="en-NL" sz="1600"/>
                        <a:t>Innovation Portfolio Management</a:t>
                      </a:r>
                    </a:p>
                  </a:txBody>
                  <a:tcPr/>
                </a:tc>
                <a:tc>
                  <a:txBody>
                    <a:bodyPr/>
                    <a:lstStyle/>
                    <a:p>
                      <a:r>
                        <a:rPr lang="en-GB" sz="1600" b="0" i="0" kern="1200">
                          <a:solidFill>
                            <a:schemeClr val="dk1"/>
                          </a:solidFill>
                          <a:effectLst/>
                          <a:latin typeface="+mn-lt"/>
                          <a:ea typeface="+mn-ea"/>
                          <a:cs typeface="+mn-cs"/>
                        </a:rPr>
                        <a:t>Provide an initial searchable database with at least 120 innovations populated into it</a:t>
                      </a:r>
                      <a:endParaRPr lang="en-NL" sz="1600" b="0" i="0" kern="1200">
                        <a:solidFill>
                          <a:schemeClr val="dk1"/>
                        </a:solidFill>
                        <a:effectLst/>
                        <a:latin typeface="+mn-lt"/>
                        <a:ea typeface="+mn-ea"/>
                        <a:cs typeface="+mn-cs"/>
                      </a:endParaRPr>
                    </a:p>
                  </a:txBody>
                  <a:tcPr/>
                </a:tc>
                <a:tc>
                  <a:txBody>
                    <a:bodyPr/>
                    <a:lstStyle/>
                    <a:p>
                      <a:r>
                        <a:rPr lang="en-GB" sz="1600" b="0" i="0" kern="1200">
                          <a:solidFill>
                            <a:schemeClr val="dk1"/>
                          </a:solidFill>
                          <a:effectLst/>
                          <a:latin typeface="+mn-lt"/>
                          <a:ea typeface="+mn-ea"/>
                          <a:cs typeface="+mn-cs"/>
                        </a:rPr>
                        <a:t>An interactive innovation portfolio dashboard is available for innovation developers, Initiative Teams, portfolio managers and/or funders</a:t>
                      </a:r>
                      <a:endParaRPr lang="en-NL" sz="1600" b="0" i="0" kern="1200">
                        <a:solidFill>
                          <a:schemeClr val="dk1"/>
                        </a:solidFill>
                        <a:effectLst/>
                        <a:latin typeface="+mn-lt"/>
                        <a:ea typeface="+mn-ea"/>
                        <a:cs typeface="+mn-cs"/>
                      </a:endParaRPr>
                    </a:p>
                  </a:txBody>
                  <a:tcPr/>
                </a:tc>
                <a:extLst>
                  <a:ext uri="{0D108BD9-81ED-4DB2-BD59-A6C34878D82A}">
                    <a16:rowId xmlns:a16="http://schemas.microsoft.com/office/drawing/2014/main" val="1591142961"/>
                  </a:ext>
                </a:extLst>
              </a:tr>
            </a:tbl>
          </a:graphicData>
        </a:graphic>
      </p:graphicFrame>
      <p:sp>
        <p:nvSpPr>
          <p:cNvPr id="7" name="Heptagon 6">
            <a:extLst>
              <a:ext uri="{FF2B5EF4-FFF2-40B4-BE49-F238E27FC236}">
                <a16:creationId xmlns:a16="http://schemas.microsoft.com/office/drawing/2014/main" id="{1B3A7FEA-4B7D-074B-A979-DA05CC244256}"/>
              </a:ext>
            </a:extLst>
          </p:cNvPr>
          <p:cNvSpPr/>
          <p:nvPr/>
        </p:nvSpPr>
        <p:spPr>
          <a:xfrm>
            <a:off x="354672" y="2554752"/>
            <a:ext cx="631767" cy="631767"/>
          </a:xfrm>
          <a:prstGeom prst="hept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NL" sz="3600"/>
              <a:t>1</a:t>
            </a:r>
          </a:p>
        </p:txBody>
      </p:sp>
      <p:sp>
        <p:nvSpPr>
          <p:cNvPr id="8" name="Heptagon 7">
            <a:extLst>
              <a:ext uri="{FF2B5EF4-FFF2-40B4-BE49-F238E27FC236}">
                <a16:creationId xmlns:a16="http://schemas.microsoft.com/office/drawing/2014/main" id="{B2A46AE4-3524-4A4D-BED0-F9DC3833455E}"/>
              </a:ext>
            </a:extLst>
          </p:cNvPr>
          <p:cNvSpPr/>
          <p:nvPr/>
        </p:nvSpPr>
        <p:spPr>
          <a:xfrm>
            <a:off x="354672" y="3687738"/>
            <a:ext cx="631767" cy="631767"/>
          </a:xfrm>
          <a:prstGeom prst="heptag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NL" sz="3600"/>
              <a:t>2</a:t>
            </a:r>
          </a:p>
        </p:txBody>
      </p:sp>
      <p:sp>
        <p:nvSpPr>
          <p:cNvPr id="9" name="Heptagon 8">
            <a:extLst>
              <a:ext uri="{FF2B5EF4-FFF2-40B4-BE49-F238E27FC236}">
                <a16:creationId xmlns:a16="http://schemas.microsoft.com/office/drawing/2014/main" id="{87F5E549-3D20-184F-9A86-89EC34D5D4D5}"/>
              </a:ext>
            </a:extLst>
          </p:cNvPr>
          <p:cNvSpPr/>
          <p:nvPr/>
        </p:nvSpPr>
        <p:spPr>
          <a:xfrm>
            <a:off x="354671" y="5582497"/>
            <a:ext cx="631767" cy="631767"/>
          </a:xfrm>
          <a:prstGeom prst="heptag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NL" sz="3600"/>
              <a:t>4</a:t>
            </a:r>
          </a:p>
        </p:txBody>
      </p:sp>
      <p:sp>
        <p:nvSpPr>
          <p:cNvPr id="10" name="Heptagon 9">
            <a:extLst>
              <a:ext uri="{FF2B5EF4-FFF2-40B4-BE49-F238E27FC236}">
                <a16:creationId xmlns:a16="http://schemas.microsoft.com/office/drawing/2014/main" id="{1AE868C9-FA1F-A44F-A031-1E7B8040F4D0}"/>
              </a:ext>
            </a:extLst>
          </p:cNvPr>
          <p:cNvSpPr/>
          <p:nvPr/>
        </p:nvSpPr>
        <p:spPr>
          <a:xfrm>
            <a:off x="354672" y="4798032"/>
            <a:ext cx="631767" cy="631767"/>
          </a:xfrm>
          <a:prstGeom prst="heptago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NL" sz="3600"/>
              <a:t>3</a:t>
            </a:r>
          </a:p>
        </p:txBody>
      </p:sp>
    </p:spTree>
    <p:extLst>
      <p:ext uri="{BB962C8B-B14F-4D97-AF65-F5344CB8AC3E}">
        <p14:creationId xmlns:p14="http://schemas.microsoft.com/office/powerpoint/2010/main" val="18694154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B733D-ABA9-4D3C-815E-C1DE3A60EF38}"/>
              </a:ext>
            </a:extLst>
          </p:cNvPr>
          <p:cNvSpPr>
            <a:spLocks noGrp="1"/>
          </p:cNvSpPr>
          <p:nvPr>
            <p:ph type="title"/>
          </p:nvPr>
        </p:nvSpPr>
        <p:spPr/>
        <p:txBody>
          <a:bodyPr>
            <a:normAutofit fontScale="90000"/>
          </a:bodyPr>
          <a:lstStyle/>
          <a:p>
            <a:r>
              <a:rPr lang="en-US"/>
              <a:t>Scaling ambition in Initiative proposals (Dec 2021)</a:t>
            </a:r>
            <a:endParaRPr lang="en-KE"/>
          </a:p>
        </p:txBody>
      </p:sp>
      <p:sp>
        <p:nvSpPr>
          <p:cNvPr id="3" name="Content Placeholder 2">
            <a:extLst>
              <a:ext uri="{FF2B5EF4-FFF2-40B4-BE49-F238E27FC236}">
                <a16:creationId xmlns:a16="http://schemas.microsoft.com/office/drawing/2014/main" id="{8029FE34-0876-4429-85F8-5D8EC47469F4}"/>
              </a:ext>
            </a:extLst>
          </p:cNvPr>
          <p:cNvSpPr>
            <a:spLocks noGrp="1"/>
          </p:cNvSpPr>
          <p:nvPr>
            <p:ph idx="1"/>
          </p:nvPr>
        </p:nvSpPr>
        <p:spPr>
          <a:xfrm>
            <a:off x="724928" y="1358781"/>
            <a:ext cx="5268368" cy="4818183"/>
          </a:xfrm>
        </p:spPr>
        <p:txBody>
          <a:bodyPr>
            <a:normAutofit lnSpcReduction="10000"/>
          </a:bodyPr>
          <a:lstStyle/>
          <a:p>
            <a:pPr marL="342900" indent="-342900">
              <a:buFont typeface="Arial" panose="020B0604020202020204" pitchFamily="34" charset="0"/>
              <a:buChar char="•"/>
            </a:pPr>
            <a:r>
              <a:rPr lang="en-US" sz="2800"/>
              <a:t>All initiatives included IPSR ambitions and plans in their 2021 proposals</a:t>
            </a:r>
          </a:p>
          <a:p>
            <a:pPr marL="342900" indent="-342900">
              <a:buFont typeface="Arial" panose="020B0604020202020204" pitchFamily="34" charset="0"/>
              <a:buChar char="•"/>
            </a:pPr>
            <a:r>
              <a:rPr lang="en-US" sz="2800"/>
              <a:t>Over the 2022-2024 Cycle, Initiatives collectively aimed to</a:t>
            </a:r>
          </a:p>
          <a:p>
            <a:pPr marL="1028700" lvl="1" indent="-342900"/>
            <a:r>
              <a:rPr lang="en-US" sz="2800"/>
              <a:t> profile 250 core innovations at output level; and </a:t>
            </a:r>
          </a:p>
          <a:p>
            <a:pPr marL="1028700" lvl="1" indent="-342900"/>
            <a:r>
              <a:rPr lang="en-US" sz="2800"/>
              <a:t>Package 173 Innovations at outcome level</a:t>
            </a:r>
            <a:endParaRPr lang="en-KE" sz="2800"/>
          </a:p>
        </p:txBody>
      </p:sp>
      <p:pic>
        <p:nvPicPr>
          <p:cNvPr id="4" name="Picture 3" descr="A picture containing chart&#10;&#10;Description automatically generated">
            <a:extLst>
              <a:ext uri="{FF2B5EF4-FFF2-40B4-BE49-F238E27FC236}">
                <a16:creationId xmlns:a16="http://schemas.microsoft.com/office/drawing/2014/main" id="{217F4D2C-3B07-4365-9EE1-E7AE532DBFB3}"/>
              </a:ext>
            </a:extLst>
          </p:cNvPr>
          <p:cNvPicPr>
            <a:picLocks noChangeAspect="1"/>
          </p:cNvPicPr>
          <p:nvPr/>
        </p:nvPicPr>
        <p:blipFill>
          <a:blip r:embed="rId2"/>
          <a:stretch>
            <a:fillRect/>
          </a:stretch>
        </p:blipFill>
        <p:spPr>
          <a:xfrm>
            <a:off x="6766424" y="1200445"/>
            <a:ext cx="4047704" cy="4974181"/>
          </a:xfrm>
          <a:prstGeom prst="rect">
            <a:avLst/>
          </a:prstGeom>
        </p:spPr>
      </p:pic>
    </p:spTree>
    <p:extLst>
      <p:ext uri="{BB962C8B-B14F-4D97-AF65-F5344CB8AC3E}">
        <p14:creationId xmlns:p14="http://schemas.microsoft.com/office/powerpoint/2010/main" val="40560069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9" y="334497"/>
            <a:ext cx="10885824" cy="776459"/>
          </a:xfrm>
        </p:spPr>
        <p:txBody>
          <a:bodyPr>
            <a:normAutofit fontScale="90000"/>
          </a:bodyPr>
          <a:lstStyle/>
          <a:p>
            <a:r>
              <a:rPr lang="en-GB"/>
              <a:t>Zooming in on reported CGIAR innovations in 2022</a:t>
            </a:r>
            <a:endParaRPr lang="en-US"/>
          </a:p>
        </p:txBody>
      </p:sp>
      <p:sp>
        <p:nvSpPr>
          <p:cNvPr id="4" name="Content Placeholder 6">
            <a:extLst>
              <a:ext uri="{FF2B5EF4-FFF2-40B4-BE49-F238E27FC236}">
                <a16:creationId xmlns:a16="http://schemas.microsoft.com/office/drawing/2014/main" id="{7277205D-FB2B-139B-C770-8B75A8BE6303}"/>
              </a:ext>
            </a:extLst>
          </p:cNvPr>
          <p:cNvSpPr txBox="1">
            <a:spLocks/>
          </p:cNvSpPr>
          <p:nvPr/>
        </p:nvSpPr>
        <p:spPr>
          <a:xfrm>
            <a:off x="724926" y="1721224"/>
            <a:ext cx="8498959" cy="445574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buClr>
                <a:schemeClr val="tx1"/>
              </a:buClr>
              <a:buFont typeface="Arial" panose="020B0604020202020204" pitchFamily="34" charset="0"/>
              <a:buChar char="•"/>
            </a:pPr>
            <a:r>
              <a:rPr lang="nl-NL" sz="2800" b="1">
                <a:solidFill>
                  <a:srgbClr val="515151"/>
                </a:solidFill>
                <a:latin typeface="Avenir Book" panose="02000503020000020003" pitchFamily="2" charset="0"/>
              </a:rPr>
              <a:t>477 CGIAR </a:t>
            </a:r>
            <a:r>
              <a:rPr lang="nl-NL" sz="2800" b="1" err="1">
                <a:solidFill>
                  <a:srgbClr val="515151"/>
                </a:solidFill>
                <a:latin typeface="Avenir Book" panose="02000503020000020003" pitchFamily="2" charset="0"/>
              </a:rPr>
              <a:t>Innovations</a:t>
            </a:r>
            <a:r>
              <a:rPr lang="nl-NL" sz="2800" b="1">
                <a:solidFill>
                  <a:srgbClr val="515151"/>
                </a:solidFill>
                <a:latin typeface="Avenir Book" panose="02000503020000020003" pitchFamily="2" charset="0"/>
              </a:rPr>
              <a:t> </a:t>
            </a:r>
            <a:r>
              <a:rPr lang="nl-NL" sz="2800" b="1" err="1">
                <a:solidFill>
                  <a:srgbClr val="515151"/>
                </a:solidFill>
                <a:latin typeface="Avenir Book" panose="02000503020000020003" pitchFamily="2" charset="0"/>
              </a:rPr>
              <a:t>reported</a:t>
            </a:r>
            <a:endParaRPr lang="nl-NL" sz="2800" b="1">
              <a:solidFill>
                <a:srgbClr val="515151"/>
              </a:solidFill>
              <a:latin typeface="Avenir Book" panose="02000503020000020003" pitchFamily="2" charset="0"/>
            </a:endParaRPr>
          </a:p>
          <a:p>
            <a:pPr marL="342900" indent="-342900">
              <a:lnSpc>
                <a:spcPct val="100000"/>
              </a:lnSpc>
              <a:buClr>
                <a:schemeClr val="tx1"/>
              </a:buClr>
              <a:buFont typeface="Arial" panose="020B0604020202020204" pitchFamily="34" charset="0"/>
              <a:buChar char="•"/>
            </a:pPr>
            <a:r>
              <a:rPr lang="nl-NL" sz="2800" b="1" err="1">
                <a:solidFill>
                  <a:srgbClr val="515151"/>
                </a:solidFill>
                <a:latin typeface="Avenir Book" panose="02000503020000020003" pitchFamily="2" charset="0"/>
              </a:rPr>
              <a:t>Lowest</a:t>
            </a:r>
            <a:r>
              <a:rPr lang="nl-NL" sz="2800" b="1">
                <a:solidFill>
                  <a:srgbClr val="515151"/>
                </a:solidFill>
                <a:latin typeface="Avenir Book" panose="02000503020000020003" pitchFamily="2" charset="0"/>
              </a:rPr>
              <a:t> </a:t>
            </a:r>
            <a:r>
              <a:rPr lang="nl-NL" sz="2800" b="1" err="1">
                <a:solidFill>
                  <a:srgbClr val="515151"/>
                </a:solidFill>
                <a:latin typeface="Avenir Book" panose="02000503020000020003" pitchFamily="2" charset="0"/>
              </a:rPr>
              <a:t>reported</a:t>
            </a:r>
            <a:r>
              <a:rPr lang="nl-NL" sz="2800" b="1">
                <a:solidFill>
                  <a:srgbClr val="515151"/>
                </a:solidFill>
                <a:latin typeface="Avenir Book" panose="02000503020000020003" pitchFamily="2" charset="0"/>
              </a:rPr>
              <a:t> #</a:t>
            </a:r>
            <a:r>
              <a:rPr lang="nl-NL" sz="2200">
                <a:solidFill>
                  <a:srgbClr val="515151"/>
                </a:solidFill>
                <a:latin typeface="Avenir Book" panose="02000503020000020003" pitchFamily="2" charset="0"/>
              </a:rPr>
              <a:t> of </a:t>
            </a:r>
            <a:r>
              <a:rPr lang="nl-NL" sz="2200" err="1">
                <a:solidFill>
                  <a:srgbClr val="515151"/>
                </a:solidFill>
                <a:latin typeface="Avenir Book" panose="02000503020000020003" pitchFamily="2" charset="0"/>
              </a:rPr>
              <a:t>innovations</a:t>
            </a:r>
            <a:r>
              <a:rPr lang="nl-NL" sz="2200">
                <a:solidFill>
                  <a:srgbClr val="515151"/>
                </a:solidFill>
                <a:latin typeface="Avenir Book" panose="02000503020000020003" pitchFamily="2" charset="0"/>
              </a:rPr>
              <a:t> per </a:t>
            </a:r>
            <a:r>
              <a:rPr lang="nl-NL" sz="2200" err="1">
                <a:solidFill>
                  <a:srgbClr val="515151"/>
                </a:solidFill>
                <a:latin typeface="Avenir Book" panose="02000503020000020003" pitchFamily="2" charset="0"/>
              </a:rPr>
              <a:t>Initiative</a:t>
            </a:r>
            <a:r>
              <a:rPr lang="nl-NL" sz="2200">
                <a:solidFill>
                  <a:srgbClr val="515151"/>
                </a:solidFill>
                <a:latin typeface="Avenir Book" panose="02000503020000020003" pitchFamily="2" charset="0"/>
              </a:rPr>
              <a:t> = 2</a:t>
            </a:r>
          </a:p>
          <a:p>
            <a:pPr marL="342900" indent="-342900">
              <a:lnSpc>
                <a:spcPct val="100000"/>
              </a:lnSpc>
              <a:buClr>
                <a:schemeClr val="tx1"/>
              </a:buClr>
              <a:buFont typeface="Arial" panose="020B0604020202020204" pitchFamily="34" charset="0"/>
              <a:buChar char="•"/>
            </a:pPr>
            <a:r>
              <a:rPr lang="nl-NL" sz="2800" b="1" err="1">
                <a:solidFill>
                  <a:srgbClr val="515151"/>
                </a:solidFill>
                <a:latin typeface="Avenir Book" panose="02000503020000020003" pitchFamily="2" charset="0"/>
              </a:rPr>
              <a:t>Highest</a:t>
            </a:r>
            <a:r>
              <a:rPr lang="nl-NL" sz="2800" b="1">
                <a:solidFill>
                  <a:srgbClr val="515151"/>
                </a:solidFill>
                <a:latin typeface="Avenir Book" panose="02000503020000020003" pitchFamily="2" charset="0"/>
              </a:rPr>
              <a:t> </a:t>
            </a:r>
            <a:r>
              <a:rPr lang="nl-NL" sz="2800" b="1" err="1">
                <a:solidFill>
                  <a:srgbClr val="515151"/>
                </a:solidFill>
                <a:latin typeface="Avenir Book" panose="02000503020000020003" pitchFamily="2" charset="0"/>
              </a:rPr>
              <a:t>reported</a:t>
            </a:r>
            <a:r>
              <a:rPr lang="nl-NL" sz="2800" b="1">
                <a:solidFill>
                  <a:srgbClr val="515151"/>
                </a:solidFill>
                <a:latin typeface="Avenir Book" panose="02000503020000020003" pitchFamily="2" charset="0"/>
              </a:rPr>
              <a:t> # </a:t>
            </a:r>
            <a:r>
              <a:rPr lang="nl-NL" sz="2200">
                <a:solidFill>
                  <a:srgbClr val="515151"/>
                </a:solidFill>
                <a:latin typeface="Avenir Book" panose="02000503020000020003" pitchFamily="2" charset="0"/>
              </a:rPr>
              <a:t>of </a:t>
            </a:r>
            <a:r>
              <a:rPr lang="nl-NL" sz="2200" err="1">
                <a:solidFill>
                  <a:srgbClr val="515151"/>
                </a:solidFill>
                <a:latin typeface="Avenir Book" panose="02000503020000020003" pitchFamily="2" charset="0"/>
              </a:rPr>
              <a:t>innovations</a:t>
            </a:r>
            <a:r>
              <a:rPr lang="nl-NL" sz="2200">
                <a:solidFill>
                  <a:srgbClr val="515151"/>
                </a:solidFill>
                <a:latin typeface="Avenir Book" panose="02000503020000020003" pitchFamily="2" charset="0"/>
              </a:rPr>
              <a:t> per </a:t>
            </a:r>
            <a:r>
              <a:rPr lang="nl-NL" sz="2200" err="1">
                <a:solidFill>
                  <a:srgbClr val="515151"/>
                </a:solidFill>
                <a:latin typeface="Avenir Book" panose="02000503020000020003" pitchFamily="2" charset="0"/>
              </a:rPr>
              <a:t>Initiative</a:t>
            </a:r>
            <a:r>
              <a:rPr lang="nl-NL" sz="2200">
                <a:solidFill>
                  <a:srgbClr val="515151"/>
                </a:solidFill>
                <a:latin typeface="Avenir Book" panose="02000503020000020003" pitchFamily="2" charset="0"/>
              </a:rPr>
              <a:t> = 99 (of </a:t>
            </a:r>
            <a:r>
              <a:rPr lang="nl-NL" sz="2200" err="1">
                <a:solidFill>
                  <a:srgbClr val="515151"/>
                </a:solidFill>
                <a:latin typeface="Avenir Book" panose="02000503020000020003" pitchFamily="2" charset="0"/>
              </a:rPr>
              <a:t>which</a:t>
            </a:r>
            <a:r>
              <a:rPr lang="nl-NL" sz="2200">
                <a:solidFill>
                  <a:srgbClr val="515151"/>
                </a:solidFill>
                <a:latin typeface="Avenir Book" panose="02000503020000020003" pitchFamily="2" charset="0"/>
              </a:rPr>
              <a:t> 59 </a:t>
            </a:r>
            <a:r>
              <a:rPr lang="nl-NL" sz="2200" err="1">
                <a:solidFill>
                  <a:srgbClr val="515151"/>
                </a:solidFill>
                <a:latin typeface="Avenir Book" panose="02000503020000020003" pitchFamily="2" charset="0"/>
              </a:rPr>
              <a:t>breeding</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pipelines</a:t>
            </a:r>
            <a:r>
              <a:rPr lang="nl-NL" sz="2200">
                <a:solidFill>
                  <a:srgbClr val="515151"/>
                </a:solidFill>
                <a:latin typeface="Avenir Book" panose="02000503020000020003" pitchFamily="2" charset="0"/>
              </a:rPr>
              <a:t>)</a:t>
            </a:r>
          </a:p>
          <a:p>
            <a:pPr marL="342900" indent="-342900">
              <a:lnSpc>
                <a:spcPct val="100000"/>
              </a:lnSpc>
              <a:buClr>
                <a:schemeClr val="tx1"/>
              </a:buClr>
              <a:buFont typeface="Arial" panose="020B0604020202020204" pitchFamily="34" charset="0"/>
              <a:buChar char="•"/>
            </a:pPr>
            <a:r>
              <a:rPr lang="nl-NL" sz="2800" b="1">
                <a:solidFill>
                  <a:srgbClr val="515151"/>
                </a:solidFill>
                <a:latin typeface="Avenir Book" panose="02000503020000020003" pitchFamily="2" charset="0"/>
              </a:rPr>
              <a:t>58% </a:t>
            </a:r>
            <a:r>
              <a:rPr lang="nl-NL" sz="2800" b="1" err="1">
                <a:solidFill>
                  <a:srgbClr val="515151"/>
                </a:solidFill>
                <a:latin typeface="Avenir Book" panose="02000503020000020003" pitchFamily="2" charset="0"/>
              </a:rPr>
              <a:t>technological</a:t>
            </a:r>
            <a:r>
              <a:rPr lang="nl-NL" sz="2800" b="1">
                <a:solidFill>
                  <a:srgbClr val="515151"/>
                </a:solidFill>
                <a:latin typeface="Avenir Book" panose="02000503020000020003" pitchFamily="2" charset="0"/>
              </a:rPr>
              <a:t> </a:t>
            </a:r>
            <a:r>
              <a:rPr lang="nl-NL" sz="2800" b="1" err="1">
                <a:solidFill>
                  <a:srgbClr val="515151"/>
                </a:solidFill>
                <a:latin typeface="Avenir Book" panose="02000503020000020003" pitchFamily="2" charset="0"/>
              </a:rPr>
              <a:t>innovations</a:t>
            </a:r>
            <a:r>
              <a:rPr lang="nl-NL" sz="2800" b="1">
                <a:solidFill>
                  <a:srgbClr val="515151"/>
                </a:solidFill>
                <a:latin typeface="Avenir Book" panose="02000503020000020003" pitchFamily="2" charset="0"/>
              </a:rPr>
              <a:t> </a:t>
            </a:r>
            <a:r>
              <a:rPr lang="nl-NL" sz="2200">
                <a:solidFill>
                  <a:srgbClr val="515151"/>
                </a:solidFill>
                <a:latin typeface="Avenir Book" panose="02000503020000020003" pitchFamily="2" charset="0"/>
              </a:rPr>
              <a:t>of </a:t>
            </a:r>
            <a:r>
              <a:rPr lang="nl-NL" sz="2200" err="1">
                <a:solidFill>
                  <a:srgbClr val="515151"/>
                </a:solidFill>
                <a:latin typeface="Avenir Book" panose="02000503020000020003" pitchFamily="2" charset="0"/>
              </a:rPr>
              <a:t>which</a:t>
            </a:r>
            <a:r>
              <a:rPr lang="nl-NL" sz="2200">
                <a:solidFill>
                  <a:srgbClr val="515151"/>
                </a:solidFill>
                <a:latin typeface="Avenir Book" panose="02000503020000020003" pitchFamily="2" charset="0"/>
              </a:rPr>
              <a:t> </a:t>
            </a:r>
            <a:r>
              <a:rPr lang="nl-NL" sz="2800" b="1">
                <a:solidFill>
                  <a:srgbClr val="515151"/>
                </a:solidFill>
                <a:latin typeface="Avenir Book" panose="02000503020000020003" pitchFamily="2" charset="0"/>
              </a:rPr>
              <a:t>28% new/</a:t>
            </a:r>
            <a:r>
              <a:rPr lang="nl-NL" sz="2800" b="1" err="1">
                <a:solidFill>
                  <a:srgbClr val="515151"/>
                </a:solidFill>
                <a:latin typeface="Avenir Book" panose="02000503020000020003" pitchFamily="2" charset="0"/>
              </a:rPr>
              <a:t>improved</a:t>
            </a:r>
            <a:r>
              <a:rPr lang="nl-NL" sz="2800" b="1">
                <a:solidFill>
                  <a:srgbClr val="515151"/>
                </a:solidFill>
                <a:latin typeface="Avenir Book" panose="02000503020000020003" pitchFamily="2" charset="0"/>
              </a:rPr>
              <a:t> </a:t>
            </a:r>
            <a:r>
              <a:rPr lang="nl-NL" sz="2800" b="1" err="1">
                <a:solidFill>
                  <a:srgbClr val="515151"/>
                </a:solidFill>
                <a:latin typeface="Avenir Book" panose="02000503020000020003" pitchFamily="2" charset="0"/>
              </a:rPr>
              <a:t>varieties</a:t>
            </a:r>
            <a:r>
              <a:rPr lang="nl-NL" sz="2800" b="1">
                <a:solidFill>
                  <a:srgbClr val="515151"/>
                </a:solidFill>
                <a:latin typeface="Avenir Book" panose="02000503020000020003" pitchFamily="2" charset="0"/>
              </a:rPr>
              <a:t>/ breeds</a:t>
            </a:r>
            <a:endParaRPr lang="nl-NL" sz="2200" b="1">
              <a:solidFill>
                <a:srgbClr val="515151"/>
              </a:solidFill>
              <a:latin typeface="Avenir Book" panose="02000503020000020003" pitchFamily="2" charset="0"/>
            </a:endParaRPr>
          </a:p>
          <a:p>
            <a:pPr marL="342900" indent="-342900">
              <a:lnSpc>
                <a:spcPct val="100000"/>
              </a:lnSpc>
              <a:buClr>
                <a:schemeClr val="tx1"/>
              </a:buClr>
              <a:buFont typeface="Arial" panose="020B0604020202020204" pitchFamily="34" charset="0"/>
              <a:buChar char="•"/>
            </a:pPr>
            <a:r>
              <a:rPr lang="nl-NL" sz="2800" b="1">
                <a:solidFill>
                  <a:srgbClr val="515151"/>
                </a:solidFill>
                <a:latin typeface="Avenir Book" panose="02000503020000020003" pitchFamily="2" charset="0"/>
              </a:rPr>
              <a:t>59 Innovation </a:t>
            </a:r>
            <a:r>
              <a:rPr lang="nl-NL" sz="2800" b="1" err="1">
                <a:solidFill>
                  <a:srgbClr val="515151"/>
                </a:solidFill>
                <a:latin typeface="Avenir Book" panose="02000503020000020003" pitchFamily="2" charset="0"/>
              </a:rPr>
              <a:t>Use</a:t>
            </a:r>
            <a:r>
              <a:rPr lang="nl-NL" sz="2800" b="1">
                <a:solidFill>
                  <a:srgbClr val="515151"/>
                </a:solidFill>
                <a:latin typeface="Avenir Book" panose="02000503020000020003" pitchFamily="2" charset="0"/>
              </a:rPr>
              <a:t> cases </a:t>
            </a:r>
            <a:r>
              <a:rPr lang="nl-NL" sz="2200" err="1">
                <a:solidFill>
                  <a:srgbClr val="515151"/>
                </a:solidFill>
                <a:latin typeface="Avenir Book" panose="02000503020000020003" pitchFamily="2" charset="0"/>
              </a:rPr>
              <a:t>reported</a:t>
            </a:r>
            <a:r>
              <a:rPr lang="nl-NL" sz="2200">
                <a:solidFill>
                  <a:srgbClr val="515151"/>
                </a:solidFill>
                <a:latin typeface="Avenir Book" panose="02000503020000020003" pitchFamily="2" charset="0"/>
              </a:rPr>
              <a:t> (~4M users)</a:t>
            </a:r>
          </a:p>
          <a:p>
            <a:pPr marL="342900" indent="-342900">
              <a:lnSpc>
                <a:spcPct val="100000"/>
              </a:lnSpc>
              <a:buClr>
                <a:schemeClr val="tx1"/>
              </a:buClr>
              <a:buFont typeface="Arial" panose="020B0604020202020204" pitchFamily="34" charset="0"/>
              <a:buChar char="•"/>
            </a:pPr>
            <a:r>
              <a:rPr lang="nl-NL" sz="2800" b="1">
                <a:solidFill>
                  <a:srgbClr val="515151"/>
                </a:solidFill>
                <a:latin typeface="Avenir Book" panose="02000503020000020003" pitchFamily="2" charset="0"/>
              </a:rPr>
              <a:t>Top 3 </a:t>
            </a:r>
            <a:r>
              <a:rPr lang="nl-NL" sz="2800" b="1" err="1">
                <a:solidFill>
                  <a:srgbClr val="515151"/>
                </a:solidFill>
                <a:latin typeface="Avenir Book" panose="02000503020000020003" pitchFamily="2" charset="0"/>
              </a:rPr>
              <a:t>countries</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Ehtiopia</a:t>
            </a:r>
            <a:r>
              <a:rPr lang="nl-NL" sz="2200">
                <a:solidFill>
                  <a:srgbClr val="515151"/>
                </a:solidFill>
                <a:latin typeface="Avenir Book" panose="02000503020000020003" pitchFamily="2" charset="0"/>
              </a:rPr>
              <a:t> (54), Kenya (48), Bangladesh (42)</a:t>
            </a:r>
          </a:p>
          <a:p>
            <a:pPr marL="342900" indent="-342900">
              <a:lnSpc>
                <a:spcPct val="100000"/>
              </a:lnSpc>
              <a:buClr>
                <a:schemeClr val="tx1"/>
              </a:buClr>
              <a:buFont typeface="Arial" panose="020B0604020202020204" pitchFamily="34" charset="0"/>
              <a:buChar char="•"/>
            </a:pPr>
            <a:r>
              <a:rPr lang="nl-NL" sz="2800" b="1">
                <a:solidFill>
                  <a:srgbClr val="515151"/>
                </a:solidFill>
                <a:latin typeface="Avenir Book" panose="02000503020000020003" pitchFamily="2" charset="0"/>
              </a:rPr>
              <a:t>844 </a:t>
            </a:r>
            <a:r>
              <a:rPr lang="nl-NL" sz="2200" err="1">
                <a:solidFill>
                  <a:srgbClr val="515151"/>
                </a:solidFill>
                <a:latin typeface="Avenir Book" panose="02000503020000020003" pitchFamily="2" charset="0"/>
              </a:rPr>
              <a:t>unique</a:t>
            </a:r>
            <a:r>
              <a:rPr lang="nl-NL" sz="2800" b="1">
                <a:solidFill>
                  <a:srgbClr val="515151"/>
                </a:solidFill>
                <a:latin typeface="Avenir Book" panose="02000503020000020003" pitchFamily="2" charset="0"/>
              </a:rPr>
              <a:t> partnerships </a:t>
            </a:r>
            <a:r>
              <a:rPr lang="nl-NL" sz="2200">
                <a:solidFill>
                  <a:srgbClr val="515151"/>
                </a:solidFill>
                <a:latin typeface="Avenir Book" panose="02000503020000020003" pitchFamily="2" charset="0"/>
              </a:rPr>
              <a:t>on </a:t>
            </a:r>
            <a:r>
              <a:rPr lang="nl-NL" sz="2200" err="1">
                <a:solidFill>
                  <a:srgbClr val="515151"/>
                </a:solidFill>
                <a:latin typeface="Avenir Book" panose="02000503020000020003" pitchFamily="2" charset="0"/>
              </a:rPr>
              <a:t>innovation</a:t>
            </a:r>
            <a:r>
              <a:rPr lang="nl-NL" sz="2200">
                <a:solidFill>
                  <a:srgbClr val="515151"/>
                </a:solidFill>
                <a:latin typeface="Avenir Book" panose="02000503020000020003" pitchFamily="2" charset="0"/>
              </a:rPr>
              <a:t> development</a:t>
            </a:r>
          </a:p>
          <a:p>
            <a:pPr marL="342900" indent="-342900">
              <a:lnSpc>
                <a:spcPct val="100000"/>
              </a:lnSpc>
              <a:buClr>
                <a:schemeClr val="tx1"/>
              </a:buClr>
              <a:buFont typeface="Arial" panose="020B0604020202020204" pitchFamily="34" charset="0"/>
              <a:buChar char="•"/>
            </a:pPr>
            <a:endParaRPr lang="nl-NL" sz="2200">
              <a:solidFill>
                <a:srgbClr val="515151"/>
              </a:solidFill>
              <a:latin typeface="Avenir Book" panose="02000503020000020003" pitchFamily="2" charset="0"/>
            </a:endParaRPr>
          </a:p>
          <a:p>
            <a:pPr marL="342900" indent="-342900">
              <a:lnSpc>
                <a:spcPct val="100000"/>
              </a:lnSpc>
              <a:buClr>
                <a:schemeClr val="tx1"/>
              </a:buClr>
              <a:buFont typeface="Arial" panose="020B0604020202020204" pitchFamily="34" charset="0"/>
              <a:buChar char="•"/>
            </a:pPr>
            <a:endParaRPr lang="nl-NL" sz="2200">
              <a:solidFill>
                <a:srgbClr val="515151"/>
              </a:solidFill>
              <a:latin typeface="Avenir Book" panose="02000503020000020003" pitchFamily="2" charset="0"/>
            </a:endParaRPr>
          </a:p>
          <a:p>
            <a:pPr marL="342900" indent="-342900">
              <a:lnSpc>
                <a:spcPct val="100000"/>
              </a:lnSpc>
              <a:buClr>
                <a:schemeClr val="tx1"/>
              </a:buClr>
              <a:buFont typeface="Arial" panose="020B0604020202020204" pitchFamily="34" charset="0"/>
              <a:buChar char="•"/>
            </a:pPr>
            <a:endParaRPr lang="nl-NL" sz="2000">
              <a:solidFill>
                <a:srgbClr val="515151"/>
              </a:solidFill>
              <a:latin typeface="Avenir Book" panose="02000503020000020003" pitchFamily="2" charset="0"/>
            </a:endParaRPr>
          </a:p>
          <a:p>
            <a:pPr marL="1028700" lvl="1" indent="-342900">
              <a:lnSpc>
                <a:spcPct val="100000"/>
              </a:lnSpc>
            </a:pPr>
            <a:endParaRPr lang="nl-NL" sz="2200">
              <a:solidFill>
                <a:srgbClr val="515151"/>
              </a:solidFill>
              <a:latin typeface="Avenir Book" panose="02000503020000020003" pitchFamily="2" charset="0"/>
            </a:endParaRPr>
          </a:p>
          <a:p>
            <a:pPr marL="1028700" lvl="1" indent="-342900">
              <a:lnSpc>
                <a:spcPct val="100000"/>
              </a:lnSpc>
            </a:pPr>
            <a:endParaRPr lang="nl-NL" sz="2200">
              <a:solidFill>
                <a:srgbClr val="515151"/>
              </a:solidFill>
              <a:latin typeface="Avenir Book" panose="02000503020000020003" pitchFamily="2" charset="0"/>
            </a:endParaRPr>
          </a:p>
        </p:txBody>
      </p:sp>
      <p:pic>
        <p:nvPicPr>
          <p:cNvPr id="5" name="Picture 4" descr="A screenshot of a phone&#10;&#10;Description automatically generated with medium confidence">
            <a:extLst>
              <a:ext uri="{FF2B5EF4-FFF2-40B4-BE49-F238E27FC236}">
                <a16:creationId xmlns:a16="http://schemas.microsoft.com/office/drawing/2014/main" id="{193E9A0E-CE0D-5E3F-6256-0719F4A55A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9120" y="1305805"/>
            <a:ext cx="2444310" cy="5552195"/>
          </a:xfrm>
          <a:prstGeom prst="rect">
            <a:avLst/>
          </a:prstGeom>
        </p:spPr>
      </p:pic>
    </p:spTree>
    <p:extLst>
      <p:ext uri="{BB962C8B-B14F-4D97-AF65-F5344CB8AC3E}">
        <p14:creationId xmlns:p14="http://schemas.microsoft.com/office/powerpoint/2010/main" val="37999541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8" y="334497"/>
            <a:ext cx="10544433" cy="776459"/>
          </a:xfrm>
        </p:spPr>
        <p:txBody>
          <a:bodyPr>
            <a:normAutofit/>
          </a:bodyPr>
          <a:lstStyle/>
          <a:p>
            <a:r>
              <a:rPr lang="en-GB"/>
              <a:t>Innovation meta-data overview (a selection)</a:t>
            </a:r>
            <a:endParaRPr lang="en-US"/>
          </a:p>
        </p:txBody>
      </p:sp>
      <p:pic>
        <p:nvPicPr>
          <p:cNvPr id="4" name="Picture 3" descr="Map&#10;&#10;Description automatically generated">
            <a:extLst>
              <a:ext uri="{FF2B5EF4-FFF2-40B4-BE49-F238E27FC236}">
                <a16:creationId xmlns:a16="http://schemas.microsoft.com/office/drawing/2014/main" id="{4C88F87E-AF8E-FCA3-E3B6-863B102833D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6919" b="12557"/>
          <a:stretch/>
        </p:blipFill>
        <p:spPr>
          <a:xfrm>
            <a:off x="724928" y="1210962"/>
            <a:ext cx="5272217" cy="2732416"/>
          </a:xfrm>
          <a:prstGeom prst="rect">
            <a:avLst/>
          </a:prstGeom>
        </p:spPr>
      </p:pic>
      <p:pic>
        <p:nvPicPr>
          <p:cNvPr id="3" name="Picture 2" descr="A picture containing chart&#10;&#10;Description automatically generated">
            <a:extLst>
              <a:ext uri="{FF2B5EF4-FFF2-40B4-BE49-F238E27FC236}">
                <a16:creationId xmlns:a16="http://schemas.microsoft.com/office/drawing/2014/main" id="{DFD5ACDA-61A4-ABFD-0623-C46F93AB497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6768" b="6301"/>
          <a:stretch/>
        </p:blipFill>
        <p:spPr>
          <a:xfrm>
            <a:off x="6194857" y="1210963"/>
            <a:ext cx="5587967" cy="2732415"/>
          </a:xfrm>
          <a:prstGeom prst="rect">
            <a:avLst/>
          </a:prstGeom>
        </p:spPr>
      </p:pic>
      <p:pic>
        <p:nvPicPr>
          <p:cNvPr id="6" name="Picture 5" descr="A close-up of a chart&#10;&#10;Description automatically generated with low confidence">
            <a:extLst>
              <a:ext uri="{FF2B5EF4-FFF2-40B4-BE49-F238E27FC236}">
                <a16:creationId xmlns:a16="http://schemas.microsoft.com/office/drawing/2014/main" id="{BF1F93CF-50CC-EDA5-95DE-509420EF6B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4928" y="4043384"/>
            <a:ext cx="5278147" cy="2295632"/>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4D92DF1E-9FA3-E320-DCDB-21D63C22D99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38" t="3438" r="9788" b="27418"/>
          <a:stretch/>
        </p:blipFill>
        <p:spPr>
          <a:xfrm>
            <a:off x="6188927" y="4043384"/>
            <a:ext cx="5360218" cy="2430557"/>
          </a:xfrm>
          <a:prstGeom prst="rect">
            <a:avLst/>
          </a:prstGeom>
        </p:spPr>
      </p:pic>
    </p:spTree>
    <p:extLst>
      <p:ext uri="{BB962C8B-B14F-4D97-AF65-F5344CB8AC3E}">
        <p14:creationId xmlns:p14="http://schemas.microsoft.com/office/powerpoint/2010/main" val="2375019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E2180-D7DE-2D7F-65B3-E30304C67297}"/>
              </a:ext>
            </a:extLst>
          </p:cNvPr>
          <p:cNvSpPr>
            <a:spLocks noGrp="1"/>
          </p:cNvSpPr>
          <p:nvPr>
            <p:ph type="title"/>
          </p:nvPr>
        </p:nvSpPr>
        <p:spPr>
          <a:xfrm>
            <a:off x="724929" y="334497"/>
            <a:ext cx="10359631" cy="776459"/>
          </a:xfrm>
        </p:spPr>
        <p:txBody>
          <a:bodyPr>
            <a:normAutofit/>
          </a:bodyPr>
          <a:lstStyle/>
          <a:p>
            <a:r>
              <a:rPr lang="en-US"/>
              <a:t>Other types of Innovation Portfolio overviews</a:t>
            </a:r>
            <a:endParaRPr lang="en-GB"/>
          </a:p>
        </p:txBody>
      </p:sp>
      <p:sp>
        <p:nvSpPr>
          <p:cNvPr id="3" name="Content Placeholder 2">
            <a:extLst>
              <a:ext uri="{FF2B5EF4-FFF2-40B4-BE49-F238E27FC236}">
                <a16:creationId xmlns:a16="http://schemas.microsoft.com/office/drawing/2014/main" id="{823A88E2-0D97-B2CD-C042-ED44EEAEC066}"/>
              </a:ext>
            </a:extLst>
          </p:cNvPr>
          <p:cNvSpPr>
            <a:spLocks noGrp="1"/>
          </p:cNvSpPr>
          <p:nvPr>
            <p:ph idx="1"/>
          </p:nvPr>
        </p:nvSpPr>
        <p:spPr>
          <a:xfrm>
            <a:off x="391145" y="6370219"/>
            <a:ext cx="3473784" cy="427517"/>
          </a:xfrm>
          <a:solidFill>
            <a:schemeClr val="bg1"/>
          </a:solidFill>
        </p:spPr>
        <p:txBody>
          <a:bodyPr>
            <a:normAutofit/>
          </a:bodyPr>
          <a:lstStyle/>
          <a:p>
            <a:pPr algn="ctr"/>
            <a:r>
              <a:rPr lang="en-GB" sz="2000">
                <a:solidFill>
                  <a:schemeClr val="tx2"/>
                </a:solidFill>
                <a:highlight>
                  <a:srgbClr val="DAE9FC"/>
                </a:highlight>
                <a:hlinkClick r:id="rId3"/>
              </a:rPr>
              <a:t>At Initiative level</a:t>
            </a:r>
            <a:endParaRPr lang="en-GB" sz="2000">
              <a:solidFill>
                <a:schemeClr val="tx2"/>
              </a:solidFill>
              <a:highlight>
                <a:srgbClr val="DAE9FC"/>
              </a:highlight>
            </a:endParaRPr>
          </a:p>
        </p:txBody>
      </p:sp>
      <p:sp>
        <p:nvSpPr>
          <p:cNvPr id="4" name="Content Placeholder 2">
            <a:extLst>
              <a:ext uri="{FF2B5EF4-FFF2-40B4-BE49-F238E27FC236}">
                <a16:creationId xmlns:a16="http://schemas.microsoft.com/office/drawing/2014/main" id="{A8C2538F-D798-C889-281D-D404BD6E2CE6}"/>
              </a:ext>
            </a:extLst>
          </p:cNvPr>
          <p:cNvSpPr txBox="1">
            <a:spLocks/>
          </p:cNvSpPr>
          <p:nvPr/>
        </p:nvSpPr>
        <p:spPr>
          <a:xfrm>
            <a:off x="4594072" y="3596451"/>
            <a:ext cx="2920146" cy="42751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000">
                <a:solidFill>
                  <a:schemeClr val="tx2"/>
                </a:solidFill>
                <a:highlight>
                  <a:srgbClr val="DAE9FC"/>
                </a:highlight>
                <a:hlinkClick r:id="rId4"/>
              </a:rPr>
              <a:t>At AA/ SG level</a:t>
            </a:r>
            <a:endParaRPr lang="en-GB" sz="2000">
              <a:solidFill>
                <a:schemeClr val="tx2"/>
              </a:solidFill>
              <a:highlight>
                <a:srgbClr val="DAE9FC"/>
              </a:highlight>
            </a:endParaRPr>
          </a:p>
        </p:txBody>
      </p:sp>
      <p:sp>
        <p:nvSpPr>
          <p:cNvPr id="5" name="Content Placeholder 2">
            <a:extLst>
              <a:ext uri="{FF2B5EF4-FFF2-40B4-BE49-F238E27FC236}">
                <a16:creationId xmlns:a16="http://schemas.microsoft.com/office/drawing/2014/main" id="{E90128B0-47DF-B8C8-A0DF-DCE13F793103}"/>
              </a:ext>
            </a:extLst>
          </p:cNvPr>
          <p:cNvSpPr txBox="1">
            <a:spLocks/>
          </p:cNvSpPr>
          <p:nvPr/>
        </p:nvSpPr>
        <p:spPr>
          <a:xfrm>
            <a:off x="4708562" y="6370218"/>
            <a:ext cx="2920146" cy="42751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000">
                <a:solidFill>
                  <a:schemeClr val="tx2"/>
                </a:solidFill>
                <a:highlight>
                  <a:srgbClr val="DAE9FC"/>
                </a:highlight>
                <a:hlinkClick r:id="rId4"/>
              </a:rPr>
              <a:t>At country level</a:t>
            </a:r>
            <a:endParaRPr lang="en-GB" sz="2000">
              <a:solidFill>
                <a:schemeClr val="tx2"/>
              </a:solidFill>
              <a:highlight>
                <a:srgbClr val="DAE9FC"/>
              </a:highlight>
            </a:endParaRPr>
          </a:p>
        </p:txBody>
      </p:sp>
      <p:pic>
        <p:nvPicPr>
          <p:cNvPr id="7" name="Picture 6">
            <a:extLst>
              <a:ext uri="{FF2B5EF4-FFF2-40B4-BE49-F238E27FC236}">
                <a16:creationId xmlns:a16="http://schemas.microsoft.com/office/drawing/2014/main" id="{F4FBE6BA-D672-3279-46A7-43BDCF24DB3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1144" y="1278310"/>
            <a:ext cx="3473785" cy="4924554"/>
          </a:xfrm>
          <a:prstGeom prst="rect">
            <a:avLst/>
          </a:prstGeom>
        </p:spPr>
      </p:pic>
      <p:pic>
        <p:nvPicPr>
          <p:cNvPr id="8" name="Picture 7">
            <a:extLst>
              <a:ext uri="{FF2B5EF4-FFF2-40B4-BE49-F238E27FC236}">
                <a16:creationId xmlns:a16="http://schemas.microsoft.com/office/drawing/2014/main" id="{8406BC2F-58FD-912E-8B10-EC5C16B16EA2}"/>
              </a:ext>
            </a:extLst>
          </p:cNvPr>
          <p:cNvPicPr>
            <a:picLocks noChangeAspect="1"/>
          </p:cNvPicPr>
          <p:nvPr/>
        </p:nvPicPr>
        <p:blipFill rotWithShape="1">
          <a:blip r:embed="rId6"/>
          <a:srcRect t="2758" r="2758"/>
          <a:stretch/>
        </p:blipFill>
        <p:spPr>
          <a:xfrm>
            <a:off x="4035799" y="1278310"/>
            <a:ext cx="4036693" cy="2270641"/>
          </a:xfrm>
          <a:prstGeom prst="rect">
            <a:avLst/>
          </a:prstGeom>
        </p:spPr>
      </p:pic>
      <p:pic>
        <p:nvPicPr>
          <p:cNvPr id="9" name="Picture 8">
            <a:extLst>
              <a:ext uri="{FF2B5EF4-FFF2-40B4-BE49-F238E27FC236}">
                <a16:creationId xmlns:a16="http://schemas.microsoft.com/office/drawing/2014/main" id="{F059027F-EF93-B90E-87D3-FA8DDCB5AA5A}"/>
              </a:ext>
            </a:extLst>
          </p:cNvPr>
          <p:cNvPicPr>
            <a:picLocks noChangeAspect="1"/>
          </p:cNvPicPr>
          <p:nvPr/>
        </p:nvPicPr>
        <p:blipFill>
          <a:blip r:embed="rId7"/>
          <a:stretch>
            <a:fillRect/>
          </a:stretch>
        </p:blipFill>
        <p:spPr>
          <a:xfrm>
            <a:off x="4032866" y="3976469"/>
            <a:ext cx="4036693" cy="2270640"/>
          </a:xfrm>
          <a:prstGeom prst="rect">
            <a:avLst/>
          </a:prstGeom>
        </p:spPr>
      </p:pic>
      <p:sp>
        <p:nvSpPr>
          <p:cNvPr id="10" name="Content Placeholder 2">
            <a:extLst>
              <a:ext uri="{FF2B5EF4-FFF2-40B4-BE49-F238E27FC236}">
                <a16:creationId xmlns:a16="http://schemas.microsoft.com/office/drawing/2014/main" id="{828AAE8B-D70E-730C-B25F-00992258237C}"/>
              </a:ext>
            </a:extLst>
          </p:cNvPr>
          <p:cNvSpPr txBox="1">
            <a:spLocks/>
          </p:cNvSpPr>
          <p:nvPr/>
        </p:nvSpPr>
        <p:spPr>
          <a:xfrm>
            <a:off x="8748233" y="6370218"/>
            <a:ext cx="2920146" cy="42751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000">
                <a:solidFill>
                  <a:schemeClr val="tx2"/>
                </a:solidFill>
                <a:highlight>
                  <a:srgbClr val="DAE9FC"/>
                </a:highlight>
                <a:hlinkClick r:id="rId8"/>
              </a:rPr>
              <a:t>At CG centre level</a:t>
            </a:r>
            <a:endParaRPr lang="en-GB" sz="2000">
              <a:solidFill>
                <a:schemeClr val="tx2"/>
              </a:solidFill>
              <a:highlight>
                <a:srgbClr val="DAE9FC"/>
              </a:highlight>
            </a:endParaRPr>
          </a:p>
        </p:txBody>
      </p:sp>
      <p:pic>
        <p:nvPicPr>
          <p:cNvPr id="11" name="Picture 10">
            <a:extLst>
              <a:ext uri="{FF2B5EF4-FFF2-40B4-BE49-F238E27FC236}">
                <a16:creationId xmlns:a16="http://schemas.microsoft.com/office/drawing/2014/main" id="{7EC21D39-5A18-FF67-90AB-81C0284F6AFC}"/>
              </a:ext>
            </a:extLst>
          </p:cNvPr>
          <p:cNvPicPr>
            <a:picLocks noChangeAspect="1"/>
          </p:cNvPicPr>
          <p:nvPr/>
        </p:nvPicPr>
        <p:blipFill rotWithShape="1">
          <a:blip r:embed="rId9"/>
          <a:srcRect r="6951" b="4357"/>
          <a:stretch/>
        </p:blipFill>
        <p:spPr>
          <a:xfrm>
            <a:off x="8246295" y="3932224"/>
            <a:ext cx="3756084" cy="2171694"/>
          </a:xfrm>
          <a:prstGeom prst="rect">
            <a:avLst/>
          </a:prstGeom>
        </p:spPr>
      </p:pic>
      <p:grpSp>
        <p:nvGrpSpPr>
          <p:cNvPr id="14" name="Group 13">
            <a:extLst>
              <a:ext uri="{FF2B5EF4-FFF2-40B4-BE49-F238E27FC236}">
                <a16:creationId xmlns:a16="http://schemas.microsoft.com/office/drawing/2014/main" id="{6CEBD638-2F56-4EAF-E1C4-0F0C4716A93B}"/>
              </a:ext>
            </a:extLst>
          </p:cNvPr>
          <p:cNvGrpSpPr/>
          <p:nvPr/>
        </p:nvGrpSpPr>
        <p:grpSpPr>
          <a:xfrm>
            <a:off x="8152835" y="1278167"/>
            <a:ext cx="3821649" cy="1026622"/>
            <a:chOff x="2021224" y="1243013"/>
            <a:chExt cx="7960976" cy="2138584"/>
          </a:xfrm>
        </p:grpSpPr>
        <p:pic>
          <p:nvPicPr>
            <p:cNvPr id="12" name="Picture 11">
              <a:extLst>
                <a:ext uri="{FF2B5EF4-FFF2-40B4-BE49-F238E27FC236}">
                  <a16:creationId xmlns:a16="http://schemas.microsoft.com/office/drawing/2014/main" id="{8F93AADE-E62F-9CD4-BDE6-4E644174E0A5}"/>
                </a:ext>
              </a:extLst>
            </p:cNvPr>
            <p:cNvPicPr>
              <a:picLocks noChangeAspect="1"/>
            </p:cNvPicPr>
            <p:nvPr/>
          </p:nvPicPr>
          <p:blipFill rotWithShape="1">
            <a:blip r:embed="rId10"/>
            <a:srcRect b="51084"/>
            <a:stretch/>
          </p:blipFill>
          <p:spPr>
            <a:xfrm>
              <a:off x="2209800" y="1243013"/>
              <a:ext cx="7772400" cy="2138584"/>
            </a:xfrm>
            <a:prstGeom prst="rect">
              <a:avLst/>
            </a:prstGeom>
          </p:spPr>
        </p:pic>
        <p:pic>
          <p:nvPicPr>
            <p:cNvPr id="13" name="Picture 12">
              <a:extLst>
                <a:ext uri="{FF2B5EF4-FFF2-40B4-BE49-F238E27FC236}">
                  <a16:creationId xmlns:a16="http://schemas.microsoft.com/office/drawing/2014/main" id="{7930A116-449F-7A7C-0373-FC4754196CC5}"/>
                </a:ext>
              </a:extLst>
            </p:cNvPr>
            <p:cNvPicPr>
              <a:picLocks noChangeAspect="1"/>
            </p:cNvPicPr>
            <p:nvPr/>
          </p:nvPicPr>
          <p:blipFill rotWithShape="1">
            <a:blip r:embed="rId11"/>
            <a:srcRect t="82978" r="82320" b="3556"/>
            <a:stretch/>
          </p:blipFill>
          <p:spPr>
            <a:xfrm>
              <a:off x="2021224" y="1570960"/>
              <a:ext cx="2032704" cy="870845"/>
            </a:xfrm>
            <a:prstGeom prst="rect">
              <a:avLst/>
            </a:prstGeom>
          </p:spPr>
        </p:pic>
      </p:grpSp>
      <p:pic>
        <p:nvPicPr>
          <p:cNvPr id="15" name="Content Placeholder 3" descr="Graphical user interface, application, PowerPoint&#10;&#10;Description automatically generated">
            <a:extLst>
              <a:ext uri="{FF2B5EF4-FFF2-40B4-BE49-F238E27FC236}">
                <a16:creationId xmlns:a16="http://schemas.microsoft.com/office/drawing/2014/main" id="{A843D17D-C320-A5E5-C2E3-A7F811CB56BB}"/>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b="48476"/>
          <a:stretch/>
        </p:blipFill>
        <p:spPr>
          <a:xfrm>
            <a:off x="8414232" y="2310155"/>
            <a:ext cx="3588148" cy="1729519"/>
          </a:xfrm>
          <a:prstGeom prst="rect">
            <a:avLst/>
          </a:prstGeom>
        </p:spPr>
      </p:pic>
      <p:sp>
        <p:nvSpPr>
          <p:cNvPr id="6" name="Rectangle 5">
            <a:extLst>
              <a:ext uri="{FF2B5EF4-FFF2-40B4-BE49-F238E27FC236}">
                <a16:creationId xmlns:a16="http://schemas.microsoft.com/office/drawing/2014/main" id="{20A0C6D6-E5C7-E073-1A62-0FA258D86FA7}"/>
              </a:ext>
            </a:extLst>
          </p:cNvPr>
          <p:cNvSpPr/>
          <p:nvPr/>
        </p:nvSpPr>
        <p:spPr>
          <a:xfrm>
            <a:off x="4067121" y="1278167"/>
            <a:ext cx="4036692" cy="227064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6" name="Rectangle 15">
            <a:extLst>
              <a:ext uri="{FF2B5EF4-FFF2-40B4-BE49-F238E27FC236}">
                <a16:creationId xmlns:a16="http://schemas.microsoft.com/office/drawing/2014/main" id="{5EB8DE92-1FF6-219A-D053-289656C1AB44}"/>
              </a:ext>
            </a:extLst>
          </p:cNvPr>
          <p:cNvSpPr/>
          <p:nvPr/>
        </p:nvSpPr>
        <p:spPr>
          <a:xfrm>
            <a:off x="8327073" y="1278167"/>
            <a:ext cx="3731125" cy="4968942"/>
          </a:xfrm>
          <a:prstGeom prst="rect">
            <a:avLst/>
          </a:prstGeom>
          <a:noFill/>
          <a:ln>
            <a:solidFill>
              <a:srgbClr val="722B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7" name="Rectangle 16">
            <a:extLst>
              <a:ext uri="{FF2B5EF4-FFF2-40B4-BE49-F238E27FC236}">
                <a16:creationId xmlns:a16="http://schemas.microsoft.com/office/drawing/2014/main" id="{24C52BA1-00FA-31CE-8F12-514CBE94E4FB}"/>
              </a:ext>
            </a:extLst>
          </p:cNvPr>
          <p:cNvSpPr/>
          <p:nvPr/>
        </p:nvSpPr>
        <p:spPr>
          <a:xfrm>
            <a:off x="4041665" y="3976469"/>
            <a:ext cx="4036692" cy="227064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23852692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9" y="334497"/>
            <a:ext cx="10885824" cy="776459"/>
          </a:xfrm>
        </p:spPr>
        <p:txBody>
          <a:bodyPr>
            <a:normAutofit/>
          </a:bodyPr>
          <a:lstStyle/>
          <a:p>
            <a:r>
              <a:rPr lang="en-GB"/>
              <a:t>Next steps: IPSR 2023 focus on Innovation Use</a:t>
            </a:r>
            <a:endParaRPr lang="en-US"/>
          </a:p>
        </p:txBody>
      </p:sp>
      <p:sp>
        <p:nvSpPr>
          <p:cNvPr id="4" name="Content Placeholder 6">
            <a:extLst>
              <a:ext uri="{FF2B5EF4-FFF2-40B4-BE49-F238E27FC236}">
                <a16:creationId xmlns:a16="http://schemas.microsoft.com/office/drawing/2014/main" id="{7277205D-FB2B-139B-C770-8B75A8BE6303}"/>
              </a:ext>
            </a:extLst>
          </p:cNvPr>
          <p:cNvSpPr txBox="1">
            <a:spLocks/>
          </p:cNvSpPr>
          <p:nvPr/>
        </p:nvSpPr>
        <p:spPr>
          <a:xfrm>
            <a:off x="4060272" y="1229340"/>
            <a:ext cx="4132258" cy="470651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buClr>
                <a:schemeClr val="tx1"/>
              </a:buClr>
              <a:buFont typeface="Arial" panose="020B0604020202020204" pitchFamily="34" charset="0"/>
              <a:buChar char="•"/>
            </a:pPr>
            <a:r>
              <a:rPr lang="nl-NL" sz="2200" err="1">
                <a:solidFill>
                  <a:srgbClr val="515151"/>
                </a:solidFill>
                <a:latin typeface="Avenir Book" panose="02000503020000020003" pitchFamily="2" charset="0"/>
              </a:rPr>
              <a:t>From</a:t>
            </a:r>
            <a:r>
              <a:rPr lang="nl-NL" sz="2200">
                <a:solidFill>
                  <a:srgbClr val="515151"/>
                </a:solidFill>
                <a:latin typeface="Avenir Book" panose="02000503020000020003" pitchFamily="2" charset="0"/>
              </a:rPr>
              <a:t> Innovation Readiness </a:t>
            </a:r>
            <a:r>
              <a:rPr lang="nl-NL" sz="2200">
                <a:solidFill>
                  <a:srgbClr val="515151"/>
                </a:solidFill>
                <a:latin typeface="Avenir Book" panose="02000503020000020003" pitchFamily="2" charset="0"/>
                <a:sym typeface="Wingdings" pitchFamily="2" charset="2"/>
              </a:rPr>
              <a:t></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Scaling</a:t>
            </a:r>
            <a:r>
              <a:rPr lang="nl-NL" sz="2200">
                <a:solidFill>
                  <a:srgbClr val="515151"/>
                </a:solidFill>
                <a:latin typeface="Avenir Book" panose="02000503020000020003" pitchFamily="2" charset="0"/>
              </a:rPr>
              <a:t> Readiness </a:t>
            </a:r>
            <a:r>
              <a:rPr lang="nl-NL" sz="2200" err="1">
                <a:solidFill>
                  <a:srgbClr val="515151"/>
                </a:solidFill>
                <a:latin typeface="Avenir Book" panose="02000503020000020003" pitchFamily="2" charset="0"/>
              </a:rPr>
              <a:t>for</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those</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innovations</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with</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readiness</a:t>
            </a:r>
            <a:r>
              <a:rPr lang="nl-NL" sz="2200">
                <a:solidFill>
                  <a:srgbClr val="515151"/>
                </a:solidFill>
                <a:latin typeface="Avenir Book" panose="02000503020000020003" pitchFamily="2" charset="0"/>
              </a:rPr>
              <a:t> level (e.g. &gt;6)</a:t>
            </a:r>
          </a:p>
        </p:txBody>
      </p:sp>
      <p:pic>
        <p:nvPicPr>
          <p:cNvPr id="3" name="Picture 2" descr="Graphical user interface, website&#10;&#10;Description automatically generated">
            <a:extLst>
              <a:ext uri="{FF2B5EF4-FFF2-40B4-BE49-F238E27FC236}">
                <a16:creationId xmlns:a16="http://schemas.microsoft.com/office/drawing/2014/main" id="{1FC6B49F-12F1-A58E-614D-B0D835F5248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77881" y="1470454"/>
            <a:ext cx="3232872" cy="4570455"/>
          </a:xfrm>
          <a:prstGeom prst="rect">
            <a:avLst/>
          </a:prstGeom>
          <a:ln>
            <a:solidFill>
              <a:schemeClr val="accent2"/>
            </a:solidFill>
          </a:ln>
        </p:spPr>
      </p:pic>
      <p:sp>
        <p:nvSpPr>
          <p:cNvPr id="5" name="TextBox 4">
            <a:extLst>
              <a:ext uri="{FF2B5EF4-FFF2-40B4-BE49-F238E27FC236}">
                <a16:creationId xmlns:a16="http://schemas.microsoft.com/office/drawing/2014/main" id="{1A95A76E-9EC7-7B91-D6FF-2EE7E4490B5E}"/>
              </a:ext>
            </a:extLst>
          </p:cNvPr>
          <p:cNvSpPr txBox="1"/>
          <p:nvPr/>
        </p:nvSpPr>
        <p:spPr>
          <a:xfrm>
            <a:off x="8427173" y="6108019"/>
            <a:ext cx="3134287" cy="584775"/>
          </a:xfrm>
          <a:prstGeom prst="rect">
            <a:avLst/>
          </a:prstGeom>
          <a:noFill/>
        </p:spPr>
        <p:txBody>
          <a:bodyPr wrap="square" rtlCol="0">
            <a:spAutoFit/>
          </a:bodyPr>
          <a:lstStyle/>
          <a:p>
            <a:pPr algn="ctr"/>
            <a:r>
              <a:rPr lang="en-NL" sz="1600">
                <a:latin typeface="Avenir Book" panose="02000503020000020003" pitchFamily="2" charset="0"/>
              </a:rPr>
              <a:t>Example of </a:t>
            </a:r>
            <a:r>
              <a:rPr lang="en-NL" sz="1600">
                <a:latin typeface="Avenir Book" panose="02000503020000020003" pitchFamily="2" charset="0"/>
                <a:hlinkClick r:id="rId4"/>
              </a:rPr>
              <a:t>innovation package and scaling readiness report</a:t>
            </a:r>
            <a:endParaRPr lang="en-NL" sz="1600">
              <a:latin typeface="Avenir Book" panose="02000503020000020003" pitchFamily="2" charset="0"/>
            </a:endParaRPr>
          </a:p>
        </p:txBody>
      </p:sp>
      <p:pic>
        <p:nvPicPr>
          <p:cNvPr id="6" name="Picture 5" descr="Graphical user interface, website&#10;&#10;Description automatically generated">
            <a:extLst>
              <a:ext uri="{FF2B5EF4-FFF2-40B4-BE49-F238E27FC236}">
                <a16:creationId xmlns:a16="http://schemas.microsoft.com/office/drawing/2014/main" id="{7599B687-5C01-731C-B576-EE7271B0DB04}"/>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170383" y="2764499"/>
            <a:ext cx="3994916" cy="1982363"/>
          </a:xfrm>
          <a:prstGeom prst="rect">
            <a:avLst/>
          </a:prstGeom>
          <a:ln>
            <a:solidFill>
              <a:schemeClr val="accent2"/>
            </a:solidFill>
          </a:ln>
        </p:spPr>
      </p:pic>
      <p:pic>
        <p:nvPicPr>
          <p:cNvPr id="8" name="Picture 7" descr="A screenshot of a dairy farm&#10;&#10;Description automatically generated with low confidence">
            <a:extLst>
              <a:ext uri="{FF2B5EF4-FFF2-40B4-BE49-F238E27FC236}">
                <a16:creationId xmlns:a16="http://schemas.microsoft.com/office/drawing/2014/main" id="{B8D7EF02-E0CA-BA75-89A7-2FCEE1A8C62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80246" y="1946684"/>
            <a:ext cx="2996645" cy="4230280"/>
          </a:xfrm>
          <a:prstGeom prst="rect">
            <a:avLst/>
          </a:prstGeom>
        </p:spPr>
      </p:pic>
      <p:sp>
        <p:nvSpPr>
          <p:cNvPr id="11" name="TextBox 10">
            <a:extLst>
              <a:ext uri="{FF2B5EF4-FFF2-40B4-BE49-F238E27FC236}">
                <a16:creationId xmlns:a16="http://schemas.microsoft.com/office/drawing/2014/main" id="{064F1570-0C24-11DF-E7B9-D7470AB35FB9}"/>
              </a:ext>
            </a:extLst>
          </p:cNvPr>
          <p:cNvSpPr txBox="1"/>
          <p:nvPr/>
        </p:nvSpPr>
        <p:spPr>
          <a:xfrm>
            <a:off x="4060272" y="4863996"/>
            <a:ext cx="4187577" cy="1579920"/>
          </a:xfrm>
          <a:prstGeom prst="rect">
            <a:avLst/>
          </a:prstGeom>
          <a:noFill/>
        </p:spPr>
        <p:txBody>
          <a:bodyPr wrap="square" rtlCol="0">
            <a:spAutoFit/>
          </a:bodyPr>
          <a:lstStyle/>
          <a:p>
            <a:pPr marL="342900" indent="-342900">
              <a:spcBef>
                <a:spcPts val="1000"/>
              </a:spcBef>
              <a:buClr>
                <a:schemeClr val="tx1"/>
              </a:buClr>
              <a:buFont typeface="Arial" panose="020B0604020202020204" pitchFamily="34" charset="0"/>
              <a:buChar char="•"/>
            </a:pPr>
            <a:r>
              <a:rPr lang="en-NL" sz="2000">
                <a:solidFill>
                  <a:srgbClr val="515151"/>
                </a:solidFill>
                <a:latin typeface="Avenir Book" panose="02000503020000020003" pitchFamily="2" charset="0"/>
              </a:rPr>
              <a:t>Innovation Packaging</a:t>
            </a:r>
          </a:p>
          <a:p>
            <a:pPr marL="342900" indent="-342900">
              <a:spcBef>
                <a:spcPts val="1000"/>
              </a:spcBef>
              <a:buClr>
                <a:schemeClr val="tx1"/>
              </a:buClr>
              <a:buFont typeface="Arial" panose="020B0604020202020204" pitchFamily="34" charset="0"/>
              <a:buChar char="•"/>
            </a:pPr>
            <a:r>
              <a:rPr lang="en-NL" sz="2000">
                <a:solidFill>
                  <a:srgbClr val="515151"/>
                </a:solidFill>
                <a:latin typeface="Avenir Book" panose="02000503020000020003" pitchFamily="2" charset="0"/>
              </a:rPr>
              <a:t>Scaling Readiness assessment (evidence-based)</a:t>
            </a:r>
          </a:p>
          <a:p>
            <a:pPr marL="342900" indent="-342900">
              <a:spcBef>
                <a:spcPts val="1000"/>
              </a:spcBef>
              <a:buClr>
                <a:schemeClr val="tx1"/>
              </a:buClr>
              <a:buFont typeface="Arial" panose="020B0604020202020204" pitchFamily="34" charset="0"/>
              <a:buChar char="•"/>
            </a:pPr>
            <a:r>
              <a:rPr lang="en-NL" sz="2000">
                <a:solidFill>
                  <a:srgbClr val="515151"/>
                </a:solidFill>
                <a:latin typeface="Avenir Book" panose="02000503020000020003" pitchFamily="2" charset="0"/>
              </a:rPr>
              <a:t>Initial scaling strategy design</a:t>
            </a:r>
          </a:p>
        </p:txBody>
      </p:sp>
      <p:sp>
        <p:nvSpPr>
          <p:cNvPr id="12" name="Right Arrow 11">
            <a:extLst>
              <a:ext uri="{FF2B5EF4-FFF2-40B4-BE49-F238E27FC236}">
                <a16:creationId xmlns:a16="http://schemas.microsoft.com/office/drawing/2014/main" id="{312786D3-83AB-AB52-6678-3D7159B316D8}"/>
              </a:ext>
            </a:extLst>
          </p:cNvPr>
          <p:cNvSpPr/>
          <p:nvPr/>
        </p:nvSpPr>
        <p:spPr>
          <a:xfrm>
            <a:off x="3474360" y="3920708"/>
            <a:ext cx="790413" cy="7051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3" name="Right Arrow 12">
            <a:extLst>
              <a:ext uri="{FF2B5EF4-FFF2-40B4-BE49-F238E27FC236}">
                <a16:creationId xmlns:a16="http://schemas.microsoft.com/office/drawing/2014/main" id="{5D54FAC9-96A5-CA9E-4704-A3A6CCBF162F}"/>
              </a:ext>
            </a:extLst>
          </p:cNvPr>
          <p:cNvSpPr/>
          <p:nvPr/>
        </p:nvSpPr>
        <p:spPr>
          <a:xfrm>
            <a:off x="7852642" y="4427831"/>
            <a:ext cx="790413" cy="7051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23921525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9" y="334497"/>
            <a:ext cx="10885824" cy="776459"/>
          </a:xfrm>
        </p:spPr>
        <p:txBody>
          <a:bodyPr>
            <a:normAutofit/>
          </a:bodyPr>
          <a:lstStyle/>
          <a:p>
            <a:r>
              <a:rPr lang="en-GB"/>
              <a:t>Next steps</a:t>
            </a:r>
            <a:endParaRPr lang="en-US"/>
          </a:p>
        </p:txBody>
      </p:sp>
      <p:sp>
        <p:nvSpPr>
          <p:cNvPr id="4" name="Content Placeholder 6">
            <a:extLst>
              <a:ext uri="{FF2B5EF4-FFF2-40B4-BE49-F238E27FC236}">
                <a16:creationId xmlns:a16="http://schemas.microsoft.com/office/drawing/2014/main" id="{7277205D-FB2B-139B-C770-8B75A8BE6303}"/>
              </a:ext>
            </a:extLst>
          </p:cNvPr>
          <p:cNvSpPr txBox="1">
            <a:spLocks/>
          </p:cNvSpPr>
          <p:nvPr/>
        </p:nvSpPr>
        <p:spPr>
          <a:xfrm>
            <a:off x="724929" y="1470454"/>
            <a:ext cx="6466982" cy="470651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buClr>
                <a:schemeClr val="tx1"/>
              </a:buClr>
              <a:buFont typeface="Arial" panose="020B0604020202020204" pitchFamily="34" charset="0"/>
              <a:buChar char="•"/>
            </a:pPr>
            <a:r>
              <a:rPr lang="nl-NL" sz="2200" err="1">
                <a:solidFill>
                  <a:srgbClr val="515151"/>
                </a:solidFill>
                <a:latin typeface="Avenir Book" panose="02000503020000020003" pitchFamily="2" charset="0"/>
              </a:rPr>
              <a:t>From</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static</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to</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dynamic</a:t>
            </a:r>
            <a:r>
              <a:rPr lang="nl-NL" sz="2200">
                <a:solidFill>
                  <a:srgbClr val="515151"/>
                </a:solidFill>
                <a:latin typeface="Avenir Book" panose="02000503020000020003" pitchFamily="2" charset="0"/>
              </a:rPr>
              <a:t> portfolio </a:t>
            </a:r>
            <a:r>
              <a:rPr lang="nl-NL" sz="2200" err="1">
                <a:solidFill>
                  <a:srgbClr val="515151"/>
                </a:solidFill>
                <a:latin typeface="Avenir Book" panose="02000503020000020003" pitchFamily="2" charset="0"/>
              </a:rPr>
              <a:t>overviews</a:t>
            </a:r>
            <a:r>
              <a:rPr lang="nl-NL" sz="2200">
                <a:solidFill>
                  <a:srgbClr val="515151"/>
                </a:solidFill>
                <a:latin typeface="Avenir Book" panose="02000503020000020003" pitchFamily="2" charset="0"/>
              </a:rPr>
              <a:t> </a:t>
            </a:r>
          </a:p>
          <a:p>
            <a:pPr marL="342900" indent="-342900">
              <a:lnSpc>
                <a:spcPct val="100000"/>
              </a:lnSpc>
              <a:buClr>
                <a:schemeClr val="tx1"/>
              </a:buClr>
              <a:buFont typeface="Arial" panose="020B0604020202020204" pitchFamily="34" charset="0"/>
              <a:buChar char="•"/>
            </a:pPr>
            <a:r>
              <a:rPr lang="nl-NL" sz="2200" err="1">
                <a:solidFill>
                  <a:srgbClr val="515151"/>
                </a:solidFill>
                <a:latin typeface="Avenir Book" panose="02000503020000020003" pitchFamily="2" charset="0"/>
              </a:rPr>
              <a:t>Modifications</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and</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improvements</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to</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innovation</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reporting</a:t>
            </a:r>
            <a:r>
              <a:rPr lang="nl-NL" sz="2200">
                <a:solidFill>
                  <a:srgbClr val="515151"/>
                </a:solidFill>
                <a:latin typeface="Avenir Book" panose="02000503020000020003" pitchFamily="2" charset="0"/>
              </a:rPr>
              <a:t> systems</a:t>
            </a:r>
          </a:p>
          <a:p>
            <a:pPr marL="342900" indent="-342900">
              <a:lnSpc>
                <a:spcPct val="100000"/>
              </a:lnSpc>
              <a:buClr>
                <a:schemeClr val="tx1"/>
              </a:buClr>
              <a:buFont typeface="Arial" panose="020B0604020202020204" pitchFamily="34" charset="0"/>
              <a:buChar char="•"/>
            </a:pPr>
            <a:r>
              <a:rPr lang="nl-NL" sz="2200" err="1">
                <a:solidFill>
                  <a:srgbClr val="515151"/>
                </a:solidFill>
                <a:latin typeface="Avenir Book" panose="02000503020000020003" pitchFamily="2" charset="0"/>
              </a:rPr>
              <a:t>ToT</a:t>
            </a:r>
            <a:r>
              <a:rPr lang="nl-NL" sz="2200">
                <a:solidFill>
                  <a:srgbClr val="515151"/>
                </a:solidFill>
                <a:latin typeface="Avenir Book" panose="02000503020000020003" pitchFamily="2" charset="0"/>
              </a:rPr>
              <a:t> workshops </a:t>
            </a:r>
            <a:r>
              <a:rPr lang="nl-NL" sz="2200" err="1">
                <a:solidFill>
                  <a:srgbClr val="515151"/>
                </a:solidFill>
                <a:latin typeface="Avenir Book" panose="02000503020000020003" pitchFamily="2" charset="0"/>
              </a:rPr>
              <a:t>planned</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for</a:t>
            </a:r>
            <a:r>
              <a:rPr lang="nl-NL" sz="2200">
                <a:solidFill>
                  <a:srgbClr val="515151"/>
                </a:solidFill>
                <a:latin typeface="Avenir Book" panose="02000503020000020003" pitchFamily="2" charset="0"/>
              </a:rPr>
              <a:t> May 2023 in Nairobi </a:t>
            </a:r>
            <a:r>
              <a:rPr lang="nl-NL" sz="2200" err="1">
                <a:solidFill>
                  <a:srgbClr val="515151"/>
                </a:solidFill>
                <a:latin typeface="Avenir Book" panose="02000503020000020003" pitchFamily="2" charset="0"/>
              </a:rPr>
              <a:t>and</a:t>
            </a:r>
            <a:r>
              <a:rPr lang="nl-NL" sz="2200">
                <a:solidFill>
                  <a:srgbClr val="515151"/>
                </a:solidFill>
                <a:latin typeface="Avenir Book" panose="02000503020000020003" pitchFamily="2" charset="0"/>
              </a:rPr>
              <a:t> Mexico City </a:t>
            </a:r>
            <a:r>
              <a:rPr lang="nl-NL" sz="2200" err="1">
                <a:solidFill>
                  <a:srgbClr val="515151"/>
                </a:solidFill>
                <a:latin typeface="Avenir Book" panose="02000503020000020003" pitchFamily="2" charset="0"/>
              </a:rPr>
              <a:t>for</a:t>
            </a:r>
            <a:r>
              <a:rPr lang="nl-NL" sz="2200">
                <a:solidFill>
                  <a:srgbClr val="515151"/>
                </a:solidFill>
                <a:latin typeface="Avenir Book" panose="02000503020000020003" pitchFamily="2" charset="0"/>
              </a:rPr>
              <a:t> CGIAR experts (incl. GIZ scaling taskforce members, WBG Colombia)</a:t>
            </a:r>
          </a:p>
          <a:p>
            <a:pPr marL="342900" indent="-342900">
              <a:lnSpc>
                <a:spcPct val="100000"/>
              </a:lnSpc>
              <a:buClr>
                <a:schemeClr val="tx1"/>
              </a:buClr>
              <a:buFont typeface="Arial" panose="020B0604020202020204" pitchFamily="34" charset="0"/>
              <a:buChar char="•"/>
            </a:pPr>
            <a:r>
              <a:rPr lang="nl-NL" sz="2200" err="1">
                <a:solidFill>
                  <a:srgbClr val="515151"/>
                </a:solidFill>
                <a:latin typeface="Avenir Book" panose="02000503020000020003" pitchFamily="2" charset="0"/>
              </a:rPr>
              <a:t>Expand</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ongoing</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collaborations</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and</a:t>
            </a:r>
            <a:r>
              <a:rPr lang="nl-NL" sz="2200">
                <a:solidFill>
                  <a:srgbClr val="515151"/>
                </a:solidFill>
                <a:latin typeface="Avenir Book" panose="02000503020000020003" pitchFamily="2" charset="0"/>
              </a:rPr>
              <a:t> impact culture </a:t>
            </a:r>
            <a:r>
              <a:rPr lang="nl-NL" sz="2200" err="1">
                <a:solidFill>
                  <a:srgbClr val="515151"/>
                </a:solidFill>
                <a:latin typeface="Avenir Book" panose="02000503020000020003" pitchFamily="2" charset="0"/>
              </a:rPr>
              <a:t>growth</a:t>
            </a:r>
            <a:r>
              <a:rPr lang="nl-NL" sz="2200">
                <a:solidFill>
                  <a:srgbClr val="515151"/>
                </a:solidFill>
                <a:latin typeface="Avenir Book" panose="02000503020000020003" pitchFamily="2" charset="0"/>
              </a:rPr>
              <a:t> </a:t>
            </a:r>
          </a:p>
          <a:p>
            <a:pPr marL="342900" indent="-342900">
              <a:lnSpc>
                <a:spcPct val="100000"/>
              </a:lnSpc>
              <a:buClr>
                <a:schemeClr val="tx1"/>
              </a:buClr>
              <a:buFont typeface="Arial" panose="020B0604020202020204" pitchFamily="34" charset="0"/>
              <a:buChar char="•"/>
            </a:pPr>
            <a:r>
              <a:rPr lang="nl-NL" sz="2200" err="1">
                <a:solidFill>
                  <a:srgbClr val="515151"/>
                </a:solidFill>
                <a:latin typeface="Avenir Book" panose="02000503020000020003" pitchFamily="2" charset="0"/>
              </a:rPr>
              <a:t>Explore</a:t>
            </a:r>
            <a:r>
              <a:rPr lang="nl-NL" sz="2200">
                <a:solidFill>
                  <a:srgbClr val="515151"/>
                </a:solidFill>
                <a:latin typeface="Avenir Book" panose="02000503020000020003" pitchFamily="2" charset="0"/>
              </a:rPr>
              <a:t> new </a:t>
            </a:r>
            <a:r>
              <a:rPr lang="nl-NL" sz="2200" err="1">
                <a:solidFill>
                  <a:srgbClr val="515151"/>
                </a:solidFill>
                <a:latin typeface="Avenir Book" panose="02000503020000020003" pitchFamily="2" charset="0"/>
              </a:rPr>
              <a:t>ways</a:t>
            </a:r>
            <a:r>
              <a:rPr lang="nl-NL" sz="2200">
                <a:solidFill>
                  <a:srgbClr val="515151"/>
                </a:solidFill>
                <a:latin typeface="Avenir Book" panose="02000503020000020003" pitchFamily="2" charset="0"/>
              </a:rPr>
              <a:t> of </a:t>
            </a:r>
            <a:r>
              <a:rPr lang="nl-NL" sz="2200" err="1">
                <a:solidFill>
                  <a:srgbClr val="515151"/>
                </a:solidFill>
                <a:latin typeface="Avenir Book" panose="02000503020000020003" pitchFamily="2" charset="0"/>
              </a:rPr>
              <a:t>using</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the</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Scaling</a:t>
            </a:r>
            <a:r>
              <a:rPr lang="nl-NL" sz="2200">
                <a:solidFill>
                  <a:srgbClr val="515151"/>
                </a:solidFill>
                <a:latin typeface="Avenir Book" panose="02000503020000020003" pitchFamily="2" charset="0"/>
              </a:rPr>
              <a:t> Readiness approach </a:t>
            </a:r>
            <a:r>
              <a:rPr lang="nl-NL" sz="2200" err="1">
                <a:solidFill>
                  <a:srgbClr val="515151"/>
                </a:solidFill>
                <a:latin typeface="Avenir Book" panose="02000503020000020003" pitchFamily="2" charset="0"/>
              </a:rPr>
              <a:t>with</a:t>
            </a:r>
            <a:r>
              <a:rPr lang="nl-NL" sz="2200">
                <a:solidFill>
                  <a:srgbClr val="515151"/>
                </a:solidFill>
                <a:latin typeface="Avenir Book" panose="02000503020000020003" pitchFamily="2" charset="0"/>
              </a:rPr>
              <a:t> CGIAR </a:t>
            </a:r>
            <a:r>
              <a:rPr lang="nl-NL" sz="2200" err="1">
                <a:solidFill>
                  <a:srgbClr val="515151"/>
                </a:solidFill>
                <a:latin typeface="Avenir Book" panose="02000503020000020003" pitchFamily="2" charset="0"/>
              </a:rPr>
              <a:t>and</a:t>
            </a:r>
            <a:r>
              <a:rPr lang="nl-NL" sz="2200">
                <a:solidFill>
                  <a:srgbClr val="515151"/>
                </a:solidFill>
                <a:latin typeface="Avenir Book" panose="02000503020000020003" pitchFamily="2" charset="0"/>
              </a:rPr>
              <a:t> partners (e.g. </a:t>
            </a:r>
            <a:r>
              <a:rPr lang="nl-NL" sz="2200" err="1">
                <a:solidFill>
                  <a:srgbClr val="515151"/>
                </a:solidFill>
                <a:latin typeface="Avenir Book" panose="02000503020000020003" pitchFamily="2" charset="0"/>
              </a:rPr>
              <a:t>to</a:t>
            </a:r>
            <a:r>
              <a:rPr lang="nl-NL" sz="2200">
                <a:solidFill>
                  <a:srgbClr val="515151"/>
                </a:solidFill>
                <a:latin typeface="Avenir Book" panose="02000503020000020003" pitchFamily="2" charset="0"/>
              </a:rPr>
              <a:t> design a World Bank program on </a:t>
            </a:r>
            <a:r>
              <a:rPr lang="nl-NL" sz="2200" err="1">
                <a:solidFill>
                  <a:srgbClr val="515151"/>
                </a:solidFill>
                <a:latin typeface="Avenir Book" panose="02000503020000020003" pitchFamily="2" charset="0"/>
              </a:rPr>
              <a:t>strengthening</a:t>
            </a:r>
            <a:r>
              <a:rPr lang="nl-NL" sz="2200">
                <a:solidFill>
                  <a:srgbClr val="515151"/>
                </a:solidFill>
                <a:latin typeface="Avenir Book" panose="02000503020000020003" pitchFamily="2" charset="0"/>
              </a:rPr>
              <a:t> AIS in Colombia)</a:t>
            </a:r>
          </a:p>
          <a:p>
            <a:pPr marL="342900" indent="-342900">
              <a:lnSpc>
                <a:spcPct val="100000"/>
              </a:lnSpc>
              <a:buClr>
                <a:schemeClr val="tx1"/>
              </a:buClr>
              <a:buFont typeface="Arial" panose="020B0604020202020204" pitchFamily="34" charset="0"/>
              <a:buChar char="•"/>
            </a:pPr>
            <a:endParaRPr lang="nl-NL" sz="2200">
              <a:solidFill>
                <a:srgbClr val="515151"/>
              </a:solidFill>
              <a:latin typeface="Avenir Book" panose="02000503020000020003" pitchFamily="2" charset="0"/>
            </a:endParaRPr>
          </a:p>
        </p:txBody>
      </p:sp>
      <p:pic>
        <p:nvPicPr>
          <p:cNvPr id="5" name="Picture 4" descr="A picture containing text, screenshot, letter, design&#10;&#10;Description automatically generated">
            <a:extLst>
              <a:ext uri="{FF2B5EF4-FFF2-40B4-BE49-F238E27FC236}">
                <a16:creationId xmlns:a16="http://schemas.microsoft.com/office/drawing/2014/main" id="{C55DCF9C-804E-42E4-750E-123BEFB2A83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0005" y="1397285"/>
            <a:ext cx="3624496" cy="5126218"/>
          </a:xfrm>
          <a:prstGeom prst="rect">
            <a:avLst/>
          </a:prstGeom>
        </p:spPr>
      </p:pic>
    </p:spTree>
    <p:extLst>
      <p:ext uri="{BB962C8B-B14F-4D97-AF65-F5344CB8AC3E}">
        <p14:creationId xmlns:p14="http://schemas.microsoft.com/office/powerpoint/2010/main" val="5552787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A6A764-1A56-4B07-9F33-5929BBBF65BD}"/>
              </a:ext>
            </a:extLst>
          </p:cNvPr>
          <p:cNvSpPr>
            <a:spLocks noGrp="1"/>
          </p:cNvSpPr>
          <p:nvPr>
            <p:ph type="title"/>
          </p:nvPr>
        </p:nvSpPr>
        <p:spPr>
          <a:xfrm>
            <a:off x="5580411" y="1473200"/>
            <a:ext cx="6225509" cy="4183638"/>
          </a:xfrm>
        </p:spPr>
        <p:txBody>
          <a:bodyPr/>
          <a:lstStyle/>
          <a:p>
            <a:pPr algn="l"/>
            <a:br>
              <a:rPr lang="es-MX">
                <a:latin typeface="Montserrat ExtraBold" panose="00000900000000000000" pitchFamily="2" charset="0"/>
              </a:rPr>
            </a:br>
            <a:br>
              <a:rPr lang="es-MX">
                <a:latin typeface="Montserrat ExtraBold" panose="00000900000000000000" pitchFamily="2" charset="0"/>
              </a:rPr>
            </a:br>
            <a:br>
              <a:rPr lang="es-MX">
                <a:latin typeface="Montserrat ExtraBold" panose="00000900000000000000" pitchFamily="2" charset="0"/>
              </a:rPr>
            </a:br>
            <a:br>
              <a:rPr lang="es-MX">
                <a:latin typeface="Montserrat ExtraBold" panose="00000900000000000000" pitchFamily="2" charset="0"/>
              </a:rPr>
            </a:br>
            <a:br>
              <a:rPr lang="es-MX">
                <a:latin typeface="Montserrat ExtraBold" panose="00000900000000000000" pitchFamily="2" charset="0"/>
              </a:rPr>
            </a:br>
            <a:r>
              <a:rPr kumimoji="0" lang="en-US" sz="2400" b="0" i="0" u="none" strike="noStrike" kern="1200" cap="none" spc="0" normalizeH="0" baseline="0" noProof="0">
                <a:ln>
                  <a:noFill/>
                </a:ln>
                <a:solidFill>
                  <a:srgbClr val="000000"/>
                </a:solidFill>
                <a:effectLst/>
                <a:uLnTx/>
                <a:uFillTx/>
                <a:latin typeface="Montserrat"/>
              </a:rPr>
              <a:t>Useful links:</a:t>
            </a:r>
            <a:br>
              <a:rPr lang="en-US" sz="2400" b="0" i="0" u="none" strike="noStrike" kern="1200" cap="none" spc="0" normalizeH="0" baseline="0" noProof="0">
                <a:ln>
                  <a:noFill/>
                </a:ln>
                <a:effectLst/>
                <a:uLnTx/>
                <a:uFillTx/>
                <a:latin typeface="Montserrat" panose="02000505000000020004" pitchFamily="2" charset="0"/>
              </a:rPr>
            </a:br>
            <a:r>
              <a:rPr kumimoji="0" lang="en-US" sz="2000" b="0" i="0" u="sng" strike="noStrike" kern="1200" cap="none" spc="0" normalizeH="0" baseline="0" noProof="0">
                <a:ln>
                  <a:noFill/>
                </a:ln>
                <a:solidFill>
                  <a:srgbClr val="0563C1"/>
                </a:solidFill>
                <a:effectLst/>
                <a:uLnTx/>
                <a:uFillTx/>
                <a:latin typeface="Montserrat"/>
                <a:ea typeface="Calibri" panose="020F0502020204030204" pitchFamily="34" charset="0"/>
                <a:cs typeface="Times New Roman"/>
                <a:hlinkClick r:id="rId2"/>
              </a:rPr>
              <a:t>CGIAR Performance and Results Management Framework (PRMF)</a:t>
            </a:r>
            <a:br>
              <a:rPr lang="en-KE" sz="2000" b="0" i="0" u="none" strike="noStrike" kern="1200" cap="none" spc="0" normalizeH="0" baseline="0" noProof="0">
                <a:ln>
                  <a:noFill/>
                </a:ln>
                <a:effectLst/>
                <a:uLnTx/>
                <a:uFillTx/>
                <a:latin typeface="Montserrat" panose="00000500000000000000" pitchFamily="2" charset="0"/>
                <a:ea typeface="Calibri" panose="020F0502020204030204" pitchFamily="34" charset="0"/>
                <a:cs typeface="Times New Roman" panose="02020603050405020304" pitchFamily="18" charset="0"/>
              </a:rPr>
            </a:br>
            <a:r>
              <a:rPr kumimoji="0" lang="en-US" sz="2000" b="0" i="0" u="sng" strike="noStrike" kern="1200" cap="none" spc="0" normalizeH="0" baseline="0" noProof="0">
                <a:ln>
                  <a:noFill/>
                </a:ln>
                <a:solidFill>
                  <a:srgbClr val="0563C1"/>
                </a:solidFill>
                <a:effectLst/>
                <a:uLnTx/>
                <a:uFillTx/>
                <a:latin typeface="Montserrat"/>
                <a:ea typeface="Calibri" panose="020F0502020204030204" pitchFamily="34" charset="0"/>
                <a:cs typeface="Times New Roman"/>
                <a:hlinkClick r:id="rId3"/>
              </a:rPr>
              <a:t>CGIAR Technical Reporting Arrangement</a:t>
            </a:r>
            <a:br>
              <a:rPr lang="en-KE" sz="2000" b="0" i="0" u="none" strike="noStrike" kern="1200" cap="none" spc="0" normalizeH="0" baseline="0" noProof="0">
                <a:ln>
                  <a:noFill/>
                </a:ln>
                <a:effectLst/>
                <a:uLnTx/>
                <a:uFillTx/>
                <a:latin typeface="Montserrat" panose="00000500000000000000" pitchFamily="2" charset="0"/>
                <a:ea typeface="Calibri" panose="020F0502020204030204" pitchFamily="34" charset="0"/>
                <a:cs typeface="Times New Roman" panose="02020603050405020304" pitchFamily="18" charset="0"/>
              </a:rPr>
            </a:br>
            <a:r>
              <a:rPr kumimoji="0" lang="en-US" sz="2000" b="0" i="0" u="sng" strike="noStrike" kern="1200" cap="none" spc="0" normalizeH="0" baseline="0" noProof="0">
                <a:ln>
                  <a:noFill/>
                </a:ln>
                <a:solidFill>
                  <a:srgbClr val="0563C1"/>
                </a:solidFill>
                <a:effectLst/>
                <a:uLnTx/>
                <a:uFillTx/>
                <a:latin typeface="Montserrat"/>
                <a:ea typeface="Calibri" panose="020F0502020204030204" pitchFamily="34" charset="0"/>
                <a:cs typeface="Times New Roman"/>
                <a:hlinkClick r:id="rId4"/>
              </a:rPr>
              <a:t>Type 1 Technical Report Template</a:t>
            </a:r>
            <a:br>
              <a:rPr lang="en-KE" sz="2000" b="0" i="0" u="none" strike="noStrike" kern="1200" cap="none" spc="0" normalizeH="0" baseline="0" noProof="0">
                <a:ln>
                  <a:noFill/>
                </a:ln>
                <a:effectLst/>
                <a:uLnTx/>
                <a:uFillTx/>
                <a:latin typeface="Montserrat" panose="00000500000000000000" pitchFamily="2" charset="0"/>
                <a:ea typeface="Calibri" panose="020F0502020204030204" pitchFamily="34" charset="0"/>
                <a:cs typeface="Times New Roman" panose="02020603050405020304" pitchFamily="18" charset="0"/>
              </a:rPr>
            </a:br>
            <a:r>
              <a:rPr kumimoji="0" lang="en-US" sz="2000" b="0" i="0" u="sng" strike="noStrike" kern="1200" cap="none" spc="0" normalizeH="0" baseline="0" noProof="0">
                <a:ln>
                  <a:noFill/>
                </a:ln>
                <a:solidFill>
                  <a:srgbClr val="0563C1"/>
                </a:solidFill>
                <a:effectLst/>
                <a:uLnTx/>
                <a:uFillTx/>
                <a:latin typeface="Montserrat"/>
                <a:ea typeface="Calibri" panose="020F0502020204030204" pitchFamily="34" charset="0"/>
                <a:cs typeface="Times New Roman"/>
                <a:hlinkClick r:id="rId5"/>
              </a:rPr>
              <a:t>Performance &amp; Results Hub</a:t>
            </a:r>
            <a:br>
              <a:rPr lang="en-US" sz="2000" b="0" i="0" u="sng" strike="noStrike" kern="1200" cap="none" spc="0" normalizeH="0" baseline="0" noProof="0">
                <a:ln>
                  <a:noFill/>
                </a:ln>
                <a:effectLst/>
                <a:uLnTx/>
                <a:uFillTx/>
                <a:latin typeface="Montserrat" panose="00000500000000000000" pitchFamily="2" charset="0"/>
                <a:ea typeface="Calibri" panose="020F0502020204030204" pitchFamily="34" charset="0"/>
                <a:cs typeface="Times New Roman" panose="02020603050405020304" pitchFamily="18" charset="0"/>
              </a:rPr>
            </a:br>
            <a:r>
              <a:rPr lang="en-US" sz="2000" u="sng">
                <a:solidFill>
                  <a:srgbClr val="0563C1"/>
                </a:solidFill>
                <a:latin typeface="Montserrat"/>
                <a:ea typeface="Calibri" panose="020F0502020204030204" pitchFamily="34" charset="0"/>
                <a:cs typeface="Times New Roman"/>
                <a:hlinkClick r:id="rId6"/>
              </a:rPr>
              <a:t>Scaling Readiness website</a:t>
            </a:r>
            <a:br>
              <a:rPr lang="en-US" sz="2000" b="0" i="0" u="sng" strike="noStrike" kern="1200" cap="none" spc="0" normalizeH="0" baseline="0" noProof="0">
                <a:ln>
                  <a:noFill/>
                </a:ln>
                <a:effectLst/>
                <a:uLnTx/>
                <a:uFillTx/>
                <a:latin typeface="Montserrat" panose="00000500000000000000" pitchFamily="2" charset="0"/>
                <a:ea typeface="Calibri" panose="020F0502020204030204" pitchFamily="34" charset="0"/>
                <a:cs typeface="Times New Roman" panose="02020603050405020304" pitchFamily="18" charset="0"/>
              </a:rPr>
            </a:br>
            <a:r>
              <a:rPr lang="en-US" sz="2000" u="sng">
                <a:solidFill>
                  <a:srgbClr val="0563C1"/>
                </a:solidFill>
                <a:latin typeface="Montserrat"/>
                <a:cs typeface="Times New Roman"/>
                <a:hlinkClick r:id="rId7"/>
              </a:rPr>
              <a:t>Online course on Innovation and Scaling</a:t>
            </a:r>
            <a:br>
              <a:rPr lang="en-US" sz="2000" u="sng">
                <a:latin typeface="Montserrat"/>
                <a:cs typeface="Times New Roman"/>
              </a:rPr>
            </a:br>
            <a:br>
              <a:rPr lang="en-US" sz="2000" u="sng">
                <a:latin typeface="Montserrat"/>
                <a:cs typeface="Times New Roman"/>
              </a:rPr>
            </a:br>
            <a:br>
              <a:rPr lang="en-US" sz="2000" u="sng">
                <a:latin typeface="Montserrat"/>
                <a:cs typeface="Times New Roman"/>
              </a:rPr>
            </a:br>
            <a:br>
              <a:rPr lang="en-US" sz="2000" u="sng">
                <a:latin typeface="Montserrat"/>
                <a:cs typeface="Times New Roman"/>
              </a:rPr>
            </a:br>
            <a:r>
              <a:rPr lang="en-US">
                <a:latin typeface="Montserrat ExtraBold"/>
              </a:rPr>
              <a:t>Thank</a:t>
            </a:r>
            <a:r>
              <a:rPr lang="es-MX">
                <a:latin typeface="Montserrat ExtraBold"/>
              </a:rPr>
              <a:t> </a:t>
            </a:r>
            <a:r>
              <a:rPr lang="es-MX" err="1">
                <a:latin typeface="Montserrat ExtraBold"/>
              </a:rPr>
              <a:t>You</a:t>
            </a:r>
            <a:r>
              <a:rPr lang="es-MX">
                <a:latin typeface="Montserrat ExtraBold"/>
              </a:rPr>
              <a:t>!</a:t>
            </a:r>
            <a:br>
              <a:rPr lang="en-KE" sz="2400" b="0" i="0" u="none" strike="noStrike" kern="1200" cap="none" spc="0" normalizeH="0" baseline="0" noProof="0">
                <a:ln>
                  <a:noFill/>
                </a:ln>
                <a:effectLst/>
                <a:uLnTx/>
                <a:uFillTx/>
                <a:latin typeface="Montserrat" panose="00000500000000000000" pitchFamily="2" charset="0"/>
                <a:ea typeface="Calibri" panose="020F0502020204030204" pitchFamily="34" charset="0"/>
                <a:cs typeface="Times New Roman" panose="02020603050405020304" pitchFamily="18" charset="0"/>
              </a:rPr>
            </a:br>
            <a:endParaRPr lang="es-PE">
              <a:latin typeface="Montserrat ExtraBold" panose="00000900000000000000" pitchFamily="2" charset="0"/>
            </a:endParaRPr>
          </a:p>
        </p:txBody>
      </p:sp>
    </p:spTree>
    <p:extLst>
      <p:ext uri="{BB962C8B-B14F-4D97-AF65-F5344CB8AC3E}">
        <p14:creationId xmlns:p14="http://schemas.microsoft.com/office/powerpoint/2010/main" val="31003971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91841-3CFC-2188-47B4-F24EBBDC5301}"/>
              </a:ext>
            </a:extLst>
          </p:cNvPr>
          <p:cNvSpPr>
            <a:spLocks noGrp="1"/>
          </p:cNvSpPr>
          <p:nvPr>
            <p:ph type="title"/>
          </p:nvPr>
        </p:nvSpPr>
        <p:spPr>
          <a:xfrm>
            <a:off x="724929" y="334497"/>
            <a:ext cx="9039655" cy="776459"/>
          </a:xfrm>
        </p:spPr>
        <p:txBody>
          <a:bodyPr anchor="b">
            <a:normAutofit/>
          </a:bodyPr>
          <a:lstStyle/>
          <a:p>
            <a:r>
              <a:rPr lang="en-US"/>
              <a:t>Innovation types definitions</a:t>
            </a:r>
          </a:p>
        </p:txBody>
      </p:sp>
      <p:graphicFrame>
        <p:nvGraphicFramePr>
          <p:cNvPr id="5" name="Content Placeholder 2">
            <a:extLst>
              <a:ext uri="{FF2B5EF4-FFF2-40B4-BE49-F238E27FC236}">
                <a16:creationId xmlns:a16="http://schemas.microsoft.com/office/drawing/2014/main" id="{5487E923-3D5A-7043-5E22-A42469A55625}"/>
              </a:ext>
            </a:extLst>
          </p:cNvPr>
          <p:cNvGraphicFramePr>
            <a:graphicFrameLocks noGrp="1"/>
          </p:cNvGraphicFramePr>
          <p:nvPr>
            <p:ph idx="1"/>
          </p:nvPr>
        </p:nvGraphicFramePr>
        <p:xfrm>
          <a:off x="724928" y="1358781"/>
          <a:ext cx="10688139" cy="48181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8381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7B64F7B-CA19-F749-B62F-76F1B85FDC53}"/>
              </a:ext>
            </a:extLst>
          </p:cNvPr>
          <p:cNvPicPr>
            <a:picLocks noChangeAspect="1"/>
          </p:cNvPicPr>
          <p:nvPr/>
        </p:nvPicPr>
        <p:blipFill rotWithShape="1">
          <a:blip r:embed="rId2"/>
          <a:srcRect r="9715"/>
          <a:stretch/>
        </p:blipFill>
        <p:spPr>
          <a:xfrm>
            <a:off x="5597525" y="1978571"/>
            <a:ext cx="6594475" cy="3499573"/>
          </a:xfrm>
          <a:prstGeom prst="rect">
            <a:avLst/>
          </a:prstGeom>
        </p:spPr>
      </p:pic>
      <p:sp>
        <p:nvSpPr>
          <p:cNvPr id="2" name="Title 1">
            <a:extLst>
              <a:ext uri="{FF2B5EF4-FFF2-40B4-BE49-F238E27FC236}">
                <a16:creationId xmlns:a16="http://schemas.microsoft.com/office/drawing/2014/main" id="{FCD5560F-DFD3-D6AE-13EC-DE4CB138ED2E}"/>
              </a:ext>
            </a:extLst>
          </p:cNvPr>
          <p:cNvSpPr>
            <a:spLocks noGrp="1"/>
          </p:cNvSpPr>
          <p:nvPr>
            <p:ph type="title"/>
          </p:nvPr>
        </p:nvSpPr>
        <p:spPr/>
        <p:txBody>
          <a:bodyPr/>
          <a:lstStyle/>
          <a:p>
            <a:r>
              <a:rPr lang="en-US"/>
              <a:t>Technical Report delivery schedule</a:t>
            </a:r>
            <a:endParaRPr lang="en-GB"/>
          </a:p>
        </p:txBody>
      </p:sp>
      <p:pic>
        <p:nvPicPr>
          <p:cNvPr id="7" name="Picture 6">
            <a:extLst>
              <a:ext uri="{FF2B5EF4-FFF2-40B4-BE49-F238E27FC236}">
                <a16:creationId xmlns:a16="http://schemas.microsoft.com/office/drawing/2014/main" id="{9A04C32A-0BF6-2435-4E00-498C329CDCC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8857" y="1728503"/>
            <a:ext cx="5693229" cy="4212772"/>
          </a:xfrm>
          <a:prstGeom prst="rect">
            <a:avLst/>
          </a:prstGeom>
        </p:spPr>
      </p:pic>
      <p:sp>
        <p:nvSpPr>
          <p:cNvPr id="6" name="Arrow: Down 5">
            <a:extLst>
              <a:ext uri="{FF2B5EF4-FFF2-40B4-BE49-F238E27FC236}">
                <a16:creationId xmlns:a16="http://schemas.microsoft.com/office/drawing/2014/main" id="{7BE925EA-9922-F76B-EC71-337BDA2217C4}"/>
              </a:ext>
            </a:extLst>
          </p:cNvPr>
          <p:cNvSpPr/>
          <p:nvPr/>
        </p:nvSpPr>
        <p:spPr>
          <a:xfrm rot="5400000">
            <a:off x="5225171" y="4522782"/>
            <a:ext cx="827257" cy="914400"/>
          </a:xfrm>
          <a:prstGeom prst="downArrow">
            <a:avLst/>
          </a:prstGeom>
          <a:solidFill>
            <a:srgbClr val="FF00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4488DA42-8894-DC0C-382B-3D950062570A}"/>
              </a:ext>
            </a:extLst>
          </p:cNvPr>
          <p:cNvSpPr/>
          <p:nvPr/>
        </p:nvSpPr>
        <p:spPr>
          <a:xfrm>
            <a:off x="213063" y="4438835"/>
            <a:ext cx="801315" cy="954775"/>
          </a:xfrm>
          <a:prstGeom prst="rect">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Week 24 April </a:t>
            </a:r>
          </a:p>
        </p:txBody>
      </p:sp>
    </p:spTree>
    <p:extLst>
      <p:ext uri="{BB962C8B-B14F-4D97-AF65-F5344CB8AC3E}">
        <p14:creationId xmlns:p14="http://schemas.microsoft.com/office/powerpoint/2010/main" val="23569319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17454-BC04-0347-1C56-0467793D3DFF}"/>
              </a:ext>
            </a:extLst>
          </p:cNvPr>
          <p:cNvSpPr>
            <a:spLocks noGrp="1"/>
          </p:cNvSpPr>
          <p:nvPr>
            <p:ph type="title"/>
          </p:nvPr>
        </p:nvSpPr>
        <p:spPr/>
        <p:txBody>
          <a:bodyPr/>
          <a:lstStyle/>
          <a:p>
            <a:r>
              <a:rPr lang="en-GB"/>
              <a:t>Technological Innovation</a:t>
            </a:r>
          </a:p>
        </p:txBody>
      </p:sp>
      <p:pic>
        <p:nvPicPr>
          <p:cNvPr id="4" name="Content Placeholder 3">
            <a:extLst>
              <a:ext uri="{FF2B5EF4-FFF2-40B4-BE49-F238E27FC236}">
                <a16:creationId xmlns:a16="http://schemas.microsoft.com/office/drawing/2014/main" id="{6A39CAC0-A143-645F-C938-A40378CC71A8}"/>
              </a:ext>
            </a:extLst>
          </p:cNvPr>
          <p:cNvPicPr>
            <a:picLocks noGrp="1" noChangeAspect="1"/>
          </p:cNvPicPr>
          <p:nvPr>
            <p:ph idx="1"/>
          </p:nvPr>
        </p:nvPicPr>
        <p:blipFill>
          <a:blip r:embed="rId2"/>
          <a:stretch>
            <a:fillRect/>
          </a:stretch>
        </p:blipFill>
        <p:spPr>
          <a:xfrm>
            <a:off x="865990" y="1815555"/>
            <a:ext cx="4119890" cy="3748250"/>
          </a:xfrm>
          <a:prstGeom prst="rect">
            <a:avLst/>
          </a:prstGeom>
        </p:spPr>
      </p:pic>
      <p:sp>
        <p:nvSpPr>
          <p:cNvPr id="5" name="TextBox 4">
            <a:extLst>
              <a:ext uri="{FF2B5EF4-FFF2-40B4-BE49-F238E27FC236}">
                <a16:creationId xmlns:a16="http://schemas.microsoft.com/office/drawing/2014/main" id="{D264D5FF-7B12-967C-A554-55B048CF6E6A}"/>
              </a:ext>
            </a:extLst>
          </p:cNvPr>
          <p:cNvSpPr txBox="1"/>
          <p:nvPr/>
        </p:nvSpPr>
        <p:spPr>
          <a:xfrm>
            <a:off x="5223641" y="1345324"/>
            <a:ext cx="6274676" cy="2031325"/>
          </a:xfrm>
          <a:prstGeom prst="rect">
            <a:avLst/>
          </a:prstGeom>
          <a:noFill/>
        </p:spPr>
        <p:txBody>
          <a:bodyPr wrap="square" rtlCol="0">
            <a:spAutoFit/>
          </a:bodyPr>
          <a:lstStyle/>
          <a:p>
            <a:r>
              <a:rPr lang="en-GB" b="1">
                <a:latin typeface="Montserrat"/>
              </a:rPr>
              <a:t>CGIAR Example: </a:t>
            </a:r>
            <a:r>
              <a:rPr lang="en-GB">
                <a:latin typeface="Montserrat"/>
              </a:rPr>
              <a:t>Reproductive platform delivering reproductive services such as fixed-time artificial insemination and sires’ certification in sheep and goat community-based breeding programs sites and disseminating genetic gain in small and medium-scale livestock systems.</a:t>
            </a:r>
          </a:p>
          <a:p>
            <a:r>
              <a:rPr lang="en-GB" sz="1400" i="1"/>
              <a:t>https://</a:t>
            </a:r>
            <a:r>
              <a:rPr lang="en-GB" sz="1400" i="1" err="1"/>
              <a:t>hdl.handle.net</a:t>
            </a:r>
            <a:r>
              <a:rPr lang="en-GB" sz="1400" i="1"/>
              <a:t>/10568/127117</a:t>
            </a:r>
          </a:p>
        </p:txBody>
      </p:sp>
      <p:pic>
        <p:nvPicPr>
          <p:cNvPr id="6" name="Picture 5">
            <a:extLst>
              <a:ext uri="{FF2B5EF4-FFF2-40B4-BE49-F238E27FC236}">
                <a16:creationId xmlns:a16="http://schemas.microsoft.com/office/drawing/2014/main" id="{AD5975EB-E640-5716-0BBB-451D57788B76}"/>
              </a:ext>
            </a:extLst>
          </p:cNvPr>
          <p:cNvPicPr>
            <a:picLocks noChangeAspect="1"/>
          </p:cNvPicPr>
          <p:nvPr/>
        </p:nvPicPr>
        <p:blipFill>
          <a:blip r:embed="rId3"/>
          <a:stretch>
            <a:fillRect/>
          </a:stretch>
        </p:blipFill>
        <p:spPr>
          <a:xfrm>
            <a:off x="5387486" y="3689680"/>
            <a:ext cx="4871425" cy="2821750"/>
          </a:xfrm>
          <a:prstGeom prst="rect">
            <a:avLst/>
          </a:prstGeom>
        </p:spPr>
      </p:pic>
    </p:spTree>
    <p:extLst>
      <p:ext uri="{BB962C8B-B14F-4D97-AF65-F5344CB8AC3E}">
        <p14:creationId xmlns:p14="http://schemas.microsoft.com/office/powerpoint/2010/main" val="1153076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F6A41-26A2-310A-A7CC-058CF452E85E}"/>
              </a:ext>
            </a:extLst>
          </p:cNvPr>
          <p:cNvSpPr>
            <a:spLocks noGrp="1"/>
          </p:cNvSpPr>
          <p:nvPr>
            <p:ph type="title"/>
          </p:nvPr>
        </p:nvSpPr>
        <p:spPr/>
        <p:txBody>
          <a:bodyPr>
            <a:normAutofit/>
          </a:bodyPr>
          <a:lstStyle/>
          <a:p>
            <a:r>
              <a:rPr lang="en-GB"/>
              <a:t>Capacity development Innovation</a:t>
            </a:r>
          </a:p>
        </p:txBody>
      </p:sp>
      <p:pic>
        <p:nvPicPr>
          <p:cNvPr id="4" name="Content Placeholder 3">
            <a:extLst>
              <a:ext uri="{FF2B5EF4-FFF2-40B4-BE49-F238E27FC236}">
                <a16:creationId xmlns:a16="http://schemas.microsoft.com/office/drawing/2014/main" id="{1CEF23A0-CA39-FA21-B038-34850E83BE7D}"/>
              </a:ext>
            </a:extLst>
          </p:cNvPr>
          <p:cNvPicPr>
            <a:picLocks noGrp="1" noChangeAspect="1"/>
          </p:cNvPicPr>
          <p:nvPr>
            <p:ph idx="1"/>
          </p:nvPr>
        </p:nvPicPr>
        <p:blipFill>
          <a:blip r:embed="rId2"/>
          <a:stretch>
            <a:fillRect/>
          </a:stretch>
        </p:blipFill>
        <p:spPr>
          <a:xfrm>
            <a:off x="701072" y="1963921"/>
            <a:ext cx="3781636" cy="3137147"/>
          </a:xfrm>
          <a:prstGeom prst="rect">
            <a:avLst/>
          </a:prstGeom>
        </p:spPr>
      </p:pic>
      <p:sp>
        <p:nvSpPr>
          <p:cNvPr id="7" name="TextBox 6">
            <a:extLst>
              <a:ext uri="{FF2B5EF4-FFF2-40B4-BE49-F238E27FC236}">
                <a16:creationId xmlns:a16="http://schemas.microsoft.com/office/drawing/2014/main" id="{A4F0073F-9676-E837-CC83-E6B798A2C29A}"/>
              </a:ext>
            </a:extLst>
          </p:cNvPr>
          <p:cNvSpPr txBox="1"/>
          <p:nvPr/>
        </p:nvSpPr>
        <p:spPr>
          <a:xfrm>
            <a:off x="5192395" y="1110956"/>
            <a:ext cx="6274676" cy="2800767"/>
          </a:xfrm>
          <a:prstGeom prst="rect">
            <a:avLst/>
          </a:prstGeom>
          <a:noFill/>
        </p:spPr>
        <p:txBody>
          <a:bodyPr wrap="square" rtlCol="0">
            <a:spAutoFit/>
          </a:bodyPr>
          <a:lstStyle/>
          <a:p>
            <a:r>
              <a:rPr lang="en-GB" b="1">
                <a:latin typeface="Montserrat"/>
              </a:rPr>
              <a:t>CGIAR Example: </a:t>
            </a:r>
            <a:r>
              <a:rPr lang="en-GB">
                <a:latin typeface="Montserrat"/>
              </a:rPr>
              <a:t>Shamba Shape Up: Using digital channels to deliver bundled agriculture, climate, and financial information services. </a:t>
            </a:r>
          </a:p>
          <a:p>
            <a:endParaRPr lang="en-GB">
              <a:latin typeface="Montserrat"/>
            </a:endParaRPr>
          </a:p>
          <a:p>
            <a:r>
              <a:rPr lang="en-GB">
                <a:latin typeface="Montserrat"/>
              </a:rPr>
              <a:t>Farmers receive key climate information and financial services bundled with agriculture extension and support with climate-smart agriculture solutions through digital channels. </a:t>
            </a:r>
          </a:p>
          <a:p>
            <a:r>
              <a:rPr lang="en-GB" sz="1400" i="1">
                <a:latin typeface="Montserrat"/>
              </a:rPr>
              <a:t>https://</a:t>
            </a:r>
            <a:r>
              <a:rPr lang="en-GB" sz="1400" i="1" err="1">
                <a:latin typeface="Montserrat"/>
              </a:rPr>
              <a:t>hdl.handle.net</a:t>
            </a:r>
            <a:r>
              <a:rPr lang="en-GB" sz="1400" i="1">
                <a:latin typeface="Montserrat"/>
              </a:rPr>
              <a:t>/10568/126423</a:t>
            </a:r>
          </a:p>
          <a:p>
            <a:endParaRPr lang="en-GB">
              <a:latin typeface="Montserrat"/>
            </a:endParaRPr>
          </a:p>
        </p:txBody>
      </p:sp>
      <p:pic>
        <p:nvPicPr>
          <p:cNvPr id="8" name="Picture 7">
            <a:extLst>
              <a:ext uri="{FF2B5EF4-FFF2-40B4-BE49-F238E27FC236}">
                <a16:creationId xmlns:a16="http://schemas.microsoft.com/office/drawing/2014/main" id="{7FEF4BC0-3B1D-4A67-ADF6-B20BB73D0765}"/>
              </a:ext>
            </a:extLst>
          </p:cNvPr>
          <p:cNvPicPr>
            <a:picLocks noChangeAspect="1"/>
          </p:cNvPicPr>
          <p:nvPr/>
        </p:nvPicPr>
        <p:blipFill>
          <a:blip r:embed="rId3"/>
          <a:stretch>
            <a:fillRect/>
          </a:stretch>
        </p:blipFill>
        <p:spPr>
          <a:xfrm>
            <a:off x="6096000" y="3429000"/>
            <a:ext cx="0" cy="0"/>
          </a:xfrm>
          <a:prstGeom prst="rect">
            <a:avLst/>
          </a:prstGeom>
        </p:spPr>
      </p:pic>
      <p:pic>
        <p:nvPicPr>
          <p:cNvPr id="10" name="Picture 9" descr="A picture containing tree, outdoor, person, sky&#10;&#10;Description automatically generated">
            <a:extLst>
              <a:ext uri="{FF2B5EF4-FFF2-40B4-BE49-F238E27FC236}">
                <a16:creationId xmlns:a16="http://schemas.microsoft.com/office/drawing/2014/main" id="{EE8E384E-7F30-3D91-5C0F-DBB5F20A7DB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72188" y="3720853"/>
            <a:ext cx="5758248" cy="3137147"/>
          </a:xfrm>
          <a:prstGeom prst="rect">
            <a:avLst/>
          </a:prstGeom>
        </p:spPr>
      </p:pic>
    </p:spTree>
    <p:extLst>
      <p:ext uri="{BB962C8B-B14F-4D97-AF65-F5344CB8AC3E}">
        <p14:creationId xmlns:p14="http://schemas.microsoft.com/office/powerpoint/2010/main" val="12183454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64A82-784C-8387-8892-9885DEF75811}"/>
              </a:ext>
            </a:extLst>
          </p:cNvPr>
          <p:cNvSpPr>
            <a:spLocks noGrp="1"/>
          </p:cNvSpPr>
          <p:nvPr>
            <p:ph type="title"/>
          </p:nvPr>
        </p:nvSpPr>
        <p:spPr/>
        <p:txBody>
          <a:bodyPr>
            <a:normAutofit fontScale="90000"/>
          </a:bodyPr>
          <a:lstStyle/>
          <a:p>
            <a:r>
              <a:rPr lang="en-GB"/>
              <a:t>Policy, Organisational, Institutional Innovation</a:t>
            </a:r>
          </a:p>
        </p:txBody>
      </p:sp>
      <p:pic>
        <p:nvPicPr>
          <p:cNvPr id="4" name="Content Placeholder 3">
            <a:extLst>
              <a:ext uri="{FF2B5EF4-FFF2-40B4-BE49-F238E27FC236}">
                <a16:creationId xmlns:a16="http://schemas.microsoft.com/office/drawing/2014/main" id="{FF9B41B3-5441-1619-DEA0-29F34E467EFC}"/>
              </a:ext>
            </a:extLst>
          </p:cNvPr>
          <p:cNvPicPr>
            <a:picLocks noGrp="1" noChangeAspect="1"/>
          </p:cNvPicPr>
          <p:nvPr>
            <p:ph idx="1"/>
          </p:nvPr>
        </p:nvPicPr>
        <p:blipFill>
          <a:blip r:embed="rId2"/>
          <a:stretch>
            <a:fillRect/>
          </a:stretch>
        </p:blipFill>
        <p:spPr>
          <a:xfrm>
            <a:off x="672568" y="2173545"/>
            <a:ext cx="3854942" cy="3020001"/>
          </a:xfrm>
          <a:prstGeom prst="rect">
            <a:avLst/>
          </a:prstGeom>
        </p:spPr>
      </p:pic>
      <p:sp>
        <p:nvSpPr>
          <p:cNvPr id="8" name="TextBox 7">
            <a:extLst>
              <a:ext uri="{FF2B5EF4-FFF2-40B4-BE49-F238E27FC236}">
                <a16:creationId xmlns:a16="http://schemas.microsoft.com/office/drawing/2014/main" id="{2B2081E2-E4E3-C979-E2CD-6B3E50239A09}"/>
              </a:ext>
            </a:extLst>
          </p:cNvPr>
          <p:cNvSpPr txBox="1"/>
          <p:nvPr/>
        </p:nvSpPr>
        <p:spPr>
          <a:xfrm>
            <a:off x="5244756" y="1436777"/>
            <a:ext cx="6274676" cy="2523768"/>
          </a:xfrm>
          <a:prstGeom prst="rect">
            <a:avLst/>
          </a:prstGeom>
          <a:noFill/>
        </p:spPr>
        <p:txBody>
          <a:bodyPr wrap="square" rtlCol="0">
            <a:spAutoFit/>
          </a:bodyPr>
          <a:lstStyle/>
          <a:p>
            <a:r>
              <a:rPr lang="en-GB" b="1">
                <a:latin typeface="Montserrat"/>
              </a:rPr>
              <a:t>CGIAR Example: </a:t>
            </a:r>
            <a:r>
              <a:rPr lang="en-GB">
                <a:latin typeface="Montserrat"/>
              </a:rPr>
              <a:t>Gendered business models for improved cattle artificial insemination service delivery in Vietnam. </a:t>
            </a:r>
          </a:p>
          <a:p>
            <a:endParaRPr lang="en-GB">
              <a:latin typeface="Montserrat"/>
            </a:endParaRPr>
          </a:p>
          <a:p>
            <a:r>
              <a:rPr lang="en-GB">
                <a:latin typeface="Montserrat"/>
              </a:rPr>
              <a:t>Gender-sensitive business models for artificial insemination service providers for cattle in Vietnam, focusing on economic performance and social responsibility. </a:t>
            </a:r>
          </a:p>
          <a:p>
            <a:r>
              <a:rPr lang="en-GB" sz="1400" i="1">
                <a:latin typeface="Montserrat"/>
              </a:rPr>
              <a:t>https://</a:t>
            </a:r>
            <a:r>
              <a:rPr lang="en-GB" sz="1400" i="1" err="1">
                <a:latin typeface="Montserrat"/>
              </a:rPr>
              <a:t>hdl.handle.net</a:t>
            </a:r>
            <a:r>
              <a:rPr lang="en-GB" sz="1400" i="1">
                <a:latin typeface="Montserrat"/>
              </a:rPr>
              <a:t>/10568/126009</a:t>
            </a:r>
            <a:endParaRPr lang="en-GB">
              <a:latin typeface="Montserrat"/>
            </a:endParaRPr>
          </a:p>
        </p:txBody>
      </p:sp>
      <p:pic>
        <p:nvPicPr>
          <p:cNvPr id="9" name="Picture 8">
            <a:extLst>
              <a:ext uri="{FF2B5EF4-FFF2-40B4-BE49-F238E27FC236}">
                <a16:creationId xmlns:a16="http://schemas.microsoft.com/office/drawing/2014/main" id="{5B115683-D9DD-C8E1-2A33-779D78EB9FA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96677" y="4134105"/>
            <a:ext cx="4438336" cy="2574235"/>
          </a:xfrm>
          <a:prstGeom prst="rect">
            <a:avLst/>
          </a:prstGeom>
        </p:spPr>
      </p:pic>
    </p:spTree>
    <p:extLst>
      <p:ext uri="{BB962C8B-B14F-4D97-AF65-F5344CB8AC3E}">
        <p14:creationId xmlns:p14="http://schemas.microsoft.com/office/powerpoint/2010/main" val="36256478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ECDF7E7B-B95B-DE0E-20BA-60B50728E2E1}"/>
              </a:ext>
            </a:extLst>
          </p:cNvPr>
          <p:cNvSpPr txBox="1">
            <a:spLocks/>
          </p:cNvSpPr>
          <p:nvPr/>
        </p:nvSpPr>
        <p:spPr>
          <a:xfrm>
            <a:off x="724929" y="334497"/>
            <a:ext cx="10067762" cy="776459"/>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3200" b="1" i="0" kern="1200">
                <a:solidFill>
                  <a:schemeClr val="tx1"/>
                </a:solidFill>
                <a:latin typeface="Montserrat" pitchFamily="2" charset="77"/>
                <a:ea typeface="Montserrat" pitchFamily="2" charset="77"/>
                <a:cs typeface="Calibri" charset="0"/>
              </a:defRPr>
            </a:lvl1pPr>
          </a:lstStyle>
          <a:p>
            <a:r>
              <a:rPr lang="en-NL"/>
              <a:t>Zooming in: Innovations by nature</a:t>
            </a:r>
          </a:p>
        </p:txBody>
      </p:sp>
      <p:pic>
        <p:nvPicPr>
          <p:cNvPr id="3" name="Picture 2" descr="Chart, bubble chart&#10;&#10;Description automatically generated">
            <a:extLst>
              <a:ext uri="{FF2B5EF4-FFF2-40B4-BE49-F238E27FC236}">
                <a16:creationId xmlns:a16="http://schemas.microsoft.com/office/drawing/2014/main" id="{99B8EA19-7197-1C8C-7526-07911F7DA8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606" b="5167"/>
          <a:stretch/>
        </p:blipFill>
        <p:spPr>
          <a:xfrm>
            <a:off x="837153" y="1213165"/>
            <a:ext cx="10517694" cy="5160476"/>
          </a:xfrm>
          <a:prstGeom prst="rect">
            <a:avLst/>
          </a:prstGeom>
        </p:spPr>
      </p:pic>
      <p:sp>
        <p:nvSpPr>
          <p:cNvPr id="5" name="Rectangle 4">
            <a:extLst>
              <a:ext uri="{FF2B5EF4-FFF2-40B4-BE49-F238E27FC236}">
                <a16:creationId xmlns:a16="http://schemas.microsoft.com/office/drawing/2014/main" id="{A0BCB4B3-7775-D1ED-8A4C-42788F698D6D}"/>
              </a:ext>
            </a:extLst>
          </p:cNvPr>
          <p:cNvSpPr/>
          <p:nvPr/>
        </p:nvSpPr>
        <p:spPr>
          <a:xfrm>
            <a:off x="387453" y="6501135"/>
            <a:ext cx="12192000" cy="3344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a:ln>
                  <a:noFill/>
                </a:ln>
                <a:solidFill>
                  <a:srgbClr val="DF7F7F"/>
                </a:solidFill>
                <a:effectLst/>
                <a:uLnTx/>
                <a:uFillTx/>
                <a:latin typeface="Calibri" panose="020F0502020204030204"/>
                <a:ea typeface="+mn-ea"/>
                <a:cs typeface="+mn-cs"/>
              </a:rPr>
              <a:t>Initial analysis: subject to change as data QA is completed</a:t>
            </a:r>
          </a:p>
        </p:txBody>
      </p:sp>
    </p:spTree>
    <p:extLst>
      <p:ext uri="{BB962C8B-B14F-4D97-AF65-F5344CB8AC3E}">
        <p14:creationId xmlns:p14="http://schemas.microsoft.com/office/powerpoint/2010/main" val="25576024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C891777-08EF-48B3-9D95-2830C25C5104}"/>
              </a:ext>
            </a:extLst>
          </p:cNvPr>
          <p:cNvSpPr/>
          <p:nvPr/>
        </p:nvSpPr>
        <p:spPr>
          <a:xfrm rot="16200000">
            <a:off x="-2059112" y="3808603"/>
            <a:ext cx="4953900" cy="4010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rPr>
              <a:t>Pipeline overview: innovation readiness</a:t>
            </a:r>
          </a:p>
        </p:txBody>
      </p:sp>
      <p:pic>
        <p:nvPicPr>
          <p:cNvPr id="31" name="Picture 30" descr="Chart, bar chart&#10;&#10;Description automatically generated">
            <a:extLst>
              <a:ext uri="{FF2B5EF4-FFF2-40B4-BE49-F238E27FC236}">
                <a16:creationId xmlns:a16="http://schemas.microsoft.com/office/drawing/2014/main" id="{F89A91D1-0280-4D24-9B39-D90300DEA17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51" t="79910" r="73258" b="1996"/>
          <a:stretch/>
        </p:blipFill>
        <p:spPr>
          <a:xfrm>
            <a:off x="10153168" y="1456085"/>
            <a:ext cx="1420471" cy="1177952"/>
          </a:xfrm>
          <a:prstGeom prst="rect">
            <a:avLst/>
          </a:prstGeom>
        </p:spPr>
      </p:pic>
      <p:pic>
        <p:nvPicPr>
          <p:cNvPr id="32" name="Picture 31" descr="Chart, bar chart&#10;&#10;Description automatically generated">
            <a:extLst>
              <a:ext uri="{FF2B5EF4-FFF2-40B4-BE49-F238E27FC236}">
                <a16:creationId xmlns:a16="http://schemas.microsoft.com/office/drawing/2014/main" id="{696AE404-97BB-4B69-BD82-4F22799320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6466" t="79910" r="49744" b="1996"/>
          <a:stretch/>
        </p:blipFill>
        <p:spPr>
          <a:xfrm>
            <a:off x="10153168" y="2641635"/>
            <a:ext cx="1420471" cy="1177952"/>
          </a:xfrm>
          <a:prstGeom prst="rect">
            <a:avLst/>
          </a:prstGeom>
        </p:spPr>
      </p:pic>
      <p:pic>
        <p:nvPicPr>
          <p:cNvPr id="33" name="Picture 32" descr="Chart, bar chart&#10;&#10;Description automatically generated">
            <a:extLst>
              <a:ext uri="{FF2B5EF4-FFF2-40B4-BE49-F238E27FC236}">
                <a16:creationId xmlns:a16="http://schemas.microsoft.com/office/drawing/2014/main" id="{29AC3A59-8B36-43CC-964C-CE7093A3BEC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952" t="79910" r="26257" b="1996"/>
          <a:stretch/>
        </p:blipFill>
        <p:spPr>
          <a:xfrm>
            <a:off x="10153168" y="3827185"/>
            <a:ext cx="1420471" cy="1177952"/>
          </a:xfrm>
          <a:prstGeom prst="rect">
            <a:avLst/>
          </a:prstGeom>
        </p:spPr>
      </p:pic>
      <p:pic>
        <p:nvPicPr>
          <p:cNvPr id="34" name="Picture 33" descr="Chart, bar chart&#10;&#10;Description automatically generated">
            <a:extLst>
              <a:ext uri="{FF2B5EF4-FFF2-40B4-BE49-F238E27FC236}">
                <a16:creationId xmlns:a16="http://schemas.microsoft.com/office/drawing/2014/main" id="{417C955F-DB56-43BD-84E9-C7F7758E2F8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3162" t="79910" r="3047" b="1996"/>
          <a:stretch/>
        </p:blipFill>
        <p:spPr>
          <a:xfrm>
            <a:off x="10153168" y="4985135"/>
            <a:ext cx="1420471" cy="1177952"/>
          </a:xfrm>
          <a:prstGeom prst="rect">
            <a:avLst/>
          </a:prstGeom>
        </p:spPr>
      </p:pic>
      <p:sp>
        <p:nvSpPr>
          <p:cNvPr id="11" name="Oval 10">
            <a:extLst>
              <a:ext uri="{FF2B5EF4-FFF2-40B4-BE49-F238E27FC236}">
                <a16:creationId xmlns:a16="http://schemas.microsoft.com/office/drawing/2014/main" id="{CA8AD454-4C20-47E7-86DA-BED7BD8F81AC}"/>
              </a:ext>
            </a:extLst>
          </p:cNvPr>
          <p:cNvSpPr/>
          <p:nvPr/>
        </p:nvSpPr>
        <p:spPr>
          <a:xfrm>
            <a:off x="9017624" y="356865"/>
            <a:ext cx="2032001" cy="9144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C00000"/>
                </a:solidFill>
                <a:effectLst/>
                <a:uLnTx/>
                <a:uFillTx/>
                <a:latin typeface="Montserrat" panose="00000500000000000000" pitchFamily="2" charset="0"/>
                <a:ea typeface="+mn-ea"/>
                <a:cs typeface="+mn-cs"/>
              </a:rPr>
              <a:t>477</a:t>
            </a:r>
            <a:r>
              <a:rPr kumimoji="0" lang="en-GB" sz="1600" b="0" i="0" u="none" strike="noStrike" kern="1200" cap="none" spc="0" normalizeH="0" baseline="0" noProof="0">
                <a:ln>
                  <a:noFill/>
                </a:ln>
                <a:solidFill>
                  <a:srgbClr val="C00000"/>
                </a:solidFill>
                <a:effectLst/>
                <a:uLnTx/>
                <a:uFillTx/>
                <a:latin typeface="Montserrat" panose="00000500000000000000" pitchFamily="2"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C00000"/>
                </a:solidFill>
                <a:effectLst/>
                <a:uLnTx/>
                <a:uFillTx/>
                <a:latin typeface="Montserrat" panose="00000500000000000000" pitchFamily="2" charset="0"/>
                <a:ea typeface="+mn-ea"/>
                <a:cs typeface="+mn-cs"/>
              </a:rPr>
              <a:t>innovations profiled</a:t>
            </a:r>
          </a:p>
        </p:txBody>
      </p:sp>
      <p:sp>
        <p:nvSpPr>
          <p:cNvPr id="4" name="Title 4">
            <a:extLst>
              <a:ext uri="{FF2B5EF4-FFF2-40B4-BE49-F238E27FC236}">
                <a16:creationId xmlns:a16="http://schemas.microsoft.com/office/drawing/2014/main" id="{08E59419-8AD8-4F47-17C8-FDA0854B776B}"/>
              </a:ext>
            </a:extLst>
          </p:cNvPr>
          <p:cNvSpPr txBox="1">
            <a:spLocks/>
          </p:cNvSpPr>
          <p:nvPr/>
        </p:nvSpPr>
        <p:spPr>
          <a:xfrm>
            <a:off x="724929" y="334497"/>
            <a:ext cx="10067762" cy="776459"/>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3200" b="1" i="0" kern="1200">
                <a:solidFill>
                  <a:schemeClr val="tx1"/>
                </a:solidFill>
                <a:latin typeface="Montserrat" pitchFamily="2" charset="77"/>
                <a:ea typeface="Montserrat" pitchFamily="2" charset="77"/>
                <a:cs typeface="Calibri" charset="0"/>
              </a:defRPr>
            </a:lvl1pPr>
          </a:lstStyle>
          <a:p>
            <a:r>
              <a:rPr lang="en-NL"/>
              <a:t>Zooming in: Innovation pipeline</a:t>
            </a:r>
          </a:p>
        </p:txBody>
      </p:sp>
      <p:pic>
        <p:nvPicPr>
          <p:cNvPr id="6" name="Picture 5" descr="Diagram&#10;&#10;Description automatically generated">
            <a:extLst>
              <a:ext uri="{FF2B5EF4-FFF2-40B4-BE49-F238E27FC236}">
                <a16:creationId xmlns:a16="http://schemas.microsoft.com/office/drawing/2014/main" id="{6C1BFEFE-6F9A-2B3A-3F66-7ADC60CE06FE}"/>
              </a:ext>
            </a:extLst>
          </p:cNvPr>
          <p:cNvPicPr>
            <a:picLocks noChangeAspect="1"/>
          </p:cNvPicPr>
          <p:nvPr/>
        </p:nvPicPr>
        <p:blipFill rotWithShape="1">
          <a:blip r:embed="rId4">
            <a:extLst>
              <a:ext uri="{28A0092B-C50C-407E-A947-70E740481C1C}">
                <a14:useLocalDpi xmlns:a14="http://schemas.microsoft.com/office/drawing/2010/main" val="0"/>
              </a:ext>
            </a:extLst>
          </a:blip>
          <a:srcRect t="4924" r="7461"/>
          <a:stretch/>
        </p:blipFill>
        <p:spPr>
          <a:xfrm>
            <a:off x="642362" y="1286324"/>
            <a:ext cx="2388221" cy="5382058"/>
          </a:xfrm>
          <a:prstGeom prst="rect">
            <a:avLst/>
          </a:prstGeom>
        </p:spPr>
      </p:pic>
      <p:pic>
        <p:nvPicPr>
          <p:cNvPr id="10" name="Picture 9" descr="Scatter chart&#10;&#10;Description automatically generated with medium confidence">
            <a:extLst>
              <a:ext uri="{FF2B5EF4-FFF2-40B4-BE49-F238E27FC236}">
                <a16:creationId xmlns:a16="http://schemas.microsoft.com/office/drawing/2014/main" id="{1355D352-3698-F02D-D62B-0470D7B2669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191" r="29636" b="10165"/>
          <a:stretch/>
        </p:blipFill>
        <p:spPr>
          <a:xfrm>
            <a:off x="3152007" y="1817808"/>
            <a:ext cx="6662891" cy="4668268"/>
          </a:xfrm>
          <a:prstGeom prst="rect">
            <a:avLst/>
          </a:prstGeom>
        </p:spPr>
      </p:pic>
      <p:sp>
        <p:nvSpPr>
          <p:cNvPr id="13" name="Arrow: Right 12">
            <a:extLst>
              <a:ext uri="{FF2B5EF4-FFF2-40B4-BE49-F238E27FC236}">
                <a16:creationId xmlns:a16="http://schemas.microsoft.com/office/drawing/2014/main" id="{BFF55528-BE9D-483D-8A9E-529766542E3F}"/>
              </a:ext>
            </a:extLst>
          </p:cNvPr>
          <p:cNvSpPr/>
          <p:nvPr/>
        </p:nvSpPr>
        <p:spPr>
          <a:xfrm>
            <a:off x="3174377" y="1238467"/>
            <a:ext cx="6640521" cy="771635"/>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Montserrat" panose="00000500000000000000" pitchFamily="2" charset="0"/>
                <a:ea typeface="+mn-ea"/>
                <a:cs typeface="+mn-cs"/>
              </a:rPr>
              <a:t>Innovation readiness</a:t>
            </a:r>
          </a:p>
        </p:txBody>
      </p:sp>
    </p:spTree>
    <p:extLst>
      <p:ext uri="{BB962C8B-B14F-4D97-AF65-F5344CB8AC3E}">
        <p14:creationId xmlns:p14="http://schemas.microsoft.com/office/powerpoint/2010/main" val="19756854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9" y="334497"/>
            <a:ext cx="10885824" cy="776459"/>
          </a:xfrm>
        </p:spPr>
        <p:txBody>
          <a:bodyPr>
            <a:normAutofit/>
          </a:bodyPr>
          <a:lstStyle/>
          <a:p>
            <a:r>
              <a:rPr lang="en-GB"/>
              <a:t>Zooming in: RIIs and Global Science Initiatives</a:t>
            </a:r>
            <a:endParaRPr lang="en-US"/>
          </a:p>
        </p:txBody>
      </p:sp>
      <p:pic>
        <p:nvPicPr>
          <p:cNvPr id="9" name="Picture 8" descr="Chart, scatter chart&#10;&#10;Description automatically generated">
            <a:extLst>
              <a:ext uri="{FF2B5EF4-FFF2-40B4-BE49-F238E27FC236}">
                <a16:creationId xmlns:a16="http://schemas.microsoft.com/office/drawing/2014/main" id="{7A6599AE-1DD4-800A-8ABB-6887C9CD969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978" b="2150"/>
          <a:stretch/>
        </p:blipFill>
        <p:spPr>
          <a:xfrm>
            <a:off x="402712" y="1535984"/>
            <a:ext cx="6381264" cy="3619194"/>
          </a:xfrm>
          <a:prstGeom prst="rect">
            <a:avLst/>
          </a:prstGeom>
        </p:spPr>
      </p:pic>
      <p:pic>
        <p:nvPicPr>
          <p:cNvPr id="3" name="Picture 2" descr="Chart&#10;&#10;Description automatically generated with medium confidence">
            <a:extLst>
              <a:ext uri="{FF2B5EF4-FFF2-40B4-BE49-F238E27FC236}">
                <a16:creationId xmlns:a16="http://schemas.microsoft.com/office/drawing/2014/main" id="{06C4BE6F-302C-7C34-EE28-66A615BEADF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037" t="3748" b="10725"/>
          <a:stretch/>
        </p:blipFill>
        <p:spPr>
          <a:xfrm>
            <a:off x="7428411" y="1330036"/>
            <a:ext cx="4360877" cy="2623655"/>
          </a:xfrm>
          <a:prstGeom prst="rect">
            <a:avLst/>
          </a:prstGeom>
        </p:spPr>
      </p:pic>
      <p:cxnSp>
        <p:nvCxnSpPr>
          <p:cNvPr id="5" name="Straight Arrow Connector 4">
            <a:extLst>
              <a:ext uri="{FF2B5EF4-FFF2-40B4-BE49-F238E27FC236}">
                <a16:creationId xmlns:a16="http://schemas.microsoft.com/office/drawing/2014/main" id="{E5A2AC3E-E07D-7CE8-3902-028AABC1AC0E}"/>
              </a:ext>
            </a:extLst>
          </p:cNvPr>
          <p:cNvCxnSpPr/>
          <p:nvPr/>
        </p:nvCxnSpPr>
        <p:spPr>
          <a:xfrm>
            <a:off x="6644640" y="2753360"/>
            <a:ext cx="690880" cy="0"/>
          </a:xfrm>
          <a:prstGeom prst="straightConnector1">
            <a:avLst/>
          </a:prstGeom>
          <a:ln w="38100">
            <a:solidFill>
              <a:srgbClr val="3A5962"/>
            </a:solidFill>
            <a:tailEnd type="triangle"/>
          </a:ln>
        </p:spPr>
        <p:style>
          <a:lnRef idx="1">
            <a:schemeClr val="accent5"/>
          </a:lnRef>
          <a:fillRef idx="0">
            <a:schemeClr val="accent5"/>
          </a:fillRef>
          <a:effectRef idx="0">
            <a:schemeClr val="accent5"/>
          </a:effectRef>
          <a:fontRef idx="minor">
            <a:schemeClr val="tx1"/>
          </a:fontRef>
        </p:style>
      </p:cxnSp>
      <p:cxnSp>
        <p:nvCxnSpPr>
          <p:cNvPr id="6" name="Straight Arrow Connector 5">
            <a:extLst>
              <a:ext uri="{FF2B5EF4-FFF2-40B4-BE49-F238E27FC236}">
                <a16:creationId xmlns:a16="http://schemas.microsoft.com/office/drawing/2014/main" id="{1C62977F-EE65-0AE0-D299-98352151C583}"/>
              </a:ext>
            </a:extLst>
          </p:cNvPr>
          <p:cNvCxnSpPr/>
          <p:nvPr/>
        </p:nvCxnSpPr>
        <p:spPr>
          <a:xfrm>
            <a:off x="6644640" y="3439159"/>
            <a:ext cx="690880" cy="0"/>
          </a:xfrm>
          <a:prstGeom prst="straightConnector1">
            <a:avLst/>
          </a:prstGeom>
          <a:ln w="38100">
            <a:solidFill>
              <a:srgbClr val="C24C2E"/>
            </a:solidFill>
            <a:tailEnd type="triangle"/>
          </a:ln>
        </p:spPr>
        <p:style>
          <a:lnRef idx="1">
            <a:schemeClr val="accent5"/>
          </a:lnRef>
          <a:fillRef idx="0">
            <a:schemeClr val="accent5"/>
          </a:fillRef>
          <a:effectRef idx="0">
            <a:schemeClr val="accent5"/>
          </a:effectRef>
          <a:fontRef idx="minor">
            <a:schemeClr val="tx1"/>
          </a:fontRef>
        </p:style>
      </p:cxnSp>
      <p:sp>
        <p:nvSpPr>
          <p:cNvPr id="7" name="Content Placeholder 6">
            <a:extLst>
              <a:ext uri="{FF2B5EF4-FFF2-40B4-BE49-F238E27FC236}">
                <a16:creationId xmlns:a16="http://schemas.microsoft.com/office/drawing/2014/main" id="{7F82FE62-4B39-9090-363D-1333E335D262}"/>
              </a:ext>
            </a:extLst>
          </p:cNvPr>
          <p:cNvSpPr txBox="1">
            <a:spLocks/>
          </p:cNvSpPr>
          <p:nvPr/>
        </p:nvSpPr>
        <p:spPr>
          <a:xfrm>
            <a:off x="402712" y="5268153"/>
            <a:ext cx="11208041" cy="77645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buClr>
                <a:schemeClr val="tx1"/>
              </a:buClr>
              <a:buFont typeface="Arial" panose="020B0604020202020204" pitchFamily="34" charset="0"/>
              <a:buChar char="•"/>
            </a:pPr>
            <a:r>
              <a:rPr lang="nl-NL" sz="2200" err="1">
                <a:solidFill>
                  <a:srgbClr val="515151"/>
                </a:solidFill>
                <a:latin typeface="Avenir Book" panose="02000503020000020003" pitchFamily="2" charset="0"/>
              </a:rPr>
              <a:t>Tells</a:t>
            </a:r>
            <a:r>
              <a:rPr lang="nl-NL" sz="2200">
                <a:solidFill>
                  <a:srgbClr val="515151"/>
                </a:solidFill>
                <a:latin typeface="Avenir Book" panose="02000503020000020003" pitchFamily="2" charset="0"/>
              </a:rPr>
              <a:t> story of </a:t>
            </a:r>
            <a:r>
              <a:rPr lang="nl-NL" sz="2200" err="1">
                <a:solidFill>
                  <a:srgbClr val="515151"/>
                </a:solidFill>
                <a:latin typeface="Avenir Book" panose="02000503020000020003" pitchFamily="2" charset="0"/>
              </a:rPr>
              <a:t>how</a:t>
            </a:r>
            <a:r>
              <a:rPr lang="nl-NL" sz="2200">
                <a:solidFill>
                  <a:srgbClr val="515151"/>
                </a:solidFill>
                <a:latin typeface="Avenir Book" panose="02000503020000020003" pitchFamily="2" charset="0"/>
              </a:rPr>
              <a:t> </a:t>
            </a:r>
            <a:r>
              <a:rPr lang="nl-NL" b="1" err="1">
                <a:solidFill>
                  <a:srgbClr val="016B59"/>
                </a:solidFill>
                <a:latin typeface="Avenir Book" panose="02000503020000020003" pitchFamily="2" charset="0"/>
              </a:rPr>
              <a:t>RIIs</a:t>
            </a:r>
            <a:r>
              <a:rPr lang="nl-NL" sz="2200">
                <a:solidFill>
                  <a:srgbClr val="515151"/>
                </a:solidFill>
                <a:latin typeface="Avenir Book" panose="02000503020000020003" pitchFamily="2" charset="0"/>
              </a:rPr>
              <a:t> focus more on </a:t>
            </a:r>
            <a:r>
              <a:rPr lang="nl-NL" sz="2200" err="1">
                <a:solidFill>
                  <a:srgbClr val="515151"/>
                </a:solidFill>
                <a:latin typeface="Avenir Book" panose="02000503020000020003" pitchFamily="2" charset="0"/>
              </a:rPr>
              <a:t>innovation</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adaptation</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validation</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and</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scaling</a:t>
            </a:r>
            <a:r>
              <a:rPr lang="nl-NL" sz="2200">
                <a:solidFill>
                  <a:srgbClr val="515151"/>
                </a:solidFill>
                <a:latin typeface="Avenir Book" panose="02000503020000020003" pitchFamily="2" charset="0"/>
              </a:rPr>
              <a:t> (</a:t>
            </a:r>
            <a:r>
              <a:rPr lang="nl-NL" b="1">
                <a:solidFill>
                  <a:srgbClr val="016B59"/>
                </a:solidFill>
                <a:latin typeface="Avenir Book" panose="02000503020000020003" pitchFamily="2" charset="0"/>
              </a:rPr>
              <a:t>medium/high </a:t>
            </a:r>
            <a:r>
              <a:rPr lang="nl-NL" b="1" err="1">
                <a:solidFill>
                  <a:srgbClr val="016B59"/>
                </a:solidFill>
                <a:latin typeface="Avenir Book" panose="02000503020000020003" pitchFamily="2" charset="0"/>
              </a:rPr>
              <a:t>readiness</a:t>
            </a:r>
            <a:r>
              <a:rPr lang="nl-NL" b="1">
                <a:solidFill>
                  <a:srgbClr val="016B59"/>
                </a:solidFill>
                <a:latin typeface="Avenir Book" panose="02000503020000020003" pitchFamily="2" charset="0"/>
              </a:rPr>
              <a:t> levels</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whilst</a:t>
            </a:r>
            <a:r>
              <a:rPr lang="nl-NL" sz="2200">
                <a:solidFill>
                  <a:srgbClr val="515151"/>
                </a:solidFill>
                <a:latin typeface="Avenir Book" panose="02000503020000020003" pitchFamily="2" charset="0"/>
              </a:rPr>
              <a:t> </a:t>
            </a:r>
            <a:r>
              <a:rPr lang="nl-NL" b="1">
                <a:solidFill>
                  <a:srgbClr val="C24C2E"/>
                </a:solidFill>
                <a:latin typeface="Avenir Book" panose="02000503020000020003" pitchFamily="2" charset="0"/>
              </a:rPr>
              <a:t>Global </a:t>
            </a:r>
            <a:r>
              <a:rPr lang="nl-NL" b="1" err="1">
                <a:solidFill>
                  <a:srgbClr val="C24C2E"/>
                </a:solidFill>
                <a:latin typeface="Avenir Book" panose="02000503020000020003" pitchFamily="2" charset="0"/>
              </a:rPr>
              <a:t>Science</a:t>
            </a:r>
            <a:r>
              <a:rPr lang="nl-NL" b="1">
                <a:solidFill>
                  <a:srgbClr val="C24C2E"/>
                </a:solidFill>
                <a:latin typeface="Avenir Book" panose="02000503020000020003" pitchFamily="2" charset="0"/>
              </a:rPr>
              <a:t> </a:t>
            </a:r>
            <a:r>
              <a:rPr lang="nl-NL" b="1" err="1">
                <a:solidFill>
                  <a:srgbClr val="C24C2E"/>
                </a:solidFill>
                <a:latin typeface="Avenir Book" panose="02000503020000020003" pitchFamily="2" charset="0"/>
              </a:rPr>
              <a:t>Initiatives</a:t>
            </a:r>
            <a:r>
              <a:rPr lang="nl-NL" b="1">
                <a:solidFill>
                  <a:srgbClr val="C24C2E"/>
                </a:solidFill>
                <a:latin typeface="Avenir Book" panose="02000503020000020003" pitchFamily="2" charset="0"/>
              </a:rPr>
              <a:t> </a:t>
            </a:r>
            <a:r>
              <a:rPr lang="nl-NL" sz="2200">
                <a:solidFill>
                  <a:srgbClr val="515151"/>
                </a:solidFill>
                <a:latin typeface="Avenir Book" panose="02000503020000020003" pitchFamily="2" charset="0"/>
              </a:rPr>
              <a:t>focus more on </a:t>
            </a:r>
            <a:r>
              <a:rPr lang="nl-NL" sz="2200" err="1">
                <a:solidFill>
                  <a:srgbClr val="515151"/>
                </a:solidFill>
                <a:latin typeface="Avenir Book" panose="02000503020000020003" pitchFamily="2" charset="0"/>
              </a:rPr>
              <a:t>innovation</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ideation</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formulation</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and</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testing</a:t>
            </a:r>
            <a:r>
              <a:rPr lang="nl-NL" sz="2200">
                <a:solidFill>
                  <a:srgbClr val="515151"/>
                </a:solidFill>
                <a:latin typeface="Avenir Book" panose="02000503020000020003" pitchFamily="2" charset="0"/>
              </a:rPr>
              <a:t> (</a:t>
            </a:r>
            <a:r>
              <a:rPr lang="nl-NL" b="1" err="1">
                <a:solidFill>
                  <a:srgbClr val="C24C2E"/>
                </a:solidFill>
                <a:latin typeface="Avenir Book" panose="02000503020000020003" pitchFamily="2" charset="0"/>
              </a:rPr>
              <a:t>lower</a:t>
            </a:r>
            <a:r>
              <a:rPr lang="nl-NL" b="1">
                <a:solidFill>
                  <a:srgbClr val="C24C2E"/>
                </a:solidFill>
                <a:latin typeface="Avenir Book" panose="02000503020000020003" pitchFamily="2" charset="0"/>
              </a:rPr>
              <a:t>/ medium </a:t>
            </a:r>
            <a:r>
              <a:rPr lang="nl-NL" b="1" err="1">
                <a:solidFill>
                  <a:srgbClr val="C24C2E"/>
                </a:solidFill>
                <a:latin typeface="Avenir Book" panose="02000503020000020003" pitchFamily="2" charset="0"/>
              </a:rPr>
              <a:t>readiness</a:t>
            </a:r>
            <a:r>
              <a:rPr lang="nl-NL" b="1">
                <a:solidFill>
                  <a:srgbClr val="C24C2E"/>
                </a:solidFill>
                <a:latin typeface="Avenir Book" panose="02000503020000020003" pitchFamily="2" charset="0"/>
              </a:rPr>
              <a:t> levels</a:t>
            </a:r>
            <a:r>
              <a:rPr lang="nl-NL" sz="2200">
                <a:solidFill>
                  <a:srgbClr val="515151"/>
                </a:solidFill>
                <a:latin typeface="Avenir Book" panose="02000503020000020003" pitchFamily="2" charset="0"/>
              </a:rPr>
              <a:t>)</a:t>
            </a:r>
          </a:p>
          <a:p>
            <a:pPr marL="342900" indent="-342900">
              <a:lnSpc>
                <a:spcPct val="100000"/>
              </a:lnSpc>
              <a:buClr>
                <a:schemeClr val="tx1"/>
              </a:buClr>
              <a:buFont typeface="Arial" panose="020B0604020202020204" pitchFamily="34" charset="0"/>
              <a:buChar char="•"/>
            </a:pPr>
            <a:endParaRPr lang="nl-NL" sz="2200">
              <a:solidFill>
                <a:srgbClr val="515151"/>
              </a:solidFill>
              <a:latin typeface="Avenir Book" panose="02000503020000020003" pitchFamily="2" charset="0"/>
            </a:endParaRPr>
          </a:p>
          <a:p>
            <a:pPr marL="342900" indent="-342900">
              <a:lnSpc>
                <a:spcPct val="100000"/>
              </a:lnSpc>
              <a:buClr>
                <a:schemeClr val="tx1"/>
              </a:buClr>
              <a:buFont typeface="Arial" panose="020B0604020202020204" pitchFamily="34" charset="0"/>
              <a:buChar char="•"/>
            </a:pPr>
            <a:endParaRPr lang="nl-NL" sz="2200">
              <a:solidFill>
                <a:srgbClr val="515151"/>
              </a:solidFill>
              <a:latin typeface="Avenir Book" panose="02000503020000020003" pitchFamily="2" charset="0"/>
            </a:endParaRPr>
          </a:p>
          <a:p>
            <a:pPr marL="342900" indent="-342900">
              <a:lnSpc>
                <a:spcPct val="100000"/>
              </a:lnSpc>
              <a:buClr>
                <a:schemeClr val="tx1"/>
              </a:buClr>
              <a:buFont typeface="Arial" panose="020B0604020202020204" pitchFamily="34" charset="0"/>
              <a:buChar char="•"/>
            </a:pPr>
            <a:endParaRPr lang="nl-NL" sz="2000">
              <a:solidFill>
                <a:srgbClr val="515151"/>
              </a:solidFill>
              <a:latin typeface="Avenir Book" panose="02000503020000020003" pitchFamily="2" charset="0"/>
            </a:endParaRPr>
          </a:p>
          <a:p>
            <a:pPr marL="1028700" lvl="1" indent="-342900">
              <a:lnSpc>
                <a:spcPct val="100000"/>
              </a:lnSpc>
            </a:pPr>
            <a:endParaRPr lang="nl-NL" sz="2200">
              <a:solidFill>
                <a:srgbClr val="515151"/>
              </a:solidFill>
              <a:latin typeface="Avenir Book" panose="02000503020000020003" pitchFamily="2" charset="0"/>
            </a:endParaRPr>
          </a:p>
          <a:p>
            <a:pPr marL="1028700" lvl="1" indent="-342900">
              <a:lnSpc>
                <a:spcPct val="100000"/>
              </a:lnSpc>
            </a:pPr>
            <a:endParaRPr lang="nl-NL" sz="2200">
              <a:solidFill>
                <a:srgbClr val="515151"/>
              </a:solidFill>
              <a:latin typeface="Avenir Book" panose="02000503020000020003" pitchFamily="2" charset="0"/>
            </a:endParaRPr>
          </a:p>
        </p:txBody>
      </p:sp>
      <p:sp>
        <p:nvSpPr>
          <p:cNvPr id="8" name="Content Placeholder 6">
            <a:extLst>
              <a:ext uri="{FF2B5EF4-FFF2-40B4-BE49-F238E27FC236}">
                <a16:creationId xmlns:a16="http://schemas.microsoft.com/office/drawing/2014/main" id="{8A25EE67-15D4-4173-D11D-034F5A07FB0B}"/>
              </a:ext>
            </a:extLst>
          </p:cNvPr>
          <p:cNvSpPr txBox="1">
            <a:spLocks/>
          </p:cNvSpPr>
          <p:nvPr/>
        </p:nvSpPr>
        <p:spPr>
          <a:xfrm>
            <a:off x="5110136" y="4066667"/>
            <a:ext cx="6500617" cy="77645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anose="02000505000000020004"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anose="02000505000000020004"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anose="02000505000000020004"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anose="0200050500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buClr>
                <a:schemeClr val="tx1"/>
              </a:buClr>
              <a:buFont typeface="Arial" panose="020B0604020202020204" pitchFamily="34" charset="0"/>
              <a:buChar char="•"/>
            </a:pPr>
            <a:r>
              <a:rPr lang="nl-NL" sz="2200" err="1">
                <a:solidFill>
                  <a:srgbClr val="515151"/>
                </a:solidFill>
                <a:latin typeface="Avenir Book" panose="02000503020000020003" pitchFamily="2" charset="0"/>
              </a:rPr>
              <a:t>Regional</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Integrated</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Innitiative</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average</a:t>
            </a:r>
            <a:r>
              <a:rPr lang="nl-NL" sz="2200">
                <a:solidFill>
                  <a:srgbClr val="515151"/>
                </a:solidFill>
                <a:latin typeface="Avenir Book" panose="02000503020000020003" pitchFamily="2" charset="0"/>
              </a:rPr>
              <a:t> Innovation Readiness is 1.25 </a:t>
            </a:r>
            <a:r>
              <a:rPr lang="nl-NL" sz="2200" err="1">
                <a:solidFill>
                  <a:srgbClr val="515151"/>
                </a:solidFill>
                <a:latin typeface="Avenir Book" panose="02000503020000020003" pitchFamily="2" charset="0"/>
              </a:rPr>
              <a:t>higher</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than</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average</a:t>
            </a:r>
            <a:r>
              <a:rPr lang="nl-NL" sz="2200">
                <a:solidFill>
                  <a:srgbClr val="515151"/>
                </a:solidFill>
                <a:latin typeface="Avenir Book" panose="02000503020000020003" pitchFamily="2" charset="0"/>
              </a:rPr>
              <a:t> of Global </a:t>
            </a:r>
            <a:r>
              <a:rPr lang="nl-NL" sz="2200" err="1">
                <a:solidFill>
                  <a:srgbClr val="515151"/>
                </a:solidFill>
                <a:latin typeface="Avenir Book" panose="02000503020000020003" pitchFamily="2" charset="0"/>
              </a:rPr>
              <a:t>Science</a:t>
            </a:r>
            <a:r>
              <a:rPr lang="nl-NL" sz="2200">
                <a:solidFill>
                  <a:srgbClr val="515151"/>
                </a:solidFill>
                <a:latin typeface="Avenir Book" panose="02000503020000020003" pitchFamily="2" charset="0"/>
              </a:rPr>
              <a:t> </a:t>
            </a:r>
            <a:r>
              <a:rPr lang="nl-NL" sz="2200" err="1">
                <a:solidFill>
                  <a:srgbClr val="515151"/>
                </a:solidFill>
                <a:latin typeface="Avenir Book" panose="02000503020000020003" pitchFamily="2" charset="0"/>
              </a:rPr>
              <a:t>Initiatives</a:t>
            </a:r>
            <a:endParaRPr lang="nl-NL" sz="2200">
              <a:solidFill>
                <a:srgbClr val="515151"/>
              </a:solidFill>
              <a:latin typeface="Avenir Book" panose="02000503020000020003" pitchFamily="2" charset="0"/>
            </a:endParaRPr>
          </a:p>
          <a:p>
            <a:pPr marL="1028700" lvl="1" indent="-342900">
              <a:lnSpc>
                <a:spcPct val="100000"/>
              </a:lnSpc>
            </a:pPr>
            <a:endParaRPr lang="nl-NL" sz="2200">
              <a:solidFill>
                <a:srgbClr val="515151"/>
              </a:solidFill>
              <a:latin typeface="Avenir Book" panose="02000503020000020003" pitchFamily="2" charset="0"/>
            </a:endParaRPr>
          </a:p>
        </p:txBody>
      </p:sp>
    </p:spTree>
    <p:extLst>
      <p:ext uri="{BB962C8B-B14F-4D97-AF65-F5344CB8AC3E}">
        <p14:creationId xmlns:p14="http://schemas.microsoft.com/office/powerpoint/2010/main" val="18293840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9" y="334497"/>
            <a:ext cx="10885824" cy="776459"/>
          </a:xfrm>
        </p:spPr>
        <p:txBody>
          <a:bodyPr>
            <a:normAutofit/>
          </a:bodyPr>
          <a:lstStyle/>
          <a:p>
            <a:r>
              <a:rPr lang="en-GB"/>
              <a:t>Zooming in: Portfolio complementarity</a:t>
            </a:r>
            <a:endParaRPr lang="en-US"/>
          </a:p>
        </p:txBody>
      </p:sp>
      <p:pic>
        <p:nvPicPr>
          <p:cNvPr id="4" name="Picture 3" descr="A picture containing screenshot, text, number, design&#10;&#10;Description automatically generated">
            <a:extLst>
              <a:ext uri="{FF2B5EF4-FFF2-40B4-BE49-F238E27FC236}">
                <a16:creationId xmlns:a16="http://schemas.microsoft.com/office/drawing/2014/main" id="{31989585-E5D6-B67A-25B2-DF86C339B6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9582"/>
          <a:stretch/>
        </p:blipFill>
        <p:spPr>
          <a:xfrm>
            <a:off x="3311977" y="1277995"/>
            <a:ext cx="8082743" cy="1382991"/>
          </a:xfrm>
          <a:prstGeom prst="rect">
            <a:avLst/>
          </a:prstGeom>
        </p:spPr>
      </p:pic>
      <p:sp>
        <p:nvSpPr>
          <p:cNvPr id="3" name="TextBox 2">
            <a:extLst>
              <a:ext uri="{FF2B5EF4-FFF2-40B4-BE49-F238E27FC236}">
                <a16:creationId xmlns:a16="http://schemas.microsoft.com/office/drawing/2014/main" id="{BEAA190B-0ED3-5B36-1AA2-9786ECC12978}"/>
              </a:ext>
            </a:extLst>
          </p:cNvPr>
          <p:cNvSpPr txBox="1"/>
          <p:nvPr/>
        </p:nvSpPr>
        <p:spPr>
          <a:xfrm>
            <a:off x="497086" y="2603828"/>
            <a:ext cx="2096829" cy="1508105"/>
          </a:xfrm>
          <a:prstGeom prst="rect">
            <a:avLst/>
          </a:prstGeom>
          <a:noFill/>
        </p:spPr>
        <p:txBody>
          <a:bodyPr wrap="square" rtlCol="0">
            <a:spAutoFit/>
          </a:bodyPr>
          <a:lstStyle/>
          <a:p>
            <a:r>
              <a:rPr lang="en-NL" sz="2400">
                <a:solidFill>
                  <a:srgbClr val="515151"/>
                </a:solidFill>
                <a:latin typeface="Avenir Book" panose="02000503020000020003" pitchFamily="2" charset="0"/>
              </a:rPr>
              <a:t>BMGF pooled investments</a:t>
            </a:r>
            <a:br>
              <a:rPr lang="en-NL" sz="2400">
                <a:solidFill>
                  <a:srgbClr val="515151"/>
                </a:solidFill>
                <a:latin typeface="Avenir Book" panose="02000503020000020003" pitchFamily="2" charset="0"/>
              </a:rPr>
            </a:br>
            <a:r>
              <a:rPr lang="en-NL" sz="2000">
                <a:solidFill>
                  <a:srgbClr val="515151"/>
                </a:solidFill>
                <a:latin typeface="Avenir Book" panose="02000503020000020003" pitchFamily="2" charset="0"/>
              </a:rPr>
              <a:t>(201 innovs)</a:t>
            </a:r>
            <a:endParaRPr lang="en-NL" sz="2400">
              <a:solidFill>
                <a:srgbClr val="515151"/>
              </a:solidFill>
              <a:latin typeface="Avenir Book" panose="02000503020000020003" pitchFamily="2" charset="0"/>
            </a:endParaRPr>
          </a:p>
        </p:txBody>
      </p:sp>
      <p:pic>
        <p:nvPicPr>
          <p:cNvPr id="7" name="Picture 6" descr="A picture containing screenshot, text, operating system, software&#10;&#10;Description automatically generated">
            <a:extLst>
              <a:ext uri="{FF2B5EF4-FFF2-40B4-BE49-F238E27FC236}">
                <a16:creationId xmlns:a16="http://schemas.microsoft.com/office/drawing/2014/main" id="{0D62CE0B-6AE6-9E57-FA31-19460FD05DD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8705" b="21568"/>
          <a:stretch/>
        </p:blipFill>
        <p:spPr>
          <a:xfrm>
            <a:off x="3311977" y="4438656"/>
            <a:ext cx="8082742" cy="1806183"/>
          </a:xfrm>
          <a:prstGeom prst="rect">
            <a:avLst/>
          </a:prstGeom>
        </p:spPr>
      </p:pic>
      <p:sp>
        <p:nvSpPr>
          <p:cNvPr id="8" name="TextBox 7">
            <a:extLst>
              <a:ext uri="{FF2B5EF4-FFF2-40B4-BE49-F238E27FC236}">
                <a16:creationId xmlns:a16="http://schemas.microsoft.com/office/drawing/2014/main" id="{C70C3B53-959E-72FC-12A0-4AF7368792AC}"/>
              </a:ext>
            </a:extLst>
          </p:cNvPr>
          <p:cNvSpPr txBox="1"/>
          <p:nvPr/>
        </p:nvSpPr>
        <p:spPr>
          <a:xfrm>
            <a:off x="497086" y="4587692"/>
            <a:ext cx="2084465" cy="1508105"/>
          </a:xfrm>
          <a:prstGeom prst="rect">
            <a:avLst/>
          </a:prstGeom>
          <a:noFill/>
        </p:spPr>
        <p:txBody>
          <a:bodyPr wrap="square" rtlCol="0">
            <a:spAutoFit/>
          </a:bodyPr>
          <a:lstStyle/>
          <a:p>
            <a:r>
              <a:rPr lang="en-NL" sz="2400">
                <a:solidFill>
                  <a:srgbClr val="515151"/>
                </a:solidFill>
                <a:latin typeface="Avenir Book" panose="02000503020000020003" pitchFamily="2" charset="0"/>
              </a:rPr>
              <a:t>BMGF bilateral co- investments</a:t>
            </a:r>
          </a:p>
          <a:p>
            <a:r>
              <a:rPr lang="en-NL" sz="2000">
                <a:solidFill>
                  <a:srgbClr val="515151"/>
                </a:solidFill>
                <a:latin typeface="Avenir Book" panose="02000503020000020003" pitchFamily="2" charset="0"/>
              </a:rPr>
              <a:t>(49 innovs)</a:t>
            </a:r>
          </a:p>
        </p:txBody>
      </p:sp>
      <p:sp>
        <p:nvSpPr>
          <p:cNvPr id="9" name="Right Arrow 8">
            <a:extLst>
              <a:ext uri="{FF2B5EF4-FFF2-40B4-BE49-F238E27FC236}">
                <a16:creationId xmlns:a16="http://schemas.microsoft.com/office/drawing/2014/main" id="{649DC4AB-37C1-5AA2-6F62-386925CA0B82}"/>
              </a:ext>
            </a:extLst>
          </p:cNvPr>
          <p:cNvSpPr/>
          <p:nvPr/>
        </p:nvSpPr>
        <p:spPr>
          <a:xfrm>
            <a:off x="2593916" y="3024688"/>
            <a:ext cx="790413" cy="7051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 name="Right Arrow 9">
            <a:extLst>
              <a:ext uri="{FF2B5EF4-FFF2-40B4-BE49-F238E27FC236}">
                <a16:creationId xmlns:a16="http://schemas.microsoft.com/office/drawing/2014/main" id="{44BEA7D5-B25F-4759-E09E-192A57C8E5F0}"/>
              </a:ext>
            </a:extLst>
          </p:cNvPr>
          <p:cNvSpPr/>
          <p:nvPr/>
        </p:nvSpPr>
        <p:spPr>
          <a:xfrm>
            <a:off x="2593915" y="4989159"/>
            <a:ext cx="790413" cy="7051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12" name="Picture 11" descr="A picture containing screenshot, text, operating system, number&#10;&#10;Description automatically generated">
            <a:extLst>
              <a:ext uri="{FF2B5EF4-FFF2-40B4-BE49-F238E27FC236}">
                <a16:creationId xmlns:a16="http://schemas.microsoft.com/office/drawing/2014/main" id="{97442845-8F51-83B3-67B6-A9C2BBEF976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850" t="42568" r="1988" b="22599"/>
          <a:stretch/>
        </p:blipFill>
        <p:spPr>
          <a:xfrm>
            <a:off x="3461657" y="2853504"/>
            <a:ext cx="7779657" cy="1585151"/>
          </a:xfrm>
          <a:prstGeom prst="rect">
            <a:avLst/>
          </a:prstGeom>
        </p:spPr>
      </p:pic>
      <p:sp>
        <p:nvSpPr>
          <p:cNvPr id="5" name="TextBox 4">
            <a:extLst>
              <a:ext uri="{FF2B5EF4-FFF2-40B4-BE49-F238E27FC236}">
                <a16:creationId xmlns:a16="http://schemas.microsoft.com/office/drawing/2014/main" id="{1C20CFD9-0586-3F20-DFB4-2FC812551ED8}"/>
              </a:ext>
            </a:extLst>
          </p:cNvPr>
          <p:cNvSpPr txBox="1"/>
          <p:nvPr/>
        </p:nvSpPr>
        <p:spPr>
          <a:xfrm>
            <a:off x="1998314" y="6426010"/>
            <a:ext cx="9612439" cy="338554"/>
          </a:xfrm>
          <a:prstGeom prst="rect">
            <a:avLst/>
          </a:prstGeom>
          <a:noFill/>
        </p:spPr>
        <p:txBody>
          <a:bodyPr wrap="square" rtlCol="0">
            <a:spAutoFit/>
          </a:bodyPr>
          <a:lstStyle>
            <a:defPPr>
              <a:defRPr lang="en-US"/>
            </a:defPPr>
            <a:lvl1pPr>
              <a:defRPr sz="2400">
                <a:solidFill>
                  <a:srgbClr val="515151"/>
                </a:solidFill>
                <a:latin typeface="Avenir Book" panose="02000503020000020003" pitchFamily="2" charset="0"/>
              </a:defRPr>
            </a:lvl1pPr>
          </a:lstStyle>
          <a:p>
            <a:r>
              <a:rPr lang="nl-NL" sz="1600">
                <a:highlight>
                  <a:srgbClr val="FFFF00"/>
                </a:highlight>
              </a:rPr>
              <a:t>These are </a:t>
            </a:r>
            <a:r>
              <a:rPr lang="nl-NL" sz="1600" err="1">
                <a:highlight>
                  <a:srgbClr val="FFFF00"/>
                </a:highlight>
              </a:rPr>
              <a:t>not</a:t>
            </a:r>
            <a:r>
              <a:rPr lang="nl-NL" sz="1600">
                <a:highlight>
                  <a:srgbClr val="FFFF00"/>
                </a:highlight>
              </a:rPr>
              <a:t> </a:t>
            </a:r>
            <a:r>
              <a:rPr lang="nl-NL" sz="1600" err="1">
                <a:highlight>
                  <a:srgbClr val="FFFF00"/>
                </a:highlight>
              </a:rPr>
              <a:t>bilateral</a:t>
            </a:r>
            <a:r>
              <a:rPr lang="nl-NL" sz="1600">
                <a:highlight>
                  <a:srgbClr val="FFFF00"/>
                </a:highlight>
              </a:rPr>
              <a:t> </a:t>
            </a:r>
            <a:r>
              <a:rPr lang="nl-NL" sz="1600" err="1">
                <a:highlight>
                  <a:srgbClr val="FFFF00"/>
                </a:highlight>
              </a:rPr>
              <a:t>projects</a:t>
            </a:r>
            <a:r>
              <a:rPr lang="nl-NL" sz="1600">
                <a:highlight>
                  <a:srgbClr val="FFFF00"/>
                </a:highlight>
              </a:rPr>
              <a:t>, but </a:t>
            </a:r>
            <a:r>
              <a:rPr lang="nl-NL" sz="1600" err="1">
                <a:highlight>
                  <a:srgbClr val="FFFF00"/>
                </a:highlight>
              </a:rPr>
              <a:t>bilateral</a:t>
            </a:r>
            <a:r>
              <a:rPr lang="nl-NL" sz="1600">
                <a:highlight>
                  <a:srgbClr val="FFFF00"/>
                </a:highlight>
              </a:rPr>
              <a:t> co-investment in </a:t>
            </a:r>
            <a:r>
              <a:rPr lang="nl-NL" sz="1600" err="1">
                <a:highlight>
                  <a:srgbClr val="FFFF00"/>
                </a:highlight>
              </a:rPr>
              <a:t>innovation</a:t>
            </a:r>
            <a:r>
              <a:rPr lang="nl-NL" sz="1600">
                <a:highlight>
                  <a:srgbClr val="FFFF00"/>
                </a:highlight>
              </a:rPr>
              <a:t> development </a:t>
            </a:r>
            <a:r>
              <a:rPr lang="nl-NL" sz="1600" err="1">
                <a:highlight>
                  <a:srgbClr val="FFFF00"/>
                </a:highlight>
              </a:rPr>
              <a:t>under</a:t>
            </a:r>
            <a:r>
              <a:rPr lang="nl-NL" sz="1600">
                <a:highlight>
                  <a:srgbClr val="FFFF00"/>
                </a:highlight>
              </a:rPr>
              <a:t> </a:t>
            </a:r>
            <a:r>
              <a:rPr lang="nl-NL" sz="1600" err="1">
                <a:highlight>
                  <a:srgbClr val="FFFF00"/>
                </a:highlight>
              </a:rPr>
              <a:t>Initiatives</a:t>
            </a:r>
            <a:endParaRPr lang="en-NL" sz="1600">
              <a:highlight>
                <a:srgbClr val="FFFF00"/>
              </a:highlight>
            </a:endParaRPr>
          </a:p>
        </p:txBody>
      </p:sp>
      <p:cxnSp>
        <p:nvCxnSpPr>
          <p:cNvPr id="11" name="Straight Arrow Connector 10">
            <a:extLst>
              <a:ext uri="{FF2B5EF4-FFF2-40B4-BE49-F238E27FC236}">
                <a16:creationId xmlns:a16="http://schemas.microsoft.com/office/drawing/2014/main" id="{454E3A06-DFB3-3451-B1D3-696EEBC77A4E}"/>
              </a:ext>
            </a:extLst>
          </p:cNvPr>
          <p:cNvCxnSpPr/>
          <p:nvPr/>
        </p:nvCxnSpPr>
        <p:spPr>
          <a:xfrm flipH="1" flipV="1">
            <a:off x="1941443" y="5830957"/>
            <a:ext cx="496957" cy="5950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04175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38460FF4-68B7-47DB-B4C4-CE23AB2E64D6}"/>
              </a:ext>
            </a:extLst>
          </p:cNvPr>
          <p:cNvSpPr txBox="1"/>
          <p:nvPr/>
        </p:nvSpPr>
        <p:spPr>
          <a:xfrm>
            <a:off x="8811491" y="1181995"/>
            <a:ext cx="3132860" cy="430887"/>
          </a:xfrm>
          <a:prstGeom prst="rect">
            <a:avLst/>
          </a:prstGeom>
          <a:noFill/>
        </p:spPr>
        <p:txBody>
          <a:bodyPr wrap="square" rtlCol="0">
            <a:spAutoFit/>
          </a:bodyPr>
          <a:lstStyle/>
          <a:p>
            <a:pPr algn="ctr"/>
            <a:r>
              <a:rPr lang="en-NL" sz="2200">
                <a:highlight>
                  <a:srgbClr val="FFFF00"/>
                </a:highlight>
                <a:latin typeface="Avenir Book" panose="02000503020000020003" pitchFamily="2" charset="0"/>
              </a:rPr>
              <a:t>202</a:t>
            </a:r>
            <a:r>
              <a:rPr lang="en-US" sz="2200">
                <a:highlight>
                  <a:srgbClr val="FFFF00"/>
                </a:highlight>
                <a:latin typeface="Avenir Book" panose="02000503020000020003" pitchFamily="2" charset="0"/>
              </a:rPr>
              <a:t>4 onwards</a:t>
            </a:r>
            <a:r>
              <a:rPr lang="en-NL" sz="2200">
                <a:highlight>
                  <a:srgbClr val="FFFF00"/>
                </a:highlight>
                <a:latin typeface="Avenir Book" panose="02000503020000020003" pitchFamily="2" charset="0"/>
              </a:rPr>
              <a:t> IPSR focus </a:t>
            </a:r>
          </a:p>
        </p:txBody>
      </p:sp>
      <p:sp>
        <p:nvSpPr>
          <p:cNvPr id="2" name="Title 1">
            <a:extLst>
              <a:ext uri="{FF2B5EF4-FFF2-40B4-BE49-F238E27FC236}">
                <a16:creationId xmlns:a16="http://schemas.microsoft.com/office/drawing/2014/main" id="{C180A74C-3FD7-45D1-AF6D-D262B7310F98}"/>
              </a:ext>
            </a:extLst>
          </p:cNvPr>
          <p:cNvSpPr>
            <a:spLocks noGrp="1"/>
          </p:cNvSpPr>
          <p:nvPr>
            <p:ph type="title"/>
          </p:nvPr>
        </p:nvSpPr>
        <p:spPr>
          <a:xfrm>
            <a:off x="724929" y="334497"/>
            <a:ext cx="10492176" cy="776459"/>
          </a:xfrm>
        </p:spPr>
        <p:txBody>
          <a:bodyPr>
            <a:normAutofit/>
          </a:bodyPr>
          <a:lstStyle/>
          <a:p>
            <a:r>
              <a:rPr lang="en-GB"/>
              <a:t>Next steps: IPSR 2023 focus on Innovation Use</a:t>
            </a:r>
            <a:endParaRPr lang="en-US"/>
          </a:p>
        </p:txBody>
      </p:sp>
      <p:pic>
        <p:nvPicPr>
          <p:cNvPr id="29" name="Picture 2" descr="innovation pipeline gif">
            <a:extLst>
              <a:ext uri="{FF2B5EF4-FFF2-40B4-BE49-F238E27FC236}">
                <a16:creationId xmlns:a16="http://schemas.microsoft.com/office/drawing/2014/main" id="{42F6F600-D41E-6C47-9031-C0290F428BF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3193" b="18859"/>
          <a:stretch/>
        </p:blipFill>
        <p:spPr bwMode="auto">
          <a:xfrm>
            <a:off x="247649" y="2626594"/>
            <a:ext cx="11106150" cy="3625500"/>
          </a:xfrm>
          <a:prstGeom prst="rect">
            <a:avLst/>
          </a:prstGeom>
          <a:noFill/>
          <a:extLst>
            <a:ext uri="{909E8E84-426E-40DD-AFC4-6F175D3DCCD1}">
              <a14:hiddenFill xmlns:a14="http://schemas.microsoft.com/office/drawing/2010/main">
                <a:solidFill>
                  <a:srgbClr val="FFFFFF"/>
                </a:solidFill>
              </a14:hiddenFill>
            </a:ext>
          </a:extLst>
        </p:spPr>
      </p:pic>
      <p:sp>
        <p:nvSpPr>
          <p:cNvPr id="30" name="Heptagon 29">
            <a:extLst>
              <a:ext uri="{FF2B5EF4-FFF2-40B4-BE49-F238E27FC236}">
                <a16:creationId xmlns:a16="http://schemas.microsoft.com/office/drawing/2014/main" id="{9F3A3887-5E4A-53B0-A924-98B4DD9A937E}"/>
              </a:ext>
            </a:extLst>
          </p:cNvPr>
          <p:cNvSpPr/>
          <p:nvPr/>
        </p:nvSpPr>
        <p:spPr>
          <a:xfrm>
            <a:off x="821293" y="1612882"/>
            <a:ext cx="631767" cy="631767"/>
          </a:xfrm>
          <a:prstGeom prst="hept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NL" sz="3600"/>
              <a:t>1</a:t>
            </a:r>
          </a:p>
        </p:txBody>
      </p:sp>
      <p:sp>
        <p:nvSpPr>
          <p:cNvPr id="31" name="Heptagon 30">
            <a:extLst>
              <a:ext uri="{FF2B5EF4-FFF2-40B4-BE49-F238E27FC236}">
                <a16:creationId xmlns:a16="http://schemas.microsoft.com/office/drawing/2014/main" id="{01CD1368-A3BC-81E9-37F3-25A4973E84FE}"/>
              </a:ext>
            </a:extLst>
          </p:cNvPr>
          <p:cNvSpPr/>
          <p:nvPr/>
        </p:nvSpPr>
        <p:spPr>
          <a:xfrm>
            <a:off x="4166666" y="2301517"/>
            <a:ext cx="631767" cy="631767"/>
          </a:xfrm>
          <a:prstGeom prst="heptag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NL" sz="3600"/>
              <a:t>2</a:t>
            </a:r>
          </a:p>
        </p:txBody>
      </p:sp>
      <p:sp>
        <p:nvSpPr>
          <p:cNvPr id="32" name="Heptagon 31">
            <a:extLst>
              <a:ext uri="{FF2B5EF4-FFF2-40B4-BE49-F238E27FC236}">
                <a16:creationId xmlns:a16="http://schemas.microsoft.com/office/drawing/2014/main" id="{BE8B7C92-36DE-63E9-000D-67980DDF49F4}"/>
              </a:ext>
            </a:extLst>
          </p:cNvPr>
          <p:cNvSpPr/>
          <p:nvPr/>
        </p:nvSpPr>
        <p:spPr>
          <a:xfrm>
            <a:off x="821292" y="6016197"/>
            <a:ext cx="631767" cy="631767"/>
          </a:xfrm>
          <a:prstGeom prst="heptag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NL" sz="3600"/>
              <a:t>4</a:t>
            </a:r>
          </a:p>
        </p:txBody>
      </p:sp>
      <p:sp>
        <p:nvSpPr>
          <p:cNvPr id="33" name="Heptagon 32">
            <a:extLst>
              <a:ext uri="{FF2B5EF4-FFF2-40B4-BE49-F238E27FC236}">
                <a16:creationId xmlns:a16="http://schemas.microsoft.com/office/drawing/2014/main" id="{C61157FF-B464-82C9-8633-B0E70BB190BC}"/>
              </a:ext>
            </a:extLst>
          </p:cNvPr>
          <p:cNvSpPr/>
          <p:nvPr/>
        </p:nvSpPr>
        <p:spPr>
          <a:xfrm>
            <a:off x="8305963" y="2951325"/>
            <a:ext cx="631767" cy="631767"/>
          </a:xfrm>
          <a:prstGeom prst="heptago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NL" sz="3600"/>
              <a:t>3</a:t>
            </a:r>
          </a:p>
        </p:txBody>
      </p:sp>
      <p:grpSp>
        <p:nvGrpSpPr>
          <p:cNvPr id="34" name="Group 33">
            <a:extLst>
              <a:ext uri="{FF2B5EF4-FFF2-40B4-BE49-F238E27FC236}">
                <a16:creationId xmlns:a16="http://schemas.microsoft.com/office/drawing/2014/main" id="{1B987201-6B47-D58A-51E0-65254D79C7DD}"/>
              </a:ext>
            </a:extLst>
          </p:cNvPr>
          <p:cNvGrpSpPr/>
          <p:nvPr/>
        </p:nvGrpSpPr>
        <p:grpSpPr>
          <a:xfrm>
            <a:off x="1619509" y="6091880"/>
            <a:ext cx="9955272" cy="599167"/>
            <a:chOff x="2381183" y="6091880"/>
            <a:chExt cx="7114509" cy="599167"/>
          </a:xfrm>
        </p:grpSpPr>
        <p:sp>
          <p:nvSpPr>
            <p:cNvPr id="35" name="Chevron 34">
              <a:extLst>
                <a:ext uri="{FF2B5EF4-FFF2-40B4-BE49-F238E27FC236}">
                  <a16:creationId xmlns:a16="http://schemas.microsoft.com/office/drawing/2014/main" id="{BC777964-D323-BCD3-CF27-BC758903FFD5}"/>
                </a:ext>
              </a:extLst>
            </p:cNvPr>
            <p:cNvSpPr/>
            <p:nvPr/>
          </p:nvSpPr>
          <p:spPr>
            <a:xfrm>
              <a:off x="2381183" y="6091880"/>
              <a:ext cx="7114509" cy="599167"/>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NL" sz="2000">
                <a:solidFill>
                  <a:schemeClr val="bg1"/>
                </a:solidFill>
              </a:endParaRPr>
            </a:p>
          </p:txBody>
        </p:sp>
        <p:sp>
          <p:nvSpPr>
            <p:cNvPr id="36" name="TextBox 35">
              <a:extLst>
                <a:ext uri="{FF2B5EF4-FFF2-40B4-BE49-F238E27FC236}">
                  <a16:creationId xmlns:a16="http://schemas.microsoft.com/office/drawing/2014/main" id="{97E745DB-92F8-0E49-F33E-B17B50425A29}"/>
                </a:ext>
              </a:extLst>
            </p:cNvPr>
            <p:cNvSpPr txBox="1"/>
            <p:nvPr/>
          </p:nvSpPr>
          <p:spPr>
            <a:xfrm>
              <a:off x="2696307" y="6206797"/>
              <a:ext cx="6503963" cy="369332"/>
            </a:xfrm>
            <a:prstGeom prst="rect">
              <a:avLst/>
            </a:prstGeom>
            <a:noFill/>
          </p:spPr>
          <p:txBody>
            <a:bodyPr wrap="square" rtlCol="0">
              <a:spAutoFit/>
            </a:bodyPr>
            <a:lstStyle/>
            <a:p>
              <a:pPr algn="ctr"/>
              <a:r>
                <a:rPr lang="en-NL">
                  <a:solidFill>
                    <a:schemeClr val="bg1"/>
                  </a:solidFill>
                  <a:latin typeface="Avenir Book" panose="02000503020000020003" pitchFamily="2" charset="0"/>
                </a:rPr>
                <a:t>Innovation Portfolio Management</a:t>
              </a:r>
            </a:p>
          </p:txBody>
        </p:sp>
      </p:grpSp>
      <p:grpSp>
        <p:nvGrpSpPr>
          <p:cNvPr id="37" name="Group 36">
            <a:extLst>
              <a:ext uri="{FF2B5EF4-FFF2-40B4-BE49-F238E27FC236}">
                <a16:creationId xmlns:a16="http://schemas.microsoft.com/office/drawing/2014/main" id="{A50343D7-95B0-576F-DC9B-64D8B3AC4AA9}"/>
              </a:ext>
            </a:extLst>
          </p:cNvPr>
          <p:cNvGrpSpPr/>
          <p:nvPr/>
        </p:nvGrpSpPr>
        <p:grpSpPr>
          <a:xfrm>
            <a:off x="1619509" y="1629181"/>
            <a:ext cx="3692681" cy="599167"/>
            <a:chOff x="2381183" y="6091880"/>
            <a:chExt cx="7243343" cy="599167"/>
          </a:xfrm>
          <a:solidFill>
            <a:schemeClr val="accent2"/>
          </a:solidFill>
        </p:grpSpPr>
        <p:sp>
          <p:nvSpPr>
            <p:cNvPr id="38" name="Chevron 37">
              <a:extLst>
                <a:ext uri="{FF2B5EF4-FFF2-40B4-BE49-F238E27FC236}">
                  <a16:creationId xmlns:a16="http://schemas.microsoft.com/office/drawing/2014/main" id="{AD830276-88FA-72FF-7180-AB4E2AF5C4A2}"/>
                </a:ext>
              </a:extLst>
            </p:cNvPr>
            <p:cNvSpPr/>
            <p:nvPr/>
          </p:nvSpPr>
          <p:spPr>
            <a:xfrm>
              <a:off x="2381183" y="6091880"/>
              <a:ext cx="7243343" cy="599167"/>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NL" sz="2000">
                <a:solidFill>
                  <a:schemeClr val="bg1"/>
                </a:solidFill>
              </a:endParaRPr>
            </a:p>
          </p:txBody>
        </p:sp>
        <p:sp>
          <p:nvSpPr>
            <p:cNvPr id="39" name="TextBox 38">
              <a:extLst>
                <a:ext uri="{FF2B5EF4-FFF2-40B4-BE49-F238E27FC236}">
                  <a16:creationId xmlns:a16="http://schemas.microsoft.com/office/drawing/2014/main" id="{D55C6AE0-8557-FECC-99BD-A53FA39A86C4}"/>
                </a:ext>
              </a:extLst>
            </p:cNvPr>
            <p:cNvSpPr txBox="1"/>
            <p:nvPr/>
          </p:nvSpPr>
          <p:spPr>
            <a:xfrm>
              <a:off x="2696307" y="6206797"/>
              <a:ext cx="6503963" cy="369332"/>
            </a:xfrm>
            <a:prstGeom prst="rect">
              <a:avLst/>
            </a:prstGeom>
            <a:noFill/>
          </p:spPr>
          <p:txBody>
            <a:bodyPr wrap="square" rtlCol="0">
              <a:spAutoFit/>
            </a:bodyPr>
            <a:lstStyle/>
            <a:p>
              <a:pPr algn="ctr"/>
              <a:r>
                <a:rPr lang="en-NL">
                  <a:solidFill>
                    <a:schemeClr val="bg1"/>
                  </a:solidFill>
                  <a:latin typeface="Avenir Book" panose="02000503020000020003" pitchFamily="2" charset="0"/>
                </a:rPr>
                <a:t>Profile all CGIAR innovations</a:t>
              </a:r>
            </a:p>
          </p:txBody>
        </p:sp>
      </p:grpSp>
      <p:grpSp>
        <p:nvGrpSpPr>
          <p:cNvPr id="43" name="Group 42">
            <a:extLst>
              <a:ext uri="{FF2B5EF4-FFF2-40B4-BE49-F238E27FC236}">
                <a16:creationId xmlns:a16="http://schemas.microsoft.com/office/drawing/2014/main" id="{89028916-8C13-0280-834D-ED35D57FA8BF}"/>
              </a:ext>
            </a:extLst>
          </p:cNvPr>
          <p:cNvGrpSpPr/>
          <p:nvPr/>
        </p:nvGrpSpPr>
        <p:grpSpPr>
          <a:xfrm>
            <a:off x="8986910" y="3038211"/>
            <a:ext cx="2477380" cy="732070"/>
            <a:chOff x="2381183" y="6032632"/>
            <a:chExt cx="7114509" cy="836996"/>
          </a:xfrm>
          <a:solidFill>
            <a:schemeClr val="accent4"/>
          </a:solidFill>
        </p:grpSpPr>
        <p:sp>
          <p:nvSpPr>
            <p:cNvPr id="44" name="Chevron 43">
              <a:extLst>
                <a:ext uri="{FF2B5EF4-FFF2-40B4-BE49-F238E27FC236}">
                  <a16:creationId xmlns:a16="http://schemas.microsoft.com/office/drawing/2014/main" id="{4D13B170-59A6-7695-9A8F-BB94177FEEE7}"/>
                </a:ext>
              </a:extLst>
            </p:cNvPr>
            <p:cNvSpPr/>
            <p:nvPr/>
          </p:nvSpPr>
          <p:spPr>
            <a:xfrm>
              <a:off x="2381183" y="6032632"/>
              <a:ext cx="7114509" cy="83699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NL" sz="2000">
                <a:solidFill>
                  <a:schemeClr val="bg1"/>
                </a:solidFill>
              </a:endParaRPr>
            </a:p>
          </p:txBody>
        </p:sp>
        <p:sp>
          <p:nvSpPr>
            <p:cNvPr id="45" name="TextBox 44">
              <a:extLst>
                <a:ext uri="{FF2B5EF4-FFF2-40B4-BE49-F238E27FC236}">
                  <a16:creationId xmlns:a16="http://schemas.microsoft.com/office/drawing/2014/main" id="{EB0D588C-94E5-E0C8-05FF-4575F99F1E74}"/>
                </a:ext>
              </a:extLst>
            </p:cNvPr>
            <p:cNvSpPr txBox="1"/>
            <p:nvPr/>
          </p:nvSpPr>
          <p:spPr>
            <a:xfrm>
              <a:off x="2686454" y="6096195"/>
              <a:ext cx="6503964" cy="646331"/>
            </a:xfrm>
            <a:prstGeom prst="rect">
              <a:avLst/>
            </a:prstGeom>
            <a:noFill/>
          </p:spPr>
          <p:txBody>
            <a:bodyPr wrap="square" rtlCol="0">
              <a:spAutoFit/>
            </a:bodyPr>
            <a:lstStyle/>
            <a:p>
              <a:pPr algn="ctr"/>
              <a:r>
                <a:rPr lang="en-NL">
                  <a:solidFill>
                    <a:schemeClr val="bg1"/>
                  </a:solidFill>
                  <a:latin typeface="Avenir Book" panose="02000503020000020003" pitchFamily="2" charset="0"/>
                </a:rPr>
                <a:t>Develop</a:t>
              </a:r>
              <a:r>
                <a:rPr lang="en-NL">
                  <a:solidFill>
                    <a:schemeClr val="bg1"/>
                  </a:solidFill>
                </a:rPr>
                <a:t> scaling strategies</a:t>
              </a:r>
            </a:p>
          </p:txBody>
        </p:sp>
      </p:grpSp>
      <p:sp>
        <p:nvSpPr>
          <p:cNvPr id="47" name="TextBox 46">
            <a:extLst>
              <a:ext uri="{FF2B5EF4-FFF2-40B4-BE49-F238E27FC236}">
                <a16:creationId xmlns:a16="http://schemas.microsoft.com/office/drawing/2014/main" id="{41570B26-129C-923E-28A9-1F97BD05D926}"/>
              </a:ext>
            </a:extLst>
          </p:cNvPr>
          <p:cNvSpPr txBox="1"/>
          <p:nvPr/>
        </p:nvSpPr>
        <p:spPr>
          <a:xfrm>
            <a:off x="6254245" y="3063224"/>
            <a:ext cx="1422184" cy="430887"/>
          </a:xfrm>
          <a:prstGeom prst="rect">
            <a:avLst/>
          </a:prstGeom>
          <a:noFill/>
        </p:spPr>
        <p:txBody>
          <a:bodyPr wrap="none" rtlCol="0">
            <a:spAutoFit/>
          </a:bodyPr>
          <a:lstStyle/>
          <a:p>
            <a:r>
              <a:rPr lang="en-NL" sz="2200">
                <a:solidFill>
                  <a:srgbClr val="515151"/>
                </a:solidFill>
                <a:latin typeface="Avenir Book" panose="02000503020000020003" pitchFamily="2" charset="0"/>
              </a:rPr>
              <a:t>outcomes</a:t>
            </a:r>
          </a:p>
        </p:txBody>
      </p:sp>
      <p:sp>
        <p:nvSpPr>
          <p:cNvPr id="48" name="TextBox 47">
            <a:extLst>
              <a:ext uri="{FF2B5EF4-FFF2-40B4-BE49-F238E27FC236}">
                <a16:creationId xmlns:a16="http://schemas.microsoft.com/office/drawing/2014/main" id="{DA7C92E9-DDD2-67FC-371B-E20C5BCDFE6B}"/>
              </a:ext>
            </a:extLst>
          </p:cNvPr>
          <p:cNvSpPr txBox="1"/>
          <p:nvPr/>
        </p:nvSpPr>
        <p:spPr>
          <a:xfrm>
            <a:off x="10905434" y="3682591"/>
            <a:ext cx="829073" cy="369332"/>
          </a:xfrm>
          <a:prstGeom prst="rect">
            <a:avLst/>
          </a:prstGeom>
          <a:noFill/>
        </p:spPr>
        <p:txBody>
          <a:bodyPr wrap="none" rtlCol="0">
            <a:spAutoFit/>
          </a:bodyPr>
          <a:lstStyle>
            <a:defPPr>
              <a:defRPr lang="en-US"/>
            </a:defPPr>
            <a:lvl1pPr>
              <a:defRPr sz="2200">
                <a:solidFill>
                  <a:srgbClr val="515151"/>
                </a:solidFill>
                <a:latin typeface="Avenir Book" panose="02000503020000020003" pitchFamily="2" charset="0"/>
              </a:defRPr>
            </a:lvl1pPr>
          </a:lstStyle>
          <a:p>
            <a:r>
              <a:rPr lang="en-NL"/>
              <a:t>impact</a:t>
            </a:r>
          </a:p>
        </p:txBody>
      </p:sp>
      <p:sp>
        <p:nvSpPr>
          <p:cNvPr id="7" name="TextBox 6">
            <a:extLst>
              <a:ext uri="{FF2B5EF4-FFF2-40B4-BE49-F238E27FC236}">
                <a16:creationId xmlns:a16="http://schemas.microsoft.com/office/drawing/2014/main" id="{076E1A4D-03F4-BE8A-D1E3-9EECB75C0CDB}"/>
              </a:ext>
            </a:extLst>
          </p:cNvPr>
          <p:cNvSpPr txBox="1"/>
          <p:nvPr/>
        </p:nvSpPr>
        <p:spPr>
          <a:xfrm>
            <a:off x="1704716" y="1193200"/>
            <a:ext cx="2910001" cy="430887"/>
          </a:xfrm>
          <a:prstGeom prst="rect">
            <a:avLst/>
          </a:prstGeom>
          <a:noFill/>
        </p:spPr>
        <p:txBody>
          <a:bodyPr wrap="square" rtlCol="0">
            <a:spAutoFit/>
          </a:bodyPr>
          <a:lstStyle/>
          <a:p>
            <a:pPr algn="ctr"/>
            <a:r>
              <a:rPr lang="en-NL" sz="2200">
                <a:highlight>
                  <a:srgbClr val="FFFF00"/>
                </a:highlight>
                <a:latin typeface="Avenir Book" panose="02000503020000020003" pitchFamily="2" charset="0"/>
              </a:rPr>
              <a:t>2022  IPSR focus</a:t>
            </a:r>
          </a:p>
        </p:txBody>
      </p:sp>
      <p:sp>
        <p:nvSpPr>
          <p:cNvPr id="8" name="TextBox 7">
            <a:extLst>
              <a:ext uri="{FF2B5EF4-FFF2-40B4-BE49-F238E27FC236}">
                <a16:creationId xmlns:a16="http://schemas.microsoft.com/office/drawing/2014/main" id="{3FD7CF9B-14F4-1A0F-307E-C8FE33735BFF}"/>
              </a:ext>
            </a:extLst>
          </p:cNvPr>
          <p:cNvSpPr txBox="1"/>
          <p:nvPr/>
        </p:nvSpPr>
        <p:spPr>
          <a:xfrm>
            <a:off x="5334322" y="1181994"/>
            <a:ext cx="2808626" cy="430887"/>
          </a:xfrm>
          <a:prstGeom prst="rect">
            <a:avLst/>
          </a:prstGeom>
          <a:noFill/>
        </p:spPr>
        <p:txBody>
          <a:bodyPr wrap="square" rtlCol="0">
            <a:spAutoFit/>
          </a:bodyPr>
          <a:lstStyle/>
          <a:p>
            <a:pPr algn="ctr"/>
            <a:r>
              <a:rPr lang="en-NL" sz="2200">
                <a:highlight>
                  <a:srgbClr val="FFFF00"/>
                </a:highlight>
                <a:latin typeface="Avenir Book" panose="02000503020000020003" pitchFamily="2" charset="0"/>
              </a:rPr>
              <a:t>2023 IPSR focus </a:t>
            </a:r>
          </a:p>
        </p:txBody>
      </p:sp>
      <p:sp>
        <p:nvSpPr>
          <p:cNvPr id="12" name="Rectangle 11">
            <a:extLst>
              <a:ext uri="{FF2B5EF4-FFF2-40B4-BE49-F238E27FC236}">
                <a16:creationId xmlns:a16="http://schemas.microsoft.com/office/drawing/2014/main" id="{F6AFD2B3-770A-AE63-FFF6-73D4D0C7CEDA}"/>
              </a:ext>
            </a:extLst>
          </p:cNvPr>
          <p:cNvSpPr/>
          <p:nvPr/>
        </p:nvSpPr>
        <p:spPr>
          <a:xfrm>
            <a:off x="8982719" y="1110956"/>
            <a:ext cx="2961632" cy="4915717"/>
          </a:xfrm>
          <a:prstGeom prst="rect">
            <a:avLst/>
          </a:prstGeom>
          <a:solidFill>
            <a:schemeClr val="bg1">
              <a:alpha val="6668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6" name="TextBox 45">
            <a:extLst>
              <a:ext uri="{FF2B5EF4-FFF2-40B4-BE49-F238E27FC236}">
                <a16:creationId xmlns:a16="http://schemas.microsoft.com/office/drawing/2014/main" id="{71C368AD-C28B-0341-FCF2-A08026B27D7D}"/>
              </a:ext>
            </a:extLst>
          </p:cNvPr>
          <p:cNvSpPr txBox="1"/>
          <p:nvPr/>
        </p:nvSpPr>
        <p:spPr>
          <a:xfrm>
            <a:off x="2587283" y="2257303"/>
            <a:ext cx="1144865" cy="430887"/>
          </a:xfrm>
          <a:prstGeom prst="rect">
            <a:avLst/>
          </a:prstGeom>
          <a:noFill/>
        </p:spPr>
        <p:txBody>
          <a:bodyPr wrap="none" rtlCol="0">
            <a:spAutoFit/>
          </a:bodyPr>
          <a:lstStyle/>
          <a:p>
            <a:r>
              <a:rPr lang="en-NL" sz="2200">
                <a:latin typeface="Avenir Book" panose="02000503020000020003" pitchFamily="2" charset="0"/>
              </a:rPr>
              <a:t>outputs</a:t>
            </a:r>
          </a:p>
        </p:txBody>
      </p:sp>
      <p:sp>
        <p:nvSpPr>
          <p:cNvPr id="3" name="Rectangle 2">
            <a:extLst>
              <a:ext uri="{FF2B5EF4-FFF2-40B4-BE49-F238E27FC236}">
                <a16:creationId xmlns:a16="http://schemas.microsoft.com/office/drawing/2014/main" id="{C41571DC-3C07-C93B-DB00-5F4A87747F3E}"/>
              </a:ext>
            </a:extLst>
          </p:cNvPr>
          <p:cNvSpPr/>
          <p:nvPr/>
        </p:nvSpPr>
        <p:spPr>
          <a:xfrm>
            <a:off x="8305963" y="2923293"/>
            <a:ext cx="676756" cy="732070"/>
          </a:xfrm>
          <a:prstGeom prst="rect">
            <a:avLst/>
          </a:prstGeom>
          <a:solidFill>
            <a:schemeClr val="bg1">
              <a:alpha val="6668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grpSp>
        <p:nvGrpSpPr>
          <p:cNvPr id="40" name="Group 39">
            <a:extLst>
              <a:ext uri="{FF2B5EF4-FFF2-40B4-BE49-F238E27FC236}">
                <a16:creationId xmlns:a16="http://schemas.microsoft.com/office/drawing/2014/main" id="{B6363A28-B210-C1FE-09AB-041A2FBC7C46}"/>
              </a:ext>
            </a:extLst>
          </p:cNvPr>
          <p:cNvGrpSpPr/>
          <p:nvPr/>
        </p:nvGrpSpPr>
        <p:grpSpPr>
          <a:xfrm>
            <a:off x="4809309" y="2364019"/>
            <a:ext cx="3858652" cy="674192"/>
            <a:chOff x="2381183" y="6091880"/>
            <a:chExt cx="7114509" cy="599167"/>
          </a:xfrm>
          <a:solidFill>
            <a:schemeClr val="bg1">
              <a:lumMod val="65000"/>
            </a:schemeClr>
          </a:solidFill>
        </p:grpSpPr>
        <p:sp>
          <p:nvSpPr>
            <p:cNvPr id="41" name="Chevron 40">
              <a:extLst>
                <a:ext uri="{FF2B5EF4-FFF2-40B4-BE49-F238E27FC236}">
                  <a16:creationId xmlns:a16="http://schemas.microsoft.com/office/drawing/2014/main" id="{9DCFD98F-BF1B-63EA-3BE4-463E196BC594}"/>
                </a:ext>
              </a:extLst>
            </p:cNvPr>
            <p:cNvSpPr/>
            <p:nvPr/>
          </p:nvSpPr>
          <p:spPr>
            <a:xfrm>
              <a:off x="2381183" y="6091880"/>
              <a:ext cx="7114509" cy="599167"/>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NL" sz="2000">
                <a:solidFill>
                  <a:schemeClr val="bg1"/>
                </a:solidFill>
              </a:endParaRPr>
            </a:p>
          </p:txBody>
        </p:sp>
        <p:sp>
          <p:nvSpPr>
            <p:cNvPr id="42" name="TextBox 41">
              <a:extLst>
                <a:ext uri="{FF2B5EF4-FFF2-40B4-BE49-F238E27FC236}">
                  <a16:creationId xmlns:a16="http://schemas.microsoft.com/office/drawing/2014/main" id="{CC9E15BE-64DB-08E9-E0E5-B0A3348ADF19}"/>
                </a:ext>
              </a:extLst>
            </p:cNvPr>
            <p:cNvSpPr txBox="1"/>
            <p:nvPr/>
          </p:nvSpPr>
          <p:spPr>
            <a:xfrm>
              <a:off x="2751495" y="6143758"/>
              <a:ext cx="6503965" cy="482703"/>
            </a:xfrm>
            <a:prstGeom prst="rect">
              <a:avLst/>
            </a:prstGeom>
            <a:noFill/>
          </p:spPr>
          <p:txBody>
            <a:bodyPr wrap="square" rtlCol="0">
              <a:spAutoFit/>
            </a:bodyPr>
            <a:lstStyle/>
            <a:p>
              <a:pPr algn="ctr"/>
              <a:r>
                <a:rPr lang="en-NL">
                  <a:solidFill>
                    <a:schemeClr val="bg1"/>
                  </a:solidFill>
                  <a:latin typeface="Avenir Book" panose="02000503020000020003" pitchFamily="2" charset="0"/>
                </a:rPr>
                <a:t>Develop innovation packages for scaling ready innovations</a:t>
              </a:r>
            </a:p>
          </p:txBody>
        </p:sp>
      </p:grpSp>
    </p:spTree>
    <p:extLst>
      <p:ext uri="{BB962C8B-B14F-4D97-AF65-F5344CB8AC3E}">
        <p14:creationId xmlns:p14="http://schemas.microsoft.com/office/powerpoint/2010/main" val="1281280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DE0FA-E14A-170B-180B-361172684FDA}"/>
              </a:ext>
            </a:extLst>
          </p:cNvPr>
          <p:cNvSpPr>
            <a:spLocks noGrp="1"/>
          </p:cNvSpPr>
          <p:nvPr>
            <p:ph type="title"/>
          </p:nvPr>
        </p:nvSpPr>
        <p:spPr/>
        <p:txBody>
          <a:bodyPr/>
          <a:lstStyle/>
          <a:p>
            <a:r>
              <a:rPr lang="en-US"/>
              <a:t>The First Pancake</a:t>
            </a:r>
            <a:endParaRPr lang="en-GB"/>
          </a:p>
        </p:txBody>
      </p:sp>
      <p:pic>
        <p:nvPicPr>
          <p:cNvPr id="6" name="Picture 5">
            <a:extLst>
              <a:ext uri="{FF2B5EF4-FFF2-40B4-BE49-F238E27FC236}">
                <a16:creationId xmlns:a16="http://schemas.microsoft.com/office/drawing/2014/main" id="{1F187FEE-A193-8DDE-BE8A-6E212BED639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72459" y="3042880"/>
            <a:ext cx="3109542" cy="3125054"/>
          </a:xfrm>
          <a:prstGeom prst="rect">
            <a:avLst/>
          </a:prstGeom>
        </p:spPr>
      </p:pic>
      <p:pic>
        <p:nvPicPr>
          <p:cNvPr id="7" name="Picture 6">
            <a:extLst>
              <a:ext uri="{FF2B5EF4-FFF2-40B4-BE49-F238E27FC236}">
                <a16:creationId xmlns:a16="http://schemas.microsoft.com/office/drawing/2014/main" id="{47ECE6F0-A273-E680-7009-690F1D4ABA3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64196" y="3042880"/>
            <a:ext cx="4505743" cy="3125054"/>
          </a:xfrm>
          <a:prstGeom prst="rect">
            <a:avLst/>
          </a:prstGeom>
        </p:spPr>
      </p:pic>
      <p:sp>
        <p:nvSpPr>
          <p:cNvPr id="8" name="Arrow: Right 7">
            <a:extLst>
              <a:ext uri="{FF2B5EF4-FFF2-40B4-BE49-F238E27FC236}">
                <a16:creationId xmlns:a16="http://schemas.microsoft.com/office/drawing/2014/main" id="{876C4A55-EA88-D2DC-1E0C-75F32B3E8BF0}"/>
              </a:ext>
            </a:extLst>
          </p:cNvPr>
          <p:cNvSpPr/>
          <p:nvPr/>
        </p:nvSpPr>
        <p:spPr>
          <a:xfrm>
            <a:off x="4929299" y="4221214"/>
            <a:ext cx="1268963" cy="67180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t>Q2</a:t>
            </a:r>
          </a:p>
        </p:txBody>
      </p:sp>
      <p:pic>
        <p:nvPicPr>
          <p:cNvPr id="9" name="Picture 8">
            <a:extLst>
              <a:ext uri="{FF2B5EF4-FFF2-40B4-BE49-F238E27FC236}">
                <a16:creationId xmlns:a16="http://schemas.microsoft.com/office/drawing/2014/main" id="{648C8726-49D2-A5D8-AD72-0DCCD805F8DF}"/>
              </a:ext>
            </a:extLst>
          </p:cNvPr>
          <p:cNvPicPr>
            <a:picLocks noChangeAspect="1"/>
          </p:cNvPicPr>
          <p:nvPr/>
        </p:nvPicPr>
        <p:blipFill>
          <a:blip r:embed="rId4"/>
          <a:stretch>
            <a:fillRect/>
          </a:stretch>
        </p:blipFill>
        <p:spPr>
          <a:xfrm>
            <a:off x="6531220" y="1961883"/>
            <a:ext cx="4577133" cy="8676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9">
            <a:extLst>
              <a:ext uri="{FF2B5EF4-FFF2-40B4-BE49-F238E27FC236}">
                <a16:creationId xmlns:a16="http://schemas.microsoft.com/office/drawing/2014/main" id="{21CD8AFD-76D4-2C79-8B4C-3BA5398B1F7C}"/>
              </a:ext>
            </a:extLst>
          </p:cNvPr>
          <p:cNvSpPr/>
          <p:nvPr/>
        </p:nvSpPr>
        <p:spPr>
          <a:xfrm>
            <a:off x="36082" y="2395723"/>
            <a:ext cx="1403598" cy="776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Common template</a:t>
            </a:r>
            <a:endParaRPr lang="en-GB"/>
          </a:p>
        </p:txBody>
      </p:sp>
      <p:sp>
        <p:nvSpPr>
          <p:cNvPr id="11" name="Rectangle 10">
            <a:extLst>
              <a:ext uri="{FF2B5EF4-FFF2-40B4-BE49-F238E27FC236}">
                <a16:creationId xmlns:a16="http://schemas.microsoft.com/office/drawing/2014/main" id="{893D10A0-F1F0-B804-AC64-9D56A4E5DFCE}"/>
              </a:ext>
            </a:extLst>
          </p:cNvPr>
          <p:cNvSpPr/>
          <p:nvPr/>
        </p:nvSpPr>
        <p:spPr>
          <a:xfrm>
            <a:off x="1631248" y="1961883"/>
            <a:ext cx="1403600" cy="776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Common Results Framework</a:t>
            </a:r>
            <a:endParaRPr lang="en-GB"/>
          </a:p>
        </p:txBody>
      </p:sp>
      <p:sp>
        <p:nvSpPr>
          <p:cNvPr id="12" name="Rectangle 11">
            <a:extLst>
              <a:ext uri="{FF2B5EF4-FFF2-40B4-BE49-F238E27FC236}">
                <a16:creationId xmlns:a16="http://schemas.microsoft.com/office/drawing/2014/main" id="{0C6F3B7E-2F31-47EB-678D-78C0947509B6}"/>
              </a:ext>
            </a:extLst>
          </p:cNvPr>
          <p:cNvSpPr/>
          <p:nvPr/>
        </p:nvSpPr>
        <p:spPr>
          <a:xfrm>
            <a:off x="3277115" y="2053105"/>
            <a:ext cx="1403600" cy="776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Quality Assured Data</a:t>
            </a:r>
            <a:endParaRPr lang="en-GB"/>
          </a:p>
        </p:txBody>
      </p:sp>
      <p:sp>
        <p:nvSpPr>
          <p:cNvPr id="13" name="Rectangle 12">
            <a:extLst>
              <a:ext uri="{FF2B5EF4-FFF2-40B4-BE49-F238E27FC236}">
                <a16:creationId xmlns:a16="http://schemas.microsoft.com/office/drawing/2014/main" id="{5748566E-2FC5-6A27-88AC-1DD113220FCF}"/>
              </a:ext>
            </a:extLst>
          </p:cNvPr>
          <p:cNvSpPr/>
          <p:nvPr/>
        </p:nvSpPr>
        <p:spPr>
          <a:xfrm>
            <a:off x="4085320" y="3172181"/>
            <a:ext cx="1403600" cy="776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Dashboard</a:t>
            </a:r>
            <a:endParaRPr lang="en-GB"/>
          </a:p>
        </p:txBody>
      </p:sp>
      <p:sp>
        <p:nvSpPr>
          <p:cNvPr id="14" name="Rectangle 13">
            <a:extLst>
              <a:ext uri="{FF2B5EF4-FFF2-40B4-BE49-F238E27FC236}">
                <a16:creationId xmlns:a16="http://schemas.microsoft.com/office/drawing/2014/main" id="{677EDA25-F98D-E918-1174-5F241092B5F1}"/>
              </a:ext>
            </a:extLst>
          </p:cNvPr>
          <p:cNvSpPr/>
          <p:nvPr/>
        </p:nvSpPr>
        <p:spPr>
          <a:xfrm>
            <a:off x="4105191" y="5011922"/>
            <a:ext cx="1475788" cy="8163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Reflect Adaptive Management</a:t>
            </a:r>
            <a:endParaRPr lang="en-GB"/>
          </a:p>
        </p:txBody>
      </p:sp>
      <p:sp>
        <p:nvSpPr>
          <p:cNvPr id="15" name="Rectangle 14">
            <a:extLst>
              <a:ext uri="{FF2B5EF4-FFF2-40B4-BE49-F238E27FC236}">
                <a16:creationId xmlns:a16="http://schemas.microsoft.com/office/drawing/2014/main" id="{E04C0BEE-B63F-4949-5784-4F31656409E0}"/>
              </a:ext>
            </a:extLst>
          </p:cNvPr>
          <p:cNvSpPr/>
          <p:nvPr/>
        </p:nvSpPr>
        <p:spPr>
          <a:xfrm>
            <a:off x="36082" y="5599053"/>
            <a:ext cx="1522548" cy="1137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Innovation Packages &amp; Scaling Readiness</a:t>
            </a:r>
            <a:endParaRPr lang="en-GB"/>
          </a:p>
        </p:txBody>
      </p:sp>
      <p:sp>
        <p:nvSpPr>
          <p:cNvPr id="16" name="Rectangle 15">
            <a:extLst>
              <a:ext uri="{FF2B5EF4-FFF2-40B4-BE49-F238E27FC236}">
                <a16:creationId xmlns:a16="http://schemas.microsoft.com/office/drawing/2014/main" id="{1AD83775-7882-878C-EE92-D560CD5F6228}"/>
              </a:ext>
            </a:extLst>
          </p:cNvPr>
          <p:cNvSpPr/>
          <p:nvPr/>
        </p:nvSpPr>
        <p:spPr>
          <a:xfrm>
            <a:off x="2965163" y="5973053"/>
            <a:ext cx="1475788" cy="8163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Results linked to TOC</a:t>
            </a:r>
            <a:endParaRPr lang="en-GB"/>
          </a:p>
        </p:txBody>
      </p:sp>
      <p:cxnSp>
        <p:nvCxnSpPr>
          <p:cNvPr id="17" name="Straight Connector 16">
            <a:extLst>
              <a:ext uri="{FF2B5EF4-FFF2-40B4-BE49-F238E27FC236}">
                <a16:creationId xmlns:a16="http://schemas.microsoft.com/office/drawing/2014/main" id="{A40DFD56-40F7-64EF-70D7-5E90AEBDF598}"/>
              </a:ext>
            </a:extLst>
          </p:cNvPr>
          <p:cNvCxnSpPr/>
          <p:nvPr/>
        </p:nvCxnSpPr>
        <p:spPr>
          <a:xfrm>
            <a:off x="1056443" y="3172181"/>
            <a:ext cx="816745" cy="90266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16CCDEB-21E5-19E5-17E9-012174E3911A}"/>
              </a:ext>
            </a:extLst>
          </p:cNvPr>
          <p:cNvCxnSpPr>
            <a:cxnSpLocks/>
            <a:stCxn id="11" idx="2"/>
          </p:cNvCxnSpPr>
          <p:nvPr/>
        </p:nvCxnSpPr>
        <p:spPr>
          <a:xfrm>
            <a:off x="2333048" y="2738342"/>
            <a:ext cx="234040" cy="118427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73CCE44-978E-3CBF-2484-414CC79057CF}"/>
              </a:ext>
            </a:extLst>
          </p:cNvPr>
          <p:cNvCxnSpPr>
            <a:cxnSpLocks/>
          </p:cNvCxnSpPr>
          <p:nvPr/>
        </p:nvCxnSpPr>
        <p:spPr>
          <a:xfrm flipH="1">
            <a:off x="2926095" y="2738342"/>
            <a:ext cx="640260" cy="118427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6555670-E701-3048-EBCD-3DC05F54C03B}"/>
              </a:ext>
            </a:extLst>
          </p:cNvPr>
          <p:cNvCxnSpPr>
            <a:cxnSpLocks/>
          </p:cNvCxnSpPr>
          <p:nvPr/>
        </p:nvCxnSpPr>
        <p:spPr>
          <a:xfrm flipH="1">
            <a:off x="3460456" y="3771713"/>
            <a:ext cx="705529" cy="51499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59E4A6B-601B-BC7D-4D6F-7D9AAB1A24C5}"/>
              </a:ext>
            </a:extLst>
          </p:cNvPr>
          <p:cNvCxnSpPr>
            <a:cxnSpLocks/>
          </p:cNvCxnSpPr>
          <p:nvPr/>
        </p:nvCxnSpPr>
        <p:spPr>
          <a:xfrm flipH="1" flipV="1">
            <a:off x="3123223" y="5011922"/>
            <a:ext cx="1042762" cy="18644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F91F01F-FF8D-8BE3-44C4-0C1C66CE8E15}"/>
              </a:ext>
            </a:extLst>
          </p:cNvPr>
          <p:cNvCxnSpPr>
            <a:cxnSpLocks/>
          </p:cNvCxnSpPr>
          <p:nvPr/>
        </p:nvCxnSpPr>
        <p:spPr>
          <a:xfrm flipH="1" flipV="1">
            <a:off x="2450645" y="4916662"/>
            <a:ext cx="857679" cy="113262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CBFC0F0-7DF3-1BFE-200E-7468102C59E1}"/>
              </a:ext>
            </a:extLst>
          </p:cNvPr>
          <p:cNvCxnSpPr>
            <a:cxnSpLocks/>
            <a:endCxn id="24" idx="3"/>
          </p:cNvCxnSpPr>
          <p:nvPr/>
        </p:nvCxnSpPr>
        <p:spPr>
          <a:xfrm flipH="1" flipV="1">
            <a:off x="1320697" y="4378298"/>
            <a:ext cx="677249" cy="2232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B6D672B0-7469-89FB-005D-31317CDB2867}"/>
              </a:ext>
            </a:extLst>
          </p:cNvPr>
          <p:cNvSpPr/>
          <p:nvPr/>
        </p:nvSpPr>
        <p:spPr>
          <a:xfrm>
            <a:off x="45051" y="4025460"/>
            <a:ext cx="1275646" cy="7056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PRMS</a:t>
            </a:r>
            <a:endParaRPr lang="en-GB"/>
          </a:p>
        </p:txBody>
      </p:sp>
      <p:cxnSp>
        <p:nvCxnSpPr>
          <p:cNvPr id="25" name="Straight Connector 24">
            <a:extLst>
              <a:ext uri="{FF2B5EF4-FFF2-40B4-BE49-F238E27FC236}">
                <a16:creationId xmlns:a16="http://schemas.microsoft.com/office/drawing/2014/main" id="{A66F3491-2B93-2ECF-BCC5-34A58D4452E8}"/>
              </a:ext>
            </a:extLst>
          </p:cNvPr>
          <p:cNvCxnSpPr>
            <a:cxnSpLocks/>
          </p:cNvCxnSpPr>
          <p:nvPr/>
        </p:nvCxnSpPr>
        <p:spPr>
          <a:xfrm flipH="1">
            <a:off x="1562886" y="5256505"/>
            <a:ext cx="297743" cy="639747"/>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3297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Hexagon 15">
            <a:extLst>
              <a:ext uri="{FF2B5EF4-FFF2-40B4-BE49-F238E27FC236}">
                <a16:creationId xmlns:a16="http://schemas.microsoft.com/office/drawing/2014/main" id="{5F828319-27F2-458F-E111-E566712A5733}"/>
              </a:ext>
            </a:extLst>
          </p:cNvPr>
          <p:cNvSpPr/>
          <p:nvPr/>
        </p:nvSpPr>
        <p:spPr>
          <a:xfrm>
            <a:off x="5330622" y="1700644"/>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IATI</a:t>
            </a:r>
            <a:endParaRPr lang="en-GB"/>
          </a:p>
        </p:txBody>
      </p:sp>
      <p:sp>
        <p:nvSpPr>
          <p:cNvPr id="2" name="Title 1">
            <a:extLst>
              <a:ext uri="{FF2B5EF4-FFF2-40B4-BE49-F238E27FC236}">
                <a16:creationId xmlns:a16="http://schemas.microsoft.com/office/drawing/2014/main" id="{F029766B-5D97-10E1-4423-A60283795F93}"/>
              </a:ext>
            </a:extLst>
          </p:cNvPr>
          <p:cNvSpPr>
            <a:spLocks noGrp="1"/>
          </p:cNvSpPr>
          <p:nvPr>
            <p:ph type="title"/>
          </p:nvPr>
        </p:nvSpPr>
        <p:spPr/>
        <p:txBody>
          <a:bodyPr/>
          <a:lstStyle/>
          <a:p>
            <a:r>
              <a:rPr lang="en-US"/>
              <a:t>The PPU hive is buzzing…</a:t>
            </a:r>
            <a:endParaRPr lang="en-GB"/>
          </a:p>
        </p:txBody>
      </p:sp>
      <p:sp>
        <p:nvSpPr>
          <p:cNvPr id="6" name="Hexagon 5">
            <a:extLst>
              <a:ext uri="{FF2B5EF4-FFF2-40B4-BE49-F238E27FC236}">
                <a16:creationId xmlns:a16="http://schemas.microsoft.com/office/drawing/2014/main" id="{326F93B9-E533-0BC5-98A1-C00A38C99E23}"/>
              </a:ext>
            </a:extLst>
          </p:cNvPr>
          <p:cNvSpPr/>
          <p:nvPr/>
        </p:nvSpPr>
        <p:spPr>
          <a:xfrm>
            <a:off x="4093660" y="2295577"/>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a:t>Quality Assurance</a:t>
            </a:r>
            <a:endParaRPr lang="en-GB" sz="1400"/>
          </a:p>
        </p:txBody>
      </p:sp>
      <p:sp>
        <p:nvSpPr>
          <p:cNvPr id="7" name="Hexagon 6">
            <a:extLst>
              <a:ext uri="{FF2B5EF4-FFF2-40B4-BE49-F238E27FC236}">
                <a16:creationId xmlns:a16="http://schemas.microsoft.com/office/drawing/2014/main" id="{92C8E8C7-5E02-1E4C-3BF7-75412B12526D}"/>
              </a:ext>
            </a:extLst>
          </p:cNvPr>
          <p:cNvSpPr/>
          <p:nvPr/>
        </p:nvSpPr>
        <p:spPr>
          <a:xfrm>
            <a:off x="5302905" y="2983168"/>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a:t>Results dashboard</a:t>
            </a:r>
            <a:endParaRPr lang="en-GB" sz="1400"/>
          </a:p>
        </p:txBody>
      </p:sp>
      <p:sp>
        <p:nvSpPr>
          <p:cNvPr id="8" name="Hexagon 7">
            <a:extLst>
              <a:ext uri="{FF2B5EF4-FFF2-40B4-BE49-F238E27FC236}">
                <a16:creationId xmlns:a16="http://schemas.microsoft.com/office/drawing/2014/main" id="{184DF02E-FF55-B753-1777-396FD59B0620}"/>
              </a:ext>
            </a:extLst>
          </p:cNvPr>
          <p:cNvSpPr/>
          <p:nvPr/>
        </p:nvSpPr>
        <p:spPr>
          <a:xfrm>
            <a:off x="4032499" y="3622259"/>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Report Reflect Re-Plan</a:t>
            </a:r>
            <a:endParaRPr lang="en-GB"/>
          </a:p>
        </p:txBody>
      </p:sp>
      <p:sp>
        <p:nvSpPr>
          <p:cNvPr id="9" name="Hexagon 8">
            <a:extLst>
              <a:ext uri="{FF2B5EF4-FFF2-40B4-BE49-F238E27FC236}">
                <a16:creationId xmlns:a16="http://schemas.microsoft.com/office/drawing/2014/main" id="{95060718-EB28-26E6-5F46-7FC0B7B55496}"/>
              </a:ext>
            </a:extLst>
          </p:cNvPr>
          <p:cNvSpPr/>
          <p:nvPr/>
        </p:nvSpPr>
        <p:spPr>
          <a:xfrm>
            <a:off x="6537200" y="2426112"/>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Type 1</a:t>
            </a:r>
            <a:endParaRPr lang="en-GB"/>
          </a:p>
        </p:txBody>
      </p:sp>
      <p:sp>
        <p:nvSpPr>
          <p:cNvPr id="10" name="Hexagon 9">
            <a:extLst>
              <a:ext uri="{FF2B5EF4-FFF2-40B4-BE49-F238E27FC236}">
                <a16:creationId xmlns:a16="http://schemas.microsoft.com/office/drawing/2014/main" id="{AD61343F-DCE1-F252-6C11-269D07A96738}"/>
              </a:ext>
            </a:extLst>
          </p:cNvPr>
          <p:cNvSpPr/>
          <p:nvPr/>
        </p:nvSpPr>
        <p:spPr>
          <a:xfrm>
            <a:off x="6516164" y="3758932"/>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Type 3</a:t>
            </a:r>
            <a:endParaRPr lang="en-GB"/>
          </a:p>
        </p:txBody>
      </p:sp>
      <p:sp>
        <p:nvSpPr>
          <p:cNvPr id="11" name="Hexagon 10">
            <a:extLst>
              <a:ext uri="{FF2B5EF4-FFF2-40B4-BE49-F238E27FC236}">
                <a16:creationId xmlns:a16="http://schemas.microsoft.com/office/drawing/2014/main" id="{9726C206-B8EC-EAED-DE95-AD27FA1E3043}"/>
              </a:ext>
            </a:extLst>
          </p:cNvPr>
          <p:cNvSpPr/>
          <p:nvPr/>
        </p:nvSpPr>
        <p:spPr>
          <a:xfrm>
            <a:off x="7786570" y="3092522"/>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a:t>Portfolio Narrative</a:t>
            </a:r>
            <a:endParaRPr lang="en-GB" sz="1600"/>
          </a:p>
        </p:txBody>
      </p:sp>
      <p:sp>
        <p:nvSpPr>
          <p:cNvPr id="13" name="Hexagon 12">
            <a:extLst>
              <a:ext uri="{FF2B5EF4-FFF2-40B4-BE49-F238E27FC236}">
                <a16:creationId xmlns:a16="http://schemas.microsoft.com/office/drawing/2014/main" id="{04416F4F-665F-AFCB-2A95-299ECF6DFE45}"/>
              </a:ext>
            </a:extLst>
          </p:cNvPr>
          <p:cNvSpPr/>
          <p:nvPr/>
        </p:nvSpPr>
        <p:spPr>
          <a:xfrm>
            <a:off x="8989702" y="2446263"/>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100"/>
              <a:t>Learning &amp; Optimization</a:t>
            </a:r>
            <a:endParaRPr lang="en-GB" sz="1100"/>
          </a:p>
        </p:txBody>
      </p:sp>
      <p:sp>
        <p:nvSpPr>
          <p:cNvPr id="14" name="Hexagon 13">
            <a:extLst>
              <a:ext uri="{FF2B5EF4-FFF2-40B4-BE49-F238E27FC236}">
                <a16:creationId xmlns:a16="http://schemas.microsoft.com/office/drawing/2014/main" id="{4473CA05-65CD-64BA-5B34-7F5F68ABF2A2}"/>
              </a:ext>
            </a:extLst>
          </p:cNvPr>
          <p:cNvSpPr/>
          <p:nvPr/>
        </p:nvSpPr>
        <p:spPr>
          <a:xfrm>
            <a:off x="7783124" y="1777366"/>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IPSR</a:t>
            </a:r>
            <a:endParaRPr lang="en-GB"/>
          </a:p>
        </p:txBody>
      </p:sp>
      <p:sp>
        <p:nvSpPr>
          <p:cNvPr id="15" name="Hexagon 14">
            <a:extLst>
              <a:ext uri="{FF2B5EF4-FFF2-40B4-BE49-F238E27FC236}">
                <a16:creationId xmlns:a16="http://schemas.microsoft.com/office/drawing/2014/main" id="{EBF8980B-A7BF-EF1A-A4D1-C686ACB39713}"/>
              </a:ext>
            </a:extLst>
          </p:cNvPr>
          <p:cNvSpPr/>
          <p:nvPr/>
        </p:nvSpPr>
        <p:spPr>
          <a:xfrm>
            <a:off x="5273136" y="4300208"/>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OECD DAC scoring</a:t>
            </a:r>
            <a:endParaRPr lang="en-GB"/>
          </a:p>
        </p:txBody>
      </p:sp>
      <p:sp>
        <p:nvSpPr>
          <p:cNvPr id="17" name="Hexagon 16">
            <a:extLst>
              <a:ext uri="{FF2B5EF4-FFF2-40B4-BE49-F238E27FC236}">
                <a16:creationId xmlns:a16="http://schemas.microsoft.com/office/drawing/2014/main" id="{A1B4794C-0772-2A0D-5CF7-1E79E8E03D4C}"/>
              </a:ext>
            </a:extLst>
          </p:cNvPr>
          <p:cNvSpPr/>
          <p:nvPr/>
        </p:nvSpPr>
        <p:spPr>
          <a:xfrm>
            <a:off x="10216897" y="1796541"/>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Type 2</a:t>
            </a:r>
            <a:endParaRPr lang="en-GB"/>
          </a:p>
        </p:txBody>
      </p:sp>
      <p:sp>
        <p:nvSpPr>
          <p:cNvPr id="18" name="Hexagon 17">
            <a:extLst>
              <a:ext uri="{FF2B5EF4-FFF2-40B4-BE49-F238E27FC236}">
                <a16:creationId xmlns:a16="http://schemas.microsoft.com/office/drawing/2014/main" id="{4D027AC2-F06C-147B-3BB9-6D007CEFD507}"/>
              </a:ext>
            </a:extLst>
          </p:cNvPr>
          <p:cNvSpPr/>
          <p:nvPr/>
        </p:nvSpPr>
        <p:spPr>
          <a:xfrm>
            <a:off x="8981679" y="3761419"/>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a:t>Analytics Machine</a:t>
            </a:r>
            <a:endParaRPr lang="en-GB" sz="1600"/>
          </a:p>
        </p:txBody>
      </p:sp>
      <p:sp>
        <p:nvSpPr>
          <p:cNvPr id="19" name="Hexagon 18">
            <a:extLst>
              <a:ext uri="{FF2B5EF4-FFF2-40B4-BE49-F238E27FC236}">
                <a16:creationId xmlns:a16="http://schemas.microsoft.com/office/drawing/2014/main" id="{00831655-336A-F0BB-BC3D-595685E9FCE9}"/>
              </a:ext>
            </a:extLst>
          </p:cNvPr>
          <p:cNvSpPr/>
          <p:nvPr/>
        </p:nvSpPr>
        <p:spPr>
          <a:xfrm>
            <a:off x="10201052" y="4440749"/>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a:t>Harmonized Tech Reporting</a:t>
            </a:r>
            <a:endParaRPr lang="en-GB" sz="1200"/>
          </a:p>
        </p:txBody>
      </p:sp>
      <p:sp>
        <p:nvSpPr>
          <p:cNvPr id="20" name="Hexagon 19">
            <a:extLst>
              <a:ext uri="{FF2B5EF4-FFF2-40B4-BE49-F238E27FC236}">
                <a16:creationId xmlns:a16="http://schemas.microsoft.com/office/drawing/2014/main" id="{92718C8C-ACD5-3DAF-AC9C-E2E950452534}"/>
              </a:ext>
            </a:extLst>
          </p:cNvPr>
          <p:cNvSpPr/>
          <p:nvPr/>
        </p:nvSpPr>
        <p:spPr>
          <a:xfrm>
            <a:off x="10225317" y="3116015"/>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SLO Study </a:t>
            </a:r>
            <a:endParaRPr lang="en-GB"/>
          </a:p>
        </p:txBody>
      </p:sp>
      <p:sp>
        <p:nvSpPr>
          <p:cNvPr id="21" name="Hexagon 20">
            <a:extLst>
              <a:ext uri="{FF2B5EF4-FFF2-40B4-BE49-F238E27FC236}">
                <a16:creationId xmlns:a16="http://schemas.microsoft.com/office/drawing/2014/main" id="{B3071EE0-5D96-4DC3-863E-1027E5FF8F8A}"/>
              </a:ext>
            </a:extLst>
          </p:cNvPr>
          <p:cNvSpPr/>
          <p:nvPr/>
        </p:nvSpPr>
        <p:spPr>
          <a:xfrm>
            <a:off x="2823254" y="2826099"/>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a:t>PRMS</a:t>
            </a:r>
            <a:endParaRPr lang="en-GB" sz="2000"/>
          </a:p>
        </p:txBody>
      </p:sp>
      <p:sp>
        <p:nvSpPr>
          <p:cNvPr id="22" name="Hexagon 21">
            <a:extLst>
              <a:ext uri="{FF2B5EF4-FFF2-40B4-BE49-F238E27FC236}">
                <a16:creationId xmlns:a16="http://schemas.microsoft.com/office/drawing/2014/main" id="{D352FC6F-3928-D687-F590-90C18E06F905}"/>
              </a:ext>
            </a:extLst>
          </p:cNvPr>
          <p:cNvSpPr/>
          <p:nvPr/>
        </p:nvSpPr>
        <p:spPr>
          <a:xfrm>
            <a:off x="9007652" y="1110956"/>
            <a:ext cx="1398730" cy="1205802"/>
          </a:xfrm>
          <a:prstGeom prst="hexagon">
            <a:avLst/>
          </a:prstGeom>
          <a:effectLst>
            <a:glow rad="228600">
              <a:schemeClr val="accent4">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100"/>
              <a:t>Innovation Portfolio Management</a:t>
            </a:r>
            <a:endParaRPr lang="en-GB" sz="1100"/>
          </a:p>
        </p:txBody>
      </p:sp>
      <p:sp>
        <p:nvSpPr>
          <p:cNvPr id="23" name="Hexagon 22">
            <a:extLst>
              <a:ext uri="{FF2B5EF4-FFF2-40B4-BE49-F238E27FC236}">
                <a16:creationId xmlns:a16="http://schemas.microsoft.com/office/drawing/2014/main" id="{FA74E495-B804-2F14-5231-CF92D7983566}"/>
              </a:ext>
            </a:extLst>
          </p:cNvPr>
          <p:cNvSpPr/>
          <p:nvPr/>
        </p:nvSpPr>
        <p:spPr>
          <a:xfrm>
            <a:off x="1579911" y="3429000"/>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a:t>Templates</a:t>
            </a:r>
            <a:endParaRPr lang="en-GB" sz="1400"/>
          </a:p>
        </p:txBody>
      </p:sp>
      <p:sp>
        <p:nvSpPr>
          <p:cNvPr id="24" name="Hexagon 23">
            <a:extLst>
              <a:ext uri="{FF2B5EF4-FFF2-40B4-BE49-F238E27FC236}">
                <a16:creationId xmlns:a16="http://schemas.microsoft.com/office/drawing/2014/main" id="{17969B29-1975-2904-D16B-880E5ACE254B}"/>
              </a:ext>
            </a:extLst>
          </p:cNvPr>
          <p:cNvSpPr/>
          <p:nvPr/>
        </p:nvSpPr>
        <p:spPr>
          <a:xfrm>
            <a:off x="323194" y="2730926"/>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PRMF</a:t>
            </a:r>
            <a:endParaRPr lang="en-GB"/>
          </a:p>
        </p:txBody>
      </p:sp>
      <p:sp>
        <p:nvSpPr>
          <p:cNvPr id="25" name="Hexagon 24">
            <a:extLst>
              <a:ext uri="{FF2B5EF4-FFF2-40B4-BE49-F238E27FC236}">
                <a16:creationId xmlns:a16="http://schemas.microsoft.com/office/drawing/2014/main" id="{31389435-9319-1CED-9241-65A2C0C88F43}"/>
              </a:ext>
            </a:extLst>
          </p:cNvPr>
          <p:cNvSpPr/>
          <p:nvPr/>
        </p:nvSpPr>
        <p:spPr>
          <a:xfrm>
            <a:off x="1588959" y="2029939"/>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100"/>
              <a:t>Tech Reporting Arrangement</a:t>
            </a:r>
            <a:endParaRPr lang="en-GB" sz="1100"/>
          </a:p>
        </p:txBody>
      </p:sp>
      <p:sp>
        <p:nvSpPr>
          <p:cNvPr id="26" name="Hexagon 25">
            <a:extLst>
              <a:ext uri="{FF2B5EF4-FFF2-40B4-BE49-F238E27FC236}">
                <a16:creationId xmlns:a16="http://schemas.microsoft.com/office/drawing/2014/main" id="{F55E1FC7-E348-5950-AA29-04EAE8918648}"/>
              </a:ext>
            </a:extLst>
          </p:cNvPr>
          <p:cNvSpPr/>
          <p:nvPr/>
        </p:nvSpPr>
        <p:spPr>
          <a:xfrm>
            <a:off x="2775782" y="4152781"/>
            <a:ext cx="1398730" cy="1205802"/>
          </a:xfrm>
          <a:prstGeom prst="hexagon">
            <a:avLst/>
          </a:prstGeom>
          <a:effectLst>
            <a:glow rad="2286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w="101600" prst="rible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IDT support</a:t>
            </a:r>
            <a:endParaRPr lang="en-GB"/>
          </a:p>
        </p:txBody>
      </p:sp>
    </p:spTree>
    <p:extLst>
      <p:ext uri="{BB962C8B-B14F-4D97-AF65-F5344CB8AC3E}">
        <p14:creationId xmlns:p14="http://schemas.microsoft.com/office/powerpoint/2010/main" val="1238318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A7BB9-4132-3494-F0DB-E2576A5966D2}"/>
              </a:ext>
            </a:extLst>
          </p:cNvPr>
          <p:cNvSpPr>
            <a:spLocks noGrp="1"/>
          </p:cNvSpPr>
          <p:nvPr>
            <p:ph type="title"/>
          </p:nvPr>
        </p:nvSpPr>
        <p:spPr/>
        <p:txBody>
          <a:bodyPr/>
          <a:lstStyle/>
          <a:p>
            <a:r>
              <a:rPr lang="en-US"/>
              <a:t>Learning and Optimization – Q2</a:t>
            </a:r>
          </a:p>
        </p:txBody>
      </p:sp>
      <p:sp>
        <p:nvSpPr>
          <p:cNvPr id="4" name="Rectangle 3">
            <a:extLst>
              <a:ext uri="{FF2B5EF4-FFF2-40B4-BE49-F238E27FC236}">
                <a16:creationId xmlns:a16="http://schemas.microsoft.com/office/drawing/2014/main" id="{6403649B-29F4-E62E-A950-169385FC4919}"/>
              </a:ext>
            </a:extLst>
          </p:cNvPr>
          <p:cNvSpPr/>
          <p:nvPr/>
        </p:nvSpPr>
        <p:spPr>
          <a:xfrm>
            <a:off x="665877" y="3367432"/>
            <a:ext cx="1266654" cy="838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System</a:t>
            </a:r>
          </a:p>
        </p:txBody>
      </p:sp>
      <p:sp>
        <p:nvSpPr>
          <p:cNvPr id="5" name="Rectangle 4">
            <a:extLst>
              <a:ext uri="{FF2B5EF4-FFF2-40B4-BE49-F238E27FC236}">
                <a16:creationId xmlns:a16="http://schemas.microsoft.com/office/drawing/2014/main" id="{D25964BB-686B-860B-16DD-61D6E1A1E597}"/>
              </a:ext>
            </a:extLst>
          </p:cNvPr>
          <p:cNvSpPr/>
          <p:nvPr/>
        </p:nvSpPr>
        <p:spPr>
          <a:xfrm>
            <a:off x="665877" y="4408803"/>
            <a:ext cx="1266654" cy="83889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t>Process</a:t>
            </a:r>
          </a:p>
        </p:txBody>
      </p:sp>
      <p:sp>
        <p:nvSpPr>
          <p:cNvPr id="6" name="Rectangle 5">
            <a:extLst>
              <a:ext uri="{FF2B5EF4-FFF2-40B4-BE49-F238E27FC236}">
                <a16:creationId xmlns:a16="http://schemas.microsoft.com/office/drawing/2014/main" id="{9EE75958-4536-073E-254B-3F033A6387DD}"/>
              </a:ext>
            </a:extLst>
          </p:cNvPr>
          <p:cNvSpPr/>
          <p:nvPr/>
        </p:nvSpPr>
        <p:spPr>
          <a:xfrm>
            <a:off x="665877" y="5450175"/>
            <a:ext cx="1266654" cy="83889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Product</a:t>
            </a:r>
          </a:p>
        </p:txBody>
      </p:sp>
      <p:sp>
        <p:nvSpPr>
          <p:cNvPr id="7" name="Rectangle 6">
            <a:extLst>
              <a:ext uri="{FF2B5EF4-FFF2-40B4-BE49-F238E27FC236}">
                <a16:creationId xmlns:a16="http://schemas.microsoft.com/office/drawing/2014/main" id="{D13A7152-5495-7233-6EFE-260D65C6DA86}"/>
              </a:ext>
            </a:extLst>
          </p:cNvPr>
          <p:cNvSpPr/>
          <p:nvPr/>
        </p:nvSpPr>
        <p:spPr>
          <a:xfrm>
            <a:off x="665877" y="2326060"/>
            <a:ext cx="1266654" cy="83889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Capacity</a:t>
            </a:r>
          </a:p>
        </p:txBody>
      </p:sp>
      <p:sp>
        <p:nvSpPr>
          <p:cNvPr id="8" name="Rectangle 7">
            <a:extLst>
              <a:ext uri="{FF2B5EF4-FFF2-40B4-BE49-F238E27FC236}">
                <a16:creationId xmlns:a16="http://schemas.microsoft.com/office/drawing/2014/main" id="{B2EB92E8-5790-99CD-C189-BA7494071799}"/>
              </a:ext>
            </a:extLst>
          </p:cNvPr>
          <p:cNvSpPr/>
          <p:nvPr/>
        </p:nvSpPr>
        <p:spPr>
          <a:xfrm>
            <a:off x="665877" y="1284689"/>
            <a:ext cx="1266654" cy="83889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t>Conceptual</a:t>
            </a:r>
          </a:p>
        </p:txBody>
      </p:sp>
      <p:grpSp>
        <p:nvGrpSpPr>
          <p:cNvPr id="11" name="Group 10">
            <a:extLst>
              <a:ext uri="{FF2B5EF4-FFF2-40B4-BE49-F238E27FC236}">
                <a16:creationId xmlns:a16="http://schemas.microsoft.com/office/drawing/2014/main" id="{1129C1F1-06B7-7893-BCA4-AE94E83D5DBE}"/>
              </a:ext>
            </a:extLst>
          </p:cNvPr>
          <p:cNvGrpSpPr/>
          <p:nvPr/>
        </p:nvGrpSpPr>
        <p:grpSpPr>
          <a:xfrm>
            <a:off x="2268718" y="1391894"/>
            <a:ext cx="1132513" cy="5353575"/>
            <a:chOff x="4001549" y="1233182"/>
            <a:chExt cx="1132513" cy="5353575"/>
          </a:xfrm>
        </p:grpSpPr>
        <p:sp>
          <p:nvSpPr>
            <p:cNvPr id="9" name="Oval 8">
              <a:extLst>
                <a:ext uri="{FF2B5EF4-FFF2-40B4-BE49-F238E27FC236}">
                  <a16:creationId xmlns:a16="http://schemas.microsoft.com/office/drawing/2014/main" id="{8F2A71BB-290A-B829-3BBA-3F894A4B8ACE}"/>
                </a:ext>
              </a:extLst>
            </p:cNvPr>
            <p:cNvSpPr/>
            <p:nvPr/>
          </p:nvSpPr>
          <p:spPr>
            <a:xfrm>
              <a:off x="4001549" y="1233182"/>
              <a:ext cx="1132513" cy="535357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C5D3C35-5933-D0E2-DC20-4006FCD59BBC}"/>
                </a:ext>
              </a:extLst>
            </p:cNvPr>
            <p:cNvSpPr txBox="1"/>
            <p:nvPr/>
          </p:nvSpPr>
          <p:spPr>
            <a:xfrm>
              <a:off x="4127235" y="3699330"/>
              <a:ext cx="881139" cy="369332"/>
            </a:xfrm>
            <a:prstGeom prst="rect">
              <a:avLst/>
            </a:prstGeom>
            <a:noFill/>
          </p:spPr>
          <p:txBody>
            <a:bodyPr wrap="none" rtlCol="0">
              <a:spAutoFit/>
            </a:bodyPr>
            <a:lstStyle/>
            <a:p>
              <a:r>
                <a:rPr lang="en-US"/>
                <a:t>Reflect </a:t>
              </a:r>
            </a:p>
          </p:txBody>
        </p:sp>
      </p:grpSp>
      <p:grpSp>
        <p:nvGrpSpPr>
          <p:cNvPr id="12" name="Group 11">
            <a:extLst>
              <a:ext uri="{FF2B5EF4-FFF2-40B4-BE49-F238E27FC236}">
                <a16:creationId xmlns:a16="http://schemas.microsoft.com/office/drawing/2014/main" id="{66548A09-88B5-63EE-CCC1-D84C38A0F25B}"/>
              </a:ext>
            </a:extLst>
          </p:cNvPr>
          <p:cNvGrpSpPr/>
          <p:nvPr/>
        </p:nvGrpSpPr>
        <p:grpSpPr>
          <a:xfrm>
            <a:off x="3630745" y="1365920"/>
            <a:ext cx="1132513" cy="5353575"/>
            <a:chOff x="4001549" y="1233182"/>
            <a:chExt cx="1132513" cy="5353575"/>
          </a:xfrm>
        </p:grpSpPr>
        <p:sp>
          <p:nvSpPr>
            <p:cNvPr id="13" name="Oval 12">
              <a:extLst>
                <a:ext uri="{FF2B5EF4-FFF2-40B4-BE49-F238E27FC236}">
                  <a16:creationId xmlns:a16="http://schemas.microsoft.com/office/drawing/2014/main" id="{9E91AB25-16E5-3B29-083A-C1F2CA7CC154}"/>
                </a:ext>
              </a:extLst>
            </p:cNvPr>
            <p:cNvSpPr/>
            <p:nvPr/>
          </p:nvSpPr>
          <p:spPr>
            <a:xfrm>
              <a:off x="4001549" y="1233182"/>
              <a:ext cx="1132513" cy="535357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1BE7E10-3B58-6C31-AE71-7A5096EBB70C}"/>
                </a:ext>
              </a:extLst>
            </p:cNvPr>
            <p:cNvSpPr txBox="1"/>
            <p:nvPr/>
          </p:nvSpPr>
          <p:spPr>
            <a:xfrm>
              <a:off x="4245441" y="3699331"/>
              <a:ext cx="644728" cy="369332"/>
            </a:xfrm>
            <a:prstGeom prst="rect">
              <a:avLst/>
            </a:prstGeom>
            <a:noFill/>
          </p:spPr>
          <p:txBody>
            <a:bodyPr wrap="none" rtlCol="0">
              <a:spAutoFit/>
            </a:bodyPr>
            <a:lstStyle/>
            <a:p>
              <a:r>
                <a:rPr lang="en-US"/>
                <a:t>IPSR </a:t>
              </a:r>
            </a:p>
          </p:txBody>
        </p:sp>
      </p:grpSp>
      <p:grpSp>
        <p:nvGrpSpPr>
          <p:cNvPr id="15" name="Group 14">
            <a:extLst>
              <a:ext uri="{FF2B5EF4-FFF2-40B4-BE49-F238E27FC236}">
                <a16:creationId xmlns:a16="http://schemas.microsoft.com/office/drawing/2014/main" id="{C543E6D1-B7C7-1189-687D-DD60A6CEAC84}"/>
              </a:ext>
            </a:extLst>
          </p:cNvPr>
          <p:cNvGrpSpPr/>
          <p:nvPr/>
        </p:nvGrpSpPr>
        <p:grpSpPr>
          <a:xfrm>
            <a:off x="5046484" y="1339947"/>
            <a:ext cx="1145100" cy="5353575"/>
            <a:chOff x="4001549" y="1233182"/>
            <a:chExt cx="1145100" cy="5353575"/>
          </a:xfrm>
        </p:grpSpPr>
        <p:sp>
          <p:nvSpPr>
            <p:cNvPr id="16" name="Oval 15">
              <a:extLst>
                <a:ext uri="{FF2B5EF4-FFF2-40B4-BE49-F238E27FC236}">
                  <a16:creationId xmlns:a16="http://schemas.microsoft.com/office/drawing/2014/main" id="{1538F372-CB42-BF0F-681C-4598E5A04335}"/>
                </a:ext>
              </a:extLst>
            </p:cNvPr>
            <p:cNvSpPr/>
            <p:nvPr/>
          </p:nvSpPr>
          <p:spPr>
            <a:xfrm>
              <a:off x="4001549" y="1233182"/>
              <a:ext cx="1132513" cy="535357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8A6A5461-1A8F-28BA-FAF2-DBFB3051B7D3}"/>
                </a:ext>
              </a:extLst>
            </p:cNvPr>
            <p:cNvSpPr txBox="1"/>
            <p:nvPr/>
          </p:nvSpPr>
          <p:spPr>
            <a:xfrm>
              <a:off x="4304752" y="3699331"/>
              <a:ext cx="841897" cy="1200329"/>
            </a:xfrm>
            <a:prstGeom prst="rect">
              <a:avLst/>
            </a:prstGeom>
            <a:noFill/>
          </p:spPr>
          <p:txBody>
            <a:bodyPr wrap="none" rtlCol="0">
              <a:spAutoFit/>
            </a:bodyPr>
            <a:lstStyle/>
            <a:p>
              <a:r>
                <a:rPr lang="en-US"/>
                <a:t>QA , </a:t>
              </a:r>
              <a:br>
                <a:rPr lang="en-US"/>
              </a:br>
              <a:r>
                <a:rPr lang="en-US"/>
                <a:t>PRMS, </a:t>
              </a:r>
              <a:br>
                <a:rPr lang="en-US"/>
              </a:br>
              <a:r>
                <a:rPr lang="en-US" err="1"/>
                <a:t>etc</a:t>
              </a:r>
              <a:endParaRPr lang="en-US"/>
            </a:p>
            <a:p>
              <a:endParaRPr lang="en-US"/>
            </a:p>
          </p:txBody>
        </p:sp>
      </p:grpSp>
      <p:sp>
        <p:nvSpPr>
          <p:cNvPr id="18" name="TextBox 17">
            <a:extLst>
              <a:ext uri="{FF2B5EF4-FFF2-40B4-BE49-F238E27FC236}">
                <a16:creationId xmlns:a16="http://schemas.microsoft.com/office/drawing/2014/main" id="{450D950F-208C-40B3-318B-5417E82B73DE}"/>
              </a:ext>
            </a:extLst>
          </p:cNvPr>
          <p:cNvSpPr txBox="1"/>
          <p:nvPr/>
        </p:nvSpPr>
        <p:spPr>
          <a:xfrm rot="16200000">
            <a:off x="-76514" y="3514748"/>
            <a:ext cx="738536" cy="369332"/>
          </a:xfrm>
          <a:prstGeom prst="rect">
            <a:avLst/>
          </a:prstGeom>
          <a:noFill/>
        </p:spPr>
        <p:txBody>
          <a:bodyPr wrap="none" rtlCol="0">
            <a:spAutoFit/>
          </a:bodyPr>
          <a:lstStyle/>
          <a:p>
            <a:r>
              <a:rPr lang="en-US"/>
              <a:t>Pillars</a:t>
            </a:r>
          </a:p>
        </p:txBody>
      </p:sp>
      <p:sp>
        <p:nvSpPr>
          <p:cNvPr id="19" name="TextBox 18">
            <a:extLst>
              <a:ext uri="{FF2B5EF4-FFF2-40B4-BE49-F238E27FC236}">
                <a16:creationId xmlns:a16="http://schemas.microsoft.com/office/drawing/2014/main" id="{CDF51826-41C0-F0B8-1C20-6B2CCE142BDE}"/>
              </a:ext>
            </a:extLst>
          </p:cNvPr>
          <p:cNvSpPr txBox="1"/>
          <p:nvPr/>
        </p:nvSpPr>
        <p:spPr>
          <a:xfrm>
            <a:off x="3260482" y="996588"/>
            <a:ext cx="1786002" cy="369332"/>
          </a:xfrm>
          <a:prstGeom prst="rect">
            <a:avLst/>
          </a:prstGeom>
          <a:noFill/>
        </p:spPr>
        <p:txBody>
          <a:bodyPr wrap="none" rtlCol="0">
            <a:spAutoFit/>
          </a:bodyPr>
          <a:lstStyle/>
          <a:p>
            <a:r>
              <a:rPr lang="en-US"/>
              <a:t>X-cutting themes</a:t>
            </a:r>
          </a:p>
        </p:txBody>
      </p:sp>
      <p:sp>
        <p:nvSpPr>
          <p:cNvPr id="21" name="Oval 20">
            <a:extLst>
              <a:ext uri="{FF2B5EF4-FFF2-40B4-BE49-F238E27FC236}">
                <a16:creationId xmlns:a16="http://schemas.microsoft.com/office/drawing/2014/main" id="{7E8F3215-A488-5DC5-965D-0BE61892BE44}"/>
              </a:ext>
            </a:extLst>
          </p:cNvPr>
          <p:cNvSpPr/>
          <p:nvPr/>
        </p:nvSpPr>
        <p:spPr>
          <a:xfrm>
            <a:off x="7081501" y="2649104"/>
            <a:ext cx="813732" cy="813732"/>
          </a:xfrm>
          <a:prstGeom prst="ellipse">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778E6F6B-B461-EAB8-5711-B24CED6A1CEE}"/>
              </a:ext>
            </a:extLst>
          </p:cNvPr>
          <p:cNvSpPr/>
          <p:nvPr/>
        </p:nvSpPr>
        <p:spPr>
          <a:xfrm>
            <a:off x="7770798" y="3292677"/>
            <a:ext cx="813732" cy="813732"/>
          </a:xfrm>
          <a:prstGeom prst="ellipse">
            <a:avLst/>
          </a:prstGeom>
          <a:no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ED8258E2-A845-0DCC-9275-E78EB12358D5}"/>
              </a:ext>
            </a:extLst>
          </p:cNvPr>
          <p:cNvSpPr/>
          <p:nvPr/>
        </p:nvSpPr>
        <p:spPr>
          <a:xfrm>
            <a:off x="6534615" y="3292677"/>
            <a:ext cx="1511418" cy="151141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204D8D5-6AB2-EB50-9275-567B943C077D}"/>
              </a:ext>
            </a:extLst>
          </p:cNvPr>
          <p:cNvSpPr/>
          <p:nvPr/>
        </p:nvSpPr>
        <p:spPr>
          <a:xfrm>
            <a:off x="7488367" y="4343116"/>
            <a:ext cx="1104552" cy="1104552"/>
          </a:xfrm>
          <a:prstGeom prst="ellipse">
            <a:avLst/>
          </a:prstGeom>
          <a:noFill/>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69495EB-C4C7-6F0B-C58B-C67C7F970B3B}"/>
              </a:ext>
            </a:extLst>
          </p:cNvPr>
          <p:cNvSpPr/>
          <p:nvPr/>
        </p:nvSpPr>
        <p:spPr>
          <a:xfrm>
            <a:off x="6521101" y="4437543"/>
            <a:ext cx="643573" cy="643573"/>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C23CE6B-36F7-BD39-ABED-D30ED425DA6C}"/>
              </a:ext>
            </a:extLst>
          </p:cNvPr>
          <p:cNvSpPr txBox="1"/>
          <p:nvPr/>
        </p:nvSpPr>
        <p:spPr>
          <a:xfrm>
            <a:off x="6402420" y="2231436"/>
            <a:ext cx="1993751" cy="369332"/>
          </a:xfrm>
          <a:prstGeom prst="rect">
            <a:avLst/>
          </a:prstGeom>
          <a:noFill/>
        </p:spPr>
        <p:txBody>
          <a:bodyPr wrap="none" rtlCol="0">
            <a:spAutoFit/>
          </a:bodyPr>
          <a:lstStyle/>
          <a:p>
            <a:r>
              <a:rPr lang="en-US"/>
              <a:t>Stakeholder groups</a:t>
            </a:r>
          </a:p>
        </p:txBody>
      </p:sp>
      <p:sp>
        <p:nvSpPr>
          <p:cNvPr id="27" name="TextBox 26">
            <a:extLst>
              <a:ext uri="{FF2B5EF4-FFF2-40B4-BE49-F238E27FC236}">
                <a16:creationId xmlns:a16="http://schemas.microsoft.com/office/drawing/2014/main" id="{8F4ABF6B-E4D5-1633-E655-5877AFBA95EE}"/>
              </a:ext>
            </a:extLst>
          </p:cNvPr>
          <p:cNvSpPr txBox="1"/>
          <p:nvPr/>
        </p:nvSpPr>
        <p:spPr>
          <a:xfrm>
            <a:off x="8889460" y="2379444"/>
            <a:ext cx="1906615" cy="923330"/>
          </a:xfrm>
          <a:prstGeom prst="rect">
            <a:avLst/>
          </a:prstGeom>
          <a:noFill/>
        </p:spPr>
        <p:txBody>
          <a:bodyPr wrap="square" rtlCol="0">
            <a:spAutoFit/>
          </a:bodyPr>
          <a:lstStyle/>
          <a:p>
            <a:r>
              <a:rPr lang="en-US"/>
              <a:t>Data collection and sensemaking Tools</a:t>
            </a:r>
          </a:p>
        </p:txBody>
      </p:sp>
      <p:sp>
        <p:nvSpPr>
          <p:cNvPr id="28" name="TextBox 27">
            <a:extLst>
              <a:ext uri="{FF2B5EF4-FFF2-40B4-BE49-F238E27FC236}">
                <a16:creationId xmlns:a16="http://schemas.microsoft.com/office/drawing/2014/main" id="{8123A378-79F6-3F8A-96F7-86C38B856556}"/>
              </a:ext>
            </a:extLst>
          </p:cNvPr>
          <p:cNvSpPr txBox="1"/>
          <p:nvPr/>
        </p:nvSpPr>
        <p:spPr>
          <a:xfrm>
            <a:off x="8916596" y="3390597"/>
            <a:ext cx="1695976" cy="14773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Font typeface="+mj-lt"/>
              <a:buAutoNum type="arabicPeriod"/>
            </a:pPr>
            <a:r>
              <a:rPr lang="en-US"/>
              <a:t>Survey</a:t>
            </a:r>
          </a:p>
          <a:p>
            <a:pPr marL="342900" indent="-342900">
              <a:buFont typeface="+mj-lt"/>
              <a:buAutoNum type="arabicPeriod"/>
            </a:pPr>
            <a:r>
              <a:rPr lang="en-US"/>
              <a:t>Focus groups</a:t>
            </a:r>
          </a:p>
          <a:p>
            <a:pPr marL="342900" indent="-342900">
              <a:buFont typeface="+mj-lt"/>
              <a:buAutoNum type="arabicPeriod"/>
            </a:pPr>
            <a:r>
              <a:rPr lang="en-US"/>
              <a:t>Deep dive interviews</a:t>
            </a:r>
          </a:p>
        </p:txBody>
      </p:sp>
      <p:sp>
        <p:nvSpPr>
          <p:cNvPr id="29" name="TextBox 28">
            <a:extLst>
              <a:ext uri="{FF2B5EF4-FFF2-40B4-BE49-F238E27FC236}">
                <a16:creationId xmlns:a16="http://schemas.microsoft.com/office/drawing/2014/main" id="{A8FCDBA2-EF5D-E867-495D-3436AF2BE6FD}"/>
              </a:ext>
            </a:extLst>
          </p:cNvPr>
          <p:cNvSpPr txBox="1"/>
          <p:nvPr/>
        </p:nvSpPr>
        <p:spPr>
          <a:xfrm>
            <a:off x="10796075" y="3921743"/>
            <a:ext cx="1095813"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t>Workflow</a:t>
            </a:r>
          </a:p>
        </p:txBody>
      </p:sp>
      <p:sp>
        <p:nvSpPr>
          <p:cNvPr id="30" name="TextBox 29">
            <a:extLst>
              <a:ext uri="{FF2B5EF4-FFF2-40B4-BE49-F238E27FC236}">
                <a16:creationId xmlns:a16="http://schemas.microsoft.com/office/drawing/2014/main" id="{9804753B-B46C-1400-3FA8-6B587489D73F}"/>
              </a:ext>
            </a:extLst>
          </p:cNvPr>
          <p:cNvSpPr txBox="1"/>
          <p:nvPr/>
        </p:nvSpPr>
        <p:spPr>
          <a:xfrm>
            <a:off x="10704352" y="5113780"/>
            <a:ext cx="1245854"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t>Report &amp; </a:t>
            </a:r>
          </a:p>
          <a:p>
            <a:r>
              <a:rPr lang="en-US"/>
              <a:t>Action Plan</a:t>
            </a:r>
          </a:p>
        </p:txBody>
      </p:sp>
      <p:cxnSp>
        <p:nvCxnSpPr>
          <p:cNvPr id="32" name="Straight Arrow Connector 31">
            <a:extLst>
              <a:ext uri="{FF2B5EF4-FFF2-40B4-BE49-F238E27FC236}">
                <a16:creationId xmlns:a16="http://schemas.microsoft.com/office/drawing/2014/main" id="{DE04395A-781A-7D82-309D-29517260AFEA}"/>
              </a:ext>
            </a:extLst>
          </p:cNvPr>
          <p:cNvCxnSpPr>
            <a:cxnSpLocks/>
            <a:stCxn id="29" idx="2"/>
            <a:endCxn id="30" idx="0"/>
          </p:cNvCxnSpPr>
          <p:nvPr/>
        </p:nvCxnSpPr>
        <p:spPr>
          <a:xfrm flipH="1">
            <a:off x="11327279" y="4291075"/>
            <a:ext cx="16703" cy="822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081432CF-08F8-8E29-57AF-97C8237755EE}"/>
              </a:ext>
            </a:extLst>
          </p:cNvPr>
          <p:cNvCxnSpPr>
            <a:cxnSpLocks/>
            <a:stCxn id="28" idx="3"/>
            <a:endCxn id="29" idx="1"/>
          </p:cNvCxnSpPr>
          <p:nvPr/>
        </p:nvCxnSpPr>
        <p:spPr>
          <a:xfrm flipV="1">
            <a:off x="10612572" y="4106409"/>
            <a:ext cx="183503" cy="22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5850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18232-15AC-4810-89BA-571819C80E1B}"/>
              </a:ext>
            </a:extLst>
          </p:cNvPr>
          <p:cNvSpPr>
            <a:spLocks noGrp="1"/>
          </p:cNvSpPr>
          <p:nvPr>
            <p:ph type="title"/>
          </p:nvPr>
        </p:nvSpPr>
        <p:spPr/>
        <p:txBody>
          <a:bodyPr>
            <a:normAutofit fontScale="90000"/>
          </a:bodyPr>
          <a:lstStyle/>
          <a:p>
            <a:r>
              <a:rPr lang="en-US"/>
              <a:t>How will we spend these two days together?</a:t>
            </a:r>
            <a:endParaRPr lang="en-KE"/>
          </a:p>
        </p:txBody>
      </p:sp>
      <p:pic>
        <p:nvPicPr>
          <p:cNvPr id="4" name="Content Placeholder 3">
            <a:extLst>
              <a:ext uri="{FF2B5EF4-FFF2-40B4-BE49-F238E27FC236}">
                <a16:creationId xmlns:a16="http://schemas.microsoft.com/office/drawing/2014/main" id="{EE2729FC-3078-46E7-810D-132679D344FF}"/>
              </a:ext>
            </a:extLst>
          </p:cNvPr>
          <p:cNvPicPr>
            <a:picLocks noGrp="1" noChangeAspect="1"/>
          </p:cNvPicPr>
          <p:nvPr>
            <p:ph idx="1"/>
          </p:nvPr>
        </p:nvPicPr>
        <p:blipFill>
          <a:blip r:embed="rId3"/>
          <a:stretch>
            <a:fillRect/>
          </a:stretch>
        </p:blipFill>
        <p:spPr>
          <a:xfrm>
            <a:off x="362273" y="1455822"/>
            <a:ext cx="11640112" cy="4535904"/>
          </a:xfrm>
          <a:prstGeom prst="rect">
            <a:avLst/>
          </a:prstGeom>
        </p:spPr>
      </p:pic>
    </p:spTree>
    <p:extLst>
      <p:ext uri="{BB962C8B-B14F-4D97-AF65-F5344CB8AC3E}">
        <p14:creationId xmlns:p14="http://schemas.microsoft.com/office/powerpoint/2010/main" val="3287068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icture containing text, clipart, tableware&#10;&#10;Description automatically generated">
            <a:extLst>
              <a:ext uri="{FF2B5EF4-FFF2-40B4-BE49-F238E27FC236}">
                <a16:creationId xmlns:a16="http://schemas.microsoft.com/office/drawing/2014/main" id="{E064D0B6-1ABA-E57B-C559-9525C7CB629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2910" y="341310"/>
            <a:ext cx="4095750" cy="1114425"/>
          </a:xfrm>
        </p:spPr>
      </p:pic>
      <p:sp>
        <p:nvSpPr>
          <p:cNvPr id="12" name="TextBox 11">
            <a:extLst>
              <a:ext uri="{FF2B5EF4-FFF2-40B4-BE49-F238E27FC236}">
                <a16:creationId xmlns:a16="http://schemas.microsoft.com/office/drawing/2014/main" id="{7ED50B3E-5850-CCD4-89CD-1FE83E9BD9D8}"/>
              </a:ext>
            </a:extLst>
          </p:cNvPr>
          <p:cNvSpPr txBox="1"/>
          <p:nvPr/>
        </p:nvSpPr>
        <p:spPr>
          <a:xfrm>
            <a:off x="232910" y="3995678"/>
            <a:ext cx="9028656" cy="2862322"/>
          </a:xfrm>
          <a:prstGeom prst="rect">
            <a:avLst/>
          </a:prstGeom>
          <a:noFill/>
        </p:spPr>
        <p:txBody>
          <a:bodyPr wrap="square" rtlCol="0">
            <a:spAutoFit/>
          </a:bodyPr>
          <a:lstStyle/>
          <a:p>
            <a:r>
              <a:rPr lang="en-GB" sz="2000">
                <a:solidFill>
                  <a:schemeClr val="tx2"/>
                </a:solidFill>
                <a:latin typeface="Montserrat" panose="00000500000000000000" pitchFamily="2" charset="0"/>
              </a:rPr>
              <a:t>used around the world to </a:t>
            </a:r>
            <a:r>
              <a:rPr lang="en-GB" sz="2000" b="1">
                <a:solidFill>
                  <a:schemeClr val="tx2"/>
                </a:solidFill>
                <a:latin typeface="Montserrat" panose="00000500000000000000" pitchFamily="2" charset="0"/>
              </a:rPr>
              <a:t>encourage inclusive and open dialogue</a:t>
            </a:r>
            <a:r>
              <a:rPr lang="en-GB" sz="2000">
                <a:solidFill>
                  <a:schemeClr val="tx2"/>
                </a:solidFill>
                <a:latin typeface="Montserrat" panose="00000500000000000000" pitchFamily="2" charset="0"/>
              </a:rPr>
              <a:t> in meetings.</a:t>
            </a:r>
          </a:p>
          <a:p>
            <a:endParaRPr lang="en-GB" sz="2000">
              <a:solidFill>
                <a:schemeClr val="tx2"/>
              </a:solidFill>
              <a:latin typeface="Montserrat" panose="00000500000000000000" pitchFamily="2" charset="0"/>
            </a:endParaRPr>
          </a:p>
          <a:p>
            <a:r>
              <a:rPr lang="en-GB" sz="2000">
                <a:solidFill>
                  <a:schemeClr val="tx2"/>
                </a:solidFill>
                <a:latin typeface="Montserrat" panose="00000500000000000000" pitchFamily="2" charset="0"/>
              </a:rPr>
              <a:t>It allows people to </a:t>
            </a:r>
            <a:r>
              <a:rPr lang="en-GB" sz="2000" b="1">
                <a:solidFill>
                  <a:schemeClr val="tx2"/>
                </a:solidFill>
                <a:latin typeface="Montserrat" panose="00000500000000000000" pitchFamily="2" charset="0"/>
              </a:rPr>
              <a:t>speak as individuals</a:t>
            </a:r>
            <a:r>
              <a:rPr lang="en-GB" sz="2000">
                <a:solidFill>
                  <a:schemeClr val="tx2"/>
                </a:solidFill>
                <a:latin typeface="Montserrat" panose="00000500000000000000" pitchFamily="2" charset="0"/>
              </a:rPr>
              <a:t>, and to express views that may not be those of their organizations, and therefore it encourages free discussion. </a:t>
            </a:r>
          </a:p>
          <a:p>
            <a:endParaRPr lang="en-GB" sz="2000">
              <a:solidFill>
                <a:schemeClr val="tx2"/>
              </a:solidFill>
              <a:latin typeface="Montserrat" panose="00000500000000000000" pitchFamily="2" charset="0"/>
            </a:endParaRPr>
          </a:p>
          <a:p>
            <a:r>
              <a:rPr lang="en-GB" sz="2000">
                <a:solidFill>
                  <a:schemeClr val="tx2"/>
                </a:solidFill>
                <a:latin typeface="Montserrat" panose="00000500000000000000" pitchFamily="2" charset="0"/>
              </a:rPr>
              <a:t>People usually feel more relaxed if they don’t have to worry about their reputation or the implications if they are publicly quoted.</a:t>
            </a:r>
          </a:p>
        </p:txBody>
      </p:sp>
      <p:pic>
        <p:nvPicPr>
          <p:cNvPr id="16" name="Picture 15">
            <a:extLst>
              <a:ext uri="{FF2B5EF4-FFF2-40B4-BE49-F238E27FC236}">
                <a16:creationId xmlns:a16="http://schemas.microsoft.com/office/drawing/2014/main" id="{92EB3447-C13F-0320-09C6-1DB2B4CA7979}"/>
              </a:ext>
            </a:extLst>
          </p:cNvPr>
          <p:cNvPicPr>
            <a:picLocks noChangeAspect="1"/>
          </p:cNvPicPr>
          <p:nvPr/>
        </p:nvPicPr>
        <p:blipFill>
          <a:blip r:embed="rId3"/>
          <a:stretch>
            <a:fillRect/>
          </a:stretch>
        </p:blipFill>
        <p:spPr>
          <a:xfrm>
            <a:off x="5058414" y="1094874"/>
            <a:ext cx="7133586" cy="2586446"/>
          </a:xfrm>
          <a:prstGeom prst="rect">
            <a:avLst/>
          </a:prstGeom>
        </p:spPr>
      </p:pic>
    </p:spTree>
    <p:extLst>
      <p:ext uri="{BB962C8B-B14F-4D97-AF65-F5344CB8AC3E}">
        <p14:creationId xmlns:p14="http://schemas.microsoft.com/office/powerpoint/2010/main" val="3464636155"/>
      </p:ext>
    </p:extLst>
  </p:cSld>
  <p:clrMapOvr>
    <a:masterClrMapping/>
  </p:clrMapOvr>
</p:sld>
</file>

<file path=ppt/theme/theme1.xml><?xml version="1.0" encoding="utf-8"?>
<a:theme xmlns:a="http://schemas.openxmlformats.org/drawingml/2006/main" name="1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_One CGIAR Presentation Template rev (1).pptx" id="{998C1919-60C4-425D-A77F-AFC5DB15FF73}" vid="{05D1C847-99E9-4003-B425-7F835427065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cd2b9c6-45c9-4256-8e13-1bb5d77b57d8" xsi:nil="true"/>
    <lcf76f155ced4ddcb4097134ff3c332f xmlns="cb4f5287-c891-46e3-8a37-b99603a2bc83">
      <Terms xmlns="http://schemas.microsoft.com/office/infopath/2007/PartnerControls"/>
    </lcf76f155ced4ddcb4097134ff3c332f>
    <MediaLengthInSeconds xmlns="cb4f5287-c891-46e3-8a37-b99603a2bc83" xsi:nil="true"/>
    <SharedWithUsers xmlns="3cd2b9c6-45c9-4256-8e13-1bb5d77b57d8">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7CA2C97A17A16449204269B4FA6F505" ma:contentTypeVersion="13" ma:contentTypeDescription="Create a new document." ma:contentTypeScope="" ma:versionID="d61f43c0752a89c72ddbfd2f026568a1">
  <xsd:schema xmlns:xsd="http://www.w3.org/2001/XMLSchema" xmlns:xs="http://www.w3.org/2001/XMLSchema" xmlns:p="http://schemas.microsoft.com/office/2006/metadata/properties" xmlns:ns2="cb4f5287-c891-46e3-8a37-b99603a2bc83" xmlns:ns3="3cd2b9c6-45c9-4256-8e13-1bb5d77b57d8" targetNamespace="http://schemas.microsoft.com/office/2006/metadata/properties" ma:root="true" ma:fieldsID="17858c9c60c1e71cc23dacc0baf6d7f9" ns2:_="" ns3:_="">
    <xsd:import namespace="cb4f5287-c891-46e3-8a37-b99603a2bc83"/>
    <xsd:import namespace="3cd2b9c6-45c9-4256-8e13-1bb5d77b57d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4f5287-c891-46e3-8a37-b99603a2bc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41616629-9183-4d38-9e3a-f9db27d53a26"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cd2b9c6-45c9-4256-8e13-1bb5d77b57d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a2073381-61f5-4d9f-b853-481cab3c2984}" ma:internalName="TaxCatchAll" ma:showField="CatchAllData" ma:web="3cd2b9c6-45c9-4256-8e13-1bb5d77b57d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158CA3-F6CE-4B79-BA22-35235E3FE75F}">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1623bc7a-e2ff-42f6-84aa-c68c5f1989c9"/>
    <ds:schemaRef ds:uri="http://purl.org/dc/elements/1.1/"/>
    <ds:schemaRef ds:uri="3a9f5700-3bfc-4bef-946a-2b753025f277"/>
    <ds:schemaRef ds:uri="http://www.w3.org/XML/1998/namespace"/>
    <ds:schemaRef ds:uri="http://purl.org/dc/dcmitype/"/>
    <ds:schemaRef ds:uri="3cd2b9c6-45c9-4256-8e13-1bb5d77b57d8"/>
    <ds:schemaRef ds:uri="cb4f5287-c891-46e3-8a37-b99603a2bc83"/>
  </ds:schemaRefs>
</ds:datastoreItem>
</file>

<file path=customXml/itemProps2.xml><?xml version="1.0" encoding="utf-8"?>
<ds:datastoreItem xmlns:ds="http://schemas.openxmlformats.org/officeDocument/2006/customXml" ds:itemID="{9182AA1A-CE0C-428C-957B-F15D6DE182C6}">
  <ds:schemaRefs>
    <ds:schemaRef ds:uri="http://schemas.microsoft.com/sharepoint/v3/contenttype/forms"/>
  </ds:schemaRefs>
</ds:datastoreItem>
</file>

<file path=customXml/itemProps3.xml><?xml version="1.0" encoding="utf-8"?>
<ds:datastoreItem xmlns:ds="http://schemas.openxmlformats.org/officeDocument/2006/customXml" ds:itemID="{24265586-215B-4FDC-B112-8D2A711967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b4f5287-c891-46e3-8a37-b99603a2bc83"/>
    <ds:schemaRef ds:uri="3cd2b9c6-45c9-4256-8e13-1bb5d77b57d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3708</Words>
  <Application>Microsoft Office PowerPoint</Application>
  <PresentationFormat>Widescreen</PresentationFormat>
  <Paragraphs>523</Paragraphs>
  <Slides>47</Slides>
  <Notes>16</Notes>
  <HiddenSlides>1</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47</vt:i4>
      </vt:variant>
    </vt:vector>
  </HeadingPairs>
  <TitlesOfParts>
    <vt:vector size="62" baseType="lpstr">
      <vt:lpstr>.AppleSystemUIFont</vt:lpstr>
      <vt:lpstr>Arial</vt:lpstr>
      <vt:lpstr>Avenir Black</vt:lpstr>
      <vt:lpstr>Avenir Book</vt:lpstr>
      <vt:lpstr>Avenir Medium</vt:lpstr>
      <vt:lpstr>Baskerville Old Face</vt:lpstr>
      <vt:lpstr>Calibri</vt:lpstr>
      <vt:lpstr>Lato</vt:lpstr>
      <vt:lpstr>Montserrat</vt:lpstr>
      <vt:lpstr>Montserrat </vt:lpstr>
      <vt:lpstr>Montserrat Black</vt:lpstr>
      <vt:lpstr>Montserrat ExtraBold</vt:lpstr>
      <vt:lpstr>Noto Sans</vt:lpstr>
      <vt:lpstr>Wingdings</vt:lpstr>
      <vt:lpstr>1_Office Theme</vt:lpstr>
      <vt:lpstr>2023 Learning and Optimization Process  Inaugural Focus Group Discussion with IDTs </vt:lpstr>
      <vt:lpstr>Objectives</vt:lpstr>
      <vt:lpstr>Overview: Technical Reporting progress</vt:lpstr>
      <vt:lpstr>Technical Report delivery schedule</vt:lpstr>
      <vt:lpstr>The First Pancake</vt:lpstr>
      <vt:lpstr>The PPU hive is buzzing…</vt:lpstr>
      <vt:lpstr>Learning and Optimization – Q2</vt:lpstr>
      <vt:lpstr>How will we spend these two days together?</vt:lpstr>
      <vt:lpstr>PowerPoint Presentation</vt:lpstr>
      <vt:lpstr>PowerPoint Presentation</vt:lpstr>
      <vt:lpstr> Reflect – setting the scene The report -&gt; reflect -&gt; re-plan process</vt:lpstr>
      <vt:lpstr>Language matters: four (imperfect) ways to describe this</vt:lpstr>
      <vt:lpstr>Reflect in progress:</vt:lpstr>
      <vt:lpstr>Deliverables: what *must* Initiatives submit for reflect?</vt:lpstr>
      <vt:lpstr>PowerPoint Presentation</vt:lpstr>
      <vt:lpstr>Reflect – celebrating what went well Recap of purpose</vt:lpstr>
      <vt:lpstr>PowerPoint Presentation</vt:lpstr>
      <vt:lpstr>Reflect:  imagining a brighter future Framing 2024</vt:lpstr>
      <vt:lpstr>The next phase of Initiative delivery!</vt:lpstr>
      <vt:lpstr>Proposed Portfolio delivery process 2023-24</vt:lpstr>
      <vt:lpstr>PowerPoint Presentation</vt:lpstr>
      <vt:lpstr>Status Overview</vt:lpstr>
      <vt:lpstr>Innovation Packages &amp; Scaling Readiness (IPSR) </vt:lpstr>
      <vt:lpstr>IPSR definitions</vt:lpstr>
      <vt:lpstr>Scaling Readiness in CGIAR</vt:lpstr>
      <vt:lpstr>IPSR overview</vt:lpstr>
      <vt:lpstr>Innovation Packages and Scaling Readiness (IPSR)</vt:lpstr>
      <vt:lpstr>IPSR as scaling the new way in CGIAR</vt:lpstr>
      <vt:lpstr>PowerPoint Presentation</vt:lpstr>
      <vt:lpstr>What did IPSR set out to do in 2022?</vt:lpstr>
      <vt:lpstr>IPSR 2022 and 2024 ambitions</vt:lpstr>
      <vt:lpstr>Scaling ambition in Initiative proposals (Dec 2021)</vt:lpstr>
      <vt:lpstr>Zooming in on reported CGIAR innovations in 2022</vt:lpstr>
      <vt:lpstr>Innovation meta-data overview (a selection)</vt:lpstr>
      <vt:lpstr>Other types of Innovation Portfolio overviews</vt:lpstr>
      <vt:lpstr>Next steps: IPSR 2023 focus on Innovation Use</vt:lpstr>
      <vt:lpstr>Next steps</vt:lpstr>
      <vt:lpstr>     Useful links: CGIAR Performance and Results Management Framework (PRMF) CGIAR Technical Reporting Arrangement Type 1 Technical Report Template Performance &amp; Results Hub Scaling Readiness website Online course on Innovation and Scaling    Thank You! </vt:lpstr>
      <vt:lpstr>Innovation types definitions</vt:lpstr>
      <vt:lpstr>Technological Innovation</vt:lpstr>
      <vt:lpstr>Capacity development Innovation</vt:lpstr>
      <vt:lpstr>Policy, Organisational, Institutional Innovation</vt:lpstr>
      <vt:lpstr>PowerPoint Presentation</vt:lpstr>
      <vt:lpstr>PowerPoint Presentation</vt:lpstr>
      <vt:lpstr>Zooming in: RIIs and Global Science Initiatives</vt:lpstr>
      <vt:lpstr>Zooming in: Portfolio complementarity</vt:lpstr>
      <vt:lpstr>Next steps: IPSR 2023 focus on Innovation Use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SC12 presentation</dc:title>
  <dc:creator>Karmen</dc:creator>
  <cp:lastModifiedBy>Yabowork, Abenet (ILRI)</cp:lastModifiedBy>
  <cp:revision>3</cp:revision>
  <cp:lastPrinted>2020-04-29T15:21:42Z</cp:lastPrinted>
  <dcterms:created xsi:type="dcterms:W3CDTF">2020-04-15T05:49:20Z</dcterms:created>
  <dcterms:modified xsi:type="dcterms:W3CDTF">2023-07-28T14:42:41Z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0x010100F7CA2C97A17A16449204269B4FA6F505</vt:lpwstr>
  </property>
  <property fmtid="{D5CDD505-2E9C-101B-9397-08002B2CF9AE}" pid="3" name="MediaServiceImageTags">
    <vt:lpwstr/>
  </property>
  <property fmtid="{D5CDD505-2E9C-101B-9397-08002B2CF9AE}" pid="4" name="MSIP_Label_80c4d10e-bd94-4e7c-b4a1-fe20ff6d8abe_Enabled">
    <vt:lpwstr>true</vt:lpwstr>
  </property>
  <property fmtid="{D5CDD505-2E9C-101B-9397-08002B2CF9AE}" pid="5" name="MSIP_Label_80c4d10e-bd94-4e7c-b4a1-fe20ff6d8abe_SetDate">
    <vt:lpwstr>2023-04-14T10:31:00Z</vt:lpwstr>
  </property>
  <property fmtid="{D5CDD505-2E9C-101B-9397-08002B2CF9AE}" pid="6" name="MSIP_Label_80c4d10e-bd94-4e7c-b4a1-fe20ff6d8abe_Method">
    <vt:lpwstr>Standard</vt:lpwstr>
  </property>
  <property fmtid="{D5CDD505-2E9C-101B-9397-08002B2CF9AE}" pid="7" name="MSIP_Label_80c4d10e-bd94-4e7c-b4a1-fe20ff6d8abe_Name">
    <vt:lpwstr>80c4d10e-bd94-4e7c-b4a1-fe20ff6d8abe</vt:lpwstr>
  </property>
  <property fmtid="{D5CDD505-2E9C-101B-9397-08002B2CF9AE}" pid="8" name="MSIP_Label_80c4d10e-bd94-4e7c-b4a1-fe20ff6d8abe_SiteId">
    <vt:lpwstr>6afa0e00-fa14-40b7-8a2e-22a7f8c357d5</vt:lpwstr>
  </property>
  <property fmtid="{D5CDD505-2E9C-101B-9397-08002B2CF9AE}" pid="9" name="MSIP_Label_80c4d10e-bd94-4e7c-b4a1-fe20ff6d8abe_ActionId">
    <vt:lpwstr>5e750e77-d44c-4922-97d4-d9b9b861373b</vt:lpwstr>
  </property>
  <property fmtid="{D5CDD505-2E9C-101B-9397-08002B2CF9AE}" pid="10" name="MSIP_Label_80c4d10e-bd94-4e7c-b4a1-fe20ff6d8abe_ContentBits">
    <vt:lpwstr>0</vt:lpwstr>
  </property>
  <property fmtid="{D5CDD505-2E9C-101B-9397-08002B2CF9AE}" pid="11" name="Order">
    <vt:lpwstr>501000.000000000</vt:lpwstr>
  </property>
  <property fmtid="{D5CDD505-2E9C-101B-9397-08002B2CF9AE}" pid="12" name="xd_ProgID">
    <vt:lpwstr/>
  </property>
  <property fmtid="{D5CDD505-2E9C-101B-9397-08002B2CF9AE}" pid="13" name="_SourceUrl">
    <vt:lpwstr/>
  </property>
  <property fmtid="{D5CDD505-2E9C-101B-9397-08002B2CF9AE}" pid="14" name="_ColorHex">
    <vt:lpwstr/>
  </property>
  <property fmtid="{D5CDD505-2E9C-101B-9397-08002B2CF9AE}" pid="15" name="_SharedFileIndex">
    <vt:lpwstr/>
  </property>
  <property fmtid="{D5CDD505-2E9C-101B-9397-08002B2CF9AE}" pid="16" name="ComplianceAssetId">
    <vt:lpwstr/>
  </property>
  <property fmtid="{D5CDD505-2E9C-101B-9397-08002B2CF9AE}" pid="17" name="TemplateUrl">
    <vt:lpwstr/>
  </property>
  <property fmtid="{D5CDD505-2E9C-101B-9397-08002B2CF9AE}" pid="18" name="_ExtendedDescription">
    <vt:lpwstr/>
  </property>
  <property fmtid="{D5CDD505-2E9C-101B-9397-08002B2CF9AE}" pid="19" name="_ColorTag">
    <vt:lpwstr/>
  </property>
  <property fmtid="{D5CDD505-2E9C-101B-9397-08002B2CF9AE}" pid="20" name="TriggerFlowInfo">
    <vt:lpwstr/>
  </property>
  <property fmtid="{D5CDD505-2E9C-101B-9397-08002B2CF9AE}" pid="21" name="xd_Signature">
    <vt:lpwstr/>
  </property>
  <property fmtid="{D5CDD505-2E9C-101B-9397-08002B2CF9AE}" pid="22" name="_Emoji">
    <vt:lpwstr/>
  </property>
</Properties>
</file>