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11879263" cy="13679488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36" autoAdjust="0"/>
    <p:restoredTop sz="94708"/>
  </p:normalViewPr>
  <p:slideViewPr>
    <p:cSldViewPr snapToGrid="0">
      <p:cViewPr varScale="1">
        <p:scale>
          <a:sx n="47" d="100"/>
          <a:sy n="47" d="100"/>
        </p:scale>
        <p:origin x="233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089150" y="1143000"/>
            <a:ext cx="2679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089150" y="1143000"/>
            <a:ext cx="2679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Please cite as: Haddaway NR, Macura B, Whaley P, and Pullin AS. 2017. ROSES flow diagram for systematic maps. Version 1.0. DOI: 10.6084/m9.figshare.6085940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i="1" dirty="0">
              <a:solidFill>
                <a:srgbClr val="000000"/>
              </a:solidFill>
            </a:endParaRPr>
          </a:p>
        </p:txBody>
      </p:sp>
      <p:sp>
        <p:nvSpPr>
          <p:cNvPr id="87" name="Google Shape;87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890945" y="2238751"/>
            <a:ext cx="10097400" cy="476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95"/>
              <a:buFont typeface="Calibri"/>
              <a:buNone/>
              <a:defRPr sz="779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484908" y="7184899"/>
            <a:ext cx="8909400" cy="3302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None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None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None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16700" y="728309"/>
            <a:ext cx="10245900" cy="2644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16"/>
              <a:buFont typeface="Calibri"/>
              <a:buNone/>
              <a:defRPr sz="571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1599895" y="2858300"/>
            <a:ext cx="8679438" cy="102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59549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637"/>
              <a:buFont typeface="Arial"/>
              <a:buChar char="•"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659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Char char="•"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3985469" y="5244003"/>
            <a:ext cx="11592793" cy="256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16"/>
              <a:buFont typeface="Calibri"/>
              <a:buNone/>
              <a:defRPr sz="571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-1211790" y="2756703"/>
            <a:ext cx="11592793" cy="75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59549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637"/>
              <a:buFont typeface="Arial"/>
              <a:buChar char="•"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659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Char char="•"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16700" y="728309"/>
            <a:ext cx="10245900" cy="2644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16"/>
              <a:buFont typeface="Calibri"/>
              <a:buNone/>
              <a:defRPr sz="571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16700" y="3641531"/>
            <a:ext cx="10245900" cy="8679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59549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637"/>
              <a:buFont typeface="Arial"/>
              <a:buChar char="•"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659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Char char="•"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810513" y="3410377"/>
            <a:ext cx="10245900" cy="5690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95"/>
              <a:buFont typeface="Calibri"/>
              <a:buNone/>
              <a:defRPr sz="779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810513" y="9154494"/>
            <a:ext cx="10245900" cy="2992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None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rgbClr val="888888"/>
              </a:buClr>
              <a:buSzPts val="2598"/>
              <a:buFont typeface="Arial"/>
              <a:buNone/>
              <a:defRPr sz="2598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rgbClr val="888888"/>
              </a:buClr>
              <a:buSzPts val="2338"/>
              <a:buFont typeface="Arial"/>
              <a:buNone/>
              <a:defRPr sz="2338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rgbClr val="888888"/>
              </a:buClr>
              <a:buSzPts val="2079"/>
              <a:buFont typeface="Arial"/>
              <a:buNone/>
              <a:defRPr sz="207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rgbClr val="888888"/>
              </a:buClr>
              <a:buSzPts val="2079"/>
              <a:buFont typeface="Arial"/>
              <a:buNone/>
              <a:defRPr sz="207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rgbClr val="888888"/>
              </a:buClr>
              <a:buSzPts val="2079"/>
              <a:buFont typeface="Arial"/>
              <a:buNone/>
              <a:defRPr sz="207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rgbClr val="888888"/>
              </a:buClr>
              <a:buSzPts val="2079"/>
              <a:buFont typeface="Arial"/>
              <a:buNone/>
              <a:defRPr sz="207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rgbClr val="888888"/>
              </a:buClr>
              <a:buSzPts val="2079"/>
              <a:buFont typeface="Arial"/>
              <a:buNone/>
              <a:defRPr sz="207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rgbClr val="888888"/>
              </a:buClr>
              <a:buSzPts val="2079"/>
              <a:buFont typeface="Arial"/>
              <a:buNone/>
              <a:defRPr sz="207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16700" y="728309"/>
            <a:ext cx="10245900" cy="2644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16"/>
              <a:buFont typeface="Calibri"/>
              <a:buNone/>
              <a:defRPr sz="571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16699" y="3641531"/>
            <a:ext cx="5048700" cy="8679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59549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637"/>
              <a:buFont typeface="Arial"/>
              <a:buChar char="•"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659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Char char="•"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6013877" y="3641531"/>
            <a:ext cx="5048700" cy="8679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59549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637"/>
              <a:buFont typeface="Arial"/>
              <a:buChar char="•"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659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Char char="•"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18247" y="728309"/>
            <a:ext cx="10245900" cy="2644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16"/>
              <a:buFont typeface="Calibri"/>
              <a:buNone/>
              <a:defRPr sz="571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18248" y="3353375"/>
            <a:ext cx="5025600" cy="1643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None/>
              <a:defRPr sz="3118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None/>
              <a:defRPr sz="2598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None/>
              <a:defRPr sz="2338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818248" y="4996813"/>
            <a:ext cx="5025600" cy="7349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59549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637"/>
              <a:buFont typeface="Arial"/>
              <a:buChar char="•"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659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Char char="•"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013878" y="3353375"/>
            <a:ext cx="5050200" cy="1643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None/>
              <a:defRPr sz="3118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None/>
              <a:defRPr sz="2598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None/>
              <a:defRPr sz="2338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013878" y="4996813"/>
            <a:ext cx="5050200" cy="7349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59549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637"/>
              <a:buFont typeface="Arial"/>
              <a:buChar char="•"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659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Char char="•"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816700" y="728309"/>
            <a:ext cx="10245900" cy="2644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16"/>
              <a:buFont typeface="Calibri"/>
              <a:buNone/>
              <a:defRPr sz="571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18246" y="911965"/>
            <a:ext cx="3831300" cy="3191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57"/>
              <a:buFont typeface="Calibri"/>
              <a:buNone/>
              <a:defRPr sz="41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050234" y="1969596"/>
            <a:ext cx="6013800" cy="97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92569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4157"/>
              <a:buFont typeface="Arial"/>
              <a:buChar char="•"/>
              <a:defRPr sz="41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59549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637"/>
              <a:buFont typeface="Arial"/>
              <a:buChar char="•"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2659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Char char="•"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9357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9357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9357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18246" y="4103846"/>
            <a:ext cx="3831300" cy="7602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819"/>
              <a:buFont typeface="Arial"/>
              <a:buNone/>
              <a:defRPr sz="181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559"/>
              <a:buFont typeface="Arial"/>
              <a:buNone/>
              <a:defRPr sz="155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18246" y="911965"/>
            <a:ext cx="3831300" cy="3191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57"/>
              <a:buFont typeface="Calibri"/>
              <a:buNone/>
              <a:defRPr sz="41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050234" y="1969596"/>
            <a:ext cx="6013800" cy="97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4157"/>
              <a:buFont typeface="Arial"/>
              <a:buNone/>
              <a:defRPr sz="41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637"/>
              <a:buFont typeface="Arial"/>
              <a:buNone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None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None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None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None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None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None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None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18246" y="4103846"/>
            <a:ext cx="3831300" cy="7602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819"/>
              <a:buFont typeface="Arial"/>
              <a:buNone/>
              <a:defRPr sz="181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559"/>
              <a:buFont typeface="Arial"/>
              <a:buNone/>
              <a:defRPr sz="155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16700" y="728309"/>
            <a:ext cx="10245900" cy="2644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16"/>
              <a:buFont typeface="Calibri"/>
              <a:buNone/>
              <a:defRPr sz="571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16700" y="3641531"/>
            <a:ext cx="10245900" cy="8679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59549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637"/>
              <a:buFont typeface="Arial"/>
              <a:buChar char="•"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659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Char char="•"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3"/>
          <p:cNvCxnSpPr/>
          <p:nvPr/>
        </p:nvCxnSpPr>
        <p:spPr>
          <a:xfrm>
            <a:off x="184879" y="11276489"/>
            <a:ext cx="11484900" cy="0"/>
          </a:xfrm>
          <a:prstGeom prst="straightConnector1">
            <a:avLst/>
          </a:prstGeom>
          <a:noFill/>
          <a:ln w="381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1" name="Google Shape;91;p13"/>
          <p:cNvSpPr/>
          <p:nvPr/>
        </p:nvSpPr>
        <p:spPr>
          <a:xfrm>
            <a:off x="184879" y="790328"/>
            <a:ext cx="573900" cy="20229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3"/>
          <p:cNvSpPr txBox="1"/>
          <p:nvPr/>
        </p:nvSpPr>
        <p:spPr>
          <a:xfrm rot="-5400000">
            <a:off x="-511607" y="1542767"/>
            <a:ext cx="1966800" cy="51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Searching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3"/>
          <p:cNvSpPr/>
          <p:nvPr/>
        </p:nvSpPr>
        <p:spPr>
          <a:xfrm>
            <a:off x="1314425" y="790328"/>
            <a:ext cx="5007300" cy="1972502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Records identified through database searching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Web of Science Core Collection (n = 5,658)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Scopus (n = 9,864)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ProQuest Dissertations and Theses (n = 977)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CAB Abstracts (n = 4,878)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21,377 )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3"/>
          <p:cNvSpPr/>
          <p:nvPr/>
        </p:nvSpPr>
        <p:spPr>
          <a:xfrm>
            <a:off x="6662280" y="790328"/>
            <a:ext cx="5007300" cy="12192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Records identified through other sources, listed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0 )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3"/>
          <p:cNvSpPr/>
          <p:nvPr/>
        </p:nvSpPr>
        <p:spPr>
          <a:xfrm>
            <a:off x="2537523" y="3456462"/>
            <a:ext cx="3784200" cy="9420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Records after duplicates removed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13,437 )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3"/>
          <p:cNvSpPr/>
          <p:nvPr/>
        </p:nvSpPr>
        <p:spPr>
          <a:xfrm>
            <a:off x="184879" y="3456461"/>
            <a:ext cx="573900" cy="7110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3"/>
          <p:cNvSpPr txBox="1"/>
          <p:nvPr/>
        </p:nvSpPr>
        <p:spPr>
          <a:xfrm rot="-5400000">
            <a:off x="-3055307" y="6752572"/>
            <a:ext cx="7054200" cy="51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Screening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3"/>
          <p:cNvSpPr/>
          <p:nvPr/>
        </p:nvSpPr>
        <p:spPr>
          <a:xfrm>
            <a:off x="2537523" y="5673189"/>
            <a:ext cx="3784200" cy="9420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Records after title and abstract screening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829 )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3"/>
          <p:cNvSpPr/>
          <p:nvPr/>
        </p:nvSpPr>
        <p:spPr>
          <a:xfrm>
            <a:off x="2537523" y="6788063"/>
            <a:ext cx="3784200" cy="9420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Articles retrieved at full text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829 )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3"/>
          <p:cNvSpPr/>
          <p:nvPr/>
        </p:nvSpPr>
        <p:spPr>
          <a:xfrm>
            <a:off x="2537523" y="7895129"/>
            <a:ext cx="3784200" cy="9420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Articles after full text screening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52 )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3"/>
          <p:cNvSpPr/>
          <p:nvPr/>
        </p:nvSpPr>
        <p:spPr>
          <a:xfrm>
            <a:off x="6662280" y="3456462"/>
            <a:ext cx="3784200" cy="9420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Duplicates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=7,940 )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3"/>
          <p:cNvSpPr/>
          <p:nvPr/>
        </p:nvSpPr>
        <p:spPr>
          <a:xfrm>
            <a:off x="6662280" y="5673189"/>
            <a:ext cx="3784200" cy="9420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Excluded title and abstracts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12,608)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3"/>
          <p:cNvSpPr/>
          <p:nvPr/>
        </p:nvSpPr>
        <p:spPr>
          <a:xfrm>
            <a:off x="6662280" y="6788063"/>
            <a:ext cx="3784200" cy="3778642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Excluded full texts, with reasons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(n = 777)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    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Reasons: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450850" marR="0" lvl="0" indent="-1127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No digital agriculture (n = 339 )</a:t>
            </a:r>
          </a:p>
          <a:p>
            <a:pPr marL="450850" indent="-112712"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No climate smart agriculture (n= 20)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450850" marR="0" lvl="0" indent="-1127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No mitigation focus (n = 176 )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450850" marR="0" lvl="0" indent="-1127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Spatial unit not on farm (n = 96)</a:t>
            </a:r>
            <a:endParaRPr lang="en-GB"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450850" marR="0" lvl="0" indent="-1127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Literature review or book chapter</a:t>
            </a:r>
            <a:r>
              <a:rPr lang="en-US" sz="1800" b="0" i="0" dirty="0">
                <a:solidFill>
                  <a:srgbClr val="2D374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(n = 134)</a:t>
            </a:r>
            <a:endParaRPr lang="en-GB"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450850" marR="0" lvl="0" indent="-1127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Not country or region in interest (n = 22)</a:t>
            </a:r>
          </a:p>
        </p:txBody>
      </p:sp>
      <p:sp>
        <p:nvSpPr>
          <p:cNvPr id="107" name="Google Shape;107;p13"/>
          <p:cNvSpPr/>
          <p:nvPr/>
        </p:nvSpPr>
        <p:spPr>
          <a:xfrm>
            <a:off x="184875" y="12159495"/>
            <a:ext cx="573900" cy="116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3"/>
          <p:cNvSpPr txBox="1"/>
          <p:nvPr/>
        </p:nvSpPr>
        <p:spPr>
          <a:xfrm rot="-5400000">
            <a:off x="-109000" y="12509195"/>
            <a:ext cx="1161600" cy="51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Synthesis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9" name="Google Shape;109;p13"/>
          <p:cNvCxnSpPr>
            <a:cxnSpLocks/>
            <a:stCxn id="93" idx="2"/>
            <a:endCxn id="95" idx="0"/>
          </p:cNvCxnSpPr>
          <p:nvPr/>
        </p:nvCxnSpPr>
        <p:spPr>
          <a:xfrm rot="16200000" flipH="1">
            <a:off x="3777033" y="2803872"/>
            <a:ext cx="693632" cy="611548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0" name="Google Shape;110;p13"/>
          <p:cNvCxnSpPr>
            <a:stCxn id="94" idx="2"/>
            <a:endCxn id="95" idx="0"/>
          </p:cNvCxnSpPr>
          <p:nvPr/>
        </p:nvCxnSpPr>
        <p:spPr>
          <a:xfrm rot="5400000">
            <a:off x="6074280" y="364778"/>
            <a:ext cx="1446900" cy="4736400"/>
          </a:xfrm>
          <a:prstGeom prst="bentConnector3">
            <a:avLst>
              <a:gd name="adj1" fmla="val 74730"/>
            </a:avLst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1" name="Google Shape;111;p13"/>
          <p:cNvCxnSpPr>
            <a:stCxn id="95" idx="3"/>
            <a:endCxn id="102" idx="1"/>
          </p:cNvCxnSpPr>
          <p:nvPr/>
        </p:nvCxnSpPr>
        <p:spPr>
          <a:xfrm>
            <a:off x="6321723" y="3927462"/>
            <a:ext cx="3405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3" name="Google Shape;113;p13"/>
          <p:cNvCxnSpPr>
            <a:stCxn id="99" idx="3"/>
            <a:endCxn id="104" idx="1"/>
          </p:cNvCxnSpPr>
          <p:nvPr/>
        </p:nvCxnSpPr>
        <p:spPr>
          <a:xfrm>
            <a:off x="6321723" y="6144189"/>
            <a:ext cx="3405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5" name="Google Shape;115;p13"/>
          <p:cNvCxnSpPr>
            <a:stCxn id="101" idx="3"/>
          </p:cNvCxnSpPr>
          <p:nvPr/>
        </p:nvCxnSpPr>
        <p:spPr>
          <a:xfrm>
            <a:off x="6321723" y="8366129"/>
            <a:ext cx="3405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7" name="Google Shape;117;p13"/>
          <p:cNvCxnSpPr>
            <a:cxnSpLocks/>
            <a:stCxn id="95" idx="2"/>
            <a:endCxn id="99" idx="0"/>
          </p:cNvCxnSpPr>
          <p:nvPr/>
        </p:nvCxnSpPr>
        <p:spPr>
          <a:xfrm>
            <a:off x="4429623" y="4398462"/>
            <a:ext cx="0" cy="1274727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8" name="Google Shape;118;p13"/>
          <p:cNvCxnSpPr/>
          <p:nvPr/>
        </p:nvCxnSpPr>
        <p:spPr>
          <a:xfrm>
            <a:off x="4418422" y="6615299"/>
            <a:ext cx="0" cy="1662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9" name="Google Shape;119;p13"/>
          <p:cNvCxnSpPr/>
          <p:nvPr/>
        </p:nvCxnSpPr>
        <p:spPr>
          <a:xfrm>
            <a:off x="4418488" y="7725396"/>
            <a:ext cx="0" cy="1662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20" name="Google Shape;120;p13"/>
          <p:cNvCxnSpPr>
            <a:stCxn id="101" idx="2"/>
            <a:endCxn id="121" idx="0"/>
          </p:cNvCxnSpPr>
          <p:nvPr/>
        </p:nvCxnSpPr>
        <p:spPr>
          <a:xfrm>
            <a:off x="4429623" y="8837129"/>
            <a:ext cx="0" cy="2005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23" name="Google Shape;123;p13"/>
          <p:cNvSpPr/>
          <p:nvPr/>
        </p:nvSpPr>
        <p:spPr>
          <a:xfrm>
            <a:off x="2526273" y="12287819"/>
            <a:ext cx="3784200" cy="9420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Studies included in the systematic map database and narrative synthesis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57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3"/>
          <p:cNvSpPr/>
          <p:nvPr/>
        </p:nvSpPr>
        <p:spPr>
          <a:xfrm>
            <a:off x="1314425" y="9323062"/>
            <a:ext cx="2503800" cy="9420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Pre-screened articles from citation chasing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=5 )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5" name="Google Shape;125;p13"/>
          <p:cNvCxnSpPr>
            <a:cxnSpLocks/>
            <a:stCxn id="124" idx="3"/>
          </p:cNvCxnSpPr>
          <p:nvPr/>
        </p:nvCxnSpPr>
        <p:spPr>
          <a:xfrm>
            <a:off x="3818225" y="9794062"/>
            <a:ext cx="6174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26" name="Google Shape;126;p13"/>
          <p:cNvSpPr txBox="1"/>
          <p:nvPr/>
        </p:nvSpPr>
        <p:spPr>
          <a:xfrm>
            <a:off x="758821" y="234196"/>
            <a:ext cx="5799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ROSES Flow Diagram for Systematic Maps. Version 1.0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3"/>
          <p:cNvSpPr/>
          <p:nvPr/>
        </p:nvSpPr>
        <p:spPr>
          <a:xfrm>
            <a:off x="2537523" y="10842715"/>
            <a:ext cx="3784200" cy="9420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Articles / Studies included after full text screening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57 )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7" name="Google Shape;127;p13"/>
          <p:cNvCxnSpPr>
            <a:stCxn id="121" idx="2"/>
            <a:endCxn id="123" idx="0"/>
          </p:cNvCxnSpPr>
          <p:nvPr/>
        </p:nvCxnSpPr>
        <p:spPr>
          <a:xfrm flipH="1">
            <a:off x="4418523" y="11784715"/>
            <a:ext cx="11100" cy="5031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28" name="Google Shape;128;p13"/>
          <p:cNvSpPr txBox="1"/>
          <p:nvPr/>
        </p:nvSpPr>
        <p:spPr>
          <a:xfrm>
            <a:off x="212897" y="10841133"/>
            <a:ext cx="12963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cap="none">
                <a:solidFill>
                  <a:srgbClr val="BFBFBF"/>
                </a:solidFill>
                <a:latin typeface="Calibri"/>
                <a:ea typeface="Calibri"/>
                <a:cs typeface="Calibri"/>
                <a:sym typeface="Calibri"/>
              </a:rPr>
              <a:t>Articles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cap="none">
                <a:solidFill>
                  <a:srgbClr val="BFBFBF"/>
                </a:solidFill>
                <a:latin typeface="Calibri"/>
                <a:ea typeface="Calibri"/>
                <a:cs typeface="Calibri"/>
                <a:sym typeface="Calibri"/>
              </a:rPr>
              <a:t>Studies</a:t>
            </a:r>
            <a:endParaRPr sz="2000" b="0" i="0" u="none" strike="noStrike" cap="none">
              <a:solidFill>
                <a:srgbClr val="BFBF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CF37BD77F13A4C86DE69223F38F369" ma:contentTypeVersion="4" ma:contentTypeDescription="Create a new document." ma:contentTypeScope="" ma:versionID="7266809ea5e0d5db0a3eeb5ecaefe58d">
  <xsd:schema xmlns:xsd="http://www.w3.org/2001/XMLSchema" xmlns:xs="http://www.w3.org/2001/XMLSchema" xmlns:p="http://schemas.microsoft.com/office/2006/metadata/properties" xmlns:ns2="0c031894-8cf4-43c2-9fb7-3628ab4bcfd4" targetNamespace="http://schemas.microsoft.com/office/2006/metadata/properties" ma:root="true" ma:fieldsID="79f226b8f2871644dc882583447ae138" ns2:_="">
    <xsd:import namespace="0c031894-8cf4-43c2-9fb7-3628ab4bcfd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031894-8cf4-43c2-9fb7-3628ab4bcf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54D4B89-2BD9-4048-BC34-1C00978747E6}"/>
</file>

<file path=customXml/itemProps2.xml><?xml version="1.0" encoding="utf-8"?>
<ds:datastoreItem xmlns:ds="http://schemas.openxmlformats.org/officeDocument/2006/customXml" ds:itemID="{C8EEF817-1A5F-472C-B861-1C7FE01AD7CD}"/>
</file>

<file path=customXml/itemProps3.xml><?xml version="1.0" encoding="utf-8"?>
<ds:datastoreItem xmlns:ds="http://schemas.openxmlformats.org/officeDocument/2006/customXml" ds:itemID="{A91A31CF-5EE4-4C38-A186-EA21F9D2D9F1}"/>
</file>

<file path=docProps/app.xml><?xml version="1.0" encoding="utf-8"?>
<Properties xmlns="http://schemas.openxmlformats.org/officeDocument/2006/extended-properties" xmlns:vt="http://schemas.openxmlformats.org/officeDocument/2006/docPropsVTypes">
  <TotalTime>959</TotalTime>
  <Words>270</Words>
  <Application>Microsoft Office PowerPoint</Application>
  <PresentationFormat>Custom</PresentationFormat>
  <Paragraphs>43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Gardezi, Maaz</dc:creator>
  <cp:lastModifiedBy>Gardezi, Maaz</cp:lastModifiedBy>
  <cp:revision>5</cp:revision>
  <dcterms:modified xsi:type="dcterms:W3CDTF">2025-03-16T12:40:38Z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0x0101006FCF37BD77F13A4C86DE69223F38F369</vt:lpwstr>
  </property>
</Properties>
</file>