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40"/>
  </p:notesMasterIdLst>
  <p:handoutMasterIdLst>
    <p:handoutMasterId r:id="rId41"/>
  </p:handoutMasterIdLst>
  <p:sldIdLst>
    <p:sldId id="256" r:id="rId6"/>
    <p:sldId id="287" r:id="rId7"/>
    <p:sldId id="299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17" r:id="rId25"/>
    <p:sldId id="319" r:id="rId26"/>
    <p:sldId id="320" r:id="rId27"/>
    <p:sldId id="321" r:id="rId28"/>
    <p:sldId id="322" r:id="rId29"/>
    <p:sldId id="323" r:id="rId30"/>
    <p:sldId id="324" r:id="rId31"/>
    <p:sldId id="325" r:id="rId32"/>
    <p:sldId id="318" r:id="rId33"/>
    <p:sldId id="326" r:id="rId34"/>
    <p:sldId id="327" r:id="rId35"/>
    <p:sldId id="328" r:id="rId36"/>
    <p:sldId id="329" r:id="rId37"/>
    <p:sldId id="330" r:id="rId38"/>
    <p:sldId id="257" r:id="rId3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156834"/>
    <a:srgbClr val="156635"/>
    <a:srgbClr val="762123"/>
    <a:srgbClr val="EC821C"/>
    <a:srgbClr val="CBF5DC"/>
    <a:srgbClr val="93E9B6"/>
    <a:srgbClr val="F6C798"/>
    <a:srgbClr val="E49C9E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>
        <p:scale>
          <a:sx n="110" d="100"/>
          <a:sy n="110" d="100"/>
        </p:scale>
        <p:origin x="2192" y="5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7387" y="2057400"/>
            <a:ext cx="7924800" cy="1143000"/>
          </a:xfrm>
        </p:spPr>
        <p:txBody>
          <a:bodyPr/>
          <a:lstStyle/>
          <a:p>
            <a:r>
              <a:rPr lang="en-US" sz="3200" b="1" dirty="0">
                <a:latin typeface="+mn-lt"/>
              </a:rPr>
              <a:t>Transforming maize-legume value chains </a:t>
            </a:r>
            <a:br>
              <a:rPr lang="en-US" sz="3200" dirty="0">
                <a:latin typeface="+mn-lt"/>
              </a:rPr>
            </a:br>
            <a:r>
              <a:rPr lang="en-US" sz="3200" dirty="0">
                <a:latin typeface="+mn-lt"/>
              </a:rPr>
              <a:t> a business case for climate-smart agriculture in Southern Africa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00893" y="4267200"/>
            <a:ext cx="7697787" cy="1219200"/>
          </a:xfrm>
        </p:spPr>
        <p:txBody>
          <a:bodyPr/>
          <a:lstStyle/>
          <a:p>
            <a:r>
              <a:rPr lang="en-US" sz="1600" b="1" dirty="0">
                <a:latin typeface="+mn-lt"/>
              </a:rPr>
              <a:t>Christian Thierfelder</a:t>
            </a:r>
            <a:endParaRPr lang="en-US" sz="1600" b="1" baseline="30000" dirty="0">
              <a:latin typeface="+mn-lt"/>
            </a:endParaRPr>
          </a:p>
          <a:p>
            <a:r>
              <a:rPr lang="en-US" sz="1600" dirty="0">
                <a:latin typeface="+mn-lt"/>
              </a:rPr>
              <a:t>International Maize and Wheat Improvement Center (CIMMYT)</a:t>
            </a:r>
          </a:p>
          <a:p>
            <a:r>
              <a:rPr lang="en-US" sz="1600" dirty="0">
                <a:latin typeface="+mn-lt"/>
              </a:rPr>
              <a:t>Climate Resilient Agriculture Success Stories Webinar – Making a Case for Scale Up</a:t>
            </a:r>
          </a:p>
          <a:p>
            <a:r>
              <a:rPr lang="en-US" sz="1600" dirty="0">
                <a:latin typeface="+mn-lt"/>
              </a:rPr>
              <a:t>28 November 2019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Maize-legume rotation under ca with pigeonpea alley cropping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3DF273-207E-E940-8934-40EC5CF189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362200"/>
            <a:ext cx="5867400" cy="440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475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Prioritization of CSA technologies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1981200"/>
            <a:ext cx="51054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u="sng" dirty="0">
                <a:solidFill>
                  <a:prstClr val="black"/>
                </a:solidFill>
              </a:rPr>
              <a:t>Process: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Local meetings with key stakeholder in target communities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Regional meeting in Lusaka using the GIZ tool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Ranking based on a ranking matrix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6A9E4B-A9ED-2E47-BF89-2FBEAE4320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184" y="1981199"/>
            <a:ext cx="3051215" cy="22958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3E2ADE-3DF6-BB41-8D5C-96D899AC4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419600"/>
            <a:ext cx="8153400" cy="229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86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A feasibility study on climate-smart agriculture systems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2419290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 err="1"/>
              <a:t>For</a:t>
            </a:r>
            <a:r>
              <a:rPr lang="de-DE" sz="2000" dirty="0"/>
              <a:t> an </a:t>
            </a:r>
            <a:r>
              <a:rPr lang="de-DE" sz="2000" dirty="0" err="1"/>
              <a:t>investment</a:t>
            </a:r>
            <a:r>
              <a:rPr lang="de-DE" sz="2000" dirty="0"/>
              <a:t> </a:t>
            </a:r>
            <a:r>
              <a:rPr lang="de-DE" sz="2000" dirty="0" err="1"/>
              <a:t>proposal</a:t>
            </a:r>
            <a:r>
              <a:rPr lang="de-DE" sz="2000" dirty="0"/>
              <a:t> </a:t>
            </a:r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need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r>
              <a:rPr lang="de-DE" sz="2000" dirty="0"/>
              <a:t> on: </a:t>
            </a:r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9BC43C6-9FC5-984B-A0BB-BEBBA0F96465}"/>
              </a:ext>
            </a:extLst>
          </p:cNvPr>
          <p:cNvSpPr/>
          <p:nvPr/>
        </p:nvSpPr>
        <p:spPr>
          <a:xfrm>
            <a:off x="838200" y="28194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Agronomic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Economic viability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Environmental impact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Social impact (gender)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310C4D-BCC0-8341-AD4D-C31CD341D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1021" y="2514600"/>
            <a:ext cx="2499916" cy="403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56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Conservation agriculture – a CSA system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02129C-5093-DE4D-ACEC-60DEF16DE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133600"/>
            <a:ext cx="6657975" cy="4561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736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7135D6E-239F-5B45-A5C3-5F2FA3DAA2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524000"/>
            <a:ext cx="7015550" cy="52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914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Why focus on Conservation Agriculture?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2096393"/>
            <a:ext cx="51054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Combines all positive technologies </a:t>
            </a:r>
            <a:r>
              <a:rPr lang="en-US" altLang="en-US" sz="2400" b="1" dirty="0"/>
              <a:t>prioritized above </a:t>
            </a:r>
            <a:endParaRPr lang="en-US" altLang="en-US" sz="2800" b="1" dirty="0"/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 can help to </a:t>
            </a:r>
            <a:r>
              <a:rPr lang="en-US" altLang="en-US" sz="2400" b="1" dirty="0"/>
              <a:t>adapt production </a:t>
            </a:r>
            <a:r>
              <a:rPr lang="en-US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climate variability and change ….!</a:t>
            </a:r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 is more </a:t>
            </a:r>
            <a:r>
              <a:rPr lang="en-US" altLang="en-US" sz="2400" b="1" dirty="0"/>
              <a:t>water-, nutrient-, and energy-use-efficient </a:t>
            </a:r>
            <a:endParaRPr lang="en-US" altLang="en-US" b="1" dirty="0"/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CA improves the </a:t>
            </a:r>
            <a:r>
              <a:rPr lang="en-US" altLang="en-US" sz="2400" b="1" dirty="0"/>
              <a:t>productivity</a:t>
            </a:r>
            <a:r>
              <a:rPr lang="en-US" altLang="en-US" b="1" dirty="0"/>
              <a:t> of </a:t>
            </a:r>
            <a:r>
              <a:rPr lang="en-US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current farming systems</a:t>
            </a:r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de-DE" altLang="en-US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Availability</a:t>
            </a:r>
            <a:r>
              <a:rPr lang="de-DE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</a:t>
            </a:r>
            <a:r>
              <a:rPr lang="de-DE" altLang="en-US" sz="2400" b="1" dirty="0" err="1"/>
              <a:t>long</a:t>
            </a:r>
            <a:r>
              <a:rPr lang="de-DE" altLang="en-US" sz="2400" b="1" dirty="0"/>
              <a:t>-term </a:t>
            </a:r>
            <a:r>
              <a:rPr lang="de-DE" altLang="en-US" sz="2400" b="1" dirty="0" err="1"/>
              <a:t>data</a:t>
            </a:r>
            <a:r>
              <a:rPr lang="de-DE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</a:t>
            </a:r>
            <a:r>
              <a:rPr lang="de-DE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de-DE" altLang="en-US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study</a:t>
            </a:r>
            <a:r>
              <a:rPr lang="de-DE" altLang="en-US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en-US" alt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7065E4-B72A-AC4A-BA1B-5825E5BAE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992775"/>
            <a:ext cx="2493379" cy="4697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891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610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Productivity benefits – On-farm pilots in Malawi, 2019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B523B6-1E90-C546-AC36-972208932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57400"/>
            <a:ext cx="7175500" cy="412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55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0D4F61-73B3-9D44-AD7D-2F082FAE4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00200"/>
            <a:ext cx="67818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896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Productivity benefits – long-term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C61BEF-9259-344C-BD6B-19CA70E10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775" y="1981200"/>
            <a:ext cx="7359650" cy="465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304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Regional yield response to CA in southern Africa from 2005-2016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285D7B-483F-1748-BE2B-761A554C7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3913" y="2057400"/>
            <a:ext cx="4552950" cy="45707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634A9D5-BE27-6744-82B7-17036B54A480}"/>
              </a:ext>
            </a:extLst>
          </p:cNvPr>
          <p:cNvSpPr/>
          <p:nvPr/>
        </p:nvSpPr>
        <p:spPr>
          <a:xfrm>
            <a:off x="1219200" y="6443434"/>
            <a:ext cx="1884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Thierfelder et al. 2015a</a:t>
            </a:r>
          </a:p>
        </p:txBody>
      </p:sp>
    </p:spTree>
    <p:extLst>
      <p:ext uri="{BB962C8B-B14F-4D97-AF65-F5344CB8AC3E}">
        <p14:creationId xmlns:p14="http://schemas.microsoft.com/office/powerpoint/2010/main" val="993655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DE5AA2E2-9E1F-C24B-8E09-49591206E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-62555"/>
            <a:ext cx="9213123" cy="6920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1108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Manual sustainable intensification practices - net benefits (2012-2016), Eastern Zambia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6FCD3A-3554-5840-8D26-771F355F6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74739"/>
            <a:ext cx="7162800" cy="429554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32BD645-D60C-C748-9E43-1479DA9BCA82}"/>
              </a:ext>
            </a:extLst>
          </p:cNvPr>
          <p:cNvSpPr/>
          <p:nvPr/>
        </p:nvSpPr>
        <p:spPr>
          <a:xfrm>
            <a:off x="130800" y="6477000"/>
            <a:ext cx="1618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/>
              <a:t>Mutenje</a:t>
            </a:r>
            <a:r>
              <a:rPr lang="en-US" sz="1400" dirty="0"/>
              <a:t> et al. 2016</a:t>
            </a:r>
          </a:p>
        </p:txBody>
      </p:sp>
    </p:spTree>
    <p:extLst>
      <p:ext uri="{BB962C8B-B14F-4D97-AF65-F5344CB8AC3E}">
        <p14:creationId xmlns:p14="http://schemas.microsoft.com/office/powerpoint/2010/main" val="3144313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Economic benefits – Eastern Zambia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549796" y="3962400"/>
            <a:ext cx="409840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600" dirty="0"/>
              <a:t>NPV – Net present value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RoL</a:t>
            </a:r>
            <a:r>
              <a:rPr lang="en-US" sz="1600" dirty="0"/>
              <a:t> – Returns to labour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600" dirty="0"/>
              <a:t>RoI – Returns to Investment 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600" dirty="0"/>
              <a:t>IRR - Internal Rate of Return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B4CDC9-4607-4847-9F09-9B075B9F1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057400"/>
            <a:ext cx="8229600" cy="2070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9BD510-A2E1-CA40-98C7-917363DC0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24944"/>
            <a:ext cx="8382000" cy="65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936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Labour reduction – a key benefit!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1CA0A6-ACC6-1243-BCD7-117F00DD8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981200"/>
            <a:ext cx="3418294" cy="4673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4A1FA4E-C247-454F-88D2-EE1A894E6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209800"/>
            <a:ext cx="2794000" cy="3352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5790C75-A747-DB45-8C35-A98ECBA9404B}"/>
              </a:ext>
            </a:extLst>
          </p:cNvPr>
          <p:cNvSpPr/>
          <p:nvPr/>
        </p:nvSpPr>
        <p:spPr>
          <a:xfrm>
            <a:off x="4708967" y="6255567"/>
            <a:ext cx="2378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Thierfelder et al. 2015b</a:t>
            </a:r>
          </a:p>
        </p:txBody>
      </p:sp>
    </p:spTree>
    <p:extLst>
      <p:ext uri="{BB962C8B-B14F-4D97-AF65-F5344CB8AC3E}">
        <p14:creationId xmlns:p14="http://schemas.microsoft.com/office/powerpoint/2010/main" val="35179334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ADB066E-84A9-9540-9B98-642AFF3EC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120899"/>
            <a:ext cx="3975786" cy="35179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E5B6D75-8BBF-6043-82F0-3BB8B357B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120899"/>
            <a:ext cx="3966041" cy="3517901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Environmental benefits – improved Water infiltration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D53E4D-280E-1A46-8B4B-F9F6474A7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6024944"/>
            <a:ext cx="8382000" cy="65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019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Environmental benefits – increased soil moisture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59DA11-C458-5E49-A0F6-A02A553721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57400"/>
            <a:ext cx="7569200" cy="4368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2352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Environmental benefit – reduced soil erosion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94C054-AE2A-1F4B-BB67-0165AD4D6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37" y="2057400"/>
            <a:ext cx="6464300" cy="441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365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7630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Environmental benefit – gradual increase in soil carbon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FEB3ED-AC0A-4C46-8E52-AAB0C4633A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101"/>
          <a:stretch/>
        </p:blipFill>
        <p:spPr>
          <a:xfrm>
            <a:off x="527612" y="1910787"/>
            <a:ext cx="6134283" cy="4718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91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389F1FD-C2DD-F148-B495-648804EC5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371600"/>
            <a:ext cx="6697014" cy="457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DF1B8A-074E-614C-B879-E99C75806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6024944"/>
            <a:ext cx="8382000" cy="65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6670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Some pertinent challenges...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1981200"/>
            <a:ext cx="79248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de-DE" altLang="en-US" sz="2400" b="1" dirty="0" err="1"/>
              <a:t>Residues</a:t>
            </a:r>
            <a:r>
              <a:rPr lang="de-DE" altLang="en-US" sz="2400" b="1" dirty="0"/>
              <a:t>: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How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can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we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feed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both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livestock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crops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?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de-DE" altLang="en-US" sz="2400" b="1" dirty="0" err="1"/>
              <a:t>Weeds</a:t>
            </a:r>
            <a:r>
              <a:rPr lang="de-DE" altLang="en-US" sz="2400" b="1" dirty="0"/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their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control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a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major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challenge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if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no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herbicides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are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used</a:t>
            </a:r>
            <a:endParaRPr lang="de-DE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Lack of </a:t>
            </a:r>
            <a:r>
              <a:rPr lang="de-DE" altLang="en-US" sz="2400" b="1" dirty="0" err="1"/>
              <a:t>fertilizer</a:t>
            </a:r>
            <a:r>
              <a:rPr lang="de-DE" altLang="en-US" sz="2400" b="1" dirty="0"/>
              <a:t> </a:t>
            </a:r>
            <a:r>
              <a:rPr lang="de-DE" altLang="en-US" sz="2400" b="1" dirty="0" err="1"/>
              <a:t>use</a:t>
            </a:r>
            <a:r>
              <a:rPr lang="de-DE" altLang="en-US" sz="2400" b="1" dirty="0"/>
              <a:t> –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what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are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alternatives?</a:t>
            </a: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Limited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crop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/>
              <a:t>diversification</a:t>
            </a:r>
            <a:r>
              <a:rPr lang="de-DE" altLang="en-US" sz="2400" b="1" dirty="0"/>
              <a:t> 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–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too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much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focus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on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maize</a:t>
            </a:r>
            <a:endParaRPr lang="de-DE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</a:t>
            </a:r>
            <a:r>
              <a:rPr lang="en-US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ack of </a:t>
            </a:r>
            <a:r>
              <a:rPr lang="en-US" altLang="en-US" sz="2400" b="1" dirty="0"/>
              <a:t>evidence </a:t>
            </a:r>
            <a:r>
              <a:rPr lang="en-US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data taking – believe in myths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CC74EB-CA1B-9D49-B01B-99C76E418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00600"/>
            <a:ext cx="91440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334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F2DEEA0-F553-9441-B807-20E4500F2523}"/>
              </a:ext>
            </a:extLst>
          </p:cNvPr>
          <p:cNvSpPr/>
          <p:nvPr/>
        </p:nvSpPr>
        <p:spPr>
          <a:xfrm>
            <a:off x="685800" y="1371600"/>
            <a:ext cx="7924800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450850" algn="l"/>
              </a:tabLst>
              <a:defRPr/>
            </a:pPr>
            <a:r>
              <a:rPr lang="en-US" altLang="en-US" sz="2400" b="1" dirty="0"/>
              <a:t>Targeting </a:t>
            </a:r>
            <a:r>
              <a:rPr lang="en-US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wrong systems to the wrong farmers</a:t>
            </a:r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altLang="en-US" sz="2400" b="1" dirty="0"/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Donor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driven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/>
              <a:t>adoption</a:t>
            </a:r>
            <a:r>
              <a:rPr lang="de-DE" altLang="en-US" sz="2400" b="1" dirty="0"/>
              <a:t> -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one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-size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fits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-all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approaches</a:t>
            </a:r>
            <a:endParaRPr lang="de-DE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Low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adoption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– lack of </a:t>
            </a:r>
            <a:r>
              <a:rPr lang="de-DE" altLang="en-US" sz="2400" b="1" dirty="0" err="1"/>
              <a:t>understanding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of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underlying</a:t>
            </a:r>
            <a:r>
              <a:rPr lang="de-DE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altLang="en-US" sz="2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issues</a:t>
            </a:r>
            <a:endParaRPr lang="de-DE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342900" indent="-34290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450850" algn="l"/>
              </a:tabLst>
              <a:defRPr/>
            </a:pPr>
            <a:r>
              <a:rPr lang="en-US" altLang="en-US" sz="2400" b="1" dirty="0"/>
              <a:t> </a:t>
            </a:r>
            <a:r>
              <a:rPr lang="en-US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Ignoring farmers rationale and </a:t>
            </a:r>
            <a:r>
              <a:rPr lang="en-US" altLang="en-US" sz="2400" b="1" dirty="0"/>
              <a:t>decision making</a:t>
            </a:r>
          </a:p>
          <a:p>
            <a:pPr marL="342900" indent="-342900"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450850" algn="l"/>
              </a:tabLst>
              <a:defRPr/>
            </a:pPr>
            <a:r>
              <a:rPr lang="en-US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The need for new </a:t>
            </a:r>
            <a:r>
              <a:rPr lang="en-US" altLang="en-US" sz="2400" b="1" dirty="0"/>
              <a:t>knowledge and co-development </a:t>
            </a:r>
            <a:r>
              <a:rPr lang="en-US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of technologies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7AE6C5-DC68-AD4C-9776-8AEF47B2C1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85" t="28942" r="283" b="33867"/>
          <a:stretch/>
        </p:blipFill>
        <p:spPr>
          <a:xfrm>
            <a:off x="22154" y="4038600"/>
            <a:ext cx="9110597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1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Projected change in agriculture productivity, 2080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1132D8-B43A-DF4E-AD42-2FC4D50B3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7400"/>
            <a:ext cx="7740713" cy="4343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E316027-6181-D04C-B620-5DA1A3D7EA52}"/>
              </a:ext>
            </a:extLst>
          </p:cNvPr>
          <p:cNvSpPr/>
          <p:nvPr/>
        </p:nvSpPr>
        <p:spPr>
          <a:xfrm>
            <a:off x="990600" y="6530591"/>
            <a:ext cx="249780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Source: Hugo </a:t>
            </a:r>
            <a:r>
              <a:rPr lang="en-US" sz="1000" dirty="0" err="1"/>
              <a:t>Ahlenius</a:t>
            </a:r>
            <a:r>
              <a:rPr lang="en-US" sz="1000" dirty="0"/>
              <a:t>, UNEP/GRID-</a:t>
            </a:r>
            <a:r>
              <a:rPr lang="en-US" sz="1000" dirty="0" err="1"/>
              <a:t>Arendal</a:t>
            </a:r>
            <a:r>
              <a:rPr lang="en-US" sz="1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25299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Scaling is more than the technology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9F9D65-6C71-E743-ACF2-B75A856CD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133600"/>
            <a:ext cx="5224013" cy="43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6665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We are ready…….!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2184737"/>
            <a:ext cx="792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ctr"/>
            <a:r>
              <a:rPr lang="en-US" sz="2000" b="1" dirty="0"/>
              <a:t>Project results </a:t>
            </a:r>
            <a:r>
              <a:rPr lang="en-US" sz="2000" dirty="0"/>
              <a:t>have been summarized in 4 project reports in contemporary design – </a:t>
            </a:r>
          </a:p>
          <a:p>
            <a:pPr marL="114300" algn="ctr"/>
            <a:r>
              <a:rPr lang="en-US" sz="2000" b="1" dirty="0"/>
              <a:t>This is our Business Case!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84A718-6C4C-D643-9103-32ABDECB29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" y="3505200"/>
            <a:ext cx="89789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2666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We are ready…….!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1981200"/>
            <a:ext cx="7924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/>
            <a:r>
              <a:rPr lang="en-US" sz="2000" b="1" dirty="0"/>
              <a:t>A regional proposal has been developed for southern Africa  and will be presented at a COP25 side event:</a:t>
            </a:r>
          </a:p>
          <a:p>
            <a:pPr marL="114300"/>
            <a:endParaRPr lang="en-US" sz="2000" b="1" dirty="0"/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Work package 1: </a:t>
            </a:r>
            <a:r>
              <a:rPr lang="en-US" sz="2000" dirty="0"/>
              <a:t>Scaling out Climate-Smart Agriculture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Work Package 2: </a:t>
            </a:r>
            <a:r>
              <a:rPr lang="en-US" sz="2000" dirty="0"/>
              <a:t>Knowledge generation and dissemination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000" b="1" dirty="0"/>
              <a:t>Work Package 3: </a:t>
            </a:r>
            <a:r>
              <a:rPr lang="en-US" sz="2000" dirty="0"/>
              <a:t>Aligning policies </a:t>
            </a:r>
          </a:p>
          <a:p>
            <a:pPr marL="114300"/>
            <a:endParaRPr lang="en-US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E68779-89E0-5649-BBC3-9DDCD9B1FDC9}"/>
              </a:ext>
            </a:extLst>
          </p:cNvPr>
          <p:cNvSpPr/>
          <p:nvPr/>
        </p:nvSpPr>
        <p:spPr>
          <a:xfrm>
            <a:off x="2590800" y="4419600"/>
            <a:ext cx="3169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We depend on country support</a:t>
            </a:r>
          </a:p>
        </p:txBody>
      </p:sp>
    </p:spTree>
    <p:extLst>
      <p:ext uri="{BB962C8B-B14F-4D97-AF65-F5344CB8AC3E}">
        <p14:creationId xmlns:p14="http://schemas.microsoft.com/office/powerpoint/2010/main" val="18022885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E53DFD2-0BE7-FB45-9C3D-8DD31AB82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362330"/>
            <a:ext cx="6477000" cy="54821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80AD90-7C61-AB4C-BEDD-C716DF6B9834}"/>
              </a:ext>
            </a:extLst>
          </p:cNvPr>
          <p:cNvSpPr txBox="1"/>
          <p:nvPr/>
        </p:nvSpPr>
        <p:spPr>
          <a:xfrm>
            <a:off x="3619500" y="1981200"/>
            <a:ext cx="2590800" cy="2308324"/>
          </a:xfrm>
          <a:prstGeom prst="rect">
            <a:avLst/>
          </a:prstGeom>
          <a:solidFill>
            <a:srgbClr val="EFFA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/>
              <a:t>YES </a:t>
            </a:r>
          </a:p>
          <a:p>
            <a:pPr algn="ctr"/>
            <a:r>
              <a:rPr lang="en-US" sz="4800" b="1" dirty="0"/>
              <a:t>We </a:t>
            </a:r>
          </a:p>
          <a:p>
            <a:pPr algn="ctr"/>
            <a:r>
              <a:rPr lang="en-US" sz="4800" b="1" dirty="0"/>
              <a:t>CAN!</a:t>
            </a:r>
          </a:p>
        </p:txBody>
      </p:sp>
    </p:spTree>
    <p:extLst>
      <p:ext uri="{BB962C8B-B14F-4D97-AF65-F5344CB8AC3E}">
        <p14:creationId xmlns:p14="http://schemas.microsoft.com/office/powerpoint/2010/main" val="120400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Traditional African smallholder farming systems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685800" y="1981200"/>
            <a:ext cx="3886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Based</a:t>
            </a:r>
            <a:r>
              <a:rPr lang="de-DE" sz="2000" dirty="0"/>
              <a:t> on </a:t>
            </a:r>
            <a:r>
              <a:rPr lang="de-DE" sz="2000" b="1" dirty="0" err="1"/>
              <a:t>tillage</a:t>
            </a:r>
            <a:r>
              <a:rPr lang="de-DE" sz="2000" dirty="0"/>
              <a:t> (</a:t>
            </a:r>
            <a:r>
              <a:rPr lang="de-DE" sz="2000" dirty="0" err="1"/>
              <a:t>manual</a:t>
            </a:r>
            <a:r>
              <a:rPr lang="de-DE" sz="2000" dirty="0"/>
              <a:t>/</a:t>
            </a:r>
            <a:r>
              <a:rPr lang="de-DE" sz="2000" dirty="0" err="1"/>
              <a:t>animal</a:t>
            </a:r>
            <a:r>
              <a:rPr lang="de-DE" sz="2000" dirty="0"/>
              <a:t> </a:t>
            </a:r>
            <a:r>
              <a:rPr lang="de-DE" sz="2000" dirty="0" err="1"/>
              <a:t>traction</a:t>
            </a:r>
            <a:r>
              <a:rPr lang="de-DE" sz="2000" dirty="0"/>
              <a:t>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b="1" dirty="0" err="1"/>
              <a:t>Residue</a:t>
            </a:r>
            <a:r>
              <a:rPr lang="de-DE" sz="2000" dirty="0"/>
              <a:t> </a:t>
            </a:r>
            <a:r>
              <a:rPr lang="de-DE" sz="2000" dirty="0" err="1"/>
              <a:t>removal</a:t>
            </a:r>
            <a:endParaRPr lang="de-DE" sz="2000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Monocropping</a:t>
            </a:r>
            <a:r>
              <a:rPr lang="de-DE" sz="2000" dirty="0"/>
              <a:t> of </a:t>
            </a:r>
            <a:r>
              <a:rPr lang="de-DE" sz="2000" b="1" dirty="0" err="1"/>
              <a:t>maize</a:t>
            </a:r>
            <a:endParaRPr lang="de-DE" sz="2000" b="1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/>
              <a:t>Limited</a:t>
            </a:r>
            <a:r>
              <a:rPr lang="de-DE" sz="2000" b="1" dirty="0"/>
              <a:t> </a:t>
            </a:r>
            <a:r>
              <a:rPr lang="de-DE" sz="2000" b="1" dirty="0" err="1"/>
              <a:t>fertilizer</a:t>
            </a:r>
            <a:r>
              <a:rPr lang="de-DE" sz="2000" b="1" dirty="0"/>
              <a:t> </a:t>
            </a:r>
            <a:r>
              <a:rPr lang="de-DE" sz="2000" dirty="0" err="1"/>
              <a:t>use</a:t>
            </a:r>
            <a:endParaRPr lang="de-DE" sz="2000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Based</a:t>
            </a:r>
            <a:r>
              <a:rPr lang="de-DE" sz="2000" dirty="0"/>
              <a:t> on </a:t>
            </a:r>
            <a:r>
              <a:rPr lang="de-DE" sz="2000" b="1" dirty="0"/>
              <a:t>traditional</a:t>
            </a:r>
            <a:r>
              <a:rPr lang="de-DE" sz="2000" dirty="0"/>
              <a:t> </a:t>
            </a:r>
            <a:r>
              <a:rPr lang="de-DE" sz="2000" dirty="0" err="1"/>
              <a:t>varieties</a:t>
            </a:r>
            <a:endParaRPr lang="de-DE" sz="2000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Affected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</a:t>
            </a:r>
            <a:r>
              <a:rPr lang="de-DE" sz="2000" b="1" dirty="0"/>
              <a:t>variable </a:t>
            </a:r>
            <a:r>
              <a:rPr lang="de-DE" sz="2000" b="1" dirty="0" err="1"/>
              <a:t>climate</a:t>
            </a:r>
            <a:endParaRPr lang="de-DE" sz="2000" b="1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Inherently</a:t>
            </a:r>
            <a:r>
              <a:rPr lang="de-DE" sz="2000" dirty="0"/>
              <a:t> </a:t>
            </a:r>
            <a:r>
              <a:rPr lang="de-DE" sz="2000" b="1" dirty="0" err="1"/>
              <a:t>poor</a:t>
            </a:r>
            <a:r>
              <a:rPr lang="de-DE" sz="2000" b="1" dirty="0"/>
              <a:t> </a:t>
            </a:r>
            <a:r>
              <a:rPr lang="de-DE" sz="2000" b="1" dirty="0" err="1"/>
              <a:t>soil</a:t>
            </a:r>
            <a:r>
              <a:rPr lang="de-DE" sz="2000" b="1" dirty="0"/>
              <a:t> </a:t>
            </a:r>
            <a:r>
              <a:rPr lang="de-DE" sz="2000" b="1" dirty="0" err="1"/>
              <a:t>fertility</a:t>
            </a:r>
            <a:endParaRPr lang="de-DE" sz="2000" dirty="0"/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0899DE21-473F-1547-BB87-A14AABB44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137" y="4267200"/>
            <a:ext cx="2526173" cy="21336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FA696F-4FA4-1547-A8E0-0EFFAE0641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2133600"/>
            <a:ext cx="2539800" cy="19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70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The consequences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E56DB8-5509-2448-B3BA-AD53011B7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81200"/>
            <a:ext cx="3484860" cy="45091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1A8B147-751E-134F-B9EF-F64E096FC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141" y="1967696"/>
            <a:ext cx="2761205" cy="20709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E857C8-8CD6-8048-B4B6-EC3EB224E9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7142" y="4227117"/>
            <a:ext cx="3561058" cy="23740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3C476E-D7C0-F54F-8DEF-89C5EBE1CF6B}"/>
              </a:ext>
            </a:extLst>
          </p:cNvPr>
          <p:cNvSpPr txBox="1"/>
          <p:nvPr/>
        </p:nvSpPr>
        <p:spPr>
          <a:xfrm>
            <a:off x="762000" y="6566598"/>
            <a:ext cx="3270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Source: Sonder, unpublished</a:t>
            </a:r>
          </a:p>
        </p:txBody>
      </p:sp>
    </p:spTree>
    <p:extLst>
      <p:ext uri="{BB962C8B-B14F-4D97-AF65-F5344CB8AC3E}">
        <p14:creationId xmlns:p14="http://schemas.microsoft.com/office/powerpoint/2010/main" val="2232184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Landscapes with multiple CSA options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1178BCA7-E12D-4042-8CE9-2F2078B30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057400"/>
            <a:ext cx="6248400" cy="472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637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82296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Out scaling climate-smart technologies to smallholder farmers in Malawi, Zambia &amp; Zimbabwe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E5906A-6959-C643-BDA4-DA7C93A92B5A}"/>
              </a:ext>
            </a:extLst>
          </p:cNvPr>
          <p:cNvSpPr/>
          <p:nvPr/>
        </p:nvSpPr>
        <p:spPr>
          <a:xfrm>
            <a:off x="990600" y="2343090"/>
            <a:ext cx="7924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/>
            <a:r>
              <a:rPr lang="en-US" sz="2000" i="1" dirty="0"/>
              <a:t>Adaptation to Climate Change for Smallholder Rural Areas (ACCRA) Project funded by GIZ/CCARDESA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46037A-FBE2-6A46-88C2-0215ECCA1015}"/>
              </a:ext>
            </a:extLst>
          </p:cNvPr>
          <p:cNvSpPr/>
          <p:nvPr/>
        </p:nvSpPr>
        <p:spPr>
          <a:xfrm>
            <a:off x="685800" y="3124200"/>
            <a:ext cx="38100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Undertake a climate change </a:t>
            </a:r>
            <a:r>
              <a:rPr lang="en-US" sz="2000" b="1" dirty="0">
                <a:solidFill>
                  <a:prstClr val="black"/>
                </a:solidFill>
              </a:rPr>
              <a:t>Vulnerability Assessment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Piloting </a:t>
            </a:r>
            <a:r>
              <a:rPr lang="en-US" sz="2000" dirty="0"/>
              <a:t>CSA technologies on-farm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Prioritization</a:t>
            </a:r>
            <a:r>
              <a:rPr lang="en-US" sz="2000" dirty="0"/>
              <a:t> of CSA technologies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Feasibility</a:t>
            </a:r>
            <a:r>
              <a:rPr lang="en-US" sz="2000" dirty="0"/>
              <a:t> study</a:t>
            </a:r>
          </a:p>
          <a:p>
            <a:pPr marL="342900" indent="-34290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Development of out-scaling </a:t>
            </a:r>
            <a:r>
              <a:rPr lang="en-US" sz="2000" b="1" dirty="0"/>
              <a:t>Proposals</a:t>
            </a:r>
            <a:r>
              <a:rPr lang="en-US" sz="2000" dirty="0"/>
              <a:t> for CSA scaling</a:t>
            </a:r>
            <a:endParaRPr lang="en-GB" sz="20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DF77E8-93A3-234C-91D4-1540E8D96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2895600"/>
            <a:ext cx="2133600" cy="381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25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Vulnerability assessment - process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8D0EC46-4D3D-6548-8CAF-967BFAAB2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209800"/>
            <a:ext cx="6019800" cy="3918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13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315200" cy="457200"/>
          </a:xfrm>
        </p:spPr>
        <p:txBody>
          <a:bodyPr/>
          <a:lstStyle/>
          <a:p>
            <a:r>
              <a:rPr lang="en-US" sz="2800" b="1" dirty="0">
                <a:latin typeface="+mn-lt"/>
              </a:rPr>
              <a:t>Piloting in CSA in on-farm communities of Southern Africa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FB8727-FA66-3B4C-B05F-83BCFC8E8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2412839"/>
            <a:ext cx="8001000" cy="29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8494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146</TotalTime>
  <Words>582</Words>
  <Application>Microsoft Macintosh PowerPoint</Application>
  <PresentationFormat>On-screen Show (4:3)</PresentationFormat>
  <Paragraphs>89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Odhong, Jonathan (IITA)</cp:lastModifiedBy>
  <cp:revision>54</cp:revision>
  <cp:lastPrinted>2011-10-06T11:45:23Z</cp:lastPrinted>
  <dcterms:created xsi:type="dcterms:W3CDTF">2019-09-18T16:38:40Z</dcterms:created>
  <dcterms:modified xsi:type="dcterms:W3CDTF">2020-01-06T10:16:39Z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