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5"/>
  </p:notesMasterIdLst>
  <p:sldIdLst>
    <p:sldId id="717" r:id="rId5"/>
    <p:sldId id="719" r:id="rId6"/>
    <p:sldId id="720" r:id="rId7"/>
    <p:sldId id="721" r:id="rId8"/>
    <p:sldId id="257" r:id="rId9"/>
    <p:sldId id="344" r:id="rId10"/>
    <p:sldId id="476" r:id="rId11"/>
    <p:sldId id="708" r:id="rId12"/>
    <p:sldId id="284" r:id="rId13"/>
    <p:sldId id="723"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48"/>
  </p:normalViewPr>
  <p:slideViewPr>
    <p:cSldViewPr snapToGrid="0">
      <p:cViewPr varScale="1">
        <p:scale>
          <a:sx n="78" d="100"/>
          <a:sy n="78" d="100"/>
        </p:scale>
        <p:origin x="850"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70CD663-20DD-45EC-BD60-61B5BD444785}" type="doc">
      <dgm:prSet loTypeId="urn:microsoft.com/office/officeart/2008/layout/VerticalAccentList" loCatId="list" qsTypeId="urn:microsoft.com/office/officeart/2005/8/quickstyle/simple1" qsCatId="simple" csTypeId="urn:microsoft.com/office/officeart/2005/8/colors/accent1_2" csCatId="accent1" phldr="1"/>
      <dgm:spPr/>
      <dgm:t>
        <a:bodyPr/>
        <a:lstStyle/>
        <a:p>
          <a:endParaRPr lang="de-DE"/>
        </a:p>
      </dgm:t>
    </dgm:pt>
    <dgm:pt modelId="{E3045C8E-FDDC-4DFF-83AA-2CD4009D3051}">
      <dgm:prSet phldrT="[Text]"/>
      <dgm:spPr/>
      <dgm:t>
        <a:bodyPr/>
        <a:lstStyle/>
        <a:p>
          <a:r>
            <a:rPr lang="de-DE" dirty="0" err="1"/>
            <a:t>Theme</a:t>
          </a:r>
          <a:r>
            <a:rPr lang="de-DE" dirty="0"/>
            <a:t> 1</a:t>
          </a:r>
        </a:p>
      </dgm:t>
    </dgm:pt>
    <dgm:pt modelId="{B3305E8E-606E-4367-A020-413D527A35EA}" type="parTrans" cxnId="{0C77170D-CD63-44A5-A106-E74EF74E0205}">
      <dgm:prSet/>
      <dgm:spPr/>
      <dgm:t>
        <a:bodyPr/>
        <a:lstStyle/>
        <a:p>
          <a:endParaRPr lang="de-DE"/>
        </a:p>
      </dgm:t>
    </dgm:pt>
    <dgm:pt modelId="{1C950FED-4792-46B2-A2E4-98995BEBF46C}" type="sibTrans" cxnId="{0C77170D-CD63-44A5-A106-E74EF74E0205}">
      <dgm:prSet/>
      <dgm:spPr/>
      <dgm:t>
        <a:bodyPr/>
        <a:lstStyle/>
        <a:p>
          <a:endParaRPr lang="de-DE"/>
        </a:p>
      </dgm:t>
    </dgm:pt>
    <dgm:pt modelId="{1B28F3BC-0434-417C-A5E9-B933EFB76CD0}">
      <dgm:prSet phldrT="[Text]"/>
      <dgm:spPr/>
      <dgm:t>
        <a:bodyPr/>
        <a:lstStyle/>
        <a:p>
          <a:r>
            <a:rPr lang="de-DE" dirty="0"/>
            <a:t>Who </a:t>
          </a:r>
          <a:r>
            <a:rPr lang="de-DE" dirty="0" err="1"/>
            <a:t>is</a:t>
          </a:r>
          <a:r>
            <a:rPr lang="de-DE" dirty="0"/>
            <a:t> a </a:t>
          </a:r>
          <a:r>
            <a:rPr lang="de-DE" dirty="0" err="1"/>
            <a:t>farmer</a:t>
          </a:r>
          <a:r>
            <a:rPr lang="de-DE" dirty="0"/>
            <a:t>?</a:t>
          </a:r>
        </a:p>
      </dgm:t>
    </dgm:pt>
    <dgm:pt modelId="{04AE2D0C-611E-480D-809B-65A476244F91}" type="parTrans" cxnId="{A9CE31BE-D46B-4D99-9265-7D6C5BD1C14C}">
      <dgm:prSet/>
      <dgm:spPr/>
      <dgm:t>
        <a:bodyPr/>
        <a:lstStyle/>
        <a:p>
          <a:endParaRPr lang="de-DE"/>
        </a:p>
      </dgm:t>
    </dgm:pt>
    <dgm:pt modelId="{F1A0CFCF-C450-4985-A6FE-5C8287E814F2}" type="sibTrans" cxnId="{A9CE31BE-D46B-4D99-9265-7D6C5BD1C14C}">
      <dgm:prSet/>
      <dgm:spPr/>
      <dgm:t>
        <a:bodyPr/>
        <a:lstStyle/>
        <a:p>
          <a:endParaRPr lang="de-DE"/>
        </a:p>
      </dgm:t>
    </dgm:pt>
    <dgm:pt modelId="{F6C981AD-5C59-4168-B05E-2F7B2FD9606F}">
      <dgm:prSet phldrT="[Text]"/>
      <dgm:spPr/>
      <dgm:t>
        <a:bodyPr/>
        <a:lstStyle/>
        <a:p>
          <a:r>
            <a:rPr lang="de-DE" dirty="0" err="1"/>
            <a:t>Theme</a:t>
          </a:r>
          <a:r>
            <a:rPr lang="de-DE" dirty="0"/>
            <a:t> 2</a:t>
          </a:r>
        </a:p>
      </dgm:t>
    </dgm:pt>
    <dgm:pt modelId="{D72326C5-A723-4B49-952F-B99592ED9B87}" type="parTrans" cxnId="{03D94311-28F4-4211-8C0C-22C0EFCF6341}">
      <dgm:prSet/>
      <dgm:spPr/>
      <dgm:t>
        <a:bodyPr/>
        <a:lstStyle/>
        <a:p>
          <a:endParaRPr lang="de-DE"/>
        </a:p>
      </dgm:t>
    </dgm:pt>
    <dgm:pt modelId="{41D9AE92-571F-49B7-9411-40929E24EA53}" type="sibTrans" cxnId="{03D94311-28F4-4211-8C0C-22C0EFCF6341}">
      <dgm:prSet/>
      <dgm:spPr/>
      <dgm:t>
        <a:bodyPr/>
        <a:lstStyle/>
        <a:p>
          <a:endParaRPr lang="de-DE"/>
        </a:p>
      </dgm:t>
    </dgm:pt>
    <dgm:pt modelId="{48EC083A-A503-4DCC-B1DA-423B35AAE76A}">
      <dgm:prSet phldrT="[Text]"/>
      <dgm:spPr/>
      <dgm:t>
        <a:bodyPr/>
        <a:lstStyle/>
        <a:p>
          <a:r>
            <a:rPr lang="de-DE" dirty="0"/>
            <a:t>Do </a:t>
          </a:r>
          <a:r>
            <a:rPr lang="de-DE" dirty="0" err="1"/>
            <a:t>women</a:t>
          </a:r>
          <a:r>
            <a:rPr lang="de-DE" dirty="0"/>
            <a:t>/ </a:t>
          </a:r>
          <a:r>
            <a:rPr lang="de-DE" dirty="0" err="1"/>
            <a:t>men</a:t>
          </a:r>
          <a:r>
            <a:rPr lang="de-DE" dirty="0"/>
            <a:t> </a:t>
          </a:r>
          <a:r>
            <a:rPr lang="de-DE" dirty="0" err="1"/>
            <a:t>farm</a:t>
          </a:r>
          <a:r>
            <a:rPr lang="de-DE" dirty="0"/>
            <a:t> all </a:t>
          </a:r>
          <a:r>
            <a:rPr lang="de-DE" dirty="0" err="1"/>
            <a:t>their</a:t>
          </a:r>
          <a:r>
            <a:rPr lang="de-DE" dirty="0"/>
            <a:t> </a:t>
          </a:r>
          <a:r>
            <a:rPr lang="de-DE" dirty="0" err="1"/>
            <a:t>lives</a:t>
          </a:r>
          <a:r>
            <a:rPr lang="de-DE" dirty="0"/>
            <a:t>?</a:t>
          </a:r>
        </a:p>
      </dgm:t>
    </dgm:pt>
    <dgm:pt modelId="{21B40D23-2408-44B4-A4FA-421A2B0CF96B}" type="parTrans" cxnId="{F2331F7C-BE90-44BA-AB6B-414E4E348A03}">
      <dgm:prSet/>
      <dgm:spPr/>
      <dgm:t>
        <a:bodyPr/>
        <a:lstStyle/>
        <a:p>
          <a:endParaRPr lang="de-DE"/>
        </a:p>
      </dgm:t>
    </dgm:pt>
    <dgm:pt modelId="{D7A0C2FD-C0A5-4618-9587-60A66B484686}" type="sibTrans" cxnId="{F2331F7C-BE90-44BA-AB6B-414E4E348A03}">
      <dgm:prSet/>
      <dgm:spPr/>
      <dgm:t>
        <a:bodyPr/>
        <a:lstStyle/>
        <a:p>
          <a:endParaRPr lang="de-DE"/>
        </a:p>
      </dgm:t>
    </dgm:pt>
    <dgm:pt modelId="{5E153FFB-B529-48B0-84A4-F7E08613C1D6}">
      <dgm:prSet phldrT="[Text]"/>
      <dgm:spPr/>
      <dgm:t>
        <a:bodyPr/>
        <a:lstStyle/>
        <a:p>
          <a:r>
            <a:rPr lang="de-DE" dirty="0" err="1"/>
            <a:t>Theme</a:t>
          </a:r>
          <a:r>
            <a:rPr lang="de-DE" dirty="0"/>
            <a:t> 3</a:t>
          </a:r>
        </a:p>
      </dgm:t>
    </dgm:pt>
    <dgm:pt modelId="{37626E84-AF8B-422C-ABAF-38EF4A46B564}" type="parTrans" cxnId="{0B00D0CA-5BA3-4EFD-876D-7481C813AAC4}">
      <dgm:prSet/>
      <dgm:spPr/>
      <dgm:t>
        <a:bodyPr/>
        <a:lstStyle/>
        <a:p>
          <a:endParaRPr lang="de-DE"/>
        </a:p>
      </dgm:t>
    </dgm:pt>
    <dgm:pt modelId="{B9EA8FCA-4C50-4507-AB21-4A39F764A894}" type="sibTrans" cxnId="{0B00D0CA-5BA3-4EFD-876D-7481C813AAC4}">
      <dgm:prSet/>
      <dgm:spPr/>
      <dgm:t>
        <a:bodyPr/>
        <a:lstStyle/>
        <a:p>
          <a:endParaRPr lang="de-DE"/>
        </a:p>
      </dgm:t>
    </dgm:pt>
    <dgm:pt modelId="{BC408BF1-9C55-403F-9C50-06DBBF24FF32}">
      <dgm:prSet phldrT="[Text]"/>
      <dgm:spPr/>
      <dgm:t>
        <a:bodyPr/>
        <a:lstStyle/>
        <a:p>
          <a:r>
            <a:rPr lang="de-DE" dirty="0"/>
            <a:t>Who will </a:t>
          </a:r>
          <a:r>
            <a:rPr lang="de-DE" dirty="0" err="1"/>
            <a:t>be</a:t>
          </a:r>
          <a:r>
            <a:rPr lang="de-DE" dirty="0"/>
            <a:t> </a:t>
          </a:r>
          <a:r>
            <a:rPr lang="de-DE" dirty="0" err="1"/>
            <a:t>future</a:t>
          </a:r>
          <a:r>
            <a:rPr lang="de-DE" dirty="0"/>
            <a:t> </a:t>
          </a:r>
          <a:r>
            <a:rPr lang="de-DE" dirty="0" err="1"/>
            <a:t>farmers</a:t>
          </a:r>
          <a:r>
            <a:rPr lang="de-DE" dirty="0"/>
            <a:t>?</a:t>
          </a:r>
        </a:p>
      </dgm:t>
    </dgm:pt>
    <dgm:pt modelId="{60A68DB0-0C07-4C55-8E35-BEA367C2BA16}" type="parTrans" cxnId="{BAB78B96-8178-48E0-93C1-7A0EAC45E772}">
      <dgm:prSet/>
      <dgm:spPr/>
      <dgm:t>
        <a:bodyPr/>
        <a:lstStyle/>
        <a:p>
          <a:endParaRPr lang="de-DE"/>
        </a:p>
      </dgm:t>
    </dgm:pt>
    <dgm:pt modelId="{F266A982-C12D-4606-B172-D7C4173423FF}" type="sibTrans" cxnId="{BAB78B96-8178-48E0-93C1-7A0EAC45E772}">
      <dgm:prSet/>
      <dgm:spPr/>
      <dgm:t>
        <a:bodyPr/>
        <a:lstStyle/>
        <a:p>
          <a:endParaRPr lang="de-DE"/>
        </a:p>
      </dgm:t>
    </dgm:pt>
    <dgm:pt modelId="{347AC299-C01C-4B48-8307-179294BCF8AF}" type="pres">
      <dgm:prSet presAssocID="{570CD663-20DD-45EC-BD60-61B5BD444785}" presName="Name0" presStyleCnt="0">
        <dgm:presLayoutVars>
          <dgm:chMax/>
          <dgm:chPref/>
          <dgm:dir/>
        </dgm:presLayoutVars>
      </dgm:prSet>
      <dgm:spPr/>
    </dgm:pt>
    <dgm:pt modelId="{79D2B54C-F903-4A6A-8681-35DE7EF3FAFB}" type="pres">
      <dgm:prSet presAssocID="{E3045C8E-FDDC-4DFF-83AA-2CD4009D3051}" presName="parenttextcomposite" presStyleCnt="0"/>
      <dgm:spPr/>
    </dgm:pt>
    <dgm:pt modelId="{EA67C131-EE75-4250-9A1F-AFB83EB8AB40}" type="pres">
      <dgm:prSet presAssocID="{E3045C8E-FDDC-4DFF-83AA-2CD4009D3051}" presName="parenttext" presStyleLbl="revTx" presStyleIdx="0" presStyleCnt="3">
        <dgm:presLayoutVars>
          <dgm:chMax/>
          <dgm:chPref val="2"/>
          <dgm:bulletEnabled val="1"/>
        </dgm:presLayoutVars>
      </dgm:prSet>
      <dgm:spPr/>
    </dgm:pt>
    <dgm:pt modelId="{E6112C51-659C-45F9-A816-E362FD8302F3}" type="pres">
      <dgm:prSet presAssocID="{E3045C8E-FDDC-4DFF-83AA-2CD4009D3051}" presName="composite" presStyleCnt="0"/>
      <dgm:spPr/>
    </dgm:pt>
    <dgm:pt modelId="{F3BD6233-F3A9-43D7-B131-9A41145D52C2}" type="pres">
      <dgm:prSet presAssocID="{E3045C8E-FDDC-4DFF-83AA-2CD4009D3051}" presName="chevron1" presStyleLbl="alignNode1" presStyleIdx="0" presStyleCnt="21"/>
      <dgm:spPr/>
    </dgm:pt>
    <dgm:pt modelId="{82AB54B3-B22F-4F92-BC3E-1D286AFA0BDA}" type="pres">
      <dgm:prSet presAssocID="{E3045C8E-FDDC-4DFF-83AA-2CD4009D3051}" presName="chevron2" presStyleLbl="alignNode1" presStyleIdx="1" presStyleCnt="21"/>
      <dgm:spPr/>
    </dgm:pt>
    <dgm:pt modelId="{5EB2981B-92AE-44E4-A52F-B257735CE47D}" type="pres">
      <dgm:prSet presAssocID="{E3045C8E-FDDC-4DFF-83AA-2CD4009D3051}" presName="chevron3" presStyleLbl="alignNode1" presStyleIdx="2" presStyleCnt="21"/>
      <dgm:spPr/>
    </dgm:pt>
    <dgm:pt modelId="{135C3B64-1B75-4415-B7FD-F30FFC8004AB}" type="pres">
      <dgm:prSet presAssocID="{E3045C8E-FDDC-4DFF-83AA-2CD4009D3051}" presName="chevron4" presStyleLbl="alignNode1" presStyleIdx="3" presStyleCnt="21"/>
      <dgm:spPr/>
    </dgm:pt>
    <dgm:pt modelId="{2B1FC13E-FBDA-4086-8DA9-3A7DD44ED0BD}" type="pres">
      <dgm:prSet presAssocID="{E3045C8E-FDDC-4DFF-83AA-2CD4009D3051}" presName="chevron5" presStyleLbl="alignNode1" presStyleIdx="4" presStyleCnt="21"/>
      <dgm:spPr/>
    </dgm:pt>
    <dgm:pt modelId="{565BA425-B00F-4F27-9E29-D1C542B87604}" type="pres">
      <dgm:prSet presAssocID="{E3045C8E-FDDC-4DFF-83AA-2CD4009D3051}" presName="chevron6" presStyleLbl="alignNode1" presStyleIdx="5" presStyleCnt="21"/>
      <dgm:spPr/>
    </dgm:pt>
    <dgm:pt modelId="{5DED1832-E74E-4E96-ADF0-768E07EC8542}" type="pres">
      <dgm:prSet presAssocID="{E3045C8E-FDDC-4DFF-83AA-2CD4009D3051}" presName="chevron7" presStyleLbl="alignNode1" presStyleIdx="6" presStyleCnt="21"/>
      <dgm:spPr/>
    </dgm:pt>
    <dgm:pt modelId="{DCC0ED71-6744-46F4-BCF5-686F27E3580C}" type="pres">
      <dgm:prSet presAssocID="{E3045C8E-FDDC-4DFF-83AA-2CD4009D3051}" presName="childtext" presStyleLbl="solidFgAcc1" presStyleIdx="0" presStyleCnt="3">
        <dgm:presLayoutVars>
          <dgm:chMax/>
          <dgm:chPref val="0"/>
          <dgm:bulletEnabled val="1"/>
        </dgm:presLayoutVars>
      </dgm:prSet>
      <dgm:spPr/>
    </dgm:pt>
    <dgm:pt modelId="{3B29E0ED-2C63-4009-A29B-ABC0CC44462E}" type="pres">
      <dgm:prSet presAssocID="{1C950FED-4792-46B2-A2E4-98995BEBF46C}" presName="sibTrans" presStyleCnt="0"/>
      <dgm:spPr/>
    </dgm:pt>
    <dgm:pt modelId="{4D0AC3A1-247B-4330-B0CF-C4B11F7AF3E6}" type="pres">
      <dgm:prSet presAssocID="{F6C981AD-5C59-4168-B05E-2F7B2FD9606F}" presName="parenttextcomposite" presStyleCnt="0"/>
      <dgm:spPr/>
    </dgm:pt>
    <dgm:pt modelId="{61625F8A-BF8C-4FAA-8DC3-39132B031A19}" type="pres">
      <dgm:prSet presAssocID="{F6C981AD-5C59-4168-B05E-2F7B2FD9606F}" presName="parenttext" presStyleLbl="revTx" presStyleIdx="1" presStyleCnt="3">
        <dgm:presLayoutVars>
          <dgm:chMax/>
          <dgm:chPref val="2"/>
          <dgm:bulletEnabled val="1"/>
        </dgm:presLayoutVars>
      </dgm:prSet>
      <dgm:spPr/>
    </dgm:pt>
    <dgm:pt modelId="{D0424A56-C684-49E8-AD73-F7AE8DC1A7D0}" type="pres">
      <dgm:prSet presAssocID="{F6C981AD-5C59-4168-B05E-2F7B2FD9606F}" presName="composite" presStyleCnt="0"/>
      <dgm:spPr/>
    </dgm:pt>
    <dgm:pt modelId="{4850CB22-8D50-48B9-87E0-0EEA7CD91FC5}" type="pres">
      <dgm:prSet presAssocID="{F6C981AD-5C59-4168-B05E-2F7B2FD9606F}" presName="chevron1" presStyleLbl="alignNode1" presStyleIdx="7" presStyleCnt="21"/>
      <dgm:spPr/>
    </dgm:pt>
    <dgm:pt modelId="{CD439088-3722-4DCE-9AD9-F13FF042FE94}" type="pres">
      <dgm:prSet presAssocID="{F6C981AD-5C59-4168-B05E-2F7B2FD9606F}" presName="chevron2" presStyleLbl="alignNode1" presStyleIdx="8" presStyleCnt="21"/>
      <dgm:spPr/>
    </dgm:pt>
    <dgm:pt modelId="{B5897234-A312-474D-999A-517893F8BA6F}" type="pres">
      <dgm:prSet presAssocID="{F6C981AD-5C59-4168-B05E-2F7B2FD9606F}" presName="chevron3" presStyleLbl="alignNode1" presStyleIdx="9" presStyleCnt="21"/>
      <dgm:spPr/>
    </dgm:pt>
    <dgm:pt modelId="{ABC8C774-C41C-44BD-A2EE-8699C9013507}" type="pres">
      <dgm:prSet presAssocID="{F6C981AD-5C59-4168-B05E-2F7B2FD9606F}" presName="chevron4" presStyleLbl="alignNode1" presStyleIdx="10" presStyleCnt="21"/>
      <dgm:spPr/>
    </dgm:pt>
    <dgm:pt modelId="{B3590BC3-23A9-4531-8018-7965F403D1C4}" type="pres">
      <dgm:prSet presAssocID="{F6C981AD-5C59-4168-B05E-2F7B2FD9606F}" presName="chevron5" presStyleLbl="alignNode1" presStyleIdx="11" presStyleCnt="21"/>
      <dgm:spPr/>
    </dgm:pt>
    <dgm:pt modelId="{CC47DE81-FE68-4E7F-AB4C-08A6C62BEDA4}" type="pres">
      <dgm:prSet presAssocID="{F6C981AD-5C59-4168-B05E-2F7B2FD9606F}" presName="chevron6" presStyleLbl="alignNode1" presStyleIdx="12" presStyleCnt="21"/>
      <dgm:spPr/>
    </dgm:pt>
    <dgm:pt modelId="{94F734B9-9FF4-40ED-9EF7-87E5F7DBE31C}" type="pres">
      <dgm:prSet presAssocID="{F6C981AD-5C59-4168-B05E-2F7B2FD9606F}" presName="chevron7" presStyleLbl="alignNode1" presStyleIdx="13" presStyleCnt="21"/>
      <dgm:spPr/>
    </dgm:pt>
    <dgm:pt modelId="{2E582BD8-FC74-4242-9F34-D67C88776D68}" type="pres">
      <dgm:prSet presAssocID="{F6C981AD-5C59-4168-B05E-2F7B2FD9606F}" presName="childtext" presStyleLbl="solidFgAcc1" presStyleIdx="1" presStyleCnt="3">
        <dgm:presLayoutVars>
          <dgm:chMax/>
          <dgm:chPref val="0"/>
          <dgm:bulletEnabled val="1"/>
        </dgm:presLayoutVars>
      </dgm:prSet>
      <dgm:spPr/>
    </dgm:pt>
    <dgm:pt modelId="{4323C54D-568A-4E06-A7DB-B6FD5D96EF8D}" type="pres">
      <dgm:prSet presAssocID="{41D9AE92-571F-49B7-9411-40929E24EA53}" presName="sibTrans" presStyleCnt="0"/>
      <dgm:spPr/>
    </dgm:pt>
    <dgm:pt modelId="{69ACE472-37C2-4E9D-A97C-9D16B6B373B9}" type="pres">
      <dgm:prSet presAssocID="{5E153FFB-B529-48B0-84A4-F7E08613C1D6}" presName="parenttextcomposite" presStyleCnt="0"/>
      <dgm:spPr/>
    </dgm:pt>
    <dgm:pt modelId="{8D6DFF19-14DE-4F28-BD74-602C835DD648}" type="pres">
      <dgm:prSet presAssocID="{5E153FFB-B529-48B0-84A4-F7E08613C1D6}" presName="parenttext" presStyleLbl="revTx" presStyleIdx="2" presStyleCnt="3">
        <dgm:presLayoutVars>
          <dgm:chMax/>
          <dgm:chPref val="2"/>
          <dgm:bulletEnabled val="1"/>
        </dgm:presLayoutVars>
      </dgm:prSet>
      <dgm:spPr/>
    </dgm:pt>
    <dgm:pt modelId="{0DE66910-B977-4F83-A983-FCA9102A0D05}" type="pres">
      <dgm:prSet presAssocID="{5E153FFB-B529-48B0-84A4-F7E08613C1D6}" presName="composite" presStyleCnt="0"/>
      <dgm:spPr/>
    </dgm:pt>
    <dgm:pt modelId="{A260FA1F-E89E-4D2D-A63A-513D3361ACDC}" type="pres">
      <dgm:prSet presAssocID="{5E153FFB-B529-48B0-84A4-F7E08613C1D6}" presName="chevron1" presStyleLbl="alignNode1" presStyleIdx="14" presStyleCnt="21"/>
      <dgm:spPr/>
    </dgm:pt>
    <dgm:pt modelId="{0A614337-4EFA-4BD6-8BC9-15548E9FCA8B}" type="pres">
      <dgm:prSet presAssocID="{5E153FFB-B529-48B0-84A4-F7E08613C1D6}" presName="chevron2" presStyleLbl="alignNode1" presStyleIdx="15" presStyleCnt="21"/>
      <dgm:spPr/>
    </dgm:pt>
    <dgm:pt modelId="{C27189CB-1565-43BD-8CFB-289B8A9CF418}" type="pres">
      <dgm:prSet presAssocID="{5E153FFB-B529-48B0-84A4-F7E08613C1D6}" presName="chevron3" presStyleLbl="alignNode1" presStyleIdx="16" presStyleCnt="21"/>
      <dgm:spPr/>
    </dgm:pt>
    <dgm:pt modelId="{0C94192B-DC98-4F3D-8135-D8DD6FA20715}" type="pres">
      <dgm:prSet presAssocID="{5E153FFB-B529-48B0-84A4-F7E08613C1D6}" presName="chevron4" presStyleLbl="alignNode1" presStyleIdx="17" presStyleCnt="21"/>
      <dgm:spPr/>
    </dgm:pt>
    <dgm:pt modelId="{29993AA9-0DF8-41D2-9E40-909785CD6C60}" type="pres">
      <dgm:prSet presAssocID="{5E153FFB-B529-48B0-84A4-F7E08613C1D6}" presName="chevron5" presStyleLbl="alignNode1" presStyleIdx="18" presStyleCnt="21"/>
      <dgm:spPr/>
    </dgm:pt>
    <dgm:pt modelId="{575AB9AC-86C4-4B21-85B1-23298A8812E8}" type="pres">
      <dgm:prSet presAssocID="{5E153FFB-B529-48B0-84A4-F7E08613C1D6}" presName="chevron6" presStyleLbl="alignNode1" presStyleIdx="19" presStyleCnt="21"/>
      <dgm:spPr/>
    </dgm:pt>
    <dgm:pt modelId="{CAB2792A-6B8F-4624-B539-3E059BDB79EF}" type="pres">
      <dgm:prSet presAssocID="{5E153FFB-B529-48B0-84A4-F7E08613C1D6}" presName="chevron7" presStyleLbl="alignNode1" presStyleIdx="20" presStyleCnt="21"/>
      <dgm:spPr/>
    </dgm:pt>
    <dgm:pt modelId="{C732875B-78A8-4563-9543-B7BB18B50F9A}" type="pres">
      <dgm:prSet presAssocID="{5E153FFB-B529-48B0-84A4-F7E08613C1D6}" presName="childtext" presStyleLbl="solidFgAcc1" presStyleIdx="2" presStyleCnt="3">
        <dgm:presLayoutVars>
          <dgm:chMax/>
          <dgm:chPref val="0"/>
          <dgm:bulletEnabled val="1"/>
        </dgm:presLayoutVars>
      </dgm:prSet>
      <dgm:spPr/>
    </dgm:pt>
  </dgm:ptLst>
  <dgm:cxnLst>
    <dgm:cxn modelId="{0C77170D-CD63-44A5-A106-E74EF74E0205}" srcId="{570CD663-20DD-45EC-BD60-61B5BD444785}" destId="{E3045C8E-FDDC-4DFF-83AA-2CD4009D3051}" srcOrd="0" destOrd="0" parTransId="{B3305E8E-606E-4367-A020-413D527A35EA}" sibTransId="{1C950FED-4792-46B2-A2E4-98995BEBF46C}"/>
    <dgm:cxn modelId="{03D94311-28F4-4211-8C0C-22C0EFCF6341}" srcId="{570CD663-20DD-45EC-BD60-61B5BD444785}" destId="{F6C981AD-5C59-4168-B05E-2F7B2FD9606F}" srcOrd="1" destOrd="0" parTransId="{D72326C5-A723-4B49-952F-B99592ED9B87}" sibTransId="{41D9AE92-571F-49B7-9411-40929E24EA53}"/>
    <dgm:cxn modelId="{381F5F16-C665-4542-89CF-006749C7622A}" type="presOf" srcId="{48EC083A-A503-4DCC-B1DA-423B35AAE76A}" destId="{2E582BD8-FC74-4242-9F34-D67C88776D68}" srcOrd="0" destOrd="0" presId="urn:microsoft.com/office/officeart/2008/layout/VerticalAccentList"/>
    <dgm:cxn modelId="{44393239-AD6A-4081-BF9A-18262775CF1D}" type="presOf" srcId="{1B28F3BC-0434-417C-A5E9-B933EFB76CD0}" destId="{DCC0ED71-6744-46F4-BCF5-686F27E3580C}" srcOrd="0" destOrd="0" presId="urn:microsoft.com/office/officeart/2008/layout/VerticalAccentList"/>
    <dgm:cxn modelId="{3616623A-8C10-4138-9BEB-1CFFDBF1DB16}" type="presOf" srcId="{F6C981AD-5C59-4168-B05E-2F7B2FD9606F}" destId="{61625F8A-BF8C-4FAA-8DC3-39132B031A19}" srcOrd="0" destOrd="0" presId="urn:microsoft.com/office/officeart/2008/layout/VerticalAccentList"/>
    <dgm:cxn modelId="{F2331F7C-BE90-44BA-AB6B-414E4E348A03}" srcId="{F6C981AD-5C59-4168-B05E-2F7B2FD9606F}" destId="{48EC083A-A503-4DCC-B1DA-423B35AAE76A}" srcOrd="0" destOrd="0" parTransId="{21B40D23-2408-44B4-A4FA-421A2B0CF96B}" sibTransId="{D7A0C2FD-C0A5-4618-9587-60A66B484686}"/>
    <dgm:cxn modelId="{FD964286-3544-4CB2-ACA7-0E8EB0130232}" type="presOf" srcId="{5E153FFB-B529-48B0-84A4-F7E08613C1D6}" destId="{8D6DFF19-14DE-4F28-BD74-602C835DD648}" srcOrd="0" destOrd="0" presId="urn:microsoft.com/office/officeart/2008/layout/VerticalAccentList"/>
    <dgm:cxn modelId="{69279790-1843-4DA3-9FA1-24D91AA6CC3C}" type="presOf" srcId="{BC408BF1-9C55-403F-9C50-06DBBF24FF32}" destId="{C732875B-78A8-4563-9543-B7BB18B50F9A}" srcOrd="0" destOrd="0" presId="urn:microsoft.com/office/officeart/2008/layout/VerticalAccentList"/>
    <dgm:cxn modelId="{BAB78B96-8178-48E0-93C1-7A0EAC45E772}" srcId="{5E153FFB-B529-48B0-84A4-F7E08613C1D6}" destId="{BC408BF1-9C55-403F-9C50-06DBBF24FF32}" srcOrd="0" destOrd="0" parTransId="{60A68DB0-0C07-4C55-8E35-BEA367C2BA16}" sibTransId="{F266A982-C12D-4606-B172-D7C4173423FF}"/>
    <dgm:cxn modelId="{E8AECFB1-5B13-49F9-8825-A1C6E430FD77}" type="presOf" srcId="{570CD663-20DD-45EC-BD60-61B5BD444785}" destId="{347AC299-C01C-4B48-8307-179294BCF8AF}" srcOrd="0" destOrd="0" presId="urn:microsoft.com/office/officeart/2008/layout/VerticalAccentList"/>
    <dgm:cxn modelId="{7710FEB3-FD97-4013-8CFD-E7A90CDF72EB}" type="presOf" srcId="{E3045C8E-FDDC-4DFF-83AA-2CD4009D3051}" destId="{EA67C131-EE75-4250-9A1F-AFB83EB8AB40}" srcOrd="0" destOrd="0" presId="urn:microsoft.com/office/officeart/2008/layout/VerticalAccentList"/>
    <dgm:cxn modelId="{A9CE31BE-D46B-4D99-9265-7D6C5BD1C14C}" srcId="{E3045C8E-FDDC-4DFF-83AA-2CD4009D3051}" destId="{1B28F3BC-0434-417C-A5E9-B933EFB76CD0}" srcOrd="0" destOrd="0" parTransId="{04AE2D0C-611E-480D-809B-65A476244F91}" sibTransId="{F1A0CFCF-C450-4985-A6FE-5C8287E814F2}"/>
    <dgm:cxn modelId="{0B00D0CA-5BA3-4EFD-876D-7481C813AAC4}" srcId="{570CD663-20DD-45EC-BD60-61B5BD444785}" destId="{5E153FFB-B529-48B0-84A4-F7E08613C1D6}" srcOrd="2" destOrd="0" parTransId="{37626E84-AF8B-422C-ABAF-38EF4A46B564}" sibTransId="{B9EA8FCA-4C50-4507-AB21-4A39F764A894}"/>
    <dgm:cxn modelId="{BE30ADE5-7643-48E1-8876-3F64889E1D61}" type="presParOf" srcId="{347AC299-C01C-4B48-8307-179294BCF8AF}" destId="{79D2B54C-F903-4A6A-8681-35DE7EF3FAFB}" srcOrd="0" destOrd="0" presId="urn:microsoft.com/office/officeart/2008/layout/VerticalAccentList"/>
    <dgm:cxn modelId="{5F2DC091-9589-48BC-8375-4A876A395DA1}" type="presParOf" srcId="{79D2B54C-F903-4A6A-8681-35DE7EF3FAFB}" destId="{EA67C131-EE75-4250-9A1F-AFB83EB8AB40}" srcOrd="0" destOrd="0" presId="urn:microsoft.com/office/officeart/2008/layout/VerticalAccentList"/>
    <dgm:cxn modelId="{42A16178-B72E-4980-AD86-CEE2C7BA2B42}" type="presParOf" srcId="{347AC299-C01C-4B48-8307-179294BCF8AF}" destId="{E6112C51-659C-45F9-A816-E362FD8302F3}" srcOrd="1" destOrd="0" presId="urn:microsoft.com/office/officeart/2008/layout/VerticalAccentList"/>
    <dgm:cxn modelId="{AC19A5F1-1269-4F38-B11B-DC8865F5EA13}" type="presParOf" srcId="{E6112C51-659C-45F9-A816-E362FD8302F3}" destId="{F3BD6233-F3A9-43D7-B131-9A41145D52C2}" srcOrd="0" destOrd="0" presId="urn:microsoft.com/office/officeart/2008/layout/VerticalAccentList"/>
    <dgm:cxn modelId="{208BBA94-3F2A-4907-86FA-A34789983297}" type="presParOf" srcId="{E6112C51-659C-45F9-A816-E362FD8302F3}" destId="{82AB54B3-B22F-4F92-BC3E-1D286AFA0BDA}" srcOrd="1" destOrd="0" presId="urn:microsoft.com/office/officeart/2008/layout/VerticalAccentList"/>
    <dgm:cxn modelId="{0C590E06-9E11-4B4F-A5CA-7862D8D53DC1}" type="presParOf" srcId="{E6112C51-659C-45F9-A816-E362FD8302F3}" destId="{5EB2981B-92AE-44E4-A52F-B257735CE47D}" srcOrd="2" destOrd="0" presId="urn:microsoft.com/office/officeart/2008/layout/VerticalAccentList"/>
    <dgm:cxn modelId="{C76525A7-EE72-4356-B171-D2562A8005E2}" type="presParOf" srcId="{E6112C51-659C-45F9-A816-E362FD8302F3}" destId="{135C3B64-1B75-4415-B7FD-F30FFC8004AB}" srcOrd="3" destOrd="0" presId="urn:microsoft.com/office/officeart/2008/layout/VerticalAccentList"/>
    <dgm:cxn modelId="{22612820-49DE-409D-819B-583C133BB9D3}" type="presParOf" srcId="{E6112C51-659C-45F9-A816-E362FD8302F3}" destId="{2B1FC13E-FBDA-4086-8DA9-3A7DD44ED0BD}" srcOrd="4" destOrd="0" presId="urn:microsoft.com/office/officeart/2008/layout/VerticalAccentList"/>
    <dgm:cxn modelId="{9E8CE0F7-F593-4D49-A164-B83809B4BE41}" type="presParOf" srcId="{E6112C51-659C-45F9-A816-E362FD8302F3}" destId="{565BA425-B00F-4F27-9E29-D1C542B87604}" srcOrd="5" destOrd="0" presId="urn:microsoft.com/office/officeart/2008/layout/VerticalAccentList"/>
    <dgm:cxn modelId="{2B43A261-E542-4809-8D53-0B75108DB309}" type="presParOf" srcId="{E6112C51-659C-45F9-A816-E362FD8302F3}" destId="{5DED1832-E74E-4E96-ADF0-768E07EC8542}" srcOrd="6" destOrd="0" presId="urn:microsoft.com/office/officeart/2008/layout/VerticalAccentList"/>
    <dgm:cxn modelId="{75459409-5FF9-4C15-966A-1715021B9428}" type="presParOf" srcId="{E6112C51-659C-45F9-A816-E362FD8302F3}" destId="{DCC0ED71-6744-46F4-BCF5-686F27E3580C}" srcOrd="7" destOrd="0" presId="urn:microsoft.com/office/officeart/2008/layout/VerticalAccentList"/>
    <dgm:cxn modelId="{F832CD94-0D68-45E3-BD8E-BA6CE7D2DA50}" type="presParOf" srcId="{347AC299-C01C-4B48-8307-179294BCF8AF}" destId="{3B29E0ED-2C63-4009-A29B-ABC0CC44462E}" srcOrd="2" destOrd="0" presId="urn:microsoft.com/office/officeart/2008/layout/VerticalAccentList"/>
    <dgm:cxn modelId="{86DB8403-7595-4DDE-AD40-49BDB49BF60A}" type="presParOf" srcId="{347AC299-C01C-4B48-8307-179294BCF8AF}" destId="{4D0AC3A1-247B-4330-B0CF-C4B11F7AF3E6}" srcOrd="3" destOrd="0" presId="urn:microsoft.com/office/officeart/2008/layout/VerticalAccentList"/>
    <dgm:cxn modelId="{23CB8EEE-5BFC-4257-A9DE-0AF586044032}" type="presParOf" srcId="{4D0AC3A1-247B-4330-B0CF-C4B11F7AF3E6}" destId="{61625F8A-BF8C-4FAA-8DC3-39132B031A19}" srcOrd="0" destOrd="0" presId="urn:microsoft.com/office/officeart/2008/layout/VerticalAccentList"/>
    <dgm:cxn modelId="{F0CB37FF-EBA3-46D3-B8D8-FBD205904B03}" type="presParOf" srcId="{347AC299-C01C-4B48-8307-179294BCF8AF}" destId="{D0424A56-C684-49E8-AD73-F7AE8DC1A7D0}" srcOrd="4" destOrd="0" presId="urn:microsoft.com/office/officeart/2008/layout/VerticalAccentList"/>
    <dgm:cxn modelId="{B17C3AC3-5338-459F-A989-CD4776F15D92}" type="presParOf" srcId="{D0424A56-C684-49E8-AD73-F7AE8DC1A7D0}" destId="{4850CB22-8D50-48B9-87E0-0EEA7CD91FC5}" srcOrd="0" destOrd="0" presId="urn:microsoft.com/office/officeart/2008/layout/VerticalAccentList"/>
    <dgm:cxn modelId="{3DDC6B32-F595-4AFF-B918-6A1998623CFC}" type="presParOf" srcId="{D0424A56-C684-49E8-AD73-F7AE8DC1A7D0}" destId="{CD439088-3722-4DCE-9AD9-F13FF042FE94}" srcOrd="1" destOrd="0" presId="urn:microsoft.com/office/officeart/2008/layout/VerticalAccentList"/>
    <dgm:cxn modelId="{D481C465-5EB2-458F-98DE-608F8E598DF5}" type="presParOf" srcId="{D0424A56-C684-49E8-AD73-F7AE8DC1A7D0}" destId="{B5897234-A312-474D-999A-517893F8BA6F}" srcOrd="2" destOrd="0" presId="urn:microsoft.com/office/officeart/2008/layout/VerticalAccentList"/>
    <dgm:cxn modelId="{0706218C-7772-4311-A74D-711E31314E53}" type="presParOf" srcId="{D0424A56-C684-49E8-AD73-F7AE8DC1A7D0}" destId="{ABC8C774-C41C-44BD-A2EE-8699C9013507}" srcOrd="3" destOrd="0" presId="urn:microsoft.com/office/officeart/2008/layout/VerticalAccentList"/>
    <dgm:cxn modelId="{268A1643-C17C-4B44-98AE-D3F33CE6397B}" type="presParOf" srcId="{D0424A56-C684-49E8-AD73-F7AE8DC1A7D0}" destId="{B3590BC3-23A9-4531-8018-7965F403D1C4}" srcOrd="4" destOrd="0" presId="urn:microsoft.com/office/officeart/2008/layout/VerticalAccentList"/>
    <dgm:cxn modelId="{671E6C78-A135-4BE6-8F7A-85F82FD2706C}" type="presParOf" srcId="{D0424A56-C684-49E8-AD73-F7AE8DC1A7D0}" destId="{CC47DE81-FE68-4E7F-AB4C-08A6C62BEDA4}" srcOrd="5" destOrd="0" presId="urn:microsoft.com/office/officeart/2008/layout/VerticalAccentList"/>
    <dgm:cxn modelId="{687DAFCA-FE9B-48F8-A280-9FAC6B7C95C1}" type="presParOf" srcId="{D0424A56-C684-49E8-AD73-F7AE8DC1A7D0}" destId="{94F734B9-9FF4-40ED-9EF7-87E5F7DBE31C}" srcOrd="6" destOrd="0" presId="urn:microsoft.com/office/officeart/2008/layout/VerticalAccentList"/>
    <dgm:cxn modelId="{0BA1F19D-A272-45B9-A662-37C812AC5D76}" type="presParOf" srcId="{D0424A56-C684-49E8-AD73-F7AE8DC1A7D0}" destId="{2E582BD8-FC74-4242-9F34-D67C88776D68}" srcOrd="7" destOrd="0" presId="urn:microsoft.com/office/officeart/2008/layout/VerticalAccentList"/>
    <dgm:cxn modelId="{F72CA4BE-9965-45C9-9802-24E63EBEE14C}" type="presParOf" srcId="{347AC299-C01C-4B48-8307-179294BCF8AF}" destId="{4323C54D-568A-4E06-A7DB-B6FD5D96EF8D}" srcOrd="5" destOrd="0" presId="urn:microsoft.com/office/officeart/2008/layout/VerticalAccentList"/>
    <dgm:cxn modelId="{EB81D20D-64DB-44D8-AEA3-3DE91D6A2153}" type="presParOf" srcId="{347AC299-C01C-4B48-8307-179294BCF8AF}" destId="{69ACE472-37C2-4E9D-A97C-9D16B6B373B9}" srcOrd="6" destOrd="0" presId="urn:microsoft.com/office/officeart/2008/layout/VerticalAccentList"/>
    <dgm:cxn modelId="{256C0110-42B4-40EC-AD3E-4A6E23828B19}" type="presParOf" srcId="{69ACE472-37C2-4E9D-A97C-9D16B6B373B9}" destId="{8D6DFF19-14DE-4F28-BD74-602C835DD648}" srcOrd="0" destOrd="0" presId="urn:microsoft.com/office/officeart/2008/layout/VerticalAccentList"/>
    <dgm:cxn modelId="{E3F7945B-F58C-4FCB-9248-BE6590B89567}" type="presParOf" srcId="{347AC299-C01C-4B48-8307-179294BCF8AF}" destId="{0DE66910-B977-4F83-A983-FCA9102A0D05}" srcOrd="7" destOrd="0" presId="urn:microsoft.com/office/officeart/2008/layout/VerticalAccentList"/>
    <dgm:cxn modelId="{30062750-AAA9-4FA6-93A3-A9B6D5EC8D7B}" type="presParOf" srcId="{0DE66910-B977-4F83-A983-FCA9102A0D05}" destId="{A260FA1F-E89E-4D2D-A63A-513D3361ACDC}" srcOrd="0" destOrd="0" presId="urn:microsoft.com/office/officeart/2008/layout/VerticalAccentList"/>
    <dgm:cxn modelId="{252B0A33-68AA-4E95-A82C-27A743D500FB}" type="presParOf" srcId="{0DE66910-B977-4F83-A983-FCA9102A0D05}" destId="{0A614337-4EFA-4BD6-8BC9-15548E9FCA8B}" srcOrd="1" destOrd="0" presId="urn:microsoft.com/office/officeart/2008/layout/VerticalAccentList"/>
    <dgm:cxn modelId="{08CE4FC4-4440-4C16-9F2E-0F7FDBC61EF8}" type="presParOf" srcId="{0DE66910-B977-4F83-A983-FCA9102A0D05}" destId="{C27189CB-1565-43BD-8CFB-289B8A9CF418}" srcOrd="2" destOrd="0" presId="urn:microsoft.com/office/officeart/2008/layout/VerticalAccentList"/>
    <dgm:cxn modelId="{57327DB6-6BA2-40C7-A5EE-D2DA8CF7D6DE}" type="presParOf" srcId="{0DE66910-B977-4F83-A983-FCA9102A0D05}" destId="{0C94192B-DC98-4F3D-8135-D8DD6FA20715}" srcOrd="3" destOrd="0" presId="urn:microsoft.com/office/officeart/2008/layout/VerticalAccentList"/>
    <dgm:cxn modelId="{DFA8468B-612E-4EA1-B6D7-8868E8667272}" type="presParOf" srcId="{0DE66910-B977-4F83-A983-FCA9102A0D05}" destId="{29993AA9-0DF8-41D2-9E40-909785CD6C60}" srcOrd="4" destOrd="0" presId="urn:microsoft.com/office/officeart/2008/layout/VerticalAccentList"/>
    <dgm:cxn modelId="{E1DD627E-4914-45BC-8720-7C4EE6840CE2}" type="presParOf" srcId="{0DE66910-B977-4F83-A983-FCA9102A0D05}" destId="{575AB9AC-86C4-4B21-85B1-23298A8812E8}" srcOrd="5" destOrd="0" presId="urn:microsoft.com/office/officeart/2008/layout/VerticalAccentList"/>
    <dgm:cxn modelId="{C472944A-A433-4501-A47D-9C8B958094AE}" type="presParOf" srcId="{0DE66910-B977-4F83-A983-FCA9102A0D05}" destId="{CAB2792A-6B8F-4624-B539-3E059BDB79EF}" srcOrd="6" destOrd="0" presId="urn:microsoft.com/office/officeart/2008/layout/VerticalAccentList"/>
    <dgm:cxn modelId="{7000A3BF-8169-4F7F-A342-50B1986C242B}" type="presParOf" srcId="{0DE66910-B977-4F83-A983-FCA9102A0D05}" destId="{C732875B-78A8-4563-9543-B7BB18B50F9A}" srcOrd="7" destOrd="0" presId="urn:microsoft.com/office/officeart/2008/layout/VerticalAccent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AAD1633-8D3D-4FA3-B1E9-0BC0F9B7AF03}" type="doc">
      <dgm:prSet loTypeId="urn:microsoft.com/office/officeart/2008/layout/VerticalCurvedList" loCatId="list" qsTypeId="urn:microsoft.com/office/officeart/2005/8/quickstyle/simple1" qsCatId="simple" csTypeId="urn:microsoft.com/office/officeart/2005/8/colors/colorful1" csCatId="colorful" phldr="1"/>
      <dgm:spPr/>
      <dgm:t>
        <a:bodyPr/>
        <a:lstStyle/>
        <a:p>
          <a:endParaRPr lang="de-DE"/>
        </a:p>
      </dgm:t>
    </dgm:pt>
    <dgm:pt modelId="{599227C5-0233-472C-B9B5-18F3A41C2355}">
      <dgm:prSet phldrT="[Text]" custT="1"/>
      <dgm:spPr/>
      <dgm:t>
        <a:bodyPr/>
        <a:lstStyle/>
        <a:p>
          <a:r>
            <a:rPr lang="en-US" sz="1600" b="1" u="none" strike="noStrike" dirty="0">
              <a:solidFill>
                <a:schemeClr val="tx1"/>
              </a:solidFill>
              <a:effectLst/>
              <a:latin typeface="+mj-lt"/>
              <a:ea typeface="Calibri" panose="020F0502020204030204" pitchFamily="34" charset="0"/>
              <a:cs typeface="Helvetica Neue"/>
            </a:rPr>
            <a:t>Gender and feminization processes in wheat agriculture in South Asia (Cathy </a:t>
          </a:r>
          <a:r>
            <a:rPr lang="en-US" sz="1600" b="1" u="none" strike="noStrike" dirty="0" err="1">
              <a:solidFill>
                <a:schemeClr val="tx1"/>
              </a:solidFill>
              <a:effectLst/>
              <a:latin typeface="+mj-lt"/>
              <a:ea typeface="Calibri" panose="020F0502020204030204" pitchFamily="34" charset="0"/>
              <a:cs typeface="Helvetica Neue"/>
            </a:rPr>
            <a:t>Rozel</a:t>
          </a:r>
          <a:r>
            <a:rPr lang="en-US" sz="1600" b="1" u="none" strike="noStrike" dirty="0">
              <a:solidFill>
                <a:schemeClr val="tx1"/>
              </a:solidFill>
              <a:effectLst/>
              <a:latin typeface="+mj-lt"/>
              <a:ea typeface="Calibri" panose="020F0502020204030204" pitchFamily="34" charset="0"/>
              <a:cs typeface="Helvetica Neue"/>
            </a:rPr>
            <a:t> Farnworth, </a:t>
          </a:r>
          <a:r>
            <a:rPr lang="en-US" sz="1600" b="1" u="none" strike="noStrike" dirty="0" err="1">
              <a:solidFill>
                <a:schemeClr val="tx1"/>
              </a:solidFill>
              <a:effectLst/>
              <a:latin typeface="+mj-lt"/>
              <a:ea typeface="Calibri" panose="020F0502020204030204" pitchFamily="34" charset="0"/>
              <a:cs typeface="Helvetica Neue"/>
            </a:rPr>
            <a:t>Preeti</a:t>
          </a:r>
          <a:r>
            <a:rPr lang="en-US" sz="1600" b="1" u="none" strike="noStrike" dirty="0">
              <a:solidFill>
                <a:schemeClr val="tx1"/>
              </a:solidFill>
              <a:effectLst/>
              <a:latin typeface="+mj-lt"/>
              <a:ea typeface="Calibri" panose="020F0502020204030204" pitchFamily="34" charset="0"/>
              <a:cs typeface="Helvetica Neue"/>
            </a:rPr>
            <a:t> Bharati)</a:t>
          </a:r>
          <a:r>
            <a:rPr lang="en-US" sz="1600" b="1" strike="noStrike" dirty="0">
              <a:solidFill>
                <a:schemeClr val="tx1"/>
              </a:solidFill>
              <a:effectLst/>
              <a:latin typeface="+mj-lt"/>
              <a:ea typeface="Calibri" panose="020F0502020204030204" pitchFamily="34" charset="0"/>
              <a:cs typeface="Helvetica Neue"/>
            </a:rPr>
            <a:t> </a:t>
          </a:r>
        </a:p>
      </dgm:t>
    </dgm:pt>
    <dgm:pt modelId="{93F3C09D-0C0E-4C4B-A416-ADD2CB9203E0}" type="parTrans" cxnId="{6C77CCA4-A63B-430F-88BB-6F31A7D5034C}">
      <dgm:prSet/>
      <dgm:spPr/>
      <dgm:t>
        <a:bodyPr/>
        <a:lstStyle/>
        <a:p>
          <a:endParaRPr lang="de-DE"/>
        </a:p>
      </dgm:t>
    </dgm:pt>
    <dgm:pt modelId="{74CAE766-71DB-43E0-875C-48321D20ABDE}" type="sibTrans" cxnId="{6C77CCA4-A63B-430F-88BB-6F31A7D5034C}">
      <dgm:prSet/>
      <dgm:spPr/>
      <dgm:t>
        <a:bodyPr/>
        <a:lstStyle/>
        <a:p>
          <a:endParaRPr lang="de-DE"/>
        </a:p>
      </dgm:t>
    </dgm:pt>
    <dgm:pt modelId="{F8CC0E14-3434-4B06-9CD8-63D35BD18EBB}">
      <dgm:prSet phldrT="[Text]" custT="1"/>
      <dgm:spPr/>
      <dgm:t>
        <a:bodyPr/>
        <a:lstStyle/>
        <a:p>
          <a:pPr marL="0" marR="0" lvl="0" indent="0" defTabSz="914400" eaLnBrk="1" fontAlgn="auto" latinLnBrk="0" hangingPunct="1">
            <a:lnSpc>
              <a:spcPct val="100000"/>
            </a:lnSpc>
            <a:spcBef>
              <a:spcPts val="0"/>
            </a:spcBef>
            <a:spcAft>
              <a:spcPts val="0"/>
            </a:spcAft>
            <a:buClrTx/>
            <a:buSzTx/>
            <a:buFontTx/>
            <a:buNone/>
            <a:tabLst/>
            <a:defRPr/>
          </a:pPr>
          <a:r>
            <a:rPr lang="en-GB" sz="1600" b="1" dirty="0">
              <a:solidFill>
                <a:schemeClr val="tx1"/>
              </a:solidFill>
              <a:latin typeface="+mj-lt"/>
            </a:rPr>
            <a:t>Scrutinizing the ‘feminization of agriculture’ hypothesis: A study on the gendered evolution of </a:t>
          </a:r>
          <a:r>
            <a:rPr lang="en-GB" sz="1600" b="1" dirty="0" err="1">
              <a:solidFill>
                <a:schemeClr val="tx1"/>
              </a:solidFill>
              <a:latin typeface="+mj-lt"/>
            </a:rPr>
            <a:t>labor</a:t>
          </a:r>
          <a:r>
            <a:rPr lang="en-GB" sz="1600" b="1" dirty="0">
              <a:solidFill>
                <a:schemeClr val="tx1"/>
              </a:solidFill>
              <a:latin typeface="+mj-lt"/>
            </a:rPr>
            <a:t> force participation in agriculture in Indonesia 1993 – 2014 (Markus </a:t>
          </a:r>
          <a:r>
            <a:rPr lang="en-GB" sz="1600" b="1" dirty="0" err="1">
              <a:solidFill>
                <a:schemeClr val="tx1"/>
              </a:solidFill>
              <a:latin typeface="+mj-lt"/>
            </a:rPr>
            <a:t>Ihalainen</a:t>
          </a:r>
          <a:r>
            <a:rPr lang="en-GB" sz="1600" b="1" dirty="0">
              <a:solidFill>
                <a:schemeClr val="tx1"/>
              </a:solidFill>
              <a:latin typeface="+mj-lt"/>
            </a:rPr>
            <a:t>, Iliana </a:t>
          </a:r>
          <a:r>
            <a:rPr lang="en-GB" sz="1600" b="1" dirty="0" err="1">
              <a:solidFill>
                <a:schemeClr val="tx1"/>
              </a:solidFill>
              <a:latin typeface="+mj-lt"/>
            </a:rPr>
            <a:t>Monterroso</a:t>
          </a:r>
          <a:r>
            <a:rPr lang="en-GB" sz="1600" b="1" dirty="0">
              <a:solidFill>
                <a:schemeClr val="tx1"/>
              </a:solidFill>
              <a:latin typeface="+mj-lt"/>
            </a:rPr>
            <a:t>).</a:t>
          </a:r>
          <a:endParaRPr lang="de-DE" sz="900" dirty="0"/>
        </a:p>
      </dgm:t>
    </dgm:pt>
    <dgm:pt modelId="{48D82213-C7C8-4A2C-A86B-EBCA49D00AE7}" type="parTrans" cxnId="{446DA216-D2AE-49DC-8EE4-9B6674DBA339}">
      <dgm:prSet/>
      <dgm:spPr/>
      <dgm:t>
        <a:bodyPr/>
        <a:lstStyle/>
        <a:p>
          <a:endParaRPr lang="de-DE"/>
        </a:p>
      </dgm:t>
    </dgm:pt>
    <dgm:pt modelId="{797B9D18-A678-43B8-BC26-AB213FFD70A4}" type="sibTrans" cxnId="{446DA216-D2AE-49DC-8EE4-9B6674DBA339}">
      <dgm:prSet/>
      <dgm:spPr/>
      <dgm:t>
        <a:bodyPr/>
        <a:lstStyle/>
        <a:p>
          <a:endParaRPr lang="de-DE"/>
        </a:p>
      </dgm:t>
    </dgm:pt>
    <dgm:pt modelId="{751A8CDD-E627-4D01-8A13-B8F88026E15E}">
      <dgm:prSet custT="1"/>
      <dgm:spPr/>
      <dgm:t>
        <a:bodyPr/>
        <a:lstStyle/>
        <a:p>
          <a:r>
            <a:rPr lang="en-GB" sz="1600" b="1" dirty="0">
              <a:solidFill>
                <a:schemeClr val="tx1"/>
              </a:solidFill>
              <a:latin typeface="+mj-lt"/>
            </a:rPr>
            <a:t>Exploring feminization of agriculture through gender dynamics across scales (Alessandra </a:t>
          </a:r>
          <a:r>
            <a:rPr lang="en-GB" sz="1600" b="1" dirty="0" err="1">
              <a:solidFill>
                <a:schemeClr val="tx1"/>
              </a:solidFill>
              <a:latin typeface="+mj-lt"/>
            </a:rPr>
            <a:t>Galiè</a:t>
          </a:r>
          <a:r>
            <a:rPr lang="en-GB" sz="1600" b="1" dirty="0">
              <a:solidFill>
                <a:schemeClr val="tx1"/>
              </a:solidFill>
              <a:latin typeface="+mj-lt"/>
            </a:rPr>
            <a:t>)</a:t>
          </a:r>
          <a:endParaRPr lang="de-DE" sz="1600" b="1" dirty="0">
            <a:solidFill>
              <a:schemeClr val="tx1"/>
            </a:solidFill>
            <a:latin typeface="+mj-lt"/>
          </a:endParaRPr>
        </a:p>
      </dgm:t>
    </dgm:pt>
    <dgm:pt modelId="{480548A5-AFE7-4857-8259-27C0B0CC822A}" type="parTrans" cxnId="{00E57AC8-8F49-4637-B7DF-C840CBD0AD76}">
      <dgm:prSet/>
      <dgm:spPr/>
      <dgm:t>
        <a:bodyPr/>
        <a:lstStyle/>
        <a:p>
          <a:endParaRPr lang="de-DE"/>
        </a:p>
      </dgm:t>
    </dgm:pt>
    <dgm:pt modelId="{8A9CC973-ECEB-401F-9A13-89313AF4F3FF}" type="sibTrans" cxnId="{00E57AC8-8F49-4637-B7DF-C840CBD0AD76}">
      <dgm:prSet/>
      <dgm:spPr/>
      <dgm:t>
        <a:bodyPr/>
        <a:lstStyle/>
        <a:p>
          <a:endParaRPr lang="de-DE"/>
        </a:p>
      </dgm:t>
    </dgm:pt>
    <dgm:pt modelId="{888D611F-FAAA-49FE-8705-12E1FE8D5C78}">
      <dgm:prSet/>
      <dgm:spPr/>
      <dgm:t>
        <a:bodyPr/>
        <a:lstStyle/>
        <a:p>
          <a:pPr marL="0" marR="0" lvl="0" indent="0" defTabSz="914400" eaLnBrk="1" fontAlgn="auto" latinLnBrk="0" hangingPunct="1">
            <a:lnSpc>
              <a:spcPct val="100000"/>
            </a:lnSpc>
            <a:spcBef>
              <a:spcPts val="0"/>
            </a:spcBef>
            <a:spcAft>
              <a:spcPts val="0"/>
            </a:spcAft>
            <a:buClrTx/>
            <a:buSzTx/>
            <a:buFontTx/>
            <a:buNone/>
            <a:tabLst/>
            <a:defRPr/>
          </a:pPr>
          <a:r>
            <a:rPr lang="en-GB" b="1" dirty="0">
              <a:solidFill>
                <a:schemeClr val="tx1"/>
              </a:solidFill>
              <a:latin typeface="+mj-lt"/>
            </a:rPr>
            <a:t>Gender and generational dynamics in land restoration amid male out-migration: Strengthening the evidence base through cross-country analyses (</a:t>
          </a:r>
          <a:r>
            <a:rPr lang="en-GB" b="1" dirty="0" err="1">
              <a:solidFill>
                <a:schemeClr val="tx1"/>
              </a:solidFill>
              <a:latin typeface="+mj-lt"/>
            </a:rPr>
            <a:t>Marlenè</a:t>
          </a:r>
          <a:r>
            <a:rPr lang="en-GB" b="1" dirty="0">
              <a:solidFill>
                <a:schemeClr val="tx1"/>
              </a:solidFill>
              <a:latin typeface="+mj-lt"/>
            </a:rPr>
            <a:t> Elias, Ana Maria </a:t>
          </a:r>
          <a:r>
            <a:rPr lang="en-GB" b="1" dirty="0" err="1">
              <a:solidFill>
                <a:schemeClr val="tx1"/>
              </a:solidFill>
              <a:latin typeface="+mj-lt"/>
            </a:rPr>
            <a:t>Paez</a:t>
          </a:r>
          <a:r>
            <a:rPr lang="en-GB" b="1" dirty="0">
              <a:solidFill>
                <a:schemeClr val="tx1"/>
              </a:solidFill>
              <a:latin typeface="+mj-lt"/>
            </a:rPr>
            <a:t> Valencia, Mary Crossland, Barbara </a:t>
          </a:r>
          <a:r>
            <a:rPr lang="en-GB" b="1" dirty="0" err="1">
              <a:solidFill>
                <a:schemeClr val="tx1"/>
              </a:solidFill>
              <a:latin typeface="+mj-lt"/>
            </a:rPr>
            <a:t>Vinceti</a:t>
          </a:r>
          <a:r>
            <a:rPr lang="en-GB" b="1" dirty="0">
              <a:solidFill>
                <a:schemeClr val="tx1"/>
              </a:solidFill>
              <a:latin typeface="+mj-lt"/>
            </a:rPr>
            <a:t>).</a:t>
          </a:r>
          <a:endParaRPr lang="de-DE" b="1" dirty="0">
            <a:solidFill>
              <a:schemeClr val="tx1"/>
            </a:solidFill>
            <a:latin typeface="+mj-lt"/>
          </a:endParaRPr>
        </a:p>
      </dgm:t>
    </dgm:pt>
    <dgm:pt modelId="{ADBAF3DA-EFEC-4CCD-A8C1-9755FEA1BD38}" type="parTrans" cxnId="{3C3B19FF-7656-453A-9E91-ECDE03198E2C}">
      <dgm:prSet/>
      <dgm:spPr/>
      <dgm:t>
        <a:bodyPr/>
        <a:lstStyle/>
        <a:p>
          <a:endParaRPr lang="de-DE"/>
        </a:p>
      </dgm:t>
    </dgm:pt>
    <dgm:pt modelId="{75F5FBC6-5D56-4330-9979-22B40E6FBEBF}" type="sibTrans" cxnId="{3C3B19FF-7656-453A-9E91-ECDE03198E2C}">
      <dgm:prSet/>
      <dgm:spPr/>
      <dgm:t>
        <a:bodyPr/>
        <a:lstStyle/>
        <a:p>
          <a:endParaRPr lang="de-DE"/>
        </a:p>
      </dgm:t>
    </dgm:pt>
    <dgm:pt modelId="{9F6BBCEC-908F-478F-94EA-60056B159D09}">
      <dgm:prSet custT="1"/>
      <dgm:spPr/>
      <dgm:t>
        <a:bodyPr/>
        <a:lstStyle/>
        <a:p>
          <a:r>
            <a:rPr lang="en-GB" sz="1600" b="1" dirty="0">
              <a:solidFill>
                <a:schemeClr val="tx1"/>
              </a:solidFill>
              <a:latin typeface="+mj-lt"/>
            </a:rPr>
            <a:t>The use of ICTs to challenge gender stereotypes and empower women farmers in the age of feminization of agriculture (Els </a:t>
          </a:r>
          <a:r>
            <a:rPr lang="en-GB" sz="1600" b="1" dirty="0" err="1">
              <a:solidFill>
                <a:schemeClr val="tx1"/>
              </a:solidFill>
              <a:latin typeface="+mj-lt"/>
            </a:rPr>
            <a:t>Lecoutere</a:t>
          </a:r>
          <a:r>
            <a:rPr lang="en-GB" sz="1600" b="1" dirty="0">
              <a:solidFill>
                <a:schemeClr val="tx1"/>
              </a:solidFill>
              <a:latin typeface="+mj-lt"/>
            </a:rPr>
            <a:t>)</a:t>
          </a:r>
          <a:endParaRPr lang="de-DE" sz="1600" b="1" dirty="0">
            <a:solidFill>
              <a:schemeClr val="tx1"/>
            </a:solidFill>
            <a:latin typeface="+mj-lt"/>
          </a:endParaRPr>
        </a:p>
      </dgm:t>
    </dgm:pt>
    <dgm:pt modelId="{6AC00339-BD73-410C-A811-CBDD29B6462C}" type="parTrans" cxnId="{C0BC32A4-268A-438A-B4A0-548D0D756C82}">
      <dgm:prSet/>
      <dgm:spPr/>
      <dgm:t>
        <a:bodyPr/>
        <a:lstStyle/>
        <a:p>
          <a:endParaRPr lang="de-DE"/>
        </a:p>
      </dgm:t>
    </dgm:pt>
    <dgm:pt modelId="{E1FFDA6B-9B93-4F30-9572-F6630073FBE6}" type="sibTrans" cxnId="{C0BC32A4-268A-438A-B4A0-548D0D756C82}">
      <dgm:prSet/>
      <dgm:spPr/>
      <dgm:t>
        <a:bodyPr/>
        <a:lstStyle/>
        <a:p>
          <a:endParaRPr lang="de-DE"/>
        </a:p>
      </dgm:t>
    </dgm:pt>
    <dgm:pt modelId="{5DE445CC-5CB6-4009-AB20-5E2836FED36A}">
      <dgm:prSet custT="1"/>
      <dgm:spPr/>
      <dgm:t>
        <a:bodyPr/>
        <a:lstStyle/>
        <a:p>
          <a:r>
            <a:rPr lang="en-GB" sz="1600" b="1" dirty="0">
              <a:solidFill>
                <a:schemeClr val="tx1"/>
              </a:solidFill>
              <a:latin typeface="+mj-lt"/>
            </a:rPr>
            <a:t>The use of ICTs to challenge gender stereotypes and empower women farmers in the age of feminization of agriculture (Bjorn Van </a:t>
          </a:r>
          <a:r>
            <a:rPr lang="en-GB" sz="1600" b="1" dirty="0" err="1">
              <a:solidFill>
                <a:schemeClr val="tx1"/>
              </a:solidFill>
              <a:latin typeface="+mj-lt"/>
            </a:rPr>
            <a:t>Campenhout</a:t>
          </a:r>
          <a:r>
            <a:rPr lang="en-GB" sz="1600" b="1" dirty="0">
              <a:solidFill>
                <a:schemeClr val="tx1"/>
              </a:solidFill>
              <a:latin typeface="+mj-lt"/>
            </a:rPr>
            <a:t>)</a:t>
          </a:r>
          <a:endParaRPr lang="de-DE" sz="1600" b="1" dirty="0">
            <a:solidFill>
              <a:schemeClr val="tx1"/>
            </a:solidFill>
            <a:latin typeface="+mj-lt"/>
          </a:endParaRPr>
        </a:p>
      </dgm:t>
    </dgm:pt>
    <dgm:pt modelId="{4D0CDFC6-8C27-4DE6-8136-441D6FF6CBA0}" type="parTrans" cxnId="{B7F5FBA0-E9B6-4816-92F3-93CCE67533FB}">
      <dgm:prSet/>
      <dgm:spPr/>
      <dgm:t>
        <a:bodyPr/>
        <a:lstStyle/>
        <a:p>
          <a:endParaRPr lang="de-DE"/>
        </a:p>
      </dgm:t>
    </dgm:pt>
    <dgm:pt modelId="{255807BE-3E2F-4016-9D0F-D41D49EEA14C}" type="sibTrans" cxnId="{B7F5FBA0-E9B6-4816-92F3-93CCE67533FB}">
      <dgm:prSet/>
      <dgm:spPr/>
      <dgm:t>
        <a:bodyPr/>
        <a:lstStyle/>
        <a:p>
          <a:endParaRPr lang="de-DE"/>
        </a:p>
      </dgm:t>
    </dgm:pt>
    <dgm:pt modelId="{143142CA-FED5-48F8-90F6-093336A0AF8C}" type="pres">
      <dgm:prSet presAssocID="{1AAD1633-8D3D-4FA3-B1E9-0BC0F9B7AF03}" presName="Name0" presStyleCnt="0">
        <dgm:presLayoutVars>
          <dgm:chMax val="7"/>
          <dgm:chPref val="7"/>
          <dgm:dir/>
        </dgm:presLayoutVars>
      </dgm:prSet>
      <dgm:spPr/>
    </dgm:pt>
    <dgm:pt modelId="{6DF2DE7E-5487-461F-8389-2F4BBE0D0218}" type="pres">
      <dgm:prSet presAssocID="{1AAD1633-8D3D-4FA3-B1E9-0BC0F9B7AF03}" presName="Name1" presStyleCnt="0"/>
      <dgm:spPr/>
    </dgm:pt>
    <dgm:pt modelId="{81496F62-F43A-47C0-837D-0E2074617119}" type="pres">
      <dgm:prSet presAssocID="{1AAD1633-8D3D-4FA3-B1E9-0BC0F9B7AF03}" presName="cycle" presStyleCnt="0"/>
      <dgm:spPr/>
    </dgm:pt>
    <dgm:pt modelId="{7232C907-5093-4CE8-A6CA-B9CBB3B8FCF4}" type="pres">
      <dgm:prSet presAssocID="{1AAD1633-8D3D-4FA3-B1E9-0BC0F9B7AF03}" presName="srcNode" presStyleLbl="node1" presStyleIdx="0" presStyleCnt="6"/>
      <dgm:spPr/>
    </dgm:pt>
    <dgm:pt modelId="{777A36A9-EA2F-4969-95E3-F2875CFB5975}" type="pres">
      <dgm:prSet presAssocID="{1AAD1633-8D3D-4FA3-B1E9-0BC0F9B7AF03}" presName="conn" presStyleLbl="parChTrans1D2" presStyleIdx="0" presStyleCnt="1"/>
      <dgm:spPr/>
    </dgm:pt>
    <dgm:pt modelId="{278C7F48-FCCD-408E-82F5-F8A85CB8EF49}" type="pres">
      <dgm:prSet presAssocID="{1AAD1633-8D3D-4FA3-B1E9-0BC0F9B7AF03}" presName="extraNode" presStyleLbl="node1" presStyleIdx="0" presStyleCnt="6"/>
      <dgm:spPr/>
    </dgm:pt>
    <dgm:pt modelId="{8BB394E3-F120-4114-B7AE-C74DBE12D3FE}" type="pres">
      <dgm:prSet presAssocID="{1AAD1633-8D3D-4FA3-B1E9-0BC0F9B7AF03}" presName="dstNode" presStyleLbl="node1" presStyleIdx="0" presStyleCnt="6"/>
      <dgm:spPr/>
    </dgm:pt>
    <dgm:pt modelId="{E6A32F05-777F-43E6-8619-17D9F9462290}" type="pres">
      <dgm:prSet presAssocID="{599227C5-0233-472C-B9B5-18F3A41C2355}" presName="text_1" presStyleLbl="node1" presStyleIdx="0" presStyleCnt="6">
        <dgm:presLayoutVars>
          <dgm:bulletEnabled val="1"/>
        </dgm:presLayoutVars>
      </dgm:prSet>
      <dgm:spPr/>
    </dgm:pt>
    <dgm:pt modelId="{6E7B4D97-E4CF-4A6D-8224-D191DEC0B430}" type="pres">
      <dgm:prSet presAssocID="{599227C5-0233-472C-B9B5-18F3A41C2355}" presName="accent_1" presStyleCnt="0"/>
      <dgm:spPr/>
    </dgm:pt>
    <dgm:pt modelId="{AE23B937-7B08-471C-968F-F06A27115706}" type="pres">
      <dgm:prSet presAssocID="{599227C5-0233-472C-B9B5-18F3A41C2355}" presName="accentRepeatNode" presStyleLbl="solidFgAcc1" presStyleIdx="0" presStyleCnt="6" custScaleX="79100" custScaleY="80447" custLinFactNeighborX="-1852" custLinFactNeighborY="4757"/>
      <dgm:spPr/>
    </dgm:pt>
    <dgm:pt modelId="{191EBBA4-0695-4B2A-BED3-2B264F2AEFDD}" type="pres">
      <dgm:prSet presAssocID="{5DE445CC-5CB6-4009-AB20-5E2836FED36A}" presName="text_2" presStyleLbl="node1" presStyleIdx="1" presStyleCnt="6">
        <dgm:presLayoutVars>
          <dgm:bulletEnabled val="1"/>
        </dgm:presLayoutVars>
      </dgm:prSet>
      <dgm:spPr/>
    </dgm:pt>
    <dgm:pt modelId="{29B1516E-372E-44CE-8BE0-C1286408718A}" type="pres">
      <dgm:prSet presAssocID="{5DE445CC-5CB6-4009-AB20-5E2836FED36A}" presName="accent_2" presStyleCnt="0"/>
      <dgm:spPr/>
    </dgm:pt>
    <dgm:pt modelId="{55060493-F4DD-4DAA-B166-112C3E990CD5}" type="pres">
      <dgm:prSet presAssocID="{5DE445CC-5CB6-4009-AB20-5E2836FED36A}" presName="accentRepeatNode" presStyleLbl="solidFgAcc1" presStyleIdx="1" presStyleCnt="6" custScaleX="65357" custScaleY="88255"/>
      <dgm:spPr/>
    </dgm:pt>
    <dgm:pt modelId="{234C394A-6658-4736-AFF0-6975024346F3}" type="pres">
      <dgm:prSet presAssocID="{F8CC0E14-3434-4B06-9CD8-63D35BD18EBB}" presName="text_3" presStyleLbl="node1" presStyleIdx="2" presStyleCnt="6">
        <dgm:presLayoutVars>
          <dgm:bulletEnabled val="1"/>
        </dgm:presLayoutVars>
      </dgm:prSet>
      <dgm:spPr/>
    </dgm:pt>
    <dgm:pt modelId="{B03D8799-BD2B-4D09-AC7F-D223F989CDB5}" type="pres">
      <dgm:prSet presAssocID="{F8CC0E14-3434-4B06-9CD8-63D35BD18EBB}" presName="accent_3" presStyleCnt="0"/>
      <dgm:spPr/>
    </dgm:pt>
    <dgm:pt modelId="{F4FF4EE0-4781-4DA1-9ABE-AAFE6A7CB785}" type="pres">
      <dgm:prSet presAssocID="{F8CC0E14-3434-4B06-9CD8-63D35BD18EBB}" presName="accentRepeatNode" presStyleLbl="solidFgAcc1" presStyleIdx="2" presStyleCnt="6"/>
      <dgm:spPr/>
    </dgm:pt>
    <dgm:pt modelId="{008111F5-CEB7-47B2-B68A-108CE09C665C}" type="pres">
      <dgm:prSet presAssocID="{888D611F-FAAA-49FE-8705-12E1FE8D5C78}" presName="text_4" presStyleLbl="node1" presStyleIdx="3" presStyleCnt="6">
        <dgm:presLayoutVars>
          <dgm:bulletEnabled val="1"/>
        </dgm:presLayoutVars>
      </dgm:prSet>
      <dgm:spPr/>
    </dgm:pt>
    <dgm:pt modelId="{BE28A9AC-2D0E-45F1-ADB4-DA8B815BE67F}" type="pres">
      <dgm:prSet presAssocID="{888D611F-FAAA-49FE-8705-12E1FE8D5C78}" presName="accent_4" presStyleCnt="0"/>
      <dgm:spPr/>
    </dgm:pt>
    <dgm:pt modelId="{F9591DCE-779D-42E2-82C8-E14EDBC907A2}" type="pres">
      <dgm:prSet presAssocID="{888D611F-FAAA-49FE-8705-12E1FE8D5C78}" presName="accentRepeatNode" presStyleLbl="solidFgAcc1" presStyleIdx="3" presStyleCnt="6"/>
      <dgm:spPr/>
    </dgm:pt>
    <dgm:pt modelId="{16CADDD0-F65D-4C17-BEE4-23188874434F}" type="pres">
      <dgm:prSet presAssocID="{751A8CDD-E627-4D01-8A13-B8F88026E15E}" presName="text_5" presStyleLbl="node1" presStyleIdx="4" presStyleCnt="6">
        <dgm:presLayoutVars>
          <dgm:bulletEnabled val="1"/>
        </dgm:presLayoutVars>
      </dgm:prSet>
      <dgm:spPr/>
    </dgm:pt>
    <dgm:pt modelId="{4099768A-218E-4CEB-A130-ED61E60BBE82}" type="pres">
      <dgm:prSet presAssocID="{751A8CDD-E627-4D01-8A13-B8F88026E15E}" presName="accent_5" presStyleCnt="0"/>
      <dgm:spPr/>
    </dgm:pt>
    <dgm:pt modelId="{44628A30-09F6-464C-935C-416B50D71163}" type="pres">
      <dgm:prSet presAssocID="{751A8CDD-E627-4D01-8A13-B8F88026E15E}" presName="accentRepeatNode" presStyleLbl="solidFgAcc1" presStyleIdx="4" presStyleCnt="6"/>
      <dgm:spPr/>
    </dgm:pt>
    <dgm:pt modelId="{7832BE64-8FCF-470F-86FF-113A8C3F9322}" type="pres">
      <dgm:prSet presAssocID="{9F6BBCEC-908F-478F-94EA-60056B159D09}" presName="text_6" presStyleLbl="node1" presStyleIdx="5" presStyleCnt="6">
        <dgm:presLayoutVars>
          <dgm:bulletEnabled val="1"/>
        </dgm:presLayoutVars>
      </dgm:prSet>
      <dgm:spPr/>
    </dgm:pt>
    <dgm:pt modelId="{A75230FB-C5C3-4652-83EC-8AA718593BF9}" type="pres">
      <dgm:prSet presAssocID="{9F6BBCEC-908F-478F-94EA-60056B159D09}" presName="accent_6" presStyleCnt="0"/>
      <dgm:spPr/>
    </dgm:pt>
    <dgm:pt modelId="{2014214E-2C76-4BC1-BE67-443B1CA4AC47}" type="pres">
      <dgm:prSet presAssocID="{9F6BBCEC-908F-478F-94EA-60056B159D09}" presName="accentRepeatNode" presStyleLbl="solidFgAcc1" presStyleIdx="5" presStyleCnt="6" custLinFactNeighborX="-926" custLinFactNeighborY="2435"/>
      <dgm:spPr/>
    </dgm:pt>
  </dgm:ptLst>
  <dgm:cxnLst>
    <dgm:cxn modelId="{82A5D903-D326-43E6-8801-AF2D22504C4C}" type="presOf" srcId="{599227C5-0233-472C-B9B5-18F3A41C2355}" destId="{E6A32F05-777F-43E6-8619-17D9F9462290}" srcOrd="0" destOrd="0" presId="urn:microsoft.com/office/officeart/2008/layout/VerticalCurvedList"/>
    <dgm:cxn modelId="{446DA216-D2AE-49DC-8EE4-9B6674DBA339}" srcId="{1AAD1633-8D3D-4FA3-B1E9-0BC0F9B7AF03}" destId="{F8CC0E14-3434-4B06-9CD8-63D35BD18EBB}" srcOrd="2" destOrd="0" parTransId="{48D82213-C7C8-4A2C-A86B-EBCA49D00AE7}" sibTransId="{797B9D18-A678-43B8-BC26-AB213FFD70A4}"/>
    <dgm:cxn modelId="{93F5D626-F13A-4C18-8EBD-A2C1FA24379E}" type="presOf" srcId="{888D611F-FAAA-49FE-8705-12E1FE8D5C78}" destId="{008111F5-CEB7-47B2-B68A-108CE09C665C}" srcOrd="0" destOrd="0" presId="urn:microsoft.com/office/officeart/2008/layout/VerticalCurvedList"/>
    <dgm:cxn modelId="{B9D3A937-12F6-44A3-B9E7-7486C02C2674}" type="presOf" srcId="{751A8CDD-E627-4D01-8A13-B8F88026E15E}" destId="{16CADDD0-F65D-4C17-BEE4-23188874434F}" srcOrd="0" destOrd="0" presId="urn:microsoft.com/office/officeart/2008/layout/VerticalCurvedList"/>
    <dgm:cxn modelId="{3C144749-FEA7-4640-B8F4-D62AC6A69074}" type="presOf" srcId="{9F6BBCEC-908F-478F-94EA-60056B159D09}" destId="{7832BE64-8FCF-470F-86FF-113A8C3F9322}" srcOrd="0" destOrd="0" presId="urn:microsoft.com/office/officeart/2008/layout/VerticalCurvedList"/>
    <dgm:cxn modelId="{E63EC571-2CCC-407B-8A23-EB7F70CBAE30}" type="presOf" srcId="{F8CC0E14-3434-4B06-9CD8-63D35BD18EBB}" destId="{234C394A-6658-4736-AFF0-6975024346F3}" srcOrd="0" destOrd="0" presId="urn:microsoft.com/office/officeart/2008/layout/VerticalCurvedList"/>
    <dgm:cxn modelId="{21B0735A-55DB-44BD-85CD-056DECBCE33F}" type="presOf" srcId="{5DE445CC-5CB6-4009-AB20-5E2836FED36A}" destId="{191EBBA4-0695-4B2A-BED3-2B264F2AEFDD}" srcOrd="0" destOrd="0" presId="urn:microsoft.com/office/officeart/2008/layout/VerticalCurvedList"/>
    <dgm:cxn modelId="{89FA5C93-D751-4D87-940F-E07F0ADD8364}" type="presOf" srcId="{74CAE766-71DB-43E0-875C-48321D20ABDE}" destId="{777A36A9-EA2F-4969-95E3-F2875CFB5975}" srcOrd="0" destOrd="0" presId="urn:microsoft.com/office/officeart/2008/layout/VerticalCurvedList"/>
    <dgm:cxn modelId="{B7F5FBA0-E9B6-4816-92F3-93CCE67533FB}" srcId="{1AAD1633-8D3D-4FA3-B1E9-0BC0F9B7AF03}" destId="{5DE445CC-5CB6-4009-AB20-5E2836FED36A}" srcOrd="1" destOrd="0" parTransId="{4D0CDFC6-8C27-4DE6-8136-441D6FF6CBA0}" sibTransId="{255807BE-3E2F-4016-9D0F-D41D49EEA14C}"/>
    <dgm:cxn modelId="{C0BC32A4-268A-438A-B4A0-548D0D756C82}" srcId="{1AAD1633-8D3D-4FA3-B1E9-0BC0F9B7AF03}" destId="{9F6BBCEC-908F-478F-94EA-60056B159D09}" srcOrd="5" destOrd="0" parTransId="{6AC00339-BD73-410C-A811-CBDD29B6462C}" sibTransId="{E1FFDA6B-9B93-4F30-9572-F6630073FBE6}"/>
    <dgm:cxn modelId="{6C77CCA4-A63B-430F-88BB-6F31A7D5034C}" srcId="{1AAD1633-8D3D-4FA3-B1E9-0BC0F9B7AF03}" destId="{599227C5-0233-472C-B9B5-18F3A41C2355}" srcOrd="0" destOrd="0" parTransId="{93F3C09D-0C0E-4C4B-A416-ADD2CB9203E0}" sibTransId="{74CAE766-71DB-43E0-875C-48321D20ABDE}"/>
    <dgm:cxn modelId="{00E57AC8-8F49-4637-B7DF-C840CBD0AD76}" srcId="{1AAD1633-8D3D-4FA3-B1E9-0BC0F9B7AF03}" destId="{751A8CDD-E627-4D01-8A13-B8F88026E15E}" srcOrd="4" destOrd="0" parTransId="{480548A5-AFE7-4857-8259-27C0B0CC822A}" sibTransId="{8A9CC973-ECEB-401F-9A13-89313AF4F3FF}"/>
    <dgm:cxn modelId="{1FEB24F9-E355-4F64-8B04-29DA40F2F8A6}" type="presOf" srcId="{1AAD1633-8D3D-4FA3-B1E9-0BC0F9B7AF03}" destId="{143142CA-FED5-48F8-90F6-093336A0AF8C}" srcOrd="0" destOrd="0" presId="urn:microsoft.com/office/officeart/2008/layout/VerticalCurvedList"/>
    <dgm:cxn modelId="{3C3B19FF-7656-453A-9E91-ECDE03198E2C}" srcId="{1AAD1633-8D3D-4FA3-B1E9-0BC0F9B7AF03}" destId="{888D611F-FAAA-49FE-8705-12E1FE8D5C78}" srcOrd="3" destOrd="0" parTransId="{ADBAF3DA-EFEC-4CCD-A8C1-9755FEA1BD38}" sibTransId="{75F5FBC6-5D56-4330-9979-22B40E6FBEBF}"/>
    <dgm:cxn modelId="{7AD89FE7-A5B3-4BF5-8418-284EB8C583E8}" type="presParOf" srcId="{143142CA-FED5-48F8-90F6-093336A0AF8C}" destId="{6DF2DE7E-5487-461F-8389-2F4BBE0D0218}" srcOrd="0" destOrd="0" presId="urn:microsoft.com/office/officeart/2008/layout/VerticalCurvedList"/>
    <dgm:cxn modelId="{B6FDF476-8BFA-4D4F-B230-DB394F41F5ED}" type="presParOf" srcId="{6DF2DE7E-5487-461F-8389-2F4BBE0D0218}" destId="{81496F62-F43A-47C0-837D-0E2074617119}" srcOrd="0" destOrd="0" presId="urn:microsoft.com/office/officeart/2008/layout/VerticalCurvedList"/>
    <dgm:cxn modelId="{AF9208DC-6C9D-481B-AFEA-2539A8A6EFE4}" type="presParOf" srcId="{81496F62-F43A-47C0-837D-0E2074617119}" destId="{7232C907-5093-4CE8-A6CA-B9CBB3B8FCF4}" srcOrd="0" destOrd="0" presId="urn:microsoft.com/office/officeart/2008/layout/VerticalCurvedList"/>
    <dgm:cxn modelId="{3203BD3C-A2C9-4566-9617-D59DCFE846E2}" type="presParOf" srcId="{81496F62-F43A-47C0-837D-0E2074617119}" destId="{777A36A9-EA2F-4969-95E3-F2875CFB5975}" srcOrd="1" destOrd="0" presId="urn:microsoft.com/office/officeart/2008/layout/VerticalCurvedList"/>
    <dgm:cxn modelId="{49168EFD-FE13-48D6-BB5B-E1FF53C84BBB}" type="presParOf" srcId="{81496F62-F43A-47C0-837D-0E2074617119}" destId="{278C7F48-FCCD-408E-82F5-F8A85CB8EF49}" srcOrd="2" destOrd="0" presId="urn:microsoft.com/office/officeart/2008/layout/VerticalCurvedList"/>
    <dgm:cxn modelId="{B2EFF4AA-073E-4E09-B27E-D47F019FB43E}" type="presParOf" srcId="{81496F62-F43A-47C0-837D-0E2074617119}" destId="{8BB394E3-F120-4114-B7AE-C74DBE12D3FE}" srcOrd="3" destOrd="0" presId="urn:microsoft.com/office/officeart/2008/layout/VerticalCurvedList"/>
    <dgm:cxn modelId="{0937EDB3-E942-4978-B51A-DB3414A66E4C}" type="presParOf" srcId="{6DF2DE7E-5487-461F-8389-2F4BBE0D0218}" destId="{E6A32F05-777F-43E6-8619-17D9F9462290}" srcOrd="1" destOrd="0" presId="urn:microsoft.com/office/officeart/2008/layout/VerticalCurvedList"/>
    <dgm:cxn modelId="{7CF5CDB4-5BA2-4838-859D-7E1C5542E45B}" type="presParOf" srcId="{6DF2DE7E-5487-461F-8389-2F4BBE0D0218}" destId="{6E7B4D97-E4CF-4A6D-8224-D191DEC0B430}" srcOrd="2" destOrd="0" presId="urn:microsoft.com/office/officeart/2008/layout/VerticalCurvedList"/>
    <dgm:cxn modelId="{A78F4F6B-D085-4C83-B032-8C4BFADC2CE5}" type="presParOf" srcId="{6E7B4D97-E4CF-4A6D-8224-D191DEC0B430}" destId="{AE23B937-7B08-471C-968F-F06A27115706}" srcOrd="0" destOrd="0" presId="urn:microsoft.com/office/officeart/2008/layout/VerticalCurvedList"/>
    <dgm:cxn modelId="{E011A950-00D7-4E1F-90D9-E81BE7308CA7}" type="presParOf" srcId="{6DF2DE7E-5487-461F-8389-2F4BBE0D0218}" destId="{191EBBA4-0695-4B2A-BED3-2B264F2AEFDD}" srcOrd="3" destOrd="0" presId="urn:microsoft.com/office/officeart/2008/layout/VerticalCurvedList"/>
    <dgm:cxn modelId="{90FD192C-3853-43D0-B0B5-B230A5CFC64D}" type="presParOf" srcId="{6DF2DE7E-5487-461F-8389-2F4BBE0D0218}" destId="{29B1516E-372E-44CE-8BE0-C1286408718A}" srcOrd="4" destOrd="0" presId="urn:microsoft.com/office/officeart/2008/layout/VerticalCurvedList"/>
    <dgm:cxn modelId="{E2AC91FF-0531-4F2F-8D56-5E08BF462CD1}" type="presParOf" srcId="{29B1516E-372E-44CE-8BE0-C1286408718A}" destId="{55060493-F4DD-4DAA-B166-112C3E990CD5}" srcOrd="0" destOrd="0" presId="urn:microsoft.com/office/officeart/2008/layout/VerticalCurvedList"/>
    <dgm:cxn modelId="{D37D9D7D-607E-48F5-872B-A010F681DF5A}" type="presParOf" srcId="{6DF2DE7E-5487-461F-8389-2F4BBE0D0218}" destId="{234C394A-6658-4736-AFF0-6975024346F3}" srcOrd="5" destOrd="0" presId="urn:microsoft.com/office/officeart/2008/layout/VerticalCurvedList"/>
    <dgm:cxn modelId="{975A61EE-D16F-4F5F-BBAE-D029356A613B}" type="presParOf" srcId="{6DF2DE7E-5487-461F-8389-2F4BBE0D0218}" destId="{B03D8799-BD2B-4D09-AC7F-D223F989CDB5}" srcOrd="6" destOrd="0" presId="urn:microsoft.com/office/officeart/2008/layout/VerticalCurvedList"/>
    <dgm:cxn modelId="{A44DAA48-0D36-4477-A54C-1FD37095BB7F}" type="presParOf" srcId="{B03D8799-BD2B-4D09-AC7F-D223F989CDB5}" destId="{F4FF4EE0-4781-4DA1-9ABE-AAFE6A7CB785}" srcOrd="0" destOrd="0" presId="urn:microsoft.com/office/officeart/2008/layout/VerticalCurvedList"/>
    <dgm:cxn modelId="{A2FD661C-6B09-4A76-ADB6-62FF3AC41D92}" type="presParOf" srcId="{6DF2DE7E-5487-461F-8389-2F4BBE0D0218}" destId="{008111F5-CEB7-47B2-B68A-108CE09C665C}" srcOrd="7" destOrd="0" presId="urn:microsoft.com/office/officeart/2008/layout/VerticalCurvedList"/>
    <dgm:cxn modelId="{1ACA1ACD-D05A-480E-B9CD-4566D76CC28A}" type="presParOf" srcId="{6DF2DE7E-5487-461F-8389-2F4BBE0D0218}" destId="{BE28A9AC-2D0E-45F1-ADB4-DA8B815BE67F}" srcOrd="8" destOrd="0" presId="urn:microsoft.com/office/officeart/2008/layout/VerticalCurvedList"/>
    <dgm:cxn modelId="{F4CA3A00-BA79-4DA3-9D0F-AB40EB8211E3}" type="presParOf" srcId="{BE28A9AC-2D0E-45F1-ADB4-DA8B815BE67F}" destId="{F9591DCE-779D-42E2-82C8-E14EDBC907A2}" srcOrd="0" destOrd="0" presId="urn:microsoft.com/office/officeart/2008/layout/VerticalCurvedList"/>
    <dgm:cxn modelId="{E13FE0BD-6677-4873-BFDB-D05B0F50B22C}" type="presParOf" srcId="{6DF2DE7E-5487-461F-8389-2F4BBE0D0218}" destId="{16CADDD0-F65D-4C17-BEE4-23188874434F}" srcOrd="9" destOrd="0" presId="urn:microsoft.com/office/officeart/2008/layout/VerticalCurvedList"/>
    <dgm:cxn modelId="{64DE3968-780E-492E-9372-46DB0CEB26DE}" type="presParOf" srcId="{6DF2DE7E-5487-461F-8389-2F4BBE0D0218}" destId="{4099768A-218E-4CEB-A130-ED61E60BBE82}" srcOrd="10" destOrd="0" presId="urn:microsoft.com/office/officeart/2008/layout/VerticalCurvedList"/>
    <dgm:cxn modelId="{F96C4AC1-C4A7-4D8B-9491-27F3605BE9D6}" type="presParOf" srcId="{4099768A-218E-4CEB-A130-ED61E60BBE82}" destId="{44628A30-09F6-464C-935C-416B50D71163}" srcOrd="0" destOrd="0" presId="urn:microsoft.com/office/officeart/2008/layout/VerticalCurvedList"/>
    <dgm:cxn modelId="{9F585B43-71E9-4610-B770-80153612C39B}" type="presParOf" srcId="{6DF2DE7E-5487-461F-8389-2F4BBE0D0218}" destId="{7832BE64-8FCF-470F-86FF-113A8C3F9322}" srcOrd="11" destOrd="0" presId="urn:microsoft.com/office/officeart/2008/layout/VerticalCurvedList"/>
    <dgm:cxn modelId="{F2C265FB-0512-464E-9718-79307C41D96C}" type="presParOf" srcId="{6DF2DE7E-5487-461F-8389-2F4BBE0D0218}" destId="{A75230FB-C5C3-4652-83EC-8AA718593BF9}" srcOrd="12" destOrd="0" presId="urn:microsoft.com/office/officeart/2008/layout/VerticalCurvedList"/>
    <dgm:cxn modelId="{B1981B5A-916E-4105-83AD-A88D27DC2F91}" type="presParOf" srcId="{A75230FB-C5C3-4652-83EC-8AA718593BF9}" destId="{2014214E-2C76-4BC1-BE67-443B1CA4AC47}"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67C131-EE75-4250-9A1F-AFB83EB8AB40}">
      <dsp:nvSpPr>
        <dsp:cNvPr id="0" name=""/>
        <dsp:cNvSpPr/>
      </dsp:nvSpPr>
      <dsp:spPr>
        <a:xfrm>
          <a:off x="2488909" y="276"/>
          <a:ext cx="5138677" cy="4671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b" anchorCtr="0">
          <a:noAutofit/>
        </a:bodyPr>
        <a:lstStyle/>
        <a:p>
          <a:pPr marL="0" lvl="0" indent="0" algn="l" defTabSz="933450">
            <a:lnSpc>
              <a:spcPct val="90000"/>
            </a:lnSpc>
            <a:spcBef>
              <a:spcPct val="0"/>
            </a:spcBef>
            <a:spcAft>
              <a:spcPct val="35000"/>
            </a:spcAft>
            <a:buNone/>
          </a:pPr>
          <a:r>
            <a:rPr lang="de-DE" sz="2100" kern="1200" dirty="0" err="1"/>
            <a:t>Theme</a:t>
          </a:r>
          <a:r>
            <a:rPr lang="de-DE" sz="2100" kern="1200" dirty="0"/>
            <a:t> 1</a:t>
          </a:r>
        </a:p>
      </dsp:txBody>
      <dsp:txXfrm>
        <a:off x="2488909" y="276"/>
        <a:ext cx="5138677" cy="467152"/>
      </dsp:txXfrm>
    </dsp:sp>
    <dsp:sp modelId="{F3BD6233-F3A9-43D7-B131-9A41145D52C2}">
      <dsp:nvSpPr>
        <dsp:cNvPr id="0" name=""/>
        <dsp:cNvSpPr/>
      </dsp:nvSpPr>
      <dsp:spPr>
        <a:xfrm>
          <a:off x="2488909" y="467429"/>
          <a:ext cx="1202450" cy="951607"/>
        </a:xfrm>
        <a:prstGeom prst="chevron">
          <a:avLst>
            <a:gd name="adj" fmla="val 7061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2AB54B3-B22F-4F92-BC3E-1D286AFA0BDA}">
      <dsp:nvSpPr>
        <dsp:cNvPr id="0" name=""/>
        <dsp:cNvSpPr/>
      </dsp:nvSpPr>
      <dsp:spPr>
        <a:xfrm>
          <a:off x="3211178" y="467429"/>
          <a:ext cx="1202450" cy="951607"/>
        </a:xfrm>
        <a:prstGeom prst="chevron">
          <a:avLst>
            <a:gd name="adj" fmla="val 7061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EB2981B-92AE-44E4-A52F-B257735CE47D}">
      <dsp:nvSpPr>
        <dsp:cNvPr id="0" name=""/>
        <dsp:cNvSpPr/>
      </dsp:nvSpPr>
      <dsp:spPr>
        <a:xfrm>
          <a:off x="3934019" y="467429"/>
          <a:ext cx="1202450" cy="951607"/>
        </a:xfrm>
        <a:prstGeom prst="chevron">
          <a:avLst>
            <a:gd name="adj" fmla="val 7061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35C3B64-1B75-4415-B7FD-F30FFC8004AB}">
      <dsp:nvSpPr>
        <dsp:cNvPr id="0" name=""/>
        <dsp:cNvSpPr/>
      </dsp:nvSpPr>
      <dsp:spPr>
        <a:xfrm>
          <a:off x="4656289" y="467429"/>
          <a:ext cx="1202450" cy="951607"/>
        </a:xfrm>
        <a:prstGeom prst="chevron">
          <a:avLst>
            <a:gd name="adj" fmla="val 7061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B1FC13E-FBDA-4086-8DA9-3A7DD44ED0BD}">
      <dsp:nvSpPr>
        <dsp:cNvPr id="0" name=""/>
        <dsp:cNvSpPr/>
      </dsp:nvSpPr>
      <dsp:spPr>
        <a:xfrm>
          <a:off x="5379129" y="467429"/>
          <a:ext cx="1202450" cy="951607"/>
        </a:xfrm>
        <a:prstGeom prst="chevron">
          <a:avLst>
            <a:gd name="adj" fmla="val 7061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65BA425-B00F-4F27-9E29-D1C542B87604}">
      <dsp:nvSpPr>
        <dsp:cNvPr id="0" name=""/>
        <dsp:cNvSpPr/>
      </dsp:nvSpPr>
      <dsp:spPr>
        <a:xfrm>
          <a:off x="6101399" y="467429"/>
          <a:ext cx="1202450" cy="951607"/>
        </a:xfrm>
        <a:prstGeom prst="chevron">
          <a:avLst>
            <a:gd name="adj" fmla="val 7061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DED1832-E74E-4E96-ADF0-768E07EC8542}">
      <dsp:nvSpPr>
        <dsp:cNvPr id="0" name=""/>
        <dsp:cNvSpPr/>
      </dsp:nvSpPr>
      <dsp:spPr>
        <a:xfrm>
          <a:off x="6824240" y="467429"/>
          <a:ext cx="1202450" cy="951607"/>
        </a:xfrm>
        <a:prstGeom prst="chevron">
          <a:avLst>
            <a:gd name="adj" fmla="val 7061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CC0ED71-6744-46F4-BCF5-686F27E3580C}">
      <dsp:nvSpPr>
        <dsp:cNvPr id="0" name=""/>
        <dsp:cNvSpPr/>
      </dsp:nvSpPr>
      <dsp:spPr>
        <a:xfrm>
          <a:off x="2488909" y="562590"/>
          <a:ext cx="5205480" cy="761285"/>
        </a:xfrm>
        <a:prstGeom prst="rect">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marL="0" lvl="0" indent="0" algn="l" defTabSz="933450">
            <a:lnSpc>
              <a:spcPct val="90000"/>
            </a:lnSpc>
            <a:spcBef>
              <a:spcPct val="0"/>
            </a:spcBef>
            <a:spcAft>
              <a:spcPct val="35000"/>
            </a:spcAft>
            <a:buNone/>
          </a:pPr>
          <a:r>
            <a:rPr lang="de-DE" sz="2100" kern="1200" dirty="0"/>
            <a:t>Who </a:t>
          </a:r>
          <a:r>
            <a:rPr lang="de-DE" sz="2100" kern="1200" dirty="0" err="1"/>
            <a:t>is</a:t>
          </a:r>
          <a:r>
            <a:rPr lang="de-DE" sz="2100" kern="1200" dirty="0"/>
            <a:t> a </a:t>
          </a:r>
          <a:r>
            <a:rPr lang="de-DE" sz="2100" kern="1200" dirty="0" err="1"/>
            <a:t>farmer</a:t>
          </a:r>
          <a:r>
            <a:rPr lang="de-DE" sz="2100" kern="1200" dirty="0"/>
            <a:t>?</a:t>
          </a:r>
        </a:p>
      </dsp:txBody>
      <dsp:txXfrm>
        <a:off x="2488909" y="562590"/>
        <a:ext cx="5205480" cy="761285"/>
      </dsp:txXfrm>
    </dsp:sp>
    <dsp:sp modelId="{61625F8A-BF8C-4FAA-8DC3-39132B031A19}">
      <dsp:nvSpPr>
        <dsp:cNvPr id="0" name=""/>
        <dsp:cNvSpPr/>
      </dsp:nvSpPr>
      <dsp:spPr>
        <a:xfrm>
          <a:off x="2488909" y="1466289"/>
          <a:ext cx="5138677" cy="4671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b" anchorCtr="0">
          <a:noAutofit/>
        </a:bodyPr>
        <a:lstStyle/>
        <a:p>
          <a:pPr marL="0" lvl="0" indent="0" algn="l" defTabSz="933450">
            <a:lnSpc>
              <a:spcPct val="90000"/>
            </a:lnSpc>
            <a:spcBef>
              <a:spcPct val="0"/>
            </a:spcBef>
            <a:spcAft>
              <a:spcPct val="35000"/>
            </a:spcAft>
            <a:buNone/>
          </a:pPr>
          <a:r>
            <a:rPr lang="de-DE" sz="2100" kern="1200" dirty="0" err="1"/>
            <a:t>Theme</a:t>
          </a:r>
          <a:r>
            <a:rPr lang="de-DE" sz="2100" kern="1200" dirty="0"/>
            <a:t> 2</a:t>
          </a:r>
        </a:p>
      </dsp:txBody>
      <dsp:txXfrm>
        <a:off x="2488909" y="1466289"/>
        <a:ext cx="5138677" cy="467152"/>
      </dsp:txXfrm>
    </dsp:sp>
    <dsp:sp modelId="{4850CB22-8D50-48B9-87E0-0EEA7CD91FC5}">
      <dsp:nvSpPr>
        <dsp:cNvPr id="0" name=""/>
        <dsp:cNvSpPr/>
      </dsp:nvSpPr>
      <dsp:spPr>
        <a:xfrm>
          <a:off x="2488909" y="1933441"/>
          <a:ext cx="1202450" cy="951607"/>
        </a:xfrm>
        <a:prstGeom prst="chevron">
          <a:avLst>
            <a:gd name="adj" fmla="val 7061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D439088-3722-4DCE-9AD9-F13FF042FE94}">
      <dsp:nvSpPr>
        <dsp:cNvPr id="0" name=""/>
        <dsp:cNvSpPr/>
      </dsp:nvSpPr>
      <dsp:spPr>
        <a:xfrm>
          <a:off x="3211178" y="1933441"/>
          <a:ext cx="1202450" cy="951607"/>
        </a:xfrm>
        <a:prstGeom prst="chevron">
          <a:avLst>
            <a:gd name="adj" fmla="val 7061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5897234-A312-474D-999A-517893F8BA6F}">
      <dsp:nvSpPr>
        <dsp:cNvPr id="0" name=""/>
        <dsp:cNvSpPr/>
      </dsp:nvSpPr>
      <dsp:spPr>
        <a:xfrm>
          <a:off x="3934019" y="1933441"/>
          <a:ext cx="1202450" cy="951607"/>
        </a:xfrm>
        <a:prstGeom prst="chevron">
          <a:avLst>
            <a:gd name="adj" fmla="val 7061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BC8C774-C41C-44BD-A2EE-8699C9013507}">
      <dsp:nvSpPr>
        <dsp:cNvPr id="0" name=""/>
        <dsp:cNvSpPr/>
      </dsp:nvSpPr>
      <dsp:spPr>
        <a:xfrm>
          <a:off x="4656289" y="1933441"/>
          <a:ext cx="1202450" cy="951607"/>
        </a:xfrm>
        <a:prstGeom prst="chevron">
          <a:avLst>
            <a:gd name="adj" fmla="val 7061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3590BC3-23A9-4531-8018-7965F403D1C4}">
      <dsp:nvSpPr>
        <dsp:cNvPr id="0" name=""/>
        <dsp:cNvSpPr/>
      </dsp:nvSpPr>
      <dsp:spPr>
        <a:xfrm>
          <a:off x="5379129" y="1933441"/>
          <a:ext cx="1202450" cy="951607"/>
        </a:xfrm>
        <a:prstGeom prst="chevron">
          <a:avLst>
            <a:gd name="adj" fmla="val 7061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C47DE81-FE68-4E7F-AB4C-08A6C62BEDA4}">
      <dsp:nvSpPr>
        <dsp:cNvPr id="0" name=""/>
        <dsp:cNvSpPr/>
      </dsp:nvSpPr>
      <dsp:spPr>
        <a:xfrm>
          <a:off x="6101399" y="1933441"/>
          <a:ext cx="1202450" cy="951607"/>
        </a:xfrm>
        <a:prstGeom prst="chevron">
          <a:avLst>
            <a:gd name="adj" fmla="val 7061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4F734B9-9FF4-40ED-9EF7-87E5F7DBE31C}">
      <dsp:nvSpPr>
        <dsp:cNvPr id="0" name=""/>
        <dsp:cNvSpPr/>
      </dsp:nvSpPr>
      <dsp:spPr>
        <a:xfrm>
          <a:off x="6824240" y="1933441"/>
          <a:ext cx="1202450" cy="951607"/>
        </a:xfrm>
        <a:prstGeom prst="chevron">
          <a:avLst>
            <a:gd name="adj" fmla="val 7061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E582BD8-FC74-4242-9F34-D67C88776D68}">
      <dsp:nvSpPr>
        <dsp:cNvPr id="0" name=""/>
        <dsp:cNvSpPr/>
      </dsp:nvSpPr>
      <dsp:spPr>
        <a:xfrm>
          <a:off x="2488909" y="2028602"/>
          <a:ext cx="5205480" cy="761285"/>
        </a:xfrm>
        <a:prstGeom prst="rect">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marL="0" lvl="0" indent="0" algn="l" defTabSz="933450">
            <a:lnSpc>
              <a:spcPct val="90000"/>
            </a:lnSpc>
            <a:spcBef>
              <a:spcPct val="0"/>
            </a:spcBef>
            <a:spcAft>
              <a:spcPct val="35000"/>
            </a:spcAft>
            <a:buNone/>
          </a:pPr>
          <a:r>
            <a:rPr lang="de-DE" sz="2100" kern="1200" dirty="0"/>
            <a:t>Do </a:t>
          </a:r>
          <a:r>
            <a:rPr lang="de-DE" sz="2100" kern="1200" dirty="0" err="1"/>
            <a:t>women</a:t>
          </a:r>
          <a:r>
            <a:rPr lang="de-DE" sz="2100" kern="1200" dirty="0"/>
            <a:t>/ </a:t>
          </a:r>
          <a:r>
            <a:rPr lang="de-DE" sz="2100" kern="1200" dirty="0" err="1"/>
            <a:t>men</a:t>
          </a:r>
          <a:r>
            <a:rPr lang="de-DE" sz="2100" kern="1200" dirty="0"/>
            <a:t> </a:t>
          </a:r>
          <a:r>
            <a:rPr lang="de-DE" sz="2100" kern="1200" dirty="0" err="1"/>
            <a:t>farm</a:t>
          </a:r>
          <a:r>
            <a:rPr lang="de-DE" sz="2100" kern="1200" dirty="0"/>
            <a:t> all </a:t>
          </a:r>
          <a:r>
            <a:rPr lang="de-DE" sz="2100" kern="1200" dirty="0" err="1"/>
            <a:t>their</a:t>
          </a:r>
          <a:r>
            <a:rPr lang="de-DE" sz="2100" kern="1200" dirty="0"/>
            <a:t> </a:t>
          </a:r>
          <a:r>
            <a:rPr lang="de-DE" sz="2100" kern="1200" dirty="0" err="1"/>
            <a:t>lives</a:t>
          </a:r>
          <a:r>
            <a:rPr lang="de-DE" sz="2100" kern="1200" dirty="0"/>
            <a:t>?</a:t>
          </a:r>
        </a:p>
      </dsp:txBody>
      <dsp:txXfrm>
        <a:off x="2488909" y="2028602"/>
        <a:ext cx="5205480" cy="761285"/>
      </dsp:txXfrm>
    </dsp:sp>
    <dsp:sp modelId="{8D6DFF19-14DE-4F28-BD74-602C835DD648}">
      <dsp:nvSpPr>
        <dsp:cNvPr id="0" name=""/>
        <dsp:cNvSpPr/>
      </dsp:nvSpPr>
      <dsp:spPr>
        <a:xfrm>
          <a:off x="2488909" y="2932301"/>
          <a:ext cx="5138677" cy="4671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b" anchorCtr="0">
          <a:noAutofit/>
        </a:bodyPr>
        <a:lstStyle/>
        <a:p>
          <a:pPr marL="0" lvl="0" indent="0" algn="l" defTabSz="933450">
            <a:lnSpc>
              <a:spcPct val="90000"/>
            </a:lnSpc>
            <a:spcBef>
              <a:spcPct val="0"/>
            </a:spcBef>
            <a:spcAft>
              <a:spcPct val="35000"/>
            </a:spcAft>
            <a:buNone/>
          </a:pPr>
          <a:r>
            <a:rPr lang="de-DE" sz="2100" kern="1200" dirty="0" err="1"/>
            <a:t>Theme</a:t>
          </a:r>
          <a:r>
            <a:rPr lang="de-DE" sz="2100" kern="1200" dirty="0"/>
            <a:t> 3</a:t>
          </a:r>
        </a:p>
      </dsp:txBody>
      <dsp:txXfrm>
        <a:off x="2488909" y="2932301"/>
        <a:ext cx="5138677" cy="467152"/>
      </dsp:txXfrm>
    </dsp:sp>
    <dsp:sp modelId="{A260FA1F-E89E-4D2D-A63A-513D3361ACDC}">
      <dsp:nvSpPr>
        <dsp:cNvPr id="0" name=""/>
        <dsp:cNvSpPr/>
      </dsp:nvSpPr>
      <dsp:spPr>
        <a:xfrm>
          <a:off x="2488909" y="3399454"/>
          <a:ext cx="1202450" cy="951607"/>
        </a:xfrm>
        <a:prstGeom prst="chevron">
          <a:avLst>
            <a:gd name="adj" fmla="val 7061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A614337-4EFA-4BD6-8BC9-15548E9FCA8B}">
      <dsp:nvSpPr>
        <dsp:cNvPr id="0" name=""/>
        <dsp:cNvSpPr/>
      </dsp:nvSpPr>
      <dsp:spPr>
        <a:xfrm>
          <a:off x="3211178" y="3399454"/>
          <a:ext cx="1202450" cy="951607"/>
        </a:xfrm>
        <a:prstGeom prst="chevron">
          <a:avLst>
            <a:gd name="adj" fmla="val 7061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27189CB-1565-43BD-8CFB-289B8A9CF418}">
      <dsp:nvSpPr>
        <dsp:cNvPr id="0" name=""/>
        <dsp:cNvSpPr/>
      </dsp:nvSpPr>
      <dsp:spPr>
        <a:xfrm>
          <a:off x="3934019" y="3399454"/>
          <a:ext cx="1202450" cy="951607"/>
        </a:xfrm>
        <a:prstGeom prst="chevron">
          <a:avLst>
            <a:gd name="adj" fmla="val 7061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C94192B-DC98-4F3D-8135-D8DD6FA20715}">
      <dsp:nvSpPr>
        <dsp:cNvPr id="0" name=""/>
        <dsp:cNvSpPr/>
      </dsp:nvSpPr>
      <dsp:spPr>
        <a:xfrm>
          <a:off x="4656289" y="3399454"/>
          <a:ext cx="1202450" cy="951607"/>
        </a:xfrm>
        <a:prstGeom prst="chevron">
          <a:avLst>
            <a:gd name="adj" fmla="val 7061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9993AA9-0DF8-41D2-9E40-909785CD6C60}">
      <dsp:nvSpPr>
        <dsp:cNvPr id="0" name=""/>
        <dsp:cNvSpPr/>
      </dsp:nvSpPr>
      <dsp:spPr>
        <a:xfrm>
          <a:off x="5379129" y="3399454"/>
          <a:ext cx="1202450" cy="951607"/>
        </a:xfrm>
        <a:prstGeom prst="chevron">
          <a:avLst>
            <a:gd name="adj" fmla="val 7061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75AB9AC-86C4-4B21-85B1-23298A8812E8}">
      <dsp:nvSpPr>
        <dsp:cNvPr id="0" name=""/>
        <dsp:cNvSpPr/>
      </dsp:nvSpPr>
      <dsp:spPr>
        <a:xfrm>
          <a:off x="6101399" y="3399454"/>
          <a:ext cx="1202450" cy="951607"/>
        </a:xfrm>
        <a:prstGeom prst="chevron">
          <a:avLst>
            <a:gd name="adj" fmla="val 7061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AB2792A-6B8F-4624-B539-3E059BDB79EF}">
      <dsp:nvSpPr>
        <dsp:cNvPr id="0" name=""/>
        <dsp:cNvSpPr/>
      </dsp:nvSpPr>
      <dsp:spPr>
        <a:xfrm>
          <a:off x="6824240" y="3399454"/>
          <a:ext cx="1202450" cy="951607"/>
        </a:xfrm>
        <a:prstGeom prst="chevron">
          <a:avLst>
            <a:gd name="adj" fmla="val 7061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732875B-78A8-4563-9543-B7BB18B50F9A}">
      <dsp:nvSpPr>
        <dsp:cNvPr id="0" name=""/>
        <dsp:cNvSpPr/>
      </dsp:nvSpPr>
      <dsp:spPr>
        <a:xfrm>
          <a:off x="2488909" y="3494614"/>
          <a:ext cx="5205480" cy="761285"/>
        </a:xfrm>
        <a:prstGeom prst="rect">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marL="0" lvl="0" indent="0" algn="l" defTabSz="933450">
            <a:lnSpc>
              <a:spcPct val="90000"/>
            </a:lnSpc>
            <a:spcBef>
              <a:spcPct val="0"/>
            </a:spcBef>
            <a:spcAft>
              <a:spcPct val="35000"/>
            </a:spcAft>
            <a:buNone/>
          </a:pPr>
          <a:r>
            <a:rPr lang="de-DE" sz="2100" kern="1200" dirty="0"/>
            <a:t>Who will </a:t>
          </a:r>
          <a:r>
            <a:rPr lang="de-DE" sz="2100" kern="1200" dirty="0" err="1"/>
            <a:t>be</a:t>
          </a:r>
          <a:r>
            <a:rPr lang="de-DE" sz="2100" kern="1200" dirty="0"/>
            <a:t> </a:t>
          </a:r>
          <a:r>
            <a:rPr lang="de-DE" sz="2100" kern="1200" dirty="0" err="1"/>
            <a:t>future</a:t>
          </a:r>
          <a:r>
            <a:rPr lang="de-DE" sz="2100" kern="1200" dirty="0"/>
            <a:t> </a:t>
          </a:r>
          <a:r>
            <a:rPr lang="de-DE" sz="2100" kern="1200" dirty="0" err="1"/>
            <a:t>farmers</a:t>
          </a:r>
          <a:r>
            <a:rPr lang="de-DE" sz="2100" kern="1200" dirty="0"/>
            <a:t>?</a:t>
          </a:r>
        </a:p>
      </dsp:txBody>
      <dsp:txXfrm>
        <a:off x="2488909" y="3494614"/>
        <a:ext cx="5205480" cy="76128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77A36A9-EA2F-4969-95E3-F2875CFB5975}">
      <dsp:nvSpPr>
        <dsp:cNvPr id="0" name=""/>
        <dsp:cNvSpPr/>
      </dsp:nvSpPr>
      <dsp:spPr>
        <a:xfrm>
          <a:off x="-6583646" y="-1006835"/>
          <a:ext cx="7835973" cy="7835973"/>
        </a:xfrm>
        <a:prstGeom prst="blockArc">
          <a:avLst>
            <a:gd name="adj1" fmla="val 18900000"/>
            <a:gd name="adj2" fmla="val 2700000"/>
            <a:gd name="adj3" fmla="val 276"/>
          </a:avLst>
        </a:pr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6A32F05-777F-43E6-8619-17D9F9462290}">
      <dsp:nvSpPr>
        <dsp:cNvPr id="0" name=""/>
        <dsp:cNvSpPr/>
      </dsp:nvSpPr>
      <dsp:spPr>
        <a:xfrm>
          <a:off x="466085" y="306602"/>
          <a:ext cx="10545053" cy="612971"/>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86546" tIns="40640" rIns="40640" bIns="40640" numCol="1" spcCol="1270" anchor="ctr" anchorCtr="0">
          <a:noAutofit/>
        </a:bodyPr>
        <a:lstStyle/>
        <a:p>
          <a:pPr marL="0" lvl="0" indent="0" algn="l" defTabSz="711200">
            <a:lnSpc>
              <a:spcPct val="90000"/>
            </a:lnSpc>
            <a:spcBef>
              <a:spcPct val="0"/>
            </a:spcBef>
            <a:spcAft>
              <a:spcPct val="35000"/>
            </a:spcAft>
            <a:buNone/>
          </a:pPr>
          <a:r>
            <a:rPr lang="en-US" sz="1600" b="1" u="none" strike="noStrike" kern="1200" dirty="0">
              <a:solidFill>
                <a:schemeClr val="tx1"/>
              </a:solidFill>
              <a:effectLst/>
              <a:latin typeface="+mj-lt"/>
              <a:ea typeface="Calibri" panose="020F0502020204030204" pitchFamily="34" charset="0"/>
              <a:cs typeface="Helvetica Neue"/>
            </a:rPr>
            <a:t>Gender and feminization processes in wheat agriculture in South Asia (Cathy </a:t>
          </a:r>
          <a:r>
            <a:rPr lang="en-US" sz="1600" b="1" u="none" strike="noStrike" kern="1200" dirty="0" err="1">
              <a:solidFill>
                <a:schemeClr val="tx1"/>
              </a:solidFill>
              <a:effectLst/>
              <a:latin typeface="+mj-lt"/>
              <a:ea typeface="Calibri" panose="020F0502020204030204" pitchFamily="34" charset="0"/>
              <a:cs typeface="Helvetica Neue"/>
            </a:rPr>
            <a:t>Rozel</a:t>
          </a:r>
          <a:r>
            <a:rPr lang="en-US" sz="1600" b="1" u="none" strike="noStrike" kern="1200" dirty="0">
              <a:solidFill>
                <a:schemeClr val="tx1"/>
              </a:solidFill>
              <a:effectLst/>
              <a:latin typeface="+mj-lt"/>
              <a:ea typeface="Calibri" panose="020F0502020204030204" pitchFamily="34" charset="0"/>
              <a:cs typeface="Helvetica Neue"/>
            </a:rPr>
            <a:t> Farnworth, </a:t>
          </a:r>
          <a:r>
            <a:rPr lang="en-US" sz="1600" b="1" u="none" strike="noStrike" kern="1200" dirty="0" err="1">
              <a:solidFill>
                <a:schemeClr val="tx1"/>
              </a:solidFill>
              <a:effectLst/>
              <a:latin typeface="+mj-lt"/>
              <a:ea typeface="Calibri" panose="020F0502020204030204" pitchFamily="34" charset="0"/>
              <a:cs typeface="Helvetica Neue"/>
            </a:rPr>
            <a:t>Preeti</a:t>
          </a:r>
          <a:r>
            <a:rPr lang="en-US" sz="1600" b="1" u="none" strike="noStrike" kern="1200" dirty="0">
              <a:solidFill>
                <a:schemeClr val="tx1"/>
              </a:solidFill>
              <a:effectLst/>
              <a:latin typeface="+mj-lt"/>
              <a:ea typeface="Calibri" panose="020F0502020204030204" pitchFamily="34" charset="0"/>
              <a:cs typeface="Helvetica Neue"/>
            </a:rPr>
            <a:t> Bharati)</a:t>
          </a:r>
          <a:r>
            <a:rPr lang="en-US" sz="1600" b="1" strike="noStrike" kern="1200" dirty="0">
              <a:solidFill>
                <a:schemeClr val="tx1"/>
              </a:solidFill>
              <a:effectLst/>
              <a:latin typeface="+mj-lt"/>
              <a:ea typeface="Calibri" panose="020F0502020204030204" pitchFamily="34" charset="0"/>
              <a:cs typeface="Helvetica Neue"/>
            </a:rPr>
            <a:t> </a:t>
          </a:r>
        </a:p>
      </dsp:txBody>
      <dsp:txXfrm>
        <a:off x="466085" y="306602"/>
        <a:ext cx="10545053" cy="612971"/>
      </dsp:txXfrm>
    </dsp:sp>
    <dsp:sp modelId="{AE23B937-7B08-471C-968F-F06A27115706}">
      <dsp:nvSpPr>
        <dsp:cNvPr id="0" name=""/>
        <dsp:cNvSpPr/>
      </dsp:nvSpPr>
      <dsp:spPr>
        <a:xfrm>
          <a:off x="148857" y="341338"/>
          <a:ext cx="606076" cy="616396"/>
        </a:xfrm>
        <a:prstGeom prst="ellipse">
          <a:avLst/>
        </a:prstGeom>
        <a:solidFill>
          <a:schemeClr val="lt1">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91EBBA4-0695-4B2A-BED3-2B264F2AEFDD}">
      <dsp:nvSpPr>
        <dsp:cNvPr id="0" name=""/>
        <dsp:cNvSpPr/>
      </dsp:nvSpPr>
      <dsp:spPr>
        <a:xfrm>
          <a:off x="970297" y="1225943"/>
          <a:ext cx="10040842" cy="612971"/>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86546" tIns="40640" rIns="40640" bIns="40640" numCol="1" spcCol="1270" anchor="ctr" anchorCtr="0">
          <a:noAutofit/>
        </a:bodyPr>
        <a:lstStyle/>
        <a:p>
          <a:pPr marL="0" lvl="0" indent="0" algn="l" defTabSz="711200">
            <a:lnSpc>
              <a:spcPct val="90000"/>
            </a:lnSpc>
            <a:spcBef>
              <a:spcPct val="0"/>
            </a:spcBef>
            <a:spcAft>
              <a:spcPct val="35000"/>
            </a:spcAft>
            <a:buNone/>
          </a:pPr>
          <a:r>
            <a:rPr lang="en-GB" sz="1600" b="1" kern="1200" dirty="0">
              <a:solidFill>
                <a:schemeClr val="tx1"/>
              </a:solidFill>
              <a:latin typeface="+mj-lt"/>
            </a:rPr>
            <a:t>The use of ICTs to challenge gender stereotypes and empower women farmers in the age of feminization of agriculture (Bjorn Van </a:t>
          </a:r>
          <a:r>
            <a:rPr lang="en-GB" sz="1600" b="1" kern="1200" dirty="0" err="1">
              <a:solidFill>
                <a:schemeClr val="tx1"/>
              </a:solidFill>
              <a:latin typeface="+mj-lt"/>
            </a:rPr>
            <a:t>Campenhout</a:t>
          </a:r>
          <a:r>
            <a:rPr lang="en-GB" sz="1600" b="1" kern="1200" dirty="0">
              <a:solidFill>
                <a:schemeClr val="tx1"/>
              </a:solidFill>
              <a:latin typeface="+mj-lt"/>
            </a:rPr>
            <a:t>)</a:t>
          </a:r>
          <a:endParaRPr lang="de-DE" sz="1600" b="1" kern="1200" dirty="0">
            <a:solidFill>
              <a:schemeClr val="tx1"/>
            </a:solidFill>
            <a:latin typeface="+mj-lt"/>
          </a:endParaRPr>
        </a:p>
      </dsp:txBody>
      <dsp:txXfrm>
        <a:off x="970297" y="1225943"/>
        <a:ext cx="10040842" cy="612971"/>
      </dsp:txXfrm>
    </dsp:sp>
    <dsp:sp modelId="{55060493-F4DD-4DAA-B166-112C3E990CD5}">
      <dsp:nvSpPr>
        <dsp:cNvPr id="0" name=""/>
        <dsp:cNvSpPr/>
      </dsp:nvSpPr>
      <dsp:spPr>
        <a:xfrm>
          <a:off x="719909" y="1194318"/>
          <a:ext cx="500775" cy="676222"/>
        </a:xfrm>
        <a:prstGeom prst="ellipse">
          <a:avLst/>
        </a:prstGeom>
        <a:solidFill>
          <a:schemeClr val="lt1">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34C394A-6658-4736-AFF0-6975024346F3}">
      <dsp:nvSpPr>
        <dsp:cNvPr id="0" name=""/>
        <dsp:cNvSpPr/>
      </dsp:nvSpPr>
      <dsp:spPr>
        <a:xfrm>
          <a:off x="1200860" y="2145285"/>
          <a:ext cx="9810279" cy="612971"/>
        </a:xfrm>
        <a:prstGeom prst="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86546" tIns="40640" rIns="40640" bIns="40640" numCol="1" spcCol="1270" anchor="ctr" anchorCtr="0">
          <a:noAutofit/>
        </a:bodyPr>
        <a:lstStyle/>
        <a:p>
          <a:pPr marL="0" marR="0" lvl="0" indent="0" algn="l" defTabSz="914400" eaLnBrk="1" fontAlgn="auto" latinLnBrk="0" hangingPunct="1">
            <a:lnSpc>
              <a:spcPct val="100000"/>
            </a:lnSpc>
            <a:spcBef>
              <a:spcPct val="0"/>
            </a:spcBef>
            <a:spcAft>
              <a:spcPts val="0"/>
            </a:spcAft>
            <a:buClrTx/>
            <a:buSzTx/>
            <a:buFontTx/>
            <a:buNone/>
            <a:tabLst/>
            <a:defRPr/>
          </a:pPr>
          <a:r>
            <a:rPr lang="en-GB" sz="1600" b="1" kern="1200" dirty="0">
              <a:solidFill>
                <a:schemeClr val="tx1"/>
              </a:solidFill>
              <a:latin typeface="+mj-lt"/>
            </a:rPr>
            <a:t>Scrutinizing the ‘feminization of agriculture’ hypothesis: A study on the gendered evolution of </a:t>
          </a:r>
          <a:r>
            <a:rPr lang="en-GB" sz="1600" b="1" kern="1200" dirty="0" err="1">
              <a:solidFill>
                <a:schemeClr val="tx1"/>
              </a:solidFill>
              <a:latin typeface="+mj-lt"/>
            </a:rPr>
            <a:t>labor</a:t>
          </a:r>
          <a:r>
            <a:rPr lang="en-GB" sz="1600" b="1" kern="1200" dirty="0">
              <a:solidFill>
                <a:schemeClr val="tx1"/>
              </a:solidFill>
              <a:latin typeface="+mj-lt"/>
            </a:rPr>
            <a:t> force participation in agriculture in Indonesia 1993 – 2014 (Markus </a:t>
          </a:r>
          <a:r>
            <a:rPr lang="en-GB" sz="1600" b="1" kern="1200" dirty="0" err="1">
              <a:solidFill>
                <a:schemeClr val="tx1"/>
              </a:solidFill>
              <a:latin typeface="+mj-lt"/>
            </a:rPr>
            <a:t>Ihalainen</a:t>
          </a:r>
          <a:r>
            <a:rPr lang="en-GB" sz="1600" b="1" kern="1200" dirty="0">
              <a:solidFill>
                <a:schemeClr val="tx1"/>
              </a:solidFill>
              <a:latin typeface="+mj-lt"/>
            </a:rPr>
            <a:t>, Iliana </a:t>
          </a:r>
          <a:r>
            <a:rPr lang="en-GB" sz="1600" b="1" kern="1200" dirty="0" err="1">
              <a:solidFill>
                <a:schemeClr val="tx1"/>
              </a:solidFill>
              <a:latin typeface="+mj-lt"/>
            </a:rPr>
            <a:t>Monterroso</a:t>
          </a:r>
          <a:r>
            <a:rPr lang="en-GB" sz="1600" b="1" kern="1200" dirty="0">
              <a:solidFill>
                <a:schemeClr val="tx1"/>
              </a:solidFill>
              <a:latin typeface="+mj-lt"/>
            </a:rPr>
            <a:t>).</a:t>
          </a:r>
          <a:endParaRPr lang="de-DE" sz="900" kern="1200" dirty="0"/>
        </a:p>
      </dsp:txBody>
      <dsp:txXfrm>
        <a:off x="1200860" y="2145285"/>
        <a:ext cx="9810279" cy="612971"/>
      </dsp:txXfrm>
    </dsp:sp>
    <dsp:sp modelId="{F4FF4EE0-4781-4DA1-9ABE-AAFE6A7CB785}">
      <dsp:nvSpPr>
        <dsp:cNvPr id="0" name=""/>
        <dsp:cNvSpPr/>
      </dsp:nvSpPr>
      <dsp:spPr>
        <a:xfrm>
          <a:off x="817753" y="2068663"/>
          <a:ext cx="766214" cy="766214"/>
        </a:xfrm>
        <a:prstGeom prst="ellipse">
          <a:avLst/>
        </a:prstGeom>
        <a:solidFill>
          <a:schemeClr val="lt1">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008111F5-CEB7-47B2-B68A-108CE09C665C}">
      <dsp:nvSpPr>
        <dsp:cNvPr id="0" name=""/>
        <dsp:cNvSpPr/>
      </dsp:nvSpPr>
      <dsp:spPr>
        <a:xfrm>
          <a:off x="1200860" y="3064044"/>
          <a:ext cx="9810279" cy="612971"/>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86546" tIns="40640" rIns="40640" bIns="40640" numCol="1" spcCol="1270" anchor="ctr" anchorCtr="0">
          <a:noAutofit/>
        </a:bodyPr>
        <a:lstStyle/>
        <a:p>
          <a:pPr marL="0" marR="0" lvl="0" indent="0" algn="l" defTabSz="914400" eaLnBrk="1" fontAlgn="auto" latinLnBrk="0" hangingPunct="1">
            <a:lnSpc>
              <a:spcPct val="100000"/>
            </a:lnSpc>
            <a:spcBef>
              <a:spcPct val="0"/>
            </a:spcBef>
            <a:spcAft>
              <a:spcPts val="0"/>
            </a:spcAft>
            <a:buClrTx/>
            <a:buSzTx/>
            <a:buFontTx/>
            <a:buNone/>
            <a:tabLst/>
            <a:defRPr/>
          </a:pPr>
          <a:r>
            <a:rPr lang="en-GB" sz="1600" b="1" kern="1200" dirty="0">
              <a:solidFill>
                <a:schemeClr val="tx1"/>
              </a:solidFill>
              <a:latin typeface="+mj-lt"/>
            </a:rPr>
            <a:t>Gender and generational dynamics in land restoration amid male out-migration: Strengthening the evidence base through cross-country analyses (</a:t>
          </a:r>
          <a:r>
            <a:rPr lang="en-GB" sz="1600" b="1" kern="1200" dirty="0" err="1">
              <a:solidFill>
                <a:schemeClr val="tx1"/>
              </a:solidFill>
              <a:latin typeface="+mj-lt"/>
            </a:rPr>
            <a:t>Marlenè</a:t>
          </a:r>
          <a:r>
            <a:rPr lang="en-GB" sz="1600" b="1" kern="1200" dirty="0">
              <a:solidFill>
                <a:schemeClr val="tx1"/>
              </a:solidFill>
              <a:latin typeface="+mj-lt"/>
            </a:rPr>
            <a:t> Elias, Ana Maria </a:t>
          </a:r>
          <a:r>
            <a:rPr lang="en-GB" sz="1600" b="1" kern="1200" dirty="0" err="1">
              <a:solidFill>
                <a:schemeClr val="tx1"/>
              </a:solidFill>
              <a:latin typeface="+mj-lt"/>
            </a:rPr>
            <a:t>Paez</a:t>
          </a:r>
          <a:r>
            <a:rPr lang="en-GB" sz="1600" b="1" kern="1200" dirty="0">
              <a:solidFill>
                <a:schemeClr val="tx1"/>
              </a:solidFill>
              <a:latin typeface="+mj-lt"/>
            </a:rPr>
            <a:t> Valencia, Mary Crossland, Barbara </a:t>
          </a:r>
          <a:r>
            <a:rPr lang="en-GB" sz="1600" b="1" kern="1200" dirty="0" err="1">
              <a:solidFill>
                <a:schemeClr val="tx1"/>
              </a:solidFill>
              <a:latin typeface="+mj-lt"/>
            </a:rPr>
            <a:t>Vinceti</a:t>
          </a:r>
          <a:r>
            <a:rPr lang="en-GB" sz="1600" b="1" kern="1200" dirty="0">
              <a:solidFill>
                <a:schemeClr val="tx1"/>
              </a:solidFill>
              <a:latin typeface="+mj-lt"/>
            </a:rPr>
            <a:t>).</a:t>
          </a:r>
          <a:endParaRPr lang="de-DE" sz="1600" b="1" kern="1200" dirty="0">
            <a:solidFill>
              <a:schemeClr val="tx1"/>
            </a:solidFill>
            <a:latin typeface="+mj-lt"/>
          </a:endParaRPr>
        </a:p>
      </dsp:txBody>
      <dsp:txXfrm>
        <a:off x="1200860" y="3064044"/>
        <a:ext cx="9810279" cy="612971"/>
      </dsp:txXfrm>
    </dsp:sp>
    <dsp:sp modelId="{F9591DCE-779D-42E2-82C8-E14EDBC907A2}">
      <dsp:nvSpPr>
        <dsp:cNvPr id="0" name=""/>
        <dsp:cNvSpPr/>
      </dsp:nvSpPr>
      <dsp:spPr>
        <a:xfrm>
          <a:off x="817753" y="2987423"/>
          <a:ext cx="766214" cy="766214"/>
        </a:xfrm>
        <a:prstGeom prst="ellipse">
          <a:avLst/>
        </a:prstGeom>
        <a:solidFill>
          <a:schemeClr val="lt1">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6CADDD0-F65D-4C17-BEE4-23188874434F}">
      <dsp:nvSpPr>
        <dsp:cNvPr id="0" name=""/>
        <dsp:cNvSpPr/>
      </dsp:nvSpPr>
      <dsp:spPr>
        <a:xfrm>
          <a:off x="970297" y="3983386"/>
          <a:ext cx="10040842" cy="612971"/>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86546" tIns="40640" rIns="40640" bIns="40640" numCol="1" spcCol="1270" anchor="ctr" anchorCtr="0">
          <a:noAutofit/>
        </a:bodyPr>
        <a:lstStyle/>
        <a:p>
          <a:pPr marL="0" lvl="0" indent="0" algn="l" defTabSz="711200">
            <a:lnSpc>
              <a:spcPct val="90000"/>
            </a:lnSpc>
            <a:spcBef>
              <a:spcPct val="0"/>
            </a:spcBef>
            <a:spcAft>
              <a:spcPct val="35000"/>
            </a:spcAft>
            <a:buNone/>
          </a:pPr>
          <a:r>
            <a:rPr lang="en-GB" sz="1600" b="1" kern="1200" dirty="0">
              <a:solidFill>
                <a:schemeClr val="tx1"/>
              </a:solidFill>
              <a:latin typeface="+mj-lt"/>
            </a:rPr>
            <a:t>Exploring feminization of agriculture through gender dynamics across scales (Alessandra </a:t>
          </a:r>
          <a:r>
            <a:rPr lang="en-GB" sz="1600" b="1" kern="1200" dirty="0" err="1">
              <a:solidFill>
                <a:schemeClr val="tx1"/>
              </a:solidFill>
              <a:latin typeface="+mj-lt"/>
            </a:rPr>
            <a:t>Galiè</a:t>
          </a:r>
          <a:r>
            <a:rPr lang="en-GB" sz="1600" b="1" kern="1200" dirty="0">
              <a:solidFill>
                <a:schemeClr val="tx1"/>
              </a:solidFill>
              <a:latin typeface="+mj-lt"/>
            </a:rPr>
            <a:t>)</a:t>
          </a:r>
          <a:endParaRPr lang="de-DE" sz="1600" b="1" kern="1200" dirty="0">
            <a:solidFill>
              <a:schemeClr val="tx1"/>
            </a:solidFill>
            <a:latin typeface="+mj-lt"/>
          </a:endParaRPr>
        </a:p>
      </dsp:txBody>
      <dsp:txXfrm>
        <a:off x="970297" y="3983386"/>
        <a:ext cx="10040842" cy="612971"/>
      </dsp:txXfrm>
    </dsp:sp>
    <dsp:sp modelId="{44628A30-09F6-464C-935C-416B50D71163}">
      <dsp:nvSpPr>
        <dsp:cNvPr id="0" name=""/>
        <dsp:cNvSpPr/>
      </dsp:nvSpPr>
      <dsp:spPr>
        <a:xfrm>
          <a:off x="587189" y="3906764"/>
          <a:ext cx="766214" cy="766214"/>
        </a:xfrm>
        <a:prstGeom prst="ellipse">
          <a:avLst/>
        </a:prstGeom>
        <a:solidFill>
          <a:schemeClr val="lt1">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7832BE64-8FCF-470F-86FF-113A8C3F9322}">
      <dsp:nvSpPr>
        <dsp:cNvPr id="0" name=""/>
        <dsp:cNvSpPr/>
      </dsp:nvSpPr>
      <dsp:spPr>
        <a:xfrm>
          <a:off x="466085" y="4902727"/>
          <a:ext cx="10545053" cy="612971"/>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86546" tIns="40640" rIns="40640" bIns="40640" numCol="1" spcCol="1270" anchor="ctr" anchorCtr="0">
          <a:noAutofit/>
        </a:bodyPr>
        <a:lstStyle/>
        <a:p>
          <a:pPr marL="0" lvl="0" indent="0" algn="l" defTabSz="711200">
            <a:lnSpc>
              <a:spcPct val="90000"/>
            </a:lnSpc>
            <a:spcBef>
              <a:spcPct val="0"/>
            </a:spcBef>
            <a:spcAft>
              <a:spcPct val="35000"/>
            </a:spcAft>
            <a:buNone/>
          </a:pPr>
          <a:r>
            <a:rPr lang="en-GB" sz="1600" b="1" kern="1200" dirty="0">
              <a:solidFill>
                <a:schemeClr val="tx1"/>
              </a:solidFill>
              <a:latin typeface="+mj-lt"/>
            </a:rPr>
            <a:t>The use of ICTs to challenge gender stereotypes and empower women farmers in the age of feminization of agriculture (Els </a:t>
          </a:r>
          <a:r>
            <a:rPr lang="en-GB" sz="1600" b="1" kern="1200" dirty="0" err="1">
              <a:solidFill>
                <a:schemeClr val="tx1"/>
              </a:solidFill>
              <a:latin typeface="+mj-lt"/>
            </a:rPr>
            <a:t>Lecoutere</a:t>
          </a:r>
          <a:r>
            <a:rPr lang="en-GB" sz="1600" b="1" kern="1200" dirty="0">
              <a:solidFill>
                <a:schemeClr val="tx1"/>
              </a:solidFill>
              <a:latin typeface="+mj-lt"/>
            </a:rPr>
            <a:t>)</a:t>
          </a:r>
          <a:endParaRPr lang="de-DE" sz="1600" b="1" kern="1200" dirty="0">
            <a:solidFill>
              <a:schemeClr val="tx1"/>
            </a:solidFill>
            <a:latin typeface="+mj-lt"/>
          </a:endParaRPr>
        </a:p>
      </dsp:txBody>
      <dsp:txXfrm>
        <a:off x="466085" y="4902727"/>
        <a:ext cx="10545053" cy="612971"/>
      </dsp:txXfrm>
    </dsp:sp>
    <dsp:sp modelId="{2014214E-2C76-4BC1-BE67-443B1CA4AC47}">
      <dsp:nvSpPr>
        <dsp:cNvPr id="0" name=""/>
        <dsp:cNvSpPr/>
      </dsp:nvSpPr>
      <dsp:spPr>
        <a:xfrm>
          <a:off x="75883" y="4844763"/>
          <a:ext cx="766214" cy="766214"/>
        </a:xfrm>
        <a:prstGeom prst="ellipse">
          <a:avLst/>
        </a:prstGeom>
        <a:solidFill>
          <a:schemeClr val="lt1">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VerticalAccentList">
  <dgm:title val=""/>
  <dgm:desc val=""/>
  <dgm:catLst>
    <dgm:cat type="list" pri="16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dgm:chPref/>
      <dgm:dir/>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constrLst>
      <dgm:constr type="primFontSz" for="des" forName="parenttext" refType="primFontSz" refFor="des" refForName="childtext" op="gte"/>
      <dgm:constr type="w" for="ch" forName="composite" refType="w"/>
      <dgm:constr type="h" for="ch" forName="composite" refType="h"/>
      <dgm:constr type="w" for="ch" forName="parallelogramComposite" refType="w"/>
      <dgm:constr type="h" for="ch" forName="parallelogramComposite" refType="h"/>
      <dgm:constr type="w" for="ch" forName="parenttextcomposite" refType="w" fact="0.9"/>
      <dgm:constr type="h" for="ch" forName="parenttextcomposite" refType="h" fact="0.6"/>
      <dgm:constr type="h" for="ch" forName="sibTrans" refType="h" refFor="ch" refForName="composite" op="equ" fact="0.02"/>
      <dgm:constr type="h" for="ch" forName="sibTrans" op="equ"/>
    </dgm:constrLst>
    <dgm:forEach name="nodesForEach" axis="ch" ptType="node">
      <dgm:layoutNode name="parenttextcomposite">
        <dgm:alg type="composite">
          <dgm:param type="ar" val="11"/>
        </dgm:alg>
        <dgm:shape xmlns:r="http://schemas.openxmlformats.org/officeDocument/2006/relationships" r:blip="">
          <dgm:adjLst/>
        </dgm:shape>
        <dgm:constrLst>
          <dgm:constr type="h" for="ch" forName="parenttext" refType="h"/>
          <dgm:constr type="w" for="ch" forName="parenttext" refType="w"/>
        </dgm:constrLst>
        <dgm:layoutNode name="parenttext" styleLbl="revTx">
          <dgm:varLst>
            <dgm:chMax/>
            <dgm:chPref val="2"/>
            <dgm:bulletEnabled val="1"/>
          </dgm:varLst>
          <dgm:choose name="Name4">
            <dgm:if name="Name5" func="var" arg="dir" op="equ" val="norm">
              <dgm:alg type="tx">
                <dgm:param type="parTxLTRAlign" val="l"/>
                <dgm:param type="txAnchorVert" val="b"/>
              </dgm:alg>
            </dgm:if>
            <dgm:else name="Name6">
              <dgm:alg type="tx">
                <dgm:param type="parTxLTRAlign" val="r"/>
                <dgm:param type="txAnchorVert" val="b"/>
              </dgm:alg>
            </dgm:else>
          </dgm:choose>
          <dgm:shape xmlns:r="http://schemas.openxmlformats.org/officeDocument/2006/relationships" type="rect"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choose name="Name7">
        <dgm:if name="Name8" axis="ch" ptType="node" func="cnt" op="gte" val="1">
          <dgm:layoutNode name="composite">
            <dgm:alg type="composite">
              <dgm:param type="ar" val="6"/>
            </dgm:alg>
            <dgm:shape xmlns:r="http://schemas.openxmlformats.org/officeDocument/2006/relationships" r:blip="">
              <dgm:adjLst/>
            </dgm:shape>
            <dgm:choose name="Name9">
              <dgm:if name="Name10" func="var" arg="dir" op="equ" val="norm">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301"/>
                  <dgm:constr type="t" for="ch" forName="childtext" refType="h" fact="0.1"/>
                  <dgm:constr type="w" for="ch" forName="childtext" refType="w" fact="0.9117"/>
                  <dgm:constr type="h" for="ch" forName="childtext" refType="h" fact="0.8"/>
                </dgm:constrLst>
              </dgm:if>
              <dgm:else name="Name11">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883"/>
                  <dgm:constr type="t" for="ch" forName="childtext" refType="h" fact="0.1"/>
                  <dgm:constr type="w" for="ch" forName="childtext" refType="w" fact="0.9117"/>
                  <dgm:constr type="h" for="ch" forName="childtext" refType="h" fact="0.8"/>
                </dgm:constrLst>
              </dgm:else>
            </dgm:choose>
            <dgm:ruleLst/>
            <dgm:layoutNode name="chevron1" styleLbl="alignNode1">
              <dgm:alg type="sp"/>
              <dgm:choose name="Name12">
                <dgm:if name="Name13" func="var" arg="dir" op="equ" val="norm">
                  <dgm:shape xmlns:r="http://schemas.openxmlformats.org/officeDocument/2006/relationships" type="chevron" r:blip="">
                    <dgm:adjLst>
                      <dgm:adj idx="1" val="0.7061"/>
                    </dgm:adjLst>
                  </dgm:shape>
                </dgm:if>
                <dgm:else name="Name14">
                  <dgm:shape xmlns:r="http://schemas.openxmlformats.org/officeDocument/2006/relationships" rot="180" type="chevron" r:blip="">
                    <dgm:adjLst>
                      <dgm:adj idx="1" val="0.7061"/>
                    </dgm:adjLst>
                  </dgm:shape>
                </dgm:else>
              </dgm:choose>
              <dgm:presOf/>
            </dgm:layoutNode>
            <dgm:layoutNode name="chevron2" styleLbl="alignNode1">
              <dgm:alg type="sp"/>
              <dgm:choose name="Name15">
                <dgm:if name="Name16" func="var" arg="dir" op="equ" val="norm">
                  <dgm:shape xmlns:r="http://schemas.openxmlformats.org/officeDocument/2006/relationships" type="chevron" r:blip="">
                    <dgm:adjLst>
                      <dgm:adj idx="1" val="0.7061"/>
                    </dgm:adjLst>
                  </dgm:shape>
                </dgm:if>
                <dgm:else name="Name17">
                  <dgm:shape xmlns:r="http://schemas.openxmlformats.org/officeDocument/2006/relationships" rot="180" type="chevron" r:blip="">
                    <dgm:adjLst>
                      <dgm:adj idx="1" val="0.7061"/>
                    </dgm:adjLst>
                  </dgm:shape>
                </dgm:else>
              </dgm:choose>
              <dgm:presOf/>
            </dgm:layoutNode>
            <dgm:layoutNode name="chevron3" styleLbl="alignNode1">
              <dgm:alg type="sp"/>
              <dgm:choose name="Name18">
                <dgm:if name="Name19" func="var" arg="dir" op="equ" val="norm">
                  <dgm:shape xmlns:r="http://schemas.openxmlformats.org/officeDocument/2006/relationships" type="chevron" r:blip="">
                    <dgm:adjLst>
                      <dgm:adj idx="1" val="0.7061"/>
                    </dgm:adjLst>
                  </dgm:shape>
                </dgm:if>
                <dgm:else name="Name20">
                  <dgm:shape xmlns:r="http://schemas.openxmlformats.org/officeDocument/2006/relationships" rot="180" type="chevron" r:blip="">
                    <dgm:adjLst>
                      <dgm:adj idx="1" val="0.7061"/>
                    </dgm:adjLst>
                  </dgm:shape>
                </dgm:else>
              </dgm:choose>
              <dgm:presOf/>
            </dgm:layoutNode>
            <dgm:layoutNode name="chevron4" styleLbl="alignNode1">
              <dgm:alg type="sp"/>
              <dgm:choose name="Name21">
                <dgm:if name="Name22" func="var" arg="dir" op="equ" val="norm">
                  <dgm:shape xmlns:r="http://schemas.openxmlformats.org/officeDocument/2006/relationships" type="chevron" r:blip="">
                    <dgm:adjLst>
                      <dgm:adj idx="1" val="0.7061"/>
                    </dgm:adjLst>
                  </dgm:shape>
                </dgm:if>
                <dgm:else name="Name23">
                  <dgm:shape xmlns:r="http://schemas.openxmlformats.org/officeDocument/2006/relationships" rot="180" type="chevron" r:blip="">
                    <dgm:adjLst>
                      <dgm:adj idx="1" val="0.7061"/>
                    </dgm:adjLst>
                  </dgm:shape>
                </dgm:else>
              </dgm:choose>
              <dgm:presOf/>
            </dgm:layoutNode>
            <dgm:layoutNode name="chevron5" styleLbl="alignNode1">
              <dgm:alg type="sp"/>
              <dgm:choose name="Name24">
                <dgm:if name="Name25" func="var" arg="dir" op="equ" val="norm">
                  <dgm:shape xmlns:r="http://schemas.openxmlformats.org/officeDocument/2006/relationships" type="chevron" r:blip="">
                    <dgm:adjLst>
                      <dgm:adj idx="1" val="0.7061"/>
                    </dgm:adjLst>
                  </dgm:shape>
                </dgm:if>
                <dgm:else name="Name26">
                  <dgm:shape xmlns:r="http://schemas.openxmlformats.org/officeDocument/2006/relationships" rot="180" type="chevron" r:blip="">
                    <dgm:adjLst>
                      <dgm:adj idx="1" val="0.7061"/>
                    </dgm:adjLst>
                  </dgm:shape>
                </dgm:else>
              </dgm:choose>
              <dgm:presOf/>
            </dgm:layoutNode>
            <dgm:layoutNode name="chevron6" styleLbl="alignNode1">
              <dgm:alg type="sp"/>
              <dgm:choose name="Name27">
                <dgm:if name="Name28" func="var" arg="dir" op="equ" val="norm">
                  <dgm:shape xmlns:r="http://schemas.openxmlformats.org/officeDocument/2006/relationships" type="chevron" r:blip="">
                    <dgm:adjLst>
                      <dgm:adj idx="1" val="0.7061"/>
                    </dgm:adjLst>
                  </dgm:shape>
                </dgm:if>
                <dgm:else name="Name29">
                  <dgm:shape xmlns:r="http://schemas.openxmlformats.org/officeDocument/2006/relationships" rot="180" type="chevron" r:blip="">
                    <dgm:adjLst>
                      <dgm:adj idx="1" val="0.7061"/>
                    </dgm:adjLst>
                  </dgm:shape>
                </dgm:else>
              </dgm:choose>
              <dgm:presOf/>
            </dgm:layoutNode>
            <dgm:layoutNode name="chevron7" styleLbl="alignNode1">
              <dgm:alg type="sp"/>
              <dgm:choose name="Name30">
                <dgm:if name="Name31" func="var" arg="dir" op="equ" val="norm">
                  <dgm:shape xmlns:r="http://schemas.openxmlformats.org/officeDocument/2006/relationships" type="chevron" r:blip="">
                    <dgm:adjLst>
                      <dgm:adj idx="1" val="0.7061"/>
                    </dgm:adjLst>
                  </dgm:shape>
                </dgm:if>
                <dgm:else name="Name32">
                  <dgm:shape xmlns:r="http://schemas.openxmlformats.org/officeDocument/2006/relationships" rot="180" type="chevron" r:blip="">
                    <dgm:adjLst>
                      <dgm:adj idx="1" val="0.7061"/>
                    </dgm:adjLst>
                  </dgm:shape>
                </dgm:else>
              </dgm:choose>
              <dgm:presOf/>
            </dgm:layoutNode>
            <dgm:layoutNode name="childtext" styleLbl="solidFgAcc1">
              <dgm:varLst>
                <dgm:chMax/>
                <dgm:chPref val="0"/>
                <dgm:bulletEnabled val="1"/>
              </dgm:varLst>
              <dgm:choose name="Name33">
                <dgm:if name="Name34" func="var" arg="dir" op="equ" val="norm">
                  <dgm:alg type="tx">
                    <dgm:param type="parTxLTRAlign" val="l"/>
                    <dgm:param type="txAnchorVertCh" val="t"/>
                  </dgm:alg>
                </dgm:if>
                <dgm:else name="Name35">
                  <dgm:alg type="tx">
                    <dgm:param type="parTxLTRAlign" val="r"/>
                    <dgm:param type="shpTxLTRAlignCh" val="r"/>
                    <dgm:param type="txAnchorVertCh" val="t"/>
                  </dgm:alg>
                </dgm:else>
              </dgm:choose>
              <dgm:shape xmlns:r="http://schemas.openxmlformats.org/officeDocument/2006/relationships" type="rect" r:blip="">
                <dgm:adjLst/>
              </dgm:shape>
              <dgm:presOf axis="des"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if>
        <dgm:else name="Name36">
          <dgm:layoutNode name="parallelogramComposite">
            <dgm:alg type="composite">
              <dgm:param type="ar" val="50"/>
            </dgm:alg>
            <dgm:shape xmlns:r="http://schemas.openxmlformats.org/officeDocument/2006/relationships" r:blip="">
              <dgm:adjLst/>
            </dgm:shape>
            <dgm:constrLst>
              <dgm:constr type="l" for="ch" forName="parallelogram1" refType="w" fact="0"/>
              <dgm:constr type="t" for="ch" forName="parallelogram1" refType="h" fact="0"/>
              <dgm:constr type="w" for="ch" forName="parallelogram1" refType="w" fact="0.12"/>
              <dgm:constr type="h" for="ch" forName="parallelogram1" refType="h"/>
              <dgm:constr type="l" for="ch" forName="parallelogram2" refType="w" fact="0.127"/>
              <dgm:constr type="t" for="ch" forName="parallelogram2" refType="h" fact="0"/>
              <dgm:constr type="w" for="ch" forName="parallelogram2" refType="w" fact="0.12"/>
              <dgm:constr type="h" for="ch" forName="parallelogram2" refType="h"/>
              <dgm:constr type="l" for="ch" forName="parallelogram3" refType="w" fact="0.254"/>
              <dgm:constr type="t" for="ch" forName="parallelogram3" refType="h" fact="0"/>
              <dgm:constr type="w" for="ch" forName="parallelogram3" refType="w" fact="0.12"/>
              <dgm:constr type="h" for="ch" forName="parallelogram3" refType="h"/>
              <dgm:constr type="l" for="ch" forName="parallelogram4" refType="w" fact="0.381"/>
              <dgm:constr type="t" for="ch" forName="parallelogram4" refType="h" fact="0"/>
              <dgm:constr type="w" for="ch" forName="parallelogram4" refType="w" fact="0.12"/>
              <dgm:constr type="h" for="ch" forName="parallelogram4" refType="h"/>
              <dgm:constr type="l" for="ch" forName="parallelogram5" refType="w" fact="0.508"/>
              <dgm:constr type="t" for="ch" forName="parallelogram5" refType="h" fact="0"/>
              <dgm:constr type="w" for="ch" forName="parallelogram5" refType="w" fact="0.12"/>
              <dgm:constr type="h" for="ch" forName="parallelogram5" refType="h"/>
              <dgm:constr type="l" for="ch" forName="parallelogram6" refType="w" fact="0.635"/>
              <dgm:constr type="t" for="ch" forName="parallelogram6" refType="h" fact="0"/>
              <dgm:constr type="w" for="ch" forName="parallelogram6" refType="w" fact="0.12"/>
              <dgm:constr type="h" for="ch" forName="parallelogram6" refType="h"/>
              <dgm:constr type="l" for="ch" forName="parallelogram7" refType="w" fact="0.762"/>
              <dgm:constr type="t" for="ch" forName="parallelogram7" refType="h" fact="0"/>
              <dgm:constr type="w" for="ch" forName="parallelogram7" refType="w" fact="0.12"/>
              <dgm:constr type="h" for="ch" forName="parallelogram7" refType="h"/>
            </dgm:constrLst>
            <dgm:ruleLst/>
            <dgm:layoutNode name="parallelogram1" styleLbl="alignNode1">
              <dgm:alg type="sp"/>
              <dgm:shape xmlns:r="http://schemas.openxmlformats.org/officeDocument/2006/relationships" type="parallelogram" r:blip="">
                <dgm:adjLst>
                  <dgm:adj idx="1" val="1.4084"/>
                </dgm:adjLst>
              </dgm:shape>
              <dgm:presOf/>
            </dgm:layoutNode>
            <dgm:layoutNode name="parallelogram2" styleLbl="alignNode1">
              <dgm:alg type="sp"/>
              <dgm:shape xmlns:r="http://schemas.openxmlformats.org/officeDocument/2006/relationships" type="parallelogram" r:blip="">
                <dgm:adjLst>
                  <dgm:adj idx="1" val="1.4084"/>
                </dgm:adjLst>
              </dgm:shape>
              <dgm:presOf/>
            </dgm:layoutNode>
            <dgm:layoutNode name="parallelogram3" styleLbl="alignNode1">
              <dgm:alg type="sp"/>
              <dgm:shape xmlns:r="http://schemas.openxmlformats.org/officeDocument/2006/relationships" type="parallelogram" r:blip="">
                <dgm:adjLst>
                  <dgm:adj idx="1" val="1.4084"/>
                </dgm:adjLst>
              </dgm:shape>
              <dgm:presOf/>
            </dgm:layoutNode>
            <dgm:layoutNode name="parallelogram4" styleLbl="alignNode1">
              <dgm:alg type="sp"/>
              <dgm:shape xmlns:r="http://schemas.openxmlformats.org/officeDocument/2006/relationships" type="parallelogram" r:blip="">
                <dgm:adjLst>
                  <dgm:adj idx="1" val="1.4084"/>
                </dgm:adjLst>
              </dgm:shape>
              <dgm:presOf/>
            </dgm:layoutNode>
            <dgm:layoutNode name="parallelogram5" styleLbl="alignNode1">
              <dgm:alg type="sp"/>
              <dgm:shape xmlns:r="http://schemas.openxmlformats.org/officeDocument/2006/relationships" type="parallelogram" r:blip="">
                <dgm:adjLst>
                  <dgm:adj idx="1" val="1.4084"/>
                </dgm:adjLst>
              </dgm:shape>
              <dgm:presOf/>
            </dgm:layoutNode>
            <dgm:layoutNode name="parallelogram6" styleLbl="alignNode1">
              <dgm:alg type="sp"/>
              <dgm:shape xmlns:r="http://schemas.openxmlformats.org/officeDocument/2006/relationships" type="parallelogram" r:blip="">
                <dgm:adjLst>
                  <dgm:adj idx="1" val="1.4084"/>
                </dgm:adjLst>
              </dgm:shape>
              <dgm:presOf/>
            </dgm:layoutNode>
            <dgm:layoutNode name="parallelogram7" styleLbl="alignNode1">
              <dgm:alg type="sp"/>
              <dgm:shape xmlns:r="http://schemas.openxmlformats.org/officeDocument/2006/relationships" type="parallelogram" r:blip="">
                <dgm:adjLst>
                  <dgm:adj idx="1" val="1.4084"/>
                </dgm:adjLst>
              </dgm:shape>
              <dgm:presOf/>
            </dgm:layoutNode>
          </dgm:layoutNode>
        </dgm:else>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2129B25-F0D0-4C21-955D-005A47CD8487}" type="datetimeFigureOut">
              <a:rPr lang="de-DE" smtClean="0"/>
              <a:t>21.12.2021</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33EAFD1-A999-416E-A854-837F0CC24F46}" type="slidenum">
              <a:rPr lang="de-DE" smtClean="0"/>
              <a:t>‹#›</a:t>
            </a:fld>
            <a:endParaRPr lang="de-DE"/>
          </a:p>
        </p:txBody>
      </p:sp>
    </p:spTree>
    <p:extLst>
      <p:ext uri="{BB962C8B-B14F-4D97-AF65-F5344CB8AC3E}">
        <p14:creationId xmlns:p14="http://schemas.microsoft.com/office/powerpoint/2010/main" val="27932449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233EAFD1-A999-416E-A854-837F0CC24F46}" type="slidenum">
              <a:rPr lang="de-DE" smtClean="0"/>
              <a:t>4</a:t>
            </a:fld>
            <a:endParaRPr lang="de-DE"/>
          </a:p>
        </p:txBody>
      </p:sp>
    </p:spTree>
    <p:extLst>
      <p:ext uri="{BB962C8B-B14F-4D97-AF65-F5344CB8AC3E}">
        <p14:creationId xmlns:p14="http://schemas.microsoft.com/office/powerpoint/2010/main" val="497936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233EAFD1-A999-416E-A854-837F0CC24F46}" type="slidenum">
              <a:rPr lang="de-DE" smtClean="0"/>
              <a:t>5</a:t>
            </a:fld>
            <a:endParaRPr lang="de-DE"/>
          </a:p>
        </p:txBody>
      </p:sp>
    </p:spTree>
    <p:extLst>
      <p:ext uri="{BB962C8B-B14F-4D97-AF65-F5344CB8AC3E}">
        <p14:creationId xmlns:p14="http://schemas.microsoft.com/office/powerpoint/2010/main" val="26840226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200" b="1" dirty="0">
                <a:solidFill>
                  <a:srgbClr val="0F5332"/>
                </a:solidFill>
                <a:latin typeface="Verdana" panose="020B0604030504040204" pitchFamily="34" charset="0"/>
                <a:ea typeface="Verdana" panose="020B0604030504040204" pitchFamily="34" charset="0"/>
              </a:rPr>
              <a:t>GRAPH RIGHT: </a:t>
            </a:r>
          </a:p>
          <a:p>
            <a:endParaRPr lang="en-US" sz="1200" kern="1200" dirty="0">
              <a:solidFill>
                <a:schemeClr val="tx1"/>
              </a:solidFill>
              <a:effectLst/>
              <a:latin typeface="+mn-lt"/>
              <a:ea typeface="+mn-ea"/>
              <a:cs typeface="+mn-cs"/>
            </a:endParaRPr>
          </a:p>
          <a:p>
            <a:pPr marL="171450" indent="-171450">
              <a:buFont typeface="Arial" panose="020B0604020202020204" pitchFamily="34" charset="0"/>
              <a:buChar char="•"/>
            </a:pPr>
            <a:r>
              <a:rPr lang="en-US" sz="1200" kern="1200" dirty="0">
                <a:solidFill>
                  <a:schemeClr val="tx1"/>
                </a:solidFill>
                <a:effectLst/>
                <a:latin typeface="+mn-lt"/>
                <a:ea typeface="+mn-ea"/>
                <a:cs typeface="+mn-cs"/>
              </a:rPr>
              <a:t>while agriculture accounts for roughly 40% of rural married women’s labor in any given year, 71% of women worked in agriculture at least once during the survey period. Conversely, out of the men working in agriculture at the 1993 baseline, 40% shifted to non-agricultural jobs over time, with more than half eventually returning to agriculture as they aged. While younger women were increasingly likely to engage in non-agricultural work, older women who had been working in agriculture were more likely than their male counterparts to move into housekeeping.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AU" sz="1200" dirty="0">
                <a:solidFill>
                  <a:srgbClr val="0F5332"/>
                </a:solidFill>
                <a:latin typeface="Verdana" panose="020B0604030504040204" pitchFamily="34" charset="0"/>
                <a:ea typeface="Verdana" panose="020B0604030504040204" pitchFamily="34" charset="0"/>
              </a:rPr>
              <a:t>Study of feminization of agriculture at the households level only focus on those who stay or enter in agriculture, missing out those rural women with options outside agriculture. </a:t>
            </a:r>
          </a:p>
          <a:p>
            <a:pPr marL="171450" indent="-171450">
              <a:buFont typeface="Arial" panose="020B0604020202020204" pitchFamily="34" charset="0"/>
              <a:buChar char="•"/>
            </a:pPr>
            <a:endParaRPr lang="en-GT" sz="1200" kern="1200" dirty="0">
              <a:solidFill>
                <a:schemeClr val="tx1"/>
              </a:solidFill>
              <a:effectLst/>
              <a:latin typeface="+mn-lt"/>
              <a:ea typeface="+mn-ea"/>
              <a:cs typeface="+mn-cs"/>
            </a:endParaRPr>
          </a:p>
          <a:p>
            <a:pPr marL="0" lvl="1" indent="0"/>
            <a:r>
              <a:rPr lang="en-US" b="0" dirty="0">
                <a:solidFill>
                  <a:srgbClr val="015351"/>
                </a:solidFill>
              </a:rPr>
              <a:t>By looking at national statistics data, there is no sign of feminization of agriculture in Indonesia, and also among households in general in the IFLS sample </a:t>
            </a:r>
          </a:p>
          <a:p>
            <a:pPr marL="2857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AU" b="0" dirty="0">
                <a:solidFill>
                  <a:srgbClr val="0F5332"/>
                </a:solidFill>
                <a:effectLst/>
                <a:cs typeface="Consolas" panose="020B0609020204030204" pitchFamily="49" charset="0"/>
              </a:rPr>
              <a:t>Maybe contributed by different role of agriculture sector in the economy, urbanization and migration pattern, intrahousehold norms compared with other countries in which feminization of agriculture shown in national statistics</a:t>
            </a:r>
          </a:p>
          <a:p>
            <a:pPr marL="0" marR="0" lvl="1"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AU" b="0" dirty="0">
              <a:solidFill>
                <a:srgbClr val="0F5332"/>
              </a:solidFill>
              <a:effectLst/>
              <a:cs typeface="Consolas" panose="020B0609020204030204" pitchFamily="49" charset="0"/>
            </a:endParaRPr>
          </a:p>
          <a:p>
            <a:pPr marL="0" marR="0" lvl="1"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AU" b="1" dirty="0">
                <a:solidFill>
                  <a:srgbClr val="0F5332"/>
                </a:solidFill>
                <a:effectLst/>
                <a:cs typeface="Consolas" panose="020B0609020204030204" pitchFamily="49" charset="0"/>
              </a:rPr>
              <a:t>GRAPHS TO THE LEFT</a:t>
            </a:r>
          </a:p>
          <a:p>
            <a:pPr marL="2857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1" kern="1200" dirty="0">
                <a:solidFill>
                  <a:schemeClr val="tx1"/>
                </a:solidFill>
                <a:effectLst/>
                <a:latin typeface="+mn-lt"/>
                <a:ea typeface="+mn-ea"/>
                <a:cs typeface="+mn-cs"/>
              </a:rPr>
              <a:t>The study identified significant differences between women with a husband at home, those with an absent husband and those with no husband (divorced or widowed). For instance, women whose husbands are present are likeliest to work in family labor while farming women with absent spouses (</a:t>
            </a:r>
            <a:r>
              <a:rPr lang="en-US" sz="1200" b="1" i="1" kern="1200" dirty="0">
                <a:solidFill>
                  <a:schemeClr val="tx1"/>
                </a:solidFill>
                <a:effectLst/>
                <a:latin typeface="+mn-lt"/>
                <a:ea typeface="+mn-ea"/>
                <a:cs typeface="+mn-cs"/>
              </a:rPr>
              <a:t>de facto</a:t>
            </a:r>
            <a:r>
              <a:rPr lang="en-US" sz="1200" b="1" kern="1200" dirty="0">
                <a:solidFill>
                  <a:schemeClr val="tx1"/>
                </a:solidFill>
                <a:effectLst/>
                <a:latin typeface="+mn-lt"/>
                <a:ea typeface="+mn-ea"/>
                <a:cs typeface="+mn-cs"/>
              </a:rPr>
              <a:t> female heads-of-households) tend to be self-employed with help, with this likelihood increasing with wealth. In comparison to women with absent husbands, women with no husbands are likelier to be self-employed with no help or work as casual agricultural labor. This finding cautions against conflating </a:t>
            </a:r>
            <a:r>
              <a:rPr lang="en-US" sz="1200" b="1" i="1" kern="1200" dirty="0">
                <a:solidFill>
                  <a:schemeClr val="tx1"/>
                </a:solidFill>
                <a:effectLst/>
                <a:latin typeface="+mn-lt"/>
                <a:ea typeface="+mn-ea"/>
                <a:cs typeface="+mn-cs"/>
              </a:rPr>
              <a:t>de jure</a:t>
            </a:r>
            <a:r>
              <a:rPr lang="en-US" sz="1200" b="1" kern="1200" dirty="0">
                <a:solidFill>
                  <a:schemeClr val="tx1"/>
                </a:solidFill>
                <a:effectLst/>
                <a:latin typeface="+mn-lt"/>
                <a:ea typeface="+mn-ea"/>
                <a:cs typeface="+mn-cs"/>
              </a:rPr>
              <a:t> and </a:t>
            </a:r>
            <a:r>
              <a:rPr lang="en-US" sz="1200" b="1" i="1" kern="1200" dirty="0">
                <a:solidFill>
                  <a:schemeClr val="tx1"/>
                </a:solidFill>
                <a:effectLst/>
                <a:latin typeface="+mn-lt"/>
                <a:ea typeface="+mn-ea"/>
                <a:cs typeface="+mn-cs"/>
              </a:rPr>
              <a:t>de facto</a:t>
            </a:r>
            <a:r>
              <a:rPr lang="en-US" sz="1200" b="1" kern="1200" dirty="0">
                <a:solidFill>
                  <a:schemeClr val="tx1"/>
                </a:solidFill>
                <a:effectLst/>
                <a:latin typeface="+mn-lt"/>
                <a:ea typeface="+mn-ea"/>
                <a:cs typeface="+mn-cs"/>
              </a:rPr>
              <a:t> female-headed households when discussing the gendered implications of men’s exit from farming (FAO 2019). </a:t>
            </a:r>
            <a:endParaRPr lang="en-US" b="1" dirty="0"/>
          </a:p>
          <a:p>
            <a:pPr marL="171450" indent="-171450">
              <a:buFont typeface="Arial" panose="020B0604020202020204" pitchFamily="34" charset="0"/>
              <a:buChar char="•"/>
            </a:pPr>
            <a:endParaRPr lang="en-GT" sz="1200" kern="1200" dirty="0">
              <a:solidFill>
                <a:schemeClr val="tx1"/>
              </a:solidFill>
              <a:effectLst/>
              <a:latin typeface="+mn-lt"/>
              <a:ea typeface="+mn-ea"/>
              <a:cs typeface="+mn-cs"/>
            </a:endParaRPr>
          </a:p>
          <a:p>
            <a:endParaRPr lang="en-GT" dirty="0"/>
          </a:p>
        </p:txBody>
      </p:sp>
      <p:sp>
        <p:nvSpPr>
          <p:cNvPr id="4" name="Slide Number Placeholder 3"/>
          <p:cNvSpPr>
            <a:spLocks noGrp="1"/>
          </p:cNvSpPr>
          <p:nvPr>
            <p:ph type="sldNum" sz="quarter" idx="5"/>
          </p:nvPr>
        </p:nvSpPr>
        <p:spPr/>
        <p:txBody>
          <a:bodyPr/>
          <a:lstStyle/>
          <a:p>
            <a:fld id="{0C1F3C08-F903-4AD9-89B6-69038AAD29D1}" type="slidenum">
              <a:rPr lang="en-US" smtClean="0"/>
              <a:t>6</a:t>
            </a:fld>
            <a:endParaRPr lang="en-US"/>
          </a:p>
        </p:txBody>
      </p:sp>
    </p:spTree>
    <p:extLst>
      <p:ext uri="{BB962C8B-B14F-4D97-AF65-F5344CB8AC3E}">
        <p14:creationId xmlns:p14="http://schemas.microsoft.com/office/powerpoint/2010/main" val="22802691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56323"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ea typeface="ＭＳ Ｐゴシック" pitchFamily="34" charset="-128"/>
            </a:endParaRPr>
          </a:p>
        </p:txBody>
      </p:sp>
      <p:sp>
        <p:nvSpPr>
          <p:cNvPr id="56324"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37931725" indent="-37474525"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D35EC0FF-9DDB-4920-ADCF-9CD54D234B81}" type="slidenum">
              <a:rPr lang="en-US" altLang="en-US" smtClean="0"/>
              <a:pPr eaLnBrk="1" hangingPunct="1">
                <a:spcBef>
                  <a:spcPct val="0"/>
                </a:spcBef>
              </a:pPr>
              <a:t>7</a:t>
            </a:fld>
            <a:endParaRPr lang="en-US" altLang="en-US"/>
          </a:p>
        </p:txBody>
      </p:sp>
    </p:spTree>
    <p:extLst>
      <p:ext uri="{BB962C8B-B14F-4D97-AF65-F5344CB8AC3E}">
        <p14:creationId xmlns:p14="http://schemas.microsoft.com/office/powerpoint/2010/main" val="17677305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EC98D2A-A2A5-430F-A776-E5BBF337E946}" type="slidenum">
              <a:rPr lang="en-US" smtClean="0"/>
              <a:t>9</a:t>
            </a:fld>
            <a:endParaRPr lang="en-US"/>
          </a:p>
        </p:txBody>
      </p:sp>
    </p:spTree>
    <p:extLst>
      <p:ext uri="{BB962C8B-B14F-4D97-AF65-F5344CB8AC3E}">
        <p14:creationId xmlns:p14="http://schemas.microsoft.com/office/powerpoint/2010/main" val="29254914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E66AE8-863E-41EB-9DE2-203280BD8AE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69468EF-1998-46A5-9ED4-05E830735A4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E1CF4DFF-06E4-462A-96D2-7F17D6FC68DA}"/>
              </a:ext>
            </a:extLst>
          </p:cNvPr>
          <p:cNvSpPr>
            <a:spLocks noGrp="1"/>
          </p:cNvSpPr>
          <p:nvPr>
            <p:ph type="dt" sz="half" idx="10"/>
          </p:nvPr>
        </p:nvSpPr>
        <p:spPr/>
        <p:txBody>
          <a:bodyPr/>
          <a:lstStyle/>
          <a:p>
            <a:fld id="{0FC5EB4B-A04B-4744-87FE-D4CB6C47531C}" type="datetimeFigureOut">
              <a:rPr lang="en-US" smtClean="0"/>
              <a:t>12/21/2021</a:t>
            </a:fld>
            <a:endParaRPr lang="en-US"/>
          </a:p>
        </p:txBody>
      </p:sp>
      <p:sp>
        <p:nvSpPr>
          <p:cNvPr id="5" name="Footer Placeholder 4">
            <a:extLst>
              <a:ext uri="{FF2B5EF4-FFF2-40B4-BE49-F238E27FC236}">
                <a16:creationId xmlns:a16="http://schemas.microsoft.com/office/drawing/2014/main" id="{33DA55B8-1959-436C-B02E-4DBDC9F2439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885EA16-3085-4CC8-A40D-397E0AD56A93}"/>
              </a:ext>
            </a:extLst>
          </p:cNvPr>
          <p:cNvSpPr>
            <a:spLocks noGrp="1"/>
          </p:cNvSpPr>
          <p:nvPr>
            <p:ph type="sldNum" sz="quarter" idx="12"/>
          </p:nvPr>
        </p:nvSpPr>
        <p:spPr/>
        <p:txBody>
          <a:bodyPr/>
          <a:lstStyle/>
          <a:p>
            <a:fld id="{48A55448-275B-4BE5-A54A-2339F489C6A4}" type="slidenum">
              <a:rPr lang="en-US" smtClean="0"/>
              <a:t>‹#›</a:t>
            </a:fld>
            <a:endParaRPr lang="en-US"/>
          </a:p>
        </p:txBody>
      </p:sp>
    </p:spTree>
    <p:extLst>
      <p:ext uri="{BB962C8B-B14F-4D97-AF65-F5344CB8AC3E}">
        <p14:creationId xmlns:p14="http://schemas.microsoft.com/office/powerpoint/2010/main" val="35904972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D55157-3B49-4D62-8213-4003404E8A65}"/>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D7E696C-DC5D-4A09-BA02-2EF47EA3854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B508AA7-87B8-4269-A9AA-B89C2FA71035}"/>
              </a:ext>
            </a:extLst>
          </p:cNvPr>
          <p:cNvSpPr>
            <a:spLocks noGrp="1"/>
          </p:cNvSpPr>
          <p:nvPr>
            <p:ph type="dt" sz="half" idx="10"/>
          </p:nvPr>
        </p:nvSpPr>
        <p:spPr/>
        <p:txBody>
          <a:bodyPr/>
          <a:lstStyle/>
          <a:p>
            <a:fld id="{0FC5EB4B-A04B-4744-87FE-D4CB6C47531C}" type="datetimeFigureOut">
              <a:rPr lang="en-US" smtClean="0"/>
              <a:t>12/21/2021</a:t>
            </a:fld>
            <a:endParaRPr lang="en-US"/>
          </a:p>
        </p:txBody>
      </p:sp>
      <p:sp>
        <p:nvSpPr>
          <p:cNvPr id="5" name="Footer Placeholder 4">
            <a:extLst>
              <a:ext uri="{FF2B5EF4-FFF2-40B4-BE49-F238E27FC236}">
                <a16:creationId xmlns:a16="http://schemas.microsoft.com/office/drawing/2014/main" id="{F86EDF51-4A93-4891-83AC-BFEB5417D73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78F810E-9B14-4DBA-BB4C-20F9E3474DA2}"/>
              </a:ext>
            </a:extLst>
          </p:cNvPr>
          <p:cNvSpPr>
            <a:spLocks noGrp="1"/>
          </p:cNvSpPr>
          <p:nvPr>
            <p:ph type="sldNum" sz="quarter" idx="12"/>
          </p:nvPr>
        </p:nvSpPr>
        <p:spPr/>
        <p:txBody>
          <a:bodyPr/>
          <a:lstStyle/>
          <a:p>
            <a:fld id="{48A55448-275B-4BE5-A54A-2339F489C6A4}" type="slidenum">
              <a:rPr lang="en-US" smtClean="0"/>
              <a:t>‹#›</a:t>
            </a:fld>
            <a:endParaRPr lang="en-US"/>
          </a:p>
        </p:txBody>
      </p:sp>
    </p:spTree>
    <p:extLst>
      <p:ext uri="{BB962C8B-B14F-4D97-AF65-F5344CB8AC3E}">
        <p14:creationId xmlns:p14="http://schemas.microsoft.com/office/powerpoint/2010/main" val="4905848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CD52E7C-013F-41C5-9711-B77D07851474}"/>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02B1CEBA-A028-4B12-BC6A-C161C45EDA6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1CAC3B1-43A1-4949-A90E-EBC608CE8BE7}"/>
              </a:ext>
            </a:extLst>
          </p:cNvPr>
          <p:cNvSpPr>
            <a:spLocks noGrp="1"/>
          </p:cNvSpPr>
          <p:nvPr>
            <p:ph type="dt" sz="half" idx="10"/>
          </p:nvPr>
        </p:nvSpPr>
        <p:spPr/>
        <p:txBody>
          <a:bodyPr/>
          <a:lstStyle/>
          <a:p>
            <a:fld id="{0FC5EB4B-A04B-4744-87FE-D4CB6C47531C}" type="datetimeFigureOut">
              <a:rPr lang="en-US" smtClean="0"/>
              <a:t>12/21/2021</a:t>
            </a:fld>
            <a:endParaRPr lang="en-US"/>
          </a:p>
        </p:txBody>
      </p:sp>
      <p:sp>
        <p:nvSpPr>
          <p:cNvPr id="5" name="Footer Placeholder 4">
            <a:extLst>
              <a:ext uri="{FF2B5EF4-FFF2-40B4-BE49-F238E27FC236}">
                <a16:creationId xmlns:a16="http://schemas.microsoft.com/office/drawing/2014/main" id="{75550C01-4BF4-419D-9681-FF3C77215A0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9E16857-F664-4A71-81E0-02282A275DEF}"/>
              </a:ext>
            </a:extLst>
          </p:cNvPr>
          <p:cNvSpPr>
            <a:spLocks noGrp="1"/>
          </p:cNvSpPr>
          <p:nvPr>
            <p:ph type="sldNum" sz="quarter" idx="12"/>
          </p:nvPr>
        </p:nvSpPr>
        <p:spPr/>
        <p:txBody>
          <a:bodyPr/>
          <a:lstStyle/>
          <a:p>
            <a:fld id="{48A55448-275B-4BE5-A54A-2339F489C6A4}" type="slidenum">
              <a:rPr lang="en-US" smtClean="0"/>
              <a:t>‹#›</a:t>
            </a:fld>
            <a:endParaRPr lang="en-US"/>
          </a:p>
        </p:txBody>
      </p:sp>
    </p:spTree>
    <p:extLst>
      <p:ext uri="{BB962C8B-B14F-4D97-AF65-F5344CB8AC3E}">
        <p14:creationId xmlns:p14="http://schemas.microsoft.com/office/powerpoint/2010/main" val="1476969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ONTENT Standard no images">
    <p:spTree>
      <p:nvGrpSpPr>
        <p:cNvPr id="1" name=""/>
        <p:cNvGrpSpPr/>
        <p:nvPr/>
      </p:nvGrpSpPr>
      <p:grpSpPr>
        <a:xfrm>
          <a:off x="0" y="0"/>
          <a:ext cx="0" cy="0"/>
          <a:chOff x="0" y="0"/>
          <a:chExt cx="0" cy="0"/>
        </a:xfrm>
      </p:grpSpPr>
      <p:sp>
        <p:nvSpPr>
          <p:cNvPr id="4" name="TextBox 1">
            <a:extLst>
              <a:ext uri="{FF2B5EF4-FFF2-40B4-BE49-F238E27FC236}">
                <a16:creationId xmlns:a16="http://schemas.microsoft.com/office/drawing/2014/main" id="{94998332-1027-1B43-828E-42D842F7DE46}"/>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1FEDC722-3714-FC4F-994F-785F669A5585}"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grpSp>
        <p:nvGrpSpPr>
          <p:cNvPr id="5" name="Group 2">
            <a:extLst>
              <a:ext uri="{FF2B5EF4-FFF2-40B4-BE49-F238E27FC236}">
                <a16:creationId xmlns:a16="http://schemas.microsoft.com/office/drawing/2014/main" id="{0E580650-7AB0-B449-96A8-DFCCA1131579}"/>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3579ADA3-D3B1-EF44-B760-ACF7ED1DF884}"/>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7" name="Rectangle 6">
              <a:extLst>
                <a:ext uri="{FF2B5EF4-FFF2-40B4-BE49-F238E27FC236}">
                  <a16:creationId xmlns:a16="http://schemas.microsoft.com/office/drawing/2014/main" id="{B0036C7B-1FCD-3942-B000-A88352D0C425}"/>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4751301B-D709-6C4E-BE57-F32E515A277E}"/>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6C5B653D-2E9D-6342-B322-AFF6D764DD14}"/>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56A01107-285E-1D48-A6DB-516B675270D3}"/>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BE4C2657-3415-6A4C-922E-8F43831F6E69}"/>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3" name="Rectangle 12">
              <a:extLst>
                <a:ext uri="{FF2B5EF4-FFF2-40B4-BE49-F238E27FC236}">
                  <a16:creationId xmlns:a16="http://schemas.microsoft.com/office/drawing/2014/main" id="{FB37AB6E-70F0-AB49-B20C-E738CF332B33}"/>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4" name="Picture 10">
            <a:extLst>
              <a:ext uri="{FF2B5EF4-FFF2-40B4-BE49-F238E27FC236}">
                <a16:creationId xmlns:a16="http://schemas.microsoft.com/office/drawing/2014/main" id="{4D7B3629-C448-BA43-870B-89F43EB8EA3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1">
            <a:extLst>
              <a:ext uri="{FF2B5EF4-FFF2-40B4-BE49-F238E27FC236}">
                <a16:creationId xmlns:a16="http://schemas.microsoft.com/office/drawing/2014/main" id="{7FA58149-9B90-7A41-8D3F-CBFC45704B4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1116013"/>
            <a:ext cx="1460500"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599965" y="427831"/>
            <a:ext cx="109728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0" name="Content Placeholder 9"/>
          <p:cNvSpPr>
            <a:spLocks noGrp="1"/>
          </p:cNvSpPr>
          <p:nvPr>
            <p:ph sz="quarter" idx="10"/>
          </p:nvPr>
        </p:nvSpPr>
        <p:spPr>
          <a:xfrm>
            <a:off x="609600" y="1601969"/>
            <a:ext cx="109728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4002967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7973364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Section Header">
    <p:spTree>
      <p:nvGrpSpPr>
        <p:cNvPr id="1" name=""/>
        <p:cNvGrpSpPr/>
        <p:nvPr/>
      </p:nvGrpSpPr>
      <p:grpSpPr>
        <a:xfrm>
          <a:off x="0" y="0"/>
          <a:ext cx="0" cy="0"/>
          <a:chOff x="0" y="0"/>
          <a:chExt cx="0" cy="0"/>
        </a:xfrm>
      </p:grpSpPr>
      <p:sp>
        <p:nvSpPr>
          <p:cNvPr id="9" name="Text Placeholder 11">
            <a:extLst>
              <a:ext uri="{FF2B5EF4-FFF2-40B4-BE49-F238E27FC236}">
                <a16:creationId xmlns:a16="http://schemas.microsoft.com/office/drawing/2014/main" id="{D50248F8-30A9-5145-9B56-2347540B0F79}"/>
              </a:ext>
            </a:extLst>
          </p:cNvPr>
          <p:cNvSpPr>
            <a:spLocks noGrp="1"/>
          </p:cNvSpPr>
          <p:nvPr>
            <p:ph type="body" sz="quarter" idx="13" hasCustomPrompt="1"/>
          </p:nvPr>
        </p:nvSpPr>
        <p:spPr>
          <a:xfrm>
            <a:off x="739087" y="1028651"/>
            <a:ext cx="4594225" cy="461688"/>
          </a:xfrm>
        </p:spPr>
        <p:txBody>
          <a:bodyPr/>
          <a:lstStyle>
            <a:lvl1pPr>
              <a:buNone/>
              <a:defRPr sz="320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defRPr>
            </a:lvl1pPr>
          </a:lstStyle>
          <a:p>
            <a:pPr lvl="0"/>
            <a:r>
              <a:rPr lang="en-US"/>
              <a:t>Slide title</a:t>
            </a:r>
          </a:p>
        </p:txBody>
      </p:sp>
      <p:sp>
        <p:nvSpPr>
          <p:cNvPr id="10" name="Content Placeholder 14">
            <a:extLst>
              <a:ext uri="{FF2B5EF4-FFF2-40B4-BE49-F238E27FC236}">
                <a16:creationId xmlns:a16="http://schemas.microsoft.com/office/drawing/2014/main" id="{D3DBDFCF-8E7D-E446-AD75-F98D51BC1B9B}"/>
              </a:ext>
            </a:extLst>
          </p:cNvPr>
          <p:cNvSpPr>
            <a:spLocks noGrp="1"/>
          </p:cNvSpPr>
          <p:nvPr>
            <p:ph sz="quarter" idx="14"/>
          </p:nvPr>
        </p:nvSpPr>
        <p:spPr>
          <a:xfrm>
            <a:off x="739087" y="1901825"/>
            <a:ext cx="6469063" cy="3673475"/>
          </a:xfrm>
        </p:spPr>
        <p:txBody>
          <a:bodyPr/>
          <a:lstStyle>
            <a:lvl1pPr>
              <a:defRPr sz="200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defRPr>
            </a:lvl1pPr>
            <a:lvl2pPr>
              <a:defRPr sz="200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defRPr>
            </a:lvl2pPr>
            <a:lvl3pPr>
              <a:defRPr sz="200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defRPr>
            </a:lvl3pPr>
            <a:lvl4pPr>
              <a:defRPr sz="200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defRPr>
            </a:lvl4pPr>
            <a:lvl5pPr>
              <a:defRPr sz="200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Picture Placeholder 18">
            <a:extLst>
              <a:ext uri="{FF2B5EF4-FFF2-40B4-BE49-F238E27FC236}">
                <a16:creationId xmlns:a16="http://schemas.microsoft.com/office/drawing/2014/main" id="{94FDBDB5-079B-5343-B470-DF4C1732BCCF}"/>
              </a:ext>
            </a:extLst>
          </p:cNvPr>
          <p:cNvSpPr>
            <a:spLocks noGrp="1"/>
          </p:cNvSpPr>
          <p:nvPr>
            <p:ph type="pic" sz="quarter" idx="15" hasCustomPrompt="1"/>
          </p:nvPr>
        </p:nvSpPr>
        <p:spPr>
          <a:xfrm>
            <a:off x="7850187" y="0"/>
            <a:ext cx="4341813" cy="5989638"/>
          </a:xfrm>
        </p:spPr>
        <p:txBody>
          <a:bodyPr anchor="ctr"/>
          <a:lstStyle>
            <a:lvl1pPr algn="ctr">
              <a:buNone/>
              <a:defRPr sz="200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defRPr>
            </a:lvl1pPr>
          </a:lstStyle>
          <a:p>
            <a:r>
              <a:rPr lang="en-US"/>
              <a:t>Picture</a:t>
            </a:r>
          </a:p>
        </p:txBody>
      </p:sp>
    </p:spTree>
    <p:extLst>
      <p:ext uri="{BB962C8B-B14F-4D97-AF65-F5344CB8AC3E}">
        <p14:creationId xmlns:p14="http://schemas.microsoft.com/office/powerpoint/2010/main" val="24081122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86988B-B111-46B5-8175-8B575B8B1E7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9EF7444-2AD0-4404-8697-D2546E9D26A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6BC8D8F-437D-4933-8F99-1120FC265A7D}"/>
              </a:ext>
            </a:extLst>
          </p:cNvPr>
          <p:cNvSpPr>
            <a:spLocks noGrp="1"/>
          </p:cNvSpPr>
          <p:nvPr>
            <p:ph type="dt" sz="half" idx="10"/>
          </p:nvPr>
        </p:nvSpPr>
        <p:spPr/>
        <p:txBody>
          <a:bodyPr/>
          <a:lstStyle/>
          <a:p>
            <a:fld id="{0FC5EB4B-A04B-4744-87FE-D4CB6C47531C}" type="datetimeFigureOut">
              <a:rPr lang="en-US" smtClean="0"/>
              <a:t>12/21/2021</a:t>
            </a:fld>
            <a:endParaRPr lang="en-US"/>
          </a:p>
        </p:txBody>
      </p:sp>
      <p:sp>
        <p:nvSpPr>
          <p:cNvPr id="5" name="Footer Placeholder 4">
            <a:extLst>
              <a:ext uri="{FF2B5EF4-FFF2-40B4-BE49-F238E27FC236}">
                <a16:creationId xmlns:a16="http://schemas.microsoft.com/office/drawing/2014/main" id="{9653B1F2-D395-4F71-9868-0761190740C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7B49B3A-CE6E-4BD6-975C-45AD9F29EB4C}"/>
              </a:ext>
            </a:extLst>
          </p:cNvPr>
          <p:cNvSpPr>
            <a:spLocks noGrp="1"/>
          </p:cNvSpPr>
          <p:nvPr>
            <p:ph type="sldNum" sz="quarter" idx="12"/>
          </p:nvPr>
        </p:nvSpPr>
        <p:spPr/>
        <p:txBody>
          <a:bodyPr/>
          <a:lstStyle/>
          <a:p>
            <a:fld id="{48A55448-275B-4BE5-A54A-2339F489C6A4}" type="slidenum">
              <a:rPr lang="en-US" smtClean="0"/>
              <a:t>‹#›</a:t>
            </a:fld>
            <a:endParaRPr lang="en-US"/>
          </a:p>
        </p:txBody>
      </p:sp>
    </p:spTree>
    <p:extLst>
      <p:ext uri="{BB962C8B-B14F-4D97-AF65-F5344CB8AC3E}">
        <p14:creationId xmlns:p14="http://schemas.microsoft.com/office/powerpoint/2010/main" val="36504198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0C9E95-4509-4A32-8BE3-EF7CEE62A21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75D1E28-30FB-4788-901A-721CB05BC0C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8C009B5-E6FE-41F4-BF96-98C1FAC16A9F}"/>
              </a:ext>
            </a:extLst>
          </p:cNvPr>
          <p:cNvSpPr>
            <a:spLocks noGrp="1"/>
          </p:cNvSpPr>
          <p:nvPr>
            <p:ph type="dt" sz="half" idx="10"/>
          </p:nvPr>
        </p:nvSpPr>
        <p:spPr/>
        <p:txBody>
          <a:bodyPr/>
          <a:lstStyle/>
          <a:p>
            <a:fld id="{0FC5EB4B-A04B-4744-87FE-D4CB6C47531C}" type="datetimeFigureOut">
              <a:rPr lang="en-US" smtClean="0"/>
              <a:t>12/21/2021</a:t>
            </a:fld>
            <a:endParaRPr lang="en-US"/>
          </a:p>
        </p:txBody>
      </p:sp>
      <p:sp>
        <p:nvSpPr>
          <p:cNvPr id="5" name="Footer Placeholder 4">
            <a:extLst>
              <a:ext uri="{FF2B5EF4-FFF2-40B4-BE49-F238E27FC236}">
                <a16:creationId xmlns:a16="http://schemas.microsoft.com/office/drawing/2014/main" id="{37FFD720-4D5C-4F12-9D2D-CA59F14E40C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D586087-C650-40BF-AAA4-069706BE2984}"/>
              </a:ext>
            </a:extLst>
          </p:cNvPr>
          <p:cNvSpPr>
            <a:spLocks noGrp="1"/>
          </p:cNvSpPr>
          <p:nvPr>
            <p:ph type="sldNum" sz="quarter" idx="12"/>
          </p:nvPr>
        </p:nvSpPr>
        <p:spPr/>
        <p:txBody>
          <a:bodyPr/>
          <a:lstStyle/>
          <a:p>
            <a:fld id="{48A55448-275B-4BE5-A54A-2339F489C6A4}" type="slidenum">
              <a:rPr lang="en-US" smtClean="0"/>
              <a:t>‹#›</a:t>
            </a:fld>
            <a:endParaRPr lang="en-US"/>
          </a:p>
        </p:txBody>
      </p:sp>
    </p:spTree>
    <p:extLst>
      <p:ext uri="{BB962C8B-B14F-4D97-AF65-F5344CB8AC3E}">
        <p14:creationId xmlns:p14="http://schemas.microsoft.com/office/powerpoint/2010/main" val="36346921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D369C3-1B5D-4B1B-BCB5-57532A8185D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FB849F8-A068-423F-B4D4-8D0806D88F2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2CEA8F9-74DD-4A49-B1FB-767ACFF07BD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2298B609-F123-4B1C-966F-50664EFCAFEC}"/>
              </a:ext>
            </a:extLst>
          </p:cNvPr>
          <p:cNvSpPr>
            <a:spLocks noGrp="1"/>
          </p:cNvSpPr>
          <p:nvPr>
            <p:ph type="dt" sz="half" idx="10"/>
          </p:nvPr>
        </p:nvSpPr>
        <p:spPr/>
        <p:txBody>
          <a:bodyPr/>
          <a:lstStyle/>
          <a:p>
            <a:fld id="{0FC5EB4B-A04B-4744-87FE-D4CB6C47531C}" type="datetimeFigureOut">
              <a:rPr lang="en-US" smtClean="0"/>
              <a:t>12/21/2021</a:t>
            </a:fld>
            <a:endParaRPr lang="en-US"/>
          </a:p>
        </p:txBody>
      </p:sp>
      <p:sp>
        <p:nvSpPr>
          <p:cNvPr id="6" name="Footer Placeholder 5">
            <a:extLst>
              <a:ext uri="{FF2B5EF4-FFF2-40B4-BE49-F238E27FC236}">
                <a16:creationId xmlns:a16="http://schemas.microsoft.com/office/drawing/2014/main" id="{EA781779-7624-4504-939E-8982A587F93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3AEF54F-65F3-4B6B-A3F6-6964B509CA2A}"/>
              </a:ext>
            </a:extLst>
          </p:cNvPr>
          <p:cNvSpPr>
            <a:spLocks noGrp="1"/>
          </p:cNvSpPr>
          <p:nvPr>
            <p:ph type="sldNum" sz="quarter" idx="12"/>
          </p:nvPr>
        </p:nvSpPr>
        <p:spPr/>
        <p:txBody>
          <a:bodyPr/>
          <a:lstStyle/>
          <a:p>
            <a:fld id="{48A55448-275B-4BE5-A54A-2339F489C6A4}" type="slidenum">
              <a:rPr lang="en-US" smtClean="0"/>
              <a:t>‹#›</a:t>
            </a:fld>
            <a:endParaRPr lang="en-US"/>
          </a:p>
        </p:txBody>
      </p:sp>
    </p:spTree>
    <p:extLst>
      <p:ext uri="{BB962C8B-B14F-4D97-AF65-F5344CB8AC3E}">
        <p14:creationId xmlns:p14="http://schemas.microsoft.com/office/powerpoint/2010/main" val="6423758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194DAE-49BA-486E-A858-3806475328DA}"/>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ED5B7E46-7E13-42E8-9528-AF793582F24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CF786CF-EAE0-4170-8BA7-59A18F7DE68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487DCDD2-3EF7-475A-90F4-24F65355543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6CB946B-2CE6-4D63-BABF-59A69FBB245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0B7DDD4F-1130-4CEC-8CF8-4E766D4B5230}"/>
              </a:ext>
            </a:extLst>
          </p:cNvPr>
          <p:cNvSpPr>
            <a:spLocks noGrp="1"/>
          </p:cNvSpPr>
          <p:nvPr>
            <p:ph type="dt" sz="half" idx="10"/>
          </p:nvPr>
        </p:nvSpPr>
        <p:spPr/>
        <p:txBody>
          <a:bodyPr/>
          <a:lstStyle/>
          <a:p>
            <a:fld id="{0FC5EB4B-A04B-4744-87FE-D4CB6C47531C}" type="datetimeFigureOut">
              <a:rPr lang="en-US" smtClean="0"/>
              <a:t>12/21/2021</a:t>
            </a:fld>
            <a:endParaRPr lang="en-US"/>
          </a:p>
        </p:txBody>
      </p:sp>
      <p:sp>
        <p:nvSpPr>
          <p:cNvPr id="8" name="Footer Placeholder 7">
            <a:extLst>
              <a:ext uri="{FF2B5EF4-FFF2-40B4-BE49-F238E27FC236}">
                <a16:creationId xmlns:a16="http://schemas.microsoft.com/office/drawing/2014/main" id="{1CA176D2-8948-47D3-8D35-28F91C8505B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93D9EDAC-F187-4311-9A87-7E2F24DE386D}"/>
              </a:ext>
            </a:extLst>
          </p:cNvPr>
          <p:cNvSpPr>
            <a:spLocks noGrp="1"/>
          </p:cNvSpPr>
          <p:nvPr>
            <p:ph type="sldNum" sz="quarter" idx="12"/>
          </p:nvPr>
        </p:nvSpPr>
        <p:spPr/>
        <p:txBody>
          <a:bodyPr/>
          <a:lstStyle/>
          <a:p>
            <a:fld id="{48A55448-275B-4BE5-A54A-2339F489C6A4}" type="slidenum">
              <a:rPr lang="en-US" smtClean="0"/>
              <a:t>‹#›</a:t>
            </a:fld>
            <a:endParaRPr lang="en-US"/>
          </a:p>
        </p:txBody>
      </p:sp>
    </p:spTree>
    <p:extLst>
      <p:ext uri="{BB962C8B-B14F-4D97-AF65-F5344CB8AC3E}">
        <p14:creationId xmlns:p14="http://schemas.microsoft.com/office/powerpoint/2010/main" val="25372399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EE2FC5-D723-441D-8423-94A7250A1B82}"/>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C38BEFE2-5333-478F-A472-7B7298392B28}"/>
              </a:ext>
            </a:extLst>
          </p:cNvPr>
          <p:cNvSpPr>
            <a:spLocks noGrp="1"/>
          </p:cNvSpPr>
          <p:nvPr>
            <p:ph type="dt" sz="half" idx="10"/>
          </p:nvPr>
        </p:nvSpPr>
        <p:spPr/>
        <p:txBody>
          <a:bodyPr/>
          <a:lstStyle/>
          <a:p>
            <a:fld id="{0FC5EB4B-A04B-4744-87FE-D4CB6C47531C}" type="datetimeFigureOut">
              <a:rPr lang="en-US" smtClean="0"/>
              <a:t>12/21/2021</a:t>
            </a:fld>
            <a:endParaRPr lang="en-US"/>
          </a:p>
        </p:txBody>
      </p:sp>
      <p:sp>
        <p:nvSpPr>
          <p:cNvPr id="4" name="Footer Placeholder 3">
            <a:extLst>
              <a:ext uri="{FF2B5EF4-FFF2-40B4-BE49-F238E27FC236}">
                <a16:creationId xmlns:a16="http://schemas.microsoft.com/office/drawing/2014/main" id="{540E5960-9F74-421C-9FC1-E5660DEE1DB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672A256A-1F1E-4E0F-90A2-BDF9D477AA98}"/>
              </a:ext>
            </a:extLst>
          </p:cNvPr>
          <p:cNvSpPr>
            <a:spLocks noGrp="1"/>
          </p:cNvSpPr>
          <p:nvPr>
            <p:ph type="sldNum" sz="quarter" idx="12"/>
          </p:nvPr>
        </p:nvSpPr>
        <p:spPr/>
        <p:txBody>
          <a:bodyPr/>
          <a:lstStyle/>
          <a:p>
            <a:fld id="{48A55448-275B-4BE5-A54A-2339F489C6A4}" type="slidenum">
              <a:rPr lang="en-US" smtClean="0"/>
              <a:t>‹#›</a:t>
            </a:fld>
            <a:endParaRPr lang="en-US"/>
          </a:p>
        </p:txBody>
      </p:sp>
    </p:spTree>
    <p:extLst>
      <p:ext uri="{BB962C8B-B14F-4D97-AF65-F5344CB8AC3E}">
        <p14:creationId xmlns:p14="http://schemas.microsoft.com/office/powerpoint/2010/main" val="7283317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D95E1B9-2FD7-4505-915F-FACA053D33A3}"/>
              </a:ext>
            </a:extLst>
          </p:cNvPr>
          <p:cNvSpPr>
            <a:spLocks noGrp="1"/>
          </p:cNvSpPr>
          <p:nvPr>
            <p:ph type="dt" sz="half" idx="10"/>
          </p:nvPr>
        </p:nvSpPr>
        <p:spPr/>
        <p:txBody>
          <a:bodyPr/>
          <a:lstStyle/>
          <a:p>
            <a:fld id="{0FC5EB4B-A04B-4744-87FE-D4CB6C47531C}" type="datetimeFigureOut">
              <a:rPr lang="en-US" smtClean="0"/>
              <a:t>12/21/2021</a:t>
            </a:fld>
            <a:endParaRPr lang="en-US"/>
          </a:p>
        </p:txBody>
      </p:sp>
      <p:sp>
        <p:nvSpPr>
          <p:cNvPr id="3" name="Footer Placeholder 2">
            <a:extLst>
              <a:ext uri="{FF2B5EF4-FFF2-40B4-BE49-F238E27FC236}">
                <a16:creationId xmlns:a16="http://schemas.microsoft.com/office/drawing/2014/main" id="{C37BD06C-4D9D-4394-9810-63B63028CBC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A7C352D-71BD-4326-9979-B98931FF460D}"/>
              </a:ext>
            </a:extLst>
          </p:cNvPr>
          <p:cNvSpPr>
            <a:spLocks noGrp="1"/>
          </p:cNvSpPr>
          <p:nvPr>
            <p:ph type="sldNum" sz="quarter" idx="12"/>
          </p:nvPr>
        </p:nvSpPr>
        <p:spPr/>
        <p:txBody>
          <a:bodyPr/>
          <a:lstStyle/>
          <a:p>
            <a:fld id="{48A55448-275B-4BE5-A54A-2339F489C6A4}" type="slidenum">
              <a:rPr lang="en-US" smtClean="0"/>
              <a:t>‹#›</a:t>
            </a:fld>
            <a:endParaRPr lang="en-US"/>
          </a:p>
        </p:txBody>
      </p:sp>
    </p:spTree>
    <p:extLst>
      <p:ext uri="{BB962C8B-B14F-4D97-AF65-F5344CB8AC3E}">
        <p14:creationId xmlns:p14="http://schemas.microsoft.com/office/powerpoint/2010/main" val="800460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4E2A4D-FF81-46F3-B933-53E2D29BEE0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5558F049-ACF9-437E-A06E-9A6E71CCFB1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F43E7F6-55A3-460A-BAD0-758A1340491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5EF4BEC-B670-404B-B5A1-DEE7A5737A74}"/>
              </a:ext>
            </a:extLst>
          </p:cNvPr>
          <p:cNvSpPr>
            <a:spLocks noGrp="1"/>
          </p:cNvSpPr>
          <p:nvPr>
            <p:ph type="dt" sz="half" idx="10"/>
          </p:nvPr>
        </p:nvSpPr>
        <p:spPr/>
        <p:txBody>
          <a:bodyPr/>
          <a:lstStyle/>
          <a:p>
            <a:fld id="{0FC5EB4B-A04B-4744-87FE-D4CB6C47531C}" type="datetimeFigureOut">
              <a:rPr lang="en-US" smtClean="0"/>
              <a:t>12/21/2021</a:t>
            </a:fld>
            <a:endParaRPr lang="en-US"/>
          </a:p>
        </p:txBody>
      </p:sp>
      <p:sp>
        <p:nvSpPr>
          <p:cNvPr id="6" name="Footer Placeholder 5">
            <a:extLst>
              <a:ext uri="{FF2B5EF4-FFF2-40B4-BE49-F238E27FC236}">
                <a16:creationId xmlns:a16="http://schemas.microsoft.com/office/drawing/2014/main" id="{467EF96C-C8C3-465F-B85F-A6C805A7E9C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40F9CF3-B1E3-474A-99C4-03E2D9930534}"/>
              </a:ext>
            </a:extLst>
          </p:cNvPr>
          <p:cNvSpPr>
            <a:spLocks noGrp="1"/>
          </p:cNvSpPr>
          <p:nvPr>
            <p:ph type="sldNum" sz="quarter" idx="12"/>
          </p:nvPr>
        </p:nvSpPr>
        <p:spPr/>
        <p:txBody>
          <a:bodyPr/>
          <a:lstStyle/>
          <a:p>
            <a:fld id="{48A55448-275B-4BE5-A54A-2339F489C6A4}" type="slidenum">
              <a:rPr lang="en-US" smtClean="0"/>
              <a:t>‹#›</a:t>
            </a:fld>
            <a:endParaRPr lang="en-US"/>
          </a:p>
        </p:txBody>
      </p:sp>
    </p:spTree>
    <p:extLst>
      <p:ext uri="{BB962C8B-B14F-4D97-AF65-F5344CB8AC3E}">
        <p14:creationId xmlns:p14="http://schemas.microsoft.com/office/powerpoint/2010/main" val="12891674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56590E-9640-40E3-A039-7D5B2C246B2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631D818C-36BE-44F2-A591-810A2D542F5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5B76BACC-5101-4622-92D7-1A76F2A4936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7054332-B039-4A26-BC3A-1F3A4B51BABC}"/>
              </a:ext>
            </a:extLst>
          </p:cNvPr>
          <p:cNvSpPr>
            <a:spLocks noGrp="1"/>
          </p:cNvSpPr>
          <p:nvPr>
            <p:ph type="dt" sz="half" idx="10"/>
          </p:nvPr>
        </p:nvSpPr>
        <p:spPr/>
        <p:txBody>
          <a:bodyPr/>
          <a:lstStyle/>
          <a:p>
            <a:fld id="{0FC5EB4B-A04B-4744-87FE-D4CB6C47531C}" type="datetimeFigureOut">
              <a:rPr lang="en-US" smtClean="0"/>
              <a:t>12/21/2021</a:t>
            </a:fld>
            <a:endParaRPr lang="en-US"/>
          </a:p>
        </p:txBody>
      </p:sp>
      <p:sp>
        <p:nvSpPr>
          <p:cNvPr id="6" name="Footer Placeholder 5">
            <a:extLst>
              <a:ext uri="{FF2B5EF4-FFF2-40B4-BE49-F238E27FC236}">
                <a16:creationId xmlns:a16="http://schemas.microsoft.com/office/drawing/2014/main" id="{1B00230C-F59A-424E-B4DF-BC3AB2E0863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FA4A15D-6A85-4340-AC25-ED50E76A8383}"/>
              </a:ext>
            </a:extLst>
          </p:cNvPr>
          <p:cNvSpPr>
            <a:spLocks noGrp="1"/>
          </p:cNvSpPr>
          <p:nvPr>
            <p:ph type="sldNum" sz="quarter" idx="12"/>
          </p:nvPr>
        </p:nvSpPr>
        <p:spPr/>
        <p:txBody>
          <a:bodyPr/>
          <a:lstStyle/>
          <a:p>
            <a:fld id="{48A55448-275B-4BE5-A54A-2339F489C6A4}" type="slidenum">
              <a:rPr lang="en-US" smtClean="0"/>
              <a:t>‹#›</a:t>
            </a:fld>
            <a:endParaRPr lang="en-US"/>
          </a:p>
        </p:txBody>
      </p:sp>
    </p:spTree>
    <p:extLst>
      <p:ext uri="{BB962C8B-B14F-4D97-AF65-F5344CB8AC3E}">
        <p14:creationId xmlns:p14="http://schemas.microsoft.com/office/powerpoint/2010/main" val="21537896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7512C32-B28B-403A-8289-F588A1C44AB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3AF0785-3F34-40DC-AB0A-05C8B964EB7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CCC71A2-3ED2-4CC1-A4AC-BD19F1E5DDC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FC5EB4B-A04B-4744-87FE-D4CB6C47531C}" type="datetimeFigureOut">
              <a:rPr lang="en-US" smtClean="0"/>
              <a:t>12/21/2021</a:t>
            </a:fld>
            <a:endParaRPr lang="en-US"/>
          </a:p>
        </p:txBody>
      </p:sp>
      <p:sp>
        <p:nvSpPr>
          <p:cNvPr id="5" name="Footer Placeholder 4">
            <a:extLst>
              <a:ext uri="{FF2B5EF4-FFF2-40B4-BE49-F238E27FC236}">
                <a16:creationId xmlns:a16="http://schemas.microsoft.com/office/drawing/2014/main" id="{ECED30B0-4668-4B10-804B-9329E296582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3AE6134C-27CD-4996-A1A0-5C43DFA167B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A55448-275B-4BE5-A54A-2339F489C6A4}" type="slidenum">
              <a:rPr lang="en-US" smtClean="0"/>
              <a:t>‹#›</a:t>
            </a:fld>
            <a:endParaRPr lang="en-US"/>
          </a:p>
        </p:txBody>
      </p:sp>
    </p:spTree>
    <p:extLst>
      <p:ext uri="{BB962C8B-B14F-4D97-AF65-F5344CB8AC3E}">
        <p14:creationId xmlns:p14="http://schemas.microsoft.com/office/powerpoint/2010/main" val="103254800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2" r:id="rId13"/>
    <p:sldLayoutId id="2147483663"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12" Type="http://schemas.openxmlformats.org/officeDocument/2006/relationships/image" Target="../media/image13.pn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7.jpg"/><Relationship Id="rId11" Type="http://schemas.openxmlformats.org/officeDocument/2006/relationships/image" Target="../media/image12.png"/><Relationship Id="rId5" Type="http://schemas.openxmlformats.org/officeDocument/2006/relationships/image" Target="../media/image6.gif"/><Relationship Id="rId10" Type="http://schemas.openxmlformats.org/officeDocument/2006/relationships/image" Target="../media/image11.png"/><Relationship Id="rId4" Type="http://schemas.openxmlformats.org/officeDocument/2006/relationships/image" Target="../media/image5.png"/><Relationship Id="rId9" Type="http://schemas.openxmlformats.org/officeDocument/2006/relationships/image" Target="../media/image10.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5.pn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14.xml"/><Relationship Id="rId5" Type="http://schemas.openxmlformats.org/officeDocument/2006/relationships/image" Target="../media/image17.png"/><Relationship Id="rId4" Type="http://schemas.openxmlformats.org/officeDocument/2006/relationships/image" Target="../media/image16.png"/></Relationships>
</file>

<file path=ppt/slides/_rels/slide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9.emf"/><Relationship Id="rId7" Type="http://schemas.openxmlformats.org/officeDocument/2006/relationships/image" Target="../media/image21.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20.png"/><Relationship Id="rId5" Type="http://schemas.openxmlformats.org/officeDocument/2006/relationships/hyperlink" Target="http://www.mapsopensource.com/" TargetMode="External"/><Relationship Id="rId4" Type="http://schemas.openxmlformats.org/officeDocument/2006/relationships/hyperlink" Target="https://academic.oup.com/ofid/article-abstract/6/3/ofz001/5272497" TargetMode="External"/><Relationship Id="rId9" Type="http://schemas.openxmlformats.org/officeDocument/2006/relationships/image" Target="../media/image2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D892D4B-3D92-4D81-A030-5CB84BED571A}"/>
              </a:ext>
            </a:extLst>
          </p:cNvPr>
          <p:cNvSpPr>
            <a:spLocks noGrp="1"/>
          </p:cNvSpPr>
          <p:nvPr>
            <p:ph type="ctrTitle"/>
          </p:nvPr>
        </p:nvSpPr>
        <p:spPr/>
        <p:txBody>
          <a:bodyPr>
            <a:normAutofit/>
          </a:bodyPr>
          <a:lstStyle/>
          <a:p>
            <a:r>
              <a:rPr lang="en-US" sz="3200" b="1" kern="0" dirty="0">
                <a:solidFill>
                  <a:srgbClr val="2F5496"/>
                </a:solidFill>
                <a:effectLst/>
                <a:latin typeface="Calibri" panose="020F0502020204030204" pitchFamily="34" charset="0"/>
                <a:ea typeface="Calibri" panose="020F0502020204030204" pitchFamily="34" charset="0"/>
              </a:rPr>
              <a:t>TH4.2: Methodologies for researching feminization of agriculture processes: what do they tell us?</a:t>
            </a:r>
            <a:br>
              <a:rPr lang="en-US" sz="3200" b="1" kern="0" dirty="0">
                <a:solidFill>
                  <a:srgbClr val="2F5496"/>
                </a:solidFill>
                <a:effectLst/>
                <a:latin typeface="Calibri" panose="020F0502020204030204" pitchFamily="34" charset="0"/>
                <a:ea typeface="Calibri" panose="020F0502020204030204" pitchFamily="34" charset="0"/>
              </a:rPr>
            </a:br>
            <a:r>
              <a:rPr lang="en-US" sz="3200" b="1" kern="0" dirty="0">
                <a:solidFill>
                  <a:schemeClr val="accent2">
                    <a:lumMod val="50000"/>
                  </a:schemeClr>
                </a:solidFill>
                <a:effectLst/>
                <a:latin typeface="Calibri" panose="020F0502020204030204" pitchFamily="34" charset="0"/>
                <a:ea typeface="Calibri" panose="020F0502020204030204" pitchFamily="34" charset="0"/>
              </a:rPr>
              <a:t>A journal paper (in progress)</a:t>
            </a:r>
            <a:br>
              <a:rPr lang="de-DE" sz="3200" b="1" kern="0" dirty="0">
                <a:solidFill>
                  <a:schemeClr val="accent2">
                    <a:lumMod val="50000"/>
                  </a:schemeClr>
                </a:solidFill>
                <a:effectLst/>
                <a:latin typeface="Calibri" panose="020F0502020204030204" pitchFamily="34" charset="0"/>
                <a:ea typeface="Calibri" panose="020F0502020204030204" pitchFamily="34" charset="0"/>
              </a:rPr>
            </a:br>
            <a:endParaRPr lang="de-DE" sz="3200" dirty="0">
              <a:solidFill>
                <a:schemeClr val="accent2">
                  <a:lumMod val="50000"/>
                </a:schemeClr>
              </a:solidFill>
            </a:endParaRPr>
          </a:p>
        </p:txBody>
      </p:sp>
      <p:sp>
        <p:nvSpPr>
          <p:cNvPr id="3" name="Untertitel 2">
            <a:extLst>
              <a:ext uri="{FF2B5EF4-FFF2-40B4-BE49-F238E27FC236}">
                <a16:creationId xmlns:a16="http://schemas.microsoft.com/office/drawing/2014/main" id="{82681699-FF42-48D9-9A56-215C05AFE841}"/>
              </a:ext>
            </a:extLst>
          </p:cNvPr>
          <p:cNvSpPr>
            <a:spLocks noGrp="1"/>
          </p:cNvSpPr>
          <p:nvPr>
            <p:ph type="subTitle" idx="1"/>
          </p:nvPr>
        </p:nvSpPr>
        <p:spPr>
          <a:xfrm>
            <a:off x="1524000" y="3543623"/>
            <a:ext cx="9144000" cy="1655762"/>
          </a:xfrm>
        </p:spPr>
        <p:txBody>
          <a:bodyPr/>
          <a:lstStyle/>
          <a:p>
            <a:r>
              <a:rPr lang="en-US" sz="1800" dirty="0">
                <a:solidFill>
                  <a:srgbClr val="000000"/>
                </a:solidFill>
                <a:effectLst/>
                <a:latin typeface="Calibri" panose="020F0502020204030204" pitchFamily="34" charset="0"/>
                <a:ea typeface="Calibri" panose="020F0502020204030204" pitchFamily="34" charset="0"/>
              </a:rPr>
              <a:t>Cathy </a:t>
            </a:r>
            <a:r>
              <a:rPr lang="en-US" sz="1800" dirty="0" err="1">
                <a:solidFill>
                  <a:srgbClr val="000000"/>
                </a:solidFill>
                <a:effectLst/>
                <a:latin typeface="Calibri" panose="020F0502020204030204" pitchFamily="34" charset="0"/>
                <a:ea typeface="Calibri" panose="020F0502020204030204" pitchFamily="34" charset="0"/>
              </a:rPr>
              <a:t>Rozel</a:t>
            </a:r>
            <a:r>
              <a:rPr lang="en-US" sz="1800" dirty="0">
                <a:solidFill>
                  <a:srgbClr val="000000"/>
                </a:solidFill>
                <a:effectLst/>
                <a:latin typeface="Calibri" panose="020F0502020204030204" pitchFamily="34" charset="0"/>
                <a:ea typeface="Calibri" panose="020F0502020204030204" pitchFamily="34" charset="0"/>
              </a:rPr>
              <a:t> Farnworth, Alessandra </a:t>
            </a:r>
            <a:r>
              <a:rPr lang="en-US" sz="1800" dirty="0" err="1">
                <a:solidFill>
                  <a:srgbClr val="000000"/>
                </a:solidFill>
                <a:effectLst/>
                <a:latin typeface="Calibri" panose="020F0502020204030204" pitchFamily="34" charset="0"/>
                <a:ea typeface="Calibri" panose="020F0502020204030204" pitchFamily="34" charset="0"/>
              </a:rPr>
              <a:t>Galiè</a:t>
            </a:r>
            <a:r>
              <a:rPr lang="en-US" sz="1800" dirty="0">
                <a:solidFill>
                  <a:srgbClr val="000000"/>
                </a:solidFill>
                <a:effectLst/>
                <a:latin typeface="Calibri" panose="020F0502020204030204" pitchFamily="34" charset="0"/>
                <a:ea typeface="Calibri" panose="020F0502020204030204" pitchFamily="34" charset="0"/>
              </a:rPr>
              <a:t>, Bjorn Van </a:t>
            </a:r>
            <a:r>
              <a:rPr lang="en-US" sz="1800" dirty="0" err="1">
                <a:solidFill>
                  <a:srgbClr val="000000"/>
                </a:solidFill>
                <a:effectLst/>
                <a:latin typeface="Calibri" panose="020F0502020204030204" pitchFamily="34" charset="0"/>
                <a:ea typeface="Calibri" panose="020F0502020204030204" pitchFamily="34" charset="0"/>
              </a:rPr>
              <a:t>Campenhout</a:t>
            </a:r>
            <a:r>
              <a:rPr lang="en-US" sz="1800" dirty="0">
                <a:solidFill>
                  <a:srgbClr val="000000"/>
                </a:solidFill>
                <a:effectLst/>
                <a:latin typeface="Calibri" panose="020F0502020204030204" pitchFamily="34" charset="0"/>
                <a:ea typeface="Calibri" panose="020F0502020204030204" pitchFamily="34" charset="0"/>
              </a:rPr>
              <a:t>, Els </a:t>
            </a:r>
            <a:r>
              <a:rPr lang="en-US" sz="1800" dirty="0" err="1">
                <a:solidFill>
                  <a:srgbClr val="000000"/>
                </a:solidFill>
                <a:effectLst/>
                <a:latin typeface="Calibri" panose="020F0502020204030204" pitchFamily="34" charset="0"/>
                <a:ea typeface="Calibri" panose="020F0502020204030204" pitchFamily="34" charset="0"/>
              </a:rPr>
              <a:t>Lecoutere</a:t>
            </a:r>
            <a:r>
              <a:rPr lang="en-US" sz="1800" dirty="0">
                <a:solidFill>
                  <a:srgbClr val="000000"/>
                </a:solidFill>
                <a:effectLst/>
                <a:latin typeface="Calibri" panose="020F0502020204030204" pitchFamily="34" charset="0"/>
                <a:ea typeface="Calibri" panose="020F0502020204030204" pitchFamily="34" charset="0"/>
              </a:rPr>
              <a:t>, </a:t>
            </a:r>
            <a:r>
              <a:rPr lang="en-US" sz="1800" dirty="0" err="1">
                <a:solidFill>
                  <a:srgbClr val="000000"/>
                </a:solidFill>
                <a:effectLst/>
                <a:latin typeface="Calibri" panose="020F0502020204030204" pitchFamily="34" charset="0"/>
                <a:ea typeface="Calibri" panose="020F0502020204030204" pitchFamily="34" charset="0"/>
              </a:rPr>
              <a:t>Marlène</a:t>
            </a:r>
            <a:r>
              <a:rPr lang="en-US" sz="1800" dirty="0">
                <a:solidFill>
                  <a:srgbClr val="000000"/>
                </a:solidFill>
                <a:effectLst/>
                <a:latin typeface="Calibri" panose="020F0502020204030204" pitchFamily="34" charset="0"/>
                <a:ea typeface="Calibri" panose="020F0502020204030204" pitchFamily="34" charset="0"/>
              </a:rPr>
              <a:t> Elias, Markus </a:t>
            </a:r>
            <a:r>
              <a:rPr lang="en-US" sz="1800" dirty="0" err="1">
                <a:solidFill>
                  <a:srgbClr val="000000"/>
                </a:solidFill>
                <a:effectLst/>
                <a:latin typeface="Calibri" panose="020F0502020204030204" pitchFamily="34" charset="0"/>
                <a:ea typeface="Calibri" panose="020F0502020204030204" pitchFamily="34" charset="0"/>
              </a:rPr>
              <a:t>Ihalainen</a:t>
            </a:r>
            <a:r>
              <a:rPr lang="en-US" sz="1800" dirty="0">
                <a:solidFill>
                  <a:srgbClr val="000000"/>
                </a:solidFill>
                <a:effectLst/>
                <a:latin typeface="Calibri" panose="020F0502020204030204" pitchFamily="34" charset="0"/>
                <a:ea typeface="Calibri" panose="020F0502020204030204" pitchFamily="34" charset="0"/>
              </a:rPr>
              <a:t>, </a:t>
            </a:r>
            <a:r>
              <a:rPr lang="en-US" sz="1800" dirty="0" err="1">
                <a:solidFill>
                  <a:srgbClr val="000000"/>
                </a:solidFill>
                <a:effectLst/>
                <a:latin typeface="Calibri" panose="020F0502020204030204" pitchFamily="34" charset="0"/>
                <a:ea typeface="Calibri" panose="020F0502020204030204" pitchFamily="34" charset="0"/>
              </a:rPr>
              <a:t>Preeti</a:t>
            </a:r>
            <a:r>
              <a:rPr lang="en-US" sz="1800" dirty="0">
                <a:solidFill>
                  <a:srgbClr val="000000"/>
                </a:solidFill>
                <a:effectLst/>
                <a:latin typeface="Calibri" panose="020F0502020204030204" pitchFamily="34" charset="0"/>
                <a:ea typeface="Calibri" panose="020F0502020204030204" pitchFamily="34" charset="0"/>
              </a:rPr>
              <a:t> Bharati, Lara </a:t>
            </a:r>
            <a:r>
              <a:rPr lang="en-US" sz="1800" dirty="0" err="1">
                <a:solidFill>
                  <a:srgbClr val="000000"/>
                </a:solidFill>
                <a:effectLst/>
                <a:latin typeface="Calibri" panose="020F0502020204030204" pitchFamily="34" charset="0"/>
                <a:ea typeface="Calibri" panose="020F0502020204030204" pitchFamily="34" charset="0"/>
              </a:rPr>
              <a:t>Roeven</a:t>
            </a:r>
            <a:r>
              <a:rPr lang="en-US" sz="1800" dirty="0">
                <a:solidFill>
                  <a:srgbClr val="000000"/>
                </a:solidFill>
                <a:effectLst/>
                <a:latin typeface="Calibri" panose="020F0502020204030204" pitchFamily="34" charset="0"/>
                <a:ea typeface="Calibri" panose="020F0502020204030204" pitchFamily="34" charset="0"/>
              </a:rPr>
              <a:t>, Ana Maria </a:t>
            </a:r>
            <a:r>
              <a:rPr lang="en-US" sz="1800" dirty="0" err="1">
                <a:solidFill>
                  <a:srgbClr val="000000"/>
                </a:solidFill>
                <a:effectLst/>
                <a:latin typeface="Calibri" panose="020F0502020204030204" pitchFamily="34" charset="0"/>
                <a:ea typeface="Calibri" panose="020F0502020204030204" pitchFamily="34" charset="0"/>
              </a:rPr>
              <a:t>Paez</a:t>
            </a:r>
            <a:r>
              <a:rPr lang="en-US" sz="1800" dirty="0">
                <a:solidFill>
                  <a:srgbClr val="000000"/>
                </a:solidFill>
                <a:effectLst/>
                <a:latin typeface="Calibri" panose="020F0502020204030204" pitchFamily="34" charset="0"/>
                <a:ea typeface="Calibri" panose="020F0502020204030204" pitchFamily="34" charset="0"/>
              </a:rPr>
              <a:t> Valencia, Mary Crossland, Barbara </a:t>
            </a:r>
            <a:r>
              <a:rPr lang="en-US" sz="1800" dirty="0" err="1">
                <a:solidFill>
                  <a:srgbClr val="000000"/>
                </a:solidFill>
                <a:effectLst/>
                <a:latin typeface="Calibri" panose="020F0502020204030204" pitchFamily="34" charset="0"/>
                <a:ea typeface="Calibri" panose="020F0502020204030204" pitchFamily="34" charset="0"/>
              </a:rPr>
              <a:t>Vinceti</a:t>
            </a:r>
            <a:r>
              <a:rPr lang="en-US" sz="1800" dirty="0">
                <a:solidFill>
                  <a:srgbClr val="000000"/>
                </a:solidFill>
                <a:effectLst/>
                <a:latin typeface="Calibri" panose="020F0502020204030204" pitchFamily="34" charset="0"/>
                <a:ea typeface="Calibri" panose="020F0502020204030204" pitchFamily="34" charset="0"/>
              </a:rPr>
              <a:t>, Iliana </a:t>
            </a:r>
            <a:r>
              <a:rPr lang="en-US" sz="1800" dirty="0" err="1">
                <a:solidFill>
                  <a:srgbClr val="000000"/>
                </a:solidFill>
                <a:effectLst/>
                <a:latin typeface="Calibri" panose="020F0502020204030204" pitchFamily="34" charset="0"/>
                <a:ea typeface="Calibri" panose="020F0502020204030204" pitchFamily="34" charset="0"/>
              </a:rPr>
              <a:t>Monterroso</a:t>
            </a:r>
            <a:endParaRPr lang="de-DE" dirty="0"/>
          </a:p>
        </p:txBody>
      </p:sp>
      <p:pic>
        <p:nvPicPr>
          <p:cNvPr id="4" name="Picture 3" descr="Icon&#10;&#10;Description automatically generated">
            <a:extLst>
              <a:ext uri="{FF2B5EF4-FFF2-40B4-BE49-F238E27FC236}">
                <a16:creationId xmlns:a16="http://schemas.microsoft.com/office/drawing/2014/main" id="{CA115058-F0B9-4E85-8894-26BEC2E0E5E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645" y="4538662"/>
            <a:ext cx="601761" cy="1102810"/>
          </a:xfrm>
          <a:prstGeom prst="rect">
            <a:avLst/>
          </a:prstGeom>
        </p:spPr>
      </p:pic>
      <p:pic>
        <p:nvPicPr>
          <p:cNvPr id="5" name="Picture 2" descr="PIM Branding - Policies, Institutions and Markets">
            <a:extLst>
              <a:ext uri="{FF2B5EF4-FFF2-40B4-BE49-F238E27FC236}">
                <a16:creationId xmlns:a16="http://schemas.microsoft.com/office/drawing/2014/main" id="{48D9CC86-C4D1-4C93-A7A8-18325481D4D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01716" y="5691673"/>
            <a:ext cx="2155938" cy="1166327"/>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descr="Graphical user interface, application&#10;&#10;Description automatically generated">
            <a:extLst>
              <a:ext uri="{FF2B5EF4-FFF2-40B4-BE49-F238E27FC236}">
                <a16:creationId xmlns:a16="http://schemas.microsoft.com/office/drawing/2014/main" id="{A15D930E-A07F-4A75-B70A-680D4C32FC0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53604" y="5658214"/>
            <a:ext cx="2446682" cy="1166327"/>
          </a:xfrm>
          <a:prstGeom prst="rect">
            <a:avLst/>
          </a:prstGeom>
        </p:spPr>
      </p:pic>
      <p:pic>
        <p:nvPicPr>
          <p:cNvPr id="7" name="Picture 3" descr="Bioversity FINAL out copy.gif">
            <a:extLst>
              <a:ext uri="{FF2B5EF4-FFF2-40B4-BE49-F238E27FC236}">
                <a16:creationId xmlns:a16="http://schemas.microsoft.com/office/drawing/2014/main" id="{9B2756EE-31F3-4E63-B0F8-C68ECA800265}"/>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881549" y="233062"/>
            <a:ext cx="985527" cy="859075"/>
          </a:xfrm>
          <a:prstGeom prst="rect">
            <a:avLst/>
          </a:prstGeom>
        </p:spPr>
      </p:pic>
      <p:pic>
        <p:nvPicPr>
          <p:cNvPr id="8" name="Picture 7">
            <a:extLst>
              <a:ext uri="{FF2B5EF4-FFF2-40B4-BE49-F238E27FC236}">
                <a16:creationId xmlns:a16="http://schemas.microsoft.com/office/drawing/2014/main" id="{36A55615-FC98-413B-A351-7C8F48B5318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625852" y="273214"/>
            <a:ext cx="2378867" cy="865042"/>
          </a:xfrm>
          <a:prstGeom prst="rect">
            <a:avLst/>
          </a:prstGeom>
        </p:spPr>
      </p:pic>
      <p:pic>
        <p:nvPicPr>
          <p:cNvPr id="9" name="Picture 8">
            <a:extLst>
              <a:ext uri="{FF2B5EF4-FFF2-40B4-BE49-F238E27FC236}">
                <a16:creationId xmlns:a16="http://schemas.microsoft.com/office/drawing/2014/main" id="{A09EB25B-2D66-4294-ACC5-2B4EC056F1BF}"/>
              </a:ext>
            </a:extLst>
          </p:cNvPr>
          <p:cNvPicPr>
            <a:picLocks noChangeAspect="1"/>
          </p:cNvPicPr>
          <p:nvPr/>
        </p:nvPicPr>
        <p:blipFill rotWithShape="1">
          <a:blip r:embed="rId7"/>
          <a:srcRect l="44782" t="33807" r="7939" b="31080"/>
          <a:stretch/>
        </p:blipFill>
        <p:spPr>
          <a:xfrm>
            <a:off x="10004719" y="328422"/>
            <a:ext cx="1783033" cy="744514"/>
          </a:xfrm>
          <a:prstGeom prst="rect">
            <a:avLst/>
          </a:prstGeom>
        </p:spPr>
      </p:pic>
      <p:pic>
        <p:nvPicPr>
          <p:cNvPr id="10" name="Picture 9">
            <a:extLst>
              <a:ext uri="{FF2B5EF4-FFF2-40B4-BE49-F238E27FC236}">
                <a16:creationId xmlns:a16="http://schemas.microsoft.com/office/drawing/2014/main" id="{54CC94F2-62EE-4DB4-8A8F-A88729E648F8}"/>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444705" y="382006"/>
            <a:ext cx="1983427" cy="778769"/>
          </a:xfrm>
          <a:prstGeom prst="rect">
            <a:avLst/>
          </a:prstGeom>
        </p:spPr>
      </p:pic>
      <p:pic>
        <p:nvPicPr>
          <p:cNvPr id="11" name="Picture 11">
            <a:extLst>
              <a:ext uri="{FF2B5EF4-FFF2-40B4-BE49-F238E27FC236}">
                <a16:creationId xmlns:a16="http://schemas.microsoft.com/office/drawing/2014/main" id="{D4AB74E1-6AC5-4DC8-91B6-34346ADC4A57}"/>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508827" y="580148"/>
            <a:ext cx="1492889" cy="406205"/>
          </a:xfrm>
          <a:prstGeom prst="rect">
            <a:avLst/>
          </a:prstGeom>
        </p:spPr>
      </p:pic>
      <p:pic>
        <p:nvPicPr>
          <p:cNvPr id="13" name="Grafik 12">
            <a:extLst>
              <a:ext uri="{FF2B5EF4-FFF2-40B4-BE49-F238E27FC236}">
                <a16:creationId xmlns:a16="http://schemas.microsoft.com/office/drawing/2014/main" id="{A6167413-A44C-4FE8-B8B2-4F900F39888F}"/>
              </a:ext>
            </a:extLst>
          </p:cNvPr>
          <p:cNvPicPr>
            <a:picLocks noChangeAspect="1"/>
          </p:cNvPicPr>
          <p:nvPr/>
        </p:nvPicPr>
        <p:blipFill>
          <a:blip r:embed="rId10"/>
          <a:stretch>
            <a:fillRect/>
          </a:stretch>
        </p:blipFill>
        <p:spPr>
          <a:xfrm>
            <a:off x="265406" y="124416"/>
            <a:ext cx="1190625" cy="1152525"/>
          </a:xfrm>
          <a:prstGeom prst="rect">
            <a:avLst/>
          </a:prstGeom>
        </p:spPr>
      </p:pic>
      <p:pic>
        <p:nvPicPr>
          <p:cNvPr id="1026" name="Picture 2" descr="Login Portal">
            <a:extLst>
              <a:ext uri="{FF2B5EF4-FFF2-40B4-BE49-F238E27FC236}">
                <a16:creationId xmlns:a16="http://schemas.microsoft.com/office/drawing/2014/main" id="{9990E839-E377-4223-8193-A6C90F175A7D}"/>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85645" y="6083559"/>
            <a:ext cx="2392113" cy="709224"/>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A5037466-737E-4C3B-8596-DA004E8DF7CC}"/>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650641" y="5670389"/>
            <a:ext cx="2134640" cy="1185911"/>
          </a:xfrm>
          <a:prstGeom prst="rect">
            <a:avLst/>
          </a:prstGeom>
          <a:noFill/>
          <a:extLst>
            <a:ext uri="{909E8E84-426E-40DD-AFC4-6F175D3DCCD1}">
              <a14:hiddenFill xmlns:a14="http://schemas.microsoft.com/office/drawing/2010/main">
                <a:solidFill>
                  <a:srgbClr val="FFFFFF"/>
                </a:solidFill>
              </a14:hiddenFill>
            </a:ext>
          </a:extLst>
        </p:spPr>
      </p:pic>
      <p:sp>
        <p:nvSpPr>
          <p:cNvPr id="15" name="Subtitle 2">
            <a:extLst>
              <a:ext uri="{FF2B5EF4-FFF2-40B4-BE49-F238E27FC236}">
                <a16:creationId xmlns:a16="http://schemas.microsoft.com/office/drawing/2014/main" id="{62F64F21-A050-4DDF-A068-B4ADA276C9BA}"/>
              </a:ext>
            </a:extLst>
          </p:cNvPr>
          <p:cNvSpPr txBox="1">
            <a:spLocks/>
          </p:cNvSpPr>
          <p:nvPr/>
        </p:nvSpPr>
        <p:spPr>
          <a:xfrm>
            <a:off x="2667629" y="4619920"/>
            <a:ext cx="7537578" cy="1325750"/>
          </a:xfrm>
          <a:prstGeom prst="rect">
            <a:avLst/>
          </a:prstGeom>
        </p:spPr>
        <p:txBody>
          <a:bodyPr>
            <a:normAutofit/>
          </a:bodyPr>
          <a:lstStyle>
            <a:lvl1pPr marL="228600" indent="-228600" algn="l" defTabSz="914400" rtl="0" eaLnBrk="1" latinLnBrk="0" hangingPunct="1">
              <a:lnSpc>
                <a:spcPct val="10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Bef>
                <a:spcPts val="0"/>
              </a:spcBef>
              <a:buNone/>
            </a:pPr>
            <a:r>
              <a:rPr lang="en-US" dirty="0"/>
              <a:t>Cultivating Equality Conference, October 12-15, 2021</a:t>
            </a:r>
          </a:p>
          <a:p>
            <a:pPr algn="ctr">
              <a:spcBef>
                <a:spcPts val="0"/>
              </a:spcBef>
            </a:pPr>
            <a:endParaRPr lang="en-US"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1581096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2F6CFCF-C42B-40F2-881F-6A0C9112AAB5}"/>
              </a:ext>
            </a:extLst>
          </p:cNvPr>
          <p:cNvSpPr>
            <a:spLocks noGrp="1"/>
          </p:cNvSpPr>
          <p:nvPr>
            <p:ph type="title"/>
          </p:nvPr>
        </p:nvSpPr>
        <p:spPr/>
        <p:txBody>
          <a:bodyPr/>
          <a:lstStyle/>
          <a:p>
            <a:pPr algn="ctr"/>
            <a:r>
              <a:rPr lang="de-DE" b="1" dirty="0" err="1">
                <a:solidFill>
                  <a:schemeClr val="accent2">
                    <a:lumMod val="50000"/>
                  </a:schemeClr>
                </a:solidFill>
              </a:rPr>
              <a:t>Conclusions</a:t>
            </a:r>
            <a:endParaRPr lang="de-DE" b="1" dirty="0">
              <a:solidFill>
                <a:schemeClr val="accent2">
                  <a:lumMod val="50000"/>
                </a:schemeClr>
              </a:solidFill>
            </a:endParaRPr>
          </a:p>
        </p:txBody>
      </p:sp>
      <p:sp>
        <p:nvSpPr>
          <p:cNvPr id="3" name="Inhaltsplatzhalter 2">
            <a:extLst>
              <a:ext uri="{FF2B5EF4-FFF2-40B4-BE49-F238E27FC236}">
                <a16:creationId xmlns:a16="http://schemas.microsoft.com/office/drawing/2014/main" id="{725BA3DF-81D3-4108-A07F-E4FB899EFD82}"/>
              </a:ext>
            </a:extLst>
          </p:cNvPr>
          <p:cNvSpPr>
            <a:spLocks noGrp="1"/>
          </p:cNvSpPr>
          <p:nvPr>
            <p:ph idx="1"/>
          </p:nvPr>
        </p:nvSpPr>
        <p:spPr/>
        <p:txBody>
          <a:bodyPr/>
          <a:lstStyle/>
          <a:p>
            <a:pPr marL="0" indent="0">
              <a:buNone/>
            </a:pPr>
            <a:r>
              <a:rPr lang="de-DE" dirty="0"/>
              <a:t>Many potential </a:t>
            </a:r>
            <a:r>
              <a:rPr lang="de-DE" dirty="0" err="1"/>
              <a:t>conclusions</a:t>
            </a:r>
            <a:r>
              <a:rPr lang="de-DE" dirty="0"/>
              <a:t>, but </a:t>
            </a:r>
            <a:r>
              <a:rPr lang="de-DE" dirty="0" err="1"/>
              <a:t>to</a:t>
            </a:r>
            <a:r>
              <a:rPr lang="de-DE" dirty="0"/>
              <a:t> highlight:</a:t>
            </a:r>
          </a:p>
          <a:p>
            <a:r>
              <a:rPr lang="de-DE" dirty="0"/>
              <a:t>Select and </a:t>
            </a:r>
            <a:r>
              <a:rPr lang="de-DE" dirty="0" err="1"/>
              <a:t>develop</a:t>
            </a:r>
            <a:r>
              <a:rPr lang="de-DE" dirty="0"/>
              <a:t> </a:t>
            </a:r>
            <a:r>
              <a:rPr lang="de-DE" dirty="0" err="1"/>
              <a:t>methodologies</a:t>
            </a:r>
            <a:r>
              <a:rPr lang="de-DE" dirty="0"/>
              <a:t> </a:t>
            </a:r>
            <a:r>
              <a:rPr lang="de-DE" dirty="0" err="1"/>
              <a:t>with</a:t>
            </a:r>
            <a:r>
              <a:rPr lang="de-DE" dirty="0"/>
              <a:t> a </a:t>
            </a:r>
            <a:r>
              <a:rPr lang="de-DE" dirty="0" err="1"/>
              <a:t>critical</a:t>
            </a:r>
            <a:r>
              <a:rPr lang="de-DE" dirty="0"/>
              <a:t> </a:t>
            </a:r>
            <a:r>
              <a:rPr lang="de-DE" dirty="0" err="1"/>
              <a:t>eye</a:t>
            </a:r>
            <a:r>
              <a:rPr lang="de-DE" dirty="0"/>
              <a:t>. </a:t>
            </a:r>
            <a:r>
              <a:rPr lang="de-DE" dirty="0" err="1"/>
              <a:t>They</a:t>
            </a:r>
            <a:r>
              <a:rPr lang="de-DE" dirty="0"/>
              <a:t> </a:t>
            </a:r>
            <a:r>
              <a:rPr lang="de-DE" dirty="0" err="1"/>
              <a:t>create</a:t>
            </a:r>
            <a:r>
              <a:rPr lang="de-DE" dirty="0"/>
              <a:t> </a:t>
            </a:r>
            <a:r>
              <a:rPr lang="de-DE" dirty="0" err="1"/>
              <a:t>the</a:t>
            </a:r>
            <a:r>
              <a:rPr lang="de-DE" dirty="0"/>
              <a:t> </a:t>
            </a:r>
            <a:r>
              <a:rPr lang="de-DE" dirty="0" err="1"/>
              <a:t>data</a:t>
            </a:r>
            <a:r>
              <a:rPr lang="de-DE" dirty="0"/>
              <a:t> on </a:t>
            </a:r>
            <a:r>
              <a:rPr lang="de-DE" dirty="0" err="1"/>
              <a:t>which</a:t>
            </a:r>
            <a:r>
              <a:rPr lang="de-DE" dirty="0"/>
              <a:t> </a:t>
            </a:r>
            <a:r>
              <a:rPr lang="de-DE" dirty="0" err="1"/>
              <a:t>policies</a:t>
            </a:r>
            <a:r>
              <a:rPr lang="de-DE" dirty="0"/>
              <a:t> and </a:t>
            </a:r>
            <a:r>
              <a:rPr lang="de-DE" dirty="0" err="1"/>
              <a:t>planning</a:t>
            </a:r>
            <a:r>
              <a:rPr lang="de-DE" dirty="0"/>
              <a:t> </a:t>
            </a:r>
            <a:r>
              <a:rPr lang="de-DE" dirty="0" err="1"/>
              <a:t>responding</a:t>
            </a:r>
            <a:r>
              <a:rPr lang="de-DE" dirty="0"/>
              <a:t> </a:t>
            </a:r>
            <a:r>
              <a:rPr lang="de-DE" dirty="0" err="1"/>
              <a:t>to</a:t>
            </a:r>
            <a:r>
              <a:rPr lang="de-DE" dirty="0"/>
              <a:t> </a:t>
            </a:r>
            <a:r>
              <a:rPr lang="de-DE" dirty="0" err="1"/>
              <a:t>FoA</a:t>
            </a:r>
            <a:r>
              <a:rPr lang="de-DE" dirty="0"/>
              <a:t> </a:t>
            </a:r>
            <a:r>
              <a:rPr lang="de-DE" dirty="0" err="1"/>
              <a:t>are</a:t>
            </a:r>
            <a:r>
              <a:rPr lang="de-DE" dirty="0"/>
              <a:t> </a:t>
            </a:r>
            <a:r>
              <a:rPr lang="de-DE" dirty="0" err="1"/>
              <a:t>based</a:t>
            </a:r>
            <a:r>
              <a:rPr lang="de-DE" dirty="0"/>
              <a:t>.</a:t>
            </a:r>
          </a:p>
          <a:p>
            <a:r>
              <a:rPr lang="de-DE" dirty="0"/>
              <a:t>Be </a:t>
            </a:r>
            <a:r>
              <a:rPr lang="de-DE" dirty="0" err="1"/>
              <a:t>careful</a:t>
            </a:r>
            <a:r>
              <a:rPr lang="de-DE" dirty="0"/>
              <a:t>! </a:t>
            </a:r>
            <a:r>
              <a:rPr lang="de-DE" dirty="0" err="1"/>
              <a:t>Feminization</a:t>
            </a:r>
            <a:r>
              <a:rPr lang="de-DE" dirty="0"/>
              <a:t> </a:t>
            </a:r>
            <a:r>
              <a:rPr lang="de-DE" dirty="0" err="1"/>
              <a:t>can</a:t>
            </a:r>
            <a:r>
              <a:rPr lang="de-DE" dirty="0"/>
              <a:t> </a:t>
            </a:r>
            <a:r>
              <a:rPr lang="de-DE" dirty="0" err="1"/>
              <a:t>mean</a:t>
            </a:r>
            <a:r>
              <a:rPr lang="de-DE" dirty="0"/>
              <a:t> </a:t>
            </a:r>
            <a:r>
              <a:rPr lang="de-DE" dirty="0" err="1"/>
              <a:t>almost</a:t>
            </a:r>
            <a:r>
              <a:rPr lang="de-DE" dirty="0"/>
              <a:t> </a:t>
            </a:r>
            <a:r>
              <a:rPr lang="de-DE" dirty="0" err="1"/>
              <a:t>anything</a:t>
            </a:r>
            <a:r>
              <a:rPr lang="de-DE" dirty="0"/>
              <a:t>. </a:t>
            </a:r>
            <a:r>
              <a:rPr lang="de-DE" dirty="0" err="1"/>
              <a:t>Our</a:t>
            </a:r>
            <a:r>
              <a:rPr lang="de-DE" dirty="0"/>
              <a:t> </a:t>
            </a:r>
            <a:r>
              <a:rPr lang="de-DE" dirty="0" err="1"/>
              <a:t>research</a:t>
            </a:r>
            <a:r>
              <a:rPr lang="de-DE" dirty="0"/>
              <a:t> </a:t>
            </a:r>
            <a:r>
              <a:rPr lang="de-DE" dirty="0" err="1"/>
              <a:t>points</a:t>
            </a:r>
            <a:r>
              <a:rPr lang="de-DE" dirty="0"/>
              <a:t> </a:t>
            </a:r>
            <a:r>
              <a:rPr lang="de-DE" dirty="0" err="1"/>
              <a:t>to</a:t>
            </a:r>
            <a:r>
              <a:rPr lang="de-DE" dirty="0"/>
              <a:t> </a:t>
            </a:r>
            <a:r>
              <a:rPr lang="de-DE" dirty="0" err="1"/>
              <a:t>the</a:t>
            </a:r>
            <a:r>
              <a:rPr lang="de-DE" dirty="0"/>
              <a:t> </a:t>
            </a:r>
            <a:r>
              <a:rPr lang="de-DE" dirty="0" err="1"/>
              <a:t>need</a:t>
            </a:r>
            <a:r>
              <a:rPr lang="de-DE" dirty="0"/>
              <a:t> </a:t>
            </a:r>
            <a:r>
              <a:rPr lang="de-DE" dirty="0" err="1"/>
              <a:t>for</a:t>
            </a:r>
            <a:r>
              <a:rPr lang="de-DE" dirty="0"/>
              <a:t> </a:t>
            </a:r>
            <a:r>
              <a:rPr lang="de-DE" dirty="0" err="1"/>
              <a:t>specificity</a:t>
            </a:r>
            <a:r>
              <a:rPr lang="de-DE" dirty="0"/>
              <a:t>, </a:t>
            </a:r>
            <a:r>
              <a:rPr lang="de-DE" dirty="0" err="1"/>
              <a:t>explaining</a:t>
            </a:r>
            <a:r>
              <a:rPr lang="de-DE" dirty="0"/>
              <a:t> </a:t>
            </a:r>
            <a:r>
              <a:rPr lang="de-DE" dirty="0" err="1"/>
              <a:t>feminization</a:t>
            </a:r>
            <a:r>
              <a:rPr lang="de-DE" dirty="0"/>
              <a:t> (and </a:t>
            </a:r>
            <a:r>
              <a:rPr lang="de-DE" dirty="0" err="1"/>
              <a:t>masculinization</a:t>
            </a:r>
            <a:r>
              <a:rPr lang="de-DE" dirty="0"/>
              <a:t>) in </a:t>
            </a:r>
            <a:r>
              <a:rPr lang="de-DE" dirty="0" err="1"/>
              <a:t>context</a:t>
            </a:r>
            <a:r>
              <a:rPr lang="de-DE" dirty="0"/>
              <a:t> and in time – </a:t>
            </a:r>
            <a:r>
              <a:rPr lang="de-DE" dirty="0" err="1"/>
              <a:t>including</a:t>
            </a:r>
            <a:r>
              <a:rPr lang="de-DE" dirty="0"/>
              <a:t> </a:t>
            </a:r>
            <a:r>
              <a:rPr lang="de-DE" dirty="0" err="1"/>
              <a:t>into</a:t>
            </a:r>
            <a:r>
              <a:rPr lang="de-DE" dirty="0"/>
              <a:t> </a:t>
            </a:r>
            <a:r>
              <a:rPr lang="de-DE" dirty="0" err="1"/>
              <a:t>the</a:t>
            </a:r>
            <a:r>
              <a:rPr lang="de-DE" dirty="0"/>
              <a:t> </a:t>
            </a:r>
            <a:r>
              <a:rPr lang="de-DE" dirty="0" err="1"/>
              <a:t>future</a:t>
            </a:r>
            <a:r>
              <a:rPr lang="de-DE" dirty="0"/>
              <a:t>.</a:t>
            </a:r>
          </a:p>
          <a:p>
            <a:r>
              <a:rPr lang="de-DE" dirty="0"/>
              <a:t>Research </a:t>
            </a:r>
            <a:r>
              <a:rPr lang="de-DE" dirty="0" err="1"/>
              <a:t>processes</a:t>
            </a:r>
            <a:r>
              <a:rPr lang="de-DE" dirty="0"/>
              <a:t> </a:t>
            </a:r>
            <a:r>
              <a:rPr lang="de-DE" dirty="0" err="1"/>
              <a:t>themselves</a:t>
            </a:r>
            <a:r>
              <a:rPr lang="de-DE" dirty="0"/>
              <a:t> </a:t>
            </a:r>
            <a:r>
              <a:rPr lang="de-DE" dirty="0" err="1"/>
              <a:t>can</a:t>
            </a:r>
            <a:r>
              <a:rPr lang="de-DE" dirty="0"/>
              <a:t> </a:t>
            </a:r>
            <a:r>
              <a:rPr lang="de-DE" dirty="0" err="1"/>
              <a:t>empower</a:t>
            </a:r>
            <a:r>
              <a:rPr lang="de-DE" dirty="0"/>
              <a:t> </a:t>
            </a:r>
            <a:r>
              <a:rPr lang="de-DE" dirty="0" err="1"/>
              <a:t>women</a:t>
            </a:r>
            <a:r>
              <a:rPr lang="de-DE" dirty="0"/>
              <a:t> </a:t>
            </a:r>
            <a:r>
              <a:rPr lang="de-DE" dirty="0" err="1"/>
              <a:t>by</a:t>
            </a:r>
            <a:r>
              <a:rPr lang="de-DE" dirty="0"/>
              <a:t> </a:t>
            </a:r>
            <a:r>
              <a:rPr lang="de-DE" dirty="0" err="1"/>
              <a:t>explicitly</a:t>
            </a:r>
            <a:r>
              <a:rPr lang="de-DE" dirty="0"/>
              <a:t> </a:t>
            </a:r>
            <a:r>
              <a:rPr lang="de-DE" dirty="0" err="1"/>
              <a:t>recognizing</a:t>
            </a:r>
            <a:r>
              <a:rPr lang="de-DE" dirty="0"/>
              <a:t> </a:t>
            </a:r>
            <a:r>
              <a:rPr lang="de-DE" dirty="0" err="1"/>
              <a:t>the</a:t>
            </a:r>
            <a:r>
              <a:rPr lang="de-DE" dirty="0"/>
              <a:t> </a:t>
            </a:r>
            <a:r>
              <a:rPr lang="de-DE" dirty="0" err="1"/>
              <a:t>work</a:t>
            </a:r>
            <a:r>
              <a:rPr lang="de-DE" dirty="0"/>
              <a:t> </a:t>
            </a:r>
            <a:r>
              <a:rPr lang="de-DE" dirty="0" err="1"/>
              <a:t>they</a:t>
            </a:r>
            <a:r>
              <a:rPr lang="de-DE" dirty="0"/>
              <a:t> </a:t>
            </a:r>
            <a:r>
              <a:rPr lang="de-DE" dirty="0" err="1"/>
              <a:t>already</a:t>
            </a:r>
            <a:r>
              <a:rPr lang="de-DE" dirty="0"/>
              <a:t> do. </a:t>
            </a:r>
            <a:r>
              <a:rPr lang="de-DE" dirty="0" err="1"/>
              <a:t>Recognizing</a:t>
            </a:r>
            <a:r>
              <a:rPr lang="de-DE" dirty="0"/>
              <a:t> </a:t>
            </a:r>
            <a:r>
              <a:rPr lang="de-DE" dirty="0" err="1"/>
              <a:t>women</a:t>
            </a:r>
            <a:r>
              <a:rPr lang="de-DE" dirty="0"/>
              <a:t> </a:t>
            </a:r>
            <a:r>
              <a:rPr lang="de-DE" dirty="0" err="1"/>
              <a:t>as</a:t>
            </a:r>
            <a:r>
              <a:rPr lang="de-DE" dirty="0"/>
              <a:t> </a:t>
            </a:r>
            <a:r>
              <a:rPr lang="de-DE" dirty="0" err="1"/>
              <a:t>farmers</a:t>
            </a:r>
            <a:r>
              <a:rPr lang="de-DE" dirty="0"/>
              <a:t> </a:t>
            </a:r>
            <a:r>
              <a:rPr lang="de-DE" dirty="0" err="1"/>
              <a:t>has</a:t>
            </a:r>
            <a:r>
              <a:rPr lang="de-DE" dirty="0"/>
              <a:t> powerful </a:t>
            </a:r>
            <a:r>
              <a:rPr lang="de-DE" dirty="0" err="1"/>
              <a:t>policy</a:t>
            </a:r>
            <a:r>
              <a:rPr lang="de-DE" dirty="0"/>
              <a:t> </a:t>
            </a:r>
            <a:r>
              <a:rPr lang="de-DE" dirty="0" err="1"/>
              <a:t>implications</a:t>
            </a:r>
            <a:r>
              <a:rPr lang="de-DE" dirty="0"/>
              <a:t>.</a:t>
            </a:r>
          </a:p>
        </p:txBody>
      </p:sp>
      <p:sp>
        <p:nvSpPr>
          <p:cNvPr id="4" name="Kreis: nicht ausgefüllt 3">
            <a:extLst>
              <a:ext uri="{FF2B5EF4-FFF2-40B4-BE49-F238E27FC236}">
                <a16:creationId xmlns:a16="http://schemas.microsoft.com/office/drawing/2014/main" id="{69D05C14-9309-4C28-BE38-F24F6051F27F}"/>
              </a:ext>
            </a:extLst>
          </p:cNvPr>
          <p:cNvSpPr/>
          <p:nvPr/>
        </p:nvSpPr>
        <p:spPr>
          <a:xfrm>
            <a:off x="580442" y="248332"/>
            <a:ext cx="1459462" cy="1442356"/>
          </a:xfrm>
          <a:prstGeom prst="donut">
            <a:avLst>
              <a:gd name="adj" fmla="val 20000"/>
            </a:avLst>
          </a:pr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sp>
      <p:sp>
        <p:nvSpPr>
          <p:cNvPr id="5" name="Kreis: nicht ausgefüllt 4">
            <a:extLst>
              <a:ext uri="{FF2B5EF4-FFF2-40B4-BE49-F238E27FC236}">
                <a16:creationId xmlns:a16="http://schemas.microsoft.com/office/drawing/2014/main" id="{988439EF-6391-4501-A4E8-C8815F202C7B}"/>
              </a:ext>
            </a:extLst>
          </p:cNvPr>
          <p:cNvSpPr/>
          <p:nvPr/>
        </p:nvSpPr>
        <p:spPr>
          <a:xfrm>
            <a:off x="10201859" y="5338277"/>
            <a:ext cx="1442356" cy="1442356"/>
          </a:xfrm>
          <a:prstGeom prst="donut">
            <a:avLst>
              <a:gd name="adj" fmla="val 20000"/>
            </a:avLst>
          </a:prstGeom>
          <a:solidFill>
            <a:srgbClr val="00B0F0"/>
          </a:solidFill>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sp>
      <p:sp>
        <p:nvSpPr>
          <p:cNvPr id="6" name="Ellipse 5">
            <a:extLst>
              <a:ext uri="{FF2B5EF4-FFF2-40B4-BE49-F238E27FC236}">
                <a16:creationId xmlns:a16="http://schemas.microsoft.com/office/drawing/2014/main" id="{B88AC10D-1243-4ED8-92C4-0A8C74A90B10}"/>
              </a:ext>
            </a:extLst>
          </p:cNvPr>
          <p:cNvSpPr/>
          <p:nvPr/>
        </p:nvSpPr>
        <p:spPr>
          <a:xfrm>
            <a:off x="10862884" y="595173"/>
            <a:ext cx="748674" cy="748674"/>
          </a:xfrm>
          <a:prstGeom prst="ellipse">
            <a:avLst/>
          </a:prstGeom>
          <a:solidFill>
            <a:srgbClr val="7030A0"/>
          </a:solidFill>
        </p:spPr>
        <p:style>
          <a:lnRef idx="2">
            <a:schemeClr val="lt1">
              <a:hueOff val="0"/>
              <a:satOff val="0"/>
              <a:lumOff val="0"/>
              <a:alphaOff val="0"/>
            </a:schemeClr>
          </a:lnRef>
          <a:fillRef idx="1">
            <a:scrgbClr r="0" g="0" b="0"/>
          </a:fillRef>
          <a:effectRef idx="0">
            <a:schemeClr val="accent5">
              <a:hueOff val="0"/>
              <a:satOff val="0"/>
              <a:lumOff val="0"/>
              <a:alphaOff val="0"/>
            </a:schemeClr>
          </a:effectRef>
          <a:fontRef idx="minor">
            <a:schemeClr val="lt1"/>
          </a:fontRef>
        </p:style>
      </p:sp>
      <p:sp>
        <p:nvSpPr>
          <p:cNvPr id="7" name="Ellipse 6">
            <a:extLst>
              <a:ext uri="{FF2B5EF4-FFF2-40B4-BE49-F238E27FC236}">
                <a16:creationId xmlns:a16="http://schemas.microsoft.com/office/drawing/2014/main" id="{C465EC71-B4AA-4E1D-9A2A-3CD2EE4D3959}"/>
              </a:ext>
            </a:extLst>
          </p:cNvPr>
          <p:cNvSpPr/>
          <p:nvPr/>
        </p:nvSpPr>
        <p:spPr>
          <a:xfrm>
            <a:off x="8365390" y="5355787"/>
            <a:ext cx="748674" cy="748674"/>
          </a:xfrm>
          <a:prstGeom prst="ellipse">
            <a:avLst/>
          </a:prstGeom>
          <a:solidFill>
            <a:srgbClr val="7030A0"/>
          </a:solidFill>
        </p:spPr>
        <p:style>
          <a:lnRef idx="2">
            <a:schemeClr val="lt1">
              <a:hueOff val="0"/>
              <a:satOff val="0"/>
              <a:lumOff val="0"/>
              <a:alphaOff val="0"/>
            </a:schemeClr>
          </a:lnRef>
          <a:fillRef idx="1">
            <a:scrgbClr r="0" g="0" b="0"/>
          </a:fillRef>
          <a:effectRef idx="0">
            <a:schemeClr val="accent5">
              <a:hueOff val="0"/>
              <a:satOff val="0"/>
              <a:lumOff val="0"/>
              <a:alphaOff val="0"/>
            </a:schemeClr>
          </a:effectRef>
          <a:fontRef idx="minor">
            <a:schemeClr val="lt1"/>
          </a:fontRef>
        </p:style>
      </p:sp>
    </p:spTree>
    <p:extLst>
      <p:ext uri="{BB962C8B-B14F-4D97-AF65-F5344CB8AC3E}">
        <p14:creationId xmlns:p14="http://schemas.microsoft.com/office/powerpoint/2010/main" val="20748155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E5D8004-68B4-43D3-B334-C6A9D7829AB3}"/>
              </a:ext>
            </a:extLst>
          </p:cNvPr>
          <p:cNvSpPr>
            <a:spLocks noGrp="1"/>
          </p:cNvSpPr>
          <p:nvPr>
            <p:ph type="title"/>
          </p:nvPr>
        </p:nvSpPr>
        <p:spPr/>
        <p:txBody>
          <a:bodyPr/>
          <a:lstStyle/>
          <a:p>
            <a:r>
              <a:rPr lang="de-DE" dirty="0"/>
              <a:t>Understanding real </a:t>
            </a:r>
            <a:r>
              <a:rPr lang="de-DE" dirty="0" err="1"/>
              <a:t>trends</a:t>
            </a:r>
            <a:r>
              <a:rPr lang="de-DE" dirty="0"/>
              <a:t>, </a:t>
            </a:r>
            <a:r>
              <a:rPr lang="de-DE" dirty="0" err="1"/>
              <a:t>empowering</a:t>
            </a:r>
            <a:r>
              <a:rPr lang="de-DE" dirty="0"/>
              <a:t> </a:t>
            </a:r>
            <a:r>
              <a:rPr lang="de-DE" dirty="0" err="1"/>
              <a:t>women</a:t>
            </a:r>
            <a:r>
              <a:rPr lang="de-DE" dirty="0"/>
              <a:t> and </a:t>
            </a:r>
            <a:r>
              <a:rPr lang="de-DE" dirty="0" err="1"/>
              <a:t>men</a:t>
            </a:r>
            <a:r>
              <a:rPr lang="de-DE" dirty="0"/>
              <a:t> </a:t>
            </a:r>
            <a:r>
              <a:rPr lang="de-DE" dirty="0" err="1"/>
              <a:t>farmers</a:t>
            </a:r>
            <a:endParaRPr lang="de-DE" dirty="0"/>
          </a:p>
        </p:txBody>
      </p:sp>
      <p:graphicFrame>
        <p:nvGraphicFramePr>
          <p:cNvPr id="4" name="Inhaltsplatzhalter 3">
            <a:extLst>
              <a:ext uri="{FF2B5EF4-FFF2-40B4-BE49-F238E27FC236}">
                <a16:creationId xmlns:a16="http://schemas.microsoft.com/office/drawing/2014/main" id="{57245B17-B7D7-4A2C-86FB-40675B3326B1}"/>
              </a:ext>
            </a:extLst>
          </p:cNvPr>
          <p:cNvGraphicFramePr>
            <a:graphicFrameLocks noGrp="1"/>
          </p:cNvGraphicFramePr>
          <p:nvPr>
            <p:ph idx="1"/>
            <p:extLst>
              <p:ext uri="{D42A27DB-BD31-4B8C-83A1-F6EECF244321}">
                <p14:modId xmlns:p14="http://schemas.microsoft.com/office/powerpoint/2010/main" val="132630217"/>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Kreis: nicht ausgefüllt 4">
            <a:extLst>
              <a:ext uri="{FF2B5EF4-FFF2-40B4-BE49-F238E27FC236}">
                <a16:creationId xmlns:a16="http://schemas.microsoft.com/office/drawing/2014/main" id="{216D20E3-1782-4D78-97DC-9428BC656199}"/>
              </a:ext>
            </a:extLst>
          </p:cNvPr>
          <p:cNvSpPr/>
          <p:nvPr/>
        </p:nvSpPr>
        <p:spPr>
          <a:xfrm>
            <a:off x="765499" y="1986644"/>
            <a:ext cx="1442356" cy="1442356"/>
          </a:xfrm>
          <a:prstGeom prst="donut">
            <a:avLst>
              <a:gd name="adj" fmla="val 20000"/>
            </a:avLst>
          </a:pr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sp>
      <p:sp>
        <p:nvSpPr>
          <p:cNvPr id="6" name="Kreis: nicht ausgefüllt 5">
            <a:extLst>
              <a:ext uri="{FF2B5EF4-FFF2-40B4-BE49-F238E27FC236}">
                <a16:creationId xmlns:a16="http://schemas.microsoft.com/office/drawing/2014/main" id="{ACDB03B3-AE5C-4232-B816-C4A2B8C72E7F}"/>
              </a:ext>
            </a:extLst>
          </p:cNvPr>
          <p:cNvSpPr/>
          <p:nvPr/>
        </p:nvSpPr>
        <p:spPr>
          <a:xfrm>
            <a:off x="9670014" y="3593453"/>
            <a:ext cx="1442356" cy="1442356"/>
          </a:xfrm>
          <a:prstGeom prst="donut">
            <a:avLst>
              <a:gd name="adj" fmla="val 20000"/>
            </a:avLst>
          </a:prstGeom>
          <a:solidFill>
            <a:srgbClr val="00B0F0"/>
          </a:solidFill>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sp>
      <p:sp>
        <p:nvSpPr>
          <p:cNvPr id="7" name="Ellipse 6">
            <a:extLst>
              <a:ext uri="{FF2B5EF4-FFF2-40B4-BE49-F238E27FC236}">
                <a16:creationId xmlns:a16="http://schemas.microsoft.com/office/drawing/2014/main" id="{CC518962-9F06-4932-B4E2-B8304CA809B8}"/>
              </a:ext>
            </a:extLst>
          </p:cNvPr>
          <p:cNvSpPr/>
          <p:nvPr/>
        </p:nvSpPr>
        <p:spPr>
          <a:xfrm>
            <a:off x="10872161" y="1986644"/>
            <a:ext cx="748674" cy="748674"/>
          </a:xfrm>
          <a:prstGeom prst="ellipse">
            <a:avLst/>
          </a:prstGeom>
          <a:solidFill>
            <a:srgbClr val="7030A0"/>
          </a:solidFill>
        </p:spPr>
        <p:style>
          <a:lnRef idx="2">
            <a:schemeClr val="lt1">
              <a:hueOff val="0"/>
              <a:satOff val="0"/>
              <a:lumOff val="0"/>
              <a:alphaOff val="0"/>
            </a:schemeClr>
          </a:lnRef>
          <a:fillRef idx="1">
            <a:scrgbClr r="0" g="0" b="0"/>
          </a:fillRef>
          <a:effectRef idx="0">
            <a:schemeClr val="accent5">
              <a:hueOff val="0"/>
              <a:satOff val="0"/>
              <a:lumOff val="0"/>
              <a:alphaOff val="0"/>
            </a:schemeClr>
          </a:effectRef>
          <a:fontRef idx="minor">
            <a:schemeClr val="lt1"/>
          </a:fontRef>
        </p:style>
      </p:sp>
    </p:spTree>
    <p:extLst>
      <p:ext uri="{BB962C8B-B14F-4D97-AF65-F5344CB8AC3E}">
        <p14:creationId xmlns:p14="http://schemas.microsoft.com/office/powerpoint/2010/main" val="41135795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Inhaltsplatzhalter 3">
            <a:extLst>
              <a:ext uri="{FF2B5EF4-FFF2-40B4-BE49-F238E27FC236}">
                <a16:creationId xmlns:a16="http://schemas.microsoft.com/office/drawing/2014/main" id="{D86DFF88-1A8F-4F99-89F7-94368E826547}"/>
              </a:ext>
            </a:extLst>
          </p:cNvPr>
          <p:cNvGraphicFramePr>
            <a:graphicFrameLocks noGrp="1"/>
          </p:cNvGraphicFramePr>
          <p:nvPr>
            <p:ph idx="1"/>
            <p:extLst>
              <p:ext uri="{D42A27DB-BD31-4B8C-83A1-F6EECF244321}">
                <p14:modId xmlns:p14="http://schemas.microsoft.com/office/powerpoint/2010/main" val="1249935218"/>
              </p:ext>
            </p:extLst>
          </p:nvPr>
        </p:nvGraphicFramePr>
        <p:xfrm>
          <a:off x="625151" y="541176"/>
          <a:ext cx="11094097" cy="582230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Kreis: nicht ausgefüllt 4">
            <a:extLst>
              <a:ext uri="{FF2B5EF4-FFF2-40B4-BE49-F238E27FC236}">
                <a16:creationId xmlns:a16="http://schemas.microsoft.com/office/drawing/2014/main" id="{EA980A50-88FE-4130-B64B-C0995704A3DA}"/>
              </a:ext>
            </a:extLst>
          </p:cNvPr>
          <p:cNvSpPr/>
          <p:nvPr/>
        </p:nvSpPr>
        <p:spPr>
          <a:xfrm>
            <a:off x="701033" y="939100"/>
            <a:ext cx="572400" cy="572400"/>
          </a:xfrm>
          <a:prstGeom prst="donut">
            <a:avLst>
              <a:gd name="adj" fmla="val 20000"/>
            </a:avLst>
          </a:prstGeom>
          <a:solidFill>
            <a:srgbClr val="7030A0"/>
          </a:solidFill>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sp>
      <p:sp>
        <p:nvSpPr>
          <p:cNvPr id="6" name="Kreis: nicht ausgefüllt 5">
            <a:extLst>
              <a:ext uri="{FF2B5EF4-FFF2-40B4-BE49-F238E27FC236}">
                <a16:creationId xmlns:a16="http://schemas.microsoft.com/office/drawing/2014/main" id="{26220584-3F66-4F4C-AD0C-756B326E1981}"/>
              </a:ext>
            </a:extLst>
          </p:cNvPr>
          <p:cNvSpPr/>
          <p:nvPr/>
        </p:nvSpPr>
        <p:spPr>
          <a:xfrm>
            <a:off x="1273433" y="1809973"/>
            <a:ext cx="572400" cy="572400"/>
          </a:xfrm>
          <a:prstGeom prst="donut">
            <a:avLst>
              <a:gd name="adj" fmla="val 20000"/>
            </a:avLst>
          </a:prstGeom>
          <a:solidFill>
            <a:srgbClr val="7030A0"/>
          </a:solidFill>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sp>
      <p:sp>
        <p:nvSpPr>
          <p:cNvPr id="7" name="Kreis: nicht ausgefüllt 6">
            <a:extLst>
              <a:ext uri="{FF2B5EF4-FFF2-40B4-BE49-F238E27FC236}">
                <a16:creationId xmlns:a16="http://schemas.microsoft.com/office/drawing/2014/main" id="{435F465B-5047-4608-B5F0-4419597AFF1B}"/>
              </a:ext>
            </a:extLst>
          </p:cNvPr>
          <p:cNvSpPr/>
          <p:nvPr/>
        </p:nvSpPr>
        <p:spPr>
          <a:xfrm>
            <a:off x="1464515" y="2687254"/>
            <a:ext cx="578499" cy="565992"/>
          </a:xfrm>
          <a:prstGeom prst="donut">
            <a:avLst>
              <a:gd name="adj" fmla="val 20000"/>
            </a:avLst>
          </a:prstGeom>
          <a:solidFill>
            <a:srgbClr val="00B0F0"/>
          </a:solidFill>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sp>
      <p:sp>
        <p:nvSpPr>
          <p:cNvPr id="8" name="Kreis: nicht ausgefüllt 7">
            <a:extLst>
              <a:ext uri="{FF2B5EF4-FFF2-40B4-BE49-F238E27FC236}">
                <a16:creationId xmlns:a16="http://schemas.microsoft.com/office/drawing/2014/main" id="{E1A8BA6E-1FE4-498E-88CF-71A3C1493BED}"/>
              </a:ext>
            </a:extLst>
          </p:cNvPr>
          <p:cNvSpPr/>
          <p:nvPr/>
        </p:nvSpPr>
        <p:spPr>
          <a:xfrm>
            <a:off x="1464514" y="3598545"/>
            <a:ext cx="578499" cy="565992"/>
          </a:xfrm>
          <a:prstGeom prst="donut">
            <a:avLst>
              <a:gd name="adj" fmla="val 20000"/>
            </a:avLst>
          </a:prstGeom>
          <a:solidFill>
            <a:srgbClr val="00B0F0"/>
          </a:solidFill>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sp>
      <p:sp>
        <p:nvSpPr>
          <p:cNvPr id="9" name="Kreis: nicht ausgefüllt 8">
            <a:extLst>
              <a:ext uri="{FF2B5EF4-FFF2-40B4-BE49-F238E27FC236}">
                <a16:creationId xmlns:a16="http://schemas.microsoft.com/office/drawing/2014/main" id="{7690D2A4-1484-4881-A95D-E52B2267D65D}"/>
              </a:ext>
            </a:extLst>
          </p:cNvPr>
          <p:cNvSpPr/>
          <p:nvPr/>
        </p:nvSpPr>
        <p:spPr>
          <a:xfrm>
            <a:off x="1178314" y="4522162"/>
            <a:ext cx="572400" cy="572400"/>
          </a:xfrm>
          <a:prstGeom prst="donut">
            <a:avLst>
              <a:gd name="adj" fmla="val 20000"/>
            </a:avLst>
          </a:pr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sp>
      <p:sp>
        <p:nvSpPr>
          <p:cNvPr id="10" name="Kreis: nicht ausgefüllt 9">
            <a:extLst>
              <a:ext uri="{FF2B5EF4-FFF2-40B4-BE49-F238E27FC236}">
                <a16:creationId xmlns:a16="http://schemas.microsoft.com/office/drawing/2014/main" id="{C0679A06-FDFE-4234-B6AF-B99A7E6927F6}"/>
              </a:ext>
            </a:extLst>
          </p:cNvPr>
          <p:cNvSpPr/>
          <p:nvPr/>
        </p:nvSpPr>
        <p:spPr>
          <a:xfrm>
            <a:off x="706923" y="5523648"/>
            <a:ext cx="572400" cy="572400"/>
          </a:xfrm>
          <a:prstGeom prst="donut">
            <a:avLst>
              <a:gd name="adj" fmla="val 20000"/>
            </a:avLst>
          </a:pr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sp>
    </p:spTree>
    <p:extLst>
      <p:ext uri="{BB962C8B-B14F-4D97-AF65-F5344CB8AC3E}">
        <p14:creationId xmlns:p14="http://schemas.microsoft.com/office/powerpoint/2010/main" val="2832198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9AC963D-793C-427C-8FF9-E5DFB4ADF798}"/>
              </a:ext>
            </a:extLst>
          </p:cNvPr>
          <p:cNvSpPr>
            <a:spLocks noGrp="1"/>
          </p:cNvSpPr>
          <p:nvPr>
            <p:ph type="title"/>
          </p:nvPr>
        </p:nvSpPr>
        <p:spPr/>
        <p:txBody>
          <a:bodyPr>
            <a:normAutofit fontScale="90000"/>
          </a:bodyPr>
          <a:lstStyle/>
          <a:p>
            <a:r>
              <a:rPr lang="en-US" sz="3600" b="1" u="none" strike="noStrike" dirty="0">
                <a:solidFill>
                  <a:schemeClr val="accent2">
                    <a:lumMod val="50000"/>
                  </a:schemeClr>
                </a:solidFill>
                <a:effectLst/>
                <a:latin typeface="+mj-lt"/>
                <a:ea typeface="Calibri" panose="020F0502020204030204" pitchFamily="34" charset="0"/>
                <a:cs typeface="Helvetica Neue"/>
              </a:rPr>
              <a:t>Gender and feminization processes in wheat agriculture in South Asia </a:t>
            </a:r>
            <a:br>
              <a:rPr lang="de-DE" dirty="0"/>
            </a:br>
            <a:endParaRPr lang="de-DE" dirty="0"/>
          </a:p>
        </p:txBody>
      </p:sp>
      <p:sp>
        <p:nvSpPr>
          <p:cNvPr id="4" name="Ellipse 3">
            <a:extLst>
              <a:ext uri="{FF2B5EF4-FFF2-40B4-BE49-F238E27FC236}">
                <a16:creationId xmlns:a16="http://schemas.microsoft.com/office/drawing/2014/main" id="{898E77CE-0B72-42C3-8FA8-9BF9B32D981E}"/>
              </a:ext>
            </a:extLst>
          </p:cNvPr>
          <p:cNvSpPr/>
          <p:nvPr/>
        </p:nvSpPr>
        <p:spPr>
          <a:xfrm>
            <a:off x="1828799" y="4730621"/>
            <a:ext cx="989045" cy="951722"/>
          </a:xfrm>
          <a:prstGeom prst="ellipse">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 name="Ellipse 4">
            <a:extLst>
              <a:ext uri="{FF2B5EF4-FFF2-40B4-BE49-F238E27FC236}">
                <a16:creationId xmlns:a16="http://schemas.microsoft.com/office/drawing/2014/main" id="{5F07EAF3-1079-4323-A059-F68CF80434D1}"/>
              </a:ext>
            </a:extLst>
          </p:cNvPr>
          <p:cNvSpPr/>
          <p:nvPr/>
        </p:nvSpPr>
        <p:spPr>
          <a:xfrm>
            <a:off x="2066730" y="4320431"/>
            <a:ext cx="513184" cy="4945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 name="Ellipse 5">
            <a:extLst>
              <a:ext uri="{FF2B5EF4-FFF2-40B4-BE49-F238E27FC236}">
                <a16:creationId xmlns:a16="http://schemas.microsoft.com/office/drawing/2014/main" id="{AF6B77B1-6A10-4E92-A8C9-FB0902C0F8CB}"/>
              </a:ext>
            </a:extLst>
          </p:cNvPr>
          <p:cNvSpPr/>
          <p:nvPr/>
        </p:nvSpPr>
        <p:spPr>
          <a:xfrm>
            <a:off x="2914261" y="5541153"/>
            <a:ext cx="989045" cy="951722"/>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Ellipse 6">
            <a:extLst>
              <a:ext uri="{FF2B5EF4-FFF2-40B4-BE49-F238E27FC236}">
                <a16:creationId xmlns:a16="http://schemas.microsoft.com/office/drawing/2014/main" id="{67CE0F2F-7B9E-4D08-B062-A0A9D6821316}"/>
              </a:ext>
            </a:extLst>
          </p:cNvPr>
          <p:cNvSpPr/>
          <p:nvPr/>
        </p:nvSpPr>
        <p:spPr>
          <a:xfrm>
            <a:off x="3152192" y="5130963"/>
            <a:ext cx="513184" cy="4945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 name="Ellipse 7">
            <a:extLst>
              <a:ext uri="{FF2B5EF4-FFF2-40B4-BE49-F238E27FC236}">
                <a16:creationId xmlns:a16="http://schemas.microsoft.com/office/drawing/2014/main" id="{49D08EAB-69EC-4991-A120-841FF3034B22}"/>
              </a:ext>
            </a:extLst>
          </p:cNvPr>
          <p:cNvSpPr/>
          <p:nvPr/>
        </p:nvSpPr>
        <p:spPr>
          <a:xfrm>
            <a:off x="2914261" y="3920674"/>
            <a:ext cx="989045" cy="951722"/>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Ellipse 8">
            <a:extLst>
              <a:ext uri="{FF2B5EF4-FFF2-40B4-BE49-F238E27FC236}">
                <a16:creationId xmlns:a16="http://schemas.microsoft.com/office/drawing/2014/main" id="{1DA44C2B-9C47-4B0B-9723-F19CCAB9E027}"/>
              </a:ext>
            </a:extLst>
          </p:cNvPr>
          <p:cNvSpPr/>
          <p:nvPr/>
        </p:nvSpPr>
        <p:spPr>
          <a:xfrm>
            <a:off x="3152192" y="3510484"/>
            <a:ext cx="513184" cy="4945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 name="Ellipse 9">
            <a:extLst>
              <a:ext uri="{FF2B5EF4-FFF2-40B4-BE49-F238E27FC236}">
                <a16:creationId xmlns:a16="http://schemas.microsoft.com/office/drawing/2014/main" id="{66915676-C8C2-411A-8404-BA6C8A578F66}"/>
              </a:ext>
            </a:extLst>
          </p:cNvPr>
          <p:cNvSpPr/>
          <p:nvPr/>
        </p:nvSpPr>
        <p:spPr>
          <a:xfrm>
            <a:off x="4262533" y="4139246"/>
            <a:ext cx="989045" cy="951722"/>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1" name="Ellipse 10">
            <a:extLst>
              <a:ext uri="{FF2B5EF4-FFF2-40B4-BE49-F238E27FC236}">
                <a16:creationId xmlns:a16="http://schemas.microsoft.com/office/drawing/2014/main" id="{49666F42-FCA1-45B5-B027-E82F7C8F575A}"/>
              </a:ext>
            </a:extLst>
          </p:cNvPr>
          <p:cNvSpPr/>
          <p:nvPr/>
        </p:nvSpPr>
        <p:spPr>
          <a:xfrm>
            <a:off x="4456918" y="3729056"/>
            <a:ext cx="513184" cy="4945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 name="Ellipse 11">
            <a:extLst>
              <a:ext uri="{FF2B5EF4-FFF2-40B4-BE49-F238E27FC236}">
                <a16:creationId xmlns:a16="http://schemas.microsoft.com/office/drawing/2014/main" id="{8E6BF381-B1A6-4164-96C8-519271158A26}"/>
              </a:ext>
            </a:extLst>
          </p:cNvPr>
          <p:cNvSpPr/>
          <p:nvPr/>
        </p:nvSpPr>
        <p:spPr>
          <a:xfrm>
            <a:off x="4024602" y="5501158"/>
            <a:ext cx="989045" cy="951722"/>
          </a:xfrm>
          <a:prstGeom prst="ellips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3" name="Ellipse 12">
            <a:extLst>
              <a:ext uri="{FF2B5EF4-FFF2-40B4-BE49-F238E27FC236}">
                <a16:creationId xmlns:a16="http://schemas.microsoft.com/office/drawing/2014/main" id="{686F8D08-4943-4A3F-8B9A-6B47ED125830}"/>
              </a:ext>
            </a:extLst>
          </p:cNvPr>
          <p:cNvSpPr/>
          <p:nvPr/>
        </p:nvSpPr>
        <p:spPr>
          <a:xfrm>
            <a:off x="4262533" y="5090968"/>
            <a:ext cx="513184" cy="4945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5" name="Denkblase: wolkenförmig 14">
            <a:extLst>
              <a:ext uri="{FF2B5EF4-FFF2-40B4-BE49-F238E27FC236}">
                <a16:creationId xmlns:a16="http://schemas.microsoft.com/office/drawing/2014/main" id="{EDDAFF76-6CD9-4992-97F7-117FA3EF8C29}"/>
              </a:ext>
            </a:extLst>
          </p:cNvPr>
          <p:cNvSpPr/>
          <p:nvPr/>
        </p:nvSpPr>
        <p:spPr>
          <a:xfrm>
            <a:off x="2666221" y="764176"/>
            <a:ext cx="5170713" cy="2798339"/>
          </a:xfrm>
          <a:prstGeom prst="cloudCallou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Who </a:t>
            </a:r>
            <a:r>
              <a:rPr lang="de-DE" dirty="0" err="1">
                <a:solidFill>
                  <a:schemeClr val="tx1"/>
                </a:solidFill>
              </a:rPr>
              <a:t>decides</a:t>
            </a:r>
            <a:r>
              <a:rPr lang="de-DE" dirty="0">
                <a:solidFill>
                  <a:schemeClr val="tx1"/>
                </a:solidFill>
              </a:rPr>
              <a:t> </a:t>
            </a:r>
            <a:r>
              <a:rPr lang="de-DE" dirty="0" err="1">
                <a:solidFill>
                  <a:schemeClr val="tx1"/>
                </a:solidFill>
              </a:rPr>
              <a:t>who</a:t>
            </a:r>
            <a:r>
              <a:rPr lang="de-DE" dirty="0">
                <a:solidFill>
                  <a:schemeClr val="tx1"/>
                </a:solidFill>
              </a:rPr>
              <a:t> </a:t>
            </a:r>
            <a:r>
              <a:rPr lang="de-DE" dirty="0" err="1">
                <a:solidFill>
                  <a:schemeClr val="tx1"/>
                </a:solidFill>
              </a:rPr>
              <a:t>does</a:t>
            </a:r>
            <a:r>
              <a:rPr lang="de-DE" dirty="0">
                <a:solidFill>
                  <a:schemeClr val="tx1"/>
                </a:solidFill>
              </a:rPr>
              <a:t> </a:t>
            </a:r>
            <a:r>
              <a:rPr lang="de-DE" dirty="0" err="1">
                <a:solidFill>
                  <a:schemeClr val="tx1"/>
                </a:solidFill>
              </a:rPr>
              <a:t>what</a:t>
            </a:r>
            <a:r>
              <a:rPr lang="de-DE" dirty="0">
                <a:solidFill>
                  <a:schemeClr val="tx1"/>
                </a:solidFill>
              </a:rPr>
              <a:t> in </a:t>
            </a:r>
            <a:r>
              <a:rPr lang="de-DE" dirty="0" err="1">
                <a:solidFill>
                  <a:schemeClr val="tx1"/>
                </a:solidFill>
              </a:rPr>
              <a:t>the</a:t>
            </a:r>
            <a:r>
              <a:rPr lang="de-DE" dirty="0">
                <a:solidFill>
                  <a:schemeClr val="tx1"/>
                </a:solidFill>
              </a:rPr>
              <a:t> </a:t>
            </a:r>
            <a:r>
              <a:rPr lang="de-DE" dirty="0" err="1">
                <a:solidFill>
                  <a:schemeClr val="tx1"/>
                </a:solidFill>
              </a:rPr>
              <a:t>field</a:t>
            </a:r>
            <a:r>
              <a:rPr lang="de-DE" dirty="0">
                <a:solidFill>
                  <a:schemeClr val="tx1"/>
                </a:solidFill>
              </a:rPr>
              <a:t>? Who </a:t>
            </a:r>
            <a:r>
              <a:rPr lang="de-DE" dirty="0" err="1">
                <a:solidFill>
                  <a:schemeClr val="tx1"/>
                </a:solidFill>
              </a:rPr>
              <a:t>earns</a:t>
            </a:r>
            <a:r>
              <a:rPr lang="de-DE" dirty="0">
                <a:solidFill>
                  <a:schemeClr val="tx1"/>
                </a:solidFill>
              </a:rPr>
              <a:t> </a:t>
            </a:r>
            <a:r>
              <a:rPr lang="de-DE" dirty="0" err="1">
                <a:solidFill>
                  <a:schemeClr val="tx1"/>
                </a:solidFill>
              </a:rPr>
              <a:t>money</a:t>
            </a:r>
            <a:r>
              <a:rPr lang="de-DE" dirty="0">
                <a:solidFill>
                  <a:schemeClr val="tx1"/>
                </a:solidFill>
              </a:rPr>
              <a:t>?</a:t>
            </a:r>
          </a:p>
          <a:p>
            <a:pPr algn="ctr"/>
            <a:endParaRPr lang="de-DE" dirty="0">
              <a:solidFill>
                <a:schemeClr val="tx1"/>
              </a:solidFill>
            </a:endParaRPr>
          </a:p>
          <a:p>
            <a:pPr algn="ctr"/>
            <a:r>
              <a:rPr lang="de-DE" dirty="0" err="1">
                <a:solidFill>
                  <a:schemeClr val="tx1"/>
                </a:solidFill>
              </a:rPr>
              <a:t>What</a:t>
            </a:r>
            <a:r>
              <a:rPr lang="de-DE" dirty="0">
                <a:solidFill>
                  <a:schemeClr val="tx1"/>
                </a:solidFill>
              </a:rPr>
              <a:t> </a:t>
            </a:r>
            <a:r>
              <a:rPr lang="de-DE" dirty="0" err="1">
                <a:solidFill>
                  <a:schemeClr val="tx1"/>
                </a:solidFill>
              </a:rPr>
              <a:t>changes</a:t>
            </a:r>
            <a:r>
              <a:rPr lang="de-DE" dirty="0">
                <a:solidFill>
                  <a:schemeClr val="tx1"/>
                </a:solidFill>
              </a:rPr>
              <a:t> </a:t>
            </a:r>
            <a:r>
              <a:rPr lang="de-DE" dirty="0" err="1">
                <a:solidFill>
                  <a:schemeClr val="tx1"/>
                </a:solidFill>
              </a:rPr>
              <a:t>are</a:t>
            </a:r>
            <a:r>
              <a:rPr lang="de-DE" dirty="0">
                <a:solidFill>
                  <a:schemeClr val="tx1"/>
                </a:solidFill>
              </a:rPr>
              <a:t> </a:t>
            </a:r>
            <a:r>
              <a:rPr lang="de-DE" dirty="0" err="1">
                <a:solidFill>
                  <a:schemeClr val="tx1"/>
                </a:solidFill>
              </a:rPr>
              <a:t>you</a:t>
            </a:r>
            <a:r>
              <a:rPr lang="de-DE" dirty="0">
                <a:solidFill>
                  <a:schemeClr val="tx1"/>
                </a:solidFill>
              </a:rPr>
              <a:t> </a:t>
            </a:r>
            <a:r>
              <a:rPr lang="de-DE" dirty="0" err="1">
                <a:solidFill>
                  <a:schemeClr val="tx1"/>
                </a:solidFill>
              </a:rPr>
              <a:t>making</a:t>
            </a:r>
            <a:r>
              <a:rPr lang="de-DE" dirty="0">
                <a:solidFill>
                  <a:schemeClr val="tx1"/>
                </a:solidFill>
              </a:rPr>
              <a:t> in </a:t>
            </a:r>
            <a:r>
              <a:rPr lang="de-DE" dirty="0" err="1">
                <a:solidFill>
                  <a:schemeClr val="tx1"/>
                </a:solidFill>
              </a:rPr>
              <a:t>your</a:t>
            </a:r>
            <a:r>
              <a:rPr lang="de-DE" dirty="0">
                <a:solidFill>
                  <a:schemeClr val="tx1"/>
                </a:solidFill>
              </a:rPr>
              <a:t> own </a:t>
            </a:r>
            <a:r>
              <a:rPr lang="de-DE" dirty="0" err="1">
                <a:solidFill>
                  <a:schemeClr val="tx1"/>
                </a:solidFill>
              </a:rPr>
              <a:t>life</a:t>
            </a:r>
            <a:r>
              <a:rPr lang="de-DE" dirty="0">
                <a:solidFill>
                  <a:schemeClr val="tx1"/>
                </a:solidFill>
              </a:rPr>
              <a:t>? </a:t>
            </a:r>
            <a:r>
              <a:rPr lang="de-DE" dirty="0" err="1">
                <a:solidFill>
                  <a:schemeClr val="tx1"/>
                </a:solidFill>
              </a:rPr>
              <a:t>How</a:t>
            </a:r>
            <a:r>
              <a:rPr lang="de-DE" dirty="0">
                <a:solidFill>
                  <a:schemeClr val="tx1"/>
                </a:solidFill>
              </a:rPr>
              <a:t> </a:t>
            </a:r>
            <a:r>
              <a:rPr lang="de-DE" dirty="0" err="1">
                <a:solidFill>
                  <a:schemeClr val="tx1"/>
                </a:solidFill>
              </a:rPr>
              <a:t>is</a:t>
            </a:r>
            <a:r>
              <a:rPr lang="de-DE" dirty="0">
                <a:solidFill>
                  <a:schemeClr val="tx1"/>
                </a:solidFill>
              </a:rPr>
              <a:t> </a:t>
            </a:r>
            <a:r>
              <a:rPr lang="de-DE" dirty="0" err="1">
                <a:solidFill>
                  <a:schemeClr val="tx1"/>
                </a:solidFill>
              </a:rPr>
              <a:t>your</a:t>
            </a:r>
            <a:r>
              <a:rPr lang="de-DE" dirty="0">
                <a:solidFill>
                  <a:schemeClr val="tx1"/>
                </a:solidFill>
              </a:rPr>
              <a:t> </a:t>
            </a:r>
            <a:r>
              <a:rPr lang="de-DE" dirty="0" err="1">
                <a:solidFill>
                  <a:schemeClr val="tx1"/>
                </a:solidFill>
              </a:rPr>
              <a:t>life</a:t>
            </a:r>
            <a:r>
              <a:rPr lang="de-DE" dirty="0">
                <a:solidFill>
                  <a:schemeClr val="tx1"/>
                </a:solidFill>
              </a:rPr>
              <a:t> </a:t>
            </a:r>
            <a:r>
              <a:rPr lang="de-DE" dirty="0" err="1">
                <a:solidFill>
                  <a:schemeClr val="tx1"/>
                </a:solidFill>
              </a:rPr>
              <a:t>changing</a:t>
            </a:r>
            <a:r>
              <a:rPr lang="de-DE" dirty="0">
                <a:solidFill>
                  <a:schemeClr val="tx1"/>
                </a:solidFill>
              </a:rPr>
              <a:t> </a:t>
            </a:r>
            <a:r>
              <a:rPr lang="de-DE" dirty="0" err="1">
                <a:solidFill>
                  <a:schemeClr val="tx1"/>
                </a:solidFill>
              </a:rPr>
              <a:t>as</a:t>
            </a:r>
            <a:r>
              <a:rPr lang="de-DE" dirty="0">
                <a:solidFill>
                  <a:schemeClr val="tx1"/>
                </a:solidFill>
              </a:rPr>
              <a:t> a </a:t>
            </a:r>
            <a:r>
              <a:rPr lang="de-DE" dirty="0" err="1">
                <a:solidFill>
                  <a:schemeClr val="tx1"/>
                </a:solidFill>
              </a:rPr>
              <a:t>consequence</a:t>
            </a:r>
            <a:r>
              <a:rPr lang="de-DE" dirty="0">
                <a:solidFill>
                  <a:schemeClr val="tx1"/>
                </a:solidFill>
              </a:rPr>
              <a:t>?</a:t>
            </a:r>
          </a:p>
          <a:p>
            <a:pPr algn="ctr"/>
            <a:endParaRPr lang="de-DE" dirty="0">
              <a:solidFill>
                <a:schemeClr val="tx1"/>
              </a:solidFill>
            </a:endParaRPr>
          </a:p>
          <a:p>
            <a:pPr algn="ctr"/>
            <a:r>
              <a:rPr lang="de-DE" dirty="0">
                <a:solidFill>
                  <a:schemeClr val="tx1"/>
                </a:solidFill>
              </a:rPr>
              <a:t>Who </a:t>
            </a:r>
            <a:r>
              <a:rPr lang="de-DE" dirty="0" err="1">
                <a:solidFill>
                  <a:schemeClr val="tx1"/>
                </a:solidFill>
              </a:rPr>
              <a:t>is</a:t>
            </a:r>
            <a:r>
              <a:rPr lang="de-DE" dirty="0">
                <a:solidFill>
                  <a:schemeClr val="tx1"/>
                </a:solidFill>
              </a:rPr>
              <a:t> a </a:t>
            </a:r>
            <a:r>
              <a:rPr lang="de-DE" dirty="0" err="1">
                <a:solidFill>
                  <a:schemeClr val="tx1"/>
                </a:solidFill>
              </a:rPr>
              <a:t>farmer?</a:t>
            </a:r>
            <a:r>
              <a:rPr lang="de-DE" dirty="0" err="1"/>
              <a:t>ho</a:t>
            </a:r>
            <a:endParaRPr lang="de-DE" dirty="0"/>
          </a:p>
        </p:txBody>
      </p:sp>
      <p:sp>
        <p:nvSpPr>
          <p:cNvPr id="17" name="Textfeld 16">
            <a:extLst>
              <a:ext uri="{FF2B5EF4-FFF2-40B4-BE49-F238E27FC236}">
                <a16:creationId xmlns:a16="http://schemas.microsoft.com/office/drawing/2014/main" id="{374B4876-F6C3-498A-8599-006D743CFBD9}"/>
              </a:ext>
            </a:extLst>
          </p:cNvPr>
          <p:cNvSpPr txBox="1"/>
          <p:nvPr/>
        </p:nvSpPr>
        <p:spPr>
          <a:xfrm>
            <a:off x="413267" y="1738204"/>
            <a:ext cx="1791478" cy="369332"/>
          </a:xfrm>
          <a:prstGeom prst="rect">
            <a:avLst/>
          </a:prstGeom>
          <a:noFill/>
        </p:spPr>
        <p:txBody>
          <a:bodyPr wrap="square" rtlCol="0">
            <a:spAutoFit/>
          </a:bodyPr>
          <a:lstStyle/>
          <a:p>
            <a:r>
              <a:rPr lang="de-DE" dirty="0"/>
              <a:t>Caste </a:t>
            </a:r>
            <a:r>
              <a:rPr lang="de-DE" dirty="0" err="1"/>
              <a:t>identities</a:t>
            </a:r>
            <a:endParaRPr lang="de-DE" dirty="0"/>
          </a:p>
        </p:txBody>
      </p:sp>
      <p:sp>
        <p:nvSpPr>
          <p:cNvPr id="22" name="Textfeld 21">
            <a:extLst>
              <a:ext uri="{FF2B5EF4-FFF2-40B4-BE49-F238E27FC236}">
                <a16:creationId xmlns:a16="http://schemas.microsoft.com/office/drawing/2014/main" id="{70D1ADDB-06B1-4F8E-99F7-633971C8A73A}"/>
              </a:ext>
            </a:extLst>
          </p:cNvPr>
          <p:cNvSpPr txBox="1"/>
          <p:nvPr/>
        </p:nvSpPr>
        <p:spPr>
          <a:xfrm>
            <a:off x="1464911" y="3146739"/>
            <a:ext cx="1791478" cy="369332"/>
          </a:xfrm>
          <a:prstGeom prst="rect">
            <a:avLst/>
          </a:prstGeom>
          <a:noFill/>
        </p:spPr>
        <p:txBody>
          <a:bodyPr wrap="square" rtlCol="0">
            <a:spAutoFit/>
          </a:bodyPr>
          <a:lstStyle/>
          <a:p>
            <a:r>
              <a:rPr lang="de-DE" dirty="0">
                <a:solidFill>
                  <a:srgbClr val="7030A0"/>
                </a:solidFill>
              </a:rPr>
              <a:t>Power</a:t>
            </a:r>
          </a:p>
        </p:txBody>
      </p:sp>
      <p:sp>
        <p:nvSpPr>
          <p:cNvPr id="23" name="Textfeld 22">
            <a:extLst>
              <a:ext uri="{FF2B5EF4-FFF2-40B4-BE49-F238E27FC236}">
                <a16:creationId xmlns:a16="http://schemas.microsoft.com/office/drawing/2014/main" id="{9AD54816-0608-4896-A631-2BFB9F12153A}"/>
              </a:ext>
            </a:extLst>
          </p:cNvPr>
          <p:cNvSpPr txBox="1"/>
          <p:nvPr/>
        </p:nvSpPr>
        <p:spPr>
          <a:xfrm>
            <a:off x="169503" y="4361011"/>
            <a:ext cx="1791478" cy="646331"/>
          </a:xfrm>
          <a:prstGeom prst="rect">
            <a:avLst/>
          </a:prstGeom>
          <a:noFill/>
        </p:spPr>
        <p:txBody>
          <a:bodyPr wrap="square" rtlCol="0">
            <a:spAutoFit/>
          </a:bodyPr>
          <a:lstStyle/>
          <a:p>
            <a:r>
              <a:rPr lang="de-DE" dirty="0"/>
              <a:t>Gender </a:t>
            </a:r>
            <a:r>
              <a:rPr lang="de-DE" dirty="0" err="1"/>
              <a:t>dynamics</a:t>
            </a:r>
            <a:endParaRPr lang="de-DE" dirty="0"/>
          </a:p>
        </p:txBody>
      </p:sp>
      <p:sp>
        <p:nvSpPr>
          <p:cNvPr id="24" name="Textfeld 23">
            <a:extLst>
              <a:ext uri="{FF2B5EF4-FFF2-40B4-BE49-F238E27FC236}">
                <a16:creationId xmlns:a16="http://schemas.microsoft.com/office/drawing/2014/main" id="{54849437-C18F-4007-A90C-04B2610AE4A8}"/>
              </a:ext>
            </a:extLst>
          </p:cNvPr>
          <p:cNvSpPr txBox="1"/>
          <p:nvPr/>
        </p:nvSpPr>
        <p:spPr>
          <a:xfrm>
            <a:off x="8186058" y="1553538"/>
            <a:ext cx="1791478" cy="369332"/>
          </a:xfrm>
          <a:prstGeom prst="rect">
            <a:avLst/>
          </a:prstGeom>
          <a:noFill/>
        </p:spPr>
        <p:txBody>
          <a:bodyPr wrap="square" rtlCol="0">
            <a:spAutoFit/>
          </a:bodyPr>
          <a:lstStyle/>
          <a:p>
            <a:r>
              <a:rPr lang="de-DE" dirty="0">
                <a:solidFill>
                  <a:schemeClr val="accent2">
                    <a:lumMod val="50000"/>
                  </a:schemeClr>
                </a:solidFill>
              </a:rPr>
              <a:t>Tradition</a:t>
            </a:r>
          </a:p>
        </p:txBody>
      </p:sp>
      <p:sp>
        <p:nvSpPr>
          <p:cNvPr id="25" name="Textfeld 24">
            <a:extLst>
              <a:ext uri="{FF2B5EF4-FFF2-40B4-BE49-F238E27FC236}">
                <a16:creationId xmlns:a16="http://schemas.microsoft.com/office/drawing/2014/main" id="{0FBF3339-8402-4C68-BC06-52245D066C86}"/>
              </a:ext>
            </a:extLst>
          </p:cNvPr>
          <p:cNvSpPr txBox="1"/>
          <p:nvPr/>
        </p:nvSpPr>
        <p:spPr>
          <a:xfrm>
            <a:off x="6141873" y="3865393"/>
            <a:ext cx="1791478" cy="369332"/>
          </a:xfrm>
          <a:prstGeom prst="rect">
            <a:avLst/>
          </a:prstGeom>
          <a:noFill/>
        </p:spPr>
        <p:txBody>
          <a:bodyPr wrap="square" rtlCol="0">
            <a:spAutoFit/>
          </a:bodyPr>
          <a:lstStyle/>
          <a:p>
            <a:r>
              <a:rPr lang="de-DE" dirty="0">
                <a:solidFill>
                  <a:schemeClr val="accent1">
                    <a:lumMod val="75000"/>
                  </a:schemeClr>
                </a:solidFill>
              </a:rPr>
              <a:t>Change</a:t>
            </a:r>
          </a:p>
        </p:txBody>
      </p:sp>
      <p:sp>
        <p:nvSpPr>
          <p:cNvPr id="26" name="Textfeld 25">
            <a:extLst>
              <a:ext uri="{FF2B5EF4-FFF2-40B4-BE49-F238E27FC236}">
                <a16:creationId xmlns:a16="http://schemas.microsoft.com/office/drawing/2014/main" id="{F5A24770-7478-4F3E-A9B1-AD79EB01EED2}"/>
              </a:ext>
            </a:extLst>
          </p:cNvPr>
          <p:cNvSpPr txBox="1"/>
          <p:nvPr/>
        </p:nvSpPr>
        <p:spPr>
          <a:xfrm>
            <a:off x="7579569" y="2752660"/>
            <a:ext cx="1791478" cy="369332"/>
          </a:xfrm>
          <a:prstGeom prst="rect">
            <a:avLst/>
          </a:prstGeom>
          <a:noFill/>
        </p:spPr>
        <p:txBody>
          <a:bodyPr wrap="square" rtlCol="0">
            <a:spAutoFit/>
          </a:bodyPr>
          <a:lstStyle/>
          <a:p>
            <a:r>
              <a:rPr lang="de-DE" dirty="0" err="1">
                <a:solidFill>
                  <a:srgbClr val="FF0000"/>
                </a:solidFill>
              </a:rPr>
              <a:t>Aspirations</a:t>
            </a:r>
            <a:endParaRPr lang="de-DE" dirty="0">
              <a:solidFill>
                <a:srgbClr val="FF0000"/>
              </a:solidFill>
            </a:endParaRPr>
          </a:p>
        </p:txBody>
      </p:sp>
      <p:sp>
        <p:nvSpPr>
          <p:cNvPr id="27" name="Textfeld 26">
            <a:extLst>
              <a:ext uri="{FF2B5EF4-FFF2-40B4-BE49-F238E27FC236}">
                <a16:creationId xmlns:a16="http://schemas.microsoft.com/office/drawing/2014/main" id="{7FAF81C9-3EEC-4A60-9100-4B0EAE4446E9}"/>
              </a:ext>
            </a:extLst>
          </p:cNvPr>
          <p:cNvSpPr txBox="1"/>
          <p:nvPr/>
        </p:nvSpPr>
        <p:spPr>
          <a:xfrm>
            <a:off x="8042207" y="4567692"/>
            <a:ext cx="4475582" cy="3077766"/>
          </a:xfrm>
          <a:prstGeom prst="rect">
            <a:avLst/>
          </a:prstGeom>
          <a:noFill/>
        </p:spPr>
        <p:txBody>
          <a:bodyPr wrap="square" rtlCol="0">
            <a:spAutoFit/>
          </a:bodyPr>
          <a:lstStyle/>
          <a:p>
            <a:r>
              <a:rPr lang="de-DE" sz="1400" dirty="0"/>
              <a:t>Research in </a:t>
            </a:r>
            <a:r>
              <a:rPr lang="de-DE" sz="1400" dirty="0" err="1"/>
              <a:t>village</a:t>
            </a:r>
            <a:r>
              <a:rPr lang="de-DE" sz="1400" dirty="0"/>
              <a:t> in Madhya Pradesh</a:t>
            </a:r>
          </a:p>
          <a:p>
            <a:endParaRPr lang="de-DE" sz="1400" dirty="0"/>
          </a:p>
          <a:p>
            <a:pPr marL="285750" indent="-285750">
              <a:buFont typeface="Courier New" panose="02070309020205020404" pitchFamily="49" charset="0"/>
              <a:buChar char="o"/>
            </a:pPr>
            <a:r>
              <a:rPr lang="de-DE" sz="1400" dirty="0" err="1"/>
              <a:t>Methodology</a:t>
            </a:r>
            <a:r>
              <a:rPr lang="de-DE" sz="1400" dirty="0"/>
              <a:t>: </a:t>
            </a:r>
            <a:r>
              <a:rPr lang="de-DE" sz="1400" dirty="0" err="1"/>
              <a:t>Gennovate</a:t>
            </a:r>
            <a:r>
              <a:rPr lang="de-DE" sz="1400" dirty="0"/>
              <a:t> 1 (2015) </a:t>
            </a:r>
            <a:r>
              <a:rPr lang="de-DE" sz="1400" dirty="0" err="1"/>
              <a:t>fieldwork</a:t>
            </a:r>
            <a:r>
              <a:rPr lang="de-DE" sz="1400" dirty="0"/>
              <a:t>, </a:t>
            </a:r>
            <a:r>
              <a:rPr lang="de-DE" sz="1400" dirty="0" err="1"/>
              <a:t>trend</a:t>
            </a:r>
            <a:r>
              <a:rPr lang="de-DE" sz="1400" dirty="0"/>
              <a:t> </a:t>
            </a:r>
            <a:r>
              <a:rPr lang="de-DE" sz="1400" dirty="0" err="1"/>
              <a:t>data</a:t>
            </a:r>
            <a:r>
              <a:rPr lang="de-DE" sz="1400" dirty="0"/>
              <a:t> </a:t>
            </a:r>
            <a:r>
              <a:rPr lang="de-DE" sz="1400" dirty="0" err="1"/>
              <a:t>from</a:t>
            </a:r>
            <a:r>
              <a:rPr lang="de-DE" sz="1400" dirty="0"/>
              <a:t> 2005.</a:t>
            </a:r>
          </a:p>
          <a:p>
            <a:pPr marL="285750" indent="-285750">
              <a:buFont typeface="Courier New" panose="02070309020205020404" pitchFamily="49" charset="0"/>
              <a:buChar char="o"/>
            </a:pPr>
            <a:endParaRPr lang="de-DE" sz="1400" dirty="0"/>
          </a:p>
          <a:p>
            <a:pPr marL="285750" indent="-285750">
              <a:buFont typeface="Courier New" panose="02070309020205020404" pitchFamily="49" charset="0"/>
              <a:buChar char="o"/>
            </a:pPr>
            <a:r>
              <a:rPr lang="de-DE" sz="1400" dirty="0"/>
              <a:t>Open-</a:t>
            </a:r>
            <a:r>
              <a:rPr lang="de-DE" sz="1400" dirty="0" err="1"/>
              <a:t>ended</a:t>
            </a:r>
            <a:r>
              <a:rPr lang="de-DE" sz="1400" dirty="0"/>
              <a:t> </a:t>
            </a:r>
            <a:r>
              <a:rPr lang="de-DE" sz="1400" dirty="0" err="1"/>
              <a:t>interactive</a:t>
            </a:r>
            <a:r>
              <a:rPr lang="de-DE" sz="1400" dirty="0"/>
              <a:t> </a:t>
            </a:r>
            <a:r>
              <a:rPr lang="de-DE" sz="1400" dirty="0" err="1"/>
              <a:t>discussion</a:t>
            </a:r>
            <a:r>
              <a:rPr lang="de-DE" sz="1400" dirty="0"/>
              <a:t> </a:t>
            </a:r>
            <a:r>
              <a:rPr lang="de-DE" sz="1400" dirty="0" err="1"/>
              <a:t>processes</a:t>
            </a:r>
            <a:r>
              <a:rPr lang="de-DE" sz="1400" dirty="0"/>
              <a:t> </a:t>
            </a:r>
            <a:r>
              <a:rPr lang="de-DE" sz="1400" dirty="0" err="1"/>
              <a:t>with</a:t>
            </a:r>
            <a:r>
              <a:rPr lang="de-DE" sz="1400" dirty="0"/>
              <a:t> </a:t>
            </a:r>
            <a:r>
              <a:rPr lang="de-DE" sz="1400" dirty="0" err="1"/>
              <a:t>women</a:t>
            </a:r>
            <a:r>
              <a:rPr lang="de-DE" sz="1400" dirty="0"/>
              <a:t> and </a:t>
            </a:r>
            <a:r>
              <a:rPr lang="de-DE" sz="1400" dirty="0" err="1"/>
              <a:t>men</a:t>
            </a:r>
            <a:r>
              <a:rPr lang="de-DE" sz="1400" dirty="0"/>
              <a:t> in 2019 on </a:t>
            </a:r>
            <a:r>
              <a:rPr lang="de-DE" sz="1400" dirty="0" err="1"/>
              <a:t>interactions</a:t>
            </a:r>
            <a:r>
              <a:rPr lang="de-DE" sz="1400" dirty="0"/>
              <a:t> </a:t>
            </a:r>
            <a:r>
              <a:rPr lang="de-DE" sz="1400" dirty="0" err="1"/>
              <a:t>between</a:t>
            </a:r>
            <a:r>
              <a:rPr lang="de-DE" sz="1400" dirty="0"/>
              <a:t> caste and </a:t>
            </a:r>
            <a:r>
              <a:rPr lang="de-DE" sz="1400" dirty="0" err="1"/>
              <a:t>gender</a:t>
            </a:r>
            <a:r>
              <a:rPr lang="de-DE" sz="1400" dirty="0"/>
              <a:t> in </a:t>
            </a:r>
            <a:r>
              <a:rPr lang="de-DE" sz="1400" dirty="0" err="1"/>
              <a:t>wheat</a:t>
            </a:r>
            <a:r>
              <a:rPr lang="de-DE" sz="1400" dirty="0"/>
              <a:t>.</a:t>
            </a:r>
          </a:p>
          <a:p>
            <a:pPr marL="285750" indent="-285750">
              <a:buFont typeface="Courier New" panose="02070309020205020404" pitchFamily="49" charset="0"/>
              <a:buChar char="o"/>
            </a:pPr>
            <a:endParaRPr lang="de-DE" sz="1400" dirty="0"/>
          </a:p>
          <a:p>
            <a:pPr marL="285750" indent="-285750">
              <a:buFont typeface="Courier New" panose="02070309020205020404" pitchFamily="49" charset="0"/>
              <a:buChar char="o"/>
            </a:pPr>
            <a:r>
              <a:rPr lang="de-DE" sz="1400" dirty="0"/>
              <a:t>Quantitative </a:t>
            </a:r>
            <a:r>
              <a:rPr lang="de-DE" sz="1400" dirty="0" err="1"/>
              <a:t>data</a:t>
            </a:r>
            <a:r>
              <a:rPr lang="de-DE" sz="1400" dirty="0"/>
              <a:t> in </a:t>
            </a:r>
            <a:r>
              <a:rPr lang="de-DE" sz="1400" dirty="0" err="1"/>
              <a:t>Khulri</a:t>
            </a:r>
            <a:r>
              <a:rPr lang="de-DE" sz="1400" dirty="0"/>
              <a:t> and 16 </a:t>
            </a:r>
            <a:r>
              <a:rPr lang="de-DE" sz="1400" dirty="0" err="1"/>
              <a:t>other</a:t>
            </a:r>
            <a:r>
              <a:rPr lang="de-DE" sz="1400" dirty="0"/>
              <a:t> </a:t>
            </a:r>
            <a:r>
              <a:rPr lang="de-DE" sz="1400" dirty="0" err="1"/>
              <a:t>villages</a:t>
            </a:r>
            <a:endParaRPr lang="de-DE" sz="1400" dirty="0"/>
          </a:p>
          <a:p>
            <a:endParaRPr lang="de-DE" dirty="0"/>
          </a:p>
          <a:p>
            <a:endParaRPr lang="de-DE" dirty="0"/>
          </a:p>
          <a:p>
            <a:endParaRPr lang="de-DE" dirty="0"/>
          </a:p>
        </p:txBody>
      </p:sp>
      <p:sp>
        <p:nvSpPr>
          <p:cNvPr id="28" name="Denkblase: wolkenförmig 27">
            <a:extLst>
              <a:ext uri="{FF2B5EF4-FFF2-40B4-BE49-F238E27FC236}">
                <a16:creationId xmlns:a16="http://schemas.microsoft.com/office/drawing/2014/main" id="{2497416A-2B75-4D17-89E8-C136E891E100}"/>
              </a:ext>
            </a:extLst>
          </p:cNvPr>
          <p:cNvSpPr/>
          <p:nvPr/>
        </p:nvSpPr>
        <p:spPr>
          <a:xfrm>
            <a:off x="9371048" y="1856792"/>
            <a:ext cx="2413516" cy="1705723"/>
          </a:xfrm>
          <a:prstGeom prst="cloudCallout">
            <a:avLst>
              <a:gd name="adj1" fmla="val -165131"/>
              <a:gd name="adj2" fmla="val -42198"/>
            </a:avLst>
          </a:prstGeom>
          <a:solidFill>
            <a:schemeClr val="accent4">
              <a:lumMod val="20000"/>
              <a:lumOff val="8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400" dirty="0">
                <a:solidFill>
                  <a:schemeClr val="tx1"/>
                </a:solidFill>
              </a:rPr>
              <a:t>I am a </a:t>
            </a:r>
            <a:r>
              <a:rPr lang="de-DE" sz="2400" dirty="0" err="1">
                <a:solidFill>
                  <a:schemeClr val="tx1"/>
                </a:solidFill>
              </a:rPr>
              <a:t>farmer</a:t>
            </a:r>
            <a:r>
              <a:rPr lang="de-DE" sz="2400" dirty="0">
                <a:solidFill>
                  <a:schemeClr val="tx1"/>
                </a:solidFill>
              </a:rPr>
              <a:t>!</a:t>
            </a:r>
          </a:p>
        </p:txBody>
      </p:sp>
    </p:spTree>
    <p:extLst>
      <p:ext uri="{BB962C8B-B14F-4D97-AF65-F5344CB8AC3E}">
        <p14:creationId xmlns:p14="http://schemas.microsoft.com/office/powerpoint/2010/main" val="31611471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46ABA4-118B-40E6-8A6D-99D65BC0D1EE}"/>
              </a:ext>
            </a:extLst>
          </p:cNvPr>
          <p:cNvSpPr>
            <a:spLocks noGrp="1"/>
          </p:cNvSpPr>
          <p:nvPr>
            <p:ph type="title"/>
          </p:nvPr>
        </p:nvSpPr>
        <p:spPr>
          <a:xfrm>
            <a:off x="513185" y="365125"/>
            <a:ext cx="10840616" cy="1325563"/>
          </a:xfrm>
        </p:spPr>
        <p:txBody>
          <a:bodyPr>
            <a:normAutofit fontScale="90000"/>
          </a:bodyPr>
          <a:lstStyle/>
          <a:p>
            <a:pPr lvl="0"/>
            <a:r>
              <a:rPr lang="en-GB" sz="3600" b="1" dirty="0">
                <a:solidFill>
                  <a:schemeClr val="accent2">
                    <a:lumMod val="50000"/>
                  </a:schemeClr>
                </a:solidFill>
                <a:latin typeface="+mj-lt"/>
              </a:rPr>
              <a:t>The use of ICTs to challenge gender stereotypes and empower women farmers in the age of feminization of agriculture </a:t>
            </a:r>
            <a:endParaRPr lang="de-DE" sz="1400" dirty="0">
              <a:solidFill>
                <a:schemeClr val="accent2">
                  <a:lumMod val="50000"/>
                </a:schemeClr>
              </a:solidFill>
            </a:endParaRPr>
          </a:p>
        </p:txBody>
      </p:sp>
      <p:sp>
        <p:nvSpPr>
          <p:cNvPr id="3" name="Content Placeholder 2">
            <a:extLst>
              <a:ext uri="{FF2B5EF4-FFF2-40B4-BE49-F238E27FC236}">
                <a16:creationId xmlns:a16="http://schemas.microsoft.com/office/drawing/2014/main" id="{9B86E630-9D2B-469A-8909-C2A02415AE7E}"/>
              </a:ext>
            </a:extLst>
          </p:cNvPr>
          <p:cNvSpPr>
            <a:spLocks noGrp="1"/>
          </p:cNvSpPr>
          <p:nvPr>
            <p:ph idx="1"/>
          </p:nvPr>
        </p:nvSpPr>
        <p:spPr>
          <a:xfrm>
            <a:off x="772371" y="1516362"/>
            <a:ext cx="10515600" cy="4351338"/>
          </a:xfrm>
        </p:spPr>
        <p:txBody>
          <a:bodyPr>
            <a:normAutofit fontScale="92500"/>
          </a:bodyPr>
          <a:lstStyle/>
          <a:p>
            <a:pPr marL="0" indent="0">
              <a:buNone/>
            </a:pPr>
            <a:r>
              <a:rPr lang="en-US" sz="2400" dirty="0"/>
              <a:t>Increased collection and use of gender disaggregated data BUT disagreement in responses of husband and wife on the same questions. What causes this disagreement and what does that mean for the study of feminization?</a:t>
            </a:r>
          </a:p>
          <a:p>
            <a:pPr marL="0" indent="0">
              <a:buNone/>
            </a:pPr>
            <a:r>
              <a:rPr lang="en-US" sz="2400" dirty="0">
                <a:solidFill>
                  <a:schemeClr val="accent2">
                    <a:lumMod val="50000"/>
                  </a:schemeClr>
                </a:solidFill>
              </a:rPr>
              <a:t>Methods: field experiments in Uganda using video-based interventions designed to:</a:t>
            </a:r>
          </a:p>
          <a:p>
            <a:pPr marL="914400" lvl="1" indent="-457200">
              <a:buFont typeface="+mj-lt"/>
              <a:buAutoNum type="alphaLcParenR"/>
            </a:pPr>
            <a:r>
              <a:rPr lang="en-US" dirty="0">
                <a:solidFill>
                  <a:schemeClr val="accent2">
                    <a:lumMod val="50000"/>
                  </a:schemeClr>
                </a:solidFill>
              </a:rPr>
              <a:t>Facilitate mutual monitoring by making sure spouses start off with same information</a:t>
            </a:r>
          </a:p>
          <a:p>
            <a:pPr marL="914400" lvl="1" indent="-457200">
              <a:buFont typeface="+mj-lt"/>
              <a:buAutoNum type="alphaLcParenR"/>
            </a:pPr>
            <a:r>
              <a:rPr lang="en-US" dirty="0">
                <a:solidFill>
                  <a:schemeClr val="accent2">
                    <a:lumMod val="50000"/>
                  </a:schemeClr>
                </a:solidFill>
              </a:rPr>
              <a:t>Challenge gender norms through role models</a:t>
            </a:r>
          </a:p>
          <a:p>
            <a:pPr>
              <a:buFont typeface="Wingdings" panose="05000000000000000000" pitchFamily="2" charset="2"/>
              <a:buChar char="Ø"/>
            </a:pPr>
            <a:r>
              <a:rPr lang="en-US" sz="2400" dirty="0"/>
              <a:t> Over time a) more information has become available to (female) farmers and b) (gender) norms are changing more broadly.</a:t>
            </a:r>
          </a:p>
          <a:p>
            <a:pPr>
              <a:buFont typeface="Wingdings" panose="05000000000000000000" pitchFamily="2" charset="2"/>
              <a:buChar char="Ø"/>
            </a:pPr>
            <a:r>
              <a:rPr lang="en-US" sz="2400" dirty="0"/>
              <a:t> Leading to a) Women increasingly question male unilateral decision making now they also have information and b) survey respondents do not answer according to gendered expectations: women claim their role and men give women credit for what they do</a:t>
            </a:r>
          </a:p>
          <a:p>
            <a:pPr lvl="2"/>
            <a:endParaRPr lang="en-US" sz="2400" dirty="0"/>
          </a:p>
        </p:txBody>
      </p:sp>
      <p:pic>
        <p:nvPicPr>
          <p:cNvPr id="4" name="Picture 3" descr="Icon&#10;&#10;Description automatically generated">
            <a:extLst>
              <a:ext uri="{FF2B5EF4-FFF2-40B4-BE49-F238E27FC236}">
                <a16:creationId xmlns:a16="http://schemas.microsoft.com/office/drawing/2014/main" id="{1FD0E032-1A4B-430F-BCCC-B0386E1669C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52648" y="5689973"/>
            <a:ext cx="601761" cy="1102810"/>
          </a:xfrm>
          <a:prstGeom prst="rect">
            <a:avLst/>
          </a:prstGeom>
        </p:spPr>
      </p:pic>
      <p:pic>
        <p:nvPicPr>
          <p:cNvPr id="5" name="Picture 2" descr="PIM Branding - Policies, Institutions and Markets">
            <a:extLst>
              <a:ext uri="{FF2B5EF4-FFF2-40B4-BE49-F238E27FC236}">
                <a16:creationId xmlns:a16="http://schemas.microsoft.com/office/drawing/2014/main" id="{BD71EE52-51B2-457C-A2F4-E3B61187389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036062" y="5691673"/>
            <a:ext cx="2155938" cy="1166327"/>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descr="Graphical user interface, application&#10;&#10;Description automatically generated">
            <a:extLst>
              <a:ext uri="{FF2B5EF4-FFF2-40B4-BE49-F238E27FC236}">
                <a16:creationId xmlns:a16="http://schemas.microsoft.com/office/drawing/2014/main" id="{86CF8F09-8A71-4C3D-87E2-ED3A187928A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703486" y="5689973"/>
            <a:ext cx="2446682" cy="1166327"/>
          </a:xfrm>
          <a:prstGeom prst="rect">
            <a:avLst/>
          </a:prstGeom>
        </p:spPr>
      </p:pic>
      <p:pic>
        <p:nvPicPr>
          <p:cNvPr id="8" name="Picture 7" descr="Qr code&#10;&#10;Description automatically generated">
            <a:extLst>
              <a:ext uri="{FF2B5EF4-FFF2-40B4-BE49-F238E27FC236}">
                <a16:creationId xmlns:a16="http://schemas.microsoft.com/office/drawing/2014/main" id="{214FB2B9-23ED-4681-BCBC-0115EF02D0B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flipH="1">
            <a:off x="10560697" y="62237"/>
            <a:ext cx="1455576" cy="1455576"/>
          </a:xfrm>
          <a:prstGeom prst="rect">
            <a:avLst/>
          </a:prstGeom>
        </p:spPr>
      </p:pic>
      <p:sp>
        <p:nvSpPr>
          <p:cNvPr id="9" name="TextBox 8">
            <a:extLst>
              <a:ext uri="{FF2B5EF4-FFF2-40B4-BE49-F238E27FC236}">
                <a16:creationId xmlns:a16="http://schemas.microsoft.com/office/drawing/2014/main" id="{1BDEE225-72B8-4B4C-AB3D-0CF456EF9226}"/>
              </a:ext>
            </a:extLst>
          </p:cNvPr>
          <p:cNvSpPr txBox="1"/>
          <p:nvPr/>
        </p:nvSpPr>
        <p:spPr>
          <a:xfrm rot="16200000">
            <a:off x="10693661" y="2136326"/>
            <a:ext cx="1982750" cy="369332"/>
          </a:xfrm>
          <a:prstGeom prst="rect">
            <a:avLst/>
          </a:prstGeom>
          <a:noFill/>
        </p:spPr>
        <p:txBody>
          <a:bodyPr wrap="square" rtlCol="0">
            <a:spAutoFit/>
          </a:bodyPr>
          <a:lstStyle/>
          <a:p>
            <a:r>
              <a:rPr lang="en-US" dirty="0"/>
              <a:t>Scan for paper</a:t>
            </a:r>
          </a:p>
        </p:txBody>
      </p:sp>
      <p:sp>
        <p:nvSpPr>
          <p:cNvPr id="11" name="TextBox 10">
            <a:extLst>
              <a:ext uri="{FF2B5EF4-FFF2-40B4-BE49-F238E27FC236}">
                <a16:creationId xmlns:a16="http://schemas.microsoft.com/office/drawing/2014/main" id="{38747264-1F6E-459E-AC44-FFCCF8C85576}"/>
              </a:ext>
            </a:extLst>
          </p:cNvPr>
          <p:cNvSpPr txBox="1"/>
          <p:nvPr/>
        </p:nvSpPr>
        <p:spPr>
          <a:xfrm>
            <a:off x="0" y="6123543"/>
            <a:ext cx="6710431" cy="738664"/>
          </a:xfrm>
          <a:prstGeom prst="rect">
            <a:avLst/>
          </a:prstGeom>
          <a:noFill/>
        </p:spPr>
        <p:txBody>
          <a:bodyPr wrap="square">
            <a:spAutoFit/>
          </a:bodyPr>
          <a:lstStyle/>
          <a:p>
            <a:r>
              <a:rPr lang="en-US" sz="1400" dirty="0">
                <a:effectLst/>
              </a:rPr>
              <a:t>Van Campenhout, Bjorn; Lecoutere, Els; and Spielman, David J. 2021. Bragging, shirking, and hiding: Spousal disagreement among Ugandan maize farmers. IFPRI Discussion Paper 2019. Washington, DC: International Food Policy Research Institute (IFPRI)</a:t>
            </a:r>
            <a:endParaRPr lang="en-US" sz="1400" dirty="0"/>
          </a:p>
        </p:txBody>
      </p:sp>
      <p:sp>
        <p:nvSpPr>
          <p:cNvPr id="10" name="Kreis: nicht ausgefüllt 9">
            <a:extLst>
              <a:ext uri="{FF2B5EF4-FFF2-40B4-BE49-F238E27FC236}">
                <a16:creationId xmlns:a16="http://schemas.microsoft.com/office/drawing/2014/main" id="{EA02DE4B-F04B-49FA-BE8E-174CBF7EDFBE}"/>
              </a:ext>
            </a:extLst>
          </p:cNvPr>
          <p:cNvSpPr/>
          <p:nvPr/>
        </p:nvSpPr>
        <p:spPr>
          <a:xfrm>
            <a:off x="10503171" y="2945055"/>
            <a:ext cx="572400" cy="572400"/>
          </a:xfrm>
          <a:prstGeom prst="donut">
            <a:avLst>
              <a:gd name="adj" fmla="val 20000"/>
            </a:avLst>
          </a:prstGeom>
          <a:solidFill>
            <a:srgbClr val="7030A0"/>
          </a:solidFill>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sp>
      <p:sp>
        <p:nvSpPr>
          <p:cNvPr id="12" name="Ellipse 11">
            <a:extLst>
              <a:ext uri="{FF2B5EF4-FFF2-40B4-BE49-F238E27FC236}">
                <a16:creationId xmlns:a16="http://schemas.microsoft.com/office/drawing/2014/main" id="{CDF178E8-E305-403D-949F-A68D4F2347D2}"/>
              </a:ext>
            </a:extLst>
          </p:cNvPr>
          <p:cNvSpPr/>
          <p:nvPr/>
        </p:nvSpPr>
        <p:spPr>
          <a:xfrm>
            <a:off x="10922348" y="2031671"/>
            <a:ext cx="545263" cy="572400"/>
          </a:xfrm>
          <a:prstGeom prst="ellipse">
            <a:avLst/>
          </a:prstGeom>
          <a:solidFill>
            <a:srgbClr val="FFC000"/>
          </a:solidFill>
        </p:spPr>
        <p:style>
          <a:lnRef idx="2">
            <a:schemeClr val="lt1">
              <a:hueOff val="0"/>
              <a:satOff val="0"/>
              <a:lumOff val="0"/>
              <a:alphaOff val="0"/>
            </a:schemeClr>
          </a:lnRef>
          <a:fillRef idx="1">
            <a:scrgbClr r="0" g="0" b="0"/>
          </a:fillRef>
          <a:effectRef idx="0">
            <a:schemeClr val="accent5">
              <a:hueOff val="0"/>
              <a:satOff val="0"/>
              <a:lumOff val="0"/>
              <a:alphaOff val="0"/>
            </a:schemeClr>
          </a:effectRef>
          <a:fontRef idx="minor">
            <a:schemeClr val="lt1"/>
          </a:fontRef>
        </p:style>
      </p:sp>
      <p:sp>
        <p:nvSpPr>
          <p:cNvPr id="13" name="Ellipse 12">
            <a:extLst>
              <a:ext uri="{FF2B5EF4-FFF2-40B4-BE49-F238E27FC236}">
                <a16:creationId xmlns:a16="http://schemas.microsoft.com/office/drawing/2014/main" id="{A132E286-B717-4EF0-A34C-B0087D7D3181}"/>
              </a:ext>
            </a:extLst>
          </p:cNvPr>
          <p:cNvSpPr/>
          <p:nvPr/>
        </p:nvSpPr>
        <p:spPr>
          <a:xfrm>
            <a:off x="154841" y="5374869"/>
            <a:ext cx="617530" cy="634045"/>
          </a:xfrm>
          <a:prstGeom prst="ellipse">
            <a:avLst/>
          </a:prstGeom>
          <a:solidFill>
            <a:srgbClr val="00B0F0"/>
          </a:solidFill>
        </p:spPr>
        <p:style>
          <a:lnRef idx="2">
            <a:schemeClr val="lt1">
              <a:hueOff val="0"/>
              <a:satOff val="0"/>
              <a:lumOff val="0"/>
              <a:alphaOff val="0"/>
            </a:schemeClr>
          </a:lnRef>
          <a:fillRef idx="1">
            <a:scrgbClr r="0" g="0" b="0"/>
          </a:fillRef>
          <a:effectRef idx="0">
            <a:schemeClr val="accent5">
              <a:hueOff val="-6758543"/>
              <a:satOff val="-17419"/>
              <a:lumOff val="-11765"/>
              <a:alphaOff val="0"/>
            </a:schemeClr>
          </a:effectRef>
          <a:fontRef idx="minor">
            <a:schemeClr val="lt1"/>
          </a:fontRef>
        </p:style>
      </p:sp>
    </p:spTree>
    <p:extLst>
      <p:ext uri="{BB962C8B-B14F-4D97-AF65-F5344CB8AC3E}">
        <p14:creationId xmlns:p14="http://schemas.microsoft.com/office/powerpoint/2010/main" val="9760051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61320742-1D77-4EF2-8C4E-34248AFB78B7}"/>
              </a:ext>
            </a:extLst>
          </p:cNvPr>
          <p:cNvSpPr/>
          <p:nvPr/>
        </p:nvSpPr>
        <p:spPr>
          <a:xfrm>
            <a:off x="6456219" y="1420694"/>
            <a:ext cx="5614451" cy="520842"/>
          </a:xfrm>
          <a:prstGeom prst="rect">
            <a:avLst/>
          </a:prstGeom>
          <a:noFill/>
          <a:ln w="9525" cap="flat" cmpd="sng" algn="ctr">
            <a:solidFill>
              <a:schemeClr val="accent6"/>
            </a:solidFill>
            <a:prstDash val="solid"/>
            <a:round/>
            <a:headEnd type="none" w="med" len="med"/>
            <a:tailEnd type="none" w="med" len="med"/>
          </a:ln>
        </p:spPr>
        <p:style>
          <a:lnRef idx="0">
            <a:scrgbClr r="0" g="0" b="0"/>
          </a:lnRef>
          <a:fillRef idx="0">
            <a:scrgbClr r="0" g="0" b="0"/>
          </a:fillRef>
          <a:effectRef idx="0">
            <a:scrgbClr r="0" g="0" b="0"/>
          </a:effectRef>
          <a:fontRef idx="minor">
            <a:schemeClr val="accent6"/>
          </a:fontRef>
        </p:style>
        <p:txBody>
          <a:bodyPr rtlCol="0" anchor="ctr"/>
          <a:lstStyle/>
          <a:p>
            <a:pPr algn="ctr"/>
            <a:endParaRPr lang="en-US" dirty="0"/>
          </a:p>
        </p:txBody>
      </p:sp>
      <p:sp>
        <p:nvSpPr>
          <p:cNvPr id="13" name="TextBox 12">
            <a:extLst>
              <a:ext uri="{FF2B5EF4-FFF2-40B4-BE49-F238E27FC236}">
                <a16:creationId xmlns:a16="http://schemas.microsoft.com/office/drawing/2014/main" id="{D2211F7C-C9BA-42B1-8ECE-65B0F62B5683}"/>
              </a:ext>
            </a:extLst>
          </p:cNvPr>
          <p:cNvSpPr txBox="1"/>
          <p:nvPr/>
        </p:nvSpPr>
        <p:spPr>
          <a:xfrm>
            <a:off x="10411887" y="1327621"/>
            <a:ext cx="1704313" cy="369332"/>
          </a:xfrm>
          <a:prstGeom prst="rect">
            <a:avLst/>
          </a:prstGeom>
          <a:noFill/>
        </p:spPr>
        <p:txBody>
          <a:bodyPr wrap="none" rtlCol="0">
            <a:spAutoFit/>
          </a:bodyPr>
          <a:lstStyle/>
          <a:p>
            <a:r>
              <a:rPr lang="en-US" b="1" dirty="0">
                <a:solidFill>
                  <a:srgbClr val="015351"/>
                </a:solidFill>
                <a:latin typeface="Verdana" panose="020B0604030504040204" pitchFamily="34" charset="0"/>
                <a:ea typeface="Verdana" panose="020B0604030504040204" pitchFamily="34" charset="0"/>
              </a:rPr>
              <a:t>Stay 23.3%</a:t>
            </a:r>
          </a:p>
        </p:txBody>
      </p:sp>
      <p:grpSp>
        <p:nvGrpSpPr>
          <p:cNvPr id="6" name="Group 5">
            <a:extLst>
              <a:ext uri="{FF2B5EF4-FFF2-40B4-BE49-F238E27FC236}">
                <a16:creationId xmlns:a16="http://schemas.microsoft.com/office/drawing/2014/main" id="{7C059ACB-007E-F147-8757-93CAFD501AB2}"/>
              </a:ext>
            </a:extLst>
          </p:cNvPr>
          <p:cNvGrpSpPr/>
          <p:nvPr/>
        </p:nvGrpSpPr>
        <p:grpSpPr>
          <a:xfrm>
            <a:off x="6401200" y="898594"/>
            <a:ext cx="5715000" cy="5715000"/>
            <a:chOff x="6336322" y="128126"/>
            <a:chExt cx="5715000" cy="5715000"/>
          </a:xfrm>
        </p:grpSpPr>
        <p:pic>
          <p:nvPicPr>
            <p:cNvPr id="4" name="Picture 3" descr="Bar chart&#10;&#10;Description automatically generated with low confidence">
              <a:extLst>
                <a:ext uri="{FF2B5EF4-FFF2-40B4-BE49-F238E27FC236}">
                  <a16:creationId xmlns:a16="http://schemas.microsoft.com/office/drawing/2014/main" id="{3E90BDC0-4646-4F92-9836-ECB3DE84924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36322" y="128126"/>
              <a:ext cx="5715000" cy="5715000"/>
            </a:xfrm>
            <a:prstGeom prst="rect">
              <a:avLst/>
            </a:prstGeom>
          </p:spPr>
        </p:pic>
        <p:sp>
          <p:nvSpPr>
            <p:cNvPr id="9" name="Rectangle 8">
              <a:extLst>
                <a:ext uri="{FF2B5EF4-FFF2-40B4-BE49-F238E27FC236}">
                  <a16:creationId xmlns:a16="http://schemas.microsoft.com/office/drawing/2014/main" id="{044762D5-A890-468B-9928-4BB1A00669AD}"/>
                </a:ext>
              </a:extLst>
            </p:cNvPr>
            <p:cNvSpPr/>
            <p:nvPr/>
          </p:nvSpPr>
          <p:spPr>
            <a:xfrm>
              <a:off x="6456219" y="260324"/>
              <a:ext cx="3372520" cy="1156689"/>
            </a:xfrm>
            <a:prstGeom prst="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88769BBD-BC1A-4499-B270-C399250AAA46}"/>
                </a:ext>
              </a:extLst>
            </p:cNvPr>
            <p:cNvSpPr/>
            <p:nvPr/>
          </p:nvSpPr>
          <p:spPr>
            <a:xfrm>
              <a:off x="6456219" y="1973081"/>
              <a:ext cx="2651795" cy="1092992"/>
            </a:xfrm>
            <a:prstGeom prst="rect">
              <a:avLst/>
            </a:prstGeom>
            <a:noFill/>
            <a:ln w="9525" cap="flat" cmpd="sng" algn="ctr">
              <a:solidFill>
                <a:schemeClr val="accent6"/>
              </a:solidFill>
              <a:prstDash val="solid"/>
              <a:round/>
              <a:headEnd type="none" w="med" len="med"/>
              <a:tailEnd type="none" w="med" len="med"/>
            </a:ln>
          </p:spPr>
          <p:style>
            <a:lnRef idx="0">
              <a:scrgbClr r="0" g="0" b="0"/>
            </a:lnRef>
            <a:fillRef idx="0">
              <a:scrgbClr r="0" g="0" b="0"/>
            </a:fillRef>
            <a:effectRef idx="0">
              <a:scrgbClr r="0" g="0" b="0"/>
            </a:effectRef>
            <a:fontRef idx="minor">
              <a:schemeClr val="accent6"/>
            </a:fontRef>
          </p:style>
          <p:txBody>
            <a:bodyPr rtlCol="0" anchor="ctr"/>
            <a:lstStyle/>
            <a:p>
              <a:pPr algn="ctr"/>
              <a:endParaRPr lang="en-US" dirty="0"/>
            </a:p>
          </p:txBody>
        </p:sp>
        <p:sp>
          <p:nvSpPr>
            <p:cNvPr id="12" name="TextBox 11">
              <a:extLst>
                <a:ext uri="{FF2B5EF4-FFF2-40B4-BE49-F238E27FC236}">
                  <a16:creationId xmlns:a16="http://schemas.microsoft.com/office/drawing/2014/main" id="{AACECF60-37A9-4AB9-9CE0-ACC06DF7E3B2}"/>
                </a:ext>
              </a:extLst>
            </p:cNvPr>
            <p:cNvSpPr txBox="1"/>
            <p:nvPr/>
          </p:nvSpPr>
          <p:spPr>
            <a:xfrm>
              <a:off x="10134913" y="490007"/>
              <a:ext cx="1378904" cy="369332"/>
            </a:xfrm>
            <a:prstGeom prst="rect">
              <a:avLst/>
            </a:prstGeom>
            <a:noFill/>
          </p:spPr>
          <p:txBody>
            <a:bodyPr wrap="none" rtlCol="0">
              <a:spAutoFit/>
            </a:bodyPr>
            <a:lstStyle/>
            <a:p>
              <a:r>
                <a:rPr lang="en-US" b="1" dirty="0">
                  <a:latin typeface="Verdana" panose="020B0604030504040204" pitchFamily="34" charset="0"/>
                  <a:ea typeface="Verdana" panose="020B0604030504040204" pitchFamily="34" charset="0"/>
                </a:rPr>
                <a:t>Exit 12%</a:t>
              </a:r>
            </a:p>
          </p:txBody>
        </p:sp>
        <p:sp>
          <p:nvSpPr>
            <p:cNvPr id="14" name="TextBox 13">
              <a:extLst>
                <a:ext uri="{FF2B5EF4-FFF2-40B4-BE49-F238E27FC236}">
                  <a16:creationId xmlns:a16="http://schemas.microsoft.com/office/drawing/2014/main" id="{118D2E18-ABAA-4EB5-860C-B72093A2D901}"/>
                </a:ext>
              </a:extLst>
            </p:cNvPr>
            <p:cNvSpPr txBox="1"/>
            <p:nvPr/>
          </p:nvSpPr>
          <p:spPr>
            <a:xfrm>
              <a:off x="9206501" y="2328430"/>
              <a:ext cx="1827744" cy="369332"/>
            </a:xfrm>
            <a:prstGeom prst="rect">
              <a:avLst/>
            </a:prstGeom>
            <a:noFill/>
          </p:spPr>
          <p:txBody>
            <a:bodyPr wrap="square" rtlCol="0">
              <a:spAutoFit/>
            </a:bodyPr>
            <a:lstStyle/>
            <a:p>
              <a:r>
                <a:rPr lang="en-US" b="1" dirty="0">
                  <a:solidFill>
                    <a:srgbClr val="015351"/>
                  </a:solidFill>
                  <a:latin typeface="Verdana" panose="020B0604030504040204" pitchFamily="34" charset="0"/>
                  <a:ea typeface="Verdana" panose="020B0604030504040204" pitchFamily="34" charset="0"/>
                </a:rPr>
                <a:t>Enter 14.2%</a:t>
              </a:r>
            </a:p>
          </p:txBody>
        </p:sp>
        <p:sp>
          <p:nvSpPr>
            <p:cNvPr id="15" name="Rectangle 14">
              <a:extLst>
                <a:ext uri="{FF2B5EF4-FFF2-40B4-BE49-F238E27FC236}">
                  <a16:creationId xmlns:a16="http://schemas.microsoft.com/office/drawing/2014/main" id="{15E612A9-D33D-4B46-AC7E-6FEA0B7C7C40}"/>
                </a:ext>
              </a:extLst>
            </p:cNvPr>
            <p:cNvSpPr/>
            <p:nvPr/>
          </p:nvSpPr>
          <p:spPr>
            <a:xfrm>
              <a:off x="6449270" y="3101905"/>
              <a:ext cx="4438775" cy="2295611"/>
            </a:xfrm>
            <a:prstGeom prst="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US" dirty="0"/>
            </a:p>
          </p:txBody>
        </p:sp>
        <p:sp>
          <p:nvSpPr>
            <p:cNvPr id="16" name="TextBox 15">
              <a:extLst>
                <a:ext uri="{FF2B5EF4-FFF2-40B4-BE49-F238E27FC236}">
                  <a16:creationId xmlns:a16="http://schemas.microsoft.com/office/drawing/2014/main" id="{7F8747B3-A4A9-40C8-9341-A31AC9687D52}"/>
                </a:ext>
              </a:extLst>
            </p:cNvPr>
            <p:cNvSpPr txBox="1"/>
            <p:nvPr/>
          </p:nvSpPr>
          <p:spPr>
            <a:xfrm>
              <a:off x="10905955" y="4015093"/>
              <a:ext cx="1102939" cy="646331"/>
            </a:xfrm>
            <a:prstGeom prst="rect">
              <a:avLst/>
            </a:prstGeom>
            <a:noFill/>
          </p:spPr>
          <p:txBody>
            <a:bodyPr wrap="square" rtlCol="0">
              <a:spAutoFit/>
            </a:bodyPr>
            <a:lstStyle/>
            <a:p>
              <a:r>
                <a:rPr lang="en-US" dirty="0">
                  <a:latin typeface="Verdana" panose="020B0604030504040204" pitchFamily="34" charset="0"/>
                  <a:ea typeface="Verdana" panose="020B0604030504040204" pitchFamily="34" charset="0"/>
                </a:rPr>
                <a:t>Never 50.4%</a:t>
              </a:r>
            </a:p>
          </p:txBody>
        </p:sp>
      </p:grpSp>
      <p:sp>
        <p:nvSpPr>
          <p:cNvPr id="17" name="TextBox 16">
            <a:extLst>
              <a:ext uri="{FF2B5EF4-FFF2-40B4-BE49-F238E27FC236}">
                <a16:creationId xmlns:a16="http://schemas.microsoft.com/office/drawing/2014/main" id="{0BF46F19-467D-440C-91C9-A6DB2E382E08}"/>
              </a:ext>
            </a:extLst>
          </p:cNvPr>
          <p:cNvSpPr txBox="1"/>
          <p:nvPr/>
        </p:nvSpPr>
        <p:spPr>
          <a:xfrm>
            <a:off x="214747" y="898594"/>
            <a:ext cx="5815401" cy="1107996"/>
          </a:xfrm>
          <a:prstGeom prst="rect">
            <a:avLst/>
          </a:prstGeom>
          <a:solidFill>
            <a:schemeClr val="accent6">
              <a:alpha val="50000"/>
            </a:schemeClr>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pPr marL="285750" indent="-285750">
              <a:buFont typeface="Arial" panose="020B0604020202020204" pitchFamily="34" charset="0"/>
              <a:buChar char="•"/>
            </a:pPr>
            <a:r>
              <a:rPr lang="en-AU" sz="1100" b="1" dirty="0">
                <a:solidFill>
                  <a:srgbClr val="0F5332"/>
                </a:solidFill>
                <a:latin typeface="Verdana" panose="020B0604030504040204" pitchFamily="34" charset="0"/>
                <a:ea typeface="Verdana" panose="020B0604030504040204" pitchFamily="34" charset="0"/>
              </a:rPr>
              <a:t>The ongoing processes of rural (male) outmigration and exit out of agriculture is not driving feminization in agriculture in Indonesia</a:t>
            </a:r>
          </a:p>
          <a:p>
            <a:pPr marL="285750" indent="-285750">
              <a:buFont typeface="Arial" panose="020B0604020202020204" pitchFamily="34" charset="0"/>
              <a:buChar char="•"/>
            </a:pPr>
            <a:endParaRPr lang="en-AU" sz="1100" b="1" dirty="0">
              <a:solidFill>
                <a:srgbClr val="0F5332"/>
              </a:solidFill>
              <a:latin typeface="Verdana" panose="020B0604030504040204" pitchFamily="34" charset="0"/>
              <a:ea typeface="Verdana" panose="020B0604030504040204" pitchFamily="34" charset="0"/>
            </a:endParaRPr>
          </a:p>
          <a:p>
            <a:pPr marL="285750" indent="-285750">
              <a:buFont typeface="Arial" panose="020B0604020202020204" pitchFamily="34" charset="0"/>
              <a:buChar char="•"/>
            </a:pPr>
            <a:r>
              <a:rPr lang="en-AU" sz="1100" b="1" dirty="0">
                <a:solidFill>
                  <a:srgbClr val="0F5332"/>
                </a:solidFill>
                <a:latin typeface="Verdana" panose="020B0604030504040204" pitchFamily="34" charset="0"/>
                <a:ea typeface="Verdana" panose="020B0604030504040204" pitchFamily="34" charset="0"/>
              </a:rPr>
              <a:t>BUT significant degrees of movement by rural women and men between different work categories over time</a:t>
            </a:r>
          </a:p>
          <a:p>
            <a:endParaRPr lang="en-AU" sz="1100" dirty="0">
              <a:solidFill>
                <a:srgbClr val="0F5332"/>
              </a:solidFill>
              <a:latin typeface="Verdana" panose="020B0604030504040204" pitchFamily="34" charset="0"/>
              <a:ea typeface="Verdana" panose="020B0604030504040204" pitchFamily="34" charset="0"/>
            </a:endParaRPr>
          </a:p>
        </p:txBody>
      </p:sp>
      <p:pic>
        <p:nvPicPr>
          <p:cNvPr id="19" name="Picture 18" descr="A picture containing chart&#10;&#10;Description automatically generated">
            <a:extLst>
              <a:ext uri="{FF2B5EF4-FFF2-40B4-BE49-F238E27FC236}">
                <a16:creationId xmlns:a16="http://schemas.microsoft.com/office/drawing/2014/main" id="{F57DD25B-DD1E-EB44-9C06-3922A318E070}"/>
              </a:ext>
            </a:extLst>
          </p:cNvPr>
          <p:cNvPicPr>
            <a:picLocks noChangeAspect="1"/>
          </p:cNvPicPr>
          <p:nvPr/>
        </p:nvPicPr>
        <p:blipFill>
          <a:blip r:embed="rId4"/>
          <a:stretch>
            <a:fillRect/>
          </a:stretch>
        </p:blipFill>
        <p:spPr>
          <a:xfrm>
            <a:off x="358776" y="2039256"/>
            <a:ext cx="4138561" cy="2488502"/>
          </a:xfrm>
          <a:prstGeom prst="rect">
            <a:avLst/>
          </a:prstGeom>
        </p:spPr>
      </p:pic>
      <p:pic>
        <p:nvPicPr>
          <p:cNvPr id="20" name="Picture 19" descr="Chart, bar chart&#10;&#10;Description automatically generated">
            <a:extLst>
              <a:ext uri="{FF2B5EF4-FFF2-40B4-BE49-F238E27FC236}">
                <a16:creationId xmlns:a16="http://schemas.microsoft.com/office/drawing/2014/main" id="{0D720034-D75C-FD44-9722-266846A50600}"/>
              </a:ext>
            </a:extLst>
          </p:cNvPr>
          <p:cNvPicPr>
            <a:picLocks noChangeAspect="1"/>
          </p:cNvPicPr>
          <p:nvPr/>
        </p:nvPicPr>
        <p:blipFill>
          <a:blip r:embed="rId5"/>
          <a:stretch>
            <a:fillRect/>
          </a:stretch>
        </p:blipFill>
        <p:spPr>
          <a:xfrm>
            <a:off x="2024513" y="4569307"/>
            <a:ext cx="4311809" cy="2291386"/>
          </a:xfrm>
          <a:prstGeom prst="rect">
            <a:avLst/>
          </a:prstGeom>
        </p:spPr>
      </p:pic>
      <p:sp>
        <p:nvSpPr>
          <p:cNvPr id="21" name="TextBox 20">
            <a:extLst>
              <a:ext uri="{FF2B5EF4-FFF2-40B4-BE49-F238E27FC236}">
                <a16:creationId xmlns:a16="http://schemas.microsoft.com/office/drawing/2014/main" id="{B059B3F7-58BB-3945-92C3-8FA9083E9E1D}"/>
              </a:ext>
            </a:extLst>
          </p:cNvPr>
          <p:cNvSpPr txBox="1"/>
          <p:nvPr/>
        </p:nvSpPr>
        <p:spPr>
          <a:xfrm>
            <a:off x="0" y="4551868"/>
            <a:ext cx="2024513" cy="1569660"/>
          </a:xfrm>
          <a:prstGeom prst="rect">
            <a:avLst/>
          </a:prstGeom>
          <a:solidFill>
            <a:schemeClr val="accent6">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1200" b="1" dirty="0">
                <a:solidFill>
                  <a:srgbClr val="0F5332"/>
                </a:solidFill>
                <a:latin typeface="Verdana" panose="020B0604030504040204" pitchFamily="34" charset="0"/>
                <a:ea typeface="Verdana" panose="020B0604030504040204" pitchFamily="34" charset="0"/>
              </a:rPr>
              <a:t>Women who are older, poorer, less educated, and located in less advanced region are has higher probability to stay in agriculture.</a:t>
            </a:r>
            <a:endParaRPr lang="en-US" sz="1200" b="1" dirty="0"/>
          </a:p>
        </p:txBody>
      </p:sp>
      <p:sp>
        <p:nvSpPr>
          <p:cNvPr id="18" name="Titel 1">
            <a:extLst>
              <a:ext uri="{FF2B5EF4-FFF2-40B4-BE49-F238E27FC236}">
                <a16:creationId xmlns:a16="http://schemas.microsoft.com/office/drawing/2014/main" id="{5277CC57-6C3D-244A-9095-DEE8D040A207}"/>
              </a:ext>
            </a:extLst>
          </p:cNvPr>
          <p:cNvSpPr txBox="1">
            <a:spLocks/>
          </p:cNvSpPr>
          <p:nvPr/>
        </p:nvSpPr>
        <p:spPr>
          <a:xfrm>
            <a:off x="159030" y="-74326"/>
            <a:ext cx="10515600" cy="1325563"/>
          </a:xfrm>
          <a:prstGeom prst="rect">
            <a:avLst/>
          </a:prstGeom>
        </p:spPr>
        <p:txBody>
          <a:bodyPr>
            <a:normAutofit fontScale="7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br>
              <a:rPr lang="en-GB" sz="3200" b="1" dirty="0">
                <a:solidFill>
                  <a:schemeClr val="accent2">
                    <a:lumMod val="50000"/>
                  </a:schemeClr>
                </a:solidFill>
              </a:rPr>
            </a:br>
            <a:r>
              <a:rPr lang="en-GB" sz="3200" b="1" dirty="0">
                <a:solidFill>
                  <a:schemeClr val="accent2">
                    <a:lumMod val="50000"/>
                  </a:schemeClr>
                </a:solidFill>
              </a:rPr>
              <a:t>Scrutinizing the ‘feminization of agriculture’ hypothesis: A study on the gendered evolution of </a:t>
            </a:r>
            <a:r>
              <a:rPr lang="en-GB" sz="3200" b="1" dirty="0" err="1">
                <a:solidFill>
                  <a:schemeClr val="accent2">
                    <a:lumMod val="50000"/>
                  </a:schemeClr>
                </a:solidFill>
              </a:rPr>
              <a:t>labor</a:t>
            </a:r>
            <a:r>
              <a:rPr lang="en-GB" sz="3200" b="1" dirty="0">
                <a:solidFill>
                  <a:schemeClr val="accent2">
                    <a:lumMod val="50000"/>
                  </a:schemeClr>
                </a:solidFill>
              </a:rPr>
              <a:t> force participation in agriculture in Indonesia 1993 – 2014</a:t>
            </a:r>
            <a:br>
              <a:rPr lang="de-DE" dirty="0"/>
            </a:br>
            <a:endParaRPr lang="de-DE" dirty="0"/>
          </a:p>
        </p:txBody>
      </p:sp>
    </p:spTree>
    <p:extLst>
      <p:ext uri="{BB962C8B-B14F-4D97-AF65-F5344CB8AC3E}">
        <p14:creationId xmlns:p14="http://schemas.microsoft.com/office/powerpoint/2010/main" val="36966138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1" name="TextBox 11"/>
          <p:cNvSpPr txBox="1">
            <a:spLocks noChangeArrowheads="1"/>
          </p:cNvSpPr>
          <p:nvPr/>
        </p:nvSpPr>
        <p:spPr bwMode="auto">
          <a:xfrm>
            <a:off x="839756" y="260305"/>
            <a:ext cx="10496938" cy="156966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Narrow" pitchFamily="34" charset="0"/>
                <a:ea typeface="ＭＳ Ｐゴシック" pitchFamily="34" charset="-128"/>
              </a:defRPr>
            </a:lvl1pPr>
            <a:lvl2pPr marL="37931725" indent="-37474525" eaLnBrk="0" hangingPunct="0">
              <a:defRPr>
                <a:solidFill>
                  <a:schemeClr val="tx1"/>
                </a:solidFill>
                <a:latin typeface="Arial Narrow" pitchFamily="34" charset="0"/>
                <a:ea typeface="ＭＳ Ｐゴシック" pitchFamily="34" charset="-128"/>
              </a:defRPr>
            </a:lvl2pPr>
            <a:lvl3pPr marL="1143000" indent="-228600" eaLnBrk="0" hangingPunct="0">
              <a:defRPr>
                <a:solidFill>
                  <a:schemeClr val="tx1"/>
                </a:solidFill>
                <a:latin typeface="Arial Narrow" pitchFamily="34" charset="0"/>
                <a:ea typeface="ＭＳ Ｐゴシック" pitchFamily="34" charset="-128"/>
              </a:defRPr>
            </a:lvl3pPr>
            <a:lvl4pPr marL="1600200" indent="-228600" eaLnBrk="0" hangingPunct="0">
              <a:defRPr>
                <a:solidFill>
                  <a:schemeClr val="tx1"/>
                </a:solidFill>
                <a:latin typeface="Arial Narrow" pitchFamily="34" charset="0"/>
                <a:ea typeface="ＭＳ Ｐゴシック" pitchFamily="34" charset="-128"/>
              </a:defRPr>
            </a:lvl4pPr>
            <a:lvl5pPr marL="2057400" indent="-228600" eaLnBrk="0" hangingPunct="0">
              <a:defRPr>
                <a:solidFill>
                  <a:schemeClr val="tx1"/>
                </a:solidFill>
                <a:latin typeface="Arial Narrow"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Narrow"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Narrow"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Narrow"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Narrow" pitchFamily="34" charset="0"/>
                <a:ea typeface="ＭＳ Ｐゴシック" pitchFamily="34" charset="-128"/>
              </a:defRPr>
            </a:lvl9pPr>
          </a:lstStyle>
          <a:p>
            <a:r>
              <a:rPr lang="en-GB" sz="3200" b="1" dirty="0">
                <a:solidFill>
                  <a:schemeClr val="accent2">
                    <a:lumMod val="50000"/>
                  </a:schemeClr>
                </a:solidFill>
                <a:latin typeface="+mj-lt"/>
              </a:rPr>
              <a:t>Gender and generational dynamics in land restoration amid male out-migration: Strengthening the evidence base through cross-country analyses</a:t>
            </a:r>
            <a:endParaRPr lang="en-US" sz="3200" dirty="0">
              <a:solidFill>
                <a:schemeClr val="accent2">
                  <a:lumMod val="50000"/>
                </a:schemeClr>
              </a:solidFill>
              <a:latin typeface="+mj-lt"/>
            </a:endParaRPr>
          </a:p>
        </p:txBody>
      </p:sp>
      <p:sp>
        <p:nvSpPr>
          <p:cNvPr id="14" name="TextBox 13">
            <a:extLst>
              <a:ext uri="{FF2B5EF4-FFF2-40B4-BE49-F238E27FC236}">
                <a16:creationId xmlns:a16="http://schemas.microsoft.com/office/drawing/2014/main" id="{EB6E1861-75AC-4D63-9359-B54237FB9169}"/>
              </a:ext>
            </a:extLst>
          </p:cNvPr>
          <p:cNvSpPr txBox="1"/>
          <p:nvPr/>
        </p:nvSpPr>
        <p:spPr>
          <a:xfrm>
            <a:off x="861363" y="1829965"/>
            <a:ext cx="9937101" cy="5016758"/>
          </a:xfrm>
          <a:prstGeom prst="rect">
            <a:avLst/>
          </a:prstGeom>
          <a:noFill/>
        </p:spPr>
        <p:txBody>
          <a:bodyPr wrap="square">
            <a:spAutoFit/>
          </a:bodyPr>
          <a:lstStyle/>
          <a:p>
            <a:r>
              <a:rPr lang="en-US" sz="2000" dirty="0">
                <a:solidFill>
                  <a:srgbClr val="000000"/>
                </a:solidFill>
                <a:latin typeface="Calibri" panose="020F0502020204030204" pitchFamily="34" charset="0"/>
                <a:ea typeface="Calibri" panose="020F0502020204030204" pitchFamily="34" charset="0"/>
              </a:rPr>
              <a:t>Failure to capture dynamism in studying feminization of agriculture =&gt; partly due to research methods used</a:t>
            </a:r>
          </a:p>
          <a:p>
            <a:endParaRPr lang="en-US" sz="2000" dirty="0">
              <a:solidFill>
                <a:srgbClr val="000000"/>
              </a:solidFill>
              <a:latin typeface="Calibri" panose="020F0502020204030204" pitchFamily="34" charset="0"/>
              <a:ea typeface="Calibri" panose="020F0502020204030204" pitchFamily="34" charset="0"/>
            </a:endParaRPr>
          </a:p>
          <a:p>
            <a:pPr marL="285750" indent="-285750">
              <a:buFont typeface="Arial" panose="020B0604020202020204" pitchFamily="34" charset="0"/>
              <a:buChar char="•"/>
            </a:pPr>
            <a:r>
              <a:rPr lang="en-US" sz="2000" dirty="0">
                <a:solidFill>
                  <a:srgbClr val="000000"/>
                </a:solidFill>
                <a:latin typeface="Calibri" panose="020F0502020204030204" pitchFamily="34" charset="0"/>
              </a:rPr>
              <a:t>Movement in and out of agriculture throughout life cycle</a:t>
            </a:r>
          </a:p>
          <a:p>
            <a:pPr marL="285750" indent="-285750">
              <a:buFont typeface="Arial" panose="020B0604020202020204" pitchFamily="34" charset="0"/>
              <a:buChar char="•"/>
            </a:pPr>
            <a:r>
              <a:rPr lang="en-US" sz="2000" dirty="0">
                <a:solidFill>
                  <a:srgbClr val="000000"/>
                </a:solidFill>
                <a:latin typeface="Calibri" panose="020F0502020204030204" pitchFamily="34" charset="0"/>
              </a:rPr>
              <a:t>Seasonal movements in and out of agriculture</a:t>
            </a:r>
          </a:p>
          <a:p>
            <a:pPr marL="285750" indent="-285750">
              <a:buFont typeface="Arial" panose="020B0604020202020204" pitchFamily="34" charset="0"/>
              <a:buChar char="•"/>
            </a:pPr>
            <a:r>
              <a:rPr lang="en-US" sz="2000" dirty="0">
                <a:solidFill>
                  <a:srgbClr val="000000"/>
                </a:solidFill>
                <a:latin typeface="Calibri" panose="020F0502020204030204" pitchFamily="34" charset="0"/>
              </a:rPr>
              <a:t>Movements of different HH members in and out of agriculture …</a:t>
            </a:r>
          </a:p>
          <a:p>
            <a:pPr marL="285750" indent="-285750">
              <a:buFont typeface="Arial" panose="020B0604020202020204" pitchFamily="34" charset="0"/>
              <a:buChar char="•"/>
            </a:pPr>
            <a:endParaRPr lang="en-US" sz="2000" dirty="0">
              <a:solidFill>
                <a:srgbClr val="000000"/>
              </a:solidFill>
              <a:latin typeface="Calibri" panose="020F0502020204030204" pitchFamily="34" charset="0"/>
            </a:endParaRPr>
          </a:p>
          <a:p>
            <a:pPr marL="285750" indent="-285750">
              <a:buFont typeface="Wingdings" panose="05000000000000000000" pitchFamily="2" charset="2"/>
              <a:buChar char="Ø"/>
            </a:pPr>
            <a:r>
              <a:rPr lang="en-US" sz="2000" dirty="0">
                <a:solidFill>
                  <a:srgbClr val="000000"/>
                </a:solidFill>
                <a:latin typeface="Calibri" panose="020F0502020204030204" pitchFamily="34" charset="0"/>
                <a:ea typeface="Calibri" panose="020F0502020204030204" pitchFamily="34" charset="0"/>
              </a:rPr>
              <a:t>Mixed methods, developed iteratively, to grapple with temporal and socially heterogeneous effects and dynamics of migration on gender relations in agricultural households in Burkina Faso and Kenya</a:t>
            </a:r>
          </a:p>
          <a:p>
            <a:endParaRPr lang="en-US" sz="2000" dirty="0">
              <a:solidFill>
                <a:srgbClr val="000000"/>
              </a:solidFill>
              <a:latin typeface="Calibri" panose="020F0502020204030204" pitchFamily="34" charset="0"/>
              <a:ea typeface="Calibri" panose="020F0502020204030204" pitchFamily="34" charset="0"/>
            </a:endParaRPr>
          </a:p>
          <a:p>
            <a:pPr marL="285750" indent="-285750">
              <a:buFont typeface="Arial" panose="020B0604020202020204" pitchFamily="34" charset="0"/>
              <a:buChar char="•"/>
            </a:pPr>
            <a:r>
              <a:rPr lang="en-US" sz="2000" dirty="0">
                <a:solidFill>
                  <a:srgbClr val="000000"/>
                </a:solidFill>
                <a:latin typeface="Calibri" panose="020F0502020204030204" pitchFamily="34" charset="0"/>
                <a:ea typeface="Calibri" panose="020F0502020204030204" pitchFamily="34" charset="0"/>
              </a:rPr>
              <a:t>survey</a:t>
            </a:r>
          </a:p>
          <a:p>
            <a:pPr marL="285750" indent="-285750">
              <a:buFont typeface="Arial" panose="020B0604020202020204" pitchFamily="34" charset="0"/>
              <a:buChar char="•"/>
            </a:pPr>
            <a:r>
              <a:rPr lang="en-US" sz="2000" dirty="0">
                <a:solidFill>
                  <a:srgbClr val="000000"/>
                </a:solidFill>
                <a:latin typeface="Calibri" panose="020F0502020204030204" pitchFamily="34" charset="0"/>
                <a:ea typeface="Calibri" panose="020F0502020204030204" pitchFamily="34" charset="0"/>
              </a:rPr>
              <a:t>sex-segregated FGDs</a:t>
            </a:r>
          </a:p>
          <a:p>
            <a:pPr marL="285750" indent="-285750">
              <a:buFont typeface="Arial" panose="020B0604020202020204" pitchFamily="34" charset="0"/>
              <a:buChar char="•"/>
            </a:pPr>
            <a:r>
              <a:rPr lang="en-US" sz="2000" dirty="0">
                <a:solidFill>
                  <a:srgbClr val="000000"/>
                </a:solidFill>
                <a:latin typeface="Calibri" panose="020F0502020204030204" pitchFamily="34" charset="0"/>
                <a:ea typeface="Calibri" panose="020F0502020204030204" pitchFamily="34" charset="0"/>
              </a:rPr>
              <a:t>community profile </a:t>
            </a:r>
          </a:p>
          <a:p>
            <a:pPr marL="285750" indent="-285750">
              <a:buFont typeface="Arial" panose="020B0604020202020204" pitchFamily="34" charset="0"/>
              <a:buChar char="•"/>
            </a:pPr>
            <a:r>
              <a:rPr lang="en-US" sz="2000" dirty="0">
                <a:solidFill>
                  <a:srgbClr val="000000"/>
                </a:solidFill>
                <a:latin typeface="Calibri" panose="020F0502020204030204" pitchFamily="34" charset="0"/>
                <a:ea typeface="Calibri" panose="020F0502020204030204" pitchFamily="34" charset="0"/>
              </a:rPr>
              <a:t>timelines</a:t>
            </a:r>
          </a:p>
          <a:p>
            <a:pPr marL="285750" indent="-285750">
              <a:buFont typeface="Arial" panose="020B0604020202020204" pitchFamily="34" charset="0"/>
              <a:buChar char="•"/>
            </a:pPr>
            <a:r>
              <a:rPr lang="en-US" sz="2000" dirty="0">
                <a:solidFill>
                  <a:srgbClr val="000000"/>
                </a:solidFill>
                <a:latin typeface="Calibri" panose="020F0502020204030204" pitchFamily="34" charset="0"/>
                <a:ea typeface="Calibri" panose="020F0502020204030204" pitchFamily="34" charset="0"/>
              </a:rPr>
              <a:t>semi-structured interviews </a:t>
            </a:r>
          </a:p>
        </p:txBody>
      </p:sp>
      <p:pic>
        <p:nvPicPr>
          <p:cNvPr id="15" name="Picture 14" descr="A picture containing outdoor&#10;&#10;Description automatically generated">
            <a:extLst>
              <a:ext uri="{FF2B5EF4-FFF2-40B4-BE49-F238E27FC236}">
                <a16:creationId xmlns:a16="http://schemas.microsoft.com/office/drawing/2014/main" id="{BBE25295-D59D-43B9-BC4C-2E04852DAF1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032032" y="4614161"/>
            <a:ext cx="3159967" cy="2106645"/>
          </a:xfrm>
          <a:prstGeom prst="rect">
            <a:avLst/>
          </a:prstGeom>
        </p:spPr>
      </p:pic>
      <p:sp>
        <p:nvSpPr>
          <p:cNvPr id="16" name="TextBox 15">
            <a:extLst>
              <a:ext uri="{FF2B5EF4-FFF2-40B4-BE49-F238E27FC236}">
                <a16:creationId xmlns:a16="http://schemas.microsoft.com/office/drawing/2014/main" id="{21C8F6A3-92B9-4D93-A8DB-4E5F7D4DEE22}"/>
              </a:ext>
            </a:extLst>
          </p:cNvPr>
          <p:cNvSpPr txBox="1"/>
          <p:nvPr/>
        </p:nvSpPr>
        <p:spPr>
          <a:xfrm>
            <a:off x="9257146" y="6597696"/>
            <a:ext cx="3082637" cy="246221"/>
          </a:xfrm>
          <a:prstGeom prst="rect">
            <a:avLst/>
          </a:prstGeom>
          <a:noFill/>
        </p:spPr>
        <p:txBody>
          <a:bodyPr wrap="square" rtlCol="0">
            <a:spAutoFit/>
          </a:bodyPr>
          <a:lstStyle/>
          <a:p>
            <a:r>
              <a:rPr lang="fr-CA" sz="1000" dirty="0">
                <a:latin typeface="Calibri" pitchFamily="34" charset="0"/>
                <a:cs typeface="Calibri" pitchFamily="34" charset="0"/>
              </a:rPr>
              <a:t>Photo: K </a:t>
            </a:r>
            <a:r>
              <a:rPr lang="fr-CA" sz="1000" dirty="0" err="1">
                <a:latin typeface="Calibri" pitchFamily="34" charset="0"/>
                <a:cs typeface="Calibri" pitchFamily="34" charset="0"/>
              </a:rPr>
              <a:t>Trauman</a:t>
            </a:r>
            <a:r>
              <a:rPr lang="fr-CA" sz="1000" dirty="0">
                <a:latin typeface="Calibri" pitchFamily="34" charset="0"/>
                <a:cs typeface="Calibri" pitchFamily="34" charset="0"/>
              </a:rPr>
              <a:t>/ICRAF</a:t>
            </a:r>
            <a:endParaRPr lang="en-US" sz="1000" dirty="0">
              <a:latin typeface="Calibri" pitchFamily="34" charset="0"/>
              <a:cs typeface="Calibri" pitchFamily="34" charset="0"/>
            </a:endParaRPr>
          </a:p>
        </p:txBody>
      </p:sp>
      <p:sp>
        <p:nvSpPr>
          <p:cNvPr id="6" name="Kreis: nicht ausgefüllt 5">
            <a:extLst>
              <a:ext uri="{FF2B5EF4-FFF2-40B4-BE49-F238E27FC236}">
                <a16:creationId xmlns:a16="http://schemas.microsoft.com/office/drawing/2014/main" id="{97930009-22C4-448C-B014-75BFB8EADE21}"/>
              </a:ext>
            </a:extLst>
          </p:cNvPr>
          <p:cNvSpPr/>
          <p:nvPr/>
        </p:nvSpPr>
        <p:spPr>
          <a:xfrm>
            <a:off x="4078949" y="4920018"/>
            <a:ext cx="578499" cy="565992"/>
          </a:xfrm>
          <a:prstGeom prst="donut">
            <a:avLst>
              <a:gd name="adj" fmla="val 20000"/>
            </a:avLst>
          </a:prstGeom>
          <a:solidFill>
            <a:srgbClr val="00B0F0"/>
          </a:solidFill>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sp>
      <p:sp>
        <p:nvSpPr>
          <p:cNvPr id="7" name="Kreis: nicht ausgefüllt 6">
            <a:extLst>
              <a:ext uri="{FF2B5EF4-FFF2-40B4-BE49-F238E27FC236}">
                <a16:creationId xmlns:a16="http://schemas.microsoft.com/office/drawing/2014/main" id="{A43B898A-09CF-4302-A835-CFDC9B3A5913}"/>
              </a:ext>
            </a:extLst>
          </p:cNvPr>
          <p:cNvSpPr/>
          <p:nvPr/>
        </p:nvSpPr>
        <p:spPr>
          <a:xfrm>
            <a:off x="5967767" y="5667483"/>
            <a:ext cx="572400" cy="572400"/>
          </a:xfrm>
          <a:prstGeom prst="donut">
            <a:avLst>
              <a:gd name="adj" fmla="val 20000"/>
            </a:avLst>
          </a:pr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sp>
      <p:sp>
        <p:nvSpPr>
          <p:cNvPr id="8" name="Kreis: nicht ausgefüllt 7">
            <a:extLst>
              <a:ext uri="{FF2B5EF4-FFF2-40B4-BE49-F238E27FC236}">
                <a16:creationId xmlns:a16="http://schemas.microsoft.com/office/drawing/2014/main" id="{C43B3F67-CE3E-471B-8086-614FCAC0979D}"/>
              </a:ext>
            </a:extLst>
          </p:cNvPr>
          <p:cNvSpPr/>
          <p:nvPr/>
        </p:nvSpPr>
        <p:spPr>
          <a:xfrm>
            <a:off x="7509086" y="6025295"/>
            <a:ext cx="572400" cy="572400"/>
          </a:xfrm>
          <a:prstGeom prst="donut">
            <a:avLst>
              <a:gd name="adj" fmla="val 20000"/>
            </a:avLst>
          </a:prstGeom>
          <a:solidFill>
            <a:srgbClr val="7030A0"/>
          </a:solidFill>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sp>
      <p:sp>
        <p:nvSpPr>
          <p:cNvPr id="9" name="Ellipse 8">
            <a:extLst>
              <a:ext uri="{FF2B5EF4-FFF2-40B4-BE49-F238E27FC236}">
                <a16:creationId xmlns:a16="http://schemas.microsoft.com/office/drawing/2014/main" id="{C18AE71C-E248-405D-BC96-D6DE98307FB5}"/>
              </a:ext>
            </a:extLst>
          </p:cNvPr>
          <p:cNvSpPr/>
          <p:nvPr/>
        </p:nvSpPr>
        <p:spPr>
          <a:xfrm>
            <a:off x="6985649" y="5167183"/>
            <a:ext cx="502570" cy="500300"/>
          </a:xfrm>
          <a:prstGeom prst="ellipse">
            <a:avLst/>
          </a:prstGeom>
          <a:solidFill>
            <a:srgbClr val="00B0F0"/>
          </a:solidFill>
        </p:spPr>
        <p:style>
          <a:lnRef idx="2">
            <a:schemeClr val="lt1">
              <a:hueOff val="0"/>
              <a:satOff val="0"/>
              <a:lumOff val="0"/>
              <a:alphaOff val="0"/>
            </a:schemeClr>
          </a:lnRef>
          <a:fillRef idx="1">
            <a:scrgbClr r="0" g="0" b="0"/>
          </a:fillRef>
          <a:effectRef idx="0">
            <a:schemeClr val="accent5">
              <a:hueOff val="-6758543"/>
              <a:satOff val="-17419"/>
              <a:lumOff val="-11765"/>
              <a:alphaOff val="0"/>
            </a:schemeClr>
          </a:effectRef>
          <a:fontRef idx="minor">
            <a:schemeClr val="lt1"/>
          </a:fontRef>
        </p:style>
      </p:sp>
      <p:sp>
        <p:nvSpPr>
          <p:cNvPr id="10" name="Ellipse 9">
            <a:extLst>
              <a:ext uri="{FF2B5EF4-FFF2-40B4-BE49-F238E27FC236}">
                <a16:creationId xmlns:a16="http://schemas.microsoft.com/office/drawing/2014/main" id="{9C484EF0-C311-418A-AFF1-21FCB19C8D40}"/>
              </a:ext>
            </a:extLst>
          </p:cNvPr>
          <p:cNvSpPr/>
          <p:nvPr/>
        </p:nvSpPr>
        <p:spPr>
          <a:xfrm>
            <a:off x="4749394" y="5900489"/>
            <a:ext cx="572401" cy="572400"/>
          </a:xfrm>
          <a:prstGeom prst="ellipse">
            <a:avLst/>
          </a:prstGeom>
          <a:solidFill>
            <a:srgbClr val="7030A0"/>
          </a:solidFill>
        </p:spPr>
        <p:style>
          <a:lnRef idx="2">
            <a:schemeClr val="lt1">
              <a:hueOff val="0"/>
              <a:satOff val="0"/>
              <a:lumOff val="0"/>
              <a:alphaOff val="0"/>
            </a:schemeClr>
          </a:lnRef>
          <a:fillRef idx="1">
            <a:scrgbClr r="0" g="0" b="0"/>
          </a:fillRef>
          <a:effectRef idx="0">
            <a:schemeClr val="accent5">
              <a:hueOff val="0"/>
              <a:satOff val="0"/>
              <a:lumOff val="0"/>
              <a:alphaOff val="0"/>
            </a:schemeClr>
          </a:effectRef>
          <a:fontRef idx="minor">
            <a:schemeClr val="lt1"/>
          </a:fontRef>
        </p:style>
      </p:sp>
      <p:cxnSp>
        <p:nvCxnSpPr>
          <p:cNvPr id="3" name="Verbinder: gekrümmt 2">
            <a:extLst>
              <a:ext uri="{FF2B5EF4-FFF2-40B4-BE49-F238E27FC236}">
                <a16:creationId xmlns:a16="http://schemas.microsoft.com/office/drawing/2014/main" id="{4F310EB9-D260-4267-B76D-940A79D11B4B}"/>
              </a:ext>
            </a:extLst>
          </p:cNvPr>
          <p:cNvCxnSpPr>
            <a:cxnSpLocks/>
            <a:endCxn id="7" idx="2"/>
          </p:cNvCxnSpPr>
          <p:nvPr/>
        </p:nvCxnSpPr>
        <p:spPr>
          <a:xfrm>
            <a:off x="4681615" y="5169348"/>
            <a:ext cx="1286152" cy="784335"/>
          </a:xfrm>
          <a:prstGeom prst="curvedConnector3">
            <a:avLst/>
          </a:prstGeom>
          <a:ln w="19050"/>
        </p:spPr>
        <p:style>
          <a:lnRef idx="1">
            <a:schemeClr val="accent1"/>
          </a:lnRef>
          <a:fillRef idx="0">
            <a:schemeClr val="accent1"/>
          </a:fillRef>
          <a:effectRef idx="0">
            <a:schemeClr val="accent1"/>
          </a:effectRef>
          <a:fontRef idx="minor">
            <a:schemeClr val="tx1"/>
          </a:fontRef>
        </p:style>
      </p:cxnSp>
      <p:cxnSp>
        <p:nvCxnSpPr>
          <p:cNvPr id="13" name="Verbinder: gekrümmt 12">
            <a:extLst>
              <a:ext uri="{FF2B5EF4-FFF2-40B4-BE49-F238E27FC236}">
                <a16:creationId xmlns:a16="http://schemas.microsoft.com/office/drawing/2014/main" id="{1F62BCF7-BE09-454D-A831-A45F4D31C649}"/>
              </a:ext>
            </a:extLst>
          </p:cNvPr>
          <p:cNvCxnSpPr>
            <a:cxnSpLocks/>
            <a:stCxn id="10" idx="0"/>
            <a:endCxn id="9" idx="1"/>
          </p:cNvCxnSpPr>
          <p:nvPr/>
        </p:nvCxnSpPr>
        <p:spPr>
          <a:xfrm rot="5400000" flipH="1" flipV="1">
            <a:off x="5717403" y="4558643"/>
            <a:ext cx="660039" cy="2023654"/>
          </a:xfrm>
          <a:prstGeom prst="curvedConnector3">
            <a:avLst>
              <a:gd name="adj1" fmla="val 145735"/>
            </a:avLst>
          </a:prstGeom>
          <a:ln w="19050"/>
        </p:spPr>
        <p:style>
          <a:lnRef idx="1">
            <a:schemeClr val="accent1"/>
          </a:lnRef>
          <a:fillRef idx="0">
            <a:schemeClr val="accent1"/>
          </a:fillRef>
          <a:effectRef idx="0">
            <a:schemeClr val="accent1"/>
          </a:effectRef>
          <a:fontRef idx="minor">
            <a:schemeClr val="tx1"/>
          </a:fontRef>
        </p:style>
      </p:cxnSp>
      <p:cxnSp>
        <p:nvCxnSpPr>
          <p:cNvPr id="17" name="Verbinder: gekrümmt 16">
            <a:extLst>
              <a:ext uri="{FF2B5EF4-FFF2-40B4-BE49-F238E27FC236}">
                <a16:creationId xmlns:a16="http://schemas.microsoft.com/office/drawing/2014/main" id="{FCCC2FE7-07D4-4071-BF06-B78911C4D30D}"/>
              </a:ext>
            </a:extLst>
          </p:cNvPr>
          <p:cNvCxnSpPr>
            <a:cxnSpLocks/>
            <a:stCxn id="8" idx="3"/>
            <a:endCxn id="7" idx="4"/>
          </p:cNvCxnSpPr>
          <p:nvPr/>
        </p:nvCxnSpPr>
        <p:spPr>
          <a:xfrm rot="5400000" flipH="1">
            <a:off x="6786447" y="5707404"/>
            <a:ext cx="273986" cy="1338945"/>
          </a:xfrm>
          <a:prstGeom prst="curvedConnector3">
            <a:avLst>
              <a:gd name="adj1" fmla="val -114030"/>
            </a:avLst>
          </a:prstGeom>
          <a:ln w="19050"/>
        </p:spPr>
        <p:style>
          <a:lnRef idx="1">
            <a:schemeClr val="accent1"/>
          </a:lnRef>
          <a:fillRef idx="0">
            <a:schemeClr val="accent1"/>
          </a:fillRef>
          <a:effectRef idx="0">
            <a:schemeClr val="accent1"/>
          </a:effectRef>
          <a:fontRef idx="minor">
            <a:schemeClr val="tx1"/>
          </a:fontRef>
        </p:style>
      </p:cxnSp>
      <p:cxnSp>
        <p:nvCxnSpPr>
          <p:cNvPr id="20" name="Verbinder: gekrümmt 19">
            <a:extLst>
              <a:ext uri="{FF2B5EF4-FFF2-40B4-BE49-F238E27FC236}">
                <a16:creationId xmlns:a16="http://schemas.microsoft.com/office/drawing/2014/main" id="{F3A71B43-1FFB-4673-AF50-B00E72F9278E}"/>
              </a:ext>
            </a:extLst>
          </p:cNvPr>
          <p:cNvCxnSpPr>
            <a:cxnSpLocks/>
            <a:stCxn id="10" idx="7"/>
          </p:cNvCxnSpPr>
          <p:nvPr/>
        </p:nvCxnSpPr>
        <p:spPr>
          <a:xfrm rot="5400000" flipH="1" flipV="1">
            <a:off x="5815020" y="4813686"/>
            <a:ext cx="593578" cy="1747680"/>
          </a:xfrm>
          <a:prstGeom prst="curvedConnector2">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69022566"/>
      </p:ext>
    </p:extLst>
  </p:cSld>
  <p:clrMapOvr>
    <a:masterClrMapping/>
  </p:clrMapOvr>
  <p:transition spd="slow"/>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4">
            <a:extLst>
              <a:ext uri="{FF2B5EF4-FFF2-40B4-BE49-F238E27FC236}">
                <a16:creationId xmlns:a16="http://schemas.microsoft.com/office/drawing/2014/main" id="{99C5C1CC-6403-7D41-BFEB-2ED4CDD1AD81}"/>
              </a:ext>
            </a:extLst>
          </p:cNvPr>
          <p:cNvSpPr>
            <a:spLocks noGrp="1" noChangeArrowheads="1"/>
          </p:cNvSpPr>
          <p:nvPr>
            <p:ph type="title"/>
          </p:nvPr>
        </p:nvSpPr>
        <p:spPr bwMode="auto">
          <a:xfrm>
            <a:off x="600075" y="427038"/>
            <a:ext cx="10972800" cy="6794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p>
            <a:pPr>
              <a:lnSpc>
                <a:spcPct val="107000"/>
              </a:lnSpc>
              <a:spcBef>
                <a:spcPts val="200"/>
              </a:spcBef>
            </a:pPr>
            <a:r>
              <a:rPr lang="en-GB" sz="3200" b="1" dirty="0">
                <a:solidFill>
                  <a:schemeClr val="accent2">
                    <a:lumMod val="50000"/>
                  </a:schemeClr>
                </a:solidFill>
              </a:rPr>
              <a:t>Exploring feminization of agriculture through gender dynamics across scales </a:t>
            </a:r>
            <a:br>
              <a:rPr lang="en-GB" sz="3200" b="1" dirty="0">
                <a:solidFill>
                  <a:srgbClr val="0070C0"/>
                </a:solidFill>
                <a:effectLst/>
                <a:latin typeface="Calibri Light" panose="020F0302020204030204" pitchFamily="34" charset="0"/>
                <a:ea typeface="Calibri Light" panose="020F0302020204030204" pitchFamily="34" charset="0"/>
                <a:cs typeface="Times New Roman" panose="02020603050405020304" pitchFamily="18" charset="0"/>
              </a:rPr>
            </a:br>
            <a:endParaRPr lang="en-GB" sz="3200" b="1" dirty="0">
              <a:solidFill>
                <a:srgbClr val="0070C0"/>
              </a:solidFill>
              <a:effectLst/>
              <a:latin typeface="Calibri Light" panose="020F0302020204030204" pitchFamily="34" charset="0"/>
              <a:ea typeface="Calibri Light" panose="020F0302020204030204" pitchFamily="34" charset="0"/>
              <a:cs typeface="Times New Roman" panose="02020603050405020304" pitchFamily="18" charset="0"/>
            </a:endParaRPr>
          </a:p>
        </p:txBody>
      </p:sp>
      <p:sp>
        <p:nvSpPr>
          <p:cNvPr id="27650" name="Content Placeholder 5">
            <a:extLst>
              <a:ext uri="{FF2B5EF4-FFF2-40B4-BE49-F238E27FC236}">
                <a16:creationId xmlns:a16="http://schemas.microsoft.com/office/drawing/2014/main" id="{28912575-846C-544B-8E33-431B11D6561B}"/>
              </a:ext>
            </a:extLst>
          </p:cNvPr>
          <p:cNvSpPr>
            <a:spLocks noGrp="1" noChangeArrowheads="1"/>
          </p:cNvSpPr>
          <p:nvPr>
            <p:ph sz="quarter" idx="10"/>
          </p:nvPr>
        </p:nvSpPr>
        <p:spPr bwMode="auto">
          <a:xfrm>
            <a:off x="488302" y="1675898"/>
            <a:ext cx="10972800" cy="496442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fontScale="92500" lnSpcReduction="20000"/>
          </a:bodyPr>
          <a:lstStyle/>
          <a:p>
            <a:pPr>
              <a:spcBef>
                <a:spcPct val="0"/>
              </a:spcBef>
              <a:spcAft>
                <a:spcPct val="0"/>
              </a:spcAft>
            </a:pPr>
            <a:r>
              <a:rPr lang="en-GB" sz="2200" b="1" dirty="0">
                <a:effectLst/>
                <a:latin typeface="Calibri" panose="020F0502020204030204" pitchFamily="34" charset="0"/>
                <a:ea typeface="Calibri" panose="020F0502020204030204" pitchFamily="34" charset="0"/>
                <a:cs typeface="Arial" panose="020B0604020202020204" pitchFamily="34" charset="0"/>
              </a:rPr>
              <a:t>Research question: </a:t>
            </a:r>
            <a:r>
              <a:rPr lang="en-GB" sz="2200" dirty="0">
                <a:effectLst/>
                <a:latin typeface="Calibri" panose="020F0502020204030204" pitchFamily="34" charset="0"/>
                <a:ea typeface="Calibri" panose="020F0502020204030204" pitchFamily="34" charset="0"/>
                <a:cs typeface="Arial" panose="020B0604020202020204" pitchFamily="34" charset="0"/>
              </a:rPr>
              <a:t>‘what are the key gender dynamics and norms at intra-household level, that affect the feminization of agriculture in Sub-Saharan Africa?’</a:t>
            </a:r>
          </a:p>
          <a:p>
            <a:pPr>
              <a:spcBef>
                <a:spcPct val="0"/>
              </a:spcBef>
              <a:spcAft>
                <a:spcPct val="0"/>
              </a:spcAft>
            </a:pPr>
            <a:endParaRPr lang="en-GB" sz="1000" b="1" dirty="0">
              <a:latin typeface="Calibri" panose="020F0502020204030204" pitchFamily="34" charset="0"/>
              <a:ea typeface="Calibri" panose="020F0502020204030204" pitchFamily="34" charset="0"/>
              <a:cs typeface="Arial" panose="020B0604020202020204" pitchFamily="34" charset="0"/>
            </a:endParaRPr>
          </a:p>
          <a:p>
            <a:pPr>
              <a:spcBef>
                <a:spcPct val="0"/>
              </a:spcBef>
              <a:spcAft>
                <a:spcPct val="0"/>
              </a:spcAft>
            </a:pPr>
            <a:r>
              <a:rPr lang="en-GB" sz="2200" b="1" dirty="0">
                <a:latin typeface="Calibri" panose="020F0502020204030204" pitchFamily="34" charset="0"/>
                <a:ea typeface="Calibri" panose="020F0502020204030204" pitchFamily="34" charset="0"/>
                <a:cs typeface="Arial" panose="020B0604020202020204" pitchFamily="34" charset="0"/>
              </a:rPr>
              <a:t>Goal</a:t>
            </a:r>
            <a:r>
              <a:rPr lang="en-GB" sz="2200" dirty="0">
                <a:latin typeface="Calibri" panose="020F0502020204030204" pitchFamily="34" charset="0"/>
                <a:ea typeface="Calibri" panose="020F0502020204030204" pitchFamily="34" charset="0"/>
                <a:cs typeface="Arial" panose="020B0604020202020204" pitchFamily="34" charset="0"/>
              </a:rPr>
              <a:t>: develop a methodology to identify drivers of feminization using 3 databases on Sub-Saharan Africa</a:t>
            </a:r>
          </a:p>
          <a:p>
            <a:pPr>
              <a:spcBef>
                <a:spcPct val="0"/>
              </a:spcBef>
              <a:spcAft>
                <a:spcPct val="0"/>
              </a:spcAft>
            </a:pPr>
            <a:endParaRPr lang="en-GB" sz="1000" dirty="0">
              <a:latin typeface="Calibri" panose="020F0502020204030204" pitchFamily="34" charset="0"/>
              <a:ea typeface="Calibri" panose="020F0502020204030204" pitchFamily="34" charset="0"/>
              <a:cs typeface="Arial" panose="020B0604020202020204" pitchFamily="34" charset="0"/>
            </a:endParaRPr>
          </a:p>
          <a:p>
            <a:pPr>
              <a:spcAft>
                <a:spcPts val="1200"/>
              </a:spcAft>
            </a:pPr>
            <a:r>
              <a:rPr lang="en-GB" sz="2200" b="1" dirty="0">
                <a:latin typeface="Calibri" panose="020F0502020204030204" pitchFamily="34" charset="0"/>
                <a:ea typeface="Calibri" panose="020F0502020204030204" pitchFamily="34" charset="0"/>
                <a:cs typeface="Arial" panose="020B0604020202020204" pitchFamily="34" charset="0"/>
              </a:rPr>
              <a:t>Approach</a:t>
            </a:r>
            <a:r>
              <a:rPr lang="en-GB" sz="2200" dirty="0">
                <a:latin typeface="Calibri" panose="020F0502020204030204" pitchFamily="34" charset="0"/>
                <a:ea typeface="Calibri" panose="020F0502020204030204" pitchFamily="34" charset="0"/>
                <a:cs typeface="Arial" panose="020B0604020202020204" pitchFamily="34" charset="0"/>
              </a:rPr>
              <a:t>: </a:t>
            </a:r>
            <a:r>
              <a:rPr lang="en-GB" sz="2000" dirty="0"/>
              <a:t>Identified …</a:t>
            </a:r>
          </a:p>
          <a:p>
            <a:pPr marL="457200" indent="-457200">
              <a:spcAft>
                <a:spcPts val="1200"/>
              </a:spcAft>
              <a:buFont typeface="+mj-lt"/>
              <a:buAutoNum type="arabicPeriod"/>
            </a:pPr>
            <a:r>
              <a:rPr lang="en-GB" sz="2000" dirty="0"/>
              <a:t>Possible key drivers of </a:t>
            </a:r>
            <a:r>
              <a:rPr lang="en-GB" sz="2000" dirty="0" err="1"/>
              <a:t>FoA</a:t>
            </a:r>
            <a:r>
              <a:rPr lang="en-GB" sz="2000" dirty="0"/>
              <a:t>: desk work (inductive)</a:t>
            </a:r>
          </a:p>
          <a:p>
            <a:pPr marL="457200" indent="-457200">
              <a:spcAft>
                <a:spcPts val="1200"/>
              </a:spcAft>
              <a:buFont typeface="+mj-lt"/>
              <a:buAutoNum type="arabicPeriod"/>
            </a:pPr>
            <a:r>
              <a:rPr lang="en-GB" sz="2000" dirty="0"/>
              <a:t>Proxy indicators for each driver and related datasets (DHS; World Bank Indicators; OECD-SIGI)</a:t>
            </a:r>
          </a:p>
          <a:p>
            <a:pPr marL="457200" indent="-457200">
              <a:spcAft>
                <a:spcPts val="1200"/>
              </a:spcAft>
              <a:buFont typeface="+mj-lt"/>
              <a:buAutoNum type="arabicPeriod"/>
            </a:pPr>
            <a:r>
              <a:rPr lang="en-GB" sz="2000" dirty="0"/>
              <a:t>African countries characterized by </a:t>
            </a:r>
            <a:r>
              <a:rPr lang="en-GB" sz="2000" dirty="0" err="1"/>
              <a:t>FoA</a:t>
            </a:r>
            <a:r>
              <a:rPr lang="en-GB" sz="2000" dirty="0"/>
              <a:t> or </a:t>
            </a:r>
            <a:r>
              <a:rPr lang="en-GB" sz="2000" dirty="0" err="1"/>
              <a:t>MoA</a:t>
            </a:r>
            <a:r>
              <a:rPr lang="en-GB" sz="2000" dirty="0"/>
              <a:t> using existing datasets (</a:t>
            </a:r>
            <a:r>
              <a:rPr lang="en-US" sz="2000" dirty="0"/>
              <a:t>DHS)</a:t>
            </a:r>
            <a:endParaRPr lang="en-GB" sz="2000" dirty="0"/>
          </a:p>
          <a:p>
            <a:pPr marL="457200" indent="-457200">
              <a:spcAft>
                <a:spcPts val="1200"/>
              </a:spcAft>
              <a:buFont typeface="+mj-lt"/>
              <a:buAutoNum type="arabicPeriod"/>
            </a:pPr>
            <a:r>
              <a:rPr lang="en-US" sz="2000" dirty="0"/>
              <a:t>Patterns of drivers in </a:t>
            </a:r>
            <a:r>
              <a:rPr lang="en-US" sz="2000" dirty="0" err="1"/>
              <a:t>FoA</a:t>
            </a:r>
            <a:r>
              <a:rPr lang="en-US" sz="2000" dirty="0"/>
              <a:t> /</a:t>
            </a:r>
            <a:r>
              <a:rPr lang="en-US" sz="2000" dirty="0" err="1"/>
              <a:t>MoA</a:t>
            </a:r>
            <a:r>
              <a:rPr lang="en-US" sz="2000" dirty="0"/>
              <a:t> countries (deductive): statistical analysis and machine learning</a:t>
            </a:r>
            <a:endParaRPr lang="en-GB" sz="2000" dirty="0"/>
          </a:p>
          <a:p>
            <a:pPr marL="457200" indent="-457200">
              <a:spcAft>
                <a:spcPts val="1200"/>
              </a:spcAft>
              <a:buFont typeface="+mj-lt"/>
              <a:buAutoNum type="arabicPeriod"/>
            </a:pPr>
            <a:r>
              <a:rPr lang="en-US" sz="2000" dirty="0"/>
              <a:t>Validation of drivers at community level. </a:t>
            </a:r>
            <a:endParaRPr lang="en-US" sz="2000" dirty="0">
              <a:solidFill>
                <a:srgbClr val="FF0000"/>
              </a:solidFill>
            </a:endParaRPr>
          </a:p>
          <a:p>
            <a:pPr marL="457200" indent="-457200">
              <a:spcAft>
                <a:spcPts val="1200"/>
              </a:spcAft>
              <a:buFont typeface="+mj-lt"/>
              <a:buAutoNum type="arabicPeriod"/>
            </a:pPr>
            <a:r>
              <a:rPr lang="en-US" sz="2000" dirty="0"/>
              <a:t>Adjustment of our model of interacting drivers. </a:t>
            </a:r>
          </a:p>
          <a:p>
            <a:pPr marL="457200" indent="-457200">
              <a:spcAft>
                <a:spcPts val="1200"/>
              </a:spcAft>
              <a:buFont typeface="+mj-lt"/>
              <a:buAutoNum type="arabicPeriod"/>
            </a:pPr>
            <a:endParaRPr lang="en-US" sz="2000" dirty="0">
              <a:solidFill>
                <a:srgbClr val="FF0000"/>
              </a:solidFill>
            </a:endParaRPr>
          </a:p>
          <a:p>
            <a:pPr>
              <a:spcBef>
                <a:spcPct val="0"/>
              </a:spcBef>
              <a:spcAft>
                <a:spcPct val="0"/>
              </a:spcAft>
            </a:pPr>
            <a:r>
              <a:rPr lang="it-IT" sz="1400" dirty="0">
                <a:latin typeface="Calibri" panose="020F0502020204030204" pitchFamily="34" charset="0"/>
                <a:ea typeface="Calibri" panose="020F0502020204030204" pitchFamily="34" charset="0"/>
                <a:cs typeface="Arial" panose="020B0604020202020204" pitchFamily="34" charset="0"/>
              </a:rPr>
              <a:t>Alessandra Galiè, Team Leader – Gender, ILRI,  </a:t>
            </a:r>
            <a:r>
              <a:rPr lang="en-GB" sz="1400" dirty="0">
                <a:latin typeface="Calibri" panose="020F0502020204030204" pitchFamily="34" charset="0"/>
                <a:ea typeface="Calibri" panose="020F0502020204030204" pitchFamily="34" charset="0"/>
                <a:cs typeface="Arial" panose="020B0604020202020204" pitchFamily="34" charset="0"/>
              </a:rPr>
              <a:t>a.galie@cgiar.org</a:t>
            </a:r>
            <a:endParaRPr lang="en-GB" sz="1400" dirty="0">
              <a:effectLst/>
              <a:latin typeface="Calibri" panose="020F0502020204030204" pitchFamily="34" charset="0"/>
              <a:ea typeface="Calibri" panose="020F0502020204030204" pitchFamily="34" charset="0"/>
              <a:cs typeface="Arial" panose="020B0604020202020204" pitchFamily="34" charset="0"/>
            </a:endParaRPr>
          </a:p>
          <a:p>
            <a:pPr>
              <a:spcBef>
                <a:spcPct val="0"/>
              </a:spcBef>
              <a:spcAft>
                <a:spcPct val="0"/>
              </a:spcAft>
            </a:pPr>
            <a:endParaRPr lang="en-GB" sz="1400" dirty="0">
              <a:latin typeface="Calibri" panose="020F0502020204030204" pitchFamily="34" charset="0"/>
              <a:ea typeface="Calibri" panose="020F0502020204030204" pitchFamily="34" charset="0"/>
              <a:cs typeface="Arial" panose="020B0604020202020204" pitchFamily="34" charset="0"/>
            </a:endParaRPr>
          </a:p>
          <a:p>
            <a:pPr>
              <a:spcBef>
                <a:spcPct val="0"/>
              </a:spcBef>
              <a:spcAft>
                <a:spcPct val="0"/>
              </a:spcAft>
            </a:pPr>
            <a:r>
              <a:rPr lang="en-GB" sz="2000" dirty="0">
                <a:latin typeface="Calibri" panose="020F0502020204030204" pitchFamily="34" charset="0"/>
                <a:ea typeface="Calibri" panose="020F0502020204030204" pitchFamily="34" charset="0"/>
                <a:cs typeface="Arial" panose="020B0604020202020204" pitchFamily="34" charset="0"/>
              </a:rPr>
              <a:t> </a:t>
            </a:r>
          </a:p>
          <a:p>
            <a:pPr>
              <a:spcBef>
                <a:spcPct val="0"/>
              </a:spcBef>
              <a:spcAft>
                <a:spcPct val="0"/>
              </a:spcAft>
            </a:pPr>
            <a:endParaRPr lang="en-GB" sz="2000" dirty="0">
              <a:latin typeface="Calibri" panose="020F0502020204030204" pitchFamily="34" charset="0"/>
              <a:ea typeface="Calibri" panose="020F0502020204030204" pitchFamily="34" charset="0"/>
              <a:cs typeface="Arial" panose="020B0604020202020204" pitchFamily="34" charset="0"/>
            </a:endParaRPr>
          </a:p>
          <a:p>
            <a:pPr>
              <a:spcBef>
                <a:spcPct val="0"/>
              </a:spcBef>
              <a:spcAft>
                <a:spcPct val="0"/>
              </a:spcAft>
            </a:pPr>
            <a:endParaRPr lang="en-KE" altLang="en-KE" sz="2000" dirty="0"/>
          </a:p>
        </p:txBody>
      </p:sp>
      <p:sp>
        <p:nvSpPr>
          <p:cNvPr id="4" name="Ellipse 3">
            <a:extLst>
              <a:ext uri="{FF2B5EF4-FFF2-40B4-BE49-F238E27FC236}">
                <a16:creationId xmlns:a16="http://schemas.microsoft.com/office/drawing/2014/main" id="{0C081693-9B29-4F07-B177-B9CA5570E908}"/>
              </a:ext>
            </a:extLst>
          </p:cNvPr>
          <p:cNvSpPr/>
          <p:nvPr/>
        </p:nvSpPr>
        <p:spPr>
          <a:xfrm>
            <a:off x="10986641" y="886844"/>
            <a:ext cx="617530" cy="634045"/>
          </a:xfrm>
          <a:prstGeom prst="ellipse">
            <a:avLst/>
          </a:prstGeom>
          <a:solidFill>
            <a:srgbClr val="00B0F0"/>
          </a:solidFill>
        </p:spPr>
        <p:style>
          <a:lnRef idx="2">
            <a:schemeClr val="lt1">
              <a:hueOff val="0"/>
              <a:satOff val="0"/>
              <a:lumOff val="0"/>
              <a:alphaOff val="0"/>
            </a:schemeClr>
          </a:lnRef>
          <a:fillRef idx="1">
            <a:scrgbClr r="0" g="0" b="0"/>
          </a:fillRef>
          <a:effectRef idx="0">
            <a:schemeClr val="accent5">
              <a:hueOff val="-6758543"/>
              <a:satOff val="-17419"/>
              <a:lumOff val="-11765"/>
              <a:alphaOff val="0"/>
            </a:schemeClr>
          </a:effectRef>
          <a:fontRef idx="minor">
            <a:schemeClr val="lt1"/>
          </a:fontRef>
        </p:style>
      </p:sp>
      <p:sp>
        <p:nvSpPr>
          <p:cNvPr id="5" name="Kreis: nicht ausgefüllt 4">
            <a:extLst>
              <a:ext uri="{FF2B5EF4-FFF2-40B4-BE49-F238E27FC236}">
                <a16:creationId xmlns:a16="http://schemas.microsoft.com/office/drawing/2014/main" id="{11FA1CE0-7F01-478C-8B3B-B31735819321}"/>
              </a:ext>
            </a:extLst>
          </p:cNvPr>
          <p:cNvSpPr/>
          <p:nvPr/>
        </p:nvSpPr>
        <p:spPr>
          <a:xfrm>
            <a:off x="10503171" y="2945055"/>
            <a:ext cx="572400" cy="572400"/>
          </a:xfrm>
          <a:prstGeom prst="donut">
            <a:avLst>
              <a:gd name="adj" fmla="val 20000"/>
            </a:avLst>
          </a:prstGeom>
          <a:solidFill>
            <a:srgbClr val="7030A0"/>
          </a:solidFill>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sp>
      <p:sp>
        <p:nvSpPr>
          <p:cNvPr id="6" name="Ellipse 5">
            <a:extLst>
              <a:ext uri="{FF2B5EF4-FFF2-40B4-BE49-F238E27FC236}">
                <a16:creationId xmlns:a16="http://schemas.microsoft.com/office/drawing/2014/main" id="{02F24ADA-15E7-430F-8643-69AE6E91DE53}"/>
              </a:ext>
            </a:extLst>
          </p:cNvPr>
          <p:cNvSpPr/>
          <p:nvPr/>
        </p:nvSpPr>
        <p:spPr>
          <a:xfrm>
            <a:off x="6835539" y="5306716"/>
            <a:ext cx="545263" cy="572400"/>
          </a:xfrm>
          <a:prstGeom prst="ellipse">
            <a:avLst/>
          </a:prstGeom>
          <a:solidFill>
            <a:srgbClr val="FFC000"/>
          </a:solidFill>
        </p:spPr>
        <p:style>
          <a:lnRef idx="2">
            <a:schemeClr val="lt1">
              <a:hueOff val="0"/>
              <a:satOff val="0"/>
              <a:lumOff val="0"/>
              <a:alphaOff val="0"/>
            </a:schemeClr>
          </a:lnRef>
          <a:fillRef idx="1">
            <a:scrgbClr r="0" g="0" b="0"/>
          </a:fillRef>
          <a:effectRef idx="0">
            <a:schemeClr val="accent5">
              <a:hueOff val="0"/>
              <a:satOff val="0"/>
              <a:lumOff val="0"/>
              <a:alphaOff val="0"/>
            </a:schemeClr>
          </a:effectRef>
          <a:fontRef idx="minor">
            <a:schemeClr val="lt1"/>
          </a:fontRef>
        </p:style>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 name="Picture 36">
            <a:extLst>
              <a:ext uri="{FF2B5EF4-FFF2-40B4-BE49-F238E27FC236}">
                <a16:creationId xmlns:a16="http://schemas.microsoft.com/office/drawing/2014/main" id="{AC89992E-6229-473A-9177-5951CC444189}"/>
              </a:ext>
            </a:extLst>
          </p:cNvPr>
          <p:cNvPicPr/>
          <p:nvPr/>
        </p:nvPicPr>
        <p:blipFill>
          <a:blip r:embed="rId3" cstate="screen">
            <a:extLst>
              <a:ext uri="{28A0092B-C50C-407E-A947-70E740481C1C}">
                <a14:useLocalDpi xmlns:a14="http://schemas.microsoft.com/office/drawing/2010/main"/>
              </a:ext>
            </a:extLst>
          </a:blip>
          <a:srcRect/>
          <a:stretch>
            <a:fillRect/>
          </a:stretch>
        </p:blipFill>
        <p:spPr bwMode="auto">
          <a:xfrm>
            <a:off x="67302" y="983161"/>
            <a:ext cx="5973445" cy="4559935"/>
          </a:xfrm>
          <a:prstGeom prst="rect">
            <a:avLst/>
          </a:prstGeom>
          <a:noFill/>
          <a:ln>
            <a:noFill/>
          </a:ln>
        </p:spPr>
      </p:pic>
      <p:sp>
        <p:nvSpPr>
          <p:cNvPr id="19" name="Titel 1">
            <a:extLst>
              <a:ext uri="{FF2B5EF4-FFF2-40B4-BE49-F238E27FC236}">
                <a16:creationId xmlns:a16="http://schemas.microsoft.com/office/drawing/2014/main" id="{7FD544A6-48B2-4EA5-A56F-4B5E98C1A444}"/>
              </a:ext>
            </a:extLst>
          </p:cNvPr>
          <p:cNvSpPr txBox="1">
            <a:spLocks/>
          </p:cNvSpPr>
          <p:nvPr/>
        </p:nvSpPr>
        <p:spPr>
          <a:xfrm>
            <a:off x="331142" y="-27013"/>
            <a:ext cx="7773356" cy="89229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2200" b="1" dirty="0">
                <a:solidFill>
                  <a:schemeClr val="accent6">
                    <a:lumMod val="75000"/>
                  </a:schemeClr>
                </a:solidFill>
              </a:rPr>
              <a:t> </a:t>
            </a:r>
            <a:r>
              <a:rPr lang="en-US" sz="2200" b="1" dirty="0">
                <a:solidFill>
                  <a:schemeClr val="accent2">
                    <a:lumMod val="50000"/>
                  </a:schemeClr>
                </a:solidFill>
                <a:cs typeface="Calibri Light" panose="020F0302020204030204" pitchFamily="34" charset="0"/>
              </a:rPr>
              <a:t>Empowering women through targeting information or role models: Evidence from an experiment in agricultural extension in Uganda</a:t>
            </a:r>
          </a:p>
        </p:txBody>
      </p:sp>
      <p:sp>
        <p:nvSpPr>
          <p:cNvPr id="5" name="Rectangle 4">
            <a:extLst>
              <a:ext uri="{FF2B5EF4-FFF2-40B4-BE49-F238E27FC236}">
                <a16:creationId xmlns:a16="http://schemas.microsoft.com/office/drawing/2014/main" id="{204AE53F-BAB3-42A1-AABD-515DF0EA4F12}"/>
              </a:ext>
            </a:extLst>
          </p:cNvPr>
          <p:cNvSpPr/>
          <p:nvPr/>
        </p:nvSpPr>
        <p:spPr>
          <a:xfrm>
            <a:off x="9072261" y="5632328"/>
            <a:ext cx="3133341" cy="646331"/>
          </a:xfrm>
          <a:prstGeom prst="rect">
            <a:avLst/>
          </a:prstGeom>
        </p:spPr>
        <p:txBody>
          <a:bodyPr wrap="square">
            <a:spAutoFit/>
          </a:bodyPr>
          <a:lstStyle/>
          <a:p>
            <a:r>
              <a:rPr lang="en-US" sz="1200" b="1" dirty="0">
                <a:solidFill>
                  <a:schemeClr val="accent6">
                    <a:lumMod val="75000"/>
                  </a:schemeClr>
                </a:solidFill>
                <a:cs typeface="Calibri" panose="020F0502020204030204" pitchFamily="34" charset="0"/>
              </a:rPr>
              <a:t>Els Lecoutere </a:t>
            </a:r>
            <a:r>
              <a:rPr lang="en-US" sz="1200" dirty="0">
                <a:solidFill>
                  <a:schemeClr val="accent6">
                    <a:lumMod val="75000"/>
                  </a:schemeClr>
                </a:solidFill>
                <a:cs typeface="Calibri" panose="020F0502020204030204" pitchFamily="34" charset="0"/>
              </a:rPr>
              <a:t>CGIAR Gender Platform</a:t>
            </a:r>
          </a:p>
          <a:p>
            <a:r>
              <a:rPr lang="en-US" sz="1200" b="1" dirty="0">
                <a:solidFill>
                  <a:schemeClr val="accent6">
                    <a:lumMod val="75000"/>
                  </a:schemeClr>
                </a:solidFill>
                <a:cs typeface="Calibri" panose="020F0502020204030204" pitchFamily="34" charset="0"/>
              </a:rPr>
              <a:t>David J. Spielman </a:t>
            </a:r>
            <a:r>
              <a:rPr lang="en-US" sz="1200" dirty="0">
                <a:solidFill>
                  <a:schemeClr val="accent6">
                    <a:lumMod val="75000"/>
                  </a:schemeClr>
                </a:solidFill>
                <a:cs typeface="Calibri" panose="020F0502020204030204" pitchFamily="34" charset="0"/>
              </a:rPr>
              <a:t>IFPRI</a:t>
            </a:r>
          </a:p>
          <a:p>
            <a:r>
              <a:rPr lang="en-US" sz="1200" b="1" dirty="0">
                <a:solidFill>
                  <a:schemeClr val="accent6">
                    <a:lumMod val="75000"/>
                  </a:schemeClr>
                </a:solidFill>
                <a:cs typeface="Calibri" panose="020F0502020204030204" pitchFamily="34" charset="0"/>
              </a:rPr>
              <a:t>Bjorn Van Campenhout </a:t>
            </a:r>
            <a:r>
              <a:rPr lang="en-US" sz="1200" dirty="0">
                <a:solidFill>
                  <a:schemeClr val="accent6">
                    <a:lumMod val="75000"/>
                  </a:schemeClr>
                </a:solidFill>
                <a:cs typeface="Calibri" panose="020F0502020204030204" pitchFamily="34" charset="0"/>
              </a:rPr>
              <a:t>IFPRI/LICOS KU Leuven</a:t>
            </a:r>
            <a:endParaRPr lang="en-US" sz="1200" dirty="0">
              <a:solidFill>
                <a:schemeClr val="accent6">
                  <a:lumMod val="75000"/>
                </a:schemeClr>
              </a:solidFill>
            </a:endParaRPr>
          </a:p>
        </p:txBody>
      </p:sp>
      <p:sp>
        <p:nvSpPr>
          <p:cNvPr id="21" name="TextBox 20">
            <a:extLst>
              <a:ext uri="{FF2B5EF4-FFF2-40B4-BE49-F238E27FC236}">
                <a16:creationId xmlns:a16="http://schemas.microsoft.com/office/drawing/2014/main" id="{DE4F56FB-1F9F-4BFA-8E94-4FFE470F6406}"/>
              </a:ext>
            </a:extLst>
          </p:cNvPr>
          <p:cNvSpPr txBox="1"/>
          <p:nvPr/>
        </p:nvSpPr>
        <p:spPr>
          <a:xfrm>
            <a:off x="1721436" y="915478"/>
            <a:ext cx="5268332" cy="954107"/>
          </a:xfrm>
          <a:prstGeom prst="rect">
            <a:avLst/>
          </a:prstGeom>
          <a:noFill/>
        </p:spPr>
        <p:txBody>
          <a:bodyPr wrap="square" rtlCol="0">
            <a:spAutoFit/>
          </a:bodyPr>
          <a:lstStyle/>
          <a:p>
            <a:r>
              <a:rPr lang="en-GB" sz="1400" b="1" dirty="0">
                <a:solidFill>
                  <a:schemeClr val="tx1">
                    <a:lumMod val="65000"/>
                    <a:lumOff val="35000"/>
                  </a:schemeClr>
                </a:solidFill>
              </a:rPr>
              <a:t>Intra-household constraints </a:t>
            </a:r>
            <a:r>
              <a:rPr lang="en-GB" sz="1400" dirty="0">
                <a:solidFill>
                  <a:schemeClr val="tx1">
                    <a:lumMod val="65000"/>
                    <a:lumOff val="35000"/>
                  </a:schemeClr>
                </a:solidFill>
              </a:rPr>
              <a:t>to women’s participation, agency, and benefits from agriculture</a:t>
            </a:r>
            <a:r>
              <a:rPr lang="en-US" sz="1400" dirty="0">
                <a:solidFill>
                  <a:schemeClr val="tx1">
                    <a:lumMod val="65000"/>
                    <a:lumOff val="35000"/>
                  </a:schemeClr>
                </a:solidFill>
              </a:rPr>
              <a:t> </a:t>
            </a:r>
          </a:p>
          <a:p>
            <a:pPr marL="285750" indent="-285750">
              <a:buFont typeface="Arial" panose="020B0604020202020204" pitchFamily="34" charset="0"/>
              <a:buChar char="•"/>
            </a:pPr>
            <a:r>
              <a:rPr lang="en-US" sz="1400" dirty="0">
                <a:solidFill>
                  <a:schemeClr val="tx1">
                    <a:lumMod val="65000"/>
                    <a:lumOff val="35000"/>
                  </a:schemeClr>
                </a:solidFill>
              </a:rPr>
              <a:t>women’s </a:t>
            </a:r>
            <a:r>
              <a:rPr lang="en-US" sz="1400" b="1" dirty="0">
                <a:solidFill>
                  <a:schemeClr val="tx1">
                    <a:lumMod val="65000"/>
                    <a:lumOff val="35000"/>
                  </a:schemeClr>
                </a:solidFill>
              </a:rPr>
              <a:t>information disadvantage </a:t>
            </a:r>
          </a:p>
          <a:p>
            <a:pPr marL="285750" indent="-285750">
              <a:buFont typeface="Arial" panose="020B0604020202020204" pitchFamily="34" charset="0"/>
              <a:buChar char="•"/>
            </a:pPr>
            <a:r>
              <a:rPr lang="en-US" sz="1400" dirty="0">
                <a:solidFill>
                  <a:schemeClr val="tx1">
                    <a:lumMod val="65000"/>
                    <a:lumOff val="35000"/>
                  </a:schemeClr>
                </a:solidFill>
              </a:rPr>
              <a:t>women’s</a:t>
            </a:r>
            <a:r>
              <a:rPr lang="en-US" sz="1400" b="1" dirty="0">
                <a:solidFill>
                  <a:schemeClr val="tx1">
                    <a:lumMod val="65000"/>
                    <a:lumOff val="35000"/>
                  </a:schemeClr>
                </a:solidFill>
              </a:rPr>
              <a:t> role as agricultural producers </a:t>
            </a:r>
            <a:r>
              <a:rPr lang="en-US" sz="1400" dirty="0">
                <a:solidFill>
                  <a:schemeClr val="tx1">
                    <a:lumMod val="65000"/>
                    <a:lumOff val="35000"/>
                  </a:schemeClr>
                </a:solidFill>
              </a:rPr>
              <a:t>rarely recognized</a:t>
            </a:r>
            <a:endParaRPr lang="en-US" sz="1400" b="1" dirty="0">
              <a:solidFill>
                <a:schemeClr val="tx1">
                  <a:lumMod val="65000"/>
                  <a:lumOff val="35000"/>
                </a:schemeClr>
              </a:solidFill>
            </a:endParaRPr>
          </a:p>
        </p:txBody>
      </p:sp>
      <p:sp>
        <p:nvSpPr>
          <p:cNvPr id="22" name="Rectangle 21">
            <a:extLst>
              <a:ext uri="{FF2B5EF4-FFF2-40B4-BE49-F238E27FC236}">
                <a16:creationId xmlns:a16="http://schemas.microsoft.com/office/drawing/2014/main" id="{36D0BB8D-543C-45D4-951C-E46950C83680}"/>
              </a:ext>
            </a:extLst>
          </p:cNvPr>
          <p:cNvSpPr/>
          <p:nvPr/>
        </p:nvSpPr>
        <p:spPr>
          <a:xfrm>
            <a:off x="9496210" y="6601825"/>
            <a:ext cx="4111521" cy="307777"/>
          </a:xfrm>
          <a:prstGeom prst="rect">
            <a:avLst/>
          </a:prstGeom>
        </p:spPr>
        <p:txBody>
          <a:bodyPr wrap="square">
            <a:spAutoFit/>
          </a:bodyPr>
          <a:lstStyle/>
          <a:p>
            <a:r>
              <a:rPr lang="en-US" sz="700" dirty="0">
                <a:solidFill>
                  <a:schemeClr val="bg1">
                    <a:lumMod val="85000"/>
                  </a:schemeClr>
                </a:solidFill>
                <a:hlinkClick r:id="rId4">
                  <a:extLst>
                    <a:ext uri="{A12FA001-AC4F-418D-AE19-62706E023703}">
                      <ahyp:hlinkClr xmlns:ahyp="http://schemas.microsoft.com/office/drawing/2018/hyperlinkcolor" val="tx"/>
                    </a:ext>
                  </a:extLst>
                </a:hlinkClick>
              </a:rPr>
              <a:t>https://academic.oup.com/ofid/article-abstract/6/3/ofz001/5272497</a:t>
            </a:r>
            <a:endParaRPr lang="en-US" sz="700" dirty="0">
              <a:solidFill>
                <a:schemeClr val="bg1">
                  <a:lumMod val="85000"/>
                </a:schemeClr>
              </a:solidFill>
            </a:endParaRPr>
          </a:p>
          <a:p>
            <a:r>
              <a:rPr lang="en-US" sz="700" dirty="0">
                <a:solidFill>
                  <a:schemeClr val="bg1">
                    <a:lumMod val="85000"/>
                  </a:schemeClr>
                </a:solidFill>
                <a:hlinkClick r:id="rId5">
                  <a:extLst>
                    <a:ext uri="{A12FA001-AC4F-418D-AE19-62706E023703}">
                      <ahyp:hlinkClr xmlns:ahyp="http://schemas.microsoft.com/office/drawing/2018/hyperlinkcolor" val="tx"/>
                    </a:ext>
                  </a:extLst>
                </a:hlinkClick>
              </a:rPr>
              <a:t>www.mapsopensource.com</a:t>
            </a:r>
            <a:r>
              <a:rPr lang="en-US" sz="700" dirty="0">
                <a:solidFill>
                  <a:schemeClr val="bg1">
                    <a:lumMod val="85000"/>
                  </a:schemeClr>
                </a:solidFill>
              </a:rPr>
              <a:t> </a:t>
            </a:r>
          </a:p>
        </p:txBody>
      </p:sp>
      <p:grpSp>
        <p:nvGrpSpPr>
          <p:cNvPr id="35" name="Group 34">
            <a:extLst>
              <a:ext uri="{FF2B5EF4-FFF2-40B4-BE49-F238E27FC236}">
                <a16:creationId xmlns:a16="http://schemas.microsoft.com/office/drawing/2014/main" id="{72964DE3-B2A8-4EBB-AA93-4CCB6CCBB361}"/>
              </a:ext>
            </a:extLst>
          </p:cNvPr>
          <p:cNvGrpSpPr>
            <a:grpSpLocks noChangeAspect="1"/>
          </p:cNvGrpSpPr>
          <p:nvPr/>
        </p:nvGrpSpPr>
        <p:grpSpPr>
          <a:xfrm>
            <a:off x="8028714" y="144509"/>
            <a:ext cx="4005714" cy="2670659"/>
            <a:chOff x="8435862" y="87290"/>
            <a:chExt cx="3674350" cy="2449735"/>
          </a:xfrm>
        </p:grpSpPr>
        <p:pic>
          <p:nvPicPr>
            <p:cNvPr id="8" name="Picture 7" descr="Map&#10;&#10;Description automatically generated">
              <a:extLst>
                <a:ext uri="{FF2B5EF4-FFF2-40B4-BE49-F238E27FC236}">
                  <a16:creationId xmlns:a16="http://schemas.microsoft.com/office/drawing/2014/main" id="{6B880285-8322-45D8-8C3C-070EDAC8A643}"/>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l="64156" t="64242" r="1092" b="689"/>
            <a:stretch/>
          </p:blipFill>
          <p:spPr>
            <a:xfrm>
              <a:off x="10830155" y="87290"/>
              <a:ext cx="1280057" cy="1399654"/>
            </a:xfrm>
            <a:prstGeom prst="rect">
              <a:avLst/>
            </a:prstGeom>
          </p:spPr>
        </p:pic>
        <p:pic>
          <p:nvPicPr>
            <p:cNvPr id="23" name="Picture 22">
              <a:extLst>
                <a:ext uri="{FF2B5EF4-FFF2-40B4-BE49-F238E27FC236}">
                  <a16:creationId xmlns:a16="http://schemas.microsoft.com/office/drawing/2014/main" id="{C754967B-99DC-4973-9DB2-4E6E52A665F0}"/>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8435862" y="177845"/>
              <a:ext cx="1211939" cy="1291314"/>
            </a:xfrm>
            <a:prstGeom prst="rect">
              <a:avLst/>
            </a:prstGeom>
          </p:spPr>
        </p:pic>
        <p:pic>
          <p:nvPicPr>
            <p:cNvPr id="6" name="Picture 5">
              <a:extLst>
                <a:ext uri="{FF2B5EF4-FFF2-40B4-BE49-F238E27FC236}">
                  <a16:creationId xmlns:a16="http://schemas.microsoft.com/office/drawing/2014/main" id="{4184BDFC-25DD-4454-AC1B-87E26EF981DA}"/>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9632929" y="856788"/>
              <a:ext cx="1612255" cy="1680237"/>
            </a:xfrm>
            <a:prstGeom prst="rect">
              <a:avLst/>
            </a:prstGeom>
          </p:spPr>
        </p:pic>
        <p:sp>
          <p:nvSpPr>
            <p:cNvPr id="24" name="Rectangle 23">
              <a:extLst>
                <a:ext uri="{FF2B5EF4-FFF2-40B4-BE49-F238E27FC236}">
                  <a16:creationId xmlns:a16="http://schemas.microsoft.com/office/drawing/2014/main" id="{5C5E5D8D-7A73-4ADE-8944-62CBE41D401F}"/>
                </a:ext>
              </a:extLst>
            </p:cNvPr>
            <p:cNvSpPr/>
            <p:nvPr/>
          </p:nvSpPr>
          <p:spPr>
            <a:xfrm>
              <a:off x="10647172" y="1838036"/>
              <a:ext cx="264039" cy="26785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5" name="Straight Connector 24">
              <a:extLst>
                <a:ext uri="{FF2B5EF4-FFF2-40B4-BE49-F238E27FC236}">
                  <a16:creationId xmlns:a16="http://schemas.microsoft.com/office/drawing/2014/main" id="{202277B6-F366-4FF1-AE81-42DDA3F47848}"/>
                </a:ext>
              </a:extLst>
            </p:cNvPr>
            <p:cNvCxnSpPr>
              <a:cxnSpLocks/>
            </p:cNvCxnSpPr>
            <p:nvPr/>
          </p:nvCxnSpPr>
          <p:spPr>
            <a:xfrm flipH="1" flipV="1">
              <a:off x="9665791" y="197877"/>
              <a:ext cx="1252796" cy="1640159"/>
            </a:xfrm>
            <a:prstGeom prst="line">
              <a:avLst/>
            </a:prstGeom>
            <a:ln>
              <a:prstDash val="sysDot"/>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7C67621B-4DE7-46C3-A712-895F30430ADB}"/>
                </a:ext>
              </a:extLst>
            </p:cNvPr>
            <p:cNvCxnSpPr>
              <a:cxnSpLocks/>
            </p:cNvCxnSpPr>
            <p:nvPr/>
          </p:nvCxnSpPr>
          <p:spPr>
            <a:xfrm flipH="1" flipV="1">
              <a:off x="8435862" y="1466188"/>
              <a:ext cx="2211310" cy="638791"/>
            </a:xfrm>
            <a:prstGeom prst="line">
              <a:avLst/>
            </a:prstGeom>
            <a:ln>
              <a:prstDash val="sysDot"/>
            </a:ln>
          </p:spPr>
          <p:style>
            <a:lnRef idx="1">
              <a:schemeClr val="accent1"/>
            </a:lnRef>
            <a:fillRef idx="0">
              <a:schemeClr val="accent1"/>
            </a:fillRef>
            <a:effectRef idx="0">
              <a:schemeClr val="accent1"/>
            </a:effectRef>
            <a:fontRef idx="minor">
              <a:schemeClr val="tx1"/>
            </a:fontRef>
          </p:style>
        </p:cxnSp>
      </p:grpSp>
      <p:graphicFrame>
        <p:nvGraphicFramePr>
          <p:cNvPr id="27" name="Table 26">
            <a:extLst>
              <a:ext uri="{FF2B5EF4-FFF2-40B4-BE49-F238E27FC236}">
                <a16:creationId xmlns:a16="http://schemas.microsoft.com/office/drawing/2014/main" id="{1280538C-3B17-44D2-9671-BAE7B0D7DDBB}"/>
              </a:ext>
            </a:extLst>
          </p:cNvPr>
          <p:cNvGraphicFramePr>
            <a:graphicFrameLocks noGrp="1"/>
          </p:cNvGraphicFramePr>
          <p:nvPr/>
        </p:nvGraphicFramePr>
        <p:xfrm>
          <a:off x="2002102" y="4028729"/>
          <a:ext cx="1215745" cy="1256516"/>
        </p:xfrm>
        <a:graphic>
          <a:graphicData uri="http://schemas.openxmlformats.org/drawingml/2006/table">
            <a:tbl>
              <a:tblPr firstRow="1" bandRow="1">
                <a:tableStyleId>{5940675A-B579-460E-94D1-54222C63F5DA}</a:tableStyleId>
              </a:tblPr>
              <a:tblGrid>
                <a:gridCol w="243149">
                  <a:extLst>
                    <a:ext uri="{9D8B030D-6E8A-4147-A177-3AD203B41FA5}">
                      <a16:colId xmlns:a16="http://schemas.microsoft.com/office/drawing/2014/main" val="20000"/>
                    </a:ext>
                  </a:extLst>
                </a:gridCol>
                <a:gridCol w="243149">
                  <a:extLst>
                    <a:ext uri="{9D8B030D-6E8A-4147-A177-3AD203B41FA5}">
                      <a16:colId xmlns:a16="http://schemas.microsoft.com/office/drawing/2014/main" val="20001"/>
                    </a:ext>
                  </a:extLst>
                </a:gridCol>
                <a:gridCol w="243149">
                  <a:extLst>
                    <a:ext uri="{9D8B030D-6E8A-4147-A177-3AD203B41FA5}">
                      <a16:colId xmlns:a16="http://schemas.microsoft.com/office/drawing/2014/main" val="20002"/>
                    </a:ext>
                  </a:extLst>
                </a:gridCol>
                <a:gridCol w="243149">
                  <a:extLst>
                    <a:ext uri="{9D8B030D-6E8A-4147-A177-3AD203B41FA5}">
                      <a16:colId xmlns:a16="http://schemas.microsoft.com/office/drawing/2014/main" val="20003"/>
                    </a:ext>
                  </a:extLst>
                </a:gridCol>
                <a:gridCol w="243149">
                  <a:extLst>
                    <a:ext uri="{9D8B030D-6E8A-4147-A177-3AD203B41FA5}">
                      <a16:colId xmlns:a16="http://schemas.microsoft.com/office/drawing/2014/main" val="20004"/>
                    </a:ext>
                  </a:extLst>
                </a:gridCol>
              </a:tblGrid>
              <a:tr h="386620">
                <a:tc>
                  <a:txBody>
                    <a:bodyPr/>
                    <a:lstStyle/>
                    <a:p>
                      <a:endParaRPr lang="en-US" sz="1400" dirty="0">
                        <a:latin typeface="Arial Narrow" panose="020B0606020202030204" pitchFamily="34" charset="0"/>
                      </a:endParaRPr>
                    </a:p>
                  </a:txBody>
                  <a:tcPr marL="0" marR="0" marT="0" marB="0">
                    <a:lnR w="12700" cmpd="sng">
                      <a:noFill/>
                    </a:lnR>
                    <a:lnB w="12700" cmpd="sng">
                      <a:noFill/>
                    </a:lnB>
                  </a:tcPr>
                </a:tc>
                <a:tc>
                  <a:txBody>
                    <a:bodyPr/>
                    <a:lstStyle/>
                    <a:p>
                      <a:endParaRPr lang="en-US" sz="1400" dirty="0">
                        <a:latin typeface="Arial Narrow" panose="020B0606020202030204" pitchFamily="34" charset="0"/>
                      </a:endParaRPr>
                    </a:p>
                  </a:txBody>
                  <a:tcPr marL="0" marR="0" marT="0" marB="0">
                    <a:lnL w="12700" cmpd="sng">
                      <a:noFill/>
                    </a:lnL>
                    <a:lnB w="12700" cmpd="sng">
                      <a:noFill/>
                    </a:lnB>
                  </a:tcPr>
                </a:tc>
                <a:tc gridSpan="3">
                  <a:txBody>
                    <a:bodyPr/>
                    <a:lstStyle/>
                    <a:p>
                      <a:pPr algn="ctr"/>
                      <a:r>
                        <a:rPr lang="en-US" sz="1400" dirty="0">
                          <a:latin typeface="Arial Narrow" panose="020B0606020202030204" pitchFamily="34" charset="0"/>
                        </a:rPr>
                        <a:t>Messenger</a:t>
                      </a:r>
                    </a:p>
                  </a:txBody>
                  <a:tcPr marL="0" marR="0" marT="0" marB="0" anchor="ctr"/>
                </a:tc>
                <a:tc hMerge="1">
                  <a:txBody>
                    <a:bodyPr/>
                    <a:lstStyle/>
                    <a:p>
                      <a:endParaRPr lang="en-US" dirty="0"/>
                    </a:p>
                  </a:txBody>
                  <a:tcPr/>
                </a:tc>
                <a:tc hMerge="1">
                  <a:txBody>
                    <a:bodyPr/>
                    <a:lstStyle/>
                    <a:p>
                      <a:endParaRPr lang="en-US" dirty="0"/>
                    </a:p>
                  </a:txBody>
                  <a:tcPr/>
                </a:tc>
                <a:extLst>
                  <a:ext uri="{0D108BD9-81ED-4DB2-BD59-A6C34878D82A}">
                    <a16:rowId xmlns:a16="http://schemas.microsoft.com/office/drawing/2014/main" val="10000"/>
                  </a:ext>
                </a:extLst>
              </a:tr>
              <a:tr h="217474">
                <a:tc>
                  <a:txBody>
                    <a:bodyPr/>
                    <a:lstStyle/>
                    <a:p>
                      <a:endParaRPr lang="en-US" sz="1400" dirty="0">
                        <a:latin typeface="Arial Narrow" panose="020B0606020202030204" pitchFamily="34" charset="0"/>
                      </a:endParaRPr>
                    </a:p>
                  </a:txBody>
                  <a:tcPr marL="0" marR="0" marT="0" marB="0">
                    <a:lnR w="12700" cmpd="sng">
                      <a:noFill/>
                    </a:lnR>
                    <a:lnT w="12700" cmpd="sng">
                      <a:noFill/>
                    </a:lnT>
                  </a:tcPr>
                </a:tc>
                <a:tc>
                  <a:txBody>
                    <a:bodyPr/>
                    <a:lstStyle/>
                    <a:p>
                      <a:endParaRPr lang="en-US" sz="1400" dirty="0">
                        <a:latin typeface="Arial Narrow" panose="020B0606020202030204" pitchFamily="34" charset="0"/>
                      </a:endParaRPr>
                    </a:p>
                  </a:txBody>
                  <a:tcPr marL="0" marR="0" marT="0" marB="0">
                    <a:lnL w="12700" cmpd="sng">
                      <a:noFill/>
                    </a:lnL>
                    <a:lnT w="12700" cmpd="sng">
                      <a:noFill/>
                    </a:lnT>
                  </a:tcPr>
                </a:tc>
                <a:tc>
                  <a:txBody>
                    <a:bodyPr/>
                    <a:lstStyle/>
                    <a:p>
                      <a:pPr algn="ctr"/>
                      <a:r>
                        <a:rPr lang="en-US" sz="1400" dirty="0">
                          <a:latin typeface="Arial Narrow" panose="020B0606020202030204" pitchFamily="34" charset="0"/>
                        </a:rPr>
                        <a:t>M</a:t>
                      </a:r>
                    </a:p>
                  </a:txBody>
                  <a:tcPr marL="0" marR="0" marT="0" marB="0" anchor="ctr"/>
                </a:tc>
                <a:tc>
                  <a:txBody>
                    <a:bodyPr/>
                    <a:lstStyle/>
                    <a:p>
                      <a:pPr algn="ctr"/>
                      <a:r>
                        <a:rPr lang="en-US" sz="1400" dirty="0">
                          <a:latin typeface="Arial Narrow" panose="020B0606020202030204" pitchFamily="34" charset="0"/>
                        </a:rPr>
                        <a:t>F</a:t>
                      </a:r>
                    </a:p>
                  </a:txBody>
                  <a:tcPr marL="0" marR="0" marT="0" marB="0" anchor="ctr"/>
                </a:tc>
                <a:tc>
                  <a:txBody>
                    <a:bodyPr/>
                    <a:lstStyle/>
                    <a:p>
                      <a:pPr algn="ctr"/>
                      <a:r>
                        <a:rPr lang="en-US" sz="1400" dirty="0" err="1">
                          <a:latin typeface="Arial Narrow" panose="020B0606020202030204" pitchFamily="34" charset="0"/>
                        </a:rPr>
                        <a:t>Cpl</a:t>
                      </a:r>
                      <a:endParaRPr lang="en-US" sz="1400" dirty="0">
                        <a:latin typeface="Arial Narrow" panose="020B0606020202030204" pitchFamily="34" charset="0"/>
                      </a:endParaRPr>
                    </a:p>
                  </a:txBody>
                  <a:tcPr marL="0" marR="0" marT="0" marB="0" anchor="ctr"/>
                </a:tc>
                <a:extLst>
                  <a:ext uri="{0D108BD9-81ED-4DB2-BD59-A6C34878D82A}">
                    <a16:rowId xmlns:a16="http://schemas.microsoft.com/office/drawing/2014/main" val="10001"/>
                  </a:ext>
                </a:extLst>
              </a:tr>
              <a:tr h="217474">
                <a:tc rowSpan="3">
                  <a:txBody>
                    <a:bodyPr/>
                    <a:lstStyle/>
                    <a:p>
                      <a:pPr algn="ctr"/>
                      <a:r>
                        <a:rPr lang="en-US" sz="1400" dirty="0">
                          <a:latin typeface="Arial Narrow" panose="020B0606020202030204" pitchFamily="34" charset="0"/>
                        </a:rPr>
                        <a:t>Recipient</a:t>
                      </a:r>
                    </a:p>
                  </a:txBody>
                  <a:tcPr marL="0" marR="0" marT="0" marB="0" vert="vert270" anchor="ctr"/>
                </a:tc>
                <a:tc>
                  <a:txBody>
                    <a:bodyPr/>
                    <a:lstStyle/>
                    <a:p>
                      <a:pPr algn="ctr"/>
                      <a:r>
                        <a:rPr lang="en-US" sz="1400" dirty="0">
                          <a:latin typeface="Arial Narrow" panose="020B0606020202030204" pitchFamily="34" charset="0"/>
                        </a:rPr>
                        <a:t>M</a:t>
                      </a:r>
                    </a:p>
                  </a:txBody>
                  <a:tcPr marL="0" marR="0" marT="0" marB="0" anchor="ctr"/>
                </a:tc>
                <a:tc>
                  <a:txBody>
                    <a:bodyPr/>
                    <a:lstStyle/>
                    <a:p>
                      <a:pPr algn="ctr"/>
                      <a:endParaRPr lang="en-US" sz="1200" dirty="0">
                        <a:latin typeface="Arial Narrow" panose="020B0606020202030204" pitchFamily="34" charset="0"/>
                      </a:endParaRPr>
                    </a:p>
                  </a:txBody>
                  <a:tcPr marL="0" marR="0" marT="0" marB="0" anchor="ctr">
                    <a:solidFill>
                      <a:srgbClr val="C00000"/>
                    </a:solidFill>
                  </a:tcPr>
                </a:tc>
                <a:tc>
                  <a:txBody>
                    <a:bodyPr/>
                    <a:lstStyle/>
                    <a:p>
                      <a:pPr algn="ctr"/>
                      <a:endParaRPr lang="en-US" sz="1200" dirty="0">
                        <a:latin typeface="Arial Narrow" panose="020B0606020202030204" pitchFamily="34" charset="0"/>
                      </a:endParaRPr>
                    </a:p>
                  </a:txBody>
                  <a:tcPr marL="0" marR="0" marT="0" marB="0" anchor="ctr">
                    <a:solidFill>
                      <a:srgbClr val="C00000"/>
                    </a:solidFill>
                  </a:tcPr>
                </a:tc>
                <a:tc>
                  <a:txBody>
                    <a:bodyPr/>
                    <a:lstStyle/>
                    <a:p>
                      <a:pPr algn="ctr"/>
                      <a:endParaRPr lang="en-US" sz="1200" dirty="0">
                        <a:latin typeface="Arial Narrow" panose="020B0606020202030204" pitchFamily="34" charset="0"/>
                      </a:endParaRPr>
                    </a:p>
                  </a:txBody>
                  <a:tcPr marL="0" marR="0" marT="0" marB="0" anchor="ctr">
                    <a:solidFill>
                      <a:srgbClr val="C00000"/>
                    </a:solidFill>
                  </a:tcPr>
                </a:tc>
                <a:extLst>
                  <a:ext uri="{0D108BD9-81ED-4DB2-BD59-A6C34878D82A}">
                    <a16:rowId xmlns:a16="http://schemas.microsoft.com/office/drawing/2014/main" val="10002"/>
                  </a:ext>
                </a:extLst>
              </a:tr>
              <a:tr h="217474">
                <a:tc vMerge="1">
                  <a:txBody>
                    <a:bodyPr/>
                    <a:lstStyle/>
                    <a:p>
                      <a:endParaRPr lang="en-US" dirty="0"/>
                    </a:p>
                  </a:txBody>
                  <a:tcPr/>
                </a:tc>
                <a:tc>
                  <a:txBody>
                    <a:bodyPr/>
                    <a:lstStyle/>
                    <a:p>
                      <a:pPr algn="ctr"/>
                      <a:r>
                        <a:rPr lang="en-US" sz="1400" dirty="0">
                          <a:latin typeface="Arial Narrow" panose="020B0606020202030204" pitchFamily="34" charset="0"/>
                        </a:rPr>
                        <a:t>F</a:t>
                      </a:r>
                    </a:p>
                  </a:txBody>
                  <a:tcPr marL="0" marR="0" marT="0" marB="0" anchor="ctr"/>
                </a:tc>
                <a:tc>
                  <a:txBody>
                    <a:bodyPr/>
                    <a:lstStyle/>
                    <a:p>
                      <a:pPr algn="ctr"/>
                      <a:endParaRPr lang="en-US" sz="1200" dirty="0">
                        <a:latin typeface="Arial Narrow" panose="020B0606020202030204" pitchFamily="34" charset="0"/>
                      </a:endParaRPr>
                    </a:p>
                  </a:txBody>
                  <a:tcPr marL="0" marR="0" marT="0" marB="0" anchor="ctr">
                    <a:noFill/>
                  </a:tcPr>
                </a:tc>
                <a:tc>
                  <a:txBody>
                    <a:bodyPr/>
                    <a:lstStyle/>
                    <a:p>
                      <a:pPr algn="ctr"/>
                      <a:endParaRPr lang="en-US" sz="1200" dirty="0">
                        <a:latin typeface="Arial Narrow" panose="020B0606020202030204" pitchFamily="34" charset="0"/>
                      </a:endParaRPr>
                    </a:p>
                  </a:txBody>
                  <a:tcPr marL="0" marR="0" marT="0" marB="0" anchor="ctr">
                    <a:noFill/>
                  </a:tcPr>
                </a:tc>
                <a:tc>
                  <a:txBody>
                    <a:bodyPr/>
                    <a:lstStyle/>
                    <a:p>
                      <a:pPr algn="ctr"/>
                      <a:endParaRPr lang="en-US" sz="1200" dirty="0">
                        <a:latin typeface="Arial Narrow" panose="020B0606020202030204" pitchFamily="34" charset="0"/>
                      </a:endParaRPr>
                    </a:p>
                  </a:txBody>
                  <a:tcPr marL="0" marR="0" marT="0" marB="0" anchor="ctr">
                    <a:noFill/>
                  </a:tcPr>
                </a:tc>
                <a:extLst>
                  <a:ext uri="{0D108BD9-81ED-4DB2-BD59-A6C34878D82A}">
                    <a16:rowId xmlns:a16="http://schemas.microsoft.com/office/drawing/2014/main" val="10003"/>
                  </a:ext>
                </a:extLst>
              </a:tr>
              <a:tr h="217474">
                <a:tc vMerge="1">
                  <a:txBody>
                    <a:bodyPr/>
                    <a:lstStyle/>
                    <a:p>
                      <a:endParaRPr lang="en-US" dirty="0"/>
                    </a:p>
                  </a:txBody>
                  <a:tcPr/>
                </a:tc>
                <a:tc>
                  <a:txBody>
                    <a:bodyPr/>
                    <a:lstStyle/>
                    <a:p>
                      <a:pPr algn="ctr"/>
                      <a:r>
                        <a:rPr lang="en-US" sz="1400" dirty="0" err="1">
                          <a:latin typeface="Arial Narrow" panose="020B0606020202030204" pitchFamily="34" charset="0"/>
                        </a:rPr>
                        <a:t>Cpl</a:t>
                      </a:r>
                      <a:endParaRPr lang="en-US" sz="1400" dirty="0">
                        <a:latin typeface="Arial Narrow" panose="020B0606020202030204" pitchFamily="34" charset="0"/>
                      </a:endParaRPr>
                    </a:p>
                  </a:txBody>
                  <a:tcPr marL="0" marR="0" marT="0" marB="0" anchor="ctr"/>
                </a:tc>
                <a:tc>
                  <a:txBody>
                    <a:bodyPr/>
                    <a:lstStyle/>
                    <a:p>
                      <a:pPr algn="ctr"/>
                      <a:endParaRPr lang="en-US" sz="1200" dirty="0">
                        <a:latin typeface="Arial Narrow" panose="020B0606020202030204" pitchFamily="34" charset="0"/>
                      </a:endParaRPr>
                    </a:p>
                  </a:txBody>
                  <a:tcPr marL="0" marR="0" marT="0" marB="0" anchor="ctr">
                    <a:solidFill>
                      <a:srgbClr val="00B0F0"/>
                    </a:solidFill>
                  </a:tcPr>
                </a:tc>
                <a:tc>
                  <a:txBody>
                    <a:bodyPr/>
                    <a:lstStyle/>
                    <a:p>
                      <a:pPr algn="ctr"/>
                      <a:endParaRPr lang="en-US" sz="1200" dirty="0">
                        <a:latin typeface="Arial Narrow" panose="020B0606020202030204" pitchFamily="34" charset="0"/>
                      </a:endParaRPr>
                    </a:p>
                  </a:txBody>
                  <a:tcPr marL="0" marR="0" marT="0" marB="0" anchor="ctr">
                    <a:solidFill>
                      <a:srgbClr val="00B0F0"/>
                    </a:solidFill>
                  </a:tcPr>
                </a:tc>
                <a:tc>
                  <a:txBody>
                    <a:bodyPr/>
                    <a:lstStyle/>
                    <a:p>
                      <a:pPr algn="ctr"/>
                      <a:endParaRPr lang="en-US" sz="1200" dirty="0">
                        <a:latin typeface="Arial Narrow" panose="020B0606020202030204" pitchFamily="34" charset="0"/>
                      </a:endParaRPr>
                    </a:p>
                  </a:txBody>
                  <a:tcPr marL="0" marR="0" marT="0" marB="0" anchor="ctr">
                    <a:solidFill>
                      <a:srgbClr val="00B0F0"/>
                    </a:solidFill>
                  </a:tcPr>
                </a:tc>
                <a:extLst>
                  <a:ext uri="{0D108BD9-81ED-4DB2-BD59-A6C34878D82A}">
                    <a16:rowId xmlns:a16="http://schemas.microsoft.com/office/drawing/2014/main" val="10004"/>
                  </a:ext>
                </a:extLst>
              </a:tr>
            </a:tbl>
          </a:graphicData>
        </a:graphic>
      </p:graphicFrame>
      <p:sp>
        <p:nvSpPr>
          <p:cNvPr id="28" name="Rectangle 27">
            <a:extLst>
              <a:ext uri="{FF2B5EF4-FFF2-40B4-BE49-F238E27FC236}">
                <a16:creationId xmlns:a16="http://schemas.microsoft.com/office/drawing/2014/main" id="{A00104EA-004E-44AD-B209-F6A43806CC80}"/>
              </a:ext>
            </a:extLst>
          </p:cNvPr>
          <p:cNvSpPr/>
          <p:nvPr/>
        </p:nvSpPr>
        <p:spPr>
          <a:xfrm>
            <a:off x="1450109" y="3263129"/>
            <a:ext cx="3907958" cy="769441"/>
          </a:xfrm>
          <a:prstGeom prst="rect">
            <a:avLst/>
          </a:prstGeom>
        </p:spPr>
        <p:txBody>
          <a:bodyPr wrap="square">
            <a:spAutoFit/>
          </a:bodyPr>
          <a:lstStyle/>
          <a:p>
            <a:pPr algn="ctr"/>
            <a:r>
              <a:rPr lang="en-US" sz="1600" dirty="0">
                <a:solidFill>
                  <a:schemeClr val="tx1">
                    <a:lumMod val="65000"/>
                    <a:lumOff val="35000"/>
                  </a:schemeClr>
                </a:solidFill>
              </a:rPr>
              <a:t>Impact of providing women with </a:t>
            </a:r>
            <a:r>
              <a:rPr lang="en-US" sz="1600" b="1" dirty="0">
                <a:solidFill>
                  <a:schemeClr val="tx1">
                    <a:lumMod val="65000"/>
                    <a:lumOff val="35000"/>
                  </a:schemeClr>
                </a:solidFill>
              </a:rPr>
              <a:t>direct access to extension information    </a:t>
            </a:r>
            <a:r>
              <a:rPr lang="en-US" sz="1600" dirty="0">
                <a:solidFill>
                  <a:schemeClr val="tx1">
                    <a:lumMod val="65000"/>
                    <a:lumOff val="35000"/>
                  </a:schemeClr>
                </a:solidFill>
              </a:rPr>
              <a:t>(vs men   )</a:t>
            </a:r>
          </a:p>
          <a:p>
            <a:pPr algn="ctr"/>
            <a:r>
              <a:rPr lang="en-US" sz="1200" dirty="0">
                <a:solidFill>
                  <a:schemeClr val="tx1">
                    <a:lumMod val="65000"/>
                    <a:lumOff val="35000"/>
                  </a:schemeClr>
                </a:solidFill>
              </a:rPr>
              <a:t>In couple		Woman alone</a:t>
            </a:r>
          </a:p>
        </p:txBody>
      </p:sp>
      <p:graphicFrame>
        <p:nvGraphicFramePr>
          <p:cNvPr id="29" name="Table 2">
            <a:extLst>
              <a:ext uri="{FF2B5EF4-FFF2-40B4-BE49-F238E27FC236}">
                <a16:creationId xmlns:a16="http://schemas.microsoft.com/office/drawing/2014/main" id="{8139762A-FB86-450C-A436-7EB4B4F46470}"/>
              </a:ext>
            </a:extLst>
          </p:cNvPr>
          <p:cNvGraphicFramePr>
            <a:graphicFrameLocks noGrp="1"/>
          </p:cNvGraphicFramePr>
          <p:nvPr/>
        </p:nvGraphicFramePr>
        <p:xfrm>
          <a:off x="3749883" y="4028729"/>
          <a:ext cx="1216150" cy="1256516"/>
        </p:xfrm>
        <a:graphic>
          <a:graphicData uri="http://schemas.openxmlformats.org/drawingml/2006/table">
            <a:tbl>
              <a:tblPr firstRow="1" bandRow="1">
                <a:tableStyleId>{5940675A-B579-460E-94D1-54222C63F5DA}</a:tableStyleId>
              </a:tblPr>
              <a:tblGrid>
                <a:gridCol w="243230">
                  <a:extLst>
                    <a:ext uri="{9D8B030D-6E8A-4147-A177-3AD203B41FA5}">
                      <a16:colId xmlns:a16="http://schemas.microsoft.com/office/drawing/2014/main" val="20000"/>
                    </a:ext>
                  </a:extLst>
                </a:gridCol>
                <a:gridCol w="243230">
                  <a:extLst>
                    <a:ext uri="{9D8B030D-6E8A-4147-A177-3AD203B41FA5}">
                      <a16:colId xmlns:a16="http://schemas.microsoft.com/office/drawing/2014/main" val="20001"/>
                    </a:ext>
                  </a:extLst>
                </a:gridCol>
                <a:gridCol w="243230">
                  <a:extLst>
                    <a:ext uri="{9D8B030D-6E8A-4147-A177-3AD203B41FA5}">
                      <a16:colId xmlns:a16="http://schemas.microsoft.com/office/drawing/2014/main" val="20002"/>
                    </a:ext>
                  </a:extLst>
                </a:gridCol>
                <a:gridCol w="243230">
                  <a:extLst>
                    <a:ext uri="{9D8B030D-6E8A-4147-A177-3AD203B41FA5}">
                      <a16:colId xmlns:a16="http://schemas.microsoft.com/office/drawing/2014/main" val="20003"/>
                    </a:ext>
                  </a:extLst>
                </a:gridCol>
                <a:gridCol w="243230">
                  <a:extLst>
                    <a:ext uri="{9D8B030D-6E8A-4147-A177-3AD203B41FA5}">
                      <a16:colId xmlns:a16="http://schemas.microsoft.com/office/drawing/2014/main" val="20004"/>
                    </a:ext>
                  </a:extLst>
                </a:gridCol>
              </a:tblGrid>
              <a:tr h="403076">
                <a:tc>
                  <a:txBody>
                    <a:bodyPr/>
                    <a:lstStyle/>
                    <a:p>
                      <a:endParaRPr lang="en-US" sz="1200" dirty="0">
                        <a:latin typeface="Arial Narrow" panose="020B0606020202030204" pitchFamily="34" charset="0"/>
                      </a:endParaRPr>
                    </a:p>
                  </a:txBody>
                  <a:tcPr marL="0" marR="0" marT="0" marB="0">
                    <a:lnR w="12700" cmpd="sng">
                      <a:noFill/>
                    </a:lnR>
                    <a:lnB w="12700" cmpd="sng">
                      <a:noFill/>
                    </a:lnB>
                  </a:tcPr>
                </a:tc>
                <a:tc>
                  <a:txBody>
                    <a:bodyPr/>
                    <a:lstStyle/>
                    <a:p>
                      <a:endParaRPr lang="en-US" sz="1200" dirty="0">
                        <a:latin typeface="Arial Narrow" panose="020B0606020202030204" pitchFamily="34" charset="0"/>
                      </a:endParaRPr>
                    </a:p>
                  </a:txBody>
                  <a:tcPr marL="0" marR="0" marT="0" marB="0">
                    <a:lnL w="12700" cmpd="sng">
                      <a:noFill/>
                    </a:lnL>
                    <a:lnB w="12700" cmpd="sng">
                      <a:noFill/>
                    </a:lnB>
                  </a:tcPr>
                </a:tc>
                <a:tc gridSpan="3">
                  <a:txBody>
                    <a:bodyPr/>
                    <a:lstStyle/>
                    <a:p>
                      <a:pPr algn="ctr"/>
                      <a:r>
                        <a:rPr lang="en-US" sz="1400" dirty="0">
                          <a:latin typeface="Arial Narrow" panose="020B0606020202030204" pitchFamily="34" charset="0"/>
                        </a:rPr>
                        <a:t>Messenger</a:t>
                      </a:r>
                    </a:p>
                  </a:txBody>
                  <a:tcPr marL="0" marR="0" marT="0" marB="0" anchor="ctr"/>
                </a:tc>
                <a:tc hMerge="1">
                  <a:txBody>
                    <a:bodyPr/>
                    <a:lstStyle/>
                    <a:p>
                      <a:endParaRPr lang="en-US" dirty="0"/>
                    </a:p>
                  </a:txBody>
                  <a:tcPr/>
                </a:tc>
                <a:tc hMerge="1">
                  <a:txBody>
                    <a:bodyPr/>
                    <a:lstStyle/>
                    <a:p>
                      <a:endParaRPr lang="en-US" dirty="0"/>
                    </a:p>
                  </a:txBody>
                  <a:tcPr/>
                </a:tc>
                <a:extLst>
                  <a:ext uri="{0D108BD9-81ED-4DB2-BD59-A6C34878D82A}">
                    <a16:rowId xmlns:a16="http://schemas.microsoft.com/office/drawing/2014/main" val="10000"/>
                  </a:ext>
                </a:extLst>
              </a:tr>
              <a:tr h="212324">
                <a:tc>
                  <a:txBody>
                    <a:bodyPr/>
                    <a:lstStyle/>
                    <a:p>
                      <a:endParaRPr lang="en-US" sz="1200" dirty="0">
                        <a:latin typeface="Arial Narrow" panose="020B0606020202030204" pitchFamily="34" charset="0"/>
                      </a:endParaRPr>
                    </a:p>
                  </a:txBody>
                  <a:tcPr marL="0" marR="0" marT="0" marB="0">
                    <a:lnR w="12700" cmpd="sng">
                      <a:noFill/>
                    </a:lnR>
                    <a:lnT w="12700" cmpd="sng">
                      <a:noFill/>
                    </a:lnT>
                  </a:tcPr>
                </a:tc>
                <a:tc>
                  <a:txBody>
                    <a:bodyPr/>
                    <a:lstStyle/>
                    <a:p>
                      <a:endParaRPr lang="en-US" sz="1200" dirty="0">
                        <a:latin typeface="Arial Narrow" panose="020B0606020202030204" pitchFamily="34" charset="0"/>
                      </a:endParaRPr>
                    </a:p>
                  </a:txBody>
                  <a:tcPr marL="0" marR="0" marT="0" marB="0">
                    <a:lnL w="12700" cmpd="sng">
                      <a:noFill/>
                    </a:lnL>
                    <a:lnT w="12700" cmpd="sng">
                      <a:noFill/>
                    </a:lnT>
                  </a:tcPr>
                </a:tc>
                <a:tc>
                  <a:txBody>
                    <a:bodyPr/>
                    <a:lstStyle/>
                    <a:p>
                      <a:pPr algn="ctr"/>
                      <a:r>
                        <a:rPr lang="en-US" sz="1400" dirty="0">
                          <a:latin typeface="Arial Narrow" panose="020B0606020202030204" pitchFamily="34" charset="0"/>
                        </a:rPr>
                        <a:t>M</a:t>
                      </a:r>
                    </a:p>
                  </a:txBody>
                  <a:tcPr marL="0" marR="0" marT="0" marB="0" anchor="ctr"/>
                </a:tc>
                <a:tc>
                  <a:txBody>
                    <a:bodyPr/>
                    <a:lstStyle/>
                    <a:p>
                      <a:pPr algn="ctr"/>
                      <a:r>
                        <a:rPr lang="en-US" sz="1400" dirty="0">
                          <a:latin typeface="Arial Narrow" panose="020B0606020202030204" pitchFamily="34" charset="0"/>
                        </a:rPr>
                        <a:t>F</a:t>
                      </a:r>
                    </a:p>
                  </a:txBody>
                  <a:tcPr marL="0" marR="0" marT="0" marB="0" anchor="ctr"/>
                </a:tc>
                <a:tc>
                  <a:txBody>
                    <a:bodyPr/>
                    <a:lstStyle/>
                    <a:p>
                      <a:pPr algn="ctr"/>
                      <a:r>
                        <a:rPr lang="en-US" sz="1400" dirty="0" err="1">
                          <a:latin typeface="Arial Narrow" panose="020B0606020202030204" pitchFamily="34" charset="0"/>
                        </a:rPr>
                        <a:t>Cpl</a:t>
                      </a:r>
                      <a:endParaRPr lang="en-US" sz="1400" dirty="0">
                        <a:latin typeface="Arial Narrow" panose="020B0606020202030204" pitchFamily="34" charset="0"/>
                      </a:endParaRPr>
                    </a:p>
                  </a:txBody>
                  <a:tcPr marL="0" marR="0" marT="0" marB="0" anchor="ctr"/>
                </a:tc>
                <a:extLst>
                  <a:ext uri="{0D108BD9-81ED-4DB2-BD59-A6C34878D82A}">
                    <a16:rowId xmlns:a16="http://schemas.microsoft.com/office/drawing/2014/main" val="10001"/>
                  </a:ext>
                </a:extLst>
              </a:tr>
              <a:tr h="212324">
                <a:tc rowSpan="3">
                  <a:txBody>
                    <a:bodyPr/>
                    <a:lstStyle/>
                    <a:p>
                      <a:pPr algn="ctr"/>
                      <a:r>
                        <a:rPr lang="en-US" sz="1400" dirty="0">
                          <a:latin typeface="Arial Narrow" panose="020B0606020202030204" pitchFamily="34" charset="0"/>
                        </a:rPr>
                        <a:t>Recipient</a:t>
                      </a:r>
                    </a:p>
                  </a:txBody>
                  <a:tcPr marL="0" marR="0" marT="0" marB="0" vert="vert270" anchor="ctr"/>
                </a:tc>
                <a:tc>
                  <a:txBody>
                    <a:bodyPr/>
                    <a:lstStyle/>
                    <a:p>
                      <a:pPr algn="ctr"/>
                      <a:r>
                        <a:rPr lang="en-US" sz="1400" dirty="0">
                          <a:latin typeface="Arial Narrow" panose="020B0606020202030204" pitchFamily="34" charset="0"/>
                        </a:rPr>
                        <a:t>M</a:t>
                      </a:r>
                    </a:p>
                  </a:txBody>
                  <a:tcPr marL="0" marR="0" marT="0" marB="0" anchor="ctr"/>
                </a:tc>
                <a:tc>
                  <a:txBody>
                    <a:bodyPr/>
                    <a:lstStyle/>
                    <a:p>
                      <a:pPr algn="ctr"/>
                      <a:endParaRPr lang="en-US" sz="1200" dirty="0">
                        <a:latin typeface="Arial Narrow" panose="020B0606020202030204" pitchFamily="34" charset="0"/>
                      </a:endParaRPr>
                    </a:p>
                  </a:txBody>
                  <a:tcPr marL="0" marR="0" marT="0" marB="0" anchor="ctr">
                    <a:solidFill>
                      <a:srgbClr val="C00000"/>
                    </a:solidFill>
                  </a:tcPr>
                </a:tc>
                <a:tc>
                  <a:txBody>
                    <a:bodyPr/>
                    <a:lstStyle/>
                    <a:p>
                      <a:pPr algn="ctr"/>
                      <a:endParaRPr lang="en-US" sz="1200" dirty="0">
                        <a:latin typeface="Arial Narrow" panose="020B0606020202030204" pitchFamily="34" charset="0"/>
                      </a:endParaRPr>
                    </a:p>
                  </a:txBody>
                  <a:tcPr marL="0" marR="0" marT="0" marB="0" anchor="ctr">
                    <a:solidFill>
                      <a:srgbClr val="C00000"/>
                    </a:solidFill>
                  </a:tcPr>
                </a:tc>
                <a:tc>
                  <a:txBody>
                    <a:bodyPr/>
                    <a:lstStyle/>
                    <a:p>
                      <a:pPr algn="ctr"/>
                      <a:endParaRPr lang="en-US" sz="1200" dirty="0">
                        <a:latin typeface="Arial Narrow" panose="020B0606020202030204" pitchFamily="34" charset="0"/>
                      </a:endParaRPr>
                    </a:p>
                  </a:txBody>
                  <a:tcPr marL="0" marR="0" marT="0" marB="0" anchor="ctr">
                    <a:solidFill>
                      <a:srgbClr val="C00000"/>
                    </a:solidFill>
                  </a:tcPr>
                </a:tc>
                <a:extLst>
                  <a:ext uri="{0D108BD9-81ED-4DB2-BD59-A6C34878D82A}">
                    <a16:rowId xmlns:a16="http://schemas.microsoft.com/office/drawing/2014/main" val="10002"/>
                  </a:ext>
                </a:extLst>
              </a:tr>
              <a:tr h="212324">
                <a:tc vMerge="1">
                  <a:txBody>
                    <a:bodyPr/>
                    <a:lstStyle/>
                    <a:p>
                      <a:endParaRPr lang="en-US" dirty="0"/>
                    </a:p>
                  </a:txBody>
                  <a:tcPr/>
                </a:tc>
                <a:tc>
                  <a:txBody>
                    <a:bodyPr/>
                    <a:lstStyle/>
                    <a:p>
                      <a:pPr algn="ctr"/>
                      <a:r>
                        <a:rPr lang="en-US" sz="1400" dirty="0">
                          <a:latin typeface="Arial Narrow" panose="020B0606020202030204" pitchFamily="34" charset="0"/>
                        </a:rPr>
                        <a:t>F</a:t>
                      </a:r>
                    </a:p>
                  </a:txBody>
                  <a:tcPr marL="0" marR="0" marT="0" marB="0" anchor="ctr"/>
                </a:tc>
                <a:tc>
                  <a:txBody>
                    <a:bodyPr/>
                    <a:lstStyle/>
                    <a:p>
                      <a:pPr algn="ctr"/>
                      <a:endParaRPr lang="en-US" sz="1200" dirty="0">
                        <a:latin typeface="Arial Narrow" panose="020B0606020202030204" pitchFamily="34" charset="0"/>
                      </a:endParaRPr>
                    </a:p>
                  </a:txBody>
                  <a:tcPr marL="0" marR="0" marT="0" marB="0" anchor="ctr">
                    <a:solidFill>
                      <a:srgbClr val="00B0F0"/>
                    </a:solidFill>
                  </a:tcPr>
                </a:tc>
                <a:tc>
                  <a:txBody>
                    <a:bodyPr/>
                    <a:lstStyle/>
                    <a:p>
                      <a:pPr algn="ctr"/>
                      <a:endParaRPr lang="en-US" sz="1200" dirty="0">
                        <a:latin typeface="Arial Narrow" panose="020B0606020202030204" pitchFamily="34" charset="0"/>
                      </a:endParaRPr>
                    </a:p>
                  </a:txBody>
                  <a:tcPr marL="0" marR="0" marT="0" marB="0" anchor="ctr">
                    <a:solidFill>
                      <a:srgbClr val="00B0F0"/>
                    </a:solidFill>
                  </a:tcPr>
                </a:tc>
                <a:tc>
                  <a:txBody>
                    <a:bodyPr/>
                    <a:lstStyle/>
                    <a:p>
                      <a:pPr algn="ctr"/>
                      <a:endParaRPr lang="en-US" sz="1200" dirty="0">
                        <a:latin typeface="Arial Narrow" panose="020B0606020202030204" pitchFamily="34" charset="0"/>
                      </a:endParaRPr>
                    </a:p>
                  </a:txBody>
                  <a:tcPr marL="0" marR="0" marT="0" marB="0" anchor="ctr">
                    <a:solidFill>
                      <a:srgbClr val="00B0F0"/>
                    </a:solidFill>
                  </a:tcPr>
                </a:tc>
                <a:extLst>
                  <a:ext uri="{0D108BD9-81ED-4DB2-BD59-A6C34878D82A}">
                    <a16:rowId xmlns:a16="http://schemas.microsoft.com/office/drawing/2014/main" val="10003"/>
                  </a:ext>
                </a:extLst>
              </a:tr>
              <a:tr h="212324">
                <a:tc vMerge="1">
                  <a:txBody>
                    <a:bodyPr/>
                    <a:lstStyle/>
                    <a:p>
                      <a:endParaRPr lang="en-US" dirty="0"/>
                    </a:p>
                  </a:txBody>
                  <a:tcPr/>
                </a:tc>
                <a:tc>
                  <a:txBody>
                    <a:bodyPr/>
                    <a:lstStyle/>
                    <a:p>
                      <a:pPr algn="ctr"/>
                      <a:r>
                        <a:rPr lang="en-US" sz="1400" dirty="0" err="1">
                          <a:latin typeface="Arial Narrow" panose="020B0606020202030204" pitchFamily="34" charset="0"/>
                        </a:rPr>
                        <a:t>Cpl</a:t>
                      </a:r>
                      <a:endParaRPr lang="en-US" sz="1400" dirty="0">
                        <a:latin typeface="Arial Narrow" panose="020B0606020202030204" pitchFamily="34" charset="0"/>
                      </a:endParaRPr>
                    </a:p>
                  </a:txBody>
                  <a:tcPr marL="0" marR="0" marT="0" marB="0" anchor="ctr"/>
                </a:tc>
                <a:tc>
                  <a:txBody>
                    <a:bodyPr/>
                    <a:lstStyle/>
                    <a:p>
                      <a:pPr algn="ctr"/>
                      <a:endParaRPr lang="en-US" sz="1200" dirty="0">
                        <a:latin typeface="Arial Narrow" panose="020B0606020202030204" pitchFamily="34" charset="0"/>
                      </a:endParaRPr>
                    </a:p>
                  </a:txBody>
                  <a:tcPr marL="0" marR="0" marT="0" marB="0" anchor="ctr"/>
                </a:tc>
                <a:tc>
                  <a:txBody>
                    <a:bodyPr/>
                    <a:lstStyle/>
                    <a:p>
                      <a:pPr algn="ctr"/>
                      <a:endParaRPr lang="en-US" sz="1200" dirty="0">
                        <a:latin typeface="Arial Narrow" panose="020B0606020202030204" pitchFamily="34" charset="0"/>
                      </a:endParaRPr>
                    </a:p>
                  </a:txBody>
                  <a:tcPr marL="0" marR="0" marT="0" marB="0" anchor="ctr"/>
                </a:tc>
                <a:tc>
                  <a:txBody>
                    <a:bodyPr/>
                    <a:lstStyle/>
                    <a:p>
                      <a:pPr algn="ctr"/>
                      <a:endParaRPr lang="en-US" sz="1200" dirty="0">
                        <a:latin typeface="Arial Narrow" panose="020B0606020202030204" pitchFamily="34" charset="0"/>
                      </a:endParaRPr>
                    </a:p>
                  </a:txBody>
                  <a:tcPr marL="0" marR="0" marT="0" marB="0" anchor="ctr"/>
                </a:tc>
                <a:extLst>
                  <a:ext uri="{0D108BD9-81ED-4DB2-BD59-A6C34878D82A}">
                    <a16:rowId xmlns:a16="http://schemas.microsoft.com/office/drawing/2014/main" val="10004"/>
                  </a:ext>
                </a:extLst>
              </a:tr>
            </a:tbl>
          </a:graphicData>
        </a:graphic>
      </p:graphicFrame>
      <p:graphicFrame>
        <p:nvGraphicFramePr>
          <p:cNvPr id="30" name="Table 2">
            <a:extLst>
              <a:ext uri="{FF2B5EF4-FFF2-40B4-BE49-F238E27FC236}">
                <a16:creationId xmlns:a16="http://schemas.microsoft.com/office/drawing/2014/main" id="{535CBA57-8B81-455E-9FC1-A69A00E80C37}"/>
              </a:ext>
            </a:extLst>
          </p:cNvPr>
          <p:cNvGraphicFramePr>
            <a:graphicFrameLocks noGrp="1"/>
          </p:cNvGraphicFramePr>
          <p:nvPr/>
        </p:nvGraphicFramePr>
        <p:xfrm>
          <a:off x="5886775" y="4015792"/>
          <a:ext cx="1216150" cy="1242125"/>
        </p:xfrm>
        <a:graphic>
          <a:graphicData uri="http://schemas.openxmlformats.org/drawingml/2006/table">
            <a:tbl>
              <a:tblPr firstRow="1" bandRow="1">
                <a:tableStyleId>{5940675A-B579-460E-94D1-54222C63F5DA}</a:tableStyleId>
              </a:tblPr>
              <a:tblGrid>
                <a:gridCol w="243230">
                  <a:extLst>
                    <a:ext uri="{9D8B030D-6E8A-4147-A177-3AD203B41FA5}">
                      <a16:colId xmlns:a16="http://schemas.microsoft.com/office/drawing/2014/main" val="20000"/>
                    </a:ext>
                  </a:extLst>
                </a:gridCol>
                <a:gridCol w="243230">
                  <a:extLst>
                    <a:ext uri="{9D8B030D-6E8A-4147-A177-3AD203B41FA5}">
                      <a16:colId xmlns:a16="http://schemas.microsoft.com/office/drawing/2014/main" val="20001"/>
                    </a:ext>
                  </a:extLst>
                </a:gridCol>
                <a:gridCol w="243230">
                  <a:extLst>
                    <a:ext uri="{9D8B030D-6E8A-4147-A177-3AD203B41FA5}">
                      <a16:colId xmlns:a16="http://schemas.microsoft.com/office/drawing/2014/main" val="20002"/>
                    </a:ext>
                  </a:extLst>
                </a:gridCol>
                <a:gridCol w="243230">
                  <a:extLst>
                    <a:ext uri="{9D8B030D-6E8A-4147-A177-3AD203B41FA5}">
                      <a16:colId xmlns:a16="http://schemas.microsoft.com/office/drawing/2014/main" val="20003"/>
                    </a:ext>
                  </a:extLst>
                </a:gridCol>
                <a:gridCol w="243230">
                  <a:extLst>
                    <a:ext uri="{9D8B030D-6E8A-4147-A177-3AD203B41FA5}">
                      <a16:colId xmlns:a16="http://schemas.microsoft.com/office/drawing/2014/main" val="20004"/>
                    </a:ext>
                  </a:extLst>
                </a:gridCol>
              </a:tblGrid>
              <a:tr h="248425">
                <a:tc>
                  <a:txBody>
                    <a:bodyPr/>
                    <a:lstStyle/>
                    <a:p>
                      <a:endParaRPr lang="en-US" sz="1400" dirty="0">
                        <a:latin typeface="Arial Narrow" panose="020B0606020202030204" pitchFamily="34" charset="0"/>
                      </a:endParaRPr>
                    </a:p>
                  </a:txBody>
                  <a:tcPr marL="0" marR="0" marT="0" marB="0">
                    <a:lnR w="12700" cmpd="sng">
                      <a:noFill/>
                    </a:lnR>
                    <a:lnB w="12700" cmpd="sng">
                      <a:noFill/>
                    </a:lnB>
                  </a:tcPr>
                </a:tc>
                <a:tc>
                  <a:txBody>
                    <a:bodyPr/>
                    <a:lstStyle/>
                    <a:p>
                      <a:endParaRPr lang="en-US" sz="1400" dirty="0">
                        <a:latin typeface="Arial Narrow" panose="020B0606020202030204" pitchFamily="34" charset="0"/>
                      </a:endParaRPr>
                    </a:p>
                  </a:txBody>
                  <a:tcPr marL="0" marR="0" marT="0" marB="0">
                    <a:lnL w="12700" cmpd="sng">
                      <a:noFill/>
                    </a:lnL>
                    <a:lnB w="12700" cmpd="sng">
                      <a:noFill/>
                    </a:lnB>
                  </a:tcPr>
                </a:tc>
                <a:tc gridSpan="3">
                  <a:txBody>
                    <a:bodyPr/>
                    <a:lstStyle/>
                    <a:p>
                      <a:pPr algn="ctr"/>
                      <a:r>
                        <a:rPr lang="en-US" sz="1400" dirty="0">
                          <a:latin typeface="Arial Narrow" panose="020B0606020202030204" pitchFamily="34" charset="0"/>
                        </a:rPr>
                        <a:t>Messenger</a:t>
                      </a:r>
                    </a:p>
                  </a:txBody>
                  <a:tcPr marL="0" marR="0" marT="0" marB="0" anchor="ctr"/>
                </a:tc>
                <a:tc hMerge="1">
                  <a:txBody>
                    <a:bodyPr/>
                    <a:lstStyle/>
                    <a:p>
                      <a:endParaRPr lang="en-US" dirty="0"/>
                    </a:p>
                  </a:txBody>
                  <a:tcPr/>
                </a:tc>
                <a:tc hMerge="1">
                  <a:txBody>
                    <a:bodyPr/>
                    <a:lstStyle/>
                    <a:p>
                      <a:endParaRPr lang="en-US" dirty="0"/>
                    </a:p>
                  </a:txBody>
                  <a:tcPr/>
                </a:tc>
                <a:extLst>
                  <a:ext uri="{0D108BD9-81ED-4DB2-BD59-A6C34878D82A}">
                    <a16:rowId xmlns:a16="http://schemas.microsoft.com/office/drawing/2014/main" val="10000"/>
                  </a:ext>
                </a:extLst>
              </a:tr>
              <a:tr h="248425">
                <a:tc>
                  <a:txBody>
                    <a:bodyPr/>
                    <a:lstStyle/>
                    <a:p>
                      <a:endParaRPr lang="en-US" sz="1400" dirty="0">
                        <a:latin typeface="Arial Narrow" panose="020B0606020202030204" pitchFamily="34" charset="0"/>
                      </a:endParaRPr>
                    </a:p>
                  </a:txBody>
                  <a:tcPr marL="0" marR="0" marT="0" marB="0">
                    <a:lnR w="12700" cmpd="sng">
                      <a:noFill/>
                    </a:lnR>
                    <a:lnT w="12700" cmpd="sng">
                      <a:noFill/>
                    </a:lnT>
                  </a:tcPr>
                </a:tc>
                <a:tc>
                  <a:txBody>
                    <a:bodyPr/>
                    <a:lstStyle/>
                    <a:p>
                      <a:endParaRPr lang="en-US" sz="1400" dirty="0">
                        <a:latin typeface="Arial Narrow" panose="020B0606020202030204" pitchFamily="34" charset="0"/>
                      </a:endParaRPr>
                    </a:p>
                  </a:txBody>
                  <a:tcPr marL="0" marR="0" marT="0" marB="0">
                    <a:lnL w="12700" cmpd="sng">
                      <a:noFill/>
                    </a:lnL>
                    <a:lnT w="12700" cmpd="sng">
                      <a:noFill/>
                    </a:lnT>
                  </a:tcPr>
                </a:tc>
                <a:tc>
                  <a:txBody>
                    <a:bodyPr/>
                    <a:lstStyle/>
                    <a:p>
                      <a:pPr algn="ctr"/>
                      <a:r>
                        <a:rPr lang="en-US" sz="1400" dirty="0">
                          <a:latin typeface="Arial Narrow" panose="020B0606020202030204" pitchFamily="34" charset="0"/>
                        </a:rPr>
                        <a:t>M</a:t>
                      </a:r>
                    </a:p>
                  </a:txBody>
                  <a:tcPr marL="0" marR="0" marT="0" marB="0" anchor="ctr"/>
                </a:tc>
                <a:tc>
                  <a:txBody>
                    <a:bodyPr/>
                    <a:lstStyle/>
                    <a:p>
                      <a:pPr algn="ctr"/>
                      <a:r>
                        <a:rPr lang="en-US" sz="1400" dirty="0">
                          <a:latin typeface="Arial Narrow" panose="020B0606020202030204" pitchFamily="34" charset="0"/>
                        </a:rPr>
                        <a:t>F</a:t>
                      </a:r>
                    </a:p>
                  </a:txBody>
                  <a:tcPr marL="0" marR="0" marT="0" marB="0" anchor="ctr"/>
                </a:tc>
                <a:tc>
                  <a:txBody>
                    <a:bodyPr/>
                    <a:lstStyle/>
                    <a:p>
                      <a:pPr algn="ctr"/>
                      <a:r>
                        <a:rPr lang="en-US" sz="1400" dirty="0" err="1">
                          <a:latin typeface="Arial Narrow" panose="020B0606020202030204" pitchFamily="34" charset="0"/>
                        </a:rPr>
                        <a:t>Cpl</a:t>
                      </a:r>
                      <a:endParaRPr lang="en-US" sz="1400" dirty="0">
                        <a:latin typeface="Arial Narrow" panose="020B0606020202030204" pitchFamily="34" charset="0"/>
                      </a:endParaRPr>
                    </a:p>
                  </a:txBody>
                  <a:tcPr marL="0" marR="0" marT="0" marB="0" anchor="ctr"/>
                </a:tc>
                <a:extLst>
                  <a:ext uri="{0D108BD9-81ED-4DB2-BD59-A6C34878D82A}">
                    <a16:rowId xmlns:a16="http://schemas.microsoft.com/office/drawing/2014/main" val="10001"/>
                  </a:ext>
                </a:extLst>
              </a:tr>
              <a:tr h="248425">
                <a:tc rowSpan="3">
                  <a:txBody>
                    <a:bodyPr/>
                    <a:lstStyle/>
                    <a:p>
                      <a:pPr algn="ctr"/>
                      <a:r>
                        <a:rPr lang="en-US" sz="1400" dirty="0">
                          <a:latin typeface="Arial Narrow" panose="020B0606020202030204" pitchFamily="34" charset="0"/>
                        </a:rPr>
                        <a:t>Recipient</a:t>
                      </a:r>
                    </a:p>
                  </a:txBody>
                  <a:tcPr marL="0" marR="0" marT="0" marB="0" vert="vert270" anchor="ctr"/>
                </a:tc>
                <a:tc>
                  <a:txBody>
                    <a:bodyPr/>
                    <a:lstStyle/>
                    <a:p>
                      <a:pPr algn="ctr"/>
                      <a:r>
                        <a:rPr lang="en-US" sz="1400" dirty="0">
                          <a:latin typeface="Arial Narrow" panose="020B0606020202030204" pitchFamily="34" charset="0"/>
                        </a:rPr>
                        <a:t>M</a:t>
                      </a:r>
                    </a:p>
                  </a:txBody>
                  <a:tcPr marL="0" marR="0" marT="0" marB="0" anchor="ctr"/>
                </a:tc>
                <a:tc>
                  <a:txBody>
                    <a:bodyPr/>
                    <a:lstStyle/>
                    <a:p>
                      <a:pPr algn="ctr"/>
                      <a:endParaRPr lang="en-US" sz="1200" dirty="0">
                        <a:latin typeface="Arial Narrow" panose="020B0606020202030204" pitchFamily="34" charset="0"/>
                      </a:endParaRPr>
                    </a:p>
                  </a:txBody>
                  <a:tcPr marL="0" marR="0" marT="0" marB="0" anchor="ctr">
                    <a:solidFill>
                      <a:srgbClr val="C00000"/>
                    </a:solidFill>
                  </a:tcPr>
                </a:tc>
                <a:tc>
                  <a:txBody>
                    <a:bodyPr/>
                    <a:lstStyle/>
                    <a:p>
                      <a:pPr algn="ctr"/>
                      <a:endParaRPr lang="en-US" sz="1200" dirty="0">
                        <a:latin typeface="Arial Narrow" panose="020B0606020202030204" pitchFamily="34" charset="0"/>
                      </a:endParaRPr>
                    </a:p>
                  </a:txBody>
                  <a:tcPr marL="0" marR="0" marT="0" marB="0" anchor="ctr">
                    <a:noFill/>
                  </a:tcPr>
                </a:tc>
                <a:tc>
                  <a:txBody>
                    <a:bodyPr/>
                    <a:lstStyle/>
                    <a:p>
                      <a:pPr algn="ctr"/>
                      <a:endParaRPr lang="en-US" sz="1200" dirty="0">
                        <a:latin typeface="Arial Narrow" panose="020B0606020202030204" pitchFamily="34" charset="0"/>
                      </a:endParaRPr>
                    </a:p>
                  </a:txBody>
                  <a:tcPr marL="0" marR="0" marT="0" marB="0" anchor="ctr">
                    <a:solidFill>
                      <a:srgbClr val="00B0F0"/>
                    </a:solidFill>
                  </a:tcPr>
                </a:tc>
                <a:extLst>
                  <a:ext uri="{0D108BD9-81ED-4DB2-BD59-A6C34878D82A}">
                    <a16:rowId xmlns:a16="http://schemas.microsoft.com/office/drawing/2014/main" val="10002"/>
                  </a:ext>
                </a:extLst>
              </a:tr>
              <a:tr h="248425">
                <a:tc vMerge="1">
                  <a:txBody>
                    <a:bodyPr/>
                    <a:lstStyle/>
                    <a:p>
                      <a:endParaRPr lang="en-US" dirty="0"/>
                    </a:p>
                  </a:txBody>
                  <a:tcPr/>
                </a:tc>
                <a:tc>
                  <a:txBody>
                    <a:bodyPr/>
                    <a:lstStyle/>
                    <a:p>
                      <a:pPr algn="ctr"/>
                      <a:r>
                        <a:rPr lang="en-US" sz="1400" dirty="0">
                          <a:latin typeface="Arial Narrow" panose="020B0606020202030204" pitchFamily="34" charset="0"/>
                        </a:rPr>
                        <a:t>F</a:t>
                      </a:r>
                    </a:p>
                  </a:txBody>
                  <a:tcPr marL="0" marR="0" marT="0" marB="0" anchor="ctr"/>
                </a:tc>
                <a:tc>
                  <a:txBody>
                    <a:bodyPr/>
                    <a:lstStyle/>
                    <a:p>
                      <a:pPr algn="ctr"/>
                      <a:endParaRPr lang="en-US" sz="1200" dirty="0">
                        <a:latin typeface="Arial Narrow" panose="020B0606020202030204" pitchFamily="34" charset="0"/>
                      </a:endParaRPr>
                    </a:p>
                  </a:txBody>
                  <a:tcPr marL="0" marR="0" marT="0" marB="0" anchor="ctr">
                    <a:solidFill>
                      <a:srgbClr val="C00000"/>
                    </a:solidFill>
                  </a:tcPr>
                </a:tc>
                <a:tc>
                  <a:txBody>
                    <a:bodyPr/>
                    <a:lstStyle/>
                    <a:p>
                      <a:pPr algn="ctr"/>
                      <a:endParaRPr lang="en-US" sz="1200" dirty="0">
                        <a:latin typeface="Arial Narrow" panose="020B0606020202030204" pitchFamily="34" charset="0"/>
                      </a:endParaRPr>
                    </a:p>
                  </a:txBody>
                  <a:tcPr marL="0" marR="0" marT="0" marB="0" anchor="ctr">
                    <a:noFill/>
                  </a:tcPr>
                </a:tc>
                <a:tc>
                  <a:txBody>
                    <a:bodyPr/>
                    <a:lstStyle/>
                    <a:p>
                      <a:pPr algn="ctr"/>
                      <a:endParaRPr lang="en-US" sz="1200" dirty="0">
                        <a:latin typeface="Arial Narrow" panose="020B0606020202030204" pitchFamily="34" charset="0"/>
                      </a:endParaRPr>
                    </a:p>
                  </a:txBody>
                  <a:tcPr marL="0" marR="0" marT="0" marB="0" anchor="ctr">
                    <a:solidFill>
                      <a:srgbClr val="00B0F0"/>
                    </a:solidFill>
                  </a:tcPr>
                </a:tc>
                <a:extLst>
                  <a:ext uri="{0D108BD9-81ED-4DB2-BD59-A6C34878D82A}">
                    <a16:rowId xmlns:a16="http://schemas.microsoft.com/office/drawing/2014/main" val="10003"/>
                  </a:ext>
                </a:extLst>
              </a:tr>
              <a:tr h="248425">
                <a:tc vMerge="1">
                  <a:txBody>
                    <a:bodyPr/>
                    <a:lstStyle/>
                    <a:p>
                      <a:endParaRPr lang="en-US" dirty="0"/>
                    </a:p>
                  </a:txBody>
                  <a:tcPr/>
                </a:tc>
                <a:tc>
                  <a:txBody>
                    <a:bodyPr/>
                    <a:lstStyle/>
                    <a:p>
                      <a:pPr algn="ctr"/>
                      <a:r>
                        <a:rPr lang="en-US" sz="1400" dirty="0" err="1">
                          <a:latin typeface="Arial Narrow" panose="020B0606020202030204" pitchFamily="34" charset="0"/>
                        </a:rPr>
                        <a:t>Cpl</a:t>
                      </a:r>
                      <a:endParaRPr lang="en-US" sz="1400" dirty="0">
                        <a:latin typeface="Arial Narrow" panose="020B0606020202030204" pitchFamily="34" charset="0"/>
                      </a:endParaRPr>
                    </a:p>
                  </a:txBody>
                  <a:tcPr marL="0" marR="0" marT="0" marB="0" anchor="ctr"/>
                </a:tc>
                <a:tc>
                  <a:txBody>
                    <a:bodyPr/>
                    <a:lstStyle/>
                    <a:p>
                      <a:pPr algn="ctr"/>
                      <a:endParaRPr lang="en-US" sz="1200" dirty="0">
                        <a:latin typeface="Arial Narrow" panose="020B0606020202030204" pitchFamily="34" charset="0"/>
                      </a:endParaRPr>
                    </a:p>
                  </a:txBody>
                  <a:tcPr marL="0" marR="0" marT="0" marB="0" anchor="ctr">
                    <a:solidFill>
                      <a:srgbClr val="C00000"/>
                    </a:solidFill>
                  </a:tcPr>
                </a:tc>
                <a:tc>
                  <a:txBody>
                    <a:bodyPr/>
                    <a:lstStyle/>
                    <a:p>
                      <a:pPr algn="ctr"/>
                      <a:endParaRPr lang="en-US" sz="1200" dirty="0">
                        <a:latin typeface="Arial Narrow" panose="020B0606020202030204" pitchFamily="34" charset="0"/>
                      </a:endParaRPr>
                    </a:p>
                  </a:txBody>
                  <a:tcPr marL="0" marR="0" marT="0" marB="0" anchor="ctr">
                    <a:noFill/>
                  </a:tcPr>
                </a:tc>
                <a:tc>
                  <a:txBody>
                    <a:bodyPr/>
                    <a:lstStyle/>
                    <a:p>
                      <a:pPr algn="ctr"/>
                      <a:endParaRPr lang="en-US" sz="1200" dirty="0">
                        <a:latin typeface="Arial Narrow" panose="020B0606020202030204" pitchFamily="34" charset="0"/>
                      </a:endParaRPr>
                    </a:p>
                  </a:txBody>
                  <a:tcPr marL="0" marR="0" marT="0" marB="0" anchor="ctr">
                    <a:solidFill>
                      <a:srgbClr val="00B0F0"/>
                    </a:solidFill>
                  </a:tcPr>
                </a:tc>
                <a:extLst>
                  <a:ext uri="{0D108BD9-81ED-4DB2-BD59-A6C34878D82A}">
                    <a16:rowId xmlns:a16="http://schemas.microsoft.com/office/drawing/2014/main" val="10004"/>
                  </a:ext>
                </a:extLst>
              </a:tr>
            </a:tbl>
          </a:graphicData>
        </a:graphic>
      </p:graphicFrame>
      <p:sp>
        <p:nvSpPr>
          <p:cNvPr id="31" name="Rectangle 30">
            <a:extLst>
              <a:ext uri="{FF2B5EF4-FFF2-40B4-BE49-F238E27FC236}">
                <a16:creationId xmlns:a16="http://schemas.microsoft.com/office/drawing/2014/main" id="{744F0761-33CC-4C4A-806F-C17BA500106A}"/>
              </a:ext>
            </a:extLst>
          </p:cNvPr>
          <p:cNvSpPr/>
          <p:nvPr/>
        </p:nvSpPr>
        <p:spPr>
          <a:xfrm>
            <a:off x="5557208" y="3263129"/>
            <a:ext cx="3633422" cy="769441"/>
          </a:xfrm>
          <a:prstGeom prst="rect">
            <a:avLst/>
          </a:prstGeom>
        </p:spPr>
        <p:txBody>
          <a:bodyPr wrap="square">
            <a:spAutoFit/>
          </a:bodyPr>
          <a:lstStyle/>
          <a:p>
            <a:pPr algn="ctr"/>
            <a:r>
              <a:rPr lang="en-US" sz="1600" dirty="0">
                <a:solidFill>
                  <a:schemeClr val="tx1">
                    <a:lumMod val="65000"/>
                    <a:lumOff val="35000"/>
                  </a:schemeClr>
                </a:solidFill>
              </a:rPr>
              <a:t>Impact of </a:t>
            </a:r>
            <a:r>
              <a:rPr lang="en-US" sz="1600" b="1" dirty="0">
                <a:solidFill>
                  <a:schemeClr val="tx1">
                    <a:lumMod val="65000"/>
                    <a:lumOff val="35000"/>
                  </a:schemeClr>
                </a:solidFill>
              </a:rPr>
              <a:t>women as messenger/role model    </a:t>
            </a:r>
            <a:r>
              <a:rPr lang="en-US" sz="1600" dirty="0">
                <a:solidFill>
                  <a:schemeClr val="tx1">
                    <a:lumMod val="65000"/>
                    <a:lumOff val="35000"/>
                  </a:schemeClr>
                </a:solidFill>
              </a:rPr>
              <a:t>in extension videos (vs men   )</a:t>
            </a:r>
          </a:p>
          <a:p>
            <a:pPr algn="ctr"/>
            <a:r>
              <a:rPr lang="en-US" sz="1200" dirty="0">
                <a:solidFill>
                  <a:schemeClr val="tx1">
                    <a:lumMod val="65000"/>
                    <a:lumOff val="35000"/>
                  </a:schemeClr>
                </a:solidFill>
              </a:rPr>
              <a:t>In couple		Woman alone</a:t>
            </a:r>
          </a:p>
        </p:txBody>
      </p:sp>
      <p:graphicFrame>
        <p:nvGraphicFramePr>
          <p:cNvPr id="32" name="Table 2">
            <a:extLst>
              <a:ext uri="{FF2B5EF4-FFF2-40B4-BE49-F238E27FC236}">
                <a16:creationId xmlns:a16="http://schemas.microsoft.com/office/drawing/2014/main" id="{CF9D6F93-1E42-44B0-90AF-0121C48BB467}"/>
              </a:ext>
            </a:extLst>
          </p:cNvPr>
          <p:cNvGraphicFramePr>
            <a:graphicFrameLocks noGrp="1"/>
          </p:cNvGraphicFramePr>
          <p:nvPr/>
        </p:nvGraphicFramePr>
        <p:xfrm>
          <a:off x="7631633" y="3998589"/>
          <a:ext cx="1216150" cy="1256515"/>
        </p:xfrm>
        <a:graphic>
          <a:graphicData uri="http://schemas.openxmlformats.org/drawingml/2006/table">
            <a:tbl>
              <a:tblPr firstRow="1" bandRow="1">
                <a:tableStyleId>{5940675A-B579-460E-94D1-54222C63F5DA}</a:tableStyleId>
              </a:tblPr>
              <a:tblGrid>
                <a:gridCol w="243230">
                  <a:extLst>
                    <a:ext uri="{9D8B030D-6E8A-4147-A177-3AD203B41FA5}">
                      <a16:colId xmlns:a16="http://schemas.microsoft.com/office/drawing/2014/main" val="20000"/>
                    </a:ext>
                  </a:extLst>
                </a:gridCol>
                <a:gridCol w="243230">
                  <a:extLst>
                    <a:ext uri="{9D8B030D-6E8A-4147-A177-3AD203B41FA5}">
                      <a16:colId xmlns:a16="http://schemas.microsoft.com/office/drawing/2014/main" val="20001"/>
                    </a:ext>
                  </a:extLst>
                </a:gridCol>
                <a:gridCol w="243230">
                  <a:extLst>
                    <a:ext uri="{9D8B030D-6E8A-4147-A177-3AD203B41FA5}">
                      <a16:colId xmlns:a16="http://schemas.microsoft.com/office/drawing/2014/main" val="20002"/>
                    </a:ext>
                  </a:extLst>
                </a:gridCol>
                <a:gridCol w="243230">
                  <a:extLst>
                    <a:ext uri="{9D8B030D-6E8A-4147-A177-3AD203B41FA5}">
                      <a16:colId xmlns:a16="http://schemas.microsoft.com/office/drawing/2014/main" val="20003"/>
                    </a:ext>
                  </a:extLst>
                </a:gridCol>
                <a:gridCol w="243230">
                  <a:extLst>
                    <a:ext uri="{9D8B030D-6E8A-4147-A177-3AD203B41FA5}">
                      <a16:colId xmlns:a16="http://schemas.microsoft.com/office/drawing/2014/main" val="20004"/>
                    </a:ext>
                  </a:extLst>
                </a:gridCol>
              </a:tblGrid>
              <a:tr h="251303">
                <a:tc>
                  <a:txBody>
                    <a:bodyPr/>
                    <a:lstStyle/>
                    <a:p>
                      <a:endParaRPr lang="en-US" sz="1400" dirty="0">
                        <a:latin typeface="Arial Narrow" panose="020B0606020202030204" pitchFamily="34" charset="0"/>
                      </a:endParaRPr>
                    </a:p>
                  </a:txBody>
                  <a:tcPr marL="0" marR="0" marT="0" marB="0">
                    <a:lnR w="12700" cmpd="sng">
                      <a:noFill/>
                    </a:lnR>
                    <a:lnB w="12700" cmpd="sng">
                      <a:noFill/>
                    </a:lnB>
                  </a:tcPr>
                </a:tc>
                <a:tc>
                  <a:txBody>
                    <a:bodyPr/>
                    <a:lstStyle/>
                    <a:p>
                      <a:endParaRPr lang="en-US" sz="1400" dirty="0">
                        <a:latin typeface="Arial Narrow" panose="020B0606020202030204" pitchFamily="34" charset="0"/>
                      </a:endParaRPr>
                    </a:p>
                  </a:txBody>
                  <a:tcPr marL="0" marR="0" marT="0" marB="0">
                    <a:lnL w="12700" cmpd="sng">
                      <a:noFill/>
                    </a:lnL>
                    <a:lnB w="12700" cmpd="sng">
                      <a:noFill/>
                    </a:lnB>
                  </a:tcPr>
                </a:tc>
                <a:tc gridSpan="3">
                  <a:txBody>
                    <a:bodyPr/>
                    <a:lstStyle/>
                    <a:p>
                      <a:pPr algn="ctr"/>
                      <a:r>
                        <a:rPr lang="en-US" sz="1400" dirty="0">
                          <a:latin typeface="Arial Narrow" panose="020B0606020202030204" pitchFamily="34" charset="0"/>
                        </a:rPr>
                        <a:t>Messenger</a:t>
                      </a:r>
                    </a:p>
                  </a:txBody>
                  <a:tcPr marL="0" marR="0" marT="0" marB="0" anchor="ctr"/>
                </a:tc>
                <a:tc hMerge="1">
                  <a:txBody>
                    <a:bodyPr/>
                    <a:lstStyle/>
                    <a:p>
                      <a:endParaRPr lang="en-US" dirty="0"/>
                    </a:p>
                  </a:txBody>
                  <a:tcPr/>
                </a:tc>
                <a:tc hMerge="1">
                  <a:txBody>
                    <a:bodyPr/>
                    <a:lstStyle/>
                    <a:p>
                      <a:endParaRPr lang="en-US" dirty="0"/>
                    </a:p>
                  </a:txBody>
                  <a:tcPr/>
                </a:tc>
                <a:extLst>
                  <a:ext uri="{0D108BD9-81ED-4DB2-BD59-A6C34878D82A}">
                    <a16:rowId xmlns:a16="http://schemas.microsoft.com/office/drawing/2014/main" val="10000"/>
                  </a:ext>
                </a:extLst>
              </a:tr>
              <a:tr h="251303">
                <a:tc>
                  <a:txBody>
                    <a:bodyPr/>
                    <a:lstStyle/>
                    <a:p>
                      <a:endParaRPr lang="en-US" sz="1400" dirty="0">
                        <a:latin typeface="Arial Narrow" panose="020B0606020202030204" pitchFamily="34" charset="0"/>
                      </a:endParaRPr>
                    </a:p>
                  </a:txBody>
                  <a:tcPr marL="0" marR="0" marT="0" marB="0">
                    <a:lnR w="12700" cmpd="sng">
                      <a:noFill/>
                    </a:lnR>
                    <a:lnT w="12700" cmpd="sng">
                      <a:noFill/>
                    </a:lnT>
                  </a:tcPr>
                </a:tc>
                <a:tc>
                  <a:txBody>
                    <a:bodyPr/>
                    <a:lstStyle/>
                    <a:p>
                      <a:endParaRPr lang="en-US" sz="1400" dirty="0">
                        <a:latin typeface="Arial Narrow" panose="020B0606020202030204" pitchFamily="34" charset="0"/>
                      </a:endParaRPr>
                    </a:p>
                  </a:txBody>
                  <a:tcPr marL="0" marR="0" marT="0" marB="0">
                    <a:lnL w="12700" cmpd="sng">
                      <a:noFill/>
                    </a:lnL>
                    <a:lnT w="12700" cmpd="sng">
                      <a:noFill/>
                    </a:lnT>
                  </a:tcPr>
                </a:tc>
                <a:tc>
                  <a:txBody>
                    <a:bodyPr/>
                    <a:lstStyle/>
                    <a:p>
                      <a:pPr algn="ctr"/>
                      <a:r>
                        <a:rPr lang="en-US" sz="1400" dirty="0">
                          <a:latin typeface="Arial Narrow" panose="020B0606020202030204" pitchFamily="34" charset="0"/>
                        </a:rPr>
                        <a:t>M</a:t>
                      </a:r>
                    </a:p>
                  </a:txBody>
                  <a:tcPr marL="0" marR="0" marT="0" marB="0" anchor="ctr"/>
                </a:tc>
                <a:tc>
                  <a:txBody>
                    <a:bodyPr/>
                    <a:lstStyle/>
                    <a:p>
                      <a:pPr algn="ctr"/>
                      <a:r>
                        <a:rPr lang="en-US" sz="1400" dirty="0">
                          <a:latin typeface="Arial Narrow" panose="020B0606020202030204" pitchFamily="34" charset="0"/>
                        </a:rPr>
                        <a:t>F</a:t>
                      </a:r>
                    </a:p>
                  </a:txBody>
                  <a:tcPr marL="0" marR="0" marT="0" marB="0" anchor="ctr"/>
                </a:tc>
                <a:tc>
                  <a:txBody>
                    <a:bodyPr/>
                    <a:lstStyle/>
                    <a:p>
                      <a:pPr algn="ctr"/>
                      <a:r>
                        <a:rPr lang="en-US" sz="1400" dirty="0" err="1">
                          <a:latin typeface="Arial Narrow" panose="020B0606020202030204" pitchFamily="34" charset="0"/>
                        </a:rPr>
                        <a:t>Cpl</a:t>
                      </a:r>
                      <a:endParaRPr lang="en-US" sz="1400" dirty="0">
                        <a:latin typeface="Arial Narrow" panose="020B0606020202030204" pitchFamily="34" charset="0"/>
                      </a:endParaRPr>
                    </a:p>
                  </a:txBody>
                  <a:tcPr marL="0" marR="0" marT="0" marB="0" anchor="ctr"/>
                </a:tc>
                <a:extLst>
                  <a:ext uri="{0D108BD9-81ED-4DB2-BD59-A6C34878D82A}">
                    <a16:rowId xmlns:a16="http://schemas.microsoft.com/office/drawing/2014/main" val="10001"/>
                  </a:ext>
                </a:extLst>
              </a:tr>
              <a:tr h="251303">
                <a:tc rowSpan="3">
                  <a:txBody>
                    <a:bodyPr/>
                    <a:lstStyle/>
                    <a:p>
                      <a:pPr algn="ctr"/>
                      <a:r>
                        <a:rPr lang="en-US" sz="1400" dirty="0">
                          <a:latin typeface="Arial Narrow" panose="020B0606020202030204" pitchFamily="34" charset="0"/>
                        </a:rPr>
                        <a:t>Recipient</a:t>
                      </a:r>
                    </a:p>
                  </a:txBody>
                  <a:tcPr marL="0" marR="0" marT="0" marB="0" vert="vert270" anchor="ctr"/>
                </a:tc>
                <a:tc>
                  <a:txBody>
                    <a:bodyPr/>
                    <a:lstStyle/>
                    <a:p>
                      <a:pPr algn="ctr"/>
                      <a:r>
                        <a:rPr lang="en-US" sz="1400" dirty="0">
                          <a:latin typeface="Arial Narrow" panose="020B0606020202030204" pitchFamily="34" charset="0"/>
                        </a:rPr>
                        <a:t>M</a:t>
                      </a:r>
                    </a:p>
                  </a:txBody>
                  <a:tcPr marL="0" marR="0" marT="0" marB="0" anchor="ctr"/>
                </a:tc>
                <a:tc>
                  <a:txBody>
                    <a:bodyPr/>
                    <a:lstStyle/>
                    <a:p>
                      <a:pPr algn="ctr"/>
                      <a:endParaRPr lang="en-US" sz="1200" dirty="0">
                        <a:latin typeface="Arial Narrow" panose="020B0606020202030204" pitchFamily="34" charset="0"/>
                      </a:endParaRPr>
                    </a:p>
                  </a:txBody>
                  <a:tcPr marL="0" marR="0" marT="0" marB="0" anchor="ctr">
                    <a:solidFill>
                      <a:srgbClr val="C00000"/>
                    </a:solidFill>
                  </a:tcPr>
                </a:tc>
                <a:tc>
                  <a:txBody>
                    <a:bodyPr/>
                    <a:lstStyle/>
                    <a:p>
                      <a:pPr algn="ctr"/>
                      <a:endParaRPr lang="en-US" sz="1200" dirty="0">
                        <a:latin typeface="Arial Narrow" panose="020B0606020202030204" pitchFamily="34" charset="0"/>
                      </a:endParaRPr>
                    </a:p>
                  </a:txBody>
                  <a:tcPr marL="0" marR="0" marT="0" marB="0" anchor="ctr">
                    <a:solidFill>
                      <a:srgbClr val="00B0F0"/>
                    </a:solidFill>
                  </a:tcPr>
                </a:tc>
                <a:tc>
                  <a:txBody>
                    <a:bodyPr/>
                    <a:lstStyle/>
                    <a:p>
                      <a:pPr algn="ctr"/>
                      <a:endParaRPr lang="en-US" sz="1200" dirty="0">
                        <a:latin typeface="Arial Narrow" panose="020B0606020202030204" pitchFamily="34" charset="0"/>
                      </a:endParaRPr>
                    </a:p>
                  </a:txBody>
                  <a:tcPr marL="0" marR="0" marT="0" marB="0" anchor="ctr">
                    <a:noFill/>
                  </a:tcPr>
                </a:tc>
                <a:extLst>
                  <a:ext uri="{0D108BD9-81ED-4DB2-BD59-A6C34878D82A}">
                    <a16:rowId xmlns:a16="http://schemas.microsoft.com/office/drawing/2014/main" val="10002"/>
                  </a:ext>
                </a:extLst>
              </a:tr>
              <a:tr h="251303">
                <a:tc vMerge="1">
                  <a:txBody>
                    <a:bodyPr/>
                    <a:lstStyle/>
                    <a:p>
                      <a:endParaRPr lang="en-US" dirty="0"/>
                    </a:p>
                  </a:txBody>
                  <a:tcPr/>
                </a:tc>
                <a:tc>
                  <a:txBody>
                    <a:bodyPr/>
                    <a:lstStyle/>
                    <a:p>
                      <a:pPr algn="ctr"/>
                      <a:r>
                        <a:rPr lang="en-US" sz="1400" dirty="0">
                          <a:latin typeface="Arial Narrow" panose="020B0606020202030204" pitchFamily="34" charset="0"/>
                        </a:rPr>
                        <a:t>F</a:t>
                      </a:r>
                    </a:p>
                  </a:txBody>
                  <a:tcPr marL="0" marR="0" marT="0" marB="0" anchor="ctr"/>
                </a:tc>
                <a:tc>
                  <a:txBody>
                    <a:bodyPr/>
                    <a:lstStyle/>
                    <a:p>
                      <a:pPr algn="ctr"/>
                      <a:endParaRPr lang="en-US" sz="1200" dirty="0">
                        <a:latin typeface="Arial Narrow" panose="020B0606020202030204" pitchFamily="34" charset="0"/>
                      </a:endParaRPr>
                    </a:p>
                  </a:txBody>
                  <a:tcPr marL="0" marR="0" marT="0" marB="0" anchor="ctr">
                    <a:solidFill>
                      <a:srgbClr val="C00000"/>
                    </a:solidFill>
                  </a:tcPr>
                </a:tc>
                <a:tc>
                  <a:txBody>
                    <a:bodyPr/>
                    <a:lstStyle/>
                    <a:p>
                      <a:pPr algn="ctr"/>
                      <a:endParaRPr lang="en-US" sz="1200" dirty="0">
                        <a:latin typeface="Arial Narrow" panose="020B0606020202030204" pitchFamily="34" charset="0"/>
                      </a:endParaRPr>
                    </a:p>
                  </a:txBody>
                  <a:tcPr marL="0" marR="0" marT="0" marB="0" anchor="ctr">
                    <a:solidFill>
                      <a:srgbClr val="00B0F0"/>
                    </a:solidFill>
                  </a:tcPr>
                </a:tc>
                <a:tc>
                  <a:txBody>
                    <a:bodyPr/>
                    <a:lstStyle/>
                    <a:p>
                      <a:pPr algn="ctr"/>
                      <a:endParaRPr lang="en-US" sz="1200" dirty="0">
                        <a:latin typeface="Arial Narrow" panose="020B0606020202030204" pitchFamily="34" charset="0"/>
                      </a:endParaRPr>
                    </a:p>
                  </a:txBody>
                  <a:tcPr marL="0" marR="0" marT="0" marB="0" anchor="ctr">
                    <a:noFill/>
                  </a:tcPr>
                </a:tc>
                <a:extLst>
                  <a:ext uri="{0D108BD9-81ED-4DB2-BD59-A6C34878D82A}">
                    <a16:rowId xmlns:a16="http://schemas.microsoft.com/office/drawing/2014/main" val="10003"/>
                  </a:ext>
                </a:extLst>
              </a:tr>
              <a:tr h="251303">
                <a:tc vMerge="1">
                  <a:txBody>
                    <a:bodyPr/>
                    <a:lstStyle/>
                    <a:p>
                      <a:endParaRPr lang="en-US" dirty="0"/>
                    </a:p>
                  </a:txBody>
                  <a:tcPr/>
                </a:tc>
                <a:tc>
                  <a:txBody>
                    <a:bodyPr/>
                    <a:lstStyle/>
                    <a:p>
                      <a:pPr algn="ctr"/>
                      <a:r>
                        <a:rPr lang="en-US" sz="1400" dirty="0" err="1">
                          <a:latin typeface="Arial Narrow" panose="020B0606020202030204" pitchFamily="34" charset="0"/>
                        </a:rPr>
                        <a:t>Cpl</a:t>
                      </a:r>
                      <a:endParaRPr lang="en-US" sz="1400" dirty="0">
                        <a:latin typeface="Arial Narrow" panose="020B0606020202030204" pitchFamily="34" charset="0"/>
                      </a:endParaRPr>
                    </a:p>
                  </a:txBody>
                  <a:tcPr marL="0" marR="0" marT="0" marB="0" anchor="ctr"/>
                </a:tc>
                <a:tc>
                  <a:txBody>
                    <a:bodyPr/>
                    <a:lstStyle/>
                    <a:p>
                      <a:pPr algn="ctr"/>
                      <a:endParaRPr lang="en-US" sz="1200" dirty="0">
                        <a:latin typeface="Arial Narrow" panose="020B0606020202030204" pitchFamily="34" charset="0"/>
                      </a:endParaRPr>
                    </a:p>
                  </a:txBody>
                  <a:tcPr marL="0" marR="0" marT="0" marB="0" anchor="ctr">
                    <a:solidFill>
                      <a:srgbClr val="C00000"/>
                    </a:solidFill>
                  </a:tcPr>
                </a:tc>
                <a:tc>
                  <a:txBody>
                    <a:bodyPr/>
                    <a:lstStyle/>
                    <a:p>
                      <a:pPr algn="ctr"/>
                      <a:endParaRPr lang="en-US" sz="1200" dirty="0">
                        <a:latin typeface="Arial Narrow" panose="020B0606020202030204" pitchFamily="34" charset="0"/>
                      </a:endParaRPr>
                    </a:p>
                  </a:txBody>
                  <a:tcPr marL="0" marR="0" marT="0" marB="0" anchor="ctr">
                    <a:solidFill>
                      <a:srgbClr val="00B0F0"/>
                    </a:solidFill>
                  </a:tcPr>
                </a:tc>
                <a:tc>
                  <a:txBody>
                    <a:bodyPr/>
                    <a:lstStyle/>
                    <a:p>
                      <a:pPr algn="ctr"/>
                      <a:endParaRPr lang="en-US" sz="1200" dirty="0">
                        <a:latin typeface="Arial Narrow" panose="020B0606020202030204" pitchFamily="34" charset="0"/>
                      </a:endParaRPr>
                    </a:p>
                  </a:txBody>
                  <a:tcPr marL="0" marR="0" marT="0" marB="0" anchor="ctr">
                    <a:noFill/>
                  </a:tcPr>
                </a:tc>
                <a:extLst>
                  <a:ext uri="{0D108BD9-81ED-4DB2-BD59-A6C34878D82A}">
                    <a16:rowId xmlns:a16="http://schemas.microsoft.com/office/drawing/2014/main" val="10004"/>
                  </a:ext>
                </a:extLst>
              </a:tr>
            </a:tbl>
          </a:graphicData>
        </a:graphic>
      </p:graphicFrame>
      <p:graphicFrame>
        <p:nvGraphicFramePr>
          <p:cNvPr id="3" name="Table 3">
            <a:extLst>
              <a:ext uri="{FF2B5EF4-FFF2-40B4-BE49-F238E27FC236}">
                <a16:creationId xmlns:a16="http://schemas.microsoft.com/office/drawing/2014/main" id="{08934A35-045A-41B2-8B13-A52B1A69C37A}"/>
              </a:ext>
            </a:extLst>
          </p:cNvPr>
          <p:cNvGraphicFramePr>
            <a:graphicFrameLocks noGrp="1"/>
          </p:cNvGraphicFramePr>
          <p:nvPr/>
        </p:nvGraphicFramePr>
        <p:xfrm>
          <a:off x="841346" y="5402851"/>
          <a:ext cx="2371637" cy="1310640"/>
        </p:xfrm>
        <a:graphic>
          <a:graphicData uri="http://schemas.openxmlformats.org/drawingml/2006/table">
            <a:tbl>
              <a:tblPr firstRow="1" bandRow="1">
                <a:tableStyleId>{5940675A-B579-460E-94D1-54222C63F5DA}</a:tableStyleId>
              </a:tblPr>
              <a:tblGrid>
                <a:gridCol w="1175928">
                  <a:extLst>
                    <a:ext uri="{9D8B030D-6E8A-4147-A177-3AD203B41FA5}">
                      <a16:colId xmlns:a16="http://schemas.microsoft.com/office/drawing/2014/main" val="2631534827"/>
                    </a:ext>
                  </a:extLst>
                </a:gridCol>
                <a:gridCol w="390366">
                  <a:extLst>
                    <a:ext uri="{9D8B030D-6E8A-4147-A177-3AD203B41FA5}">
                      <a16:colId xmlns:a16="http://schemas.microsoft.com/office/drawing/2014/main" val="3897099370"/>
                    </a:ext>
                  </a:extLst>
                </a:gridCol>
                <a:gridCol w="394283">
                  <a:extLst>
                    <a:ext uri="{9D8B030D-6E8A-4147-A177-3AD203B41FA5}">
                      <a16:colId xmlns:a16="http://schemas.microsoft.com/office/drawing/2014/main" val="1113628240"/>
                    </a:ext>
                  </a:extLst>
                </a:gridCol>
                <a:gridCol w="411060">
                  <a:extLst>
                    <a:ext uri="{9D8B030D-6E8A-4147-A177-3AD203B41FA5}">
                      <a16:colId xmlns:a16="http://schemas.microsoft.com/office/drawing/2014/main" val="1242464807"/>
                    </a:ext>
                  </a:extLst>
                </a:gridCol>
              </a:tblGrid>
              <a:tr h="256032">
                <a:tc>
                  <a:txBody>
                    <a:bodyPr/>
                    <a:lstStyle/>
                    <a:p>
                      <a:pPr>
                        <a:lnSpc>
                          <a:spcPct val="80000"/>
                        </a:lnSpc>
                      </a:pPr>
                      <a:endParaRPr lang="en-US" sz="1400" dirty="0">
                        <a:latin typeface="Arial Narrow" panose="020B0606020202030204" pitchFamily="34" charset="0"/>
                      </a:endParaRPr>
                    </a:p>
                  </a:txBody>
                  <a:tcPr marL="45720" marR="45720"/>
                </a:tc>
                <a:tc>
                  <a:txBody>
                    <a:bodyPr/>
                    <a:lstStyle/>
                    <a:p>
                      <a:pPr algn="ctr">
                        <a:lnSpc>
                          <a:spcPct val="80000"/>
                        </a:lnSpc>
                      </a:pPr>
                      <a:r>
                        <a:rPr lang="en-US" sz="1400" dirty="0">
                          <a:latin typeface="Arial Narrow" panose="020B0606020202030204" pitchFamily="34" charset="0"/>
                        </a:rPr>
                        <a:t>F</a:t>
                      </a:r>
                    </a:p>
                  </a:txBody>
                  <a:tcPr marL="45720" marR="45720" anchor="ctr"/>
                </a:tc>
                <a:tc>
                  <a:txBody>
                    <a:bodyPr/>
                    <a:lstStyle/>
                    <a:p>
                      <a:pPr algn="ctr">
                        <a:lnSpc>
                          <a:spcPct val="80000"/>
                        </a:lnSpc>
                      </a:pPr>
                      <a:r>
                        <a:rPr lang="en-US" sz="1400" dirty="0">
                          <a:latin typeface="Arial Narrow" panose="020B0606020202030204" pitchFamily="34" charset="0"/>
                        </a:rPr>
                        <a:t>M</a:t>
                      </a:r>
                    </a:p>
                  </a:txBody>
                  <a:tcPr marL="45720" marR="45720" anchor="ctr"/>
                </a:tc>
                <a:tc>
                  <a:txBody>
                    <a:bodyPr/>
                    <a:lstStyle/>
                    <a:p>
                      <a:pPr algn="ctr">
                        <a:lnSpc>
                          <a:spcPct val="80000"/>
                        </a:lnSpc>
                      </a:pPr>
                      <a:r>
                        <a:rPr lang="en-US" sz="1400" dirty="0">
                          <a:latin typeface="Arial Narrow" panose="020B0606020202030204" pitchFamily="34" charset="0"/>
                        </a:rPr>
                        <a:t>Joint</a:t>
                      </a:r>
                    </a:p>
                  </a:txBody>
                  <a:tcPr marL="45720" marR="45720" anchor="ctr"/>
                </a:tc>
                <a:extLst>
                  <a:ext uri="{0D108BD9-81ED-4DB2-BD59-A6C34878D82A}">
                    <a16:rowId xmlns:a16="http://schemas.microsoft.com/office/drawing/2014/main" val="4036338859"/>
                  </a:ext>
                </a:extLst>
              </a:tr>
              <a:tr h="256032">
                <a:tc>
                  <a:txBody>
                    <a:bodyPr/>
                    <a:lstStyle/>
                    <a:p>
                      <a:pPr marL="0" marR="0" lvl="0" indent="0" algn="l" defTabSz="914400" rtl="0" eaLnBrk="1" fontAlgn="auto" latinLnBrk="0" hangingPunct="1">
                        <a:lnSpc>
                          <a:spcPct val="80000"/>
                        </a:lnSpc>
                        <a:spcBef>
                          <a:spcPts val="0"/>
                        </a:spcBef>
                        <a:spcAft>
                          <a:spcPts val="0"/>
                        </a:spcAft>
                        <a:buClrTx/>
                        <a:buSzTx/>
                        <a:buFontTx/>
                        <a:buNone/>
                        <a:tabLst/>
                        <a:defRPr/>
                      </a:pPr>
                      <a:r>
                        <a:rPr lang="en-US" sz="1400" dirty="0">
                          <a:latin typeface="Arial Narrow" panose="020B0606020202030204" pitchFamily="34" charset="0"/>
                        </a:rPr>
                        <a:t>Knowledge</a:t>
                      </a:r>
                    </a:p>
                  </a:txBody>
                  <a:tcPr marL="45720" marR="45720"/>
                </a:tc>
                <a:tc>
                  <a:txBody>
                    <a:bodyPr/>
                    <a:lstStyle/>
                    <a:p>
                      <a:pPr algn="ctr">
                        <a:lnSpc>
                          <a:spcPct val="80000"/>
                        </a:lnSpc>
                      </a:pPr>
                      <a:r>
                        <a:rPr lang="en-US" sz="1400" b="1" dirty="0">
                          <a:latin typeface="Arial Narrow" panose="020B0606020202030204" pitchFamily="34" charset="0"/>
                        </a:rPr>
                        <a:t>+</a:t>
                      </a:r>
                    </a:p>
                  </a:txBody>
                  <a:tcPr marL="45720" marR="45720" anchor="ctr">
                    <a:solidFill>
                      <a:schemeClr val="accent6">
                        <a:lumMod val="20000"/>
                        <a:lumOff val="80000"/>
                      </a:schemeClr>
                    </a:solidFill>
                  </a:tcPr>
                </a:tc>
                <a:tc>
                  <a:txBody>
                    <a:bodyPr/>
                    <a:lstStyle/>
                    <a:p>
                      <a:pPr algn="ctr">
                        <a:lnSpc>
                          <a:spcPct val="80000"/>
                        </a:lnSpc>
                      </a:pPr>
                      <a:endParaRPr lang="en-US" sz="1400" b="1" dirty="0">
                        <a:latin typeface="Arial Narrow" panose="020B0606020202030204" pitchFamily="34" charset="0"/>
                      </a:endParaRPr>
                    </a:p>
                  </a:txBody>
                  <a:tcPr marL="45720" marR="45720" anchor="ctr"/>
                </a:tc>
                <a:tc>
                  <a:txBody>
                    <a:bodyPr/>
                    <a:lstStyle/>
                    <a:p>
                      <a:pPr algn="ctr">
                        <a:lnSpc>
                          <a:spcPct val="80000"/>
                        </a:lnSpc>
                      </a:pPr>
                      <a:endParaRPr lang="en-US" sz="1400" b="1" dirty="0">
                        <a:latin typeface="Arial Narrow" panose="020B0606020202030204" pitchFamily="34" charset="0"/>
                      </a:endParaRPr>
                    </a:p>
                  </a:txBody>
                  <a:tcPr marL="45720" marR="45720" anchor="ctr"/>
                </a:tc>
                <a:extLst>
                  <a:ext uri="{0D108BD9-81ED-4DB2-BD59-A6C34878D82A}">
                    <a16:rowId xmlns:a16="http://schemas.microsoft.com/office/drawing/2014/main" val="2377114699"/>
                  </a:ext>
                </a:extLst>
              </a:tr>
              <a:tr h="256032">
                <a:tc>
                  <a:txBody>
                    <a:bodyPr/>
                    <a:lstStyle/>
                    <a:p>
                      <a:pPr>
                        <a:lnSpc>
                          <a:spcPct val="80000"/>
                        </a:lnSpc>
                      </a:pPr>
                      <a:r>
                        <a:rPr lang="en-US" sz="1400" dirty="0">
                          <a:latin typeface="Arial Narrow" panose="020B0606020202030204" pitchFamily="34" charset="0"/>
                        </a:rPr>
                        <a:t>Decision making</a:t>
                      </a:r>
                    </a:p>
                  </a:txBody>
                  <a:tcPr marL="45720" marR="45720"/>
                </a:tc>
                <a:tc>
                  <a:txBody>
                    <a:bodyPr/>
                    <a:lstStyle/>
                    <a:p>
                      <a:pPr algn="ctr">
                        <a:lnSpc>
                          <a:spcPct val="80000"/>
                        </a:lnSpc>
                      </a:pPr>
                      <a:endParaRPr lang="en-US" sz="1400" b="1" dirty="0">
                        <a:latin typeface="Arial Narrow" panose="020B0606020202030204" pitchFamily="34" charset="0"/>
                      </a:endParaRPr>
                    </a:p>
                  </a:txBody>
                  <a:tcPr marL="45720" marR="45720" anchor="ctr"/>
                </a:tc>
                <a:tc>
                  <a:txBody>
                    <a:bodyPr/>
                    <a:lstStyle/>
                    <a:p>
                      <a:pPr algn="ctr">
                        <a:lnSpc>
                          <a:spcPct val="80000"/>
                        </a:lnSpc>
                      </a:pPr>
                      <a:r>
                        <a:rPr lang="en-US" sz="1400" b="1" dirty="0">
                          <a:latin typeface="Arial Narrow" panose="020B0606020202030204" pitchFamily="34" charset="0"/>
                        </a:rPr>
                        <a:t>-</a:t>
                      </a:r>
                    </a:p>
                  </a:txBody>
                  <a:tcPr marL="45720" marR="45720" anchor="ctr">
                    <a:solidFill>
                      <a:schemeClr val="accent2">
                        <a:lumMod val="20000"/>
                        <a:lumOff val="80000"/>
                      </a:schemeClr>
                    </a:solidFill>
                  </a:tcPr>
                </a:tc>
                <a:tc>
                  <a:txBody>
                    <a:bodyPr/>
                    <a:lstStyle/>
                    <a:p>
                      <a:pPr algn="ctr">
                        <a:lnSpc>
                          <a:spcPct val="80000"/>
                        </a:lnSpc>
                      </a:pPr>
                      <a:endParaRPr lang="en-US" sz="1400" b="1" dirty="0">
                        <a:latin typeface="Arial Narrow" panose="020B0606020202030204" pitchFamily="34" charset="0"/>
                      </a:endParaRPr>
                    </a:p>
                  </a:txBody>
                  <a:tcPr marL="45720" marR="45720" anchor="ctr"/>
                </a:tc>
                <a:extLst>
                  <a:ext uri="{0D108BD9-81ED-4DB2-BD59-A6C34878D82A}">
                    <a16:rowId xmlns:a16="http://schemas.microsoft.com/office/drawing/2014/main" val="3323661290"/>
                  </a:ext>
                </a:extLst>
              </a:tr>
              <a:tr h="256032">
                <a:tc>
                  <a:txBody>
                    <a:bodyPr/>
                    <a:lstStyle/>
                    <a:p>
                      <a:pPr>
                        <a:lnSpc>
                          <a:spcPct val="80000"/>
                        </a:lnSpc>
                      </a:pPr>
                      <a:r>
                        <a:rPr lang="en-US" sz="1400" dirty="0">
                          <a:latin typeface="Arial Narrow" panose="020B0606020202030204" pitchFamily="34" charset="0"/>
                        </a:rPr>
                        <a:t>Adoption</a:t>
                      </a:r>
                    </a:p>
                  </a:txBody>
                  <a:tcPr marL="45720" marR="45720"/>
                </a:tc>
                <a:tc>
                  <a:txBody>
                    <a:bodyPr/>
                    <a:lstStyle/>
                    <a:p>
                      <a:pPr algn="ctr">
                        <a:lnSpc>
                          <a:spcPct val="80000"/>
                        </a:lnSpc>
                      </a:pPr>
                      <a:endParaRPr lang="en-US" sz="1400" b="1" dirty="0">
                        <a:latin typeface="Arial Narrow" panose="020B0606020202030204" pitchFamily="34" charset="0"/>
                      </a:endParaRPr>
                    </a:p>
                  </a:txBody>
                  <a:tcPr marL="45720" marR="45720" anchor="ctr"/>
                </a:tc>
                <a:tc>
                  <a:txBody>
                    <a:bodyPr/>
                    <a:lstStyle/>
                    <a:p>
                      <a:pPr algn="ctr">
                        <a:lnSpc>
                          <a:spcPct val="80000"/>
                        </a:lnSpc>
                      </a:pPr>
                      <a:endParaRPr lang="en-US" sz="1400" b="1" dirty="0">
                        <a:latin typeface="Arial Narrow" panose="020B0606020202030204" pitchFamily="34" charset="0"/>
                      </a:endParaRPr>
                    </a:p>
                  </a:txBody>
                  <a:tcPr marL="45720" marR="45720" anchor="ctr"/>
                </a:tc>
                <a:tc>
                  <a:txBody>
                    <a:bodyPr/>
                    <a:lstStyle/>
                    <a:p>
                      <a:pPr marL="0" marR="0" lvl="0" indent="0" algn="ctr" defTabSz="914400" rtl="0" eaLnBrk="1" fontAlgn="auto" latinLnBrk="0" hangingPunct="1">
                        <a:lnSpc>
                          <a:spcPct val="80000"/>
                        </a:lnSpc>
                        <a:spcBef>
                          <a:spcPts val="0"/>
                        </a:spcBef>
                        <a:spcAft>
                          <a:spcPts val="0"/>
                        </a:spcAft>
                        <a:buClrTx/>
                        <a:buSzTx/>
                        <a:buFontTx/>
                        <a:buNone/>
                        <a:tabLst/>
                        <a:defRPr/>
                      </a:pPr>
                      <a:r>
                        <a:rPr lang="en-US" sz="1400" b="1" dirty="0">
                          <a:latin typeface="Arial Narrow" panose="020B0606020202030204" pitchFamily="34" charset="0"/>
                        </a:rPr>
                        <a:t>+</a:t>
                      </a:r>
                    </a:p>
                  </a:txBody>
                  <a:tcPr marL="45720" marR="45720" anchor="ctr">
                    <a:solidFill>
                      <a:schemeClr val="accent6">
                        <a:lumMod val="20000"/>
                        <a:lumOff val="80000"/>
                      </a:schemeClr>
                    </a:solidFill>
                  </a:tcPr>
                </a:tc>
                <a:extLst>
                  <a:ext uri="{0D108BD9-81ED-4DB2-BD59-A6C34878D82A}">
                    <a16:rowId xmlns:a16="http://schemas.microsoft.com/office/drawing/2014/main" val="405947175"/>
                  </a:ext>
                </a:extLst>
              </a:tr>
              <a:tr h="256032">
                <a:tc>
                  <a:txBody>
                    <a:bodyPr/>
                    <a:lstStyle/>
                    <a:p>
                      <a:pPr>
                        <a:lnSpc>
                          <a:spcPct val="80000"/>
                        </a:lnSpc>
                      </a:pPr>
                      <a:r>
                        <a:rPr lang="en-US" sz="1400" dirty="0">
                          <a:latin typeface="Arial Narrow" panose="020B0606020202030204" pitchFamily="34" charset="0"/>
                        </a:rPr>
                        <a:t>Production</a:t>
                      </a:r>
                    </a:p>
                  </a:txBody>
                  <a:tcPr marL="45720" marR="45720"/>
                </a:tc>
                <a:tc>
                  <a:txBody>
                    <a:bodyPr/>
                    <a:lstStyle/>
                    <a:p>
                      <a:pPr algn="ctr">
                        <a:lnSpc>
                          <a:spcPct val="80000"/>
                        </a:lnSpc>
                      </a:pPr>
                      <a:endParaRPr lang="en-US" sz="1400" dirty="0">
                        <a:latin typeface="Arial Narrow" panose="020B0606020202030204" pitchFamily="34" charset="0"/>
                      </a:endParaRPr>
                    </a:p>
                  </a:txBody>
                  <a:tcPr marL="45720" marR="45720" anchor="ctr"/>
                </a:tc>
                <a:tc>
                  <a:txBody>
                    <a:bodyPr/>
                    <a:lstStyle/>
                    <a:p>
                      <a:pPr algn="ctr">
                        <a:lnSpc>
                          <a:spcPct val="80000"/>
                        </a:lnSpc>
                      </a:pPr>
                      <a:endParaRPr lang="en-US" sz="1400" dirty="0">
                        <a:latin typeface="Arial Narrow" panose="020B0606020202030204" pitchFamily="34" charset="0"/>
                      </a:endParaRPr>
                    </a:p>
                  </a:txBody>
                  <a:tcPr marL="45720" marR="45720" anchor="ctr"/>
                </a:tc>
                <a:tc>
                  <a:txBody>
                    <a:bodyPr/>
                    <a:lstStyle/>
                    <a:p>
                      <a:pPr algn="ctr">
                        <a:lnSpc>
                          <a:spcPct val="80000"/>
                        </a:lnSpc>
                      </a:pPr>
                      <a:endParaRPr lang="en-US" sz="1400" dirty="0">
                        <a:latin typeface="Arial Narrow" panose="020B0606020202030204" pitchFamily="34" charset="0"/>
                      </a:endParaRPr>
                    </a:p>
                  </a:txBody>
                  <a:tcPr marL="45720" marR="45720" anchor="ctr"/>
                </a:tc>
                <a:extLst>
                  <a:ext uri="{0D108BD9-81ED-4DB2-BD59-A6C34878D82A}">
                    <a16:rowId xmlns:a16="http://schemas.microsoft.com/office/drawing/2014/main" val="2136269459"/>
                  </a:ext>
                </a:extLst>
              </a:tr>
            </a:tbl>
          </a:graphicData>
        </a:graphic>
      </p:graphicFrame>
      <p:graphicFrame>
        <p:nvGraphicFramePr>
          <p:cNvPr id="4" name="Table 3">
            <a:extLst>
              <a:ext uri="{FF2B5EF4-FFF2-40B4-BE49-F238E27FC236}">
                <a16:creationId xmlns:a16="http://schemas.microsoft.com/office/drawing/2014/main" id="{CD348164-C051-43BB-870E-22F101A2DAA7}"/>
              </a:ext>
            </a:extLst>
          </p:cNvPr>
          <p:cNvGraphicFramePr>
            <a:graphicFrameLocks noGrp="1"/>
          </p:cNvGraphicFramePr>
          <p:nvPr/>
        </p:nvGraphicFramePr>
        <p:xfrm>
          <a:off x="3749883" y="5402851"/>
          <a:ext cx="1199621" cy="1310640"/>
        </p:xfrm>
        <a:graphic>
          <a:graphicData uri="http://schemas.openxmlformats.org/drawingml/2006/table">
            <a:tbl>
              <a:tblPr firstRow="1" bandRow="1">
                <a:tableStyleId>{5940675A-B579-460E-94D1-54222C63F5DA}</a:tableStyleId>
              </a:tblPr>
              <a:tblGrid>
                <a:gridCol w="390366">
                  <a:extLst>
                    <a:ext uri="{9D8B030D-6E8A-4147-A177-3AD203B41FA5}">
                      <a16:colId xmlns:a16="http://schemas.microsoft.com/office/drawing/2014/main" val="4135354528"/>
                    </a:ext>
                  </a:extLst>
                </a:gridCol>
                <a:gridCol w="394283">
                  <a:extLst>
                    <a:ext uri="{9D8B030D-6E8A-4147-A177-3AD203B41FA5}">
                      <a16:colId xmlns:a16="http://schemas.microsoft.com/office/drawing/2014/main" val="159066712"/>
                    </a:ext>
                  </a:extLst>
                </a:gridCol>
                <a:gridCol w="414972">
                  <a:extLst>
                    <a:ext uri="{9D8B030D-6E8A-4147-A177-3AD203B41FA5}">
                      <a16:colId xmlns:a16="http://schemas.microsoft.com/office/drawing/2014/main" val="1549508778"/>
                    </a:ext>
                  </a:extLst>
                </a:gridCol>
              </a:tblGrid>
              <a:tr h="261518">
                <a:tc>
                  <a:txBody>
                    <a:bodyPr/>
                    <a:lstStyle/>
                    <a:p>
                      <a:pPr algn="ctr">
                        <a:lnSpc>
                          <a:spcPct val="80000"/>
                        </a:lnSpc>
                      </a:pPr>
                      <a:r>
                        <a:rPr lang="en-US" sz="1400" dirty="0">
                          <a:latin typeface="Arial Narrow" panose="020B0606020202030204" pitchFamily="34" charset="0"/>
                        </a:rPr>
                        <a:t>F</a:t>
                      </a:r>
                    </a:p>
                  </a:txBody>
                  <a:tcPr marL="45720" marR="45720" anchor="ctr"/>
                </a:tc>
                <a:tc>
                  <a:txBody>
                    <a:bodyPr/>
                    <a:lstStyle/>
                    <a:p>
                      <a:pPr algn="ctr">
                        <a:lnSpc>
                          <a:spcPct val="80000"/>
                        </a:lnSpc>
                      </a:pPr>
                      <a:r>
                        <a:rPr lang="en-US" sz="1400" dirty="0">
                          <a:latin typeface="Arial Narrow" panose="020B0606020202030204" pitchFamily="34" charset="0"/>
                        </a:rPr>
                        <a:t>M</a:t>
                      </a:r>
                    </a:p>
                  </a:txBody>
                  <a:tcPr marL="45720" marR="45720" anchor="ctr"/>
                </a:tc>
                <a:tc>
                  <a:txBody>
                    <a:bodyPr/>
                    <a:lstStyle/>
                    <a:p>
                      <a:pPr algn="ctr">
                        <a:lnSpc>
                          <a:spcPct val="80000"/>
                        </a:lnSpc>
                      </a:pPr>
                      <a:r>
                        <a:rPr lang="en-US" sz="1400" dirty="0">
                          <a:latin typeface="Arial Narrow" panose="020B0606020202030204" pitchFamily="34" charset="0"/>
                        </a:rPr>
                        <a:t>Joint</a:t>
                      </a:r>
                    </a:p>
                  </a:txBody>
                  <a:tcPr marL="45720" marR="45720" anchor="ctr"/>
                </a:tc>
                <a:extLst>
                  <a:ext uri="{0D108BD9-81ED-4DB2-BD59-A6C34878D82A}">
                    <a16:rowId xmlns:a16="http://schemas.microsoft.com/office/drawing/2014/main" val="2501802820"/>
                  </a:ext>
                </a:extLst>
              </a:tr>
              <a:tr h="261518">
                <a:tc>
                  <a:txBody>
                    <a:bodyPr/>
                    <a:lstStyle/>
                    <a:p>
                      <a:pPr algn="ctr">
                        <a:lnSpc>
                          <a:spcPct val="80000"/>
                        </a:lnSpc>
                      </a:pPr>
                      <a:r>
                        <a:rPr lang="en-US" sz="1400" b="1" dirty="0">
                          <a:latin typeface="Arial Narrow" panose="020B0606020202030204" pitchFamily="34" charset="0"/>
                        </a:rPr>
                        <a:t>+</a:t>
                      </a:r>
                    </a:p>
                  </a:txBody>
                  <a:tcPr marL="45720" marR="45720" anchor="ctr">
                    <a:solidFill>
                      <a:schemeClr val="accent6">
                        <a:lumMod val="20000"/>
                        <a:lumOff val="80000"/>
                      </a:schemeClr>
                    </a:solidFill>
                  </a:tcPr>
                </a:tc>
                <a:tc>
                  <a:txBody>
                    <a:bodyPr/>
                    <a:lstStyle/>
                    <a:p>
                      <a:pPr algn="ctr">
                        <a:lnSpc>
                          <a:spcPct val="80000"/>
                        </a:lnSpc>
                      </a:pPr>
                      <a:r>
                        <a:rPr lang="en-US" sz="1400" b="1" dirty="0">
                          <a:latin typeface="Arial Narrow" panose="020B0606020202030204" pitchFamily="34" charset="0"/>
                        </a:rPr>
                        <a:t>-</a:t>
                      </a:r>
                    </a:p>
                  </a:txBody>
                  <a:tcPr marL="45720" marR="45720" anchor="ctr">
                    <a:solidFill>
                      <a:schemeClr val="accent2">
                        <a:lumMod val="20000"/>
                        <a:lumOff val="80000"/>
                      </a:schemeClr>
                    </a:solidFill>
                  </a:tcPr>
                </a:tc>
                <a:tc>
                  <a:txBody>
                    <a:bodyPr/>
                    <a:lstStyle/>
                    <a:p>
                      <a:pPr algn="ctr">
                        <a:lnSpc>
                          <a:spcPct val="80000"/>
                        </a:lnSpc>
                      </a:pPr>
                      <a:endParaRPr lang="en-US" sz="1400" dirty="0">
                        <a:latin typeface="Arial Narrow" panose="020B0606020202030204" pitchFamily="34" charset="0"/>
                      </a:endParaRPr>
                    </a:p>
                  </a:txBody>
                  <a:tcPr marL="45720" marR="45720" anchor="ctr"/>
                </a:tc>
                <a:extLst>
                  <a:ext uri="{0D108BD9-81ED-4DB2-BD59-A6C34878D82A}">
                    <a16:rowId xmlns:a16="http://schemas.microsoft.com/office/drawing/2014/main" val="3320834143"/>
                  </a:ext>
                </a:extLst>
              </a:tr>
              <a:tr h="261518">
                <a:tc>
                  <a:txBody>
                    <a:bodyPr/>
                    <a:lstStyle/>
                    <a:p>
                      <a:pPr algn="ctr">
                        <a:lnSpc>
                          <a:spcPct val="80000"/>
                        </a:lnSpc>
                      </a:pPr>
                      <a:r>
                        <a:rPr lang="en-US" sz="1400" b="1" dirty="0">
                          <a:latin typeface="Arial Narrow" panose="020B0606020202030204" pitchFamily="34" charset="0"/>
                        </a:rPr>
                        <a:t>+</a:t>
                      </a:r>
                    </a:p>
                  </a:txBody>
                  <a:tcPr marL="45720" marR="45720" anchor="ctr">
                    <a:solidFill>
                      <a:schemeClr val="accent6">
                        <a:lumMod val="20000"/>
                        <a:lumOff val="80000"/>
                      </a:schemeClr>
                    </a:solidFill>
                  </a:tcPr>
                </a:tc>
                <a:tc>
                  <a:txBody>
                    <a:bodyPr/>
                    <a:lstStyle/>
                    <a:p>
                      <a:pPr algn="ctr">
                        <a:lnSpc>
                          <a:spcPct val="80000"/>
                        </a:lnSpc>
                      </a:pPr>
                      <a:r>
                        <a:rPr lang="en-US" sz="1400" b="1" dirty="0">
                          <a:latin typeface="Arial Narrow" panose="020B0606020202030204" pitchFamily="34" charset="0"/>
                        </a:rPr>
                        <a:t>-</a:t>
                      </a:r>
                    </a:p>
                  </a:txBody>
                  <a:tcPr marL="45720" marR="45720" anchor="ctr">
                    <a:solidFill>
                      <a:schemeClr val="accent2">
                        <a:lumMod val="20000"/>
                        <a:lumOff val="80000"/>
                      </a:schemeClr>
                    </a:solidFill>
                  </a:tcPr>
                </a:tc>
                <a:tc>
                  <a:txBody>
                    <a:bodyPr/>
                    <a:lstStyle/>
                    <a:p>
                      <a:pPr algn="ctr">
                        <a:lnSpc>
                          <a:spcPct val="80000"/>
                        </a:lnSpc>
                      </a:pPr>
                      <a:endParaRPr lang="en-US" sz="1400" dirty="0">
                        <a:latin typeface="Arial Narrow" panose="020B0606020202030204" pitchFamily="34" charset="0"/>
                      </a:endParaRPr>
                    </a:p>
                  </a:txBody>
                  <a:tcPr marL="45720" marR="45720" anchor="ctr"/>
                </a:tc>
                <a:extLst>
                  <a:ext uri="{0D108BD9-81ED-4DB2-BD59-A6C34878D82A}">
                    <a16:rowId xmlns:a16="http://schemas.microsoft.com/office/drawing/2014/main" val="4015725182"/>
                  </a:ext>
                </a:extLst>
              </a:tr>
              <a:tr h="261518">
                <a:tc>
                  <a:txBody>
                    <a:bodyPr/>
                    <a:lstStyle/>
                    <a:p>
                      <a:pPr algn="ctr">
                        <a:lnSpc>
                          <a:spcPct val="80000"/>
                        </a:lnSpc>
                      </a:pPr>
                      <a:r>
                        <a:rPr lang="en-US" sz="1400" b="1" dirty="0">
                          <a:latin typeface="Arial Narrow" panose="020B0606020202030204" pitchFamily="34" charset="0"/>
                        </a:rPr>
                        <a:t>+</a:t>
                      </a:r>
                    </a:p>
                  </a:txBody>
                  <a:tcPr marL="45720" marR="45720" anchor="ctr">
                    <a:solidFill>
                      <a:schemeClr val="accent6">
                        <a:lumMod val="20000"/>
                        <a:lumOff val="80000"/>
                      </a:schemeClr>
                    </a:solidFill>
                  </a:tcPr>
                </a:tc>
                <a:tc>
                  <a:txBody>
                    <a:bodyPr/>
                    <a:lstStyle/>
                    <a:p>
                      <a:pPr algn="ctr">
                        <a:lnSpc>
                          <a:spcPct val="80000"/>
                        </a:lnSpc>
                      </a:pPr>
                      <a:endParaRPr lang="en-US" sz="1400" b="1" dirty="0">
                        <a:latin typeface="Arial Narrow" panose="020B0606020202030204" pitchFamily="34" charset="0"/>
                      </a:endParaRPr>
                    </a:p>
                  </a:txBody>
                  <a:tcPr marL="45720" marR="45720" anchor="ctr"/>
                </a:tc>
                <a:tc>
                  <a:txBody>
                    <a:bodyPr/>
                    <a:lstStyle/>
                    <a:p>
                      <a:pPr algn="ctr">
                        <a:lnSpc>
                          <a:spcPct val="80000"/>
                        </a:lnSpc>
                      </a:pPr>
                      <a:endParaRPr lang="en-US" sz="1400" dirty="0">
                        <a:latin typeface="Arial Narrow" panose="020B0606020202030204" pitchFamily="34" charset="0"/>
                      </a:endParaRPr>
                    </a:p>
                  </a:txBody>
                  <a:tcPr marL="45720" marR="45720" anchor="ctr"/>
                </a:tc>
                <a:extLst>
                  <a:ext uri="{0D108BD9-81ED-4DB2-BD59-A6C34878D82A}">
                    <a16:rowId xmlns:a16="http://schemas.microsoft.com/office/drawing/2014/main" val="3698399589"/>
                  </a:ext>
                </a:extLst>
              </a:tr>
              <a:tr h="261518">
                <a:tc>
                  <a:txBody>
                    <a:bodyPr/>
                    <a:lstStyle/>
                    <a:p>
                      <a:pPr algn="ctr">
                        <a:lnSpc>
                          <a:spcPct val="80000"/>
                        </a:lnSpc>
                      </a:pPr>
                      <a:r>
                        <a:rPr lang="en-US" sz="1400" b="1" dirty="0">
                          <a:latin typeface="Arial Narrow" panose="020B0606020202030204" pitchFamily="34" charset="0"/>
                        </a:rPr>
                        <a:t>+</a:t>
                      </a:r>
                    </a:p>
                  </a:txBody>
                  <a:tcPr marL="45720" marR="45720" anchor="ctr">
                    <a:solidFill>
                      <a:schemeClr val="accent6">
                        <a:lumMod val="20000"/>
                        <a:lumOff val="80000"/>
                      </a:schemeClr>
                    </a:solidFill>
                  </a:tcPr>
                </a:tc>
                <a:tc>
                  <a:txBody>
                    <a:bodyPr/>
                    <a:lstStyle/>
                    <a:p>
                      <a:pPr algn="ctr">
                        <a:lnSpc>
                          <a:spcPct val="80000"/>
                        </a:lnSpc>
                      </a:pPr>
                      <a:endParaRPr lang="en-US" sz="1400" b="1" dirty="0">
                        <a:latin typeface="Arial Narrow" panose="020B0606020202030204" pitchFamily="34" charset="0"/>
                      </a:endParaRPr>
                    </a:p>
                  </a:txBody>
                  <a:tcPr marL="45720" marR="45720" anchor="ctr"/>
                </a:tc>
                <a:tc>
                  <a:txBody>
                    <a:bodyPr/>
                    <a:lstStyle/>
                    <a:p>
                      <a:pPr algn="ctr">
                        <a:lnSpc>
                          <a:spcPct val="80000"/>
                        </a:lnSpc>
                      </a:pPr>
                      <a:endParaRPr lang="en-US" sz="1400" dirty="0">
                        <a:latin typeface="Arial Narrow" panose="020B0606020202030204" pitchFamily="34" charset="0"/>
                      </a:endParaRPr>
                    </a:p>
                  </a:txBody>
                  <a:tcPr marL="45720" marR="45720" anchor="ctr"/>
                </a:tc>
                <a:extLst>
                  <a:ext uri="{0D108BD9-81ED-4DB2-BD59-A6C34878D82A}">
                    <a16:rowId xmlns:a16="http://schemas.microsoft.com/office/drawing/2014/main" val="537776189"/>
                  </a:ext>
                </a:extLst>
              </a:tr>
            </a:tbl>
          </a:graphicData>
        </a:graphic>
      </p:graphicFrame>
      <p:graphicFrame>
        <p:nvGraphicFramePr>
          <p:cNvPr id="33" name="Table 32">
            <a:extLst>
              <a:ext uri="{FF2B5EF4-FFF2-40B4-BE49-F238E27FC236}">
                <a16:creationId xmlns:a16="http://schemas.microsoft.com/office/drawing/2014/main" id="{578E9FBE-576C-4DA3-A8F1-2978AA35EA13}"/>
              </a:ext>
            </a:extLst>
          </p:cNvPr>
          <p:cNvGraphicFramePr>
            <a:graphicFrameLocks noGrp="1"/>
          </p:cNvGraphicFramePr>
          <p:nvPr/>
        </p:nvGraphicFramePr>
        <p:xfrm>
          <a:off x="5886775" y="5402851"/>
          <a:ext cx="1199621" cy="1310640"/>
        </p:xfrm>
        <a:graphic>
          <a:graphicData uri="http://schemas.openxmlformats.org/drawingml/2006/table">
            <a:tbl>
              <a:tblPr firstRow="1" bandRow="1">
                <a:tableStyleId>{5940675A-B579-460E-94D1-54222C63F5DA}</a:tableStyleId>
              </a:tblPr>
              <a:tblGrid>
                <a:gridCol w="390366">
                  <a:extLst>
                    <a:ext uri="{9D8B030D-6E8A-4147-A177-3AD203B41FA5}">
                      <a16:colId xmlns:a16="http://schemas.microsoft.com/office/drawing/2014/main" val="4135354528"/>
                    </a:ext>
                  </a:extLst>
                </a:gridCol>
                <a:gridCol w="394283">
                  <a:extLst>
                    <a:ext uri="{9D8B030D-6E8A-4147-A177-3AD203B41FA5}">
                      <a16:colId xmlns:a16="http://schemas.microsoft.com/office/drawing/2014/main" val="159066712"/>
                    </a:ext>
                  </a:extLst>
                </a:gridCol>
                <a:gridCol w="414972">
                  <a:extLst>
                    <a:ext uri="{9D8B030D-6E8A-4147-A177-3AD203B41FA5}">
                      <a16:colId xmlns:a16="http://schemas.microsoft.com/office/drawing/2014/main" val="1549508778"/>
                    </a:ext>
                  </a:extLst>
                </a:gridCol>
              </a:tblGrid>
              <a:tr h="261518">
                <a:tc>
                  <a:txBody>
                    <a:bodyPr/>
                    <a:lstStyle/>
                    <a:p>
                      <a:pPr algn="ctr">
                        <a:lnSpc>
                          <a:spcPct val="80000"/>
                        </a:lnSpc>
                      </a:pPr>
                      <a:r>
                        <a:rPr lang="en-US" sz="1400" dirty="0">
                          <a:latin typeface="Arial Narrow" panose="020B0606020202030204" pitchFamily="34" charset="0"/>
                        </a:rPr>
                        <a:t>F</a:t>
                      </a:r>
                    </a:p>
                  </a:txBody>
                  <a:tcPr marL="45720" marR="45720" anchor="ctr"/>
                </a:tc>
                <a:tc>
                  <a:txBody>
                    <a:bodyPr/>
                    <a:lstStyle/>
                    <a:p>
                      <a:pPr algn="ctr">
                        <a:lnSpc>
                          <a:spcPct val="80000"/>
                        </a:lnSpc>
                      </a:pPr>
                      <a:r>
                        <a:rPr lang="en-US" sz="1400" dirty="0">
                          <a:latin typeface="Arial Narrow" panose="020B0606020202030204" pitchFamily="34" charset="0"/>
                        </a:rPr>
                        <a:t>M</a:t>
                      </a:r>
                    </a:p>
                  </a:txBody>
                  <a:tcPr marL="45720" marR="45720" anchor="ctr"/>
                </a:tc>
                <a:tc>
                  <a:txBody>
                    <a:bodyPr/>
                    <a:lstStyle/>
                    <a:p>
                      <a:pPr algn="ctr">
                        <a:lnSpc>
                          <a:spcPct val="80000"/>
                        </a:lnSpc>
                      </a:pPr>
                      <a:r>
                        <a:rPr lang="en-US" sz="1400" dirty="0">
                          <a:latin typeface="Arial Narrow" panose="020B0606020202030204" pitchFamily="34" charset="0"/>
                        </a:rPr>
                        <a:t>Joint</a:t>
                      </a:r>
                    </a:p>
                  </a:txBody>
                  <a:tcPr marL="45720" marR="45720" anchor="ctr"/>
                </a:tc>
                <a:extLst>
                  <a:ext uri="{0D108BD9-81ED-4DB2-BD59-A6C34878D82A}">
                    <a16:rowId xmlns:a16="http://schemas.microsoft.com/office/drawing/2014/main" val="2501802820"/>
                  </a:ext>
                </a:extLst>
              </a:tr>
              <a:tr h="261518">
                <a:tc>
                  <a:txBody>
                    <a:bodyPr/>
                    <a:lstStyle/>
                    <a:p>
                      <a:pPr algn="ctr">
                        <a:lnSpc>
                          <a:spcPct val="80000"/>
                        </a:lnSpc>
                      </a:pPr>
                      <a:endParaRPr lang="en-US" sz="1400" dirty="0">
                        <a:latin typeface="Arial Narrow" panose="020B0606020202030204" pitchFamily="34" charset="0"/>
                      </a:endParaRPr>
                    </a:p>
                  </a:txBody>
                  <a:tcPr marL="45720" marR="45720" anchor="ctr"/>
                </a:tc>
                <a:tc>
                  <a:txBody>
                    <a:bodyPr/>
                    <a:lstStyle/>
                    <a:p>
                      <a:pPr algn="ctr">
                        <a:lnSpc>
                          <a:spcPct val="80000"/>
                        </a:lnSpc>
                      </a:pPr>
                      <a:endParaRPr lang="en-US" sz="1400" dirty="0">
                        <a:latin typeface="Arial Narrow" panose="020B0606020202030204" pitchFamily="34" charset="0"/>
                      </a:endParaRPr>
                    </a:p>
                  </a:txBody>
                  <a:tcPr marL="45720" marR="45720" anchor="ctr"/>
                </a:tc>
                <a:tc>
                  <a:txBody>
                    <a:bodyPr/>
                    <a:lstStyle/>
                    <a:p>
                      <a:pPr algn="ctr">
                        <a:lnSpc>
                          <a:spcPct val="80000"/>
                        </a:lnSpc>
                      </a:pPr>
                      <a:endParaRPr lang="en-US" sz="1400" dirty="0">
                        <a:latin typeface="Arial Narrow" panose="020B0606020202030204" pitchFamily="34" charset="0"/>
                      </a:endParaRPr>
                    </a:p>
                  </a:txBody>
                  <a:tcPr marL="45720" marR="45720" anchor="ctr"/>
                </a:tc>
                <a:extLst>
                  <a:ext uri="{0D108BD9-81ED-4DB2-BD59-A6C34878D82A}">
                    <a16:rowId xmlns:a16="http://schemas.microsoft.com/office/drawing/2014/main" val="3320834143"/>
                  </a:ext>
                </a:extLst>
              </a:tr>
              <a:tr h="261518">
                <a:tc>
                  <a:txBody>
                    <a:bodyPr/>
                    <a:lstStyle/>
                    <a:p>
                      <a:pPr algn="ctr">
                        <a:lnSpc>
                          <a:spcPct val="80000"/>
                        </a:lnSpc>
                      </a:pPr>
                      <a:endParaRPr lang="en-US" sz="1400" dirty="0">
                        <a:latin typeface="Arial Narrow" panose="020B0606020202030204" pitchFamily="34" charset="0"/>
                      </a:endParaRPr>
                    </a:p>
                  </a:txBody>
                  <a:tcPr marL="45720" marR="45720" anchor="ctr"/>
                </a:tc>
                <a:tc>
                  <a:txBody>
                    <a:bodyPr/>
                    <a:lstStyle/>
                    <a:p>
                      <a:pPr algn="ctr">
                        <a:lnSpc>
                          <a:spcPct val="80000"/>
                        </a:lnSpc>
                      </a:pPr>
                      <a:r>
                        <a:rPr lang="en-US" sz="1400" b="1" dirty="0">
                          <a:latin typeface="Arial Narrow" panose="020B0606020202030204" pitchFamily="34" charset="0"/>
                        </a:rPr>
                        <a:t>-</a:t>
                      </a:r>
                    </a:p>
                  </a:txBody>
                  <a:tcPr marL="45720" marR="45720" anchor="ctr">
                    <a:solidFill>
                      <a:schemeClr val="accent2">
                        <a:lumMod val="20000"/>
                        <a:lumOff val="80000"/>
                      </a:schemeClr>
                    </a:solidFill>
                  </a:tcPr>
                </a:tc>
                <a:tc>
                  <a:txBody>
                    <a:bodyPr/>
                    <a:lstStyle/>
                    <a:p>
                      <a:pPr algn="ctr">
                        <a:lnSpc>
                          <a:spcPct val="80000"/>
                        </a:lnSpc>
                      </a:pPr>
                      <a:endParaRPr lang="en-US" sz="1400" dirty="0">
                        <a:latin typeface="Arial Narrow" panose="020B0606020202030204" pitchFamily="34" charset="0"/>
                      </a:endParaRPr>
                    </a:p>
                  </a:txBody>
                  <a:tcPr marL="45720" marR="45720" anchor="ctr"/>
                </a:tc>
                <a:extLst>
                  <a:ext uri="{0D108BD9-81ED-4DB2-BD59-A6C34878D82A}">
                    <a16:rowId xmlns:a16="http://schemas.microsoft.com/office/drawing/2014/main" val="4015725182"/>
                  </a:ext>
                </a:extLst>
              </a:tr>
              <a:tr h="261518">
                <a:tc>
                  <a:txBody>
                    <a:bodyPr/>
                    <a:lstStyle/>
                    <a:p>
                      <a:pPr algn="ctr">
                        <a:lnSpc>
                          <a:spcPct val="80000"/>
                        </a:lnSpc>
                      </a:pPr>
                      <a:endParaRPr lang="en-US" sz="1400" dirty="0">
                        <a:latin typeface="Arial Narrow" panose="020B0606020202030204" pitchFamily="34" charset="0"/>
                      </a:endParaRPr>
                    </a:p>
                  </a:txBody>
                  <a:tcPr marL="45720" marR="45720" anchor="ctr"/>
                </a:tc>
                <a:tc>
                  <a:txBody>
                    <a:bodyPr/>
                    <a:lstStyle/>
                    <a:p>
                      <a:pPr algn="ctr">
                        <a:lnSpc>
                          <a:spcPct val="80000"/>
                        </a:lnSpc>
                      </a:pPr>
                      <a:endParaRPr lang="en-US" sz="1400" dirty="0">
                        <a:latin typeface="Arial Narrow" panose="020B0606020202030204" pitchFamily="34" charset="0"/>
                      </a:endParaRPr>
                    </a:p>
                  </a:txBody>
                  <a:tcPr marL="45720" marR="45720" anchor="ctr"/>
                </a:tc>
                <a:tc>
                  <a:txBody>
                    <a:bodyPr/>
                    <a:lstStyle/>
                    <a:p>
                      <a:pPr algn="ctr">
                        <a:lnSpc>
                          <a:spcPct val="80000"/>
                        </a:lnSpc>
                      </a:pPr>
                      <a:endParaRPr lang="en-US" sz="1400" dirty="0">
                        <a:latin typeface="Arial Narrow" panose="020B0606020202030204" pitchFamily="34" charset="0"/>
                      </a:endParaRPr>
                    </a:p>
                  </a:txBody>
                  <a:tcPr marL="45720" marR="45720" anchor="ctr"/>
                </a:tc>
                <a:extLst>
                  <a:ext uri="{0D108BD9-81ED-4DB2-BD59-A6C34878D82A}">
                    <a16:rowId xmlns:a16="http://schemas.microsoft.com/office/drawing/2014/main" val="3698399589"/>
                  </a:ext>
                </a:extLst>
              </a:tr>
              <a:tr h="261518">
                <a:tc>
                  <a:txBody>
                    <a:bodyPr/>
                    <a:lstStyle/>
                    <a:p>
                      <a:pPr algn="ctr">
                        <a:lnSpc>
                          <a:spcPct val="80000"/>
                        </a:lnSpc>
                      </a:pPr>
                      <a:endParaRPr lang="en-US" sz="1400" dirty="0">
                        <a:latin typeface="Arial Narrow" panose="020B0606020202030204" pitchFamily="34" charset="0"/>
                      </a:endParaRPr>
                    </a:p>
                  </a:txBody>
                  <a:tcPr marL="45720" marR="45720" anchor="ctr"/>
                </a:tc>
                <a:tc>
                  <a:txBody>
                    <a:bodyPr/>
                    <a:lstStyle/>
                    <a:p>
                      <a:pPr algn="ctr">
                        <a:lnSpc>
                          <a:spcPct val="80000"/>
                        </a:lnSpc>
                      </a:pPr>
                      <a:endParaRPr lang="en-US" sz="1400" dirty="0">
                        <a:latin typeface="Arial Narrow" panose="020B0606020202030204" pitchFamily="34" charset="0"/>
                      </a:endParaRPr>
                    </a:p>
                  </a:txBody>
                  <a:tcPr marL="45720" marR="45720" anchor="ctr"/>
                </a:tc>
                <a:tc>
                  <a:txBody>
                    <a:bodyPr/>
                    <a:lstStyle/>
                    <a:p>
                      <a:pPr algn="ctr">
                        <a:lnSpc>
                          <a:spcPct val="80000"/>
                        </a:lnSpc>
                      </a:pPr>
                      <a:endParaRPr lang="en-US" sz="1400" dirty="0">
                        <a:latin typeface="Arial Narrow" panose="020B0606020202030204" pitchFamily="34" charset="0"/>
                      </a:endParaRPr>
                    </a:p>
                  </a:txBody>
                  <a:tcPr marL="45720" marR="45720" anchor="ctr"/>
                </a:tc>
                <a:extLst>
                  <a:ext uri="{0D108BD9-81ED-4DB2-BD59-A6C34878D82A}">
                    <a16:rowId xmlns:a16="http://schemas.microsoft.com/office/drawing/2014/main" val="537776189"/>
                  </a:ext>
                </a:extLst>
              </a:tr>
            </a:tbl>
          </a:graphicData>
        </a:graphic>
      </p:graphicFrame>
      <p:graphicFrame>
        <p:nvGraphicFramePr>
          <p:cNvPr id="36" name="Table 35">
            <a:extLst>
              <a:ext uri="{FF2B5EF4-FFF2-40B4-BE49-F238E27FC236}">
                <a16:creationId xmlns:a16="http://schemas.microsoft.com/office/drawing/2014/main" id="{F8B33473-5049-49D2-9FD0-0856F032F073}"/>
              </a:ext>
            </a:extLst>
          </p:cNvPr>
          <p:cNvGraphicFramePr>
            <a:graphicFrameLocks noGrp="1"/>
          </p:cNvGraphicFramePr>
          <p:nvPr/>
        </p:nvGraphicFramePr>
        <p:xfrm>
          <a:off x="7639898" y="5402851"/>
          <a:ext cx="1199621" cy="1310640"/>
        </p:xfrm>
        <a:graphic>
          <a:graphicData uri="http://schemas.openxmlformats.org/drawingml/2006/table">
            <a:tbl>
              <a:tblPr firstRow="1" bandRow="1">
                <a:tableStyleId>{5940675A-B579-460E-94D1-54222C63F5DA}</a:tableStyleId>
              </a:tblPr>
              <a:tblGrid>
                <a:gridCol w="390366">
                  <a:extLst>
                    <a:ext uri="{9D8B030D-6E8A-4147-A177-3AD203B41FA5}">
                      <a16:colId xmlns:a16="http://schemas.microsoft.com/office/drawing/2014/main" val="4135354528"/>
                    </a:ext>
                  </a:extLst>
                </a:gridCol>
                <a:gridCol w="394283">
                  <a:extLst>
                    <a:ext uri="{9D8B030D-6E8A-4147-A177-3AD203B41FA5}">
                      <a16:colId xmlns:a16="http://schemas.microsoft.com/office/drawing/2014/main" val="159066712"/>
                    </a:ext>
                  </a:extLst>
                </a:gridCol>
                <a:gridCol w="414972">
                  <a:extLst>
                    <a:ext uri="{9D8B030D-6E8A-4147-A177-3AD203B41FA5}">
                      <a16:colId xmlns:a16="http://schemas.microsoft.com/office/drawing/2014/main" val="1549508778"/>
                    </a:ext>
                  </a:extLst>
                </a:gridCol>
              </a:tblGrid>
              <a:tr h="261518">
                <a:tc>
                  <a:txBody>
                    <a:bodyPr/>
                    <a:lstStyle/>
                    <a:p>
                      <a:pPr algn="ctr">
                        <a:lnSpc>
                          <a:spcPct val="80000"/>
                        </a:lnSpc>
                      </a:pPr>
                      <a:r>
                        <a:rPr lang="en-US" sz="1400" dirty="0">
                          <a:latin typeface="Arial Narrow" panose="020B0606020202030204" pitchFamily="34" charset="0"/>
                        </a:rPr>
                        <a:t>F</a:t>
                      </a:r>
                    </a:p>
                  </a:txBody>
                  <a:tcPr marL="45720" marR="45720" anchor="ctr"/>
                </a:tc>
                <a:tc>
                  <a:txBody>
                    <a:bodyPr/>
                    <a:lstStyle/>
                    <a:p>
                      <a:pPr algn="ctr">
                        <a:lnSpc>
                          <a:spcPct val="80000"/>
                        </a:lnSpc>
                      </a:pPr>
                      <a:r>
                        <a:rPr lang="en-US" sz="1400" dirty="0">
                          <a:latin typeface="Arial Narrow" panose="020B0606020202030204" pitchFamily="34" charset="0"/>
                        </a:rPr>
                        <a:t>M</a:t>
                      </a:r>
                    </a:p>
                  </a:txBody>
                  <a:tcPr marL="45720" marR="45720" anchor="ctr"/>
                </a:tc>
                <a:tc>
                  <a:txBody>
                    <a:bodyPr/>
                    <a:lstStyle/>
                    <a:p>
                      <a:pPr algn="ctr">
                        <a:lnSpc>
                          <a:spcPct val="80000"/>
                        </a:lnSpc>
                      </a:pPr>
                      <a:r>
                        <a:rPr lang="en-US" sz="1400" dirty="0">
                          <a:latin typeface="Arial Narrow" panose="020B0606020202030204" pitchFamily="34" charset="0"/>
                        </a:rPr>
                        <a:t>Joint</a:t>
                      </a:r>
                    </a:p>
                  </a:txBody>
                  <a:tcPr marL="45720" marR="45720" anchor="ctr"/>
                </a:tc>
                <a:extLst>
                  <a:ext uri="{0D108BD9-81ED-4DB2-BD59-A6C34878D82A}">
                    <a16:rowId xmlns:a16="http://schemas.microsoft.com/office/drawing/2014/main" val="2501802820"/>
                  </a:ext>
                </a:extLst>
              </a:tr>
              <a:tr h="261518">
                <a:tc>
                  <a:txBody>
                    <a:bodyPr/>
                    <a:lstStyle/>
                    <a:p>
                      <a:pPr algn="ctr">
                        <a:lnSpc>
                          <a:spcPct val="80000"/>
                        </a:lnSpc>
                      </a:pPr>
                      <a:endParaRPr lang="en-US" sz="1400" dirty="0">
                        <a:latin typeface="Arial Narrow" panose="020B0606020202030204" pitchFamily="34" charset="0"/>
                      </a:endParaRPr>
                    </a:p>
                  </a:txBody>
                  <a:tcPr marL="45720" marR="45720" anchor="ctr"/>
                </a:tc>
                <a:tc>
                  <a:txBody>
                    <a:bodyPr/>
                    <a:lstStyle/>
                    <a:p>
                      <a:pPr algn="ctr">
                        <a:lnSpc>
                          <a:spcPct val="80000"/>
                        </a:lnSpc>
                      </a:pPr>
                      <a:endParaRPr lang="en-US" sz="1400" dirty="0">
                        <a:latin typeface="Arial Narrow" panose="020B0606020202030204" pitchFamily="34" charset="0"/>
                      </a:endParaRPr>
                    </a:p>
                  </a:txBody>
                  <a:tcPr marL="45720" marR="45720" anchor="ctr"/>
                </a:tc>
                <a:tc>
                  <a:txBody>
                    <a:bodyPr/>
                    <a:lstStyle/>
                    <a:p>
                      <a:pPr algn="ctr">
                        <a:lnSpc>
                          <a:spcPct val="80000"/>
                        </a:lnSpc>
                      </a:pPr>
                      <a:endParaRPr lang="en-US" sz="1400" dirty="0">
                        <a:latin typeface="Arial Narrow" panose="020B0606020202030204" pitchFamily="34" charset="0"/>
                      </a:endParaRPr>
                    </a:p>
                  </a:txBody>
                  <a:tcPr marL="45720" marR="45720" anchor="ctr"/>
                </a:tc>
                <a:extLst>
                  <a:ext uri="{0D108BD9-81ED-4DB2-BD59-A6C34878D82A}">
                    <a16:rowId xmlns:a16="http://schemas.microsoft.com/office/drawing/2014/main" val="3320834143"/>
                  </a:ext>
                </a:extLst>
              </a:tr>
              <a:tr h="261518">
                <a:tc>
                  <a:txBody>
                    <a:bodyPr/>
                    <a:lstStyle/>
                    <a:p>
                      <a:pPr algn="ctr">
                        <a:lnSpc>
                          <a:spcPct val="80000"/>
                        </a:lnSpc>
                      </a:pPr>
                      <a:endParaRPr lang="en-US" sz="1400" dirty="0">
                        <a:latin typeface="Arial Narrow" panose="020B0606020202030204" pitchFamily="34" charset="0"/>
                      </a:endParaRPr>
                    </a:p>
                  </a:txBody>
                  <a:tcPr marL="45720" marR="45720" anchor="ctr"/>
                </a:tc>
                <a:tc>
                  <a:txBody>
                    <a:bodyPr/>
                    <a:lstStyle/>
                    <a:p>
                      <a:pPr algn="ctr">
                        <a:lnSpc>
                          <a:spcPct val="80000"/>
                        </a:lnSpc>
                      </a:pPr>
                      <a:r>
                        <a:rPr lang="en-US" sz="1400" b="1" dirty="0">
                          <a:latin typeface="Arial Narrow" panose="020B0606020202030204" pitchFamily="34" charset="0"/>
                        </a:rPr>
                        <a:t>(-)</a:t>
                      </a:r>
                    </a:p>
                  </a:txBody>
                  <a:tcPr marL="45720" marR="45720" anchor="ctr">
                    <a:solidFill>
                      <a:schemeClr val="accent2">
                        <a:lumMod val="20000"/>
                        <a:lumOff val="80000"/>
                      </a:schemeClr>
                    </a:solidFill>
                  </a:tcPr>
                </a:tc>
                <a:tc>
                  <a:txBody>
                    <a:bodyPr/>
                    <a:lstStyle/>
                    <a:p>
                      <a:pPr algn="ctr">
                        <a:lnSpc>
                          <a:spcPct val="80000"/>
                        </a:lnSpc>
                      </a:pPr>
                      <a:endParaRPr lang="en-US" sz="1400" dirty="0">
                        <a:latin typeface="Arial Narrow" panose="020B0606020202030204" pitchFamily="34" charset="0"/>
                      </a:endParaRPr>
                    </a:p>
                  </a:txBody>
                  <a:tcPr marL="45720" marR="45720" anchor="ctr"/>
                </a:tc>
                <a:extLst>
                  <a:ext uri="{0D108BD9-81ED-4DB2-BD59-A6C34878D82A}">
                    <a16:rowId xmlns:a16="http://schemas.microsoft.com/office/drawing/2014/main" val="4015725182"/>
                  </a:ext>
                </a:extLst>
              </a:tr>
              <a:tr h="261518">
                <a:tc>
                  <a:txBody>
                    <a:bodyPr/>
                    <a:lstStyle/>
                    <a:p>
                      <a:pPr algn="ctr">
                        <a:lnSpc>
                          <a:spcPct val="80000"/>
                        </a:lnSpc>
                      </a:pPr>
                      <a:endParaRPr lang="en-US" sz="1400" dirty="0">
                        <a:latin typeface="Arial Narrow" panose="020B0606020202030204" pitchFamily="34" charset="0"/>
                      </a:endParaRPr>
                    </a:p>
                  </a:txBody>
                  <a:tcPr marL="45720" marR="45720" anchor="ctr"/>
                </a:tc>
                <a:tc>
                  <a:txBody>
                    <a:bodyPr/>
                    <a:lstStyle/>
                    <a:p>
                      <a:pPr algn="ctr">
                        <a:lnSpc>
                          <a:spcPct val="80000"/>
                        </a:lnSpc>
                      </a:pPr>
                      <a:endParaRPr lang="en-US" sz="1400" dirty="0">
                        <a:latin typeface="Arial Narrow" panose="020B0606020202030204" pitchFamily="34" charset="0"/>
                      </a:endParaRPr>
                    </a:p>
                  </a:txBody>
                  <a:tcPr marL="45720" marR="45720" anchor="ctr"/>
                </a:tc>
                <a:tc>
                  <a:txBody>
                    <a:bodyPr/>
                    <a:lstStyle/>
                    <a:p>
                      <a:pPr algn="ctr">
                        <a:lnSpc>
                          <a:spcPct val="80000"/>
                        </a:lnSpc>
                      </a:pPr>
                      <a:endParaRPr lang="en-US" sz="1400" dirty="0">
                        <a:latin typeface="Arial Narrow" panose="020B0606020202030204" pitchFamily="34" charset="0"/>
                      </a:endParaRPr>
                    </a:p>
                  </a:txBody>
                  <a:tcPr marL="45720" marR="45720" anchor="ctr"/>
                </a:tc>
                <a:extLst>
                  <a:ext uri="{0D108BD9-81ED-4DB2-BD59-A6C34878D82A}">
                    <a16:rowId xmlns:a16="http://schemas.microsoft.com/office/drawing/2014/main" val="3698399589"/>
                  </a:ext>
                </a:extLst>
              </a:tr>
              <a:tr h="261518">
                <a:tc>
                  <a:txBody>
                    <a:bodyPr/>
                    <a:lstStyle/>
                    <a:p>
                      <a:pPr algn="ctr">
                        <a:lnSpc>
                          <a:spcPct val="80000"/>
                        </a:lnSpc>
                      </a:pPr>
                      <a:endParaRPr lang="en-US" sz="1400" dirty="0">
                        <a:latin typeface="Arial Narrow" panose="020B0606020202030204" pitchFamily="34" charset="0"/>
                      </a:endParaRPr>
                    </a:p>
                  </a:txBody>
                  <a:tcPr marL="45720" marR="45720" anchor="ctr"/>
                </a:tc>
                <a:tc>
                  <a:txBody>
                    <a:bodyPr/>
                    <a:lstStyle/>
                    <a:p>
                      <a:pPr algn="ctr">
                        <a:lnSpc>
                          <a:spcPct val="80000"/>
                        </a:lnSpc>
                      </a:pPr>
                      <a:endParaRPr lang="en-US" sz="1400" dirty="0">
                        <a:latin typeface="Arial Narrow" panose="020B0606020202030204" pitchFamily="34" charset="0"/>
                      </a:endParaRPr>
                    </a:p>
                  </a:txBody>
                  <a:tcPr marL="45720" marR="45720" anchor="ctr"/>
                </a:tc>
                <a:tc>
                  <a:txBody>
                    <a:bodyPr/>
                    <a:lstStyle/>
                    <a:p>
                      <a:pPr algn="ctr">
                        <a:lnSpc>
                          <a:spcPct val="80000"/>
                        </a:lnSpc>
                      </a:pPr>
                      <a:endParaRPr lang="en-US" sz="1400" dirty="0">
                        <a:latin typeface="Arial Narrow" panose="020B0606020202030204" pitchFamily="34" charset="0"/>
                      </a:endParaRPr>
                    </a:p>
                  </a:txBody>
                  <a:tcPr marL="45720" marR="45720" anchor="ctr"/>
                </a:tc>
                <a:extLst>
                  <a:ext uri="{0D108BD9-81ED-4DB2-BD59-A6C34878D82A}">
                    <a16:rowId xmlns:a16="http://schemas.microsoft.com/office/drawing/2014/main" val="537776189"/>
                  </a:ext>
                </a:extLst>
              </a:tr>
            </a:tbl>
          </a:graphicData>
        </a:graphic>
      </p:graphicFrame>
      <p:sp>
        <p:nvSpPr>
          <p:cNvPr id="38" name="TextBox 37">
            <a:extLst>
              <a:ext uri="{FF2B5EF4-FFF2-40B4-BE49-F238E27FC236}">
                <a16:creationId xmlns:a16="http://schemas.microsoft.com/office/drawing/2014/main" id="{3E916F29-4C71-4B3B-B03E-86283E16C8B2}"/>
              </a:ext>
            </a:extLst>
          </p:cNvPr>
          <p:cNvSpPr txBox="1"/>
          <p:nvPr/>
        </p:nvSpPr>
        <p:spPr>
          <a:xfrm>
            <a:off x="5111962" y="1987466"/>
            <a:ext cx="4355285" cy="923330"/>
          </a:xfrm>
          <a:prstGeom prst="rect">
            <a:avLst/>
          </a:prstGeom>
          <a:noFill/>
        </p:spPr>
        <p:txBody>
          <a:bodyPr wrap="square">
            <a:spAutoFit/>
          </a:bodyPr>
          <a:lstStyle/>
          <a:p>
            <a:pPr algn="ctr">
              <a:spcBef>
                <a:spcPts val="600"/>
              </a:spcBef>
            </a:pPr>
            <a:r>
              <a:rPr lang="en-GB" dirty="0">
                <a:solidFill>
                  <a:schemeClr val="accent6">
                    <a:lumMod val="75000"/>
                  </a:schemeClr>
                </a:solidFill>
              </a:rPr>
              <a:t>Can r</a:t>
            </a:r>
            <a:r>
              <a:rPr lang="en-US" dirty="0">
                <a:solidFill>
                  <a:schemeClr val="accent6">
                    <a:lumMod val="75000"/>
                  </a:schemeClr>
                </a:solidFill>
              </a:rPr>
              <a:t>educing such constraints enable women to turn </a:t>
            </a:r>
            <a:r>
              <a:rPr lang="en-GB" b="1" dirty="0">
                <a:solidFill>
                  <a:schemeClr val="accent6">
                    <a:lumMod val="75000"/>
                  </a:schemeClr>
                </a:solidFill>
              </a:rPr>
              <a:t>Feminization of Agriculture to their advantage</a:t>
            </a:r>
            <a:r>
              <a:rPr lang="en-GB" dirty="0">
                <a:solidFill>
                  <a:schemeClr val="accent6">
                    <a:lumMod val="75000"/>
                  </a:schemeClr>
                </a:solidFill>
              </a:rPr>
              <a:t>? </a:t>
            </a:r>
          </a:p>
        </p:txBody>
      </p:sp>
      <p:pic>
        <p:nvPicPr>
          <p:cNvPr id="39" name="Picture 38">
            <a:extLst>
              <a:ext uri="{FF2B5EF4-FFF2-40B4-BE49-F238E27FC236}">
                <a16:creationId xmlns:a16="http://schemas.microsoft.com/office/drawing/2014/main" id="{411F31CA-F460-4487-AEB7-AF2B5F0ED860}"/>
              </a:ext>
            </a:extLst>
          </p:cNvPr>
          <p:cNvPicPr>
            <a:picLocks noChangeAspect="1"/>
          </p:cNvPicPr>
          <p:nvPr/>
        </p:nvPicPr>
        <p:blipFill rotWithShape="1">
          <a:blip r:embed="rId9" cstate="screen">
            <a:extLst>
              <a:ext uri="{28A0092B-C50C-407E-A947-70E740481C1C}">
                <a14:useLocalDpi xmlns:a14="http://schemas.microsoft.com/office/drawing/2010/main"/>
              </a:ext>
            </a:extLst>
          </a:blip>
          <a:srcRect/>
          <a:stretch/>
        </p:blipFill>
        <p:spPr bwMode="auto">
          <a:xfrm>
            <a:off x="10111372" y="3197922"/>
            <a:ext cx="1465950" cy="1097280"/>
          </a:xfrm>
          <a:prstGeom prst="rect">
            <a:avLst/>
          </a:prstGeom>
          <a:ln>
            <a:noFill/>
          </a:ln>
          <a:extLst>
            <a:ext uri="{53640926-AAD7-44D8-BBD7-CCE9431645EC}">
              <a14:shadowObscured xmlns:a14="http://schemas.microsoft.com/office/drawing/2010/main"/>
            </a:ext>
          </a:extLst>
        </p:spPr>
      </p:pic>
      <p:sp>
        <p:nvSpPr>
          <p:cNvPr id="11" name="Rectangle 10">
            <a:extLst>
              <a:ext uri="{FF2B5EF4-FFF2-40B4-BE49-F238E27FC236}">
                <a16:creationId xmlns:a16="http://schemas.microsoft.com/office/drawing/2014/main" id="{036AF584-13C8-45C1-89EA-42B6644AA381}"/>
              </a:ext>
            </a:extLst>
          </p:cNvPr>
          <p:cNvSpPr/>
          <p:nvPr/>
        </p:nvSpPr>
        <p:spPr>
          <a:xfrm>
            <a:off x="4250634" y="3647849"/>
            <a:ext cx="109728" cy="109728"/>
          </a:xfrm>
          <a:prstGeom prst="rect">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774E8640-1A65-4CAD-9F1D-A3E5129D3B99}"/>
              </a:ext>
            </a:extLst>
          </p:cNvPr>
          <p:cNvSpPr/>
          <p:nvPr/>
        </p:nvSpPr>
        <p:spPr>
          <a:xfrm>
            <a:off x="5057098" y="3647849"/>
            <a:ext cx="109728" cy="109728"/>
          </a:xfrm>
          <a:prstGeom prst="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a:extLst>
              <a:ext uri="{FF2B5EF4-FFF2-40B4-BE49-F238E27FC236}">
                <a16:creationId xmlns:a16="http://schemas.microsoft.com/office/drawing/2014/main" id="{B9C9BDCF-6C37-4AD2-9A1F-5098243F3C22}"/>
              </a:ext>
            </a:extLst>
          </p:cNvPr>
          <p:cNvSpPr/>
          <p:nvPr/>
        </p:nvSpPr>
        <p:spPr>
          <a:xfrm>
            <a:off x="6334251" y="3643258"/>
            <a:ext cx="109728" cy="109728"/>
          </a:xfrm>
          <a:prstGeom prst="rect">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a:extLst>
              <a:ext uri="{FF2B5EF4-FFF2-40B4-BE49-F238E27FC236}">
                <a16:creationId xmlns:a16="http://schemas.microsoft.com/office/drawing/2014/main" id="{4A083A4C-A1A2-407D-ACC1-956C6DF6E5DE}"/>
              </a:ext>
            </a:extLst>
          </p:cNvPr>
          <p:cNvSpPr/>
          <p:nvPr/>
        </p:nvSpPr>
        <p:spPr>
          <a:xfrm>
            <a:off x="8782126" y="3638960"/>
            <a:ext cx="109728" cy="109728"/>
          </a:xfrm>
          <a:prstGeom prst="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7933D27C-1C15-4D47-82C3-0767480AE923}"/>
              </a:ext>
            </a:extLst>
          </p:cNvPr>
          <p:cNvSpPr txBox="1"/>
          <p:nvPr/>
        </p:nvSpPr>
        <p:spPr>
          <a:xfrm>
            <a:off x="10037259" y="4295202"/>
            <a:ext cx="1614175" cy="646331"/>
          </a:xfrm>
          <a:prstGeom prst="rect">
            <a:avLst/>
          </a:prstGeom>
          <a:noFill/>
        </p:spPr>
        <p:txBody>
          <a:bodyPr wrap="square" rtlCol="0">
            <a:spAutoFit/>
          </a:bodyPr>
          <a:lstStyle/>
          <a:p>
            <a:r>
              <a:rPr lang="en-US" sz="1200" dirty="0">
                <a:solidFill>
                  <a:schemeClr val="tx1">
                    <a:lumMod val="65000"/>
                    <a:lumOff val="35000"/>
                  </a:schemeClr>
                </a:solidFill>
              </a:rPr>
              <a:t>Tablet-based extension information video shown by enumerator</a:t>
            </a:r>
          </a:p>
        </p:txBody>
      </p:sp>
    </p:spTree>
    <p:extLst>
      <p:ext uri="{BB962C8B-B14F-4D97-AF65-F5344CB8AC3E}">
        <p14:creationId xmlns:p14="http://schemas.microsoft.com/office/powerpoint/2010/main" val="104005344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D877A59C0363A445ADB3EBF5A4586660" ma:contentTypeVersion="12" ma:contentTypeDescription="Een nieuw document maken." ma:contentTypeScope="" ma:versionID="cca4b043c887ccbf4b5fa1fb241bd7b5">
  <xsd:schema xmlns:xsd="http://www.w3.org/2001/XMLSchema" xmlns:xs="http://www.w3.org/2001/XMLSchema" xmlns:p="http://schemas.microsoft.com/office/2006/metadata/properties" xmlns:ns2="07f4b9fa-f85b-4a7b-9986-58f9a8e4f3ff" xmlns:ns3="155a764d-ffd6-4084-bdfc-3de5c27504dd" targetNamespace="http://schemas.microsoft.com/office/2006/metadata/properties" ma:root="true" ma:fieldsID="f9dfcee256051e55d8a52a108d7e858c" ns2:_="" ns3:_="">
    <xsd:import namespace="07f4b9fa-f85b-4a7b-9986-58f9a8e4f3ff"/>
    <xsd:import namespace="155a764d-ffd6-4084-bdfc-3de5c27504dd"/>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LengthInSecond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7f4b9fa-f85b-4a7b-9986-58f9a8e4f3f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155a764d-ffd6-4084-bdfc-3de5c27504dd" elementFormDefault="qualified">
    <xsd:import namespace="http://schemas.microsoft.com/office/2006/documentManagement/types"/>
    <xsd:import namespace="http://schemas.microsoft.com/office/infopath/2007/PartnerControls"/>
    <xsd:element name="SharedWithUsers" ma:index="18"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Gedeeld met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EC3BFF2-DA40-48B0-BE1F-8D22FAFE6377}">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0504B5A8-7A1D-4C20-9BF8-06737D5A23F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7f4b9fa-f85b-4a7b-9986-58f9a8e4f3ff"/>
    <ds:schemaRef ds:uri="155a764d-ffd6-4084-bdfc-3de5c27504d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EA661158-DD3E-4447-BC81-AA94DB54EAA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5</TotalTime>
  <Words>1537</Words>
  <Application>Microsoft Office PowerPoint</Application>
  <PresentationFormat>Widescreen</PresentationFormat>
  <Paragraphs>180</Paragraphs>
  <Slides>10</Slides>
  <Notes>5</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10</vt:i4>
      </vt:variant>
    </vt:vector>
  </HeadingPairs>
  <TitlesOfParts>
    <vt:vector size="18" baseType="lpstr">
      <vt:lpstr>Arial</vt:lpstr>
      <vt:lpstr>Arial Narrow</vt:lpstr>
      <vt:lpstr>Calibri</vt:lpstr>
      <vt:lpstr>Calibri Light</vt:lpstr>
      <vt:lpstr>Courier New</vt:lpstr>
      <vt:lpstr>Verdana</vt:lpstr>
      <vt:lpstr>Wingdings</vt:lpstr>
      <vt:lpstr>Office Theme</vt:lpstr>
      <vt:lpstr>TH4.2: Methodologies for researching feminization of agriculture processes: what do they tell us? A journal paper (in progress) </vt:lpstr>
      <vt:lpstr>Understanding real trends, empowering women and men farmers</vt:lpstr>
      <vt:lpstr>PowerPoint Presentation</vt:lpstr>
      <vt:lpstr>Gender and feminization processes in wheat agriculture in South Asia  </vt:lpstr>
      <vt:lpstr>The use of ICTs to challenge gender stereotypes and empower women farmers in the age of feminization of agriculture </vt:lpstr>
      <vt:lpstr>PowerPoint Presentation</vt:lpstr>
      <vt:lpstr>PowerPoint Presentation</vt:lpstr>
      <vt:lpstr>Exploring feminization of agriculture through gender dynamics across scales  </vt:lpstr>
      <vt:lpstr>PowerPoint Presentation</vt:lpstr>
      <vt:lpstr>Conclusions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Bragging, Shirking, and Hiding: Spousal Disagreement among Ugandan Maize Farmers</dc:title>
  <dc:creator>Bjorn</dc:creator>
  <cp:lastModifiedBy>Peter Ballantyne</cp:lastModifiedBy>
  <cp:revision>67</cp:revision>
  <dcterms:created xsi:type="dcterms:W3CDTF">2021-06-23T06:39:08Z</dcterms:created>
  <dcterms:modified xsi:type="dcterms:W3CDTF">2021-12-21T16:09:22Z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0x010100D877A59C0363A445ADB3EBF5A4586660</vt:lpwstr>
  </property>
</Properties>
</file>