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68482" autoAdjust="0"/>
  </p:normalViewPr>
  <p:slideViewPr>
    <p:cSldViewPr snapToGrid="0">
      <p:cViewPr varScale="1">
        <p:scale>
          <a:sx n="56" d="100"/>
          <a:sy n="56" d="100"/>
        </p:scale>
        <p:origin x="136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C4D8D-BCCF-46A3-B8BB-38DEB67BBC1E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D8F3A-7CB0-4F8A-B5C7-C6F33E4EB62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951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DDC2B-349A-41CE-B94E-A09CE0F01C70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6764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84052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3400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74862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/>
            <a:endParaRPr lang="en-US" baseline="0" dirty="0"/>
          </a:p>
          <a:p>
            <a:pPr defTabSz="966612"/>
            <a:endParaRPr lang="en-AU" dirty="0"/>
          </a:p>
          <a:p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50722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82813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20916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1269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61959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99814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1196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88926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001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37013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13772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23874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50414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A62D6-0EA8-48F2-99A9-B5C505F121B6}" type="slidenum">
              <a:rPr lang="en-AU" smtClean="0"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7194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3246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sz="14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7614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6047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baseline="0" dirty="0"/>
          </a:p>
          <a:p>
            <a:pPr defTabSz="966612"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3763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baseline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0026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0354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95ECF-8614-41D0-9961-80BF597342A8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2568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281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446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6139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3765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83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592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822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5726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7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184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5440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AF6B4-CE08-4922-90B1-B8FC2DFF5E38}" type="datetimeFigureOut">
              <a:rPr lang="en-AU" smtClean="0"/>
              <a:t>21/12/2021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5A4B-D997-4C96-A78D-2867F4CE97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27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ralreefrescueinitiative.org/resources/gender-equality-in-coral-reef-socio-ecological-systems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3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3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32.png"/><Relationship Id="rId4" Type="http://schemas.openxmlformats.org/officeDocument/2006/relationships/image" Target="../media/image34.png"/><Relationship Id="rId9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5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39.png"/><Relationship Id="rId4" Type="http://schemas.openxmlformats.org/officeDocument/2006/relationships/image" Target="../media/image36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ralreefrescueinitiative.org/resources/gender-equality-in-coral-reef-socio-ecological-system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oralreefrescueinitiative.org/resources/gender-equality-in-coral-reef-socio-ecological-system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05200" y="4289636"/>
            <a:ext cx="970178" cy="95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5200" y="3070759"/>
            <a:ext cx="970406" cy="890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380" y="1487119"/>
            <a:ext cx="1469731" cy="1390142"/>
          </a:xfrm>
          <a:prstGeom prst="rect">
            <a:avLst/>
          </a:prstGeom>
          <a:noFill/>
        </p:spPr>
      </p:pic>
      <p:pic>
        <p:nvPicPr>
          <p:cNvPr id="8" name="Picture 7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961" y="1838529"/>
            <a:ext cx="1061414" cy="1038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13" y="5291756"/>
            <a:ext cx="1383248" cy="731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59769" y="1354397"/>
            <a:ext cx="8202234" cy="4467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1286" y="3492231"/>
            <a:ext cx="943037" cy="1040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370845" y="5373658"/>
            <a:ext cx="1722437" cy="6964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463853"/>
          </a:xfrm>
          <a:solidFill>
            <a:schemeClr val="accent2">
              <a:lumMod val="75000"/>
              <a:alpha val="92000"/>
            </a:schemeClr>
          </a:solidFill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FR1.1 Advancing gender equality in coral reefs </a:t>
            </a:r>
            <a:br>
              <a:rPr lang="en-US" sz="4000" b="1" dirty="0">
                <a:solidFill>
                  <a:schemeClr val="bg1"/>
                </a:solidFill>
              </a:rPr>
            </a:br>
            <a:r>
              <a:rPr lang="en-US" sz="4000" b="1" dirty="0">
                <a:solidFill>
                  <a:schemeClr val="bg1"/>
                </a:solidFill>
              </a:rPr>
              <a:t>social-ecological systems</a:t>
            </a:r>
            <a:endParaRPr lang="en-AU" sz="4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28919" y="5674118"/>
            <a:ext cx="9003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Cristina Ruano-Chamorro, Jacqueline Lau &amp; Karl Deering</a:t>
            </a:r>
            <a:endParaRPr lang="en-A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54323" y="6624731"/>
            <a:ext cx="12714050" cy="233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Reef fish for sale at Gizo market, Western Province, Solomon Islands. Photo by Filip </a:t>
            </a:r>
            <a:r>
              <a:rPr lang="en-US" sz="9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Milovac</a:t>
            </a:r>
            <a:r>
              <a:rPr lang="en-US" sz="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AU" sz="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Accessed from https://www.flickr.com/photos/theworldfishcenter/19320602776/in/album-72157665820068473/</a:t>
            </a:r>
            <a:endParaRPr lang="en-AU" sz="800" dirty="0">
              <a:effectLst/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36373" y="6218238"/>
            <a:ext cx="4533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Cultivating Equality 2021 Conference</a:t>
            </a:r>
            <a:endParaRPr lang="en-A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6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59"/>
    </mc:Choice>
    <mc:Fallback xmlns="">
      <p:transition spd="slow" advTm="3005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72841" y="3957562"/>
            <a:ext cx="6112584" cy="27478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4264" y="1315004"/>
            <a:ext cx="11746775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Literature Review :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000" dirty="0"/>
              <a:t>Lau, J &amp; Ruano-Chamorro, C. 2021</a:t>
            </a:r>
            <a:r>
              <a:rPr lang="en-AU" sz="2000" i="1" dirty="0"/>
              <a:t>. Gender Equality in Coral Reef Social-ecological systems: Literature Review</a:t>
            </a:r>
            <a:r>
              <a:rPr lang="en-AU" sz="2000" dirty="0"/>
              <a:t>. CARE International (</a:t>
            </a:r>
            <a:r>
              <a:rPr lang="en-AU" sz="2000" dirty="0">
                <a:hlinkClick r:id="rId4"/>
              </a:rPr>
              <a:t>https://coralreefrescueinitiative.org/resources/gender-equality-in-coral-reef-socio-ecological-systems</a:t>
            </a:r>
            <a:r>
              <a:rPr lang="en-AU" sz="2000" dirty="0"/>
              <a:t>).</a:t>
            </a:r>
            <a:endParaRPr lang="en-US" sz="20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Peer-reviewed and grey literature on gender equality in coral-reef and related social-ecological systems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Impact Pathways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CARE’s Gender Equality framework (GEF)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AU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9525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METHODS</a:t>
            </a:r>
            <a:endParaRPr lang="en-A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21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564"/>
    </mc:Choice>
    <mc:Fallback xmlns="">
      <p:transition spd="slow" advTm="7656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2161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Studies on gender are rare in tropical seascapes (increasing attention).</a:t>
            </a:r>
          </a:p>
          <a:p>
            <a:r>
              <a:rPr lang="en-GB" sz="2400" dirty="0"/>
              <a:t>Many studies of gender concern small-scale fisheries, and coral reef-based livelihoods more broadly are rarely examined.</a:t>
            </a:r>
          </a:p>
          <a:p>
            <a:r>
              <a:rPr lang="en-GB" sz="2400" dirty="0"/>
              <a:t>No studies focused directly on gender equity and resilience.</a:t>
            </a:r>
          </a:p>
          <a:p>
            <a:r>
              <a:rPr lang="en-US" sz="2400" dirty="0"/>
              <a:t>We found </a:t>
            </a:r>
            <a:r>
              <a:rPr lang="en-GB" sz="2400" dirty="0"/>
              <a:t>little literature on the practical application of or research into gender transformative approaches. </a:t>
            </a:r>
          </a:p>
          <a:p>
            <a:pPr lvl="1"/>
            <a:r>
              <a:rPr lang="en-GB" sz="2000" dirty="0"/>
              <a:t>Some projects engaged with different aspects of CARE’s gender equality framework.</a:t>
            </a:r>
            <a:endParaRPr lang="en-GB" sz="2400" dirty="0"/>
          </a:p>
          <a:p>
            <a:endParaRPr lang="en-GB" sz="2400" dirty="0"/>
          </a:p>
          <a:p>
            <a:pPr marL="0" indent="0">
              <a:buNone/>
            </a:pPr>
            <a:endParaRPr lang="en-US" dirty="0"/>
          </a:p>
          <a:p>
            <a:endParaRPr lang="en-AU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KEY RESULTS</a:t>
            </a:r>
            <a:endParaRPr lang="en-A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3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634"/>
    </mc:Choice>
    <mc:Fallback xmlns="">
      <p:transition spd="slow" advTm="4363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3503" y="1262830"/>
            <a:ext cx="3244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Access financial resources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Saving clubs, microcredit)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3828" y="4411986"/>
            <a:ext cx="170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Market access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0582" y="3842434"/>
            <a:ext cx="254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Alternative livelihoods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42" y="3134140"/>
            <a:ext cx="391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 associations &amp; networks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0910" y="5600270"/>
            <a:ext cx="40818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Equitable participation in management &amp; conservation 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increase women participation)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84989" y="1965934"/>
            <a:ext cx="18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Training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090" y="5006128"/>
            <a:ext cx="3035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Family planning services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0274" y="2528150"/>
            <a:ext cx="297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Women’s leadership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85" name="Right Arrow Callout 84"/>
          <p:cNvSpPr/>
          <p:nvPr/>
        </p:nvSpPr>
        <p:spPr>
          <a:xfrm>
            <a:off x="387128" y="1116932"/>
            <a:ext cx="4745714" cy="5628640"/>
          </a:xfrm>
          <a:prstGeom prst="rightArrowCallout">
            <a:avLst>
              <a:gd name="adj1" fmla="val 9593"/>
              <a:gd name="adj2" fmla="val 9862"/>
              <a:gd name="adj3" fmla="val 15814"/>
              <a:gd name="adj4" fmla="val 76501"/>
            </a:avLst>
          </a:prstGeom>
          <a:noFill/>
          <a:ln w="317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7" name="Group 86"/>
          <p:cNvGrpSpPr/>
          <p:nvPr/>
        </p:nvGrpSpPr>
        <p:grpSpPr>
          <a:xfrm>
            <a:off x="5386585" y="2609810"/>
            <a:ext cx="6803385" cy="2585496"/>
            <a:chOff x="4702419" y="2021818"/>
            <a:chExt cx="7213600" cy="2770162"/>
          </a:xfrm>
        </p:grpSpPr>
        <p:pic>
          <p:nvPicPr>
            <p:cNvPr id="31" name="Picture 30"/>
            <p:cNvPicPr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702419" y="2021818"/>
              <a:ext cx="3476381" cy="277016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4" name="Picture 33" descr="C:\Users\jc486457\Dropbox\CARE\CRIS\Good practice paper lit\gender equity outcome 2.png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164784" y="3166496"/>
              <a:ext cx="1137920" cy="9813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7895302" y="2450000"/>
              <a:ext cx="16552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Gender </a:t>
              </a:r>
            </a:p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equity</a:t>
              </a:r>
              <a:endParaRPr lang="en-AU" b="1" dirty="0">
                <a:solidFill>
                  <a:srgbClr val="00B050"/>
                </a:solidFill>
              </a:endParaRPr>
            </a:p>
          </p:txBody>
        </p:sp>
        <p:pic>
          <p:nvPicPr>
            <p:cNvPr id="86" name="Picture 85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478687" y="2021818"/>
              <a:ext cx="2437332" cy="277016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89" name="TextBox 88"/>
          <p:cNvSpPr txBox="1"/>
          <p:nvPr/>
        </p:nvSpPr>
        <p:spPr>
          <a:xfrm rot="16200000">
            <a:off x="4238040" y="3782123"/>
            <a:ext cx="2047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Impact pathways</a:t>
            </a:r>
            <a:endParaRPr lang="en-A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1" y="-17146"/>
            <a:ext cx="12249556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KEY RESULTS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2" y="-51392"/>
            <a:ext cx="4252804" cy="1095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8" name="TextBox 87"/>
          <p:cNvSpPr txBox="1"/>
          <p:nvPr/>
        </p:nvSpPr>
        <p:spPr>
          <a:xfrm>
            <a:off x="-127991" y="239565"/>
            <a:ext cx="47078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Gender equity approaches in </a:t>
            </a:r>
          </a:p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coral reef social-ecological systems</a:t>
            </a:r>
            <a:endParaRPr lang="en-A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60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068"/>
    </mc:Choice>
    <mc:Fallback xmlns="">
      <p:transition spd="slow" advTm="5406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5423" y="1262830"/>
            <a:ext cx="3244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Access financial resources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Saving clubs, microcredit)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5748" y="4411986"/>
            <a:ext cx="170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Market access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2502" y="3842434"/>
            <a:ext cx="254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Alternative livelihoods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862" y="3134140"/>
            <a:ext cx="391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 associations &amp; networks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32" y="5629629"/>
            <a:ext cx="40818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Equitable participation in management &amp; conservation 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increase women participation)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6909" y="1965934"/>
            <a:ext cx="18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Training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12811" y="5010640"/>
            <a:ext cx="18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Family planning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2194" y="2528150"/>
            <a:ext cx="297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Women’s leadership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85" name="Right Arrow Callout 84"/>
          <p:cNvSpPr/>
          <p:nvPr/>
        </p:nvSpPr>
        <p:spPr>
          <a:xfrm>
            <a:off x="458247" y="1116932"/>
            <a:ext cx="4861953" cy="5628640"/>
          </a:xfrm>
          <a:prstGeom prst="rightArrowCallout">
            <a:avLst>
              <a:gd name="adj1" fmla="val 8737"/>
              <a:gd name="adj2" fmla="val 12212"/>
              <a:gd name="adj3" fmla="val 17741"/>
              <a:gd name="adj4" fmla="val 76501"/>
            </a:avLst>
          </a:prstGeom>
          <a:solidFill>
            <a:srgbClr val="7030A0">
              <a:alpha val="34000"/>
            </a:srgbClr>
          </a:solidFill>
          <a:ln w="317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7" name="Group 86"/>
          <p:cNvGrpSpPr/>
          <p:nvPr/>
        </p:nvGrpSpPr>
        <p:grpSpPr>
          <a:xfrm>
            <a:off x="5386585" y="2609810"/>
            <a:ext cx="6803385" cy="2585496"/>
            <a:chOff x="4702419" y="2021818"/>
            <a:chExt cx="7213600" cy="2770162"/>
          </a:xfrm>
        </p:grpSpPr>
        <p:pic>
          <p:nvPicPr>
            <p:cNvPr id="31" name="Picture 30"/>
            <p:cNvPicPr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702419" y="2021818"/>
              <a:ext cx="3476381" cy="277016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4" name="Picture 33" descr="C:\Users\jc486457\Dropbox\CARE\CRIS\Good practice paper lit\gender equity outcome 2.png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164784" y="3166496"/>
              <a:ext cx="1137920" cy="9813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7895302" y="2450000"/>
              <a:ext cx="16552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Gender </a:t>
              </a:r>
            </a:p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equity</a:t>
              </a:r>
              <a:endParaRPr lang="en-AU" b="1" dirty="0">
                <a:solidFill>
                  <a:srgbClr val="00B050"/>
                </a:solidFill>
              </a:endParaRPr>
            </a:p>
          </p:txBody>
        </p:sp>
        <p:pic>
          <p:nvPicPr>
            <p:cNvPr id="86" name="Picture 85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478687" y="2021818"/>
              <a:ext cx="2437332" cy="277016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0" name="Title 1"/>
          <p:cNvSpPr txBox="1">
            <a:spLocks/>
          </p:cNvSpPr>
          <p:nvPr/>
        </p:nvSpPr>
        <p:spPr>
          <a:xfrm>
            <a:off x="1" y="-17146"/>
            <a:ext cx="12249556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KEY RESULTS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" y="-51392"/>
            <a:ext cx="4252804" cy="1095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TextBox 17"/>
          <p:cNvSpPr txBox="1"/>
          <p:nvPr/>
        </p:nvSpPr>
        <p:spPr>
          <a:xfrm>
            <a:off x="336159" y="467165"/>
            <a:ext cx="4849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Reach, benefit &amp; empower women</a:t>
            </a:r>
            <a:endParaRPr lang="en-A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5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59"/>
    </mc:Choice>
    <mc:Fallback xmlns="">
      <p:transition spd="slow" advTm="7559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"/>
          <a:stretch/>
        </p:blipFill>
        <p:spPr bwMode="auto">
          <a:xfrm>
            <a:off x="4760288" y="1873553"/>
            <a:ext cx="7437120" cy="30032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5423" y="1262830"/>
            <a:ext cx="3244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Access financial resources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Saving clubs, microcredit)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5748" y="4411986"/>
            <a:ext cx="170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Market access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2502" y="3842434"/>
            <a:ext cx="254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Alternative livelihoods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862" y="3134140"/>
            <a:ext cx="391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 associations &amp; networks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32" y="5629629"/>
            <a:ext cx="40818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Equitable participation in management &amp; conservation 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increase women participation)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6909" y="1965934"/>
            <a:ext cx="18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Training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12811" y="5010640"/>
            <a:ext cx="18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Family planning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2194" y="2528150"/>
            <a:ext cx="297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Women’s leadership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85" name="Right Arrow Callout 84"/>
          <p:cNvSpPr/>
          <p:nvPr/>
        </p:nvSpPr>
        <p:spPr>
          <a:xfrm>
            <a:off x="458247" y="1116932"/>
            <a:ext cx="4861953" cy="5628640"/>
          </a:xfrm>
          <a:prstGeom prst="rightArrowCallout">
            <a:avLst>
              <a:gd name="adj1" fmla="val 8737"/>
              <a:gd name="adj2" fmla="val 12212"/>
              <a:gd name="adj3" fmla="val 17741"/>
              <a:gd name="adj4" fmla="val 76501"/>
            </a:avLst>
          </a:prstGeom>
          <a:solidFill>
            <a:srgbClr val="7030A0">
              <a:alpha val="34000"/>
            </a:srgbClr>
          </a:solidFill>
          <a:ln w="317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" y="-17146"/>
            <a:ext cx="12249556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KEY RESULTS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" y="-51392"/>
            <a:ext cx="4252804" cy="1095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TextBox 29"/>
          <p:cNvSpPr txBox="1"/>
          <p:nvPr/>
        </p:nvSpPr>
        <p:spPr>
          <a:xfrm>
            <a:off x="336159" y="467165"/>
            <a:ext cx="4849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Reach, benefit &amp; empower women</a:t>
            </a:r>
            <a:endParaRPr lang="en-A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63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9"/>
    </mc:Choice>
    <mc:Fallback xmlns="">
      <p:transition spd="slow" advTm="4579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" b="-1910"/>
          <a:stretch/>
        </p:blipFill>
        <p:spPr bwMode="auto">
          <a:xfrm>
            <a:off x="4760288" y="1873553"/>
            <a:ext cx="7437120" cy="50250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5423" y="1262830"/>
            <a:ext cx="3244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Access financial resources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Saving clubs, microcredit)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5748" y="4411986"/>
            <a:ext cx="170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Market access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2502" y="3842434"/>
            <a:ext cx="254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Alternative livelihoods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862" y="3134140"/>
            <a:ext cx="391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 associations &amp; networks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32" y="5629629"/>
            <a:ext cx="40818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Equitable participation in management &amp; conservation 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increase women participation)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6909" y="1965934"/>
            <a:ext cx="18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Training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12811" y="5010640"/>
            <a:ext cx="18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Family planning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2194" y="2528150"/>
            <a:ext cx="297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Women’s leadership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85" name="Right Arrow Callout 84"/>
          <p:cNvSpPr/>
          <p:nvPr/>
        </p:nvSpPr>
        <p:spPr>
          <a:xfrm>
            <a:off x="458247" y="1116932"/>
            <a:ext cx="4861953" cy="5628640"/>
          </a:xfrm>
          <a:prstGeom prst="rightArrowCallout">
            <a:avLst>
              <a:gd name="adj1" fmla="val 8737"/>
              <a:gd name="adj2" fmla="val 12212"/>
              <a:gd name="adj3" fmla="val 17741"/>
              <a:gd name="adj4" fmla="val 76501"/>
            </a:avLst>
          </a:prstGeom>
          <a:solidFill>
            <a:srgbClr val="7030A0">
              <a:alpha val="34000"/>
            </a:srgbClr>
          </a:solidFill>
          <a:ln w="317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949440" y="5010640"/>
            <a:ext cx="5049520" cy="161540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Box 3"/>
          <p:cNvSpPr txBox="1"/>
          <p:nvPr/>
        </p:nvSpPr>
        <p:spPr>
          <a:xfrm>
            <a:off x="7264400" y="5331184"/>
            <a:ext cx="421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Few projects were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gender transformative</a:t>
            </a:r>
            <a:endParaRPr lang="en-AU" sz="2800" b="1" dirty="0">
              <a:solidFill>
                <a:schemeClr val="bg1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" y="-17146"/>
            <a:ext cx="12249556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KEY RESULTS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" y="-51392"/>
            <a:ext cx="4252804" cy="1095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2" name="TextBox 31"/>
          <p:cNvSpPr txBox="1"/>
          <p:nvPr/>
        </p:nvSpPr>
        <p:spPr>
          <a:xfrm>
            <a:off x="336159" y="467165"/>
            <a:ext cx="4849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Reach, benefit &amp; empower women</a:t>
            </a:r>
            <a:endParaRPr lang="en-A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4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26"/>
    </mc:Choice>
    <mc:Fallback xmlns="">
      <p:transition spd="slow" advTm="11026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" b="-1910"/>
          <a:stretch/>
        </p:blipFill>
        <p:spPr bwMode="auto">
          <a:xfrm>
            <a:off x="4760288" y="1873553"/>
            <a:ext cx="7437120" cy="50250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5423" y="1262830"/>
            <a:ext cx="3244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Access financial resources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Saving clubs, microcredit)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5748" y="4411986"/>
            <a:ext cx="170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Market access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2502" y="3842434"/>
            <a:ext cx="254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Alternative livelihoods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862" y="3134140"/>
            <a:ext cx="391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 associations &amp; networks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32" y="5629629"/>
            <a:ext cx="40818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Equitable participation in management &amp; conservation </a:t>
            </a:r>
          </a:p>
          <a:p>
            <a:pPr algn="ctr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(e.g. increase women participation)</a:t>
            </a:r>
            <a:endParaRPr lang="en-AU" sz="1400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6909" y="1965934"/>
            <a:ext cx="18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Training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12811" y="5010640"/>
            <a:ext cx="18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Family planning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2194" y="2528150"/>
            <a:ext cx="297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Bahnschrift" panose="020B0502040204020203" pitchFamily="34" charset="0"/>
              </a:rPr>
              <a:t>Women’s leadership</a:t>
            </a:r>
            <a:endParaRPr lang="en-AU" dirty="0">
              <a:solidFill>
                <a:schemeClr val="accent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85" name="Right Arrow Callout 84"/>
          <p:cNvSpPr/>
          <p:nvPr/>
        </p:nvSpPr>
        <p:spPr>
          <a:xfrm>
            <a:off x="458247" y="1116932"/>
            <a:ext cx="4861953" cy="5628640"/>
          </a:xfrm>
          <a:prstGeom prst="rightArrowCallout">
            <a:avLst>
              <a:gd name="adj1" fmla="val 8737"/>
              <a:gd name="adj2" fmla="val 12212"/>
              <a:gd name="adj3" fmla="val 17741"/>
              <a:gd name="adj4" fmla="val 76501"/>
            </a:avLst>
          </a:prstGeom>
          <a:solidFill>
            <a:srgbClr val="7030A0">
              <a:alpha val="34000"/>
            </a:srgbClr>
          </a:solidFill>
          <a:ln w="317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949440" y="5010640"/>
            <a:ext cx="5049520" cy="161540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/>
          <p:cNvSpPr txBox="1"/>
          <p:nvPr/>
        </p:nvSpPr>
        <p:spPr>
          <a:xfrm>
            <a:off x="7501973" y="4919008"/>
            <a:ext cx="3789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Tanga</a:t>
            </a:r>
            <a:r>
              <a:rPr lang="en-US" sz="2400" dirty="0">
                <a:solidFill>
                  <a:schemeClr val="bg1"/>
                </a:solidFill>
              </a:rPr>
              <a:t> Project (Tanzania)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IPOPCORM (Philippines)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sz="2400" dirty="0">
              <a:solidFill>
                <a:schemeClr val="bg1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" y="-17146"/>
            <a:ext cx="12249556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KEY RESULTS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" y="-51392"/>
            <a:ext cx="4252804" cy="1095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Box 20"/>
          <p:cNvSpPr txBox="1"/>
          <p:nvPr/>
        </p:nvSpPr>
        <p:spPr>
          <a:xfrm>
            <a:off x="336159" y="467165"/>
            <a:ext cx="4849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Reach, benefit &amp; empower women</a:t>
            </a:r>
            <a:endParaRPr lang="en-A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28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00"/>
    </mc:Choice>
    <mc:Fallback xmlns="">
      <p:transition spd="slow" advTm="75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-853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Tanzania: </a:t>
            </a:r>
            <a:r>
              <a:rPr lang="en-US" sz="4000" dirty="0" err="1">
                <a:solidFill>
                  <a:schemeClr val="bg1"/>
                </a:solidFill>
              </a:rPr>
              <a:t>Tanga</a:t>
            </a:r>
            <a:r>
              <a:rPr lang="en-US" sz="4000" dirty="0">
                <a:solidFill>
                  <a:schemeClr val="bg1"/>
                </a:solidFill>
              </a:rPr>
              <a:t> Project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 err="1">
                <a:solidFill>
                  <a:schemeClr val="bg1"/>
                </a:solidFill>
              </a:rPr>
              <a:t>Tanga</a:t>
            </a:r>
            <a:r>
              <a:rPr lang="en-US" sz="2400" dirty="0">
                <a:solidFill>
                  <a:schemeClr val="bg1"/>
                </a:solidFill>
              </a:rPr>
              <a:t> Coastal Zone Conservation Development </a:t>
            </a:r>
            <a:r>
              <a:rPr lang="en-US" sz="2400" dirty="0" err="1">
                <a:solidFill>
                  <a:schemeClr val="bg1"/>
                </a:solidFill>
              </a:rPr>
              <a:t>Programme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  <a:endParaRPr lang="en-AU" sz="1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38782" y="1605731"/>
            <a:ext cx="6292646" cy="4444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343149" y="6309909"/>
            <a:ext cx="9439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Photo from Report Van Ingen et al. 2002. </a:t>
            </a:r>
            <a:r>
              <a:rPr lang="en-AU" sz="1200" dirty="0"/>
              <a:t>Gender Equity in Coastal Zone Management: Experiences from </a:t>
            </a:r>
            <a:r>
              <a:rPr lang="en-AU" sz="1200" dirty="0" err="1"/>
              <a:t>Tanga</a:t>
            </a:r>
            <a:r>
              <a:rPr lang="en-AU" sz="1200" dirty="0"/>
              <a:t>, Tanzania. IUCN.</a:t>
            </a:r>
          </a:p>
        </p:txBody>
      </p:sp>
    </p:spTree>
    <p:extLst>
      <p:ext uri="{BB962C8B-B14F-4D97-AF65-F5344CB8AC3E}">
        <p14:creationId xmlns:p14="http://schemas.microsoft.com/office/powerpoint/2010/main" val="189937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33"/>
    </mc:Choice>
    <mc:Fallback xmlns="">
      <p:transition spd="slow" advTm="5833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-853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Tanzania: </a:t>
            </a:r>
            <a:r>
              <a:rPr lang="en-US" sz="4000" dirty="0" err="1">
                <a:solidFill>
                  <a:schemeClr val="bg1"/>
                </a:solidFill>
              </a:rPr>
              <a:t>Tanga</a:t>
            </a:r>
            <a:r>
              <a:rPr lang="en-US" sz="4000" dirty="0">
                <a:solidFill>
                  <a:schemeClr val="bg1"/>
                </a:solidFill>
              </a:rPr>
              <a:t> Project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 err="1">
                <a:solidFill>
                  <a:schemeClr val="bg1"/>
                </a:solidFill>
              </a:rPr>
              <a:t>Tanga</a:t>
            </a:r>
            <a:r>
              <a:rPr lang="en-US" sz="2400" dirty="0">
                <a:solidFill>
                  <a:schemeClr val="bg1"/>
                </a:solidFill>
              </a:rPr>
              <a:t> Coastal Zone Conservation Development </a:t>
            </a:r>
            <a:r>
              <a:rPr lang="en-US" sz="2400" dirty="0" err="1">
                <a:solidFill>
                  <a:schemeClr val="bg1"/>
                </a:solidFill>
              </a:rPr>
              <a:t>Programme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  <a:endParaRPr lang="en-AU" sz="1200" dirty="0">
              <a:solidFill>
                <a:schemeClr val="bg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988544" y="1056903"/>
            <a:ext cx="10214912" cy="613102"/>
            <a:chOff x="1140939" y="3800537"/>
            <a:chExt cx="10214912" cy="613102"/>
          </a:xfrm>
        </p:grpSpPr>
        <p:pic>
          <p:nvPicPr>
            <p:cNvPr id="21" name="Picture 20"/>
            <p:cNvPicPr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94667" y="3814573"/>
              <a:ext cx="2520779" cy="56017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2" name="Picture 21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40939" y="3800537"/>
              <a:ext cx="2520779" cy="57420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64869" y="3806334"/>
              <a:ext cx="2520779" cy="57664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4" name="Picture 23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835072" y="3818764"/>
              <a:ext cx="2520779" cy="5948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3665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03"/>
    </mc:Choice>
    <mc:Fallback xmlns="">
      <p:transition spd="slow" advTm="8803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-853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Tanzania: </a:t>
            </a:r>
            <a:r>
              <a:rPr lang="en-US" sz="4000" dirty="0" err="1">
                <a:solidFill>
                  <a:schemeClr val="bg1"/>
                </a:solidFill>
              </a:rPr>
              <a:t>Tanga</a:t>
            </a:r>
            <a:r>
              <a:rPr lang="en-US" sz="4000" dirty="0">
                <a:solidFill>
                  <a:schemeClr val="bg1"/>
                </a:solidFill>
              </a:rPr>
              <a:t> Project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 err="1">
                <a:solidFill>
                  <a:schemeClr val="bg1"/>
                </a:solidFill>
              </a:rPr>
              <a:t>Tanga</a:t>
            </a:r>
            <a:r>
              <a:rPr lang="en-US" sz="2400" dirty="0">
                <a:solidFill>
                  <a:schemeClr val="bg1"/>
                </a:solidFill>
              </a:rPr>
              <a:t> Coastal Zone Conservation Development </a:t>
            </a:r>
            <a:r>
              <a:rPr lang="en-US" sz="2400" dirty="0" err="1">
                <a:solidFill>
                  <a:schemeClr val="bg1"/>
                </a:solidFill>
              </a:rPr>
              <a:t>Programme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976" y="1692407"/>
            <a:ext cx="4557898" cy="5025385"/>
          </a:xfrm>
          <a:prstGeom prst="rect">
            <a:avLst/>
          </a:prstGeom>
          <a:solidFill>
            <a:srgbClr val="ED7D31">
              <a:alpha val="1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Times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AU" sz="1100">
              <a:effectLst/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302" y="4400662"/>
            <a:ext cx="44963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Engage men and women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Critical consciousness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Equity awareness &amp; responsibilities in multiple scale and 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Women and men’s agency &amp; participation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Gender equity accountability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Equitable representation all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Women’s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535" y="2302951"/>
            <a:ext cx="1537094" cy="153367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8834" y="3073788"/>
            <a:ext cx="294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Build agency</a:t>
            </a:r>
            <a:endParaRPr lang="en-A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044" y="1692408"/>
            <a:ext cx="294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Change 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relationships</a:t>
            </a:r>
            <a:endParaRPr lang="en-A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15987" y="2743723"/>
            <a:ext cx="294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>
                    <a:lumMod val="50000"/>
                  </a:schemeClr>
                </a:solidFill>
              </a:rPr>
              <a:t>Transform 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structures</a:t>
            </a:r>
            <a:endParaRPr lang="en-AU" b="1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988544" y="1056903"/>
            <a:ext cx="10214912" cy="613102"/>
            <a:chOff x="1140939" y="3800537"/>
            <a:chExt cx="10214912" cy="613102"/>
          </a:xfrm>
        </p:grpSpPr>
        <p:pic>
          <p:nvPicPr>
            <p:cNvPr id="21" name="Picture 20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94667" y="3814573"/>
              <a:ext cx="2520779" cy="56017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2" name="Picture 21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40939" y="3800537"/>
              <a:ext cx="2520779" cy="57420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64869" y="3806334"/>
              <a:ext cx="2520779" cy="57664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4" name="Picture 23"/>
            <p:cNvPicPr/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835072" y="3818764"/>
              <a:ext cx="2520779" cy="5948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30" name="TextBox 29"/>
          <p:cNvSpPr txBox="1"/>
          <p:nvPr/>
        </p:nvSpPr>
        <p:spPr>
          <a:xfrm>
            <a:off x="857770" y="4072038"/>
            <a:ext cx="336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Gender transformative elements</a:t>
            </a:r>
            <a:endParaRPr lang="en-A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57589" y="6535155"/>
            <a:ext cx="8960512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Torrell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2000; Van Ingen et al. 2002; Wells et al. 2007;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Samoilys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Kanyange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2008).</a:t>
            </a:r>
            <a:endParaRPr lang="en-AU" sz="1400" dirty="0"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6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486"/>
    </mc:Choice>
    <mc:Fallback xmlns="">
      <p:transition spd="slow" advTm="4548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54059" y="1122745"/>
            <a:ext cx="1578281" cy="5278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INTRODUCTION</a:t>
            </a:r>
            <a:endParaRPr lang="en-A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68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060"/>
    </mc:Choice>
    <mc:Fallback xmlns="">
      <p:transition spd="slow" advTm="6206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-853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Tanzania: </a:t>
            </a:r>
            <a:r>
              <a:rPr lang="en-US" sz="4000" dirty="0" err="1">
                <a:solidFill>
                  <a:schemeClr val="bg1"/>
                </a:solidFill>
              </a:rPr>
              <a:t>Tanga</a:t>
            </a:r>
            <a:r>
              <a:rPr lang="en-US" sz="4000" dirty="0">
                <a:solidFill>
                  <a:schemeClr val="bg1"/>
                </a:solidFill>
              </a:rPr>
              <a:t> Project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 err="1">
                <a:solidFill>
                  <a:schemeClr val="bg1"/>
                </a:solidFill>
              </a:rPr>
              <a:t>Tanga</a:t>
            </a:r>
            <a:r>
              <a:rPr lang="en-US" sz="2400" dirty="0">
                <a:solidFill>
                  <a:schemeClr val="bg1"/>
                </a:solidFill>
              </a:rPr>
              <a:t> Coastal Zone Conservation Development </a:t>
            </a:r>
            <a:r>
              <a:rPr lang="en-US" sz="2400" dirty="0" err="1">
                <a:solidFill>
                  <a:schemeClr val="bg1"/>
                </a:solidFill>
              </a:rPr>
              <a:t>Programme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976" y="1692407"/>
            <a:ext cx="4557898" cy="5025385"/>
          </a:xfrm>
          <a:prstGeom prst="rect">
            <a:avLst/>
          </a:prstGeom>
          <a:solidFill>
            <a:srgbClr val="ED7D31">
              <a:alpha val="1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Times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AU" sz="1100">
              <a:effectLst/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302" y="4400662"/>
            <a:ext cx="44963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Engage men and women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Critical consciousness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Equity awareness &amp; responsibilities in multiple scale and 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Women and men’s agency &amp; participation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Gender equity accountability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Equitable representation all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Women’s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535" y="2302951"/>
            <a:ext cx="1537094" cy="153367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8834" y="3073788"/>
            <a:ext cx="294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Build agency</a:t>
            </a:r>
            <a:endParaRPr lang="en-A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044" y="1692408"/>
            <a:ext cx="294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Change 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relationships</a:t>
            </a:r>
            <a:endParaRPr lang="en-A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15987" y="2743723"/>
            <a:ext cx="294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>
                    <a:lumMod val="50000"/>
                  </a:schemeClr>
                </a:solidFill>
              </a:rPr>
              <a:t>Transform 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structures</a:t>
            </a:r>
            <a:endParaRPr lang="en-AU" b="1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988544" y="1056903"/>
            <a:ext cx="10214912" cy="613102"/>
            <a:chOff x="1140939" y="3800537"/>
            <a:chExt cx="10214912" cy="613102"/>
          </a:xfrm>
        </p:grpSpPr>
        <p:pic>
          <p:nvPicPr>
            <p:cNvPr id="21" name="Picture 20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94667" y="3814573"/>
              <a:ext cx="2520779" cy="56017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2" name="Picture 21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40939" y="3800537"/>
              <a:ext cx="2520779" cy="57420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64869" y="3806334"/>
              <a:ext cx="2520779" cy="57664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4" name="Picture 23"/>
            <p:cNvPicPr/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835072" y="3818764"/>
              <a:ext cx="2520779" cy="5948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30" name="TextBox 29"/>
          <p:cNvSpPr txBox="1"/>
          <p:nvPr/>
        </p:nvSpPr>
        <p:spPr>
          <a:xfrm>
            <a:off x="857770" y="4072038"/>
            <a:ext cx="336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Gender transformative elements</a:t>
            </a:r>
            <a:endParaRPr lang="en-A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93766" y="2548544"/>
            <a:ext cx="53110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Overall the project focused on </a:t>
            </a:r>
            <a:r>
              <a:rPr lang="en-US" sz="2400" b="1" u="sng" dirty="0"/>
              <a:t>building agency</a:t>
            </a:r>
            <a:r>
              <a:rPr lang="en-US" sz="2400" dirty="0"/>
              <a:t>, </a:t>
            </a:r>
            <a:r>
              <a:rPr lang="en-US" sz="2400" b="1" u="sng" dirty="0"/>
              <a:t>changing relationships</a:t>
            </a:r>
            <a:r>
              <a:rPr lang="en-US" sz="2400" dirty="0"/>
              <a:t> and</a:t>
            </a:r>
            <a:r>
              <a:rPr lang="en-US" sz="2400" b="1" u="sng" dirty="0"/>
              <a:t> transforming structures</a:t>
            </a:r>
            <a:r>
              <a:rPr lang="en-US" sz="2400" dirty="0"/>
              <a:t> by challenging gender norms, making institutions and individuals responsible for gender equity, encouraging women’s leadership and responsibility in monitoring, and promoting equitable representation at all levels. </a:t>
            </a:r>
            <a:endParaRPr lang="en-AU" sz="2400" dirty="0"/>
          </a:p>
        </p:txBody>
      </p:sp>
      <p:sp>
        <p:nvSpPr>
          <p:cNvPr id="17" name="Rectangle 16"/>
          <p:cNvSpPr/>
          <p:nvPr/>
        </p:nvSpPr>
        <p:spPr>
          <a:xfrm>
            <a:off x="5357589" y="6535155"/>
            <a:ext cx="8960512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Torrell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2000; Van Ingen et al. 2002; Wells et al. 2007;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Samoilys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Kanyange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2008).</a:t>
            </a:r>
            <a:endParaRPr lang="en-AU" sz="1400" dirty="0"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11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11"/>
    </mc:Choice>
    <mc:Fallback xmlns="">
      <p:transition spd="slow" advTm="2111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-853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Tanzania: </a:t>
            </a:r>
            <a:r>
              <a:rPr lang="en-US" sz="4000" dirty="0" err="1">
                <a:solidFill>
                  <a:schemeClr val="bg1"/>
                </a:solidFill>
              </a:rPr>
              <a:t>Tanga</a:t>
            </a:r>
            <a:r>
              <a:rPr lang="en-US" sz="4000" dirty="0">
                <a:solidFill>
                  <a:schemeClr val="bg1"/>
                </a:solidFill>
              </a:rPr>
              <a:t> Project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 err="1">
                <a:solidFill>
                  <a:schemeClr val="bg1"/>
                </a:solidFill>
              </a:rPr>
              <a:t>Tanga</a:t>
            </a:r>
            <a:r>
              <a:rPr lang="en-US" sz="2400" dirty="0">
                <a:solidFill>
                  <a:schemeClr val="bg1"/>
                </a:solidFill>
              </a:rPr>
              <a:t> Coastal Zone Conservation Development </a:t>
            </a:r>
            <a:r>
              <a:rPr lang="en-US" sz="2400" dirty="0" err="1">
                <a:solidFill>
                  <a:schemeClr val="bg1"/>
                </a:solidFill>
              </a:rPr>
              <a:t>Programme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976" y="1692407"/>
            <a:ext cx="4557898" cy="5025385"/>
          </a:xfrm>
          <a:prstGeom prst="rect">
            <a:avLst/>
          </a:prstGeom>
          <a:solidFill>
            <a:srgbClr val="ED7D31">
              <a:alpha val="1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Times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AU" sz="1100">
              <a:effectLst/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C:\Users\jc486457\Dropbox\CARE\CRIS\Good practice paper lit\gender equity outcome 2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565" y="1908497"/>
            <a:ext cx="1121700" cy="8797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5792859" y="2779971"/>
            <a:ext cx="1655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Gender equity outcomes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302" y="4400662"/>
            <a:ext cx="44963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Engage men and women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Critical consciousness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Equity awareness &amp; responsibilities in multiple scale and 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Women and men’s agency &amp; participation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Gender equity accountability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Equitable representation all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Women’s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535" y="2302951"/>
            <a:ext cx="1537094" cy="153367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8834" y="3073788"/>
            <a:ext cx="294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Build agency</a:t>
            </a:r>
            <a:endParaRPr lang="en-A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044" y="1692408"/>
            <a:ext cx="294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>
                    <a:lumMod val="50000"/>
                  </a:schemeClr>
                </a:solidFill>
              </a:rPr>
              <a:t>Change 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relationships</a:t>
            </a:r>
            <a:endParaRPr lang="en-AU" b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15987" y="2743723"/>
            <a:ext cx="294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>
                    <a:lumMod val="50000"/>
                  </a:schemeClr>
                </a:solidFill>
              </a:rPr>
              <a:t>Transform 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structures</a:t>
            </a:r>
            <a:endParaRPr lang="en-AU" b="1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988544" y="1056903"/>
            <a:ext cx="10214912" cy="613102"/>
            <a:chOff x="1140939" y="3800537"/>
            <a:chExt cx="10214912" cy="613102"/>
          </a:xfrm>
        </p:grpSpPr>
        <p:pic>
          <p:nvPicPr>
            <p:cNvPr id="21" name="Picture 20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94667" y="3814573"/>
              <a:ext cx="2520779" cy="56017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2" name="Picture 21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40939" y="3800537"/>
              <a:ext cx="2520779" cy="57420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/>
            <p:cNvPicPr/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64869" y="3806334"/>
              <a:ext cx="2520779" cy="57664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4" name="Picture 23"/>
            <p:cNvPicPr/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835072" y="3818764"/>
              <a:ext cx="2520779" cy="5948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7606946" y="1848318"/>
            <a:ext cx="46445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Gender awareness increased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Gender attitudes shifted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Gender equity in fisheries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Women’s empowerment and access to alternative livelihoods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7518824" y="1718195"/>
            <a:ext cx="4516232" cy="1708107"/>
          </a:xfrm>
          <a:prstGeom prst="roundRect">
            <a:avLst/>
          </a:prstGeom>
          <a:noFill/>
          <a:ln w="22225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/>
          <p:cNvSpPr txBox="1"/>
          <p:nvPr/>
        </p:nvSpPr>
        <p:spPr>
          <a:xfrm>
            <a:off x="857770" y="4056947"/>
            <a:ext cx="336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Gender transformative elements</a:t>
            </a:r>
            <a:endParaRPr lang="en-A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57589" y="6535155"/>
            <a:ext cx="8960512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Torrell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2000; Van Ingen et al. 2002; Wells et al. 2007;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Samoilys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Kanyange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2008).</a:t>
            </a:r>
            <a:endParaRPr lang="en-AU" sz="1400" dirty="0"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6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95"/>
    </mc:Choice>
    <mc:Fallback xmlns="">
      <p:transition spd="slow" advTm="17295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-853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Tanzania: </a:t>
            </a:r>
            <a:r>
              <a:rPr lang="en-US" sz="4000" dirty="0" err="1">
                <a:solidFill>
                  <a:schemeClr val="bg1"/>
                </a:solidFill>
              </a:rPr>
              <a:t>Tanga</a:t>
            </a:r>
            <a:r>
              <a:rPr lang="en-US" sz="4000" dirty="0">
                <a:solidFill>
                  <a:schemeClr val="bg1"/>
                </a:solidFill>
              </a:rPr>
              <a:t> Project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 err="1">
                <a:solidFill>
                  <a:schemeClr val="bg1"/>
                </a:solidFill>
              </a:rPr>
              <a:t>Tanga</a:t>
            </a:r>
            <a:r>
              <a:rPr lang="en-US" sz="2400" dirty="0">
                <a:solidFill>
                  <a:schemeClr val="bg1"/>
                </a:solidFill>
              </a:rPr>
              <a:t> Coastal Zone Conservation Development </a:t>
            </a:r>
            <a:r>
              <a:rPr lang="en-US" sz="2400" dirty="0" err="1">
                <a:solidFill>
                  <a:schemeClr val="bg1"/>
                </a:solidFill>
              </a:rPr>
              <a:t>Programme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976" y="1692407"/>
            <a:ext cx="4557898" cy="5025385"/>
          </a:xfrm>
          <a:prstGeom prst="rect">
            <a:avLst/>
          </a:prstGeom>
          <a:solidFill>
            <a:srgbClr val="ED7D31">
              <a:alpha val="1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>
                <a:effectLst/>
                <a:latin typeface="Times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AU" sz="1100">
              <a:effectLst/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C:\Users\jc486457\Dropbox\CARE\CRIS\Good practice paper lit\gender equity outcome 2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565" y="1908497"/>
            <a:ext cx="1121700" cy="879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jc486457\Dropbox\CARE\CRIS\Good practice paper lit\reslience logo 2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731" y="4182979"/>
            <a:ext cx="1037533" cy="90546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5792859" y="2779971"/>
            <a:ext cx="1655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Gender equity outcomes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34143" y="5135098"/>
            <a:ext cx="2828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50000"/>
                  </a:schemeClr>
                </a:solidFill>
              </a:rPr>
              <a:t>Resilience </a:t>
            </a:r>
          </a:p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outcomes</a:t>
            </a:r>
            <a:endParaRPr lang="en-AU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302" y="4400662"/>
            <a:ext cx="44963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Engage men and women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Critical consciousness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Equity awareness &amp; responsibilities in multiple scale and 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Women and men’s agency &amp; participation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Gender equity accountability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Equitable representation all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Women’s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535" y="2302951"/>
            <a:ext cx="1537094" cy="153367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8834" y="3073788"/>
            <a:ext cx="294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Build agency</a:t>
            </a:r>
            <a:endParaRPr lang="en-A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044" y="1692408"/>
            <a:ext cx="294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>
                    <a:lumMod val="50000"/>
                  </a:schemeClr>
                </a:solidFill>
              </a:rPr>
              <a:t>Change 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relationships</a:t>
            </a:r>
            <a:endParaRPr lang="en-AU" b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15987" y="2743723"/>
            <a:ext cx="294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>
                    <a:lumMod val="50000"/>
                  </a:schemeClr>
                </a:solidFill>
              </a:rPr>
              <a:t>Transform 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structures</a:t>
            </a:r>
            <a:endParaRPr lang="en-AU" b="1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988544" y="1056903"/>
            <a:ext cx="10214912" cy="613102"/>
            <a:chOff x="1140939" y="3800537"/>
            <a:chExt cx="10214912" cy="613102"/>
          </a:xfrm>
        </p:grpSpPr>
        <p:pic>
          <p:nvPicPr>
            <p:cNvPr id="21" name="Picture 20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94667" y="3814573"/>
              <a:ext cx="2520779" cy="56017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2" name="Picture 21"/>
            <p:cNvPicPr/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40939" y="3800537"/>
              <a:ext cx="2520779" cy="57420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/>
            <p:cNvPicPr/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64869" y="3806334"/>
              <a:ext cx="2520779" cy="57664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4" name="Picture 23"/>
            <p:cNvPicPr/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835072" y="3818764"/>
              <a:ext cx="2520779" cy="5948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7606946" y="1848318"/>
            <a:ext cx="46445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Gender awareness increased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Gender attitudes shifted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Gender equity in fisheries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Women’s empowerment an access to alternative livelihoods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7518824" y="1718195"/>
            <a:ext cx="4516232" cy="1708107"/>
          </a:xfrm>
          <a:prstGeom prst="roundRect">
            <a:avLst/>
          </a:prstGeom>
          <a:noFill/>
          <a:ln w="22225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7641433" y="4083060"/>
            <a:ext cx="44444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Stakeholders’ awareness &amp; understanding on marine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Community engagement and DM power increased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Support for reef closure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Stakeholder representation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Increase in catches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Livelihood improvements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569623" y="3792500"/>
            <a:ext cx="4516232" cy="2757894"/>
          </a:xfrm>
          <a:prstGeom prst="roundRect">
            <a:avLst/>
          </a:prstGeom>
          <a:noFill/>
          <a:ln w="222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/>
          <p:cNvSpPr txBox="1"/>
          <p:nvPr/>
        </p:nvSpPr>
        <p:spPr>
          <a:xfrm>
            <a:off x="865589" y="4056947"/>
            <a:ext cx="336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Gender transformative elements</a:t>
            </a:r>
            <a:endParaRPr lang="en-A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357589" y="6535155"/>
            <a:ext cx="8960512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Torrell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2000; Van Ingen et al. 2002; Wells et al. 2007;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Samoilys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Kanyange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2008).</a:t>
            </a:r>
            <a:endParaRPr lang="en-AU" sz="1400" dirty="0"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48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537"/>
    </mc:Choice>
    <mc:Fallback xmlns="">
      <p:transition spd="slow" advTm="26537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355" y="1665033"/>
            <a:ext cx="10621230" cy="1437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Several projects did address some elements of the GEF, rarely are interventions holistic enough to progress all three domains.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853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Conclusions</a:t>
            </a:r>
            <a:endParaRPr lang="en-AU" sz="2000" b="1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56486" y="3694198"/>
            <a:ext cx="6112584" cy="27478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929468" y="3102317"/>
            <a:ext cx="8019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CARE’s Gender Equality Framework (GEF)</a:t>
            </a:r>
            <a:endParaRPr lang="en-A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95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14"/>
    </mc:Choice>
    <mc:Fallback xmlns="">
      <p:transition spd="slow" advTm="11314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19990" y="1682298"/>
            <a:ext cx="11809823" cy="48813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There is a need to:</a:t>
            </a:r>
          </a:p>
          <a:p>
            <a:pPr lvl="1"/>
            <a:r>
              <a:rPr lang="en-US" sz="2800" b="1" dirty="0"/>
              <a:t>understand </a:t>
            </a:r>
            <a:r>
              <a:rPr lang="en-US" sz="2800" dirty="0"/>
              <a:t>better </a:t>
            </a:r>
            <a:r>
              <a:rPr lang="en-US" sz="2800" b="1" dirty="0"/>
              <a:t>gender dynamics </a:t>
            </a:r>
            <a:r>
              <a:rPr lang="en-US" sz="2800" dirty="0"/>
              <a:t>in coral reef social-ecological systems.</a:t>
            </a:r>
          </a:p>
          <a:p>
            <a:pPr lvl="1"/>
            <a:r>
              <a:rPr lang="en-US" sz="2800" dirty="0"/>
              <a:t>understand how to promote GTAs in coral reef social-ecological systems</a:t>
            </a:r>
          </a:p>
          <a:p>
            <a:pPr lvl="1"/>
            <a:r>
              <a:rPr lang="en-GB" sz="2800" b="1" dirty="0"/>
              <a:t>trial and evaluate gender transformative approaches </a:t>
            </a:r>
            <a:r>
              <a:rPr lang="en-GB" sz="2800" dirty="0"/>
              <a:t>in coral reef contexts.</a:t>
            </a:r>
          </a:p>
          <a:p>
            <a:pPr lvl="2"/>
            <a:r>
              <a:rPr lang="en-GB" sz="2800" dirty="0"/>
              <a:t>E.g. Good practice paper guide</a:t>
            </a:r>
          </a:p>
          <a:p>
            <a:pPr lvl="3"/>
            <a:r>
              <a:rPr lang="en-AU" sz="2800" dirty="0"/>
              <a:t>Lau, J., Ruano-Chamorro, C., Lawless, S. &amp; McDougall, C. 2021. </a:t>
            </a:r>
            <a:r>
              <a:rPr lang="en-US" sz="2800" i="1" dirty="0"/>
              <a:t>Gender transformative approaches for advancing gender equality in coral reef social-ecological systems: Good Practice and Technical Brief.</a:t>
            </a:r>
            <a:r>
              <a:rPr lang="en-US" sz="2800" dirty="0"/>
              <a:t> </a:t>
            </a:r>
            <a:r>
              <a:rPr lang="en-AU" sz="2800" dirty="0"/>
              <a:t>CARE International. </a:t>
            </a:r>
          </a:p>
          <a:p>
            <a:pPr lvl="3"/>
            <a:endParaRPr lang="en-GB" sz="3300" dirty="0"/>
          </a:p>
          <a:p>
            <a:pPr lvl="1"/>
            <a:r>
              <a:rPr lang="en-GB" sz="2800" dirty="0"/>
              <a:t> ensure policies support GTAs. </a:t>
            </a:r>
          </a:p>
          <a:p>
            <a:pPr lvl="2"/>
            <a:r>
              <a:rPr lang="en-GB" sz="2800" dirty="0"/>
              <a:t>E.g. Policy brief.</a:t>
            </a:r>
          </a:p>
          <a:p>
            <a:pPr lvl="3"/>
            <a:r>
              <a:rPr lang="en-AU" sz="2800" dirty="0"/>
              <a:t>Lawless, S., Lau, K., Ruano-Chamorro., C &amp; Corcoran, E. (forthcoming). Advancing gender equality and equitable livelihoods in coral reef social-ecological systems: Policy Brief. Care International</a:t>
            </a:r>
          </a:p>
          <a:p>
            <a:pPr marL="1371600" lvl="3" indent="0">
              <a:buNone/>
            </a:pPr>
            <a:endParaRPr lang="en-GB" sz="2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853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Next steps</a:t>
            </a:r>
            <a:endParaRPr lang="en-A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47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310"/>
    </mc:Choice>
    <mc:Fallback xmlns="">
      <p:transition spd="slow" advTm="6331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226" y="0"/>
            <a:ext cx="12257289" cy="686354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3561-C09E-48F2-A2E9-6BAC0E68B335}" type="slidenum">
              <a:rPr lang="en-AU" smtClean="0"/>
              <a:t>25</a:t>
            </a:fld>
            <a:endParaRPr lang="en-AU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3774201" y="919665"/>
            <a:ext cx="12192000" cy="886985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</a:rPr>
              <a:t>Thank you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</a:rPr>
              <a:t>!</a:t>
            </a:r>
            <a:endParaRPr lang="en-AU" dirty="0">
              <a:solidFill>
                <a:schemeClr val="accent2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87493" y="6459865"/>
            <a:ext cx="30090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Photo: Dean Miller</a:t>
            </a:r>
            <a:endParaRPr lang="en-AU" sz="11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82616" y="70239"/>
            <a:ext cx="3435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Acknowledgements:</a:t>
            </a:r>
            <a:endParaRPr lang="en-AU" sz="24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92281" y="5341492"/>
            <a:ext cx="1137724" cy="1014858"/>
          </a:xfrm>
          <a:prstGeom prst="rect">
            <a:avLst/>
          </a:prstGeom>
        </p:spPr>
      </p:pic>
      <p:pic>
        <p:nvPicPr>
          <p:cNvPr id="24" name="Picture 2" descr="https://www.coralcoe.org.au/wp-content/uploads/2016/02/CRS-Logo-P-revers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479" y="5259412"/>
            <a:ext cx="1205864" cy="114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65146" y="5327332"/>
            <a:ext cx="1061084" cy="111716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6393829" y="674337"/>
            <a:ext cx="106189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Philippa Cohen, Cynthia McDougall &amp; Sarah Lawless </a:t>
            </a:r>
          </a:p>
          <a:p>
            <a:endParaRPr lang="en-US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93829" y="965809"/>
            <a:ext cx="116837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en-US" sz="2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Arthur M. Blank Family Foundation</a:t>
            </a:r>
          </a:p>
          <a:p>
            <a:endParaRPr lang="en-US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en-US" sz="2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CGIAR Research Program on  Fish </a:t>
            </a:r>
            <a:r>
              <a:rPr lang="en-US" sz="2000" b="1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Agri</a:t>
            </a:r>
            <a:r>
              <a:rPr lang="en-US" sz="2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-Food Systems </a:t>
            </a:r>
          </a:p>
          <a:p>
            <a:r>
              <a:rPr lang="en-US" sz="2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(FISH)</a:t>
            </a:r>
          </a:p>
          <a:p>
            <a:endParaRPr lang="en-US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en-US" sz="2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CGIAR Trust Fund</a:t>
            </a:r>
          </a:p>
          <a:p>
            <a:endParaRPr lang="en-US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en-US" sz="2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342" y="3701183"/>
            <a:ext cx="46222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Cristina Ruano-Chamorro ,</a:t>
            </a:r>
          </a:p>
          <a:p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Jacqueline Lau &amp; Karl Deering</a:t>
            </a:r>
            <a:endParaRPr lang="en-AU" sz="28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45261" y="3845119"/>
            <a:ext cx="6021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  <a:p>
            <a:pPr algn="ctr"/>
            <a:r>
              <a:rPr lang="en-US" sz="2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cristina.ruanochamorro@my.jcu.edu.au</a:t>
            </a:r>
            <a:endParaRPr lang="en-AU" sz="24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7" name="Picture 26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171" y="5675474"/>
            <a:ext cx="1383248" cy="731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59337" y="5499566"/>
            <a:ext cx="970178" cy="95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88394" y="5710900"/>
            <a:ext cx="1722437" cy="696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/>
          <p:cNvPicPr/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77" y="5285372"/>
            <a:ext cx="1033007" cy="11708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209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70"/>
    </mc:Choice>
    <mc:Fallback xmlns="">
      <p:transition spd="slow" advTm="687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2" r="-1387"/>
          <a:stretch/>
        </p:blipFill>
        <p:spPr bwMode="auto">
          <a:xfrm>
            <a:off x="713065" y="1122745"/>
            <a:ext cx="9638950" cy="50599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INTRODUCTION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97541" y="4450360"/>
            <a:ext cx="7105475" cy="2256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387292" y="4450360"/>
            <a:ext cx="1617677" cy="22561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575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75"/>
    </mc:Choice>
    <mc:Fallback xmlns="">
      <p:transition spd="slow" advTm="4107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828817" y="2784142"/>
            <a:ext cx="2801565" cy="1206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3946187" y="3619509"/>
            <a:ext cx="1851498" cy="4758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-9525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INTRODUCTION</a:t>
            </a:r>
            <a:endParaRPr lang="en-AU" sz="2000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89904" y="1122745"/>
            <a:ext cx="8530541" cy="5278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5491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61"/>
    </mc:Choice>
    <mc:Fallback xmlns="">
      <p:transition spd="slow" advTm="1906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89904" y="1122745"/>
            <a:ext cx="8530541" cy="5278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INTRODUCTION</a:t>
            </a:r>
            <a:endParaRPr lang="en-AU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30065" y="1439238"/>
            <a:ext cx="3544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Gender Transformative Approaches  (GTAs)</a:t>
            </a:r>
            <a:endParaRPr lang="en-A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Bent-Up Arrow 3"/>
          <p:cNvSpPr/>
          <p:nvPr/>
        </p:nvSpPr>
        <p:spPr>
          <a:xfrm rot="5400000" flipV="1">
            <a:off x="9511238" y="4348658"/>
            <a:ext cx="2490824" cy="908298"/>
          </a:xfrm>
          <a:prstGeom prst="bentUpArrow">
            <a:avLst>
              <a:gd name="adj1" fmla="val 18305"/>
              <a:gd name="adj2" fmla="val 25000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Bent-Up Arrow 5"/>
          <p:cNvSpPr/>
          <p:nvPr/>
        </p:nvSpPr>
        <p:spPr>
          <a:xfrm rot="5400000" flipV="1">
            <a:off x="10116720" y="2676262"/>
            <a:ext cx="1261065" cy="927086"/>
          </a:xfrm>
          <a:prstGeom prst="bentUpArrow">
            <a:avLst>
              <a:gd name="adj1" fmla="val 16954"/>
              <a:gd name="adj2" fmla="val 25000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75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72"/>
    </mc:Choice>
    <mc:Fallback xmlns="">
      <p:transition spd="slow" advTm="2557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230" y="1351280"/>
            <a:ext cx="9945990" cy="5117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600" y="126769"/>
            <a:ext cx="3303270" cy="98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457" y="197889"/>
            <a:ext cx="1816576" cy="101138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443115" y="6472821"/>
            <a:ext cx="4338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http://coralreefrescueinitiative.org</a:t>
            </a:r>
            <a:endParaRPr lang="en-AU" sz="1600" dirty="0"/>
          </a:p>
        </p:txBody>
      </p:sp>
      <p:pic>
        <p:nvPicPr>
          <p:cNvPr id="1026" name="Picture 2" descr="blue ventures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294" y="126769"/>
            <a:ext cx="1434866" cy="40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ar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431" y="597736"/>
            <a:ext cx="464165" cy="60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university of queensland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3691" y="126769"/>
            <a:ext cx="1036618" cy="41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c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5005" y="649086"/>
            <a:ext cx="535990" cy="5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ulcan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9470" y="569576"/>
            <a:ext cx="584221" cy="66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57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10"/>
    </mc:Choice>
    <mc:Fallback xmlns="">
      <p:transition spd="slow" advTm="5411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230" y="1351280"/>
            <a:ext cx="9945990" cy="5117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040" y="197889"/>
            <a:ext cx="3303270" cy="98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457" y="197889"/>
            <a:ext cx="1816576" cy="101138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443115" y="6472821"/>
            <a:ext cx="4338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http://coralreefrescueinitiative.org</a:t>
            </a:r>
            <a:endParaRPr lang="en-AU" sz="1600" dirty="0"/>
          </a:p>
        </p:txBody>
      </p:sp>
      <p:sp>
        <p:nvSpPr>
          <p:cNvPr id="3" name="Rectangle 2"/>
          <p:cNvSpPr/>
          <p:nvPr/>
        </p:nvSpPr>
        <p:spPr>
          <a:xfrm>
            <a:off x="1628503" y="3562755"/>
            <a:ext cx="8630313" cy="21248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extBox 1"/>
          <p:cNvSpPr txBox="1"/>
          <p:nvPr/>
        </p:nvSpPr>
        <p:spPr>
          <a:xfrm>
            <a:off x="1723203" y="3624927"/>
            <a:ext cx="885210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>
                <a:solidFill>
                  <a:schemeClr val="bg1"/>
                </a:solidFill>
              </a:rPr>
              <a:t>Project aims:</a:t>
            </a:r>
          </a:p>
          <a:p>
            <a:pPr marL="457200" indent="-457200">
              <a:buAutoNum type="alphaLcPeriod"/>
            </a:pPr>
            <a:r>
              <a:rPr lang="en-US" sz="2400" b="1" dirty="0">
                <a:solidFill>
                  <a:schemeClr val="bg1"/>
                </a:solidFill>
              </a:rPr>
              <a:t>Understanding how gender equity has been promoted in coral reef social-ecological systems.</a:t>
            </a:r>
          </a:p>
          <a:p>
            <a:pPr marL="457200" indent="-457200">
              <a:buAutoNum type="alphaLcPeriod"/>
            </a:pPr>
            <a:r>
              <a:rPr lang="en-US" sz="2400" b="1" dirty="0">
                <a:solidFill>
                  <a:schemeClr val="bg1"/>
                </a:solidFill>
              </a:rPr>
              <a:t>Examine to what extent these projects have been gender transformative.</a:t>
            </a:r>
          </a:p>
        </p:txBody>
      </p:sp>
    </p:spTree>
    <p:extLst>
      <p:ext uri="{BB962C8B-B14F-4D97-AF65-F5344CB8AC3E}">
        <p14:creationId xmlns:p14="http://schemas.microsoft.com/office/powerpoint/2010/main" val="427758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51"/>
    </mc:Choice>
    <mc:Fallback xmlns="">
      <p:transition spd="slow" advTm="2905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4264" y="1315004"/>
            <a:ext cx="11746775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Literature Review :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000" dirty="0"/>
              <a:t>Lau, J &amp; Ruano-Chamorro, C. 2021</a:t>
            </a:r>
            <a:r>
              <a:rPr lang="en-AU" sz="2000" i="1" dirty="0"/>
              <a:t>. Gender Equality in Coral Reef Social-ecological systems: Literature Review</a:t>
            </a:r>
            <a:r>
              <a:rPr lang="en-AU" sz="2000" dirty="0"/>
              <a:t>. CARE International (</a:t>
            </a:r>
            <a:r>
              <a:rPr lang="en-AU" sz="2000" dirty="0">
                <a:hlinkClick r:id="rId3"/>
              </a:rPr>
              <a:t>https://coralreefrescueinitiative.org/resources/gender-equality-in-coral-reef-socio-ecological-systems</a:t>
            </a:r>
            <a:r>
              <a:rPr lang="en-AU" sz="2000" dirty="0"/>
              <a:t>).</a:t>
            </a:r>
            <a:endParaRPr lang="en-US" sz="20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Peer-reviewed and grey literature on gender equality in coral-reef and related social-ecological systems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AU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9525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METHODS</a:t>
            </a:r>
            <a:endParaRPr lang="en-A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77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46"/>
    </mc:Choice>
    <mc:Fallback xmlns="">
      <p:transition spd="slow" advTm="1514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4264" y="1315004"/>
            <a:ext cx="1174677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Literature Review :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000" dirty="0"/>
              <a:t>Lau, J &amp; Ruano-Chamorro, C. 2021</a:t>
            </a:r>
            <a:r>
              <a:rPr lang="en-AU" sz="2000" i="1" dirty="0"/>
              <a:t>. Gender Equality in Coral Reef Social-ecological systems: Literature Review</a:t>
            </a:r>
            <a:r>
              <a:rPr lang="en-AU" sz="2000" dirty="0"/>
              <a:t>. CARE International (</a:t>
            </a:r>
            <a:r>
              <a:rPr lang="en-AU" sz="2000" dirty="0">
                <a:hlinkClick r:id="rId3"/>
              </a:rPr>
              <a:t>https://coralreefrescueinitiative.org/resources/gender-equality-in-coral-reef-socio-ecological-systems</a:t>
            </a:r>
            <a:r>
              <a:rPr lang="en-AU" sz="2000" dirty="0"/>
              <a:t>).</a:t>
            </a:r>
            <a:endParaRPr lang="en-US" sz="20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Peer-reviewed and grey literature on gender equality in coral-reef and related social-ecological systems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Impact Pathways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AU" dirty="0"/>
          </a:p>
        </p:txBody>
      </p:sp>
      <p:pic>
        <p:nvPicPr>
          <p:cNvPr id="5" name="Picture 4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12707" y="3899175"/>
            <a:ext cx="8122020" cy="27337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-9525"/>
            <a:ext cx="12192000" cy="1060315"/>
          </a:xfrm>
          <a:prstGeom prst="rect">
            <a:avLst/>
          </a:prstGeom>
          <a:solidFill>
            <a:schemeClr val="accent2">
              <a:lumMod val="75000"/>
              <a:alpha val="92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</a:rPr>
              <a:t>  METHODS</a:t>
            </a:r>
            <a:endParaRPr lang="en-A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1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54"/>
    </mc:Choice>
    <mc:Fallback xmlns="">
      <p:transition spd="slow" advTm="27054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77A59C0363A445ADB3EBF5A4586660" ma:contentTypeVersion="12" ma:contentTypeDescription="Een nieuw document maken." ma:contentTypeScope="" ma:versionID="cca4b043c887ccbf4b5fa1fb241bd7b5">
  <xsd:schema xmlns:xsd="http://www.w3.org/2001/XMLSchema" xmlns:xs="http://www.w3.org/2001/XMLSchema" xmlns:p="http://schemas.microsoft.com/office/2006/metadata/properties" xmlns:ns2="07f4b9fa-f85b-4a7b-9986-58f9a8e4f3ff" xmlns:ns3="155a764d-ffd6-4084-bdfc-3de5c27504dd" targetNamespace="http://schemas.microsoft.com/office/2006/metadata/properties" ma:root="true" ma:fieldsID="f9dfcee256051e55d8a52a108d7e858c" ns2:_="" ns3:_="">
    <xsd:import namespace="07f4b9fa-f85b-4a7b-9986-58f9a8e4f3ff"/>
    <xsd:import namespace="155a764d-ffd6-4084-bdfc-3de5c27504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f4b9fa-f85b-4a7b-9986-58f9a8e4f3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5a764d-ffd6-4084-bdfc-3de5c27504d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90AC9-7EFF-4099-8700-1B92E52A40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f4b9fa-f85b-4a7b-9986-58f9a8e4f3ff"/>
    <ds:schemaRef ds:uri="155a764d-ffd6-4084-bdfc-3de5c27504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27A6F6-9887-4AFF-A357-8FF0D5BF768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3552286-0926-4E67-B0F1-B7D11F0699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1345</Words>
  <Application>Microsoft Office PowerPoint</Application>
  <PresentationFormat>Widescreen</PresentationFormat>
  <Paragraphs>259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Bahnschrift</vt:lpstr>
      <vt:lpstr>Calibri</vt:lpstr>
      <vt:lpstr>Calibri Light</vt:lpstr>
      <vt:lpstr>Times</vt:lpstr>
      <vt:lpstr>Office Theme</vt:lpstr>
      <vt:lpstr>FR1.1 Advancing gender equality in coral reefs  social-ecological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James Cook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Advancing gender equality in coral reefs  social-ecological systems</dc:title>
  <dc:creator>Cristina Ruano Chamorro</dc:creator>
  <cp:lastModifiedBy>Peter Ballantyne</cp:lastModifiedBy>
  <cp:revision>8</cp:revision>
  <dcterms:created xsi:type="dcterms:W3CDTF">2021-10-01T04:11:42Z</dcterms:created>
  <dcterms:modified xsi:type="dcterms:W3CDTF">2021-12-21T15:32:05Z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0x010100D877A59C0363A445ADB3EBF5A4586660</vt:lpwstr>
  </property>
</Properties>
</file>