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4"/>
    <p:sldMasterId id="2147485733" r:id="rId5"/>
    <p:sldMasterId id="2147485745" r:id="rId6"/>
    <p:sldMasterId id="2147485757" r:id="rId7"/>
    <p:sldMasterId id="2147485769" r:id="rId8"/>
    <p:sldMasterId id="2147485715" r:id="rId9"/>
  </p:sldMasterIdLst>
  <p:notesMasterIdLst>
    <p:notesMasterId r:id="rId24"/>
  </p:notesMasterIdLst>
  <p:handoutMasterIdLst>
    <p:handoutMasterId r:id="rId25"/>
  </p:handoutMasterIdLst>
  <p:sldIdLst>
    <p:sldId id="698" r:id="rId10"/>
    <p:sldId id="2147475773" r:id="rId11"/>
    <p:sldId id="2146847522" r:id="rId12"/>
    <p:sldId id="2147475758" r:id="rId13"/>
    <p:sldId id="2147475759" r:id="rId14"/>
    <p:sldId id="2147475769" r:id="rId15"/>
    <p:sldId id="2147475768" r:id="rId16"/>
    <p:sldId id="2147475770" r:id="rId17"/>
    <p:sldId id="2147475771" r:id="rId18"/>
    <p:sldId id="2147475775" r:id="rId19"/>
    <p:sldId id="2147475762" r:id="rId20"/>
    <p:sldId id="2147475777" r:id="rId21"/>
    <p:sldId id="265" r:id="rId22"/>
    <p:sldId id="2147475764" r:id="rId23"/>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llantyne, Peter (ILRI)" initials="" lastIdx="13" clrIdx="0"/>
  <p:cmAuthor id="2" name="LeBorgne, Ewen" initials="" lastIdx="20" clrIdx="1"/>
  <p:cmAuthor id="3" name="Hack, Bernhard (ILRI)" initials="" lastIdx="6" clrIdx="2"/>
  <p:cmAuthor id="4" name="Victor, Michael (ILRI)" initials="" lastIdx="5" clrIdx="3"/>
  <p:cmAuthor id="5" name="Ferrari, Mireille (ILRI)" initials="" lastIdx="1" clrIdx="4"/>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2C3D"/>
    <a:srgbClr val="F8D3C0"/>
    <a:srgbClr val="B0DE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158DE2-744C-B74D-8F79-B43634D95C5D}" v="1" dt="2025-04-04T09:06:45.3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06" autoAdjust="0"/>
    <p:restoredTop sz="96327"/>
  </p:normalViewPr>
  <p:slideViewPr>
    <p:cSldViewPr snapToGrid="0" snapToObjects="1">
      <p:cViewPr varScale="1">
        <p:scale>
          <a:sx n="111" d="100"/>
          <a:sy n="111" d="100"/>
        </p:scale>
        <p:origin x="762" y="252"/>
      </p:cViewPr>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C:\Users\starawali\OneDrive%20-%20CGIAR\User\New%202022\Presentations\Copy%20of%20Projected_demand_livestock_and_crop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r>
              <a:rPr lang="en-US" sz="1600" b="1">
                <a:solidFill>
                  <a:schemeClr val="accent5">
                    <a:lumMod val="50000"/>
                  </a:schemeClr>
                </a:solidFill>
              </a:rPr>
              <a:t>Beef</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69303D">
                  <a:lumMod val="60000"/>
                  <a:lumOff val="40000"/>
                </a:srgbClr>
              </a:solidFill>
              <a:ln>
                <a:noFill/>
              </a:ln>
              <a:effectLst/>
            </c:spPr>
            <c:extLst>
              <c:ext xmlns:c16="http://schemas.microsoft.com/office/drawing/2014/chart" uri="{C3380CC4-5D6E-409C-BE32-E72D297353CC}">
                <c16:uniqueId val="{00000000-2518-4390-B5AA-9D93B5531812}"/>
              </c:ext>
            </c:extLst>
          </c:dPt>
          <c:cat>
            <c:strRef>
              <c:f>'2030 charts'!$B$32:$B$36</c:f>
              <c:strCache>
                <c:ptCount val="5"/>
                <c:pt idx="0">
                  <c:v>Southern Asia</c:v>
                </c:pt>
                <c:pt idx="1">
                  <c:v>Africa</c:v>
                </c:pt>
                <c:pt idx="2">
                  <c:v>Central America</c:v>
                </c:pt>
                <c:pt idx="3">
                  <c:v>Northern America</c:v>
                </c:pt>
                <c:pt idx="4">
                  <c:v>South-Eastern Asia</c:v>
                </c:pt>
              </c:strCache>
            </c:strRef>
          </c:cat>
          <c:val>
            <c:numRef>
              <c:f>'2030 charts'!$C$32:$C$36</c:f>
              <c:numCache>
                <c:formatCode>0.00</c:formatCode>
                <c:ptCount val="5"/>
                <c:pt idx="0">
                  <c:v>83.665061269773076</c:v>
                </c:pt>
                <c:pt idx="1">
                  <c:v>104.84818835254548</c:v>
                </c:pt>
                <c:pt idx="2">
                  <c:v>37.911122247342078</c:v>
                </c:pt>
                <c:pt idx="3">
                  <c:v>13.611164186887597</c:v>
                </c:pt>
                <c:pt idx="4">
                  <c:v>97.387907615609763</c:v>
                </c:pt>
              </c:numCache>
            </c:numRef>
          </c:val>
          <c:extLst>
            <c:ext xmlns:c16="http://schemas.microsoft.com/office/drawing/2014/chart" uri="{C3380CC4-5D6E-409C-BE32-E72D297353CC}">
              <c16:uniqueId val="{00000000-9BF7-0144-9903-A12BC5F8E38A}"/>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r>
              <a:rPr lang="en-US" sz="1600" b="1">
                <a:solidFill>
                  <a:schemeClr val="accent5">
                    <a:lumMod val="50000"/>
                  </a:schemeClr>
                </a:solidFill>
              </a:rPr>
              <a:t>Pork</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69303D">
                  <a:lumMod val="60000"/>
                  <a:lumOff val="40000"/>
                </a:srgbClr>
              </a:solidFill>
              <a:ln>
                <a:noFill/>
              </a:ln>
              <a:effectLst/>
            </c:spPr>
            <c:extLst>
              <c:ext xmlns:c16="http://schemas.microsoft.com/office/drawing/2014/chart" uri="{C3380CC4-5D6E-409C-BE32-E72D297353CC}">
                <c16:uniqueId val="{00000000-BFA0-405F-B32F-CDCA092C82E3}"/>
              </c:ext>
            </c:extLst>
          </c:dPt>
          <c:cat>
            <c:strRef>
              <c:f>'2030 charts'!$G$32:$G$36</c:f>
              <c:strCache>
                <c:ptCount val="5"/>
                <c:pt idx="0">
                  <c:v>Southern Asia</c:v>
                </c:pt>
                <c:pt idx="1">
                  <c:v>Africa</c:v>
                </c:pt>
                <c:pt idx="2">
                  <c:v>Central America</c:v>
                </c:pt>
                <c:pt idx="3">
                  <c:v>Northern America</c:v>
                </c:pt>
                <c:pt idx="4">
                  <c:v>South-Eastern Asia</c:v>
                </c:pt>
              </c:strCache>
            </c:strRef>
          </c:cat>
          <c:val>
            <c:numRef>
              <c:f>'2030 charts'!$H$32:$H$36</c:f>
              <c:numCache>
                <c:formatCode>0.00</c:formatCode>
                <c:ptCount val="5"/>
                <c:pt idx="0">
                  <c:v>63.795055922818747</c:v>
                </c:pt>
                <c:pt idx="1">
                  <c:v>149.037876236719</c:v>
                </c:pt>
                <c:pt idx="2">
                  <c:v>30.4444356468397</c:v>
                </c:pt>
                <c:pt idx="3">
                  <c:v>12.191190317007839</c:v>
                </c:pt>
                <c:pt idx="4">
                  <c:v>53.727085472101081</c:v>
                </c:pt>
              </c:numCache>
            </c:numRef>
          </c:val>
          <c:extLst>
            <c:ext xmlns:c16="http://schemas.microsoft.com/office/drawing/2014/chart" uri="{C3380CC4-5D6E-409C-BE32-E72D297353CC}">
              <c16:uniqueId val="{00000000-ED75-3D44-8FC6-95FC58002BD7}"/>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r>
              <a:rPr lang="en-US" sz="1600" b="1">
                <a:solidFill>
                  <a:schemeClr val="accent5">
                    <a:lumMod val="50000"/>
                  </a:schemeClr>
                </a:solidFill>
              </a:rPr>
              <a:t>Cereals</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69303D">
                  <a:lumMod val="60000"/>
                  <a:lumOff val="40000"/>
                </a:srgbClr>
              </a:solidFill>
              <a:ln>
                <a:noFill/>
              </a:ln>
              <a:effectLst/>
            </c:spPr>
            <c:extLst>
              <c:ext xmlns:c16="http://schemas.microsoft.com/office/drawing/2014/chart" uri="{C3380CC4-5D6E-409C-BE32-E72D297353CC}">
                <c16:uniqueId val="{00000000-80F3-4368-BE3B-9A5C681AA512}"/>
              </c:ext>
            </c:extLst>
          </c:dPt>
          <c:cat>
            <c:strRef>
              <c:f>'2030 charts'!$L$32:$L$36</c:f>
              <c:strCache>
                <c:ptCount val="5"/>
                <c:pt idx="0">
                  <c:v>Southern Asia</c:v>
                </c:pt>
                <c:pt idx="1">
                  <c:v>Africa</c:v>
                </c:pt>
                <c:pt idx="2">
                  <c:v>Central America</c:v>
                </c:pt>
                <c:pt idx="3">
                  <c:v>Northern America</c:v>
                </c:pt>
                <c:pt idx="4">
                  <c:v>South-Eastern Asia</c:v>
                </c:pt>
              </c:strCache>
            </c:strRef>
          </c:cat>
          <c:val>
            <c:numRef>
              <c:f>'2030 charts'!$M$32:$M$36</c:f>
              <c:numCache>
                <c:formatCode>0.00</c:formatCode>
                <c:ptCount val="5"/>
                <c:pt idx="0">
                  <c:v>37.163852150323436</c:v>
                </c:pt>
                <c:pt idx="1">
                  <c:v>62.482806490061357</c:v>
                </c:pt>
                <c:pt idx="2">
                  <c:v>31.281387589438115</c:v>
                </c:pt>
                <c:pt idx="3">
                  <c:v>16.951228686300922</c:v>
                </c:pt>
                <c:pt idx="4">
                  <c:v>29.589932752736853</c:v>
                </c:pt>
              </c:numCache>
            </c:numRef>
          </c:val>
          <c:extLst>
            <c:ext xmlns:c16="http://schemas.microsoft.com/office/drawing/2014/chart" uri="{C3380CC4-5D6E-409C-BE32-E72D297353CC}">
              <c16:uniqueId val="{00000000-11F3-3249-8254-40473B222107}"/>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r>
              <a:rPr lang="en-US" sz="1600" b="1">
                <a:solidFill>
                  <a:schemeClr val="accent5">
                    <a:lumMod val="50000"/>
                  </a:schemeClr>
                </a:solidFill>
              </a:rPr>
              <a:t>Poultry</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69303D">
                  <a:lumMod val="60000"/>
                  <a:lumOff val="40000"/>
                </a:srgbClr>
              </a:solidFill>
              <a:ln>
                <a:noFill/>
              </a:ln>
              <a:effectLst/>
            </c:spPr>
            <c:extLst>
              <c:ext xmlns:c16="http://schemas.microsoft.com/office/drawing/2014/chart" uri="{C3380CC4-5D6E-409C-BE32-E72D297353CC}">
                <c16:uniqueId val="{00000000-B9B4-486F-8257-67F81AA627ED}"/>
              </c:ext>
            </c:extLst>
          </c:dPt>
          <c:cat>
            <c:strRef>
              <c:f>'2030 charts'!$B$39:$B$43</c:f>
              <c:strCache>
                <c:ptCount val="5"/>
                <c:pt idx="0">
                  <c:v>Southern Asia</c:v>
                </c:pt>
                <c:pt idx="1">
                  <c:v>Africa</c:v>
                </c:pt>
                <c:pt idx="2">
                  <c:v>Central America</c:v>
                </c:pt>
                <c:pt idx="3">
                  <c:v>Northern America</c:v>
                </c:pt>
                <c:pt idx="4">
                  <c:v>South-Eastern Asia</c:v>
                </c:pt>
              </c:strCache>
            </c:strRef>
          </c:cat>
          <c:val>
            <c:numRef>
              <c:f>'2030 charts'!$C$39:$C$43</c:f>
              <c:numCache>
                <c:formatCode>0.00</c:formatCode>
                <c:ptCount val="5"/>
                <c:pt idx="0">
                  <c:v>157.30609993648534</c:v>
                </c:pt>
                <c:pt idx="1">
                  <c:v>93.555138292207758</c:v>
                </c:pt>
                <c:pt idx="2">
                  <c:v>46.440008258390058</c:v>
                </c:pt>
                <c:pt idx="3">
                  <c:v>26.906498659559237</c:v>
                </c:pt>
                <c:pt idx="4">
                  <c:v>96.8918136553539</c:v>
                </c:pt>
              </c:numCache>
            </c:numRef>
          </c:val>
          <c:extLst>
            <c:ext xmlns:c16="http://schemas.microsoft.com/office/drawing/2014/chart" uri="{C3380CC4-5D6E-409C-BE32-E72D297353CC}">
              <c16:uniqueId val="{00000000-89F3-7A4E-9AB8-965E51269687}"/>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r>
              <a:rPr lang="en-US" sz="1600" b="1">
                <a:solidFill>
                  <a:schemeClr val="accent5">
                    <a:lumMod val="50000"/>
                  </a:schemeClr>
                </a:solidFill>
              </a:rPr>
              <a:t>Milk</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69303D">
                  <a:lumMod val="60000"/>
                  <a:lumOff val="40000"/>
                </a:srgbClr>
              </a:solidFill>
              <a:ln>
                <a:noFill/>
              </a:ln>
              <a:effectLst/>
            </c:spPr>
            <c:extLst>
              <c:ext xmlns:c16="http://schemas.microsoft.com/office/drawing/2014/chart" uri="{C3380CC4-5D6E-409C-BE32-E72D297353CC}">
                <c16:uniqueId val="{00000000-73F0-47C8-9786-66218720209B}"/>
              </c:ext>
            </c:extLst>
          </c:dPt>
          <c:cat>
            <c:strRef>
              <c:f>'2030 charts'!$G$39:$G$43</c:f>
              <c:strCache>
                <c:ptCount val="5"/>
                <c:pt idx="0">
                  <c:v>Southern Asia</c:v>
                </c:pt>
                <c:pt idx="1">
                  <c:v>Africa</c:v>
                </c:pt>
                <c:pt idx="2">
                  <c:v>Central America</c:v>
                </c:pt>
                <c:pt idx="3">
                  <c:v>Northern America</c:v>
                </c:pt>
                <c:pt idx="4">
                  <c:v>South-Eastern Asia</c:v>
                </c:pt>
              </c:strCache>
            </c:strRef>
          </c:cat>
          <c:val>
            <c:numRef>
              <c:f>'2030 charts'!$H$39:$H$43</c:f>
              <c:numCache>
                <c:formatCode>0.00</c:formatCode>
                <c:ptCount val="5"/>
                <c:pt idx="0">
                  <c:v>61.466101549310828</c:v>
                </c:pt>
                <c:pt idx="1">
                  <c:v>52.418830691256076</c:v>
                </c:pt>
                <c:pt idx="2">
                  <c:v>20.489784408490781</c:v>
                </c:pt>
                <c:pt idx="3">
                  <c:v>16.351513752823553</c:v>
                </c:pt>
                <c:pt idx="4">
                  <c:v>37.318007875772494</c:v>
                </c:pt>
              </c:numCache>
            </c:numRef>
          </c:val>
          <c:extLst>
            <c:ext xmlns:c16="http://schemas.microsoft.com/office/drawing/2014/chart" uri="{C3380CC4-5D6E-409C-BE32-E72D297353CC}">
              <c16:uniqueId val="{00000000-6E38-3148-8467-855DC0B4DF1B}"/>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tx>
            <c:strRef>
              <c:f>'2030 charts'!$M$38</c:f>
              <c:strCache>
                <c:ptCount val="1"/>
                <c:pt idx="0">
                  <c:v>Fruits &amp; Vegetables</c:v>
                </c:pt>
              </c:strCache>
            </c:strRef>
          </c:tx>
          <c:spPr>
            <a:solidFill>
              <a:schemeClr val="accent1"/>
            </a:solidFill>
            <a:ln>
              <a:noFill/>
            </a:ln>
            <a:effectLst/>
          </c:spPr>
          <c:invertIfNegative val="0"/>
          <c:dPt>
            <c:idx val="1"/>
            <c:invertIfNegative val="0"/>
            <c:bubble3D val="0"/>
            <c:spPr>
              <a:solidFill>
                <a:srgbClr val="69303D">
                  <a:lumMod val="60000"/>
                  <a:lumOff val="40000"/>
                </a:srgbClr>
              </a:solidFill>
              <a:ln>
                <a:noFill/>
              </a:ln>
              <a:effectLst/>
            </c:spPr>
            <c:extLst>
              <c:ext xmlns:c16="http://schemas.microsoft.com/office/drawing/2014/chart" uri="{C3380CC4-5D6E-409C-BE32-E72D297353CC}">
                <c16:uniqueId val="{00000000-A3C7-442D-BA3D-397216C540F2}"/>
              </c:ext>
            </c:extLst>
          </c:dPt>
          <c:cat>
            <c:strRef>
              <c:f>'2030 charts'!$L$39:$L$43</c:f>
              <c:strCache>
                <c:ptCount val="5"/>
                <c:pt idx="0">
                  <c:v>Southern Asia</c:v>
                </c:pt>
                <c:pt idx="1">
                  <c:v>Africa</c:v>
                </c:pt>
                <c:pt idx="2">
                  <c:v>Central America</c:v>
                </c:pt>
                <c:pt idx="3">
                  <c:v>Northern America</c:v>
                </c:pt>
                <c:pt idx="4">
                  <c:v>South-Eastern Asia</c:v>
                </c:pt>
              </c:strCache>
            </c:strRef>
          </c:cat>
          <c:val>
            <c:numRef>
              <c:f>'2030 charts'!$M$39:$M$43</c:f>
              <c:numCache>
                <c:formatCode>0.00</c:formatCode>
                <c:ptCount val="5"/>
                <c:pt idx="0">
                  <c:v>120.88042253066831</c:v>
                </c:pt>
                <c:pt idx="1">
                  <c:v>74.933516740866153</c:v>
                </c:pt>
                <c:pt idx="2">
                  <c:v>34.038751271988261</c:v>
                </c:pt>
                <c:pt idx="3">
                  <c:v>31.350886660157645</c:v>
                </c:pt>
                <c:pt idx="4">
                  <c:v>58.168805893743503</c:v>
                </c:pt>
              </c:numCache>
            </c:numRef>
          </c:val>
          <c:extLst>
            <c:ext xmlns:c16="http://schemas.microsoft.com/office/drawing/2014/chart" uri="{C3380CC4-5D6E-409C-BE32-E72D297353CC}">
              <c16:uniqueId val="{00000000-8A42-A947-870F-45D2E81116F1}"/>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9D455-E20F-1143-865E-3F66D2B04C86}"/>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hangingPunct="1">
              <a:defRPr sz="1300">
                <a:latin typeface="Arial"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50A70D17-C1D5-8045-850C-F66CD3D70AF0}"/>
              </a:ext>
            </a:extLst>
          </p:cNvPr>
          <p:cNvSpPr>
            <a:spLocks noGrp="1"/>
          </p:cNvSpPr>
          <p:nvPr>
            <p:ph type="dt" sz="quarter"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Arial" pitchFamily="34" charset="0"/>
              </a:defRPr>
            </a:lvl1pPr>
          </a:lstStyle>
          <a:p>
            <a:pPr>
              <a:defRPr/>
            </a:pPr>
            <a:fld id="{04347779-37AA-D947-AAF6-7E9E7DB5D0DE}" type="datetimeFigureOut">
              <a:rPr lang="en-US"/>
              <a:pPr>
                <a:defRPr/>
              </a:pPr>
              <a:t>4/4/2025</a:t>
            </a:fld>
            <a:endParaRPr lang="en-US"/>
          </a:p>
        </p:txBody>
      </p:sp>
      <p:sp>
        <p:nvSpPr>
          <p:cNvPr id="4" name="Footer Placeholder 3">
            <a:extLst>
              <a:ext uri="{FF2B5EF4-FFF2-40B4-BE49-F238E27FC236}">
                <a16:creationId xmlns:a16="http://schemas.microsoft.com/office/drawing/2014/main" id="{81B1FB55-ECEA-5A49-ABA1-7D7195A66CB1}"/>
              </a:ext>
            </a:extLst>
          </p:cNvPr>
          <p:cNvSpPr>
            <a:spLocks noGrp="1"/>
          </p:cNvSpPr>
          <p:nvPr>
            <p:ph type="ftr" sz="quarter" idx="2"/>
          </p:nvPr>
        </p:nvSpPr>
        <p:spPr>
          <a:xfrm>
            <a:off x="0" y="9720263"/>
            <a:ext cx="3079750" cy="512762"/>
          </a:xfrm>
          <a:prstGeom prst="rect">
            <a:avLst/>
          </a:prstGeom>
        </p:spPr>
        <p:txBody>
          <a:bodyPr vert="horz" lIns="97219" tIns="48610" rIns="97219" bIns="48610" rtlCol="0" anchor="b"/>
          <a:lstStyle>
            <a:lvl1pPr algn="l" eaLnBrk="1" hangingPunct="1">
              <a:defRPr sz="1300">
                <a:latin typeface="Arial"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637A7BE0-DD17-5D44-B911-B8340A1CAFC8}"/>
              </a:ext>
            </a:extLst>
          </p:cNvPr>
          <p:cNvSpPr>
            <a:spLocks noGrp="1"/>
          </p:cNvSpPr>
          <p:nvPr>
            <p:ph type="sldNum" sz="quarter" idx="3"/>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Arial" pitchFamily="34" charset="0"/>
              </a:defRPr>
            </a:lvl1pPr>
          </a:lstStyle>
          <a:p>
            <a:pPr>
              <a:defRPr/>
            </a:pPr>
            <a:fld id="{3257A9F1-99FB-DB4B-BD3D-40FBB7E245D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B57CD-3699-B446-887D-14FAEE943457}"/>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42C7B7FF-70BD-C743-84C4-C232CDF413A8}"/>
              </a:ext>
            </a:extLst>
          </p:cNvPr>
          <p:cNvSpPr>
            <a:spLocks noGrp="1"/>
          </p:cNvSpPr>
          <p:nvPr>
            <p:ph type="dt"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4496B698-5046-3948-9288-F49EAC66328B}" type="datetimeFigureOut">
              <a:rPr lang="en-GB"/>
              <a:pPr>
                <a:defRPr/>
              </a:pPr>
              <a:t>04/04/2025</a:t>
            </a:fld>
            <a:endParaRPr lang="en-GB"/>
          </a:p>
        </p:txBody>
      </p:sp>
      <p:sp>
        <p:nvSpPr>
          <p:cNvPr id="4" name="Slide Image Placeholder 3">
            <a:extLst>
              <a:ext uri="{FF2B5EF4-FFF2-40B4-BE49-F238E27FC236}">
                <a16:creationId xmlns:a16="http://schemas.microsoft.com/office/drawing/2014/main" id="{D30467B5-C785-3442-9EB3-C25751C63B41}"/>
              </a:ext>
            </a:extLst>
          </p:cNvPr>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a:extLst>
              <a:ext uri="{FF2B5EF4-FFF2-40B4-BE49-F238E27FC236}">
                <a16:creationId xmlns:a16="http://schemas.microsoft.com/office/drawing/2014/main" id="{43245AF0-049D-6843-BCDE-857D7D9B7D01}"/>
              </a:ext>
            </a:extLst>
          </p:cNvPr>
          <p:cNvSpPr>
            <a:spLocks noGrp="1"/>
          </p:cNvSpPr>
          <p:nvPr>
            <p:ph type="body" sz="quarter" idx="3"/>
          </p:nvPr>
        </p:nvSpPr>
        <p:spPr>
          <a:xfrm>
            <a:off x="709613" y="4860925"/>
            <a:ext cx="5684837" cy="460533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C3415AEE-B83F-FF4A-9B4F-D43EDE35AA83}"/>
              </a:ext>
            </a:extLst>
          </p:cNvPr>
          <p:cNvSpPr>
            <a:spLocks noGrp="1"/>
          </p:cNvSpPr>
          <p:nvPr>
            <p:ph type="ftr" sz="quarter" idx="4"/>
          </p:nvPr>
        </p:nvSpPr>
        <p:spPr>
          <a:xfrm>
            <a:off x="0" y="9720263"/>
            <a:ext cx="3079750" cy="512762"/>
          </a:xfrm>
          <a:prstGeom prst="rect">
            <a:avLst/>
          </a:prstGeom>
        </p:spPr>
        <p:txBody>
          <a:bodyPr vert="horz" lIns="97219" tIns="48610" rIns="97219" bIns="48610" rtlCol="0" anchor="b"/>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EB06ACBC-B154-C64C-8D46-85A4FCCABB0C}"/>
              </a:ext>
            </a:extLst>
          </p:cNvPr>
          <p:cNvSpPr>
            <a:spLocks noGrp="1"/>
          </p:cNvSpPr>
          <p:nvPr>
            <p:ph type="sldNum" sz="quarter" idx="5"/>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88ACC6E4-9882-8C47-A496-56DAC1B28245}"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KE" altLang="en-KE"/>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en-KE" smtClean="0">
                <a:latin typeface="Calibri" panose="020F0502020204030204" pitchFamily="34" charset="0"/>
              </a:rPr>
              <a:pPr/>
              <a:t>1</a:t>
            </a:fld>
            <a:endParaRPr lang="en-GB" altLang="en-KE">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grpSp>
        <p:nvGrpSpPr>
          <p:cNvPr id="18" name="Group 17">
            <a:extLst>
              <a:ext uri="{FF2B5EF4-FFF2-40B4-BE49-F238E27FC236}">
                <a16:creationId xmlns:a16="http://schemas.microsoft.com/office/drawing/2014/main" id="{F7464CA9-AADA-B247-B65F-05276FF80A76}"/>
              </a:ext>
            </a:extLst>
          </p:cNvPr>
          <p:cNvGrpSpPr/>
          <p:nvPr userDrawn="1"/>
        </p:nvGrpSpPr>
        <p:grpSpPr>
          <a:xfrm>
            <a:off x="8999986" y="-246915"/>
            <a:ext cx="2956232" cy="2128930"/>
            <a:chOff x="8999986" y="-246915"/>
            <a:chExt cx="2956232" cy="2128930"/>
          </a:xfrm>
        </p:grpSpPr>
        <p:sp>
          <p:nvSpPr>
            <p:cNvPr id="19" name="TextBox 9">
              <a:extLst>
                <a:ext uri="{FF2B5EF4-FFF2-40B4-BE49-F238E27FC236}">
                  <a16:creationId xmlns:a16="http://schemas.microsoft.com/office/drawing/2014/main" id="{D2031DD7-90E0-5945-9DAA-4D0FC9EC9BD1}"/>
                </a:ext>
              </a:extLst>
            </p:cNvPr>
            <p:cNvSpPr txBox="1">
              <a:spLocks noChangeArrowheads="1"/>
            </p:cNvSpPr>
            <p:nvPr/>
          </p:nvSpPr>
          <p:spPr bwMode="auto">
            <a:xfrm>
              <a:off x="9714111" y="1481905"/>
              <a:ext cx="1527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better planet </a:t>
              </a:r>
            </a:p>
            <a:p>
              <a:pPr algn="ctr" eaLnBrk="1" hangingPunct="1"/>
              <a:r>
                <a:rPr lang="en-US" altLang="en-KE" sz="1000" i="1" dirty="0">
                  <a:solidFill>
                    <a:srgbClr val="7F7F7F"/>
                  </a:solidFill>
                  <a:latin typeface="Calibri" panose="020F0502020204030204" pitchFamily="34" charset="0"/>
                  <a:cs typeface="Calibri" panose="020F0502020204030204" pitchFamily="34" charset="0"/>
                </a:rPr>
                <a:t>through livestock</a:t>
              </a:r>
            </a:p>
          </p:txBody>
        </p:sp>
        <p:pic>
          <p:nvPicPr>
            <p:cNvPr id="20" name="Picture 19" descr="Map&#10;&#10;Description automatically generated">
              <a:extLst>
                <a:ext uri="{FF2B5EF4-FFF2-40B4-BE49-F238E27FC236}">
                  <a16:creationId xmlns:a16="http://schemas.microsoft.com/office/drawing/2014/main" id="{438BB536-4173-8D46-BC1E-3CB41FF3E2A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99986" y="-246915"/>
              <a:ext cx="2956232" cy="2091508"/>
            </a:xfrm>
            <a:prstGeom prst="rect">
              <a:avLst/>
            </a:prstGeom>
          </p:spPr>
        </p:pic>
      </p:grpSp>
    </p:spTree>
    <p:extLst>
      <p:ext uri="{BB962C8B-B14F-4D97-AF65-F5344CB8AC3E}">
        <p14:creationId xmlns:p14="http://schemas.microsoft.com/office/powerpoint/2010/main" val="2129691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224420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485168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4014775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414208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888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194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514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pic>
        <p:nvPicPr>
          <p:cNvPr id="4" name="Picture 3">
            <a:extLst>
              <a:ext uri="{FF2B5EF4-FFF2-40B4-BE49-F238E27FC236}">
                <a16:creationId xmlns:a16="http://schemas.microsoft.com/office/drawing/2014/main" id="{F6EDA468-EF25-F343-9C66-A6F6B8A1B24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30" y="5232644"/>
            <a:ext cx="12192000" cy="1637231"/>
          </a:xfrm>
          <a:prstGeom prst="rect">
            <a:avLst/>
          </a:prstGeom>
        </p:spPr>
      </p:pic>
    </p:spTree>
    <p:extLst>
      <p:ext uri="{BB962C8B-B14F-4D97-AF65-F5344CB8AC3E}">
        <p14:creationId xmlns:p14="http://schemas.microsoft.com/office/powerpoint/2010/main" val="2122498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629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01147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7FD84EDA-162B-D849-AD8B-C46DBBB9180C}"/>
              </a:ext>
            </a:extLst>
          </p:cNvPr>
          <p:cNvGrpSpPr/>
          <p:nvPr userDrawn="1"/>
        </p:nvGrpSpPr>
        <p:grpSpPr>
          <a:xfrm>
            <a:off x="10010889" y="250825"/>
            <a:ext cx="1765300" cy="1319053"/>
            <a:chOff x="10010889" y="250825"/>
            <a:chExt cx="1765300" cy="1319053"/>
          </a:xfrm>
        </p:grpSpPr>
        <p:sp>
          <p:nvSpPr>
            <p:cNvPr id="17" name="TextBox 1">
              <a:extLst>
                <a:ext uri="{FF2B5EF4-FFF2-40B4-BE49-F238E27FC236}">
                  <a16:creationId xmlns:a16="http://schemas.microsoft.com/office/drawing/2014/main" id="{9976EE34-C603-A44E-832A-A389788BCE2A}"/>
                </a:ext>
              </a:extLst>
            </p:cNvPr>
            <p:cNvSpPr txBox="1">
              <a:spLocks noChangeArrowheads="1"/>
            </p:cNvSpPr>
            <p:nvPr/>
          </p:nvSpPr>
          <p:spPr bwMode="auto">
            <a:xfrm>
              <a:off x="10129548" y="1169768"/>
              <a:ext cx="1527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better planet </a:t>
              </a:r>
              <a:br>
                <a:rPr lang="en-US" altLang="en-KE" sz="1000" i="1" dirty="0">
                  <a:solidFill>
                    <a:srgbClr val="7F7F7F"/>
                  </a:solidFill>
                  <a:latin typeface="Calibri" panose="020F0502020204030204" pitchFamily="34" charset="0"/>
                  <a:cs typeface="Calibri" panose="020F0502020204030204" pitchFamily="34" charset="0"/>
                </a:rPr>
              </a:br>
              <a:r>
                <a:rPr lang="en-US" altLang="en-KE" sz="1000" i="1" dirty="0">
                  <a:solidFill>
                    <a:srgbClr val="7F7F7F"/>
                  </a:solidFill>
                  <a:latin typeface="Calibri" panose="020F0502020204030204" pitchFamily="34" charset="0"/>
                  <a:cs typeface="Calibri" panose="020F0502020204030204" pitchFamily="34" charset="0"/>
                </a:rPr>
                <a:t>through livestock</a:t>
              </a:r>
            </a:p>
          </p:txBody>
        </p:sp>
        <p:pic>
          <p:nvPicPr>
            <p:cNvPr id="18" name="Picture 12">
              <a:extLst>
                <a:ext uri="{FF2B5EF4-FFF2-40B4-BE49-F238E27FC236}">
                  <a16:creationId xmlns:a16="http://schemas.microsoft.com/office/drawing/2014/main" id="{D1D5B246-9DC2-EE4E-9DD1-827B413A5A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10889"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2904629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8A052-0A78-E942-A67F-60C6A6EFE54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18D22E4-125E-5244-A79F-11C14B152F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FCA8BF2-4B23-5049-B267-4B71F3022BCC}"/>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5" name="Footer Placeholder 4">
            <a:extLst>
              <a:ext uri="{FF2B5EF4-FFF2-40B4-BE49-F238E27FC236}">
                <a16:creationId xmlns:a16="http://schemas.microsoft.com/office/drawing/2014/main" id="{85660646-8EF7-9C44-83B2-1C8F96D7BF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AD7E24-E672-DC4B-AB6A-AD2BE754D8CE}"/>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205918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E91ED-BE1A-0C49-9104-AA94736CF3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A74C39-B523-134C-AF4B-482745BA00F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CD55BA-056E-AF4C-960F-F05DDDE9D618}"/>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5" name="Footer Placeholder 4">
            <a:extLst>
              <a:ext uri="{FF2B5EF4-FFF2-40B4-BE49-F238E27FC236}">
                <a16:creationId xmlns:a16="http://schemas.microsoft.com/office/drawing/2014/main" id="{E78EC616-70B8-A344-BAE5-D5B949CBC3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D9E6C9-550D-344A-A970-BF2D2F1C835C}"/>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21994766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18D9F-8078-084A-885E-5FAF2759117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6CDD8A-9D16-7347-BE6C-4174BFD4B1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47085BD-815F-614E-BE15-BD9C8227ACFD}"/>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5" name="Footer Placeholder 4">
            <a:extLst>
              <a:ext uri="{FF2B5EF4-FFF2-40B4-BE49-F238E27FC236}">
                <a16:creationId xmlns:a16="http://schemas.microsoft.com/office/drawing/2014/main" id="{8557E79B-B7D0-FE4C-8341-34D60848C6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238800-A6E9-3C47-90F6-9DE5B6F30700}"/>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13518728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8469D-01A2-4C4D-8B6E-C28EFA67F9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9AEAC7-8E57-CE4C-9B5C-97507D83F9A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1CDD2A-5CD8-3A4C-8638-448CACEABD7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47B7FEB-45F0-E748-BAC8-FB8EE2EE2405}"/>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6" name="Footer Placeholder 5">
            <a:extLst>
              <a:ext uri="{FF2B5EF4-FFF2-40B4-BE49-F238E27FC236}">
                <a16:creationId xmlns:a16="http://schemas.microsoft.com/office/drawing/2014/main" id="{430377DF-ABC5-7C48-9A94-2399FC3412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96B862-4109-2C4F-8C3A-D1323F4D6F0D}"/>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6085866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EB11A-B17D-FF43-8A71-7F1BA4548AC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D4CE65-CD35-6F41-ADF7-7F0D2EF8D9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C751D64-2F02-834C-942F-310BBF1C0A2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148FF4E-6A84-FC45-8D50-F26CBC736F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45B4B3A-F43B-FF48-BBA4-946723EE09B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63117F-884F-4D4E-BE7A-11886F1D97C7}"/>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8" name="Footer Placeholder 7">
            <a:extLst>
              <a:ext uri="{FF2B5EF4-FFF2-40B4-BE49-F238E27FC236}">
                <a16:creationId xmlns:a16="http://schemas.microsoft.com/office/drawing/2014/main" id="{0991A16C-D3AA-8141-98FC-6921B9BB212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61DC415-9DE4-5D4C-9BF5-3D91ECF2298F}"/>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35433590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C20E7-84D1-E042-AA91-FC8AD47BD00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9E7C25B-5BF5-9449-9C7E-4E61588015EC}"/>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4" name="Footer Placeholder 3">
            <a:extLst>
              <a:ext uri="{FF2B5EF4-FFF2-40B4-BE49-F238E27FC236}">
                <a16:creationId xmlns:a16="http://schemas.microsoft.com/office/drawing/2014/main" id="{312FFAB6-39A3-0C45-9342-B03C4BBA439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58C67D-676C-BF4F-810A-5CCAA196294A}"/>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41504813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B721D3-ADE0-6242-9A2F-6B59B4BAF434}"/>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3" name="Footer Placeholder 2">
            <a:extLst>
              <a:ext uri="{FF2B5EF4-FFF2-40B4-BE49-F238E27FC236}">
                <a16:creationId xmlns:a16="http://schemas.microsoft.com/office/drawing/2014/main" id="{F9B724D1-E508-3D47-96AB-475CC2914B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4F32A65-7D50-094B-A92F-3DB3FE8174BF}"/>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32583142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79467-6170-724C-ABDE-1971BC22CD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5054231-40D9-1F43-B919-475F44D518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995C00-1141-8846-BADB-99D6A8CBAF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A3F24B-DE5D-B744-9F29-82D64419AAAB}"/>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6" name="Footer Placeholder 5">
            <a:extLst>
              <a:ext uri="{FF2B5EF4-FFF2-40B4-BE49-F238E27FC236}">
                <a16:creationId xmlns:a16="http://schemas.microsoft.com/office/drawing/2014/main" id="{C8711E1C-EEAF-A345-880D-10B4091FE8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F22BC5-3599-EA45-94A4-66C3F4FFC03E}"/>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29434485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39373-197C-9C42-B88F-5436D5AE65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06F803F-BB05-4047-9390-54AD9FB724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18FD2F-1D1C-A249-A7DC-A389580BBC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A3B6440-6157-0445-9F12-DCF9D81298AA}"/>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6" name="Footer Placeholder 5">
            <a:extLst>
              <a:ext uri="{FF2B5EF4-FFF2-40B4-BE49-F238E27FC236}">
                <a16:creationId xmlns:a16="http://schemas.microsoft.com/office/drawing/2014/main" id="{95FCC3EF-8E12-FE47-A2DA-B5E8FD8864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396780-B782-3A47-BADC-9219A0E6B543}"/>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39451984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EDAE6-5680-4D41-97A3-6A32C6F0E55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AC5A6FE-4F3D-6F43-BC8F-6C3BB2CC0AC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BB7259-01EE-3341-9550-C208F3B50F7D}"/>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5" name="Footer Placeholder 4">
            <a:extLst>
              <a:ext uri="{FF2B5EF4-FFF2-40B4-BE49-F238E27FC236}">
                <a16:creationId xmlns:a16="http://schemas.microsoft.com/office/drawing/2014/main" id="{4D5F83EB-4612-1547-87F4-680DA3631B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106B7A-849F-6647-9785-387E306A98DE}"/>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2541429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07F8D788-489F-624B-B9A2-0F0DEB9BD679}"/>
              </a:ext>
            </a:extLst>
          </p:cNvPr>
          <p:cNvGrpSpPr/>
          <p:nvPr userDrawn="1"/>
        </p:nvGrpSpPr>
        <p:grpSpPr>
          <a:xfrm>
            <a:off x="10335015" y="234950"/>
            <a:ext cx="1527982" cy="1415717"/>
            <a:chOff x="10335015" y="234950"/>
            <a:chExt cx="1527982" cy="1415717"/>
          </a:xfrm>
        </p:grpSpPr>
        <p:sp>
          <p:nvSpPr>
            <p:cNvPr id="17" name="TextBox 1">
              <a:extLst>
                <a:ext uri="{FF2B5EF4-FFF2-40B4-BE49-F238E27FC236}">
                  <a16:creationId xmlns:a16="http://schemas.microsoft.com/office/drawing/2014/main" id="{E0A49B81-9827-AA43-8183-A41C4356BA17}"/>
                </a:ext>
              </a:extLst>
            </p:cNvPr>
            <p:cNvSpPr txBox="1">
              <a:spLocks noChangeArrowheads="1"/>
            </p:cNvSpPr>
            <p:nvPr/>
          </p:nvSpPr>
          <p:spPr bwMode="auto">
            <a:xfrm>
              <a:off x="10335015" y="1250557"/>
              <a:ext cx="1527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better planet </a:t>
              </a:r>
              <a:br>
                <a:rPr lang="en-US" altLang="en-KE" sz="1000" i="1" dirty="0">
                  <a:solidFill>
                    <a:srgbClr val="7F7F7F"/>
                  </a:solidFill>
                  <a:latin typeface="Calibri" panose="020F0502020204030204" pitchFamily="34" charset="0"/>
                  <a:cs typeface="Calibri" panose="020F0502020204030204" pitchFamily="34" charset="0"/>
                </a:rPr>
              </a:br>
              <a:r>
                <a:rPr lang="en-US" altLang="en-KE" sz="1000" i="1" dirty="0">
                  <a:solidFill>
                    <a:srgbClr val="7F7F7F"/>
                  </a:solidFill>
                  <a:latin typeface="Calibri" panose="020F0502020204030204" pitchFamily="34" charset="0"/>
                  <a:cs typeface="Calibri" panose="020F0502020204030204" pitchFamily="34" charset="0"/>
                </a:rPr>
                <a:t>through livestock</a:t>
              </a:r>
            </a:p>
          </p:txBody>
        </p:sp>
        <p:pic>
          <p:nvPicPr>
            <p:cNvPr id="18" name="Picture 12">
              <a:extLst>
                <a:ext uri="{FF2B5EF4-FFF2-40B4-BE49-F238E27FC236}">
                  <a16:creationId xmlns:a16="http://schemas.microsoft.com/office/drawing/2014/main" id="{D0EB79E1-91CB-BA4D-BD86-847FFD99DC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108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8276653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CBBDBD-76A7-CA49-8F92-E70624024C9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8A61566-D267-FE4E-807B-AF925487FD9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B2A418-A52A-1647-B0BB-7DA8095A81CF}"/>
              </a:ext>
            </a:extLst>
          </p:cNvPr>
          <p:cNvSpPr>
            <a:spLocks noGrp="1"/>
          </p:cNvSpPr>
          <p:nvPr>
            <p:ph type="dt" sz="half" idx="10"/>
          </p:nvPr>
        </p:nvSpPr>
        <p:spPr/>
        <p:txBody>
          <a:bodyPr/>
          <a:lstStyle/>
          <a:p>
            <a:fld id="{2914FEE3-B0F2-8341-921B-B4D6900B6E26}" type="datetimeFigureOut">
              <a:rPr lang="en-US" smtClean="0"/>
              <a:t>4/4/2025</a:t>
            </a:fld>
            <a:endParaRPr lang="en-US"/>
          </a:p>
        </p:txBody>
      </p:sp>
      <p:sp>
        <p:nvSpPr>
          <p:cNvPr id="5" name="Footer Placeholder 4">
            <a:extLst>
              <a:ext uri="{FF2B5EF4-FFF2-40B4-BE49-F238E27FC236}">
                <a16:creationId xmlns:a16="http://schemas.microsoft.com/office/drawing/2014/main" id="{AC285276-E42F-0442-92AE-D1B023EDF8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D74DDE-FB15-E443-818A-1C13BF367EF2}"/>
              </a:ext>
            </a:extLst>
          </p:cNvPr>
          <p:cNvSpPr>
            <a:spLocks noGrp="1"/>
          </p:cNvSpPr>
          <p:nvPr>
            <p:ph type="sldNum" sz="quarter" idx="12"/>
          </p:nvPr>
        </p:nvSpPr>
        <p:spPr/>
        <p:txBody>
          <a:bodyPr/>
          <a:lstStyle/>
          <a:p>
            <a:fld id="{A745824F-03B6-094E-B0AF-BF4376AC75AB}" type="slidenum">
              <a:rPr lang="en-US" smtClean="0"/>
              <a:t>‹#›</a:t>
            </a:fld>
            <a:endParaRPr lang="en-US"/>
          </a:p>
        </p:txBody>
      </p:sp>
    </p:spTree>
    <p:extLst>
      <p:ext uri="{BB962C8B-B14F-4D97-AF65-F5344CB8AC3E}">
        <p14:creationId xmlns:p14="http://schemas.microsoft.com/office/powerpoint/2010/main" val="35959989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CBD5B-8C43-0E42-AA63-3571DA284D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DBF368-2451-0242-8E34-F89D0B05B2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D5D572-8F72-B44E-A13C-7396AC513FA3}"/>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5" name="Footer Placeholder 4">
            <a:extLst>
              <a:ext uri="{FF2B5EF4-FFF2-40B4-BE49-F238E27FC236}">
                <a16:creationId xmlns:a16="http://schemas.microsoft.com/office/drawing/2014/main" id="{96BE01E9-CC2D-4B46-9074-E4D867098B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368EF-FD6C-DB40-923F-281969F538B7}"/>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13909971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0AD6B-E546-B948-8F78-4136D38C25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28B143-1036-404D-B539-9F8382EB27C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09CFE4-9C56-4148-9FD7-A108EBFC2640}"/>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5" name="Footer Placeholder 4">
            <a:extLst>
              <a:ext uri="{FF2B5EF4-FFF2-40B4-BE49-F238E27FC236}">
                <a16:creationId xmlns:a16="http://schemas.microsoft.com/office/drawing/2014/main" id="{7CC75700-0E95-F140-BBFE-F089CBCCB3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13811C-35CE-5A4E-85A5-F4F4E04123A7}"/>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1986892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222D9-1413-764E-B6EC-3EE898E0D3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CC20F14-7BF5-DD41-B71F-41BBE40075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0B44163-048C-EE4F-98E7-8D1D4B50313E}"/>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5" name="Footer Placeholder 4">
            <a:extLst>
              <a:ext uri="{FF2B5EF4-FFF2-40B4-BE49-F238E27FC236}">
                <a16:creationId xmlns:a16="http://schemas.microsoft.com/office/drawing/2014/main" id="{0C900F19-8F5E-CF43-A5DC-C3C6604464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601D76-C614-C54F-9D71-8391B4347AEF}"/>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7963270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42E48-659D-8C4D-90E8-453AA07A3B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C19297-69C9-C147-A130-0F8366C7314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B0A6DC-8406-F54F-B490-C73E697CA07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55ABD3F-692A-7042-B636-1A9FAEBE109E}"/>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6" name="Footer Placeholder 5">
            <a:extLst>
              <a:ext uri="{FF2B5EF4-FFF2-40B4-BE49-F238E27FC236}">
                <a16:creationId xmlns:a16="http://schemas.microsoft.com/office/drawing/2014/main" id="{096536DD-DEAE-C948-976E-78BE7BE1A7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BF40BE-5F54-D54D-82D7-7A8575113B36}"/>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29281855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3CE90-BD60-2A46-8C24-F154D182095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4212FBB-7BCA-C24F-AEC9-A21FE2CE0C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B4D462B-8143-7947-953E-50F74DAC1BC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0592F52-A9D7-DE4E-AB37-9145921D3A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F762BF3-637A-7944-B693-79316C65FEF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681B708-E59E-154D-90BF-23030E9B0019}"/>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8" name="Footer Placeholder 7">
            <a:extLst>
              <a:ext uri="{FF2B5EF4-FFF2-40B4-BE49-F238E27FC236}">
                <a16:creationId xmlns:a16="http://schemas.microsoft.com/office/drawing/2014/main" id="{E6770553-A378-2245-91CE-A7013889C9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5653830-B5BD-C04B-A5C6-D0F79E1A9768}"/>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31837271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9F90E-834C-BA4D-A9A6-CFBF87B85FC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980D6AA-0E47-FA42-B8C1-D2EBD7B7456E}"/>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4" name="Footer Placeholder 3">
            <a:extLst>
              <a:ext uri="{FF2B5EF4-FFF2-40B4-BE49-F238E27FC236}">
                <a16:creationId xmlns:a16="http://schemas.microsoft.com/office/drawing/2014/main" id="{0348D587-7A9B-054E-814D-D2785F1F556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038EFD7-1CFB-1F4F-BF9C-C867F767D461}"/>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32428759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8602C4-E317-BF47-9734-913FFC383CD2}"/>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3" name="Footer Placeholder 2">
            <a:extLst>
              <a:ext uri="{FF2B5EF4-FFF2-40B4-BE49-F238E27FC236}">
                <a16:creationId xmlns:a16="http://schemas.microsoft.com/office/drawing/2014/main" id="{4864BE62-1A12-6A40-8BBF-E90B6E3B859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CD4B7AC-7A20-C041-AFF5-AD48628B4BAE}"/>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12222520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A3DC6-42CC-FE48-9484-BB87A19903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BD16D2D-71B0-8646-B271-D94B713A4F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FCE075-70D6-B146-A2F7-6A077A141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D5F4513-C8BC-2E40-8D32-C2942E9072BD}"/>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6" name="Footer Placeholder 5">
            <a:extLst>
              <a:ext uri="{FF2B5EF4-FFF2-40B4-BE49-F238E27FC236}">
                <a16:creationId xmlns:a16="http://schemas.microsoft.com/office/drawing/2014/main" id="{0DF46513-E2C0-FE45-965F-354FBC131C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8CD266-43E9-9549-B01B-04D5C40E4F73}"/>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157831462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1B64A-9392-8642-800A-45C820748E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2E16E30-527A-0646-96CA-ECBF750D2E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45887BE-ED5D-4F46-973F-1CB0E9A079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2785CB8-38BE-4940-B5BA-31195FF23E01}"/>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6" name="Footer Placeholder 5">
            <a:extLst>
              <a:ext uri="{FF2B5EF4-FFF2-40B4-BE49-F238E27FC236}">
                <a16:creationId xmlns:a16="http://schemas.microsoft.com/office/drawing/2014/main" id="{2DBA0C5C-517D-AE4A-8164-285408C3BD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B568E8-A021-534B-BDE4-A267C5504E9C}"/>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1851144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2951C3CE-F313-E240-AB4A-F7BFD21A2248}"/>
              </a:ext>
            </a:extLst>
          </p:cNvPr>
          <p:cNvGrpSpPr/>
          <p:nvPr userDrawn="1"/>
        </p:nvGrpSpPr>
        <p:grpSpPr>
          <a:xfrm>
            <a:off x="10343255" y="436563"/>
            <a:ext cx="1527982" cy="1214104"/>
            <a:chOff x="10343255" y="436563"/>
            <a:chExt cx="1527982" cy="1214104"/>
          </a:xfrm>
        </p:grpSpPr>
        <p:sp>
          <p:nvSpPr>
            <p:cNvPr id="17" name="TextBox 1">
              <a:extLst>
                <a:ext uri="{FF2B5EF4-FFF2-40B4-BE49-F238E27FC236}">
                  <a16:creationId xmlns:a16="http://schemas.microsoft.com/office/drawing/2014/main" id="{A76979E6-7FCF-474F-9460-ECC068F6E097}"/>
                </a:ext>
              </a:extLst>
            </p:cNvPr>
            <p:cNvSpPr txBox="1">
              <a:spLocks noChangeArrowheads="1"/>
            </p:cNvSpPr>
            <p:nvPr/>
          </p:nvSpPr>
          <p:spPr bwMode="auto">
            <a:xfrm>
              <a:off x="10343255" y="1250557"/>
              <a:ext cx="1527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better planet </a:t>
              </a:r>
              <a:br>
                <a:rPr lang="en-US" altLang="en-KE" sz="1000" i="1" dirty="0">
                  <a:solidFill>
                    <a:srgbClr val="7F7F7F"/>
                  </a:solidFill>
                  <a:latin typeface="Calibri" panose="020F0502020204030204" pitchFamily="34" charset="0"/>
                  <a:cs typeface="Calibri" panose="020F0502020204030204" pitchFamily="34" charset="0"/>
                </a:rPr>
              </a:br>
              <a:r>
                <a:rPr lang="en-US" altLang="en-KE" sz="1000" i="1" dirty="0">
                  <a:solidFill>
                    <a:srgbClr val="7F7F7F"/>
                  </a:solidFill>
                  <a:latin typeface="Calibri" panose="020F0502020204030204" pitchFamily="34" charset="0"/>
                  <a:cs typeface="Calibri" panose="020F0502020204030204" pitchFamily="34" charset="0"/>
                </a:rPr>
                <a:t>through livestock</a:t>
              </a:r>
            </a:p>
          </p:txBody>
        </p:sp>
        <p:pic>
          <p:nvPicPr>
            <p:cNvPr id="18" name="Picture 12">
              <a:extLst>
                <a:ext uri="{FF2B5EF4-FFF2-40B4-BE49-F238E27FC236}">
                  <a16:creationId xmlns:a16="http://schemas.microsoft.com/office/drawing/2014/main" id="{E5E24E5C-E8BD-4047-A866-EFA0E0DD66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94484"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1585453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5DC3A-E395-B245-83B2-DFA95FD72E9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401F704-9578-0D4F-817C-F8D78D2F40F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69E320-6AA7-844D-B46E-114737C54683}"/>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5" name="Footer Placeholder 4">
            <a:extLst>
              <a:ext uri="{FF2B5EF4-FFF2-40B4-BE49-F238E27FC236}">
                <a16:creationId xmlns:a16="http://schemas.microsoft.com/office/drawing/2014/main" id="{E449E6ED-1CFB-AB4F-B096-24C2C5B8EA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4618CD-F482-4E48-AA71-2364C231C970}"/>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36355360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FE6BA2-FBC2-CD41-85D7-B006102D901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182F80E-962E-3743-A975-979D8C17D85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CC7FFA-A3E7-9A4E-B921-7C68384F9836}"/>
              </a:ext>
            </a:extLst>
          </p:cNvPr>
          <p:cNvSpPr>
            <a:spLocks noGrp="1"/>
          </p:cNvSpPr>
          <p:nvPr>
            <p:ph type="dt" sz="half" idx="10"/>
          </p:nvPr>
        </p:nvSpPr>
        <p:spPr/>
        <p:txBody>
          <a:bodyPr/>
          <a:lstStyle/>
          <a:p>
            <a:fld id="{5CDEAB29-4B16-AB43-9258-4734153E8178}" type="datetimeFigureOut">
              <a:rPr lang="en-US" smtClean="0"/>
              <a:t>4/4/2025</a:t>
            </a:fld>
            <a:endParaRPr lang="en-US"/>
          </a:p>
        </p:txBody>
      </p:sp>
      <p:sp>
        <p:nvSpPr>
          <p:cNvPr id="5" name="Footer Placeholder 4">
            <a:extLst>
              <a:ext uri="{FF2B5EF4-FFF2-40B4-BE49-F238E27FC236}">
                <a16:creationId xmlns:a16="http://schemas.microsoft.com/office/drawing/2014/main" id="{067291B5-92F1-4F40-8F9A-FC85419BA6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FD2074-C4D5-404E-9DDA-4B84EF119193}"/>
              </a:ext>
            </a:extLst>
          </p:cNvPr>
          <p:cNvSpPr>
            <a:spLocks noGrp="1"/>
          </p:cNvSpPr>
          <p:nvPr>
            <p:ph type="sldNum" sz="quarter" idx="12"/>
          </p:nvPr>
        </p:nvSpPr>
        <p:spPr/>
        <p:txBody>
          <a:bodyPr/>
          <a:lstStyle/>
          <a:p>
            <a:fld id="{D2D3A4EE-78E1-784D-B88F-F12AC61820F9}" type="slidenum">
              <a:rPr lang="en-US" smtClean="0"/>
              <a:t>‹#›</a:t>
            </a:fld>
            <a:endParaRPr lang="en-US"/>
          </a:p>
        </p:txBody>
      </p:sp>
    </p:spTree>
    <p:extLst>
      <p:ext uri="{BB962C8B-B14F-4D97-AF65-F5344CB8AC3E}">
        <p14:creationId xmlns:p14="http://schemas.microsoft.com/office/powerpoint/2010/main" val="24969494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47411-DF8A-274D-AD67-87F4EF606E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18FE20A-CC76-4C4F-BFAB-0A277160F6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DA1BE81-373F-4E4A-A13F-FB46BEF460E9}"/>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5" name="Footer Placeholder 4">
            <a:extLst>
              <a:ext uri="{FF2B5EF4-FFF2-40B4-BE49-F238E27FC236}">
                <a16:creationId xmlns:a16="http://schemas.microsoft.com/office/drawing/2014/main" id="{39BE78AE-8108-D04D-9030-F118AF35AC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88A9D2-D231-7442-B075-19AEC987B37A}"/>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119317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017DB-6BB7-D742-99FD-72ABE52669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79525A-8F5D-B74B-B598-060EA75C098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6A39AC-8C70-F941-969C-1C2833E5BD8C}"/>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5" name="Footer Placeholder 4">
            <a:extLst>
              <a:ext uri="{FF2B5EF4-FFF2-40B4-BE49-F238E27FC236}">
                <a16:creationId xmlns:a16="http://schemas.microsoft.com/office/drawing/2014/main" id="{28A71C1F-0A21-CF46-8301-E81C1A3023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3B9FDB-A27C-7242-8F04-A3AD465C2945}"/>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17296591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9CC4C-5E33-EB4A-82B6-14CFCF5DD6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AAC97F6-F867-2248-B0EC-377BBB04F7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A424ED0-DE7A-FC44-9A8F-D4A8AC24420F}"/>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5" name="Footer Placeholder 4">
            <a:extLst>
              <a:ext uri="{FF2B5EF4-FFF2-40B4-BE49-F238E27FC236}">
                <a16:creationId xmlns:a16="http://schemas.microsoft.com/office/drawing/2014/main" id="{3A91C017-244C-EA42-A022-EDB56A1B2A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70D8E4-8521-8F4C-97AB-F9058E011671}"/>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15394181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D4404-C72A-134D-8D1B-18EFC8FB2F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288BB1-8BA7-6344-BFF7-E35507C6F87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ED2F1D-67D3-9446-977A-7894B1185E4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64702C4-7555-A141-9839-6B9F89BC8D95}"/>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6" name="Footer Placeholder 5">
            <a:extLst>
              <a:ext uri="{FF2B5EF4-FFF2-40B4-BE49-F238E27FC236}">
                <a16:creationId xmlns:a16="http://schemas.microsoft.com/office/drawing/2014/main" id="{FB2E11C3-2703-FE45-AF7D-1BC239D379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14B7EF-68A9-2446-8DED-27E890FA8ED0}"/>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15602162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86430-711D-2543-BF9F-E914B0B1E39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F31E174-EE94-1345-BCD9-111F028165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4DAD133-9F0C-9D42-BA18-72BB3D6B141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BC8452E-B112-DC4D-80C8-BF4961C2A9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674A71-30E9-6A4C-BF88-0087540B33C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5B6E4A7-026C-9B4B-BCD5-94956641DCC7}"/>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8" name="Footer Placeholder 7">
            <a:extLst>
              <a:ext uri="{FF2B5EF4-FFF2-40B4-BE49-F238E27FC236}">
                <a16:creationId xmlns:a16="http://schemas.microsoft.com/office/drawing/2014/main" id="{580D64F7-6CC6-AC46-AFE9-53944716EE6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17EE10-216F-2C4D-B86A-D57A74893890}"/>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11834656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6BBA2-4A4E-1F49-AEB3-0D169B150DB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A517FB-CF3C-F240-B858-C40E12956B90}"/>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4" name="Footer Placeholder 3">
            <a:extLst>
              <a:ext uri="{FF2B5EF4-FFF2-40B4-BE49-F238E27FC236}">
                <a16:creationId xmlns:a16="http://schemas.microsoft.com/office/drawing/2014/main" id="{9E8943C0-C35D-734D-B5D2-FC2907721D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4FC0509-1C85-2747-BB2A-06B785FC6232}"/>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26931544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C0866D-34CA-0F44-9AD8-6D38BFCA77E4}"/>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3" name="Footer Placeholder 2">
            <a:extLst>
              <a:ext uri="{FF2B5EF4-FFF2-40B4-BE49-F238E27FC236}">
                <a16:creationId xmlns:a16="http://schemas.microsoft.com/office/drawing/2014/main" id="{CFE04A86-04D8-3E4D-B853-B7EEFA10019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C7251A-7DA4-6F42-9DC7-57790C3FB51F}"/>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226022353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72195-D7BD-304F-A9D7-40028CE0D2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C5F9AC-468B-2741-83BA-B5AF7BB98B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3C5E4E6-84E9-F741-A7EF-3AEB3A3AB6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8D2522-62A3-A442-9988-E3955BF9795B}"/>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6" name="Footer Placeholder 5">
            <a:extLst>
              <a:ext uri="{FF2B5EF4-FFF2-40B4-BE49-F238E27FC236}">
                <a16:creationId xmlns:a16="http://schemas.microsoft.com/office/drawing/2014/main" id="{90D96CD0-4D33-0042-A0FA-361B6036B8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E20FEA-836F-8E4C-9354-80E3B1F56041}"/>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1093117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72A010D6-37DF-2241-9ABC-FE6BAE177C05}"/>
              </a:ext>
            </a:extLst>
          </p:cNvPr>
          <p:cNvGrpSpPr/>
          <p:nvPr userDrawn="1"/>
        </p:nvGrpSpPr>
        <p:grpSpPr>
          <a:xfrm>
            <a:off x="10361210" y="373063"/>
            <a:ext cx="1527982" cy="1273235"/>
            <a:chOff x="10361210" y="373063"/>
            <a:chExt cx="1527982" cy="1273235"/>
          </a:xfrm>
        </p:grpSpPr>
        <p:sp>
          <p:nvSpPr>
            <p:cNvPr id="17" name="TextBox 1">
              <a:extLst>
                <a:ext uri="{FF2B5EF4-FFF2-40B4-BE49-F238E27FC236}">
                  <a16:creationId xmlns:a16="http://schemas.microsoft.com/office/drawing/2014/main" id="{C1EFD1CD-AEBA-C947-89AC-B55343727538}"/>
                </a:ext>
              </a:extLst>
            </p:cNvPr>
            <p:cNvSpPr txBox="1">
              <a:spLocks noChangeArrowheads="1"/>
            </p:cNvSpPr>
            <p:nvPr/>
          </p:nvSpPr>
          <p:spPr bwMode="auto">
            <a:xfrm>
              <a:off x="10361210" y="1246188"/>
              <a:ext cx="1527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better planet </a:t>
              </a:r>
              <a:br>
                <a:rPr lang="en-US" altLang="en-KE" sz="1000" i="1" dirty="0">
                  <a:solidFill>
                    <a:srgbClr val="7F7F7F"/>
                  </a:solidFill>
                  <a:latin typeface="Calibri" panose="020F0502020204030204" pitchFamily="34" charset="0"/>
                  <a:cs typeface="Calibri" panose="020F0502020204030204" pitchFamily="34" charset="0"/>
                </a:rPr>
              </a:br>
              <a:r>
                <a:rPr lang="en-US" altLang="en-KE" sz="1000" i="1" dirty="0">
                  <a:solidFill>
                    <a:srgbClr val="7F7F7F"/>
                  </a:solidFill>
                  <a:latin typeface="Calibri" panose="020F0502020204030204" pitchFamily="34" charset="0"/>
                  <a:cs typeface="Calibri" panose="020F0502020204030204" pitchFamily="34" charset="0"/>
                </a:rPr>
                <a:t>through livestock</a:t>
              </a:r>
            </a:p>
          </p:txBody>
        </p:sp>
        <p:pic>
          <p:nvPicPr>
            <p:cNvPr id="18" name="Picture 12">
              <a:extLst>
                <a:ext uri="{FF2B5EF4-FFF2-40B4-BE49-F238E27FC236}">
                  <a16:creationId xmlns:a16="http://schemas.microsoft.com/office/drawing/2014/main" id="{DF36F1CB-ECBF-124D-BCBD-D491286931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18789"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8883016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3CF4C-7750-E641-BBA9-C01C65BE1D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3F57DC9-7792-9B46-AEC1-4A83445F9C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6CC64A-CDC0-7C41-87EC-B4FC0D1C86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E4AF29E-6D3D-DA45-B4C6-EC913A57B8F7}"/>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6" name="Footer Placeholder 5">
            <a:extLst>
              <a:ext uri="{FF2B5EF4-FFF2-40B4-BE49-F238E27FC236}">
                <a16:creationId xmlns:a16="http://schemas.microsoft.com/office/drawing/2014/main" id="{2824CE6B-CDBE-FE4A-B8A4-540FEF4708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90D461-0B4A-FD45-BC15-EE0317166D53}"/>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42009235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C034A-953D-5946-83FC-E65923ECC20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043CB9-211B-D94B-A13E-AA833D6FD4B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62ACED-DC90-7448-8FF7-9CFCAB985CC4}"/>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5" name="Footer Placeholder 4">
            <a:extLst>
              <a:ext uri="{FF2B5EF4-FFF2-40B4-BE49-F238E27FC236}">
                <a16:creationId xmlns:a16="http://schemas.microsoft.com/office/drawing/2014/main" id="{8F4BCA4E-C946-1B44-8261-135484BB72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2732FA-03C4-8844-AFAE-AF71A5FA223C}"/>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156473277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6013BB-C137-5549-A5BF-73F45EA995C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A83D2B0-BD1E-9643-8F4E-D483135CB82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4AC8C1-39FC-6D49-9896-41456D897CBF}"/>
              </a:ext>
            </a:extLst>
          </p:cNvPr>
          <p:cNvSpPr>
            <a:spLocks noGrp="1"/>
          </p:cNvSpPr>
          <p:nvPr>
            <p:ph type="dt" sz="half" idx="10"/>
          </p:nvPr>
        </p:nvSpPr>
        <p:spPr/>
        <p:txBody>
          <a:bodyPr/>
          <a:lstStyle/>
          <a:p>
            <a:fld id="{77CA4F5B-4C0A-594D-80BB-4DAB70E004A6}" type="datetimeFigureOut">
              <a:rPr lang="en-US" smtClean="0"/>
              <a:t>4/4/2025</a:t>
            </a:fld>
            <a:endParaRPr lang="en-US"/>
          </a:p>
        </p:txBody>
      </p:sp>
      <p:sp>
        <p:nvSpPr>
          <p:cNvPr id="5" name="Footer Placeholder 4">
            <a:extLst>
              <a:ext uri="{FF2B5EF4-FFF2-40B4-BE49-F238E27FC236}">
                <a16:creationId xmlns:a16="http://schemas.microsoft.com/office/drawing/2014/main" id="{A96D110C-2310-344F-84C4-E5B582D5E7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618D0-A880-4F44-AFA2-3D9486DB9482}"/>
              </a:ext>
            </a:extLst>
          </p:cNvPr>
          <p:cNvSpPr>
            <a:spLocks noGrp="1"/>
          </p:cNvSpPr>
          <p:nvPr>
            <p:ph type="sldNum" sz="quarter" idx="12"/>
          </p:nvPr>
        </p:nvSpPr>
        <p:spPr/>
        <p:txBody>
          <a:bodyPr/>
          <a:lstStyle/>
          <a:p>
            <a:fld id="{C8BC868E-2DBB-324A-AA46-F94584A1080A}" type="slidenum">
              <a:rPr lang="en-US" smtClean="0"/>
              <a:t>‹#›</a:t>
            </a:fld>
            <a:endParaRPr lang="en-US"/>
          </a:p>
        </p:txBody>
      </p:sp>
    </p:spTree>
    <p:extLst>
      <p:ext uri="{BB962C8B-B14F-4D97-AF65-F5344CB8AC3E}">
        <p14:creationId xmlns:p14="http://schemas.microsoft.com/office/powerpoint/2010/main" val="17713261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ABB20-70B6-764C-9B88-6ADD4CF5AB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81D8B6B-BFB7-8640-829C-2DC0D1F384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2650737-FB35-E342-8EC7-45004ADB67A8}"/>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5" name="Footer Placeholder 4">
            <a:extLst>
              <a:ext uri="{FF2B5EF4-FFF2-40B4-BE49-F238E27FC236}">
                <a16:creationId xmlns:a16="http://schemas.microsoft.com/office/drawing/2014/main" id="{6DE441A8-2870-3C40-A2DE-F8B910928B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404E3E-DFF7-7045-B6FB-E8CB3D7A9FA0}"/>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2985041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B52E5-8B70-B949-9913-CBA75036E1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DDE3D5-3107-684A-8BBE-D9FA2E236DD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F3DDA7-B99C-E447-BDC0-92D5B0AADBCB}"/>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5" name="Footer Placeholder 4">
            <a:extLst>
              <a:ext uri="{FF2B5EF4-FFF2-40B4-BE49-F238E27FC236}">
                <a16:creationId xmlns:a16="http://schemas.microsoft.com/office/drawing/2014/main" id="{C27C5910-0F14-A84A-BA62-3AAAB2E6E5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F4787A-54A5-334F-8075-85EFF7561E66}"/>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248368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EE3F8-829C-EF48-84F8-AE3B6432FA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D605B9C-765E-D44D-A111-558303161F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76840A1-B92A-2C46-9D46-A1D2FC5B2F96}"/>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5" name="Footer Placeholder 4">
            <a:extLst>
              <a:ext uri="{FF2B5EF4-FFF2-40B4-BE49-F238E27FC236}">
                <a16:creationId xmlns:a16="http://schemas.microsoft.com/office/drawing/2014/main" id="{67FD55A8-4CB0-B145-97AC-9B79B02C8B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ACFBEF-96F1-4446-85DA-E3990BE13341}"/>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190404297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12340-70CF-064B-876E-798737990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C4DF05-9781-0444-AB1C-75F569281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F5241E-46C1-4243-9E9E-55323D5D6D3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F96943-B502-BB4E-A11F-F708E31AB9D9}"/>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6" name="Footer Placeholder 5">
            <a:extLst>
              <a:ext uri="{FF2B5EF4-FFF2-40B4-BE49-F238E27FC236}">
                <a16:creationId xmlns:a16="http://schemas.microsoft.com/office/drawing/2014/main" id="{7AE1552D-2AD0-674D-9E75-6B735B8BFA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E51C69-E223-B449-BDE0-9F731EDAF9E7}"/>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22797030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D734E-8E2E-D441-84DB-349068F27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D8C0957-56B3-AA4D-958C-51B5CEF196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B774958-144F-BD49-9389-B49F32970F4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27210A-857D-7140-B7FE-BAA03E563C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D93A1AB-0E45-6548-B9F2-60F10F6DE62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F60527-650E-7642-825A-0A09383F151D}"/>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8" name="Footer Placeholder 7">
            <a:extLst>
              <a:ext uri="{FF2B5EF4-FFF2-40B4-BE49-F238E27FC236}">
                <a16:creationId xmlns:a16="http://schemas.microsoft.com/office/drawing/2014/main" id="{4AD3210D-6EBB-2D42-A96C-1E863AAA004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F10312-6786-A948-9A1D-4D89AD28F761}"/>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239148110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C9646-83DA-7048-9E30-0BD905D1D4B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CA7F7E7-3918-1D45-8FDF-DC6F48596FCC}"/>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4" name="Footer Placeholder 3">
            <a:extLst>
              <a:ext uri="{FF2B5EF4-FFF2-40B4-BE49-F238E27FC236}">
                <a16:creationId xmlns:a16="http://schemas.microsoft.com/office/drawing/2014/main" id="{A6EF0EF3-6CC5-F54E-934C-FD0DBA50F24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755BEE2-2785-654B-8763-16089D62CF2F}"/>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102343530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D93EA7-8590-A84D-9B00-224E49CD87C4}"/>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3" name="Footer Placeholder 2">
            <a:extLst>
              <a:ext uri="{FF2B5EF4-FFF2-40B4-BE49-F238E27FC236}">
                <a16:creationId xmlns:a16="http://schemas.microsoft.com/office/drawing/2014/main" id="{64AF18A2-C15F-4549-96E3-75FB8E1582E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80E596-CEDF-D14F-A532-99F14386332C}"/>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1372583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9C1F5BA2-42ED-2E42-B130-3E6238DD6B30}"/>
              </a:ext>
            </a:extLst>
          </p:cNvPr>
          <p:cNvGrpSpPr/>
          <p:nvPr userDrawn="1"/>
        </p:nvGrpSpPr>
        <p:grpSpPr>
          <a:xfrm>
            <a:off x="10348510" y="390525"/>
            <a:ext cx="1527982" cy="1255773"/>
            <a:chOff x="10348510" y="390525"/>
            <a:chExt cx="1527982" cy="1255773"/>
          </a:xfrm>
        </p:grpSpPr>
        <p:sp>
          <p:nvSpPr>
            <p:cNvPr id="17" name="TextBox 1">
              <a:extLst>
                <a:ext uri="{FF2B5EF4-FFF2-40B4-BE49-F238E27FC236}">
                  <a16:creationId xmlns:a16="http://schemas.microsoft.com/office/drawing/2014/main" id="{6B9152F9-1033-1644-9557-6C8D09E480E6}"/>
                </a:ext>
              </a:extLst>
            </p:cNvPr>
            <p:cNvSpPr txBox="1">
              <a:spLocks noChangeArrowheads="1"/>
            </p:cNvSpPr>
            <p:nvPr/>
          </p:nvSpPr>
          <p:spPr bwMode="auto">
            <a:xfrm>
              <a:off x="10348510" y="1246188"/>
              <a:ext cx="1527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better planet </a:t>
              </a:r>
              <a:br>
                <a:rPr lang="en-US" altLang="en-KE" sz="1000" i="1" dirty="0">
                  <a:solidFill>
                    <a:srgbClr val="7F7F7F"/>
                  </a:solidFill>
                  <a:latin typeface="Calibri" panose="020F0502020204030204" pitchFamily="34" charset="0"/>
                  <a:cs typeface="Calibri" panose="020F0502020204030204" pitchFamily="34" charset="0"/>
                </a:rPr>
              </a:br>
              <a:r>
                <a:rPr lang="en-US" altLang="en-KE" sz="1000" i="1" dirty="0">
                  <a:solidFill>
                    <a:srgbClr val="7F7F7F"/>
                  </a:solidFill>
                  <a:latin typeface="Calibri" panose="020F0502020204030204" pitchFamily="34" charset="0"/>
                  <a:cs typeface="Calibri" panose="020F0502020204030204" pitchFamily="34" charset="0"/>
                </a:rPr>
                <a:t>through livestock</a:t>
              </a:r>
            </a:p>
          </p:txBody>
        </p:sp>
        <p:pic>
          <p:nvPicPr>
            <p:cNvPr id="18" name="Picture 12">
              <a:extLst>
                <a:ext uri="{FF2B5EF4-FFF2-40B4-BE49-F238E27FC236}">
                  <a16:creationId xmlns:a16="http://schemas.microsoft.com/office/drawing/2014/main" id="{B2EE854F-78DB-2440-8C95-4A35CD7E12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3239"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5304058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330D6-CD5F-6A4A-9F3C-44C94D39FA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3D4E0DB-E642-0E47-B6EE-15E551F2AF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FD92CCF-8569-2E44-8FC8-B4D0BFB95C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F0678F0-8703-6244-837E-4D8381052E94}"/>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6" name="Footer Placeholder 5">
            <a:extLst>
              <a:ext uri="{FF2B5EF4-FFF2-40B4-BE49-F238E27FC236}">
                <a16:creationId xmlns:a16="http://schemas.microsoft.com/office/drawing/2014/main" id="{DD1822F8-45C2-CA4A-939D-E382BF966C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6A5401-253C-6744-89CB-0E74E45FEA1C}"/>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410141348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06588-C880-364B-84D8-97E2C12D8B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72D1FDE-3315-8B4F-B36F-203104FDAF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8885B70-6351-2344-A63A-D539DF9D06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F272D69-D5AF-9C46-847C-2D68061E720D}"/>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6" name="Footer Placeholder 5">
            <a:extLst>
              <a:ext uri="{FF2B5EF4-FFF2-40B4-BE49-F238E27FC236}">
                <a16:creationId xmlns:a16="http://schemas.microsoft.com/office/drawing/2014/main" id="{76388E29-507B-FD4E-9001-6198D33F26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4FF94A-D880-F740-A5C6-5F7B648BFD76}"/>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36555027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6D6E9-BFB7-984B-9207-EBE91867A7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6780225-4CF8-1047-8E66-9831117239A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7A0AE2-3429-0F44-A790-7416DB770291}"/>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5" name="Footer Placeholder 4">
            <a:extLst>
              <a:ext uri="{FF2B5EF4-FFF2-40B4-BE49-F238E27FC236}">
                <a16:creationId xmlns:a16="http://schemas.microsoft.com/office/drawing/2014/main" id="{88A266FE-9A6A-104C-9D64-71995F4155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3ECB26-D1D7-6143-832E-63C6C81986C5}"/>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162371235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A83FD8-F4B0-B841-932C-3CC19FB8418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9AF3E9D-40A8-4B4B-939A-550DB9555FA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EAFC22-3177-BF44-B3FD-BFA9E0ED54A6}"/>
              </a:ext>
            </a:extLst>
          </p:cNvPr>
          <p:cNvSpPr>
            <a:spLocks noGrp="1"/>
          </p:cNvSpPr>
          <p:nvPr>
            <p:ph type="dt" sz="half" idx="10"/>
          </p:nvPr>
        </p:nvSpPr>
        <p:spPr/>
        <p:txBody>
          <a:bodyPr/>
          <a:lstStyle/>
          <a:p>
            <a:fld id="{C12239B5-0DC4-D244-A861-73CADBC6A9ED}" type="datetimeFigureOut">
              <a:rPr lang="en-US" smtClean="0"/>
              <a:t>4/4/2025</a:t>
            </a:fld>
            <a:endParaRPr lang="en-US"/>
          </a:p>
        </p:txBody>
      </p:sp>
      <p:sp>
        <p:nvSpPr>
          <p:cNvPr id="5" name="Footer Placeholder 4">
            <a:extLst>
              <a:ext uri="{FF2B5EF4-FFF2-40B4-BE49-F238E27FC236}">
                <a16:creationId xmlns:a16="http://schemas.microsoft.com/office/drawing/2014/main" id="{F6BB14A3-7B7F-5449-BCDD-3A4240E6A4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6F9E04-B74C-FC4D-BBEB-4A94C82DD1F2}"/>
              </a:ext>
            </a:extLst>
          </p:cNvPr>
          <p:cNvSpPr>
            <a:spLocks noGrp="1"/>
          </p:cNvSpPr>
          <p:nvPr>
            <p:ph type="sldNum" sz="quarter" idx="12"/>
          </p:nvPr>
        </p:nvSpPr>
        <p:spPr/>
        <p:txBody>
          <a:bodyPr/>
          <a:lstStyle/>
          <a:p>
            <a:fld id="{9ACD469C-5542-6E45-A50F-F666D88FAF8C}" type="slidenum">
              <a:rPr lang="en-US" smtClean="0"/>
              <a:t>‹#›</a:t>
            </a:fld>
            <a:endParaRPr lang="en-US"/>
          </a:p>
        </p:txBody>
      </p:sp>
    </p:spTree>
    <p:extLst>
      <p:ext uri="{BB962C8B-B14F-4D97-AF65-F5344CB8AC3E}">
        <p14:creationId xmlns:p14="http://schemas.microsoft.com/office/powerpoint/2010/main" val="14977208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C1858-5E67-ED46-92A7-94B5722098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B0CAD6-B40B-7ABC-4664-393783699F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A83A213-BEE3-66E3-41F7-885E708421BA}"/>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5" name="Footer Placeholder 4">
            <a:extLst>
              <a:ext uri="{FF2B5EF4-FFF2-40B4-BE49-F238E27FC236}">
                <a16:creationId xmlns:a16="http://schemas.microsoft.com/office/drawing/2014/main" id="{D8C7384E-5767-B1EC-A887-690DD11925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F23EBF-13BC-DEC5-DD7F-D97A9E30EBB0}"/>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21452702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72AD5-346A-58DD-4CA8-BC90F4EC82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0B4D76-8A31-D373-428A-BDDD4C81F4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86390E-A52A-5ACE-15B8-52969D4CEC3F}"/>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5" name="Footer Placeholder 4">
            <a:extLst>
              <a:ext uri="{FF2B5EF4-FFF2-40B4-BE49-F238E27FC236}">
                <a16:creationId xmlns:a16="http://schemas.microsoft.com/office/drawing/2014/main" id="{CDE9413F-4D51-51F9-F76F-0AB84B2F6A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14AF10-F635-F1D7-A766-5540A764B3A7}"/>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261943995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8A1F3-5B75-5D6D-0CDA-DE044271BBD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96B87F7-46B0-330F-37BF-3C252566DF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F0A547-D148-3100-E4F0-0E148C01381D}"/>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5" name="Footer Placeholder 4">
            <a:extLst>
              <a:ext uri="{FF2B5EF4-FFF2-40B4-BE49-F238E27FC236}">
                <a16:creationId xmlns:a16="http://schemas.microsoft.com/office/drawing/2014/main" id="{A1F33036-3E91-C6D2-5B37-34B3AA0B69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8DC0B7-DC72-80B0-2CB1-37D29E205518}"/>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337176542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E17F5-B87D-918C-3069-CE12810303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B9739B-5967-51E4-4E5D-9FF44AF380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2FCE99-60A8-D103-C12B-30583AF4C3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3AC81CE-267D-4B50-D334-AA53B4AA2889}"/>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6" name="Footer Placeholder 5">
            <a:extLst>
              <a:ext uri="{FF2B5EF4-FFF2-40B4-BE49-F238E27FC236}">
                <a16:creationId xmlns:a16="http://schemas.microsoft.com/office/drawing/2014/main" id="{C2FC02E0-C830-BB3A-4C4C-734C7CCE94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ACB581-F517-99F3-7E68-B708C6EED8EB}"/>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20316000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FAE1F-24F7-BAB2-182A-6E734EC04F4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973C58-95E3-8E02-0733-5189BCA120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3B64D8-3578-A5A4-A4E6-FB20C65B09B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16A074E-5A7C-138D-8C0C-6AAD3181C9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27A393-5FFB-6640-FF67-1FCA685125A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7B5AF36-A428-9885-CB14-8B3937D11279}"/>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8" name="Footer Placeholder 7">
            <a:extLst>
              <a:ext uri="{FF2B5EF4-FFF2-40B4-BE49-F238E27FC236}">
                <a16:creationId xmlns:a16="http://schemas.microsoft.com/office/drawing/2014/main" id="{EDE3BC01-F1A3-C020-785D-AB7A15B010A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D5525A5-41AA-A501-29B0-E8B6841CF429}"/>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26599428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FF81B-5535-5B59-08B9-4D9B555B6F7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515550D-A7EB-CB64-5BDD-634A19E10B51}"/>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4" name="Footer Placeholder 3">
            <a:extLst>
              <a:ext uri="{FF2B5EF4-FFF2-40B4-BE49-F238E27FC236}">
                <a16:creationId xmlns:a16="http://schemas.microsoft.com/office/drawing/2014/main" id="{0A920D9A-6688-121B-1A31-E03635F3E7C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91FD36B-89F1-72F2-DB3A-505672658C6A}"/>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3498024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1881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E6046AB-6860-6017-6DA6-D6D999963802}"/>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3" name="Footer Placeholder 2">
            <a:extLst>
              <a:ext uri="{FF2B5EF4-FFF2-40B4-BE49-F238E27FC236}">
                <a16:creationId xmlns:a16="http://schemas.microsoft.com/office/drawing/2014/main" id="{B522CCA6-BFD3-1F8B-AF65-570ACE3046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CD4746-6E9C-97F3-3A75-B81E151B95F1}"/>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331800118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62BB4-B156-4C83-A042-D21078D9FA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6CEB83B-4D85-7387-0083-5E391ECFE5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B67F0D-D1F3-D5B3-80DD-24A3B1B44C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C720E2-A790-9884-B1FC-A37EBC11D43B}"/>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6" name="Footer Placeholder 5">
            <a:extLst>
              <a:ext uri="{FF2B5EF4-FFF2-40B4-BE49-F238E27FC236}">
                <a16:creationId xmlns:a16="http://schemas.microsoft.com/office/drawing/2014/main" id="{8A4E8386-35D4-EE2A-6673-F156E77158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C1FDC6-1EEA-7685-EA54-A0647ABCB23A}"/>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176541800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8FE7C-BD74-C6C4-FF15-BB2914F266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D34FE38-8B12-8DDB-3958-7BDEE2436F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B14D177-1D90-2743-2D56-E1F9C90179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506EF6-DC72-E41D-6CE5-45462DE9BB2B}"/>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6" name="Footer Placeholder 5">
            <a:extLst>
              <a:ext uri="{FF2B5EF4-FFF2-40B4-BE49-F238E27FC236}">
                <a16:creationId xmlns:a16="http://schemas.microsoft.com/office/drawing/2014/main" id="{FBA5781B-020C-2908-BB1A-CF6B083A75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CC4BBD-BA7C-B047-A18C-771BB4BD98B1}"/>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59914282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7D2F8-6A5A-C3A4-5DA6-44C19EEB382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B8B6025-4628-2FD6-9148-9255CC9EC5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C4291B-F20E-8A4B-3E75-84B6E1B7B706}"/>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5" name="Footer Placeholder 4">
            <a:extLst>
              <a:ext uri="{FF2B5EF4-FFF2-40B4-BE49-F238E27FC236}">
                <a16:creationId xmlns:a16="http://schemas.microsoft.com/office/drawing/2014/main" id="{EE2138E9-ACE6-7F77-3D59-3EDF55DF9B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7F4A6-C768-2938-08F8-CEF63C213938}"/>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375586814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2BBF90-C956-E67D-533B-5919ADED41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3FCF8D2-FF1F-1B5B-490D-748D9865DE7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F9D952-C855-4E59-5AF4-837533C3068C}"/>
              </a:ext>
            </a:extLst>
          </p:cNvPr>
          <p:cNvSpPr>
            <a:spLocks noGrp="1"/>
          </p:cNvSpPr>
          <p:nvPr>
            <p:ph type="dt" sz="half" idx="10"/>
          </p:nvPr>
        </p:nvSpPr>
        <p:spPr/>
        <p:txBody>
          <a:bodyPr/>
          <a:lstStyle/>
          <a:p>
            <a:fld id="{847387D3-32EA-42E0-BC70-D486938BD5B8}" type="datetimeFigureOut">
              <a:rPr lang="en-US" smtClean="0"/>
              <a:t>4/4/2025</a:t>
            </a:fld>
            <a:endParaRPr lang="en-US"/>
          </a:p>
        </p:txBody>
      </p:sp>
      <p:sp>
        <p:nvSpPr>
          <p:cNvPr id="5" name="Footer Placeholder 4">
            <a:extLst>
              <a:ext uri="{FF2B5EF4-FFF2-40B4-BE49-F238E27FC236}">
                <a16:creationId xmlns:a16="http://schemas.microsoft.com/office/drawing/2014/main" id="{D1B9156D-B167-BC6B-40E9-85A41FBA21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53B468-4D28-0A5F-0A4C-70C475B80296}"/>
              </a:ext>
            </a:extLst>
          </p:cNvPr>
          <p:cNvSpPr>
            <a:spLocks noGrp="1"/>
          </p:cNvSpPr>
          <p:nvPr>
            <p:ph type="sldNum" sz="quarter" idx="12"/>
          </p:nvPr>
        </p:nvSpPr>
        <p:spPr/>
        <p:txBody>
          <a:bodyPr/>
          <a:lstStyle/>
          <a:p>
            <a:fld id="{2881E6BD-2D17-4EAC-90EA-72431E350676}" type="slidenum">
              <a:rPr lang="en-US" smtClean="0"/>
              <a:t>‹#›</a:t>
            </a:fld>
            <a:endParaRPr lang="en-US"/>
          </a:p>
        </p:txBody>
      </p:sp>
    </p:spTree>
    <p:extLst>
      <p:ext uri="{BB962C8B-B14F-4D97-AF65-F5344CB8AC3E}">
        <p14:creationId xmlns:p14="http://schemas.microsoft.com/office/powerpoint/2010/main" val="247822378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2413329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349035029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159802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80658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59553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theme" Target="../theme/theme6.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 id="2147485697" r:id="rId2"/>
    <p:sldLayoutId id="2147485698" r:id="rId3"/>
    <p:sldLayoutId id="2147485699" r:id="rId4"/>
    <p:sldLayoutId id="2147485700" r:id="rId5"/>
    <p:sldLayoutId id="2147485701" r:id="rId6"/>
    <p:sldLayoutId id="2147485702" r:id="rId7"/>
    <p:sldLayoutId id="2147485703" r:id="rId8"/>
    <p:sldLayoutId id="2147485704" r:id="rId9"/>
    <p:sldLayoutId id="2147485705" r:id="rId10"/>
    <p:sldLayoutId id="2147485706" r:id="rId11"/>
    <p:sldLayoutId id="2147485707" r:id="rId12"/>
    <p:sldLayoutId id="2147485708" r:id="rId13"/>
    <p:sldLayoutId id="2147485709" r:id="rId14"/>
    <p:sldLayoutId id="2147485710" r:id="rId15"/>
    <p:sldLayoutId id="2147485711" r:id="rId16"/>
    <p:sldLayoutId id="2147485712" r:id="rId17"/>
    <p:sldLayoutId id="2147485695" r:id="rId18"/>
    <p:sldLayoutId id="2147485713" r:id="rId19"/>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1511BF-C367-2D4D-BF0D-D9E695AFAF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3999597-5F84-B743-BB1D-2F10E9AF54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F2820E-3E95-F14A-9697-136BAF4E44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14FEE3-B0F2-8341-921B-B4D6900B6E26}" type="datetimeFigureOut">
              <a:rPr lang="en-US" smtClean="0"/>
              <a:t>4/4/2025</a:t>
            </a:fld>
            <a:endParaRPr lang="en-US"/>
          </a:p>
        </p:txBody>
      </p:sp>
      <p:sp>
        <p:nvSpPr>
          <p:cNvPr id="5" name="Footer Placeholder 4">
            <a:extLst>
              <a:ext uri="{FF2B5EF4-FFF2-40B4-BE49-F238E27FC236}">
                <a16:creationId xmlns:a16="http://schemas.microsoft.com/office/drawing/2014/main" id="{78265038-B1CC-F64F-B755-8223B5E383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AC1FBE7-60BB-024F-AD77-F24E921CC2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45824F-03B6-094E-B0AF-BF4376AC75AB}" type="slidenum">
              <a:rPr lang="en-US" smtClean="0"/>
              <a:t>‹#›</a:t>
            </a:fld>
            <a:endParaRPr lang="en-US"/>
          </a:p>
        </p:txBody>
      </p:sp>
    </p:spTree>
    <p:extLst>
      <p:ext uri="{BB962C8B-B14F-4D97-AF65-F5344CB8AC3E}">
        <p14:creationId xmlns:p14="http://schemas.microsoft.com/office/powerpoint/2010/main" val="3265202324"/>
      </p:ext>
    </p:extLst>
  </p:cSld>
  <p:clrMap bg1="lt1" tx1="dk1" bg2="lt2" tx2="dk2" accent1="accent1" accent2="accent2" accent3="accent3" accent4="accent4" accent5="accent5" accent6="accent6" hlink="hlink" folHlink="folHlink"/>
  <p:sldLayoutIdLst>
    <p:sldLayoutId id="2147485734" r:id="rId1"/>
    <p:sldLayoutId id="2147485735" r:id="rId2"/>
    <p:sldLayoutId id="2147485736" r:id="rId3"/>
    <p:sldLayoutId id="2147485737" r:id="rId4"/>
    <p:sldLayoutId id="2147485738" r:id="rId5"/>
    <p:sldLayoutId id="2147485739" r:id="rId6"/>
    <p:sldLayoutId id="2147485740" r:id="rId7"/>
    <p:sldLayoutId id="2147485741" r:id="rId8"/>
    <p:sldLayoutId id="2147485742" r:id="rId9"/>
    <p:sldLayoutId id="2147485743" r:id="rId10"/>
    <p:sldLayoutId id="2147485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52958A-C14F-AD4C-BCA0-CAE11AC17B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7DA7532-E324-F54C-B8F6-80D3031483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E5F4C0-C0EE-5B49-BA8C-62AF671FCD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DEAB29-4B16-AB43-9258-4734153E8178}" type="datetimeFigureOut">
              <a:rPr lang="en-US" smtClean="0"/>
              <a:t>4/4/2025</a:t>
            </a:fld>
            <a:endParaRPr lang="en-US"/>
          </a:p>
        </p:txBody>
      </p:sp>
      <p:sp>
        <p:nvSpPr>
          <p:cNvPr id="5" name="Footer Placeholder 4">
            <a:extLst>
              <a:ext uri="{FF2B5EF4-FFF2-40B4-BE49-F238E27FC236}">
                <a16:creationId xmlns:a16="http://schemas.microsoft.com/office/drawing/2014/main" id="{CF1EF54D-2DD3-624B-B4CC-210909BB0B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82D8F60-DA89-884F-B93A-E073CF07E4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3A4EE-78E1-784D-B88F-F12AC61820F9}" type="slidenum">
              <a:rPr lang="en-US" smtClean="0"/>
              <a:t>‹#›</a:t>
            </a:fld>
            <a:endParaRPr lang="en-US"/>
          </a:p>
        </p:txBody>
      </p:sp>
    </p:spTree>
    <p:extLst>
      <p:ext uri="{BB962C8B-B14F-4D97-AF65-F5344CB8AC3E}">
        <p14:creationId xmlns:p14="http://schemas.microsoft.com/office/powerpoint/2010/main" val="552527015"/>
      </p:ext>
    </p:extLst>
  </p:cSld>
  <p:clrMap bg1="lt1" tx1="dk1" bg2="lt2" tx2="dk2" accent1="accent1" accent2="accent2" accent3="accent3" accent4="accent4" accent5="accent5" accent6="accent6" hlink="hlink" folHlink="folHlink"/>
  <p:sldLayoutIdLst>
    <p:sldLayoutId id="2147485746" r:id="rId1"/>
    <p:sldLayoutId id="2147485747" r:id="rId2"/>
    <p:sldLayoutId id="2147485748" r:id="rId3"/>
    <p:sldLayoutId id="2147485749" r:id="rId4"/>
    <p:sldLayoutId id="2147485750" r:id="rId5"/>
    <p:sldLayoutId id="2147485751" r:id="rId6"/>
    <p:sldLayoutId id="2147485752" r:id="rId7"/>
    <p:sldLayoutId id="2147485753" r:id="rId8"/>
    <p:sldLayoutId id="2147485754" r:id="rId9"/>
    <p:sldLayoutId id="2147485755" r:id="rId10"/>
    <p:sldLayoutId id="2147485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5298D8-3CB9-3A4A-992A-8828BCC3AB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D8849F1-E951-1546-A8A3-5DF85C1542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501272-4E6C-304F-8A7E-5E6ABE134B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CA4F5B-4C0A-594D-80BB-4DAB70E004A6}" type="datetimeFigureOut">
              <a:rPr lang="en-US" smtClean="0"/>
              <a:t>4/4/2025</a:t>
            </a:fld>
            <a:endParaRPr lang="en-US"/>
          </a:p>
        </p:txBody>
      </p:sp>
      <p:sp>
        <p:nvSpPr>
          <p:cNvPr id="5" name="Footer Placeholder 4">
            <a:extLst>
              <a:ext uri="{FF2B5EF4-FFF2-40B4-BE49-F238E27FC236}">
                <a16:creationId xmlns:a16="http://schemas.microsoft.com/office/drawing/2014/main" id="{B2107BCB-376D-034C-8B3A-68D68D6543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CEC5436-D2E4-5247-B1A2-2CD35550AC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BC868E-2DBB-324A-AA46-F94584A1080A}" type="slidenum">
              <a:rPr lang="en-US" smtClean="0"/>
              <a:t>‹#›</a:t>
            </a:fld>
            <a:endParaRPr lang="en-US"/>
          </a:p>
        </p:txBody>
      </p:sp>
    </p:spTree>
    <p:extLst>
      <p:ext uri="{BB962C8B-B14F-4D97-AF65-F5344CB8AC3E}">
        <p14:creationId xmlns:p14="http://schemas.microsoft.com/office/powerpoint/2010/main" val="2690068337"/>
      </p:ext>
    </p:extLst>
  </p:cSld>
  <p:clrMap bg1="lt1" tx1="dk1" bg2="lt2" tx2="dk2" accent1="accent1" accent2="accent2" accent3="accent3" accent4="accent4" accent5="accent5" accent6="accent6" hlink="hlink" folHlink="folHlink"/>
  <p:sldLayoutIdLst>
    <p:sldLayoutId id="2147485758" r:id="rId1"/>
    <p:sldLayoutId id="2147485759" r:id="rId2"/>
    <p:sldLayoutId id="2147485760" r:id="rId3"/>
    <p:sldLayoutId id="2147485761" r:id="rId4"/>
    <p:sldLayoutId id="2147485762" r:id="rId5"/>
    <p:sldLayoutId id="2147485763" r:id="rId6"/>
    <p:sldLayoutId id="2147485764" r:id="rId7"/>
    <p:sldLayoutId id="2147485765" r:id="rId8"/>
    <p:sldLayoutId id="2147485766" r:id="rId9"/>
    <p:sldLayoutId id="2147485767" r:id="rId10"/>
    <p:sldLayoutId id="21474857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CDBEA8-8BCE-AC43-8CE6-A0D9A8C6D4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2D35C6-45E1-F241-8431-46082608FA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D78239-2D40-9241-8B70-A2B799B202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2239B5-0DC4-D244-A861-73CADBC6A9ED}" type="datetimeFigureOut">
              <a:rPr lang="en-US" smtClean="0"/>
              <a:t>4/4/2025</a:t>
            </a:fld>
            <a:endParaRPr lang="en-US"/>
          </a:p>
        </p:txBody>
      </p:sp>
      <p:sp>
        <p:nvSpPr>
          <p:cNvPr id="5" name="Footer Placeholder 4">
            <a:extLst>
              <a:ext uri="{FF2B5EF4-FFF2-40B4-BE49-F238E27FC236}">
                <a16:creationId xmlns:a16="http://schemas.microsoft.com/office/drawing/2014/main" id="{4A4EB68E-1D17-FB45-A21B-C2445E1424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B42ED4A-0682-404A-80C0-E38E9575D9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CD469C-5542-6E45-A50F-F666D88FAF8C}" type="slidenum">
              <a:rPr lang="en-US" smtClean="0"/>
              <a:t>‹#›</a:t>
            </a:fld>
            <a:endParaRPr lang="en-US"/>
          </a:p>
        </p:txBody>
      </p:sp>
    </p:spTree>
    <p:extLst>
      <p:ext uri="{BB962C8B-B14F-4D97-AF65-F5344CB8AC3E}">
        <p14:creationId xmlns:p14="http://schemas.microsoft.com/office/powerpoint/2010/main" val="3095881591"/>
      </p:ext>
    </p:extLst>
  </p:cSld>
  <p:clrMap bg1="lt1" tx1="dk1" bg2="lt2" tx2="dk2" accent1="accent1" accent2="accent2" accent3="accent3" accent4="accent4" accent5="accent5" accent6="accent6" hlink="hlink" folHlink="folHlink"/>
  <p:sldLayoutIdLst>
    <p:sldLayoutId id="2147485770" r:id="rId1"/>
    <p:sldLayoutId id="2147485771" r:id="rId2"/>
    <p:sldLayoutId id="2147485772" r:id="rId3"/>
    <p:sldLayoutId id="2147485773" r:id="rId4"/>
    <p:sldLayoutId id="2147485774" r:id="rId5"/>
    <p:sldLayoutId id="2147485775" r:id="rId6"/>
    <p:sldLayoutId id="2147485776" r:id="rId7"/>
    <p:sldLayoutId id="2147485777" r:id="rId8"/>
    <p:sldLayoutId id="2147485778" r:id="rId9"/>
    <p:sldLayoutId id="2147485779" r:id="rId10"/>
    <p:sldLayoutId id="21474857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AD5A01-3FA3-39DA-7E2B-BB07AFB1F9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78609D6-04B2-7A6B-272B-3338E180C0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82E386-7653-6296-7360-5994069819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7387D3-32EA-42E0-BC70-D486938BD5B8}" type="datetimeFigureOut">
              <a:rPr lang="en-US" smtClean="0"/>
              <a:t>4/4/2025</a:t>
            </a:fld>
            <a:endParaRPr lang="en-US"/>
          </a:p>
        </p:txBody>
      </p:sp>
      <p:sp>
        <p:nvSpPr>
          <p:cNvPr id="5" name="Footer Placeholder 4">
            <a:extLst>
              <a:ext uri="{FF2B5EF4-FFF2-40B4-BE49-F238E27FC236}">
                <a16:creationId xmlns:a16="http://schemas.microsoft.com/office/drawing/2014/main" id="{BF01467D-6BBE-F92A-89EC-69F451CEA6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DF26020-91AF-EFF3-48BA-DDD3F04D93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881E6BD-2D17-4EAC-90EA-72431E350676}" type="slidenum">
              <a:rPr lang="en-US" smtClean="0"/>
              <a:t>‹#›</a:t>
            </a:fld>
            <a:endParaRPr lang="en-US"/>
          </a:p>
        </p:txBody>
      </p:sp>
    </p:spTree>
    <p:extLst>
      <p:ext uri="{BB962C8B-B14F-4D97-AF65-F5344CB8AC3E}">
        <p14:creationId xmlns:p14="http://schemas.microsoft.com/office/powerpoint/2010/main" val="2482722481"/>
      </p:ext>
    </p:extLst>
  </p:cSld>
  <p:clrMap bg1="lt1" tx1="dk1" bg2="lt2" tx2="dk2" accent1="accent1" accent2="accent2" accent3="accent3" accent4="accent4" accent5="accent5" accent6="accent6" hlink="hlink" folHlink="folHlink"/>
  <p:sldLayoutIdLst>
    <p:sldLayoutId id="2147485716" r:id="rId1"/>
    <p:sldLayoutId id="2147485717" r:id="rId2"/>
    <p:sldLayoutId id="2147485718" r:id="rId3"/>
    <p:sldLayoutId id="2147485719" r:id="rId4"/>
    <p:sldLayoutId id="2147485720" r:id="rId5"/>
    <p:sldLayoutId id="2147485721" r:id="rId6"/>
    <p:sldLayoutId id="2147485722" r:id="rId7"/>
    <p:sldLayoutId id="2147485723" r:id="rId8"/>
    <p:sldLayoutId id="2147485724" r:id="rId9"/>
    <p:sldLayoutId id="2147485725" r:id="rId10"/>
    <p:sldLayoutId id="2147485726" r:id="rId11"/>
    <p:sldLayoutId id="2147485730" r:id="rId12"/>
    <p:sldLayoutId id="2147485731" r:id="rId13"/>
    <p:sldLayoutId id="214748573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0.xml"/><Relationship Id="rId5" Type="http://schemas.openxmlformats.org/officeDocument/2006/relationships/image" Target="../media/image22.jpe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76.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6.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5.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14.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xml.rels><?xml version="1.0" encoding="UTF-8" standalone="yes"?>
<Relationships xmlns="http://schemas.openxmlformats.org/package/2006/relationships"><Relationship Id="rId8" Type="http://schemas.openxmlformats.org/officeDocument/2006/relationships/hyperlink" Target="https://hdl.handle.net/10568/113999" TargetMode="External"/><Relationship Id="rId3" Type="http://schemas.openxmlformats.org/officeDocument/2006/relationships/hyperlink" Target="https://hdl.handle.net/10568/132575" TargetMode="External"/><Relationship Id="rId7" Type="http://schemas.openxmlformats.org/officeDocument/2006/relationships/hyperlink" Target="https://www.sciencedirect.com/science/article/pii/S0956713521004412" TargetMode="External"/><Relationship Id="rId2" Type="http://schemas.openxmlformats.org/officeDocument/2006/relationships/hyperlink" Target="https://hdl.handle.net/10568/117698" TargetMode="External"/><Relationship Id="rId1" Type="http://schemas.openxmlformats.org/officeDocument/2006/relationships/slideLayout" Target="../slideLayouts/slideLayout75.xml"/><Relationship Id="rId6" Type="http://schemas.openxmlformats.org/officeDocument/2006/relationships/hyperlink" Target="https://www.sciencedirect.com/science/article/pii/S0167587724000291" TargetMode="External"/><Relationship Id="rId5" Type="http://schemas.openxmlformats.org/officeDocument/2006/relationships/hyperlink" Target="https://hdl.handle.net/10568/97039" TargetMode="External"/><Relationship Id="rId10" Type="http://schemas.openxmlformats.org/officeDocument/2006/relationships/hyperlink" Target="https://www.jvbs.net/publication/vol_6/issue_2/paper_3.pdf" TargetMode="External"/><Relationship Id="rId4" Type="http://schemas.openxmlformats.org/officeDocument/2006/relationships/hyperlink" Target="https://hdl.handle.net/10568/115056" TargetMode="External"/><Relationship Id="rId9" Type="http://schemas.openxmlformats.org/officeDocument/2006/relationships/hyperlink" Target="https://www.sciencedirect.com/science/article/pii/S0167587723000831"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450056" y="834278"/>
            <a:ext cx="10428615" cy="1390650"/>
          </a:xfrm>
        </p:spPr>
        <p:txBody>
          <a:bodyPr>
            <a:noAutofit/>
          </a:bodyPr>
          <a:lstStyle/>
          <a:p>
            <a:pPr algn="l">
              <a:defRPr/>
            </a:pPr>
            <a:br>
              <a:rPr lang="en-US" sz="3600" dirty="0">
                <a:effectLst/>
                <a:latin typeface="Aptos" panose="020B0004020202020204" pitchFamily="34" charset="0"/>
                <a:ea typeface="Aptos" panose="020B0004020202020204" pitchFamily="34" charset="0"/>
                <a:cs typeface="Aptos" panose="020B0004020202020204" pitchFamily="34" charset="0"/>
              </a:rPr>
            </a:br>
            <a:r>
              <a:rPr lang="en-US" sz="3600" dirty="0">
                <a:effectLst/>
                <a:latin typeface="Aptos" panose="020B0004020202020204" pitchFamily="34" charset="0"/>
                <a:ea typeface="Aptos" panose="020B0004020202020204" pitchFamily="34" charset="0"/>
                <a:cs typeface="Aptos" panose="020B0004020202020204" pitchFamily="34" charset="0"/>
              </a:rPr>
              <a:t>Livestock technological innovation adoption:  </a:t>
            </a:r>
            <a:br>
              <a:rPr lang="en-US" sz="3600" dirty="0">
                <a:effectLst/>
                <a:latin typeface="Aptos" panose="020B0004020202020204" pitchFamily="34" charset="0"/>
                <a:ea typeface="Aptos" panose="020B0004020202020204" pitchFamily="34" charset="0"/>
                <a:cs typeface="Aptos" panose="020B0004020202020204" pitchFamily="34" charset="0"/>
              </a:rPr>
            </a:br>
            <a:r>
              <a:rPr lang="en-US" sz="3600" dirty="0">
                <a:effectLst/>
                <a:latin typeface="Aptos" panose="020B0004020202020204" pitchFamily="34" charset="0"/>
                <a:ea typeface="Aptos" panose="020B0004020202020204" pitchFamily="34" charset="0"/>
                <a:cs typeface="Aptos" panose="020B0004020202020204" pitchFamily="34" charset="0"/>
              </a:rPr>
              <a:t>challenges and opportunities – Africa lens</a:t>
            </a:r>
            <a:endParaRPr lang="en-US" sz="3600" dirty="0"/>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736600" y="3513138"/>
            <a:ext cx="5882564"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Karen Marshall</a:t>
            </a:r>
          </a:p>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Principal scientist, International Livestock Research Institute</a:t>
            </a:r>
          </a:p>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Interim deputy director, One-CGIAR Sustainable Animal and Aquatic Foods Science Program</a:t>
            </a:r>
          </a:p>
        </p:txBody>
      </p:sp>
      <p:sp>
        <p:nvSpPr>
          <p:cNvPr id="23555" name="Subtitle 2">
            <a:extLst>
              <a:ext uri="{FF2B5EF4-FFF2-40B4-BE49-F238E27FC236}">
                <a16:creationId xmlns:a16="http://schemas.microsoft.com/office/drawing/2014/main" id="{2487E3FA-17F2-0648-A202-AF4ED38825C9}"/>
              </a:ext>
            </a:extLst>
          </p:cNvPr>
          <p:cNvSpPr txBox="1">
            <a:spLocks noChangeArrowheads="1"/>
          </p:cNvSpPr>
          <p:nvPr/>
        </p:nvSpPr>
        <p:spPr bwMode="auto">
          <a:xfrm>
            <a:off x="736600" y="4877702"/>
            <a:ext cx="5057775"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sz="1600" b="1" dirty="0">
                <a:solidFill>
                  <a:schemeClr val="tx2">
                    <a:lumMod val="75000"/>
                    <a:lumOff val="25000"/>
                  </a:schemeClr>
                </a:solidFill>
                <a:latin typeface="Calibri" panose="020F0502020204030204" pitchFamily="34" charset="0"/>
              </a:rPr>
              <a:t>FAO inaugural science webinar</a:t>
            </a:r>
          </a:p>
          <a:p>
            <a:pPr eaLnBrk="1" hangingPunct="1">
              <a:lnSpc>
                <a:spcPct val="90000"/>
              </a:lnSpc>
              <a:spcBef>
                <a:spcPts val="400"/>
              </a:spcBef>
              <a:buFont typeface="Arial" panose="020B0604020202020204" pitchFamily="34" charset="0"/>
              <a:buNone/>
            </a:pPr>
            <a:r>
              <a:rPr lang="en-US" altLang="en-KE" sz="1600" b="1" dirty="0">
                <a:solidFill>
                  <a:schemeClr val="tx2">
                    <a:lumMod val="75000"/>
                    <a:lumOff val="25000"/>
                  </a:schemeClr>
                </a:solidFill>
                <a:latin typeface="Calibri" panose="020F0502020204030204" pitchFamily="34" charset="0"/>
              </a:rPr>
              <a:t>Virtual, 27 March 2025</a:t>
            </a:r>
          </a:p>
        </p:txBody>
      </p:sp>
      <p:pic>
        <p:nvPicPr>
          <p:cNvPr id="3" name="Picture 2" descr="A person with two goats&#10;&#10;AI-generated content may be incorrect.">
            <a:extLst>
              <a:ext uri="{FF2B5EF4-FFF2-40B4-BE49-F238E27FC236}">
                <a16:creationId xmlns:a16="http://schemas.microsoft.com/office/drawing/2014/main" id="{71C812E0-0528-B642-CC89-08EDD49C75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6422" y="3271311"/>
            <a:ext cx="4816160" cy="321278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FE3E18-A03C-EDDE-B5AC-34ED9C496CD0}"/>
            </a:ext>
          </a:extLst>
        </p:cNvPr>
        <p:cNvGrpSpPr/>
        <p:nvPr/>
      </p:nvGrpSpPr>
      <p:grpSpPr>
        <a:xfrm>
          <a:off x="0" y="0"/>
          <a:ext cx="0" cy="0"/>
          <a:chOff x="0" y="0"/>
          <a:chExt cx="0" cy="0"/>
        </a:xfrm>
      </p:grpSpPr>
      <p:sp>
        <p:nvSpPr>
          <p:cNvPr id="28664" name="Title 1">
            <a:extLst>
              <a:ext uri="{FF2B5EF4-FFF2-40B4-BE49-F238E27FC236}">
                <a16:creationId xmlns:a16="http://schemas.microsoft.com/office/drawing/2014/main" id="{CC1A5AA8-114A-AC88-2C53-4D4181D25624}"/>
              </a:ext>
            </a:extLst>
          </p:cNvPr>
          <p:cNvSpPr txBox="1">
            <a:spLocks/>
          </p:cNvSpPr>
          <p:nvPr/>
        </p:nvSpPr>
        <p:spPr>
          <a:xfrm>
            <a:off x="618274" y="30848"/>
            <a:ext cx="5168331" cy="7958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200" i="0" u="none" strike="noStrike" kern="1200" cap="none" spc="0" normalizeH="0" baseline="0" noProof="0" dirty="0">
                <a:ln>
                  <a:noFill/>
                </a:ln>
                <a:solidFill>
                  <a:srgbClr val="712C3D"/>
                </a:solidFill>
                <a:effectLst/>
                <a:uLnTx/>
                <a:uFillTx/>
                <a:ea typeface="+mj-ea"/>
                <a:cs typeface="Calibri Light" panose="020F0302020204030204" pitchFamily="34" charset="0"/>
              </a:rPr>
              <a:t>The livestock discourse</a:t>
            </a:r>
            <a:endParaRPr kumimoji="0" lang="en-NP" sz="3200" i="0" u="none" strike="noStrike" kern="1200" cap="none" spc="0" normalizeH="0" baseline="0" noProof="0" dirty="0">
              <a:ln>
                <a:noFill/>
              </a:ln>
              <a:solidFill>
                <a:srgbClr val="712C3D"/>
              </a:solidFill>
              <a:effectLst/>
              <a:uLnTx/>
              <a:uFillTx/>
              <a:ea typeface="+mj-ea"/>
              <a:cs typeface="Calibri Light" panose="020F0302020204030204" pitchFamily="34" charset="0"/>
            </a:endParaRPr>
          </a:p>
        </p:txBody>
      </p:sp>
      <p:sp>
        <p:nvSpPr>
          <p:cNvPr id="28665" name="Rectangle 28664">
            <a:extLst>
              <a:ext uri="{FF2B5EF4-FFF2-40B4-BE49-F238E27FC236}">
                <a16:creationId xmlns:a16="http://schemas.microsoft.com/office/drawing/2014/main" id="{532BA2F6-3625-EA77-7DF8-2D97DB913DE9}"/>
              </a:ext>
            </a:extLst>
          </p:cNvPr>
          <p:cNvSpPr/>
          <p:nvPr/>
        </p:nvSpPr>
        <p:spPr>
          <a:xfrm>
            <a:off x="474055" y="-97865"/>
            <a:ext cx="84411" cy="999402"/>
          </a:xfrm>
          <a:prstGeom prst="rect">
            <a:avLst/>
          </a:prstGeom>
          <a:solidFill>
            <a:srgbClr val="A3A46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P"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 name="Picture 1" descr="A map of the world and animals&#10;&#10;Description automatically generated">
            <a:extLst>
              <a:ext uri="{FF2B5EF4-FFF2-40B4-BE49-F238E27FC236}">
                <a16:creationId xmlns:a16="http://schemas.microsoft.com/office/drawing/2014/main" id="{D8CBF614-C6B9-C023-047A-5D378E68DE1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2293" y="564787"/>
            <a:ext cx="5168331" cy="2902879"/>
          </a:xfrm>
          <a:prstGeom prst="rect">
            <a:avLst/>
          </a:prstGeom>
        </p:spPr>
      </p:pic>
      <p:pic>
        <p:nvPicPr>
          <p:cNvPr id="4" name="Picture 3">
            <a:extLst>
              <a:ext uri="{FF2B5EF4-FFF2-40B4-BE49-F238E27FC236}">
                <a16:creationId xmlns:a16="http://schemas.microsoft.com/office/drawing/2014/main" id="{15C4E65D-B9C8-F423-641C-B43D17F4CFB5}"/>
              </a:ext>
            </a:extLst>
          </p:cNvPr>
          <p:cNvPicPr>
            <a:picLocks noChangeAspect="1"/>
          </p:cNvPicPr>
          <p:nvPr/>
        </p:nvPicPr>
        <p:blipFill>
          <a:blip r:embed="rId3"/>
          <a:stretch>
            <a:fillRect/>
          </a:stretch>
        </p:blipFill>
        <p:spPr>
          <a:xfrm>
            <a:off x="279944" y="1581007"/>
            <a:ext cx="5844989" cy="2199403"/>
          </a:xfrm>
          <a:prstGeom prst="rect">
            <a:avLst/>
          </a:prstGeom>
        </p:spPr>
      </p:pic>
      <p:sp>
        <p:nvSpPr>
          <p:cNvPr id="6" name="TextBox 5">
            <a:extLst>
              <a:ext uri="{FF2B5EF4-FFF2-40B4-BE49-F238E27FC236}">
                <a16:creationId xmlns:a16="http://schemas.microsoft.com/office/drawing/2014/main" id="{A2428663-733C-B426-36A2-976765C6F9E7}"/>
              </a:ext>
            </a:extLst>
          </p:cNvPr>
          <p:cNvSpPr txBox="1"/>
          <p:nvPr/>
        </p:nvSpPr>
        <p:spPr bwMode="auto">
          <a:xfrm>
            <a:off x="1366334" y="1046341"/>
            <a:ext cx="3045193" cy="4853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en-KE" sz="2400" b="0" i="0" u="none" strike="noStrike" kern="1200" cap="none" spc="0" normalizeH="0" baseline="0" noProof="0" dirty="0">
                <a:ln>
                  <a:noFill/>
                </a:ln>
                <a:solidFill>
                  <a:prstClr val="black"/>
                </a:solidFill>
                <a:effectLst/>
                <a:uLnTx/>
                <a:uFillTx/>
                <a:latin typeface="Aptos" panose="02110004020202020204"/>
                <a:ea typeface="+mn-ea"/>
                <a:cs typeface="+mn-cs"/>
              </a:rPr>
              <a:t>Climate and </a:t>
            </a:r>
            <a:r>
              <a:rPr kumimoji="0" lang="en-US" sz="2400" b="0" i="0" u="none" strike="noStrike" kern="1200" cap="none" spc="0" normalizeH="0" baseline="0" noProof="0" dirty="0">
                <a:ln>
                  <a:noFill/>
                </a:ln>
                <a:solidFill>
                  <a:prstClr val="black"/>
                </a:solidFill>
                <a:effectLst/>
                <a:uLnTx/>
                <a:uFillTx/>
                <a:latin typeface="Aptos" panose="02110004020202020204"/>
                <a:ea typeface="+mn-ea"/>
                <a:cs typeface="+mn-cs"/>
              </a:rPr>
              <a:t>l</a:t>
            </a:r>
            <a:r>
              <a:rPr kumimoji="0" lang="en-KE" sz="2400" b="0" i="0" u="none" strike="noStrike" kern="1200" cap="none" spc="0" normalizeH="0" baseline="0" noProof="0" dirty="0">
                <a:ln>
                  <a:noFill/>
                </a:ln>
                <a:solidFill>
                  <a:prstClr val="black"/>
                </a:solidFill>
                <a:effectLst/>
                <a:uLnTx/>
                <a:uFillTx/>
                <a:latin typeface="Aptos" panose="02110004020202020204"/>
                <a:ea typeface="+mn-ea"/>
                <a:cs typeface="+mn-cs"/>
              </a:rPr>
              <a:t>ivestock</a:t>
            </a:r>
          </a:p>
        </p:txBody>
      </p:sp>
      <p:sp>
        <p:nvSpPr>
          <p:cNvPr id="21" name="TextBox 20">
            <a:extLst>
              <a:ext uri="{FF2B5EF4-FFF2-40B4-BE49-F238E27FC236}">
                <a16:creationId xmlns:a16="http://schemas.microsoft.com/office/drawing/2014/main" id="{012E0F69-6E0B-ADA9-83A8-4F356BE4DD3A}"/>
              </a:ext>
            </a:extLst>
          </p:cNvPr>
          <p:cNvSpPr txBox="1"/>
          <p:nvPr/>
        </p:nvSpPr>
        <p:spPr bwMode="auto">
          <a:xfrm>
            <a:off x="7575509" y="8174"/>
            <a:ext cx="3184525" cy="4853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en-KE" sz="2400" b="0" i="0" u="none" strike="noStrike" kern="1200" cap="none" spc="0" normalizeH="0" baseline="0" noProof="0" dirty="0">
                <a:ln>
                  <a:noFill/>
                </a:ln>
                <a:solidFill>
                  <a:prstClr val="black"/>
                </a:solidFill>
                <a:effectLst/>
                <a:uLnTx/>
                <a:uFillTx/>
                <a:latin typeface="Aptos" panose="02110004020202020204"/>
                <a:ea typeface="+mn-ea"/>
                <a:cs typeface="+mn-cs"/>
              </a:rPr>
              <a:t>Consumption patterns</a:t>
            </a:r>
          </a:p>
        </p:txBody>
      </p:sp>
      <p:pic>
        <p:nvPicPr>
          <p:cNvPr id="22" name="Picture 21">
            <a:extLst>
              <a:ext uri="{FF2B5EF4-FFF2-40B4-BE49-F238E27FC236}">
                <a16:creationId xmlns:a16="http://schemas.microsoft.com/office/drawing/2014/main" id="{A59EDC0A-CB28-D96A-A3B7-C2B4AD6CCD2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003903" y="3723475"/>
            <a:ext cx="4722035" cy="3007921"/>
          </a:xfrm>
          <a:prstGeom prst="rect">
            <a:avLst/>
          </a:prstGeom>
        </p:spPr>
      </p:pic>
      <p:pic>
        <p:nvPicPr>
          <p:cNvPr id="23" name="Picture 22" descr="A person standing in a field with cows&#10;&#10;Description automatically generated">
            <a:extLst>
              <a:ext uri="{FF2B5EF4-FFF2-40B4-BE49-F238E27FC236}">
                <a16:creationId xmlns:a16="http://schemas.microsoft.com/office/drawing/2014/main" id="{3881200C-C812-B0BC-64F0-8EE3ABFAEEE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935213" y="3945570"/>
            <a:ext cx="3283958" cy="2458705"/>
          </a:xfrm>
          <a:prstGeom prst="rect">
            <a:avLst/>
          </a:prstGeom>
          <a:effectLst>
            <a:outerShdw blurRad="50800" dist="38100" dir="2700000" algn="tl" rotWithShape="0">
              <a:prstClr val="black">
                <a:alpha val="40000"/>
              </a:prstClr>
            </a:outerShdw>
          </a:effectLst>
        </p:spPr>
      </p:pic>
      <p:sp>
        <p:nvSpPr>
          <p:cNvPr id="3" name="TextBox 2">
            <a:extLst>
              <a:ext uri="{FF2B5EF4-FFF2-40B4-BE49-F238E27FC236}">
                <a16:creationId xmlns:a16="http://schemas.microsoft.com/office/drawing/2014/main" id="{F8B9947F-B61B-9911-5573-5DB843DDF920}"/>
              </a:ext>
            </a:extLst>
          </p:cNvPr>
          <p:cNvSpPr txBox="1"/>
          <p:nvPr/>
        </p:nvSpPr>
        <p:spPr bwMode="auto">
          <a:xfrm>
            <a:off x="83675" y="6515260"/>
            <a:ext cx="309454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sz="1600" i="1" dirty="0">
                <a:latin typeface="+mn-lt"/>
              </a:rPr>
              <a:t>Slide credit: S. Tarawali, ILRI</a:t>
            </a:r>
          </a:p>
        </p:txBody>
      </p:sp>
    </p:spTree>
    <p:extLst>
      <p:ext uri="{BB962C8B-B14F-4D97-AF65-F5344CB8AC3E}">
        <p14:creationId xmlns:p14="http://schemas.microsoft.com/office/powerpoint/2010/main" val="4199623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D801EA-1A05-421A-AB0A-8A399956C589}"/>
            </a:ext>
          </a:extLst>
        </p:cNvPr>
        <p:cNvGrpSpPr/>
        <p:nvPr/>
      </p:nvGrpSpPr>
      <p:grpSpPr>
        <a:xfrm>
          <a:off x="0" y="0"/>
          <a:ext cx="0" cy="0"/>
          <a:chOff x="0" y="0"/>
          <a:chExt cx="0" cy="0"/>
        </a:xfrm>
      </p:grpSpPr>
      <p:sp>
        <p:nvSpPr>
          <p:cNvPr id="29697" name="Content Placeholder 26">
            <a:extLst>
              <a:ext uri="{FF2B5EF4-FFF2-40B4-BE49-F238E27FC236}">
                <a16:creationId xmlns:a16="http://schemas.microsoft.com/office/drawing/2014/main" id="{0ED4E105-1131-5684-2394-91A6B05EB747}"/>
              </a:ext>
            </a:extLst>
          </p:cNvPr>
          <p:cNvSpPr>
            <a:spLocks noGrp="1" noChangeArrowheads="1"/>
          </p:cNvSpPr>
          <p:nvPr>
            <p:ph sz="quarter" idx="10"/>
          </p:nvPr>
        </p:nvSpPr>
        <p:spPr bwMode="auto">
          <a:xfrm>
            <a:off x="600074" y="1251373"/>
            <a:ext cx="8395335" cy="517958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62500" lnSpcReduction="20000"/>
          </a:bodyPr>
          <a:lstStyle/>
          <a:p>
            <a:pPr marL="457200" indent="-457200">
              <a:buFont typeface="Wingdings" panose="05000000000000000000" pitchFamily="2" charset="2"/>
              <a:buChar char="§"/>
            </a:pPr>
            <a:r>
              <a:rPr lang="en-US" sz="3400" dirty="0"/>
              <a:t>Meeting demand and  conditions for adoption (also a challenge)</a:t>
            </a:r>
          </a:p>
          <a:p>
            <a:pPr marL="457200" indent="-457200">
              <a:buFont typeface="Wingdings" panose="05000000000000000000" pitchFamily="2" charset="2"/>
              <a:buChar char="§"/>
            </a:pPr>
            <a:endParaRPr lang="en-US" sz="3400" dirty="0"/>
          </a:p>
          <a:p>
            <a:pPr marL="457200" indent="-457200">
              <a:buFont typeface="Wingdings" panose="05000000000000000000" pitchFamily="2" charset="2"/>
              <a:buChar char="§"/>
            </a:pPr>
            <a:r>
              <a:rPr lang="en-US" sz="3400" dirty="0"/>
              <a:t>Integrated innovations:</a:t>
            </a:r>
            <a:endParaRPr lang="en-US" sz="3400" dirty="0">
              <a:solidFill>
                <a:schemeClr val="tx2">
                  <a:lumMod val="75000"/>
                  <a:lumOff val="25000"/>
                </a:schemeClr>
              </a:solidFill>
            </a:endParaRPr>
          </a:p>
          <a:p>
            <a:pPr marL="1200160" lvl="1" indent="-457200">
              <a:buFont typeface="Wingdings" panose="05000000000000000000" pitchFamily="2" charset="2"/>
              <a:buChar char="Ø"/>
            </a:pPr>
            <a:r>
              <a:rPr lang="en-US" sz="3400" dirty="0">
                <a:solidFill>
                  <a:schemeClr val="tx2">
                    <a:lumMod val="75000"/>
                    <a:lumOff val="25000"/>
                  </a:schemeClr>
                </a:solidFill>
              </a:rPr>
              <a:t>Improved productivity by combinations of innovations on genetics, herd-health and feed</a:t>
            </a:r>
          </a:p>
          <a:p>
            <a:pPr marL="1200160" lvl="1" indent="-457200">
              <a:buFont typeface="Wingdings" panose="05000000000000000000" pitchFamily="2" charset="2"/>
              <a:buChar char="Ø"/>
            </a:pPr>
            <a:r>
              <a:rPr lang="en-US" sz="3400" dirty="0">
                <a:solidFill>
                  <a:schemeClr val="tx2">
                    <a:lumMod val="75000"/>
                    <a:lumOff val="25000"/>
                  </a:schemeClr>
                </a:solidFill>
              </a:rPr>
              <a:t>Innovations for Improved productivity with strengthened markets + addressing climate and environment issues ….</a:t>
            </a:r>
          </a:p>
          <a:p>
            <a:pPr marL="1200160" lvl="1" indent="-457200">
              <a:buFont typeface="Wingdings" panose="05000000000000000000" pitchFamily="2" charset="2"/>
              <a:buChar char="Ø"/>
            </a:pPr>
            <a:r>
              <a:rPr lang="en-US" sz="3400" dirty="0">
                <a:solidFill>
                  <a:schemeClr val="tx2">
                    <a:lumMod val="75000"/>
                    <a:lumOff val="25000"/>
                  </a:schemeClr>
                </a:solidFill>
              </a:rPr>
              <a:t>Innovation packages = innovations + capacity sharing + enabling</a:t>
            </a:r>
          </a:p>
          <a:p>
            <a:pPr marL="457200" indent="-457200">
              <a:buFont typeface="Wingdings" panose="05000000000000000000" pitchFamily="2" charset="2"/>
              <a:buChar char="§"/>
            </a:pPr>
            <a:endParaRPr lang="en-US" sz="3400" dirty="0"/>
          </a:p>
          <a:p>
            <a:pPr marL="457200" indent="-457200">
              <a:buFont typeface="Wingdings" panose="05000000000000000000" pitchFamily="2" charset="2"/>
              <a:buChar char="§"/>
            </a:pPr>
            <a:r>
              <a:rPr lang="en-US" sz="3400" dirty="0"/>
              <a:t>From simple to high-tech … contextualizing existing innovations to developing novel ones</a:t>
            </a:r>
          </a:p>
          <a:p>
            <a:pPr marL="457200" indent="-457200">
              <a:buFont typeface="Wingdings" panose="05000000000000000000" pitchFamily="2" charset="2"/>
              <a:buChar char="§"/>
            </a:pPr>
            <a:endParaRPr lang="en-US" sz="3400" dirty="0"/>
          </a:p>
          <a:p>
            <a:pPr marL="457200" indent="-457200">
              <a:buFont typeface="Wingdings" panose="05000000000000000000" pitchFamily="2" charset="2"/>
              <a:buChar char="§"/>
            </a:pPr>
            <a:r>
              <a:rPr lang="en-US" sz="3400" dirty="0"/>
              <a:t>Digital innovations – especially supporting decision making (feedback to producers and other VC actors)</a:t>
            </a:r>
          </a:p>
          <a:p>
            <a:pPr marL="457200" indent="-457200">
              <a:buFont typeface="Wingdings" panose="05000000000000000000" pitchFamily="2" charset="2"/>
              <a:buChar char="§"/>
            </a:pPr>
            <a:endParaRPr lang="en-US" sz="3400" dirty="0"/>
          </a:p>
          <a:p>
            <a:pPr marL="457200" indent="-457200">
              <a:buFont typeface="Wingdings" panose="05000000000000000000" pitchFamily="2" charset="2"/>
              <a:buChar char="§"/>
            </a:pPr>
            <a:r>
              <a:rPr lang="en-US" sz="3400" dirty="0"/>
              <a:t>Climate-smart innovations – addressing challenges posed by climate change (livestock offer adaptation opportunities)</a:t>
            </a:r>
            <a:endParaRPr lang="en-US" dirty="0"/>
          </a:p>
          <a:p>
            <a:pPr>
              <a:buFontTx/>
              <a:buChar char="-"/>
            </a:pPr>
            <a:endParaRPr lang="en-US" dirty="0"/>
          </a:p>
          <a:p>
            <a:pPr>
              <a:buFontTx/>
              <a:buChar char="-"/>
            </a:pPr>
            <a:endParaRPr lang="en-US" dirty="0"/>
          </a:p>
          <a:p>
            <a:pPr>
              <a:buFontTx/>
              <a:buChar char="-"/>
            </a:pPr>
            <a:endParaRPr lang="en-US" dirty="0"/>
          </a:p>
          <a:p>
            <a:endParaRPr lang="en-US" altLang="en-KE" dirty="0">
              <a:solidFill>
                <a:srgbClr val="292929"/>
              </a:solidFill>
            </a:endParaRPr>
          </a:p>
        </p:txBody>
      </p:sp>
      <p:sp>
        <p:nvSpPr>
          <p:cNvPr id="29700" name="Title 1">
            <a:extLst>
              <a:ext uri="{FF2B5EF4-FFF2-40B4-BE49-F238E27FC236}">
                <a16:creationId xmlns:a16="http://schemas.microsoft.com/office/drawing/2014/main" id="{2CE79BB2-466A-C059-203E-25314D244285}"/>
              </a:ext>
            </a:extLst>
          </p:cNvPr>
          <p:cNvSpPr>
            <a:spLocks noGrp="1" noChangeArrowheads="1"/>
          </p:cNvSpPr>
          <p:nvPr>
            <p:ph type="title"/>
          </p:nvPr>
        </p:nvSpPr>
        <p:spPr bwMode="auto">
          <a:xfrm>
            <a:off x="600075" y="427038"/>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pPr defTabSz="914400"/>
            <a:r>
              <a:rPr lang="en-US" altLang="en-KE" dirty="0"/>
              <a:t>Opportunities for livestock innovation adoption</a:t>
            </a:r>
          </a:p>
        </p:txBody>
      </p:sp>
      <p:pic>
        <p:nvPicPr>
          <p:cNvPr id="5" name="Picture Placeholder 4" descr="A close-up of a tape measure">
            <a:extLst>
              <a:ext uri="{FF2B5EF4-FFF2-40B4-BE49-F238E27FC236}">
                <a16:creationId xmlns:a16="http://schemas.microsoft.com/office/drawing/2014/main" id="{2CEF0C69-3EE1-F5F3-3087-6E368BC5FB8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9149" r="29149"/>
          <a:stretch>
            <a:fillRect/>
          </a:stretch>
        </p:blipFill>
        <p:spPr>
          <a:xfrm>
            <a:off x="9245600" y="6350"/>
            <a:ext cx="2946400" cy="4024737"/>
          </a:xfrm>
        </p:spPr>
      </p:pic>
      <p:pic>
        <p:nvPicPr>
          <p:cNvPr id="7" name="Picture Placeholder 6" descr="A person holding a phone in front of cows&#10;&#10;AI-generated content may be incorrect.">
            <a:extLst>
              <a:ext uri="{FF2B5EF4-FFF2-40B4-BE49-F238E27FC236}">
                <a16:creationId xmlns:a16="http://schemas.microsoft.com/office/drawing/2014/main" id="{9EDDFC38-EB1A-043D-ADD8-58E75A8CDD7B}"/>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900" r="1900"/>
          <a:stretch>
            <a:fillRect/>
          </a:stretch>
        </p:blipFill>
        <p:spPr>
          <a:xfrm>
            <a:off x="9245600" y="4031087"/>
            <a:ext cx="2946400" cy="2782463"/>
          </a:xfrm>
        </p:spPr>
      </p:pic>
    </p:spTree>
    <p:extLst>
      <p:ext uri="{BB962C8B-B14F-4D97-AF65-F5344CB8AC3E}">
        <p14:creationId xmlns:p14="http://schemas.microsoft.com/office/powerpoint/2010/main" val="2526088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466789-7BD6-DB54-C58A-C878319878F6}"/>
            </a:ext>
          </a:extLst>
        </p:cNvPr>
        <p:cNvGrpSpPr/>
        <p:nvPr/>
      </p:nvGrpSpPr>
      <p:grpSpPr>
        <a:xfrm>
          <a:off x="0" y="0"/>
          <a:ext cx="0" cy="0"/>
          <a:chOff x="0" y="0"/>
          <a:chExt cx="0" cy="0"/>
        </a:xfrm>
      </p:grpSpPr>
      <p:sp>
        <p:nvSpPr>
          <p:cNvPr id="29697" name="Content Placeholder 26">
            <a:extLst>
              <a:ext uri="{FF2B5EF4-FFF2-40B4-BE49-F238E27FC236}">
                <a16:creationId xmlns:a16="http://schemas.microsoft.com/office/drawing/2014/main" id="{5244405F-6EED-0522-E55B-E7C795344F07}"/>
              </a:ext>
            </a:extLst>
          </p:cNvPr>
          <p:cNvSpPr>
            <a:spLocks noGrp="1" noChangeArrowheads="1"/>
          </p:cNvSpPr>
          <p:nvPr>
            <p:ph sz="quarter" idx="10"/>
          </p:nvPr>
        </p:nvSpPr>
        <p:spPr bwMode="auto">
          <a:xfrm>
            <a:off x="600074" y="1251373"/>
            <a:ext cx="10253455" cy="10906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457200" indent="-457200">
              <a:buFont typeface="Wingdings" panose="05000000000000000000" pitchFamily="2" charset="2"/>
              <a:buChar char="§"/>
            </a:pPr>
            <a:r>
              <a:rPr lang="en-US" sz="2100" dirty="0">
                <a:sym typeface="Wingdings" panose="05000000000000000000" pitchFamily="2" charset="2"/>
              </a:rPr>
              <a:t>Innovations meeting the needs and preferences of women, youth and other minority groups, that increase women’s (and others) empowerment and help ensure equity</a:t>
            </a:r>
          </a:p>
          <a:p>
            <a:pPr marL="457200" indent="-457200">
              <a:buFont typeface="Wingdings" panose="05000000000000000000" pitchFamily="2" charset="2"/>
              <a:buChar char="§"/>
            </a:pPr>
            <a:endParaRPr lang="en-US" sz="2600" dirty="0">
              <a:sym typeface="Wingdings" panose="05000000000000000000" pitchFamily="2" charset="2"/>
            </a:endParaRPr>
          </a:p>
          <a:p>
            <a:pPr marL="457200" indent="-457200">
              <a:buFont typeface="Wingdings" panose="05000000000000000000" pitchFamily="2" charset="2"/>
              <a:buChar char="§"/>
            </a:pPr>
            <a:endParaRPr lang="en-US" dirty="0">
              <a:sym typeface="Wingdings" panose="05000000000000000000" pitchFamily="2" charset="2"/>
            </a:endParaRPr>
          </a:p>
          <a:p>
            <a:pPr marL="457200" indent="-457200">
              <a:buFont typeface="Wingdings" panose="05000000000000000000" pitchFamily="2" charset="2"/>
              <a:buChar char="§"/>
            </a:pPr>
            <a:endParaRPr lang="en-US" dirty="0"/>
          </a:p>
          <a:p>
            <a:pPr>
              <a:buFontTx/>
              <a:buChar char="-"/>
            </a:pPr>
            <a:endParaRPr lang="en-US" dirty="0"/>
          </a:p>
          <a:p>
            <a:pPr>
              <a:buFontTx/>
              <a:buChar char="-"/>
            </a:pPr>
            <a:endParaRPr lang="en-US" dirty="0"/>
          </a:p>
          <a:p>
            <a:pPr>
              <a:buFontTx/>
              <a:buChar char="-"/>
            </a:pPr>
            <a:endParaRPr lang="en-US" dirty="0"/>
          </a:p>
          <a:p>
            <a:endParaRPr lang="en-US" altLang="en-KE" dirty="0">
              <a:solidFill>
                <a:srgbClr val="292929"/>
              </a:solidFill>
            </a:endParaRPr>
          </a:p>
        </p:txBody>
      </p:sp>
      <p:sp>
        <p:nvSpPr>
          <p:cNvPr id="29700" name="Title 1">
            <a:extLst>
              <a:ext uri="{FF2B5EF4-FFF2-40B4-BE49-F238E27FC236}">
                <a16:creationId xmlns:a16="http://schemas.microsoft.com/office/drawing/2014/main" id="{AE7148C8-6A14-923F-12D5-5E0D0F22E508}"/>
              </a:ext>
            </a:extLst>
          </p:cNvPr>
          <p:cNvSpPr>
            <a:spLocks noGrp="1" noChangeArrowheads="1"/>
          </p:cNvSpPr>
          <p:nvPr>
            <p:ph type="title"/>
          </p:nvPr>
        </p:nvSpPr>
        <p:spPr bwMode="auto">
          <a:xfrm>
            <a:off x="600075" y="427038"/>
            <a:ext cx="10430782"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pPr defTabSz="914400"/>
            <a:r>
              <a:rPr lang="en-US" altLang="en-KE" dirty="0"/>
              <a:t>Opportunities for livestock innovation adoption (continued)</a:t>
            </a:r>
          </a:p>
        </p:txBody>
      </p:sp>
      <p:pic>
        <p:nvPicPr>
          <p:cNvPr id="5122" name="Picture 2">
            <a:extLst>
              <a:ext uri="{FF2B5EF4-FFF2-40B4-BE49-F238E27FC236}">
                <a16:creationId xmlns:a16="http://schemas.microsoft.com/office/drawing/2014/main" id="{36410CE4-FF7A-DB3F-087B-CB7AF68AA1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2694" y="2296009"/>
            <a:ext cx="5885543" cy="331061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330B429-0C8B-6E7D-8358-D0F16E17FE6A}"/>
              </a:ext>
            </a:extLst>
          </p:cNvPr>
          <p:cNvSpPr txBox="1"/>
          <p:nvPr/>
        </p:nvSpPr>
        <p:spPr bwMode="auto">
          <a:xfrm>
            <a:off x="9097459" y="6435050"/>
            <a:ext cx="309454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sz="1600" i="1" dirty="0">
                <a:latin typeface="+mn-lt"/>
              </a:rPr>
              <a:t>Illustration credit: A. Galie, ILRI</a:t>
            </a:r>
          </a:p>
        </p:txBody>
      </p:sp>
    </p:spTree>
    <p:extLst>
      <p:ext uri="{BB962C8B-B14F-4D97-AF65-F5344CB8AC3E}">
        <p14:creationId xmlns:p14="http://schemas.microsoft.com/office/powerpoint/2010/main" val="2481511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74592-2B93-1D35-B188-9A2A745A15CA}"/>
              </a:ext>
            </a:extLst>
          </p:cNvPr>
          <p:cNvSpPr>
            <a:spLocks noGrp="1"/>
          </p:cNvSpPr>
          <p:nvPr>
            <p:ph type="title"/>
          </p:nvPr>
        </p:nvSpPr>
        <p:spPr/>
        <p:txBody>
          <a:bodyPr>
            <a:normAutofit/>
          </a:bodyPr>
          <a:lstStyle/>
          <a:p>
            <a:r>
              <a:rPr lang="en-US" sz="3200" dirty="0"/>
              <a:t>How the CGIAR is addressing this: </a:t>
            </a:r>
            <a:r>
              <a:rPr lang="en-US" sz="3200" dirty="0">
                <a:solidFill>
                  <a:schemeClr val="tx2">
                    <a:lumMod val="50000"/>
                    <a:lumOff val="50000"/>
                  </a:schemeClr>
                </a:solidFill>
              </a:rPr>
              <a:t>2025-2030 portfolio – programs and accelerators</a:t>
            </a:r>
          </a:p>
        </p:txBody>
      </p:sp>
      <p:sp>
        <p:nvSpPr>
          <p:cNvPr id="3" name="Content Placeholder 2">
            <a:extLst>
              <a:ext uri="{FF2B5EF4-FFF2-40B4-BE49-F238E27FC236}">
                <a16:creationId xmlns:a16="http://schemas.microsoft.com/office/drawing/2014/main" id="{18088DE5-088F-B305-3E97-8215382302FB}"/>
              </a:ext>
            </a:extLst>
          </p:cNvPr>
          <p:cNvSpPr>
            <a:spLocks noGrp="1"/>
          </p:cNvSpPr>
          <p:nvPr>
            <p:ph idx="1"/>
          </p:nvPr>
        </p:nvSpPr>
        <p:spPr/>
        <p:txBody>
          <a:bodyPr/>
          <a:lstStyle/>
          <a:p>
            <a:r>
              <a:rPr lang="en-US" dirty="0"/>
              <a:t>(portfolio)</a:t>
            </a:r>
          </a:p>
        </p:txBody>
      </p:sp>
      <p:pic>
        <p:nvPicPr>
          <p:cNvPr id="5" name="Picture 4">
            <a:extLst>
              <a:ext uri="{FF2B5EF4-FFF2-40B4-BE49-F238E27FC236}">
                <a16:creationId xmlns:a16="http://schemas.microsoft.com/office/drawing/2014/main" id="{45664C72-24B7-C9B0-9D2B-77E071096EE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770280"/>
            <a:ext cx="12192000" cy="4513384"/>
          </a:xfrm>
          <a:prstGeom prst="rect">
            <a:avLst/>
          </a:prstGeom>
        </p:spPr>
      </p:pic>
      <p:sp>
        <p:nvSpPr>
          <p:cNvPr id="6" name="Star: 5 Points 5">
            <a:extLst>
              <a:ext uri="{FF2B5EF4-FFF2-40B4-BE49-F238E27FC236}">
                <a16:creationId xmlns:a16="http://schemas.microsoft.com/office/drawing/2014/main" id="{AD34B5BA-F5CA-BCA3-D31B-7EDCF935419B}"/>
              </a:ext>
            </a:extLst>
          </p:cNvPr>
          <p:cNvSpPr/>
          <p:nvPr/>
        </p:nvSpPr>
        <p:spPr>
          <a:xfrm rot="10800000" flipV="1">
            <a:off x="5897525" y="2222203"/>
            <a:ext cx="467833" cy="467833"/>
          </a:xfrm>
          <a:prstGeom prst="star5">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4019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8B824E-2472-29CA-6853-6ED983F0B71D}"/>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652D2BB-B2D6-8DA5-997E-A0F87EFA0DDB}"/>
              </a:ext>
            </a:extLst>
          </p:cNvPr>
          <p:cNvSpPr txBox="1"/>
          <p:nvPr/>
        </p:nvSpPr>
        <p:spPr>
          <a:xfrm>
            <a:off x="7097713" y="2465388"/>
            <a:ext cx="3340100" cy="769937"/>
          </a:xfrm>
          <a:prstGeom prst="rect">
            <a:avLst/>
          </a:prstGeom>
          <a:noFill/>
        </p:spPr>
        <p:txBody>
          <a:bodyPr wrap="none">
            <a:spAutoFit/>
          </a:bodyPr>
          <a:lstStyle/>
          <a:p>
            <a:pPr algn="ctr" eaLnBrk="1" hangingPunct="1">
              <a:defRPr/>
            </a:pPr>
            <a:r>
              <a:rPr lang="en-US" sz="4400" spc="300" dirty="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34818" name="Picture Placeholder 4" descr="A person drinking from a glass&#10;&#10;Description automatically generated">
            <a:extLst>
              <a:ext uri="{FF2B5EF4-FFF2-40B4-BE49-F238E27FC236}">
                <a16:creationId xmlns:a16="http://schemas.microsoft.com/office/drawing/2014/main" id="{FF53718B-99E7-1858-F57E-85118C791C4F}"/>
              </a:ext>
            </a:extLst>
          </p:cNvPr>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bwMode="auto">
          <a:xfrm>
            <a:off x="400050" y="322263"/>
            <a:ext cx="11377613" cy="47831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4535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38C0EE8C-6E01-1F38-A6FD-E0B5C8E377EB}"/>
              </a:ext>
            </a:extLst>
          </p:cNvPr>
          <p:cNvGrpSpPr/>
          <p:nvPr/>
        </p:nvGrpSpPr>
        <p:grpSpPr>
          <a:xfrm>
            <a:off x="3569051" y="2546"/>
            <a:ext cx="8634524" cy="6827399"/>
            <a:chOff x="-1063457" y="316991"/>
            <a:chExt cx="8634524" cy="6827399"/>
          </a:xfrm>
        </p:grpSpPr>
        <p:pic>
          <p:nvPicPr>
            <p:cNvPr id="5" name="Picture 4">
              <a:extLst>
                <a:ext uri="{FF2B5EF4-FFF2-40B4-BE49-F238E27FC236}">
                  <a16:creationId xmlns:a16="http://schemas.microsoft.com/office/drawing/2014/main" id="{8E6A19B4-89C2-8115-01D0-6B6A647CF8C2}"/>
                </a:ext>
              </a:extLst>
            </p:cNvPr>
            <p:cNvPicPr>
              <a:picLocks noChangeAspect="1"/>
            </p:cNvPicPr>
            <p:nvPr/>
          </p:nvPicPr>
          <p:blipFill rotWithShape="1">
            <a:blip r:embed="rId2"/>
            <a:srcRect r="47" b="-44"/>
            <a:stretch/>
          </p:blipFill>
          <p:spPr>
            <a:xfrm>
              <a:off x="0" y="316991"/>
              <a:ext cx="7571067" cy="6352031"/>
            </a:xfrm>
            <a:prstGeom prst="rect">
              <a:avLst/>
            </a:prstGeom>
          </p:spPr>
        </p:pic>
        <p:sp>
          <p:nvSpPr>
            <p:cNvPr id="15" name="Rectangle 14">
              <a:extLst>
                <a:ext uri="{FF2B5EF4-FFF2-40B4-BE49-F238E27FC236}">
                  <a16:creationId xmlns:a16="http://schemas.microsoft.com/office/drawing/2014/main" id="{00EE02B4-3625-0FF7-1068-91E1588089CE}"/>
                </a:ext>
              </a:extLst>
            </p:cNvPr>
            <p:cNvSpPr/>
            <p:nvPr/>
          </p:nvSpPr>
          <p:spPr>
            <a:xfrm>
              <a:off x="0" y="470466"/>
              <a:ext cx="3011424" cy="1085088"/>
            </a:xfrm>
            <a:prstGeom prst="rect">
              <a:avLst/>
            </a:prstGeom>
            <a:solidFill>
              <a:srgbClr val="C4D1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386BD44-BF00-291F-DB05-3A8F73774EC4}"/>
                </a:ext>
              </a:extLst>
            </p:cNvPr>
            <p:cNvSpPr/>
            <p:nvPr/>
          </p:nvSpPr>
          <p:spPr>
            <a:xfrm>
              <a:off x="-1063457" y="5725020"/>
              <a:ext cx="8634524" cy="1419370"/>
            </a:xfrm>
            <a:prstGeom prst="rect">
              <a:avLst/>
            </a:prstGeom>
            <a:solidFill>
              <a:srgbClr val="EDF0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A495DB63-0FAD-C0E9-DAC2-3CF67AD2B092}"/>
              </a:ext>
            </a:extLst>
          </p:cNvPr>
          <p:cNvSpPr txBox="1"/>
          <p:nvPr/>
        </p:nvSpPr>
        <p:spPr bwMode="auto">
          <a:xfrm>
            <a:off x="5151017" y="5588085"/>
            <a:ext cx="3786047"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sz="1400" b="1">
                <a:solidFill>
                  <a:schemeClr val="accent4">
                    <a:lumMod val="50000"/>
                  </a:schemeClr>
                </a:solidFill>
                <a:latin typeface="Calibri" panose="020F0502020204030204" pitchFamily="34" charset="0"/>
                <a:cs typeface="Calibri" panose="020F0502020204030204" pitchFamily="34" charset="0"/>
              </a:rPr>
              <a:t>Farms of less than 20 hectares provide:</a:t>
            </a:r>
          </a:p>
        </p:txBody>
      </p:sp>
      <p:sp>
        <p:nvSpPr>
          <p:cNvPr id="12" name="TextBox 11">
            <a:extLst>
              <a:ext uri="{FF2B5EF4-FFF2-40B4-BE49-F238E27FC236}">
                <a16:creationId xmlns:a16="http://schemas.microsoft.com/office/drawing/2014/main" id="{345518B2-F734-4978-89D2-101E084B5223}"/>
              </a:ext>
            </a:extLst>
          </p:cNvPr>
          <p:cNvSpPr txBox="1"/>
          <p:nvPr/>
        </p:nvSpPr>
        <p:spPr bwMode="auto">
          <a:xfrm>
            <a:off x="5162592" y="5807297"/>
            <a:ext cx="3657318"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sz="1400">
                <a:solidFill>
                  <a:schemeClr val="accent4">
                    <a:lumMod val="50000"/>
                  </a:schemeClr>
                </a:solidFill>
                <a:latin typeface="Calibri" panose="020F0502020204030204" pitchFamily="34" charset="0"/>
                <a:cs typeface="Calibri" panose="020F0502020204030204" pitchFamily="34" charset="0"/>
              </a:rPr>
              <a:t>Nearly 50% of the world’s livestock and cereals, and close to 70% of the livestock and cereals in emerging and developing economies</a:t>
            </a:r>
          </a:p>
        </p:txBody>
      </p:sp>
      <p:sp>
        <p:nvSpPr>
          <p:cNvPr id="13" name="Rectangle 12">
            <a:extLst>
              <a:ext uri="{FF2B5EF4-FFF2-40B4-BE49-F238E27FC236}">
                <a16:creationId xmlns:a16="http://schemas.microsoft.com/office/drawing/2014/main" id="{47746F13-03B9-470C-83A1-C0F95500FDB5}"/>
              </a:ext>
            </a:extLst>
          </p:cNvPr>
          <p:cNvSpPr/>
          <p:nvPr/>
        </p:nvSpPr>
        <p:spPr>
          <a:xfrm>
            <a:off x="5233556" y="522944"/>
            <a:ext cx="169195" cy="169195"/>
          </a:xfrm>
          <a:prstGeom prst="rect">
            <a:avLst/>
          </a:prstGeom>
          <a:solidFill>
            <a:srgbClr val="349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65B9B6F1-F597-6735-E6F0-1BC9BBEC30CA}"/>
              </a:ext>
            </a:extLst>
          </p:cNvPr>
          <p:cNvSpPr txBox="1"/>
          <p:nvPr/>
        </p:nvSpPr>
        <p:spPr bwMode="auto">
          <a:xfrm>
            <a:off x="5434183" y="444571"/>
            <a:ext cx="2087758"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sz="1400">
                <a:solidFill>
                  <a:schemeClr val="accent4">
                    <a:lumMod val="50000"/>
                  </a:schemeClr>
                </a:solidFill>
                <a:latin typeface="Calibri" panose="020F0502020204030204" pitchFamily="34" charset="0"/>
                <a:cs typeface="Calibri" panose="020F0502020204030204" pitchFamily="34" charset="0"/>
              </a:rPr>
              <a:t>Share of total livestock-derived foods produced by small farms in 2010</a:t>
            </a:r>
          </a:p>
        </p:txBody>
      </p:sp>
      <p:sp>
        <p:nvSpPr>
          <p:cNvPr id="9" name="Rectangle 8">
            <a:extLst>
              <a:ext uri="{FF2B5EF4-FFF2-40B4-BE49-F238E27FC236}">
                <a16:creationId xmlns:a16="http://schemas.microsoft.com/office/drawing/2014/main" id="{A8162CA1-8606-2E88-EE53-C95BB1D47214}"/>
              </a:ext>
            </a:extLst>
          </p:cNvPr>
          <p:cNvSpPr/>
          <p:nvPr/>
        </p:nvSpPr>
        <p:spPr>
          <a:xfrm>
            <a:off x="-35846" y="0"/>
            <a:ext cx="4892835" cy="686893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C6BF3E4-0B7E-AB2E-2800-86DF861BFDBF}"/>
              </a:ext>
            </a:extLst>
          </p:cNvPr>
          <p:cNvSpPr txBox="1"/>
          <p:nvPr/>
        </p:nvSpPr>
        <p:spPr bwMode="auto">
          <a:xfrm>
            <a:off x="471038" y="2281513"/>
            <a:ext cx="3751472" cy="3129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rtlCol="0" anchor="t">
            <a:spAutoFit/>
          </a:bodyPr>
          <a:lstStyle/>
          <a:p>
            <a:pPr marL="285750" indent="-285750">
              <a:spcAft>
                <a:spcPts val="800"/>
              </a:spcAft>
              <a:buFont typeface="Arial" panose="020B0604020202020204" pitchFamily="34" charset="0"/>
              <a:buChar char="•"/>
            </a:pPr>
            <a:r>
              <a:rPr lang="en-US" b="1" dirty="0">
                <a:solidFill>
                  <a:schemeClr val="accent3">
                    <a:lumMod val="40000"/>
                    <a:lumOff val="60000"/>
                  </a:schemeClr>
                </a:solidFill>
                <a:latin typeface="Calibri" panose="020F0502020204030204" pitchFamily="34" charset="0"/>
                <a:ea typeface="MS PGothic"/>
                <a:cs typeface="Calibri" panose="020F0502020204030204" pitchFamily="34" charset="0"/>
              </a:rPr>
              <a:t>1.7 billion people </a:t>
            </a:r>
            <a:r>
              <a:rPr lang="en-US" sz="1600" dirty="0">
                <a:solidFill>
                  <a:schemeClr val="bg1"/>
                </a:solidFill>
                <a:latin typeface="Calibri" panose="020F0502020204030204" pitchFamily="34" charset="0"/>
                <a:ea typeface="MS PGothic"/>
                <a:cs typeface="Calibri" panose="020F0502020204030204" pitchFamily="34" charset="0"/>
              </a:rPr>
              <a:t>derive some livelihood from livestock; over half a billion </a:t>
            </a:r>
            <a:r>
              <a:rPr lang="en-US" sz="1600" u="sng" dirty="0">
                <a:solidFill>
                  <a:schemeClr val="bg1"/>
                </a:solidFill>
                <a:latin typeface="Calibri" panose="020F0502020204030204" pitchFamily="34" charset="0"/>
                <a:ea typeface="MS PGothic"/>
                <a:cs typeface="Calibri" panose="020F0502020204030204" pitchFamily="34" charset="0"/>
              </a:rPr>
              <a:t>depend</a:t>
            </a:r>
            <a:r>
              <a:rPr lang="en-US" sz="1600" dirty="0">
                <a:solidFill>
                  <a:schemeClr val="bg1"/>
                </a:solidFill>
                <a:latin typeface="Calibri" panose="020F0502020204030204" pitchFamily="34" charset="0"/>
                <a:ea typeface="MS PGothic"/>
                <a:cs typeface="Calibri" panose="020F0502020204030204" pitchFamily="34" charset="0"/>
              </a:rPr>
              <a:t> on livestock</a:t>
            </a:r>
          </a:p>
          <a:p>
            <a:pPr marL="285750" indent="-285750">
              <a:spcAft>
                <a:spcPts val="800"/>
              </a:spcAft>
              <a:buFont typeface="Arial" panose="020B0604020202020204" pitchFamily="34" charset="0"/>
              <a:buChar char="•"/>
            </a:pPr>
            <a:r>
              <a:rPr lang="en-US" b="1" dirty="0">
                <a:solidFill>
                  <a:schemeClr val="accent3">
                    <a:lumMod val="40000"/>
                    <a:lumOff val="60000"/>
                  </a:schemeClr>
                </a:solidFill>
                <a:latin typeface="Calibri" panose="020F0502020204030204" pitchFamily="34" charset="0"/>
                <a:ea typeface="MS PGothic"/>
                <a:cs typeface="Calibri" panose="020F0502020204030204" pitchFamily="34" charset="0"/>
              </a:rPr>
              <a:t>Livestock are fundamental </a:t>
            </a:r>
            <a:r>
              <a:rPr lang="en-US" sz="1600" dirty="0">
                <a:solidFill>
                  <a:schemeClr val="bg1"/>
                </a:solidFill>
                <a:latin typeface="Calibri" panose="020F0502020204030204" pitchFamily="34" charset="0"/>
                <a:ea typeface="MS PGothic"/>
                <a:cs typeface="Calibri" panose="020F0502020204030204" pitchFamily="34" charset="0"/>
              </a:rPr>
              <a:t>to many economies; provide income, jobs, and supporting risk mitigation</a:t>
            </a:r>
          </a:p>
          <a:p>
            <a:pPr marL="285750" indent="-285750">
              <a:spcAft>
                <a:spcPts val="800"/>
              </a:spcAft>
              <a:buFont typeface="Arial" panose="020B0604020202020204" pitchFamily="34" charset="0"/>
              <a:buChar char="•"/>
            </a:pPr>
            <a:r>
              <a:rPr lang="en-US" sz="1600" dirty="0">
                <a:solidFill>
                  <a:schemeClr val="bg1"/>
                </a:solidFill>
                <a:latin typeface="Calibri" panose="020F0502020204030204" pitchFamily="34" charset="0"/>
                <a:ea typeface="MS PGothic"/>
                <a:cs typeface="Calibri" panose="020F0502020204030204" pitchFamily="34" charset="0"/>
              </a:rPr>
              <a:t>Livestock are the basis for </a:t>
            </a:r>
            <a:r>
              <a:rPr lang="en-US" b="1" dirty="0">
                <a:solidFill>
                  <a:schemeClr val="accent3">
                    <a:lumMod val="40000"/>
                    <a:lumOff val="60000"/>
                  </a:schemeClr>
                </a:solidFill>
                <a:latin typeface="Calibri" panose="020F0502020204030204" pitchFamily="34" charset="0"/>
                <a:ea typeface="MS PGothic"/>
                <a:cs typeface="Calibri" panose="020F0502020204030204" pitchFamily="34" charset="0"/>
              </a:rPr>
              <a:t>farm sustainability</a:t>
            </a:r>
            <a:r>
              <a:rPr lang="en-US" sz="1600" dirty="0">
                <a:solidFill>
                  <a:schemeClr val="bg1"/>
                </a:solidFill>
                <a:latin typeface="Calibri" panose="020F0502020204030204" pitchFamily="34" charset="0"/>
                <a:ea typeface="MS PGothic"/>
                <a:cs typeface="Calibri" panose="020F0502020204030204" pitchFamily="34" charset="0"/>
              </a:rPr>
              <a:t>, integrated livestock-food farms make food crop farming even possible for many in the Global South – circular bioeconomy in action!</a:t>
            </a:r>
            <a:endParaRPr lang="en-US" sz="1600" dirty="0">
              <a:solidFill>
                <a:schemeClr val="bg1"/>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FC77F67D-320E-6C2B-504F-C42C94E9F5B5}"/>
              </a:ext>
            </a:extLst>
          </p:cNvPr>
          <p:cNvSpPr txBox="1"/>
          <p:nvPr/>
        </p:nvSpPr>
        <p:spPr bwMode="auto">
          <a:xfrm>
            <a:off x="9113167" y="5819802"/>
            <a:ext cx="2813906"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sz="1400">
                <a:solidFill>
                  <a:schemeClr val="accent4">
                    <a:lumMod val="50000"/>
                  </a:schemeClr>
                </a:solidFill>
                <a:latin typeface="Calibri"/>
              </a:rPr>
              <a:t>Livestock are integral to ‘circular bioeconomy’ which is the basis for most livestock production in LMICs</a:t>
            </a:r>
          </a:p>
        </p:txBody>
      </p:sp>
      <p:cxnSp>
        <p:nvCxnSpPr>
          <p:cNvPr id="19" name="Straight Connector 18">
            <a:extLst>
              <a:ext uri="{FF2B5EF4-FFF2-40B4-BE49-F238E27FC236}">
                <a16:creationId xmlns:a16="http://schemas.microsoft.com/office/drawing/2014/main" id="{F4BE8368-2A19-C98C-9A8F-7AF599646394}"/>
              </a:ext>
            </a:extLst>
          </p:cNvPr>
          <p:cNvCxnSpPr>
            <a:cxnSpLocks/>
          </p:cNvCxnSpPr>
          <p:nvPr/>
        </p:nvCxnSpPr>
        <p:spPr>
          <a:xfrm>
            <a:off x="8937064" y="5639384"/>
            <a:ext cx="0" cy="967457"/>
          </a:xfrm>
          <a:prstGeom prst="line">
            <a:avLst/>
          </a:prstGeom>
          <a:ln w="1270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46976C5-C453-F54E-4C57-0B21CC436B16}"/>
              </a:ext>
            </a:extLst>
          </p:cNvPr>
          <p:cNvSpPr txBox="1"/>
          <p:nvPr/>
        </p:nvSpPr>
        <p:spPr bwMode="auto">
          <a:xfrm>
            <a:off x="474510" y="622689"/>
            <a:ext cx="3955327" cy="13758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nSpc>
                <a:spcPts val="2480"/>
              </a:lnSpc>
            </a:pPr>
            <a:r>
              <a:rPr lang="en-US" sz="2400" b="1">
                <a:solidFill>
                  <a:schemeClr val="accent3">
                    <a:lumMod val="40000"/>
                    <a:lumOff val="60000"/>
                  </a:schemeClr>
                </a:solidFill>
                <a:latin typeface="Calibri" panose="020F0502020204030204" pitchFamily="34" charset="0"/>
                <a:cs typeface="Calibri" panose="020F0502020204030204" pitchFamily="34" charset="0"/>
              </a:rPr>
              <a:t>Smallholder farmers currently provide most of the meat, milk and eggs AND staple cereals in LMICs</a:t>
            </a:r>
          </a:p>
        </p:txBody>
      </p:sp>
      <p:sp>
        <p:nvSpPr>
          <p:cNvPr id="25" name="TextBox 24">
            <a:extLst>
              <a:ext uri="{FF2B5EF4-FFF2-40B4-BE49-F238E27FC236}">
                <a16:creationId xmlns:a16="http://schemas.microsoft.com/office/drawing/2014/main" id="{8AC684B4-30FB-602B-A771-CFC7A6854C4A}"/>
              </a:ext>
            </a:extLst>
          </p:cNvPr>
          <p:cNvSpPr txBox="1"/>
          <p:nvPr/>
        </p:nvSpPr>
        <p:spPr bwMode="auto">
          <a:xfrm>
            <a:off x="9113167" y="5588085"/>
            <a:ext cx="3786047"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sz="1400" b="1">
                <a:solidFill>
                  <a:srgbClr val="349975"/>
                </a:solidFill>
                <a:latin typeface="Calibri" panose="020F0502020204030204" pitchFamily="34" charset="0"/>
                <a:cs typeface="Calibri" panose="020F0502020204030204" pitchFamily="34" charset="0"/>
              </a:rPr>
              <a:t>Did you know...</a:t>
            </a:r>
          </a:p>
        </p:txBody>
      </p:sp>
      <p:sp>
        <p:nvSpPr>
          <p:cNvPr id="2" name="TextBox 1">
            <a:extLst>
              <a:ext uri="{FF2B5EF4-FFF2-40B4-BE49-F238E27FC236}">
                <a16:creationId xmlns:a16="http://schemas.microsoft.com/office/drawing/2014/main" id="{1076635A-DD66-B6E1-1E94-06C262CAEDCE}"/>
              </a:ext>
            </a:extLst>
          </p:cNvPr>
          <p:cNvSpPr txBox="1"/>
          <p:nvPr/>
        </p:nvSpPr>
        <p:spPr bwMode="auto">
          <a:xfrm>
            <a:off x="28013" y="6437564"/>
            <a:ext cx="309454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sz="1600" i="1" dirty="0">
                <a:solidFill>
                  <a:srgbClr val="FFFFFF"/>
                </a:solidFill>
                <a:latin typeface="+mn-lt"/>
              </a:rPr>
              <a:t>Slide credit: S. Tarawali, ILRI</a:t>
            </a:r>
          </a:p>
        </p:txBody>
      </p:sp>
    </p:spTree>
    <p:extLst>
      <p:ext uri="{BB962C8B-B14F-4D97-AF65-F5344CB8AC3E}">
        <p14:creationId xmlns:p14="http://schemas.microsoft.com/office/powerpoint/2010/main" val="1737690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216D3F-8CAC-926F-6CE5-40FD3FBC0B43}"/>
              </a:ext>
            </a:extLst>
          </p:cNvPr>
          <p:cNvSpPr/>
          <p:nvPr/>
        </p:nvSpPr>
        <p:spPr>
          <a:xfrm>
            <a:off x="-35846" y="-106878"/>
            <a:ext cx="4892835" cy="697581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3413CBC-B54C-F1E1-02ED-A587CA1D08E1}"/>
              </a:ext>
            </a:extLst>
          </p:cNvPr>
          <p:cNvSpPr txBox="1"/>
          <p:nvPr/>
        </p:nvSpPr>
        <p:spPr bwMode="auto">
          <a:xfrm>
            <a:off x="539737" y="779702"/>
            <a:ext cx="3663871" cy="9187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nSpc>
                <a:spcPts val="3200"/>
              </a:lnSpc>
            </a:pPr>
            <a:r>
              <a:rPr lang="en-US" sz="3200" b="1" dirty="0">
                <a:solidFill>
                  <a:schemeClr val="accent3">
                    <a:lumMod val="40000"/>
                    <a:lumOff val="60000"/>
                  </a:schemeClr>
                </a:solidFill>
                <a:latin typeface="Calibri" panose="020F0502020204030204" pitchFamily="34" charset="0"/>
                <a:cs typeface="Calibri" panose="020F0502020204030204" pitchFamily="34" charset="0"/>
              </a:rPr>
              <a:t>Demand for food will keep growing</a:t>
            </a:r>
          </a:p>
        </p:txBody>
      </p:sp>
      <p:sp>
        <p:nvSpPr>
          <p:cNvPr id="6" name="TextBox 5">
            <a:extLst>
              <a:ext uri="{FF2B5EF4-FFF2-40B4-BE49-F238E27FC236}">
                <a16:creationId xmlns:a16="http://schemas.microsoft.com/office/drawing/2014/main" id="{79EEAFEE-0BDD-26B4-5CFE-804E0ADE9215}"/>
              </a:ext>
            </a:extLst>
          </p:cNvPr>
          <p:cNvSpPr txBox="1"/>
          <p:nvPr/>
        </p:nvSpPr>
        <p:spPr bwMode="auto">
          <a:xfrm>
            <a:off x="2941983" y="6343189"/>
            <a:ext cx="1915006" cy="375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r"/>
            <a:r>
              <a:rPr lang="en-US" sz="900" dirty="0">
                <a:solidFill>
                  <a:schemeClr val="bg1">
                    <a:lumMod val="85000"/>
                  </a:schemeClr>
                </a:solidFill>
              </a:rPr>
              <a:t>Projections based on IMPACT model, Dolapo Enahoro (ILRI)</a:t>
            </a:r>
          </a:p>
        </p:txBody>
      </p:sp>
      <p:sp>
        <p:nvSpPr>
          <p:cNvPr id="7" name="TextBox 6">
            <a:extLst>
              <a:ext uri="{FF2B5EF4-FFF2-40B4-BE49-F238E27FC236}">
                <a16:creationId xmlns:a16="http://schemas.microsoft.com/office/drawing/2014/main" id="{BAB2ADE9-31F0-E69B-5ADF-187C942DF27A}"/>
              </a:ext>
            </a:extLst>
          </p:cNvPr>
          <p:cNvSpPr txBox="1"/>
          <p:nvPr/>
        </p:nvSpPr>
        <p:spPr bwMode="auto">
          <a:xfrm>
            <a:off x="539737" y="2151037"/>
            <a:ext cx="3470831" cy="3607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marL="285750" lvl="0" indent="-285750">
              <a:spcBef>
                <a:spcPts val="0"/>
              </a:spcBef>
              <a:spcAft>
                <a:spcPts val="1000"/>
              </a:spcAft>
              <a:buFont typeface="Arial" panose="020B0604020202020204" pitchFamily="34" charset="0"/>
              <a:buChar char="•"/>
              <a:defRPr/>
            </a:pPr>
            <a:r>
              <a:rPr lang="en-US" dirty="0">
                <a:solidFill>
                  <a:schemeClr val="bg1"/>
                </a:solidFill>
                <a:latin typeface="Calibri"/>
              </a:rPr>
              <a:t>Demand for milk, meat, eggs is increasing fastest in LMICs driven by population, rising incomes and urbanization </a:t>
            </a:r>
          </a:p>
          <a:p>
            <a:pPr marL="285750" lvl="0" indent="-285750">
              <a:spcBef>
                <a:spcPts val="0"/>
              </a:spcBef>
              <a:spcAft>
                <a:spcPts val="1000"/>
              </a:spcAft>
              <a:buFont typeface="Arial" panose="020B0604020202020204" pitchFamily="34" charset="0"/>
              <a:buChar char="•"/>
              <a:defRPr/>
            </a:pPr>
            <a:r>
              <a:rPr lang="en-US" dirty="0">
                <a:solidFill>
                  <a:schemeClr val="bg1"/>
                </a:solidFill>
                <a:latin typeface="Calibri"/>
              </a:rPr>
              <a:t>Not based on significant over-consumption in LMICs (attention: ‘double burden’)</a:t>
            </a:r>
          </a:p>
          <a:p>
            <a:pPr marL="285750" lvl="0" indent="-285750">
              <a:spcBef>
                <a:spcPts val="0"/>
              </a:spcBef>
              <a:spcAft>
                <a:spcPts val="1000"/>
              </a:spcAft>
              <a:buFont typeface="Arial" panose="020B0604020202020204" pitchFamily="34" charset="0"/>
              <a:buChar char="•"/>
              <a:defRPr/>
            </a:pPr>
            <a:r>
              <a:rPr lang="en-US" dirty="0">
                <a:solidFill>
                  <a:schemeClr val="bg1"/>
                </a:solidFill>
                <a:latin typeface="Calibri"/>
              </a:rPr>
              <a:t>70% of livestock-derived foods consumed in LMICs are </a:t>
            </a:r>
            <a:r>
              <a:rPr lang="en-US" b="1" dirty="0">
                <a:solidFill>
                  <a:schemeClr val="accent3">
                    <a:lumMod val="40000"/>
                    <a:lumOff val="60000"/>
                  </a:schemeClr>
                </a:solidFill>
                <a:latin typeface="Calibri"/>
              </a:rPr>
              <a:t>sourced in informal markets</a:t>
            </a:r>
          </a:p>
          <a:p>
            <a:pPr marL="285750" indent="-285750" algn="ctr">
              <a:lnSpc>
                <a:spcPts val="3200"/>
              </a:lnSpc>
              <a:buFont typeface="Arial" panose="020B0604020202020204" pitchFamily="34" charset="0"/>
              <a:buChar char="•"/>
            </a:pPr>
            <a:endParaRPr lang="en-US" dirty="0">
              <a:solidFill>
                <a:schemeClr val="bg1"/>
              </a:solidFill>
            </a:endParaRPr>
          </a:p>
        </p:txBody>
      </p:sp>
      <p:grpSp>
        <p:nvGrpSpPr>
          <p:cNvPr id="15" name="Group 14">
            <a:extLst>
              <a:ext uri="{FF2B5EF4-FFF2-40B4-BE49-F238E27FC236}">
                <a16:creationId xmlns:a16="http://schemas.microsoft.com/office/drawing/2014/main" id="{8F4C4207-4A81-C6A1-8325-0BD8F7F14DDA}"/>
              </a:ext>
            </a:extLst>
          </p:cNvPr>
          <p:cNvGrpSpPr/>
          <p:nvPr/>
        </p:nvGrpSpPr>
        <p:grpSpPr>
          <a:xfrm>
            <a:off x="5376672" y="146304"/>
            <a:ext cx="6673206" cy="6571992"/>
            <a:chOff x="546732" y="919153"/>
            <a:chExt cx="6299227" cy="6222405"/>
          </a:xfrm>
        </p:grpSpPr>
        <p:graphicFrame>
          <p:nvGraphicFramePr>
            <p:cNvPr id="8" name="Chart 7">
              <a:extLst>
                <a:ext uri="{FF2B5EF4-FFF2-40B4-BE49-F238E27FC236}">
                  <a16:creationId xmlns:a16="http://schemas.microsoft.com/office/drawing/2014/main" id="{CBF2CFA3-0F85-682C-802A-8CF726C8E7B6}"/>
                </a:ext>
              </a:extLst>
            </p:cNvPr>
            <p:cNvGraphicFramePr>
              <a:graphicFrameLocks/>
            </p:cNvGraphicFramePr>
            <p:nvPr>
              <p:extLst>
                <p:ext uri="{D42A27DB-BD31-4B8C-83A1-F6EECF244321}">
                  <p14:modId xmlns:p14="http://schemas.microsoft.com/office/powerpoint/2010/main" val="4064530654"/>
                </p:ext>
              </p:extLst>
            </p:nvPr>
          </p:nvGraphicFramePr>
          <p:xfrm>
            <a:off x="546732" y="919153"/>
            <a:ext cx="3043840" cy="196263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E764EFAE-30BE-7954-AB4F-62E1829FB96C}"/>
                </a:ext>
              </a:extLst>
            </p:cNvPr>
            <p:cNvGraphicFramePr>
              <a:graphicFrameLocks/>
            </p:cNvGraphicFramePr>
            <p:nvPr>
              <p:extLst>
                <p:ext uri="{D42A27DB-BD31-4B8C-83A1-F6EECF244321}">
                  <p14:modId xmlns:p14="http://schemas.microsoft.com/office/powerpoint/2010/main" val="253301948"/>
                </p:ext>
              </p:extLst>
            </p:nvPr>
          </p:nvGraphicFramePr>
          <p:xfrm>
            <a:off x="553998" y="5178919"/>
            <a:ext cx="3045946" cy="196263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9A837A3B-B81C-00D1-89BD-65EC40E46831}"/>
                </a:ext>
              </a:extLst>
            </p:cNvPr>
            <p:cNvGraphicFramePr>
              <a:graphicFrameLocks/>
            </p:cNvGraphicFramePr>
            <p:nvPr>
              <p:extLst>
                <p:ext uri="{D42A27DB-BD31-4B8C-83A1-F6EECF244321}">
                  <p14:modId xmlns:p14="http://schemas.microsoft.com/office/powerpoint/2010/main" val="1079840069"/>
                </p:ext>
              </p:extLst>
            </p:nvPr>
          </p:nvGraphicFramePr>
          <p:xfrm>
            <a:off x="3777891" y="3047401"/>
            <a:ext cx="3068068" cy="196372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a:extLst>
                <a:ext uri="{FF2B5EF4-FFF2-40B4-BE49-F238E27FC236}">
                  <a16:creationId xmlns:a16="http://schemas.microsoft.com/office/drawing/2014/main" id="{C001D165-D6A6-C944-A01E-71BCF28C9F77}"/>
                </a:ext>
              </a:extLst>
            </p:cNvPr>
            <p:cNvGraphicFramePr>
              <a:graphicFrameLocks/>
            </p:cNvGraphicFramePr>
            <p:nvPr>
              <p:extLst>
                <p:ext uri="{D42A27DB-BD31-4B8C-83A1-F6EECF244321}">
                  <p14:modId xmlns:p14="http://schemas.microsoft.com/office/powerpoint/2010/main" val="2188519452"/>
                </p:ext>
              </p:extLst>
            </p:nvPr>
          </p:nvGraphicFramePr>
          <p:xfrm>
            <a:off x="546732" y="3048491"/>
            <a:ext cx="3043840" cy="196372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a:extLst>
                <a:ext uri="{FF2B5EF4-FFF2-40B4-BE49-F238E27FC236}">
                  <a16:creationId xmlns:a16="http://schemas.microsoft.com/office/drawing/2014/main" id="{B66B3210-7F6F-8BC5-7915-179579D36967}"/>
                </a:ext>
              </a:extLst>
            </p:cNvPr>
            <p:cNvGraphicFramePr>
              <a:graphicFrameLocks/>
            </p:cNvGraphicFramePr>
            <p:nvPr>
              <p:extLst>
                <p:ext uri="{D42A27DB-BD31-4B8C-83A1-F6EECF244321}">
                  <p14:modId xmlns:p14="http://schemas.microsoft.com/office/powerpoint/2010/main" val="2923058606"/>
                </p:ext>
              </p:extLst>
            </p:nvPr>
          </p:nvGraphicFramePr>
          <p:xfrm>
            <a:off x="3777891" y="919153"/>
            <a:ext cx="3045946" cy="196263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Chart 12">
              <a:extLst>
                <a:ext uri="{FF2B5EF4-FFF2-40B4-BE49-F238E27FC236}">
                  <a16:creationId xmlns:a16="http://schemas.microsoft.com/office/drawing/2014/main" id="{D189DC37-C891-477A-67BF-2012B11B3590}"/>
                </a:ext>
              </a:extLst>
            </p:cNvPr>
            <p:cNvGraphicFramePr>
              <a:graphicFrameLocks/>
            </p:cNvGraphicFramePr>
            <p:nvPr>
              <p:extLst>
                <p:ext uri="{D42A27DB-BD31-4B8C-83A1-F6EECF244321}">
                  <p14:modId xmlns:p14="http://schemas.microsoft.com/office/powerpoint/2010/main" val="1850165860"/>
                </p:ext>
              </p:extLst>
            </p:nvPr>
          </p:nvGraphicFramePr>
          <p:xfrm>
            <a:off x="3766830" y="5176739"/>
            <a:ext cx="3068068" cy="1962639"/>
          </p:xfrm>
          <a:graphic>
            <a:graphicData uri="http://schemas.openxmlformats.org/drawingml/2006/chart">
              <c:chart xmlns:c="http://schemas.openxmlformats.org/drawingml/2006/chart" xmlns:r="http://schemas.openxmlformats.org/officeDocument/2006/relationships" r:id="rId7"/>
            </a:graphicData>
          </a:graphic>
        </p:graphicFrame>
      </p:grpSp>
      <p:sp>
        <p:nvSpPr>
          <p:cNvPr id="16" name="TextBox 15">
            <a:extLst>
              <a:ext uri="{FF2B5EF4-FFF2-40B4-BE49-F238E27FC236}">
                <a16:creationId xmlns:a16="http://schemas.microsoft.com/office/drawing/2014/main" id="{B262C159-63BE-4458-9965-2A6B775388E2}"/>
              </a:ext>
            </a:extLst>
          </p:cNvPr>
          <p:cNvSpPr txBox="1"/>
          <p:nvPr/>
        </p:nvSpPr>
        <p:spPr bwMode="auto">
          <a:xfrm>
            <a:off x="2371673" y="5696858"/>
            <a:ext cx="2485316"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r"/>
            <a:r>
              <a:rPr lang="en-US" b="1" dirty="0">
                <a:solidFill>
                  <a:schemeClr val="accent3">
                    <a:lumMod val="40000"/>
                    <a:lumOff val="60000"/>
                  </a:schemeClr>
                </a:solidFill>
                <a:latin typeface="Calibri" panose="020F0502020204030204" pitchFamily="34" charset="0"/>
                <a:cs typeface="Calibri" panose="020F0502020204030204" pitchFamily="34" charset="0"/>
              </a:rPr>
              <a:t>Percentage changes in demand 2010 to 2030</a:t>
            </a:r>
          </a:p>
        </p:txBody>
      </p:sp>
      <p:sp>
        <p:nvSpPr>
          <p:cNvPr id="17" name="TextBox 16">
            <a:extLst>
              <a:ext uri="{FF2B5EF4-FFF2-40B4-BE49-F238E27FC236}">
                <a16:creationId xmlns:a16="http://schemas.microsoft.com/office/drawing/2014/main" id="{1DAA7240-1330-FDA7-24AC-8C2A60F925F4}"/>
              </a:ext>
            </a:extLst>
          </p:cNvPr>
          <p:cNvSpPr txBox="1"/>
          <p:nvPr/>
        </p:nvSpPr>
        <p:spPr bwMode="auto">
          <a:xfrm>
            <a:off x="550978" y="1698480"/>
            <a:ext cx="1749197"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400" i="1">
                <a:solidFill>
                  <a:schemeClr val="accent3">
                    <a:lumMod val="40000"/>
                    <a:lumOff val="60000"/>
                  </a:schemeClr>
                </a:solidFill>
              </a:rPr>
              <a:t>Especially in LMICs</a:t>
            </a:r>
          </a:p>
        </p:txBody>
      </p:sp>
      <p:sp>
        <p:nvSpPr>
          <p:cNvPr id="4" name="TextBox 3">
            <a:extLst>
              <a:ext uri="{FF2B5EF4-FFF2-40B4-BE49-F238E27FC236}">
                <a16:creationId xmlns:a16="http://schemas.microsoft.com/office/drawing/2014/main" id="{62A86005-8D85-FB84-7FBD-16F94C8BD69D}"/>
              </a:ext>
            </a:extLst>
          </p:cNvPr>
          <p:cNvSpPr txBox="1"/>
          <p:nvPr/>
        </p:nvSpPr>
        <p:spPr bwMode="auto">
          <a:xfrm>
            <a:off x="0" y="6524879"/>
            <a:ext cx="309454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sz="1600" i="1" dirty="0">
                <a:solidFill>
                  <a:srgbClr val="FFFFFF"/>
                </a:solidFill>
                <a:latin typeface="+mn-lt"/>
              </a:rPr>
              <a:t>Slide credit: S. Tarawali, ILRI</a:t>
            </a:r>
          </a:p>
        </p:txBody>
      </p:sp>
    </p:spTree>
    <p:extLst>
      <p:ext uri="{BB962C8B-B14F-4D97-AF65-F5344CB8AC3E}">
        <p14:creationId xmlns:p14="http://schemas.microsoft.com/office/powerpoint/2010/main" val="2514862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A0CC0B-FF3E-5AFD-6556-B40583C2005A}"/>
            </a:ext>
          </a:extLst>
        </p:cNvPr>
        <p:cNvGrpSpPr/>
        <p:nvPr/>
      </p:nvGrpSpPr>
      <p:grpSpPr>
        <a:xfrm>
          <a:off x="0" y="0"/>
          <a:ext cx="0" cy="0"/>
          <a:chOff x="0" y="0"/>
          <a:chExt cx="0" cy="0"/>
        </a:xfrm>
      </p:grpSpPr>
      <p:sp>
        <p:nvSpPr>
          <p:cNvPr id="28674" name="Title 14">
            <a:extLst>
              <a:ext uri="{FF2B5EF4-FFF2-40B4-BE49-F238E27FC236}">
                <a16:creationId xmlns:a16="http://schemas.microsoft.com/office/drawing/2014/main" id="{D14F71E1-D5D6-226F-6D57-0228B3C750CE}"/>
              </a:ext>
            </a:extLst>
          </p:cNvPr>
          <p:cNvSpPr>
            <a:spLocks noGrp="1" noChangeArrowheads="1"/>
          </p:cNvSpPr>
          <p:nvPr>
            <p:ph type="title"/>
          </p:nvPr>
        </p:nvSpPr>
        <p:spPr bwMode="auto">
          <a:xfrm>
            <a:off x="492685" y="240911"/>
            <a:ext cx="11493314"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pPr defTabSz="914400"/>
            <a:r>
              <a:rPr lang="en-US" altLang="en-KE" dirty="0">
                <a:solidFill>
                  <a:srgbClr val="712C3D"/>
                </a:solidFill>
              </a:rPr>
              <a:t>There are numerous livestock innovations within Africa - examples </a:t>
            </a:r>
          </a:p>
        </p:txBody>
      </p:sp>
      <p:sp>
        <p:nvSpPr>
          <p:cNvPr id="9" name="Rectangle: Rounded Corners 8">
            <a:extLst>
              <a:ext uri="{FF2B5EF4-FFF2-40B4-BE49-F238E27FC236}">
                <a16:creationId xmlns:a16="http://schemas.microsoft.com/office/drawing/2014/main" id="{6724B9A2-6938-BCA4-448E-4048CFFBB4F1}"/>
              </a:ext>
            </a:extLst>
          </p:cNvPr>
          <p:cNvSpPr/>
          <p:nvPr/>
        </p:nvSpPr>
        <p:spPr>
          <a:xfrm>
            <a:off x="3631170" y="1245951"/>
            <a:ext cx="1963271" cy="6794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Technological</a:t>
            </a:r>
          </a:p>
        </p:txBody>
      </p:sp>
      <p:sp>
        <p:nvSpPr>
          <p:cNvPr id="10" name="Rectangle: Rounded Corners 9">
            <a:extLst>
              <a:ext uri="{FF2B5EF4-FFF2-40B4-BE49-F238E27FC236}">
                <a16:creationId xmlns:a16="http://schemas.microsoft.com/office/drawing/2014/main" id="{033D80C9-9330-BF5C-AB39-CA17D79BA4E2}"/>
              </a:ext>
            </a:extLst>
          </p:cNvPr>
          <p:cNvSpPr/>
          <p:nvPr/>
        </p:nvSpPr>
        <p:spPr>
          <a:xfrm>
            <a:off x="3631170" y="3853626"/>
            <a:ext cx="1963271" cy="6794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Institutional</a:t>
            </a:r>
          </a:p>
        </p:txBody>
      </p:sp>
      <p:sp>
        <p:nvSpPr>
          <p:cNvPr id="11" name="Rectangle: Rounded Corners 10">
            <a:extLst>
              <a:ext uri="{FF2B5EF4-FFF2-40B4-BE49-F238E27FC236}">
                <a16:creationId xmlns:a16="http://schemas.microsoft.com/office/drawing/2014/main" id="{6148C7A2-7957-3E1A-EB60-0C8E1C5DC9D6}"/>
              </a:ext>
            </a:extLst>
          </p:cNvPr>
          <p:cNvSpPr/>
          <p:nvPr/>
        </p:nvSpPr>
        <p:spPr>
          <a:xfrm>
            <a:off x="6096000" y="1245951"/>
            <a:ext cx="1963271" cy="6534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Capacity sharing</a:t>
            </a:r>
          </a:p>
        </p:txBody>
      </p:sp>
      <p:sp>
        <p:nvSpPr>
          <p:cNvPr id="13" name="Rectangle: Rounded Corners 12">
            <a:extLst>
              <a:ext uri="{FF2B5EF4-FFF2-40B4-BE49-F238E27FC236}">
                <a16:creationId xmlns:a16="http://schemas.microsoft.com/office/drawing/2014/main" id="{884331C0-C126-4F03-968D-21D2E999EEB5}"/>
              </a:ext>
            </a:extLst>
          </p:cNvPr>
          <p:cNvSpPr/>
          <p:nvPr/>
        </p:nvSpPr>
        <p:spPr>
          <a:xfrm>
            <a:off x="6096555" y="3853626"/>
            <a:ext cx="1963271" cy="6794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Enabling</a:t>
            </a:r>
          </a:p>
        </p:txBody>
      </p:sp>
      <p:sp>
        <p:nvSpPr>
          <p:cNvPr id="15" name="AutoShape 3">
            <a:extLst>
              <a:ext uri="{FF2B5EF4-FFF2-40B4-BE49-F238E27FC236}">
                <a16:creationId xmlns:a16="http://schemas.microsoft.com/office/drawing/2014/main" id="{315382EB-AA9F-4FA7-8CCB-BA2428687011}"/>
              </a:ext>
            </a:extLst>
          </p:cNvPr>
          <p:cNvSpPr>
            <a:spLocks noChangeAspect="1" noChangeArrowheads="1"/>
          </p:cNvSpPr>
          <p:nvPr/>
        </p:nvSpPr>
        <p:spPr bwMode="auto">
          <a:xfrm>
            <a:off x="10032343" y="384142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TextBox 16">
            <a:extLst>
              <a:ext uri="{FF2B5EF4-FFF2-40B4-BE49-F238E27FC236}">
                <a16:creationId xmlns:a16="http://schemas.microsoft.com/office/drawing/2014/main" id="{6E34547B-5CF0-CA22-4CD4-7A0CB1DEB232}"/>
              </a:ext>
            </a:extLst>
          </p:cNvPr>
          <p:cNvSpPr txBox="1"/>
          <p:nvPr/>
        </p:nvSpPr>
        <p:spPr>
          <a:xfrm>
            <a:off x="2788488" y="4684734"/>
            <a:ext cx="2805953" cy="646331"/>
          </a:xfrm>
          <a:prstGeom prst="rect">
            <a:avLst/>
          </a:prstGeom>
          <a:solidFill>
            <a:schemeClr val="bg2"/>
          </a:solidFill>
        </p:spPr>
        <p:txBody>
          <a:bodyPr wrap="square" rtlCol="0">
            <a:spAutoFit/>
          </a:bodyPr>
          <a:lstStyle/>
          <a:p>
            <a:pPr algn="r"/>
            <a:r>
              <a:rPr lang="en-US" sz="1200" dirty="0">
                <a:latin typeface="Aptos" panose="020B0004020202020204" pitchFamily="34" charset="0"/>
              </a:rPr>
              <a:t>Business models for multiplication and dissemination of farmer-preferred and tropically-adapted chicken breeds</a:t>
            </a:r>
          </a:p>
        </p:txBody>
      </p:sp>
      <p:sp>
        <p:nvSpPr>
          <p:cNvPr id="20" name="TextBox 19">
            <a:extLst>
              <a:ext uri="{FF2B5EF4-FFF2-40B4-BE49-F238E27FC236}">
                <a16:creationId xmlns:a16="http://schemas.microsoft.com/office/drawing/2014/main" id="{B70CDEE7-FD77-51AE-2442-2381F6FD5F0A}"/>
              </a:ext>
            </a:extLst>
          </p:cNvPr>
          <p:cNvSpPr txBox="1"/>
          <p:nvPr/>
        </p:nvSpPr>
        <p:spPr>
          <a:xfrm>
            <a:off x="6070963" y="2038208"/>
            <a:ext cx="2806507" cy="830997"/>
          </a:xfrm>
          <a:prstGeom prst="rect">
            <a:avLst/>
          </a:prstGeom>
          <a:solidFill>
            <a:schemeClr val="bg2"/>
          </a:solidFill>
        </p:spPr>
        <p:txBody>
          <a:bodyPr wrap="square" rtlCol="0">
            <a:spAutoFit/>
          </a:bodyPr>
          <a:lstStyle/>
          <a:p>
            <a:r>
              <a:rPr lang="en-US" sz="1200" dirty="0">
                <a:latin typeface="Aptos" panose="020B0004020202020204" pitchFamily="34" charset="0"/>
              </a:rPr>
              <a:t>Training package for animal health service providers for improved herd-health service delivery to smallholder dairy farmers in East Africa</a:t>
            </a:r>
          </a:p>
        </p:txBody>
      </p:sp>
      <p:sp>
        <p:nvSpPr>
          <p:cNvPr id="24" name="TextBox 23">
            <a:extLst>
              <a:ext uri="{FF2B5EF4-FFF2-40B4-BE49-F238E27FC236}">
                <a16:creationId xmlns:a16="http://schemas.microsoft.com/office/drawing/2014/main" id="{709E46A7-615A-5C97-1854-E4E2C983244F}"/>
              </a:ext>
            </a:extLst>
          </p:cNvPr>
          <p:cNvSpPr txBox="1"/>
          <p:nvPr/>
        </p:nvSpPr>
        <p:spPr>
          <a:xfrm>
            <a:off x="6096555" y="2981902"/>
            <a:ext cx="2780915" cy="646331"/>
          </a:xfrm>
          <a:prstGeom prst="rect">
            <a:avLst/>
          </a:prstGeom>
          <a:solidFill>
            <a:schemeClr val="bg2"/>
          </a:solidFill>
        </p:spPr>
        <p:txBody>
          <a:bodyPr wrap="square" rtlCol="0">
            <a:spAutoFit/>
          </a:bodyPr>
          <a:lstStyle/>
          <a:p>
            <a:r>
              <a:rPr lang="en-US" sz="1200" dirty="0" err="1">
                <a:latin typeface="Aptos" panose="020B0004020202020204" pitchFamily="34" charset="0"/>
              </a:rPr>
              <a:t>PigSmart</a:t>
            </a:r>
            <a:r>
              <a:rPr lang="en-US" sz="1200" dirty="0">
                <a:latin typeface="Aptos" panose="020B0004020202020204" pitchFamily="34" charset="0"/>
              </a:rPr>
              <a:t> extension platform in Uganda (best practices in pig breeding, feeding, and health-care)</a:t>
            </a:r>
          </a:p>
        </p:txBody>
      </p:sp>
      <p:sp>
        <p:nvSpPr>
          <p:cNvPr id="27" name="TextBox 26">
            <a:extLst>
              <a:ext uri="{FF2B5EF4-FFF2-40B4-BE49-F238E27FC236}">
                <a16:creationId xmlns:a16="http://schemas.microsoft.com/office/drawing/2014/main" id="{C265A119-2D8D-7D91-09E3-1E57E935E05A}"/>
              </a:ext>
            </a:extLst>
          </p:cNvPr>
          <p:cNvSpPr txBox="1"/>
          <p:nvPr/>
        </p:nvSpPr>
        <p:spPr>
          <a:xfrm>
            <a:off x="6070963" y="4684734"/>
            <a:ext cx="2806507" cy="830997"/>
          </a:xfrm>
          <a:prstGeom prst="rect">
            <a:avLst/>
          </a:prstGeom>
          <a:solidFill>
            <a:schemeClr val="bg2"/>
          </a:solidFill>
        </p:spPr>
        <p:txBody>
          <a:bodyPr wrap="square" rtlCol="0">
            <a:spAutoFit/>
          </a:bodyPr>
          <a:lstStyle/>
          <a:p>
            <a:r>
              <a:rPr lang="en-US" sz="1200" b="0" i="0" u="none" strike="noStrike" dirty="0">
                <a:solidFill>
                  <a:srgbClr val="000000"/>
                </a:solidFill>
                <a:effectLst/>
                <a:latin typeface="+mn-lt"/>
              </a:rPr>
              <a:t>Evidence based recommendations for policy makers and investors for a supportive regulatory framework on forage seed supplies in Tanzania.</a:t>
            </a:r>
            <a:r>
              <a:rPr lang="en-US" sz="1200" dirty="0">
                <a:latin typeface="+mn-lt"/>
              </a:rPr>
              <a:t> </a:t>
            </a:r>
          </a:p>
        </p:txBody>
      </p:sp>
      <p:sp>
        <p:nvSpPr>
          <p:cNvPr id="30" name="TextBox 29">
            <a:extLst>
              <a:ext uri="{FF2B5EF4-FFF2-40B4-BE49-F238E27FC236}">
                <a16:creationId xmlns:a16="http://schemas.microsoft.com/office/drawing/2014/main" id="{CABD1B1E-3C01-BA0B-92ED-0736ABD736C0}"/>
              </a:ext>
            </a:extLst>
          </p:cNvPr>
          <p:cNvSpPr txBox="1"/>
          <p:nvPr/>
        </p:nvSpPr>
        <p:spPr>
          <a:xfrm>
            <a:off x="2788486" y="2038208"/>
            <a:ext cx="2805953" cy="830997"/>
          </a:xfrm>
          <a:prstGeom prst="rect">
            <a:avLst/>
          </a:prstGeom>
          <a:solidFill>
            <a:schemeClr val="bg2"/>
          </a:solidFill>
        </p:spPr>
        <p:txBody>
          <a:bodyPr wrap="square" rtlCol="0">
            <a:spAutoFit/>
          </a:bodyPr>
          <a:lstStyle/>
          <a:p>
            <a:pPr algn="r"/>
            <a:r>
              <a:rPr lang="en-US" sz="1200" b="0" i="0" u="none" strike="noStrike" dirty="0">
                <a:solidFill>
                  <a:srgbClr val="000000"/>
                </a:solidFill>
                <a:effectLst/>
                <a:latin typeface="Aptos" panose="020B0004020202020204" pitchFamily="34" charset="0"/>
              </a:rPr>
              <a:t>High-quality </a:t>
            </a:r>
            <a:r>
              <a:rPr lang="en-US" sz="1200" b="0" i="0" u="none" strike="noStrike" dirty="0" err="1">
                <a:solidFill>
                  <a:srgbClr val="000000"/>
                </a:solidFill>
                <a:effectLst/>
                <a:latin typeface="Aptos" panose="020B0004020202020204" pitchFamily="34" charset="0"/>
              </a:rPr>
              <a:t>Peste</a:t>
            </a:r>
            <a:r>
              <a:rPr lang="en-US" sz="1200" b="0" i="0" u="none" strike="noStrike" dirty="0">
                <a:solidFill>
                  <a:srgbClr val="000000"/>
                </a:solidFill>
                <a:effectLst/>
                <a:latin typeface="Aptos" panose="020B0004020202020204" pitchFamily="34" charset="0"/>
              </a:rPr>
              <a:t> des Petits Ruminants (PPR) thermotolerant vaccine to reduce small ruminant mortality in Mali</a:t>
            </a:r>
            <a:endParaRPr lang="en-US" sz="1200" dirty="0">
              <a:latin typeface="Aptos" panose="020B0004020202020204" pitchFamily="34" charset="0"/>
            </a:endParaRPr>
          </a:p>
        </p:txBody>
      </p:sp>
      <p:sp>
        <p:nvSpPr>
          <p:cNvPr id="28677" name="TextBox 28676">
            <a:extLst>
              <a:ext uri="{FF2B5EF4-FFF2-40B4-BE49-F238E27FC236}">
                <a16:creationId xmlns:a16="http://schemas.microsoft.com/office/drawing/2014/main" id="{7DBBDD6C-765F-1D52-E278-60205844C624}"/>
              </a:ext>
            </a:extLst>
          </p:cNvPr>
          <p:cNvSpPr txBox="1"/>
          <p:nvPr/>
        </p:nvSpPr>
        <p:spPr>
          <a:xfrm>
            <a:off x="2788489" y="2981902"/>
            <a:ext cx="2823886" cy="461665"/>
          </a:xfrm>
          <a:prstGeom prst="rect">
            <a:avLst/>
          </a:prstGeom>
          <a:solidFill>
            <a:schemeClr val="bg2"/>
          </a:solidFill>
        </p:spPr>
        <p:txBody>
          <a:bodyPr wrap="square" rtlCol="0">
            <a:spAutoFit/>
          </a:bodyPr>
          <a:lstStyle/>
          <a:p>
            <a:pPr algn="r"/>
            <a:r>
              <a:rPr lang="en-US" sz="1200" b="0" i="0" u="none" strike="noStrike" dirty="0">
                <a:solidFill>
                  <a:srgbClr val="000000"/>
                </a:solidFill>
                <a:effectLst/>
                <a:latin typeface="Calbiri"/>
              </a:rPr>
              <a:t>Genomic selection-based breeding programs for </a:t>
            </a:r>
            <a:r>
              <a:rPr lang="en-US" sz="1200" b="0" i="0" u="none" strike="noStrike" dirty="0">
                <a:solidFill>
                  <a:srgbClr val="000000"/>
                </a:solidFill>
                <a:effectLst/>
                <a:latin typeface="+mn-lt"/>
              </a:rPr>
              <a:t>dairy</a:t>
            </a:r>
            <a:r>
              <a:rPr lang="en-US" sz="1200" b="0" i="0" u="none" strike="noStrike" dirty="0">
                <a:solidFill>
                  <a:srgbClr val="000000"/>
                </a:solidFill>
                <a:effectLst/>
                <a:latin typeface="Calbiri"/>
              </a:rPr>
              <a:t> cattle in East Africa</a:t>
            </a:r>
            <a:endParaRPr lang="en-US" sz="1200" dirty="0">
              <a:latin typeface="+mn-lt"/>
            </a:endParaRPr>
          </a:p>
        </p:txBody>
      </p:sp>
      <p:sp>
        <p:nvSpPr>
          <p:cNvPr id="28678" name="TextBox 28677">
            <a:extLst>
              <a:ext uri="{FF2B5EF4-FFF2-40B4-BE49-F238E27FC236}">
                <a16:creationId xmlns:a16="http://schemas.microsoft.com/office/drawing/2014/main" id="{6746B0C8-74E9-61BA-7778-4A05562733D0}"/>
              </a:ext>
            </a:extLst>
          </p:cNvPr>
          <p:cNvSpPr txBox="1"/>
          <p:nvPr/>
        </p:nvSpPr>
        <p:spPr>
          <a:xfrm>
            <a:off x="2788487" y="5472507"/>
            <a:ext cx="2805953" cy="646331"/>
          </a:xfrm>
          <a:prstGeom prst="rect">
            <a:avLst/>
          </a:prstGeom>
          <a:solidFill>
            <a:schemeClr val="bg2"/>
          </a:solidFill>
        </p:spPr>
        <p:txBody>
          <a:bodyPr wrap="square" rtlCol="0">
            <a:spAutoFit/>
          </a:bodyPr>
          <a:lstStyle/>
          <a:p>
            <a:pPr algn="r"/>
            <a:r>
              <a:rPr lang="en-US" sz="1200" b="0" i="0" u="none" strike="noStrike" dirty="0">
                <a:effectLst/>
                <a:latin typeface="Aptos" panose="020B0004020202020204" pitchFamily="34" charset="0"/>
              </a:rPr>
              <a:t>Business models for small-scale feed processing and marketing by youth and women groups in Ethiopia</a:t>
            </a:r>
            <a:r>
              <a:rPr lang="en-US" sz="1200" dirty="0">
                <a:latin typeface="Aptos" panose="020B0004020202020204" pitchFamily="34" charset="0"/>
              </a:rPr>
              <a:t> </a:t>
            </a:r>
          </a:p>
        </p:txBody>
      </p:sp>
      <p:sp>
        <p:nvSpPr>
          <p:cNvPr id="28679" name="TextBox 28678">
            <a:extLst>
              <a:ext uri="{FF2B5EF4-FFF2-40B4-BE49-F238E27FC236}">
                <a16:creationId xmlns:a16="http://schemas.microsoft.com/office/drawing/2014/main" id="{0B711554-5FDB-771B-FD89-7134AE149B0F}"/>
              </a:ext>
            </a:extLst>
          </p:cNvPr>
          <p:cNvSpPr txBox="1"/>
          <p:nvPr/>
        </p:nvSpPr>
        <p:spPr>
          <a:xfrm>
            <a:off x="7474216" y="5655837"/>
            <a:ext cx="3262504" cy="646331"/>
          </a:xfrm>
          <a:prstGeom prst="rect">
            <a:avLst/>
          </a:prstGeom>
          <a:solidFill>
            <a:schemeClr val="bg2"/>
          </a:solidFill>
        </p:spPr>
        <p:txBody>
          <a:bodyPr wrap="square" rtlCol="0">
            <a:spAutoFit/>
          </a:bodyPr>
          <a:lstStyle/>
          <a:p>
            <a:r>
              <a:rPr lang="en-US" sz="1200" b="0" i="0" u="none" strike="noStrike" dirty="0">
                <a:solidFill>
                  <a:srgbClr val="000000"/>
                </a:solidFill>
                <a:effectLst/>
                <a:latin typeface="+mn-lt"/>
              </a:rPr>
              <a:t>Livestock Master Plan for </a:t>
            </a:r>
            <a:r>
              <a:rPr lang="en-US" sz="1200" i="0" u="none" strike="noStrike" dirty="0">
                <a:solidFill>
                  <a:srgbClr val="000000"/>
                </a:solidFill>
                <a:effectLst/>
                <a:latin typeface="Aptos" panose="020B0004020202020204" pitchFamily="34" charset="0"/>
              </a:rPr>
              <a:t>multiple countries - </a:t>
            </a:r>
            <a:r>
              <a:rPr lang="en-US" sz="1200" dirty="0">
                <a:latin typeface="Aptos" panose="020B0004020202020204" pitchFamily="34" charset="0"/>
              </a:rPr>
              <a:t>sector analysis of current situation and predictive analysis to set long-term strategies</a:t>
            </a:r>
          </a:p>
        </p:txBody>
      </p:sp>
      <p:sp>
        <p:nvSpPr>
          <p:cNvPr id="28682" name="TextBox 28681">
            <a:extLst>
              <a:ext uri="{FF2B5EF4-FFF2-40B4-BE49-F238E27FC236}">
                <a16:creationId xmlns:a16="http://schemas.microsoft.com/office/drawing/2014/main" id="{97AEF8D7-1C62-4939-7003-5F1AEC1B7178}"/>
              </a:ext>
            </a:extLst>
          </p:cNvPr>
          <p:cNvSpPr txBox="1"/>
          <p:nvPr/>
        </p:nvSpPr>
        <p:spPr>
          <a:xfrm>
            <a:off x="543795" y="2172401"/>
            <a:ext cx="2110816" cy="1200329"/>
          </a:xfrm>
          <a:prstGeom prst="rect">
            <a:avLst/>
          </a:prstGeom>
          <a:solidFill>
            <a:schemeClr val="bg2"/>
          </a:solidFill>
        </p:spPr>
        <p:txBody>
          <a:bodyPr wrap="square" rtlCol="0">
            <a:spAutoFit/>
          </a:bodyPr>
          <a:lstStyle/>
          <a:p>
            <a:r>
              <a:rPr lang="en-US" sz="1200" dirty="0">
                <a:latin typeface="Aptos" panose="020B0004020202020204" pitchFamily="34" charset="0"/>
              </a:rPr>
              <a:t>Feed Assessment Tool (FEAST) &amp; Gendered-FEAST (G-FEAST) – optimizing feed interventions based on local feed resources, including with gendered lens</a:t>
            </a:r>
          </a:p>
        </p:txBody>
      </p:sp>
      <p:sp>
        <p:nvSpPr>
          <p:cNvPr id="28685" name="TextBox 28684">
            <a:extLst>
              <a:ext uri="{FF2B5EF4-FFF2-40B4-BE49-F238E27FC236}">
                <a16:creationId xmlns:a16="http://schemas.microsoft.com/office/drawing/2014/main" id="{F0079583-796D-E7BE-6C8D-BEE77CF60688}"/>
              </a:ext>
            </a:extLst>
          </p:cNvPr>
          <p:cNvSpPr txBox="1"/>
          <p:nvPr/>
        </p:nvSpPr>
        <p:spPr>
          <a:xfrm>
            <a:off x="9028255" y="1899406"/>
            <a:ext cx="2135856" cy="1938992"/>
          </a:xfrm>
          <a:prstGeom prst="rect">
            <a:avLst/>
          </a:prstGeom>
          <a:solidFill>
            <a:schemeClr val="bg2"/>
          </a:solidFill>
        </p:spPr>
        <p:txBody>
          <a:bodyPr wrap="square" rtlCol="0">
            <a:spAutoFit/>
          </a:bodyPr>
          <a:lstStyle/>
          <a:p>
            <a:r>
              <a:rPr lang="en-US" sz="1200" b="0" i="0" u="none" strike="noStrike" dirty="0">
                <a:solidFill>
                  <a:srgbClr val="000000"/>
                </a:solidFill>
                <a:effectLst/>
                <a:latin typeface="+mn-lt"/>
              </a:rPr>
              <a:t>Social </a:t>
            </a:r>
            <a:r>
              <a:rPr lang="en-US" sz="1200" b="0" i="0" u="none" strike="noStrike" dirty="0" err="1">
                <a:solidFill>
                  <a:srgbClr val="000000"/>
                </a:solidFill>
                <a:effectLst/>
                <a:latin typeface="+mn-lt"/>
              </a:rPr>
              <a:t>behaviour</a:t>
            </a:r>
            <a:r>
              <a:rPr lang="en-US" sz="1200" b="0" i="0" u="none" strike="noStrike" dirty="0">
                <a:solidFill>
                  <a:srgbClr val="000000"/>
                </a:solidFill>
                <a:effectLst/>
                <a:latin typeface="+mn-lt"/>
              </a:rPr>
              <a:t> change communication (SBCC) approach, through social media, for promotion of gender-transformative change including more equitable engagement in, and benefit from, agribusiness for women and youth in Tanzania</a:t>
            </a:r>
            <a:r>
              <a:rPr lang="en-US" sz="1200" dirty="0">
                <a:latin typeface="+mn-lt"/>
              </a:rPr>
              <a:t> </a:t>
            </a:r>
          </a:p>
        </p:txBody>
      </p:sp>
      <p:sp>
        <p:nvSpPr>
          <p:cNvPr id="28687" name="TextBox 28686">
            <a:extLst>
              <a:ext uri="{FF2B5EF4-FFF2-40B4-BE49-F238E27FC236}">
                <a16:creationId xmlns:a16="http://schemas.microsoft.com/office/drawing/2014/main" id="{3AADD246-652F-5507-51BE-8E3AD4EA094D}"/>
              </a:ext>
            </a:extLst>
          </p:cNvPr>
          <p:cNvSpPr txBox="1"/>
          <p:nvPr/>
        </p:nvSpPr>
        <p:spPr>
          <a:xfrm>
            <a:off x="365608" y="4748533"/>
            <a:ext cx="2289004" cy="1200329"/>
          </a:xfrm>
          <a:prstGeom prst="rect">
            <a:avLst/>
          </a:prstGeom>
          <a:solidFill>
            <a:schemeClr val="bg2"/>
          </a:solidFill>
        </p:spPr>
        <p:txBody>
          <a:bodyPr wrap="square">
            <a:spAutoFit/>
          </a:bodyPr>
          <a:lstStyle/>
          <a:p>
            <a:r>
              <a:rPr lang="en-US" sz="1200" dirty="0">
                <a:latin typeface="Aptos" panose="020B0004020202020204" pitchFamily="34" charset="0"/>
              </a:rPr>
              <a:t>Pig multistakeholder platforms (MSPs) for enhancing value chain actor and stakeholder interactions for shared learning and enhancing visibility of the pig sector</a:t>
            </a:r>
          </a:p>
        </p:txBody>
      </p:sp>
      <p:sp>
        <p:nvSpPr>
          <p:cNvPr id="28690" name="TextBox 28689">
            <a:extLst>
              <a:ext uri="{FF2B5EF4-FFF2-40B4-BE49-F238E27FC236}">
                <a16:creationId xmlns:a16="http://schemas.microsoft.com/office/drawing/2014/main" id="{56AB7E8A-7B95-9F05-BEA6-704E6ABF2231}"/>
              </a:ext>
            </a:extLst>
          </p:cNvPr>
          <p:cNvSpPr txBox="1"/>
          <p:nvPr/>
        </p:nvSpPr>
        <p:spPr>
          <a:xfrm>
            <a:off x="9335861" y="6374104"/>
            <a:ext cx="6098720" cy="369332"/>
          </a:xfrm>
          <a:prstGeom prst="rect">
            <a:avLst/>
          </a:prstGeom>
          <a:noFill/>
        </p:spPr>
        <p:txBody>
          <a:bodyPr wrap="square">
            <a:spAutoFit/>
          </a:bodyPr>
          <a:lstStyle/>
          <a:p>
            <a:r>
              <a:rPr lang="en-US" dirty="0"/>
              <a:t>https://cgspace.cgiar.org/</a:t>
            </a:r>
          </a:p>
        </p:txBody>
      </p:sp>
    </p:spTree>
    <p:extLst>
      <p:ext uri="{BB962C8B-B14F-4D97-AF65-F5344CB8AC3E}">
        <p14:creationId xmlns:p14="http://schemas.microsoft.com/office/powerpoint/2010/main" val="1481503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5B993E-0FC3-0D42-9FD1-0F51EED682DD}"/>
            </a:ext>
          </a:extLst>
        </p:cNvPr>
        <p:cNvGrpSpPr/>
        <p:nvPr/>
      </p:nvGrpSpPr>
      <p:grpSpPr>
        <a:xfrm>
          <a:off x="0" y="0"/>
          <a:ext cx="0" cy="0"/>
          <a:chOff x="0" y="0"/>
          <a:chExt cx="0" cy="0"/>
        </a:xfrm>
      </p:grpSpPr>
      <p:sp>
        <p:nvSpPr>
          <p:cNvPr id="28674" name="Title 14">
            <a:extLst>
              <a:ext uri="{FF2B5EF4-FFF2-40B4-BE49-F238E27FC236}">
                <a16:creationId xmlns:a16="http://schemas.microsoft.com/office/drawing/2014/main" id="{E7BA091B-6561-8BC7-BA35-F3A67BB49EF8}"/>
              </a:ext>
            </a:extLst>
          </p:cNvPr>
          <p:cNvSpPr>
            <a:spLocks noGrp="1" noChangeArrowheads="1"/>
          </p:cNvSpPr>
          <p:nvPr>
            <p:ph type="title"/>
          </p:nvPr>
        </p:nvSpPr>
        <p:spPr bwMode="auto">
          <a:xfrm>
            <a:off x="521351" y="87313"/>
            <a:ext cx="11493314"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defTabSz="914400"/>
            <a:r>
              <a:rPr lang="en-US" altLang="en-KE" sz="3200" dirty="0">
                <a:solidFill>
                  <a:srgbClr val="712C3D"/>
                </a:solidFill>
              </a:rPr>
              <a:t>But innovation adoption is variable</a:t>
            </a:r>
          </a:p>
        </p:txBody>
      </p:sp>
      <p:graphicFrame>
        <p:nvGraphicFramePr>
          <p:cNvPr id="3" name="Table 2">
            <a:extLst>
              <a:ext uri="{FF2B5EF4-FFF2-40B4-BE49-F238E27FC236}">
                <a16:creationId xmlns:a16="http://schemas.microsoft.com/office/drawing/2014/main" id="{9976209B-FBFB-3284-7D7F-EE6273DD0C83}"/>
              </a:ext>
            </a:extLst>
          </p:cNvPr>
          <p:cNvGraphicFramePr>
            <a:graphicFrameLocks noGrp="1"/>
          </p:cNvGraphicFramePr>
          <p:nvPr>
            <p:extLst>
              <p:ext uri="{D42A27DB-BD31-4B8C-83A1-F6EECF244321}">
                <p14:modId xmlns:p14="http://schemas.microsoft.com/office/powerpoint/2010/main" val="3003486371"/>
              </p:ext>
            </p:extLst>
          </p:nvPr>
        </p:nvGraphicFramePr>
        <p:xfrm>
          <a:off x="600074" y="792784"/>
          <a:ext cx="11335869" cy="5702312"/>
        </p:xfrm>
        <a:graphic>
          <a:graphicData uri="http://schemas.openxmlformats.org/drawingml/2006/table">
            <a:tbl>
              <a:tblPr firstRow="1" bandRow="1">
                <a:tableStyleId>{5C22544A-7EE6-4342-B048-85BDC9FD1C3A}</a:tableStyleId>
              </a:tblPr>
              <a:tblGrid>
                <a:gridCol w="5407321">
                  <a:extLst>
                    <a:ext uri="{9D8B030D-6E8A-4147-A177-3AD203B41FA5}">
                      <a16:colId xmlns:a16="http://schemas.microsoft.com/office/drawing/2014/main" val="2427695988"/>
                    </a:ext>
                  </a:extLst>
                </a:gridCol>
                <a:gridCol w="2130765">
                  <a:extLst>
                    <a:ext uri="{9D8B030D-6E8A-4147-A177-3AD203B41FA5}">
                      <a16:colId xmlns:a16="http://schemas.microsoft.com/office/drawing/2014/main" val="3853281107"/>
                    </a:ext>
                  </a:extLst>
                </a:gridCol>
                <a:gridCol w="997096">
                  <a:extLst>
                    <a:ext uri="{9D8B030D-6E8A-4147-A177-3AD203B41FA5}">
                      <a16:colId xmlns:a16="http://schemas.microsoft.com/office/drawing/2014/main" val="2263752930"/>
                    </a:ext>
                  </a:extLst>
                </a:gridCol>
                <a:gridCol w="2800687">
                  <a:extLst>
                    <a:ext uri="{9D8B030D-6E8A-4147-A177-3AD203B41FA5}">
                      <a16:colId xmlns:a16="http://schemas.microsoft.com/office/drawing/2014/main" val="3470592996"/>
                    </a:ext>
                  </a:extLst>
                </a:gridCol>
              </a:tblGrid>
              <a:tr h="813102">
                <a:tc>
                  <a:txBody>
                    <a:bodyPr/>
                    <a:lstStyle/>
                    <a:p>
                      <a:r>
                        <a:rPr lang="en-US" sz="1600" dirty="0"/>
                        <a:t>Innovation</a:t>
                      </a:r>
                    </a:p>
                  </a:txBody>
                  <a:tcPr anchor="ctr"/>
                </a:tc>
                <a:tc>
                  <a:txBody>
                    <a:bodyPr/>
                    <a:lstStyle/>
                    <a:p>
                      <a:pPr algn="ctr"/>
                      <a:r>
                        <a:rPr lang="en-US" sz="1600" dirty="0"/>
                        <a:t>% households  or respondents adopting</a:t>
                      </a:r>
                    </a:p>
                  </a:txBody>
                  <a:tcPr anchor="ctr"/>
                </a:tc>
                <a:tc>
                  <a:txBody>
                    <a:bodyPr/>
                    <a:lstStyle/>
                    <a:p>
                      <a:pPr algn="ctr"/>
                      <a:r>
                        <a:rPr lang="en-US" sz="1600" dirty="0"/>
                        <a:t>Year</a:t>
                      </a:r>
                    </a:p>
                  </a:txBody>
                  <a:tcPr anchor="ctr"/>
                </a:tc>
                <a:tc>
                  <a:txBody>
                    <a:bodyPr/>
                    <a:lstStyle/>
                    <a:p>
                      <a:r>
                        <a:rPr lang="en-US" sz="1600" dirty="0"/>
                        <a:t>Reference</a:t>
                      </a:r>
                    </a:p>
                  </a:txBody>
                  <a:tcPr anchor="ctr"/>
                </a:tc>
                <a:extLst>
                  <a:ext uri="{0D108BD9-81ED-4DB2-BD59-A6C34878D82A}">
                    <a16:rowId xmlns:a16="http://schemas.microsoft.com/office/drawing/2014/main" val="3877181953"/>
                  </a:ext>
                </a:extLst>
              </a:tr>
              <a:tr h="366398">
                <a:tc>
                  <a:txBody>
                    <a:bodyPr/>
                    <a:lstStyle/>
                    <a:p>
                      <a:r>
                        <a:rPr lang="en-US" sz="1400" dirty="0"/>
                        <a:t>Pig AI in Uganda (4 districts)</a:t>
                      </a:r>
                    </a:p>
                  </a:txBody>
                  <a:tcPr anchor="ctr"/>
                </a:tc>
                <a:tc>
                  <a:txBody>
                    <a:bodyPr/>
                    <a:lstStyle/>
                    <a:p>
                      <a:pPr algn="ctr"/>
                      <a:r>
                        <a:rPr lang="en-US" sz="1400" dirty="0"/>
                        <a:t>3% to 10%</a:t>
                      </a:r>
                    </a:p>
                  </a:txBody>
                  <a:tcPr anchor="ctr"/>
                </a:tc>
                <a:tc>
                  <a:txBody>
                    <a:bodyPr/>
                    <a:lstStyle/>
                    <a:p>
                      <a:pPr algn="ctr"/>
                      <a:r>
                        <a:rPr lang="en-US" sz="1400" dirty="0"/>
                        <a:t>2021</a:t>
                      </a:r>
                    </a:p>
                  </a:txBody>
                  <a:tcPr anchor="ctr"/>
                </a:tc>
                <a:tc>
                  <a:txBody>
                    <a:bodyPr/>
                    <a:lstStyle/>
                    <a:p>
                      <a:r>
                        <a:rPr lang="en-US" sz="1200" dirty="0">
                          <a:hlinkClick r:id="rId2"/>
                        </a:rPr>
                        <a:t>https://hdl.handle.net/10568/117698</a:t>
                      </a:r>
                      <a:endParaRPr lang="en-US" sz="1200" dirty="0"/>
                    </a:p>
                  </a:txBody>
                  <a:tcPr anchor="ctr"/>
                </a:tc>
                <a:extLst>
                  <a:ext uri="{0D108BD9-81ED-4DB2-BD59-A6C34878D82A}">
                    <a16:rowId xmlns:a16="http://schemas.microsoft.com/office/drawing/2014/main" val="3860695347"/>
                  </a:ext>
                </a:extLst>
              </a:tr>
              <a:tr h="451724">
                <a:tc>
                  <a:txBody>
                    <a:bodyPr/>
                    <a:lstStyle/>
                    <a:p>
                      <a:r>
                        <a:rPr lang="en-US" sz="1400" dirty="0"/>
                        <a:t>Improved pig breeds in Uganda (4 districts)</a:t>
                      </a:r>
                    </a:p>
                  </a:txBody>
                  <a:tcPr anchor="ctr"/>
                </a:tc>
                <a:tc>
                  <a:txBody>
                    <a:bodyPr/>
                    <a:lstStyle/>
                    <a:p>
                      <a:pPr algn="ctr"/>
                      <a:r>
                        <a:rPr lang="en-US" sz="1400" dirty="0"/>
                        <a:t>51% to 90%</a:t>
                      </a:r>
                    </a:p>
                  </a:txBody>
                  <a:tcPr anchor="ctr"/>
                </a:tc>
                <a:tc>
                  <a:txBody>
                    <a:bodyPr/>
                    <a:lstStyle/>
                    <a:p>
                      <a:pPr algn="ctr"/>
                      <a:r>
                        <a:rPr lang="en-US" sz="1400" dirty="0"/>
                        <a:t>2021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hlinkClick r:id="rId2"/>
                        </a:rPr>
                        <a:t>https://hdl.handle.net/10568/117698</a:t>
                      </a:r>
                      <a:endParaRPr lang="en-US" sz="1200" dirty="0"/>
                    </a:p>
                    <a:p>
                      <a:endParaRPr lang="en-US" sz="1200" dirty="0"/>
                    </a:p>
                  </a:txBody>
                  <a:tcPr anchor="ctr"/>
                </a:tc>
                <a:extLst>
                  <a:ext uri="{0D108BD9-81ED-4DB2-BD59-A6C34878D82A}">
                    <a16:rowId xmlns:a16="http://schemas.microsoft.com/office/drawing/2014/main" val="2740368552"/>
                  </a:ext>
                </a:extLst>
              </a:tr>
              <a:tr h="366398">
                <a:tc>
                  <a:txBody>
                    <a:bodyPr/>
                    <a:lstStyle/>
                    <a:p>
                      <a:r>
                        <a:rPr lang="en-US" sz="1400" dirty="0"/>
                        <a:t>Quarantines newly purchased cattle Ethiopia smallholder dairy</a:t>
                      </a:r>
                    </a:p>
                  </a:txBody>
                  <a:tcPr anchor="ctr"/>
                </a:tc>
                <a:tc>
                  <a:txBody>
                    <a:bodyPr/>
                    <a:lstStyle/>
                    <a:p>
                      <a:pPr algn="ctr"/>
                      <a:r>
                        <a:rPr lang="en-US" sz="1400" dirty="0"/>
                        <a:t>12.0%</a:t>
                      </a:r>
                    </a:p>
                  </a:txBody>
                  <a:tcPr anchor="ctr"/>
                </a:tc>
                <a:tc>
                  <a:txBody>
                    <a:bodyPr/>
                    <a:lstStyle/>
                    <a:p>
                      <a:pPr algn="ctr"/>
                      <a:r>
                        <a:rPr lang="en-US" sz="1400" dirty="0"/>
                        <a:t>2023</a:t>
                      </a:r>
                    </a:p>
                  </a:txBody>
                  <a:tcPr anchor="ctr"/>
                </a:tc>
                <a:tc>
                  <a:txBody>
                    <a:bodyPr/>
                    <a:lstStyle/>
                    <a:p>
                      <a:r>
                        <a:rPr lang="en-US" sz="1200" dirty="0">
                          <a:hlinkClick r:id="rId3"/>
                        </a:rPr>
                        <a:t>https://hdl.handle.net/10568/132575</a:t>
                      </a:r>
                      <a:endParaRPr lang="en-US" sz="1200" dirty="0"/>
                    </a:p>
                  </a:txBody>
                  <a:tcPr anchor="ctr"/>
                </a:tc>
                <a:extLst>
                  <a:ext uri="{0D108BD9-81ED-4DB2-BD59-A6C34878D82A}">
                    <a16:rowId xmlns:a16="http://schemas.microsoft.com/office/drawing/2014/main" val="1854715714"/>
                  </a:ext>
                </a:extLst>
              </a:tr>
              <a:tr h="366398">
                <a:tc>
                  <a:txBody>
                    <a:bodyPr/>
                    <a:lstStyle/>
                    <a:p>
                      <a:r>
                        <a:rPr lang="en-US" sz="1400" dirty="0"/>
                        <a:t>Use of fertilizers on forages in Ethiopia</a:t>
                      </a:r>
                    </a:p>
                  </a:txBody>
                  <a:tcPr anchor="ctr"/>
                </a:tc>
                <a:tc>
                  <a:txBody>
                    <a:bodyPr/>
                    <a:lstStyle/>
                    <a:p>
                      <a:pPr algn="ctr"/>
                      <a:r>
                        <a:rPr lang="en-US" sz="1400" dirty="0"/>
                        <a:t>37%</a:t>
                      </a:r>
                    </a:p>
                  </a:txBody>
                  <a:tcPr anchor="ctr"/>
                </a:tc>
                <a:tc>
                  <a:txBody>
                    <a:bodyPr/>
                    <a:lstStyle/>
                    <a:p>
                      <a:pPr algn="ctr"/>
                      <a:r>
                        <a:rPr lang="en-US" sz="1400" dirty="0"/>
                        <a:t>2021</a:t>
                      </a:r>
                    </a:p>
                  </a:txBody>
                  <a:tcPr anchor="ctr"/>
                </a:tc>
                <a:tc>
                  <a:txBody>
                    <a:bodyPr/>
                    <a:lstStyle/>
                    <a:p>
                      <a:r>
                        <a:rPr lang="en-US" sz="1200" dirty="0">
                          <a:hlinkClick r:id="rId4"/>
                        </a:rPr>
                        <a:t>https://hdl.handle.net/10568/115056</a:t>
                      </a:r>
                      <a:endParaRPr lang="en-US" sz="1200" dirty="0"/>
                    </a:p>
                  </a:txBody>
                  <a:tcPr anchor="ctr"/>
                </a:tc>
                <a:extLst>
                  <a:ext uri="{0D108BD9-81ED-4DB2-BD59-A6C34878D82A}">
                    <a16:rowId xmlns:a16="http://schemas.microsoft.com/office/drawing/2014/main" val="2513194865"/>
                  </a:ext>
                </a:extLst>
              </a:tr>
              <a:tr h="511953">
                <a:tc>
                  <a:txBody>
                    <a:bodyPr/>
                    <a:lstStyle/>
                    <a:p>
                      <a:r>
                        <a:rPr lang="en-US" sz="1400" dirty="0"/>
                        <a:t>Feed supplementation of chickens in Tanzania  (6 sub-national zones)</a:t>
                      </a:r>
                    </a:p>
                  </a:txBody>
                  <a:tcPr anchor="ctr"/>
                </a:tc>
                <a:tc>
                  <a:txBody>
                    <a:bodyPr/>
                    <a:lstStyle/>
                    <a:p>
                      <a:pPr algn="ctr"/>
                      <a:r>
                        <a:rPr lang="en-US" sz="1400" dirty="0"/>
                        <a:t>91% to 100%</a:t>
                      </a:r>
                    </a:p>
                  </a:txBody>
                  <a:tcPr anchor="ctr"/>
                </a:tc>
                <a:tc>
                  <a:txBody>
                    <a:bodyPr/>
                    <a:lstStyle/>
                    <a:p>
                      <a:pPr algn="ctr"/>
                      <a:r>
                        <a:rPr lang="en-US" sz="1400" dirty="0"/>
                        <a:t>2018</a:t>
                      </a:r>
                    </a:p>
                  </a:txBody>
                  <a:tcPr anchor="ctr"/>
                </a:tc>
                <a:tc>
                  <a:txBody>
                    <a:bodyPr/>
                    <a:lstStyle/>
                    <a:p>
                      <a:r>
                        <a:rPr lang="en-US" sz="1200" dirty="0">
                          <a:hlinkClick r:id="rId5"/>
                        </a:rPr>
                        <a:t>https://hdl.handle.net/10568/97039</a:t>
                      </a:r>
                      <a:endParaRPr lang="en-US" sz="1200" dirty="0"/>
                    </a:p>
                  </a:txBody>
                  <a:tcPr anchor="ctr"/>
                </a:tc>
                <a:extLst>
                  <a:ext uri="{0D108BD9-81ED-4DB2-BD59-A6C34878D82A}">
                    <a16:rowId xmlns:a16="http://schemas.microsoft.com/office/drawing/2014/main" val="3933963992"/>
                  </a:ext>
                </a:extLst>
              </a:tr>
              <a:tr h="511953">
                <a:tc>
                  <a:txBody>
                    <a:bodyPr/>
                    <a:lstStyle/>
                    <a:p>
                      <a:r>
                        <a:rPr lang="en-US" sz="1400" dirty="0"/>
                        <a:t>Veterinary vaccines in Southwest </a:t>
                      </a:r>
                      <a:r>
                        <a:rPr lang="en-US" sz="1400" dirty="0" err="1"/>
                        <a:t>Ethipoia</a:t>
                      </a:r>
                      <a:r>
                        <a:rPr lang="en-US" sz="1400" dirty="0"/>
                        <a:t> (cattle, sheep, goats, poultry)</a:t>
                      </a:r>
                    </a:p>
                  </a:txBody>
                  <a:tcPr anchor="ctr"/>
                </a:tc>
                <a:tc>
                  <a:txBody>
                    <a:bodyPr/>
                    <a:lstStyle/>
                    <a:p>
                      <a:pPr algn="ctr"/>
                      <a:r>
                        <a:rPr lang="en-US" sz="1400" dirty="0"/>
                        <a:t>31%</a:t>
                      </a:r>
                    </a:p>
                  </a:txBody>
                  <a:tcPr anchor="ctr"/>
                </a:tc>
                <a:tc>
                  <a:txBody>
                    <a:bodyPr/>
                    <a:lstStyle/>
                    <a:p>
                      <a:pPr algn="ctr"/>
                      <a:r>
                        <a:rPr lang="en-US" sz="1400" dirty="0"/>
                        <a:t>2024</a:t>
                      </a:r>
                    </a:p>
                  </a:txBody>
                  <a:tcPr anchor="ctr"/>
                </a:tc>
                <a:tc>
                  <a:txBody>
                    <a:bodyPr/>
                    <a:lstStyle/>
                    <a:p>
                      <a:r>
                        <a:rPr lang="en-US" sz="1200" dirty="0">
                          <a:hlinkClick r:id="rId6"/>
                        </a:rPr>
                        <a:t>https://www.sciencedirect.com/science/article/pii/S0167587724000291</a:t>
                      </a:r>
                      <a:endParaRPr lang="en-US" sz="1200" dirty="0"/>
                    </a:p>
                  </a:txBody>
                  <a:tcPr anchor="ctr"/>
                </a:tc>
                <a:extLst>
                  <a:ext uri="{0D108BD9-81ED-4DB2-BD59-A6C34878D82A}">
                    <a16:rowId xmlns:a16="http://schemas.microsoft.com/office/drawing/2014/main" val="1130671593"/>
                  </a:ext>
                </a:extLst>
              </a:tr>
              <a:tr h="632413">
                <a:tc>
                  <a:txBody>
                    <a:bodyPr/>
                    <a:lstStyle/>
                    <a:p>
                      <a:r>
                        <a:rPr lang="en-US" sz="1400" dirty="0"/>
                        <a:t>Disinfection of tests before miking in smallholder dairy farmers in Central </a:t>
                      </a:r>
                      <a:r>
                        <a:rPr lang="en-US" sz="1400" dirty="0" err="1"/>
                        <a:t>kenya</a:t>
                      </a:r>
                      <a:r>
                        <a:rPr lang="en-US" sz="1400" dirty="0"/>
                        <a:t>  ( 3 sites)</a:t>
                      </a:r>
                    </a:p>
                  </a:txBody>
                  <a:tcPr anchor="ctr"/>
                </a:tc>
                <a:tc>
                  <a:txBody>
                    <a:bodyPr/>
                    <a:lstStyle/>
                    <a:p>
                      <a:pPr algn="ctr"/>
                      <a:r>
                        <a:rPr lang="en-US" sz="1400" dirty="0"/>
                        <a:t>17% to 33%</a:t>
                      </a:r>
                    </a:p>
                  </a:txBody>
                  <a:tcPr anchor="ctr"/>
                </a:tc>
                <a:tc>
                  <a:txBody>
                    <a:bodyPr/>
                    <a:lstStyle/>
                    <a:p>
                      <a:pPr algn="ctr"/>
                      <a:r>
                        <a:rPr lang="en-US" sz="1400" dirty="0"/>
                        <a:t>2021</a:t>
                      </a:r>
                    </a:p>
                  </a:txBody>
                  <a:tcPr anchor="ctr"/>
                </a:tc>
                <a:tc>
                  <a:txBody>
                    <a:bodyPr/>
                    <a:lstStyle/>
                    <a:p>
                      <a:r>
                        <a:rPr lang="en-US" sz="1200" dirty="0">
                          <a:hlinkClick r:id="rId7"/>
                        </a:rPr>
                        <a:t>https://www.sciencedirect.com/science/article/pii/S0956713521004412</a:t>
                      </a:r>
                      <a:endParaRPr lang="en-US" sz="1200" dirty="0"/>
                    </a:p>
                    <a:p>
                      <a:endParaRPr lang="en-US" sz="1200" dirty="0"/>
                    </a:p>
                  </a:txBody>
                  <a:tcPr anchor="ctr"/>
                </a:tc>
                <a:extLst>
                  <a:ext uri="{0D108BD9-81ED-4DB2-BD59-A6C34878D82A}">
                    <a16:rowId xmlns:a16="http://schemas.microsoft.com/office/drawing/2014/main" val="3792082789"/>
                  </a:ext>
                </a:extLst>
              </a:tr>
              <a:tr h="366398">
                <a:tc>
                  <a:txBody>
                    <a:bodyPr/>
                    <a:lstStyle/>
                    <a:p>
                      <a:r>
                        <a:rPr lang="en-US" sz="1400" dirty="0"/>
                        <a:t>Antibiotic use in small ruminant by pastoralists in Kenya (3 sites|)</a:t>
                      </a:r>
                    </a:p>
                  </a:txBody>
                  <a:tcPr anchor="ctr"/>
                </a:tc>
                <a:tc>
                  <a:txBody>
                    <a:bodyPr/>
                    <a:lstStyle/>
                    <a:p>
                      <a:pPr algn="ctr"/>
                      <a:r>
                        <a:rPr lang="en-US" sz="1400" dirty="0"/>
                        <a:t>32% to 66%</a:t>
                      </a:r>
                    </a:p>
                  </a:txBody>
                  <a:tcPr anchor="ctr"/>
                </a:tc>
                <a:tc>
                  <a:txBody>
                    <a:bodyPr/>
                    <a:lstStyle/>
                    <a:p>
                      <a:pPr algn="ctr"/>
                      <a:r>
                        <a:rPr lang="en-US" sz="1400" dirty="0"/>
                        <a:t>2021</a:t>
                      </a:r>
                    </a:p>
                  </a:txBody>
                  <a:tcPr anchor="ctr"/>
                </a:tc>
                <a:tc>
                  <a:txBody>
                    <a:bodyPr/>
                    <a:lstStyle/>
                    <a:p>
                      <a:r>
                        <a:rPr lang="en-US" sz="1200" dirty="0">
                          <a:hlinkClick r:id="rId8"/>
                        </a:rPr>
                        <a:t>https://hdl.handle.net/10568/113999</a:t>
                      </a:r>
                      <a:endParaRPr lang="en-US" sz="1200" dirty="0"/>
                    </a:p>
                  </a:txBody>
                  <a:tcPr anchor="ctr"/>
                </a:tc>
                <a:extLst>
                  <a:ext uri="{0D108BD9-81ED-4DB2-BD59-A6C34878D82A}">
                    <a16:rowId xmlns:a16="http://schemas.microsoft.com/office/drawing/2014/main" val="2664894312"/>
                  </a:ext>
                </a:extLst>
              </a:tr>
              <a:tr h="632413">
                <a:tc>
                  <a:txBody>
                    <a:bodyPr/>
                    <a:lstStyle/>
                    <a:p>
                      <a:r>
                        <a:rPr lang="en-US" sz="1400" dirty="0">
                          <a:latin typeface="+mn-lt"/>
                        </a:rPr>
                        <a:t>Current herd vaccination against CBBP or PPR for ruminant livestock in Ghana (3 sites) </a:t>
                      </a:r>
                    </a:p>
                  </a:txBody>
                  <a:tcPr anchor="ctr"/>
                </a:tc>
                <a:tc>
                  <a:txBody>
                    <a:bodyPr/>
                    <a:lstStyle/>
                    <a:p>
                      <a:pPr algn="ctr"/>
                      <a:r>
                        <a:rPr lang="en-US" sz="1400" dirty="0"/>
                        <a:t>4% to 35%</a:t>
                      </a:r>
                    </a:p>
                  </a:txBody>
                  <a:tcPr anchor="ctr"/>
                </a:tc>
                <a:tc>
                  <a:txBody>
                    <a:bodyPr/>
                    <a:lstStyle/>
                    <a:p>
                      <a:pPr algn="ctr"/>
                      <a:r>
                        <a:rPr lang="en-US" sz="1400" dirty="0"/>
                        <a:t>2023</a:t>
                      </a:r>
                    </a:p>
                  </a:txBody>
                  <a:tcPr anchor="ctr"/>
                </a:tc>
                <a:tc>
                  <a:txBody>
                    <a:bodyPr/>
                    <a:lstStyle/>
                    <a:p>
                      <a:r>
                        <a:rPr lang="en-US" sz="1200" dirty="0">
                          <a:hlinkClick r:id="rId9"/>
                        </a:rPr>
                        <a:t>https://www.sciencedirect.com/science/article/pii/S0167587723000831</a:t>
                      </a:r>
                      <a:endParaRPr lang="en-US" sz="1200" dirty="0"/>
                    </a:p>
                    <a:p>
                      <a:endParaRPr lang="en-US" sz="1200" dirty="0"/>
                    </a:p>
                  </a:txBody>
                  <a:tcPr anchor="ctr"/>
                </a:tc>
                <a:extLst>
                  <a:ext uri="{0D108BD9-81ED-4DB2-BD59-A6C34878D82A}">
                    <a16:rowId xmlns:a16="http://schemas.microsoft.com/office/drawing/2014/main" val="3121991702"/>
                  </a:ext>
                </a:extLst>
              </a:tr>
              <a:tr h="632413">
                <a:tc>
                  <a:txBody>
                    <a:bodyPr/>
                    <a:lstStyle/>
                    <a:p>
                      <a:r>
                        <a:rPr lang="en-US" sz="1400" dirty="0">
                          <a:latin typeface="+mn-lt"/>
                        </a:rPr>
                        <a:t>Mobile phone and internet use by smallholder livestock farmers in Nigeria (</a:t>
                      </a:r>
                      <a:r>
                        <a:rPr lang="en-US" sz="1400" dirty="0" err="1">
                          <a:latin typeface="+mn-lt"/>
                        </a:rPr>
                        <a:t>Nasawara</a:t>
                      </a:r>
                      <a:r>
                        <a:rPr lang="en-US" sz="1400" dirty="0">
                          <a:latin typeface="+mn-lt"/>
                        </a:rPr>
                        <a:t> state)</a:t>
                      </a:r>
                    </a:p>
                  </a:txBody>
                  <a:tcPr anchor="ctr"/>
                </a:tc>
                <a:tc>
                  <a:txBody>
                    <a:bodyPr/>
                    <a:lstStyle/>
                    <a:p>
                      <a:pPr algn="ctr"/>
                      <a:r>
                        <a:rPr lang="en-US" sz="1400" dirty="0"/>
                        <a:t>32% and 13%</a:t>
                      </a:r>
                    </a:p>
                  </a:txBody>
                  <a:tcPr anchor="ctr"/>
                </a:tc>
                <a:tc>
                  <a:txBody>
                    <a:bodyPr/>
                    <a:lstStyle/>
                    <a:p>
                      <a:pPr algn="ctr"/>
                      <a:r>
                        <a:rPr lang="en-US" sz="1400" dirty="0"/>
                        <a:t>2024</a:t>
                      </a:r>
                    </a:p>
                  </a:txBody>
                  <a:tcPr anchor="ctr"/>
                </a:tc>
                <a:tc>
                  <a:txBody>
                    <a:bodyPr/>
                    <a:lstStyle/>
                    <a:p>
                      <a:r>
                        <a:rPr lang="en-US" sz="1200" dirty="0">
                          <a:hlinkClick r:id="rId10"/>
                        </a:rPr>
                        <a:t>https://www.jvbs.net/publication/vol_6/issue_2/paper_3.pdf</a:t>
                      </a:r>
                      <a:endParaRPr lang="en-US" sz="1200" dirty="0"/>
                    </a:p>
                    <a:p>
                      <a:endParaRPr lang="en-US" sz="1200" dirty="0"/>
                    </a:p>
                  </a:txBody>
                  <a:tcPr anchor="ctr"/>
                </a:tc>
                <a:extLst>
                  <a:ext uri="{0D108BD9-81ED-4DB2-BD59-A6C34878D82A}">
                    <a16:rowId xmlns:a16="http://schemas.microsoft.com/office/drawing/2014/main" val="2385393134"/>
                  </a:ext>
                </a:extLst>
              </a:tr>
            </a:tbl>
          </a:graphicData>
        </a:graphic>
      </p:graphicFrame>
    </p:spTree>
    <p:extLst>
      <p:ext uri="{BB962C8B-B14F-4D97-AF65-F5344CB8AC3E}">
        <p14:creationId xmlns:p14="http://schemas.microsoft.com/office/powerpoint/2010/main" val="3238484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84176E-9091-74AE-A88A-71E7BB788501}"/>
            </a:ext>
          </a:extLst>
        </p:cNvPr>
        <p:cNvGrpSpPr/>
        <p:nvPr/>
      </p:nvGrpSpPr>
      <p:grpSpPr>
        <a:xfrm>
          <a:off x="0" y="0"/>
          <a:ext cx="0" cy="0"/>
          <a:chOff x="0" y="0"/>
          <a:chExt cx="0" cy="0"/>
        </a:xfrm>
      </p:grpSpPr>
      <p:sp>
        <p:nvSpPr>
          <p:cNvPr id="28674" name="Title 14">
            <a:extLst>
              <a:ext uri="{FF2B5EF4-FFF2-40B4-BE49-F238E27FC236}">
                <a16:creationId xmlns:a16="http://schemas.microsoft.com/office/drawing/2014/main" id="{6B33B079-04AB-6F2F-7A3D-EBDFF91988B8}"/>
              </a:ext>
            </a:extLst>
          </p:cNvPr>
          <p:cNvSpPr>
            <a:spLocks noGrp="1" noChangeArrowheads="1"/>
          </p:cNvSpPr>
          <p:nvPr>
            <p:ph type="title"/>
          </p:nvPr>
        </p:nvSpPr>
        <p:spPr bwMode="auto">
          <a:xfrm>
            <a:off x="600074" y="427038"/>
            <a:ext cx="11282085"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pPr defTabSz="914400"/>
            <a:r>
              <a:rPr lang="en-US" altLang="en-KE" dirty="0">
                <a:solidFill>
                  <a:srgbClr val="712C3D"/>
                </a:solidFill>
              </a:rPr>
              <a:t>Why some innovations don’t achieve expected adoption levels?</a:t>
            </a:r>
          </a:p>
        </p:txBody>
      </p:sp>
      <p:sp>
        <p:nvSpPr>
          <p:cNvPr id="16" name="Content Placeholder 15">
            <a:extLst>
              <a:ext uri="{FF2B5EF4-FFF2-40B4-BE49-F238E27FC236}">
                <a16:creationId xmlns:a16="http://schemas.microsoft.com/office/drawing/2014/main" id="{30D33C9E-5E62-BE0E-5838-DB881CAE45CD}"/>
              </a:ext>
            </a:extLst>
          </p:cNvPr>
          <p:cNvSpPr>
            <a:spLocks noGrp="1"/>
          </p:cNvSpPr>
          <p:nvPr>
            <p:ph sz="quarter" idx="11"/>
          </p:nvPr>
        </p:nvSpPr>
        <p:spPr>
          <a:xfrm>
            <a:off x="682753" y="1599057"/>
            <a:ext cx="6705600" cy="4024504"/>
          </a:xfrm>
        </p:spPr>
        <p:txBody>
          <a:bodyPr>
            <a:normAutofit fontScale="55000" lnSpcReduction="20000"/>
          </a:bodyPr>
          <a:lstStyle/>
          <a:p>
            <a:pPr marL="457200" indent="-457200" fontAlgn="auto">
              <a:spcAft>
                <a:spcPts val="0"/>
              </a:spcAft>
              <a:buFont typeface="Wingdings" panose="05000000000000000000" pitchFamily="2" charset="2"/>
              <a:buChar char="§"/>
            </a:pPr>
            <a:r>
              <a:rPr lang="en-US" sz="4400" dirty="0"/>
              <a:t>May not meet the needs and preference of certain groups of people (women, youth etc.)</a:t>
            </a:r>
          </a:p>
          <a:p>
            <a:pPr marL="457200" indent="-457200" fontAlgn="auto">
              <a:spcAft>
                <a:spcPts val="0"/>
              </a:spcAft>
              <a:buFont typeface="Wingdings" panose="05000000000000000000" pitchFamily="2" charset="2"/>
              <a:buChar char="§"/>
            </a:pPr>
            <a:endParaRPr lang="en-US" sz="4400" dirty="0"/>
          </a:p>
          <a:p>
            <a:pPr marL="457200" indent="-457200" fontAlgn="auto">
              <a:spcAft>
                <a:spcPts val="0"/>
              </a:spcAft>
              <a:buFont typeface="Wingdings" panose="05000000000000000000" pitchFamily="2" charset="2"/>
              <a:buChar char="§"/>
            </a:pPr>
            <a:r>
              <a:rPr lang="en-US" sz="4400" dirty="0"/>
              <a:t>Not profitable; high uncertainty on returns</a:t>
            </a:r>
          </a:p>
          <a:p>
            <a:pPr marL="457200" indent="-457200" fontAlgn="auto">
              <a:spcAft>
                <a:spcPts val="0"/>
              </a:spcAft>
              <a:buFont typeface="Wingdings" panose="05000000000000000000" pitchFamily="2" charset="2"/>
              <a:buChar char="§"/>
            </a:pPr>
            <a:endParaRPr lang="en-US" sz="4400" dirty="0"/>
          </a:p>
          <a:p>
            <a:pPr marL="457200" indent="-457200" fontAlgn="auto">
              <a:spcAft>
                <a:spcPts val="0"/>
              </a:spcAft>
              <a:buFont typeface="Wingdings" panose="05000000000000000000" pitchFamily="2" charset="2"/>
              <a:buChar char="§"/>
            </a:pPr>
            <a:r>
              <a:rPr lang="en-US" sz="4400" dirty="0"/>
              <a:t>Poor marketing opportunities: prices (average levels and volatility), trading partners (transparency, reliability), costs (transport, transactions etc.)</a:t>
            </a:r>
          </a:p>
          <a:p>
            <a:pPr marL="457200" indent="-457200" fontAlgn="auto">
              <a:spcAft>
                <a:spcPts val="0"/>
              </a:spcAft>
              <a:buFont typeface="Wingdings" panose="05000000000000000000" pitchFamily="2" charset="2"/>
              <a:buChar char="§"/>
            </a:pPr>
            <a:endParaRPr lang="en-US" sz="4400" dirty="0"/>
          </a:p>
          <a:p>
            <a:pPr marL="457200" indent="-457200" fontAlgn="auto">
              <a:spcAft>
                <a:spcPts val="0"/>
              </a:spcAft>
              <a:buFont typeface="Wingdings" panose="05000000000000000000" pitchFamily="2" charset="2"/>
              <a:buChar char="§"/>
            </a:pPr>
            <a:r>
              <a:rPr lang="en-US" sz="4400" dirty="0"/>
              <a:t>Lack of availability and accessibility (including affordability)</a:t>
            </a:r>
          </a:p>
          <a:p>
            <a:pPr marL="457200" indent="-457200" fontAlgn="auto">
              <a:spcAft>
                <a:spcPts val="0"/>
              </a:spcAft>
              <a:buFont typeface="Wingdings" panose="05000000000000000000" pitchFamily="2" charset="2"/>
              <a:buChar char="§"/>
            </a:pPr>
            <a:endParaRPr lang="en-US" sz="5000" dirty="0"/>
          </a:p>
          <a:p>
            <a:pPr marL="457200" indent="-457200">
              <a:buFont typeface="Arial" panose="020B0604020202020204" pitchFamily="34" charset="0"/>
              <a:buChar char="•"/>
              <a:defRPr/>
            </a:pPr>
            <a:endParaRPr lang="en-US" dirty="0">
              <a:solidFill>
                <a:srgbClr val="292929"/>
              </a:solidFill>
            </a:endParaRPr>
          </a:p>
          <a:p>
            <a:pPr marL="457200" indent="-457200">
              <a:buFont typeface="Arial" panose="020B0604020202020204" pitchFamily="34" charset="0"/>
              <a:buChar char="•"/>
              <a:defRPr/>
            </a:pPr>
            <a:endParaRPr lang="en-US" dirty="0">
              <a:solidFill>
                <a:srgbClr val="292929"/>
              </a:solidFill>
            </a:endParaRPr>
          </a:p>
        </p:txBody>
      </p:sp>
      <p:pic>
        <p:nvPicPr>
          <p:cNvPr id="6" name="Picture 5" descr="A person sitting next to a group of chickens&#10;&#10;AI-generated content may be incorrect.">
            <a:extLst>
              <a:ext uri="{FF2B5EF4-FFF2-40B4-BE49-F238E27FC236}">
                <a16:creationId xmlns:a16="http://schemas.microsoft.com/office/drawing/2014/main" id="{0B7528CB-C9CE-38C3-7158-3AF27E67BEE6}"/>
              </a:ext>
            </a:extLst>
          </p:cNvPr>
          <p:cNvPicPr>
            <a:picLocks noChangeAspect="1"/>
          </p:cNvPicPr>
          <p:nvPr/>
        </p:nvPicPr>
        <p:blipFill>
          <a:blip r:embed="rId2">
            <a:extLst>
              <a:ext uri="{28A0092B-C50C-407E-A947-70E740481C1C}">
                <a14:useLocalDpi xmlns:a14="http://schemas.microsoft.com/office/drawing/2010/main" val="0"/>
              </a:ext>
            </a:extLst>
          </a:blip>
          <a:srcRect l="18111" t="-3504" r="36444" b="1"/>
          <a:stretch/>
        </p:blipFill>
        <p:spPr>
          <a:xfrm>
            <a:off x="8382000" y="1343025"/>
            <a:ext cx="3500160" cy="4171950"/>
          </a:xfrm>
          <a:prstGeom prst="rect">
            <a:avLst/>
          </a:prstGeom>
        </p:spPr>
      </p:pic>
    </p:spTree>
    <p:extLst>
      <p:ext uri="{BB962C8B-B14F-4D97-AF65-F5344CB8AC3E}">
        <p14:creationId xmlns:p14="http://schemas.microsoft.com/office/powerpoint/2010/main" val="1843036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B89DE3-EA44-0158-0134-F3C858EC4F96}"/>
            </a:ext>
          </a:extLst>
        </p:cNvPr>
        <p:cNvGrpSpPr/>
        <p:nvPr/>
      </p:nvGrpSpPr>
      <p:grpSpPr>
        <a:xfrm>
          <a:off x="0" y="0"/>
          <a:ext cx="0" cy="0"/>
          <a:chOff x="0" y="0"/>
          <a:chExt cx="0" cy="0"/>
        </a:xfrm>
      </p:grpSpPr>
      <p:sp>
        <p:nvSpPr>
          <p:cNvPr id="16" name="Content Placeholder 15">
            <a:extLst>
              <a:ext uri="{FF2B5EF4-FFF2-40B4-BE49-F238E27FC236}">
                <a16:creationId xmlns:a16="http://schemas.microsoft.com/office/drawing/2014/main" id="{52CACE87-F429-0182-F578-B6688AC80B09}"/>
              </a:ext>
            </a:extLst>
          </p:cNvPr>
          <p:cNvSpPr>
            <a:spLocks noGrp="1"/>
          </p:cNvSpPr>
          <p:nvPr>
            <p:ph sz="quarter" idx="11"/>
          </p:nvPr>
        </p:nvSpPr>
        <p:spPr>
          <a:xfrm>
            <a:off x="440864" y="1462753"/>
            <a:ext cx="7237413" cy="4078511"/>
          </a:xfrm>
        </p:spPr>
        <p:txBody>
          <a:bodyPr>
            <a:normAutofit fontScale="55000" lnSpcReduction="20000"/>
          </a:bodyPr>
          <a:lstStyle/>
          <a:p>
            <a:pPr fontAlgn="auto">
              <a:spcAft>
                <a:spcPts val="0"/>
              </a:spcAft>
            </a:pPr>
            <a:endParaRPr lang="en-US" sz="4400" dirty="0"/>
          </a:p>
          <a:p>
            <a:pPr marL="457200" indent="-457200" fontAlgn="auto">
              <a:spcAft>
                <a:spcPts val="0"/>
              </a:spcAft>
              <a:buFont typeface="Wingdings" panose="05000000000000000000" pitchFamily="2" charset="2"/>
              <a:buChar char="§"/>
            </a:pPr>
            <a:r>
              <a:rPr lang="en-US" sz="4400" dirty="0"/>
              <a:t>Lacking capital – financial, human (including knowledge and capabilities), social</a:t>
            </a:r>
          </a:p>
          <a:p>
            <a:pPr marL="457200" indent="-457200" fontAlgn="auto">
              <a:spcAft>
                <a:spcPts val="0"/>
              </a:spcAft>
              <a:buFont typeface="Wingdings" panose="05000000000000000000" pitchFamily="2" charset="2"/>
              <a:buChar char="§"/>
            </a:pPr>
            <a:endParaRPr lang="en-US" sz="4400" dirty="0"/>
          </a:p>
          <a:p>
            <a:pPr marL="457200" indent="-457200" fontAlgn="auto">
              <a:spcAft>
                <a:spcPts val="0"/>
              </a:spcAft>
              <a:buFont typeface="Wingdings" panose="05000000000000000000" pitchFamily="2" charset="2"/>
              <a:buChar char="§"/>
            </a:pPr>
            <a:r>
              <a:rPr lang="en-US" sz="4400" dirty="0"/>
              <a:t>May have unintended consequences – e.g. increased </a:t>
            </a:r>
            <a:r>
              <a:rPr lang="en-US" sz="4400" dirty="0" err="1"/>
              <a:t>labour</a:t>
            </a:r>
            <a:endParaRPr lang="en-US" sz="4400" dirty="0"/>
          </a:p>
          <a:p>
            <a:pPr marL="457200" indent="-457200" fontAlgn="auto">
              <a:spcAft>
                <a:spcPts val="0"/>
              </a:spcAft>
              <a:buFont typeface="Wingdings" panose="05000000000000000000" pitchFamily="2" charset="2"/>
              <a:buChar char="§"/>
            </a:pPr>
            <a:endParaRPr lang="en-US" sz="4400" dirty="0"/>
          </a:p>
          <a:p>
            <a:pPr marL="457200" indent="-457200" fontAlgn="auto">
              <a:spcAft>
                <a:spcPts val="0"/>
              </a:spcAft>
              <a:buFont typeface="Wingdings" panose="05000000000000000000" pitchFamily="2" charset="2"/>
              <a:buChar char="§"/>
            </a:pPr>
            <a:r>
              <a:rPr lang="en-US" sz="4400" dirty="0"/>
              <a:t>Poor enabling environments; l</a:t>
            </a:r>
            <a:r>
              <a:rPr lang="en-US" sz="4400" dirty="0">
                <a:effectLst/>
              </a:rPr>
              <a:t>ack of institutional support (relative size of public investment into livestock development)</a:t>
            </a:r>
          </a:p>
          <a:p>
            <a:pPr marL="457200" indent="-457200" fontAlgn="auto">
              <a:spcAft>
                <a:spcPts val="0"/>
              </a:spcAft>
              <a:buFont typeface="Wingdings" panose="05000000000000000000" pitchFamily="2" charset="2"/>
              <a:buChar char="§"/>
            </a:pPr>
            <a:endParaRPr lang="en-US" sz="4400" dirty="0"/>
          </a:p>
          <a:p>
            <a:pPr marL="457200" indent="-457200" fontAlgn="auto">
              <a:spcAft>
                <a:spcPts val="0"/>
              </a:spcAft>
              <a:buFont typeface="Wingdings" panose="05000000000000000000" pitchFamily="2" charset="2"/>
              <a:buChar char="§"/>
            </a:pPr>
            <a:r>
              <a:rPr lang="en-US" sz="4400" dirty="0">
                <a:effectLst/>
              </a:rPr>
              <a:t>Other ….</a:t>
            </a:r>
          </a:p>
          <a:p>
            <a:pPr marL="457200" indent="-457200">
              <a:buFont typeface="Arial" panose="020B0604020202020204" pitchFamily="34" charset="0"/>
              <a:buChar char="•"/>
              <a:defRPr/>
            </a:pPr>
            <a:endParaRPr lang="en-US" dirty="0">
              <a:solidFill>
                <a:srgbClr val="292929"/>
              </a:solidFill>
            </a:endParaRPr>
          </a:p>
          <a:p>
            <a:pPr marL="457200" indent="-457200">
              <a:buFont typeface="Arial" panose="020B0604020202020204" pitchFamily="34" charset="0"/>
              <a:buChar char="•"/>
              <a:defRPr/>
            </a:pPr>
            <a:endParaRPr lang="en-US" dirty="0">
              <a:solidFill>
                <a:srgbClr val="292929"/>
              </a:solidFill>
            </a:endParaRPr>
          </a:p>
        </p:txBody>
      </p:sp>
      <p:pic>
        <p:nvPicPr>
          <p:cNvPr id="4" name="Picture 3" descr="A person standing next to a cow eating grass&#10;&#10;AI-generated content may be incorrect.">
            <a:extLst>
              <a:ext uri="{FF2B5EF4-FFF2-40B4-BE49-F238E27FC236}">
                <a16:creationId xmlns:a16="http://schemas.microsoft.com/office/drawing/2014/main" id="{F651FB09-8D76-0634-4B30-61CCAC5A3F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7665" y="2048541"/>
            <a:ext cx="4148919" cy="2760917"/>
          </a:xfrm>
          <a:prstGeom prst="rect">
            <a:avLst/>
          </a:prstGeom>
        </p:spPr>
      </p:pic>
      <p:sp>
        <p:nvSpPr>
          <p:cNvPr id="5" name="Title 14">
            <a:extLst>
              <a:ext uri="{FF2B5EF4-FFF2-40B4-BE49-F238E27FC236}">
                <a16:creationId xmlns:a16="http://schemas.microsoft.com/office/drawing/2014/main" id="{CC228FD5-F27C-5681-EBB5-7029460B425A}"/>
              </a:ext>
            </a:extLst>
          </p:cNvPr>
          <p:cNvSpPr txBox="1">
            <a:spLocks noChangeArrowheads="1"/>
          </p:cNvSpPr>
          <p:nvPr/>
        </p:nvSpPr>
        <p:spPr bwMode="auto">
          <a:xfrm>
            <a:off x="600074" y="427038"/>
            <a:ext cx="11282085" cy="679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a:bodyPr>
          <a:lstStyle>
            <a:lvl1pPr marL="0" marR="0" indent="0" algn="l" defTabSz="914411" rtl="0" eaLnBrk="1" fontAlgn="base" latinLnBrk="0" hangingPunct="1">
              <a:lnSpc>
                <a:spcPct val="100000"/>
              </a:lnSpc>
              <a:spcBef>
                <a:spcPct val="0"/>
              </a:spcBef>
              <a:spcAft>
                <a:spcPct val="0"/>
              </a:spcAft>
              <a:buNone/>
              <a:tabLst/>
              <a:defRPr sz="3600" kern="1200">
                <a:solidFill>
                  <a:srgbClr val="682622"/>
                </a:solidFill>
                <a:latin typeface="+mj-lt"/>
                <a:ea typeface="+mj-ea"/>
                <a:cs typeface="+mj-cs"/>
              </a:defRPr>
            </a:lvl1pPr>
          </a:lstStyle>
          <a:p>
            <a:pPr defTabSz="914400"/>
            <a:r>
              <a:rPr lang="en-US" altLang="en-KE" dirty="0">
                <a:solidFill>
                  <a:srgbClr val="712C3D"/>
                </a:solidFill>
              </a:rPr>
              <a:t>Why some innovations don’t achieve expected adoption levels?</a:t>
            </a:r>
          </a:p>
        </p:txBody>
      </p:sp>
    </p:spTree>
    <p:extLst>
      <p:ext uri="{BB962C8B-B14F-4D97-AF65-F5344CB8AC3E}">
        <p14:creationId xmlns:p14="http://schemas.microsoft.com/office/powerpoint/2010/main" val="1240790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74352-E1EA-CAE7-D708-1EEACB258C60}"/>
            </a:ext>
          </a:extLst>
        </p:cNvPr>
        <p:cNvGrpSpPr/>
        <p:nvPr/>
      </p:nvGrpSpPr>
      <p:grpSpPr>
        <a:xfrm>
          <a:off x="0" y="0"/>
          <a:ext cx="0" cy="0"/>
          <a:chOff x="0" y="0"/>
          <a:chExt cx="0" cy="0"/>
        </a:xfrm>
      </p:grpSpPr>
      <p:sp>
        <p:nvSpPr>
          <p:cNvPr id="28674" name="Title 14">
            <a:extLst>
              <a:ext uri="{FF2B5EF4-FFF2-40B4-BE49-F238E27FC236}">
                <a16:creationId xmlns:a16="http://schemas.microsoft.com/office/drawing/2014/main" id="{669C7683-2656-14F3-1D47-C937FE01B8E6}"/>
              </a:ext>
            </a:extLst>
          </p:cNvPr>
          <p:cNvSpPr>
            <a:spLocks noGrp="1" noChangeArrowheads="1"/>
          </p:cNvSpPr>
          <p:nvPr>
            <p:ph type="title"/>
          </p:nvPr>
        </p:nvSpPr>
        <p:spPr bwMode="auto">
          <a:xfrm>
            <a:off x="447548" y="247405"/>
            <a:ext cx="9427972"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pPr defTabSz="914400"/>
            <a:r>
              <a:rPr lang="en-US" altLang="en-KE" dirty="0">
                <a:solidFill>
                  <a:srgbClr val="712C3D"/>
                </a:solidFill>
              </a:rPr>
              <a:t>How can we incentivize / promote innovation adoption</a:t>
            </a:r>
          </a:p>
        </p:txBody>
      </p:sp>
      <p:sp>
        <p:nvSpPr>
          <p:cNvPr id="13" name="Rectangle: Rounded Corners 12">
            <a:extLst>
              <a:ext uri="{FF2B5EF4-FFF2-40B4-BE49-F238E27FC236}">
                <a16:creationId xmlns:a16="http://schemas.microsoft.com/office/drawing/2014/main" id="{7F88627B-5A18-3B10-591D-2E03BAADAFE2}"/>
              </a:ext>
            </a:extLst>
          </p:cNvPr>
          <p:cNvSpPr/>
          <p:nvPr/>
        </p:nvSpPr>
        <p:spPr>
          <a:xfrm>
            <a:off x="259832" y="1119259"/>
            <a:ext cx="4804029" cy="134963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dirty="0">
                <a:solidFill>
                  <a:srgbClr val="FFC000"/>
                </a:solidFill>
              </a:rPr>
              <a:t>Continual co-design with users, partners, and stakeholders  </a:t>
            </a:r>
            <a:r>
              <a:rPr lang="en-US" dirty="0"/>
              <a:t>- shared understanding of needs and preferences to meet these, foster a sense of ownership, and potentially drive higher adoption rates</a:t>
            </a:r>
          </a:p>
        </p:txBody>
      </p:sp>
      <p:sp>
        <p:nvSpPr>
          <p:cNvPr id="14" name="Rectangle: Rounded Corners 13">
            <a:extLst>
              <a:ext uri="{FF2B5EF4-FFF2-40B4-BE49-F238E27FC236}">
                <a16:creationId xmlns:a16="http://schemas.microsoft.com/office/drawing/2014/main" id="{3FACD1CE-2172-61F5-8B84-2C416C74AD03}"/>
              </a:ext>
            </a:extLst>
          </p:cNvPr>
          <p:cNvSpPr/>
          <p:nvPr/>
        </p:nvSpPr>
        <p:spPr>
          <a:xfrm>
            <a:off x="808075" y="2765347"/>
            <a:ext cx="6166883" cy="18224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dirty="0">
                <a:solidFill>
                  <a:srgbClr val="FFC000"/>
                </a:solidFill>
              </a:rPr>
              <a:t>Market systems approaches </a:t>
            </a:r>
            <a:r>
              <a:rPr lang="en-US" dirty="0"/>
              <a:t>- modify incentives and behavior of market actors so they are better able and motivated to deliver basic services and solutions that improve performance of the poor in markets (not just providing technologies, but considering systemic issues like market failures and enabling conditions)</a:t>
            </a:r>
          </a:p>
        </p:txBody>
      </p:sp>
      <p:sp>
        <p:nvSpPr>
          <p:cNvPr id="15" name="Rectangle: Rounded Corners 14">
            <a:extLst>
              <a:ext uri="{FF2B5EF4-FFF2-40B4-BE49-F238E27FC236}">
                <a16:creationId xmlns:a16="http://schemas.microsoft.com/office/drawing/2014/main" id="{F047FFD9-ADD7-4B6E-FD7B-0C1B947164C5}"/>
              </a:ext>
            </a:extLst>
          </p:cNvPr>
          <p:cNvSpPr/>
          <p:nvPr/>
        </p:nvSpPr>
        <p:spPr>
          <a:xfrm>
            <a:off x="7213201" y="3140656"/>
            <a:ext cx="4804029" cy="10402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dirty="0">
                <a:solidFill>
                  <a:srgbClr val="FFC000"/>
                </a:solidFill>
              </a:rPr>
              <a:t>Capacity sharing </a:t>
            </a:r>
            <a:r>
              <a:rPr lang="en-US" dirty="0"/>
              <a:t>– collaborative knowledge exchange and skill building</a:t>
            </a:r>
          </a:p>
        </p:txBody>
      </p:sp>
      <p:sp>
        <p:nvSpPr>
          <p:cNvPr id="17" name="Rectangle: Rounded Corners 16">
            <a:extLst>
              <a:ext uri="{FF2B5EF4-FFF2-40B4-BE49-F238E27FC236}">
                <a16:creationId xmlns:a16="http://schemas.microsoft.com/office/drawing/2014/main" id="{0C81CEA0-B0A8-A666-65FD-4C0298183FC9}"/>
              </a:ext>
            </a:extLst>
          </p:cNvPr>
          <p:cNvSpPr/>
          <p:nvPr/>
        </p:nvSpPr>
        <p:spPr>
          <a:xfrm>
            <a:off x="4808680" y="4827525"/>
            <a:ext cx="6612175" cy="182243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r>
              <a:rPr lang="en-US" b="1" dirty="0">
                <a:solidFill>
                  <a:srgbClr val="FFC000"/>
                </a:solidFill>
                <a:effectLst/>
                <a:latin typeface="Aptos" panose="020B0004020202020204" pitchFamily="34" charset="0"/>
              </a:rPr>
              <a:t> Gender integrated and strategic approaches</a:t>
            </a:r>
            <a:r>
              <a:rPr lang="en-US" b="1" dirty="0">
                <a:solidFill>
                  <a:srgbClr val="FFC000"/>
                </a:solidFill>
                <a:latin typeface="Aptos" panose="020B0004020202020204" pitchFamily="34" charset="0"/>
              </a:rPr>
              <a:t> </a:t>
            </a:r>
            <a:r>
              <a:rPr lang="en-US" dirty="0">
                <a:latin typeface="Aptos" panose="020B0004020202020204" pitchFamily="34" charset="0"/>
              </a:rPr>
              <a:t>-</a:t>
            </a:r>
            <a:r>
              <a:rPr lang="en-US" dirty="0">
                <a:effectLst/>
                <a:latin typeface="Aptos" panose="020B0004020202020204" pitchFamily="34" charset="0"/>
              </a:rPr>
              <a:t> </a:t>
            </a:r>
            <a:r>
              <a:rPr lang="en-US" dirty="0"/>
              <a:t>gender integrated work to ensure innovations are gender-responsive and that access to innovations and benefit sharing is equitable; gender strategic approaches for increased women’s empowerment and gender norm changes to enhance equity. </a:t>
            </a:r>
            <a:r>
              <a:rPr lang="en-US" dirty="0">
                <a:solidFill>
                  <a:srgbClr val="FFC000"/>
                </a:solidFill>
              </a:rPr>
              <a:t>Also youth and other minority groups.</a:t>
            </a:r>
            <a:endParaRPr lang="en-US" dirty="0">
              <a:solidFill>
                <a:srgbClr val="FFC000"/>
              </a:solidFill>
              <a:latin typeface="Aptos" panose="020B0004020202020204" pitchFamily="34" charset="0"/>
            </a:endParaRPr>
          </a:p>
        </p:txBody>
      </p:sp>
    </p:spTree>
    <p:extLst>
      <p:ext uri="{BB962C8B-B14F-4D97-AF65-F5344CB8AC3E}">
        <p14:creationId xmlns:p14="http://schemas.microsoft.com/office/powerpoint/2010/main" val="1373025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D747A8-D6C9-C828-5D8C-A75331291F7E}"/>
            </a:ext>
          </a:extLst>
        </p:cNvPr>
        <p:cNvGrpSpPr/>
        <p:nvPr/>
      </p:nvGrpSpPr>
      <p:grpSpPr>
        <a:xfrm>
          <a:off x="0" y="0"/>
          <a:ext cx="0" cy="0"/>
          <a:chOff x="0" y="0"/>
          <a:chExt cx="0" cy="0"/>
        </a:xfrm>
      </p:grpSpPr>
      <p:sp>
        <p:nvSpPr>
          <p:cNvPr id="30721" name="Title 5">
            <a:extLst>
              <a:ext uri="{FF2B5EF4-FFF2-40B4-BE49-F238E27FC236}">
                <a16:creationId xmlns:a16="http://schemas.microsoft.com/office/drawing/2014/main" id="{AAD5FE3D-9328-5135-AAFE-735F94BE83B3}"/>
              </a:ext>
            </a:extLst>
          </p:cNvPr>
          <p:cNvSpPr>
            <a:spLocks noGrp="1" noChangeArrowheads="1"/>
          </p:cNvSpPr>
          <p:nvPr>
            <p:ph type="title"/>
          </p:nvPr>
        </p:nvSpPr>
        <p:spPr bwMode="auto">
          <a:xfrm>
            <a:off x="3455988" y="427038"/>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pPr defTabSz="914400"/>
            <a:r>
              <a:rPr lang="en-US" altLang="en-KE" dirty="0">
                <a:solidFill>
                  <a:srgbClr val="712C3D"/>
                </a:solidFill>
              </a:rPr>
              <a:t>Challenges to livestock innovation adoption</a:t>
            </a:r>
          </a:p>
        </p:txBody>
      </p:sp>
      <p:sp>
        <p:nvSpPr>
          <p:cNvPr id="2" name="Content Placeholder 26">
            <a:extLst>
              <a:ext uri="{FF2B5EF4-FFF2-40B4-BE49-F238E27FC236}">
                <a16:creationId xmlns:a16="http://schemas.microsoft.com/office/drawing/2014/main" id="{C0FF567E-4DF9-9838-3026-9DED297AEA47}"/>
              </a:ext>
            </a:extLst>
          </p:cNvPr>
          <p:cNvSpPr txBox="1">
            <a:spLocks noChangeArrowheads="1"/>
          </p:cNvSpPr>
          <p:nvPr/>
        </p:nvSpPr>
        <p:spPr bwMode="auto">
          <a:xfrm>
            <a:off x="3737246" y="1574364"/>
            <a:ext cx="8281987" cy="457009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buFont typeface="Wingdings" panose="05000000000000000000" pitchFamily="2" charset="2"/>
              <a:buChar char="§"/>
            </a:pPr>
            <a:r>
              <a:rPr lang="en-US" sz="2400" dirty="0">
                <a:latin typeface="Aptos Body"/>
              </a:rPr>
              <a:t> Meeting demand and conditions for adoption</a:t>
            </a:r>
          </a:p>
          <a:p>
            <a:pPr marL="0" indent="0" fontAlgn="auto">
              <a:spcAft>
                <a:spcPts val="0"/>
              </a:spcAft>
              <a:buNone/>
            </a:pPr>
            <a:endParaRPr lang="en-US" sz="2400" dirty="0">
              <a:latin typeface="Aptos Body"/>
            </a:endParaRPr>
          </a:p>
          <a:p>
            <a:pPr fontAlgn="auto">
              <a:spcAft>
                <a:spcPts val="0"/>
              </a:spcAft>
              <a:buFont typeface="Wingdings" panose="05000000000000000000" pitchFamily="2" charset="2"/>
              <a:buChar char="§"/>
            </a:pPr>
            <a:r>
              <a:rPr lang="en-US" sz="2400" dirty="0">
                <a:latin typeface="Aptos Body"/>
              </a:rPr>
              <a:t>More data required for learning </a:t>
            </a:r>
          </a:p>
          <a:p>
            <a:pPr lvl="1" fontAlgn="auto">
              <a:spcAft>
                <a:spcPts val="0"/>
              </a:spcAft>
              <a:buFont typeface="Wingdings" panose="05000000000000000000" pitchFamily="2" charset="2"/>
              <a:buChar char="Ø"/>
            </a:pPr>
            <a:r>
              <a:rPr lang="en-US" sz="2200" dirty="0">
                <a:solidFill>
                  <a:schemeClr val="tx2">
                    <a:lumMod val="75000"/>
                    <a:lumOff val="25000"/>
                  </a:schemeClr>
                </a:solidFill>
                <a:latin typeface="Aptos Body"/>
              </a:rPr>
              <a:t>  From innovation adoption (some data) to impacts such as on    productivity livelihoods and food security (scarce data) </a:t>
            </a:r>
          </a:p>
          <a:p>
            <a:pPr lvl="1" fontAlgn="auto">
              <a:spcAft>
                <a:spcPts val="0"/>
              </a:spcAft>
              <a:buFont typeface="Wingdings" panose="05000000000000000000" pitchFamily="2" charset="2"/>
              <a:buChar char="Ø"/>
            </a:pPr>
            <a:r>
              <a:rPr lang="en-US" sz="2200" dirty="0">
                <a:solidFill>
                  <a:schemeClr val="tx2">
                    <a:lumMod val="75000"/>
                    <a:lumOff val="25000"/>
                  </a:schemeClr>
                </a:solidFill>
                <a:latin typeface="Aptos Body"/>
              </a:rPr>
              <a:t>  Learning from success stories (e.g. Napier grass in Kenya)</a:t>
            </a:r>
          </a:p>
          <a:p>
            <a:pPr lvl="1" fontAlgn="auto">
              <a:spcAft>
                <a:spcPts val="0"/>
              </a:spcAft>
              <a:buFont typeface="Wingdings" panose="05000000000000000000" pitchFamily="2" charset="2"/>
              <a:buChar char="Ø"/>
            </a:pPr>
            <a:endParaRPr lang="en-US" dirty="0">
              <a:latin typeface="Aptos Body"/>
            </a:endParaRPr>
          </a:p>
          <a:p>
            <a:pPr fontAlgn="auto">
              <a:spcAft>
                <a:spcPts val="0"/>
              </a:spcAft>
              <a:buFont typeface="Wingdings" panose="05000000000000000000" pitchFamily="2" charset="2"/>
              <a:buChar char="§"/>
            </a:pPr>
            <a:r>
              <a:rPr lang="en-US" sz="2400" dirty="0">
                <a:latin typeface="Aptos Body"/>
              </a:rPr>
              <a:t>Broader issues, including the livestock discourse (which may misrepresent Africa)</a:t>
            </a:r>
            <a:endParaRPr lang="en-US" dirty="0"/>
          </a:p>
          <a:p>
            <a:pPr marL="1200160" lvl="1" indent="-457200" fontAlgn="auto">
              <a:spcAft>
                <a:spcPts val="0"/>
              </a:spcAft>
              <a:buFontTx/>
              <a:buChar char="-"/>
            </a:pPr>
            <a:endParaRPr lang="en-US" dirty="0"/>
          </a:p>
          <a:p>
            <a:pPr marL="457200" indent="-457200" fontAlgn="auto">
              <a:spcBef>
                <a:spcPct val="0"/>
              </a:spcBef>
              <a:spcAft>
                <a:spcPct val="0"/>
              </a:spcAft>
            </a:pPr>
            <a:endParaRPr lang="en-US" altLang="en-KE" dirty="0">
              <a:solidFill>
                <a:srgbClr val="292929"/>
              </a:solidFill>
            </a:endParaRPr>
          </a:p>
        </p:txBody>
      </p:sp>
      <p:pic>
        <p:nvPicPr>
          <p:cNvPr id="12" name="Picture Placeholder 8" descr="A group of people holding a goat&#10;&#10;AI-generated content may be incorrect.">
            <a:extLst>
              <a:ext uri="{FF2B5EF4-FFF2-40B4-BE49-F238E27FC236}">
                <a16:creationId xmlns:a16="http://schemas.microsoft.com/office/drawing/2014/main" id="{AC6436E0-A3C7-80FC-B421-C7FB950EB1DC}"/>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4639" r="4639"/>
          <a:stretch>
            <a:fillRect/>
          </a:stretch>
        </p:blipFill>
        <p:spPr>
          <a:xfrm>
            <a:off x="506413" y="1396999"/>
            <a:ext cx="2949575" cy="4064001"/>
          </a:xfrm>
          <a:prstGeom prst="rect">
            <a:avLst/>
          </a:prstGeom>
        </p:spPr>
      </p:pic>
    </p:spTree>
    <p:extLst>
      <p:ext uri="{BB962C8B-B14F-4D97-AF65-F5344CB8AC3E}">
        <p14:creationId xmlns:p14="http://schemas.microsoft.com/office/powerpoint/2010/main" val="3759605523"/>
      </p:ext>
    </p:extLst>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42d84ba-1dec-4fe7-a46c-74d6ac9bcd8d" xsi:nil="true"/>
    <i4c3d5e64c274795932229a38e00a793 xmlns="83f2a59d-3e54-4c8b-b9a5-47a201ebb0a2">
      <Terms xmlns="http://schemas.microsoft.com/office/infopath/2007/PartnerControls"/>
    </i4c3d5e64c274795932229a38e00a793>
    <cefd509ffa4f44a0b69065c0ed18600c xmlns="83f2a59d-3e54-4c8b-b9a5-47a201ebb0a2">
      <Terms xmlns="http://schemas.microsoft.com/office/infopath/2007/PartnerControls"/>
    </cefd509ffa4f44a0b69065c0ed18600c>
    <m330a56d9f0847d99951188d64446d71 xmlns="83f2a59d-3e54-4c8b-b9a5-47a201ebb0a2">
      <Terms xmlns="http://schemas.microsoft.com/office/infopath/2007/PartnerControls"/>
    </m330a56d9f0847d99951188d64446d71>
    <oa4b71c64b654d778fc49bbb0e3b844d xmlns="83f2a59d-3e54-4c8b-b9a5-47a201ebb0a2">
      <Terms xmlns="http://schemas.microsoft.com/office/infopath/2007/PartnerControls"/>
    </oa4b71c64b654d778fc49bbb0e3b844d>
    <b6380472ea8944eaa89c9c012e7d1e83 xmlns="83f2a59d-3e54-4c8b-b9a5-47a201ebb0a2">
      <Terms xmlns="http://schemas.microsoft.com/office/infopath/2007/PartnerControls"/>
    </b6380472ea8944eaa89c9c012e7d1e83>
    <lcf76f155ced4ddcb4097134ff3c332f xmlns="83f2a59d-3e54-4c8b-b9a5-47a201ebb0a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C8DB9CCF9A4FF4383635F4770A1D7D4" ma:contentTypeVersion="32" ma:contentTypeDescription="Create a new document." ma:contentTypeScope="" ma:versionID="dee0c5ee38ca51a764a2cdaff2ada345">
  <xsd:schema xmlns:xsd="http://www.w3.org/2001/XMLSchema" xmlns:xs="http://www.w3.org/2001/XMLSchema" xmlns:p="http://schemas.microsoft.com/office/2006/metadata/properties" xmlns:ns2="83f2a59d-3e54-4c8b-b9a5-47a201ebb0a2" xmlns:ns3="b42d84ba-1dec-4fe7-a46c-74d6ac9bcd8d" targetNamespace="http://schemas.microsoft.com/office/2006/metadata/properties" ma:root="true" ma:fieldsID="fc2bd52244ef16c87e261ce081dbb861" ns2:_="" ns3:_="">
    <xsd:import namespace="83f2a59d-3e54-4c8b-b9a5-47a201ebb0a2"/>
    <xsd:import namespace="b42d84ba-1dec-4fe7-a46c-74d6ac9bcd8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cefd509ffa4f44a0b69065c0ed18600c" minOccurs="0"/>
                <xsd:element ref="ns3:TaxCatchAll" minOccurs="0"/>
                <xsd:element ref="ns2:m330a56d9f0847d99951188d64446d71" minOccurs="0"/>
                <xsd:element ref="ns2:i4c3d5e64c274795932229a38e00a793" minOccurs="0"/>
                <xsd:element ref="ns2:b6380472ea8944eaa89c9c012e7d1e83" minOccurs="0"/>
                <xsd:element ref="ns2:oa4b71c64b654d778fc49bbb0e3b844d"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f2a59d-3e54-4c8b-b9a5-47a201ebb0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cefd509ffa4f44a0b69065c0ed18600c" ma:index="22" nillable="true" ma:taxonomy="true" ma:internalName="cefd509ffa4f44a0b69065c0ed18600c" ma:taxonomyFieldName="Terms" ma:displayName="Terms" ma:fieldId="{cefd509f-fa4f-44a0-b690-65c0ed18600c}" ma:taxonomyMulti="true" ma:sspId="41616629-9183-4d38-9e3a-f9db27d53a26" ma:termSetId="d09d7b83-72e2-4ea3-9ee5-efd0c7d479dd" ma:anchorId="00000000-0000-0000-0000-000000000000" ma:open="false" ma:isKeyword="false">
      <xsd:complexType>
        <xsd:sequence>
          <xsd:element ref="pc:Terms" minOccurs="0" maxOccurs="1"/>
        </xsd:sequence>
      </xsd:complexType>
    </xsd:element>
    <xsd:element name="m330a56d9f0847d99951188d64446d71" ma:index="25" nillable="true" ma:taxonomy="true" ma:internalName="m330a56d9f0847d99951188d64446d71" ma:taxonomyFieldName="DepartmentsAndPrograms" ma:displayName="Departments and programs" ma:fieldId="{6330a56d-9f08-47d9-9951-188d64446d71}" ma:taxonomyMulti="true" ma:sspId="41616629-9183-4d38-9e3a-f9db27d53a26" ma:termSetId="eb3ea0da-517c-43fd-9e14-05fb01068a21" ma:anchorId="00000000-0000-0000-0000-000000000000" ma:open="false" ma:isKeyword="false">
      <xsd:complexType>
        <xsd:sequence>
          <xsd:element ref="pc:Terms" minOccurs="0" maxOccurs="1"/>
        </xsd:sequence>
      </xsd:complexType>
    </xsd:element>
    <xsd:element name="i4c3d5e64c274795932229a38e00a793" ma:index="27" nillable="true" ma:taxonomy="true" ma:internalName="i4c3d5e64c274795932229a38e00a793" ma:taxonomyFieldName="OfficeLocation" ma:displayName="Office Location" ma:fieldId="{24c3d5e6-4c27-4795-9322-29a38e00a793}" ma:taxonomyMulti="true" ma:sspId="41616629-9183-4d38-9e3a-f9db27d53a26" ma:termSetId="c251abb0-d412-4c9c-ac73-659a942b4dbf" ma:anchorId="00000000-0000-0000-0000-000000000000" ma:open="false" ma:isKeyword="false">
      <xsd:complexType>
        <xsd:sequence>
          <xsd:element ref="pc:Terms" minOccurs="0" maxOccurs="1"/>
        </xsd:sequence>
      </xsd:complexType>
    </xsd:element>
    <xsd:element name="b6380472ea8944eaa89c9c012e7d1e83" ma:index="29" nillable="true" ma:taxonomy="true" ma:internalName="b6380472ea8944eaa89c9c012e7d1e83" ma:taxonomyFieldName="Topics" ma:displayName="Topics" ma:fieldId="{b6380472-ea89-44ea-a89c-9c012e7d1e83}" ma:taxonomyMulti="true" ma:sspId="41616629-9183-4d38-9e3a-f9db27d53a26" ma:termSetId="27cbf079-c048-4532-8bec-083648ed19cf" ma:anchorId="00000000-0000-0000-0000-000000000000" ma:open="false" ma:isKeyword="false">
      <xsd:complexType>
        <xsd:sequence>
          <xsd:element ref="pc:Terms" minOccurs="0" maxOccurs="1"/>
        </xsd:sequence>
      </xsd:complexType>
    </xsd:element>
    <xsd:element name="oa4b71c64b654d778fc49bbb0e3b844d" ma:index="31" nillable="true" ma:taxonomy="true" ma:internalName="oa4b71c64b654d778fc49bbb0e3b844d" ma:taxonomyFieldName="HubItemType" ma:displayName="Hub Item Type" ma:fieldId="{8a4b71c6-4b65-4d77-8fc4-9bbb0e3b844d}" ma:sspId="41616629-9183-4d38-9e3a-f9db27d53a26" ma:termSetId="0fe30f40-11cc-4850-861c-341b028e8a0c" ma:anchorId="00000000-0000-0000-0000-000000000000" ma:open="false" ma:isKeyword="false">
      <xsd:complexType>
        <xsd:sequence>
          <xsd:element ref="pc:Terms" minOccurs="0" maxOccurs="1"/>
        </xsd:sequence>
      </xsd:complexType>
    </xsd:element>
    <xsd:element name="lcf76f155ced4ddcb4097134ff3c332f" ma:index="33"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4" nillable="true" ma:displayName="MediaServiceObjectDetectorVersions" ma:hidden="true" ma:indexed="true" ma:internalName="MediaServiceObjectDetectorVersions" ma:readOnly="true">
      <xsd:simpleType>
        <xsd:restriction base="dms:Text"/>
      </xsd:simpleType>
    </xsd:element>
    <xsd:element name="MediaServiceSearchProperties" ma:index="3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42d84ba-1dec-4fe7-a46c-74d6ac9bcd8d"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d9577bc-cb43-4962-975b-8b7c7fc79b6d}" ma:internalName="TaxCatchAll" ma:showField="CatchAllData" ma:web="b42d84ba-1dec-4fe7-a46c-74d6ac9bcd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AEF2A85-305E-4872-962A-A2756340EECE}">
  <ds:schemaRefs>
    <ds:schemaRef ds:uri="http://schemas.microsoft.com/office/infopath/2007/PartnerControls"/>
    <ds:schemaRef ds:uri="http://schemas.microsoft.com/office/2006/metadata/properties"/>
    <ds:schemaRef ds:uri="83f2a59d-3e54-4c8b-b9a5-47a201ebb0a2"/>
    <ds:schemaRef ds:uri="http://schemas.openxmlformats.org/package/2006/metadata/core-properties"/>
    <ds:schemaRef ds:uri="http://purl.org/dc/dcmitype/"/>
    <ds:schemaRef ds:uri="http://www.w3.org/XML/1998/namespace"/>
    <ds:schemaRef ds:uri="http://purl.org/dc/elements/1.1/"/>
    <ds:schemaRef ds:uri="http://schemas.microsoft.com/office/2006/documentManagement/types"/>
    <ds:schemaRef ds:uri="b42d84ba-1dec-4fe7-a46c-74d6ac9bcd8d"/>
    <ds:schemaRef ds:uri="http://purl.org/dc/terms/"/>
  </ds:schemaRefs>
</ds:datastoreItem>
</file>

<file path=customXml/itemProps2.xml><?xml version="1.0" encoding="utf-8"?>
<ds:datastoreItem xmlns:ds="http://schemas.openxmlformats.org/officeDocument/2006/customXml" ds:itemID="{D3EDDCB8-33C0-4213-93E7-2DEABCFEB00D}">
  <ds:schemaRefs>
    <ds:schemaRef ds:uri="http://schemas.microsoft.com/sharepoint/v3/contenttype/forms"/>
  </ds:schemaRefs>
</ds:datastoreItem>
</file>

<file path=customXml/itemProps3.xml><?xml version="1.0" encoding="utf-8"?>
<ds:datastoreItem xmlns:ds="http://schemas.openxmlformats.org/officeDocument/2006/customXml" ds:itemID="{3BA16B2B-25B8-4989-8DDE-EA166D5DAA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f2a59d-3e54-4c8b-b9a5-47a201ebb0a2"/>
    <ds:schemaRef ds:uri="b42d84ba-1dec-4fe7-a46c-74d6ac9bcd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ILRIPPT_jan2021</Template>
  <TotalTime>3524</TotalTime>
  <Words>1332</Words>
  <Application>Microsoft Office PowerPoint</Application>
  <PresentationFormat>Widescreen</PresentationFormat>
  <Paragraphs>154</Paragraphs>
  <Slides>14</Slides>
  <Notes>1</Notes>
  <HiddenSlides>0</HiddenSlides>
  <MMClips>0</MMClips>
  <ScaleCrop>false</ScaleCrop>
  <HeadingPairs>
    <vt:vector size="6" baseType="variant">
      <vt:variant>
        <vt:lpstr>Fonts Used</vt:lpstr>
      </vt:variant>
      <vt:variant>
        <vt:i4>9</vt:i4>
      </vt:variant>
      <vt:variant>
        <vt:lpstr>Theme</vt:lpstr>
      </vt:variant>
      <vt:variant>
        <vt:i4>6</vt:i4>
      </vt:variant>
      <vt:variant>
        <vt:lpstr>Slide Titles</vt:lpstr>
      </vt:variant>
      <vt:variant>
        <vt:i4>14</vt:i4>
      </vt:variant>
    </vt:vector>
  </HeadingPairs>
  <TitlesOfParts>
    <vt:vector size="29" baseType="lpstr">
      <vt:lpstr>Aptos</vt:lpstr>
      <vt:lpstr>Aptos Body</vt:lpstr>
      <vt:lpstr>Aptos Display</vt:lpstr>
      <vt:lpstr>Arial</vt:lpstr>
      <vt:lpstr>Calbiri</vt:lpstr>
      <vt:lpstr>Calibri</vt:lpstr>
      <vt:lpstr>Calibri Light</vt:lpstr>
      <vt:lpstr>Courier New</vt:lpstr>
      <vt:lpstr>Wingdings</vt:lpstr>
      <vt:lpstr>ilri_powerpoint_template_apr2013</vt:lpstr>
      <vt:lpstr>Custom Design</vt:lpstr>
      <vt:lpstr>1_Custom Design</vt:lpstr>
      <vt:lpstr>2_Custom Design</vt:lpstr>
      <vt:lpstr>3_Custom Design</vt:lpstr>
      <vt:lpstr>Office Theme</vt:lpstr>
      <vt:lpstr> Livestock technological innovation adoption:   challenges and opportunities – Africa lens</vt:lpstr>
      <vt:lpstr>PowerPoint Presentation</vt:lpstr>
      <vt:lpstr>PowerPoint Presentation</vt:lpstr>
      <vt:lpstr>There are numerous livestock innovations within Africa - examples </vt:lpstr>
      <vt:lpstr>But innovation adoption is variable</vt:lpstr>
      <vt:lpstr>Why some innovations don’t achieve expected adoption levels?</vt:lpstr>
      <vt:lpstr>PowerPoint Presentation</vt:lpstr>
      <vt:lpstr>How can we incentivize / promote innovation adoption</vt:lpstr>
      <vt:lpstr>Challenges to livestock innovation adoption</vt:lpstr>
      <vt:lpstr>PowerPoint Presentation</vt:lpstr>
      <vt:lpstr>Opportunities for livestock innovation adoption</vt:lpstr>
      <vt:lpstr>Opportunities for livestock innovation adoption (continued)</vt:lpstr>
      <vt:lpstr>How the CGIAR is addressing this: 2025-2030 portfolio – programs and accelerators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Livestock Technological Innovation Adoption:   Challenges and Opportunities – Africa lens</dc:title>
  <dc:creator>Marshall, Karen (ILRI)</dc:creator>
  <cp:lastModifiedBy>Mulat, Bizuwork (ILRI)</cp:lastModifiedBy>
  <cp:revision>21</cp:revision>
  <dcterms:created xsi:type="dcterms:W3CDTF">2025-03-21T06:46:31Z</dcterms:created>
  <dcterms:modified xsi:type="dcterms:W3CDTF">2025-04-04T10:27:30Z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0x010100FC8DB9CCF9A4FF4383635F4770A1D7D4</vt:lpwstr>
  </property>
  <property fmtid="{D5CDD505-2E9C-101B-9397-08002B2CF9AE}" pid="3" name="MSIP_Label_80c4d10e-bd94-4e7c-b4a1-fe20ff6d8abe_Enabled">
    <vt:lpwstr>true</vt:lpwstr>
  </property>
  <property fmtid="{D5CDD505-2E9C-101B-9397-08002B2CF9AE}" pid="4" name="MSIP_Label_80c4d10e-bd94-4e7c-b4a1-fe20ff6d8abe_SetDate">
    <vt:lpwstr>2021-01-26T07:19:47Z</vt:lpwstr>
  </property>
  <property fmtid="{D5CDD505-2E9C-101B-9397-08002B2CF9AE}" pid="5" name="MSIP_Label_80c4d10e-bd94-4e7c-b4a1-fe20ff6d8abe_Method">
    <vt:lpwstr>Standard</vt:lpwstr>
  </property>
  <property fmtid="{D5CDD505-2E9C-101B-9397-08002B2CF9AE}" pid="6" name="MSIP_Label_80c4d10e-bd94-4e7c-b4a1-fe20ff6d8abe_Name">
    <vt:lpwstr>80c4d10e-bd94-4e7c-b4a1-fe20ff6d8abe</vt:lpwstr>
  </property>
  <property fmtid="{D5CDD505-2E9C-101B-9397-08002B2CF9AE}" pid="7" name="MSIP_Label_80c4d10e-bd94-4e7c-b4a1-fe20ff6d8abe_SiteId">
    <vt:lpwstr>6afa0e00-fa14-40b7-8a2e-22a7f8c357d5</vt:lpwstr>
  </property>
  <property fmtid="{D5CDD505-2E9C-101B-9397-08002B2CF9AE}" pid="8" name="MSIP_Label_80c4d10e-bd94-4e7c-b4a1-fe20ff6d8abe_ActionId">
    <vt:lpwstr>cbbe11e2-0fe5-494a-8c83-7dfdfd3148c5</vt:lpwstr>
  </property>
  <property fmtid="{D5CDD505-2E9C-101B-9397-08002B2CF9AE}" pid="9" name="MSIP_Label_80c4d10e-bd94-4e7c-b4a1-fe20ff6d8abe_ContentBits">
    <vt:lpwstr>0</vt:lpwstr>
  </property>
  <property fmtid="{D5CDD505-2E9C-101B-9397-08002B2CF9AE}" pid="10" name="_ExtendedDescription">
    <vt:lpwstr/>
  </property>
  <property fmtid="{D5CDD505-2E9C-101B-9397-08002B2CF9AE}" pid="11" name="HubItemType">
    <vt:lpwstr/>
  </property>
  <property fmtid="{D5CDD505-2E9C-101B-9397-08002B2CF9AE}" pid="12" name="Terms">
    <vt:lpwstr/>
  </property>
  <property fmtid="{D5CDD505-2E9C-101B-9397-08002B2CF9AE}" pid="13" name="Topics">
    <vt:lpwstr/>
  </property>
  <property fmtid="{D5CDD505-2E9C-101B-9397-08002B2CF9AE}" pid="14" name="DepartmentsAndPrograms">
    <vt:lpwstr/>
  </property>
  <property fmtid="{D5CDD505-2E9C-101B-9397-08002B2CF9AE}" pid="15" name="OfficeLocation">
    <vt:lpwstr/>
  </property>
  <property fmtid="{D5CDD505-2E9C-101B-9397-08002B2CF9AE}" pid="16" name="MediaServiceImageTags">
    <vt:lpwstr/>
  </property>
</Properties>
</file>