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8" r:id="rId1"/>
  </p:sldMasterIdLst>
  <p:notesMasterIdLst>
    <p:notesMasterId r:id="rId19"/>
  </p:notesMasterIdLst>
  <p:handoutMasterIdLst>
    <p:handoutMasterId r:id="rId20"/>
  </p:handoutMasterIdLst>
  <p:sldIdLst>
    <p:sldId id="698" r:id="rId2"/>
    <p:sldId id="723" r:id="rId3"/>
    <p:sldId id="708" r:id="rId4"/>
    <p:sldId id="710" r:id="rId5"/>
    <p:sldId id="711" r:id="rId6"/>
    <p:sldId id="712" r:id="rId7"/>
    <p:sldId id="709" r:id="rId8"/>
    <p:sldId id="719" r:id="rId9"/>
    <p:sldId id="720" r:id="rId10"/>
    <p:sldId id="721" r:id="rId11"/>
    <p:sldId id="713" r:id="rId12"/>
    <p:sldId id="415" r:id="rId13"/>
    <p:sldId id="715" r:id="rId14"/>
    <p:sldId id="716" r:id="rId15"/>
    <p:sldId id="722" r:id="rId16"/>
    <p:sldId id="718" r:id="rId17"/>
    <p:sldId id="688" r:id="rId18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6327"/>
  </p:normalViewPr>
  <p:slideViewPr>
    <p:cSldViewPr snapToGrid="0" snapToObjects="1">
      <p:cViewPr varScale="1">
        <p:scale>
          <a:sx n="63" d="100"/>
          <a:sy n="63" d="100"/>
        </p:scale>
        <p:origin x="72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F9D455-E20F-1143-865E-3F66D2B04C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A70D17-C1D5-8045-850C-F66CD3D70A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04347779-37AA-D947-AAF6-7E9E7DB5D0DE}" type="datetimeFigureOut">
              <a:rPr lang="en-US"/>
              <a:pPr>
                <a:defRPr/>
              </a:pPr>
              <a:t>6/8/2021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B1FB55-ECEA-5A49-ABA1-7D7195A66C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A7BE0-DD17-5D44-B911-B8340A1CAF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3257A9F1-99FB-DB4B-BD3D-40FBB7E24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6B57CD-3699-B446-887D-14FAEE9434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C7B7FF-70BD-C743-84C4-C232CDF413A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96B698-5046-3948-9288-F49EAC66328B}" type="datetimeFigureOut">
              <a:rPr lang="en-GB"/>
              <a:pPr>
                <a:defRPr/>
              </a:pPr>
              <a:t>08/06/2021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30467B5-C785-3442-9EB3-C25751C63B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3245AF0-049D-6843-BCDE-857D7D9B7D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4837" cy="4605338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15AEE-B83F-FF4A-9B4F-D43EDE35AA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6ACBC-B154-C64C-8D46-85A4FCCABB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ACC6E4-9882-8C47-A496-56DAC1B282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D25563B9-0159-024A-AD2F-23CF5138E9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2AF3F4A4-15DF-3E4B-9541-44C1F0EF8D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altLang="x-none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11FED1E8-989D-A74F-86EA-62E8223E45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D01CC4C-12AA-4A46-8A38-3357CDFDA867}" type="slidenum">
              <a:rPr lang="en-GB" altLang="x-none" smtClean="0">
                <a:latin typeface="Calibri" panose="020F0502020204030204" pitchFamily="34" charset="0"/>
              </a:rPr>
              <a:pPr/>
              <a:t>1</a:t>
            </a:fld>
            <a:endParaRPr lang="en-GB" altLang="x-non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Disease Burden Epidemiology Reference Group (WHO </a:t>
            </a:r>
            <a:r>
              <a:rPr lang="en-US" sz="1200" b="1" i="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FERG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3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w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w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w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w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8525" y="1744663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634" y="-99195"/>
            <a:ext cx="2956232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91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x-non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1080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2442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x-non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14509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2" y="703952"/>
            <a:ext cx="2697512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68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x-non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805" y="137301"/>
            <a:ext cx="2679445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75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x-non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42089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x-non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888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x-non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9194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x-non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514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5186363"/>
            <a:ext cx="113776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22498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0629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0" y="1717675"/>
            <a:ext cx="12888913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1472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638" y="250825"/>
            <a:ext cx="17653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4629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DA2F0-E6E4-44C9-AD06-D1FC9397D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3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989E23-4697-4A0C-97BE-4631B614A6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DEED8F-FDCA-47B5-B714-6B2FDFCF41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581474-C096-4A5E-AA47-0A9AF7C305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2102E3D2-9424-46DC-BCE1-469ADF71EDD5}" type="datetimeFigureOut">
              <a:rPr lang="en-US" smtClean="0"/>
              <a:pPr/>
              <a:t>6/8/2021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DC5F13-2B7D-4397-AED8-FD65BC0D5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3" y="635635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3D2948-37EC-475F-B47B-CE3BD9C42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12EA990D-4F00-4BAC-BE46-B9E91196BC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9505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0501A23-BA74-40DF-8070-F11D345B3B4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6818631"/>
            <a:ext cx="12192000" cy="45719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FEAE870-E766-430D-817F-D80FE3C45C3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662F521-65AE-464F-98D7-9214A4048F2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BFB1153-E23A-42D5-ABCE-F7F3FAE6258B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688A00D-2025-4B80-A317-CC2F81596F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569464A-5C36-4676-8AC4-47A05D90211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5FA537B-E50C-43F7-A1BD-F93CB0166C8F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7AE0E9-5735-45E8-A512-06C39B1FD9B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23" name="Picture 11">
            <a:extLst>
              <a:ext uri="{FF2B5EF4-FFF2-40B4-BE49-F238E27FC236}">
                <a16:creationId xmlns:a16="http://schemas.microsoft.com/office/drawing/2014/main" id="{E31BF9D4-BA22-44B5-B6C5-F860155E464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10" y="764705"/>
            <a:ext cx="1947333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5763" y="234950"/>
            <a:ext cx="7762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66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938" y="436563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45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0" y="373063"/>
            <a:ext cx="10128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301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x-non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7988" y="390525"/>
            <a:ext cx="8985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40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x-non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x-non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3798888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0658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x-non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x-non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553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96" r:id="rId1"/>
    <p:sldLayoutId id="2147485697" r:id="rId2"/>
    <p:sldLayoutId id="2147485698" r:id="rId3"/>
    <p:sldLayoutId id="2147485699" r:id="rId4"/>
    <p:sldLayoutId id="2147485700" r:id="rId5"/>
    <p:sldLayoutId id="2147485701" r:id="rId6"/>
    <p:sldLayoutId id="2147485702" r:id="rId7"/>
    <p:sldLayoutId id="2147485703" r:id="rId8"/>
    <p:sldLayoutId id="2147485704" r:id="rId9"/>
    <p:sldLayoutId id="2147485705" r:id="rId10"/>
    <p:sldLayoutId id="2147485706" r:id="rId11"/>
    <p:sldLayoutId id="2147485707" r:id="rId12"/>
    <p:sldLayoutId id="2147485708" r:id="rId13"/>
    <p:sldLayoutId id="2147485709" r:id="rId14"/>
    <p:sldLayoutId id="2147485710" r:id="rId15"/>
    <p:sldLayoutId id="2147485711" r:id="rId16"/>
    <p:sldLayoutId id="2147485712" r:id="rId17"/>
    <p:sldLayoutId id="2147485695" r:id="rId18"/>
    <p:sldLayoutId id="2147485713" r:id="rId19"/>
    <p:sldLayoutId id="2147485715" r:id="rId20"/>
    <p:sldLayoutId id="2147485716" r:id="rId2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heconversation.com/informal-food-markets-what-it-takes-to-make-them-safer-161601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9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ainhealth.org/media/news/if-it-isnt-safe-it-isnt-food-building-food-safety-global-food-security-efforts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751BA7-23F3-4E4F-8A93-B04B4B845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788" y="1630363"/>
            <a:ext cx="10688637" cy="1390650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br>
              <a:rPr lang="en-US" dirty="0"/>
            </a:br>
            <a:r>
              <a:rPr lang="en-US" dirty="0"/>
              <a:t>Global food safety: Situation and challenges</a:t>
            </a:r>
          </a:p>
        </p:txBody>
      </p:sp>
      <p:sp>
        <p:nvSpPr>
          <p:cNvPr id="23554" name="Subtitle 2">
            <a:extLst>
              <a:ext uri="{FF2B5EF4-FFF2-40B4-BE49-F238E27FC236}">
                <a16:creationId xmlns:a16="http://schemas.microsoft.com/office/drawing/2014/main" id="{862B3D89-D228-C441-AC2A-53BC584D2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3513138"/>
            <a:ext cx="9545320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x-none" sz="2000" i="1" dirty="0">
                <a:solidFill>
                  <a:srgbClr val="292929"/>
                </a:solidFill>
                <a:latin typeface="Calibri" panose="020F0502020204030204" pitchFamily="34" charset="0"/>
              </a:rPr>
              <a:t>Kebede Amenu</a:t>
            </a:r>
            <a:r>
              <a:rPr lang="en-US" altLang="x-none" sz="2000" i="1" baseline="30000" dirty="0">
                <a:solidFill>
                  <a:srgbClr val="292929"/>
                </a:solidFill>
                <a:latin typeface="Calibri" panose="020F0502020204030204" pitchFamily="34" charset="0"/>
              </a:rPr>
              <a:t>1 </a:t>
            </a:r>
            <a:r>
              <a:rPr lang="en-US" altLang="x-none" sz="2000" i="1" dirty="0">
                <a:solidFill>
                  <a:srgbClr val="292929"/>
                </a:solidFill>
                <a:latin typeface="Calibri" panose="020F0502020204030204" pitchFamily="34" charset="0"/>
              </a:rPr>
              <a:t>and Theo Knight-Jones</a:t>
            </a:r>
            <a:r>
              <a:rPr lang="en-US" altLang="x-none" sz="2000" i="1" baseline="30000" dirty="0">
                <a:solidFill>
                  <a:srgbClr val="292929"/>
                </a:solidFill>
                <a:latin typeface="Calibri" panose="020F0502020204030204" pitchFamily="34" charset="0"/>
              </a:rPr>
              <a:t>2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x-none" sz="1600" i="1" baseline="30000" dirty="0">
                <a:solidFill>
                  <a:srgbClr val="292929"/>
                </a:solidFill>
                <a:latin typeface="Calibri" panose="020F0502020204030204" pitchFamily="34" charset="0"/>
              </a:rPr>
              <a:t>1</a:t>
            </a:r>
            <a:r>
              <a:rPr lang="en-US" altLang="x-none" sz="1600" i="1" dirty="0">
                <a:solidFill>
                  <a:srgbClr val="292929"/>
                </a:solidFill>
                <a:latin typeface="Calibri" panose="020F0502020204030204" pitchFamily="34" charset="0"/>
              </a:rPr>
              <a:t>Addis Ababa University; </a:t>
            </a:r>
            <a:r>
              <a:rPr lang="en-US" altLang="x-none" sz="1600" i="1" baseline="30000" dirty="0">
                <a:solidFill>
                  <a:srgbClr val="292929"/>
                </a:solidFill>
                <a:latin typeface="Calibri" panose="020F0502020204030204" pitchFamily="34" charset="0"/>
              </a:rPr>
              <a:t>2</a:t>
            </a:r>
            <a:r>
              <a:rPr lang="en-US" altLang="x-none" sz="1600" i="1" dirty="0">
                <a:solidFill>
                  <a:srgbClr val="292929"/>
                </a:solidFill>
                <a:latin typeface="Calibri" panose="020F0502020204030204" pitchFamily="34" charset="0"/>
              </a:rPr>
              <a:t>International Livestock Research Institute </a:t>
            </a:r>
            <a:endParaRPr lang="en-US" altLang="x-none" sz="1600" i="1" baseline="30000" dirty="0">
              <a:solidFill>
                <a:srgbClr val="292929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736600" y="4533900"/>
            <a:ext cx="6694103" cy="102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r>
              <a:rPr lang="en-US" altLang="x-none" sz="2000" i="1" dirty="0">
                <a:solidFill>
                  <a:srgbClr val="292929"/>
                </a:solidFill>
                <a:latin typeface="Calibri" panose="020F0502020204030204" pitchFamily="34" charset="0"/>
              </a:rPr>
              <a:t>World Food Safety Day celebration in Ethiopia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r>
              <a:rPr lang="en-US" altLang="x-none" sz="2000" i="1" dirty="0">
                <a:solidFill>
                  <a:srgbClr val="292929"/>
                </a:solidFill>
                <a:latin typeface="Calibri" panose="020F0502020204030204" pitchFamily="34" charset="0"/>
              </a:rPr>
              <a:t>Addis Ababa, Ethiopia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r>
              <a:rPr lang="en-US" altLang="x-none" sz="2000" i="1" dirty="0">
                <a:solidFill>
                  <a:srgbClr val="292929"/>
                </a:solidFill>
                <a:latin typeface="Calibri" panose="020F0502020204030204" pitchFamily="34" charset="0"/>
              </a:rPr>
              <a:t>7 June 2021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438C2-D4CC-4569-BA07-4CE841575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Food safety systems: diverse supply chains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DFED42-E24F-4346-9A28-BAFCC41E9CB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14350" y="1105786"/>
            <a:ext cx="10972800" cy="295734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But foods from the formal sector are not necessarily safer in LMICs as there are many opportunities for food safety controls to go wrong in a long complex supply chain with many different suppliers, actors and greater dependency on systems, infrastructure and technology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Need to work to improve the informal sector</a:t>
            </a:r>
          </a:p>
          <a:p>
            <a:pPr marL="1200160" lvl="1" indent="-457200"/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1228" y="4063126"/>
            <a:ext cx="4310881" cy="2121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 bwMode="auto">
          <a:xfrm>
            <a:off x="5707781" y="4918509"/>
            <a:ext cx="432174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  <a:hlinkClick r:id="rId3"/>
              </a:rPr>
              <a:t>https://theconversation.com/informal-food-markets-what-it-takes-to-make-them-safer-161601</a:t>
            </a:r>
            <a:r>
              <a:rPr lang="en-US" sz="2000" dirty="0"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61271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438C2-D4CC-4569-BA07-4CE841575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food safety research in Ethiopia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DFED42-E24F-4346-9A28-BAFCC41E9CB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14350" y="1105786"/>
            <a:ext cx="10972800" cy="45720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Bill &amp; Melinda Gates Foundation and UK government, with others including CGIAR investing heavily</a:t>
            </a:r>
          </a:p>
          <a:p>
            <a:pPr marL="1200160" lvl="1" indent="-457200"/>
            <a:r>
              <a:rPr lang="en-US" dirty="0"/>
              <a:t>Pull-Push project, TARTARE, ENSURE, FOCAL, CAGED, EXCAM</a:t>
            </a:r>
          </a:p>
          <a:p>
            <a:pPr marL="1200160" lvl="1" indent="-457200"/>
            <a:r>
              <a:rPr lang="en-US" dirty="0"/>
              <a:t>US$ 10 millions invested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Look at various commodities and aspects and innovative solutions</a:t>
            </a:r>
          </a:p>
          <a:p>
            <a:pPr marL="1200160" lvl="1" indent="-457200"/>
            <a:r>
              <a:rPr lang="en-US" dirty="0"/>
              <a:t>In Pull-Push, we run a consumer awareness campaign to see if greater consumer demand for food safety can be used to drive markets and value chains to supply safety food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Also provide burden of FBD estimate for Ethiopia (</a:t>
            </a:r>
            <a:r>
              <a:rPr lang="en-US" dirty="0">
                <a:solidFill>
                  <a:srgbClr val="FF0000"/>
                </a:solidFill>
              </a:rPr>
              <a:t>out soon!</a:t>
            </a:r>
            <a:r>
              <a:rPr lang="en-US" dirty="0"/>
              <a:t>)</a:t>
            </a:r>
          </a:p>
          <a:p>
            <a:pPr marL="1200160" lvl="1" indent="-457200"/>
            <a:endParaRPr lang="en-US" dirty="0"/>
          </a:p>
          <a:p>
            <a:pPr marL="1200160" lvl="1" indent="-45720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949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651BA-CCFA-0A4E-B27F-2D8740194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82" y="18255"/>
            <a:ext cx="7886700" cy="662782"/>
          </a:xfrm>
        </p:spPr>
        <p:txBody>
          <a:bodyPr/>
          <a:lstStyle/>
          <a:p>
            <a:pPr algn="l"/>
            <a:r>
              <a:rPr lang="en-US" sz="3600" dirty="0">
                <a:solidFill>
                  <a:srgbClr val="72201E"/>
                </a:solidFill>
              </a:rPr>
              <a:t>Pull-Push project: Attribution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DA0ED-67C9-2946-B4A7-0E525B46CA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47961" y="1126116"/>
            <a:ext cx="4320480" cy="4548163"/>
          </a:xfrm>
        </p:spPr>
        <p:txBody>
          <a:bodyPr>
            <a:noAutofit/>
          </a:bodyPr>
          <a:lstStyle/>
          <a:p>
            <a:r>
              <a:rPr lang="en-US" sz="2400" dirty="0"/>
              <a:t>Disease attribution to food groups, food types and food products</a:t>
            </a:r>
          </a:p>
          <a:p>
            <a:r>
              <a:rPr lang="en-US" sz="2400" dirty="0"/>
              <a:t>For example, suggests about </a:t>
            </a:r>
            <a:r>
              <a:rPr lang="en-US" sz="2400" b="1" dirty="0"/>
              <a:t>half Ethiopia non-typhoidal </a:t>
            </a:r>
            <a:r>
              <a:rPr lang="en-US" sz="2400" b="1" i="1" dirty="0"/>
              <a:t>Salmonella</a:t>
            </a:r>
            <a:r>
              <a:rPr lang="en-US" sz="2400" b="1" dirty="0"/>
              <a:t> burden from chicken and eggs</a:t>
            </a:r>
          </a:p>
          <a:p>
            <a:r>
              <a:rPr lang="en-US" sz="2400" b="1" dirty="0"/>
              <a:t>Knowledge of burden and attribution is key when setting control policies</a:t>
            </a:r>
          </a:p>
        </p:txBody>
      </p:sp>
      <p:pic>
        <p:nvPicPr>
          <p:cNvPr id="7" name="Content Placeholder 6" descr="Chart, treemap chart&#10;&#10;Description automatically generated">
            <a:extLst>
              <a:ext uri="{FF2B5EF4-FFF2-40B4-BE49-F238E27FC236}">
                <a16:creationId xmlns:a16="http://schemas.microsoft.com/office/drawing/2014/main" id="{4440518E-CB64-0C47-B62D-A74098FBFC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220" y="563457"/>
            <a:ext cx="6117879" cy="5267409"/>
          </a:xfrm>
        </p:spPr>
      </p:pic>
      <p:pic>
        <p:nvPicPr>
          <p:cNvPr id="5" name="Picture 11">
            <a:extLst>
              <a:ext uri="{FF2B5EF4-FFF2-40B4-BE49-F238E27FC236}">
                <a16:creationId xmlns:a16="http://schemas.microsoft.com/office/drawing/2014/main" id="{7A10D36D-A2E1-4B82-88AF-5A8199EF27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7" y="681036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3791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438C2-D4CC-4569-BA07-4CE841575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So, what can consumers do?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CBF7635-9466-4D59-8E49-DD77F373F52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6080" y="1223944"/>
            <a:ext cx="8295190" cy="45720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Observe basic hygiene</a:t>
            </a:r>
          </a:p>
          <a:p>
            <a:pPr marL="1200160" lvl="1" indent="-457200"/>
            <a:r>
              <a:rPr lang="en-US" dirty="0"/>
              <a:t>Keep food and hands clean</a:t>
            </a:r>
          </a:p>
          <a:p>
            <a:pPr marL="1200160" lvl="1" indent="-457200"/>
            <a:r>
              <a:rPr lang="en-US" dirty="0"/>
              <a:t>Avoid cross-contamination</a:t>
            </a:r>
          </a:p>
          <a:p>
            <a:pPr marL="1200160" lvl="1" indent="-457200"/>
            <a:r>
              <a:rPr lang="en-US" dirty="0"/>
              <a:t>COOK THOROUGHLY (if food is contaminated this will kill almost all germs)</a:t>
            </a:r>
          </a:p>
          <a:p>
            <a:pPr marL="1200160" lvl="1" indent="-457200"/>
            <a:r>
              <a:rPr lang="en-US" dirty="0"/>
              <a:t>Store appropriately</a:t>
            </a:r>
          </a:p>
          <a:p>
            <a:pPr marL="1200160" lvl="1" indent="-457200"/>
            <a:r>
              <a:rPr lang="en-US" dirty="0"/>
              <a:t>Use safe water and ingredients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What if one cannot afford quality foods or lacks refrigeration?</a:t>
            </a:r>
          </a:p>
          <a:p>
            <a:pPr marL="1200160" lvl="1" indent="-457200"/>
            <a:r>
              <a:rPr lang="en-US" dirty="0"/>
              <a:t>Consume food quickly without extended storage</a:t>
            </a:r>
          </a:p>
          <a:p>
            <a:pPr marL="1200160" lvl="1" indent="-457200"/>
            <a:r>
              <a:rPr lang="en-US" dirty="0"/>
              <a:t>Minimize handling</a:t>
            </a:r>
          </a:p>
          <a:p>
            <a:pPr marL="1200160" lvl="1" indent="-457200"/>
            <a:r>
              <a:rPr lang="en-US" dirty="0"/>
              <a:t>Cook thoroughly</a:t>
            </a:r>
          </a:p>
          <a:p>
            <a:pPr marL="1200160" lvl="1" indent="-457200"/>
            <a:r>
              <a:rPr lang="en-US" dirty="0"/>
              <a:t>Grow your own food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C2A1AE-8282-4C1B-B870-80684F6D3AC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04790" y="1236812"/>
            <a:ext cx="3287210" cy="472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241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438C2-D4CC-4569-BA07-4CE841575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be done to improve the supply of safe food?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CBF7635-9466-4D59-8E49-DD77F373F52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7360" y="1396061"/>
            <a:ext cx="10525760" cy="443578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800" dirty="0"/>
              <a:t>Enabling environment</a:t>
            </a:r>
          </a:p>
          <a:p>
            <a:pPr marL="1257310" lvl="1" indent="-514350"/>
            <a:r>
              <a:rPr lang="en-US" sz="2400" dirty="0"/>
              <a:t>Regulators support producers and traders to improve standards without shutting down vital supply chains and livelihoods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Increase capacity</a:t>
            </a:r>
          </a:p>
          <a:p>
            <a:pPr marL="1257310" lvl="1" indent="-514350"/>
            <a:r>
              <a:rPr lang="en-US" sz="2400" dirty="0"/>
              <a:t>Of those in the food sector to supply safe food; knowledge and improved infrastructure is key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Provide incentives</a:t>
            </a:r>
          </a:p>
          <a:p>
            <a:pPr marL="1257310" lvl="1" indent="-514350"/>
            <a:r>
              <a:rPr lang="en-US" sz="2400" dirty="0"/>
              <a:t>Making safer food is more expensive and this needs to be covered by developing market incentives for the food sector invest in food safety</a:t>
            </a:r>
          </a:p>
          <a:p>
            <a:pPr marL="1657364" lvl="2" indent="-514350"/>
            <a:r>
              <a:rPr lang="en-US" sz="2000" dirty="0"/>
              <a:t>With knowledge, will more consumers pay for safer food?</a:t>
            </a:r>
          </a:p>
          <a:p>
            <a:pPr marL="1657364" lvl="2" indent="-514350"/>
            <a:r>
              <a:rPr lang="en-US" sz="2000" dirty="0"/>
              <a:t>Will this lead to self-regulation as happens in most high-income food sectors?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10435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686813" y="2113307"/>
            <a:ext cx="4348065" cy="2862165"/>
          </a:xfrm>
          <a:prstGeom prst="round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350" b="1" dirty="0">
                <a:solidFill>
                  <a:srgbClr val="70AD47"/>
                </a:solidFill>
                <a:latin typeface="Calibri" panose="020F0502020204030204"/>
              </a:rPr>
              <a:t>Pull approach (demand for safe food)</a:t>
            </a:r>
            <a:endParaRPr lang="en-GB" sz="1350" b="1" dirty="0">
              <a:solidFill>
                <a:srgbClr val="70AD47"/>
              </a:solidFill>
              <a:latin typeface="Calibri" panose="020F0502020204030204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858001" y="2144868"/>
            <a:ext cx="4348065" cy="2862165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350" b="1" dirty="0">
                <a:solidFill>
                  <a:srgbClr val="ED7D31"/>
                </a:solidFill>
                <a:latin typeface="Calibri" panose="020F0502020204030204"/>
              </a:rPr>
              <a:t>Push approach (supply of safe food)</a:t>
            </a:r>
            <a:endParaRPr lang="en-GB" sz="1350" b="1" dirty="0">
              <a:solidFill>
                <a:srgbClr val="ED7D31"/>
              </a:solidFill>
              <a:latin typeface="Calibri" panose="020F0502020204030204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660527" y="1238709"/>
            <a:ext cx="4464424" cy="632012"/>
          </a:xfrm>
          <a:prstGeom prst="round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Reduced burden FBD, professionalizing informal sector, appropriate governance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82557" y="2599596"/>
            <a:ext cx="11178073" cy="1252772"/>
          </a:xfrm>
          <a:prstGeom prst="roundRect">
            <a:avLst/>
          </a:prstGeom>
          <a:solidFill>
            <a:schemeClr val="lt1">
              <a:alpha val="50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350" b="1" spc="113" dirty="0">
                <a:solidFill>
                  <a:prstClr val="black"/>
                </a:solidFill>
                <a:latin typeface="Calibri" panose="020F0502020204030204"/>
              </a:rPr>
              <a:t>ENABLING 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350" b="1" spc="113" dirty="0">
                <a:solidFill>
                  <a:prstClr val="black"/>
                </a:solidFill>
                <a:latin typeface="Calibri" panose="020F0502020204030204"/>
              </a:rPr>
              <a:t>ENVIRONMENT</a:t>
            </a:r>
            <a:endParaRPr lang="en-GB" sz="1350" b="1" spc="113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67380" y="2907575"/>
            <a:ext cx="2466577" cy="6368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200" dirty="0">
                <a:solidFill>
                  <a:prstClr val="black"/>
                </a:solidFill>
                <a:latin typeface="Calibri" panose="020F0502020204030204"/>
              </a:rPr>
              <a:t>Consumers recognize &amp; demand safer food</a:t>
            </a:r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596236" y="2907575"/>
            <a:ext cx="2466577" cy="63681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200" dirty="0">
                <a:solidFill>
                  <a:prstClr val="black"/>
                </a:solidFill>
                <a:latin typeface="Calibri" panose="020F0502020204030204"/>
              </a:rPr>
              <a:t>VC actors respond to demand &amp; incentives</a:t>
            </a:r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596237" y="4034315"/>
            <a:ext cx="2466577" cy="63681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200" dirty="0">
                <a:solidFill>
                  <a:prstClr val="black"/>
                </a:solidFill>
                <a:latin typeface="Calibri" panose="020F0502020204030204"/>
              </a:rPr>
              <a:t>Inform, monitor &amp; legitimize VC actors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050" i="1" dirty="0">
                <a:solidFill>
                  <a:prstClr val="black"/>
                </a:solidFill>
                <a:latin typeface="Calibri" panose="020F0502020204030204"/>
              </a:rPr>
              <a:t>(Primary Outcome 2)</a:t>
            </a:r>
            <a:endParaRPr lang="en-GB" sz="1050" i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598369" y="4034727"/>
            <a:ext cx="2434377" cy="63681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200" dirty="0">
                <a:solidFill>
                  <a:prstClr val="black"/>
                </a:solidFill>
                <a:latin typeface="Calibri" panose="020F0502020204030204"/>
              </a:rPr>
              <a:t>Build capacity &amp; motivation of regulators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050" i="1" dirty="0">
                <a:solidFill>
                  <a:prstClr val="black"/>
                </a:solidFill>
                <a:latin typeface="Calibri" panose="020F0502020204030204"/>
              </a:rPr>
              <a:t>(Primary Outcome 1)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867380" y="4034383"/>
            <a:ext cx="2466577" cy="6368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200" dirty="0">
                <a:solidFill>
                  <a:prstClr val="black"/>
                </a:solidFill>
                <a:latin typeface="Calibri" panose="020F0502020204030204"/>
              </a:rPr>
              <a:t>Consumer campaign for empowered consumers </a:t>
            </a:r>
            <a:r>
              <a:rPr lang="de-DE" sz="1050" i="1" dirty="0">
                <a:solidFill>
                  <a:prstClr val="black"/>
                </a:solidFill>
                <a:latin typeface="Calibri" panose="020F0502020204030204"/>
              </a:rPr>
              <a:t>(Primary Outcome 3)</a:t>
            </a:r>
            <a:endParaRPr lang="en-GB" sz="1050" i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27926" y="5157486"/>
            <a:ext cx="11132703" cy="632012"/>
          </a:xfrm>
          <a:prstGeom prst="round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de-DE" sz="1350" dirty="0">
                <a:solidFill>
                  <a:prstClr val="black"/>
                </a:solidFill>
                <a:latin typeface="Calibri" panose="020F0502020204030204"/>
              </a:rPr>
              <a:t>Gather baseline information for detailed intervention planning and advocacy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Speech Bubble: Oval 20">
            <a:extLst>
              <a:ext uri="{FF2B5EF4-FFF2-40B4-BE49-F238E27FC236}">
                <a16:creationId xmlns:a16="http://schemas.microsoft.com/office/drawing/2014/main" id="{DE8F501B-7764-4917-A9C7-B2D9A87A5595}"/>
              </a:ext>
            </a:extLst>
          </p:cNvPr>
          <p:cNvSpPr/>
          <p:nvPr/>
        </p:nvSpPr>
        <p:spPr>
          <a:xfrm>
            <a:off x="427926" y="1096856"/>
            <a:ext cx="2260389" cy="828672"/>
          </a:xfrm>
          <a:prstGeom prst="wedgeEllipseCallout">
            <a:avLst>
              <a:gd name="adj1" fmla="val 50871"/>
              <a:gd name="adj2" fmla="val 211606"/>
            </a:avLst>
          </a:prstGeom>
          <a:solidFill>
            <a:srgbClr val="C0504D"/>
          </a:solidFill>
          <a:ln w="25400" cap="flat" cmpd="sng" algn="ctr">
            <a:solidFill>
              <a:srgbClr val="C0504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Key innovation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376AC92-AE79-469B-9B0A-F39643715D51}"/>
              </a:ext>
            </a:extLst>
          </p:cNvPr>
          <p:cNvSpPr/>
          <p:nvPr/>
        </p:nvSpPr>
        <p:spPr>
          <a:xfrm>
            <a:off x="788293" y="2868078"/>
            <a:ext cx="2592288" cy="737248"/>
          </a:xfrm>
          <a:prstGeom prst="rect">
            <a:avLst/>
          </a:prstGeom>
          <a:noFill/>
          <a:ln w="76200" cap="flat" cmpd="sng" algn="ctr">
            <a:solidFill>
              <a:srgbClr val="C0504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3999C7-CA92-468E-A1ED-DE190B691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4369"/>
            <a:ext cx="10972800" cy="1143000"/>
          </a:xfrm>
        </p:spPr>
        <p:txBody>
          <a:bodyPr/>
          <a:lstStyle/>
          <a:p>
            <a:r>
              <a:rPr lang="en-GB" dirty="0">
                <a:solidFill>
                  <a:srgbClr val="72201E"/>
                </a:solidFill>
              </a:rPr>
              <a:t>Pull-Push approach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795360-147C-4443-81D1-465E3F2DEA79}"/>
              </a:ext>
            </a:extLst>
          </p:cNvPr>
          <p:cNvSpPr/>
          <p:nvPr/>
        </p:nvSpPr>
        <p:spPr>
          <a:xfrm>
            <a:off x="4698132" y="2868078"/>
            <a:ext cx="2592288" cy="737248"/>
          </a:xfrm>
          <a:prstGeom prst="rect">
            <a:avLst/>
          </a:prstGeom>
          <a:noFill/>
          <a:ln w="76200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5634484-44B3-4EBC-B79C-F8D853278D70}"/>
              </a:ext>
            </a:extLst>
          </p:cNvPr>
          <p:cNvSpPr/>
          <p:nvPr/>
        </p:nvSpPr>
        <p:spPr>
          <a:xfrm>
            <a:off x="8533379" y="2868078"/>
            <a:ext cx="2592288" cy="737248"/>
          </a:xfrm>
          <a:prstGeom prst="rect">
            <a:avLst/>
          </a:prstGeom>
          <a:noFill/>
          <a:ln w="76200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76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438C2-D4CC-4569-BA07-4CE841575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together for a brighter and safer tomorrow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DFED42-E24F-4346-9A28-BAFCC41E9CB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14350" y="1154297"/>
            <a:ext cx="10972800" cy="45720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 massive preventable burden of unsafe food has been ignored for too long</a:t>
            </a:r>
          </a:p>
          <a:p>
            <a:pPr marL="1200160" lvl="1" indent="-457200"/>
            <a:r>
              <a:rPr lang="en-US" dirty="0"/>
              <a:t>THIS HAS TO END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Achieving safer food requires broad engagement and collaboration</a:t>
            </a:r>
          </a:p>
          <a:p>
            <a:pPr marL="1200160" lvl="1" indent="-457200"/>
            <a:r>
              <a:rPr lang="en-US" dirty="0"/>
              <a:t>Government, industry, formal and informal food sectors, research institutes</a:t>
            </a:r>
          </a:p>
          <a:p>
            <a:pPr marL="1200160" lvl="1" indent="-457200"/>
            <a:r>
              <a:rPr lang="en-US" dirty="0"/>
              <a:t>and </a:t>
            </a:r>
            <a:r>
              <a:rPr lang="en-US" b="1" u="sng" dirty="0"/>
              <a:t>consumers (they have the biggest influence on farm to fork safety)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What is needed for safe food is simple and well understood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But instilling this along food value chains in LMICs is complex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Things are starting to improve…BUT WE NEED LONG-TERM COMMITMENT AND COLLABORATION</a:t>
            </a:r>
          </a:p>
        </p:txBody>
      </p:sp>
    </p:spTree>
    <p:extLst>
      <p:ext uri="{BB962C8B-B14F-4D97-AF65-F5344CB8AC3E}">
        <p14:creationId xmlns:p14="http://schemas.microsoft.com/office/powerpoint/2010/main" val="40492029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507BDF-9B1D-424C-B404-9E81CAB2F7BE}"/>
              </a:ext>
            </a:extLst>
          </p:cNvPr>
          <p:cNvSpPr txBox="1"/>
          <p:nvPr/>
        </p:nvSpPr>
        <p:spPr>
          <a:xfrm>
            <a:off x="7097713" y="2465388"/>
            <a:ext cx="3340100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4400" spc="300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34818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A7EFEBEA-C566-1440-9834-8C3323F64E3F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322263"/>
            <a:ext cx="11377613" cy="4783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0075" y="427038"/>
            <a:ext cx="10972800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x-none" dirty="0">
                <a:solidFill>
                  <a:srgbClr val="712C3D"/>
                </a:solidFill>
              </a:rPr>
              <a:t>Contents</a:t>
            </a:r>
          </a:p>
        </p:txBody>
      </p:sp>
      <p:sp>
        <p:nvSpPr>
          <p:cNvPr id="27650" name="Content Placeholder 5">
            <a:extLst>
              <a:ext uri="{FF2B5EF4-FFF2-40B4-BE49-F238E27FC236}">
                <a16:creationId xmlns:a16="http://schemas.microsoft.com/office/drawing/2014/main" id="{28912575-846C-544B-8E33-431B11D6561B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xfrm>
            <a:off x="400049" y="1403321"/>
            <a:ext cx="11172825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x-none" dirty="0">
                <a:solidFill>
                  <a:srgbClr val="712C3D"/>
                </a:solidFill>
              </a:rPr>
              <a:t>Global foodborne disease situation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x-none" dirty="0">
                <a:solidFill>
                  <a:srgbClr val="712C3D"/>
                </a:solidFill>
              </a:rPr>
              <a:t>Causes of foodborne diseases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x-none" dirty="0">
                <a:solidFill>
                  <a:srgbClr val="712C3D"/>
                </a:solidFill>
              </a:rPr>
              <a:t>COVID-19 pandemic and food safety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x-none" dirty="0">
                <a:solidFill>
                  <a:srgbClr val="712C3D"/>
                </a:solidFill>
              </a:rPr>
              <a:t>Food safety systems: diverse supply chains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x-none" dirty="0">
                <a:solidFill>
                  <a:srgbClr val="712C3D"/>
                </a:solidFill>
              </a:rPr>
              <a:t>Current food safety research – Ethiopia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x-none" dirty="0">
                <a:solidFill>
                  <a:srgbClr val="712C3D"/>
                </a:solidFill>
              </a:rPr>
              <a:t>Solutions?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x-none" altLang="x-non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0075" y="427038"/>
            <a:ext cx="10972800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x-none" dirty="0">
                <a:solidFill>
                  <a:srgbClr val="712C3D"/>
                </a:solidFill>
              </a:rPr>
              <a:t>Global foodborne disease situation</a:t>
            </a:r>
          </a:p>
        </p:txBody>
      </p:sp>
      <p:sp>
        <p:nvSpPr>
          <p:cNvPr id="27650" name="Content Placeholder 5">
            <a:extLst>
              <a:ext uri="{FF2B5EF4-FFF2-40B4-BE49-F238E27FC236}">
                <a16:creationId xmlns:a16="http://schemas.microsoft.com/office/drawing/2014/main" id="{28912575-846C-544B-8E33-431B11D6561B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xfrm>
            <a:off x="400049" y="1403321"/>
            <a:ext cx="11172825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x-none" dirty="0"/>
              <a:t>Foodborne disease (</a:t>
            </a:r>
            <a:r>
              <a:rPr lang="en-US" altLang="x-none" dirty="0" err="1"/>
              <a:t>FBD</a:t>
            </a:r>
            <a:r>
              <a:rPr lang="en-US" altLang="x-none" dirty="0"/>
              <a:t>) causes a massive global health burden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altLang="x-none" dirty="0"/>
              <a:t>Similar to the disease burden of HIV/AIDS, tuberculosis or malaria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altLang="x-none" dirty="0"/>
              <a:t>1 in 10 people in the world affected each year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altLang="x-none" dirty="0"/>
              <a:t>About half a million deaths a year in the world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x-none" dirty="0"/>
              <a:t>The poor, with few food choices, and the young are particularly affected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altLang="x-none" dirty="0"/>
              <a:t>Children under 5 years of age experience 40% of burden but make up only 9% of the global population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x-none" dirty="0"/>
              <a:t>In Africa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altLang="x-none" dirty="0"/>
              <a:t>135 million cases of FBD a year (rate 20% above global average)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altLang="x-none" dirty="0"/>
              <a:t>But high death rate (140,000 deaths/year), 2.5 times global average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</a:pPr>
            <a:endParaRPr lang="x-none" altLang="x-none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9FEE6C-B508-4DDF-BB23-D37C7B959141}"/>
              </a:ext>
            </a:extLst>
          </p:cNvPr>
          <p:cNvSpPr txBox="1"/>
          <p:nvPr/>
        </p:nvSpPr>
        <p:spPr bwMode="auto">
          <a:xfrm>
            <a:off x="7067550" y="6268978"/>
            <a:ext cx="37814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2000" i="1" dirty="0">
                <a:latin typeface="+mn-lt"/>
              </a:rPr>
              <a:t>Havelaar et al. 2015, WHO-FERG </a:t>
            </a:r>
            <a:endParaRPr lang="en-GB" sz="2000" i="1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0075" y="427038"/>
            <a:ext cx="10972800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x-none" dirty="0">
                <a:solidFill>
                  <a:srgbClr val="712C3D"/>
                </a:solidFill>
              </a:rPr>
              <a:t>Global foodborne disease situation</a:t>
            </a:r>
          </a:p>
        </p:txBody>
      </p:sp>
      <p:sp>
        <p:nvSpPr>
          <p:cNvPr id="27650" name="Content Placeholder 5">
            <a:extLst>
              <a:ext uri="{FF2B5EF4-FFF2-40B4-BE49-F238E27FC236}">
                <a16:creationId xmlns:a16="http://schemas.microsoft.com/office/drawing/2014/main" id="{28912575-846C-544B-8E33-431B11D6561B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xfrm>
            <a:off x="609600" y="1318661"/>
            <a:ext cx="10972800" cy="48551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x-none" dirty="0"/>
              <a:t>Foodborne disease has a massive economic cost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altLang="x-none" dirty="0"/>
              <a:t>People cannot work</a:t>
            </a:r>
          </a:p>
          <a:p>
            <a:pPr marL="1600214" lvl="2" indent="-457200">
              <a:spcBef>
                <a:spcPct val="0"/>
              </a:spcBef>
              <a:spcAft>
                <a:spcPct val="0"/>
              </a:spcAft>
            </a:pPr>
            <a:r>
              <a:rPr lang="en-US" altLang="x-none" dirty="0"/>
              <a:t>Cost from lost productivity due to FBD = </a:t>
            </a:r>
            <a:r>
              <a:rPr lang="en-US" altLang="x-none" b="1" u="sng" dirty="0"/>
              <a:t>US$17billion/year for Africa</a:t>
            </a:r>
          </a:p>
          <a:p>
            <a:pPr marL="1600214" lvl="2" indent="-457200">
              <a:spcBef>
                <a:spcPct val="0"/>
              </a:spcBef>
              <a:spcAft>
                <a:spcPct val="0"/>
              </a:spcAft>
            </a:pPr>
            <a:r>
              <a:rPr lang="en-US" altLang="x-none" dirty="0"/>
              <a:t>Also, children cannot go to school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altLang="x-none" dirty="0"/>
              <a:t>Cost of treatment</a:t>
            </a:r>
          </a:p>
          <a:p>
            <a:pPr marL="1600214" lvl="2" indent="-457200">
              <a:spcBef>
                <a:spcPct val="0"/>
              </a:spcBef>
              <a:spcAft>
                <a:spcPct val="0"/>
              </a:spcAft>
            </a:pPr>
            <a:r>
              <a:rPr lang="en-US" altLang="x-none" b="1" u="sng" dirty="0"/>
              <a:t>US$3.5billion/year for Africa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x-none" dirty="0"/>
              <a:t>FBD related </a:t>
            </a:r>
            <a:r>
              <a:rPr lang="en-GB" altLang="x-none" dirty="0"/>
              <a:t>diarrhoea</a:t>
            </a:r>
            <a:r>
              <a:rPr lang="en-US" altLang="x-none" dirty="0"/>
              <a:t> thought to contribute to childhood stunting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x-none" dirty="0"/>
              <a:t>Food safety is a factor in food export market access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x-none" sz="1400" dirty="0"/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x-none" dirty="0"/>
              <a:t>FBD has been greatly neglected but this is slowly changing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altLang="x-none" sz="2400" b="1" dirty="0"/>
              <a:t>CANNOT HAVE FOOD SECURITY WITHOUT FOOD SAFETY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  <a:buNone/>
            </a:pPr>
            <a:r>
              <a:rPr lang="en-US" dirty="0">
                <a:sym typeface="Wingdings" pitchFamily="2" charset="2"/>
              </a:rPr>
              <a:t> </a:t>
            </a:r>
            <a:r>
              <a:rPr lang="en-US" dirty="0">
                <a:hlinkClick r:id="rId2"/>
              </a:rPr>
              <a:t>If it isn’t safe, it isn’t food</a:t>
            </a:r>
            <a:r>
              <a:rPr lang="en-US" dirty="0"/>
              <a:t>, ‘twin threats’</a:t>
            </a:r>
            <a:endParaRPr lang="en-US" sz="3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A271DB-12AE-42D3-918A-EC971CBB83BF}"/>
              </a:ext>
            </a:extLst>
          </p:cNvPr>
          <p:cNvSpPr/>
          <p:nvPr/>
        </p:nvSpPr>
        <p:spPr>
          <a:xfrm>
            <a:off x="8072120" y="3259723"/>
            <a:ext cx="362902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Grace and </a:t>
            </a:r>
            <a:r>
              <a:rPr lang="en-US" sz="1600" i="1" dirty="0" err="1"/>
              <a:t>Cassou</a:t>
            </a:r>
            <a:r>
              <a:rPr lang="en-US" sz="1600" i="1" dirty="0"/>
              <a:t> (2019) World Bank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570558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0075" y="427038"/>
            <a:ext cx="10972800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x-none" dirty="0">
                <a:solidFill>
                  <a:srgbClr val="712C3D"/>
                </a:solidFill>
              </a:rPr>
              <a:t>What are the causes?</a:t>
            </a:r>
          </a:p>
        </p:txBody>
      </p:sp>
      <p:sp>
        <p:nvSpPr>
          <p:cNvPr id="27650" name="Content Placeholder 5">
            <a:extLst>
              <a:ext uri="{FF2B5EF4-FFF2-40B4-BE49-F238E27FC236}">
                <a16:creationId xmlns:a16="http://schemas.microsoft.com/office/drawing/2014/main" id="{28912575-846C-544B-8E33-431B11D6561B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xfrm>
            <a:off x="523874" y="1155973"/>
            <a:ext cx="11282045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x-none" dirty="0"/>
              <a:t>Bacteria and viruses are the most important cause (75% of burden)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x-none" dirty="0"/>
              <a:t>About 70% of FBD in Africa is diarrhoeal</a:t>
            </a:r>
          </a:p>
          <a:p>
            <a:pPr marL="2057400" lvl="3" indent="-457200">
              <a:spcBef>
                <a:spcPct val="0"/>
              </a:spcBef>
              <a:spcAft>
                <a:spcPct val="0"/>
              </a:spcAft>
            </a:pPr>
            <a:r>
              <a:rPr lang="en-GB" dirty="0"/>
              <a:t>Especially non-typhoidal </a:t>
            </a:r>
            <a:r>
              <a:rPr lang="en-GB" i="1" dirty="0"/>
              <a:t>Salmonella enterica</a:t>
            </a:r>
            <a:r>
              <a:rPr lang="en-GB" dirty="0"/>
              <a:t>, EPEC, and ETEC; also, pork tapeworm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x-non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98506F-D42A-4269-9330-E4344BA90B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2546" b="7542"/>
          <a:stretch/>
        </p:blipFill>
        <p:spPr>
          <a:xfrm>
            <a:off x="3698224" y="2609850"/>
            <a:ext cx="7969901" cy="4019551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DC9E0C9-5DAE-412D-99C1-8009953E56FC}"/>
              </a:ext>
            </a:extLst>
          </p:cNvPr>
          <p:cNvSpPr/>
          <p:nvPr/>
        </p:nvSpPr>
        <p:spPr>
          <a:xfrm>
            <a:off x="4727781" y="2788217"/>
            <a:ext cx="945737" cy="3496188"/>
          </a:xfrm>
          <a:custGeom>
            <a:avLst/>
            <a:gdLst>
              <a:gd name="connsiteX0" fmla="*/ 488537 w 945737"/>
              <a:gd name="connsiteY0" fmla="*/ 124338 h 3496188"/>
              <a:gd name="connsiteX1" fmla="*/ 536162 w 945737"/>
              <a:gd name="connsiteY1" fmla="*/ 133863 h 3496188"/>
              <a:gd name="connsiteX2" fmla="*/ 583787 w 945737"/>
              <a:gd name="connsiteY2" fmla="*/ 181488 h 3496188"/>
              <a:gd name="connsiteX3" fmla="*/ 612362 w 945737"/>
              <a:gd name="connsiteY3" fmla="*/ 200538 h 3496188"/>
              <a:gd name="connsiteX4" fmla="*/ 621887 w 945737"/>
              <a:gd name="connsiteY4" fmla="*/ 229113 h 3496188"/>
              <a:gd name="connsiteX5" fmla="*/ 650462 w 945737"/>
              <a:gd name="connsiteY5" fmla="*/ 248163 h 3496188"/>
              <a:gd name="connsiteX6" fmla="*/ 679037 w 945737"/>
              <a:gd name="connsiteY6" fmla="*/ 276738 h 3496188"/>
              <a:gd name="connsiteX7" fmla="*/ 698087 w 945737"/>
              <a:gd name="connsiteY7" fmla="*/ 305313 h 3496188"/>
              <a:gd name="connsiteX8" fmla="*/ 755237 w 945737"/>
              <a:gd name="connsiteY8" fmla="*/ 371988 h 3496188"/>
              <a:gd name="connsiteX9" fmla="*/ 821912 w 945737"/>
              <a:gd name="connsiteY9" fmla="*/ 448188 h 3496188"/>
              <a:gd name="connsiteX10" fmla="*/ 840962 w 945737"/>
              <a:gd name="connsiteY10" fmla="*/ 476763 h 3496188"/>
              <a:gd name="connsiteX11" fmla="*/ 860012 w 945737"/>
              <a:gd name="connsiteY11" fmla="*/ 514863 h 3496188"/>
              <a:gd name="connsiteX12" fmla="*/ 888587 w 945737"/>
              <a:gd name="connsiteY12" fmla="*/ 552963 h 3496188"/>
              <a:gd name="connsiteX13" fmla="*/ 926687 w 945737"/>
              <a:gd name="connsiteY13" fmla="*/ 610113 h 3496188"/>
              <a:gd name="connsiteX14" fmla="*/ 936212 w 945737"/>
              <a:gd name="connsiteY14" fmla="*/ 1181613 h 3496188"/>
              <a:gd name="connsiteX15" fmla="*/ 945737 w 945737"/>
              <a:gd name="connsiteY15" fmla="*/ 1219713 h 3496188"/>
              <a:gd name="connsiteX16" fmla="*/ 936212 w 945737"/>
              <a:gd name="connsiteY16" fmla="*/ 1572138 h 3496188"/>
              <a:gd name="connsiteX17" fmla="*/ 926687 w 945737"/>
              <a:gd name="connsiteY17" fmla="*/ 1619763 h 3496188"/>
              <a:gd name="connsiteX18" fmla="*/ 907637 w 945737"/>
              <a:gd name="connsiteY18" fmla="*/ 1686438 h 3496188"/>
              <a:gd name="connsiteX19" fmla="*/ 898112 w 945737"/>
              <a:gd name="connsiteY19" fmla="*/ 1724538 h 3496188"/>
              <a:gd name="connsiteX20" fmla="*/ 879062 w 945737"/>
              <a:gd name="connsiteY20" fmla="*/ 1762638 h 3496188"/>
              <a:gd name="connsiteX21" fmla="*/ 860012 w 945737"/>
              <a:gd name="connsiteY21" fmla="*/ 1838838 h 3496188"/>
              <a:gd name="connsiteX22" fmla="*/ 840962 w 945737"/>
              <a:gd name="connsiteY22" fmla="*/ 1876938 h 3496188"/>
              <a:gd name="connsiteX23" fmla="*/ 812387 w 945737"/>
              <a:gd name="connsiteY23" fmla="*/ 1934088 h 3496188"/>
              <a:gd name="connsiteX24" fmla="*/ 802862 w 945737"/>
              <a:gd name="connsiteY24" fmla="*/ 1991238 h 3496188"/>
              <a:gd name="connsiteX25" fmla="*/ 783812 w 945737"/>
              <a:gd name="connsiteY25" fmla="*/ 2172213 h 3496188"/>
              <a:gd name="connsiteX26" fmla="*/ 764762 w 945737"/>
              <a:gd name="connsiteY26" fmla="*/ 2248413 h 3496188"/>
              <a:gd name="connsiteX27" fmla="*/ 755237 w 945737"/>
              <a:gd name="connsiteY27" fmla="*/ 2286513 h 3496188"/>
              <a:gd name="connsiteX28" fmla="*/ 726662 w 945737"/>
              <a:gd name="connsiteY28" fmla="*/ 2324613 h 3496188"/>
              <a:gd name="connsiteX29" fmla="*/ 698087 w 945737"/>
              <a:gd name="connsiteY29" fmla="*/ 2381763 h 3496188"/>
              <a:gd name="connsiteX30" fmla="*/ 679037 w 945737"/>
              <a:gd name="connsiteY30" fmla="*/ 2448438 h 3496188"/>
              <a:gd name="connsiteX31" fmla="*/ 669512 w 945737"/>
              <a:gd name="connsiteY31" fmla="*/ 2591313 h 3496188"/>
              <a:gd name="connsiteX32" fmla="*/ 640937 w 945737"/>
              <a:gd name="connsiteY32" fmla="*/ 2867538 h 3496188"/>
              <a:gd name="connsiteX33" fmla="*/ 631412 w 945737"/>
              <a:gd name="connsiteY33" fmla="*/ 2896113 h 3496188"/>
              <a:gd name="connsiteX34" fmla="*/ 612362 w 945737"/>
              <a:gd name="connsiteY34" fmla="*/ 2924688 h 3496188"/>
              <a:gd name="connsiteX35" fmla="*/ 602837 w 945737"/>
              <a:gd name="connsiteY35" fmla="*/ 2972313 h 3496188"/>
              <a:gd name="connsiteX36" fmla="*/ 583787 w 945737"/>
              <a:gd name="connsiteY36" fmla="*/ 3353313 h 3496188"/>
              <a:gd name="connsiteX37" fmla="*/ 564737 w 945737"/>
              <a:gd name="connsiteY37" fmla="*/ 3410463 h 3496188"/>
              <a:gd name="connsiteX38" fmla="*/ 536162 w 945737"/>
              <a:gd name="connsiteY38" fmla="*/ 3467613 h 3496188"/>
              <a:gd name="connsiteX39" fmla="*/ 479012 w 945737"/>
              <a:gd name="connsiteY39" fmla="*/ 3486663 h 3496188"/>
              <a:gd name="connsiteX40" fmla="*/ 450437 w 945737"/>
              <a:gd name="connsiteY40" fmla="*/ 3496188 h 3496188"/>
              <a:gd name="connsiteX41" fmla="*/ 155162 w 945737"/>
              <a:gd name="connsiteY41" fmla="*/ 3486663 h 3496188"/>
              <a:gd name="connsiteX42" fmla="*/ 126587 w 945737"/>
              <a:gd name="connsiteY42" fmla="*/ 3467613 h 3496188"/>
              <a:gd name="connsiteX43" fmla="*/ 117062 w 945737"/>
              <a:gd name="connsiteY43" fmla="*/ 3439038 h 3496188"/>
              <a:gd name="connsiteX44" fmla="*/ 126587 w 945737"/>
              <a:gd name="connsiteY44" fmla="*/ 3315213 h 3496188"/>
              <a:gd name="connsiteX45" fmla="*/ 164687 w 945737"/>
              <a:gd name="connsiteY45" fmla="*/ 1895988 h 3496188"/>
              <a:gd name="connsiteX46" fmla="*/ 155162 w 945737"/>
              <a:gd name="connsiteY46" fmla="*/ 1848363 h 3496188"/>
              <a:gd name="connsiteX47" fmla="*/ 136112 w 945737"/>
              <a:gd name="connsiteY47" fmla="*/ 1819788 h 3496188"/>
              <a:gd name="connsiteX48" fmla="*/ 126587 w 945737"/>
              <a:gd name="connsiteY48" fmla="*/ 1791213 h 3496188"/>
              <a:gd name="connsiteX49" fmla="*/ 136112 w 945737"/>
              <a:gd name="connsiteY49" fmla="*/ 333888 h 3496188"/>
              <a:gd name="connsiteX50" fmla="*/ 145637 w 945737"/>
              <a:gd name="connsiteY50" fmla="*/ 305313 h 3496188"/>
              <a:gd name="connsiteX51" fmla="*/ 155162 w 945737"/>
              <a:gd name="connsiteY51" fmla="*/ 248163 h 3496188"/>
              <a:gd name="connsiteX52" fmla="*/ 164687 w 945737"/>
              <a:gd name="connsiteY52" fmla="*/ 219588 h 3496188"/>
              <a:gd name="connsiteX53" fmla="*/ 174212 w 945737"/>
              <a:gd name="connsiteY53" fmla="*/ 171963 h 3496188"/>
              <a:gd name="connsiteX54" fmla="*/ 202787 w 945737"/>
              <a:gd name="connsiteY54" fmla="*/ 143388 h 3496188"/>
              <a:gd name="connsiteX55" fmla="*/ 259937 w 945737"/>
              <a:gd name="connsiteY55" fmla="*/ 105288 h 3496188"/>
              <a:gd name="connsiteX56" fmla="*/ 278987 w 945737"/>
              <a:gd name="connsiteY56" fmla="*/ 76713 h 3496188"/>
              <a:gd name="connsiteX57" fmla="*/ 364712 w 945737"/>
              <a:gd name="connsiteY57" fmla="*/ 67188 h 3496188"/>
              <a:gd name="connsiteX58" fmla="*/ 507587 w 945737"/>
              <a:gd name="connsiteY58" fmla="*/ 57663 h 3496188"/>
              <a:gd name="connsiteX59" fmla="*/ 536162 w 945737"/>
              <a:gd name="connsiteY59" fmla="*/ 48138 h 3496188"/>
              <a:gd name="connsiteX60" fmla="*/ 593312 w 945737"/>
              <a:gd name="connsiteY60" fmla="*/ 10038 h 3496188"/>
              <a:gd name="connsiteX61" fmla="*/ 679037 w 945737"/>
              <a:gd name="connsiteY61" fmla="*/ 513 h 349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945737" h="3496188">
                <a:moveTo>
                  <a:pt x="488537" y="124338"/>
                </a:moveTo>
                <a:cubicBezTo>
                  <a:pt x="504412" y="127513"/>
                  <a:pt x="521003" y="128179"/>
                  <a:pt x="536162" y="133863"/>
                </a:cubicBezTo>
                <a:cubicBezTo>
                  <a:pt x="576802" y="149103"/>
                  <a:pt x="555847" y="153548"/>
                  <a:pt x="583787" y="181488"/>
                </a:cubicBezTo>
                <a:cubicBezTo>
                  <a:pt x="591882" y="189583"/>
                  <a:pt x="602837" y="194188"/>
                  <a:pt x="612362" y="200538"/>
                </a:cubicBezTo>
                <a:cubicBezTo>
                  <a:pt x="615537" y="210063"/>
                  <a:pt x="615615" y="221273"/>
                  <a:pt x="621887" y="229113"/>
                </a:cubicBezTo>
                <a:cubicBezTo>
                  <a:pt x="629038" y="238052"/>
                  <a:pt x="641668" y="240834"/>
                  <a:pt x="650462" y="248163"/>
                </a:cubicBezTo>
                <a:cubicBezTo>
                  <a:pt x="660810" y="256787"/>
                  <a:pt x="670413" y="266390"/>
                  <a:pt x="679037" y="276738"/>
                </a:cubicBezTo>
                <a:cubicBezTo>
                  <a:pt x="686366" y="285532"/>
                  <a:pt x="690758" y="296519"/>
                  <a:pt x="698087" y="305313"/>
                </a:cubicBezTo>
                <a:cubicBezTo>
                  <a:pt x="759752" y="379311"/>
                  <a:pt x="692812" y="282809"/>
                  <a:pt x="755237" y="371988"/>
                </a:cubicBezTo>
                <a:cubicBezTo>
                  <a:pt x="803854" y="441441"/>
                  <a:pt x="772203" y="415049"/>
                  <a:pt x="821912" y="448188"/>
                </a:cubicBezTo>
                <a:cubicBezTo>
                  <a:pt x="828262" y="457713"/>
                  <a:pt x="835282" y="466824"/>
                  <a:pt x="840962" y="476763"/>
                </a:cubicBezTo>
                <a:cubicBezTo>
                  <a:pt x="848007" y="489091"/>
                  <a:pt x="852487" y="502822"/>
                  <a:pt x="860012" y="514863"/>
                </a:cubicBezTo>
                <a:cubicBezTo>
                  <a:pt x="868426" y="528325"/>
                  <a:pt x="879483" y="539958"/>
                  <a:pt x="888587" y="552963"/>
                </a:cubicBezTo>
                <a:cubicBezTo>
                  <a:pt x="901717" y="571720"/>
                  <a:pt x="926687" y="610113"/>
                  <a:pt x="926687" y="610113"/>
                </a:cubicBezTo>
                <a:cubicBezTo>
                  <a:pt x="929862" y="800613"/>
                  <a:pt x="930261" y="991180"/>
                  <a:pt x="936212" y="1181613"/>
                </a:cubicBezTo>
                <a:cubicBezTo>
                  <a:pt x="936621" y="1194697"/>
                  <a:pt x="945737" y="1206622"/>
                  <a:pt x="945737" y="1219713"/>
                </a:cubicBezTo>
                <a:cubicBezTo>
                  <a:pt x="945737" y="1337231"/>
                  <a:pt x="941802" y="1454753"/>
                  <a:pt x="936212" y="1572138"/>
                </a:cubicBezTo>
                <a:cubicBezTo>
                  <a:pt x="935442" y="1588309"/>
                  <a:pt x="930199" y="1603959"/>
                  <a:pt x="926687" y="1619763"/>
                </a:cubicBezTo>
                <a:cubicBezTo>
                  <a:pt x="911799" y="1686761"/>
                  <a:pt x="923548" y="1630751"/>
                  <a:pt x="907637" y="1686438"/>
                </a:cubicBezTo>
                <a:cubicBezTo>
                  <a:pt x="904041" y="1699025"/>
                  <a:pt x="902709" y="1712281"/>
                  <a:pt x="898112" y="1724538"/>
                </a:cubicBezTo>
                <a:cubicBezTo>
                  <a:pt x="893126" y="1737833"/>
                  <a:pt x="883552" y="1749168"/>
                  <a:pt x="879062" y="1762638"/>
                </a:cubicBezTo>
                <a:cubicBezTo>
                  <a:pt x="870783" y="1787476"/>
                  <a:pt x="871721" y="1815420"/>
                  <a:pt x="860012" y="1838838"/>
                </a:cubicBezTo>
                <a:cubicBezTo>
                  <a:pt x="853662" y="1851538"/>
                  <a:pt x="848007" y="1864610"/>
                  <a:pt x="840962" y="1876938"/>
                </a:cubicBezTo>
                <a:cubicBezTo>
                  <a:pt x="822280" y="1909632"/>
                  <a:pt x="820325" y="1898367"/>
                  <a:pt x="812387" y="1934088"/>
                </a:cubicBezTo>
                <a:cubicBezTo>
                  <a:pt x="808197" y="1952941"/>
                  <a:pt x="805163" y="1972063"/>
                  <a:pt x="802862" y="1991238"/>
                </a:cubicBezTo>
                <a:cubicBezTo>
                  <a:pt x="795635" y="2051464"/>
                  <a:pt x="798524" y="2113366"/>
                  <a:pt x="783812" y="2172213"/>
                </a:cubicBezTo>
                <a:lnTo>
                  <a:pt x="764762" y="2248413"/>
                </a:lnTo>
                <a:cubicBezTo>
                  <a:pt x="761587" y="2261113"/>
                  <a:pt x="763092" y="2276040"/>
                  <a:pt x="755237" y="2286513"/>
                </a:cubicBezTo>
                <a:lnTo>
                  <a:pt x="726662" y="2324613"/>
                </a:lnTo>
                <a:cubicBezTo>
                  <a:pt x="702721" y="2396437"/>
                  <a:pt x="735016" y="2307905"/>
                  <a:pt x="698087" y="2381763"/>
                </a:cubicBezTo>
                <a:cubicBezTo>
                  <a:pt x="691255" y="2395428"/>
                  <a:pt x="682089" y="2436231"/>
                  <a:pt x="679037" y="2448438"/>
                </a:cubicBezTo>
                <a:cubicBezTo>
                  <a:pt x="675862" y="2496063"/>
                  <a:pt x="673082" y="2543716"/>
                  <a:pt x="669512" y="2591313"/>
                </a:cubicBezTo>
                <a:cubicBezTo>
                  <a:pt x="660040" y="2717603"/>
                  <a:pt x="668028" y="2772718"/>
                  <a:pt x="640937" y="2867538"/>
                </a:cubicBezTo>
                <a:cubicBezTo>
                  <a:pt x="638179" y="2877192"/>
                  <a:pt x="635902" y="2887133"/>
                  <a:pt x="631412" y="2896113"/>
                </a:cubicBezTo>
                <a:cubicBezTo>
                  <a:pt x="626292" y="2906352"/>
                  <a:pt x="618712" y="2915163"/>
                  <a:pt x="612362" y="2924688"/>
                </a:cubicBezTo>
                <a:cubicBezTo>
                  <a:pt x="609187" y="2940563"/>
                  <a:pt x="604845" y="2956249"/>
                  <a:pt x="602837" y="2972313"/>
                </a:cubicBezTo>
                <a:cubicBezTo>
                  <a:pt x="580274" y="3152814"/>
                  <a:pt x="606859" y="3084140"/>
                  <a:pt x="583787" y="3353313"/>
                </a:cubicBezTo>
                <a:cubicBezTo>
                  <a:pt x="582072" y="3373320"/>
                  <a:pt x="571087" y="3391413"/>
                  <a:pt x="564737" y="3410463"/>
                </a:cubicBezTo>
                <a:cubicBezTo>
                  <a:pt x="559547" y="3426033"/>
                  <a:pt x="551711" y="3457895"/>
                  <a:pt x="536162" y="3467613"/>
                </a:cubicBezTo>
                <a:cubicBezTo>
                  <a:pt x="519134" y="3478256"/>
                  <a:pt x="498062" y="3480313"/>
                  <a:pt x="479012" y="3486663"/>
                </a:cubicBezTo>
                <a:lnTo>
                  <a:pt x="450437" y="3496188"/>
                </a:lnTo>
                <a:cubicBezTo>
                  <a:pt x="352012" y="3493013"/>
                  <a:pt x="253257" y="3495318"/>
                  <a:pt x="155162" y="3486663"/>
                </a:cubicBezTo>
                <a:cubicBezTo>
                  <a:pt x="143759" y="3485657"/>
                  <a:pt x="133738" y="3476552"/>
                  <a:pt x="126587" y="3467613"/>
                </a:cubicBezTo>
                <a:cubicBezTo>
                  <a:pt x="120315" y="3459773"/>
                  <a:pt x="120237" y="3448563"/>
                  <a:pt x="117062" y="3439038"/>
                </a:cubicBezTo>
                <a:cubicBezTo>
                  <a:pt x="120237" y="3397763"/>
                  <a:pt x="126066" y="3356607"/>
                  <a:pt x="126587" y="3315213"/>
                </a:cubicBezTo>
                <a:cubicBezTo>
                  <a:pt x="144351" y="1902946"/>
                  <a:pt x="-191912" y="2252587"/>
                  <a:pt x="164687" y="1895988"/>
                </a:cubicBezTo>
                <a:cubicBezTo>
                  <a:pt x="161512" y="1880113"/>
                  <a:pt x="160846" y="1863522"/>
                  <a:pt x="155162" y="1848363"/>
                </a:cubicBezTo>
                <a:cubicBezTo>
                  <a:pt x="151142" y="1837644"/>
                  <a:pt x="141232" y="1830027"/>
                  <a:pt x="136112" y="1819788"/>
                </a:cubicBezTo>
                <a:cubicBezTo>
                  <a:pt x="131622" y="1810808"/>
                  <a:pt x="129762" y="1800738"/>
                  <a:pt x="126587" y="1791213"/>
                </a:cubicBezTo>
                <a:cubicBezTo>
                  <a:pt x="129762" y="1305438"/>
                  <a:pt x="129884" y="819633"/>
                  <a:pt x="136112" y="333888"/>
                </a:cubicBezTo>
                <a:cubicBezTo>
                  <a:pt x="136241" y="323849"/>
                  <a:pt x="143459" y="315114"/>
                  <a:pt x="145637" y="305313"/>
                </a:cubicBezTo>
                <a:cubicBezTo>
                  <a:pt x="149827" y="286460"/>
                  <a:pt x="150972" y="267016"/>
                  <a:pt x="155162" y="248163"/>
                </a:cubicBezTo>
                <a:cubicBezTo>
                  <a:pt x="157340" y="238362"/>
                  <a:pt x="162252" y="229328"/>
                  <a:pt x="164687" y="219588"/>
                </a:cubicBezTo>
                <a:cubicBezTo>
                  <a:pt x="168614" y="203882"/>
                  <a:pt x="166972" y="186443"/>
                  <a:pt x="174212" y="171963"/>
                </a:cubicBezTo>
                <a:cubicBezTo>
                  <a:pt x="180236" y="159915"/>
                  <a:pt x="192154" y="151658"/>
                  <a:pt x="202787" y="143388"/>
                </a:cubicBezTo>
                <a:cubicBezTo>
                  <a:pt x="220859" y="129332"/>
                  <a:pt x="259937" y="105288"/>
                  <a:pt x="259937" y="105288"/>
                </a:cubicBezTo>
                <a:cubicBezTo>
                  <a:pt x="266287" y="95763"/>
                  <a:pt x="268229" y="80625"/>
                  <a:pt x="278987" y="76713"/>
                </a:cubicBezTo>
                <a:cubicBezTo>
                  <a:pt x="306007" y="66888"/>
                  <a:pt x="336060" y="69576"/>
                  <a:pt x="364712" y="67188"/>
                </a:cubicBezTo>
                <a:cubicBezTo>
                  <a:pt x="412278" y="63224"/>
                  <a:pt x="459962" y="60838"/>
                  <a:pt x="507587" y="57663"/>
                </a:cubicBezTo>
                <a:cubicBezTo>
                  <a:pt x="517112" y="54488"/>
                  <a:pt x="527385" y="53014"/>
                  <a:pt x="536162" y="48138"/>
                </a:cubicBezTo>
                <a:cubicBezTo>
                  <a:pt x="556176" y="37019"/>
                  <a:pt x="571100" y="15591"/>
                  <a:pt x="593312" y="10038"/>
                </a:cubicBezTo>
                <a:cubicBezTo>
                  <a:pt x="646813" y="-3337"/>
                  <a:pt x="618321" y="513"/>
                  <a:pt x="679037" y="513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C001E8-73C3-4C77-93C5-5E29397506B4}"/>
              </a:ext>
            </a:extLst>
          </p:cNvPr>
          <p:cNvSpPr txBox="1"/>
          <p:nvPr/>
        </p:nvSpPr>
        <p:spPr bwMode="auto">
          <a:xfrm>
            <a:off x="523875" y="3105150"/>
            <a:ext cx="169545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solidFill>
                  <a:srgbClr val="FF0000"/>
                </a:solidFill>
                <a:latin typeface="+mn-lt"/>
              </a:rPr>
              <a:t>Chemicals about 3% of global burden</a:t>
            </a:r>
          </a:p>
          <a:p>
            <a:pPr algn="l"/>
            <a:endParaRPr lang="en-US" sz="2000" dirty="0">
              <a:solidFill>
                <a:srgbClr val="FF0000"/>
              </a:solidFill>
              <a:latin typeface="+mn-lt"/>
            </a:endParaRPr>
          </a:p>
          <a:p>
            <a:pPr algn="l"/>
            <a:endParaRPr lang="en-US" sz="2000" dirty="0">
              <a:solidFill>
                <a:srgbClr val="FF0000"/>
              </a:solidFill>
              <a:latin typeface="+mn-lt"/>
            </a:endParaRPr>
          </a:p>
          <a:p>
            <a:pPr algn="l"/>
            <a:endParaRPr lang="en-US" sz="2000" dirty="0">
              <a:solidFill>
                <a:srgbClr val="FF0000"/>
              </a:solidFill>
              <a:latin typeface="+mn-lt"/>
            </a:endParaRPr>
          </a:p>
          <a:p>
            <a:pPr algn="l"/>
            <a:endParaRPr lang="en-US" sz="2000" dirty="0">
              <a:solidFill>
                <a:srgbClr val="FF0000"/>
              </a:solidFill>
              <a:latin typeface="+mn-lt"/>
            </a:endParaRPr>
          </a:p>
          <a:p>
            <a:pPr algn="l"/>
            <a:r>
              <a:rPr lang="en-US" sz="2000" dirty="0">
                <a:solidFill>
                  <a:srgbClr val="FF0000"/>
                </a:solidFill>
                <a:latin typeface="+mn-lt"/>
              </a:rPr>
              <a:t>Worms about 10%</a:t>
            </a:r>
            <a:endParaRPr lang="en-GB" sz="2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6FEBA6-B25F-4DC9-AA6E-44FE229E10D7}"/>
              </a:ext>
            </a:extLst>
          </p:cNvPr>
          <p:cNvSpPr txBox="1"/>
          <p:nvPr/>
        </p:nvSpPr>
        <p:spPr bwMode="auto">
          <a:xfrm>
            <a:off x="5831537" y="3142160"/>
            <a:ext cx="19716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solidFill>
                  <a:srgbClr val="FF0000"/>
                </a:solidFill>
                <a:latin typeface="+mn-lt"/>
              </a:rPr>
              <a:t>East and southern Africa</a:t>
            </a:r>
            <a:endParaRPr lang="en-GB" sz="20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4157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0075" y="427038"/>
            <a:ext cx="10972800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x-none" dirty="0">
                <a:solidFill>
                  <a:srgbClr val="712C3D"/>
                </a:solidFill>
              </a:rPr>
              <a:t>Many myths and misconceptions</a:t>
            </a:r>
          </a:p>
        </p:txBody>
      </p:sp>
      <p:sp>
        <p:nvSpPr>
          <p:cNvPr id="27650" name="Content Placeholder 5">
            <a:extLst>
              <a:ext uri="{FF2B5EF4-FFF2-40B4-BE49-F238E27FC236}">
                <a16:creationId xmlns:a16="http://schemas.microsoft.com/office/drawing/2014/main" id="{28912575-846C-544B-8E33-431B11D6561B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xfrm>
            <a:off x="600074" y="1373188"/>
            <a:ext cx="11358245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x-none" dirty="0"/>
              <a:t>Consumers tend to be very concerned about chemicals in foods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altLang="x-none" dirty="0"/>
              <a:t>From agricultural chemicals, fungal toxins or industrial contamination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altLang="x-none" dirty="0"/>
              <a:t>(but cause only 3% of burden)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x-none" dirty="0"/>
              <a:t>However, they are often less concerned about foodborne disease caused by germs, such as bacteria and viruses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altLang="x-none" dirty="0"/>
              <a:t>Which cause 75% of burden!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x-none" dirty="0"/>
              <a:t>E.g. aflatoxins are often present in food and milk but at low levels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altLang="x-none" dirty="0"/>
              <a:t>risk of disease from milk is low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x-none" dirty="0"/>
              <a:t>Nutritional benefits of drinking milk massively can outweigh aflatoxin risk</a:t>
            </a:r>
          </a:p>
          <a:p>
            <a:pPr marL="1200160" lvl="1" indent="-457200">
              <a:spcBef>
                <a:spcPct val="0"/>
              </a:spcBef>
              <a:spcAft>
                <a:spcPct val="0"/>
              </a:spcAft>
            </a:pPr>
            <a:r>
              <a:rPr lang="en-US" altLang="x-none" dirty="0"/>
              <a:t>Especially in children - So drink milk</a:t>
            </a:r>
          </a:p>
          <a:p>
            <a:pPr marL="457200" indent="-4572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x-none" altLang="x-none" dirty="0"/>
          </a:p>
        </p:txBody>
      </p:sp>
    </p:spTree>
    <p:extLst>
      <p:ext uri="{BB962C8B-B14F-4D97-AF65-F5344CB8AC3E}">
        <p14:creationId xmlns:p14="http://schemas.microsoft.com/office/powerpoint/2010/main" val="4016474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438C2-D4CC-4569-BA07-4CE841575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COVID</a:t>
            </a:r>
            <a:r>
              <a:rPr lang="en-US" dirty="0"/>
              <a:t>-19 pandemic and food safety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DFED42-E24F-4346-9A28-BAFCC41E9CB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14350" y="1105786"/>
            <a:ext cx="10972800" cy="45720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COVID-19 has NOT been spread by food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But COVID impacted on food systems in ways that affected safety</a:t>
            </a:r>
          </a:p>
          <a:p>
            <a:pPr marL="1200160" lvl="1" indent="-457200"/>
            <a:endParaRPr lang="en-US" dirty="0"/>
          </a:p>
          <a:p>
            <a:pPr marL="1200160" lvl="1" indent="-457200"/>
            <a:r>
              <a:rPr lang="en-US" dirty="0"/>
              <a:t>Bulk purchasing of foods meant customers stored foods for longer before consumption bringing risks for perishable foods</a:t>
            </a:r>
          </a:p>
          <a:p>
            <a:pPr marL="1200160" lvl="1" indent="-457200"/>
            <a:r>
              <a:rPr lang="en-US" dirty="0"/>
              <a:t>Also delays in food supply chains (local and international), meant perishable foods took longer to reach markets</a:t>
            </a:r>
          </a:p>
          <a:p>
            <a:pPr marL="1200160" lvl="1" indent="-457200"/>
            <a:r>
              <a:rPr lang="en-US" dirty="0"/>
              <a:t>But we also observed improved hygiene in markets and consumer awareness of germs and the importance of hygiene (could this be further leveraged for food safety?)</a:t>
            </a:r>
          </a:p>
          <a:p>
            <a:pPr marL="1200160" lvl="1" indent="-457200"/>
            <a:endParaRPr lang="en-US" dirty="0"/>
          </a:p>
          <a:p>
            <a:pPr marL="1200160" lvl="1" indent="-45720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1784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438C2-D4CC-4569-BA07-4CE841575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COVID</a:t>
            </a:r>
            <a:r>
              <a:rPr lang="en-US" dirty="0"/>
              <a:t>-19 and food safety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DFED42-E24F-4346-9A28-BAFCC41E9CB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14350" y="1353436"/>
            <a:ext cx="10972800" cy="316081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But COVID-19’s suspected origin in wet markets with mix of food and wild and domestic animals highlights the role of food systems in pathogen emergence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One Health approaches are needed throughout the food system from production to consumption</a:t>
            </a:r>
          </a:p>
          <a:p>
            <a:pPr marL="1200160" lvl="1" indent="-457200"/>
            <a:endParaRPr lang="en-US" dirty="0"/>
          </a:p>
          <a:p>
            <a:pPr marL="1200160" lvl="1" indent="-457200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E83874-0352-4D7D-AA5D-66BBF160E64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20583" t="21185" r="29833" b="20593"/>
          <a:stretch/>
        </p:blipFill>
        <p:spPr>
          <a:xfrm>
            <a:off x="7762240" y="3932125"/>
            <a:ext cx="4429760" cy="29258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 bwMode="auto">
          <a:xfrm>
            <a:off x="1020277" y="4714303"/>
            <a:ext cx="56019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latin typeface="+mn-lt"/>
              </a:rPr>
              <a:t>Farm-to-fork, </a:t>
            </a:r>
            <a:r>
              <a:rPr lang="en-US" sz="2800" dirty="0">
                <a:solidFill>
                  <a:srgbClr val="FF0000"/>
                </a:solidFill>
                <a:latin typeface="+mn-lt"/>
              </a:rPr>
              <a:t>Field-to-bowl (Africa)</a:t>
            </a:r>
          </a:p>
        </p:txBody>
      </p:sp>
    </p:spTree>
    <p:extLst>
      <p:ext uri="{BB962C8B-B14F-4D97-AF65-F5344CB8AC3E}">
        <p14:creationId xmlns:p14="http://schemas.microsoft.com/office/powerpoint/2010/main" val="1706691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438C2-D4CC-4569-BA07-4CE841575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Food safety systems: diverse supply chains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DFED42-E24F-4346-9A28-BAFCC41E9CB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14350" y="1105786"/>
            <a:ext cx="11515090" cy="45720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High-income countries typically have long, complex but highly regulated and audited supply chains with standards driven by enforcement and more importantly consumer demand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But in LMIC, 90% of food is supplied through informal food markets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Supply chains are often simple, sometimes short supplying local food, but have limited food safety controls, regulation and monitoring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67B49138-D0AB-496D-BE46-6A8B0EC9EC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8242" y="4103482"/>
            <a:ext cx="2523757" cy="23785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6" name="Picture 2" descr="The Top 15 Grocery Stores in the U.S. | Eat This Not That">
            <a:extLst>
              <a:ext uri="{FF2B5EF4-FFF2-40B4-BE49-F238E27FC236}">
                <a16:creationId xmlns:a16="http://schemas.microsoft.com/office/drawing/2014/main" id="{45C1C977-884E-4420-844C-27D4F54A9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1" y="5441146"/>
            <a:ext cx="1848051" cy="132604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fficient loading and unloading of a food cold store">
            <a:extLst>
              <a:ext uri="{FF2B5EF4-FFF2-40B4-BE49-F238E27FC236}">
                <a16:creationId xmlns:a16="http://schemas.microsoft.com/office/drawing/2014/main" id="{E41CB123-62CF-4D27-98FB-AB0C14EEE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663" y="5302958"/>
            <a:ext cx="2336811" cy="155504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Walkers reveal Leicester factory extension plans - East Midlands Business  Link">
            <a:extLst>
              <a:ext uri="{FF2B5EF4-FFF2-40B4-BE49-F238E27FC236}">
                <a16:creationId xmlns:a16="http://schemas.microsoft.com/office/drawing/2014/main" id="{A4960A60-EB3C-4BBB-AC41-055CCE764B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231" y="4209155"/>
            <a:ext cx="1968268" cy="146863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Look inside huge Walkers Crisps factory - and see nation's favourite snack  being made - Leicestershire Live">
            <a:extLst>
              <a:ext uri="{FF2B5EF4-FFF2-40B4-BE49-F238E27FC236}">
                <a16:creationId xmlns:a16="http://schemas.microsoft.com/office/drawing/2014/main" id="{D896F847-FFBC-4A85-AB9F-69B228C69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920" y="4603519"/>
            <a:ext cx="2103634" cy="139987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IMG_2272_2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71685" y="4309445"/>
            <a:ext cx="2496557" cy="226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0493710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" id="{2A8622FF-198F-A146-B5D7-2D1D6993CE90}" vid="{DBC8DBA3-5D79-334A-BB02-CB4B0A71B6C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ILRIPPT_jan2021</Template>
  <TotalTime>0</TotalTime>
  <Words>1199</Words>
  <Application>Microsoft Office PowerPoint</Application>
  <PresentationFormat>Widescreen</PresentationFormat>
  <Paragraphs>139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Wingdings</vt:lpstr>
      <vt:lpstr>ilri_powerpoint_template_apr2013</vt:lpstr>
      <vt:lpstr> Global food safety: Situation and challenges</vt:lpstr>
      <vt:lpstr>Contents</vt:lpstr>
      <vt:lpstr>Global foodborne disease situation</vt:lpstr>
      <vt:lpstr>Global foodborne disease situation</vt:lpstr>
      <vt:lpstr>What are the causes?</vt:lpstr>
      <vt:lpstr>Many myths and misconceptions</vt:lpstr>
      <vt:lpstr>COVID-19 pandemic and food safety</vt:lpstr>
      <vt:lpstr>COVID-19 and food safety</vt:lpstr>
      <vt:lpstr>Food safety systems: diverse supply chains</vt:lpstr>
      <vt:lpstr>Food safety systems: diverse supply chains</vt:lpstr>
      <vt:lpstr>Current food safety research in Ethiopia</vt:lpstr>
      <vt:lpstr>Pull-Push project: Attribution</vt:lpstr>
      <vt:lpstr>So, what can consumers do?</vt:lpstr>
      <vt:lpstr>What can be done to improve the supply of safe food?</vt:lpstr>
      <vt:lpstr>Pull-Push approach</vt:lpstr>
      <vt:lpstr>Work together for a brighter and safer tomorrow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2021-06-08T07:20:56Z</dcterms:created>
  <dcterms:modified xsi:type="dcterms:W3CDTF">2021-06-08T07:23:46Z</dcterms:modified>
</cp:coreProperties>
</file>