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80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8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F5E28-C3AB-43C7-9BF6-5524243FC95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5F275-7A5A-4031-B9F1-B39B4C1B9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40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72E05-3ED7-4706-B44D-CF693F0074B7}" type="slidenum">
              <a:rPr lang="en-PH" smtClean="0"/>
              <a:t>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392295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C7CDC-63BE-FB6C-6DE5-64353D75CC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C25B53-4FD3-22D2-62B0-8B3030DCB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A114B-856F-925F-B02A-BAFBECE80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9B82-2B2A-4880-A58C-F6A312C679A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9AD13-DC81-0925-8C58-30738566A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A2975-ED43-BDD8-AA28-E5C937CD7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95C36-4482-44C0-9F32-BC6D45333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86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347F3-96A8-D78E-635F-84D26072A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F13A3C-9E6C-D55A-7BE5-E58874BDE6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BD91D-2D54-5255-2458-104B35F83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9B82-2B2A-4880-A58C-F6A312C679A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19AE4-6751-633E-3940-AFFC90DEB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99001-650F-D585-5976-52604C2EA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95C36-4482-44C0-9F32-BC6D45333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61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B947AB-2EBA-857C-316F-4AEFAAE90B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92241D-D607-CE5D-549F-6FD92CA7B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5C1F2-C3E6-686C-8035-556345059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9B82-2B2A-4880-A58C-F6A312C679A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A03EF-203A-8BAE-4662-77E8BCCC2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1B4DA-9809-EE0F-0E12-C6879F6B2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95C36-4482-44C0-9F32-BC6D45333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21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5ABB6-BD91-E75F-831E-F00B87028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F57C3-C2E1-B77D-9E96-894BCB1A5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FA6DD-0455-335F-C6E2-F2799CDFA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9B82-2B2A-4880-A58C-F6A312C679A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C1346-FDE3-97EA-BE2F-99865FD2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102FE5-F9B2-BCAB-2234-720BAEA33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95C36-4482-44C0-9F32-BC6D45333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24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158AA-3002-7090-EFD3-7503C02D5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4E156D-D25F-6BEE-C0AF-56BB761690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0EA13-DB4C-9268-9F46-68D5742E3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9B82-2B2A-4880-A58C-F6A312C679A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4A60A-1B99-B574-FE89-8E76D5D83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F27E1-36B0-1CA2-52AD-A2D1B0010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95C36-4482-44C0-9F32-BC6D45333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5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DB0D8-0A8E-6727-BA54-E83F7D0CD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F6134-192F-2E17-C016-48213B8DB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145274-F6C3-A286-72D0-910981DCE4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EE84A7-469E-5738-5C46-B0EF05324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9B82-2B2A-4880-A58C-F6A312C679A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3A588-607A-E475-0535-B36BB1827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67F4D8-8A8B-64A9-4764-4A8C20307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95C36-4482-44C0-9F32-BC6D45333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077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63895-EDA2-B65D-F301-A2F5BC2C9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2AFCAA-BFB4-3ED0-2EC8-86993541A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6600C8-081D-E470-EAB4-4C42EF2440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C2FCE7-BBAF-3465-6DDD-EECBE4F328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9F0843-8FD3-BFF0-271E-4145D5A3F0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9B7408-3A8C-E309-50E5-A9F73287E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9B82-2B2A-4880-A58C-F6A312C679A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700AEE-A6AA-9519-5C54-FC3411DA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181D62-D5DB-B985-D7ED-96A22BE2A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95C36-4482-44C0-9F32-BC6D45333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22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E4098-B788-5BFA-801F-C713722C6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EBCB47-E918-D0F8-4E56-72CC7CFAE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9B82-2B2A-4880-A58C-F6A312C679A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7B9BF0-FBA4-626B-4068-E420C0506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96F219-3672-80AD-CDBF-E395253B1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95C36-4482-44C0-9F32-BC6D45333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85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A1DB52-073A-F890-444B-FC41A7EA3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9B82-2B2A-4880-A58C-F6A312C679A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03BC8A-D041-8FB3-8A55-BE27B67B5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F1DD9-14F3-E07C-94B2-4447E2844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95C36-4482-44C0-9F32-BC6D45333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2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27AFE-06E3-ABFD-1FAF-D95F2FF0A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D0A09-A741-0393-D841-8FF21D81C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9E3607-B409-F52C-3C81-77FAC4654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828484-9416-C989-D220-BF9E42DB4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9B82-2B2A-4880-A58C-F6A312C679A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6D3EA6-AEC2-8995-BD38-977825940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F197FC-B409-6A11-345B-1AFC08F1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95C36-4482-44C0-9F32-BC6D45333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59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B87BB-AE6C-EB58-B532-111042B33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3DCAEB-417E-3F90-BF04-768E594F6D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225F89-0516-9B23-279A-36FEFE5A1F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5E0E5-9BD9-5D19-34B0-9ABEF89BD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9B82-2B2A-4880-A58C-F6A312C679A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A8F094-CFAE-3E7A-0FFE-29B76D7C3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9EE88-972A-427E-B3E5-88C5E2B4C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95C36-4482-44C0-9F32-BC6D45333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61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1CD6C0-5150-2E99-51B6-3EF8CCE8F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A57104-92AD-6C48-03BD-E63C7185C0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71806-822E-5860-95EF-959C60B685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789B82-2B2A-4880-A58C-F6A312C679AA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2F8E1-7DBD-AA72-B1A7-975D3B97DD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6CA58-B92C-C68B-D8B5-1049D906B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495C36-4482-44C0-9F32-BC6D45333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83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470" y="1903962"/>
            <a:ext cx="11244231" cy="435092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Poppins" pitchFamily="2" charset="77"/>
              <a:cs typeface="Poppins" pitchFamily="2" charset="77"/>
            </a:endParaRPr>
          </a:p>
          <a:p>
            <a:pPr marL="0" indent="0">
              <a:buNone/>
            </a:pPr>
            <a:endParaRPr lang="en-US" sz="2400" dirty="0">
              <a:latin typeface="Poppins" pitchFamily="2" charset="77"/>
              <a:cs typeface="Poppins" pitchFamily="2" charset="77"/>
            </a:endParaRPr>
          </a:p>
          <a:p>
            <a:pPr lvl="1"/>
            <a:endParaRPr lang="en-US" sz="2000" dirty="0">
              <a:solidFill>
                <a:srgbClr val="13505C"/>
              </a:solidFill>
              <a:latin typeface="Poppins" pitchFamily="2" charset="77"/>
              <a:cs typeface="Poppins" pitchFamily="2" charset="77"/>
            </a:endParaRPr>
          </a:p>
          <a:p>
            <a:pPr marL="0" indent="0">
              <a:buNone/>
            </a:pPr>
            <a:endParaRPr lang="en-US" sz="2400" dirty="0">
              <a:solidFill>
                <a:srgbClr val="13505C"/>
              </a:solidFill>
              <a:latin typeface="Poppins" pitchFamily="2" charset="77"/>
              <a:cs typeface="Poppins" pitchFamily="2" charset="77"/>
            </a:endParaRPr>
          </a:p>
          <a:p>
            <a:pPr marL="0" indent="0">
              <a:buNone/>
            </a:pPr>
            <a:endParaRPr lang="en-US" sz="2400" dirty="0">
              <a:solidFill>
                <a:srgbClr val="13505C"/>
              </a:solidFill>
              <a:latin typeface="Poppins" pitchFamily="2" charset="77"/>
              <a:cs typeface="Poppins" pitchFamily="2" charset="77"/>
            </a:endParaRPr>
          </a:p>
          <a:p>
            <a:pPr marL="0" indent="0">
              <a:buNone/>
            </a:pPr>
            <a:endParaRPr lang="en-US" sz="2400" dirty="0">
              <a:solidFill>
                <a:srgbClr val="13505C"/>
              </a:solidFill>
              <a:latin typeface="Poppins" pitchFamily="2" charset="77"/>
              <a:cs typeface="Poppins" pitchFamily="2" charset="77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FC089E7-067D-6BBB-F0CD-240A69295224}"/>
              </a:ext>
            </a:extLst>
          </p:cNvPr>
          <p:cNvGraphicFramePr>
            <a:graphicFrameLocks noGrp="1"/>
          </p:cNvGraphicFramePr>
          <p:nvPr/>
        </p:nvGraphicFramePr>
        <p:xfrm>
          <a:off x="0" y="418289"/>
          <a:ext cx="11976174" cy="6309980"/>
        </p:xfrm>
        <a:graphic>
          <a:graphicData uri="http://schemas.openxmlformats.org/drawingml/2006/table">
            <a:tbl>
              <a:tblPr/>
              <a:tblGrid>
                <a:gridCol w="3992058">
                  <a:extLst>
                    <a:ext uri="{9D8B030D-6E8A-4147-A177-3AD203B41FA5}">
                      <a16:colId xmlns:a16="http://schemas.microsoft.com/office/drawing/2014/main" val="2117771423"/>
                    </a:ext>
                  </a:extLst>
                </a:gridCol>
                <a:gridCol w="3992058">
                  <a:extLst>
                    <a:ext uri="{9D8B030D-6E8A-4147-A177-3AD203B41FA5}">
                      <a16:colId xmlns:a16="http://schemas.microsoft.com/office/drawing/2014/main" val="875449805"/>
                    </a:ext>
                  </a:extLst>
                </a:gridCol>
                <a:gridCol w="3992058">
                  <a:extLst>
                    <a:ext uri="{9D8B030D-6E8A-4147-A177-3AD203B41FA5}">
                      <a16:colId xmlns:a16="http://schemas.microsoft.com/office/drawing/2014/main" val="196263232"/>
                    </a:ext>
                  </a:extLst>
                </a:gridCol>
              </a:tblGrid>
              <a:tr h="436784">
                <a:tc gridSpan="3">
                  <a:txBody>
                    <a:bodyPr/>
                    <a:lstStyle/>
                    <a:p>
                      <a:r>
                        <a:rPr lang="en-US" sz="1600" b="1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Plenary Keynote: </a:t>
                      </a:r>
                      <a:endParaRPr lang="en-US" sz="16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US" sz="1600" b="1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Douglas Gollin (Tufts University)</a:t>
                      </a:r>
                    </a:p>
                    <a:p>
                      <a:endParaRPr lang="en-US" sz="16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48891" marR="48891" marT="24446" marB="244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885358"/>
                  </a:ext>
                </a:extLst>
              </a:tr>
              <a:tr h="1328302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Strategies to overcoming constraints to adoption</a:t>
                      </a:r>
                      <a:endParaRPr lang="en-US" sz="16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Susan Godlonton (Williams College)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Shilpa Aggarwal (Indian School of Business)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Rachid Laajaj (University de </a:t>
                      </a:r>
                      <a:r>
                        <a:rPr lang="en-US" sz="1400" dirty="0" err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los</a:t>
                      </a:r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Andes)</a:t>
                      </a:r>
                    </a:p>
                  </a:txBody>
                  <a:tcPr marL="48891" marR="48891" marT="24446" marB="244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Long-term large-scale impacts of agricultural innovations</a:t>
                      </a:r>
                      <a:endParaRPr lang="en-US" sz="16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Karl Hughes (ICRAF)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Jeffrey Michler (University of Arizona)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Joel Ferguson (UC Berkeley)</a:t>
                      </a:r>
                    </a:p>
                  </a:txBody>
                  <a:tcPr marL="48891" marR="48891" marT="24446" marB="244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Ethiopia: A country-level approach</a:t>
                      </a:r>
                      <a:endParaRPr lang="en-US" sz="16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Frederic Kosmowski (SPIA)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Karen Macours (Paris School of Economics)/ James </a:t>
                      </a:r>
                      <a:r>
                        <a:rPr lang="en-US" sz="1400" dirty="0" err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Stevensson</a:t>
                      </a:r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(SPIA)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Johanne Pelletier (SPIA)</a:t>
                      </a:r>
                    </a:p>
                  </a:txBody>
                  <a:tcPr marL="48891" marR="48891" marT="24446" marB="244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246162"/>
                  </a:ext>
                </a:extLst>
              </a:tr>
              <a:tr h="1147169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Targeting agricultural technology for impact</a:t>
                      </a:r>
                      <a:endParaRPr lang="en-US" sz="16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Ujjayant Chakravorty (Tufts University)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John Ashton Loeser (World Bank)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Mai Mahmoud (Tufts University)</a:t>
                      </a:r>
                    </a:p>
                  </a:txBody>
                  <a:tcPr marL="48891" marR="48891" marT="24446" marB="244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Climate change adaptation technologies and impacts</a:t>
                      </a:r>
                      <a:endParaRPr lang="en-US" sz="16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Fiona </a:t>
                      </a:r>
                      <a:r>
                        <a:rPr lang="en-US" sz="1400" dirty="0" err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Burlig</a:t>
                      </a:r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(University of Chicago)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Ashwin Rode (University of Chicago)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Paul Christian (World Bank)</a:t>
                      </a:r>
                    </a:p>
                  </a:txBody>
                  <a:tcPr marL="48891" marR="48891" marT="24446" marB="244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Uganda: A country-level approach</a:t>
                      </a:r>
                      <a:endParaRPr lang="en-US" sz="16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Julius Okello (CIP)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John Ilukor (World Bank/SPIA)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Enid Katungi (Alliance of Bioversity International and CIAT)</a:t>
                      </a:r>
                    </a:p>
                  </a:txBody>
                  <a:tcPr marL="48891" marR="48891" marT="24446" marB="244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3894693"/>
                  </a:ext>
                </a:extLst>
              </a:tr>
              <a:tr h="1147169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Environmental impacts of intensification</a:t>
                      </a:r>
                      <a:endParaRPr lang="en-US" sz="16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Dilini </a:t>
                      </a:r>
                      <a:r>
                        <a:rPr lang="en-US" sz="1400" dirty="0" err="1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Abeygunawardene</a:t>
                      </a:r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(IAMO)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Vijesh Krishna (CIMMYT)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Christopher Barrett (Cornell University)</a:t>
                      </a:r>
                    </a:p>
                  </a:txBody>
                  <a:tcPr marL="48891" marR="48891" marT="24446" marB="244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Agricultural mechanization</a:t>
                      </a:r>
                      <a:endParaRPr lang="en-US" sz="16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Kanika Mahajan (Ashoka University)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Nedumaran Swamikannu (ICRISAT)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Travis Lybbert (UC Davis/SPIA)</a:t>
                      </a:r>
                    </a:p>
                  </a:txBody>
                  <a:tcPr marL="48891" marR="48891" marT="24446" marB="244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Vietnam: A country-level approach</a:t>
                      </a:r>
                      <a:endParaRPr lang="en-US" sz="16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Frederic Kosmowski (SPIA)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Thao Bach (UC Davis)</a:t>
                      </a:r>
                    </a:p>
                    <a:p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Le, Dung Phuong ( Wageningen University/Alliance of Bioversity International and CIAT)</a:t>
                      </a:r>
                    </a:p>
                  </a:txBody>
                  <a:tcPr marL="48891" marR="48891" marT="24446" marB="244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0087483"/>
                  </a:ext>
                </a:extLst>
              </a:tr>
              <a:tr h="1328302">
                <a:tc gridSpan="3">
                  <a:txBody>
                    <a:bodyPr/>
                    <a:lstStyle/>
                    <a:p>
                      <a:r>
                        <a:rPr lang="en-US" sz="1600" b="1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Panel Discussion: Mapping rigorous methods into impactful decisions: Interpretation and use of evidence in agri-food policy</a:t>
                      </a:r>
                      <a:endParaRPr lang="en-US" sz="1600" dirty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Jo Puri (IFAD)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Johan Swinnen (CGIAR)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Maximo Torero (FAO)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Prabhu Pingali (Cornell / ICRISAT)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J V Meenakshi (Indraprastha Institute of Information Technology, former SPIA Panel member)</a:t>
                      </a:r>
                    </a:p>
                  </a:txBody>
                  <a:tcPr marL="48891" marR="48891" marT="24446" marB="244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589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3254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A092F5346A6A4E9455B89730635818" ma:contentTypeVersion="20" ma:contentTypeDescription="Create a new document." ma:contentTypeScope="" ma:versionID="fbc5f67e10a4c7c378620dc34429ee2a">
  <xsd:schema xmlns:xsd="http://www.w3.org/2001/XMLSchema" xmlns:xs="http://www.w3.org/2001/XMLSchema" xmlns:p="http://schemas.microsoft.com/office/2006/metadata/properties" xmlns:ns2="1995b949-e27a-4b4f-b3f2-654823ec1bca" xmlns:ns3="7747dcb3-d907-41e0-bd98-72956258ab8b" targetNamespace="http://schemas.microsoft.com/office/2006/metadata/properties" ma:root="true" ma:fieldsID="8338381ebf796d7b6c44baa3903c8fbc" ns2:_="" ns3:_="">
    <xsd:import namespace="1995b949-e27a-4b4f-b3f2-654823ec1bca"/>
    <xsd:import namespace="7747dcb3-d907-41e0-bd98-72956258ab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95b949-e27a-4b4f-b3f2-654823ec1b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ec4ff219-a13a-4afa-8f81-6c7b4bd45a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47dcb3-d907-41e0-bd98-72956258ab8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2d7fea26-d782-4da3-b826-679e0850c753}" ma:internalName="TaxCatchAll" ma:showField="CatchAllData" ma:web="7747dcb3-d907-41e0-bd98-72956258ab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747dcb3-d907-41e0-bd98-72956258ab8b" xsi:nil="true"/>
    <lcf76f155ced4ddcb4097134ff3c332f xmlns="1995b949-e27a-4b4f-b3f2-654823ec1bc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E98F8FD-F514-4199-AE8F-B6BA294521E5}"/>
</file>

<file path=customXml/itemProps2.xml><?xml version="1.0" encoding="utf-8"?>
<ds:datastoreItem xmlns:ds="http://schemas.openxmlformats.org/officeDocument/2006/customXml" ds:itemID="{7CC25507-E9AD-49BB-AFC3-67B0938B8025}"/>
</file>

<file path=customXml/itemProps3.xml><?xml version="1.0" encoding="utf-8"?>
<ds:datastoreItem xmlns:ds="http://schemas.openxmlformats.org/officeDocument/2006/customXml" ds:itemID="{C75D1ED1-59C4-490F-BA04-BD76BC75816E}"/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295</Words>
  <Application>Microsoft Office PowerPoint</Application>
  <PresentationFormat>Widescreen</PresentationFormat>
  <Paragraphs>49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Poppins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Karasalo, Mina (CGIAR IAES)</dc:creator>
  <cp:lastModifiedBy>Karasalo, Mina (CGIAR IAES)</cp:lastModifiedBy>
  <cp:revision>1</cp:revision>
  <dcterms:created xsi:type="dcterms:W3CDTF">2024-05-24T14:07:17Z</dcterms:created>
  <dcterms:modified xsi:type="dcterms:W3CDTF">2024-05-24T15:03:09Z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0x0101003BA092F5346A6A4E9455B89730635818</vt:lpwstr>
  </property>
</Properties>
</file>