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109_ED5C6FC2.xml" ContentType="application/vnd.ms-powerpoint.comment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4"/>
  </p:sldMasterIdLst>
  <p:notesMasterIdLst>
    <p:notesMasterId r:id="rId18"/>
  </p:notesMasterIdLst>
  <p:sldIdLst>
    <p:sldId id="334" r:id="rId5"/>
    <p:sldId id="496" r:id="rId6"/>
    <p:sldId id="342" r:id="rId7"/>
    <p:sldId id="341" r:id="rId8"/>
    <p:sldId id="260" r:id="rId9"/>
    <p:sldId id="259" r:id="rId10"/>
    <p:sldId id="495" r:id="rId11"/>
    <p:sldId id="494" r:id="rId12"/>
    <p:sldId id="262" r:id="rId13"/>
    <p:sldId id="261" r:id="rId14"/>
    <p:sldId id="263" r:id="rId15"/>
    <p:sldId id="265" r:id="rId16"/>
    <p:sldId id="288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675DDB7-F59C-9444-4F9F-24E1081358DB}" name="Laporte, Marie Angelique (Alliance Bioversity-CIAT)" initials="LB" userId="S::m.a.laporte@cgiar.org::a6da1159-2c11-4e54-a235-0a74c659a9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12"/>
    <p:restoredTop sz="94577"/>
  </p:normalViewPr>
  <p:slideViewPr>
    <p:cSldViewPr snapToGrid="0">
      <p:cViewPr varScale="1">
        <p:scale>
          <a:sx n="71" d="100"/>
          <a:sy n="71" d="100"/>
        </p:scale>
        <p:origin x="1020" y="5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mpieri, Francesca (Alliance Bioversity-CIAT)" userId="9c76716e-4f9a-489e-98fc-5855d639a1b3" providerId="ADAL" clId="{FDDDF9CD-2AAD-4760-A0C7-DE92409BD585}"/>
    <pc:docChg chg="modSld">
      <pc:chgData name="Giampieri, Francesca (Alliance Bioversity-CIAT)" userId="9c76716e-4f9a-489e-98fc-5855d639a1b3" providerId="ADAL" clId="{FDDDF9CD-2AAD-4760-A0C7-DE92409BD585}" dt="2023-01-19T08:57:07.342" v="0" actId="1076"/>
      <pc:docMkLst>
        <pc:docMk/>
      </pc:docMkLst>
      <pc:sldChg chg="modSp mod">
        <pc:chgData name="Giampieri, Francesca (Alliance Bioversity-CIAT)" userId="9c76716e-4f9a-489e-98fc-5855d639a1b3" providerId="ADAL" clId="{FDDDF9CD-2AAD-4760-A0C7-DE92409BD585}" dt="2023-01-19T08:57:07.342" v="0" actId="1076"/>
        <pc:sldMkLst>
          <pc:docMk/>
          <pc:sldMk cId="3991879461" sldId="334"/>
        </pc:sldMkLst>
        <pc:spChg chg="mod">
          <ac:chgData name="Giampieri, Francesca (Alliance Bioversity-CIAT)" userId="9c76716e-4f9a-489e-98fc-5855d639a1b3" providerId="ADAL" clId="{FDDDF9CD-2AAD-4760-A0C7-DE92409BD585}" dt="2023-01-19T08:57:07.342" v="0" actId="1076"/>
          <ac:spMkLst>
            <pc:docMk/>
            <pc:sldMk cId="3991879461" sldId="334"/>
            <ac:spMk id="5" creationId="{8CCB64ED-8974-A87F-66E7-48E2D8EB324F}"/>
          </ac:spMkLst>
        </pc:spChg>
      </pc:sldChg>
    </pc:docChg>
  </pc:docChgLst>
</pc:chgInfo>
</file>

<file path=ppt/comments/modernComment_109_ED5C6FC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661A625-2A5B-4D10-AE78-C1572C9A7FD6}" authorId="{4675DDB7-F59C-9444-4F9F-24E1081358DB}" status="resolved" created="2022-08-31T07:26:07.61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982258114" sldId="265"/>
      <ac:spMk id="3" creationId="{89A7A626-9DA9-AD08-9561-C44759EAC778}"/>
      <ac:txMk cp="188">
        <ac:context len="372" hash="3370343786"/>
      </ac:txMk>
    </ac:txMkLst>
    <p188:pos x="7394222" y="2674055"/>
    <p188:txBody>
      <a:bodyPr/>
      <a:lstStyle/>
      <a:p>
        <a:r>
          <a:rPr lang="en-US"/>
          <a:t>[@Arnaud, Elizabeth (Alliance Bioversity-CIAT)] not sure to understand what that means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8B67C-9885-974E-B49C-77E0AE1EEEA5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E490D-6818-C347-8B30-770042B54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40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B7CC1A-419B-4186-ADE6-DBC83FA9E8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4594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B7CC1A-419B-4186-ADE6-DBC83FA9E8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3559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>
                  <a:tint val="75000"/>
                </a:schemeClr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B7CC1A-419B-4186-ADE6-DBC83FA9E8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8234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/>
              <a:t>Development of a hierarchy of classes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/>
              <a:t>Classification of the concepts extracted from data </a:t>
            </a:r>
            <a:endParaRPr lang="en-US" dirty="0">
              <a:ea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/>
              <a:t>Definition of the concepts’ properties using a statement method. </a:t>
            </a:r>
            <a:endParaRPr lang="en-US" dirty="0">
              <a:ea typeface="Calibri"/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/>
              <a:t>From the most general concept of the domain followed by subsequent specialization concepts. 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E490D-6818-C347-8B30-770042B547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15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B7CC1A-419B-4186-ADE6-DBC83FA9E8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979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273D-7FD1-44C8-A08C-0A4A374FD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92CB6A-60BF-47C8-9366-5EC97EF1E3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FF28E-4081-4D53-A4B4-8E65A4626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86173-C01C-46B5-B08D-F6B06A640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D1B8A-D215-4C9B-8E0D-029B2D5B9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5B7C78-7985-176A-A652-B95BF8739116}"/>
              </a:ext>
            </a:extLst>
          </p:cNvPr>
          <p:cNvSpPr/>
          <p:nvPr userDrawn="1"/>
        </p:nvSpPr>
        <p:spPr>
          <a:xfrm>
            <a:off x="9601200" y="210065"/>
            <a:ext cx="1655805" cy="766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535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2CA0E-69CB-47BF-9296-2852DE4A7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7141D7-8B18-4061-8C60-933421AD83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8D5FF-872E-43BB-8134-0D6F6D6E1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73D81-FFAD-4042-9B93-60D5DB8E2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B7828-9E9A-46A0-B876-FD6C15D84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53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55B490-9D5B-402A-A48E-0CE9D4A93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1351BC-4310-4F13-852E-F2229EEAC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3E653-DE33-4E99-8CEF-6BAFD39A0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006B3-F87E-4AD7-9245-7055576C0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825C6-F680-4BF6-820B-D5EEDDCC6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0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387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C6938-45E1-4195-94B7-505A55229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478617" cy="1325563"/>
          </a:xfrm>
        </p:spPr>
        <p:txBody>
          <a:bodyPr>
            <a:normAutofit/>
          </a:bodyPr>
          <a:lstStyle>
            <a:lvl1pPr>
              <a:defRPr sz="5400">
                <a:solidFill>
                  <a:srgbClr val="F78D0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1153D-37DA-4178-BB6A-421ECD2FB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72727"/>
                </a:solidFill>
              </a:defRPr>
            </a:lvl1pPr>
            <a:lvl2pPr>
              <a:defRPr>
                <a:solidFill>
                  <a:srgbClr val="272727"/>
                </a:solidFill>
              </a:defRPr>
            </a:lvl2pPr>
            <a:lvl3pPr>
              <a:defRPr>
                <a:solidFill>
                  <a:srgbClr val="272727"/>
                </a:solidFill>
              </a:defRPr>
            </a:lvl3pPr>
            <a:lvl4pPr>
              <a:defRPr>
                <a:solidFill>
                  <a:srgbClr val="272727"/>
                </a:solidFill>
              </a:defRPr>
            </a:lvl4pPr>
            <a:lvl5pPr>
              <a:defRPr>
                <a:solidFill>
                  <a:srgbClr val="27272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8BC0F-C57E-409C-B8B6-29D4E6BF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A3D82-A69D-49BA-AB1E-E19D781CC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338C7-5C9D-4840-8602-5505E3A75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60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CC6B0-A171-4903-8300-4D2D169FC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A961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6CC6F7-D688-410D-8D7E-D5525E13C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E7BF6-DDCF-4706-9374-F726FED86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569-EFB6-4882-83AF-FBCAC00B1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3DE01-46BA-444D-8E20-C6578667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7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608E8-E939-413F-AC5A-5E77B3D48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>
                <a:solidFill>
                  <a:srgbClr val="FA961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609F9-FA4F-41C6-A3EC-3E5CF866C4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2665F-9558-4F25-877A-5DB9D1650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0C19CB-D220-4A6D-93EC-C829A68E7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BB219-3C66-4DFF-8038-26FAB79C4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60880-6323-4BA0-B5BC-299ACCD8F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5DD13-935C-419F-B082-C38AE9C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FA961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3054F-D2CA-4AE4-97E7-840C0B693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E40D17-1EC1-4B97-AD23-52A4C5EE9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85C3AE-9116-406B-81F7-67EC9F3AB7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A4B55A-757E-45D3-A3F2-29468AA3E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0491C3-9876-433B-B72B-A5F345EE0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81B113-2560-43D8-817A-928F4D84C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16CF89-53B4-4607-9C96-649646466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1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98187-7880-48A6-A465-87315F287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B58A6E-083F-4453-BE4B-A55EEC4CC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62DAA-839E-4698-B50F-87F7CE035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1F8B5C-D5CC-40C4-83AB-1B6FDE4AA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1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B0E0E2-2978-4537-9D86-CFF76AFA3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A284-BB10-4694-81BB-3C287F879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B49D8-D4F7-4E94-AD34-39D40515D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5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3152-29D1-4249-922E-41D354C3E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F6567-2DBB-4F81-96E8-81EAD0684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DA8478-EFBF-4E80-938C-F7A703695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415FE-B8F1-48FA-9182-392DD43C3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FBAF7-185F-4670-926C-A42254736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A7CDC-8A06-464E-892B-D9F45E188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6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F2D86-5769-471B-A9D3-179D8D70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689AC1-2823-407C-9DEB-CB9A259E69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AD7AB-A2A3-4F2D-B9DE-B4621F7A8F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E0110-C4FE-4E0E-87B1-76FB3A76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28th July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E8534-7887-4487-9016-5438620A4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WEBINAR SERIES: All about our products and their uses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9146F-ECF6-4DDC-9394-DF61EDC60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66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12A249-A662-4C49-BDD7-6516A809D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DFB69-216B-49DD-BA6E-F83B25459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FC9F5-87F1-444F-93BC-048D01C0B7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28th July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9EB4D-F205-4687-8310-0BFFE017C9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WEBINAR SERIES: All about our products and their uses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140A0-C322-4962-B545-A3B3DA238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6A4B3-46FB-4D28-AF83-98126A2AD1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92BABA-B6C9-F6A6-28A0-CBC0F8F837FD}"/>
              </a:ext>
            </a:extLst>
          </p:cNvPr>
          <p:cNvSpPr/>
          <p:nvPr userDrawn="1"/>
        </p:nvSpPr>
        <p:spPr>
          <a:xfrm>
            <a:off x="9601200" y="210065"/>
            <a:ext cx="1655805" cy="766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62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orldFishCenter/fish-ontology" TargetMode="External"/><Relationship Id="rId2" Type="http://schemas.microsoft.com/office/2018/10/relationships/comments" Target="../comments/modernComment_109_ED5C6FC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mailto:m.a.lapotre@cg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.arnaud@cgiar.org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force11.org/group/fairgroup/fairprinciples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71/journal.pone.0234760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BE99A2-00BE-4549-85E7-E487ACCE11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206648" cy="6908569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0A4423BE-2BB0-4F35-99AA-4C10BFB1DF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61507" y="6371581"/>
            <a:ext cx="2743200" cy="365125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28th July 2020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Flowchart: Delay 6">
            <a:extLst>
              <a:ext uri="{FF2B5EF4-FFF2-40B4-BE49-F238E27FC236}">
                <a16:creationId xmlns:a16="http://schemas.microsoft.com/office/drawing/2014/main" id="{C6CF8765-0335-49E1-865A-63F4DA9C6DCC}"/>
              </a:ext>
            </a:extLst>
          </p:cNvPr>
          <p:cNvSpPr/>
          <p:nvPr/>
        </p:nvSpPr>
        <p:spPr>
          <a:xfrm rot="10800000">
            <a:off x="5815403" y="6381"/>
            <a:ext cx="6260982" cy="6942187"/>
          </a:xfrm>
          <a:prstGeom prst="flowChartDelay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close up of food&#10;&#10;Description automatically generated">
            <a:extLst>
              <a:ext uri="{FF2B5EF4-FFF2-40B4-BE49-F238E27FC236}">
                <a16:creationId xmlns:a16="http://schemas.microsoft.com/office/drawing/2014/main" id="{8F21F742-DF21-4984-BFD3-D822FC223E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753" y="250322"/>
            <a:ext cx="6459642" cy="175414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1A9E3F7-A896-4D5E-BD01-8D8CCE44FFF9}"/>
              </a:ext>
            </a:extLst>
          </p:cNvPr>
          <p:cNvSpPr/>
          <p:nvPr/>
        </p:nvSpPr>
        <p:spPr>
          <a:xfrm>
            <a:off x="6179687" y="1773519"/>
            <a:ext cx="6096000" cy="483209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dirty="0">
                <a:solidFill>
                  <a:srgbClr val="F78D0F"/>
                </a:solidFill>
                <a:latin typeface="Avenir Next LT Pro"/>
              </a:rPr>
              <a:t>Small-Scale Fisheries and Aquaculture Ontology (SSFO)</a:t>
            </a:r>
            <a:endParaRPr lang="en-US" sz="4400" dirty="0">
              <a:solidFill>
                <a:srgbClr val="F78D0F"/>
              </a:solidFill>
              <a:latin typeface="Avenir Next LT Pro" panose="020B05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78D0F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78D0F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78D0F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>
                <a:latin typeface="Avenir Next LT Pro"/>
              </a:rPr>
              <a:t>         </a:t>
            </a:r>
            <a:endParaRPr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venir Next LT Pro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980B03F-4BFC-CF47-922C-EA8EF42BA7EC}"/>
              </a:ext>
            </a:extLst>
          </p:cNvPr>
          <p:cNvSpPr txBox="1"/>
          <p:nvPr/>
        </p:nvSpPr>
        <p:spPr>
          <a:xfrm>
            <a:off x="5297947" y="4163756"/>
            <a:ext cx="7859479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>
                <a:solidFill>
                  <a:srgbClr val="EF6D1A"/>
                </a:solidFill>
                <a:latin typeface="Calibri"/>
                <a:cs typeface="Calibri"/>
              </a:rPr>
              <a:t>Labeling Fish Science Data</a:t>
            </a:r>
          </a:p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srgbClr val="EF6D1A"/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1026" name="Picture 2" descr="Image result for logo CGIAR">
            <a:extLst>
              <a:ext uri="{FF2B5EF4-FFF2-40B4-BE49-F238E27FC236}">
                <a16:creationId xmlns:a16="http://schemas.microsoft.com/office/drawing/2014/main" id="{DF0FF48B-7596-A15C-AFA4-8292E63B2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6675" y="6381"/>
            <a:ext cx="1032097" cy="127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F6FD90E-77B8-5848-C180-4B317E66CCFE}"/>
              </a:ext>
            </a:extLst>
          </p:cNvPr>
          <p:cNvSpPr txBox="1"/>
          <p:nvPr/>
        </p:nvSpPr>
        <p:spPr>
          <a:xfrm>
            <a:off x="7175972" y="5238969"/>
            <a:ext cx="4628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cs typeface="Calibri"/>
              </a:rPr>
              <a:t>Elizabeth Arnaud, Marie-</a:t>
            </a:r>
            <a:r>
              <a:rPr lang="en-US" dirty="0" err="1">
                <a:cs typeface="Calibri"/>
              </a:rPr>
              <a:t>Angélique</a:t>
            </a:r>
            <a:r>
              <a:rPr lang="en-US" dirty="0">
                <a:cs typeface="Calibri"/>
              </a:rPr>
              <a:t> Laporte, Jerome </a:t>
            </a:r>
            <a:r>
              <a:rPr lang="en-MY" dirty="0"/>
              <a:t>Delamare-</a:t>
            </a:r>
            <a:r>
              <a:rPr lang="en-MY" dirty="0" err="1"/>
              <a:t>Boutteville</a:t>
            </a:r>
            <a:r>
              <a:rPr lang="en-MY" dirty="0"/>
              <a:t>,  </a:t>
            </a:r>
            <a:r>
              <a:rPr lang="en-US" dirty="0">
                <a:cs typeface="Calibri"/>
              </a:rPr>
              <a:t>Alex Tilley</a:t>
            </a:r>
            <a:endParaRPr lang="fr-FR" dirty="0"/>
          </a:p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CB64ED-8974-A87F-66E7-48E2D8EB324F}"/>
              </a:ext>
            </a:extLst>
          </p:cNvPr>
          <p:cNvSpPr txBox="1"/>
          <p:nvPr/>
        </p:nvSpPr>
        <p:spPr>
          <a:xfrm>
            <a:off x="7540468" y="6279269"/>
            <a:ext cx="4338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/>
              <a:t>Fishbase</a:t>
            </a:r>
            <a:r>
              <a:rPr lang="fr-FR" sz="1400" i="1" dirty="0"/>
              <a:t> and </a:t>
            </a:r>
            <a:r>
              <a:rPr lang="fr-FR" sz="1400" i="1" dirty="0" err="1"/>
              <a:t>SeaLifeBase</a:t>
            </a:r>
            <a:r>
              <a:rPr lang="fr-FR" sz="1400" i="1" dirty="0"/>
              <a:t> Symposium, 5 </a:t>
            </a:r>
            <a:r>
              <a:rPr lang="fr-FR" sz="1400" i="1" dirty="0" err="1"/>
              <a:t>September</a:t>
            </a:r>
            <a:r>
              <a:rPr lang="fr-FR" sz="1400" i="1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3991879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151312-B7B4-A948-9458-32B0C4CD3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64253" cy="1325563"/>
          </a:xfrm>
        </p:spPr>
        <p:txBody>
          <a:bodyPr>
            <a:normAutofit/>
          </a:bodyPr>
          <a:lstStyle/>
          <a:p>
            <a:r>
              <a:rPr lang="fr-FR"/>
              <a:t>Small </a:t>
            </a:r>
            <a:r>
              <a:rPr lang="fr-FR" err="1"/>
              <a:t>Fisheries</a:t>
            </a:r>
            <a:r>
              <a:rPr lang="fr-FR"/>
              <a:t> &amp; Aquaculture </a:t>
            </a:r>
            <a:r>
              <a:rPr lang="fr-FR" err="1"/>
              <a:t>Ontology</a:t>
            </a:r>
            <a:endParaRPr lang="fr-FR" err="1">
              <a:cs typeface="Calibri Ligh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3B406E-B2F4-5547-99E7-628A951B3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47" y="2072850"/>
            <a:ext cx="3496629" cy="4305715"/>
          </a:xfrm>
        </p:spPr>
        <p:txBody>
          <a:bodyPr vert="horz" lIns="0" tIns="0" rIns="0" bIns="0" rtlCol="0" anchor="t">
            <a:normAutofit/>
          </a:bodyPr>
          <a:lstStyle/>
          <a:p>
            <a:endParaRPr lang="en-US"/>
          </a:p>
          <a:p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en-US"/>
              <a:t>From small-scale fisheries to </a:t>
            </a:r>
            <a:r>
              <a:rPr lang="en-US" dirty="0"/>
              <a:t>aquaculture trials, fish nutrition, disease detection, fish</a:t>
            </a:r>
            <a:r>
              <a:rPr lang="en-US"/>
              <a:t> </a:t>
            </a:r>
            <a:r>
              <a:rPr lang="en-US" dirty="0"/>
              <a:t>characteristics, ….</a:t>
            </a:r>
            <a:endParaRPr lang="en-US">
              <a:ea typeface="Calibri"/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3788F0B-6F55-2703-230A-964D8B876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262" y="2076036"/>
            <a:ext cx="8583010" cy="425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70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8BB2DC-E40D-BE88-B34C-81863E9A5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>
                <a:cs typeface="Calibri Light"/>
              </a:rPr>
              <a:t>Curation process </a:t>
            </a:r>
            <a:r>
              <a:rPr lang="fr-FR" err="1">
                <a:cs typeface="Calibri Light"/>
              </a:rPr>
              <a:t>with</a:t>
            </a:r>
            <a:r>
              <a:rPr lang="fr-FR">
                <a:cs typeface="Calibri Light"/>
              </a:rPr>
              <a:t> experts</a:t>
            </a:r>
          </a:p>
        </p:txBody>
      </p:sp>
      <p:pic>
        <p:nvPicPr>
          <p:cNvPr id="11" name="Image 11" descr="Une image contenant table&#10;&#10;Description générée automatiquement">
            <a:extLst>
              <a:ext uri="{FF2B5EF4-FFF2-40B4-BE49-F238E27FC236}">
                <a16:creationId xmlns:a16="http://schemas.microsoft.com/office/drawing/2014/main" id="{417283F4-280C-49AF-ECB7-2C510F5A7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09" y="2277479"/>
            <a:ext cx="11679381" cy="29380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06920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8F8F07-4880-A03C-EFC3-C7563BC5D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 and </a:t>
            </a:r>
            <a:r>
              <a:rPr lang="fr-FR" err="1"/>
              <a:t>next</a:t>
            </a:r>
            <a:r>
              <a:rPr lang="fr-FR"/>
              <a:t> </a:t>
            </a:r>
            <a:r>
              <a:rPr lang="fr-FR" err="1"/>
              <a:t>steps</a:t>
            </a:r>
            <a:endParaRPr lang="fr-FR" err="1">
              <a:cs typeface="Calibri Ligh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9A7A626-9DA9-AD08-9561-C44759EAC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fr-FR" dirty="0">
                <a:ea typeface="+mn-lt"/>
                <a:cs typeface="+mn-lt"/>
              </a:rPr>
              <a:t>Draft of the </a:t>
            </a:r>
            <a:r>
              <a:rPr lang="fr-FR" dirty="0" err="1">
                <a:ea typeface="+mn-lt"/>
                <a:cs typeface="+mn-lt"/>
              </a:rPr>
              <a:t>ontology</a:t>
            </a:r>
            <a:r>
              <a:rPr lang="fr-FR" dirty="0">
                <a:ea typeface="+mn-lt"/>
                <a:cs typeface="+mn-lt"/>
              </a:rPr>
              <a:t> </a:t>
            </a:r>
            <a:r>
              <a:rPr lang="fr-FR" dirty="0" err="1">
                <a:ea typeface="+mn-lt"/>
                <a:cs typeface="+mn-lt"/>
              </a:rPr>
              <a:t>is</a:t>
            </a:r>
            <a:r>
              <a:rPr lang="fr-FR" dirty="0">
                <a:ea typeface="+mn-lt"/>
                <a:cs typeface="+mn-lt"/>
              </a:rPr>
              <a:t> </a:t>
            </a:r>
            <a:r>
              <a:rPr lang="fr-FR" dirty="0" err="1">
                <a:ea typeface="+mn-lt"/>
                <a:cs typeface="+mn-lt"/>
              </a:rPr>
              <a:t>published</a:t>
            </a:r>
            <a:r>
              <a:rPr lang="fr-FR" dirty="0">
                <a:ea typeface="+mn-lt"/>
                <a:cs typeface="+mn-lt"/>
              </a:rPr>
              <a:t> on GitHub:</a:t>
            </a:r>
            <a:endParaRPr lang="en-US" dirty="0">
              <a:ea typeface="+mn-lt"/>
              <a:cs typeface="+mn-lt"/>
            </a:endParaRPr>
          </a:p>
          <a:p>
            <a:pPr lvl="1"/>
            <a:r>
              <a:rPr lang="fr-FR" dirty="0">
                <a:ea typeface="+mn-lt"/>
                <a:cs typeface="+mn-lt"/>
                <a:hlinkClick r:id="rId3"/>
              </a:rPr>
              <a:t>https://github.com/WorldFishCenter/fish-ontology</a:t>
            </a:r>
            <a:r>
              <a:rPr lang="fr-FR" dirty="0">
                <a:ea typeface="+mn-lt"/>
                <a:cs typeface="+mn-lt"/>
              </a:rPr>
              <a:t> </a:t>
            </a:r>
          </a:p>
          <a:p>
            <a:pPr lvl="1"/>
            <a:r>
              <a:rPr lang="fr-FR" dirty="0">
                <a:ea typeface="+mn-lt"/>
                <a:cs typeface="+mn-lt"/>
              </a:rPr>
              <a:t> engage more experts: </a:t>
            </a:r>
            <a:r>
              <a:rPr lang="en-US" dirty="0">
                <a:ea typeface="+mn-lt"/>
                <a:cs typeface="+mn-lt"/>
              </a:rPr>
              <a:t>GitHub issue tracker can be used to collect feedback; easy to use, require a GitHub account (just need an email and a username for that)</a:t>
            </a:r>
          </a:p>
          <a:p>
            <a:pPr lvl="1"/>
            <a:endParaRPr lang="fr-FR" dirty="0">
              <a:ea typeface="+mn-lt"/>
              <a:cs typeface="+mn-lt"/>
            </a:endParaRPr>
          </a:p>
          <a:p>
            <a:r>
              <a:rPr lang="fr-FR" dirty="0">
                <a:cs typeface="Calibri"/>
              </a:rPr>
              <a:t>Next </a:t>
            </a:r>
            <a:r>
              <a:rPr lang="fr-FR" dirty="0" err="1">
                <a:cs typeface="Calibri"/>
              </a:rPr>
              <a:t>steps</a:t>
            </a:r>
            <a:endParaRPr lang="fr-FR" dirty="0" err="1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fr-FR" dirty="0" err="1"/>
              <a:t>Integrate</a:t>
            </a:r>
            <a:r>
              <a:rPr lang="fr-FR" dirty="0"/>
              <a:t> </a:t>
            </a:r>
            <a:r>
              <a:rPr lang="fr-FR" dirty="0" err="1"/>
              <a:t>Fishbase</a:t>
            </a:r>
            <a:r>
              <a:rPr lang="fr-FR" dirty="0"/>
              <a:t> </a:t>
            </a:r>
            <a:r>
              <a:rPr lang="fr-FR" dirty="0" err="1"/>
              <a:t>Taxonomy</a:t>
            </a:r>
            <a:endParaRPr lang="fr-FR" dirty="0">
              <a:cs typeface="Calibri"/>
            </a:endParaRPr>
          </a:p>
          <a:p>
            <a:pPr lvl="1"/>
            <a:r>
              <a:rPr lang="fr-FR" dirty="0" err="1">
                <a:ea typeface="+mn-lt"/>
                <a:cs typeface="+mn-lt"/>
              </a:rPr>
              <a:t>Publish</a:t>
            </a:r>
            <a:r>
              <a:rPr lang="fr-FR" dirty="0">
                <a:ea typeface="+mn-lt"/>
                <a:cs typeface="+mn-lt"/>
              </a:rPr>
              <a:t> online the draft version in </a:t>
            </a:r>
            <a:r>
              <a:rPr lang="fr-FR" dirty="0" err="1">
                <a:ea typeface="+mn-lt"/>
                <a:cs typeface="+mn-lt"/>
              </a:rPr>
              <a:t>WorldFish</a:t>
            </a:r>
            <a:r>
              <a:rPr lang="fr-FR" dirty="0">
                <a:ea typeface="+mn-lt"/>
                <a:cs typeface="+mn-lt"/>
              </a:rPr>
              <a:t> </a:t>
            </a:r>
            <a:r>
              <a:rPr lang="fr-FR" dirty="0" err="1">
                <a:ea typeface="+mn-lt"/>
                <a:cs typeface="+mn-lt"/>
              </a:rPr>
              <a:t>website</a:t>
            </a:r>
            <a:endParaRPr lang="fr-FR" dirty="0">
              <a:cs typeface="Calibri"/>
            </a:endParaRPr>
          </a:p>
          <a:p>
            <a:pPr lvl="1"/>
            <a:r>
              <a:rPr lang="fr-FR" dirty="0" err="1">
                <a:cs typeface="Calibri"/>
              </a:rPr>
              <a:t>Define</a:t>
            </a:r>
            <a:r>
              <a:rPr lang="fr-FR" dirty="0">
                <a:cs typeface="Calibri"/>
              </a:rPr>
              <a:t> new use cases</a:t>
            </a:r>
            <a:endParaRPr lang="fr-FR" dirty="0">
              <a:ea typeface="Calibri"/>
              <a:cs typeface="Calibri"/>
            </a:endParaRPr>
          </a:p>
          <a:p>
            <a:endParaRPr lang="fr-FR">
              <a:cs typeface="Calibri"/>
            </a:endParaRPr>
          </a:p>
          <a:p>
            <a:endParaRPr lang="fr-FR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225811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BE99A2-00BE-4549-85E7-E487ACCE11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5401" y="-25402"/>
            <a:ext cx="12319001" cy="69085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05A005-8F36-4384-AAFD-678A75823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6150" y="2780536"/>
            <a:ext cx="3799700" cy="1296692"/>
          </a:xfrm>
        </p:spPr>
        <p:txBody>
          <a:bodyPr>
            <a:normAutofit/>
          </a:bodyPr>
          <a:lstStyle/>
          <a:p>
            <a:pPr algn="ctr"/>
            <a:r>
              <a:rPr lang="en-US" sz="6600" b="1">
                <a:solidFill>
                  <a:schemeClr val="bg1"/>
                </a:solidFill>
                <a:latin typeface="+mn-lt"/>
              </a:rPr>
              <a:t>Thank you</a:t>
            </a:r>
            <a:endParaRPr lang="en-US" sz="6600">
              <a:solidFill>
                <a:schemeClr val="bg1"/>
              </a:solidFill>
              <a:latin typeface="Avenir Next LT Pro" panose="020B05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close up of food&#10;&#10;Description automatically generated">
            <a:extLst>
              <a:ext uri="{FF2B5EF4-FFF2-40B4-BE49-F238E27FC236}">
                <a16:creationId xmlns:a16="http://schemas.microsoft.com/office/drawing/2014/main" id="{8F21F742-DF21-4984-BFD3-D822FC223E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586" y="4155148"/>
            <a:ext cx="3275654" cy="889516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7A57FABF-9975-46C5-AFDA-7E8D9EFEB2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983" y="4219512"/>
            <a:ext cx="1722539" cy="76078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4B4D5A4-CAA1-DB34-C77A-BB481AE8E833}"/>
              </a:ext>
            </a:extLst>
          </p:cNvPr>
          <p:cNvSpPr txBox="1"/>
          <p:nvPr/>
        </p:nvSpPr>
        <p:spPr>
          <a:xfrm>
            <a:off x="4960368" y="1319753"/>
            <a:ext cx="2271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Contacts</a:t>
            </a:r>
          </a:p>
          <a:p>
            <a:r>
              <a:rPr lang="fr-FR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e.arnaud@cgiar.org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 err="1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m.a</a:t>
            </a:r>
            <a:r>
              <a:rPr lang="fr-FR" err="1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fr-FR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laporte</a:t>
            </a:r>
            <a:r>
              <a:rPr lang="fr-FR" dirty="0" err="1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@cgi</a:t>
            </a:r>
            <a:r>
              <a:rPr lang="fr-FR" dirty="0" err="1">
                <a:solidFill>
                  <a:schemeClr val="bg1"/>
                </a:solidFill>
              </a:rPr>
              <a:t>ar.org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 err="1">
                <a:solidFill>
                  <a:schemeClr val="bg1"/>
                </a:solidFill>
              </a:rPr>
              <a:t>a.tilley@cgiar.org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9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FB5F7-FF25-34D2-8A7B-50213651D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Context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E322F-FC0E-05E2-F810-0EE8E8C0D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,Sans-Serif" panose="020B0604020202020204" pitchFamily="34" charset="0"/>
            </a:pPr>
            <a:r>
              <a:rPr lang="en-US">
                <a:ea typeface="+mn-lt"/>
                <a:cs typeface="+mn-lt"/>
              </a:rPr>
              <a:t>Rapid development of the digitalization of research in fishery and aquaculture sector</a:t>
            </a:r>
          </a:p>
          <a:p>
            <a:pPr marL="285750" indent="-285750">
              <a:buFont typeface="Arial,Sans-Serif" panose="020B0604020202020204" pitchFamily="34" charset="0"/>
            </a:pPr>
            <a:r>
              <a:rPr lang="en-US">
                <a:ea typeface="+mn-lt"/>
                <a:cs typeface="+mn-lt"/>
              </a:rPr>
              <a:t>Huge numbers of multidisciplinary research data and survey data available online but not easily findable and reusable due to a lack of standardization and proper labeling.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73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B1EDF-9853-2B47-8A5C-7274222730BB}"/>
              </a:ext>
            </a:extLst>
          </p:cNvPr>
          <p:cNvSpPr txBox="1">
            <a:spLocks/>
          </p:cNvSpPr>
          <p:nvPr/>
        </p:nvSpPr>
        <p:spPr bwMode="auto">
          <a:xfrm>
            <a:off x="407988" y="1819275"/>
            <a:ext cx="110077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1828800" algn="l"/>
              </a:tabLst>
              <a:defRPr/>
            </a:pPr>
            <a:r>
              <a:rPr kumimoji="0" lang="en" sz="2800" b="1" i="0" u="none" strike="noStrike" kern="1200" cap="all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TO BE INTEROPERABLE: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1828800" algn="l"/>
              </a:tabLst>
              <a:defRPr/>
            </a:pPr>
            <a:r>
              <a:rPr kumimoji="0" lang="e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I1. (meta)data use a</a:t>
            </a:r>
            <a:r>
              <a:rPr kumimoji="0" lang="en" sz="28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 formal, accessible, shared, and broadly applicable language</a:t>
            </a:r>
            <a:r>
              <a:rPr kumimoji="0" lang="e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 for knowledge representation.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1828800" algn="l"/>
              </a:tabLst>
              <a:defRPr/>
            </a:pPr>
            <a:br>
              <a:rPr kumimoji="0" lang="e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br>
            <a:r>
              <a:rPr kumimoji="0" lang="e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I2. (meta)data use </a:t>
            </a:r>
            <a:r>
              <a:rPr kumimoji="0" lang="en" sz="28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vocabularies that follow FAIR principles.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1828800" algn="l"/>
              </a:tabLst>
              <a:defRPr/>
            </a:pPr>
            <a:br>
              <a:rPr kumimoji="0" lang="e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br>
            <a:r>
              <a:rPr kumimoji="0" lang="e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I3. (meta)data include </a:t>
            </a:r>
            <a:r>
              <a:rPr kumimoji="0" lang="en" sz="28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qualified references</a:t>
            </a:r>
            <a:r>
              <a:rPr kumimoji="0" lang="e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 to other (meta)data.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1828800" algn="l"/>
              </a:tabLst>
              <a:defRPr/>
            </a:pPr>
            <a:endParaRPr kumimoji="0" lang="fr-FR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7170" name="Title Placeholder 1">
            <a:extLst>
              <a:ext uri="{FF2B5EF4-FFF2-40B4-BE49-F238E27FC236}">
                <a16:creationId xmlns:a16="http://schemas.microsoft.com/office/drawing/2014/main" id="{E082F9F6-CA19-FB47-86B8-85F7050B891F}"/>
              </a:ext>
            </a:extLst>
          </p:cNvPr>
          <p:cNvSpPr txBox="1">
            <a:spLocks/>
          </p:cNvSpPr>
          <p:nvPr/>
        </p:nvSpPr>
        <p:spPr bwMode="auto">
          <a:xfrm>
            <a:off x="407988" y="358775"/>
            <a:ext cx="110077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4400" b="0" i="0" u="none" strike="noStrike" kern="1200" cap="none" spc="0" normalizeH="0" baseline="0" noProof="0">
                <a:ln>
                  <a:noFill/>
                </a:ln>
                <a:solidFill>
                  <a:srgbClr val="F7941D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FA</a:t>
            </a:r>
            <a:r>
              <a:rPr kumimoji="0" lang="fr-FR" altLang="fr-FR" sz="4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I</a:t>
            </a:r>
            <a:r>
              <a:rPr kumimoji="0" lang="fr-FR" altLang="fr-FR" sz="4400" b="0" i="0" u="none" strike="noStrike" kern="1200" cap="none" spc="0" normalizeH="0" baseline="0" noProof="0">
                <a:ln>
                  <a:noFill/>
                </a:ln>
                <a:solidFill>
                  <a:srgbClr val="F7941D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R Data </a:t>
            </a:r>
            <a:r>
              <a:rPr kumimoji="0" lang="fr-FR" altLang="fr-FR" sz="4400" b="0" i="0" u="none" strike="noStrike" kern="1200" cap="none" spc="0" normalizeH="0" baseline="0" noProof="0" err="1">
                <a:ln>
                  <a:noFill/>
                </a:ln>
                <a:solidFill>
                  <a:srgbClr val="F7941D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principles</a:t>
            </a:r>
            <a:endParaRPr kumimoji="0" lang="en-US" altLang="en-US" sz="4400" b="0" i="0" u="none" strike="noStrike" kern="1200" cap="none" spc="0" normalizeH="0" baseline="0" noProof="0">
              <a:ln>
                <a:noFill/>
              </a:ln>
              <a:solidFill>
                <a:srgbClr val="F7941D"/>
              </a:solidFill>
              <a:effectLst/>
              <a:uLnTx/>
              <a:uFillTx/>
              <a:latin typeface="Calibri" panose="020F0502020204030204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7160219-8DD1-3742-BBBF-3A31B4CAC659}"/>
              </a:ext>
            </a:extLst>
          </p:cNvPr>
          <p:cNvSpPr txBox="1"/>
          <p:nvPr/>
        </p:nvSpPr>
        <p:spPr>
          <a:xfrm>
            <a:off x="7297738" y="5688806"/>
            <a:ext cx="4117975" cy="30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rId2"/>
              </a:rPr>
              <a:t>https://www.force11.org/group/fairgroup/fairprinciples</a:t>
            </a:r>
            <a:r>
              <a: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3074" name="Picture 2" descr="FAIR Principles - Panosc">
            <a:extLst>
              <a:ext uri="{FF2B5EF4-FFF2-40B4-BE49-F238E27FC236}">
                <a16:creationId xmlns:a16="http://schemas.microsoft.com/office/drawing/2014/main" id="{D11BB588-DE02-EADB-A6FF-41DC3FC01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626" y="358775"/>
            <a:ext cx="4604151" cy="1450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35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B1EDF-9853-2B47-8A5C-7274222730BB}"/>
              </a:ext>
            </a:extLst>
          </p:cNvPr>
          <p:cNvSpPr txBox="1">
            <a:spLocks/>
          </p:cNvSpPr>
          <p:nvPr/>
        </p:nvSpPr>
        <p:spPr bwMode="auto">
          <a:xfrm>
            <a:off x="350261" y="1565275"/>
            <a:ext cx="110077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norm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  <a:latin typeface="Calibri" panose="020F0502020204030204"/>
              </a:rPr>
              <a:t>provides 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1">
              <a:spcBef>
                <a:spcPts val="1000"/>
              </a:spcBef>
              <a:defRPr/>
            </a:pPr>
            <a:r>
              <a:rPr kumimoji="0" lang="en-US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shared vocabulary for a </a:t>
            </a:r>
            <a:r>
              <a:rPr lang="en-US" altLang="en-US">
                <a:solidFill>
                  <a:srgbClr val="000000"/>
                </a:solidFill>
                <a:latin typeface="Calibri" panose="020F0502020204030204"/>
              </a:rPr>
              <a:t>knowledge domain</a:t>
            </a:r>
            <a:r>
              <a:rPr kumimoji="0" lang="en-US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(all the terms)</a:t>
            </a:r>
            <a:endParaRPr lang="en-US" alt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lvl="1">
              <a:spcBef>
                <a:spcPts val="1000"/>
              </a:spcBef>
              <a:defRPr/>
            </a:pPr>
            <a:r>
              <a:rPr kumimoji="0" lang="en-US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textual definitions for the intended meaning of the terms</a:t>
            </a:r>
            <a:endParaRPr lang="en-US" alt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lvl="1">
              <a:spcBef>
                <a:spcPts val="1000"/>
              </a:spcBef>
              <a:defRPr/>
            </a:pPr>
            <a:r>
              <a:rPr kumimoji="0" lang="en-US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 reusable identifiers for concepts</a:t>
            </a:r>
            <a:r>
              <a:rPr lang="en-US" altLang="en-US">
                <a:solidFill>
                  <a:srgbClr val="000000"/>
                </a:solidFill>
                <a:latin typeface="Calibri" panose="020F0502020204030204"/>
              </a:rPr>
              <a:t> </a:t>
            </a:r>
            <a:endParaRPr lang="en-US" alt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lvl="1">
              <a:spcBef>
                <a:spcPts val="1000"/>
              </a:spcBef>
              <a:defRPr/>
            </a:pPr>
            <a:r>
              <a:rPr kumimoji="0" lang="en-US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machine-readable semantics axioms between concepts and definitions– logical representation of human knowledge</a:t>
            </a:r>
            <a:endParaRPr lang="en-US" alt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lvl="1">
              <a:spcBef>
                <a:spcPts val="1000"/>
              </a:spcBef>
              <a:defRPr/>
            </a:pPr>
            <a:r>
              <a:rPr kumimoji="0" lang="en-US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facilitate data publication, data access and analysis</a:t>
            </a:r>
            <a:r>
              <a:rPr lang="en-US" altLang="en-US">
                <a:solidFill>
                  <a:srgbClr val="000000"/>
                </a:solidFill>
                <a:latin typeface="Calibri" panose="020F0502020204030204"/>
              </a:rPr>
              <a:t>, when it is used to annotate data</a:t>
            </a:r>
            <a:endParaRPr lang="en-US" alt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lvl="1">
              <a:spcBef>
                <a:spcPts val="1000"/>
              </a:spcBef>
              <a:defRPr/>
            </a:pPr>
            <a:endParaRPr lang="en-US" altLang="en-US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6146" name="Title Placeholder 1">
            <a:extLst>
              <a:ext uri="{FF2B5EF4-FFF2-40B4-BE49-F238E27FC236}">
                <a16:creationId xmlns:a16="http://schemas.microsoft.com/office/drawing/2014/main" id="{DC2BD351-A7A0-1244-A1BB-48D3BC4303D4}"/>
              </a:ext>
            </a:extLst>
          </p:cNvPr>
          <p:cNvSpPr txBox="1">
            <a:spLocks/>
          </p:cNvSpPr>
          <p:nvPr/>
        </p:nvSpPr>
        <p:spPr bwMode="auto">
          <a:xfrm>
            <a:off x="407988" y="358775"/>
            <a:ext cx="110077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5400" b="0" i="0" u="none" strike="noStrike" kern="1200" cap="none" spc="0" normalizeH="0" baseline="0" noProof="0">
                <a:ln>
                  <a:noFill/>
                </a:ln>
                <a:solidFill>
                  <a:srgbClr val="FA961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What is </a:t>
            </a:r>
            <a:r>
              <a:rPr lang="en-US" altLang="en-US" sz="5400">
                <a:solidFill>
                  <a:srgbClr val="FA961D"/>
                </a:solidFill>
                <a:latin typeface="Calibri Light" panose="020F0302020204030204"/>
              </a:rPr>
              <a:t>an</a:t>
            </a:r>
            <a:r>
              <a:rPr kumimoji="0" lang="en-US" altLang="en-US" sz="5400" b="0" i="0" u="none" strike="noStrike" kern="1200" cap="none" spc="0" normalizeH="0" baseline="0" noProof="0">
                <a:ln>
                  <a:noFill/>
                </a:ln>
                <a:solidFill>
                  <a:srgbClr val="FA961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Ontology</a:t>
            </a:r>
          </a:p>
        </p:txBody>
      </p:sp>
      <p:grpSp>
        <p:nvGrpSpPr>
          <p:cNvPr id="6147" name="Groupe 5">
            <a:extLst>
              <a:ext uri="{FF2B5EF4-FFF2-40B4-BE49-F238E27FC236}">
                <a16:creationId xmlns:a16="http://schemas.microsoft.com/office/drawing/2014/main" id="{85EB1347-1F4F-2442-88F1-B849C1B5C637}"/>
              </a:ext>
            </a:extLst>
          </p:cNvPr>
          <p:cNvGrpSpPr>
            <a:grpSpLocks/>
          </p:cNvGrpSpPr>
          <p:nvPr/>
        </p:nvGrpSpPr>
        <p:grpSpPr bwMode="auto">
          <a:xfrm>
            <a:off x="10003730" y="1050674"/>
            <a:ext cx="1587499" cy="1462088"/>
            <a:chOff x="9366035" y="170123"/>
            <a:chExt cx="2611303" cy="298291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D2CABAA9-9AFC-4E48-8EFA-9EAAAA0D3411}"/>
                </a:ext>
              </a:extLst>
            </p:cNvPr>
            <p:cNvSpPr/>
            <p:nvPr/>
          </p:nvSpPr>
          <p:spPr>
            <a:xfrm>
              <a:off x="11306232" y="1747407"/>
              <a:ext cx="543151" cy="570024"/>
            </a:xfrm>
            <a:prstGeom prst="ellipse">
              <a:avLst/>
            </a:prstGeom>
            <a:solidFill>
              <a:schemeClr val="accent6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6F3BFC64-BDD2-4143-9698-8A32FB4CEF19}"/>
                </a:ext>
              </a:extLst>
            </p:cNvPr>
            <p:cNvSpPr/>
            <p:nvPr/>
          </p:nvSpPr>
          <p:spPr>
            <a:xfrm>
              <a:off x="11434187" y="170123"/>
              <a:ext cx="543151" cy="570024"/>
            </a:xfrm>
            <a:prstGeom prst="ellipse">
              <a:avLst/>
            </a:prstGeom>
            <a:solidFill>
              <a:schemeClr val="tx2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15FAE5B-E340-444B-94CD-0114CDCBE34A}"/>
                </a:ext>
              </a:extLst>
            </p:cNvPr>
            <p:cNvSpPr/>
            <p:nvPr/>
          </p:nvSpPr>
          <p:spPr>
            <a:xfrm>
              <a:off x="10491506" y="1174143"/>
              <a:ext cx="543151" cy="573264"/>
            </a:xfrm>
            <a:prstGeom prst="ellipse">
              <a:avLst/>
            </a:prstGeom>
            <a:solidFill>
              <a:schemeClr val="accent4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3A05F43-C08D-5B4D-B28E-B0C40CDD1D17}"/>
                </a:ext>
              </a:extLst>
            </p:cNvPr>
            <p:cNvSpPr/>
            <p:nvPr/>
          </p:nvSpPr>
          <p:spPr>
            <a:xfrm>
              <a:off x="10642961" y="170123"/>
              <a:ext cx="543151" cy="570024"/>
            </a:xfrm>
            <a:prstGeom prst="ellipse">
              <a:avLst/>
            </a:prstGeom>
            <a:solidFill>
              <a:schemeClr val="accent6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66D05E19-091F-104D-93AC-AE037C2FE64E}"/>
                </a:ext>
              </a:extLst>
            </p:cNvPr>
            <p:cNvSpPr/>
            <p:nvPr/>
          </p:nvSpPr>
          <p:spPr>
            <a:xfrm>
              <a:off x="11306232" y="911803"/>
              <a:ext cx="543151" cy="570024"/>
            </a:xfrm>
            <a:prstGeom prst="ellipse">
              <a:avLst/>
            </a:prstGeom>
            <a:solidFill>
              <a:srgbClr val="00B0F0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A4B84C3C-2C81-1047-9A19-9A1BBD06D4F5}"/>
                </a:ext>
              </a:extLst>
            </p:cNvPr>
            <p:cNvCxnSpPr>
              <a:cxnSpLocks/>
              <a:stCxn id="10" idx="6"/>
              <a:endCxn id="8" idx="2"/>
            </p:cNvCxnSpPr>
            <p:nvPr/>
          </p:nvCxnSpPr>
          <p:spPr>
            <a:xfrm>
              <a:off x="11186112" y="455135"/>
              <a:ext cx="248075" cy="0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58F9116-C8EC-B040-9176-C6639FF7A34A}"/>
                </a:ext>
              </a:extLst>
            </p:cNvPr>
            <p:cNvCxnSpPr>
              <a:cxnSpLocks/>
              <a:stCxn id="11" idx="0"/>
              <a:endCxn id="8" idx="4"/>
            </p:cNvCxnSpPr>
            <p:nvPr/>
          </p:nvCxnSpPr>
          <p:spPr>
            <a:xfrm flipV="1">
              <a:off x="11577808" y="740147"/>
              <a:ext cx="127955" cy="171656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80D674CD-F438-6F40-A306-FE215D943195}"/>
                </a:ext>
              </a:extLst>
            </p:cNvPr>
            <p:cNvCxnSpPr>
              <a:cxnSpLocks/>
              <a:stCxn id="7" idx="0"/>
              <a:endCxn id="11" idx="4"/>
            </p:cNvCxnSpPr>
            <p:nvPr/>
          </p:nvCxnSpPr>
          <p:spPr>
            <a:xfrm flipV="1">
              <a:off x="11577808" y="1481828"/>
              <a:ext cx="0" cy="265579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B5ACB091-4353-3841-8169-8D3282F17F2A}"/>
                </a:ext>
              </a:extLst>
            </p:cNvPr>
            <p:cNvCxnSpPr>
              <a:cxnSpLocks/>
              <a:stCxn id="9" idx="6"/>
              <a:endCxn id="11" idx="2"/>
            </p:cNvCxnSpPr>
            <p:nvPr/>
          </p:nvCxnSpPr>
          <p:spPr>
            <a:xfrm flipV="1">
              <a:off x="11034657" y="1196815"/>
              <a:ext cx="271576" cy="262340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650D037-48B9-124F-84F1-A810CA43A0E4}"/>
                </a:ext>
              </a:extLst>
            </p:cNvPr>
            <p:cNvSpPr/>
            <p:nvPr/>
          </p:nvSpPr>
          <p:spPr>
            <a:xfrm>
              <a:off x="9854348" y="659179"/>
              <a:ext cx="540541" cy="570024"/>
            </a:xfrm>
            <a:prstGeom prst="ellipse">
              <a:avLst/>
            </a:prstGeom>
            <a:solidFill>
              <a:schemeClr val="accent1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97BEEB18-614A-7D44-982F-C0BF753947D1}"/>
                </a:ext>
              </a:extLst>
            </p:cNvPr>
            <p:cNvSpPr/>
            <p:nvPr/>
          </p:nvSpPr>
          <p:spPr>
            <a:xfrm>
              <a:off x="10099810" y="1906106"/>
              <a:ext cx="543151" cy="570024"/>
            </a:xfrm>
            <a:prstGeom prst="ellipse">
              <a:avLst/>
            </a:prstGeom>
            <a:solidFill>
              <a:schemeClr val="accent2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9E7A68EC-BAAC-784C-9320-16F68BFC7818}"/>
                </a:ext>
              </a:extLst>
            </p:cNvPr>
            <p:cNvSpPr/>
            <p:nvPr/>
          </p:nvSpPr>
          <p:spPr>
            <a:xfrm>
              <a:off x="9366035" y="1672914"/>
              <a:ext cx="543151" cy="570024"/>
            </a:xfrm>
            <a:prstGeom prst="ellipse">
              <a:avLst/>
            </a:prstGeom>
            <a:solidFill>
              <a:schemeClr val="accent4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CAA9ECA-974C-8945-897D-71679183C656}"/>
                </a:ext>
              </a:extLst>
            </p:cNvPr>
            <p:cNvSpPr/>
            <p:nvPr/>
          </p:nvSpPr>
          <p:spPr>
            <a:xfrm>
              <a:off x="9773398" y="2583011"/>
              <a:ext cx="543151" cy="570024"/>
            </a:xfrm>
            <a:prstGeom prst="ellipse">
              <a:avLst/>
            </a:prstGeom>
            <a:solidFill>
              <a:schemeClr val="accent4"/>
            </a:solidFill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3844EA4-A01C-E34A-8DAD-8F8AD23D90BA}"/>
                </a:ext>
              </a:extLst>
            </p:cNvPr>
            <p:cNvCxnSpPr>
              <a:cxnSpLocks/>
              <a:stCxn id="17" idx="7"/>
              <a:endCxn id="9" idx="3"/>
            </p:cNvCxnSpPr>
            <p:nvPr/>
          </p:nvCxnSpPr>
          <p:spPr>
            <a:xfrm flipV="1">
              <a:off x="10564622" y="1663199"/>
              <a:ext cx="5223" cy="327115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A2F0623-2111-8C49-88A5-9CF608E0AD13}"/>
                </a:ext>
              </a:extLst>
            </p:cNvPr>
            <p:cNvCxnSpPr>
              <a:cxnSpLocks/>
              <a:stCxn id="19" idx="0"/>
              <a:endCxn id="17" idx="3"/>
            </p:cNvCxnSpPr>
            <p:nvPr/>
          </p:nvCxnSpPr>
          <p:spPr>
            <a:xfrm flipV="1">
              <a:off x="10044974" y="2391922"/>
              <a:ext cx="135788" cy="191089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2698AC3D-E5EB-9A41-88FC-4FA162206351}"/>
                </a:ext>
              </a:extLst>
            </p:cNvPr>
            <p:cNvCxnSpPr>
              <a:cxnSpLocks/>
              <a:stCxn id="16" idx="5"/>
              <a:endCxn id="9" idx="1"/>
            </p:cNvCxnSpPr>
            <p:nvPr/>
          </p:nvCxnSpPr>
          <p:spPr>
            <a:xfrm>
              <a:off x="10316549" y="1144995"/>
              <a:ext cx="253296" cy="113356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808D758A-1DDE-B44F-8A49-7CAEFB8A04C5}"/>
                </a:ext>
              </a:extLst>
            </p:cNvPr>
            <p:cNvCxnSpPr>
              <a:cxnSpLocks/>
              <a:stCxn id="18" idx="6"/>
              <a:endCxn id="17" idx="2"/>
            </p:cNvCxnSpPr>
            <p:nvPr/>
          </p:nvCxnSpPr>
          <p:spPr>
            <a:xfrm>
              <a:off x="9909186" y="1957926"/>
              <a:ext cx="190624" cy="233192"/>
            </a:xfrm>
            <a:prstGeom prst="line">
              <a:avLst/>
            </a:prstGeom>
            <a:ln w="857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767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Placeholder 2">
            <a:extLst>
              <a:ext uri="{FF2B5EF4-FFF2-40B4-BE49-F238E27FC236}">
                <a16:creationId xmlns:a16="http://schemas.microsoft.com/office/drawing/2014/main" id="{39018D02-7AC3-114B-8A2A-2559E32E04A0}"/>
              </a:ext>
            </a:extLst>
          </p:cNvPr>
          <p:cNvSpPr txBox="1">
            <a:spLocks/>
          </p:cNvSpPr>
          <p:nvPr/>
        </p:nvSpPr>
        <p:spPr bwMode="auto">
          <a:xfrm>
            <a:off x="474490" y="1669646"/>
            <a:ext cx="110077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 marL="2286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buClrTx/>
              <a:buSzTx/>
              <a:tabLst/>
              <a:defRPr/>
            </a:pPr>
            <a:r>
              <a:rPr kumimoji="0" lang="en-US" altLang="fr-FR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When using ontologies data is:</a:t>
            </a:r>
            <a:endParaRPr lang="en-US">
              <a:latin typeface="Calibri"/>
              <a:cs typeface="Calibri"/>
            </a:endParaRPr>
          </a:p>
          <a:p>
            <a:pPr marL="685800" marR="0" lvl="1" indent="-228600" algn="l" defTabSz="914400" rtl="0" eaLnBrk="1" fontAlgn="base" latinLnBrk="0" hangingPunct="1"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Easily shared and understood among scientists as ambiguity is reduced;</a:t>
            </a:r>
            <a:endParaRPr lang="en-US" alt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685800" marR="0" lvl="1" indent="-228600" algn="l" defTabSz="914400" rtl="0" eaLnBrk="1" fontAlgn="base" latinLnBrk="0" hangingPunct="1"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Integrated easily with existing resources;</a:t>
            </a:r>
            <a:endParaRPr lang="en-US" alt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685800" marR="0" lvl="1" indent="-228600" algn="l" defTabSz="914400" rtl="0" eaLnBrk="1" fontAlgn="base" latinLnBrk="0" hangingPunct="1"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Searchable in an efficient way, using different views and contexts;</a:t>
            </a:r>
            <a:endParaRPr lang="en-US" alt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685800" marR="0" lvl="1" indent="-228600" algn="l" defTabSz="914400" rtl="0" eaLnBrk="1" fontAlgn="base" latinLnBrk="0" hangingPunct="1"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fr-F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Of better quality, as quality check can be run easily.</a:t>
            </a:r>
            <a:endParaRPr lang="en-US" altLang="fr-FR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2AE9C2A-5E5E-440C-9E97-1333D534DF95}"/>
              </a:ext>
            </a:extLst>
          </p:cNvPr>
          <p:cNvSpPr txBox="1">
            <a:spLocks/>
          </p:cNvSpPr>
          <p:nvPr/>
        </p:nvSpPr>
        <p:spPr bwMode="auto">
          <a:xfrm>
            <a:off x="258359" y="136525"/>
            <a:ext cx="110077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0" i="0" u="none" strike="noStrike" kern="1200" cap="none" spc="0" normalizeH="0" baseline="0" noProof="0">
                <a:ln>
                  <a:noFill/>
                </a:ln>
                <a:solidFill>
                  <a:srgbClr val="F7941D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Benefits of using ontologies</a:t>
            </a:r>
          </a:p>
        </p:txBody>
      </p:sp>
    </p:spTree>
    <p:extLst>
      <p:ext uri="{BB962C8B-B14F-4D97-AF65-F5344CB8AC3E}">
        <p14:creationId xmlns:p14="http://schemas.microsoft.com/office/powerpoint/2010/main" val="2016808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AA4163-1B0E-4449-9E37-74E40C13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670" y="334784"/>
            <a:ext cx="10241280" cy="1234440"/>
          </a:xfrm>
        </p:spPr>
        <p:txBody>
          <a:bodyPr/>
          <a:lstStyle/>
          <a:p>
            <a:r>
              <a:rPr lang="fr-FR" err="1"/>
              <a:t>What</a:t>
            </a:r>
            <a:r>
              <a:rPr lang="fr-FR"/>
              <a:t> </a:t>
            </a:r>
            <a:r>
              <a:rPr lang="fr-FR" err="1"/>
              <a:t>semantic</a:t>
            </a:r>
            <a:r>
              <a:rPr lang="fr-FR"/>
              <a:t> </a:t>
            </a:r>
            <a:r>
              <a:rPr lang="fr-FR" err="1"/>
              <a:t>resources</a:t>
            </a:r>
            <a:r>
              <a:rPr lang="fr-FR"/>
              <a:t> </a:t>
            </a:r>
            <a:r>
              <a:rPr lang="fr-FR" err="1"/>
              <a:t>exist</a:t>
            </a:r>
            <a:r>
              <a:rPr lang="fr-FR"/>
              <a:t>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2EF507-A7A6-7F4A-A185-BCFCA2C96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379" y="1651520"/>
            <a:ext cx="10737734" cy="487144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b="1"/>
              <a:t>FISHO</a:t>
            </a:r>
            <a:r>
              <a:rPr lang="en-US"/>
              <a:t> = ichthyology, diversity, and adaptation (Ali, et al., 2017)</a:t>
            </a:r>
            <a:endParaRPr lang="en-US">
              <a:cs typeface="Calibri"/>
            </a:endParaRPr>
          </a:p>
          <a:p>
            <a:r>
              <a:rPr lang="en-US"/>
              <a:t>Draft ontologies developed by Food and Agriculture Organization (FAO)  (Caracciolo, et al., 2012)</a:t>
            </a:r>
            <a:endParaRPr lang="en-US">
              <a:cs typeface="Calibri"/>
            </a:endParaRPr>
          </a:p>
          <a:p>
            <a:r>
              <a:rPr lang="en-US" b="1"/>
              <a:t>AGROVOC </a:t>
            </a:r>
            <a:r>
              <a:rPr lang="en-US"/>
              <a:t>thesaurus = around 38,000 concepts. </a:t>
            </a:r>
          </a:p>
          <a:p>
            <a:r>
              <a:rPr lang="en-US" b="1"/>
              <a:t>Thesaurus on Aquatic Science and Fisheries Abstracts (ASFA</a:t>
            </a:r>
            <a:r>
              <a:rPr lang="en-US"/>
              <a:t>): Multilingual controlled vocabulary to index the content of the Aquatic Sciences and Fisheries Abstracts, not data. Being integrated into AGROVOC</a:t>
            </a:r>
            <a:endParaRPr lang="en-US">
              <a:cs typeface="Calibri"/>
            </a:endParaRPr>
          </a:p>
          <a:p>
            <a:r>
              <a:rPr lang="en-US" b="1">
                <a:cs typeface="Calibri"/>
              </a:rPr>
              <a:t>Agronomy ontology, Environmental Ontology: </a:t>
            </a:r>
            <a:r>
              <a:rPr lang="en-US">
                <a:cs typeface="Calibri"/>
              </a:rPr>
              <a:t>part of these resources have defining terms that are relevant to fish research</a:t>
            </a:r>
          </a:p>
          <a:p>
            <a:endParaRPr lang="en-US" b="1">
              <a:cs typeface="Calibri"/>
            </a:endParaRPr>
          </a:p>
          <a:p>
            <a:endParaRPr lang="en-US"/>
          </a:p>
          <a:p>
            <a:endParaRPr lang="en-US"/>
          </a:p>
          <a:p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0585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F13F93-386B-DE6C-3B71-C6F207E5C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cs typeface="Calibri Light"/>
              </a:rPr>
              <a:t>Team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374DD0-23BB-E2EC-7EBF-9E66F854D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fr-FR">
              <a:cs typeface="Calibri"/>
            </a:endParaRPr>
          </a:p>
          <a:p>
            <a:endParaRPr lang="fr-FR">
              <a:cs typeface="Calibri"/>
            </a:endParaRPr>
          </a:p>
        </p:txBody>
      </p:sp>
      <p:pic>
        <p:nvPicPr>
          <p:cNvPr id="6" name="Image 6" descr="Une image contenant ciel, extérieur, personne, homme&#10;&#10;Description générée automatiquement">
            <a:extLst>
              <a:ext uri="{FF2B5EF4-FFF2-40B4-BE49-F238E27FC236}">
                <a16:creationId xmlns:a16="http://schemas.microsoft.com/office/drawing/2014/main" id="{A35BBC74-3B84-6512-4EE3-ACF0B14CA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32" y="2479386"/>
            <a:ext cx="952500" cy="952500"/>
          </a:xfrm>
          <a:prstGeom prst="rect">
            <a:avLst/>
          </a:prstGeom>
        </p:spPr>
      </p:pic>
      <p:pic>
        <p:nvPicPr>
          <p:cNvPr id="7" name="Image 7" descr="Une image contenant personne, homme, souriant, posant&#10;&#10;Description générée automatiquement">
            <a:extLst>
              <a:ext uri="{FF2B5EF4-FFF2-40B4-BE49-F238E27FC236}">
                <a16:creationId xmlns:a16="http://schemas.microsoft.com/office/drawing/2014/main" id="{52C086AB-4E7C-2C3E-4A84-14A547D8D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615" y="2499711"/>
            <a:ext cx="971550" cy="97155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55E5C64-E6D7-9417-C9C8-A0F14CF99475}"/>
              </a:ext>
            </a:extLst>
          </p:cNvPr>
          <p:cNvSpPr txBox="1"/>
          <p:nvPr/>
        </p:nvSpPr>
        <p:spPr>
          <a:xfrm>
            <a:off x="1891875" y="3539217"/>
            <a:ext cx="2212131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050" b="1" err="1">
                <a:solidFill>
                  <a:srgbClr val="333333"/>
                </a:solidFill>
                <a:latin typeface="Arial"/>
                <a:ea typeface="Arial"/>
                <a:cs typeface="Arial"/>
              </a:rPr>
              <a:t>Jerome</a:t>
            </a:r>
            <a:r>
              <a:rPr lang="fr-FR" sz="1050" b="1">
                <a:solidFill>
                  <a:srgbClr val="333333"/>
                </a:solidFill>
                <a:latin typeface="Arial"/>
                <a:ea typeface="Arial"/>
                <a:cs typeface="Arial"/>
              </a:rPr>
              <a:t> Delamare-Deboutteville</a:t>
            </a:r>
          </a:p>
          <a:p>
            <a:pPr algn="l"/>
            <a:r>
              <a:rPr lang="fr-FR" sz="1050" err="1">
                <a:solidFill>
                  <a:srgbClr val="333333"/>
                </a:solidFill>
                <a:latin typeface="Arial"/>
                <a:cs typeface="Arial"/>
              </a:rPr>
              <a:t>Scientist</a:t>
            </a:r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B5BD416-F3BC-1851-C319-4470C3FA1542}"/>
              </a:ext>
            </a:extLst>
          </p:cNvPr>
          <p:cNvSpPr txBox="1"/>
          <p:nvPr/>
        </p:nvSpPr>
        <p:spPr>
          <a:xfrm>
            <a:off x="3886932" y="5352641"/>
            <a:ext cx="1563030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b="1">
                <a:solidFill>
                  <a:srgbClr val="333333"/>
                </a:solidFill>
                <a:latin typeface="Arial"/>
                <a:cs typeface="Arial"/>
              </a:rPr>
              <a:t>E. Fernando Cagua</a:t>
            </a:r>
            <a:endParaRPr lang="en-US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r>
              <a:rPr lang="en-US" sz="1050">
                <a:solidFill>
                  <a:srgbClr val="333333"/>
                </a:solidFill>
                <a:latin typeface="Arial"/>
                <a:cs typeface="Arial"/>
              </a:rPr>
              <a:t>Consultant Data Scientist</a:t>
            </a:r>
            <a:endParaRPr lang="en-US">
              <a:cs typeface="Calibri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64B74D-D7E3-50AC-5424-FFEBDB35B696}"/>
              </a:ext>
            </a:extLst>
          </p:cNvPr>
          <p:cNvSpPr txBox="1"/>
          <p:nvPr/>
        </p:nvSpPr>
        <p:spPr>
          <a:xfrm>
            <a:off x="2273384" y="5328705"/>
            <a:ext cx="1525859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b="1">
                <a:solidFill>
                  <a:srgbClr val="333333"/>
                </a:solidFill>
                <a:latin typeface="Arial"/>
                <a:cs typeface="Arial"/>
              </a:rPr>
              <a:t>Saadiah Ghazali</a:t>
            </a:r>
            <a:endParaRPr lang="en-US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r>
              <a:rPr lang="en-US" sz="1050">
                <a:solidFill>
                  <a:srgbClr val="333333"/>
                </a:solidFill>
                <a:latin typeface="Arial"/>
                <a:cs typeface="Arial"/>
              </a:rPr>
              <a:t>Data Management Specialist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513A61A-7F1B-4C3F-1183-1A11A9D92611}"/>
              </a:ext>
            </a:extLst>
          </p:cNvPr>
          <p:cNvSpPr txBox="1"/>
          <p:nvPr/>
        </p:nvSpPr>
        <p:spPr>
          <a:xfrm>
            <a:off x="6744855" y="5414030"/>
            <a:ext cx="2009079" cy="595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b="1" dirty="0">
                <a:solidFill>
                  <a:srgbClr val="333333"/>
                </a:solidFill>
                <a:latin typeface="Arial"/>
                <a:cs typeface="Arial"/>
              </a:rPr>
              <a:t>Marie-Angelique Laporte</a:t>
            </a:r>
            <a:endParaRPr lang="en-US" dirty="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r>
              <a:rPr lang="en-US" sz="1050" dirty="0">
                <a:solidFill>
                  <a:srgbClr val="333333"/>
                </a:solidFill>
                <a:latin typeface="Arial"/>
                <a:cs typeface="Arial"/>
              </a:rPr>
              <a:t>Associate Scientist -  Alliance Biodiversity-CIAT</a:t>
            </a:r>
            <a:endParaRPr lang="en-US" dirty="0">
              <a:cs typeface="Calibri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B16F5C6-5876-28EF-8DDD-CCC12828F567}"/>
              </a:ext>
            </a:extLst>
          </p:cNvPr>
          <p:cNvSpPr txBox="1"/>
          <p:nvPr/>
        </p:nvSpPr>
        <p:spPr>
          <a:xfrm>
            <a:off x="544945" y="3558309"/>
            <a:ext cx="2743200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b="1">
                <a:solidFill>
                  <a:srgbClr val="333333"/>
                </a:solidFill>
                <a:latin typeface="Arial"/>
                <a:cs typeface="Arial"/>
              </a:rPr>
              <a:t>Alex Tilley </a:t>
            </a:r>
          </a:p>
          <a:p>
            <a:r>
              <a:rPr lang="en-US" sz="1050">
                <a:solidFill>
                  <a:srgbClr val="333333"/>
                </a:solidFill>
                <a:latin typeface="Arial"/>
                <a:cs typeface="Arial"/>
              </a:rPr>
              <a:t>Senior Scientist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0B4C0E-C797-8B88-1061-24121C790FEE}"/>
              </a:ext>
            </a:extLst>
          </p:cNvPr>
          <p:cNvSpPr txBox="1"/>
          <p:nvPr/>
        </p:nvSpPr>
        <p:spPr>
          <a:xfrm>
            <a:off x="6890158" y="3595199"/>
            <a:ext cx="1967491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b="1" dirty="0">
                <a:solidFill>
                  <a:srgbClr val="333333"/>
                </a:solidFill>
                <a:latin typeface="Arial"/>
                <a:cs typeface="Arial"/>
              </a:rPr>
              <a:t>Elizabeth Arnaud</a:t>
            </a:r>
            <a:r>
              <a:rPr lang="en-US" sz="1050" b="1">
                <a:solidFill>
                  <a:srgbClr val="333333"/>
                </a:solidFill>
                <a:latin typeface="Arial"/>
                <a:cs typeface="Arial"/>
              </a:rPr>
              <a:t> </a:t>
            </a:r>
          </a:p>
          <a:p>
            <a:r>
              <a:rPr lang="en-US" sz="1050" dirty="0">
                <a:solidFill>
                  <a:srgbClr val="333333"/>
                </a:solidFill>
                <a:latin typeface="Arial"/>
                <a:cs typeface="Arial"/>
              </a:rPr>
              <a:t>Senior scientist – Alliance Biodiversity-CIAT</a:t>
            </a:r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F2D17E-4591-3235-0088-11EBBAFB97DA}"/>
              </a:ext>
            </a:extLst>
          </p:cNvPr>
          <p:cNvSpPr txBox="1"/>
          <p:nvPr/>
        </p:nvSpPr>
        <p:spPr>
          <a:xfrm>
            <a:off x="8982757" y="5327072"/>
            <a:ext cx="2790247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050" b="1">
                <a:latin typeface="Arial"/>
                <a:cs typeface="Arial"/>
              </a:rPr>
              <a:t>Daryl </a:t>
            </a:r>
            <a:r>
              <a:rPr lang="fr-FR" sz="1050" b="1" err="1">
                <a:latin typeface="Arial"/>
                <a:ea typeface="+mn-lt"/>
                <a:cs typeface="Arial"/>
              </a:rPr>
              <a:t>Lustracion</a:t>
            </a:r>
            <a:r>
              <a:rPr lang="fr-FR" sz="1050" b="1">
                <a:latin typeface="Arial"/>
                <a:ea typeface="+mn-lt"/>
                <a:cs typeface="Arial"/>
              </a:rPr>
              <a:t> </a:t>
            </a:r>
            <a:r>
              <a:rPr lang="fr-FR" sz="1050" b="1" err="1">
                <a:latin typeface="Arial"/>
                <a:cs typeface="Arial"/>
              </a:rPr>
              <a:t>Superio</a:t>
            </a:r>
            <a:endParaRPr lang="fr-FR" sz="1050" b="1">
              <a:latin typeface="Arial"/>
              <a:cs typeface="Arial"/>
            </a:endParaRPr>
          </a:p>
          <a:p>
            <a:r>
              <a:rPr lang="fr-FR" sz="1050">
                <a:latin typeface="Arial"/>
                <a:cs typeface="Arial"/>
              </a:rPr>
              <a:t>Consultant, Philippines</a:t>
            </a:r>
            <a:endParaRPr lang="fr-FR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4DED167-EA3D-8F3E-0238-BFCB914F9BA1}"/>
              </a:ext>
            </a:extLst>
          </p:cNvPr>
          <p:cNvSpPr txBox="1"/>
          <p:nvPr/>
        </p:nvSpPr>
        <p:spPr>
          <a:xfrm>
            <a:off x="8937815" y="3350097"/>
            <a:ext cx="1787764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050" b="1" dirty="0" err="1">
                <a:latin typeface="Arial"/>
                <a:cs typeface="Arial"/>
              </a:rPr>
              <a:t>Tusnuva</a:t>
            </a:r>
            <a:r>
              <a:rPr lang="fr-FR" sz="1050" b="1" dirty="0">
                <a:latin typeface="Arial"/>
                <a:cs typeface="Arial"/>
              </a:rPr>
              <a:t> </a:t>
            </a:r>
            <a:r>
              <a:rPr lang="fr-FR" sz="1050" b="1" dirty="0" err="1">
                <a:latin typeface="Arial"/>
                <a:cs typeface="Arial"/>
              </a:rPr>
              <a:t>Jahan</a:t>
            </a:r>
            <a:endParaRPr lang="fr-FR" sz="1050" b="1" dirty="0">
              <a:latin typeface="Arial"/>
              <a:cs typeface="Arial"/>
            </a:endParaRPr>
          </a:p>
          <a:p>
            <a:r>
              <a:rPr lang="fr-FR" sz="1050" dirty="0">
                <a:latin typeface="Arial"/>
                <a:cs typeface="Arial"/>
              </a:rPr>
              <a:t>Master </a:t>
            </a:r>
            <a:r>
              <a:rPr lang="fr-FR" sz="1050" dirty="0" err="1">
                <a:latin typeface="Arial"/>
                <a:cs typeface="Arial"/>
              </a:rPr>
              <a:t>student</a:t>
            </a:r>
            <a:r>
              <a:rPr lang="fr-FR" sz="1050" dirty="0">
                <a:latin typeface="Arial"/>
                <a:cs typeface="Arial"/>
              </a:rPr>
              <a:t>, </a:t>
            </a:r>
            <a:r>
              <a:rPr lang="fr-FR" sz="1050" dirty="0" err="1">
                <a:latin typeface="Arial"/>
                <a:cs typeface="Arial"/>
              </a:rPr>
              <a:t>University</a:t>
            </a:r>
            <a:r>
              <a:rPr lang="fr-FR" sz="1050" dirty="0">
                <a:latin typeface="Arial"/>
                <a:cs typeface="Arial"/>
              </a:rPr>
              <a:t> of </a:t>
            </a:r>
            <a:r>
              <a:rPr lang="fr-FR" sz="1050">
                <a:latin typeface="Arial"/>
                <a:cs typeface="Arial"/>
              </a:rPr>
              <a:t>Lille</a:t>
            </a:r>
            <a:r>
              <a:rPr lang="fr-FR" sz="1050" dirty="0">
                <a:latin typeface="Arial"/>
                <a:cs typeface="Arial"/>
              </a:rPr>
              <a:t>, France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 19" descr="Une image contenant personne, extérieur&#10;&#10;Description générée automatiquement">
            <a:extLst>
              <a:ext uri="{FF2B5EF4-FFF2-40B4-BE49-F238E27FC236}">
                <a16:creationId xmlns:a16="http://schemas.microsoft.com/office/drawing/2014/main" id="{24474353-D69E-7124-F7DC-B80B05B41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9667" y="2461084"/>
            <a:ext cx="1047707" cy="1042046"/>
          </a:xfrm>
          <a:prstGeom prst="rect">
            <a:avLst/>
          </a:prstGeom>
        </p:spPr>
      </p:pic>
      <p:pic>
        <p:nvPicPr>
          <p:cNvPr id="20" name="Image 20" descr="Une image contenant personne, mur, intérieur, posant&#10;&#10;Description générée automatiquement">
            <a:extLst>
              <a:ext uri="{FF2B5EF4-FFF2-40B4-BE49-F238E27FC236}">
                <a16:creationId xmlns:a16="http://schemas.microsoft.com/office/drawing/2014/main" id="{3435CAD0-97B9-D0E3-4F41-DDA980CE4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168" y="4262986"/>
            <a:ext cx="875111" cy="972559"/>
          </a:xfrm>
          <a:prstGeom prst="rect">
            <a:avLst/>
          </a:prstGeom>
        </p:spPr>
      </p:pic>
      <p:pic>
        <p:nvPicPr>
          <p:cNvPr id="21" name="Image 21" descr="Une image contenant habits, personne, écharpe, intérieur&#10;&#10;Description générée automatiquement">
            <a:extLst>
              <a:ext uri="{FF2B5EF4-FFF2-40B4-BE49-F238E27FC236}">
                <a16:creationId xmlns:a16="http://schemas.microsoft.com/office/drawing/2014/main" id="{5886796C-8FBA-F53D-0D66-43ECE4F827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1883" y="4233663"/>
            <a:ext cx="1016000" cy="1016000"/>
          </a:xfrm>
          <a:prstGeom prst="rect">
            <a:avLst/>
          </a:prstGeom>
        </p:spPr>
      </p:pic>
      <p:pic>
        <p:nvPicPr>
          <p:cNvPr id="22" name="Image 22" descr="Une image contenant montagne, personne, extérieur, ciel&#10;&#10;Description générée automatiquement">
            <a:extLst>
              <a:ext uri="{FF2B5EF4-FFF2-40B4-BE49-F238E27FC236}">
                <a16:creationId xmlns:a16="http://schemas.microsoft.com/office/drawing/2014/main" id="{DBBC1A41-6B81-67E0-AD71-9D0CE3A351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2874" y="4263511"/>
            <a:ext cx="1004455" cy="1004455"/>
          </a:xfrm>
          <a:prstGeom prst="rect">
            <a:avLst/>
          </a:prstGeom>
        </p:spPr>
      </p:pic>
      <p:pic>
        <p:nvPicPr>
          <p:cNvPr id="23" name="Image 23" descr="Une image contenant verres&#10;&#10;Description générée automatiquement">
            <a:extLst>
              <a:ext uri="{FF2B5EF4-FFF2-40B4-BE49-F238E27FC236}">
                <a16:creationId xmlns:a16="http://schemas.microsoft.com/office/drawing/2014/main" id="{598FC298-1874-A5D5-17B9-CE0FA1D43A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3881" y="2442155"/>
            <a:ext cx="1003378" cy="926713"/>
          </a:xfrm>
          <a:prstGeom prst="rect">
            <a:avLst/>
          </a:prstGeom>
        </p:spPr>
      </p:pic>
      <p:pic>
        <p:nvPicPr>
          <p:cNvPr id="24" name="Image 24" descr="Une image contenant homme, mur, personne, souriant&#10;&#10;Description générée automatiquement">
            <a:extLst>
              <a:ext uri="{FF2B5EF4-FFF2-40B4-BE49-F238E27FC236}">
                <a16:creationId xmlns:a16="http://schemas.microsoft.com/office/drawing/2014/main" id="{D9C90EA1-FCC2-0EB1-9AE4-B68F3BCC71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5934" y="4075185"/>
            <a:ext cx="983399" cy="1174131"/>
          </a:xfrm>
          <a:prstGeom prst="rect">
            <a:avLst/>
          </a:prstGeom>
        </p:spPr>
      </p:pic>
      <p:pic>
        <p:nvPicPr>
          <p:cNvPr id="25" name="Image 25">
            <a:extLst>
              <a:ext uri="{FF2B5EF4-FFF2-40B4-BE49-F238E27FC236}">
                <a16:creationId xmlns:a16="http://schemas.microsoft.com/office/drawing/2014/main" id="{5A6366C2-F1C8-0DD7-288C-708E06100F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87211" y="1395412"/>
            <a:ext cx="1743941" cy="799812"/>
          </a:xfrm>
          <a:prstGeom prst="rect">
            <a:avLst/>
          </a:prstGeom>
        </p:spPr>
      </p:pic>
      <p:pic>
        <p:nvPicPr>
          <p:cNvPr id="4" name="Image 4">
            <a:extLst>
              <a:ext uri="{FF2B5EF4-FFF2-40B4-BE49-F238E27FC236}">
                <a16:creationId xmlns:a16="http://schemas.microsoft.com/office/drawing/2014/main" id="{6AF72388-1C71-629D-BFC7-41CC0807AC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31205" y="1181513"/>
            <a:ext cx="2027664" cy="1056680"/>
          </a:xfrm>
          <a:prstGeom prst="rect">
            <a:avLst/>
          </a:prstGeom>
        </p:spPr>
      </p:pic>
      <p:pic>
        <p:nvPicPr>
          <p:cNvPr id="9" name="Image 14" descr="Une image contenant personne, mur, homme, intérieur&#10;&#10;Description générée automatiquement">
            <a:extLst>
              <a:ext uri="{FF2B5EF4-FFF2-40B4-BE49-F238E27FC236}">
                <a16:creationId xmlns:a16="http://schemas.microsoft.com/office/drawing/2014/main" id="{92807809-8311-69A4-42C7-AE79A80014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57998" y="2487535"/>
            <a:ext cx="1009418" cy="990833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BCC2E24-49EB-F4F2-4D14-7620CA55669A}"/>
              </a:ext>
            </a:extLst>
          </p:cNvPr>
          <p:cNvSpPr txBox="1"/>
          <p:nvPr/>
        </p:nvSpPr>
        <p:spPr>
          <a:xfrm>
            <a:off x="4059042" y="3594410"/>
            <a:ext cx="2485560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050" b="1" dirty="0">
                <a:latin typeface="Calibri"/>
              </a:rPr>
              <a:t>Rodrigue </a:t>
            </a:r>
            <a:r>
              <a:rPr lang="fr-FR" sz="1050" b="1" dirty="0" err="1">
                <a:latin typeface="Calibri"/>
              </a:rPr>
              <a:t>Yossa</a:t>
            </a:r>
            <a:endParaRPr lang="fr-FR" sz="1050" b="1">
              <a:latin typeface="Calibri"/>
              <a:cs typeface="Calibri"/>
            </a:endParaRPr>
          </a:p>
          <a:p>
            <a:r>
              <a:rPr lang="fr-FR" sz="1050" dirty="0" err="1">
                <a:ea typeface="+mn-lt"/>
                <a:cs typeface="+mn-lt"/>
              </a:rPr>
              <a:t>Scientist</a:t>
            </a:r>
            <a:r>
              <a:rPr lang="fr-FR" sz="1050" dirty="0">
                <a:ea typeface="+mn-lt"/>
                <a:cs typeface="+mn-lt"/>
              </a:rPr>
              <a:t> (Fish </a:t>
            </a:r>
            <a:r>
              <a:rPr lang="fr-FR" sz="1050" dirty="0" err="1">
                <a:ea typeface="+mn-lt"/>
                <a:cs typeface="+mn-lt"/>
              </a:rPr>
              <a:t>Feeds</a:t>
            </a:r>
            <a:r>
              <a:rPr lang="fr-FR" sz="1050" dirty="0">
                <a:ea typeface="+mn-lt"/>
                <a:cs typeface="+mn-lt"/>
              </a:rPr>
              <a:t> &amp; Nutrition)</a:t>
            </a:r>
            <a:endParaRPr lang="fr-FR" dirty="0"/>
          </a:p>
        </p:txBody>
      </p:sp>
      <p:pic>
        <p:nvPicPr>
          <p:cNvPr id="17" name="Image 25">
            <a:extLst>
              <a:ext uri="{FF2B5EF4-FFF2-40B4-BE49-F238E27FC236}">
                <a16:creationId xmlns:a16="http://schemas.microsoft.com/office/drawing/2014/main" id="{A3273E03-8270-7BBB-A1E4-CFF4B425DF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2730" y="4076584"/>
            <a:ext cx="1074466" cy="1055881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80AC4713-F9C3-F309-ABD2-BE3BEE78A55A}"/>
              </a:ext>
            </a:extLst>
          </p:cNvPr>
          <p:cNvSpPr txBox="1"/>
          <p:nvPr/>
        </p:nvSpPr>
        <p:spPr>
          <a:xfrm>
            <a:off x="4304370" y="5464097"/>
            <a:ext cx="180975" cy="3619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B6CDCFC-71DA-C9A2-7E0B-8622E39D1E56}"/>
              </a:ext>
            </a:extLst>
          </p:cNvPr>
          <p:cNvSpPr txBox="1"/>
          <p:nvPr/>
        </p:nvSpPr>
        <p:spPr>
          <a:xfrm>
            <a:off x="542692" y="5267092"/>
            <a:ext cx="1909413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050" dirty="0">
                <a:latin typeface="Arial"/>
                <a:cs typeface="Arial"/>
              </a:rPr>
              <a:t>Kelvin </a:t>
            </a:r>
            <a:r>
              <a:rPr lang="fr-FR" sz="1050" dirty="0" err="1">
                <a:latin typeface="Arial"/>
                <a:cs typeface="Arial"/>
              </a:rPr>
              <a:t>Mashisia</a:t>
            </a:r>
            <a:r>
              <a:rPr lang="fr-FR" sz="1050" dirty="0">
                <a:latin typeface="Arial"/>
                <a:cs typeface="Arial"/>
              </a:rPr>
              <a:t> </a:t>
            </a:r>
            <a:r>
              <a:rPr lang="fr-FR" sz="1050" dirty="0" err="1">
                <a:latin typeface="Arial"/>
                <a:ea typeface="+mn-lt"/>
                <a:cs typeface="+mn-lt"/>
              </a:rPr>
              <a:t>Shikuku</a:t>
            </a:r>
            <a:endParaRPr lang="fr-FR" sz="1050">
              <a:latin typeface="Arial"/>
              <a:ea typeface="+mn-lt"/>
              <a:cs typeface="+mn-lt"/>
            </a:endParaRPr>
          </a:p>
          <a:p>
            <a:r>
              <a:rPr lang="fr-FR" sz="1050" dirty="0">
                <a:latin typeface="Arial"/>
                <a:cs typeface="Calibri"/>
              </a:rPr>
              <a:t>Economist</a:t>
            </a:r>
          </a:p>
        </p:txBody>
      </p:sp>
      <p:pic>
        <p:nvPicPr>
          <p:cNvPr id="30" name="Image 30" descr="Une image contenant personne, homme, souriant, posant&#10;&#10;Description générée automatiquement">
            <a:extLst>
              <a:ext uri="{FF2B5EF4-FFF2-40B4-BE49-F238E27FC236}">
                <a16:creationId xmlns:a16="http://schemas.microsoft.com/office/drawing/2014/main" id="{A7B2C28F-0A28-7582-73F3-B6DB7C7828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86851" y="4318192"/>
            <a:ext cx="916491" cy="897905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5DF021D8-3222-A430-761D-F5B91A52D465}"/>
              </a:ext>
            </a:extLst>
          </p:cNvPr>
          <p:cNvSpPr txBox="1"/>
          <p:nvPr/>
        </p:nvSpPr>
        <p:spPr>
          <a:xfrm>
            <a:off x="5300545" y="5326566"/>
            <a:ext cx="1286804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050" b="1" dirty="0">
                <a:cs typeface="Calibri"/>
              </a:rPr>
              <a:t>Matthew Hamilton</a:t>
            </a:r>
          </a:p>
          <a:p>
            <a:r>
              <a:rPr lang="fr-FR" sz="1050" b="1" dirty="0" err="1">
                <a:cs typeface="Calibri"/>
              </a:rPr>
              <a:t>Genetics</a:t>
            </a:r>
          </a:p>
          <a:p>
            <a:endParaRPr lang="fr-FR" sz="1050" b="1" dirty="0">
              <a:cs typeface="Calibri"/>
            </a:endParaRPr>
          </a:p>
        </p:txBody>
      </p:sp>
      <p:pic>
        <p:nvPicPr>
          <p:cNvPr id="1026" name="Picture 2" descr="Jacqueline MULIRO | MBA BSc | Consultative Group on International  Agricultural Research, Montpellier | CGIAR | WorldFish Research  Organization | profile on ResearchGate">
            <a:extLst>
              <a:ext uri="{FF2B5EF4-FFF2-40B4-BE49-F238E27FC236}">
                <a16:creationId xmlns:a16="http://schemas.microsoft.com/office/drawing/2014/main" id="{D0B9936E-09DB-B0B2-3E79-9291BEF17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58" y="5841427"/>
            <a:ext cx="874997" cy="87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95CCB94-A272-8971-7B5B-FE6AA3B92D64}"/>
              </a:ext>
            </a:extLst>
          </p:cNvPr>
          <p:cNvSpPr txBox="1"/>
          <p:nvPr/>
        </p:nvSpPr>
        <p:spPr>
          <a:xfrm>
            <a:off x="1916545" y="6363093"/>
            <a:ext cx="2204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Jacqueline </a:t>
            </a:r>
            <a:r>
              <a:rPr lang="fr-FR" sz="1050" dirty="0" err="1"/>
              <a:t>Muliro</a:t>
            </a:r>
            <a:r>
              <a:rPr lang="fr-FR" sz="1050" dirty="0"/>
              <a:t> – ex-data manager</a:t>
            </a:r>
          </a:p>
        </p:txBody>
      </p:sp>
    </p:spTree>
    <p:extLst>
      <p:ext uri="{BB962C8B-B14F-4D97-AF65-F5344CB8AC3E}">
        <p14:creationId xmlns:p14="http://schemas.microsoft.com/office/powerpoint/2010/main" val="1270521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2A49FBF9-AD58-1249-A402-6426CCAAB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051" y="1757172"/>
            <a:ext cx="6061572" cy="366766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D7DBDA-8E11-944A-9CEF-64EBBD430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75" y="190423"/>
            <a:ext cx="10241280" cy="1234440"/>
          </a:xfrm>
        </p:spPr>
        <p:txBody>
          <a:bodyPr/>
          <a:lstStyle/>
          <a:p>
            <a:r>
              <a:rPr lang="fr-FR"/>
              <a:t>A new </a:t>
            </a:r>
            <a:r>
              <a:rPr lang="fr-FR" err="1"/>
              <a:t>ontology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04C84E-1171-8B4A-898D-07B8FABD5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50" y="2147922"/>
            <a:ext cx="5574605" cy="4851449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400" dirty="0"/>
              <a:t>Design the knowledge model with experts in fisheries, genetics, aquaculture</a:t>
            </a:r>
            <a:endParaRPr lang="fr-FR" sz="2400"/>
          </a:p>
          <a:p>
            <a:r>
              <a:rPr lang="en-US" sz="2400" dirty="0"/>
              <a:t>Extraction of </a:t>
            </a:r>
            <a:r>
              <a:rPr lang="en-PH" sz="2400" dirty="0">
                <a:solidFill>
                  <a:schemeClr val="accent2">
                    <a:lumMod val="75000"/>
                  </a:schemeClr>
                </a:solidFill>
                <a:ea typeface="+mn-lt"/>
                <a:cs typeface="+mn-lt"/>
              </a:rPr>
              <a:t>380</a:t>
            </a:r>
            <a:r>
              <a:rPr lang="en-PH" sz="2400" dirty="0">
                <a:ea typeface="+mn-lt"/>
                <a:cs typeface="+mn-lt"/>
              </a:rPr>
              <a:t> Small-scale Fisheries and Aquaculture Ontology concepts</a:t>
            </a:r>
            <a:r>
              <a:rPr lang="en-US" sz="2400" dirty="0"/>
              <a:t> from publications : papers, thesauri, data files</a:t>
            </a:r>
            <a:endParaRPr lang="fr-FR" sz="2400">
              <a:cs typeface="Calibri"/>
            </a:endParaRPr>
          </a:p>
          <a:p>
            <a:r>
              <a:rPr lang="en-US" sz="2400" dirty="0"/>
              <a:t>Validation with domain experts</a:t>
            </a:r>
            <a:endParaRPr lang="en-US" sz="2400">
              <a:cs typeface="Calibri"/>
            </a:endParaRPr>
          </a:p>
          <a:p>
            <a:r>
              <a:rPr lang="en-US" sz="2400" dirty="0"/>
              <a:t>Adding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definitions </a:t>
            </a:r>
            <a:r>
              <a:rPr lang="en-US" sz="2400" dirty="0"/>
              <a:t>to concepts</a:t>
            </a:r>
            <a:endParaRPr lang="en-US" sz="2400" dirty="0">
              <a:ea typeface="Calibri"/>
              <a:cs typeface="Calibri"/>
            </a:endParaRPr>
          </a:p>
          <a:p>
            <a:r>
              <a:rPr lang="en-US" sz="2400" dirty="0"/>
              <a:t>Reuse</a:t>
            </a:r>
            <a:r>
              <a:rPr lang="en-US" sz="2400" dirty="0">
                <a:cs typeface="Calibri"/>
              </a:rPr>
              <a:t> of terms from existing ontologies (</a:t>
            </a:r>
            <a:r>
              <a:rPr lang="en-US" sz="2400" dirty="0">
                <a:ea typeface="+mn-lt"/>
                <a:cs typeface="+mn-lt"/>
              </a:rPr>
              <a:t>potential mappings with existing standards have been identified and recorded)</a:t>
            </a:r>
            <a:endParaRPr lang="en-US" sz="2400" dirty="0">
              <a:ea typeface="Calibri"/>
              <a:cs typeface="Calibri"/>
            </a:endParaRPr>
          </a:p>
          <a:p>
            <a:endParaRPr lang="en-US" sz="2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6455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2D6250-1BA4-CB2B-75D0-2156AB021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946" y="892777"/>
            <a:ext cx="10241280" cy="1234440"/>
          </a:xfrm>
        </p:spPr>
        <p:txBody>
          <a:bodyPr>
            <a:noAutofit/>
          </a:bodyPr>
          <a:lstStyle/>
          <a:p>
            <a:r>
              <a:rPr lang="fr-FR" sz="4000" b="1" err="1"/>
              <a:t>PeskAAS</a:t>
            </a:r>
            <a:r>
              <a:rPr lang="fr-FR" sz="4000" b="1"/>
              <a:t>: A </a:t>
            </a:r>
            <a:r>
              <a:rPr lang="fr-FR" sz="4000" b="1" err="1"/>
              <a:t>near</a:t>
            </a:r>
            <a:r>
              <a:rPr lang="fr-FR" sz="4000" b="1"/>
              <a:t>-real-time, open-source monitoring and </a:t>
            </a:r>
            <a:r>
              <a:rPr lang="fr-FR" sz="4000" b="1" err="1"/>
              <a:t>analytics</a:t>
            </a:r>
            <a:r>
              <a:rPr lang="fr-FR" sz="4000" b="1"/>
              <a:t> system for </a:t>
            </a:r>
            <a:r>
              <a:rPr lang="fr-FR" sz="4000" b="1" err="1"/>
              <a:t>small-scale</a:t>
            </a:r>
            <a:r>
              <a:rPr lang="fr-FR" sz="4000" b="1"/>
              <a:t> </a:t>
            </a:r>
            <a:r>
              <a:rPr lang="fr-FR" sz="4000" b="1" err="1"/>
              <a:t>fisheries</a:t>
            </a:r>
            <a:endParaRPr lang="fr-FR" sz="4000" err="1"/>
          </a:p>
          <a:p>
            <a:endParaRPr lang="fr-FR" sz="4400">
              <a:cs typeface="Calibri Light"/>
            </a:endParaRPr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5286CBEF-AA43-C780-ACEC-D344A602C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912" y="1763018"/>
            <a:ext cx="7008541" cy="408466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42446F7-B3A8-33D1-23CE-895AF2CD29C3}"/>
              </a:ext>
            </a:extLst>
          </p:cNvPr>
          <p:cNvSpPr txBox="1"/>
          <p:nvPr/>
        </p:nvSpPr>
        <p:spPr>
          <a:xfrm>
            <a:off x="386574" y="6320883"/>
            <a:ext cx="925992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200" err="1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Tilley</a:t>
            </a:r>
            <a:r>
              <a:rPr lang="fr-FR" sz="1200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 A, Dos Reis Lopes J, Wilkinson SP (2020) </a:t>
            </a:r>
            <a:r>
              <a:rPr lang="fr-FR" sz="1200" err="1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PeskAAS</a:t>
            </a:r>
            <a:r>
              <a:rPr lang="fr-FR" sz="1200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: A </a:t>
            </a:r>
            <a:r>
              <a:rPr lang="fr-FR" sz="1200" err="1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near</a:t>
            </a:r>
            <a:r>
              <a:rPr lang="fr-FR" sz="1200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-real-time, open-source monitoring and </a:t>
            </a:r>
            <a:r>
              <a:rPr lang="fr-FR" sz="1200" err="1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analytics</a:t>
            </a:r>
            <a:r>
              <a:rPr lang="fr-FR" sz="1200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 system for </a:t>
            </a:r>
            <a:r>
              <a:rPr lang="fr-FR" sz="1200" err="1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small-scale</a:t>
            </a:r>
            <a:r>
              <a:rPr lang="fr-FR" sz="1200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fr-FR" sz="1200" err="1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fisheries</a:t>
            </a:r>
            <a:r>
              <a:rPr lang="fr-FR" sz="1200">
                <a:solidFill>
                  <a:srgbClr val="202020"/>
                </a:solidFill>
                <a:latin typeface="Helvetica"/>
                <a:ea typeface="Helvetica"/>
                <a:cs typeface="Helvetica"/>
              </a:rPr>
              <a:t>. PLOS ONE 15(11): e0234760. </a:t>
            </a:r>
            <a:r>
              <a:rPr lang="fr-FR" sz="1200">
                <a:solidFill>
                  <a:srgbClr val="3E0577"/>
                </a:solidFill>
                <a:latin typeface="Helvetica"/>
                <a:ea typeface="Helvetica"/>
                <a:cs typeface="Helvetica"/>
                <a:hlinkClick r:id="rId3"/>
              </a:rPr>
              <a:t>https://doi.org/10.1371/journal.pone.0234760</a:t>
            </a:r>
            <a:endParaRPr lang="fr-FR" sz="1200">
              <a:solidFill>
                <a:srgbClr val="3E0577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6411293-75A4-5BD0-A01E-A5C3E556654B}"/>
              </a:ext>
            </a:extLst>
          </p:cNvPr>
          <p:cNvSpPr txBox="1"/>
          <p:nvPr/>
        </p:nvSpPr>
        <p:spPr>
          <a:xfrm>
            <a:off x="288073" y="2558472"/>
            <a:ext cx="4590212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ea typeface="+mn-lt"/>
                <a:cs typeface="+mn-lt"/>
              </a:rPr>
              <a:t>An interactive web application  to </a:t>
            </a:r>
            <a:r>
              <a:rPr lang="fr-FR" dirty="0" err="1">
                <a:ea typeface="+mn-lt"/>
                <a:cs typeface="+mn-lt"/>
              </a:rPr>
              <a:t>facilitate</a:t>
            </a:r>
            <a:r>
              <a:rPr lang="fr-FR" dirty="0">
                <a:ea typeface="+mn-lt"/>
                <a:cs typeface="+mn-lt"/>
              </a:rPr>
              <a:t> data exploration and </a:t>
            </a:r>
            <a:r>
              <a:rPr lang="fr-FR" dirty="0" err="1">
                <a:ea typeface="+mn-lt"/>
                <a:cs typeface="+mn-lt"/>
              </a:rPr>
              <a:t>decision-making</a:t>
            </a:r>
            <a:r>
              <a:rPr lang="fr-FR" dirty="0">
                <a:ea typeface="+mn-lt"/>
                <a:cs typeface="+mn-lt"/>
              </a:rPr>
              <a:t> </a:t>
            </a:r>
            <a:r>
              <a:rPr lang="fr-FR" dirty="0" err="1">
                <a:ea typeface="+mn-lt"/>
                <a:cs typeface="+mn-lt"/>
              </a:rPr>
              <a:t>processes</a:t>
            </a:r>
            <a:r>
              <a:rPr lang="fr-FR" dirty="0">
                <a:ea typeface="+mn-lt"/>
                <a:cs typeface="+mn-lt"/>
              </a:rPr>
              <a:t> in </a:t>
            </a:r>
            <a:r>
              <a:rPr lang="fr-FR" dirty="0" err="1">
                <a:ea typeface="+mn-lt"/>
                <a:cs typeface="+mn-lt"/>
              </a:rPr>
              <a:t>small-scale</a:t>
            </a:r>
            <a:r>
              <a:rPr lang="fr-FR" dirty="0">
                <a:ea typeface="+mn-lt"/>
                <a:cs typeface="+mn-lt"/>
              </a:rPr>
              <a:t> </a:t>
            </a:r>
            <a:r>
              <a:rPr lang="fr-FR" dirty="0" err="1">
                <a:ea typeface="+mn-lt"/>
                <a:cs typeface="+mn-lt"/>
              </a:rPr>
              <a:t>fisheries</a:t>
            </a:r>
            <a:r>
              <a:rPr lang="fr-FR" dirty="0">
                <a:ea typeface="+mn-lt"/>
                <a:cs typeface="+mn-lt"/>
              </a:rPr>
              <a:t>. </a:t>
            </a:r>
            <a:endParaRPr lang="fr-FR" dirty="0"/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fr-FR" dirty="0">
                <a:ea typeface="+mn-lt"/>
                <a:cs typeface="+mn-lt"/>
              </a:rPr>
              <a:t>Cloud-</a:t>
            </a:r>
            <a:r>
              <a:rPr lang="fr-FR" dirty="0" err="1">
                <a:ea typeface="+mn-lt"/>
                <a:cs typeface="+mn-lt"/>
              </a:rPr>
              <a:t>based</a:t>
            </a:r>
            <a:r>
              <a:rPr lang="fr-FR" dirty="0">
                <a:ea typeface="+mn-lt"/>
                <a:cs typeface="+mn-lt"/>
              </a:rPr>
              <a:t> MySQL </a:t>
            </a:r>
            <a:r>
              <a:rPr lang="fr-FR" dirty="0" err="1">
                <a:ea typeface="+mn-lt"/>
                <a:cs typeface="+mn-lt"/>
              </a:rPr>
              <a:t>database</a:t>
            </a:r>
            <a:r>
              <a:rPr lang="fr-FR" dirty="0">
                <a:ea typeface="+mn-lt"/>
                <a:cs typeface="+mn-lt"/>
              </a:rPr>
              <a:t>  </a:t>
            </a:r>
            <a:r>
              <a:rPr lang="fr-FR" dirty="0" err="1">
                <a:ea typeface="+mn-lt"/>
                <a:cs typeface="+mn-lt"/>
              </a:rPr>
              <a:t>called</a:t>
            </a:r>
            <a:r>
              <a:rPr lang="fr-FR" dirty="0">
                <a:ea typeface="+mn-lt"/>
                <a:cs typeface="+mn-lt"/>
              </a:rPr>
              <a:t> ‘</a:t>
            </a:r>
            <a:r>
              <a:rPr lang="fr-FR" dirty="0" err="1">
                <a:ea typeface="+mn-lt"/>
                <a:cs typeface="+mn-lt"/>
              </a:rPr>
              <a:t>peskaDAT</a:t>
            </a:r>
            <a:r>
              <a:rPr lang="fr-FR" dirty="0">
                <a:ea typeface="+mn-lt"/>
                <a:cs typeface="+mn-lt"/>
              </a:rPr>
              <a:t>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cs typeface="Calibri" panose="020F0502020204030204"/>
              </a:rPr>
              <a:t>Source for the </a:t>
            </a:r>
            <a:r>
              <a:rPr lang="fr-FR" dirty="0" err="1">
                <a:cs typeface="Calibri" panose="020F0502020204030204"/>
              </a:rPr>
              <a:t>conceptual</a:t>
            </a:r>
            <a:r>
              <a:rPr lang="fr-FR" dirty="0">
                <a:cs typeface="Calibri" panose="020F0502020204030204"/>
              </a:rPr>
              <a:t> design of the </a:t>
            </a:r>
            <a:r>
              <a:rPr lang="fr-FR" dirty="0" err="1">
                <a:cs typeface="Calibri" panose="020F0502020204030204"/>
              </a:rPr>
              <a:t>ontology</a:t>
            </a:r>
            <a:r>
              <a:rPr lang="fr-FR" dirty="0">
                <a:cs typeface="Calibri" panose="020F0502020204030204"/>
              </a:rPr>
              <a:t> 's module on </a:t>
            </a:r>
            <a:r>
              <a:rPr lang="fr-FR" dirty="0" err="1">
                <a:cs typeface="Calibri" panose="020F0502020204030204"/>
              </a:rPr>
              <a:t>small</a:t>
            </a:r>
            <a:r>
              <a:rPr lang="fr-FR" dirty="0">
                <a:cs typeface="Calibri" panose="020F0502020204030204"/>
              </a:rPr>
              <a:t> </a:t>
            </a:r>
            <a:r>
              <a:rPr lang="fr-FR" dirty="0" err="1">
                <a:cs typeface="Calibri" panose="020F0502020204030204"/>
              </a:rPr>
              <a:t>fisheries</a:t>
            </a:r>
            <a:endParaRPr lang="fr-FR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17025721"/>
      </p:ext>
    </p:extLst>
  </p:cSld>
  <p:clrMapOvr>
    <a:masterClrMapping/>
  </p:clrMapOvr>
</p:sld>
</file>

<file path=ppt/theme/theme1.xml><?xml version="1.0" encoding="utf-8"?>
<a:theme xmlns:a="http://schemas.openxmlformats.org/drawingml/2006/main" name="CoP WEBINAR 202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P WEBINAR 2020" id="{9E2A3964-132C-4AFD-ADF4-71161BE05003}" vid="{E9A26F18-94C7-4177-AF24-E693303A9A1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4C4D1966ADB44D906CBB23F243AAC1" ma:contentTypeVersion="12" ma:contentTypeDescription="Create a new document." ma:contentTypeScope="" ma:versionID="7c22b646bd2a9626004c3f4d5e3b35d3">
  <xsd:schema xmlns:xsd="http://www.w3.org/2001/XMLSchema" xmlns:xs="http://www.w3.org/2001/XMLSchema" xmlns:p="http://schemas.microsoft.com/office/2006/metadata/properties" xmlns:ns2="7f288fba-417e-4de1-ae66-95822d64db94" xmlns:ns3="819a2492-6997-4e88-9265-4551728167bb" targetNamespace="http://schemas.microsoft.com/office/2006/metadata/properties" ma:root="true" ma:fieldsID="a104a1adb1490cc736cb56aaf10d4152" ns2:_="" ns3:_="">
    <xsd:import namespace="7f288fba-417e-4de1-ae66-95822d64db94"/>
    <xsd:import namespace="819a2492-6997-4e88-9265-4551728167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288fba-417e-4de1-ae66-95822d64db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9a2492-6997-4e88-9265-4551728167b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19a2492-6997-4e88-9265-4551728167bb">
      <UserInfo>
        <DisplayName>Laporte, Marie Angelique (Alliance Bioversity-CIAT)</DisplayName>
        <AccountId>21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E34F86-8B87-4337-8792-0F556144EDDC}">
  <ds:schemaRefs>
    <ds:schemaRef ds:uri="7f288fba-417e-4de1-ae66-95822d64db94"/>
    <ds:schemaRef ds:uri="819a2492-6997-4e88-9265-4551728167b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EB30843-203F-4037-ADB1-FC3FE3701C6A}">
  <ds:schemaRefs>
    <ds:schemaRef ds:uri="819a2492-6997-4e88-9265-4551728167bb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3E48AD-6990-439F-B537-1399D5E057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6187</TotalTime>
  <Words>750</Words>
  <Application>Microsoft Office PowerPoint</Application>
  <PresentationFormat>Widescreen</PresentationFormat>
  <Paragraphs>104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Arial,Sans-Serif</vt:lpstr>
      <vt:lpstr>Avenir Next LT Pro</vt:lpstr>
      <vt:lpstr>Calibri</vt:lpstr>
      <vt:lpstr>Calibri Light</vt:lpstr>
      <vt:lpstr>Helvetica</vt:lpstr>
      <vt:lpstr>Open Sans</vt:lpstr>
      <vt:lpstr>CoP WEBINAR 2020</vt:lpstr>
      <vt:lpstr>PowerPoint Presentation</vt:lpstr>
      <vt:lpstr>Context</vt:lpstr>
      <vt:lpstr>PowerPoint Presentation</vt:lpstr>
      <vt:lpstr>PowerPoint Presentation</vt:lpstr>
      <vt:lpstr>PowerPoint Presentation</vt:lpstr>
      <vt:lpstr>What semantic resources exist?</vt:lpstr>
      <vt:lpstr>Team</vt:lpstr>
      <vt:lpstr>A new ontology</vt:lpstr>
      <vt:lpstr>PeskAAS: A near-real-time, open-source monitoring and analytics system for small-scale fisheries </vt:lpstr>
      <vt:lpstr>Small Fisheries &amp; Aquaculture Ontology</vt:lpstr>
      <vt:lpstr>Curation process with experts</vt:lpstr>
      <vt:lpstr>Conclusion and next steps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Semantics for labeling researchData on  Aquatic Food</dc:title>
  <dc:creator>Arnaud, Elizabeth (Alliance Bioversity-CIAT)</dc:creator>
  <cp:lastModifiedBy>Giampieri, Francesca (Alliance Bioversity-CIAT)</cp:lastModifiedBy>
  <cp:revision>231</cp:revision>
  <dcterms:created xsi:type="dcterms:W3CDTF">2022-07-11T11:48:54Z</dcterms:created>
  <dcterms:modified xsi:type="dcterms:W3CDTF">2023-01-19T08:57:18Z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0x010100054C4D1966ADB44D906CBB23F243AAC1</vt:lpwstr>
  </property>
</Properties>
</file>