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8"/>
  </p:notesMasterIdLst>
  <p:handoutMasterIdLst>
    <p:handoutMasterId r:id="rId19"/>
  </p:handoutMasterIdLst>
  <p:sldIdLst>
    <p:sldId id="256" r:id="rId6"/>
    <p:sldId id="258" r:id="rId7"/>
    <p:sldId id="267" r:id="rId8"/>
    <p:sldId id="266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57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25" autoAdjust="0"/>
    <p:restoredTop sz="93381" autoAdjust="0"/>
  </p:normalViewPr>
  <p:slideViewPr>
    <p:cSldViewPr>
      <p:cViewPr>
        <p:scale>
          <a:sx n="80" d="100"/>
          <a:sy n="80" d="100"/>
        </p:scale>
        <p:origin x="3072" y="1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10/8/19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10/8/19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s://www.google.at/url?sa=i&amp;rct=j&amp;q=&amp;esrc=s&amp;source=images&amp;cd=&amp;cad=rja&amp;uact=8&amp;ved=0ahUKEwjKs5_m15vPAhWFuhoKHSZXAZgQjRwIBw&amp;url=https://mapya.wordpress.com/tag/fufu/&amp;bvm=bv.133178914,d.d2s&amp;psig=AFQjCNHs3ADAxY355PehM11acOslcnB8-Q&amp;ust=1474383248915413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7387" y="2057400"/>
            <a:ext cx="7924800" cy="1143000"/>
          </a:xfrm>
        </p:spPr>
        <p:txBody>
          <a:bodyPr/>
          <a:lstStyle/>
          <a:p>
            <a:r>
              <a:rPr lang="en-US" sz="3600" dirty="0">
                <a:latin typeface="+mn-lt"/>
              </a:rPr>
              <a:t>Exploring smallholder farm decisions through typologies and serious gaming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944686" y="4495800"/>
            <a:ext cx="5827713" cy="1219200"/>
          </a:xfrm>
        </p:spPr>
        <p:txBody>
          <a:bodyPr/>
          <a:lstStyle/>
          <a:p>
            <a:r>
              <a:rPr lang="en-US" sz="1600" b="1" dirty="0">
                <a:latin typeface="+mn-lt"/>
              </a:rPr>
              <a:t>Mirja Michalscheck </a:t>
            </a:r>
          </a:p>
          <a:p>
            <a:r>
              <a:rPr lang="en-US" sz="1600" dirty="0">
                <a:latin typeface="+mn-lt"/>
              </a:rPr>
              <a:t>Wageningen University &amp; Research</a:t>
            </a:r>
          </a:p>
          <a:p>
            <a:r>
              <a:rPr lang="en-US" sz="1600" dirty="0">
                <a:latin typeface="+mn-lt"/>
              </a:rPr>
              <a:t>Tropentag 2019</a:t>
            </a:r>
          </a:p>
          <a:p>
            <a:r>
              <a:rPr lang="en-US" sz="1600" dirty="0">
                <a:latin typeface="+mn-lt"/>
              </a:rPr>
              <a:t>20 September 2019, Kassel, Germany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8D55F4B-0414-E248-B940-E665093CB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" y="1927710"/>
            <a:ext cx="8674100" cy="485409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82296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Interests and power distribution per farm type</a:t>
            </a:r>
          </a:p>
        </p:txBody>
      </p:sp>
    </p:spTree>
    <p:extLst>
      <p:ext uri="{BB962C8B-B14F-4D97-AF65-F5344CB8AC3E}">
        <p14:creationId xmlns:p14="http://schemas.microsoft.com/office/powerpoint/2010/main" val="3053580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82296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Key findings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1FFEF30-E958-2445-8764-36CDCED48244}"/>
              </a:ext>
            </a:extLst>
          </p:cNvPr>
          <p:cNvSpPr/>
          <p:nvPr/>
        </p:nvSpPr>
        <p:spPr>
          <a:xfrm>
            <a:off x="762000" y="2057400"/>
            <a:ext cx="4953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Farm and farmer typology: new insights!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Complex systems: meaningful patterns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Pathway ‘out of poverty’: many steps, many people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Non-adoption might be the best choice for a farmer.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81E51D-A5ED-4C40-8FC7-5CDE3C5C8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4144781"/>
            <a:ext cx="3048000" cy="156143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D75F86F-B9E3-3C46-8CDB-5CBE712FD5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0999" y="1171840"/>
            <a:ext cx="4943991" cy="4534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809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8CFE07-7742-5148-B6C8-1888D95D9F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1600200"/>
            <a:ext cx="2287307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3B354B76-E5D9-F649-9B98-24C9705BBB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1166"/>
          <a:stretch/>
        </p:blipFill>
        <p:spPr>
          <a:xfrm>
            <a:off x="6340" y="1524000"/>
            <a:ext cx="9137659" cy="541020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276600" y="1752600"/>
            <a:ext cx="3429000" cy="457200"/>
          </a:xfrm>
        </p:spPr>
        <p:txBody>
          <a:bodyPr/>
          <a:lstStyle/>
          <a:p>
            <a:pPr algn="ctr"/>
            <a:r>
              <a:rPr lang="en-US" sz="2800" b="1" dirty="0">
                <a:latin typeface="+mn-lt"/>
              </a:rPr>
              <a:t>Smallholders: 83%</a:t>
            </a:r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82296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Household types</a:t>
            </a: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5409B581-EF6B-6740-B856-5A68592FD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074" y="2362200"/>
            <a:ext cx="9144000" cy="412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712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82296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Gender norms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DA8CD04-46A9-EC42-9455-9C09BB7CFB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764" y="1640305"/>
            <a:ext cx="2710671" cy="24137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2AD25CB5-B8D5-A84C-8B02-24D5B7CD60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328862"/>
            <a:ext cx="3154223" cy="28098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 descr="Image result for fufu stew">
            <a:hlinkClick r:id="rId4"/>
            <a:extLst>
              <a:ext uri="{FF2B5EF4-FFF2-40B4-BE49-F238E27FC236}">
                <a16:creationId xmlns:a16="http://schemas.microsoft.com/office/drawing/2014/main" id="{2B9494F3-F07D-F743-8FD8-BF8201D24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635" y="4172663"/>
            <a:ext cx="3733800" cy="2475073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713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82296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Household types and composition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4C47FC9-231D-B54F-966F-CFFA8DA1BE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0"/>
            <a:ext cx="9144000" cy="3606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020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82296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Decision-making dynamics: social physics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51926D-61E8-AB43-9687-F0CD074178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95" y="1905000"/>
            <a:ext cx="69469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582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82296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Serious game: Simulate a negotiation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BA6B3F-9EBC-4F4B-94D7-55E05F7C2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0" y="2057400"/>
            <a:ext cx="77978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065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82296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Men – Women – Oldest Son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4B0363D-C331-0848-9D3A-98DFB9A036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125" y="2009274"/>
            <a:ext cx="8085221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09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82296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Negotiation - Evaluation</a:t>
            </a:r>
          </a:p>
        </p:txBody>
      </p:sp>
      <p:pic>
        <p:nvPicPr>
          <p:cNvPr id="4" name="Picture 3" descr="D:\PhD WUR\2_Project Work\AR_2017\March April May 2017\Data\Nyangua\Game land alloc\Lumix Cam\P1200657.JPG">
            <a:extLst>
              <a:ext uri="{FF2B5EF4-FFF2-40B4-BE49-F238E27FC236}">
                <a16:creationId xmlns:a16="http://schemas.microsoft.com/office/drawing/2014/main" id="{183BCE35-94A9-A54A-AFAC-F6258ECF731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788214"/>
            <a:ext cx="6339352" cy="29473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Picture 4" descr="D:\PhD WUR\2_Project Work\AR_2017\March April May 2017\Data\Nyangua\Game land alloc\Thibaults Camera\DSCN7079.JPG">
            <a:extLst>
              <a:ext uri="{FF2B5EF4-FFF2-40B4-BE49-F238E27FC236}">
                <a16:creationId xmlns:a16="http://schemas.microsoft.com/office/drawing/2014/main" id="{319E0A1E-229F-2C4E-8BDB-08BFCB4B7F4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93981"/>
            <a:ext cx="2129850" cy="166915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6" name="Picture 5" descr="D:\PhD WUR\2_Project Work\AR_2017\March April May 2017\Data\Nyangua\Game land alloc\Lumix Cam\P1200659.JPG">
            <a:extLst>
              <a:ext uri="{FF2B5EF4-FFF2-40B4-BE49-F238E27FC236}">
                <a16:creationId xmlns:a16="http://schemas.microsoft.com/office/drawing/2014/main" id="{9A4EB236-7BEB-5641-B368-AE322C9668F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993981"/>
            <a:ext cx="2129851" cy="166915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637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257</TotalTime>
  <Words>100</Words>
  <Application>Microsoft Macintosh PowerPoint</Application>
  <PresentationFormat>On-screen Show (4:3)</PresentationFormat>
  <Paragraphs>20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Odhong, Jonathan (IITA)</cp:lastModifiedBy>
  <cp:revision>23</cp:revision>
  <cp:lastPrinted>2011-10-06T11:45:23Z</cp:lastPrinted>
  <dcterms:created xsi:type="dcterms:W3CDTF">2019-09-18T16:38:40Z</dcterms:created>
  <dcterms:modified xsi:type="dcterms:W3CDTF">2019-10-08T14:04:06Z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