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40"/>
  </p:notesMasterIdLst>
  <p:sldIdLst>
    <p:sldId id="256" r:id="rId2"/>
    <p:sldId id="258" r:id="rId3"/>
    <p:sldId id="307" r:id="rId4"/>
    <p:sldId id="308" r:id="rId5"/>
    <p:sldId id="313" r:id="rId6"/>
    <p:sldId id="309" r:id="rId7"/>
    <p:sldId id="312" r:id="rId8"/>
    <p:sldId id="311" r:id="rId9"/>
    <p:sldId id="314" r:id="rId10"/>
    <p:sldId id="338" r:id="rId11"/>
    <p:sldId id="318" r:id="rId12"/>
    <p:sldId id="304" r:id="rId13"/>
    <p:sldId id="320" r:id="rId14"/>
    <p:sldId id="324" r:id="rId15"/>
    <p:sldId id="321" r:id="rId16"/>
    <p:sldId id="322" r:id="rId17"/>
    <p:sldId id="319" r:id="rId18"/>
    <p:sldId id="323" r:id="rId19"/>
    <p:sldId id="326" r:id="rId20"/>
    <p:sldId id="339" r:id="rId21"/>
    <p:sldId id="325" r:id="rId22"/>
    <p:sldId id="349" r:id="rId23"/>
    <p:sldId id="327" r:id="rId24"/>
    <p:sldId id="334" r:id="rId25"/>
    <p:sldId id="333" r:id="rId26"/>
    <p:sldId id="329" r:id="rId27"/>
    <p:sldId id="335" r:id="rId28"/>
    <p:sldId id="330" r:id="rId29"/>
    <p:sldId id="328" r:id="rId30"/>
    <p:sldId id="340" r:id="rId31"/>
    <p:sldId id="332" r:id="rId32"/>
    <p:sldId id="345" r:id="rId33"/>
    <p:sldId id="346" r:id="rId34"/>
    <p:sldId id="347" r:id="rId35"/>
    <p:sldId id="348" r:id="rId36"/>
    <p:sldId id="331" r:id="rId37"/>
    <p:sldId id="315" r:id="rId38"/>
    <p:sldId id="297" r:id="rId3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63" autoAdjust="0"/>
    <p:restoredTop sz="75504" autoAdjust="0"/>
  </p:normalViewPr>
  <p:slideViewPr>
    <p:cSldViewPr>
      <p:cViewPr varScale="1">
        <p:scale>
          <a:sx n="47" d="100"/>
          <a:sy n="47" d="100"/>
        </p:scale>
        <p:origin x="1860" y="4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CA65F119-416B-4D9E-A950-02C2E640B9ED}" type="datetimeFigureOut">
              <a:rPr lang="en-CA"/>
              <a:pPr>
                <a:defRPr/>
              </a:pPr>
              <a:t>2019-07-17</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CA"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BAC800CC-B08D-42FA-B541-FC37D91A26B1}" type="slidenum">
              <a:rPr lang="en-CA"/>
              <a:pPr>
                <a:defRPr/>
              </a:pPr>
              <a:t>‹#›</a:t>
            </a:fld>
            <a:endParaRPr lang="en-CA"/>
          </a:p>
        </p:txBody>
      </p:sp>
    </p:spTree>
    <p:extLst>
      <p:ext uri="{BB962C8B-B14F-4D97-AF65-F5344CB8AC3E}">
        <p14:creationId xmlns:p14="http://schemas.microsoft.com/office/powerpoint/2010/main" val="315159701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eaLnBrk="1" hangingPunct="1">
              <a:spcBef>
                <a:spcPct val="0"/>
              </a:spcBef>
              <a:buFont typeface="Arial" panose="020B0604020202020204" pitchFamily="34" charset="0"/>
              <a:buChar char="•"/>
            </a:pPr>
            <a:r>
              <a:rPr lang="en-CA" altLang="en-US" u="none" dirty="0"/>
              <a:t>Product</a:t>
            </a:r>
            <a:r>
              <a:rPr lang="en-CA" altLang="en-US" u="none" baseline="0" dirty="0"/>
              <a:t> or document…</a:t>
            </a:r>
            <a:r>
              <a:rPr lang="en-CA" altLang="en-US" dirty="0"/>
              <a:t>: the development</a:t>
            </a:r>
            <a:r>
              <a:rPr lang="en-CA" altLang="en-US" baseline="0" dirty="0"/>
              <a:t> of the KM strategy is probably more important than the document at the end. Make sure that it is a participatory process, that involved every one in your organisation. This will help you to get buy-in.</a:t>
            </a:r>
          </a:p>
          <a:p>
            <a:pPr marL="171450" indent="-171450" eaLnBrk="1" hangingPunct="1">
              <a:spcBef>
                <a:spcPct val="0"/>
              </a:spcBef>
              <a:buFont typeface="Arial" panose="020B0604020202020204" pitchFamily="34" charset="0"/>
              <a:buChar char="•"/>
            </a:pPr>
            <a:r>
              <a:rPr lang="en-CA" altLang="en-US" u="none" baseline="0" dirty="0"/>
              <a:t>Should not…</a:t>
            </a:r>
            <a:r>
              <a:rPr lang="en-CA" altLang="en-US" baseline="0" dirty="0"/>
              <a:t>: </a:t>
            </a:r>
            <a:r>
              <a:rPr lang="en-CA" altLang="en-US" dirty="0"/>
              <a:t>emphasize that a KM strategy is a living document, that it</a:t>
            </a:r>
            <a:r>
              <a:rPr lang="en-CA" altLang="en-US" baseline="0" dirty="0"/>
              <a:t> is a plan but not written in stone. It should be adapted and updated regularly.</a:t>
            </a:r>
            <a:endParaRPr lang="en-CA" altLang="en-US" dirty="0"/>
          </a:p>
        </p:txBody>
      </p:sp>
      <p:sp>
        <p:nvSpPr>
          <p:cNvPr id="4813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pPr fontAlgn="base">
              <a:spcBef>
                <a:spcPct val="0"/>
              </a:spcBef>
              <a:spcAft>
                <a:spcPct val="0"/>
              </a:spcAft>
              <a:defRPr/>
            </a:pPr>
            <a:fld id="{A6FBDC22-1CF7-44CB-9962-DAE5200FB4BF}" type="slidenum">
              <a:rPr lang="en-CA" altLang="en-US" smtClean="0">
                <a:latin typeface="Calibri" pitchFamily="34" charset="0"/>
              </a:rPr>
              <a:pPr fontAlgn="base">
                <a:spcBef>
                  <a:spcPct val="0"/>
                </a:spcBef>
                <a:spcAft>
                  <a:spcPct val="0"/>
                </a:spcAft>
                <a:defRPr/>
              </a:pPr>
              <a:t>3</a:t>
            </a:fld>
            <a:endParaRPr lang="en-CA" altLang="en-US" dirty="0">
              <a:latin typeface="Calibri"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let’s start to look a bit more</a:t>
            </a:r>
            <a:r>
              <a:rPr lang="en-CA" baseline="0" dirty="0"/>
              <a:t> in-depth at the KM strategy process. Here is the rationale as to why you might want to launch a KM strategy process in your work environment.</a:t>
            </a:r>
            <a:r>
              <a:rPr lang="en-CA" dirty="0"/>
              <a:t> </a:t>
            </a:r>
          </a:p>
          <a:p>
            <a:pPr marL="171450" indent="-171450">
              <a:buFont typeface="Arial" panose="020B0604020202020204" pitchFamily="34" charset="0"/>
              <a:buChar char="•"/>
            </a:pPr>
            <a:r>
              <a:rPr lang="en-CA" dirty="0"/>
              <a:t>If you agree with </a:t>
            </a:r>
            <a:r>
              <a:rPr lang="en-CA" baseline="0" dirty="0"/>
              <a:t>the importance of these statements, then developing a KM strategy might be worthwhile. </a:t>
            </a:r>
            <a:endParaRPr lang="en-CA" dirty="0"/>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13</a:t>
            </a:fld>
            <a:endParaRPr lang="en-CA"/>
          </a:p>
        </p:txBody>
      </p:sp>
    </p:spTree>
    <p:extLst>
      <p:ext uri="{BB962C8B-B14F-4D97-AF65-F5344CB8AC3E}">
        <p14:creationId xmlns:p14="http://schemas.microsoft.com/office/powerpoint/2010/main" val="34512936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so how would you go about it?</a:t>
            </a:r>
            <a:r>
              <a:rPr lang="en-CA" baseline="0" dirty="0"/>
              <a:t> There are seven basic stages to a KM strategy process.</a:t>
            </a:r>
            <a:endParaRPr lang="en-CA" dirty="0"/>
          </a:p>
          <a:p>
            <a:pPr marL="171450" indent="-171450">
              <a:buFont typeface="Arial" panose="020B0604020202020204" pitchFamily="34" charset="0"/>
              <a:buChar char="•"/>
            </a:pPr>
            <a:r>
              <a:rPr lang="en-CA" dirty="0"/>
              <a:t>We will be looking</a:t>
            </a:r>
            <a:r>
              <a:rPr lang="en-CA" baseline="0" dirty="0"/>
              <a:t> at each of these in more detail.</a:t>
            </a:r>
            <a:endParaRPr lang="en-CA" dirty="0"/>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14</a:t>
            </a:fld>
            <a:endParaRPr lang="en-CA"/>
          </a:p>
        </p:txBody>
      </p:sp>
    </p:spTree>
    <p:extLst>
      <p:ext uri="{BB962C8B-B14F-4D97-AF65-F5344CB8AC3E}">
        <p14:creationId xmlns:p14="http://schemas.microsoft.com/office/powerpoint/2010/main" val="801476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so the first stage</a:t>
            </a:r>
            <a:r>
              <a:rPr lang="en-CA" baseline="0" dirty="0"/>
              <a:t> is…</a:t>
            </a:r>
            <a:endParaRPr lang="en-CA" dirty="0"/>
          </a:p>
          <a:p>
            <a:pPr marL="171450" indent="-171450">
              <a:buFont typeface="Arial" panose="020B0604020202020204" pitchFamily="34" charset="0"/>
              <a:buChar char="•"/>
            </a:pPr>
            <a:r>
              <a:rPr lang="en-CA" dirty="0"/>
              <a:t>Basically, this is what we started to think through during</a:t>
            </a:r>
            <a:r>
              <a:rPr lang="en-CA" baseline="0" dirty="0"/>
              <a:t> this morning’s exercise.</a:t>
            </a:r>
            <a:endParaRPr lang="en-CA" dirty="0"/>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15</a:t>
            </a:fld>
            <a:endParaRPr lang="en-CA"/>
          </a:p>
        </p:txBody>
      </p:sp>
    </p:spTree>
    <p:extLst>
      <p:ext uri="{BB962C8B-B14F-4D97-AF65-F5344CB8AC3E}">
        <p14:creationId xmlns:p14="http://schemas.microsoft.com/office/powerpoint/2010/main" val="32644641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once you have determined your KM goals (that are aligned</a:t>
            </a:r>
            <a:r>
              <a:rPr lang="en-CA" baseline="0" dirty="0"/>
              <a:t> with your organisations goals), you can move to the second stage, which is the …</a:t>
            </a:r>
            <a:endParaRPr lang="en-CA" dirty="0"/>
          </a:p>
          <a:p>
            <a:pPr marL="171450" indent="-171450">
              <a:buFont typeface="Arial" panose="020B0604020202020204" pitchFamily="34" charset="0"/>
              <a:buChar char="•"/>
            </a:pPr>
            <a:r>
              <a:rPr lang="en-CA" dirty="0"/>
              <a:t>Examples of.. : we will look at these three methods</a:t>
            </a:r>
            <a:r>
              <a:rPr lang="en-CA" baseline="0" dirty="0"/>
              <a:t> in more detail a little later.</a:t>
            </a:r>
            <a:endParaRPr lang="en-CA" dirty="0"/>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16</a:t>
            </a:fld>
            <a:endParaRPr lang="en-CA"/>
          </a:p>
        </p:txBody>
      </p:sp>
    </p:spTree>
    <p:extLst>
      <p:ext uri="{BB962C8B-B14F-4D97-AF65-F5344CB8AC3E}">
        <p14:creationId xmlns:p14="http://schemas.microsoft.com/office/powerpoint/2010/main" val="15443912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once you have identified and mapped</a:t>
            </a:r>
            <a:r>
              <a:rPr lang="en-CA" baseline="0" dirty="0"/>
              <a:t> the knowledge activities and assets, it is time to… </a:t>
            </a:r>
            <a:endParaRPr lang="en-CA" dirty="0"/>
          </a:p>
          <a:p>
            <a:pPr marL="171450" indent="-171450">
              <a:buFont typeface="Arial" panose="020B0604020202020204" pitchFamily="34" charset="0"/>
              <a:buChar char="•"/>
            </a:pPr>
            <a:r>
              <a:rPr lang="en-CA" dirty="0"/>
              <a:t>Examples of…: as you can see those are the same methods used for the assessment and we will look at these </a:t>
            </a:r>
            <a:r>
              <a:rPr lang="en-CA" baseline="0" dirty="0"/>
              <a:t>in more detail a little later.</a:t>
            </a:r>
            <a:endParaRPr lang="en-CA" dirty="0"/>
          </a:p>
          <a:p>
            <a:endParaRPr lang="en-CA" dirty="0"/>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17</a:t>
            </a:fld>
            <a:endParaRPr lang="en-CA"/>
          </a:p>
        </p:txBody>
      </p:sp>
    </p:spTree>
    <p:extLst>
      <p:ext uri="{BB962C8B-B14F-4D97-AF65-F5344CB8AC3E}">
        <p14:creationId xmlns:p14="http://schemas.microsoft.com/office/powerpoint/2010/main" val="15300296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once you have a better picture of the situation,</a:t>
            </a:r>
            <a:r>
              <a:rPr lang="en-CA" baseline="0" dirty="0"/>
              <a:t> you can bring it to your colleagues and partners.</a:t>
            </a:r>
            <a:endParaRPr lang="en-CA" dirty="0"/>
          </a:p>
          <a:p>
            <a:pPr marL="171450" indent="-171450">
              <a:buFont typeface="Arial" panose="020B0604020202020204" pitchFamily="34" charset="0"/>
              <a:buChar char="•"/>
            </a:pPr>
            <a:r>
              <a:rPr lang="en-CA" dirty="0"/>
              <a:t>Develop a questionnaire on knowledge needs and try to identify strengths</a:t>
            </a:r>
            <a:r>
              <a:rPr lang="en-CA" baseline="0" dirty="0"/>
              <a:t> and weaknesses. This is a very important step; try to talk to as many stakeholders as possible, from different parts of your organisation as well as partners.</a:t>
            </a:r>
            <a:endParaRPr lang="en-CA" dirty="0"/>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18</a:t>
            </a:fld>
            <a:endParaRPr lang="en-CA"/>
          </a:p>
        </p:txBody>
      </p:sp>
    </p:spTree>
    <p:extLst>
      <p:ext uri="{BB962C8B-B14F-4D97-AF65-F5344CB8AC3E}">
        <p14:creationId xmlns:p14="http://schemas.microsoft.com/office/powerpoint/2010/main" val="32923194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once you have consulted</a:t>
            </a:r>
            <a:r>
              <a:rPr lang="en-CA" baseline="0" dirty="0"/>
              <a:t> all appropriate stakeholders, it is time for a first draft of the strategy document.</a:t>
            </a:r>
            <a:endParaRPr lang="en-CA" dirty="0"/>
          </a:p>
          <a:p>
            <a:pPr marL="171450" indent="-171450">
              <a:buFont typeface="Arial" panose="020B0604020202020204" pitchFamily="34" charset="0"/>
              <a:buChar char="•"/>
            </a:pPr>
            <a:r>
              <a:rPr lang="en-CA" dirty="0"/>
              <a:t>(Slide 5 is repeated next so you can briefly review the content).</a:t>
            </a:r>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19</a:t>
            </a:fld>
            <a:endParaRPr lang="en-CA"/>
          </a:p>
        </p:txBody>
      </p:sp>
    </p:spTree>
    <p:extLst>
      <p:ext uri="{BB962C8B-B14F-4D97-AF65-F5344CB8AC3E}">
        <p14:creationId xmlns:p14="http://schemas.microsoft.com/office/powerpoint/2010/main" val="29604767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so</a:t>
            </a:r>
            <a:r>
              <a:rPr lang="en-CA" baseline="0" dirty="0"/>
              <a:t> here is a typical KM strategy document structure once again.</a:t>
            </a:r>
            <a:endParaRPr lang="en-CA" dirty="0"/>
          </a:p>
          <a:p>
            <a:pPr marL="171450" indent="-171450">
              <a:buFont typeface="Arial" panose="020B0604020202020204" pitchFamily="34" charset="0"/>
              <a:buChar char="•"/>
            </a:pPr>
            <a:r>
              <a:rPr lang="en-CA" dirty="0"/>
              <a:t>(Briefly review).</a:t>
            </a:r>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20</a:t>
            </a:fld>
            <a:endParaRPr lang="en-CA"/>
          </a:p>
        </p:txBody>
      </p:sp>
    </p:spTree>
    <p:extLst>
      <p:ext uri="{BB962C8B-B14F-4D97-AF65-F5344CB8AC3E}">
        <p14:creationId xmlns:p14="http://schemas.microsoft.com/office/powerpoint/2010/main" val="5254223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once you have a first</a:t>
            </a:r>
            <a:r>
              <a:rPr lang="en-CA" baseline="0" dirty="0"/>
              <a:t> draft of the document, it is always advisable to bring it back to stakeholders for validation.</a:t>
            </a:r>
            <a:endParaRPr lang="en-CA" dirty="0"/>
          </a:p>
          <a:p>
            <a:pPr marL="171450" indent="-171450">
              <a:buFont typeface="Arial" panose="020B0604020202020204" pitchFamily="34" charset="0"/>
              <a:buChar char="•"/>
            </a:pPr>
            <a:r>
              <a:rPr lang="en-CA" dirty="0"/>
              <a:t>Again,</a:t>
            </a:r>
            <a:r>
              <a:rPr lang="en-CA" baseline="0" dirty="0"/>
              <a:t> this is key to build buy-in and support for the KM strategy and its content. It has to correspond to needs already expressed and resonate with your stakeholders.</a:t>
            </a:r>
            <a:endParaRPr lang="en-CA" dirty="0"/>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21</a:t>
            </a:fld>
            <a:endParaRPr lang="en-CA"/>
          </a:p>
        </p:txBody>
      </p:sp>
    </p:spTree>
    <p:extLst>
      <p:ext uri="{BB962C8B-B14F-4D97-AF65-F5344CB8AC3E}">
        <p14:creationId xmlns:p14="http://schemas.microsoft.com/office/powerpoint/2010/main" val="14115895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CA" dirty="0"/>
              <a:t>Link from last slide: … once validated, the implementation can start but it is really important</a:t>
            </a:r>
            <a:r>
              <a:rPr lang="en-CA" baseline="0" dirty="0"/>
              <a:t> to build in M&amp;E within the strategy and review regularly. We will be looking at M&amp;E methods and tools in Unit 4.</a:t>
            </a:r>
            <a:endParaRPr lang="en-CA" dirty="0"/>
          </a:p>
          <a:p>
            <a:pPr marL="171450" indent="-171450">
              <a:buFont typeface="Arial" panose="020B0604020202020204" pitchFamily="34" charset="0"/>
              <a:buChar char="•"/>
            </a:pPr>
            <a:r>
              <a:rPr lang="en-CA" dirty="0"/>
              <a:t>T</a:t>
            </a:r>
            <a:r>
              <a:rPr lang="en-CA" baseline="0" dirty="0"/>
              <a:t>he process may seem linear but is actually a loop (illustration). </a:t>
            </a:r>
            <a:endParaRPr lang="en-CA" dirty="0"/>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22</a:t>
            </a:fld>
            <a:endParaRPr lang="en-CA"/>
          </a:p>
        </p:txBody>
      </p:sp>
    </p:spTree>
    <p:extLst>
      <p:ext uri="{BB962C8B-B14F-4D97-AF65-F5344CB8AC3E}">
        <p14:creationId xmlns:p14="http://schemas.microsoft.com/office/powerpoint/2010/main" val="28202439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so</a:t>
            </a:r>
            <a:r>
              <a:rPr lang="en-CA" baseline="0" dirty="0"/>
              <a:t> why would you want a KM strategy? For one thing, it helps to focus your KM interventions</a:t>
            </a:r>
            <a:endParaRPr lang="en-CA" u="sng" dirty="0"/>
          </a:p>
          <a:p>
            <a:pPr marL="171450" indent="-171450">
              <a:buFont typeface="Arial" panose="020B0604020202020204" pitchFamily="34" charset="0"/>
              <a:buChar char="•"/>
            </a:pPr>
            <a:r>
              <a:rPr lang="en-CA" u="none" dirty="0"/>
              <a:t>KM is broad…</a:t>
            </a:r>
            <a:r>
              <a:rPr lang="en-CA" baseline="0" dirty="0"/>
              <a:t>: for </a:t>
            </a:r>
            <a:r>
              <a:rPr lang="en-CA" baseline="0" dirty="0" err="1"/>
              <a:t>e.g</a:t>
            </a:r>
            <a:r>
              <a:rPr lang="en-CA" baseline="0" dirty="0"/>
              <a:t> internal vs external: some organisations start with a “getting the house in order” focus. Collect vs connect: some organisations focus more on capturing explicit knowledge, while others create more spaces for tacit knowledge exchange, for e.g. in communities of practice, where practitioners share their expertise.</a:t>
            </a:r>
            <a:endParaRPr lang="en-CA" dirty="0"/>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CA" dirty="0"/>
              <a:t>Identify the key…: emphasize that the end goal is to</a:t>
            </a:r>
            <a:r>
              <a:rPr lang="en-CA" baseline="0" dirty="0"/>
              <a:t> have a</a:t>
            </a:r>
            <a:r>
              <a:rPr lang="en-CA" dirty="0"/>
              <a:t> stronger organisation.</a:t>
            </a:r>
          </a:p>
          <a:p>
            <a:endParaRPr lang="en-CA" dirty="0"/>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4</a:t>
            </a:fld>
            <a:endParaRPr lang="en-CA"/>
          </a:p>
        </p:txBody>
      </p:sp>
    </p:spTree>
    <p:extLst>
      <p:ext uri="{BB962C8B-B14F-4D97-AF65-F5344CB8AC3E}">
        <p14:creationId xmlns:p14="http://schemas.microsoft.com/office/powerpoint/2010/main" val="18007929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so now</a:t>
            </a:r>
            <a:r>
              <a:rPr lang="en-CA" baseline="0" dirty="0"/>
              <a:t> let’s look at the methods mentioned in stages 2 and 3, that is those to assess and analyze knowledge in your organisation. You don’t need to use all of them, you can decide which one is more appropriate in your context. The first is the Knowledge Audit.</a:t>
            </a:r>
            <a:endParaRPr lang="en-CA" dirty="0"/>
          </a:p>
          <a:p>
            <a:pPr marL="171450" indent="-171450">
              <a:buFont typeface="Arial" panose="020B0604020202020204" pitchFamily="34" charset="0"/>
              <a:buChar char="•"/>
            </a:pPr>
            <a:r>
              <a:rPr lang="en-CA" dirty="0"/>
              <a:t>How…: there are examples</a:t>
            </a:r>
            <a:r>
              <a:rPr lang="en-CA" baseline="0" dirty="0"/>
              <a:t> of audit questionnaires online (see Unit 3 Resources).</a:t>
            </a:r>
            <a:endParaRPr lang="en-CA" dirty="0"/>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23</a:t>
            </a:fld>
            <a:endParaRPr lang="en-CA"/>
          </a:p>
        </p:txBody>
      </p:sp>
    </p:spTree>
    <p:extLst>
      <p:ext uri="{BB962C8B-B14F-4D97-AF65-F5344CB8AC3E}">
        <p14:creationId xmlns:p14="http://schemas.microsoft.com/office/powerpoint/2010/main" val="26701157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so why would you do this and to identify what exactly?</a:t>
            </a:r>
          </a:p>
          <a:p>
            <a:pPr marL="171450" indent="-171450">
              <a:buFont typeface="Arial" panose="020B0604020202020204" pitchFamily="34" charset="0"/>
              <a:buChar char="•"/>
            </a:pPr>
            <a:r>
              <a:rPr lang="en-CA" dirty="0"/>
              <a:t>Assets:</a:t>
            </a:r>
            <a:r>
              <a:rPr lang="en-CA" baseline="0" dirty="0"/>
              <a:t> i</a:t>
            </a:r>
            <a:r>
              <a:rPr lang="en-CA" dirty="0"/>
              <a:t>t is important to include</a:t>
            </a:r>
            <a:r>
              <a:rPr lang="en-CA" baseline="0" dirty="0"/>
              <a:t> all these assets in the Audit. A lot of organisations only assess documents/data and methods, which gives a limited picture.</a:t>
            </a:r>
            <a:endParaRPr lang="en-CA" dirty="0"/>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24</a:t>
            </a:fld>
            <a:endParaRPr lang="en-CA"/>
          </a:p>
        </p:txBody>
      </p:sp>
    </p:spTree>
    <p:extLst>
      <p:ext uri="{BB962C8B-B14F-4D97-AF65-F5344CB8AC3E}">
        <p14:creationId xmlns:p14="http://schemas.microsoft.com/office/powerpoint/2010/main" val="1879311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here is an illustration of what</a:t>
            </a:r>
            <a:r>
              <a:rPr lang="en-CA" baseline="0" dirty="0"/>
              <a:t> you can find in a Knowledge Audit.</a:t>
            </a:r>
            <a:endParaRPr lang="en-CA" dirty="0"/>
          </a:p>
          <a:p>
            <a:pPr marL="171450" indent="-171450">
              <a:buFont typeface="Arial" panose="020B0604020202020204" pitchFamily="34" charset="0"/>
              <a:buChar char="•"/>
            </a:pPr>
            <a:r>
              <a:rPr lang="en-CA" dirty="0"/>
              <a:t>On the left, you have the different types of knowledge that we are assessing.</a:t>
            </a:r>
            <a:r>
              <a:rPr lang="en-CA" baseline="0" dirty="0"/>
              <a:t> </a:t>
            </a:r>
            <a:r>
              <a:rPr lang="en-CA" dirty="0"/>
              <a:t>The right hand column is</a:t>
            </a:r>
            <a:r>
              <a:rPr lang="en-CA" baseline="0" dirty="0"/>
              <a:t> what we want to identify/obtain through the Knowledge Audit.</a:t>
            </a:r>
            <a:endParaRPr lang="en-CA" dirty="0"/>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25</a:t>
            </a:fld>
            <a:endParaRPr lang="en-CA"/>
          </a:p>
        </p:txBody>
      </p:sp>
    </p:spTree>
    <p:extLst>
      <p:ext uri="{BB962C8B-B14F-4D97-AF65-F5344CB8AC3E}">
        <p14:creationId xmlns:p14="http://schemas.microsoft.com/office/powerpoint/2010/main" val="20697980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the</a:t>
            </a:r>
            <a:r>
              <a:rPr lang="en-CA" baseline="0" dirty="0"/>
              <a:t> second method that we are looking at is Social Network Analysis.</a:t>
            </a:r>
            <a:endParaRPr lang="en-CA" dirty="0"/>
          </a:p>
          <a:p>
            <a:pPr marL="171450" indent="-171450">
              <a:buFont typeface="Arial" panose="020B0604020202020204" pitchFamily="34" charset="0"/>
              <a:buChar char="•"/>
            </a:pPr>
            <a:r>
              <a:rPr lang="en-CA" dirty="0"/>
              <a:t>How…: As you can see, this method also uses a questionnaire. You can find an example</a:t>
            </a:r>
            <a:r>
              <a:rPr lang="en-CA" baseline="0" dirty="0"/>
              <a:t> in Unit 3 Resources.</a:t>
            </a:r>
            <a:endParaRPr lang="en-CA" dirty="0"/>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26</a:t>
            </a:fld>
            <a:endParaRPr lang="en-CA"/>
          </a:p>
        </p:txBody>
      </p:sp>
    </p:spTree>
    <p:extLst>
      <p:ext uri="{BB962C8B-B14F-4D97-AF65-F5344CB8AC3E}">
        <p14:creationId xmlns:p14="http://schemas.microsoft.com/office/powerpoint/2010/main" val="477587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so why</a:t>
            </a:r>
            <a:r>
              <a:rPr lang="en-CA" baseline="0" dirty="0"/>
              <a:t> use this method?</a:t>
            </a:r>
            <a:endParaRPr lang="en-CA" dirty="0"/>
          </a:p>
          <a:p>
            <a:pPr marL="171450" indent="-171450">
              <a:buFont typeface="Arial" panose="020B0604020202020204" pitchFamily="34" charset="0"/>
              <a:buChar char="•"/>
            </a:pPr>
            <a:r>
              <a:rPr lang="en-CA" dirty="0"/>
              <a:t>For example, when using</a:t>
            </a:r>
            <a:r>
              <a:rPr lang="en-CA" baseline="0" dirty="0"/>
              <a:t> Social Network Analysis, it becomes clear who the connectors are, as you will see illustrated in the next slide.</a:t>
            </a:r>
            <a:endParaRPr lang="en-CA" dirty="0"/>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27</a:t>
            </a:fld>
            <a:endParaRPr lang="en-CA"/>
          </a:p>
        </p:txBody>
      </p:sp>
    </p:spTree>
    <p:extLst>
      <p:ext uri="{BB962C8B-B14F-4D97-AF65-F5344CB8AC3E}">
        <p14:creationId xmlns:p14="http://schemas.microsoft.com/office/powerpoint/2010/main" val="1068989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CA" u="sng" dirty="0"/>
              <a:t>Trainers notes</a:t>
            </a:r>
          </a:p>
          <a:p>
            <a:pPr marL="171450" indent="-171450" eaLnBrk="1" hangingPunct="1">
              <a:spcBef>
                <a:spcPct val="0"/>
              </a:spcBef>
              <a:buFont typeface="Arial" panose="020B0604020202020204" pitchFamily="34" charset="0"/>
              <a:buChar char="•"/>
            </a:pPr>
            <a:r>
              <a:rPr lang="en-CA" dirty="0"/>
              <a:t>Link from last slide: … so here you see in red the people who are the connectors, linking different groups together. You can also see where people are more isolated. There are reasons for that and it is interesting</a:t>
            </a:r>
            <a:r>
              <a:rPr lang="en-CA" baseline="0" dirty="0"/>
              <a:t> to analyze why that is.</a:t>
            </a:r>
            <a:endParaRPr lang="en-CA" altLang="en-US" dirty="0"/>
          </a:p>
          <a:p>
            <a:pPr marL="171450" indent="-171450" eaLnBrk="1" hangingPunct="1">
              <a:spcBef>
                <a:spcPct val="0"/>
              </a:spcBef>
              <a:buFont typeface="Arial" panose="020B0604020202020204" pitchFamily="34" charset="0"/>
              <a:buChar char="•"/>
            </a:pPr>
            <a:r>
              <a:rPr lang="en-CA" altLang="en-US" dirty="0"/>
              <a:t>Free SNA software is available online to create illustrations like this one (see Unit 3 Resources).</a:t>
            </a:r>
          </a:p>
        </p:txBody>
      </p:sp>
      <p:sp>
        <p:nvSpPr>
          <p:cNvPr id="5427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pPr fontAlgn="base">
              <a:spcBef>
                <a:spcPct val="0"/>
              </a:spcBef>
              <a:spcAft>
                <a:spcPct val="0"/>
              </a:spcAft>
              <a:defRPr/>
            </a:pPr>
            <a:fld id="{3C01EAF3-178B-4DB3-8F5E-EDC341432C7C}" type="slidenum">
              <a:rPr lang="en-CA" altLang="en-US" smtClean="0">
                <a:latin typeface="Calibri" pitchFamily="34" charset="0"/>
              </a:rPr>
              <a:pPr fontAlgn="base">
                <a:spcBef>
                  <a:spcPct val="0"/>
                </a:spcBef>
                <a:spcAft>
                  <a:spcPct val="0"/>
                </a:spcAft>
                <a:defRPr/>
              </a:pPr>
              <a:t>28</a:t>
            </a:fld>
            <a:endParaRPr lang="en-CA" altLang="en-US" dirty="0">
              <a:latin typeface="Calibri"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the third method</a:t>
            </a:r>
            <a:r>
              <a:rPr lang="en-CA" baseline="0" dirty="0"/>
              <a:t> that can be used to develop a KM strategy is the KM scan.</a:t>
            </a:r>
            <a:endParaRPr lang="en-CA" dirty="0"/>
          </a:p>
          <a:p>
            <a:pPr marL="171450" indent="-171450">
              <a:buFont typeface="Arial" panose="020B0604020202020204" pitchFamily="34" charset="0"/>
              <a:buChar char="•"/>
            </a:pPr>
            <a:r>
              <a:rPr lang="en-CA" dirty="0"/>
              <a:t>The software is also available online on the CTA website (see Unit 3 Resources).</a:t>
            </a:r>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29</a:t>
            </a:fld>
            <a:endParaRPr lang="en-CA"/>
          </a:p>
        </p:txBody>
      </p:sp>
    </p:spTree>
    <p:extLst>
      <p:ext uri="{BB962C8B-B14F-4D97-AF65-F5344CB8AC3E}">
        <p14:creationId xmlns:p14="http://schemas.microsoft.com/office/powerpoint/2010/main" val="25332119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more specifically, the KM scan…</a:t>
            </a:r>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30</a:t>
            </a:fld>
            <a:endParaRPr lang="en-CA"/>
          </a:p>
        </p:txBody>
      </p:sp>
    </p:spTree>
    <p:extLst>
      <p:ext uri="{BB962C8B-B14F-4D97-AF65-F5344CB8AC3E}">
        <p14:creationId xmlns:p14="http://schemas.microsoft.com/office/powerpoint/2010/main" val="26172560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CA" u="sng" dirty="0"/>
              <a:t>Trainers notes</a:t>
            </a:r>
          </a:p>
          <a:p>
            <a:pPr marL="171450" indent="-171450" eaLnBrk="1" hangingPunct="1">
              <a:spcBef>
                <a:spcPct val="0"/>
              </a:spcBef>
              <a:buFont typeface="Arial" panose="020B0604020202020204" pitchFamily="34" charset="0"/>
              <a:buChar char="•"/>
            </a:pPr>
            <a:r>
              <a:rPr lang="en-CA" dirty="0"/>
              <a:t>Link from last slide: t</a:t>
            </a:r>
            <a:r>
              <a:rPr lang="en-CA" altLang="en-US" dirty="0"/>
              <a:t>his is an illustration of the CTA KM scan</a:t>
            </a:r>
            <a:r>
              <a:rPr lang="en-CA" altLang="en-US" baseline="0" dirty="0"/>
              <a:t>, with the different elements. </a:t>
            </a:r>
          </a:p>
          <a:p>
            <a:pPr marL="171450" indent="-171450" eaLnBrk="1" hangingPunct="1">
              <a:spcBef>
                <a:spcPct val="0"/>
              </a:spcBef>
              <a:buFont typeface="Arial" panose="020B0604020202020204" pitchFamily="34" charset="0"/>
              <a:buChar char="•"/>
            </a:pPr>
            <a:r>
              <a:rPr lang="en-CA" altLang="en-US" baseline="0" dirty="0"/>
              <a:t>The one on the right is the visual representation of a completed KM scan. </a:t>
            </a:r>
            <a:endParaRPr lang="en-CA" altLang="en-US" dirty="0"/>
          </a:p>
        </p:txBody>
      </p:sp>
      <p:sp>
        <p:nvSpPr>
          <p:cNvPr id="5530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pPr fontAlgn="base">
              <a:spcBef>
                <a:spcPct val="0"/>
              </a:spcBef>
              <a:spcAft>
                <a:spcPct val="0"/>
              </a:spcAft>
              <a:defRPr/>
            </a:pPr>
            <a:fld id="{F83F825A-BBFF-48CC-B97D-C88C2EF5C448}" type="slidenum">
              <a:rPr lang="en-CA" altLang="en-US" smtClean="0">
                <a:latin typeface="Calibri" pitchFamily="34" charset="0"/>
              </a:rPr>
              <a:pPr fontAlgn="base">
                <a:spcBef>
                  <a:spcPct val="0"/>
                </a:spcBef>
                <a:spcAft>
                  <a:spcPct val="0"/>
                </a:spcAft>
                <a:defRPr/>
              </a:pPr>
              <a:t>31</a:t>
            </a:fld>
            <a:endParaRPr lang="en-CA" altLang="en-US" dirty="0">
              <a:latin typeface="Calibri"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a:t>
            </a:r>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32</a:t>
            </a:fld>
            <a:endParaRPr lang="en-CA"/>
          </a:p>
        </p:txBody>
      </p:sp>
    </p:spTree>
    <p:extLst>
      <p:ext uri="{BB962C8B-B14F-4D97-AF65-F5344CB8AC3E}">
        <p14:creationId xmlns:p14="http://schemas.microsoft.com/office/powerpoint/2010/main" val="16373724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so what does a KM strategy document look like?</a:t>
            </a:r>
            <a:r>
              <a:rPr lang="en-CA" baseline="0" dirty="0"/>
              <a:t> </a:t>
            </a:r>
            <a:r>
              <a:rPr lang="en-CA" dirty="0"/>
              <a:t>KM strategy documents encompass</a:t>
            </a:r>
            <a:r>
              <a:rPr lang="en-CA" baseline="0" dirty="0"/>
              <a:t> different content but usually have a similar format that includes these elements.</a:t>
            </a:r>
          </a:p>
          <a:p>
            <a:pPr marL="171450" indent="-171450">
              <a:buFont typeface="Arial" panose="020B0604020202020204" pitchFamily="34" charset="0"/>
              <a:buChar char="•"/>
            </a:pPr>
            <a:r>
              <a:rPr lang="en-CA" u="none" baseline="0" dirty="0"/>
              <a:t>KM definition</a:t>
            </a:r>
            <a:r>
              <a:rPr lang="en-CA" baseline="0" dirty="0"/>
              <a:t>: YOUR own KM definition, the one that better represents your context and your work.</a:t>
            </a:r>
            <a:endParaRPr lang="en-CA" dirty="0"/>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5</a:t>
            </a:fld>
            <a:endParaRPr lang="en-CA"/>
          </a:p>
        </p:txBody>
      </p:sp>
    </p:spTree>
    <p:extLst>
      <p:ext uri="{BB962C8B-B14F-4D97-AF65-F5344CB8AC3E}">
        <p14:creationId xmlns:p14="http://schemas.microsoft.com/office/powerpoint/2010/main" val="15303394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a:t>
            </a:r>
          </a:p>
          <a:p>
            <a:endParaRPr lang="en-CA" dirty="0"/>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33</a:t>
            </a:fld>
            <a:endParaRPr lang="en-CA"/>
          </a:p>
        </p:txBody>
      </p:sp>
    </p:spTree>
    <p:extLst>
      <p:ext uri="{BB962C8B-B14F-4D97-AF65-F5344CB8AC3E}">
        <p14:creationId xmlns:p14="http://schemas.microsoft.com/office/powerpoint/2010/main" val="11019313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a:t>
            </a:r>
          </a:p>
          <a:p>
            <a:endParaRPr lang="en-CA" dirty="0"/>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34</a:t>
            </a:fld>
            <a:endParaRPr lang="en-CA"/>
          </a:p>
        </p:txBody>
      </p:sp>
    </p:spTree>
    <p:extLst>
      <p:ext uri="{BB962C8B-B14F-4D97-AF65-F5344CB8AC3E}">
        <p14:creationId xmlns:p14="http://schemas.microsoft.com/office/powerpoint/2010/main" val="397623215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a:t>
            </a:r>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35</a:t>
            </a:fld>
            <a:endParaRPr lang="en-CA"/>
          </a:p>
        </p:txBody>
      </p:sp>
    </p:spTree>
    <p:extLst>
      <p:ext uri="{BB962C8B-B14F-4D97-AF65-F5344CB8AC3E}">
        <p14:creationId xmlns:p14="http://schemas.microsoft.com/office/powerpoint/2010/main" val="22519814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CA" u="sng" dirty="0"/>
              <a:t>Trainers notes</a:t>
            </a:r>
            <a:endParaRPr lang="en-CA" altLang="en-US" dirty="0"/>
          </a:p>
          <a:p>
            <a:pPr marL="171450" marR="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CA" dirty="0"/>
              <a:t>Link from last slide: … in order to try out the</a:t>
            </a:r>
            <a:r>
              <a:rPr lang="en-CA" baseline="0" dirty="0"/>
              <a:t> KM scan, we will be doing an exercise using the personal questionnaire (you can see the similarities with the organisational </a:t>
            </a:r>
            <a:r>
              <a:rPr lang="en-CA" baseline="0"/>
              <a:t>one online).</a:t>
            </a:r>
            <a:endParaRPr lang="en-CA" dirty="0"/>
          </a:p>
          <a:p>
            <a:pPr marL="171450" indent="-171450" eaLnBrk="1" hangingPunct="1">
              <a:spcBef>
                <a:spcPct val="0"/>
              </a:spcBef>
              <a:buFont typeface="Arial" panose="020B0604020202020204" pitchFamily="34" charset="0"/>
              <a:buChar char="•"/>
            </a:pPr>
            <a:r>
              <a:rPr lang="en-CA" altLang="en-US" dirty="0"/>
              <a:t>See notes Unit 3 Exercises</a:t>
            </a:r>
          </a:p>
        </p:txBody>
      </p:sp>
      <p:sp>
        <p:nvSpPr>
          <p:cNvPr id="5632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pPr fontAlgn="base">
              <a:spcBef>
                <a:spcPct val="0"/>
              </a:spcBef>
              <a:spcAft>
                <a:spcPct val="0"/>
              </a:spcAft>
              <a:defRPr/>
            </a:pPr>
            <a:fld id="{322271B1-21AB-469B-B332-FDF3DFC1502C}" type="slidenum">
              <a:rPr lang="en-CA" altLang="en-US" smtClean="0">
                <a:latin typeface="Calibri" pitchFamily="34" charset="0"/>
              </a:rPr>
              <a:pPr fontAlgn="base">
                <a:spcBef>
                  <a:spcPct val="0"/>
                </a:spcBef>
                <a:spcAft>
                  <a:spcPct val="0"/>
                </a:spcAft>
                <a:defRPr/>
              </a:pPr>
              <a:t>36</a:t>
            </a:fld>
            <a:endParaRPr lang="en-CA" altLang="en-US">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CA" u="sng" dirty="0"/>
              <a:t>Trainers notes</a:t>
            </a:r>
          </a:p>
          <a:p>
            <a:pPr marL="171450" indent="-171450" eaLnBrk="1" hangingPunct="1">
              <a:spcBef>
                <a:spcPct val="0"/>
              </a:spcBef>
              <a:buFont typeface="Arial" panose="020B0604020202020204" pitchFamily="34" charset="0"/>
              <a:buChar char="•"/>
            </a:pPr>
            <a:r>
              <a:rPr lang="en-CA" dirty="0"/>
              <a:t>Link from last slide: … so now</a:t>
            </a:r>
            <a:r>
              <a:rPr lang="en-CA" baseline="0" dirty="0"/>
              <a:t> that you know what is the content of a KM strategy document, the question you may have is, do we really need one?</a:t>
            </a:r>
            <a:endParaRPr lang="en-CA" altLang="en-US" u="none" dirty="0"/>
          </a:p>
          <a:p>
            <a:pPr marL="171450" indent="-171450" eaLnBrk="1" hangingPunct="1">
              <a:spcBef>
                <a:spcPct val="0"/>
              </a:spcBef>
              <a:buFont typeface="Arial" panose="020B0604020202020204" pitchFamily="34" charset="0"/>
              <a:buChar char="•"/>
            </a:pPr>
            <a:r>
              <a:rPr lang="en-CA" altLang="en-US" u="none" dirty="0"/>
              <a:t>Alternative</a:t>
            </a:r>
            <a:r>
              <a:rPr lang="en-CA" altLang="en-US" dirty="0"/>
              <a:t>: example for “Just Do It”: in 2006, FAO did not want to launch into a KM strategy process right away but wanted to focus</a:t>
            </a:r>
            <a:r>
              <a:rPr lang="en-CA" altLang="en-US" baseline="0" dirty="0"/>
              <a:t> on th</a:t>
            </a:r>
            <a:r>
              <a:rPr lang="en-CA" altLang="en-US" dirty="0"/>
              <a:t>ree knowledge areas,</a:t>
            </a:r>
            <a:r>
              <a:rPr lang="en-CA" altLang="en-US" baseline="0" dirty="0"/>
              <a:t> which they called “</a:t>
            </a:r>
            <a:r>
              <a:rPr lang="en-CA" altLang="en-US" dirty="0"/>
              <a:t>pillars” (Knowledge Networks,</a:t>
            </a:r>
            <a:r>
              <a:rPr lang="en-CA" altLang="en-US" baseline="0" dirty="0"/>
              <a:t> Best Practices and Ask FAO)</a:t>
            </a:r>
            <a:r>
              <a:rPr lang="en-CA" altLang="en-US" dirty="0"/>
              <a:t>. Their idea was to work on the low hanging fruit, get some focused work done and</a:t>
            </a:r>
            <a:r>
              <a:rPr lang="en-CA" altLang="en-US" baseline="0" dirty="0"/>
              <a:t> results</a:t>
            </a:r>
            <a:r>
              <a:rPr lang="en-CA" altLang="en-US" dirty="0"/>
              <a:t> before launching into a KM</a:t>
            </a:r>
            <a:r>
              <a:rPr lang="en-CA" altLang="en-US" baseline="0" dirty="0"/>
              <a:t> </a:t>
            </a:r>
            <a:r>
              <a:rPr lang="en-CA" altLang="en-US" dirty="0"/>
              <a:t>strategy process.</a:t>
            </a:r>
          </a:p>
        </p:txBody>
      </p:sp>
      <p:sp>
        <p:nvSpPr>
          <p:cNvPr id="4915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pPr fontAlgn="base">
              <a:spcBef>
                <a:spcPct val="0"/>
              </a:spcBef>
              <a:spcAft>
                <a:spcPct val="0"/>
              </a:spcAft>
              <a:defRPr/>
            </a:pPr>
            <a:fld id="{B4577B6A-48B6-46B0-A98C-AFA3A811F666}" type="slidenum">
              <a:rPr lang="en-CA" altLang="en-US" smtClean="0">
                <a:latin typeface="Calibri" pitchFamily="34" charset="0"/>
              </a:rPr>
              <a:pPr fontAlgn="base">
                <a:spcBef>
                  <a:spcPct val="0"/>
                </a:spcBef>
                <a:spcAft>
                  <a:spcPct val="0"/>
                </a:spcAft>
                <a:defRPr/>
              </a:pPr>
              <a:t>6</a:t>
            </a:fld>
            <a:endParaRPr lang="en-CA" altLang="en-US">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CA" u="sng" dirty="0"/>
              <a:t>Trainers notes</a:t>
            </a:r>
          </a:p>
          <a:p>
            <a:pPr marL="171450" indent="-171450" eaLnBrk="1" hangingPunct="1">
              <a:spcBef>
                <a:spcPct val="0"/>
              </a:spcBef>
              <a:buFont typeface="Arial" panose="020B0604020202020204" pitchFamily="34" charset="0"/>
              <a:buChar char="•"/>
            </a:pPr>
            <a:r>
              <a:rPr lang="en-CA" dirty="0"/>
              <a:t>Link from last slide: … this</a:t>
            </a:r>
            <a:r>
              <a:rPr lang="en-CA" baseline="0" dirty="0"/>
              <a:t> was a strategic decision at FAO based on the organisational objectives at the time. </a:t>
            </a:r>
            <a:endParaRPr lang="en-CA" dirty="0"/>
          </a:p>
          <a:p>
            <a:pPr marL="171450" indent="-171450" eaLnBrk="1" hangingPunct="1">
              <a:spcBef>
                <a:spcPct val="0"/>
              </a:spcBef>
              <a:buFont typeface="Arial" panose="020B0604020202020204" pitchFamily="34" charset="0"/>
              <a:buChar char="•"/>
            </a:pPr>
            <a:r>
              <a:rPr lang="en-CA" altLang="en-US" dirty="0"/>
              <a:t>The linkage is what is most important, KM cannot be done in a vacuum. </a:t>
            </a:r>
            <a:r>
              <a:rPr lang="en-CA" altLang="en-US" baseline="0" dirty="0"/>
              <a:t>KM initiatives need to support an organisation’ strategic objectives. </a:t>
            </a:r>
            <a:endParaRPr lang="en-CA" altLang="en-US" dirty="0"/>
          </a:p>
        </p:txBody>
      </p:sp>
      <p:sp>
        <p:nvSpPr>
          <p:cNvPr id="5120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pPr fontAlgn="base">
              <a:spcBef>
                <a:spcPct val="0"/>
              </a:spcBef>
              <a:spcAft>
                <a:spcPct val="0"/>
              </a:spcAft>
              <a:defRPr/>
            </a:pPr>
            <a:fld id="{42CF8CEB-C943-4041-91FF-4D3F9521E573}" type="slidenum">
              <a:rPr lang="en-CA" altLang="en-US" smtClean="0">
                <a:latin typeface="Calibri" pitchFamily="34" charset="0"/>
              </a:rPr>
              <a:pPr fontAlgn="base">
                <a:spcBef>
                  <a:spcPct val="0"/>
                </a:spcBef>
                <a:spcAft>
                  <a:spcPct val="0"/>
                </a:spcAft>
                <a:defRPr/>
              </a:pPr>
              <a:t>7</a:t>
            </a:fld>
            <a:endParaRPr lang="en-CA" altLang="en-US">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here are three examples of how diverse KM strategies can be according</a:t>
            </a:r>
            <a:r>
              <a:rPr lang="en-CA" baseline="0" dirty="0"/>
              <a:t> to organisational objectives or priorities. The first one is from IFAD. </a:t>
            </a:r>
            <a:endParaRPr lang="en-CA" dirty="0"/>
          </a:p>
          <a:p>
            <a:pPr marL="171450" indent="-171450">
              <a:buFont typeface="Arial" panose="020B0604020202020204" pitchFamily="34" charset="0"/>
              <a:buChar char="•"/>
            </a:pPr>
            <a:r>
              <a:rPr lang="en-CA" dirty="0"/>
              <a:t>Start from the top, with the overall</a:t>
            </a:r>
            <a:r>
              <a:rPr lang="en-CA" baseline="0" dirty="0"/>
              <a:t> goal, down to the three strategic objectives (can read them out loud). Then only mention the 6 results areas and activities, no need to read those.</a:t>
            </a:r>
            <a:endParaRPr lang="en-CA" dirty="0"/>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8</a:t>
            </a:fld>
            <a:endParaRPr lang="en-CA"/>
          </a:p>
        </p:txBody>
      </p:sp>
    </p:spTree>
    <p:extLst>
      <p:ext uri="{BB962C8B-B14F-4D97-AF65-F5344CB8AC3E}">
        <p14:creationId xmlns:p14="http://schemas.microsoft.com/office/powerpoint/2010/main" val="5270750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the second one comes from UNDP.</a:t>
            </a:r>
          </a:p>
          <a:p>
            <a:pPr marL="171450" indent="-171450">
              <a:buFont typeface="Arial" panose="020B0604020202020204" pitchFamily="34" charset="0"/>
              <a:buChar char="•"/>
            </a:pPr>
            <a:r>
              <a:rPr lang="en-CA" dirty="0"/>
              <a:t>The UNDP </a:t>
            </a:r>
            <a:r>
              <a:rPr lang="en-CA" baseline="0" dirty="0"/>
              <a:t>is a framework that is based on the organisation’s strategic objectives. They have identified 6 KM priorities (you can read them), where they have different activities and actions.</a:t>
            </a:r>
            <a:endParaRPr lang="en-CA" dirty="0"/>
          </a:p>
        </p:txBody>
      </p:sp>
      <p:sp>
        <p:nvSpPr>
          <p:cNvPr id="4" name="Slide Number Placeholder 3"/>
          <p:cNvSpPr>
            <a:spLocks noGrp="1"/>
          </p:cNvSpPr>
          <p:nvPr>
            <p:ph type="sldNum" sz="quarter" idx="10"/>
          </p:nvPr>
        </p:nvSpPr>
        <p:spPr/>
        <p:txBody>
          <a:bodyPr/>
          <a:lstStyle/>
          <a:p>
            <a:pPr>
              <a:defRPr/>
            </a:pPr>
            <a:fld id="{BAC800CC-B08D-42FA-B541-FC37D91A26B1}" type="slidenum">
              <a:rPr lang="en-CA" smtClean="0"/>
              <a:pPr>
                <a:defRPr/>
              </a:pPr>
              <a:t>9</a:t>
            </a:fld>
            <a:endParaRPr lang="en-CA"/>
          </a:p>
        </p:txBody>
      </p:sp>
    </p:spTree>
    <p:extLst>
      <p:ext uri="{BB962C8B-B14F-4D97-AF65-F5344CB8AC3E}">
        <p14:creationId xmlns:p14="http://schemas.microsoft.com/office/powerpoint/2010/main" val="37926321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CA" u="sng" dirty="0"/>
              <a:t>Trainers notes</a:t>
            </a:r>
          </a:p>
          <a:p>
            <a:pPr marL="171450" indent="-171450" eaLnBrk="1" hangingPunct="1">
              <a:spcBef>
                <a:spcPct val="0"/>
              </a:spcBef>
              <a:buFont typeface="Arial" panose="020B0604020202020204" pitchFamily="34" charset="0"/>
              <a:buChar char="•"/>
            </a:pPr>
            <a:r>
              <a:rPr lang="en-CA" dirty="0"/>
              <a:t>Link from last slide: … the last example</a:t>
            </a:r>
            <a:r>
              <a:rPr lang="en-CA" baseline="0" dirty="0"/>
              <a:t> is from CIAT (one of the CGIAR centres).</a:t>
            </a:r>
            <a:endParaRPr lang="en-CA" altLang="en-US" dirty="0"/>
          </a:p>
          <a:p>
            <a:pPr marL="171450" indent="-171450" eaLnBrk="1" hangingPunct="1">
              <a:spcBef>
                <a:spcPct val="0"/>
              </a:spcBef>
              <a:buFont typeface="Arial" panose="020B0604020202020204" pitchFamily="34" charset="0"/>
              <a:buChar char="•"/>
            </a:pPr>
            <a:r>
              <a:rPr lang="en-CA" altLang="en-US" dirty="0"/>
              <a:t>The CIAT framework is</a:t>
            </a:r>
            <a:r>
              <a:rPr lang="en-CA" altLang="en-US" baseline="0" dirty="0"/>
              <a:t> based on a</a:t>
            </a:r>
            <a:r>
              <a:rPr lang="en-CA" altLang="en-US" dirty="0"/>
              <a:t> Theory of Change model, where</a:t>
            </a:r>
            <a:r>
              <a:rPr lang="en-CA" altLang="en-US" baseline="0" dirty="0"/>
              <a:t> they start with the impact they want to achieve at the center, as well as the outcomes they want. From there stems their activities, actions, products, methods and tools.</a:t>
            </a:r>
            <a:endParaRPr lang="en-CA" altLang="en-US" dirty="0"/>
          </a:p>
        </p:txBody>
      </p:sp>
      <p:sp>
        <p:nvSpPr>
          <p:cNvPr id="5018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pPr fontAlgn="base">
              <a:spcBef>
                <a:spcPct val="0"/>
              </a:spcBef>
              <a:spcAft>
                <a:spcPct val="0"/>
              </a:spcAft>
              <a:defRPr/>
            </a:pPr>
            <a:fld id="{EB15E6DD-57BD-47DB-BEE4-1188A5EEA5B8}" type="slidenum">
              <a:rPr lang="en-CA" altLang="en-US" smtClean="0">
                <a:latin typeface="Calibri" pitchFamily="34" charset="0"/>
              </a:rPr>
              <a:pPr fontAlgn="base">
                <a:spcBef>
                  <a:spcPct val="0"/>
                </a:spcBef>
                <a:spcAft>
                  <a:spcPct val="0"/>
                </a:spcAft>
                <a:defRPr/>
              </a:pPr>
              <a:t>10</a:t>
            </a:fld>
            <a:endParaRPr lang="en-CA" altLang="en-US">
              <a:latin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t>Link from last slide: … so let’s start to think concretely</a:t>
            </a:r>
            <a:r>
              <a:rPr lang="en-CA" baseline="0" dirty="0"/>
              <a:t> about how this can apply to our context.</a:t>
            </a:r>
            <a:endParaRPr lang="en-CA"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t>See Unit 3 Exercise notes.</a:t>
            </a:r>
          </a:p>
          <a:p>
            <a:pPr eaLnBrk="1" hangingPunct="1">
              <a:spcBef>
                <a:spcPct val="0"/>
              </a:spcBef>
            </a:pPr>
            <a:endParaRPr lang="en-CA" altLang="en-US" dirty="0"/>
          </a:p>
        </p:txBody>
      </p:sp>
      <p:sp>
        <p:nvSpPr>
          <p:cNvPr id="5325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pPr fontAlgn="base">
              <a:spcBef>
                <a:spcPct val="0"/>
              </a:spcBef>
              <a:spcAft>
                <a:spcPct val="0"/>
              </a:spcAft>
              <a:defRPr/>
            </a:pPr>
            <a:fld id="{8F283985-98A1-4067-99CA-3848FCE10D0D}" type="slidenum">
              <a:rPr lang="en-CA" altLang="en-US" smtClean="0">
                <a:latin typeface="Calibri" pitchFamily="34" charset="0"/>
              </a:rPr>
              <a:pPr fontAlgn="base">
                <a:spcBef>
                  <a:spcPct val="0"/>
                </a:spcBef>
                <a:spcAft>
                  <a:spcPct val="0"/>
                </a:spcAft>
                <a:defRPr/>
              </a:pPr>
              <a:t>11</a:t>
            </a:fld>
            <a:endParaRPr lang="en-CA" altLang="en-US">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Oval 3"/>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5" name="Oval 4"/>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14" name="Title 13"/>
          <p:cNvSpPr>
            <a:spLocks noGrp="1"/>
          </p:cNvSpPr>
          <p:nvPr>
            <p:ph type="ctrTitle"/>
          </p:nvPr>
        </p:nvSpPr>
        <p:spPr>
          <a:xfrm>
            <a:off x="1432560" y="359898"/>
            <a:ext cx="7406640" cy="1472184"/>
          </a:xfrm>
        </p:spPr>
        <p:txBody>
          <a:bodyPr anchor="b"/>
          <a:lstStyle>
            <a:lvl1pPr algn="l">
              <a:defRPr/>
            </a:lvl1pPr>
            <a:extLst/>
          </a:lstStyle>
          <a:p>
            <a:r>
              <a:rPr lang="en-US"/>
              <a:t>Click to edit Master title style</a:t>
            </a:r>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a:t>Click to edit Master subtitle style</a:t>
            </a:r>
          </a:p>
        </p:txBody>
      </p:sp>
      <p:sp>
        <p:nvSpPr>
          <p:cNvPr id="6" name="Date Placeholder 6"/>
          <p:cNvSpPr>
            <a:spLocks noGrp="1"/>
          </p:cNvSpPr>
          <p:nvPr>
            <p:ph type="dt" sz="half" idx="10"/>
          </p:nvPr>
        </p:nvSpPr>
        <p:spPr/>
        <p:txBody>
          <a:bodyPr/>
          <a:lstStyle>
            <a:lvl1pPr>
              <a:defRPr/>
            </a:lvl1pPr>
            <a:extLst/>
          </a:lstStyle>
          <a:p>
            <a:pPr>
              <a:defRPr/>
            </a:pPr>
            <a:fld id="{1D00B8CE-8035-432F-BF64-1D1D4CC229A8}" type="datetimeFigureOut">
              <a:rPr lang="en-CA"/>
              <a:pPr>
                <a:defRPr/>
              </a:pPr>
              <a:t>2019-07-17</a:t>
            </a:fld>
            <a:endParaRPr lang="en-CA"/>
          </a:p>
        </p:txBody>
      </p:sp>
      <p:sp>
        <p:nvSpPr>
          <p:cNvPr id="7" name="Footer Placeholder 19"/>
          <p:cNvSpPr>
            <a:spLocks noGrp="1"/>
          </p:cNvSpPr>
          <p:nvPr>
            <p:ph type="ftr" sz="quarter" idx="11"/>
          </p:nvPr>
        </p:nvSpPr>
        <p:spPr/>
        <p:txBody>
          <a:bodyPr/>
          <a:lstStyle>
            <a:lvl1pPr>
              <a:defRPr/>
            </a:lvl1pPr>
            <a:extLst/>
          </a:lstStyle>
          <a:p>
            <a:pPr>
              <a:defRPr/>
            </a:pPr>
            <a:endParaRPr lang="en-CA"/>
          </a:p>
        </p:txBody>
      </p:sp>
      <p:sp>
        <p:nvSpPr>
          <p:cNvPr id="8" name="Slide Number Placeholder 9"/>
          <p:cNvSpPr>
            <a:spLocks noGrp="1"/>
          </p:cNvSpPr>
          <p:nvPr>
            <p:ph type="sldNum" sz="quarter" idx="12"/>
          </p:nvPr>
        </p:nvSpPr>
        <p:spPr/>
        <p:txBody>
          <a:bodyPr/>
          <a:lstStyle>
            <a:lvl1pPr>
              <a:defRPr/>
            </a:lvl1pPr>
            <a:extLst/>
          </a:lstStyle>
          <a:p>
            <a:pPr>
              <a:defRPr/>
            </a:pPr>
            <a:fld id="{1194897D-889B-4CC9-A97E-963482DC524D}" type="slidenum">
              <a:rPr lang="en-CA"/>
              <a:pPr>
                <a:defRPr/>
              </a:pPr>
              <a:t>‹#›</a:t>
            </a:fld>
            <a:endParaRPr lang="en-CA"/>
          </a:p>
        </p:txBody>
      </p:sp>
    </p:spTree>
    <p:extLst>
      <p:ext uri="{BB962C8B-B14F-4D97-AF65-F5344CB8AC3E}">
        <p14:creationId xmlns:p14="http://schemas.microsoft.com/office/powerpoint/2010/main" val="473195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p:cNvSpPr>
            <a:spLocks noGrp="1"/>
          </p:cNvSpPr>
          <p:nvPr>
            <p:ph type="dt" sz="half" idx="10"/>
          </p:nvPr>
        </p:nvSpPr>
        <p:spPr/>
        <p:txBody>
          <a:bodyPr/>
          <a:lstStyle>
            <a:lvl1pPr>
              <a:defRPr/>
            </a:lvl1pPr>
          </a:lstStyle>
          <a:p>
            <a:pPr>
              <a:defRPr/>
            </a:pPr>
            <a:fld id="{D2B8011C-FB1C-428D-98C2-055CE7B382E0}" type="datetimeFigureOut">
              <a:rPr lang="en-CA"/>
              <a:pPr>
                <a:defRPr/>
              </a:pPr>
              <a:t>2019-07-17</a:t>
            </a:fld>
            <a:endParaRPr lang="en-CA"/>
          </a:p>
        </p:txBody>
      </p:sp>
      <p:sp>
        <p:nvSpPr>
          <p:cNvPr id="5" name="Footer Placeholder 9"/>
          <p:cNvSpPr>
            <a:spLocks noGrp="1"/>
          </p:cNvSpPr>
          <p:nvPr>
            <p:ph type="ftr" sz="quarter" idx="11"/>
          </p:nvPr>
        </p:nvSpPr>
        <p:spPr/>
        <p:txBody>
          <a:bodyPr/>
          <a:lstStyle>
            <a:lvl1pPr>
              <a:defRPr/>
            </a:lvl1pPr>
          </a:lstStyle>
          <a:p>
            <a:pPr>
              <a:defRPr/>
            </a:pPr>
            <a:endParaRPr lang="en-CA"/>
          </a:p>
        </p:txBody>
      </p:sp>
      <p:sp>
        <p:nvSpPr>
          <p:cNvPr id="6" name="Slide Number Placeholder 21"/>
          <p:cNvSpPr>
            <a:spLocks noGrp="1"/>
          </p:cNvSpPr>
          <p:nvPr>
            <p:ph type="sldNum" sz="quarter" idx="12"/>
          </p:nvPr>
        </p:nvSpPr>
        <p:spPr/>
        <p:txBody>
          <a:bodyPr/>
          <a:lstStyle>
            <a:lvl1pPr>
              <a:defRPr/>
            </a:lvl1pPr>
          </a:lstStyle>
          <a:p>
            <a:pPr>
              <a:defRPr/>
            </a:pPr>
            <a:fld id="{54EF9F1E-E768-44DE-B376-EF3355807ADD}" type="slidenum">
              <a:rPr lang="en-CA"/>
              <a:pPr>
                <a:defRPr/>
              </a:pPr>
              <a:t>‹#›</a:t>
            </a:fld>
            <a:endParaRPr lang="en-CA"/>
          </a:p>
        </p:txBody>
      </p:sp>
    </p:spTree>
    <p:extLst>
      <p:ext uri="{BB962C8B-B14F-4D97-AF65-F5344CB8AC3E}">
        <p14:creationId xmlns:p14="http://schemas.microsoft.com/office/powerpoint/2010/main" val="5779421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43000" y="274640"/>
            <a:ext cx="55626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p:cNvSpPr>
            <a:spLocks noGrp="1"/>
          </p:cNvSpPr>
          <p:nvPr>
            <p:ph type="dt" sz="half" idx="10"/>
          </p:nvPr>
        </p:nvSpPr>
        <p:spPr/>
        <p:txBody>
          <a:bodyPr/>
          <a:lstStyle>
            <a:lvl1pPr>
              <a:defRPr/>
            </a:lvl1pPr>
          </a:lstStyle>
          <a:p>
            <a:pPr>
              <a:defRPr/>
            </a:pPr>
            <a:fld id="{57DAD249-F9D1-4291-88B7-1596C59B2DC7}" type="datetimeFigureOut">
              <a:rPr lang="en-CA"/>
              <a:pPr>
                <a:defRPr/>
              </a:pPr>
              <a:t>2019-07-17</a:t>
            </a:fld>
            <a:endParaRPr lang="en-CA"/>
          </a:p>
        </p:txBody>
      </p:sp>
      <p:sp>
        <p:nvSpPr>
          <p:cNvPr id="5" name="Footer Placeholder 9"/>
          <p:cNvSpPr>
            <a:spLocks noGrp="1"/>
          </p:cNvSpPr>
          <p:nvPr>
            <p:ph type="ftr" sz="quarter" idx="11"/>
          </p:nvPr>
        </p:nvSpPr>
        <p:spPr/>
        <p:txBody>
          <a:bodyPr/>
          <a:lstStyle>
            <a:lvl1pPr>
              <a:defRPr/>
            </a:lvl1pPr>
          </a:lstStyle>
          <a:p>
            <a:pPr>
              <a:defRPr/>
            </a:pPr>
            <a:endParaRPr lang="en-CA"/>
          </a:p>
        </p:txBody>
      </p:sp>
      <p:sp>
        <p:nvSpPr>
          <p:cNvPr id="6" name="Slide Number Placeholder 21"/>
          <p:cNvSpPr>
            <a:spLocks noGrp="1"/>
          </p:cNvSpPr>
          <p:nvPr>
            <p:ph type="sldNum" sz="quarter" idx="12"/>
          </p:nvPr>
        </p:nvSpPr>
        <p:spPr/>
        <p:txBody>
          <a:bodyPr/>
          <a:lstStyle>
            <a:lvl1pPr>
              <a:defRPr/>
            </a:lvl1pPr>
          </a:lstStyle>
          <a:p>
            <a:pPr>
              <a:defRPr/>
            </a:pPr>
            <a:fld id="{CFECD054-9211-4736-A5D5-BB64205BA4A0}" type="slidenum">
              <a:rPr lang="en-CA"/>
              <a:pPr>
                <a:defRPr/>
              </a:pPr>
              <a:t>‹#›</a:t>
            </a:fld>
            <a:endParaRPr lang="en-CA"/>
          </a:p>
        </p:txBody>
      </p:sp>
    </p:spTree>
    <p:extLst>
      <p:ext uri="{BB962C8B-B14F-4D97-AF65-F5344CB8AC3E}">
        <p14:creationId xmlns:p14="http://schemas.microsoft.com/office/powerpoint/2010/main" val="643207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23"/>
          <p:cNvSpPr>
            <a:spLocks noGrp="1"/>
          </p:cNvSpPr>
          <p:nvPr>
            <p:ph type="dt" sz="half" idx="10"/>
          </p:nvPr>
        </p:nvSpPr>
        <p:spPr/>
        <p:txBody>
          <a:bodyPr/>
          <a:lstStyle>
            <a:lvl1pPr>
              <a:defRPr/>
            </a:lvl1pPr>
          </a:lstStyle>
          <a:p>
            <a:pPr>
              <a:defRPr/>
            </a:pPr>
            <a:fld id="{DD5C86EC-8DA5-43C5-85FE-07DF81EDA12F}" type="datetimeFigureOut">
              <a:rPr lang="en-CA"/>
              <a:pPr>
                <a:defRPr/>
              </a:pPr>
              <a:t>2019-07-17</a:t>
            </a:fld>
            <a:endParaRPr lang="en-CA"/>
          </a:p>
        </p:txBody>
      </p:sp>
      <p:sp>
        <p:nvSpPr>
          <p:cNvPr id="5" name="Footer Placeholder 9"/>
          <p:cNvSpPr>
            <a:spLocks noGrp="1"/>
          </p:cNvSpPr>
          <p:nvPr>
            <p:ph type="ftr" sz="quarter" idx="11"/>
          </p:nvPr>
        </p:nvSpPr>
        <p:spPr/>
        <p:txBody>
          <a:bodyPr/>
          <a:lstStyle>
            <a:lvl1pPr>
              <a:defRPr/>
            </a:lvl1pPr>
          </a:lstStyle>
          <a:p>
            <a:pPr>
              <a:defRPr/>
            </a:pPr>
            <a:endParaRPr lang="en-CA"/>
          </a:p>
        </p:txBody>
      </p:sp>
      <p:sp>
        <p:nvSpPr>
          <p:cNvPr id="6" name="Slide Number Placeholder 21"/>
          <p:cNvSpPr>
            <a:spLocks noGrp="1"/>
          </p:cNvSpPr>
          <p:nvPr>
            <p:ph type="sldNum" sz="quarter" idx="12"/>
          </p:nvPr>
        </p:nvSpPr>
        <p:spPr/>
        <p:txBody>
          <a:bodyPr/>
          <a:lstStyle>
            <a:lvl1pPr>
              <a:defRPr/>
            </a:lvl1pPr>
          </a:lstStyle>
          <a:p>
            <a:pPr>
              <a:defRPr/>
            </a:pPr>
            <a:fld id="{AC17FC32-61DA-4E81-847B-963CEA9295FA}" type="slidenum">
              <a:rPr lang="en-CA"/>
              <a:pPr>
                <a:defRPr/>
              </a:pPr>
              <a:t>‹#›</a:t>
            </a:fld>
            <a:endParaRPr lang="en-CA"/>
          </a:p>
        </p:txBody>
      </p:sp>
    </p:spTree>
    <p:extLst>
      <p:ext uri="{BB962C8B-B14F-4D97-AF65-F5344CB8AC3E}">
        <p14:creationId xmlns:p14="http://schemas.microsoft.com/office/powerpoint/2010/main" val="129395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Oval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7" name="Oval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n-US"/>
              <a:t>Click to edit Master title style</a:t>
            </a:r>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a:t>Click to edit Master text styles</a:t>
            </a:r>
          </a:p>
        </p:txBody>
      </p:sp>
      <p:sp>
        <p:nvSpPr>
          <p:cNvPr id="8" name="Date Placeholder 3"/>
          <p:cNvSpPr>
            <a:spLocks noGrp="1"/>
          </p:cNvSpPr>
          <p:nvPr>
            <p:ph type="dt" sz="half" idx="10"/>
          </p:nvPr>
        </p:nvSpPr>
        <p:spPr/>
        <p:txBody>
          <a:bodyPr/>
          <a:lstStyle>
            <a:lvl1pPr>
              <a:defRPr/>
            </a:lvl1pPr>
            <a:extLst/>
          </a:lstStyle>
          <a:p>
            <a:pPr>
              <a:defRPr/>
            </a:pPr>
            <a:fld id="{BB195220-CDA4-4EBB-941A-F116D564C325}" type="datetimeFigureOut">
              <a:rPr lang="en-CA"/>
              <a:pPr>
                <a:defRPr/>
              </a:pPr>
              <a:t>2019-07-17</a:t>
            </a:fld>
            <a:endParaRPr lang="en-CA"/>
          </a:p>
        </p:txBody>
      </p:sp>
      <p:sp>
        <p:nvSpPr>
          <p:cNvPr id="9" name="Footer Placeholder 4"/>
          <p:cNvSpPr>
            <a:spLocks noGrp="1"/>
          </p:cNvSpPr>
          <p:nvPr>
            <p:ph type="ftr" sz="quarter" idx="11"/>
          </p:nvPr>
        </p:nvSpPr>
        <p:spPr/>
        <p:txBody>
          <a:bodyPr/>
          <a:lstStyle>
            <a:lvl1pPr>
              <a:defRPr/>
            </a:lvl1pPr>
            <a:extLst/>
          </a:lstStyle>
          <a:p>
            <a:pPr>
              <a:defRPr/>
            </a:pPr>
            <a:endParaRPr lang="en-CA"/>
          </a:p>
        </p:txBody>
      </p:sp>
      <p:sp>
        <p:nvSpPr>
          <p:cNvPr id="10" name="Slide Number Placeholder 5"/>
          <p:cNvSpPr>
            <a:spLocks noGrp="1"/>
          </p:cNvSpPr>
          <p:nvPr>
            <p:ph type="sldNum" sz="quarter" idx="12"/>
          </p:nvPr>
        </p:nvSpPr>
        <p:spPr/>
        <p:txBody>
          <a:bodyPr/>
          <a:lstStyle>
            <a:lvl1pPr>
              <a:defRPr/>
            </a:lvl1pPr>
            <a:extLst/>
          </a:lstStyle>
          <a:p>
            <a:pPr>
              <a:defRPr/>
            </a:pPr>
            <a:fld id="{242231B3-CEF0-4A5D-BEAC-F3A65E0EDAE5}" type="slidenum">
              <a:rPr lang="en-CA"/>
              <a:pPr>
                <a:defRPr/>
              </a:pPr>
              <a:t>‹#›</a:t>
            </a:fld>
            <a:endParaRPr lang="en-CA"/>
          </a:p>
        </p:txBody>
      </p:sp>
    </p:spTree>
    <p:extLst>
      <p:ext uri="{BB962C8B-B14F-4D97-AF65-F5344CB8AC3E}">
        <p14:creationId xmlns:p14="http://schemas.microsoft.com/office/powerpoint/2010/main" val="4096762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lang="en-US"/>
              <a:t>Click to edit Master title style</a:t>
            </a:r>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23"/>
          <p:cNvSpPr>
            <a:spLocks noGrp="1"/>
          </p:cNvSpPr>
          <p:nvPr>
            <p:ph type="dt" sz="half" idx="10"/>
          </p:nvPr>
        </p:nvSpPr>
        <p:spPr/>
        <p:txBody>
          <a:bodyPr/>
          <a:lstStyle>
            <a:lvl1pPr>
              <a:defRPr/>
            </a:lvl1pPr>
          </a:lstStyle>
          <a:p>
            <a:pPr>
              <a:defRPr/>
            </a:pPr>
            <a:fld id="{F2D730EA-21C0-40A8-9583-05816B360735}" type="datetimeFigureOut">
              <a:rPr lang="en-CA"/>
              <a:pPr>
                <a:defRPr/>
              </a:pPr>
              <a:t>2019-07-17</a:t>
            </a:fld>
            <a:endParaRPr lang="en-CA"/>
          </a:p>
        </p:txBody>
      </p:sp>
      <p:sp>
        <p:nvSpPr>
          <p:cNvPr id="6" name="Footer Placeholder 9"/>
          <p:cNvSpPr>
            <a:spLocks noGrp="1"/>
          </p:cNvSpPr>
          <p:nvPr>
            <p:ph type="ftr" sz="quarter" idx="11"/>
          </p:nvPr>
        </p:nvSpPr>
        <p:spPr/>
        <p:txBody>
          <a:bodyPr/>
          <a:lstStyle>
            <a:lvl1pPr>
              <a:defRPr/>
            </a:lvl1pPr>
          </a:lstStyle>
          <a:p>
            <a:pPr>
              <a:defRPr/>
            </a:pPr>
            <a:endParaRPr lang="en-CA"/>
          </a:p>
        </p:txBody>
      </p:sp>
      <p:sp>
        <p:nvSpPr>
          <p:cNvPr id="7" name="Slide Number Placeholder 21"/>
          <p:cNvSpPr>
            <a:spLocks noGrp="1"/>
          </p:cNvSpPr>
          <p:nvPr>
            <p:ph type="sldNum" sz="quarter" idx="12"/>
          </p:nvPr>
        </p:nvSpPr>
        <p:spPr/>
        <p:txBody>
          <a:bodyPr/>
          <a:lstStyle>
            <a:lvl1pPr>
              <a:defRPr/>
            </a:lvl1pPr>
          </a:lstStyle>
          <a:p>
            <a:pPr>
              <a:defRPr/>
            </a:pPr>
            <a:fld id="{A9914640-CBA8-463E-BE2A-737B44DC47D6}" type="slidenum">
              <a:rPr lang="en-CA"/>
              <a:pPr>
                <a:defRPr/>
              </a:pPr>
              <a:t>‹#›</a:t>
            </a:fld>
            <a:endParaRPr lang="en-CA"/>
          </a:p>
        </p:txBody>
      </p:sp>
    </p:spTree>
    <p:extLst>
      <p:ext uri="{BB962C8B-B14F-4D97-AF65-F5344CB8AC3E}">
        <p14:creationId xmlns:p14="http://schemas.microsoft.com/office/powerpoint/2010/main" val="3010392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lstStyle>
            <a:lvl1pPr algn="ctr">
              <a:defRPr sz="4500" b="1" cap="none" baseline="0"/>
            </a:lvl1pPr>
            <a:extLst/>
          </a:lstStyle>
          <a:p>
            <a:r>
              <a:rPr lang="en-US"/>
              <a:t>Click to edit Master title style</a:t>
            </a:r>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extLst/>
          </a:lstStyle>
          <a:p>
            <a:pPr>
              <a:defRPr/>
            </a:pPr>
            <a:fld id="{6CC25827-6F7B-419B-9484-41CBE7C67403}" type="datetimeFigureOut">
              <a:rPr lang="en-CA"/>
              <a:pPr>
                <a:defRPr/>
              </a:pPr>
              <a:t>2019-07-17</a:t>
            </a:fld>
            <a:endParaRPr lang="en-CA"/>
          </a:p>
        </p:txBody>
      </p:sp>
      <p:sp>
        <p:nvSpPr>
          <p:cNvPr id="8" name="Footer Placeholder 7"/>
          <p:cNvSpPr>
            <a:spLocks noGrp="1"/>
          </p:cNvSpPr>
          <p:nvPr>
            <p:ph type="ftr" sz="quarter" idx="11"/>
          </p:nvPr>
        </p:nvSpPr>
        <p:spPr/>
        <p:txBody>
          <a:bodyPr/>
          <a:lstStyle>
            <a:lvl1pPr>
              <a:defRPr/>
            </a:lvl1pPr>
            <a:extLst/>
          </a:lstStyle>
          <a:p>
            <a:pPr>
              <a:defRPr/>
            </a:pPr>
            <a:endParaRPr lang="en-CA"/>
          </a:p>
        </p:txBody>
      </p:sp>
      <p:sp>
        <p:nvSpPr>
          <p:cNvPr id="9" name="Slide Number Placeholder 8"/>
          <p:cNvSpPr>
            <a:spLocks noGrp="1"/>
          </p:cNvSpPr>
          <p:nvPr>
            <p:ph type="sldNum" sz="quarter" idx="12"/>
          </p:nvPr>
        </p:nvSpPr>
        <p:spPr/>
        <p:txBody>
          <a:bodyPr/>
          <a:lstStyle>
            <a:lvl1pPr>
              <a:defRPr/>
            </a:lvl1pPr>
            <a:extLst/>
          </a:lstStyle>
          <a:p>
            <a:pPr>
              <a:defRPr/>
            </a:pPr>
            <a:fld id="{638410A5-89EB-4C3B-B61E-604BCD44CB5A}" type="slidenum">
              <a:rPr lang="en-CA"/>
              <a:pPr>
                <a:defRPr/>
              </a:pPr>
              <a:t>‹#›</a:t>
            </a:fld>
            <a:endParaRPr lang="en-CA"/>
          </a:p>
        </p:txBody>
      </p:sp>
    </p:spTree>
    <p:extLst>
      <p:ext uri="{BB962C8B-B14F-4D97-AF65-F5344CB8AC3E}">
        <p14:creationId xmlns:p14="http://schemas.microsoft.com/office/powerpoint/2010/main" val="32526550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lang="en-US"/>
              <a:t>Click to edit Master title style</a:t>
            </a:r>
          </a:p>
        </p:txBody>
      </p:sp>
      <p:sp>
        <p:nvSpPr>
          <p:cNvPr id="3" name="Date Placeholder 23"/>
          <p:cNvSpPr>
            <a:spLocks noGrp="1"/>
          </p:cNvSpPr>
          <p:nvPr>
            <p:ph type="dt" sz="half" idx="10"/>
          </p:nvPr>
        </p:nvSpPr>
        <p:spPr/>
        <p:txBody>
          <a:bodyPr/>
          <a:lstStyle>
            <a:lvl1pPr>
              <a:defRPr/>
            </a:lvl1pPr>
          </a:lstStyle>
          <a:p>
            <a:pPr>
              <a:defRPr/>
            </a:pPr>
            <a:fld id="{CA99B59C-3E74-4B6F-9398-8215E846B4D3}" type="datetimeFigureOut">
              <a:rPr lang="en-CA"/>
              <a:pPr>
                <a:defRPr/>
              </a:pPr>
              <a:t>2019-07-17</a:t>
            </a:fld>
            <a:endParaRPr lang="en-CA"/>
          </a:p>
        </p:txBody>
      </p:sp>
      <p:sp>
        <p:nvSpPr>
          <p:cNvPr id="4" name="Footer Placeholder 9"/>
          <p:cNvSpPr>
            <a:spLocks noGrp="1"/>
          </p:cNvSpPr>
          <p:nvPr>
            <p:ph type="ftr" sz="quarter" idx="11"/>
          </p:nvPr>
        </p:nvSpPr>
        <p:spPr/>
        <p:txBody>
          <a:bodyPr/>
          <a:lstStyle>
            <a:lvl1pPr>
              <a:defRPr/>
            </a:lvl1pPr>
          </a:lstStyle>
          <a:p>
            <a:pPr>
              <a:defRPr/>
            </a:pPr>
            <a:endParaRPr lang="en-CA"/>
          </a:p>
        </p:txBody>
      </p:sp>
      <p:sp>
        <p:nvSpPr>
          <p:cNvPr id="5" name="Slide Number Placeholder 21"/>
          <p:cNvSpPr>
            <a:spLocks noGrp="1"/>
          </p:cNvSpPr>
          <p:nvPr>
            <p:ph type="sldNum" sz="quarter" idx="12"/>
          </p:nvPr>
        </p:nvSpPr>
        <p:spPr/>
        <p:txBody>
          <a:bodyPr/>
          <a:lstStyle>
            <a:lvl1pPr>
              <a:defRPr/>
            </a:lvl1pPr>
          </a:lstStyle>
          <a:p>
            <a:pPr>
              <a:defRPr/>
            </a:pPr>
            <a:fld id="{F2D03AA5-CE4D-4B79-8545-128810452069}" type="slidenum">
              <a:rPr lang="en-CA"/>
              <a:pPr>
                <a:defRPr/>
              </a:pPr>
              <a:t>‹#›</a:t>
            </a:fld>
            <a:endParaRPr lang="en-CA"/>
          </a:p>
        </p:txBody>
      </p:sp>
    </p:spTree>
    <p:extLst>
      <p:ext uri="{BB962C8B-B14F-4D97-AF65-F5344CB8AC3E}">
        <p14:creationId xmlns:p14="http://schemas.microsoft.com/office/powerpoint/2010/main" val="4367081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Rectangle 2"/>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Date Placeholder 1"/>
          <p:cNvSpPr>
            <a:spLocks noGrp="1"/>
          </p:cNvSpPr>
          <p:nvPr>
            <p:ph type="dt" sz="half" idx="10"/>
          </p:nvPr>
        </p:nvSpPr>
        <p:spPr/>
        <p:txBody>
          <a:bodyPr/>
          <a:lstStyle>
            <a:lvl1pPr>
              <a:defRPr/>
            </a:lvl1pPr>
            <a:extLst/>
          </a:lstStyle>
          <a:p>
            <a:pPr>
              <a:defRPr/>
            </a:pPr>
            <a:fld id="{BE46B8C4-01F7-4D73-9276-C73B836D8D68}" type="datetimeFigureOut">
              <a:rPr lang="en-CA"/>
              <a:pPr>
                <a:defRPr/>
              </a:pPr>
              <a:t>2019-07-17</a:t>
            </a:fld>
            <a:endParaRPr lang="en-CA"/>
          </a:p>
        </p:txBody>
      </p:sp>
      <p:sp>
        <p:nvSpPr>
          <p:cNvPr id="5" name="Footer Placeholder 2"/>
          <p:cNvSpPr>
            <a:spLocks noGrp="1"/>
          </p:cNvSpPr>
          <p:nvPr>
            <p:ph type="ftr" sz="quarter" idx="11"/>
          </p:nvPr>
        </p:nvSpPr>
        <p:spPr/>
        <p:txBody>
          <a:bodyPr/>
          <a:lstStyle>
            <a:lvl1pPr>
              <a:defRPr/>
            </a:lvl1pPr>
            <a:extLst/>
          </a:lstStyle>
          <a:p>
            <a:pPr>
              <a:defRPr/>
            </a:pPr>
            <a:endParaRPr lang="en-CA"/>
          </a:p>
        </p:txBody>
      </p:sp>
      <p:sp>
        <p:nvSpPr>
          <p:cNvPr id="6" name="Slide Number Placeholder 3"/>
          <p:cNvSpPr>
            <a:spLocks noGrp="1"/>
          </p:cNvSpPr>
          <p:nvPr>
            <p:ph type="sldNum" sz="quarter" idx="12"/>
          </p:nvPr>
        </p:nvSpPr>
        <p:spPr/>
        <p:txBody>
          <a:bodyPr/>
          <a:lstStyle>
            <a:lvl1pPr>
              <a:defRPr/>
            </a:lvl1pPr>
            <a:extLst/>
          </a:lstStyle>
          <a:p>
            <a:pPr>
              <a:defRPr/>
            </a:pPr>
            <a:fld id="{9F98FBA7-64A8-41A3-B05E-44BCB04164C7}" type="slidenum">
              <a:rPr lang="en-CA"/>
              <a:pPr>
                <a:defRPr/>
              </a:pPr>
              <a:t>‹#›</a:t>
            </a:fld>
            <a:endParaRPr lang="en-CA"/>
          </a:p>
        </p:txBody>
      </p:sp>
    </p:spTree>
    <p:extLst>
      <p:ext uri="{BB962C8B-B14F-4D97-AF65-F5344CB8AC3E}">
        <p14:creationId xmlns:p14="http://schemas.microsoft.com/office/powerpoint/2010/main" val="18720185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en-US"/>
              <a:t>Click to edit Master title style</a:t>
            </a:r>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n-US"/>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extLst/>
          </a:lstStyle>
          <a:p>
            <a:pPr>
              <a:defRPr/>
            </a:pPr>
            <a:fld id="{21994F06-0681-4C95-9E2F-F57FC59E6F65}" type="datetimeFigureOut">
              <a:rPr lang="en-CA"/>
              <a:pPr>
                <a:defRPr/>
              </a:pPr>
              <a:t>2019-07-17</a:t>
            </a:fld>
            <a:endParaRPr lang="en-CA"/>
          </a:p>
        </p:txBody>
      </p:sp>
      <p:sp>
        <p:nvSpPr>
          <p:cNvPr id="6" name="Footer Placeholder 5"/>
          <p:cNvSpPr>
            <a:spLocks noGrp="1"/>
          </p:cNvSpPr>
          <p:nvPr>
            <p:ph type="ftr" sz="quarter" idx="11"/>
          </p:nvPr>
        </p:nvSpPr>
        <p:spPr/>
        <p:txBody>
          <a:bodyPr/>
          <a:lstStyle>
            <a:lvl1pPr>
              <a:defRPr/>
            </a:lvl1pPr>
            <a:extLst/>
          </a:lstStyle>
          <a:p>
            <a:pPr>
              <a:defRPr/>
            </a:pPr>
            <a:endParaRPr lang="en-CA"/>
          </a:p>
        </p:txBody>
      </p:sp>
      <p:sp>
        <p:nvSpPr>
          <p:cNvPr id="7" name="Slide Number Placeholder 6"/>
          <p:cNvSpPr>
            <a:spLocks noGrp="1"/>
          </p:cNvSpPr>
          <p:nvPr>
            <p:ph type="sldNum" sz="quarter" idx="12"/>
          </p:nvPr>
        </p:nvSpPr>
        <p:spPr/>
        <p:txBody>
          <a:bodyPr/>
          <a:lstStyle>
            <a:lvl1pPr>
              <a:defRPr/>
            </a:lvl1pPr>
            <a:extLst/>
          </a:lstStyle>
          <a:p>
            <a:pPr>
              <a:defRPr/>
            </a:pPr>
            <a:fld id="{E72A8908-AC48-4F86-8410-963559330D8A}" type="slidenum">
              <a:rPr lang="en-CA"/>
              <a:pPr>
                <a:defRPr/>
              </a:pPr>
              <a:t>‹#›</a:t>
            </a:fld>
            <a:endParaRPr lang="en-CA"/>
          </a:p>
        </p:txBody>
      </p:sp>
    </p:spTree>
    <p:extLst>
      <p:ext uri="{BB962C8B-B14F-4D97-AF65-F5344CB8AC3E}">
        <p14:creationId xmlns:p14="http://schemas.microsoft.com/office/powerpoint/2010/main" val="2023853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p>
            <a:pPr indent="-283464" fontAlgn="auto">
              <a:lnSpc>
                <a:spcPts val="3000"/>
              </a:lnSpc>
              <a:spcBef>
                <a:spcPts val="600"/>
              </a:spcBef>
              <a:spcAft>
                <a:spcPts val="0"/>
              </a:spcAft>
              <a:buClr>
                <a:schemeClr val="accent1"/>
              </a:buClr>
              <a:buSzPct val="80000"/>
              <a:buFont typeface="Wingdings 2"/>
              <a:buNone/>
              <a:defRPr/>
            </a:pPr>
            <a:endParaRPr lang="en-US" sz="3200">
              <a:latin typeface="+mn-lt"/>
              <a:cs typeface="+mn-cs"/>
            </a:endParaRPr>
          </a:p>
        </p:txBody>
      </p:sp>
      <p:sp>
        <p:nvSpPr>
          <p:cNvPr id="6" name="Flowchart: Process 5"/>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lowchart: Process 6"/>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n-US"/>
              <a:t>Click to edit Master title style</a:t>
            </a: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n-US" noProof="0"/>
              <a:t>Click icon to add picture</a:t>
            </a:r>
            <a:endParaRPr lang="en-US" noProof="0"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n-US"/>
              <a:t>Click to edit Master text styles</a:t>
            </a:r>
          </a:p>
        </p:txBody>
      </p:sp>
      <p:sp>
        <p:nvSpPr>
          <p:cNvPr id="8" name="Date Placeholder 4"/>
          <p:cNvSpPr>
            <a:spLocks noGrp="1"/>
          </p:cNvSpPr>
          <p:nvPr>
            <p:ph type="dt" sz="half" idx="10"/>
          </p:nvPr>
        </p:nvSpPr>
        <p:spPr/>
        <p:txBody>
          <a:bodyPr/>
          <a:lstStyle>
            <a:lvl1pPr>
              <a:defRPr/>
            </a:lvl1pPr>
            <a:extLst/>
          </a:lstStyle>
          <a:p>
            <a:pPr>
              <a:defRPr/>
            </a:pPr>
            <a:fld id="{5B432D53-BF61-408D-92A0-085F237A726B}" type="datetimeFigureOut">
              <a:rPr lang="en-CA"/>
              <a:pPr>
                <a:defRPr/>
              </a:pPr>
              <a:t>2019-07-17</a:t>
            </a:fld>
            <a:endParaRPr lang="en-CA"/>
          </a:p>
        </p:txBody>
      </p:sp>
      <p:sp>
        <p:nvSpPr>
          <p:cNvPr id="9" name="Footer Placeholder 5"/>
          <p:cNvSpPr>
            <a:spLocks noGrp="1"/>
          </p:cNvSpPr>
          <p:nvPr>
            <p:ph type="ftr" sz="quarter" idx="11"/>
          </p:nvPr>
        </p:nvSpPr>
        <p:spPr/>
        <p:txBody>
          <a:bodyPr/>
          <a:lstStyle>
            <a:lvl1pPr>
              <a:defRPr/>
            </a:lvl1pPr>
            <a:extLst/>
          </a:lstStyle>
          <a:p>
            <a:pPr>
              <a:defRPr/>
            </a:pPr>
            <a:endParaRPr lang="en-CA"/>
          </a:p>
        </p:txBody>
      </p:sp>
      <p:sp>
        <p:nvSpPr>
          <p:cNvPr id="10" name="Slide Number Placeholder 6"/>
          <p:cNvSpPr>
            <a:spLocks noGrp="1"/>
          </p:cNvSpPr>
          <p:nvPr>
            <p:ph type="sldNum" sz="quarter" idx="12"/>
          </p:nvPr>
        </p:nvSpPr>
        <p:spPr/>
        <p:txBody>
          <a:bodyPr/>
          <a:lstStyle>
            <a:lvl1pPr>
              <a:defRPr/>
            </a:lvl1pPr>
            <a:extLst/>
          </a:lstStyle>
          <a:p>
            <a:pPr>
              <a:defRPr/>
            </a:pPr>
            <a:fld id="{90D3248A-CBAB-4B47-A6B3-8BBF08C61B48}" type="slidenum">
              <a:rPr lang="en-CA"/>
              <a:pPr>
                <a:defRPr/>
              </a:pPr>
              <a:t>‹#›</a:t>
            </a:fld>
            <a:endParaRPr lang="en-CA"/>
          </a:p>
        </p:txBody>
      </p:sp>
    </p:spTree>
    <p:extLst>
      <p:ext uri="{BB962C8B-B14F-4D97-AF65-F5344CB8AC3E}">
        <p14:creationId xmlns:p14="http://schemas.microsoft.com/office/powerpoint/2010/main" val="206725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email">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7" name="Pie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Oval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Title Placeholder 4"/>
          <p:cNvSpPr>
            <a:spLocks noGrp="1"/>
          </p:cNvSpPr>
          <p:nvPr>
            <p:ph type="title"/>
          </p:nvPr>
        </p:nvSpPr>
        <p:spPr>
          <a:xfrm>
            <a:off x="1435100" y="274638"/>
            <a:ext cx="7499350" cy="1143000"/>
          </a:xfrm>
          <a:prstGeom prst="rect">
            <a:avLst/>
          </a:prstGeom>
        </p:spPr>
        <p:txBody>
          <a:bodyPr anchor="ctr">
            <a:normAutofit/>
          </a:bodyPr>
          <a:lstStyle/>
          <a:p>
            <a:r>
              <a:rPr lang="en-US"/>
              <a:t>Click to edit Master title style</a:t>
            </a:r>
          </a:p>
        </p:txBody>
      </p:sp>
      <p:sp>
        <p:nvSpPr>
          <p:cNvPr id="1033" name="Text Placeholder 8"/>
          <p:cNvSpPr>
            <a:spLocks noGrp="1"/>
          </p:cNvSpPr>
          <p:nvPr>
            <p:ph type="body" idx="1"/>
          </p:nvPr>
        </p:nvSpPr>
        <p:spPr bwMode="auto">
          <a:xfrm>
            <a:off x="1435100" y="1447800"/>
            <a:ext cx="749935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a:solidFill>
                  <a:schemeClr val="bg2">
                    <a:shade val="50000"/>
                    <a:satMod val="200000"/>
                  </a:schemeClr>
                </a:solidFill>
                <a:latin typeface="+mn-lt"/>
                <a:cs typeface="+mn-cs"/>
              </a:defRPr>
            </a:lvl1pPr>
            <a:extLst/>
          </a:lstStyle>
          <a:p>
            <a:pPr>
              <a:defRPr/>
            </a:pPr>
            <a:fld id="{0D7083FA-A1B8-417D-97A4-E4619BED7A39}" type="datetimeFigureOut">
              <a:rPr lang="en-CA"/>
              <a:pPr>
                <a:defRPr/>
              </a:pPr>
              <a:t>2019-07-17</a:t>
            </a:fld>
            <a:endParaRPr lang="en-CA"/>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atMod val="200000"/>
                  </a:schemeClr>
                </a:solidFill>
                <a:effectLst/>
                <a:latin typeface="+mn-lt"/>
                <a:cs typeface="+mn-cs"/>
              </a:defRPr>
            </a:lvl1pPr>
            <a:extLst/>
          </a:lstStyle>
          <a:p>
            <a:pPr>
              <a:defRPr/>
            </a:pPr>
            <a:endParaRPr lang="en-CA"/>
          </a:p>
        </p:txBody>
      </p:sp>
      <p:sp>
        <p:nvSpPr>
          <p:cNvPr id="22" name="Slide Number Placeholder 21"/>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a:solidFill>
                  <a:schemeClr val="bg2">
                    <a:shade val="50000"/>
                    <a:satMod val="200000"/>
                  </a:schemeClr>
                </a:solidFill>
                <a:effectLst/>
                <a:latin typeface="+mn-lt"/>
                <a:cs typeface="+mn-cs"/>
              </a:defRPr>
            </a:lvl1pPr>
            <a:extLst/>
          </a:lstStyle>
          <a:p>
            <a:pPr>
              <a:defRPr/>
            </a:pPr>
            <a:fld id="{CF952AD6-06DD-49D1-A488-B080D63A8D9B}" type="slidenum">
              <a:rPr lang="en-CA"/>
              <a:pPr>
                <a:defRPr/>
              </a:pPr>
              <a:t>‹#›</a:t>
            </a:fld>
            <a:endParaRPr lang="en-CA"/>
          </a:p>
        </p:txBody>
      </p:sp>
      <p:sp>
        <p:nvSpPr>
          <p:cNvPr id="15" name="Rectangle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849" r:id="rId1"/>
    <p:sldLayoutId id="2147483844" r:id="rId2"/>
    <p:sldLayoutId id="2147483850" r:id="rId3"/>
    <p:sldLayoutId id="2147483845" r:id="rId4"/>
    <p:sldLayoutId id="2147483851" r:id="rId5"/>
    <p:sldLayoutId id="2147483846" r:id="rId6"/>
    <p:sldLayoutId id="2147483852" r:id="rId7"/>
    <p:sldLayoutId id="2147483853" r:id="rId8"/>
    <p:sldLayoutId id="2147483854" r:id="rId9"/>
    <p:sldLayoutId id="2147483847" r:id="rId10"/>
    <p:sldLayoutId id="2147483848" r:id="rId11"/>
  </p:sldLayoutIdLst>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0"/>
        </a:defRPr>
      </a:lvl2pPr>
      <a:lvl3pPr algn="l" rtl="0" eaLnBrk="0" fontAlgn="base" hangingPunct="0">
        <a:spcBef>
          <a:spcPct val="0"/>
        </a:spcBef>
        <a:spcAft>
          <a:spcPct val="0"/>
        </a:spcAft>
        <a:defRPr sz="4300">
          <a:solidFill>
            <a:srgbClr val="572314"/>
          </a:solidFill>
          <a:latin typeface="Gill Sans MT" pitchFamily="34" charset="0"/>
        </a:defRPr>
      </a:lvl3pPr>
      <a:lvl4pPr algn="l" rtl="0" eaLnBrk="0" fontAlgn="base" hangingPunct="0">
        <a:spcBef>
          <a:spcPct val="0"/>
        </a:spcBef>
        <a:spcAft>
          <a:spcPct val="0"/>
        </a:spcAft>
        <a:defRPr sz="4300">
          <a:solidFill>
            <a:srgbClr val="572314"/>
          </a:solidFill>
          <a:latin typeface="Gill Sans MT" pitchFamily="34" charset="0"/>
        </a:defRPr>
      </a:lvl4pPr>
      <a:lvl5pPr algn="l" rtl="0" eaLnBrk="0" fontAlgn="base" hangingPunct="0">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hyperlink" Target="https://creativecommons.org/licenses/by/4.0/legalcode" TargetMode="External"/><Relationship Id="rId2" Type="http://schemas.openxmlformats.org/officeDocument/2006/relationships/hyperlink" Target="http://www.cta.int/"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1788" y="2133600"/>
            <a:ext cx="7002462" cy="2519363"/>
          </a:xfrm>
        </p:spPr>
        <p:txBody>
          <a:bodyPr/>
          <a:lstStyle/>
          <a:p>
            <a:pPr eaLnBrk="1" fontAlgn="auto" hangingPunct="1">
              <a:spcAft>
                <a:spcPts val="0"/>
              </a:spcAft>
              <a:defRPr/>
            </a:pPr>
            <a:r>
              <a:rPr lang="en-CA" sz="4000" b="1" dirty="0">
                <a:solidFill>
                  <a:schemeClr val="accent4"/>
                </a:solidFill>
              </a:rPr>
              <a:t>Designing Appropriate Strategic Knowledge Management Approaches</a:t>
            </a:r>
          </a:p>
        </p:txBody>
      </p:sp>
      <p:sp>
        <p:nvSpPr>
          <p:cNvPr id="3" name="Subtitle 2"/>
          <p:cNvSpPr>
            <a:spLocks noGrp="1"/>
          </p:cNvSpPr>
          <p:nvPr>
            <p:ph type="subTitle" idx="1"/>
          </p:nvPr>
        </p:nvSpPr>
        <p:spPr>
          <a:xfrm>
            <a:off x="1619250" y="4797425"/>
            <a:ext cx="6626225" cy="503238"/>
          </a:xfrm>
        </p:spPr>
        <p:txBody>
          <a:bodyPr>
            <a:normAutofit fontScale="70000" lnSpcReduction="20000"/>
          </a:bodyPr>
          <a:lstStyle/>
          <a:p>
            <a:pPr eaLnBrk="1" fontAlgn="auto" hangingPunct="1">
              <a:spcAft>
                <a:spcPts val="0"/>
              </a:spcAft>
              <a:defRPr/>
            </a:pPr>
            <a:r>
              <a:rPr lang="en-CA" dirty="0">
                <a:solidFill>
                  <a:schemeClr val="accent4"/>
                </a:solidFill>
              </a:rPr>
              <a:t>Unit 3 of the K</a:t>
            </a:r>
            <a:r>
              <a:rPr lang="en-GB" dirty="0" err="1">
                <a:solidFill>
                  <a:schemeClr val="accent4"/>
                </a:solidFill>
              </a:rPr>
              <a:t>nowledge</a:t>
            </a:r>
            <a:r>
              <a:rPr lang="en-GB" dirty="0">
                <a:solidFill>
                  <a:schemeClr val="accent4"/>
                </a:solidFill>
              </a:rPr>
              <a:t> management in agriculture and rural development (KM4ARD) course</a:t>
            </a:r>
            <a:endParaRPr lang="en-CA" dirty="0">
              <a:solidFill>
                <a:schemeClr val="accent4"/>
              </a:solidFill>
            </a:endParaRPr>
          </a:p>
          <a:p>
            <a:pPr eaLnBrk="1" fontAlgn="auto" hangingPunct="1">
              <a:spcAft>
                <a:spcPts val="0"/>
              </a:spcAft>
              <a:buFont typeface="Wingdings 2"/>
              <a:buNone/>
              <a:defRPr/>
            </a:pPr>
            <a:endParaRPr lang="en-CA" dirty="0">
              <a:solidFill>
                <a:schemeClr val="accent4"/>
              </a:solidFill>
            </a:endParaRPr>
          </a:p>
        </p:txBody>
      </p:sp>
      <p:pic>
        <p:nvPicPr>
          <p:cNvPr id="8196" name="Picture 2" descr="X:\KM\CTA\CTA.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96850" y="620713"/>
            <a:ext cx="1404938"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CA" dirty="0">
                <a:solidFill>
                  <a:schemeClr val="accent4"/>
                </a:solidFill>
              </a:rPr>
              <a:t>Diversity of KM strategies: CIAT</a:t>
            </a:r>
          </a:p>
        </p:txBody>
      </p:sp>
      <p:sp>
        <p:nvSpPr>
          <p:cNvPr id="16387" name="Content Placeholder 2"/>
          <p:cNvSpPr>
            <a:spLocks noGrp="1"/>
          </p:cNvSpPr>
          <p:nvPr>
            <p:ph idx="1"/>
          </p:nvPr>
        </p:nvSpPr>
        <p:spPr/>
        <p:txBody>
          <a:bodyPr/>
          <a:lstStyle/>
          <a:p>
            <a:pPr marL="80963" indent="0" eaLnBrk="1" hangingPunct="1">
              <a:buFont typeface="Wingdings 2" pitchFamily="18" charset="2"/>
              <a:buNone/>
            </a:pPr>
            <a:r>
              <a:rPr lang="en-CA" altLang="en-US" sz="2400"/>
              <a:t>	  Different approach based on outcomes</a:t>
            </a:r>
          </a:p>
        </p:txBody>
      </p:sp>
      <p:pic>
        <p:nvPicPr>
          <p:cNvPr id="16388" name="Picture 2" descr="X:\KM\CGIAR\Gestión-del-conocimiento-Ingles.pn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36688" y="1989138"/>
            <a:ext cx="7194550" cy="462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274638"/>
            <a:ext cx="7848004" cy="1138138"/>
          </a:xfrm>
        </p:spPr>
        <p:txBody>
          <a:bodyPr>
            <a:noAutofit/>
          </a:bodyPr>
          <a:lstStyle/>
          <a:p>
            <a:pPr eaLnBrk="1" fontAlgn="auto" hangingPunct="1">
              <a:spcAft>
                <a:spcPts val="0"/>
              </a:spcAft>
              <a:defRPr/>
            </a:pPr>
            <a:r>
              <a:rPr lang="en-CA" sz="4000" dirty="0">
                <a:solidFill>
                  <a:srgbClr val="84AA33"/>
                </a:solidFill>
              </a:rPr>
              <a:t>Exercise: linking KM to institutional objectives</a:t>
            </a:r>
            <a:endParaRPr lang="en-CA" sz="4000" dirty="0">
              <a:solidFill>
                <a:schemeClr val="tx2">
                  <a:satMod val="130000"/>
                </a:schemeClr>
              </a:solidFill>
            </a:endParaRPr>
          </a:p>
        </p:txBody>
      </p:sp>
      <p:sp>
        <p:nvSpPr>
          <p:cNvPr id="3" name="Content Placeholder 2"/>
          <p:cNvSpPr>
            <a:spLocks noGrp="1"/>
          </p:cNvSpPr>
          <p:nvPr>
            <p:ph idx="1"/>
          </p:nvPr>
        </p:nvSpPr>
        <p:spPr>
          <a:xfrm>
            <a:off x="1331912" y="1844675"/>
            <a:ext cx="7128520" cy="4403725"/>
          </a:xfrm>
        </p:spPr>
        <p:txBody>
          <a:bodyPr>
            <a:normAutofit/>
          </a:bodyPr>
          <a:lstStyle/>
          <a:p>
            <a:pPr marL="365760" indent="-283464" eaLnBrk="1" fontAlgn="auto" hangingPunct="1">
              <a:spcAft>
                <a:spcPts val="0"/>
              </a:spcAft>
              <a:buFont typeface="Wingdings 2"/>
              <a:buChar char=""/>
              <a:defRPr/>
            </a:pPr>
            <a:r>
              <a:rPr lang="en-CA" dirty="0"/>
              <a:t>Individually, think of your own organisation’s strategic objectives or goals</a:t>
            </a:r>
          </a:p>
          <a:p>
            <a:pPr marL="365760" indent="-283464" eaLnBrk="1" fontAlgn="auto" hangingPunct="1">
              <a:spcAft>
                <a:spcPts val="0"/>
              </a:spcAft>
              <a:buFont typeface="Wingdings 2"/>
              <a:buChar char=""/>
              <a:defRPr/>
            </a:pPr>
            <a:r>
              <a:rPr lang="en-CA" dirty="0"/>
              <a:t>In the next10 -15 minutes, think of one (or more) way(s) KM could support these strategic objectives or goals</a:t>
            </a:r>
          </a:p>
          <a:p>
            <a:pPr marL="365760" indent="-283464" eaLnBrk="1" fontAlgn="auto" hangingPunct="1">
              <a:spcAft>
                <a:spcPts val="0"/>
              </a:spcAft>
              <a:buFont typeface="Wingdings 2"/>
              <a:buChar char=""/>
              <a:defRPr/>
            </a:pPr>
            <a:r>
              <a:rPr lang="en-CA" dirty="0"/>
              <a:t>20 minutes - discussion at tables</a:t>
            </a:r>
          </a:p>
          <a:p>
            <a:pPr marL="365760" indent="-283464" eaLnBrk="1" fontAlgn="auto" hangingPunct="1">
              <a:spcAft>
                <a:spcPts val="0"/>
              </a:spcAft>
              <a:buFont typeface="Wingdings 2"/>
              <a:buChar char=""/>
              <a:defRPr/>
            </a:pPr>
            <a:r>
              <a:rPr lang="en-CA" dirty="0"/>
              <a:t>15 minutes - plenary debriefing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CA" dirty="0">
                <a:solidFill>
                  <a:schemeClr val="accent4"/>
                </a:solidFill>
              </a:rPr>
              <a:t>Questions? Comments?</a:t>
            </a:r>
          </a:p>
        </p:txBody>
      </p:sp>
      <p:sp>
        <p:nvSpPr>
          <p:cNvPr id="3" name="Content Placeholder 2"/>
          <p:cNvSpPr>
            <a:spLocks noGrp="1"/>
          </p:cNvSpPr>
          <p:nvPr>
            <p:ph idx="1"/>
          </p:nvPr>
        </p:nvSpPr>
        <p:spPr/>
        <p:txBody>
          <a:bodyPr/>
          <a:lstStyle/>
          <a:p>
            <a:endParaRPr lang="en-CA"/>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CA" dirty="0">
                <a:solidFill>
                  <a:schemeClr val="accent4"/>
                </a:solidFill>
              </a:rPr>
              <a:t>Rationale for a KM strategy</a:t>
            </a:r>
          </a:p>
        </p:txBody>
      </p:sp>
      <p:sp>
        <p:nvSpPr>
          <p:cNvPr id="3" name="Content Placeholder 2"/>
          <p:cNvSpPr>
            <a:spLocks noGrp="1"/>
          </p:cNvSpPr>
          <p:nvPr>
            <p:ph idx="1"/>
          </p:nvPr>
        </p:nvSpPr>
        <p:spPr>
          <a:xfrm>
            <a:off x="2700339" y="1412776"/>
            <a:ext cx="6234112" cy="5329337"/>
          </a:xfrm>
        </p:spPr>
        <p:txBody>
          <a:bodyPr>
            <a:normAutofit fontScale="92500" lnSpcReduction="10000"/>
          </a:bodyPr>
          <a:lstStyle/>
          <a:p>
            <a:pPr marL="365760" indent="-283464" eaLnBrk="1" fontAlgn="auto" hangingPunct="1">
              <a:spcAft>
                <a:spcPts val="0"/>
              </a:spcAft>
              <a:buFont typeface="Wingdings 2"/>
              <a:buChar char=""/>
              <a:defRPr/>
            </a:pPr>
            <a:r>
              <a:rPr lang="en-CA" sz="3000" dirty="0"/>
              <a:t>Increase awareness and understanding of KM in my organisation</a:t>
            </a:r>
          </a:p>
          <a:p>
            <a:pPr marL="365760" indent="-283464" eaLnBrk="1" fontAlgn="auto" hangingPunct="1">
              <a:spcAft>
                <a:spcPts val="0"/>
              </a:spcAft>
              <a:buFont typeface="Wingdings 2"/>
              <a:buChar char=""/>
              <a:defRPr/>
            </a:pPr>
            <a:r>
              <a:rPr lang="en-CA" sz="3000" dirty="0"/>
              <a:t>Help gain senior management commitment and buy-in from colleagues</a:t>
            </a:r>
          </a:p>
          <a:p>
            <a:pPr marL="365760" indent="-283464" eaLnBrk="1" fontAlgn="auto" hangingPunct="1">
              <a:spcAft>
                <a:spcPts val="0"/>
              </a:spcAft>
              <a:buFont typeface="Wingdings 2"/>
              <a:buChar char=""/>
              <a:defRPr/>
            </a:pPr>
            <a:r>
              <a:rPr lang="en-CA" sz="3000" dirty="0"/>
              <a:t>Make it easier to attract resources for KM implementation</a:t>
            </a:r>
          </a:p>
          <a:p>
            <a:pPr marL="365760" indent="-283464" eaLnBrk="1" fontAlgn="auto" hangingPunct="1">
              <a:spcAft>
                <a:spcPts val="0"/>
              </a:spcAft>
              <a:buFont typeface="Wingdings 2"/>
              <a:buChar char=""/>
              <a:defRPr/>
            </a:pPr>
            <a:r>
              <a:rPr lang="en-CA" sz="3000" dirty="0"/>
              <a:t>Have a clear, communicable plan about where we are now, where we want to go, and how to get there</a:t>
            </a:r>
          </a:p>
          <a:p>
            <a:pPr marL="365760" indent="-283464" eaLnBrk="1" fontAlgn="auto" hangingPunct="1">
              <a:spcAft>
                <a:spcPts val="0"/>
              </a:spcAft>
              <a:buFont typeface="Wingdings 2"/>
              <a:buChar char=""/>
              <a:defRPr/>
            </a:pPr>
            <a:r>
              <a:rPr lang="en-CA" sz="3000" dirty="0"/>
              <a:t>Have a basis against which to measure KM progress</a:t>
            </a:r>
          </a:p>
          <a:p>
            <a:pPr marL="365760" indent="-283464" eaLnBrk="1" fontAlgn="auto" hangingPunct="1">
              <a:spcAft>
                <a:spcPts val="0"/>
              </a:spcAft>
              <a:buFont typeface="Wingdings 2"/>
              <a:buChar char=""/>
              <a:defRPr/>
            </a:pPr>
            <a:endParaRPr lang="en-CA" dirty="0"/>
          </a:p>
        </p:txBody>
      </p:sp>
      <p:pic>
        <p:nvPicPr>
          <p:cNvPr id="22532"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331913" y="1989138"/>
            <a:ext cx="1368425" cy="232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CA" dirty="0">
                <a:solidFill>
                  <a:schemeClr val="accent4"/>
                </a:solidFill>
              </a:rPr>
              <a:t>KM strategy process - stages</a:t>
            </a:r>
          </a:p>
        </p:txBody>
      </p:sp>
      <p:sp>
        <p:nvSpPr>
          <p:cNvPr id="3" name="Content Placeholder 2"/>
          <p:cNvSpPr>
            <a:spLocks noGrp="1"/>
          </p:cNvSpPr>
          <p:nvPr>
            <p:ph idx="1"/>
          </p:nvPr>
        </p:nvSpPr>
        <p:spPr>
          <a:xfrm>
            <a:off x="1116013" y="1557338"/>
            <a:ext cx="7416800" cy="5184030"/>
          </a:xfrm>
        </p:spPr>
        <p:txBody>
          <a:bodyPr>
            <a:normAutofit fontScale="85000" lnSpcReduction="10000"/>
          </a:bodyPr>
          <a:lstStyle/>
          <a:p>
            <a:pPr marL="596646" indent="-514350" eaLnBrk="1" fontAlgn="auto" hangingPunct="1">
              <a:spcAft>
                <a:spcPts val="0"/>
              </a:spcAft>
              <a:buFont typeface="+mj-lt"/>
              <a:buAutoNum type="arabicPeriod"/>
              <a:defRPr/>
            </a:pPr>
            <a:r>
              <a:rPr lang="en-CA" dirty="0"/>
              <a:t>Align KM goals with organisational goals</a:t>
            </a:r>
          </a:p>
          <a:p>
            <a:pPr marL="596646" indent="-514350" eaLnBrk="1" fontAlgn="auto" hangingPunct="1">
              <a:spcAft>
                <a:spcPts val="0"/>
              </a:spcAft>
              <a:buFont typeface="+mj-lt"/>
              <a:buAutoNum type="arabicPeriod"/>
              <a:defRPr/>
            </a:pPr>
            <a:r>
              <a:rPr lang="en-CA" dirty="0"/>
              <a:t>Assessment of knowledge activities, capacities, knowledge flow and knowledge assets</a:t>
            </a:r>
          </a:p>
          <a:p>
            <a:pPr marL="596646" indent="-514350" eaLnBrk="1" fontAlgn="auto" hangingPunct="1">
              <a:spcAft>
                <a:spcPts val="0"/>
              </a:spcAft>
              <a:buFont typeface="+mj-lt"/>
              <a:buAutoNum type="arabicPeriod"/>
              <a:defRPr/>
            </a:pPr>
            <a:r>
              <a:rPr lang="en-CA" dirty="0"/>
              <a:t>Analysis of what exists, needs, gaps, etc.</a:t>
            </a:r>
          </a:p>
          <a:p>
            <a:pPr marL="596646" indent="-514350" eaLnBrk="1" fontAlgn="auto" hangingPunct="1">
              <a:spcAft>
                <a:spcPts val="0"/>
              </a:spcAft>
              <a:buFont typeface="+mj-lt"/>
              <a:buAutoNum type="arabicPeriod"/>
              <a:defRPr/>
            </a:pPr>
            <a:r>
              <a:rPr lang="en-CA" dirty="0"/>
              <a:t>Consultation with staff/partners</a:t>
            </a:r>
          </a:p>
          <a:p>
            <a:pPr marL="596646" indent="-514350" eaLnBrk="1" fontAlgn="auto" hangingPunct="1">
              <a:spcAft>
                <a:spcPts val="0"/>
              </a:spcAft>
              <a:buFont typeface="+mj-lt"/>
              <a:buAutoNum type="arabicPeriod"/>
              <a:defRPr/>
            </a:pPr>
            <a:r>
              <a:rPr lang="en-CA" dirty="0"/>
              <a:t>Drafting of strategy document and action/implementation plan (activities, tools, processes, deliverables, timescale, resources, responsibilities)</a:t>
            </a:r>
          </a:p>
          <a:p>
            <a:pPr marL="596646" indent="-514350" eaLnBrk="1" fontAlgn="auto" hangingPunct="1">
              <a:spcAft>
                <a:spcPts val="0"/>
              </a:spcAft>
              <a:buFont typeface="+mj-lt"/>
              <a:buAutoNum type="arabicPeriod"/>
              <a:defRPr/>
            </a:pPr>
            <a:r>
              <a:rPr lang="en-CA" dirty="0"/>
              <a:t>Validation with stakeholders</a:t>
            </a:r>
          </a:p>
          <a:p>
            <a:pPr marL="596646" indent="-514350" eaLnBrk="1" fontAlgn="auto" hangingPunct="1">
              <a:spcAft>
                <a:spcPts val="0"/>
              </a:spcAft>
              <a:buFont typeface="+mj-lt"/>
              <a:buAutoNum type="arabicPeriod"/>
              <a:defRPr/>
            </a:pPr>
            <a:r>
              <a:rPr lang="en-CA" dirty="0"/>
              <a:t>Implementation, monitoring, evaluation and reviewing alignment</a:t>
            </a:r>
          </a:p>
          <a:p>
            <a:pPr marL="596646" indent="-514350" eaLnBrk="1" fontAlgn="auto" hangingPunct="1">
              <a:spcAft>
                <a:spcPts val="0"/>
              </a:spcAft>
              <a:buFont typeface="+mj-lt"/>
              <a:buAutoNum type="arabicPeriod"/>
              <a:defRPr/>
            </a:pPr>
            <a:endParaRPr lang="en-CA" dirty="0"/>
          </a:p>
          <a:p>
            <a:pPr marL="365760" indent="-283464" eaLnBrk="1" fontAlgn="auto" hangingPunct="1">
              <a:spcAft>
                <a:spcPts val="0"/>
              </a:spcAft>
              <a:buFont typeface="Wingdings 2"/>
              <a:buChar char=""/>
              <a:defRPr/>
            </a:pPr>
            <a:endParaRPr lang="en-C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CA" dirty="0">
                <a:solidFill>
                  <a:schemeClr val="accent4"/>
                </a:solidFill>
              </a:rPr>
              <a:t>KM strategy process - stages</a:t>
            </a:r>
          </a:p>
        </p:txBody>
      </p:sp>
      <p:sp>
        <p:nvSpPr>
          <p:cNvPr id="3" name="Content Placeholder 2"/>
          <p:cNvSpPr>
            <a:spLocks noGrp="1"/>
          </p:cNvSpPr>
          <p:nvPr>
            <p:ph idx="1"/>
          </p:nvPr>
        </p:nvSpPr>
        <p:spPr>
          <a:xfrm>
            <a:off x="1435100" y="1447800"/>
            <a:ext cx="5801196" cy="4800600"/>
          </a:xfrm>
        </p:spPr>
        <p:txBody>
          <a:bodyPr>
            <a:normAutofit/>
          </a:bodyPr>
          <a:lstStyle/>
          <a:p>
            <a:pPr marL="596646" indent="-514350" eaLnBrk="1" fontAlgn="auto" hangingPunct="1">
              <a:spcAft>
                <a:spcPts val="0"/>
              </a:spcAft>
              <a:buFont typeface="+mj-lt"/>
              <a:buAutoNum type="arabicPeriod"/>
              <a:defRPr/>
            </a:pPr>
            <a:r>
              <a:rPr lang="en-CA" dirty="0"/>
              <a:t>Align KM goals with organisational goals</a:t>
            </a:r>
          </a:p>
          <a:p>
            <a:pPr marL="82296" indent="0" eaLnBrk="1" fontAlgn="auto" hangingPunct="1">
              <a:spcAft>
                <a:spcPts val="0"/>
              </a:spcAft>
              <a:buNone/>
              <a:defRPr/>
            </a:pPr>
            <a:endParaRPr lang="en-CA" dirty="0"/>
          </a:p>
          <a:p>
            <a:pPr marL="365760" indent="-283464" eaLnBrk="1" fontAlgn="auto" hangingPunct="1">
              <a:spcAft>
                <a:spcPts val="0"/>
              </a:spcAft>
              <a:buFont typeface="Wingdings 2"/>
              <a:buChar char=""/>
              <a:defRPr/>
            </a:pPr>
            <a:r>
              <a:rPr lang="en-CA" dirty="0"/>
              <a:t>Use organisational objectives or goals</a:t>
            </a:r>
          </a:p>
          <a:p>
            <a:pPr marL="365760" indent="-283464" eaLnBrk="1" fontAlgn="auto" hangingPunct="1">
              <a:spcAft>
                <a:spcPts val="0"/>
              </a:spcAft>
              <a:buFont typeface="Wingdings 2"/>
              <a:buChar char=""/>
              <a:defRPr/>
            </a:pPr>
            <a:r>
              <a:rPr lang="en-CA" dirty="0"/>
              <a:t>Look for those that can be supported by creating, sharing and applying knowledge</a:t>
            </a:r>
          </a:p>
          <a:p>
            <a:pPr marL="365760" indent="-283464" eaLnBrk="1" fontAlgn="auto" hangingPunct="1">
              <a:spcAft>
                <a:spcPts val="0"/>
              </a:spcAft>
              <a:buFont typeface="Wingdings 2"/>
              <a:buChar char=""/>
              <a:defRPr/>
            </a:pPr>
            <a:endParaRPr lang="en-CA" dirty="0"/>
          </a:p>
          <a:p>
            <a:pPr marL="82296" indent="0" eaLnBrk="1" fontAlgn="auto" hangingPunct="1">
              <a:spcAft>
                <a:spcPts val="0"/>
              </a:spcAft>
              <a:buFont typeface="Wingdings 2"/>
              <a:buNone/>
              <a:defRPr/>
            </a:pPr>
            <a:endParaRPr lang="en-CA" dirty="0"/>
          </a:p>
        </p:txBody>
      </p:sp>
      <p:pic>
        <p:nvPicPr>
          <p:cNvPr id="24581" name="Picture 5"/>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230722" y="1967295"/>
            <a:ext cx="1550534" cy="23258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CA" dirty="0">
                <a:solidFill>
                  <a:schemeClr val="accent4"/>
                </a:solidFill>
              </a:rPr>
              <a:t>KM strategy process - stages</a:t>
            </a:r>
          </a:p>
        </p:txBody>
      </p:sp>
      <p:sp>
        <p:nvSpPr>
          <p:cNvPr id="3" name="Content Placeholder 2"/>
          <p:cNvSpPr>
            <a:spLocks noGrp="1"/>
          </p:cNvSpPr>
          <p:nvPr>
            <p:ph idx="1"/>
          </p:nvPr>
        </p:nvSpPr>
        <p:spPr>
          <a:xfrm>
            <a:off x="1435100" y="1447800"/>
            <a:ext cx="5800725" cy="4800600"/>
          </a:xfrm>
        </p:spPr>
        <p:txBody>
          <a:bodyPr>
            <a:normAutofit lnSpcReduction="10000"/>
          </a:bodyPr>
          <a:lstStyle/>
          <a:p>
            <a:pPr marL="596646" indent="-514350" eaLnBrk="1" fontAlgn="auto" hangingPunct="1">
              <a:spcAft>
                <a:spcPts val="0"/>
              </a:spcAft>
              <a:buFont typeface="+mj-lt"/>
              <a:buAutoNum type="arabicPeriod" startAt="2"/>
              <a:defRPr/>
            </a:pPr>
            <a:r>
              <a:rPr lang="en-CA" dirty="0"/>
              <a:t>Assessment of knowledge activities, capacities, knowledge flow and knowledge assets</a:t>
            </a:r>
          </a:p>
          <a:p>
            <a:pPr marL="365760" indent="-283464" eaLnBrk="1" fontAlgn="auto" hangingPunct="1">
              <a:spcAft>
                <a:spcPts val="0"/>
              </a:spcAft>
              <a:buFont typeface="Wingdings 2"/>
              <a:buChar char=""/>
              <a:defRPr/>
            </a:pPr>
            <a:endParaRPr lang="en-CA" dirty="0"/>
          </a:p>
          <a:p>
            <a:pPr marL="82296" indent="0" eaLnBrk="1" fontAlgn="auto" hangingPunct="1">
              <a:spcAft>
                <a:spcPts val="0"/>
              </a:spcAft>
              <a:buFont typeface="Wingdings 2"/>
              <a:buNone/>
              <a:defRPr/>
            </a:pPr>
            <a:r>
              <a:rPr lang="en-CA" dirty="0"/>
              <a:t>Examples of methods:</a:t>
            </a:r>
          </a:p>
          <a:p>
            <a:pPr marL="365760" indent="-283464" eaLnBrk="1" fontAlgn="auto" hangingPunct="1">
              <a:spcAft>
                <a:spcPts val="0"/>
              </a:spcAft>
              <a:buFont typeface="Wingdings 2"/>
              <a:buChar char=""/>
              <a:defRPr/>
            </a:pPr>
            <a:r>
              <a:rPr lang="en-CA" dirty="0"/>
              <a:t>Knowledge audit</a:t>
            </a:r>
          </a:p>
          <a:p>
            <a:pPr marL="365760" indent="-283464" eaLnBrk="1" fontAlgn="auto" hangingPunct="1">
              <a:spcAft>
                <a:spcPts val="0"/>
              </a:spcAft>
              <a:buFont typeface="Wingdings 2"/>
              <a:buChar char=""/>
              <a:defRPr/>
            </a:pPr>
            <a:r>
              <a:rPr lang="en-CA" dirty="0"/>
              <a:t>Social Network Analysis</a:t>
            </a:r>
          </a:p>
          <a:p>
            <a:pPr marL="365760" indent="-283464" eaLnBrk="1" fontAlgn="auto" hangingPunct="1">
              <a:spcAft>
                <a:spcPts val="0"/>
              </a:spcAft>
              <a:buFont typeface="Wingdings 2"/>
              <a:buChar char=""/>
              <a:defRPr/>
            </a:pPr>
            <a:r>
              <a:rPr lang="en-CA" dirty="0"/>
              <a:t>KM scan</a:t>
            </a:r>
          </a:p>
          <a:p>
            <a:pPr marL="365760" indent="-283464" eaLnBrk="1" fontAlgn="auto" hangingPunct="1">
              <a:spcAft>
                <a:spcPts val="0"/>
              </a:spcAft>
              <a:buFont typeface="Wingdings 2"/>
              <a:buChar char=""/>
              <a:defRPr/>
            </a:pPr>
            <a:endParaRPr lang="en-CA" dirty="0"/>
          </a:p>
          <a:p>
            <a:pPr marL="365760" indent="-283464" eaLnBrk="1" fontAlgn="auto" hangingPunct="1">
              <a:spcAft>
                <a:spcPts val="0"/>
              </a:spcAft>
              <a:buFont typeface="Wingdings 2"/>
              <a:buChar char=""/>
              <a:defRPr/>
            </a:pPr>
            <a:endParaRPr lang="en-CA" dirty="0"/>
          </a:p>
          <a:p>
            <a:pPr marL="365760" indent="-283464" eaLnBrk="1" fontAlgn="auto" hangingPunct="1">
              <a:spcAft>
                <a:spcPts val="0"/>
              </a:spcAft>
              <a:buFont typeface="Wingdings 2"/>
              <a:buChar char=""/>
              <a:defRPr/>
            </a:pPr>
            <a:endParaRPr lang="en-CA" dirty="0"/>
          </a:p>
        </p:txBody>
      </p:sp>
      <p:pic>
        <p:nvPicPr>
          <p:cNvPr id="25606" name="Picture 6" descr="X:\KM\CTA\web-scale.pn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228184" y="2708919"/>
            <a:ext cx="2401626" cy="192008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CA" dirty="0">
                <a:solidFill>
                  <a:schemeClr val="accent4"/>
                </a:solidFill>
              </a:rPr>
              <a:t>KM strategy process - stages</a:t>
            </a:r>
          </a:p>
        </p:txBody>
      </p:sp>
      <p:sp>
        <p:nvSpPr>
          <p:cNvPr id="3" name="Content Placeholder 2"/>
          <p:cNvSpPr>
            <a:spLocks noGrp="1"/>
          </p:cNvSpPr>
          <p:nvPr>
            <p:ph idx="1"/>
          </p:nvPr>
        </p:nvSpPr>
        <p:spPr>
          <a:xfrm>
            <a:off x="1435100" y="1447800"/>
            <a:ext cx="4649788" cy="4800600"/>
          </a:xfrm>
        </p:spPr>
        <p:txBody>
          <a:bodyPr>
            <a:normAutofit/>
          </a:bodyPr>
          <a:lstStyle/>
          <a:p>
            <a:pPr marL="596646" indent="-514350" eaLnBrk="1" fontAlgn="auto" hangingPunct="1">
              <a:spcAft>
                <a:spcPts val="0"/>
              </a:spcAft>
              <a:buFont typeface="+mj-lt"/>
              <a:buAutoNum type="arabicPeriod" startAt="3"/>
              <a:defRPr/>
            </a:pPr>
            <a:r>
              <a:rPr lang="en-CA" dirty="0"/>
              <a:t>Analysis of what exists, needs, gaps, etc.</a:t>
            </a:r>
          </a:p>
          <a:p>
            <a:pPr marL="365760" indent="-283464" eaLnBrk="1" fontAlgn="auto" hangingPunct="1">
              <a:spcAft>
                <a:spcPts val="0"/>
              </a:spcAft>
              <a:buFont typeface="Wingdings 2"/>
              <a:buChar char=""/>
              <a:defRPr/>
            </a:pPr>
            <a:endParaRPr lang="en-CA" dirty="0"/>
          </a:p>
          <a:p>
            <a:pPr marL="365760" indent="-283464" eaLnBrk="1" fontAlgn="auto" hangingPunct="1">
              <a:spcAft>
                <a:spcPts val="0"/>
              </a:spcAft>
              <a:buFont typeface="Wingdings 2"/>
              <a:buChar char=""/>
              <a:defRPr/>
            </a:pPr>
            <a:endParaRPr lang="en-CA" dirty="0"/>
          </a:p>
          <a:p>
            <a:pPr marL="82296" indent="0" eaLnBrk="1" fontAlgn="auto" hangingPunct="1">
              <a:spcAft>
                <a:spcPts val="0"/>
              </a:spcAft>
              <a:buFont typeface="Wingdings 2"/>
              <a:buNone/>
              <a:defRPr/>
            </a:pPr>
            <a:r>
              <a:rPr lang="en-CA" dirty="0"/>
              <a:t>Examples of methods:</a:t>
            </a:r>
          </a:p>
          <a:p>
            <a:pPr marL="365760" indent="-283464" eaLnBrk="1" fontAlgn="auto" hangingPunct="1">
              <a:spcAft>
                <a:spcPts val="0"/>
              </a:spcAft>
              <a:buFont typeface="Wingdings 2"/>
              <a:buChar char=""/>
              <a:defRPr/>
            </a:pPr>
            <a:r>
              <a:rPr lang="en-CA" dirty="0"/>
              <a:t>Knowledge audit</a:t>
            </a:r>
          </a:p>
          <a:p>
            <a:pPr marL="365760" indent="-283464" eaLnBrk="1" fontAlgn="auto" hangingPunct="1">
              <a:spcAft>
                <a:spcPts val="0"/>
              </a:spcAft>
              <a:buFont typeface="Wingdings 2"/>
              <a:buChar char=""/>
              <a:defRPr/>
            </a:pPr>
            <a:r>
              <a:rPr lang="en-CA" dirty="0"/>
              <a:t>Social Network Analysis</a:t>
            </a:r>
          </a:p>
          <a:p>
            <a:pPr marL="365760" indent="-283464" eaLnBrk="1" fontAlgn="auto" hangingPunct="1">
              <a:spcAft>
                <a:spcPts val="0"/>
              </a:spcAft>
              <a:buFont typeface="Wingdings 2"/>
              <a:buChar char=""/>
              <a:defRPr/>
            </a:pPr>
            <a:r>
              <a:rPr lang="en-CA" dirty="0"/>
              <a:t>KM scan</a:t>
            </a:r>
          </a:p>
          <a:p>
            <a:pPr marL="365760" indent="-283464" eaLnBrk="1" fontAlgn="auto" hangingPunct="1">
              <a:spcAft>
                <a:spcPts val="0"/>
              </a:spcAft>
              <a:buFont typeface="Wingdings 2"/>
              <a:buChar char=""/>
              <a:defRPr/>
            </a:pPr>
            <a:endParaRPr lang="en-CA" dirty="0"/>
          </a:p>
        </p:txBody>
      </p:sp>
      <p:pic>
        <p:nvPicPr>
          <p:cNvPr id="26628"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804025" y="2371725"/>
            <a:ext cx="1800225" cy="191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CA" dirty="0">
                <a:solidFill>
                  <a:schemeClr val="accent4"/>
                </a:solidFill>
              </a:rPr>
              <a:t>KM strategy process - stages</a:t>
            </a:r>
          </a:p>
        </p:txBody>
      </p:sp>
      <p:sp>
        <p:nvSpPr>
          <p:cNvPr id="3" name="Content Placeholder 2"/>
          <p:cNvSpPr>
            <a:spLocks noGrp="1"/>
          </p:cNvSpPr>
          <p:nvPr>
            <p:ph idx="1"/>
          </p:nvPr>
        </p:nvSpPr>
        <p:spPr>
          <a:xfrm>
            <a:off x="1435100" y="1447800"/>
            <a:ext cx="5153025" cy="4800600"/>
          </a:xfrm>
        </p:spPr>
        <p:txBody>
          <a:bodyPr>
            <a:normAutofit/>
          </a:bodyPr>
          <a:lstStyle/>
          <a:p>
            <a:pPr marL="596646" indent="-514350" eaLnBrk="1" fontAlgn="auto" hangingPunct="1">
              <a:spcAft>
                <a:spcPts val="0"/>
              </a:spcAft>
              <a:buFont typeface="+mj-lt"/>
              <a:buAutoNum type="arabicPeriod" startAt="4"/>
              <a:defRPr/>
            </a:pPr>
            <a:r>
              <a:rPr lang="en-CA" dirty="0"/>
              <a:t>Consultation with staff/partners</a:t>
            </a:r>
          </a:p>
          <a:p>
            <a:pPr marL="365760" indent="-283464" eaLnBrk="1" fontAlgn="auto" hangingPunct="1">
              <a:spcAft>
                <a:spcPts val="0"/>
              </a:spcAft>
              <a:buFont typeface="Wingdings 2"/>
              <a:buChar char=""/>
              <a:defRPr/>
            </a:pPr>
            <a:endParaRPr lang="en-CA" dirty="0"/>
          </a:p>
          <a:p>
            <a:pPr marL="365760" indent="-283464" eaLnBrk="1" fontAlgn="auto" hangingPunct="1">
              <a:spcAft>
                <a:spcPts val="0"/>
              </a:spcAft>
              <a:buFont typeface="Wingdings 2"/>
              <a:buChar char=""/>
              <a:defRPr/>
            </a:pPr>
            <a:endParaRPr lang="en-CA" dirty="0"/>
          </a:p>
          <a:p>
            <a:pPr marL="82296" indent="0" eaLnBrk="1" fontAlgn="auto" hangingPunct="1">
              <a:spcAft>
                <a:spcPts val="0"/>
              </a:spcAft>
              <a:buFont typeface="Wingdings 2"/>
              <a:buNone/>
              <a:defRPr/>
            </a:pPr>
            <a:r>
              <a:rPr lang="en-CA" dirty="0"/>
              <a:t>Examples of methods:</a:t>
            </a:r>
          </a:p>
          <a:p>
            <a:pPr marL="365760" indent="-283464" eaLnBrk="1" fontAlgn="auto" hangingPunct="1">
              <a:spcAft>
                <a:spcPts val="0"/>
              </a:spcAft>
              <a:buFont typeface="Wingdings 2"/>
              <a:buChar char=""/>
              <a:defRPr/>
            </a:pPr>
            <a:r>
              <a:rPr lang="en-CA" dirty="0"/>
              <a:t>Interviews</a:t>
            </a:r>
          </a:p>
          <a:p>
            <a:pPr marL="365760" indent="-283464" eaLnBrk="1" fontAlgn="auto" hangingPunct="1">
              <a:spcAft>
                <a:spcPts val="0"/>
              </a:spcAft>
              <a:buFont typeface="Wingdings 2"/>
              <a:buChar char=""/>
              <a:defRPr/>
            </a:pPr>
            <a:r>
              <a:rPr lang="en-CA" dirty="0"/>
              <a:t>Focus groups</a:t>
            </a:r>
          </a:p>
          <a:p>
            <a:pPr marL="365760" indent="-283464" eaLnBrk="1" fontAlgn="auto" hangingPunct="1">
              <a:spcAft>
                <a:spcPts val="0"/>
              </a:spcAft>
              <a:buFont typeface="Wingdings 2"/>
              <a:buChar char=""/>
              <a:defRPr/>
            </a:pPr>
            <a:r>
              <a:rPr lang="en-CA" dirty="0"/>
              <a:t>Workshops</a:t>
            </a:r>
          </a:p>
        </p:txBody>
      </p:sp>
      <p:pic>
        <p:nvPicPr>
          <p:cNvPr id="2765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6325" y="2060575"/>
            <a:ext cx="2016125" cy="194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CA" dirty="0">
                <a:solidFill>
                  <a:schemeClr val="accent4"/>
                </a:solidFill>
              </a:rPr>
              <a:t>KM strategy process - stages</a:t>
            </a:r>
          </a:p>
        </p:txBody>
      </p:sp>
      <p:sp>
        <p:nvSpPr>
          <p:cNvPr id="3" name="Content Placeholder 2"/>
          <p:cNvSpPr>
            <a:spLocks noGrp="1"/>
          </p:cNvSpPr>
          <p:nvPr>
            <p:ph idx="1"/>
          </p:nvPr>
        </p:nvSpPr>
        <p:spPr>
          <a:xfrm>
            <a:off x="1435100" y="1447800"/>
            <a:ext cx="5440363" cy="4800600"/>
          </a:xfrm>
        </p:spPr>
        <p:txBody>
          <a:bodyPr>
            <a:normAutofit lnSpcReduction="10000"/>
          </a:bodyPr>
          <a:lstStyle/>
          <a:p>
            <a:pPr marL="596646" indent="-514350" eaLnBrk="1" fontAlgn="auto" hangingPunct="1">
              <a:spcAft>
                <a:spcPts val="0"/>
              </a:spcAft>
              <a:buFont typeface="+mj-lt"/>
              <a:buAutoNum type="arabicPeriod" startAt="5"/>
              <a:defRPr/>
            </a:pPr>
            <a:r>
              <a:rPr lang="en-CA" dirty="0"/>
              <a:t>Drafting of strategy document and action/implementation plan (activities, tools, processes, deliverables, timescale, resources, responsibilities)</a:t>
            </a:r>
          </a:p>
          <a:p>
            <a:pPr marL="365760" indent="-283464" eaLnBrk="1" fontAlgn="auto" hangingPunct="1">
              <a:spcAft>
                <a:spcPts val="0"/>
              </a:spcAft>
              <a:buFont typeface="Wingdings 2"/>
              <a:buChar char=""/>
              <a:defRPr/>
            </a:pPr>
            <a:endParaRPr lang="en-CA" dirty="0"/>
          </a:p>
          <a:p>
            <a:pPr marL="82296" indent="0" eaLnBrk="1" fontAlgn="auto" hangingPunct="1">
              <a:spcAft>
                <a:spcPts val="0"/>
              </a:spcAft>
              <a:buFont typeface="Wingdings 2"/>
              <a:buNone/>
              <a:defRPr/>
            </a:pPr>
            <a:r>
              <a:rPr lang="en-CA" dirty="0"/>
              <a:t>Example:</a:t>
            </a:r>
          </a:p>
          <a:p>
            <a:pPr marL="365760" indent="-283464" eaLnBrk="1" fontAlgn="auto" hangingPunct="1">
              <a:spcAft>
                <a:spcPts val="0"/>
              </a:spcAft>
              <a:buFont typeface="Wingdings 2"/>
              <a:buChar char=""/>
              <a:defRPr/>
            </a:pPr>
            <a:r>
              <a:rPr lang="en-CA" dirty="0"/>
              <a:t>Slide 5 – structure of a KM strategy document</a:t>
            </a:r>
          </a:p>
        </p:txBody>
      </p:sp>
      <p:pic>
        <p:nvPicPr>
          <p:cNvPr id="2867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4025" y="2781300"/>
            <a:ext cx="1943100"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CA" dirty="0">
                <a:solidFill>
                  <a:schemeClr val="accent4"/>
                </a:solidFill>
              </a:rPr>
              <a:t>Overview of Unit 3</a:t>
            </a:r>
          </a:p>
        </p:txBody>
      </p:sp>
      <p:sp>
        <p:nvSpPr>
          <p:cNvPr id="9219" name="Content Placeholder 2"/>
          <p:cNvSpPr>
            <a:spLocks noGrp="1"/>
          </p:cNvSpPr>
          <p:nvPr>
            <p:ph idx="1"/>
          </p:nvPr>
        </p:nvSpPr>
        <p:spPr>
          <a:xfrm>
            <a:off x="1331913" y="1447800"/>
            <a:ext cx="7602537" cy="5221288"/>
          </a:xfrm>
        </p:spPr>
        <p:txBody>
          <a:bodyPr/>
          <a:lstStyle/>
          <a:p>
            <a:pPr marL="80963" indent="0" eaLnBrk="1" hangingPunct="1">
              <a:buFont typeface="Wingdings 2" pitchFamily="18" charset="2"/>
              <a:buNone/>
            </a:pPr>
            <a:r>
              <a:rPr lang="en-CA" altLang="en-US" dirty="0"/>
              <a:t>Purpose: </a:t>
            </a:r>
          </a:p>
          <a:p>
            <a:pPr marL="80963" indent="0" eaLnBrk="1" hangingPunct="1">
              <a:buFont typeface="Wingdings 2" pitchFamily="18" charset="2"/>
              <a:buNone/>
            </a:pPr>
            <a:r>
              <a:rPr lang="en-CA" altLang="en-US" dirty="0"/>
              <a:t>• Understand how KM can be strategically approached within organisations</a:t>
            </a:r>
          </a:p>
          <a:p>
            <a:pPr marL="80963" indent="0" eaLnBrk="1" hangingPunct="1">
              <a:buFont typeface="Wingdings 2" pitchFamily="18" charset="2"/>
              <a:buNone/>
            </a:pPr>
            <a:r>
              <a:rPr lang="en-CA" altLang="en-US" dirty="0"/>
              <a:t>• Understand the basic steps to developing a KM strategy</a:t>
            </a:r>
          </a:p>
          <a:p>
            <a:pPr marL="80963" indent="0" eaLnBrk="1" hangingPunct="1">
              <a:buNone/>
            </a:pPr>
            <a:r>
              <a:rPr lang="en-CA" altLang="en-US" dirty="0"/>
              <a:t>• Identify three methods to assess and map key knowledge assets, flows and gaps</a:t>
            </a:r>
          </a:p>
          <a:p>
            <a:pPr marL="80963" indent="0" eaLnBrk="1" hangingPunct="1">
              <a:buFont typeface="Wingdings 2" pitchFamily="18" charset="2"/>
              <a:buNone/>
            </a:pPr>
            <a:endParaRPr lang="en-CA" altLang="en-US" dirty="0"/>
          </a:p>
          <a:p>
            <a:pPr marL="80963" indent="0" eaLnBrk="1" hangingPunct="1">
              <a:buFont typeface="Wingdings 2" pitchFamily="18" charset="2"/>
              <a:buNone/>
            </a:pPr>
            <a:endParaRPr lang="en-CA" altLang="en-US" dirty="0"/>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274638"/>
            <a:ext cx="7818834" cy="1143000"/>
          </a:xfrm>
        </p:spPr>
        <p:txBody>
          <a:bodyPr>
            <a:normAutofit fontScale="90000"/>
          </a:bodyPr>
          <a:lstStyle/>
          <a:p>
            <a:pPr eaLnBrk="1" fontAlgn="auto" hangingPunct="1">
              <a:spcAft>
                <a:spcPts val="0"/>
              </a:spcAft>
              <a:defRPr/>
            </a:pPr>
            <a:r>
              <a:rPr lang="en-CA" dirty="0">
                <a:solidFill>
                  <a:schemeClr val="accent4"/>
                </a:solidFill>
              </a:rPr>
              <a:t>Structure of a KM strategy document</a:t>
            </a:r>
          </a:p>
        </p:txBody>
      </p:sp>
      <p:sp>
        <p:nvSpPr>
          <p:cNvPr id="29699" name="Content Placeholder 2"/>
          <p:cNvSpPr>
            <a:spLocks noGrp="1"/>
          </p:cNvSpPr>
          <p:nvPr>
            <p:ph idx="1"/>
          </p:nvPr>
        </p:nvSpPr>
        <p:spPr>
          <a:xfrm>
            <a:off x="1259632" y="1360698"/>
            <a:ext cx="4896569" cy="4752553"/>
          </a:xfrm>
        </p:spPr>
        <p:txBody>
          <a:bodyPr/>
          <a:lstStyle/>
          <a:p>
            <a:pPr eaLnBrk="1" hangingPunct="1"/>
            <a:r>
              <a:rPr lang="en-CA" altLang="en-US" dirty="0"/>
              <a:t>KM definition</a:t>
            </a:r>
          </a:p>
          <a:p>
            <a:pPr eaLnBrk="1" hangingPunct="1"/>
            <a:r>
              <a:rPr lang="en-CA" altLang="en-US" dirty="0"/>
              <a:t>Vision statement</a:t>
            </a:r>
          </a:p>
          <a:p>
            <a:pPr eaLnBrk="1" hangingPunct="1"/>
            <a:r>
              <a:rPr lang="en-CA" altLang="en-US" dirty="0"/>
              <a:t>Strategic objectives</a:t>
            </a:r>
          </a:p>
          <a:p>
            <a:pPr eaLnBrk="1" hangingPunct="1"/>
            <a:r>
              <a:rPr lang="en-CA" altLang="en-US" dirty="0"/>
              <a:t>Activities or initiatives associated with each objectives</a:t>
            </a:r>
          </a:p>
          <a:p>
            <a:pPr eaLnBrk="1" hangingPunct="1"/>
            <a:r>
              <a:rPr lang="en-CA" altLang="en-US" dirty="0"/>
              <a:t>Annex: Implementation plan</a:t>
            </a:r>
          </a:p>
          <a:p>
            <a:pPr eaLnBrk="1" hangingPunct="1"/>
            <a:r>
              <a:rPr lang="en-CA" altLang="en-US" dirty="0"/>
              <a:t>Annex: M&amp;E plan</a:t>
            </a:r>
          </a:p>
          <a:p>
            <a:pPr eaLnBrk="1" hangingPunct="1"/>
            <a:endParaRPr lang="en-CA" altLang="en-US" dirty="0"/>
          </a:p>
        </p:txBody>
      </p:sp>
      <p:pic>
        <p:nvPicPr>
          <p:cNvPr id="2970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1863" y="1412875"/>
            <a:ext cx="2352675" cy="232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CA" dirty="0">
                <a:solidFill>
                  <a:schemeClr val="accent4"/>
                </a:solidFill>
              </a:rPr>
              <a:t>KM strategy process - stages</a:t>
            </a:r>
          </a:p>
        </p:txBody>
      </p:sp>
      <p:sp>
        <p:nvSpPr>
          <p:cNvPr id="3" name="Content Placeholder 2"/>
          <p:cNvSpPr>
            <a:spLocks noGrp="1"/>
          </p:cNvSpPr>
          <p:nvPr>
            <p:ph idx="1"/>
          </p:nvPr>
        </p:nvSpPr>
        <p:spPr>
          <a:xfrm>
            <a:off x="1435100" y="1447800"/>
            <a:ext cx="5440363" cy="4800600"/>
          </a:xfrm>
        </p:spPr>
        <p:txBody>
          <a:bodyPr>
            <a:normAutofit lnSpcReduction="10000"/>
          </a:bodyPr>
          <a:lstStyle/>
          <a:p>
            <a:pPr marL="596646" indent="-514350" eaLnBrk="1" fontAlgn="auto" hangingPunct="1">
              <a:spcAft>
                <a:spcPts val="0"/>
              </a:spcAft>
              <a:buFont typeface="+mj-lt"/>
              <a:buAutoNum type="arabicPeriod" startAt="6"/>
              <a:defRPr/>
            </a:pPr>
            <a:r>
              <a:rPr lang="en-CA" dirty="0"/>
              <a:t>Validation with stakeholders</a:t>
            </a:r>
          </a:p>
          <a:p>
            <a:pPr marL="365760" indent="-283464" eaLnBrk="1" fontAlgn="auto" hangingPunct="1">
              <a:spcAft>
                <a:spcPts val="0"/>
              </a:spcAft>
              <a:buFont typeface="Wingdings 2"/>
              <a:buChar char=""/>
              <a:defRPr/>
            </a:pPr>
            <a:endParaRPr lang="en-CA" dirty="0"/>
          </a:p>
          <a:p>
            <a:pPr marL="365760" indent="-283464" eaLnBrk="1" fontAlgn="auto" hangingPunct="1">
              <a:spcAft>
                <a:spcPts val="0"/>
              </a:spcAft>
              <a:buFont typeface="Wingdings 2"/>
              <a:buChar char=""/>
              <a:defRPr/>
            </a:pPr>
            <a:endParaRPr lang="en-CA" dirty="0"/>
          </a:p>
          <a:p>
            <a:pPr marL="82296" indent="0" eaLnBrk="1" fontAlgn="auto" hangingPunct="1">
              <a:spcAft>
                <a:spcPts val="0"/>
              </a:spcAft>
              <a:buFont typeface="Wingdings 2"/>
              <a:buNone/>
              <a:defRPr/>
            </a:pPr>
            <a:r>
              <a:rPr lang="en-CA" dirty="0"/>
              <a:t>Examples of methods:</a:t>
            </a:r>
          </a:p>
          <a:p>
            <a:pPr marL="365760" indent="-283464" eaLnBrk="1" fontAlgn="auto" hangingPunct="1">
              <a:spcAft>
                <a:spcPts val="0"/>
              </a:spcAft>
              <a:buFont typeface="Wingdings 2"/>
              <a:buChar char=""/>
              <a:defRPr/>
            </a:pPr>
            <a:r>
              <a:rPr lang="en-CA" dirty="0"/>
              <a:t>Presentation to organisation with feedback session</a:t>
            </a:r>
          </a:p>
          <a:p>
            <a:pPr marL="365760" indent="-283464" eaLnBrk="1" fontAlgn="auto" hangingPunct="1">
              <a:spcAft>
                <a:spcPts val="0"/>
              </a:spcAft>
              <a:buFont typeface="Wingdings 2"/>
              <a:buChar char=""/>
              <a:defRPr/>
            </a:pPr>
            <a:r>
              <a:rPr lang="en-CA" dirty="0"/>
              <a:t>Online consultation with stakeholders</a:t>
            </a:r>
          </a:p>
          <a:p>
            <a:pPr marL="365760" indent="-283464" eaLnBrk="1" fontAlgn="auto" hangingPunct="1">
              <a:spcAft>
                <a:spcPts val="0"/>
              </a:spcAft>
              <a:buFont typeface="Wingdings 2"/>
              <a:buChar char=""/>
              <a:defRPr/>
            </a:pPr>
            <a:r>
              <a:rPr lang="en-CA" dirty="0"/>
              <a:t>Workshops </a:t>
            </a:r>
          </a:p>
        </p:txBody>
      </p:sp>
      <p:pic>
        <p:nvPicPr>
          <p:cNvPr id="3072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3663" y="2312988"/>
            <a:ext cx="1908175" cy="140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CA" dirty="0">
                <a:solidFill>
                  <a:schemeClr val="accent4"/>
                </a:solidFill>
              </a:rPr>
              <a:t>KM strategy process - stages</a:t>
            </a:r>
          </a:p>
        </p:txBody>
      </p:sp>
      <p:sp>
        <p:nvSpPr>
          <p:cNvPr id="3" name="Content Placeholder 2"/>
          <p:cNvSpPr>
            <a:spLocks noGrp="1"/>
          </p:cNvSpPr>
          <p:nvPr>
            <p:ph idx="1"/>
          </p:nvPr>
        </p:nvSpPr>
        <p:spPr>
          <a:xfrm>
            <a:off x="1435100" y="1447800"/>
            <a:ext cx="5440363" cy="4800600"/>
          </a:xfrm>
        </p:spPr>
        <p:txBody>
          <a:bodyPr>
            <a:normAutofit fontScale="92500" lnSpcReduction="10000"/>
          </a:bodyPr>
          <a:lstStyle/>
          <a:p>
            <a:pPr marL="596646" indent="-514350" eaLnBrk="1" fontAlgn="auto" hangingPunct="1">
              <a:spcAft>
                <a:spcPts val="0"/>
              </a:spcAft>
              <a:buFont typeface="+mj-lt"/>
              <a:buAutoNum type="arabicPeriod" startAt="7"/>
              <a:defRPr/>
            </a:pPr>
            <a:r>
              <a:rPr lang="en-CA" dirty="0"/>
              <a:t>Implementation, monitoring, evaluation and reviewing alignment</a:t>
            </a:r>
          </a:p>
          <a:p>
            <a:pPr marL="365760" indent="-283464" eaLnBrk="1" fontAlgn="auto" hangingPunct="1">
              <a:spcAft>
                <a:spcPts val="0"/>
              </a:spcAft>
              <a:buFont typeface="Wingdings 2"/>
              <a:buChar char=""/>
              <a:defRPr/>
            </a:pPr>
            <a:endParaRPr lang="en-CA" dirty="0"/>
          </a:p>
          <a:p>
            <a:pPr marL="365760" indent="-283464" eaLnBrk="1" fontAlgn="auto" hangingPunct="1">
              <a:spcAft>
                <a:spcPts val="0"/>
              </a:spcAft>
              <a:buFont typeface="Wingdings 2"/>
              <a:buChar char=""/>
              <a:defRPr/>
            </a:pPr>
            <a:endParaRPr lang="en-CA" dirty="0"/>
          </a:p>
          <a:p>
            <a:pPr marL="82296" indent="0" eaLnBrk="1" fontAlgn="auto" hangingPunct="1">
              <a:spcAft>
                <a:spcPts val="0"/>
              </a:spcAft>
              <a:buFont typeface="Wingdings 2"/>
              <a:buNone/>
              <a:defRPr/>
            </a:pPr>
            <a:r>
              <a:rPr lang="en-CA" dirty="0"/>
              <a:t>Examples of methods:</a:t>
            </a:r>
          </a:p>
          <a:p>
            <a:pPr marL="539496" indent="-457200" eaLnBrk="1" fontAlgn="auto" hangingPunct="1">
              <a:spcAft>
                <a:spcPts val="0"/>
              </a:spcAft>
              <a:defRPr/>
            </a:pPr>
            <a:r>
              <a:rPr lang="en-CA" dirty="0"/>
              <a:t>Quantitative tools (e.g. indicators)</a:t>
            </a:r>
          </a:p>
          <a:p>
            <a:pPr marL="539496" indent="-457200" eaLnBrk="1" fontAlgn="auto" hangingPunct="1">
              <a:spcAft>
                <a:spcPts val="0"/>
              </a:spcAft>
              <a:defRPr/>
            </a:pPr>
            <a:r>
              <a:rPr lang="en-CA" dirty="0"/>
              <a:t>Qualitative tools (e.g. Most Significant Change)</a:t>
            </a:r>
          </a:p>
        </p:txBody>
      </p:sp>
      <p:pic>
        <p:nvPicPr>
          <p:cNvPr id="6861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876256" y="2096834"/>
            <a:ext cx="1832620" cy="1790700"/>
          </a:xfrm>
          <a:prstGeom prst="rect">
            <a:avLst/>
          </a:prstGeom>
          <a:noFill/>
          <a:ln>
            <a:noFill/>
          </a:ln>
          <a:scene3d>
            <a:camera prst="orthographicFront">
              <a:rot lat="21299999" lon="12600000" rev="20399999"/>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136398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CA" dirty="0">
                <a:solidFill>
                  <a:schemeClr val="accent4"/>
                </a:solidFill>
              </a:rPr>
              <a:t>Methods to develop a KM strategy: Knowledge Audit</a:t>
            </a:r>
          </a:p>
        </p:txBody>
      </p:sp>
      <p:sp>
        <p:nvSpPr>
          <p:cNvPr id="31747" name="Content Placeholder 2"/>
          <p:cNvSpPr>
            <a:spLocks noGrp="1"/>
          </p:cNvSpPr>
          <p:nvPr>
            <p:ph idx="1"/>
          </p:nvPr>
        </p:nvSpPr>
        <p:spPr>
          <a:xfrm>
            <a:off x="1258888" y="1916113"/>
            <a:ext cx="7675562" cy="4537075"/>
          </a:xfrm>
        </p:spPr>
        <p:txBody>
          <a:bodyPr/>
          <a:lstStyle/>
          <a:p>
            <a:pPr eaLnBrk="1" hangingPunct="1"/>
            <a:r>
              <a:rPr lang="en-CA" altLang="en-US" dirty="0"/>
              <a:t>What: an inventory to identify knowledge activities, capacities and assets</a:t>
            </a:r>
          </a:p>
          <a:p>
            <a:pPr eaLnBrk="1" hangingPunct="1"/>
            <a:r>
              <a:rPr lang="en-CA" altLang="en-US" dirty="0"/>
              <a:t>How: </a:t>
            </a:r>
          </a:p>
          <a:p>
            <a:pPr lvl="1" eaLnBrk="1" hangingPunct="1"/>
            <a:r>
              <a:rPr lang="en-CA" altLang="en-US" dirty="0"/>
              <a:t>Develop an audit questionnaire</a:t>
            </a:r>
          </a:p>
          <a:p>
            <a:pPr lvl="1" eaLnBrk="1" hangingPunct="1"/>
            <a:r>
              <a:rPr lang="en-CA" altLang="en-US" dirty="0"/>
              <a:t>Can be administered through a combination of approaches: face-to-face and telephone interviews, workshops and focus groups, electronic consultations and discussion groups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CA" dirty="0">
                <a:solidFill>
                  <a:schemeClr val="accent4"/>
                </a:solidFill>
              </a:rPr>
              <a:t>Methods to develop a KM strategy: Knowledge Audit</a:t>
            </a:r>
          </a:p>
        </p:txBody>
      </p:sp>
      <p:sp>
        <p:nvSpPr>
          <p:cNvPr id="3" name="Content Placeholder 2"/>
          <p:cNvSpPr>
            <a:spLocks noGrp="1"/>
          </p:cNvSpPr>
          <p:nvPr>
            <p:ph idx="1"/>
          </p:nvPr>
        </p:nvSpPr>
        <p:spPr>
          <a:xfrm>
            <a:off x="1259632" y="1700808"/>
            <a:ext cx="7704856" cy="4896544"/>
          </a:xfrm>
        </p:spPr>
        <p:txBody>
          <a:bodyPr numCol="2">
            <a:normAutofit fontScale="92500" lnSpcReduction="10000"/>
          </a:bodyPr>
          <a:lstStyle/>
          <a:p>
            <a:pPr marL="82296" indent="0" eaLnBrk="1" fontAlgn="auto" hangingPunct="1">
              <a:spcAft>
                <a:spcPts val="0"/>
              </a:spcAft>
              <a:buFont typeface="Wingdings 2"/>
              <a:buNone/>
              <a:defRPr/>
            </a:pPr>
            <a:r>
              <a:rPr lang="en-CA" dirty="0"/>
              <a:t>Why:</a:t>
            </a:r>
          </a:p>
          <a:p>
            <a:pPr marL="365760" indent="-283464" eaLnBrk="1" fontAlgn="auto" hangingPunct="1">
              <a:spcAft>
                <a:spcPts val="0"/>
              </a:spcAft>
              <a:buFont typeface="Wingdings 2"/>
              <a:buChar char=""/>
              <a:defRPr/>
            </a:pPr>
            <a:r>
              <a:rPr lang="en-CA" dirty="0"/>
              <a:t>To identify what and where key knowledge assets, activities and capacities can be found</a:t>
            </a:r>
          </a:p>
          <a:p>
            <a:pPr marL="365760" indent="-283464" eaLnBrk="1" fontAlgn="auto" hangingPunct="1">
              <a:spcAft>
                <a:spcPts val="0"/>
              </a:spcAft>
              <a:buFont typeface="Wingdings 2"/>
              <a:buChar char=""/>
              <a:defRPr/>
            </a:pPr>
            <a:r>
              <a:rPr lang="en-CA" dirty="0"/>
              <a:t>To identify knowledge gaps (what the organisation should know but doesn’t)</a:t>
            </a:r>
          </a:p>
          <a:p>
            <a:pPr marL="82296" indent="0" eaLnBrk="1" fontAlgn="auto" hangingPunct="1">
              <a:spcAft>
                <a:spcPts val="0"/>
              </a:spcAft>
              <a:buFont typeface="Wingdings 2"/>
              <a:buNone/>
              <a:defRPr/>
            </a:pPr>
            <a:endParaRPr lang="en-CA" dirty="0"/>
          </a:p>
          <a:p>
            <a:pPr marL="82296" indent="0" eaLnBrk="1" fontAlgn="auto" hangingPunct="1">
              <a:spcAft>
                <a:spcPts val="0"/>
              </a:spcAft>
              <a:buFont typeface="Wingdings 2"/>
              <a:buNone/>
              <a:defRPr/>
            </a:pPr>
            <a:r>
              <a:rPr lang="en-CA" dirty="0"/>
              <a:t>Assets:</a:t>
            </a:r>
          </a:p>
          <a:p>
            <a:pPr marL="365760" indent="-283464" eaLnBrk="1" fontAlgn="auto" hangingPunct="1">
              <a:spcAft>
                <a:spcPts val="0"/>
              </a:spcAft>
              <a:buFont typeface="Wingdings 2"/>
              <a:buChar char=""/>
              <a:defRPr/>
            </a:pPr>
            <a:r>
              <a:rPr lang="en-CA" dirty="0"/>
              <a:t>Documents/data</a:t>
            </a:r>
          </a:p>
          <a:p>
            <a:pPr marL="365760" indent="-283464" eaLnBrk="1" fontAlgn="auto" hangingPunct="1">
              <a:spcAft>
                <a:spcPts val="0"/>
              </a:spcAft>
              <a:buFont typeface="Wingdings 2"/>
              <a:buChar char=""/>
              <a:defRPr/>
            </a:pPr>
            <a:r>
              <a:rPr lang="en-CA" dirty="0"/>
              <a:t>Methods</a:t>
            </a:r>
          </a:p>
          <a:p>
            <a:pPr marL="365760" indent="-283464" eaLnBrk="1" fontAlgn="auto" hangingPunct="1">
              <a:spcAft>
                <a:spcPts val="0"/>
              </a:spcAft>
              <a:buFont typeface="Wingdings 2"/>
              <a:buChar char=""/>
              <a:defRPr/>
            </a:pPr>
            <a:r>
              <a:rPr lang="en-CA" dirty="0"/>
              <a:t>Skills</a:t>
            </a:r>
          </a:p>
          <a:p>
            <a:pPr marL="365760" indent="-283464" eaLnBrk="1" fontAlgn="auto" hangingPunct="1">
              <a:spcAft>
                <a:spcPts val="0"/>
              </a:spcAft>
              <a:buFont typeface="Wingdings 2"/>
              <a:buChar char=""/>
              <a:defRPr/>
            </a:pPr>
            <a:r>
              <a:rPr lang="en-CA" dirty="0"/>
              <a:t>Experience</a:t>
            </a:r>
          </a:p>
          <a:p>
            <a:pPr marL="365760" indent="-283464" eaLnBrk="1" fontAlgn="auto" hangingPunct="1">
              <a:spcAft>
                <a:spcPts val="0"/>
              </a:spcAft>
              <a:buFont typeface="Wingdings 2"/>
              <a:buChar char=""/>
              <a:defRPr/>
            </a:pPr>
            <a:r>
              <a:rPr lang="en-CA" dirty="0"/>
              <a:t>Relationships</a:t>
            </a:r>
          </a:p>
          <a:p>
            <a:pPr marL="365760" indent="-283464" eaLnBrk="1" fontAlgn="auto" hangingPunct="1">
              <a:spcAft>
                <a:spcPts val="0"/>
              </a:spcAft>
              <a:buFont typeface="Wingdings 2"/>
              <a:buChar char=""/>
              <a:defRPr/>
            </a:pPr>
            <a:r>
              <a:rPr lang="en-CA" dirty="0"/>
              <a:t>Natural talent</a:t>
            </a:r>
          </a:p>
          <a:p>
            <a:pPr marL="365760" indent="-283464" eaLnBrk="1" fontAlgn="auto" hangingPunct="1">
              <a:spcAft>
                <a:spcPts val="0"/>
              </a:spcAft>
              <a:buFont typeface="Wingdings 2"/>
              <a:buChar char=""/>
              <a:defRPr/>
            </a:pPr>
            <a:endParaRPr lang="en-CA" dirty="0"/>
          </a:p>
          <a:p>
            <a:pPr marL="365760" indent="-283464" eaLnBrk="1" fontAlgn="auto" hangingPunct="1">
              <a:spcAft>
                <a:spcPts val="0"/>
              </a:spcAft>
              <a:buFont typeface="Wingdings 2"/>
              <a:buChar char=""/>
              <a:defRPr/>
            </a:pPr>
            <a:endParaRPr lang="en-CA" dirty="0"/>
          </a:p>
          <a:p>
            <a:pPr marL="82296" indent="0" eaLnBrk="1" fontAlgn="auto" hangingPunct="1">
              <a:spcAft>
                <a:spcPts val="0"/>
              </a:spcAft>
              <a:buFont typeface="Wingdings 2"/>
              <a:buNone/>
              <a:defRPr/>
            </a:pPr>
            <a:endParaRPr lang="en-C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913" y="125413"/>
            <a:ext cx="7497762" cy="1143000"/>
          </a:xfrm>
        </p:spPr>
        <p:txBody>
          <a:bodyPr/>
          <a:lstStyle/>
          <a:p>
            <a:pPr eaLnBrk="1" fontAlgn="auto" hangingPunct="1">
              <a:spcAft>
                <a:spcPts val="0"/>
              </a:spcAft>
              <a:defRPr/>
            </a:pPr>
            <a:r>
              <a:rPr lang="en-CA" sz="3900" dirty="0">
                <a:solidFill>
                  <a:srgbClr val="84AA33"/>
                </a:solidFill>
              </a:rPr>
              <a:t>What it looks like: Knowledge Audit</a:t>
            </a:r>
            <a:endParaRPr lang="en-CA" dirty="0">
              <a:solidFill>
                <a:schemeClr val="tx2">
                  <a:satMod val="130000"/>
                </a:schemeClr>
              </a:solidFill>
            </a:endParaRPr>
          </a:p>
        </p:txBody>
      </p:sp>
      <p:pic>
        <p:nvPicPr>
          <p:cNvPr id="33795" name="Picture 3" descr="X:\KM\CTA\audit.pn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46225" y="1700213"/>
            <a:ext cx="6989763" cy="352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6" name="Rectangle 2"/>
          <p:cNvSpPr>
            <a:spLocks noChangeArrowheads="1"/>
          </p:cNvSpPr>
          <p:nvPr/>
        </p:nvSpPr>
        <p:spPr bwMode="auto">
          <a:xfrm>
            <a:off x="5892800" y="5949950"/>
            <a:ext cx="26431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9pPr>
          </a:lstStyle>
          <a:p>
            <a:pPr eaLnBrk="1" hangingPunct="1">
              <a:spcBef>
                <a:spcPct val="0"/>
              </a:spcBef>
              <a:buClrTx/>
              <a:buSzTx/>
              <a:buFontTx/>
              <a:buNone/>
            </a:pPr>
            <a:r>
              <a:rPr lang="en-CA" altLang="en-US" sz="1800" dirty="0"/>
              <a:t>© Straits Knowledge 2014</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913" y="333375"/>
            <a:ext cx="7569200" cy="1143000"/>
          </a:xfrm>
        </p:spPr>
        <p:txBody>
          <a:bodyPr>
            <a:normAutofit fontScale="90000"/>
          </a:bodyPr>
          <a:lstStyle/>
          <a:p>
            <a:pPr eaLnBrk="1" fontAlgn="auto" hangingPunct="1">
              <a:spcAft>
                <a:spcPts val="0"/>
              </a:spcAft>
              <a:defRPr/>
            </a:pPr>
            <a:r>
              <a:rPr lang="en-CA" dirty="0">
                <a:solidFill>
                  <a:schemeClr val="accent4"/>
                </a:solidFill>
              </a:rPr>
              <a:t>Methods to develop a KM strategy: Social Network Analysis (SNA)</a:t>
            </a:r>
          </a:p>
        </p:txBody>
      </p:sp>
      <p:sp>
        <p:nvSpPr>
          <p:cNvPr id="3" name="Content Placeholder 2"/>
          <p:cNvSpPr>
            <a:spLocks noGrp="1"/>
          </p:cNvSpPr>
          <p:nvPr>
            <p:ph idx="1"/>
          </p:nvPr>
        </p:nvSpPr>
        <p:spPr>
          <a:xfrm>
            <a:off x="1476375" y="1773238"/>
            <a:ext cx="7458075" cy="4751387"/>
          </a:xfrm>
        </p:spPr>
        <p:txBody>
          <a:bodyPr>
            <a:normAutofit lnSpcReduction="10000"/>
          </a:bodyPr>
          <a:lstStyle/>
          <a:p>
            <a:pPr marL="365760" indent="-283464" eaLnBrk="1" fontAlgn="auto" hangingPunct="1">
              <a:spcAft>
                <a:spcPts val="0"/>
              </a:spcAft>
              <a:buFont typeface="Wingdings 2"/>
              <a:buChar char=""/>
              <a:defRPr/>
            </a:pPr>
            <a:r>
              <a:rPr lang="en-CA" dirty="0"/>
              <a:t>What: a tool to map and </a:t>
            </a:r>
            <a:r>
              <a:rPr lang="en-GB" dirty="0"/>
              <a:t>analyse knowledge flows and communication channels in organisations and networks, revealing good practices and identifying gaps</a:t>
            </a:r>
          </a:p>
          <a:p>
            <a:pPr marL="365760" indent="-283464" eaLnBrk="1" fontAlgn="auto" hangingPunct="1">
              <a:spcAft>
                <a:spcPts val="0"/>
              </a:spcAft>
              <a:buFont typeface="Wingdings 2"/>
              <a:buChar char=""/>
              <a:defRPr/>
            </a:pPr>
            <a:r>
              <a:rPr lang="en-CA" dirty="0"/>
              <a:t>How: </a:t>
            </a:r>
          </a:p>
          <a:p>
            <a:pPr marL="640398" lvl="1" indent="-283464" eaLnBrk="1" fontAlgn="auto" hangingPunct="1">
              <a:spcAft>
                <a:spcPts val="0"/>
              </a:spcAft>
              <a:buFont typeface="Wingdings 2"/>
              <a:buChar char=""/>
              <a:defRPr/>
            </a:pPr>
            <a:r>
              <a:rPr lang="en-CA" dirty="0"/>
              <a:t>Develop a SNA questionnaire</a:t>
            </a:r>
          </a:p>
          <a:p>
            <a:pPr marL="640398" lvl="1" indent="-283464" eaLnBrk="1" fontAlgn="auto" hangingPunct="1">
              <a:spcAft>
                <a:spcPts val="0"/>
              </a:spcAft>
              <a:buFont typeface="Wingdings 2"/>
              <a:buChar char=""/>
              <a:defRPr/>
            </a:pPr>
            <a:r>
              <a:rPr lang="en-CA" dirty="0"/>
              <a:t>Can be administered through face-to-face interviews, workshops and focus groups</a:t>
            </a:r>
          </a:p>
          <a:p>
            <a:pPr marL="640398" lvl="1" indent="-283464" eaLnBrk="1" fontAlgn="auto" hangingPunct="1">
              <a:spcAft>
                <a:spcPts val="0"/>
              </a:spcAft>
              <a:buFont typeface="Wingdings 2"/>
              <a:buChar char=""/>
              <a:defRPr/>
            </a:pPr>
            <a:r>
              <a:rPr lang="en-CA" dirty="0"/>
              <a:t>Analyse with SNA software</a:t>
            </a:r>
          </a:p>
          <a:p>
            <a:pPr marL="365760" indent="-283464" eaLnBrk="1" fontAlgn="auto" hangingPunct="1">
              <a:spcAft>
                <a:spcPts val="0"/>
              </a:spcAft>
              <a:buFont typeface="Wingdings 2"/>
              <a:buChar char=""/>
              <a:defRPr/>
            </a:pPr>
            <a:endParaRPr lang="en-CA" dirty="0"/>
          </a:p>
          <a:p>
            <a:pPr marL="365760" indent="-283464" eaLnBrk="1" fontAlgn="auto" hangingPunct="1">
              <a:spcAft>
                <a:spcPts val="0"/>
              </a:spcAft>
              <a:buFont typeface="Wingdings 2"/>
              <a:buChar char=""/>
              <a:defRPr/>
            </a:pPr>
            <a:endParaRPr lang="en-C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fontAlgn="auto" hangingPunct="1">
              <a:spcAft>
                <a:spcPts val="0"/>
              </a:spcAft>
              <a:defRPr/>
            </a:pPr>
            <a:r>
              <a:rPr lang="en-CA" sz="4000" dirty="0">
                <a:solidFill>
                  <a:srgbClr val="84AA33"/>
                </a:solidFill>
              </a:rPr>
              <a:t>Methods to develop a KM strategy: Social Network Analysis</a:t>
            </a:r>
            <a:endParaRPr lang="en-CA" sz="4000" dirty="0">
              <a:solidFill>
                <a:schemeClr val="tx2">
                  <a:satMod val="130000"/>
                </a:schemeClr>
              </a:solidFill>
            </a:endParaRPr>
          </a:p>
        </p:txBody>
      </p:sp>
      <p:sp>
        <p:nvSpPr>
          <p:cNvPr id="3" name="Content Placeholder 2"/>
          <p:cNvSpPr>
            <a:spLocks noGrp="1"/>
          </p:cNvSpPr>
          <p:nvPr>
            <p:ph idx="1"/>
          </p:nvPr>
        </p:nvSpPr>
        <p:spPr>
          <a:xfrm>
            <a:off x="1403350" y="1700213"/>
            <a:ext cx="7531100" cy="4681115"/>
          </a:xfrm>
        </p:spPr>
        <p:txBody>
          <a:bodyPr>
            <a:normAutofit fontScale="92500"/>
          </a:bodyPr>
          <a:lstStyle/>
          <a:p>
            <a:pPr marL="539496" indent="-457200" eaLnBrk="1" fontAlgn="auto" hangingPunct="1">
              <a:spcAft>
                <a:spcPts val="0"/>
              </a:spcAft>
              <a:defRPr/>
            </a:pPr>
            <a:r>
              <a:rPr lang="en-CA" dirty="0"/>
              <a:t>Why: </a:t>
            </a:r>
          </a:p>
          <a:p>
            <a:pPr marL="640398" lvl="1" indent="-283464" eaLnBrk="1" fontAlgn="auto" hangingPunct="1">
              <a:spcAft>
                <a:spcPts val="0"/>
              </a:spcAft>
              <a:buFont typeface="Wingdings 2"/>
              <a:buChar char=""/>
              <a:defRPr/>
            </a:pPr>
            <a:r>
              <a:rPr lang="en-CA" dirty="0"/>
              <a:t>To identify individuals and groups playing central roles (thought leaders, key knowledge brokers, etc.)</a:t>
            </a:r>
          </a:p>
          <a:p>
            <a:pPr marL="640398" lvl="1" indent="-283464" eaLnBrk="1" fontAlgn="auto" hangingPunct="1">
              <a:spcAft>
                <a:spcPts val="0"/>
              </a:spcAft>
              <a:buFont typeface="Wingdings 2"/>
              <a:buChar char=""/>
              <a:defRPr/>
            </a:pPr>
            <a:r>
              <a:rPr lang="en-CA" dirty="0"/>
              <a:t>To identify bottlenecks and those isolated</a:t>
            </a:r>
          </a:p>
          <a:p>
            <a:pPr marL="640398" lvl="1" indent="-283464" eaLnBrk="1" fontAlgn="auto" hangingPunct="1">
              <a:spcAft>
                <a:spcPts val="0"/>
              </a:spcAft>
              <a:buFont typeface="Wingdings 2"/>
              <a:buChar char=""/>
              <a:defRPr/>
            </a:pPr>
            <a:r>
              <a:rPr lang="en-CA" dirty="0"/>
              <a:t>Spot opportunities to improve knowledge flow</a:t>
            </a:r>
          </a:p>
          <a:p>
            <a:pPr marL="640398" lvl="1" indent="-283464" eaLnBrk="1" fontAlgn="auto" hangingPunct="1">
              <a:spcAft>
                <a:spcPts val="0"/>
              </a:spcAft>
              <a:buFont typeface="Wingdings 2"/>
              <a:buChar char=""/>
              <a:defRPr/>
            </a:pPr>
            <a:r>
              <a:rPr lang="en-CA" dirty="0"/>
              <a:t>Target those where better knowledge sharing will have the most impact</a:t>
            </a:r>
          </a:p>
          <a:p>
            <a:pPr marL="640398" lvl="1" indent="-283464" eaLnBrk="1" fontAlgn="auto" hangingPunct="1">
              <a:spcAft>
                <a:spcPts val="0"/>
              </a:spcAft>
              <a:buFont typeface="Wingdings 2"/>
              <a:buChar char=""/>
              <a:defRPr/>
            </a:pPr>
            <a:r>
              <a:rPr lang="en-CA" dirty="0"/>
              <a:t>Raise awareness of the significance of informal networks</a:t>
            </a:r>
          </a:p>
          <a:p>
            <a:pPr marL="365760" indent="-283464" eaLnBrk="1" fontAlgn="auto" hangingPunct="1">
              <a:spcAft>
                <a:spcPts val="0"/>
              </a:spcAft>
              <a:buFont typeface="Wingdings 2"/>
              <a:buChar char=""/>
              <a:defRPr/>
            </a:pPr>
            <a:endParaRPr lang="en-CA"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8888" y="274638"/>
            <a:ext cx="7885112" cy="777875"/>
          </a:xfrm>
        </p:spPr>
        <p:txBody>
          <a:bodyPr>
            <a:normAutofit fontScale="90000"/>
          </a:bodyPr>
          <a:lstStyle/>
          <a:p>
            <a:pPr eaLnBrk="1" fontAlgn="auto" hangingPunct="1">
              <a:spcAft>
                <a:spcPts val="0"/>
              </a:spcAft>
              <a:defRPr/>
            </a:pPr>
            <a:r>
              <a:rPr lang="en-CA" dirty="0">
                <a:solidFill>
                  <a:schemeClr val="accent4"/>
                </a:solidFill>
              </a:rPr>
              <a:t>What it looks like: Social Network Analysis</a:t>
            </a:r>
          </a:p>
        </p:txBody>
      </p:sp>
      <p:pic>
        <p:nvPicPr>
          <p:cNvPr id="36868" name="Picture 4"/>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105078" y="1340768"/>
            <a:ext cx="7643386" cy="5184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CA" dirty="0">
                <a:solidFill>
                  <a:schemeClr val="accent4"/>
                </a:solidFill>
              </a:rPr>
              <a:t>Methods to develop a KM strategy: KM Scan</a:t>
            </a:r>
          </a:p>
        </p:txBody>
      </p:sp>
      <p:sp>
        <p:nvSpPr>
          <p:cNvPr id="3" name="Content Placeholder 2"/>
          <p:cNvSpPr>
            <a:spLocks noGrp="1"/>
          </p:cNvSpPr>
          <p:nvPr>
            <p:ph idx="1"/>
          </p:nvPr>
        </p:nvSpPr>
        <p:spPr>
          <a:xfrm>
            <a:off x="1476375" y="1700213"/>
            <a:ext cx="7497763" cy="4800600"/>
          </a:xfrm>
        </p:spPr>
        <p:txBody>
          <a:bodyPr>
            <a:normAutofit lnSpcReduction="10000"/>
          </a:bodyPr>
          <a:lstStyle/>
          <a:p>
            <a:pPr marL="539496" indent="-457200" eaLnBrk="1" fontAlgn="auto" hangingPunct="1">
              <a:spcAft>
                <a:spcPts val="0"/>
              </a:spcAft>
              <a:defRPr/>
            </a:pPr>
            <a:r>
              <a:rPr lang="en-CA" dirty="0"/>
              <a:t>What: a </a:t>
            </a:r>
            <a:r>
              <a:rPr lang="en-GB" dirty="0"/>
              <a:t>scan of KM awareness and activities/challenges</a:t>
            </a:r>
          </a:p>
          <a:p>
            <a:pPr marL="539496" indent="-457200" eaLnBrk="1" fontAlgn="auto" hangingPunct="1">
              <a:spcAft>
                <a:spcPts val="0"/>
              </a:spcAft>
              <a:defRPr/>
            </a:pPr>
            <a:r>
              <a:rPr lang="en-CA" dirty="0"/>
              <a:t>How: </a:t>
            </a:r>
          </a:p>
          <a:p>
            <a:pPr marL="640398" lvl="1" indent="-283464" eaLnBrk="1" fontAlgn="auto" hangingPunct="1">
              <a:spcAft>
                <a:spcPts val="0"/>
              </a:spcAft>
              <a:buFont typeface="Wingdings 2"/>
              <a:buChar char=""/>
              <a:defRPr/>
            </a:pPr>
            <a:r>
              <a:rPr lang="en-CA" dirty="0"/>
              <a:t>Fill out a KM scan questionnaire</a:t>
            </a:r>
          </a:p>
          <a:p>
            <a:pPr marL="640398" lvl="1" indent="-283464" eaLnBrk="1" fontAlgn="auto" hangingPunct="1">
              <a:spcAft>
                <a:spcPts val="0"/>
              </a:spcAft>
              <a:buFont typeface="Wingdings 2"/>
              <a:buChar char=""/>
              <a:defRPr/>
            </a:pPr>
            <a:r>
              <a:rPr lang="en-CA" dirty="0"/>
              <a:t>Analyse results with software </a:t>
            </a:r>
          </a:p>
          <a:p>
            <a:pPr marL="539496" indent="-457200" eaLnBrk="1" fontAlgn="auto" hangingPunct="1">
              <a:spcAft>
                <a:spcPts val="0"/>
              </a:spcAft>
              <a:defRPr/>
            </a:pPr>
            <a:r>
              <a:rPr lang="en-CA" dirty="0"/>
              <a:t>Why:</a:t>
            </a:r>
          </a:p>
          <a:p>
            <a:pPr marL="640398" lvl="1" indent="-283464" eaLnBrk="1" fontAlgn="auto" hangingPunct="1">
              <a:spcAft>
                <a:spcPts val="0"/>
              </a:spcAft>
              <a:buFont typeface="Wingdings 2"/>
              <a:buChar char=""/>
              <a:defRPr/>
            </a:pPr>
            <a:r>
              <a:rPr lang="en-CA" dirty="0"/>
              <a:t>To (self)-assess the level of knowledge management implementation and understanding within an organisation or network</a:t>
            </a:r>
          </a:p>
          <a:p>
            <a:pPr marL="365760" indent="-283464" eaLnBrk="1" fontAlgn="auto" hangingPunct="1">
              <a:spcAft>
                <a:spcPts val="0"/>
              </a:spcAft>
              <a:buFont typeface="Wingdings 2"/>
              <a:buChar char=""/>
              <a:defRPr/>
            </a:pPr>
            <a:endParaRPr lang="en-C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GB" dirty="0">
                <a:solidFill>
                  <a:schemeClr val="accent4"/>
                </a:solidFill>
                <a:effectLst/>
              </a:rPr>
              <a:t>What is a KM strategy?</a:t>
            </a:r>
            <a:endParaRPr lang="en-CA" dirty="0">
              <a:solidFill>
                <a:schemeClr val="accent4"/>
              </a:solidFill>
            </a:endParaRPr>
          </a:p>
        </p:txBody>
      </p:sp>
      <p:sp>
        <p:nvSpPr>
          <p:cNvPr id="10243" name="Content Placeholder 2"/>
          <p:cNvSpPr>
            <a:spLocks noGrp="1"/>
          </p:cNvSpPr>
          <p:nvPr>
            <p:ph idx="1"/>
          </p:nvPr>
        </p:nvSpPr>
        <p:spPr>
          <a:xfrm>
            <a:off x="1403350" y="1484313"/>
            <a:ext cx="7497763" cy="4908550"/>
          </a:xfrm>
        </p:spPr>
        <p:txBody>
          <a:bodyPr/>
          <a:lstStyle/>
          <a:p>
            <a:pPr eaLnBrk="1" hangingPunct="1"/>
            <a:r>
              <a:rPr lang="en-CA" altLang="en-US" dirty="0"/>
              <a:t>A structured plan that describes concretely how an organisation will manage its knowledge </a:t>
            </a:r>
          </a:p>
          <a:p>
            <a:pPr eaLnBrk="1" hangingPunct="1"/>
            <a:r>
              <a:rPr lang="en-CA" altLang="en-US" dirty="0"/>
              <a:t>Benefits both the organisation and its stakeholders</a:t>
            </a:r>
          </a:p>
          <a:p>
            <a:pPr eaLnBrk="1" hangingPunct="1"/>
            <a:r>
              <a:rPr lang="en-CA" altLang="en-US" dirty="0"/>
              <a:t>Closely aligned with the organisation's overall strategy and objectives</a:t>
            </a:r>
          </a:p>
          <a:p>
            <a:pPr eaLnBrk="1" hangingPunct="1"/>
            <a:r>
              <a:rPr lang="en-CA" altLang="en-US" dirty="0"/>
              <a:t>Product or document but also a process</a:t>
            </a:r>
          </a:p>
          <a:p>
            <a:pPr eaLnBrk="1" hangingPunct="1"/>
            <a:r>
              <a:rPr lang="en-CA" altLang="en-US" dirty="0"/>
              <a:t>Should NOT be a static document…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CA" dirty="0">
                <a:solidFill>
                  <a:schemeClr val="accent4"/>
                </a:solidFill>
              </a:rPr>
              <a:t>Methods to develop a KM strategy: KM Scan</a:t>
            </a:r>
          </a:p>
        </p:txBody>
      </p:sp>
      <p:sp>
        <p:nvSpPr>
          <p:cNvPr id="38915" name="Content Placeholder 2"/>
          <p:cNvSpPr>
            <a:spLocks noGrp="1"/>
          </p:cNvSpPr>
          <p:nvPr>
            <p:ph idx="1"/>
          </p:nvPr>
        </p:nvSpPr>
        <p:spPr>
          <a:xfrm>
            <a:off x="1476375" y="1700213"/>
            <a:ext cx="7497763" cy="4800600"/>
          </a:xfrm>
        </p:spPr>
        <p:txBody>
          <a:bodyPr/>
          <a:lstStyle/>
          <a:p>
            <a:pPr eaLnBrk="1" hangingPunct="1"/>
            <a:r>
              <a:rPr lang="en-US" altLang="en-US" dirty="0"/>
              <a:t>A KM scan instrument developed to be applied at the level of the institution, network and individual</a:t>
            </a:r>
          </a:p>
          <a:p>
            <a:pPr eaLnBrk="1" hangingPunct="1"/>
            <a:r>
              <a:rPr lang="en-CA" altLang="en-US" dirty="0"/>
              <a:t>More than 20 aspects of KM addressed in the instrument, with coherence across three levels</a:t>
            </a:r>
          </a:p>
          <a:p>
            <a:pPr eaLnBrk="1" hangingPunct="1"/>
            <a:r>
              <a:rPr lang="en-CA" altLang="en-US" dirty="0"/>
              <a:t>Organisation and network KM scan carried out by members, combined with workshop to discuss the self-assessment</a:t>
            </a:r>
          </a:p>
          <a:p>
            <a:pPr eaLnBrk="1" hangingPunct="1"/>
            <a:endParaRPr lang="en-CA" alt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8888" y="188913"/>
            <a:ext cx="7885112" cy="777875"/>
          </a:xfrm>
        </p:spPr>
        <p:txBody>
          <a:bodyPr/>
          <a:lstStyle/>
          <a:p>
            <a:pPr eaLnBrk="1" fontAlgn="auto" hangingPunct="1">
              <a:spcAft>
                <a:spcPts val="0"/>
              </a:spcAft>
              <a:defRPr/>
            </a:pPr>
            <a:r>
              <a:rPr lang="en-CA" dirty="0">
                <a:solidFill>
                  <a:schemeClr val="accent4"/>
                </a:solidFill>
              </a:rPr>
              <a:t>What it looks like: KM scan</a:t>
            </a:r>
          </a:p>
        </p:txBody>
      </p:sp>
      <p:pic>
        <p:nvPicPr>
          <p:cNvPr id="39939" name="Picture 9"/>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116013" y="1570038"/>
            <a:ext cx="3730625" cy="528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0" name="Picture 8"/>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004048" y="1412875"/>
            <a:ext cx="3871913" cy="527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1187450" y="0"/>
            <a:ext cx="7777163" cy="852488"/>
          </a:xfrm>
        </p:spPr>
        <p:txBody>
          <a:bodyPr>
            <a:noAutofit/>
          </a:bodyPr>
          <a:lstStyle/>
          <a:p>
            <a:pPr eaLnBrk="1" fontAlgn="auto" hangingPunct="1">
              <a:spcAft>
                <a:spcPts val="0"/>
              </a:spcAft>
              <a:defRPr/>
            </a:pPr>
            <a:r>
              <a:rPr lang="en-US" dirty="0">
                <a:solidFill>
                  <a:schemeClr val="accent4"/>
                </a:solidFill>
              </a:rPr>
              <a:t>Building strong foundations of KM</a:t>
            </a:r>
          </a:p>
        </p:txBody>
      </p:sp>
      <p:pic>
        <p:nvPicPr>
          <p:cNvPr id="40963" name="Picture 3" descr="Z:\ProductenDiensten\KM Ecosystem\KM tree - images\pngs\org-aspects.pn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439988" y="1384300"/>
            <a:ext cx="4992687" cy="544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0" name="Slide Number Placeholder 4"/>
          <p:cNvSpPr>
            <a:spLocks noGrp="1"/>
          </p:cNvSpPr>
          <p:nvPr>
            <p:ph type="sldNum" sz="quarter" idx="12"/>
          </p:nvPr>
        </p:nvSpPr>
        <p:spPr bwMode="auto">
          <a:xfrm>
            <a:off x="6854825" y="6356350"/>
            <a:ext cx="1970088" cy="365125"/>
          </a:xfrm>
          <a:ln>
            <a:miter lim="800000"/>
            <a:headEnd/>
            <a:tailEnd/>
          </a:ln>
        </p:spPr>
        <p:txBody>
          <a:bodyPr/>
          <a:lstStyle/>
          <a:p>
            <a:pPr>
              <a:defRPr/>
            </a:pPr>
            <a:fld id="{6A62252D-354D-448A-8BBB-50E3F7F19EB7}" type="slidenum">
              <a:rPr lang="nl-NL">
                <a:latin typeface="Calibri" pitchFamily="34" charset="0"/>
                <a:ea typeface="ＭＳ Ｐゴシック" pitchFamily="34" charset="-128"/>
              </a:rPr>
              <a:pPr>
                <a:defRPr/>
              </a:pPr>
              <a:t>32</a:t>
            </a:fld>
            <a:endParaRPr lang="nl-NL">
              <a:latin typeface="Calibri" pitchFamily="34" charset="0"/>
              <a:ea typeface="ＭＳ Ｐゴシック" pitchFamily="34" charset="-128"/>
            </a:endParaRPr>
          </a:p>
        </p:txBody>
      </p:sp>
      <p:sp>
        <p:nvSpPr>
          <p:cNvPr id="10" name="TextBox 9"/>
          <p:cNvSpPr txBox="1"/>
          <p:nvPr/>
        </p:nvSpPr>
        <p:spPr>
          <a:xfrm>
            <a:off x="4095750" y="5949950"/>
            <a:ext cx="2125663" cy="830263"/>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nl-NL" sz="1200" dirty="0"/>
              <a:t>culture scan</a:t>
            </a:r>
          </a:p>
          <a:p>
            <a:pPr algn="ctr" fontAlgn="auto">
              <a:spcBef>
                <a:spcPts val="0"/>
              </a:spcBef>
              <a:spcAft>
                <a:spcPts val="0"/>
              </a:spcAft>
              <a:defRPr/>
            </a:pPr>
            <a:r>
              <a:rPr lang="nl-NL" sz="1200" dirty="0" err="1"/>
              <a:t>Implement</a:t>
            </a:r>
            <a:r>
              <a:rPr lang="nl-NL" sz="1200" dirty="0"/>
              <a:t> culture </a:t>
            </a:r>
            <a:r>
              <a:rPr lang="nl-NL" sz="1200" dirty="0" err="1"/>
              <a:t>interventions</a:t>
            </a:r>
            <a:endParaRPr lang="nl-NL" sz="1200" dirty="0"/>
          </a:p>
          <a:p>
            <a:pPr algn="ctr" fontAlgn="auto">
              <a:spcBef>
                <a:spcPts val="0"/>
              </a:spcBef>
              <a:spcAft>
                <a:spcPts val="0"/>
              </a:spcAft>
              <a:defRPr/>
            </a:pPr>
            <a:r>
              <a:rPr lang="nl-NL" sz="1200" dirty="0"/>
              <a:t>…</a:t>
            </a:r>
          </a:p>
        </p:txBody>
      </p:sp>
      <p:sp>
        <p:nvSpPr>
          <p:cNvPr id="11" name="TextBox 10"/>
          <p:cNvSpPr txBox="1"/>
          <p:nvPr/>
        </p:nvSpPr>
        <p:spPr>
          <a:xfrm>
            <a:off x="1370013" y="5516563"/>
            <a:ext cx="2127250" cy="101600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nl-NL" sz="1200" dirty="0" err="1"/>
              <a:t>structure</a:t>
            </a:r>
            <a:r>
              <a:rPr lang="nl-NL" sz="1200" dirty="0"/>
              <a:t> scan</a:t>
            </a:r>
          </a:p>
          <a:p>
            <a:pPr algn="ctr" fontAlgn="auto">
              <a:spcBef>
                <a:spcPts val="0"/>
              </a:spcBef>
              <a:spcAft>
                <a:spcPts val="0"/>
              </a:spcAft>
              <a:defRPr/>
            </a:pPr>
            <a:r>
              <a:rPr lang="nl-NL" sz="1200" dirty="0" err="1"/>
              <a:t>project-organization</a:t>
            </a:r>
            <a:endParaRPr lang="nl-NL" sz="1200" dirty="0"/>
          </a:p>
          <a:p>
            <a:pPr algn="ctr" fontAlgn="auto">
              <a:spcBef>
                <a:spcPts val="0"/>
              </a:spcBef>
              <a:spcAft>
                <a:spcPts val="0"/>
              </a:spcAft>
              <a:defRPr/>
            </a:pPr>
            <a:r>
              <a:rPr lang="nl-NL" sz="1200" dirty="0"/>
              <a:t>(</a:t>
            </a:r>
            <a:r>
              <a:rPr lang="nl-NL" sz="1200" dirty="0" err="1"/>
              <a:t>Belbin</a:t>
            </a:r>
            <a:r>
              <a:rPr lang="nl-NL" sz="1200" dirty="0"/>
              <a:t>) team </a:t>
            </a:r>
            <a:r>
              <a:rPr lang="nl-NL" sz="1200" dirty="0" err="1"/>
              <a:t>roles</a:t>
            </a:r>
            <a:r>
              <a:rPr lang="nl-NL" sz="1200" dirty="0"/>
              <a:t>, </a:t>
            </a:r>
            <a:r>
              <a:rPr lang="nl-NL" sz="1200" dirty="0" err="1"/>
              <a:t>governance</a:t>
            </a:r>
            <a:r>
              <a:rPr lang="nl-NL" sz="1200" dirty="0"/>
              <a:t> </a:t>
            </a:r>
            <a:r>
              <a:rPr lang="nl-NL" sz="1200" dirty="0" err="1"/>
              <a:t>roles</a:t>
            </a:r>
            <a:r>
              <a:rPr lang="nl-NL" sz="1200" dirty="0"/>
              <a:t> / </a:t>
            </a:r>
            <a:r>
              <a:rPr lang="nl-NL" sz="1200" dirty="0" err="1"/>
              <a:t>responsibilities</a:t>
            </a:r>
            <a:endParaRPr lang="nl-NL" sz="1200" dirty="0"/>
          </a:p>
          <a:p>
            <a:pPr algn="ctr" fontAlgn="auto">
              <a:spcBef>
                <a:spcPts val="0"/>
              </a:spcBef>
              <a:spcAft>
                <a:spcPts val="0"/>
              </a:spcAft>
              <a:defRPr/>
            </a:pPr>
            <a:r>
              <a:rPr lang="nl-NL" sz="1200" dirty="0"/>
              <a:t>…</a:t>
            </a:r>
          </a:p>
        </p:txBody>
      </p:sp>
      <p:sp>
        <p:nvSpPr>
          <p:cNvPr id="12" name="TextBox 11"/>
          <p:cNvSpPr txBox="1"/>
          <p:nvPr/>
        </p:nvSpPr>
        <p:spPr>
          <a:xfrm>
            <a:off x="6688138" y="5805488"/>
            <a:ext cx="2127250" cy="830262"/>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nl-NL" sz="1200" dirty="0" err="1"/>
              <a:t>Developing</a:t>
            </a:r>
            <a:r>
              <a:rPr lang="nl-NL" sz="1200" dirty="0"/>
              <a:t> </a:t>
            </a:r>
            <a:r>
              <a:rPr lang="nl-NL" sz="1200" dirty="0" err="1"/>
              <a:t>situational</a:t>
            </a:r>
            <a:r>
              <a:rPr lang="nl-NL" sz="1200" dirty="0"/>
              <a:t> </a:t>
            </a:r>
            <a:r>
              <a:rPr lang="nl-NL" sz="1200" dirty="0" err="1"/>
              <a:t>leadership</a:t>
            </a:r>
            <a:endParaRPr lang="nl-NL" sz="1200" dirty="0"/>
          </a:p>
          <a:p>
            <a:pPr algn="ctr" fontAlgn="auto">
              <a:spcBef>
                <a:spcPts val="0"/>
              </a:spcBef>
              <a:spcAft>
                <a:spcPts val="0"/>
              </a:spcAft>
              <a:defRPr/>
            </a:pPr>
            <a:r>
              <a:rPr lang="nl-NL" sz="1200" dirty="0" err="1"/>
              <a:t>Optimising</a:t>
            </a:r>
            <a:r>
              <a:rPr lang="nl-NL" sz="1200" dirty="0"/>
              <a:t> management </a:t>
            </a:r>
            <a:r>
              <a:rPr lang="nl-NL" sz="1200" dirty="0" err="1"/>
              <a:t>roles</a:t>
            </a:r>
            <a:endParaRPr lang="nl-NL" sz="1200" dirty="0"/>
          </a:p>
          <a:p>
            <a:pPr algn="ctr" fontAlgn="auto">
              <a:spcBef>
                <a:spcPts val="0"/>
              </a:spcBef>
              <a:spcAft>
                <a:spcPts val="0"/>
              </a:spcAft>
              <a:defRPr/>
            </a:pPr>
            <a:r>
              <a:rPr lang="nl-NL" sz="1200" dirty="0"/>
              <a:t>…</a:t>
            </a:r>
          </a:p>
        </p:txBody>
      </p:sp>
      <p:sp>
        <p:nvSpPr>
          <p:cNvPr id="13" name="TextBox 12"/>
          <p:cNvSpPr txBox="1"/>
          <p:nvPr/>
        </p:nvSpPr>
        <p:spPr>
          <a:xfrm>
            <a:off x="1043608" y="3933825"/>
            <a:ext cx="2055192" cy="138499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fontAlgn="auto">
              <a:spcBef>
                <a:spcPts val="0"/>
              </a:spcBef>
              <a:spcAft>
                <a:spcPts val="0"/>
              </a:spcAft>
              <a:defRPr/>
            </a:pPr>
            <a:r>
              <a:rPr lang="nl-NL" sz="1200" dirty="0" err="1"/>
              <a:t>competence</a:t>
            </a:r>
            <a:r>
              <a:rPr lang="nl-NL" sz="1200" dirty="0"/>
              <a:t> management</a:t>
            </a:r>
          </a:p>
          <a:p>
            <a:pPr algn="ctr" fontAlgn="auto">
              <a:spcBef>
                <a:spcPts val="0"/>
              </a:spcBef>
              <a:spcAft>
                <a:spcPts val="0"/>
              </a:spcAft>
              <a:defRPr/>
            </a:pPr>
            <a:r>
              <a:rPr lang="nl-NL" sz="1200" dirty="0" err="1"/>
              <a:t>knowledge</a:t>
            </a:r>
            <a:r>
              <a:rPr lang="nl-NL" sz="1200" dirty="0"/>
              <a:t> </a:t>
            </a:r>
            <a:r>
              <a:rPr lang="nl-NL" sz="1200" dirty="0" err="1"/>
              <a:t>retention</a:t>
            </a:r>
            <a:r>
              <a:rPr lang="nl-NL" sz="1200" dirty="0"/>
              <a:t> </a:t>
            </a:r>
            <a:r>
              <a:rPr lang="nl-NL" sz="1200" dirty="0" err="1"/>
              <a:t>practices</a:t>
            </a:r>
            <a:endParaRPr lang="nl-NL" sz="1200" dirty="0"/>
          </a:p>
          <a:p>
            <a:pPr algn="ctr" fontAlgn="auto">
              <a:spcBef>
                <a:spcPts val="0"/>
              </a:spcBef>
              <a:spcAft>
                <a:spcPts val="0"/>
              </a:spcAft>
              <a:defRPr/>
            </a:pPr>
            <a:r>
              <a:rPr lang="nl-NL" sz="1200" dirty="0" err="1"/>
              <a:t>master-apprentice</a:t>
            </a:r>
            <a:endParaRPr lang="nl-NL" sz="1200" dirty="0"/>
          </a:p>
          <a:p>
            <a:pPr algn="ctr" fontAlgn="auto">
              <a:spcBef>
                <a:spcPts val="0"/>
              </a:spcBef>
              <a:spcAft>
                <a:spcPts val="0"/>
              </a:spcAft>
              <a:defRPr/>
            </a:pPr>
            <a:r>
              <a:rPr lang="nl-NL" sz="1200" dirty="0" err="1"/>
              <a:t>develop</a:t>
            </a:r>
            <a:r>
              <a:rPr lang="nl-NL" sz="1200" dirty="0"/>
              <a:t> subject matter experts</a:t>
            </a:r>
          </a:p>
          <a:p>
            <a:pPr algn="ctr" fontAlgn="auto">
              <a:spcBef>
                <a:spcPts val="0"/>
              </a:spcBef>
              <a:spcAft>
                <a:spcPts val="0"/>
              </a:spcAft>
              <a:defRPr/>
            </a:pPr>
            <a:r>
              <a:rPr lang="nl-NL" sz="1200" dirty="0"/>
              <a:t>…</a:t>
            </a:r>
          </a:p>
        </p:txBody>
      </p:sp>
      <p:sp>
        <p:nvSpPr>
          <p:cNvPr id="14" name="TextBox 13"/>
          <p:cNvSpPr txBox="1"/>
          <p:nvPr/>
        </p:nvSpPr>
        <p:spPr>
          <a:xfrm>
            <a:off x="6953250" y="4076700"/>
            <a:ext cx="2127250" cy="101600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nl-NL" sz="1200" dirty="0"/>
              <a:t>strategy </a:t>
            </a:r>
            <a:r>
              <a:rPr lang="nl-NL" sz="1200" dirty="0" err="1"/>
              <a:t>development</a:t>
            </a:r>
            <a:endParaRPr lang="nl-NL" sz="1200" dirty="0"/>
          </a:p>
          <a:p>
            <a:pPr algn="ctr" fontAlgn="auto">
              <a:spcBef>
                <a:spcPts val="0"/>
              </a:spcBef>
              <a:spcAft>
                <a:spcPts val="0"/>
              </a:spcAft>
              <a:defRPr/>
            </a:pPr>
            <a:r>
              <a:rPr lang="nl-NL" sz="1200" dirty="0" err="1"/>
              <a:t>vision</a:t>
            </a:r>
            <a:r>
              <a:rPr lang="nl-NL" sz="1200" dirty="0"/>
              <a:t> - </a:t>
            </a:r>
            <a:r>
              <a:rPr lang="nl-NL" sz="1200" dirty="0" err="1"/>
              <a:t>mission</a:t>
            </a:r>
            <a:r>
              <a:rPr lang="nl-NL" sz="1200" dirty="0"/>
              <a:t> - </a:t>
            </a:r>
            <a:r>
              <a:rPr lang="nl-NL" sz="1200" dirty="0" err="1"/>
              <a:t>ambition</a:t>
            </a:r>
            <a:endParaRPr lang="nl-NL" sz="1200" dirty="0"/>
          </a:p>
          <a:p>
            <a:pPr algn="ctr" fontAlgn="auto">
              <a:spcBef>
                <a:spcPts val="0"/>
              </a:spcBef>
              <a:spcAft>
                <a:spcPts val="0"/>
              </a:spcAft>
              <a:defRPr/>
            </a:pPr>
            <a:r>
              <a:rPr lang="nl-NL" sz="1200" dirty="0"/>
              <a:t>SMART </a:t>
            </a:r>
            <a:r>
              <a:rPr lang="nl-NL" sz="1200" dirty="0" err="1"/>
              <a:t>objectives</a:t>
            </a:r>
            <a:endParaRPr lang="nl-NL" sz="1200" dirty="0"/>
          </a:p>
          <a:p>
            <a:pPr algn="ctr" fontAlgn="auto">
              <a:spcBef>
                <a:spcPts val="0"/>
              </a:spcBef>
              <a:spcAft>
                <a:spcPts val="0"/>
              </a:spcAft>
              <a:defRPr/>
            </a:pPr>
            <a:r>
              <a:rPr lang="nl-NL" sz="1200" dirty="0" err="1"/>
              <a:t>action</a:t>
            </a:r>
            <a:r>
              <a:rPr lang="nl-NL" sz="1200" dirty="0"/>
              <a:t> planning</a:t>
            </a:r>
          </a:p>
          <a:p>
            <a:pPr algn="ctr" fontAlgn="auto">
              <a:spcBef>
                <a:spcPts val="0"/>
              </a:spcBef>
              <a:spcAft>
                <a:spcPts val="0"/>
              </a:spcAft>
              <a:defRPr/>
            </a:pPr>
            <a:r>
              <a:rPr lang="nl-NL" sz="1200" dirty="0"/>
              <a: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1619250" y="0"/>
            <a:ext cx="7272338" cy="852488"/>
          </a:xfrm>
        </p:spPr>
        <p:txBody>
          <a:bodyPr/>
          <a:lstStyle/>
          <a:p>
            <a:pPr eaLnBrk="1" fontAlgn="auto" hangingPunct="1">
              <a:spcAft>
                <a:spcPts val="0"/>
              </a:spcAft>
              <a:defRPr/>
            </a:pPr>
            <a:r>
              <a:rPr lang="en-US" dirty="0">
                <a:solidFill>
                  <a:schemeClr val="accent4"/>
                </a:solidFill>
              </a:rPr>
              <a:t>Develop the KM processes</a:t>
            </a:r>
          </a:p>
        </p:txBody>
      </p:sp>
      <p:pic>
        <p:nvPicPr>
          <p:cNvPr id="41987" name="Picture 2" descr="Z:\ProductenDiensten\KM Ecosystem\KM tree - images\pngs\knowledge-processes.pn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866900" y="1550988"/>
            <a:ext cx="5368925"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417638" y="1989138"/>
            <a:ext cx="1498600" cy="830262"/>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en-GB" sz="1200" dirty="0"/>
              <a:t>research, desk studies, pilots, hiring of external experts, ...</a:t>
            </a:r>
          </a:p>
        </p:txBody>
      </p:sp>
      <p:sp>
        <p:nvSpPr>
          <p:cNvPr id="7" name="TextBox 6"/>
          <p:cNvSpPr txBox="1"/>
          <p:nvPr/>
        </p:nvSpPr>
        <p:spPr>
          <a:xfrm>
            <a:off x="771525" y="3068638"/>
            <a:ext cx="1279525" cy="101600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en-GB" sz="1200" dirty="0"/>
              <a:t>Develop your KM tree, knowledge matrix, mapping exercises,...</a:t>
            </a:r>
          </a:p>
        </p:txBody>
      </p:sp>
      <p:sp>
        <p:nvSpPr>
          <p:cNvPr id="8" name="TextBox 7"/>
          <p:cNvSpPr txBox="1"/>
          <p:nvPr/>
        </p:nvSpPr>
        <p:spPr>
          <a:xfrm>
            <a:off x="395288" y="4508500"/>
            <a:ext cx="1446212" cy="101600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en-GB" sz="1200" dirty="0"/>
              <a:t>strategy development, scenario planning, M&amp;E of external services,...</a:t>
            </a:r>
          </a:p>
        </p:txBody>
      </p:sp>
      <p:sp>
        <p:nvSpPr>
          <p:cNvPr id="9" name="TextBox 8"/>
          <p:cNvSpPr txBox="1"/>
          <p:nvPr/>
        </p:nvSpPr>
        <p:spPr>
          <a:xfrm>
            <a:off x="3124200" y="2319338"/>
            <a:ext cx="1231900" cy="461962"/>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en-GB" sz="1200" dirty="0"/>
              <a:t>data and content curation ...</a:t>
            </a:r>
          </a:p>
        </p:txBody>
      </p:sp>
      <p:sp>
        <p:nvSpPr>
          <p:cNvPr id="10" name="TextBox 9"/>
          <p:cNvSpPr txBox="1"/>
          <p:nvPr/>
        </p:nvSpPr>
        <p:spPr>
          <a:xfrm>
            <a:off x="5827713" y="1870075"/>
            <a:ext cx="1624012" cy="646113"/>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en-GB" sz="1200" dirty="0"/>
              <a:t>stewardship, subject matter specialists, databases, ...</a:t>
            </a:r>
          </a:p>
        </p:txBody>
      </p:sp>
      <p:sp>
        <p:nvSpPr>
          <p:cNvPr id="11" name="TextBox 10"/>
          <p:cNvSpPr txBox="1"/>
          <p:nvPr/>
        </p:nvSpPr>
        <p:spPr>
          <a:xfrm>
            <a:off x="4094163" y="981075"/>
            <a:ext cx="1846262" cy="646113"/>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en-GB" sz="1200" dirty="0"/>
              <a:t>Master apprentice, retention schemes, exit interviews...</a:t>
            </a:r>
          </a:p>
        </p:txBody>
      </p:sp>
      <p:sp>
        <p:nvSpPr>
          <p:cNvPr id="12" name="TextBox 11"/>
          <p:cNvSpPr txBox="1"/>
          <p:nvPr/>
        </p:nvSpPr>
        <p:spPr>
          <a:xfrm>
            <a:off x="6764338" y="2608263"/>
            <a:ext cx="2128837" cy="101600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en-GB" sz="1200" dirty="0"/>
              <a:t>web portals, Brown Bag sessions, master-apprentice, </a:t>
            </a:r>
            <a:r>
              <a:rPr lang="en-GB" sz="1200" dirty="0" err="1"/>
              <a:t>CoP</a:t>
            </a:r>
            <a:r>
              <a:rPr lang="en-GB" sz="1200" dirty="0"/>
              <a:t>, learning communities, web 2.0, internal training and coaching, KS ...</a:t>
            </a:r>
          </a:p>
        </p:txBody>
      </p:sp>
      <p:sp>
        <p:nvSpPr>
          <p:cNvPr id="13" name="TextBox 12"/>
          <p:cNvSpPr txBox="1"/>
          <p:nvPr/>
        </p:nvSpPr>
        <p:spPr>
          <a:xfrm>
            <a:off x="7016750" y="3740150"/>
            <a:ext cx="1852613" cy="1201738"/>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en-GB" sz="1200" dirty="0"/>
              <a:t>Training, capacity development, Media campaigns, back-stopping</a:t>
            </a:r>
          </a:p>
          <a:p>
            <a:pPr algn="ctr" fontAlgn="auto">
              <a:spcBef>
                <a:spcPts val="0"/>
              </a:spcBef>
              <a:spcAft>
                <a:spcPts val="0"/>
              </a:spcAft>
              <a:defRPr/>
            </a:pPr>
            <a:r>
              <a:rPr lang="en-GB" sz="1200" dirty="0"/>
              <a:t>Web platform development, </a:t>
            </a:r>
          </a:p>
          <a:p>
            <a:pPr algn="ctr" fontAlgn="auto">
              <a:spcBef>
                <a:spcPts val="0"/>
              </a:spcBef>
              <a:spcAft>
                <a:spcPts val="0"/>
              </a:spcAft>
              <a:defRPr/>
            </a:pPr>
            <a:r>
              <a:rPr lang="en-GB" sz="1200" dirty="0"/>
              <a:t>content management, ...</a:t>
            </a:r>
          </a:p>
        </p:txBody>
      </p:sp>
      <p:sp>
        <p:nvSpPr>
          <p:cNvPr id="14" name="TextBox 13"/>
          <p:cNvSpPr txBox="1"/>
          <p:nvPr/>
        </p:nvSpPr>
        <p:spPr>
          <a:xfrm>
            <a:off x="6838950" y="5014913"/>
            <a:ext cx="2125663" cy="646112"/>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en-GB" sz="1200" dirty="0"/>
              <a:t>Good/Best practices, lessons learned, Capitalization,</a:t>
            </a:r>
          </a:p>
          <a:p>
            <a:pPr algn="ctr" fontAlgn="auto">
              <a:spcBef>
                <a:spcPts val="0"/>
              </a:spcBef>
              <a:spcAft>
                <a:spcPts val="0"/>
              </a:spcAft>
              <a:defRPr/>
            </a:pPr>
            <a:r>
              <a:rPr lang="en-GB" sz="1200" dirty="0"/>
              <a:t>balance sheets, audits,...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1141413" y="44450"/>
            <a:ext cx="7751762" cy="852488"/>
          </a:xfrm>
        </p:spPr>
        <p:txBody>
          <a:bodyPr>
            <a:noAutofit/>
          </a:bodyPr>
          <a:lstStyle/>
          <a:p>
            <a:pPr eaLnBrk="1" fontAlgn="auto" hangingPunct="1">
              <a:spcAft>
                <a:spcPts val="0"/>
              </a:spcAft>
              <a:defRPr/>
            </a:pPr>
            <a:r>
              <a:rPr lang="en-US" dirty="0">
                <a:solidFill>
                  <a:schemeClr val="accent4"/>
                </a:solidFill>
              </a:rPr>
              <a:t>Strengthening the enablers of KM</a:t>
            </a:r>
          </a:p>
        </p:txBody>
      </p:sp>
      <p:pic>
        <p:nvPicPr>
          <p:cNvPr id="43012" name="Picture 5" descr="Z:\ProductenDiensten\KM Ecosystem\KM tree - images\pngs\systems.pn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948264" y="2709862"/>
            <a:ext cx="1747838" cy="303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043608" y="3789363"/>
            <a:ext cx="1591642" cy="120032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fontAlgn="auto">
              <a:spcBef>
                <a:spcPts val="0"/>
              </a:spcBef>
              <a:spcAft>
                <a:spcPts val="0"/>
              </a:spcAft>
              <a:defRPr/>
            </a:pPr>
            <a:r>
              <a:rPr lang="nl-NL" sz="1200" dirty="0" err="1"/>
              <a:t>Internal</a:t>
            </a:r>
            <a:r>
              <a:rPr lang="nl-NL" sz="1200" dirty="0"/>
              <a:t> </a:t>
            </a:r>
            <a:r>
              <a:rPr lang="nl-NL" sz="1200" dirty="0" err="1"/>
              <a:t>communication</a:t>
            </a:r>
            <a:r>
              <a:rPr lang="nl-NL" sz="1200" dirty="0"/>
              <a:t> strategy</a:t>
            </a:r>
          </a:p>
          <a:p>
            <a:pPr algn="ctr" fontAlgn="auto">
              <a:spcBef>
                <a:spcPts val="0"/>
              </a:spcBef>
              <a:spcAft>
                <a:spcPts val="0"/>
              </a:spcAft>
              <a:defRPr/>
            </a:pPr>
            <a:r>
              <a:rPr lang="nl-NL" sz="1200" dirty="0"/>
              <a:t>Brown </a:t>
            </a:r>
            <a:r>
              <a:rPr lang="nl-NL" sz="1200" dirty="0" err="1"/>
              <a:t>bag</a:t>
            </a:r>
            <a:r>
              <a:rPr lang="nl-NL" sz="1200" dirty="0"/>
              <a:t> lunches, meetings, intranet</a:t>
            </a:r>
          </a:p>
          <a:p>
            <a:pPr algn="ctr" fontAlgn="auto">
              <a:spcBef>
                <a:spcPts val="0"/>
              </a:spcBef>
              <a:spcAft>
                <a:spcPts val="0"/>
              </a:spcAft>
              <a:defRPr/>
            </a:pPr>
            <a:r>
              <a:rPr lang="nl-NL" sz="1200" dirty="0"/>
              <a:t>…</a:t>
            </a:r>
          </a:p>
        </p:txBody>
      </p:sp>
      <p:sp>
        <p:nvSpPr>
          <p:cNvPr id="7" name="TextBox 6"/>
          <p:cNvSpPr txBox="1"/>
          <p:nvPr/>
        </p:nvSpPr>
        <p:spPr>
          <a:xfrm>
            <a:off x="2915815" y="4654550"/>
            <a:ext cx="1872209" cy="64611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fontAlgn="auto">
              <a:spcBef>
                <a:spcPts val="0"/>
              </a:spcBef>
              <a:spcAft>
                <a:spcPts val="0"/>
              </a:spcAft>
              <a:defRPr/>
            </a:pPr>
            <a:r>
              <a:rPr lang="nl-NL" sz="1200" dirty="0" err="1"/>
              <a:t>Internal</a:t>
            </a:r>
            <a:r>
              <a:rPr lang="nl-NL" sz="1200" dirty="0"/>
              <a:t> </a:t>
            </a:r>
            <a:r>
              <a:rPr lang="nl-NL" sz="1200" dirty="0" err="1"/>
              <a:t>think</a:t>
            </a:r>
            <a:r>
              <a:rPr lang="nl-NL" sz="1200" dirty="0"/>
              <a:t> </a:t>
            </a:r>
            <a:r>
              <a:rPr lang="nl-NL" sz="1200" dirty="0" err="1"/>
              <a:t>thank</a:t>
            </a:r>
            <a:r>
              <a:rPr lang="nl-NL" sz="1200" dirty="0"/>
              <a:t>, </a:t>
            </a:r>
            <a:r>
              <a:rPr lang="nl-NL" sz="1200" dirty="0" err="1"/>
              <a:t>idea</a:t>
            </a:r>
            <a:r>
              <a:rPr lang="nl-NL" sz="1200" dirty="0"/>
              <a:t> box, ..</a:t>
            </a:r>
          </a:p>
          <a:p>
            <a:pPr algn="ctr" fontAlgn="auto">
              <a:spcBef>
                <a:spcPts val="0"/>
              </a:spcBef>
              <a:spcAft>
                <a:spcPts val="0"/>
              </a:spcAft>
              <a:defRPr/>
            </a:pPr>
            <a:r>
              <a:rPr lang="nl-NL" sz="1200" dirty="0"/>
              <a:t>…</a:t>
            </a:r>
          </a:p>
        </p:txBody>
      </p:sp>
      <p:sp>
        <p:nvSpPr>
          <p:cNvPr id="8" name="TextBox 7"/>
          <p:cNvSpPr txBox="1"/>
          <p:nvPr/>
        </p:nvSpPr>
        <p:spPr>
          <a:xfrm>
            <a:off x="4943558" y="5238321"/>
            <a:ext cx="2027238" cy="646112"/>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nl-NL" sz="1200" dirty="0" err="1"/>
              <a:t>After</a:t>
            </a:r>
            <a:r>
              <a:rPr lang="nl-NL" sz="1200" dirty="0"/>
              <a:t> </a:t>
            </a:r>
            <a:r>
              <a:rPr lang="nl-NL" sz="1200" dirty="0" err="1"/>
              <a:t>action</a:t>
            </a:r>
            <a:r>
              <a:rPr lang="nl-NL" sz="1200" dirty="0"/>
              <a:t> </a:t>
            </a:r>
            <a:r>
              <a:rPr lang="nl-NL" sz="1200" dirty="0" err="1"/>
              <a:t>review</a:t>
            </a:r>
            <a:r>
              <a:rPr lang="nl-NL" sz="1200" dirty="0"/>
              <a:t>, </a:t>
            </a:r>
            <a:r>
              <a:rPr lang="nl-NL" sz="1200" dirty="0" err="1"/>
              <a:t>evaluations</a:t>
            </a:r>
            <a:r>
              <a:rPr lang="nl-NL" sz="1200" dirty="0"/>
              <a:t>, peer </a:t>
            </a:r>
            <a:r>
              <a:rPr lang="nl-NL" sz="1200" dirty="0" err="1"/>
              <a:t>assist</a:t>
            </a:r>
            <a:r>
              <a:rPr lang="nl-NL" sz="1200" dirty="0"/>
              <a:t>,</a:t>
            </a:r>
          </a:p>
          <a:p>
            <a:pPr algn="ctr" fontAlgn="auto">
              <a:spcBef>
                <a:spcPts val="0"/>
              </a:spcBef>
              <a:spcAft>
                <a:spcPts val="0"/>
              </a:spcAft>
              <a:defRPr/>
            </a:pPr>
            <a:r>
              <a:rPr lang="nl-NL" sz="1200" dirty="0"/>
              <a:t>…</a:t>
            </a:r>
          </a:p>
        </p:txBody>
      </p:sp>
      <p:pic>
        <p:nvPicPr>
          <p:cNvPr id="43016" name="Picture 2" descr="Z:\ProductenDiensten\KM Ecosystem\KM tree - images\pngs\communication.pn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175915" y="765175"/>
            <a:ext cx="1739900" cy="302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7" name="Picture 3" descr="Z:\ProductenDiensten\KM Ecosystem\KM tree - images\pngs\innovation.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016634" y="1542711"/>
            <a:ext cx="1728788" cy="300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8" name="Picture 4" descr="Z:\ProductenDiensten\KM Ecosystem\KM tree - images\pngs\learning.pn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5262339" y="2206910"/>
            <a:ext cx="1685925" cy="293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1566862" y="152400"/>
            <a:ext cx="3005137" cy="731838"/>
          </a:xfrm>
        </p:spPr>
        <p:txBody>
          <a:bodyPr>
            <a:noAutofit/>
          </a:bodyPr>
          <a:lstStyle/>
          <a:p>
            <a:pPr eaLnBrk="1" fontAlgn="auto" hangingPunct="1">
              <a:spcAft>
                <a:spcPts val="0"/>
              </a:spcAft>
              <a:defRPr/>
            </a:pPr>
            <a:r>
              <a:rPr lang="en-US" sz="2800" dirty="0">
                <a:solidFill>
                  <a:schemeClr val="accent4"/>
                </a:solidFill>
              </a:rPr>
              <a:t>Operate within a given environment</a:t>
            </a:r>
          </a:p>
        </p:txBody>
      </p:sp>
      <p:sp>
        <p:nvSpPr>
          <p:cNvPr id="8" name="TextBox 7"/>
          <p:cNvSpPr txBox="1"/>
          <p:nvPr/>
        </p:nvSpPr>
        <p:spPr>
          <a:xfrm>
            <a:off x="1952625" y="1049338"/>
            <a:ext cx="1898650" cy="646112"/>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nl-NL" sz="1200" dirty="0"/>
              <a:t>Analysis of competition, economical context, natural factors, political factors…</a:t>
            </a:r>
          </a:p>
        </p:txBody>
      </p:sp>
      <p:sp>
        <p:nvSpPr>
          <p:cNvPr id="9" name="TextBox 8"/>
          <p:cNvSpPr txBox="1"/>
          <p:nvPr/>
        </p:nvSpPr>
        <p:spPr>
          <a:xfrm>
            <a:off x="1042988" y="2924175"/>
            <a:ext cx="1047750" cy="101600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nl-NL" sz="1200" dirty="0" err="1"/>
              <a:t>consultations</a:t>
            </a:r>
            <a:r>
              <a:rPr lang="nl-NL" sz="1200" dirty="0"/>
              <a:t>, partner </a:t>
            </a:r>
            <a:r>
              <a:rPr lang="nl-NL" sz="1200" dirty="0" err="1"/>
              <a:t>organizations</a:t>
            </a:r>
            <a:r>
              <a:rPr lang="nl-NL" sz="1200" dirty="0"/>
              <a:t>, donors, </a:t>
            </a:r>
            <a:r>
              <a:rPr lang="nl-NL" sz="1200" dirty="0" err="1"/>
              <a:t>clients</a:t>
            </a:r>
            <a:r>
              <a:rPr lang="nl-NL" sz="1200" dirty="0"/>
              <a:t>…</a:t>
            </a:r>
          </a:p>
        </p:txBody>
      </p:sp>
      <p:pic>
        <p:nvPicPr>
          <p:cNvPr id="44039" name="Picture 2" descr="Z:\ProductenDiensten\KM Ecosystem\KM tree - images\pngs\external-01.pn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95780" y="1697584"/>
            <a:ext cx="3641725" cy="520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p:nvPr/>
        </p:nvSpPr>
        <p:spPr>
          <a:xfrm>
            <a:off x="1042988" y="4941888"/>
            <a:ext cx="969962" cy="830997"/>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fontAlgn="auto">
              <a:spcBef>
                <a:spcPts val="0"/>
              </a:spcBef>
              <a:spcAft>
                <a:spcPts val="0"/>
              </a:spcAft>
              <a:defRPr/>
            </a:pPr>
            <a:r>
              <a:rPr lang="nl-NL" sz="1200" dirty="0" err="1"/>
              <a:t>External</a:t>
            </a:r>
            <a:r>
              <a:rPr lang="nl-NL" sz="1200" dirty="0"/>
              <a:t> expert input, </a:t>
            </a:r>
            <a:r>
              <a:rPr lang="nl-NL" sz="1200" dirty="0" err="1"/>
              <a:t>facilitation</a:t>
            </a:r>
            <a:r>
              <a:rPr lang="nl-NL" sz="1200" dirty="0"/>
              <a:t>,</a:t>
            </a:r>
          </a:p>
        </p:txBody>
      </p:sp>
      <p:pic>
        <p:nvPicPr>
          <p:cNvPr id="44041" name="Picture 2" descr="Z:\ProductenDiensten\KM Ecosystem\KM tree - images\pngs\products.pn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232400" y="1214438"/>
            <a:ext cx="3144838" cy="5167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itle 1"/>
          <p:cNvSpPr txBox="1">
            <a:spLocks/>
          </p:cNvSpPr>
          <p:nvPr/>
        </p:nvSpPr>
        <p:spPr bwMode="auto">
          <a:xfrm>
            <a:off x="5773738" y="152400"/>
            <a:ext cx="2913062" cy="731838"/>
          </a:xfrm>
          <a:prstGeom prst="rect">
            <a:avLst/>
          </a:prstGeom>
          <a:noFill/>
          <a:ln w="9525">
            <a:noFill/>
            <a:miter lim="800000"/>
            <a:headEnd/>
            <a:tailEnd/>
          </a:ln>
        </p:spPr>
        <p:txBody>
          <a:bodyPr anchor="ctr"/>
          <a:lstStyle/>
          <a:p>
            <a:pPr fontAlgn="auto">
              <a:spcAft>
                <a:spcPts val="0"/>
              </a:spcAft>
              <a:defRPr/>
            </a:pPr>
            <a:r>
              <a:rPr lang="en-US" sz="2800" dirty="0">
                <a:solidFill>
                  <a:schemeClr val="accent4"/>
                </a:solidFill>
                <a:effectLst>
                  <a:outerShdw blurRad="50000" dist="30000" dir="5400000" algn="tl" rotWithShape="0">
                    <a:srgbClr val="000000">
                      <a:alpha val="30000"/>
                    </a:srgbClr>
                  </a:outerShdw>
                </a:effectLst>
                <a:latin typeface="+mj-lt"/>
                <a:ea typeface="+mj-ea"/>
                <a:cs typeface="+mj-cs"/>
              </a:rPr>
              <a:t>Create value and share knowledge</a:t>
            </a:r>
          </a:p>
        </p:txBody>
      </p:sp>
      <p:sp>
        <p:nvSpPr>
          <p:cNvPr id="16" name="TextBox 15"/>
          <p:cNvSpPr txBox="1"/>
          <p:nvPr/>
        </p:nvSpPr>
        <p:spPr>
          <a:xfrm>
            <a:off x="5076825" y="3279775"/>
            <a:ext cx="1254125" cy="101600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algn="ctr" fontAlgn="auto">
              <a:spcBef>
                <a:spcPts val="0"/>
              </a:spcBef>
              <a:spcAft>
                <a:spcPts val="0"/>
              </a:spcAft>
              <a:defRPr/>
            </a:pPr>
            <a:r>
              <a:rPr lang="en-GB" sz="1200" dirty="0"/>
              <a:t>training, capacity building, publication of resources, web portals...</a:t>
            </a:r>
          </a:p>
        </p:txBody>
      </p:sp>
      <p:sp>
        <p:nvSpPr>
          <p:cNvPr id="17" name="TextBox 16"/>
          <p:cNvSpPr txBox="1"/>
          <p:nvPr/>
        </p:nvSpPr>
        <p:spPr>
          <a:xfrm>
            <a:off x="7812088" y="2708275"/>
            <a:ext cx="1224408" cy="83185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fontAlgn="auto">
              <a:spcBef>
                <a:spcPts val="0"/>
              </a:spcBef>
              <a:spcAft>
                <a:spcPts val="0"/>
              </a:spcAft>
              <a:defRPr/>
            </a:pPr>
            <a:r>
              <a:rPr lang="en-GB" sz="1200" dirty="0"/>
              <a:t>country assessments, evaluation of training </a:t>
            </a:r>
          </a:p>
        </p:txBody>
      </p:sp>
      <p:sp>
        <p:nvSpPr>
          <p:cNvPr id="18" name="TextBox 17"/>
          <p:cNvSpPr txBox="1"/>
          <p:nvPr/>
        </p:nvSpPr>
        <p:spPr>
          <a:xfrm>
            <a:off x="7618413" y="4437063"/>
            <a:ext cx="1418083" cy="83026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fontAlgn="auto">
              <a:spcBef>
                <a:spcPts val="0"/>
              </a:spcBef>
              <a:spcAft>
                <a:spcPts val="0"/>
              </a:spcAft>
              <a:defRPr/>
            </a:pPr>
            <a:r>
              <a:rPr lang="en-GB" sz="1200" dirty="0"/>
              <a:t>training and follow up, network support, webinars, </a:t>
            </a:r>
          </a:p>
          <a:p>
            <a:pPr algn="ctr" fontAlgn="auto">
              <a:spcBef>
                <a:spcPts val="0"/>
              </a:spcBef>
              <a:spcAft>
                <a:spcPts val="0"/>
              </a:spcAft>
              <a:defRPr/>
            </a:pPr>
            <a:r>
              <a:rPr lang="en-GB" sz="1200" dirty="0"/>
              <a: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450" y="260350"/>
            <a:ext cx="7747000" cy="922338"/>
          </a:xfrm>
        </p:spPr>
        <p:txBody>
          <a:bodyPr/>
          <a:lstStyle/>
          <a:p>
            <a:pPr eaLnBrk="1" fontAlgn="auto" hangingPunct="1">
              <a:spcAft>
                <a:spcPts val="0"/>
              </a:spcAft>
              <a:defRPr/>
            </a:pPr>
            <a:r>
              <a:rPr lang="en-CA" dirty="0">
                <a:solidFill>
                  <a:schemeClr val="accent4"/>
                </a:solidFill>
              </a:rPr>
              <a:t>Exercise: Personal KM scan</a:t>
            </a:r>
          </a:p>
        </p:txBody>
      </p:sp>
      <p:sp>
        <p:nvSpPr>
          <p:cNvPr id="3" name="Content Placeholder 2"/>
          <p:cNvSpPr>
            <a:spLocks noGrp="1"/>
          </p:cNvSpPr>
          <p:nvPr>
            <p:ph idx="1"/>
          </p:nvPr>
        </p:nvSpPr>
        <p:spPr>
          <a:xfrm>
            <a:off x="1042988" y="1268413"/>
            <a:ext cx="5441950" cy="5221287"/>
          </a:xfrm>
        </p:spPr>
        <p:txBody>
          <a:bodyPr>
            <a:normAutofit lnSpcReduction="10000"/>
          </a:bodyPr>
          <a:lstStyle/>
          <a:p>
            <a:pPr marL="365760" indent="-283464" eaLnBrk="1" fontAlgn="auto" hangingPunct="1">
              <a:spcAft>
                <a:spcPts val="0"/>
              </a:spcAft>
              <a:buFont typeface="Wingdings 2"/>
              <a:buChar char=""/>
              <a:defRPr/>
            </a:pPr>
            <a:r>
              <a:rPr lang="en-CA" dirty="0"/>
              <a:t>Take 20 minutes to fill out a section of the KM scan questionnaire individually</a:t>
            </a:r>
          </a:p>
          <a:p>
            <a:pPr marL="365760" indent="-283464" eaLnBrk="1" fontAlgn="auto" hangingPunct="1">
              <a:spcAft>
                <a:spcPts val="0"/>
              </a:spcAft>
              <a:buFont typeface="Wingdings 2"/>
              <a:buChar char=""/>
              <a:defRPr/>
            </a:pPr>
            <a:r>
              <a:rPr lang="en-CA" dirty="0"/>
              <a:t>At your table, discuss what you learnt while filling in your section and share with others (20 minutes)</a:t>
            </a:r>
          </a:p>
          <a:p>
            <a:pPr marL="365760" indent="-283464" eaLnBrk="1" fontAlgn="auto" hangingPunct="1">
              <a:spcAft>
                <a:spcPts val="0"/>
              </a:spcAft>
              <a:buFont typeface="Wingdings 2"/>
              <a:buChar char=""/>
              <a:defRPr/>
            </a:pPr>
            <a:r>
              <a:rPr lang="en-CA" dirty="0"/>
              <a:t>15 minutes – general debriefing and discussion </a:t>
            </a:r>
          </a:p>
          <a:p>
            <a:pPr marL="365760" indent="-283464" eaLnBrk="1" fontAlgn="auto" hangingPunct="1">
              <a:spcAft>
                <a:spcPts val="0"/>
              </a:spcAft>
              <a:buFont typeface="Wingdings 2"/>
              <a:buChar char=""/>
              <a:defRPr/>
            </a:pPr>
            <a:r>
              <a:rPr lang="en-CA" dirty="0"/>
              <a:t>Fill in the questionnaire online later (kmscan.cta.int)</a:t>
            </a:r>
          </a:p>
        </p:txBody>
      </p:sp>
      <p:pic>
        <p:nvPicPr>
          <p:cNvPr id="45060" name="Picture 3" descr="X:\KM\CTA\scan.pn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516688" y="1916113"/>
            <a:ext cx="2487612" cy="305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274638"/>
            <a:ext cx="7499350" cy="1143000"/>
          </a:xfrm>
        </p:spPr>
        <p:txBody>
          <a:bodyPr/>
          <a:lstStyle/>
          <a:p>
            <a:pPr eaLnBrk="1" fontAlgn="auto" hangingPunct="1">
              <a:spcAft>
                <a:spcPts val="0"/>
              </a:spcAft>
              <a:defRPr/>
            </a:pPr>
            <a:r>
              <a:rPr lang="en-CA" dirty="0">
                <a:solidFill>
                  <a:srgbClr val="84AA33"/>
                </a:solidFill>
              </a:rPr>
              <a:t>Questions? Comments?</a:t>
            </a:r>
            <a:endParaRPr lang="en-CA" dirty="0">
              <a:solidFill>
                <a:schemeClr val="tx2">
                  <a:satMod val="130000"/>
                </a:schemeClr>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75B8F-187F-4060-8425-C310DABE94E0}"/>
              </a:ext>
            </a:extLst>
          </p:cNvPr>
          <p:cNvSpPr>
            <a:spLocks noGrp="1"/>
          </p:cNvSpPr>
          <p:nvPr>
            <p:ph type="title"/>
          </p:nvPr>
        </p:nvSpPr>
        <p:spPr/>
        <p:txBody>
          <a:bodyPr/>
          <a:lstStyle/>
          <a:p>
            <a:r>
              <a:rPr lang="en-GB" dirty="0"/>
              <a:t>Credits</a:t>
            </a:r>
          </a:p>
        </p:txBody>
      </p:sp>
      <p:sp>
        <p:nvSpPr>
          <p:cNvPr id="3" name="Content Placeholder 2">
            <a:extLst>
              <a:ext uri="{FF2B5EF4-FFF2-40B4-BE49-F238E27FC236}">
                <a16:creationId xmlns:a16="http://schemas.microsoft.com/office/drawing/2014/main" id="{7C2F26D6-D9A5-4E1F-81FC-266E8DD3237A}"/>
              </a:ext>
            </a:extLst>
          </p:cNvPr>
          <p:cNvSpPr>
            <a:spLocks noGrp="1"/>
          </p:cNvSpPr>
          <p:nvPr>
            <p:ph idx="1"/>
          </p:nvPr>
        </p:nvSpPr>
        <p:spPr/>
        <p:txBody>
          <a:bodyPr>
            <a:normAutofit fontScale="40000" lnSpcReduction="20000"/>
          </a:bodyPr>
          <a:lstStyle/>
          <a:p>
            <a:pPr marL="82296" indent="0">
              <a:buNone/>
            </a:pPr>
            <a:r>
              <a:rPr lang="en-GB" dirty="0"/>
              <a:t>This learning material was prepared by Lucie Lamoureux for CTA.</a:t>
            </a:r>
          </a:p>
          <a:p>
            <a:pPr marL="82296" indent="0">
              <a:buNone/>
            </a:pPr>
            <a:endParaRPr lang="en-GB" dirty="0"/>
          </a:p>
          <a:p>
            <a:pPr marL="82296" indent="0">
              <a:buNone/>
            </a:pPr>
            <a:r>
              <a:rPr lang="en-GB" dirty="0"/>
              <a:t>The Technical Centre for Agricultural and Rural Cooperation (CTA) is a joint international institution of the African, Caribbean and Pacific (ACP) Group of States and the European Union (EU). CTA operates under the framework of the Cotonou Agreement and is funded by the EU. For more information on CTA, visit </a:t>
            </a:r>
            <a:r>
              <a:rPr lang="en-GB" dirty="0">
                <a:hlinkClick r:id="rId2"/>
              </a:rPr>
              <a:t>www.cta.int</a:t>
            </a:r>
            <a:endParaRPr lang="en-GB" dirty="0"/>
          </a:p>
          <a:p>
            <a:pPr marL="82296" indent="0">
              <a:buNone/>
            </a:pPr>
            <a:r>
              <a:rPr lang="en-GB" dirty="0"/>
              <a:t> </a:t>
            </a:r>
          </a:p>
          <a:p>
            <a:pPr marL="82296" indent="0">
              <a:buNone/>
            </a:pPr>
            <a:r>
              <a:rPr lang="en-GB" b="1" dirty="0"/>
              <a:t>Disclaimer</a:t>
            </a:r>
            <a:endParaRPr lang="en-GB" dirty="0"/>
          </a:p>
          <a:p>
            <a:pPr marL="82296" indent="0">
              <a:buNone/>
            </a:pPr>
            <a:r>
              <a:rPr lang="en-GB" dirty="0"/>
              <a:t>This work has been made with the financial assistance of CTA. However, it remains under the sole responsibility of its author and never reflects CTA's nor the European Union's opinions or statements whatsoever. The user should make his/her own evaluation as to the appropriateness of any statements, argumentations, experimental technique or methods as described herein.</a:t>
            </a:r>
          </a:p>
          <a:p>
            <a:pPr marL="82296" indent="0">
              <a:buNone/>
            </a:pPr>
            <a:r>
              <a:rPr lang="en-GB" dirty="0"/>
              <a:t> </a:t>
            </a:r>
          </a:p>
          <a:p>
            <a:pPr marL="82296" indent="0">
              <a:buNone/>
            </a:pPr>
            <a:r>
              <a:rPr lang="en-GB" b="1" dirty="0"/>
              <a:t>Copyright notice</a:t>
            </a:r>
            <a:endParaRPr lang="en-GB" dirty="0"/>
          </a:p>
          <a:p>
            <a:pPr marL="82296" indent="0">
              <a:buNone/>
            </a:pPr>
            <a:r>
              <a:rPr lang="en-GB" dirty="0"/>
              <a:t>Reproduction and the dissemination of these modules and supporting materials is encouraged under the terms of the Creative Commons Attribution License (</a:t>
            </a:r>
            <a:r>
              <a:rPr lang="en-GB" dirty="0">
                <a:hlinkClick r:id="rId3"/>
              </a:rPr>
              <a:t>https://creativecommons.org/licenses/by/4.0/legalcode</a:t>
            </a:r>
            <a:r>
              <a:rPr lang="en-GB" dirty="0"/>
              <a:t>), provided that appropriate acknowledgement is made:</a:t>
            </a:r>
          </a:p>
          <a:p>
            <a:pPr marL="356616" lvl="1" indent="0">
              <a:buNone/>
            </a:pPr>
            <a:r>
              <a:rPr lang="en-GB" dirty="0"/>
              <a:t>– of CTA's copyright, in accordance with the license Creative Commons 4.0, by including the name and the title of the article or chapter,</a:t>
            </a:r>
          </a:p>
          <a:p>
            <a:pPr marL="356616" lvl="1" indent="0">
              <a:buNone/>
            </a:pPr>
            <a:r>
              <a:rPr lang="en-GB" dirty="0"/>
              <a:t>– and that CTA's or the EU's endorsement of authors' views, products or services is not implied in any way, by including the disclaimer.</a:t>
            </a:r>
          </a:p>
          <a:p>
            <a:pPr marL="356616" lvl="1" indent="0">
              <a:buNone/>
            </a:pPr>
            <a:endParaRPr lang="en-GB" dirty="0"/>
          </a:p>
          <a:p>
            <a:pPr marL="82296" indent="0">
              <a:buNone/>
            </a:pPr>
            <a:r>
              <a:rPr lang="en-GB" dirty="0"/>
              <a:t>March 2015</a:t>
            </a:r>
          </a:p>
          <a:p>
            <a:endParaRPr lang="en-GB" dirty="0"/>
          </a:p>
        </p:txBody>
      </p:sp>
    </p:spTree>
    <p:extLst>
      <p:ext uri="{BB962C8B-B14F-4D97-AF65-F5344CB8AC3E}">
        <p14:creationId xmlns:p14="http://schemas.microsoft.com/office/powerpoint/2010/main" val="35842825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332656"/>
            <a:ext cx="7467302" cy="1143000"/>
          </a:xfrm>
        </p:spPr>
        <p:txBody>
          <a:bodyPr/>
          <a:lstStyle/>
          <a:p>
            <a:pPr eaLnBrk="1" fontAlgn="auto" hangingPunct="1">
              <a:spcAft>
                <a:spcPts val="0"/>
              </a:spcAft>
              <a:defRPr/>
            </a:pPr>
            <a:r>
              <a:rPr lang="en-CA" dirty="0">
                <a:solidFill>
                  <a:schemeClr val="accent4"/>
                </a:solidFill>
              </a:rPr>
              <a:t>Focusing your KM interventions</a:t>
            </a:r>
          </a:p>
        </p:txBody>
      </p:sp>
      <p:sp>
        <p:nvSpPr>
          <p:cNvPr id="3" name="Content Placeholder 2"/>
          <p:cNvSpPr>
            <a:spLocks noGrp="1"/>
          </p:cNvSpPr>
          <p:nvPr>
            <p:ph idx="1"/>
          </p:nvPr>
        </p:nvSpPr>
        <p:spPr>
          <a:xfrm>
            <a:off x="1396624" y="1628775"/>
            <a:ext cx="6376987" cy="4764087"/>
          </a:xfrm>
        </p:spPr>
        <p:txBody>
          <a:bodyPr>
            <a:normAutofit/>
          </a:bodyPr>
          <a:lstStyle/>
          <a:p>
            <a:pPr marL="365760" indent="-283464" eaLnBrk="1" fontAlgn="auto" hangingPunct="1">
              <a:spcAft>
                <a:spcPts val="0"/>
              </a:spcAft>
              <a:buFont typeface="Wingdings 2"/>
              <a:buChar char=""/>
              <a:defRPr/>
            </a:pPr>
            <a:r>
              <a:rPr lang="en-CA" dirty="0"/>
              <a:t>KM is broad, where will you focus your energy, resources, etc. ? </a:t>
            </a:r>
          </a:p>
          <a:p>
            <a:pPr marL="365760" indent="-283464" eaLnBrk="1" fontAlgn="auto" hangingPunct="1">
              <a:spcAft>
                <a:spcPts val="0"/>
              </a:spcAft>
              <a:buFont typeface="Wingdings 2"/>
              <a:buChar char=""/>
              <a:defRPr/>
            </a:pPr>
            <a:r>
              <a:rPr lang="en-CA" dirty="0"/>
              <a:t>What will bring maximum impact? for </a:t>
            </a:r>
            <a:r>
              <a:rPr lang="en-CA" dirty="0" err="1"/>
              <a:t>e.g</a:t>
            </a:r>
            <a:r>
              <a:rPr lang="en-CA" dirty="0"/>
              <a:t>:</a:t>
            </a:r>
          </a:p>
          <a:p>
            <a:pPr marL="640080" lvl="1" indent="-237744" eaLnBrk="1" fontAlgn="auto" hangingPunct="1">
              <a:spcAft>
                <a:spcPts val="0"/>
              </a:spcAft>
              <a:buFont typeface="Verdana"/>
              <a:buChar char="◦"/>
              <a:defRPr/>
            </a:pPr>
            <a:r>
              <a:rPr lang="en-CA" dirty="0"/>
              <a:t>Internal vs external focus</a:t>
            </a:r>
          </a:p>
          <a:p>
            <a:pPr marL="640080" lvl="1" indent="-237744" eaLnBrk="1" fontAlgn="auto" hangingPunct="1">
              <a:spcAft>
                <a:spcPts val="0"/>
              </a:spcAft>
              <a:buFont typeface="Verdana"/>
              <a:buChar char="◦"/>
              <a:defRPr/>
            </a:pPr>
            <a:r>
              <a:rPr lang="en-CA" dirty="0"/>
              <a:t>Collect vs connect focus</a:t>
            </a:r>
          </a:p>
          <a:p>
            <a:pPr marL="365760" indent="-283464" eaLnBrk="1" fontAlgn="auto" hangingPunct="1">
              <a:spcAft>
                <a:spcPts val="0"/>
              </a:spcAft>
              <a:buFont typeface="Wingdings 2"/>
              <a:buChar char=""/>
              <a:defRPr/>
            </a:pPr>
            <a:r>
              <a:rPr lang="en-CA" dirty="0"/>
              <a:t>Identify the key knowledge needs within the organisation and provide a plan for addressing these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274638"/>
            <a:ext cx="7746826" cy="1143000"/>
          </a:xfrm>
        </p:spPr>
        <p:txBody>
          <a:bodyPr>
            <a:normAutofit fontScale="90000"/>
          </a:bodyPr>
          <a:lstStyle/>
          <a:p>
            <a:pPr eaLnBrk="1" fontAlgn="auto" hangingPunct="1">
              <a:spcAft>
                <a:spcPts val="0"/>
              </a:spcAft>
              <a:defRPr/>
            </a:pPr>
            <a:r>
              <a:rPr lang="en-CA" dirty="0">
                <a:solidFill>
                  <a:schemeClr val="accent4"/>
                </a:solidFill>
              </a:rPr>
              <a:t>Structure of a KM strategy document</a:t>
            </a:r>
          </a:p>
        </p:txBody>
      </p:sp>
      <p:sp>
        <p:nvSpPr>
          <p:cNvPr id="12291" name="Content Placeholder 2"/>
          <p:cNvSpPr>
            <a:spLocks noGrp="1"/>
          </p:cNvSpPr>
          <p:nvPr>
            <p:ph idx="1"/>
          </p:nvPr>
        </p:nvSpPr>
        <p:spPr>
          <a:xfrm>
            <a:off x="1476374" y="1628775"/>
            <a:ext cx="5255866" cy="5040585"/>
          </a:xfrm>
        </p:spPr>
        <p:txBody>
          <a:bodyPr/>
          <a:lstStyle/>
          <a:p>
            <a:pPr eaLnBrk="1" hangingPunct="1"/>
            <a:r>
              <a:rPr lang="en-CA" altLang="en-US" dirty="0"/>
              <a:t>KM definition</a:t>
            </a:r>
          </a:p>
          <a:p>
            <a:pPr eaLnBrk="1" hangingPunct="1"/>
            <a:r>
              <a:rPr lang="en-CA" altLang="en-US" dirty="0"/>
              <a:t>Vision statement</a:t>
            </a:r>
          </a:p>
          <a:p>
            <a:pPr eaLnBrk="1" hangingPunct="1"/>
            <a:r>
              <a:rPr lang="en-CA" altLang="en-US" dirty="0"/>
              <a:t>Strategic objectives</a:t>
            </a:r>
          </a:p>
          <a:p>
            <a:pPr eaLnBrk="1" hangingPunct="1"/>
            <a:r>
              <a:rPr lang="en-CA" altLang="en-US" dirty="0"/>
              <a:t>Activities or initiatives associated with each objectives</a:t>
            </a:r>
          </a:p>
          <a:p>
            <a:pPr eaLnBrk="1" hangingPunct="1"/>
            <a:r>
              <a:rPr lang="en-CA" altLang="en-US" dirty="0"/>
              <a:t>Annex: Implementation plan</a:t>
            </a:r>
          </a:p>
          <a:p>
            <a:pPr eaLnBrk="1" hangingPunct="1"/>
            <a:r>
              <a:rPr lang="en-CA" altLang="en-US" dirty="0"/>
              <a:t>Annex: M&amp;E plan</a:t>
            </a:r>
          </a:p>
          <a:p>
            <a:pPr eaLnBrk="1" hangingPunct="1"/>
            <a:endParaRPr lang="en-CA" altLang="en-US" dirty="0"/>
          </a:p>
        </p:txBody>
      </p:sp>
      <p:pic>
        <p:nvPicPr>
          <p:cNvPr id="1229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1916832"/>
            <a:ext cx="2352675" cy="232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CA" dirty="0">
                <a:solidFill>
                  <a:schemeClr val="accent4"/>
                </a:solidFill>
              </a:rPr>
              <a:t>Do we really need a KM strategy?</a:t>
            </a:r>
          </a:p>
        </p:txBody>
      </p:sp>
      <p:sp>
        <p:nvSpPr>
          <p:cNvPr id="3" name="Content Placeholder 2"/>
          <p:cNvSpPr>
            <a:spLocks noGrp="1"/>
          </p:cNvSpPr>
          <p:nvPr>
            <p:ph idx="1"/>
          </p:nvPr>
        </p:nvSpPr>
        <p:spPr>
          <a:xfrm>
            <a:off x="1259632" y="1556792"/>
            <a:ext cx="5976937" cy="4537075"/>
          </a:xfrm>
        </p:spPr>
        <p:txBody>
          <a:bodyPr>
            <a:normAutofit lnSpcReduction="10000"/>
          </a:bodyPr>
          <a:lstStyle/>
          <a:p>
            <a:pPr marL="365760" indent="-283464" eaLnBrk="1" fontAlgn="auto" hangingPunct="1">
              <a:spcAft>
                <a:spcPts val="0"/>
              </a:spcAft>
              <a:buFont typeface="Wingdings 2"/>
              <a:buChar char=""/>
              <a:defRPr/>
            </a:pPr>
            <a:r>
              <a:rPr lang="en-CA" dirty="0"/>
              <a:t>Not if just a document on a shelf</a:t>
            </a:r>
          </a:p>
          <a:p>
            <a:pPr marL="365760" indent="-283464" eaLnBrk="1" fontAlgn="auto" hangingPunct="1">
              <a:spcAft>
                <a:spcPts val="0"/>
              </a:spcAft>
              <a:buFont typeface="Wingdings 2"/>
              <a:buChar char=""/>
              <a:defRPr/>
            </a:pPr>
            <a:r>
              <a:rPr lang="en-CA" dirty="0"/>
              <a:t>Process is what is important</a:t>
            </a:r>
          </a:p>
          <a:p>
            <a:pPr marL="365760" indent="-283464" eaLnBrk="1" fontAlgn="auto" hangingPunct="1">
              <a:spcAft>
                <a:spcPts val="0"/>
              </a:spcAft>
              <a:buFont typeface="Wingdings 2"/>
              <a:buChar char=""/>
              <a:defRPr/>
            </a:pPr>
            <a:r>
              <a:rPr lang="en-CA" dirty="0"/>
              <a:t>Assess needs, engage people, obtain funds</a:t>
            </a:r>
          </a:p>
          <a:p>
            <a:pPr marL="365760" indent="-283464" eaLnBrk="1" fontAlgn="auto" hangingPunct="1">
              <a:spcAft>
                <a:spcPts val="0"/>
              </a:spcAft>
              <a:buFont typeface="Wingdings 2"/>
              <a:buChar char=""/>
              <a:defRPr/>
            </a:pPr>
            <a:r>
              <a:rPr lang="en-CA" dirty="0"/>
              <a:t>Alternative: </a:t>
            </a:r>
          </a:p>
          <a:p>
            <a:pPr marL="640080" lvl="1" indent="-237744" eaLnBrk="1" fontAlgn="auto" hangingPunct="1">
              <a:spcAft>
                <a:spcPts val="0"/>
              </a:spcAft>
              <a:buFont typeface="Verdana"/>
              <a:buChar char="◦"/>
              <a:defRPr/>
            </a:pPr>
            <a:r>
              <a:rPr lang="en-CA" dirty="0"/>
              <a:t>Needs assessment and consultations </a:t>
            </a:r>
          </a:p>
          <a:p>
            <a:pPr marL="640080" lvl="1" indent="-237744" eaLnBrk="1" fontAlgn="auto" hangingPunct="1">
              <a:spcAft>
                <a:spcPts val="0"/>
              </a:spcAft>
              <a:buFont typeface="Verdana"/>
              <a:buChar char="◦"/>
              <a:defRPr/>
            </a:pPr>
            <a:r>
              <a:rPr lang="en-CA" dirty="0"/>
              <a:t>“Just Do It”: integrate in work plan, project or program</a:t>
            </a:r>
          </a:p>
          <a:p>
            <a:pPr marL="640080" lvl="1" indent="-237744" eaLnBrk="1" fontAlgn="auto" hangingPunct="1">
              <a:spcAft>
                <a:spcPts val="0"/>
              </a:spcAft>
              <a:buFont typeface="Verdana"/>
              <a:buChar char="◦"/>
              <a:defRPr/>
            </a:pPr>
            <a:endParaRPr lang="en-CA" dirty="0"/>
          </a:p>
          <a:p>
            <a:pPr marL="365760" indent="-283464" eaLnBrk="1" fontAlgn="auto" hangingPunct="1">
              <a:spcAft>
                <a:spcPts val="0"/>
              </a:spcAft>
              <a:buFont typeface="Wingdings 2"/>
              <a:buChar char=""/>
              <a:defRPr/>
            </a:pPr>
            <a:endParaRPr lang="en-CA" dirty="0"/>
          </a:p>
          <a:p>
            <a:pPr marL="365760" indent="-283464" eaLnBrk="1" fontAlgn="auto" hangingPunct="1">
              <a:spcAft>
                <a:spcPts val="0"/>
              </a:spcAft>
              <a:buFont typeface="Wingdings 2"/>
              <a:buChar char=""/>
              <a:defRPr/>
            </a:pPr>
            <a:endParaRPr lang="en-CA" dirty="0"/>
          </a:p>
        </p:txBody>
      </p:sp>
      <p:pic>
        <p:nvPicPr>
          <p:cNvPr id="1331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0209" y="2492896"/>
            <a:ext cx="2681288"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CA" dirty="0">
                <a:solidFill>
                  <a:schemeClr val="accent4"/>
                </a:solidFill>
              </a:rPr>
              <a:t>Linking KM to institutional goals</a:t>
            </a:r>
          </a:p>
        </p:txBody>
      </p:sp>
      <p:sp>
        <p:nvSpPr>
          <p:cNvPr id="17411" name="Content Placeholder 2"/>
          <p:cNvSpPr>
            <a:spLocks noGrp="1"/>
          </p:cNvSpPr>
          <p:nvPr>
            <p:ph idx="1"/>
          </p:nvPr>
        </p:nvSpPr>
        <p:spPr>
          <a:xfrm>
            <a:off x="1331913" y="1844675"/>
            <a:ext cx="7385050" cy="4475163"/>
          </a:xfrm>
        </p:spPr>
        <p:txBody>
          <a:bodyPr/>
          <a:lstStyle/>
          <a:p>
            <a:pPr eaLnBrk="1" hangingPunct="1"/>
            <a:r>
              <a:rPr lang="en-CA" altLang="en-US" dirty="0"/>
              <a:t>Use most recent organisational strategy or strategic planning</a:t>
            </a:r>
          </a:p>
          <a:p>
            <a:pPr eaLnBrk="1" hangingPunct="1"/>
            <a:r>
              <a:rPr lang="en-CA" altLang="en-US" dirty="0"/>
              <a:t>Use organisational objectives or goals</a:t>
            </a:r>
          </a:p>
          <a:p>
            <a:pPr eaLnBrk="1" hangingPunct="1"/>
            <a:r>
              <a:rPr lang="en-CA" altLang="en-US" dirty="0"/>
              <a:t>Look for those that can be supported by creating, sharing and applying knowledge</a:t>
            </a:r>
          </a:p>
          <a:p>
            <a:pPr eaLnBrk="1" hangingPunct="1"/>
            <a:r>
              <a:rPr lang="en-CA" altLang="en-US" dirty="0"/>
              <a:t>Align the KM objectives to the strategic objectives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CA" dirty="0">
                <a:solidFill>
                  <a:schemeClr val="accent4"/>
                </a:solidFill>
              </a:rPr>
              <a:t>Diversity of KM strategies: IFAD</a:t>
            </a:r>
          </a:p>
        </p:txBody>
      </p:sp>
      <p:sp>
        <p:nvSpPr>
          <p:cNvPr id="3" name="Content Placeholder 2"/>
          <p:cNvSpPr>
            <a:spLocks noGrp="1"/>
          </p:cNvSpPr>
          <p:nvPr>
            <p:ph idx="1"/>
          </p:nvPr>
        </p:nvSpPr>
        <p:spPr>
          <a:xfrm>
            <a:off x="1116013" y="1447800"/>
            <a:ext cx="7818437" cy="5221288"/>
          </a:xfrm>
        </p:spPr>
        <p:txBody>
          <a:bodyPr>
            <a:normAutofit/>
          </a:bodyPr>
          <a:lstStyle/>
          <a:p>
            <a:pPr marL="82296" indent="0" eaLnBrk="1" fontAlgn="auto" hangingPunct="1">
              <a:spcAft>
                <a:spcPts val="0"/>
              </a:spcAft>
              <a:buFont typeface="Wingdings 2"/>
              <a:buNone/>
              <a:defRPr/>
            </a:pPr>
            <a:r>
              <a:rPr lang="en-CA" dirty="0"/>
              <a:t>IFAD 2014</a:t>
            </a:r>
          </a:p>
          <a:p>
            <a:pPr marL="365760" indent="-283464" eaLnBrk="1" fontAlgn="auto" hangingPunct="1">
              <a:spcAft>
                <a:spcPts val="0"/>
              </a:spcAft>
              <a:buFont typeface="Wingdings 2"/>
              <a:buChar char=""/>
              <a:defRPr/>
            </a:pPr>
            <a:r>
              <a:rPr lang="en-CA" sz="2000" dirty="0"/>
              <a:t>Overall goal</a:t>
            </a:r>
          </a:p>
          <a:p>
            <a:pPr marL="365760" indent="-283464" eaLnBrk="1" fontAlgn="auto" hangingPunct="1">
              <a:spcAft>
                <a:spcPts val="0"/>
              </a:spcAft>
              <a:buFont typeface="Wingdings 2"/>
              <a:buChar char=""/>
              <a:defRPr/>
            </a:pPr>
            <a:r>
              <a:rPr lang="en-CA" sz="2000" dirty="0"/>
              <a:t>3 Strategic Objectives</a:t>
            </a:r>
          </a:p>
          <a:p>
            <a:pPr marL="365760" indent="-283464" eaLnBrk="1" fontAlgn="auto" hangingPunct="1">
              <a:spcAft>
                <a:spcPts val="0"/>
              </a:spcAft>
              <a:buFont typeface="Wingdings 2"/>
              <a:buChar char=""/>
              <a:defRPr/>
            </a:pPr>
            <a:r>
              <a:rPr lang="en-CA" sz="2000" dirty="0"/>
              <a:t>6 Results-areas </a:t>
            </a:r>
          </a:p>
          <a:p>
            <a:pPr marL="82296" indent="0" eaLnBrk="1" fontAlgn="auto" hangingPunct="1">
              <a:spcAft>
                <a:spcPts val="0"/>
              </a:spcAft>
              <a:buFont typeface="Wingdings 2"/>
              <a:buNone/>
              <a:defRPr/>
            </a:pPr>
            <a:r>
              <a:rPr lang="en-CA" sz="2000" dirty="0"/>
              <a:t>that can be monitored</a:t>
            </a:r>
          </a:p>
          <a:p>
            <a:pPr marL="365760" indent="-283464" eaLnBrk="1" fontAlgn="auto" hangingPunct="1">
              <a:spcAft>
                <a:spcPts val="0"/>
              </a:spcAft>
              <a:buFont typeface="Wingdings 2"/>
              <a:buChar char=""/>
              <a:defRPr/>
            </a:pPr>
            <a:r>
              <a:rPr lang="en-CA" sz="2000" dirty="0"/>
              <a:t>Activities within each</a:t>
            </a:r>
          </a:p>
          <a:p>
            <a:pPr marL="365760" indent="-283464" eaLnBrk="1" fontAlgn="auto" hangingPunct="1">
              <a:spcAft>
                <a:spcPts val="0"/>
              </a:spcAft>
              <a:buFont typeface="Wingdings 2"/>
              <a:buChar char=""/>
              <a:defRPr/>
            </a:pPr>
            <a:endParaRPr lang="en-CA" sz="2000" dirty="0"/>
          </a:p>
          <a:p>
            <a:pPr marL="82296" indent="0" eaLnBrk="1" fontAlgn="auto" hangingPunct="1">
              <a:spcAft>
                <a:spcPts val="0"/>
              </a:spcAft>
              <a:buFont typeface="Wingdings 2"/>
              <a:buNone/>
              <a:defRPr/>
            </a:pPr>
            <a:endParaRPr lang="en-CA" sz="2000" dirty="0"/>
          </a:p>
        </p:txBody>
      </p:sp>
      <p:pic>
        <p:nvPicPr>
          <p:cNvPr id="1434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851275" y="1341438"/>
            <a:ext cx="5041900" cy="535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CA" dirty="0">
                <a:solidFill>
                  <a:srgbClr val="84AA33"/>
                </a:solidFill>
              </a:rPr>
              <a:t>Diversity of KM strategies: UNDP</a:t>
            </a:r>
            <a:endParaRPr lang="en-CA" dirty="0">
              <a:solidFill>
                <a:schemeClr val="tx2">
                  <a:satMod val="130000"/>
                </a:schemeClr>
              </a:solidFill>
            </a:endParaRPr>
          </a:p>
        </p:txBody>
      </p:sp>
      <p:sp>
        <p:nvSpPr>
          <p:cNvPr id="3" name="Content Placeholder 2"/>
          <p:cNvSpPr>
            <a:spLocks noGrp="1"/>
          </p:cNvSpPr>
          <p:nvPr>
            <p:ph idx="1"/>
          </p:nvPr>
        </p:nvSpPr>
        <p:spPr>
          <a:xfrm>
            <a:off x="1187450" y="1484313"/>
            <a:ext cx="6624638" cy="5257800"/>
          </a:xfrm>
        </p:spPr>
        <p:txBody>
          <a:bodyPr>
            <a:normAutofit fontScale="85000" lnSpcReduction="10000"/>
          </a:bodyPr>
          <a:lstStyle/>
          <a:p>
            <a:pPr marL="365760" indent="-283464" eaLnBrk="1" fontAlgn="auto" hangingPunct="1">
              <a:spcAft>
                <a:spcPts val="0"/>
              </a:spcAft>
              <a:buFont typeface="Wingdings 2"/>
              <a:buChar char=""/>
              <a:defRPr/>
            </a:pPr>
            <a:r>
              <a:rPr lang="en-CA" dirty="0"/>
              <a:t>UNDP Knowledge Management Strategy Framework 2014-2017 </a:t>
            </a:r>
          </a:p>
          <a:p>
            <a:pPr marL="365760" indent="-283464" eaLnBrk="1" fontAlgn="auto" hangingPunct="1">
              <a:spcAft>
                <a:spcPts val="0"/>
              </a:spcAft>
              <a:buFont typeface="Wingdings 2"/>
              <a:buChar char=""/>
              <a:defRPr/>
            </a:pPr>
            <a:r>
              <a:rPr lang="en-CA" dirty="0"/>
              <a:t>Defines UNDP’s principles, objectives and priorities in KM </a:t>
            </a:r>
          </a:p>
          <a:p>
            <a:pPr marL="365760" indent="-283464" eaLnBrk="1" fontAlgn="auto" hangingPunct="1">
              <a:spcAft>
                <a:spcPts val="0"/>
              </a:spcAft>
              <a:buFont typeface="Wingdings 2"/>
              <a:buChar char=""/>
              <a:defRPr/>
            </a:pPr>
            <a:r>
              <a:rPr lang="en-CA" dirty="0"/>
              <a:t>Six priorities:</a:t>
            </a:r>
          </a:p>
          <a:p>
            <a:pPr marL="640080" lvl="1" indent="-237744" eaLnBrk="1" fontAlgn="auto" hangingPunct="1">
              <a:spcAft>
                <a:spcPts val="0"/>
              </a:spcAft>
              <a:buFont typeface="Verdana"/>
              <a:buChar char="◦"/>
              <a:defRPr/>
            </a:pPr>
            <a:r>
              <a:rPr lang="en-CA" dirty="0"/>
              <a:t>Organizational Learning and Knowledge Capture</a:t>
            </a:r>
          </a:p>
          <a:p>
            <a:pPr marL="640080" lvl="1" indent="-237744" eaLnBrk="1" fontAlgn="auto" hangingPunct="1">
              <a:spcAft>
                <a:spcPts val="0"/>
              </a:spcAft>
              <a:buFont typeface="Verdana"/>
              <a:buChar char="◦"/>
              <a:defRPr/>
            </a:pPr>
            <a:r>
              <a:rPr lang="en-CA" dirty="0"/>
              <a:t>Knowledge networking</a:t>
            </a:r>
          </a:p>
          <a:p>
            <a:pPr marL="640080" lvl="1" indent="-237744" eaLnBrk="1" fontAlgn="auto" hangingPunct="1">
              <a:spcAft>
                <a:spcPts val="0"/>
              </a:spcAft>
              <a:buFont typeface="Verdana"/>
              <a:buChar char="◦"/>
              <a:defRPr/>
            </a:pPr>
            <a:r>
              <a:rPr lang="en-CA" dirty="0"/>
              <a:t>Openness and public engagement</a:t>
            </a:r>
          </a:p>
          <a:p>
            <a:pPr marL="640080" lvl="1" indent="-237744" eaLnBrk="1" fontAlgn="auto" hangingPunct="1">
              <a:spcAft>
                <a:spcPts val="0"/>
              </a:spcAft>
              <a:buFont typeface="Verdana"/>
              <a:buChar char="◦"/>
              <a:defRPr/>
            </a:pPr>
            <a:r>
              <a:rPr lang="en-CA" dirty="0"/>
              <a:t>South-South Cooperation and External Client-Services</a:t>
            </a:r>
          </a:p>
          <a:p>
            <a:pPr marL="640080" lvl="1" indent="-237744" eaLnBrk="1" fontAlgn="auto" hangingPunct="1">
              <a:spcAft>
                <a:spcPts val="0"/>
              </a:spcAft>
              <a:buFont typeface="Verdana"/>
              <a:buChar char="◦"/>
              <a:defRPr/>
            </a:pPr>
            <a:r>
              <a:rPr lang="en-CA" dirty="0"/>
              <a:t>Data Analytics, Measurement and Incentives</a:t>
            </a:r>
          </a:p>
          <a:p>
            <a:pPr marL="640080" lvl="1" indent="-237744" eaLnBrk="1" fontAlgn="auto" hangingPunct="1">
              <a:spcAft>
                <a:spcPts val="0"/>
              </a:spcAft>
              <a:buFont typeface="Verdana"/>
              <a:buChar char="◦"/>
              <a:defRPr/>
            </a:pPr>
            <a:r>
              <a:rPr lang="en-CA" dirty="0"/>
              <a:t>Talent management and KM capacity</a:t>
            </a:r>
          </a:p>
        </p:txBody>
      </p:sp>
      <p:pic>
        <p:nvPicPr>
          <p:cNvPr id="1536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596188" y="1776413"/>
            <a:ext cx="1296987" cy="268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2194</TotalTime>
  <Words>3201</Words>
  <Application>Microsoft Office PowerPoint</Application>
  <PresentationFormat>On-screen Show (4:3)</PresentationFormat>
  <Paragraphs>376</Paragraphs>
  <Slides>38</Slides>
  <Notes>33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38</vt:i4>
      </vt:variant>
    </vt:vector>
  </HeadingPairs>
  <TitlesOfParts>
    <vt:vector size="44" baseType="lpstr">
      <vt:lpstr>Arial</vt:lpstr>
      <vt:lpstr>Calibri</vt:lpstr>
      <vt:lpstr>Gill Sans MT</vt:lpstr>
      <vt:lpstr>Verdana</vt:lpstr>
      <vt:lpstr>Wingdings 2</vt:lpstr>
      <vt:lpstr>Solstice</vt:lpstr>
      <vt:lpstr>Designing Appropriate Strategic Knowledge Management Approaches</vt:lpstr>
      <vt:lpstr>Overview of Unit 3</vt:lpstr>
      <vt:lpstr>What is a KM strategy?</vt:lpstr>
      <vt:lpstr>Focusing your KM interventions</vt:lpstr>
      <vt:lpstr>Structure of a KM strategy document</vt:lpstr>
      <vt:lpstr>Do we really need a KM strategy?</vt:lpstr>
      <vt:lpstr>Linking KM to institutional goals</vt:lpstr>
      <vt:lpstr>Diversity of KM strategies: IFAD</vt:lpstr>
      <vt:lpstr>Diversity of KM strategies: UNDP</vt:lpstr>
      <vt:lpstr>Diversity of KM strategies: CIAT</vt:lpstr>
      <vt:lpstr>Exercise: linking KM to institutional objectives</vt:lpstr>
      <vt:lpstr>Questions? Comments?</vt:lpstr>
      <vt:lpstr>Rationale for a KM strategy</vt:lpstr>
      <vt:lpstr>KM strategy process - stages</vt:lpstr>
      <vt:lpstr>KM strategy process - stages</vt:lpstr>
      <vt:lpstr>KM strategy process - stages</vt:lpstr>
      <vt:lpstr>KM strategy process - stages</vt:lpstr>
      <vt:lpstr>KM strategy process - stages</vt:lpstr>
      <vt:lpstr>KM strategy process - stages</vt:lpstr>
      <vt:lpstr>Structure of a KM strategy document</vt:lpstr>
      <vt:lpstr>KM strategy process - stages</vt:lpstr>
      <vt:lpstr>KM strategy process - stages</vt:lpstr>
      <vt:lpstr>Methods to develop a KM strategy: Knowledge Audit</vt:lpstr>
      <vt:lpstr>Methods to develop a KM strategy: Knowledge Audit</vt:lpstr>
      <vt:lpstr>What it looks like: Knowledge Audit</vt:lpstr>
      <vt:lpstr>Methods to develop a KM strategy: Social Network Analysis (SNA)</vt:lpstr>
      <vt:lpstr>Methods to develop a KM strategy: Social Network Analysis</vt:lpstr>
      <vt:lpstr>What it looks like: Social Network Analysis</vt:lpstr>
      <vt:lpstr>Methods to develop a KM strategy: KM Scan</vt:lpstr>
      <vt:lpstr>Methods to develop a KM strategy: KM Scan</vt:lpstr>
      <vt:lpstr>What it looks like: KM scan</vt:lpstr>
      <vt:lpstr>Building strong foundations of KM</vt:lpstr>
      <vt:lpstr>Develop the KM processes</vt:lpstr>
      <vt:lpstr>Strengthening the enablers of KM</vt:lpstr>
      <vt:lpstr>Operate within a given environment</vt:lpstr>
      <vt:lpstr>Exercise: Personal KM scan</vt:lpstr>
      <vt:lpstr>Questions? Comments?</vt:lpstr>
      <vt:lpstr>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Knowledge Management (KM)</dc:title>
  <dc:creator>lucie</dc:creator>
  <cp:lastModifiedBy>Ballantyne, Peter (ILRI)</cp:lastModifiedBy>
  <cp:revision>379</cp:revision>
  <dcterms:created xsi:type="dcterms:W3CDTF">2014-09-03T09:12:35Z</dcterms:created>
  <dcterms:modified xsi:type="dcterms:W3CDTF">2019-07-17T09:02:52Z</dcterms:modified>
</cp:coreProperties>
</file>