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 autoCompressPictures="0">
  <p:sldMasterIdLst>
    <p:sldMasterId id="2147493459" r:id="rId4"/>
    <p:sldMasterId id="2147493463" r:id="rId5"/>
    <p:sldMasterId id="2147493468" r:id="rId6"/>
  </p:sldMasterIdLst>
  <p:notesMasterIdLst>
    <p:notesMasterId r:id="rId14"/>
  </p:notesMasterIdLst>
  <p:handoutMasterIdLst>
    <p:handoutMasterId r:id="rId15"/>
  </p:handoutMasterIdLst>
  <p:sldIdLst>
    <p:sldId id="266" r:id="rId7"/>
    <p:sldId id="259" r:id="rId8"/>
    <p:sldId id="311" r:id="rId9"/>
    <p:sldId id="292" r:id="rId10"/>
    <p:sldId id="315" r:id="rId11"/>
    <p:sldId id="308" r:id="rId12"/>
    <p:sldId id="298" r:id="rId13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95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C00"/>
    <a:srgbClr val="2667FF"/>
    <a:srgbClr val="3A72AB"/>
    <a:srgbClr val="2072AE"/>
    <a:srgbClr val="284C80"/>
    <a:srgbClr val="BAD5E5"/>
    <a:srgbClr val="D4E1E8"/>
    <a:srgbClr val="7ABA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C083E6E3-FA7D-4D7B-A595-EF9225AFEA82}" styleName="Light Style 1 - Acc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91EBBBCC-DAD2-459C-BE2E-F6DE35CF9A28}" styleName="Dark Style 2 - Accent 3/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46F890A9-2807-4EBB-B81D-B2AA78EC7F39}" styleName="Dark Style 2 - Accent 5/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5202B0CA-FC54-4496-8BCA-5EF66A818D29}" styleName="Dark Styl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505E3EF-67EA-436B-97B2-0124C06EBD24}" styleName="Medium Style 4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C4B1156A-380E-4F78-BDF5-A606A8083BF9}" styleName="Medium Style 4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082" autoAdjust="0"/>
    <p:restoredTop sz="94742" autoAdjust="0"/>
  </p:normalViewPr>
  <p:slideViewPr>
    <p:cSldViewPr snapToGrid="0" snapToObjects="1">
      <p:cViewPr varScale="1">
        <p:scale>
          <a:sx n="138" d="100"/>
          <a:sy n="138" d="100"/>
        </p:scale>
        <p:origin x="432" y="120"/>
      </p:cViewPr>
      <p:guideLst>
        <p:guide orient="horz" pos="1620"/>
        <p:guide pos="2895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49" d="100"/>
        <a:sy n="149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5" Type="http://schemas.openxmlformats.org/officeDocument/2006/relationships/slideMaster" Target="slideMasters/slideMaster2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4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E83DD97-AE38-EE44-9BAF-F778073ACACA}" type="datetimeFigureOut">
              <a:rPr lang="en-US" smtClean="0"/>
              <a:t>4/7/2025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A50AE4-4981-C340-96D9-F6F16C5F10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589854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693A576-B0B7-6B46-9F1E-AF030D2C5E10}" type="datetimeFigureOut">
              <a:rPr lang="en-US" smtClean="0"/>
              <a:t>4/7/2025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BC26958-A1ED-794F-88BC-8475276990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649936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mpaign PPT Template_Light (No Logo)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190500" y="4767263"/>
            <a:ext cx="2133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A342B0-443A-6643-9770-4029C7C41CD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53851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3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9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3" y="1076327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0635F6-A5C0-4A9F-A2C7-8503C2AB144F}" type="datetimeFigureOut">
              <a:rPr lang="en-US" smtClean="0"/>
              <a:t>4/7/2025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342B0-443A-6643-9770-4029C7C41CD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7751509"/>
      </p:ext>
    </p:extLst>
  </p:cSld>
  <p:clrMapOvr>
    <a:masterClrMapping/>
  </p:clrMapOvr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4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0635F6-A5C0-4A9F-A2C7-8503C2AB144F}" type="datetimeFigureOut">
              <a:rPr lang="en-US" smtClean="0"/>
              <a:t>4/7/2025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342B0-443A-6643-9770-4029C7C41CD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93825637"/>
      </p:ext>
    </p:extLst>
  </p:cSld>
  <p:clrMapOvr>
    <a:masterClrMapping/>
  </p:clrMapOvr>
  <p:hf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0635F6-A5C0-4A9F-A2C7-8503C2AB144F}" type="datetimeFigureOut">
              <a:rPr lang="en-US" smtClean="0"/>
              <a:t>4/7/2025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342B0-443A-6643-9770-4029C7C41CD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1159315"/>
      </p:ext>
    </p:extLst>
  </p:cSld>
  <p:clrMapOvr>
    <a:masterClrMapping/>
  </p:clrMapOvr>
  <p:hf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54782"/>
            <a:ext cx="2057400" cy="329088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54782"/>
            <a:ext cx="6019800" cy="329088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0635F6-A5C0-4A9F-A2C7-8503C2AB144F}" type="datetimeFigureOut">
              <a:rPr lang="en-US" smtClean="0"/>
              <a:t>4/7/2025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342B0-443A-6643-9770-4029C7C41CD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0187557"/>
      </p:ext>
    </p:extLst>
  </p:cSld>
  <p:clrMapOvr>
    <a:masterClrMapping/>
  </p:clrMapOvr>
  <p:hf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ampaign PPT Template_Dark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180324" y="4767263"/>
            <a:ext cx="2133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09C000B1-5960-6944-89A5-99B203FAB2B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14236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ampaign PPT Template_L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190500" y="4767263"/>
            <a:ext cx="2133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A342B0-443A-6643-9770-4029C7C41CD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038221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ampaign PPT Template_Ligh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190500" y="4767263"/>
            <a:ext cx="2133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A342B0-443A-6643-9770-4029C7C41CD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59769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mpaign PPT Template_Light (Blank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190500" y="4767263"/>
            <a:ext cx="2133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A342B0-443A-6643-9770-4029C7C41CD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86114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20"/>
            <a:ext cx="7772400" cy="110251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0635F6-A5C0-4A9F-A2C7-8503C2AB144F}" type="datetimeFigureOut">
              <a:rPr lang="en-US" smtClean="0"/>
              <a:t>4/7/2025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342B0-443A-6643-9770-4029C7C41CD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6084033"/>
      </p:ext>
    </p:extLst>
  </p:cSld>
  <p:clrMapOvr>
    <a:masterClrMapping/>
  </p:clrMapOvr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0635F6-A5C0-4A9F-A2C7-8503C2AB144F}" type="datetimeFigureOut">
              <a:rPr lang="en-US" smtClean="0"/>
              <a:t>4/7/2025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342B0-443A-6643-9770-4029C7C41CD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7451864"/>
      </p:ext>
    </p:extLst>
  </p:cSld>
  <p:clrMapOvr>
    <a:masterClrMapping/>
  </p:clrMapOvr>
  <p:hf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0635F6-A5C0-4A9F-A2C7-8503C2AB144F}" type="datetimeFigureOut">
              <a:rPr lang="en-US" smtClean="0"/>
              <a:t>4/7/2025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342B0-443A-6643-9770-4029C7C41CD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3512386"/>
      </p:ext>
    </p:extLst>
  </p:cSld>
  <p:clrMapOvr>
    <a:masterClrMapping/>
  </p:clrMapOvr>
  <p:hf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900114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900114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0635F6-A5C0-4A9F-A2C7-8503C2AB144F}" type="datetimeFigureOut">
              <a:rPr lang="en-US" smtClean="0"/>
              <a:t>4/7/2025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342B0-443A-6643-9770-4029C7C41CD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7790351"/>
      </p:ext>
    </p:extLst>
  </p:cSld>
  <p:clrMapOvr>
    <a:masterClrMapping/>
  </p:clrMapOvr>
  <p:hf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8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8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0635F6-A5C0-4A9F-A2C7-8503C2AB144F}" type="datetimeFigureOut">
              <a:rPr lang="en-US" smtClean="0"/>
              <a:t>4/7/2025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342B0-443A-6643-9770-4029C7C41CD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0911525"/>
      </p:ext>
    </p:extLst>
  </p:cSld>
  <p:clrMapOvr>
    <a:masterClrMapping/>
  </p:clrMapOvr>
  <p:hf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0635F6-A5C0-4A9F-A2C7-8503C2AB144F}" type="datetimeFigureOut">
              <a:rPr lang="en-US" smtClean="0"/>
              <a:t>4/7/2025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342B0-443A-6643-9770-4029C7C41CD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3235512"/>
      </p:ext>
    </p:extLst>
  </p:cSld>
  <p:clrMapOvr>
    <a:masterClrMapping/>
  </p:clrMapOvr>
  <p:hf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0635F6-A5C0-4A9F-A2C7-8503C2AB144F}" type="datetimeFigureOut">
              <a:rPr lang="en-US" smtClean="0"/>
              <a:t>4/7/2025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342B0-443A-6643-9770-4029C7C41CD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396845"/>
      </p:ext>
    </p:extLst>
  </p:cSld>
  <p:clrMapOvr>
    <a:masterClrMapping/>
  </p:clrMapOvr>
  <p:hf hdr="0" ftr="0" dt="0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5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4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5" Type="http://schemas.openxmlformats.org/officeDocument/2006/relationships/theme" Target="../theme/theme3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190500" y="4767263"/>
            <a:ext cx="2133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A342B0-443A-6643-9770-4029C7C41CD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22890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462" r:id="rId1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190500" y="4767263"/>
            <a:ext cx="2133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A342B0-443A-6643-9770-4029C7C41CD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68996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466" r:id="rId1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0635F6-A5C0-4A9F-A2C7-8503C2AB144F}" type="datetimeFigureOut">
              <a:rPr lang="en-US" smtClean="0"/>
              <a:t>4/7/2025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A342B0-443A-6643-9770-4029C7C41CD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9339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469" r:id="rId1"/>
    <p:sldLayoutId id="2147493470" r:id="rId2"/>
    <p:sldLayoutId id="2147493471" r:id="rId3"/>
    <p:sldLayoutId id="2147493472" r:id="rId4"/>
    <p:sldLayoutId id="2147493473" r:id="rId5"/>
    <p:sldLayoutId id="2147493474" r:id="rId6"/>
    <p:sldLayoutId id="2147493475" r:id="rId7"/>
    <p:sldLayoutId id="2147493476" r:id="rId8"/>
    <p:sldLayoutId id="2147493477" r:id="rId9"/>
    <p:sldLayoutId id="2147493478" r:id="rId10"/>
    <p:sldLayoutId id="2147493479" r:id="rId11"/>
    <p:sldLayoutId id="2147493480" r:id="rId12"/>
    <p:sldLayoutId id="2147493481" r:id="rId13"/>
    <p:sldLayoutId id="2147493482" r:id="rId14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02413" y="2222936"/>
            <a:ext cx="8939174" cy="6976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lnSpc>
                <a:spcPct val="90000"/>
              </a:lnSpc>
              <a:spcBef>
                <a:spcPts val="400"/>
              </a:spcBef>
              <a:spcAft>
                <a:spcPct val="0"/>
              </a:spcAft>
              <a:defRPr/>
            </a:pPr>
            <a:r>
              <a:rPr lang="en-US" sz="2000" i="1" dirty="0">
                <a:solidFill>
                  <a:srgbClr val="292929"/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Sileshi Mekonnen</a:t>
            </a:r>
          </a:p>
          <a:p>
            <a:pPr fontAlgn="base">
              <a:lnSpc>
                <a:spcPct val="90000"/>
              </a:lnSpc>
              <a:spcBef>
                <a:spcPts val="400"/>
              </a:spcBef>
              <a:spcAft>
                <a:spcPct val="0"/>
              </a:spcAft>
              <a:defRPr/>
            </a:pPr>
            <a:r>
              <a:rPr lang="en-US" sz="2000" i="1" dirty="0">
                <a:solidFill>
                  <a:srgbClr val="292929"/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Private Sector, Abyssinia </a:t>
            </a:r>
            <a:r>
              <a:rPr lang="en-US" sz="2000" i="1" dirty="0" err="1">
                <a:solidFill>
                  <a:srgbClr val="292929"/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AgroVet</a:t>
            </a:r>
            <a:r>
              <a:rPr lang="en-US" sz="2000" i="1" dirty="0">
                <a:solidFill>
                  <a:srgbClr val="292929"/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 PLC</a:t>
            </a:r>
            <a:endParaRPr lang="en-CA" sz="2000" b="1" dirty="0">
              <a:solidFill>
                <a:srgbClr val="3A72AB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09729" y="982422"/>
            <a:ext cx="8939175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400" dirty="0">
                <a:solidFill>
                  <a:srgbClr val="C00000"/>
                </a:solidFill>
                <a:latin typeface="+mj-lt"/>
                <a:ea typeface="MS PGothic" pitchFamily="34" charset="-128"/>
              </a:rPr>
              <a:t>Experiences in Implementing Public-Private Partnership Approach for Contagious Caprine Pleuropneumonia Vaccination in </a:t>
            </a:r>
            <a:r>
              <a:rPr lang="en-US" sz="2400" dirty="0" err="1">
                <a:solidFill>
                  <a:srgbClr val="C00000"/>
                </a:solidFill>
                <a:latin typeface="+mj-lt"/>
                <a:ea typeface="MS PGothic" pitchFamily="34" charset="-128"/>
              </a:rPr>
              <a:t>Borena</a:t>
            </a:r>
            <a:r>
              <a:rPr lang="en-US" sz="2400" dirty="0">
                <a:solidFill>
                  <a:srgbClr val="C00000"/>
                </a:solidFill>
                <a:latin typeface="+mj-lt"/>
                <a:ea typeface="MS PGothic" pitchFamily="34" charset="-128"/>
              </a:rPr>
              <a:t> Zone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72DCA62-6993-28F5-C9D3-343AEC474EE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9764" y="3504233"/>
            <a:ext cx="7642087" cy="13136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ts val="400"/>
              </a:spcBef>
              <a:buFont typeface="Arial" panose="020B0604020202020204" pitchFamily="34" charset="0"/>
              <a:buNone/>
            </a:pPr>
            <a:r>
              <a:rPr lang="en-US" altLang="en-KE" sz="2000" dirty="0">
                <a:solidFill>
                  <a:srgbClr val="292929"/>
                </a:solidFill>
                <a:latin typeface="Calibri" panose="020F0502020204030204" pitchFamily="34" charset="0"/>
              </a:rPr>
              <a:t>Public-Private-Partnership for delivery of veterinary services</a:t>
            </a:r>
          </a:p>
          <a:p>
            <a:pPr eaLnBrk="1" hangingPunct="1">
              <a:lnSpc>
                <a:spcPct val="90000"/>
              </a:lnSpc>
              <a:spcBef>
                <a:spcPts val="400"/>
              </a:spcBef>
              <a:buFont typeface="Arial" panose="020B0604020202020204" pitchFamily="34" charset="0"/>
              <a:buNone/>
            </a:pPr>
            <a:r>
              <a:rPr lang="en-US" altLang="en-KE" sz="2000" dirty="0">
                <a:solidFill>
                  <a:srgbClr val="292929"/>
                </a:solidFill>
                <a:latin typeface="Calibri" panose="020F0502020204030204" pitchFamily="34" charset="0"/>
              </a:rPr>
              <a:t>Review and validation of PPP models for scaling out</a:t>
            </a:r>
          </a:p>
          <a:p>
            <a:pPr eaLnBrk="1" hangingPunct="1">
              <a:lnSpc>
                <a:spcPct val="90000"/>
              </a:lnSpc>
              <a:spcBef>
                <a:spcPts val="400"/>
              </a:spcBef>
              <a:buFont typeface="Arial" panose="020B0604020202020204" pitchFamily="34" charset="0"/>
              <a:buNone/>
            </a:pPr>
            <a:endParaRPr lang="en-US" altLang="en-KE" sz="2000" dirty="0">
              <a:solidFill>
                <a:srgbClr val="292929"/>
              </a:solidFill>
              <a:latin typeface="Calibri" panose="020F0502020204030204" pitchFamily="34" charset="0"/>
            </a:endParaRPr>
          </a:p>
          <a:p>
            <a:pPr eaLnBrk="1" hangingPunct="1">
              <a:lnSpc>
                <a:spcPct val="90000"/>
              </a:lnSpc>
              <a:spcBef>
                <a:spcPts val="400"/>
              </a:spcBef>
            </a:pPr>
            <a:r>
              <a:rPr lang="en-US" altLang="en-KE" sz="1600" dirty="0">
                <a:solidFill>
                  <a:srgbClr val="292929"/>
                </a:solidFill>
                <a:latin typeface="Calibri" panose="020F0502020204030204" pitchFamily="34" charset="0"/>
              </a:rPr>
              <a:t> </a:t>
            </a:r>
            <a:r>
              <a:rPr lang="en-US" sz="1600" kern="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ILRIETH campus, Azage Auditorium, Addis Ababa               </a:t>
            </a:r>
            <a:r>
              <a:rPr lang="en-US" altLang="en-KE" sz="1600" dirty="0">
                <a:solidFill>
                  <a:srgbClr val="292929"/>
                </a:solidFill>
                <a:latin typeface="Calibri" panose="020F0502020204030204" pitchFamily="34" charset="0"/>
              </a:rPr>
              <a:t>27 March 2025</a:t>
            </a:r>
          </a:p>
          <a:p>
            <a:pPr eaLnBrk="1" hangingPunct="1">
              <a:lnSpc>
                <a:spcPct val="90000"/>
              </a:lnSpc>
              <a:spcBef>
                <a:spcPts val="400"/>
              </a:spcBef>
              <a:buFont typeface="Arial" panose="020B0604020202020204" pitchFamily="34" charset="0"/>
              <a:buNone/>
            </a:pPr>
            <a:endParaRPr lang="en-US" sz="1600" kern="0" dirty="0">
              <a:effectLst/>
              <a:latin typeface="Aptos" panose="020B0004020202020204" pitchFamily="34" charset="0"/>
              <a:ea typeface="Aptos" panose="020B0004020202020204" pitchFamily="34" charset="0"/>
              <a:cs typeface="Aptos" panose="020B00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14673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-4851400" y="1790700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0" y="0"/>
            <a:ext cx="9023088" cy="461665"/>
          </a:xfrm>
          <a:prstGeom prst="rect">
            <a:avLst/>
          </a:prstGeom>
          <a:solidFill>
            <a:srgbClr val="FFCC00"/>
          </a:solidFill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2667FF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Introduction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0A342B0-443A-6643-9770-4029C7C41CD3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57EAF232-1E30-406E-8FDF-FDF79208765E}"/>
              </a:ext>
            </a:extLst>
          </p:cNvPr>
          <p:cNvSpPr txBox="1">
            <a:spLocks/>
          </p:cNvSpPr>
          <p:nvPr/>
        </p:nvSpPr>
        <p:spPr>
          <a:xfrm>
            <a:off x="402187" y="461665"/>
            <a:ext cx="8064496" cy="3965080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>
                <a:solidFill>
                  <a:srgbClr val="3A72AB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Goats are essential livelihood resources for pastoral communities in Ethiopia.</a:t>
            </a:r>
          </a:p>
          <a:p>
            <a:r>
              <a:rPr lang="en-US" sz="2000" dirty="0">
                <a:solidFill>
                  <a:srgbClr val="3A72AB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Contagious Caprine Pleuropneumonia (CCPP) is endemic in Ethiopia and significantly affects goat production, resulting in high mortality and morbidity rates.</a:t>
            </a:r>
          </a:p>
          <a:p>
            <a:pPr marL="0" indent="0">
              <a:buNone/>
            </a:pPr>
            <a:endParaRPr lang="en-US" sz="2000" dirty="0">
              <a:solidFill>
                <a:srgbClr val="3A72AB"/>
              </a:solidFill>
              <a:latin typeface="Segoe UI Semibold" panose="020B0702040204020203" pitchFamily="34" charset="0"/>
              <a:cs typeface="Segoe UI Semibold" panose="020B0702040204020203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33833E9-3A82-D201-F019-81CB468C7142}"/>
              </a:ext>
            </a:extLst>
          </p:cNvPr>
          <p:cNvSpPr txBox="1"/>
          <p:nvPr/>
        </p:nvSpPr>
        <p:spPr>
          <a:xfrm>
            <a:off x="0" y="2372614"/>
            <a:ext cx="9144000" cy="461665"/>
          </a:xfrm>
          <a:prstGeom prst="rect">
            <a:avLst/>
          </a:prstGeom>
          <a:solidFill>
            <a:srgbClr val="FFCC00"/>
          </a:solidFill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2667FF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Objectives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47A26C17-1EE1-4E0C-AE53-AD57EF566851}"/>
              </a:ext>
            </a:extLst>
          </p:cNvPr>
          <p:cNvSpPr/>
          <p:nvPr/>
        </p:nvSpPr>
        <p:spPr>
          <a:xfrm>
            <a:off x="251503" y="3030524"/>
            <a:ext cx="8365863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2072AE"/>
                </a:solidFill>
                <a:latin typeface="Segoe UI Semibold" panose="020B0702040204020203" pitchFamily="34" charset="0"/>
                <a:ea typeface="Times New Roman" panose="02020603050405020304" pitchFamily="18" charset="0"/>
                <a:cs typeface="Segoe UI Semibold" panose="020B0702040204020203" pitchFamily="34" charset="0"/>
              </a:rPr>
              <a:t>To design and test an innovative, effective, and efficient model for delivering the CCPP vaccine, led by the private sector.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>
              <a:solidFill>
                <a:srgbClr val="2072AE"/>
              </a:solidFill>
              <a:latin typeface="Segoe UI Semibold" panose="020B0702040204020203" pitchFamily="34" charset="0"/>
              <a:cs typeface="Segoe UI Semibold" panose="020B0702040204020203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2072AE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To generate evidence for policy and institutional changes to support private-sector vaccine delivery for livestock diseases in Ethiopia.</a:t>
            </a:r>
            <a:endParaRPr lang="en-US" sz="2400" dirty="0">
              <a:solidFill>
                <a:srgbClr val="2072AE"/>
              </a:solidFill>
              <a:latin typeface="Segoe UI Semibold" panose="020B0702040204020203" pitchFamily="34" charset="0"/>
              <a:cs typeface="Segoe UI Semibold" panose="020B07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620104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8B8B554-D3D2-FDB7-206E-949BA3D7FA8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F8A5969-917E-A3DA-50D3-87909D137D5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0A342B0-443A-6643-9770-4029C7C41CD3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90A3553-17B7-BDB1-663E-D00BF39C1CB3}"/>
              </a:ext>
            </a:extLst>
          </p:cNvPr>
          <p:cNvSpPr txBox="1"/>
          <p:nvPr/>
        </p:nvSpPr>
        <p:spPr>
          <a:xfrm>
            <a:off x="6609" y="664620"/>
            <a:ext cx="8988535" cy="45550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US" sz="2000" dirty="0">
              <a:solidFill>
                <a:srgbClr val="2072AE"/>
              </a:solidFill>
              <a:latin typeface="Segoe UI Semibold" panose="020B0702040204020203" pitchFamily="34" charset="0"/>
              <a:cs typeface="Segoe UI Semibold" panose="020B0702040204020203" pitchFamily="34" charset="0"/>
            </a:endParaRP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2000" dirty="0">
                <a:solidFill>
                  <a:srgbClr val="2072AE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Obtain consent from the Authorities</a:t>
            </a: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2000" dirty="0">
                <a:solidFill>
                  <a:srgbClr val="2072AE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Identification of intervention areas</a:t>
            </a:r>
          </a:p>
          <a:p>
            <a:pPr marL="342900" indent="-342900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000" dirty="0">
                <a:solidFill>
                  <a:srgbClr val="2072AE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Study on the willingness of pastoralists to pay for the CCPP vaccine and vaccination services</a:t>
            </a:r>
          </a:p>
          <a:p>
            <a:pPr marL="342900" indent="-342900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000" dirty="0">
                <a:solidFill>
                  <a:srgbClr val="2072AE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Selection of Franchisees</a:t>
            </a:r>
          </a:p>
          <a:p>
            <a:pPr marL="342900" indent="-342900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000" dirty="0">
                <a:solidFill>
                  <a:srgbClr val="2072AE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Provision of refresher training for CAHWs</a:t>
            </a:r>
          </a:p>
          <a:p>
            <a:pPr marL="342900" indent="-342900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000" dirty="0">
                <a:solidFill>
                  <a:srgbClr val="2072AE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Broadcasting of vaccination programs through local FM Radio in Afan Oromo</a:t>
            </a:r>
          </a:p>
          <a:p>
            <a:pPr marL="342900" indent="-342900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000" dirty="0">
                <a:solidFill>
                  <a:srgbClr val="2072AE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Conducting vaccination</a:t>
            </a:r>
          </a:p>
          <a:p>
            <a:pPr marR="0" lvl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lang="en-US" sz="2000" dirty="0">
              <a:solidFill>
                <a:srgbClr val="2072AE"/>
              </a:solidFill>
              <a:latin typeface="Segoe UI Semibold" panose="020B0702040204020203" pitchFamily="34" charset="0"/>
              <a:cs typeface="Segoe UI Semibold" panose="020B0702040204020203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0" y="372232"/>
            <a:ext cx="9144000" cy="461665"/>
          </a:xfrm>
          <a:prstGeom prst="rect">
            <a:avLst/>
          </a:prstGeom>
          <a:solidFill>
            <a:srgbClr val="FFCC00"/>
          </a:solidFill>
        </p:spPr>
        <p:txBody>
          <a:bodyPr wrap="square">
            <a:spAutoFit/>
          </a:bodyPr>
          <a:lstStyle/>
          <a:p>
            <a:r>
              <a:rPr lang="en-US" sz="2400" b="1" dirty="0">
                <a:solidFill>
                  <a:srgbClr val="2667FF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Approaches</a:t>
            </a:r>
          </a:p>
        </p:txBody>
      </p:sp>
    </p:spTree>
    <p:extLst>
      <p:ext uri="{BB962C8B-B14F-4D97-AF65-F5344CB8AC3E}">
        <p14:creationId xmlns:p14="http://schemas.microsoft.com/office/powerpoint/2010/main" val="38196978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0A342B0-443A-6643-9770-4029C7C41CD3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0" y="344"/>
            <a:ext cx="9082007" cy="584775"/>
          </a:xfrm>
          <a:prstGeom prst="rect">
            <a:avLst/>
          </a:prstGeom>
          <a:solidFill>
            <a:srgbClr val="FFCC00"/>
          </a:solidFill>
        </p:spPr>
        <p:txBody>
          <a:bodyPr wrap="square">
            <a:spAutoFit/>
          </a:bodyPr>
          <a:lstStyle/>
          <a:p>
            <a:r>
              <a:rPr lang="en-US" sz="2400" b="1" dirty="0">
                <a:solidFill>
                  <a:srgbClr val="2667FF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Key</a:t>
            </a:r>
            <a:r>
              <a:rPr lang="en-US" sz="3200" b="1" dirty="0">
                <a:solidFill>
                  <a:srgbClr val="2667FF"/>
                </a:solidFill>
              </a:rPr>
              <a:t> </a:t>
            </a:r>
            <a:r>
              <a:rPr lang="en-US" sz="2400" b="1" dirty="0">
                <a:solidFill>
                  <a:srgbClr val="2667FF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achievements</a:t>
            </a:r>
          </a:p>
        </p:txBody>
      </p:sp>
      <p:sp>
        <p:nvSpPr>
          <p:cNvPr id="4" name="Rectangle 3"/>
          <p:cNvSpPr/>
          <p:nvPr/>
        </p:nvSpPr>
        <p:spPr>
          <a:xfrm>
            <a:off x="269973" y="585119"/>
            <a:ext cx="9004515" cy="58169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en-US" sz="2000" dirty="0">
                <a:solidFill>
                  <a:schemeClr val="accent1">
                    <a:lumMod val="75000"/>
                  </a:schemeClr>
                </a:solidFill>
                <a:latin typeface="Segoe UI Semibold" pitchFamily="34" charset="0"/>
                <a:cs typeface="Segoe UI Semibold" pitchFamily="34" charset="0"/>
              </a:rPr>
              <a:t>An innovative PPP franchise business model has been developed.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en-US" sz="2000" dirty="0">
                <a:solidFill>
                  <a:schemeClr val="accent1">
                    <a:lumMod val="75000"/>
                  </a:schemeClr>
                </a:solidFill>
                <a:latin typeface="Segoe UI Semibold" pitchFamily="34" charset="0"/>
                <a:cs typeface="Segoe UI Semibold" pitchFamily="34" charset="0"/>
              </a:rPr>
              <a:t>Vaccination of goats against CCPP was successfully implemented where 89% of the total population of goats vaccinated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en-US" sz="2000" dirty="0">
                <a:solidFill>
                  <a:schemeClr val="accent1">
                    <a:lumMod val="75000"/>
                  </a:schemeClr>
                </a:solidFill>
                <a:latin typeface="Segoe UI Semibold" pitchFamily="34" charset="0"/>
                <a:cs typeface="Segoe UI Semibold" pitchFamily="34" charset="0"/>
              </a:rPr>
              <a:t>Pastoralists voluntarily paid for the CCPP vaccine and vaccination services. 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en-US" sz="2000" dirty="0">
                <a:solidFill>
                  <a:schemeClr val="accent1">
                    <a:lumMod val="75000"/>
                  </a:schemeClr>
                </a:solidFill>
                <a:latin typeface="Segoe UI Semibold" pitchFamily="34" charset="0"/>
                <a:cs typeface="Segoe UI Semibold" pitchFamily="34" charset="0"/>
              </a:rPr>
              <a:t>Certificates were provided to goat owners as evidence that their goats had been vaccinated against CCPP.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en-US" sz="2000" dirty="0">
                <a:solidFill>
                  <a:schemeClr val="accent1">
                    <a:lumMod val="75000"/>
                  </a:schemeClr>
                </a:solidFill>
                <a:latin typeface="Segoe UI Semibold" pitchFamily="34" charset="0"/>
                <a:cs typeface="Segoe UI Semibold" pitchFamily="34" charset="0"/>
              </a:rPr>
              <a:t>CCPP vaccination has been scaled up by Borena Zone Administration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en-US" sz="2000" dirty="0">
                <a:solidFill>
                  <a:schemeClr val="accent1">
                    <a:lumMod val="75000"/>
                  </a:schemeClr>
                </a:solidFill>
                <a:latin typeface="Segoe UI Semibold" pitchFamily="34" charset="0"/>
                <a:cs typeface="Segoe UI Semibold" pitchFamily="34" charset="0"/>
              </a:rPr>
              <a:t>PPP implementation by the private sector has been successfully proven</a:t>
            </a:r>
          </a:p>
          <a:p>
            <a:pPr marL="457200" indent="-457200">
              <a:lnSpc>
                <a:spcPct val="150000"/>
              </a:lnSpc>
              <a:buFontTx/>
              <a:buAutoNum type="arabicPeriod" startAt="6"/>
            </a:pPr>
            <a:endParaRPr lang="en-US" dirty="0">
              <a:solidFill>
                <a:schemeClr val="accent1">
                  <a:lumMod val="75000"/>
                </a:schemeClr>
              </a:solidFill>
              <a:latin typeface="Segoe UI Semibold" pitchFamily="34" charset="0"/>
              <a:cs typeface="Segoe UI Semibold" pitchFamily="34" charset="0"/>
            </a:endParaRPr>
          </a:p>
          <a:p>
            <a:pPr marL="457200" indent="-457200">
              <a:lnSpc>
                <a:spcPct val="150000"/>
              </a:lnSpc>
              <a:buFontTx/>
              <a:buAutoNum type="arabicPeriod" startAt="6"/>
            </a:pPr>
            <a:endParaRPr lang="en-US" sz="2000" dirty="0">
              <a:solidFill>
                <a:schemeClr val="accent1">
                  <a:lumMod val="75000"/>
                </a:schemeClr>
              </a:solidFill>
              <a:latin typeface="Segoe UI Semibold" pitchFamily="34" charset="0"/>
              <a:cs typeface="Segoe UI Semibold" pitchFamily="34" charset="0"/>
            </a:endParaRPr>
          </a:p>
          <a:p>
            <a:pPr marL="457200" indent="-457200">
              <a:lnSpc>
                <a:spcPct val="150000"/>
              </a:lnSpc>
              <a:buAutoNum type="arabicPeriod" startAt="6"/>
            </a:pPr>
            <a:endParaRPr lang="en-US" sz="1800" dirty="0">
              <a:solidFill>
                <a:schemeClr val="accent1">
                  <a:lumMod val="75000"/>
                </a:schemeClr>
              </a:solidFill>
              <a:latin typeface="Segoe UI Semibold" pitchFamily="34" charset="0"/>
              <a:cs typeface="Segoe UI Semibold" pitchFamily="34" charset="0"/>
            </a:endParaRPr>
          </a:p>
          <a:p>
            <a:pPr marL="342900" indent="-342900">
              <a:buFont typeface="+mj-lt"/>
              <a:buAutoNum type="arabicPeriod"/>
            </a:pPr>
            <a:endParaRPr lang="en-US" dirty="0">
              <a:solidFill>
                <a:schemeClr val="accent1">
                  <a:lumMod val="75000"/>
                </a:schemeClr>
              </a:solidFill>
              <a:latin typeface="Segoe UI Semibold" pitchFamily="34" charset="0"/>
              <a:cs typeface="Segoe UI Semibold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670990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09B3125-E058-7A05-6686-79C6B85FCA6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0A342B0-443A-6643-9770-4029C7C41CD3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DF279CE-D0E5-B678-A27C-8B537BEBDD83}"/>
              </a:ext>
            </a:extLst>
          </p:cNvPr>
          <p:cNvSpPr txBox="1"/>
          <p:nvPr/>
        </p:nvSpPr>
        <p:spPr>
          <a:xfrm>
            <a:off x="446567" y="628534"/>
            <a:ext cx="7921256" cy="240065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accent1">
                    <a:lumMod val="75000"/>
                  </a:schemeClr>
                </a:solidFill>
                <a:latin typeface="Segoe UI Semibold" pitchFamily="34" charset="0"/>
                <a:cs typeface="Segoe UI Semibold" pitchFamily="34" charset="0"/>
              </a:rPr>
              <a:t>Provision of free vaccination services by the Government and NGOs.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accent1">
                    <a:lumMod val="75000"/>
                  </a:schemeClr>
                </a:solidFill>
                <a:latin typeface="Segoe UI Semibold" pitchFamily="34" charset="0"/>
                <a:cs typeface="Segoe UI Semibold" pitchFamily="34" charset="0"/>
              </a:rPr>
              <a:t>Poor awareness about PPP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accent1">
                    <a:lumMod val="75000"/>
                  </a:schemeClr>
                </a:solidFill>
                <a:latin typeface="Segoe UI Semibold" pitchFamily="34" charset="0"/>
                <a:cs typeface="Segoe UI Semibold" pitchFamily="34" charset="0"/>
              </a:rPr>
              <a:t>Illegal activities in veterinary service delivery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sz="2000" dirty="0">
              <a:solidFill>
                <a:schemeClr val="accent1">
                  <a:lumMod val="75000"/>
                </a:schemeClr>
              </a:solidFill>
              <a:latin typeface="Segoe UI Semibold" pitchFamily="34" charset="0"/>
              <a:cs typeface="Segoe UI Semibold" pitchFamily="34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D3D3BE1B-C92F-8FF2-ED6E-664E2F6AA106}"/>
              </a:ext>
            </a:extLst>
          </p:cNvPr>
          <p:cNvSpPr/>
          <p:nvPr/>
        </p:nvSpPr>
        <p:spPr>
          <a:xfrm>
            <a:off x="61993" y="166869"/>
            <a:ext cx="9082007" cy="461665"/>
          </a:xfrm>
          <a:prstGeom prst="rect">
            <a:avLst/>
          </a:prstGeom>
          <a:solidFill>
            <a:srgbClr val="FFCC00"/>
          </a:solidFill>
        </p:spPr>
        <p:txBody>
          <a:bodyPr wrap="square">
            <a:spAutoFit/>
          </a:bodyPr>
          <a:lstStyle/>
          <a:p>
            <a:r>
              <a:rPr lang="en-US" sz="2400" b="1" dirty="0">
                <a:solidFill>
                  <a:srgbClr val="2667FF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Challenges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49241AAE-7B03-31ED-A692-637B34E9037B}"/>
              </a:ext>
            </a:extLst>
          </p:cNvPr>
          <p:cNvSpPr/>
          <p:nvPr/>
        </p:nvSpPr>
        <p:spPr>
          <a:xfrm>
            <a:off x="1" y="2940951"/>
            <a:ext cx="9143999" cy="584775"/>
          </a:xfrm>
          <a:prstGeom prst="rect">
            <a:avLst/>
          </a:prstGeom>
          <a:solidFill>
            <a:srgbClr val="FFCC00"/>
          </a:solidFill>
        </p:spPr>
        <p:txBody>
          <a:bodyPr wrap="square">
            <a:spAutoFit/>
          </a:bodyPr>
          <a:lstStyle/>
          <a:p>
            <a:r>
              <a:rPr lang="en-US" sz="2400" b="1" dirty="0">
                <a:solidFill>
                  <a:srgbClr val="2667FF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Lessons</a:t>
            </a:r>
            <a:r>
              <a:rPr lang="en-US" sz="3200" b="1" dirty="0">
                <a:solidFill>
                  <a:srgbClr val="2667FF"/>
                </a:solidFill>
              </a:rPr>
              <a:t> </a:t>
            </a:r>
            <a:r>
              <a:rPr lang="en-US" sz="2400" b="1" dirty="0">
                <a:solidFill>
                  <a:srgbClr val="2667FF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learned</a:t>
            </a:r>
            <a:r>
              <a:rPr lang="en-US" sz="3200" b="1" dirty="0">
                <a:solidFill>
                  <a:srgbClr val="2667FF"/>
                </a:solidFill>
              </a:rPr>
              <a:t>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EE86C71-370C-8774-7D6E-6DC5573BA696}"/>
              </a:ext>
            </a:extLst>
          </p:cNvPr>
          <p:cNvSpPr txBox="1"/>
          <p:nvPr/>
        </p:nvSpPr>
        <p:spPr>
          <a:xfrm>
            <a:off x="446566" y="3433533"/>
            <a:ext cx="8697433" cy="133914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lvl="0" indent="-342900" algn="just">
              <a:lnSpc>
                <a:spcPct val="115000"/>
              </a:lnSpc>
              <a:buFont typeface="Symbol" panose="05050102010706020507" pitchFamily="18" charset="2"/>
              <a:buChar char=""/>
            </a:pPr>
            <a:endParaRPr lang="en-US" sz="1800" dirty="0">
              <a:solidFill>
                <a:schemeClr val="accent1">
                  <a:lumMod val="75000"/>
                </a:schemeClr>
              </a:solidFill>
              <a:latin typeface="Segoe UI Semibold" pitchFamily="34" charset="0"/>
              <a:cs typeface="Segoe UI Semibold" pitchFamily="34" charset="0"/>
            </a:endParaRPr>
          </a:p>
          <a:p>
            <a:pPr marL="342900" lvl="0" indent="-342900" algn="just">
              <a:lnSpc>
                <a:spcPct val="115000"/>
              </a:lnSpc>
              <a:buFont typeface="Symbol" panose="05050102010706020507" pitchFamily="18" charset="2"/>
              <a:buChar char=""/>
            </a:pPr>
            <a:r>
              <a:rPr lang="en-US" sz="1800" dirty="0">
                <a:solidFill>
                  <a:schemeClr val="accent1">
                    <a:lumMod val="75000"/>
                  </a:schemeClr>
                </a:solidFill>
                <a:latin typeface="Segoe UI Semibold" pitchFamily="34" charset="0"/>
                <a:cs typeface="Segoe UI Semibold" pitchFamily="34" charset="0"/>
              </a:rPr>
              <a:t>Collaboration with Aba </a:t>
            </a:r>
            <a:r>
              <a:rPr lang="en-US" sz="1800" dirty="0" err="1">
                <a:solidFill>
                  <a:schemeClr val="accent1">
                    <a:lumMod val="75000"/>
                  </a:schemeClr>
                </a:solidFill>
                <a:latin typeface="Segoe UI Semibold" pitchFamily="34" charset="0"/>
                <a:cs typeface="Segoe UI Semibold" pitchFamily="34" charset="0"/>
              </a:rPr>
              <a:t>Gedas</a:t>
            </a:r>
            <a:r>
              <a:rPr lang="en-US" sz="1800" dirty="0">
                <a:solidFill>
                  <a:schemeClr val="accent1">
                    <a:lumMod val="75000"/>
                  </a:schemeClr>
                </a:solidFill>
                <a:latin typeface="Segoe UI Semibold" pitchFamily="34" charset="0"/>
                <a:cs typeface="Segoe UI Semibold" pitchFamily="34" charset="0"/>
              </a:rPr>
              <a:t>, zonal and district task forces, and community leaders and elders was essential for effective community mobilization and the successful implementation of the CCPP vaccination campaign.</a:t>
            </a:r>
          </a:p>
        </p:txBody>
      </p:sp>
    </p:spTree>
    <p:extLst>
      <p:ext uri="{BB962C8B-B14F-4D97-AF65-F5344CB8AC3E}">
        <p14:creationId xmlns:p14="http://schemas.microsoft.com/office/powerpoint/2010/main" val="420426347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0A342B0-443A-6643-9770-4029C7C41CD3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0" y="344"/>
            <a:ext cx="9082007" cy="584775"/>
          </a:xfrm>
          <a:prstGeom prst="rect">
            <a:avLst/>
          </a:prstGeom>
          <a:solidFill>
            <a:srgbClr val="FFCC00"/>
          </a:solidFill>
        </p:spPr>
        <p:txBody>
          <a:bodyPr wrap="square">
            <a:spAutoFit/>
          </a:bodyPr>
          <a:lstStyle/>
          <a:p>
            <a:r>
              <a:rPr lang="en-US" sz="2400" b="1" dirty="0">
                <a:solidFill>
                  <a:srgbClr val="2667FF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Conclusion</a:t>
            </a:r>
            <a:r>
              <a:rPr lang="en-US" sz="3200" b="1" dirty="0">
                <a:solidFill>
                  <a:srgbClr val="2667FF"/>
                </a:solidFill>
              </a:rPr>
              <a:t> </a:t>
            </a:r>
            <a:r>
              <a:rPr lang="en-US" sz="2400" b="1" dirty="0">
                <a:solidFill>
                  <a:srgbClr val="2667FF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and</a:t>
            </a:r>
            <a:r>
              <a:rPr lang="en-US" sz="3200" b="1" dirty="0">
                <a:solidFill>
                  <a:srgbClr val="2667FF"/>
                </a:solidFill>
              </a:rPr>
              <a:t> </a:t>
            </a:r>
            <a:r>
              <a:rPr lang="en-US" sz="2400" b="1" dirty="0">
                <a:solidFill>
                  <a:srgbClr val="2667FF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Recommendation</a:t>
            </a:r>
          </a:p>
        </p:txBody>
      </p:sp>
      <p:sp>
        <p:nvSpPr>
          <p:cNvPr id="5" name="Rectangle 4"/>
          <p:cNvSpPr/>
          <p:nvPr/>
        </p:nvSpPr>
        <p:spPr>
          <a:xfrm>
            <a:off x="0" y="585119"/>
            <a:ext cx="9012265" cy="517064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1">
                    <a:lumMod val="75000"/>
                  </a:schemeClr>
                </a:solidFill>
                <a:latin typeface="Segoe UI Semibold" pitchFamily="34" charset="0"/>
                <a:cs typeface="Segoe UI Semibold" pitchFamily="34" charset="0"/>
              </a:rPr>
              <a:t>CCPP vaccine delivery through an innovative PPP Franchise Model was successfully implemented in Borena zone.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1">
                    <a:lumMod val="75000"/>
                  </a:schemeClr>
                </a:solidFill>
                <a:latin typeface="Segoe UI Semibold" pitchFamily="34" charset="0"/>
                <a:cs typeface="Segoe UI Semibold" pitchFamily="34" charset="0"/>
              </a:rPr>
              <a:t>Pastoralists willingly covered the costs for the CCPP vaccine and the vaccination services.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1">
                    <a:lumMod val="75000"/>
                  </a:schemeClr>
                </a:solidFill>
                <a:latin typeface="Segoe UI Semibold" pitchFamily="34" charset="0"/>
                <a:cs typeface="Segoe UI Semibold" pitchFamily="34" charset="0"/>
              </a:rPr>
              <a:t>CCPP vaccination has been scaled up by Borena Zone Administration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1">
                    <a:lumMod val="75000"/>
                  </a:schemeClr>
                </a:solidFill>
                <a:latin typeface="Segoe UI Semibold" pitchFamily="34" charset="0"/>
                <a:cs typeface="Segoe UI Semibold" pitchFamily="34" charset="0"/>
              </a:rPr>
              <a:t>This achievement can be considered as a significant breakthrough in advancing PPP efforts ensuring the delivery of high-quality CCPP vaccines by the private sector.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1">
                    <a:lumMod val="75000"/>
                  </a:schemeClr>
                </a:solidFill>
                <a:latin typeface="Segoe UI Semibold" pitchFamily="34" charset="0"/>
                <a:cs typeface="Segoe UI Semibold" pitchFamily="34" charset="0"/>
              </a:rPr>
              <a:t>Practical evidence generated can be recommended to support policymakers in developing a national CCPP vaccination and other disease intervention strategies.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sz="2000" dirty="0">
              <a:solidFill>
                <a:schemeClr val="accent1">
                  <a:lumMod val="75000"/>
                </a:schemeClr>
              </a:solidFill>
              <a:latin typeface="Segoe UI Semibold" pitchFamily="34" charset="0"/>
              <a:cs typeface="Segoe UI Semibold" pitchFamily="34" charset="0"/>
            </a:endParaRP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sz="2000" dirty="0">
              <a:solidFill>
                <a:schemeClr val="accent1">
                  <a:lumMod val="75000"/>
                </a:schemeClr>
              </a:solidFill>
              <a:latin typeface="Segoe UI Semibold" pitchFamily="34" charset="0"/>
              <a:cs typeface="Segoe UI Semibold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0056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97C7EB6-2FB2-0C9A-84D2-807B1406717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0A342B0-443A-6643-9770-4029C7C41CD3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7CFBF77-D5F3-9915-B2AC-B127EA09FC7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2844" y="327378"/>
            <a:ext cx="8161867" cy="4714521"/>
          </a:xfrm>
          <a:prstGeom prst="rect">
            <a:avLst/>
          </a:prstGeom>
        </p:spPr>
      </p:pic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A4B6366F-A1AB-5720-4821-64F68B7BF231}"/>
              </a:ext>
            </a:extLst>
          </p:cNvPr>
          <p:cNvSpPr/>
          <p:nvPr/>
        </p:nvSpPr>
        <p:spPr>
          <a:xfrm>
            <a:off x="5765543" y="4176963"/>
            <a:ext cx="2859168" cy="853647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b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1922445593"/>
      </p:ext>
    </p:extLst>
  </p:cSld>
  <p:clrMapOvr>
    <a:masterClrMapping/>
  </p:clrMapOvr>
</p:sld>
</file>

<file path=ppt/theme/theme1.xml><?xml version="1.0" encoding="utf-8"?>
<a:theme xmlns:a="http://schemas.openxmlformats.org/drawingml/2006/main" name="Campaign PPT Template_Light (No Logo)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Campaign PPT Template_Light (Blank)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DE64AEEDD9B7A4D93545ACBE97D4615" ma:contentTypeVersion="2" ma:contentTypeDescription="Create a new document." ma:contentTypeScope="" ma:versionID="f49002b78e3a4a71b814eef46a983816">
  <xsd:schema xmlns:xsd="http://www.w3.org/2001/XMLSchema" xmlns:xs="http://www.w3.org/2001/XMLSchema" xmlns:p="http://schemas.microsoft.com/office/2006/metadata/properties" xmlns:ns2="http://schemas.microsoft.com/sharepoint/v3/fields" targetNamespace="http://schemas.microsoft.com/office/2006/metadata/properties" ma:root="true" ma:fieldsID="38f6db2dd0d9a0cf6a8dc37be32b365b" ns2:_="">
    <xsd:import namespace="http://schemas.microsoft.com/sharepoint/v3/fields"/>
    <xsd:element name="properties">
      <xsd:complexType>
        <xsd:sequence>
          <xsd:element name="documentManagement">
            <xsd:complexType>
              <xsd:all>
                <xsd:element ref="ns2:_Status" minOccurs="0"/>
                <xsd:element ref="ns2:_Vers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/fields" elementFormDefault="qualified">
    <xsd:import namespace="http://schemas.microsoft.com/office/2006/documentManagement/types"/>
    <xsd:import namespace="http://schemas.microsoft.com/office/infopath/2007/PartnerControls"/>
    <xsd:element name="_Status" ma:index="8" nillable="true" ma:displayName="Status" ma:default="Not Started" ma:internalName="_Status">
      <xsd:simpleType>
        <xsd:union memberTypes="dms:Text">
          <xsd:simpleType>
            <xsd:restriction base="dms:Choice">
              <xsd:enumeration value="Not Started"/>
              <xsd:enumeration value="Draft"/>
              <xsd:enumeration value="Reviewed"/>
              <xsd:enumeration value="Scheduled"/>
              <xsd:enumeration value="Published"/>
              <xsd:enumeration value="Final"/>
              <xsd:enumeration value="Expired"/>
            </xsd:restriction>
          </xsd:simpleType>
        </xsd:union>
      </xsd:simpleType>
    </xsd:element>
    <xsd:element name="_Version" ma:index="9" nillable="true" ma:displayName="Version" ma:internalName="_Version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 ma:displayName="Status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Version xmlns="http://schemas.microsoft.com/sharepoint/v3/fields" xsi:nil="true"/>
    <_Status xmlns="http://schemas.microsoft.com/sharepoint/v3/fields">Not Started</_Status>
  </documentManagement>
</p:properties>
</file>

<file path=customXml/itemProps1.xml><?xml version="1.0" encoding="utf-8"?>
<ds:datastoreItem xmlns:ds="http://schemas.openxmlformats.org/officeDocument/2006/customXml" ds:itemID="{E4214858-785C-42F7-BE66-6D0E79395FC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/fields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87D2A1B0-FF3E-4009-940D-AED0EB70AA20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7B6F2769-7194-4217-93D3-3AF3A4742282}">
  <ds:schemaRefs>
    <ds:schemaRef ds:uri="http://schemas.openxmlformats.org/package/2006/metadata/core-properties"/>
    <ds:schemaRef ds:uri="http://www.w3.org/XML/1998/namespace"/>
    <ds:schemaRef ds:uri="http://purl.org/dc/elements/1.1/"/>
    <ds:schemaRef ds:uri="http://purl.org/dc/terms/"/>
    <ds:schemaRef ds:uri="http://schemas.microsoft.com/office/2006/metadata/properties"/>
    <ds:schemaRef ds:uri="http://schemas.microsoft.com/office/2006/documentManagement/types"/>
    <ds:schemaRef ds:uri="http://schemas.microsoft.com/sharepoint/v3/fields"/>
    <ds:schemaRef ds:uri="http://schemas.microsoft.com/office/infopath/2007/PartnerControls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UA PPT Template_Light.potx</Template>
  <TotalTime>4947</TotalTime>
  <Words>407</Words>
  <Application>Microsoft Office PowerPoint</Application>
  <PresentationFormat>On-screen Show (16:9)</PresentationFormat>
  <Paragraphs>52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7</vt:i4>
      </vt:variant>
    </vt:vector>
  </HeadingPairs>
  <TitlesOfParts>
    <vt:vector size="16" baseType="lpstr">
      <vt:lpstr>Aptos</vt:lpstr>
      <vt:lpstr>Arial</vt:lpstr>
      <vt:lpstr>Calibri</vt:lpstr>
      <vt:lpstr>Segoe UI</vt:lpstr>
      <vt:lpstr>Segoe UI Semibold</vt:lpstr>
      <vt:lpstr>Symbol</vt:lpstr>
      <vt:lpstr>Campaign PPT Template_Light (No Logo)</vt:lpstr>
      <vt:lpstr>Campaign PPT Template_Light (Blank)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FileNewTemplate</dc:title>
  <dc:creator>Diana</dc:creator>
  <cp:lastModifiedBy>Mulat, Bizuwork (ILRI)</cp:lastModifiedBy>
  <cp:revision>316</cp:revision>
  <cp:lastPrinted>2023-08-29T12:39:45Z</cp:lastPrinted>
  <dcterms:created xsi:type="dcterms:W3CDTF">2010-04-12T23:12:02Z</dcterms:created>
  <dcterms:modified xsi:type="dcterms:W3CDTF">2025-04-07T09:54:17Z</dcterms:modified>
  <cp:contentStatus>Draft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0x0101000DE64AEEDD9B7A4D93545ACBE97D4615</vt:lpwstr>
  </property>
</Properties>
</file>