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3"/>
  </p:notesMasterIdLst>
  <p:handoutMasterIdLst>
    <p:handoutMasterId r:id="rId14"/>
  </p:handoutMasterIdLst>
  <p:sldIdLst>
    <p:sldId id="259" r:id="rId5"/>
    <p:sldId id="829" r:id="rId6"/>
    <p:sldId id="828" r:id="rId7"/>
    <p:sldId id="819" r:id="rId8"/>
    <p:sldId id="816" r:id="rId9"/>
    <p:sldId id="830" r:id="rId10"/>
    <p:sldId id="831" r:id="rId11"/>
    <p:sldId id="287" r:id="rId12"/>
  </p:sldIdLst>
  <p:sldSz cx="24387175" cy="13716000"/>
  <p:notesSz cx="6858000" cy="9144000"/>
  <p:defaultTextStyle>
    <a:defPPr>
      <a:defRPr lang="en-US"/>
    </a:defPPr>
    <a:lvl1pPr marL="0" algn="l" defTabSz="1828617" rtl="0" eaLnBrk="1" latinLnBrk="0" hangingPunct="1">
      <a:defRPr sz="3599" kern="1200">
        <a:solidFill>
          <a:schemeClr val="tx1"/>
        </a:solidFill>
        <a:latin typeface="+mn-lt"/>
        <a:ea typeface="+mn-ea"/>
        <a:cs typeface="+mn-cs"/>
      </a:defRPr>
    </a:lvl1pPr>
    <a:lvl2pPr marL="914309" algn="l" defTabSz="1828617" rtl="0" eaLnBrk="1" latinLnBrk="0" hangingPunct="1">
      <a:defRPr sz="3599" kern="1200">
        <a:solidFill>
          <a:schemeClr val="tx1"/>
        </a:solidFill>
        <a:latin typeface="+mn-lt"/>
        <a:ea typeface="+mn-ea"/>
        <a:cs typeface="+mn-cs"/>
      </a:defRPr>
    </a:lvl2pPr>
    <a:lvl3pPr marL="1828617" algn="l" defTabSz="1828617" rtl="0" eaLnBrk="1" latinLnBrk="0" hangingPunct="1">
      <a:defRPr sz="3599" kern="1200">
        <a:solidFill>
          <a:schemeClr val="tx1"/>
        </a:solidFill>
        <a:latin typeface="+mn-lt"/>
        <a:ea typeface="+mn-ea"/>
        <a:cs typeface="+mn-cs"/>
      </a:defRPr>
    </a:lvl3pPr>
    <a:lvl4pPr marL="2742926" algn="l" defTabSz="1828617" rtl="0" eaLnBrk="1" latinLnBrk="0" hangingPunct="1">
      <a:defRPr sz="3599" kern="1200">
        <a:solidFill>
          <a:schemeClr val="tx1"/>
        </a:solidFill>
        <a:latin typeface="+mn-lt"/>
        <a:ea typeface="+mn-ea"/>
        <a:cs typeface="+mn-cs"/>
      </a:defRPr>
    </a:lvl4pPr>
    <a:lvl5pPr marL="3657235" algn="l" defTabSz="1828617" rtl="0" eaLnBrk="1" latinLnBrk="0" hangingPunct="1">
      <a:defRPr sz="3599" kern="1200">
        <a:solidFill>
          <a:schemeClr val="tx1"/>
        </a:solidFill>
        <a:latin typeface="+mn-lt"/>
        <a:ea typeface="+mn-ea"/>
        <a:cs typeface="+mn-cs"/>
      </a:defRPr>
    </a:lvl5pPr>
    <a:lvl6pPr marL="4571543" algn="l" defTabSz="1828617" rtl="0" eaLnBrk="1" latinLnBrk="0" hangingPunct="1">
      <a:defRPr sz="3599" kern="1200">
        <a:solidFill>
          <a:schemeClr val="tx1"/>
        </a:solidFill>
        <a:latin typeface="+mn-lt"/>
        <a:ea typeface="+mn-ea"/>
        <a:cs typeface="+mn-cs"/>
      </a:defRPr>
    </a:lvl6pPr>
    <a:lvl7pPr marL="5485851" algn="l" defTabSz="1828617" rtl="0" eaLnBrk="1" latinLnBrk="0" hangingPunct="1">
      <a:defRPr sz="3599" kern="1200">
        <a:solidFill>
          <a:schemeClr val="tx1"/>
        </a:solidFill>
        <a:latin typeface="+mn-lt"/>
        <a:ea typeface="+mn-ea"/>
        <a:cs typeface="+mn-cs"/>
      </a:defRPr>
    </a:lvl7pPr>
    <a:lvl8pPr marL="6400160" algn="l" defTabSz="1828617" rtl="0" eaLnBrk="1" latinLnBrk="0" hangingPunct="1">
      <a:defRPr sz="3599" kern="1200">
        <a:solidFill>
          <a:schemeClr val="tx1"/>
        </a:solidFill>
        <a:latin typeface="+mn-lt"/>
        <a:ea typeface="+mn-ea"/>
        <a:cs typeface="+mn-cs"/>
      </a:defRPr>
    </a:lvl8pPr>
    <a:lvl9pPr marL="7314469" algn="l" defTabSz="1828617" rtl="0" eaLnBrk="1" latinLnBrk="0" hangingPunct="1">
      <a:defRPr sz="35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768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55638"/>
    <a:srgbClr val="FFA427"/>
    <a:srgbClr val="7AA6BA"/>
    <a:srgbClr val="77933C"/>
    <a:srgbClr val="C0504D"/>
    <a:srgbClr val="F34C17"/>
    <a:srgbClr val="DF430F"/>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06" autoAdjust="0"/>
    <p:restoredTop sz="88163" autoAdjust="0"/>
  </p:normalViewPr>
  <p:slideViewPr>
    <p:cSldViewPr>
      <p:cViewPr varScale="1">
        <p:scale>
          <a:sx n="27" d="100"/>
          <a:sy n="27" d="100"/>
        </p:scale>
        <p:origin x="1292" y="72"/>
      </p:cViewPr>
      <p:guideLst>
        <p:guide orient="horz" pos="4320"/>
        <p:guide pos="7681"/>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6/10/2020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6/10/2020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1828617" rtl="0" eaLnBrk="1" latinLnBrk="0" hangingPunct="1">
      <a:defRPr sz="2400" kern="1200">
        <a:solidFill>
          <a:schemeClr val="tx1"/>
        </a:solidFill>
        <a:latin typeface="+mn-lt"/>
        <a:ea typeface="+mn-ea"/>
        <a:cs typeface="+mn-cs"/>
      </a:defRPr>
    </a:lvl1pPr>
    <a:lvl2pPr marL="914309" algn="l" defTabSz="1828617" rtl="0" eaLnBrk="1" latinLnBrk="0" hangingPunct="1">
      <a:defRPr sz="2400" kern="1200">
        <a:solidFill>
          <a:schemeClr val="tx1"/>
        </a:solidFill>
        <a:latin typeface="+mn-lt"/>
        <a:ea typeface="+mn-ea"/>
        <a:cs typeface="+mn-cs"/>
      </a:defRPr>
    </a:lvl2pPr>
    <a:lvl3pPr marL="1828617" algn="l" defTabSz="1828617" rtl="0" eaLnBrk="1" latinLnBrk="0" hangingPunct="1">
      <a:defRPr sz="2400" kern="1200">
        <a:solidFill>
          <a:schemeClr val="tx1"/>
        </a:solidFill>
        <a:latin typeface="+mn-lt"/>
        <a:ea typeface="+mn-ea"/>
        <a:cs typeface="+mn-cs"/>
      </a:defRPr>
    </a:lvl3pPr>
    <a:lvl4pPr marL="2742926" algn="l" defTabSz="1828617" rtl="0" eaLnBrk="1" latinLnBrk="0" hangingPunct="1">
      <a:defRPr sz="2400" kern="1200">
        <a:solidFill>
          <a:schemeClr val="tx1"/>
        </a:solidFill>
        <a:latin typeface="+mn-lt"/>
        <a:ea typeface="+mn-ea"/>
        <a:cs typeface="+mn-cs"/>
      </a:defRPr>
    </a:lvl4pPr>
    <a:lvl5pPr marL="3657235" algn="l" defTabSz="1828617" rtl="0" eaLnBrk="1" latinLnBrk="0" hangingPunct="1">
      <a:defRPr sz="2400" kern="1200">
        <a:solidFill>
          <a:schemeClr val="tx1"/>
        </a:solidFill>
        <a:latin typeface="+mn-lt"/>
        <a:ea typeface="+mn-ea"/>
        <a:cs typeface="+mn-cs"/>
      </a:defRPr>
    </a:lvl5pPr>
    <a:lvl6pPr marL="4571543" algn="l" defTabSz="1828617" rtl="0" eaLnBrk="1" latinLnBrk="0" hangingPunct="1">
      <a:defRPr sz="2400" kern="1200">
        <a:solidFill>
          <a:schemeClr val="tx1"/>
        </a:solidFill>
        <a:latin typeface="+mn-lt"/>
        <a:ea typeface="+mn-ea"/>
        <a:cs typeface="+mn-cs"/>
      </a:defRPr>
    </a:lvl6pPr>
    <a:lvl7pPr marL="5485851" algn="l" defTabSz="1828617" rtl="0" eaLnBrk="1" latinLnBrk="0" hangingPunct="1">
      <a:defRPr sz="2400" kern="1200">
        <a:solidFill>
          <a:schemeClr val="tx1"/>
        </a:solidFill>
        <a:latin typeface="+mn-lt"/>
        <a:ea typeface="+mn-ea"/>
        <a:cs typeface="+mn-cs"/>
      </a:defRPr>
    </a:lvl7pPr>
    <a:lvl8pPr marL="6400160" algn="l" defTabSz="1828617" rtl="0" eaLnBrk="1" latinLnBrk="0" hangingPunct="1">
      <a:defRPr sz="2400" kern="1200">
        <a:solidFill>
          <a:schemeClr val="tx1"/>
        </a:solidFill>
        <a:latin typeface="+mn-lt"/>
        <a:ea typeface="+mn-ea"/>
        <a:cs typeface="+mn-cs"/>
      </a:defRPr>
    </a:lvl8pPr>
    <a:lvl9pPr marL="7314469" algn="l" defTabSz="18286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2151320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we about as a CRP?</a:t>
            </a:r>
          </a:p>
          <a:p>
            <a:r>
              <a:rPr lang="en-US" dirty="0"/>
              <a:t>Core components are the 5 flagships – each team has been given the space and resources to do the research as they had proposed consistent with their </a:t>
            </a:r>
            <a:r>
              <a:rPr lang="en-US" dirty="0" err="1"/>
              <a:t>ToC</a:t>
            </a:r>
            <a:r>
              <a:rPr lang="en-US" dirty="0"/>
              <a:t> to get impact – and we’re excited to see and hear about the progress made so far. </a:t>
            </a:r>
          </a:p>
          <a:p>
            <a:r>
              <a:rPr lang="en-US" dirty="0"/>
              <a:t>In addition, the CRP had an overarching </a:t>
            </a:r>
            <a:r>
              <a:rPr lang="en-US" dirty="0" err="1"/>
              <a:t>ToC</a:t>
            </a:r>
            <a:r>
              <a:rPr lang="en-US" dirty="0"/>
              <a:t> that getting our research results taken up to transform livestock systems requires an integrated approach, so we also had a CRP-level ‘experiment’ to demonstrate how we could foster that integration by giving ourselves the challenge of working together to design and test integrated interventions on the ground in selected countries. It took a while to get that in place, but is now up and running.</a:t>
            </a:r>
          </a:p>
          <a:p>
            <a:endParaRPr lang="en-US" dirty="0"/>
          </a:p>
        </p:txBody>
      </p:sp>
      <p:sp>
        <p:nvSpPr>
          <p:cNvPr id="4" name="Slide Number Placeholder 3"/>
          <p:cNvSpPr>
            <a:spLocks noGrp="1"/>
          </p:cNvSpPr>
          <p:nvPr>
            <p:ph type="sldNum" sz="quarter" idx="5"/>
          </p:nvPr>
        </p:nvSpPr>
        <p:spPr/>
        <p:txBody>
          <a:bodyPr/>
          <a:lstStyle/>
          <a:p>
            <a:fld id="{75693FD4-8F83-4EF7-AC3F-0DC0388986B0}" type="slidenum">
              <a:rPr lang="en-US" smtClean="0"/>
              <a:pPr/>
              <a:t>2</a:t>
            </a:fld>
            <a:endParaRPr lang="en-US" dirty="0"/>
          </a:p>
        </p:txBody>
      </p:sp>
    </p:spTree>
    <p:extLst>
      <p:ext uri="{BB962C8B-B14F-4D97-AF65-F5344CB8AC3E}">
        <p14:creationId xmlns:p14="http://schemas.microsoft.com/office/powerpoint/2010/main" val="2372693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5693FD4-8F83-4EF7-AC3F-0DC0388986B0}" type="slidenum">
              <a:rPr lang="en-US" smtClean="0"/>
              <a:pPr/>
              <a:t>3</a:t>
            </a:fld>
            <a:endParaRPr lang="en-US" dirty="0"/>
          </a:p>
        </p:txBody>
      </p:sp>
    </p:spTree>
    <p:extLst>
      <p:ext uri="{BB962C8B-B14F-4D97-AF65-F5344CB8AC3E}">
        <p14:creationId xmlns:p14="http://schemas.microsoft.com/office/powerpoint/2010/main" val="28768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Explaining our progress using </a:t>
            </a:r>
            <a:r>
              <a:rPr lang="en-US" dirty="0" err="1"/>
              <a:t>ToC</a:t>
            </a:r>
            <a:r>
              <a:rPr lang="en-US" dirty="0"/>
              <a:t> –  mention CRP Review later this year will be looking exactly at this – so it will help us prepare.</a:t>
            </a:r>
          </a:p>
          <a:p>
            <a:r>
              <a:rPr lang="en-US" dirty="0"/>
              <a:t>SUM UP – everything we’re doing is meant to help us move forward – including posters – which will become our innovation and outcome stories when reporting later</a:t>
            </a:r>
          </a:p>
        </p:txBody>
      </p:sp>
      <p:sp>
        <p:nvSpPr>
          <p:cNvPr id="4" name="Slide Number Placeholder 3"/>
          <p:cNvSpPr>
            <a:spLocks noGrp="1"/>
          </p:cNvSpPr>
          <p:nvPr>
            <p:ph type="sldNum" sz="quarter" idx="5"/>
          </p:nvPr>
        </p:nvSpPr>
        <p:spPr/>
        <p:txBody>
          <a:bodyPr/>
          <a:lstStyle/>
          <a:p>
            <a:fld id="{75693FD4-8F83-4EF7-AC3F-0DC0388986B0}" type="slidenum">
              <a:rPr lang="en-US" smtClean="0"/>
              <a:pPr/>
              <a:t>4</a:t>
            </a:fld>
            <a:endParaRPr lang="en-US" dirty="0"/>
          </a:p>
        </p:txBody>
      </p:sp>
    </p:spTree>
    <p:extLst>
      <p:ext uri="{BB962C8B-B14F-4D97-AF65-F5344CB8AC3E}">
        <p14:creationId xmlns:p14="http://schemas.microsoft.com/office/powerpoint/2010/main" val="2760305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points highlighted in the previous slide have been translated into the structure for the meeting – it is all to support us to address those objectives</a:t>
            </a:r>
          </a:p>
        </p:txBody>
      </p:sp>
      <p:sp>
        <p:nvSpPr>
          <p:cNvPr id="4" name="Slide Number Placeholder 3"/>
          <p:cNvSpPr>
            <a:spLocks noGrp="1"/>
          </p:cNvSpPr>
          <p:nvPr>
            <p:ph type="sldNum" sz="quarter" idx="5"/>
          </p:nvPr>
        </p:nvSpPr>
        <p:spPr/>
        <p:txBody>
          <a:bodyPr/>
          <a:lstStyle/>
          <a:p>
            <a:fld id="{75693FD4-8F83-4EF7-AC3F-0DC0388986B0}" type="slidenum">
              <a:rPr lang="en-US" smtClean="0"/>
              <a:pPr/>
              <a:t>5</a:t>
            </a:fld>
            <a:endParaRPr lang="en-US" dirty="0"/>
          </a:p>
        </p:txBody>
      </p:sp>
    </p:spTree>
    <p:extLst>
      <p:ext uri="{BB962C8B-B14F-4D97-AF65-F5344CB8AC3E}">
        <p14:creationId xmlns:p14="http://schemas.microsoft.com/office/powerpoint/2010/main" val="514622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5693FD4-8F83-4EF7-AC3F-0DC0388986B0}" type="slidenum">
              <a:rPr lang="en-US" smtClean="0"/>
              <a:pPr/>
              <a:t>6</a:t>
            </a:fld>
            <a:endParaRPr lang="en-US" dirty="0"/>
          </a:p>
        </p:txBody>
      </p:sp>
    </p:spTree>
    <p:extLst>
      <p:ext uri="{BB962C8B-B14F-4D97-AF65-F5344CB8AC3E}">
        <p14:creationId xmlns:p14="http://schemas.microsoft.com/office/powerpoint/2010/main" val="3500993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5693FD4-8F83-4EF7-AC3F-0DC0388986B0}" type="slidenum">
              <a:rPr lang="en-US" smtClean="0"/>
              <a:pPr/>
              <a:t>7</a:t>
            </a:fld>
            <a:endParaRPr lang="en-US" dirty="0"/>
          </a:p>
        </p:txBody>
      </p:sp>
    </p:spTree>
    <p:extLst>
      <p:ext uri="{BB962C8B-B14F-4D97-AF65-F5344CB8AC3E}">
        <p14:creationId xmlns:p14="http://schemas.microsoft.com/office/powerpoint/2010/main" val="2508063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8</a:t>
            </a:fld>
            <a:endParaRPr lang="en-US"/>
          </a:p>
        </p:txBody>
      </p:sp>
    </p:spTree>
    <p:extLst>
      <p:ext uri="{BB962C8B-B14F-4D97-AF65-F5344CB8AC3E}">
        <p14:creationId xmlns:p14="http://schemas.microsoft.com/office/powerpoint/2010/main" val="41731905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1.png"/><Relationship Id="rId4" Type="http://schemas.openxmlformats.org/officeDocument/2006/relationships/hyperlink" Target="http://www.cgiar.org/about-us/our-funders" TargetMode="Externa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220787" y="4800600"/>
            <a:ext cx="8077200" cy="1371600"/>
          </a:xfrm>
        </p:spPr>
        <p:txBody>
          <a:bodyPr>
            <a:normAutofit/>
          </a:bodyPr>
          <a:lstStyle>
            <a:lvl1pPr marL="0" indent="0" algn="l">
              <a:buNone/>
              <a:defRPr sz="6600" b="1">
                <a:solidFill>
                  <a:srgbClr val="B55638"/>
                </a:solidFill>
              </a:defRPr>
            </a:lvl1pPr>
          </a:lstStyle>
          <a:p>
            <a:pPr lvl="0"/>
            <a:r>
              <a:rPr lang="en-US" dirty="0"/>
              <a:t>Title of presentation </a:t>
            </a:r>
          </a:p>
        </p:txBody>
      </p:sp>
      <p:sp>
        <p:nvSpPr>
          <p:cNvPr id="11" name="Text Placeholder 10"/>
          <p:cNvSpPr>
            <a:spLocks noGrp="1"/>
          </p:cNvSpPr>
          <p:nvPr>
            <p:ph type="body" sz="quarter" idx="11" hasCustomPrompt="1"/>
          </p:nvPr>
        </p:nvSpPr>
        <p:spPr>
          <a:xfrm>
            <a:off x="1220787" y="6598935"/>
            <a:ext cx="8077200" cy="990600"/>
          </a:xfrm>
        </p:spPr>
        <p:txBody>
          <a:bodyPr>
            <a:normAutofit/>
          </a:bodyPr>
          <a:lstStyle>
            <a:lvl1pPr marL="0" indent="0" algn="l">
              <a:buNone/>
              <a:defRPr sz="4400" b="1" i="1">
                <a:solidFill>
                  <a:schemeClr val="tx1">
                    <a:lumMod val="65000"/>
                    <a:lumOff val="35000"/>
                  </a:schemeClr>
                </a:solidFill>
              </a:defRPr>
            </a:lvl1pPr>
          </a:lstStyle>
          <a:p>
            <a:pPr lvl="0"/>
            <a:r>
              <a:rPr lang="en-US" dirty="0"/>
              <a:t>Author(s)</a:t>
            </a:r>
          </a:p>
        </p:txBody>
      </p:sp>
      <p:sp>
        <p:nvSpPr>
          <p:cNvPr id="13" name="Text Placeholder 12"/>
          <p:cNvSpPr>
            <a:spLocks noGrp="1"/>
          </p:cNvSpPr>
          <p:nvPr>
            <p:ph type="body" sz="quarter" idx="12" hasCustomPrompt="1"/>
          </p:nvPr>
        </p:nvSpPr>
        <p:spPr>
          <a:xfrm>
            <a:off x="1220787" y="8580135"/>
            <a:ext cx="6096000" cy="838200"/>
          </a:xfrm>
        </p:spPr>
        <p:txBody>
          <a:bodyPr>
            <a:normAutofit/>
          </a:bodyPr>
          <a:lstStyle>
            <a:lvl1pPr marL="0" indent="0" algn="l">
              <a:buNone/>
              <a:defRPr sz="3600" b="0">
                <a:solidFill>
                  <a:schemeClr val="tx1">
                    <a:lumMod val="65000"/>
                    <a:lumOff val="35000"/>
                  </a:schemeClr>
                </a:solidFill>
              </a:defRPr>
            </a:lvl1pPr>
          </a:lstStyle>
          <a:p>
            <a:pPr>
              <a:defRPr/>
            </a:pPr>
            <a:r>
              <a:rPr lang="en-US" sz="3999" dirty="0">
                <a:solidFill>
                  <a:prstClr val="white">
                    <a:lumMod val="65000"/>
                  </a:prstClr>
                </a:solidFill>
              </a:rPr>
              <a:t>Event name, Place, Date(s)</a:t>
            </a:r>
          </a:p>
        </p:txBody>
      </p:sp>
      <p:pic>
        <p:nvPicPr>
          <p:cNvPr id="3" name="Picture 2">
            <a:extLst>
              <a:ext uri="{FF2B5EF4-FFF2-40B4-BE49-F238E27FC236}">
                <a16:creationId xmlns:a16="http://schemas.microsoft.com/office/drawing/2014/main" id="{4EDF85F4-23CF-7A41-BAED-A9E99F339064}"/>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4" name="TextBox 3">
            <a:extLst>
              <a:ext uri="{FF2B5EF4-FFF2-40B4-BE49-F238E27FC236}">
                <a16:creationId xmlns:a16="http://schemas.microsoft.com/office/drawing/2014/main" id="{9E32C888-F0A0-6D44-9A3A-98EF4FBE6FCB}"/>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30" name="Picture Placeholder 28">
            <a:extLst>
              <a:ext uri="{FF2B5EF4-FFF2-40B4-BE49-F238E27FC236}">
                <a16:creationId xmlns:a16="http://schemas.microsoft.com/office/drawing/2014/main" id="{7A76C041-03EE-B84C-858A-B85C75FEBD63}"/>
              </a:ext>
            </a:extLst>
          </p:cNvPr>
          <p:cNvSpPr>
            <a:spLocks noGrp="1"/>
          </p:cNvSpPr>
          <p:nvPr>
            <p:ph type="pic" sz="quarter" idx="13"/>
          </p:nvPr>
        </p:nvSpPr>
        <p:spPr>
          <a:xfrm>
            <a:off x="8323447" y="-6736"/>
            <a:ext cx="16087775" cy="13746764"/>
          </a:xfrm>
          <a:custGeom>
            <a:avLst/>
            <a:gdLst>
              <a:gd name="connsiteX0" fmla="*/ 16 w 15317787"/>
              <a:gd name="connsiteY0" fmla="*/ 5239032 h 13716000"/>
              <a:gd name="connsiteX1" fmla="*/ 7658894 w 15317787"/>
              <a:gd name="connsiteY1" fmla="*/ 0 h 13716000"/>
              <a:gd name="connsiteX2" fmla="*/ 15317771 w 15317787"/>
              <a:gd name="connsiteY2" fmla="*/ 5239032 h 13716000"/>
              <a:gd name="connsiteX3" fmla="*/ 12392340 w 15317787"/>
              <a:gd name="connsiteY3" fmla="*/ 13715965 h 13716000"/>
              <a:gd name="connsiteX4" fmla="*/ 2925447 w 15317787"/>
              <a:gd name="connsiteY4" fmla="*/ 13715965 h 13716000"/>
              <a:gd name="connsiteX5" fmla="*/ 16 w 15317787"/>
              <a:gd name="connsiteY5" fmla="*/ 5239032 h 13716000"/>
              <a:gd name="connsiteX0" fmla="*/ 0 w 16087776"/>
              <a:gd name="connsiteY0" fmla="*/ 41390 h 13715965"/>
              <a:gd name="connsiteX1" fmla="*/ 8428899 w 16087776"/>
              <a:gd name="connsiteY1" fmla="*/ 0 h 13715965"/>
              <a:gd name="connsiteX2" fmla="*/ 16087776 w 16087776"/>
              <a:gd name="connsiteY2" fmla="*/ 5239032 h 13715965"/>
              <a:gd name="connsiteX3" fmla="*/ 13162345 w 16087776"/>
              <a:gd name="connsiteY3" fmla="*/ 13715965 h 13715965"/>
              <a:gd name="connsiteX4" fmla="*/ 3695452 w 16087776"/>
              <a:gd name="connsiteY4" fmla="*/ 13715965 h 13715965"/>
              <a:gd name="connsiteX5" fmla="*/ 0 w 16087776"/>
              <a:gd name="connsiteY5" fmla="*/ 41390 h 13715965"/>
              <a:gd name="connsiteX0" fmla="*/ 0 w 16063712"/>
              <a:gd name="connsiteY0" fmla="*/ 0 h 13722701"/>
              <a:gd name="connsiteX1" fmla="*/ 8404835 w 16063712"/>
              <a:gd name="connsiteY1" fmla="*/ 6736 h 13722701"/>
              <a:gd name="connsiteX2" fmla="*/ 16063712 w 16063712"/>
              <a:gd name="connsiteY2" fmla="*/ 5245768 h 13722701"/>
              <a:gd name="connsiteX3" fmla="*/ 13138281 w 16063712"/>
              <a:gd name="connsiteY3" fmla="*/ 13722701 h 13722701"/>
              <a:gd name="connsiteX4" fmla="*/ 3671388 w 16063712"/>
              <a:gd name="connsiteY4" fmla="*/ 13722701 h 13722701"/>
              <a:gd name="connsiteX5" fmla="*/ 0 w 16063712"/>
              <a:gd name="connsiteY5" fmla="*/ 0 h 13722701"/>
              <a:gd name="connsiteX0" fmla="*/ 0 w 16063712"/>
              <a:gd name="connsiteY0" fmla="*/ 0 h 13722701"/>
              <a:gd name="connsiteX1" fmla="*/ 4602856 w 16063712"/>
              <a:gd name="connsiteY1" fmla="*/ 6736 h 13722701"/>
              <a:gd name="connsiteX2" fmla="*/ 16063712 w 16063712"/>
              <a:gd name="connsiteY2" fmla="*/ 5245768 h 13722701"/>
              <a:gd name="connsiteX3" fmla="*/ 13138281 w 16063712"/>
              <a:gd name="connsiteY3" fmla="*/ 13722701 h 13722701"/>
              <a:gd name="connsiteX4" fmla="*/ 3671388 w 16063712"/>
              <a:gd name="connsiteY4" fmla="*/ 13722701 h 13722701"/>
              <a:gd name="connsiteX5" fmla="*/ 0 w 16063712"/>
              <a:gd name="connsiteY5" fmla="*/ 0 h 13722701"/>
              <a:gd name="connsiteX0" fmla="*/ 0 w 16039649"/>
              <a:gd name="connsiteY0" fmla="*/ 0 h 13722701"/>
              <a:gd name="connsiteX1" fmla="*/ 4602856 w 16039649"/>
              <a:gd name="connsiteY1" fmla="*/ 6736 h 13722701"/>
              <a:gd name="connsiteX2" fmla="*/ 16039649 w 16039649"/>
              <a:gd name="connsiteY2" fmla="*/ 7628021 h 13722701"/>
              <a:gd name="connsiteX3" fmla="*/ 13138281 w 16039649"/>
              <a:gd name="connsiteY3" fmla="*/ 13722701 h 13722701"/>
              <a:gd name="connsiteX4" fmla="*/ 3671388 w 16039649"/>
              <a:gd name="connsiteY4" fmla="*/ 13722701 h 13722701"/>
              <a:gd name="connsiteX5" fmla="*/ 0 w 16039649"/>
              <a:gd name="connsiteY5" fmla="*/ 0 h 13722701"/>
              <a:gd name="connsiteX0" fmla="*/ 0 w 16039649"/>
              <a:gd name="connsiteY0" fmla="*/ 0 h 13722701"/>
              <a:gd name="connsiteX1" fmla="*/ 4602856 w 16039649"/>
              <a:gd name="connsiteY1" fmla="*/ 6736 h 13722701"/>
              <a:gd name="connsiteX2" fmla="*/ 16039649 w 16039649"/>
              <a:gd name="connsiteY2" fmla="*/ 7628021 h 13722701"/>
              <a:gd name="connsiteX3" fmla="*/ 16025860 w 16039649"/>
              <a:gd name="connsiteY3" fmla="*/ 13722701 h 13722701"/>
              <a:gd name="connsiteX4" fmla="*/ 3671388 w 16039649"/>
              <a:gd name="connsiteY4" fmla="*/ 13722701 h 13722701"/>
              <a:gd name="connsiteX5" fmla="*/ 0 w 16039649"/>
              <a:gd name="connsiteY5" fmla="*/ 0 h 13722701"/>
              <a:gd name="connsiteX0" fmla="*/ 0 w 16050630"/>
              <a:gd name="connsiteY0" fmla="*/ 0 h 13746764"/>
              <a:gd name="connsiteX1" fmla="*/ 4602856 w 16050630"/>
              <a:gd name="connsiteY1" fmla="*/ 6736 h 13746764"/>
              <a:gd name="connsiteX2" fmla="*/ 16039649 w 16050630"/>
              <a:gd name="connsiteY2" fmla="*/ 7628021 h 13746764"/>
              <a:gd name="connsiteX3" fmla="*/ 16049923 w 16050630"/>
              <a:gd name="connsiteY3" fmla="*/ 13746764 h 13746764"/>
              <a:gd name="connsiteX4" fmla="*/ 3671388 w 16050630"/>
              <a:gd name="connsiteY4" fmla="*/ 13722701 h 13746764"/>
              <a:gd name="connsiteX5" fmla="*/ 0 w 16050630"/>
              <a:gd name="connsiteY5" fmla="*/ 0 h 13746764"/>
              <a:gd name="connsiteX0" fmla="*/ 0 w 16087775"/>
              <a:gd name="connsiteY0" fmla="*/ 0 h 13746764"/>
              <a:gd name="connsiteX1" fmla="*/ 4602856 w 16087775"/>
              <a:gd name="connsiteY1" fmla="*/ 6736 h 13746764"/>
              <a:gd name="connsiteX2" fmla="*/ 16087775 w 16087775"/>
              <a:gd name="connsiteY2" fmla="*/ 7700211 h 13746764"/>
              <a:gd name="connsiteX3" fmla="*/ 16049923 w 16087775"/>
              <a:gd name="connsiteY3" fmla="*/ 13746764 h 13746764"/>
              <a:gd name="connsiteX4" fmla="*/ 3671388 w 16087775"/>
              <a:gd name="connsiteY4" fmla="*/ 13722701 h 13746764"/>
              <a:gd name="connsiteX5" fmla="*/ 0 w 16087775"/>
              <a:gd name="connsiteY5" fmla="*/ 0 h 13746764"/>
              <a:gd name="connsiteX0" fmla="*/ 0 w 16087775"/>
              <a:gd name="connsiteY0" fmla="*/ 0 h 13746764"/>
              <a:gd name="connsiteX1" fmla="*/ 4602856 w 16087775"/>
              <a:gd name="connsiteY1" fmla="*/ 6736 h 13746764"/>
              <a:gd name="connsiteX2" fmla="*/ 16087775 w 16087775"/>
              <a:gd name="connsiteY2" fmla="*/ 7700211 h 13746764"/>
              <a:gd name="connsiteX3" fmla="*/ 16049923 w 16087775"/>
              <a:gd name="connsiteY3" fmla="*/ 13746764 h 13746764"/>
              <a:gd name="connsiteX4" fmla="*/ 7184609 w 16087775"/>
              <a:gd name="connsiteY4" fmla="*/ 13746764 h 13746764"/>
              <a:gd name="connsiteX5" fmla="*/ 0 w 16087775"/>
              <a:gd name="connsiteY5" fmla="*/ 0 h 1374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7775" h="13746764">
                <a:moveTo>
                  <a:pt x="0" y="0"/>
                </a:moveTo>
                <a:lnTo>
                  <a:pt x="4602856" y="6736"/>
                </a:lnTo>
                <a:lnTo>
                  <a:pt x="16087775" y="7700211"/>
                </a:lnTo>
                <a:cubicBezTo>
                  <a:pt x="16083179" y="9731771"/>
                  <a:pt x="16054519" y="11715204"/>
                  <a:pt x="16049923" y="13746764"/>
                </a:cubicBezTo>
                <a:lnTo>
                  <a:pt x="7184609" y="13746764"/>
                </a:lnTo>
                <a:lnTo>
                  <a:pt x="0" y="0"/>
                </a:lnTo>
                <a:close/>
              </a:path>
            </a:pathLst>
          </a:custGeom>
          <a:gradFill>
            <a:gsLst>
              <a:gs pos="0">
                <a:srgbClr val="B55638"/>
              </a:gs>
              <a:gs pos="37000">
                <a:schemeClr val="accent6">
                  <a:lumMod val="75000"/>
                </a:schemeClr>
              </a:gs>
              <a:gs pos="82000">
                <a:schemeClr val="accent6">
                  <a:lumMod val="60000"/>
                  <a:lumOff val="40000"/>
                </a:schemeClr>
              </a:gs>
              <a:gs pos="99000">
                <a:schemeClr val="accent6">
                  <a:lumMod val="40000"/>
                  <a:lumOff val="60000"/>
                </a:schemeClr>
              </a:gs>
            </a:gsLst>
            <a:lin ang="5400000" scaled="1"/>
          </a:gradFill>
        </p:spPr>
        <p:txBody>
          <a:bodyPr/>
          <a:lstStyle/>
          <a:p>
            <a:endParaRPr lang="en-US" dirty="0"/>
          </a:p>
        </p:txBody>
      </p:sp>
      <p:pic>
        <p:nvPicPr>
          <p:cNvPr id="8" name="Picture 7">
            <a:extLst>
              <a:ext uri="{FF2B5EF4-FFF2-40B4-BE49-F238E27FC236}">
                <a16:creationId xmlns:a16="http://schemas.microsoft.com/office/drawing/2014/main" id="{98231739-E575-5043-9753-AE0DCCB035B5}"/>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09968" y="11366500"/>
            <a:ext cx="12400767" cy="1371600"/>
          </a:xfrm>
          <a:prstGeom prst="rect">
            <a:avLst/>
          </a:prstGeom>
        </p:spPr>
      </p:pic>
    </p:spTree>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0DC4514-8D93-CD42-B607-90E64F6C0F60}"/>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0118387" y="609600"/>
            <a:ext cx="3261697" cy="1524000"/>
          </a:xfrm>
          <a:prstGeom prst="rect">
            <a:avLst/>
          </a:prstGeom>
        </p:spPr>
      </p:pic>
      <p:sp>
        <p:nvSpPr>
          <p:cNvPr id="7" name="Title 18">
            <a:extLst>
              <a:ext uri="{FF2B5EF4-FFF2-40B4-BE49-F238E27FC236}">
                <a16:creationId xmlns:a16="http://schemas.microsoft.com/office/drawing/2014/main" id="{1D71A20B-DFF7-F24D-85D2-C5BE368B5982}"/>
              </a:ext>
            </a:extLst>
          </p:cNvPr>
          <p:cNvSpPr>
            <a:spLocks noGrp="1"/>
          </p:cNvSpPr>
          <p:nvPr>
            <p:ph type="title" hasCustomPrompt="1"/>
          </p:nvPr>
        </p:nvSpPr>
        <p:spPr>
          <a:xfrm>
            <a:off x="2592387" y="1803353"/>
            <a:ext cx="16092656" cy="1828800"/>
          </a:xfrm>
          <a:prstGeom prst="rect">
            <a:avLst/>
          </a:prstGeom>
        </p:spPr>
        <p:txBody>
          <a:bodyPr>
            <a:normAutofit/>
          </a:bodyPr>
          <a:lstStyle>
            <a:lvl1pPr algn="l">
              <a:defRPr sz="6600" b="1">
                <a:solidFill>
                  <a:srgbClr val="B55638"/>
                </a:solidFill>
              </a:defRPr>
            </a:lvl1pPr>
          </a:lstStyle>
          <a:p>
            <a:pPr lvl="0"/>
            <a:r>
              <a:rPr lang="en-US" dirty="0"/>
              <a:t>Page title: maximum two lines</a:t>
            </a:r>
          </a:p>
        </p:txBody>
      </p:sp>
      <p:sp>
        <p:nvSpPr>
          <p:cNvPr id="9" name="TextBox 8">
            <a:extLst>
              <a:ext uri="{FF2B5EF4-FFF2-40B4-BE49-F238E27FC236}">
                <a16:creationId xmlns:a16="http://schemas.microsoft.com/office/drawing/2014/main" id="{85E591B6-20CC-DB4C-9365-5B20676CE5F9}"/>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6" name="Content Placeholder 15">
            <a:extLst>
              <a:ext uri="{FF2B5EF4-FFF2-40B4-BE49-F238E27FC236}">
                <a16:creationId xmlns:a16="http://schemas.microsoft.com/office/drawing/2014/main" id="{A7EB08B8-0EFD-EE4D-B392-14828BDAAD2A}"/>
              </a:ext>
            </a:extLst>
          </p:cNvPr>
          <p:cNvSpPr>
            <a:spLocks noGrp="1"/>
          </p:cNvSpPr>
          <p:nvPr>
            <p:ph sz="quarter" idx="10" hasCustomPrompt="1"/>
          </p:nvPr>
        </p:nvSpPr>
        <p:spPr>
          <a:xfrm>
            <a:off x="2592387" y="4495800"/>
            <a:ext cx="19507199" cy="7620000"/>
          </a:xfrm>
        </p:spPr>
        <p:txBody>
          <a:bodyPr/>
          <a:lstStyle>
            <a:lvl1pPr marL="0" indent="0">
              <a:buNone/>
              <a:defRPr sz="5400" b="1">
                <a:latin typeface="+mj-lt"/>
              </a:defRPr>
            </a:lvl1pPr>
            <a:lvl2pPr marL="914217" indent="0">
              <a:buNone/>
              <a:defRPr sz="4400"/>
            </a:lvl2pPr>
            <a:lvl3pPr>
              <a:defRPr sz="4400"/>
            </a:lvl3pPr>
            <a:lvl4pPr>
              <a:defRPr sz="4400"/>
            </a:lvl4pPr>
            <a:lvl5pPr>
              <a:defRPr sz="4400"/>
            </a:lvl5pPr>
          </a:lstStyle>
          <a:p>
            <a:pPr lvl="0"/>
            <a:r>
              <a:rPr lang="en-US" dirty="0"/>
              <a:t>Header 1 </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061A1BF0-48D2-9949-9106-4F5C82DD56FF}"/>
              </a:ext>
            </a:extLst>
          </p:cNvPr>
          <p:cNvPicPr>
            <a:picLocks noChangeAspect="1"/>
          </p:cNvPicPr>
          <p:nvPr userDrawn="1"/>
        </p:nvPicPr>
        <p:blipFill>
          <a:blip r:embed="rId3"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extLst>
      <p:ext uri="{BB962C8B-B14F-4D97-AF65-F5344CB8AC3E}">
        <p14:creationId xmlns:p14="http://schemas.microsoft.com/office/powerpoint/2010/main" val="3599484621"/>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sp>
        <p:nvSpPr>
          <p:cNvPr id="9" name="TextBox 8"/>
          <p:cNvSpPr txBox="1"/>
          <p:nvPr userDrawn="1"/>
        </p:nvSpPr>
        <p:spPr>
          <a:xfrm>
            <a:off x="1906587" y="4589770"/>
            <a:ext cx="13019141" cy="1077090"/>
          </a:xfrm>
          <a:prstGeom prst="rect">
            <a:avLst/>
          </a:prstGeom>
          <a:noFill/>
        </p:spPr>
        <p:txBody>
          <a:bodyPr wrap="none" rtlCol="0">
            <a:spAutoFit/>
          </a:bodyPr>
          <a:lstStyle/>
          <a:p>
            <a:pPr algn="l"/>
            <a:r>
              <a:rPr kumimoji="0" lang="en-US" sz="6399"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3599" dirty="0">
              <a:solidFill>
                <a:srgbClr val="B55638"/>
              </a:solidFill>
            </a:endParaRPr>
          </a:p>
        </p:txBody>
      </p:sp>
      <p:sp>
        <p:nvSpPr>
          <p:cNvPr id="7" name="TextBox 6"/>
          <p:cNvSpPr txBox="1"/>
          <p:nvPr userDrawn="1"/>
        </p:nvSpPr>
        <p:spPr>
          <a:xfrm>
            <a:off x="1906587" y="6445566"/>
            <a:ext cx="15292791" cy="830997"/>
          </a:xfrm>
          <a:prstGeom prst="rect">
            <a:avLst/>
          </a:prstGeom>
          <a:noFill/>
        </p:spPr>
        <p:txBody>
          <a:bodyPr wrap="square" rtlCol="0">
            <a:spAutoFit/>
          </a:bodyPr>
          <a:lstStyle/>
          <a:p>
            <a:pPr algn="l"/>
            <a:r>
              <a:rPr lang="en-US" sz="2400" dirty="0">
                <a:solidFill>
                  <a:schemeClr val="tx1">
                    <a:lumMod val="65000"/>
                    <a:lumOff val="35000"/>
                  </a:schemeClr>
                </a:solidFill>
              </a:rPr>
              <a:t>The </a:t>
            </a:r>
            <a:r>
              <a:rPr lang="en-US" sz="2400" b="1" dirty="0">
                <a:solidFill>
                  <a:schemeClr val="tx1">
                    <a:lumMod val="65000"/>
                    <a:lumOff val="35000"/>
                  </a:schemeClr>
                </a:solidFill>
              </a:rPr>
              <a:t>CGIAR Research Program on Livestock </a:t>
            </a:r>
            <a:r>
              <a:rPr lang="en-US" sz="2400" dirty="0">
                <a:solidFill>
                  <a:schemeClr val="tx1">
                    <a:lumMod val="65000"/>
                    <a:lumOff val="35000"/>
                  </a:schemeClr>
                </a:solidFill>
              </a:rPr>
              <a:t>aims to increase the productivity and profitability</a:t>
            </a:r>
            <a:r>
              <a:rPr lang="en-GB" sz="2400" kern="1200" dirty="0">
                <a:solidFill>
                  <a:schemeClr val="tx1">
                    <a:lumMod val="65000"/>
                    <a:lumOff val="35000"/>
                  </a:schemeClr>
                </a:solidFill>
                <a:effectLst/>
                <a:latin typeface="+mn-lt"/>
                <a:ea typeface="+mn-ea"/>
                <a:cs typeface="+mn-cs"/>
              </a:rPr>
              <a:t> of livestock </a:t>
            </a:r>
            <a:r>
              <a:rPr lang="en-GB" sz="2400" kern="1200" dirty="0" err="1">
                <a:solidFill>
                  <a:schemeClr val="tx1">
                    <a:lumMod val="65000"/>
                    <a:lumOff val="35000"/>
                  </a:schemeClr>
                </a:solidFill>
                <a:effectLst/>
                <a:latin typeface="+mn-lt"/>
                <a:ea typeface="+mn-ea"/>
                <a:cs typeface="+mn-cs"/>
              </a:rPr>
              <a:t>agri</a:t>
            </a:r>
            <a:r>
              <a:rPr lang="en-GB" sz="24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2400" dirty="0">
                <a:solidFill>
                  <a:schemeClr val="tx1">
                    <a:lumMod val="65000"/>
                    <a:lumOff val="35000"/>
                  </a:schemeClr>
                </a:solidFill>
              </a:rPr>
              <a:t>.</a:t>
            </a:r>
          </a:p>
        </p:txBody>
      </p:sp>
      <p:grpSp>
        <p:nvGrpSpPr>
          <p:cNvPr id="2" name="Group 1">
            <a:extLst>
              <a:ext uri="{FF2B5EF4-FFF2-40B4-BE49-F238E27FC236}">
                <a16:creationId xmlns:a16="http://schemas.microsoft.com/office/drawing/2014/main" id="{3CBBB8C4-4CFD-3B4C-9E59-90B8A0505D9D}"/>
              </a:ext>
            </a:extLst>
          </p:cNvPr>
          <p:cNvGrpSpPr/>
          <p:nvPr userDrawn="1"/>
        </p:nvGrpSpPr>
        <p:grpSpPr>
          <a:xfrm>
            <a:off x="1948279" y="10868493"/>
            <a:ext cx="7425909" cy="707886"/>
            <a:chOff x="3315349" y="6458953"/>
            <a:chExt cx="3712471" cy="353943"/>
          </a:xfrm>
        </p:grpSpPr>
        <p:sp>
          <p:nvSpPr>
            <p:cNvPr id="10" name="TextBox 6"/>
            <p:cNvSpPr txBox="1">
              <a:spLocks noChangeArrowheads="1"/>
            </p:cNvSpPr>
            <p:nvPr userDrawn="1"/>
          </p:nvSpPr>
          <p:spPr bwMode="auto">
            <a:xfrm>
              <a:off x="4100468" y="6458953"/>
              <a:ext cx="292735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20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a:t>
              </a:r>
              <a:endParaRPr lang="en-US" sz="2000" dirty="0">
                <a:solidFill>
                  <a:schemeClr val="tx1">
                    <a:lumMod val="65000"/>
                    <a:lumOff val="35000"/>
                  </a:schemeClr>
                </a:solidFill>
                <a:latin typeface="+mn-lt"/>
              </a:endParaRPr>
            </a:p>
          </p:txBody>
        </p:sp>
        <p:pic>
          <p:nvPicPr>
            <p:cNvPr id="11" name="Picture 10" descr="cc-by 88x31.png"/>
            <p:cNvPicPr/>
            <p:nvPr userDrawn="1"/>
          </p:nvPicPr>
          <p:blipFill>
            <a:blip r:embed="rId2" r:link="rId3" cstate="email">
              <a:extLst>
                <a:ext uri="{28A0092B-C50C-407E-A947-70E740481C1C}">
                  <a14:useLocalDpi xmlns:a14="http://schemas.microsoft.com/office/drawing/2010/main" val="0"/>
                </a:ext>
              </a:extLst>
            </a:blip>
            <a:srcRect/>
            <a:stretch>
              <a:fillRect/>
            </a:stretch>
          </p:blipFill>
          <p:spPr bwMode="auto">
            <a:xfrm>
              <a:off x="3315349" y="6477000"/>
              <a:ext cx="782320" cy="300157"/>
            </a:xfrm>
            <a:prstGeom prst="rect">
              <a:avLst/>
            </a:prstGeom>
            <a:noFill/>
            <a:ln>
              <a:noFill/>
            </a:ln>
          </p:spPr>
        </p:pic>
      </p:grpSp>
      <p:sp>
        <p:nvSpPr>
          <p:cNvPr id="14" name="TextBox 13"/>
          <p:cNvSpPr txBox="1"/>
          <p:nvPr userDrawn="1"/>
        </p:nvSpPr>
        <p:spPr>
          <a:xfrm>
            <a:off x="1906587" y="5891568"/>
            <a:ext cx="17121829" cy="461665"/>
          </a:xfrm>
          <a:prstGeom prst="rect">
            <a:avLst/>
          </a:prstGeom>
          <a:noFill/>
        </p:spPr>
        <p:txBody>
          <a:bodyPr wrap="square" rtlCol="0">
            <a:spAutoFit/>
          </a:bodyPr>
          <a:lstStyle/>
          <a:p>
            <a:pPr algn="l"/>
            <a:r>
              <a:rPr lang="en-GB" sz="24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24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2400" kern="1200" dirty="0">
              <a:solidFill>
                <a:schemeClr val="tx1">
                  <a:lumMod val="65000"/>
                  <a:lumOff val="35000"/>
                </a:schemeClr>
              </a:solidFill>
              <a:effectLst/>
              <a:latin typeface="+mn-lt"/>
              <a:ea typeface="+mn-ea"/>
              <a:cs typeface="+mn-cs"/>
            </a:endParaRPr>
          </a:p>
        </p:txBody>
      </p:sp>
      <p:sp>
        <p:nvSpPr>
          <p:cNvPr id="17" name="TextBox 16">
            <a:extLst>
              <a:ext uri="{FF2B5EF4-FFF2-40B4-BE49-F238E27FC236}">
                <a16:creationId xmlns:a16="http://schemas.microsoft.com/office/drawing/2014/main" id="{14666CD4-14B6-5B49-BF27-B1FCD492F840}"/>
              </a:ext>
            </a:extLst>
          </p:cNvPr>
          <p:cNvSpPr txBox="1"/>
          <p:nvPr userDrawn="1"/>
        </p:nvSpPr>
        <p:spPr>
          <a:xfrm>
            <a:off x="1906587" y="7549011"/>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3" name="Rectangle 12">
            <a:extLst>
              <a:ext uri="{FF2B5EF4-FFF2-40B4-BE49-F238E27FC236}">
                <a16:creationId xmlns:a16="http://schemas.microsoft.com/office/drawing/2014/main" id="{17FFE8FE-0E1C-5F48-82B5-5E723620AA61}"/>
              </a:ext>
            </a:extLst>
          </p:cNvPr>
          <p:cNvSpPr/>
          <p:nvPr userDrawn="1"/>
        </p:nvSpPr>
        <p:spPr>
          <a:xfrm>
            <a:off x="1587" y="13563600"/>
            <a:ext cx="24387175" cy="2286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45E4B2E8-DFB7-904F-A2E5-1A83C62FFD75}"/>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19" name="TextBox 18">
            <a:extLst>
              <a:ext uri="{FF2B5EF4-FFF2-40B4-BE49-F238E27FC236}">
                <a16:creationId xmlns:a16="http://schemas.microsoft.com/office/drawing/2014/main" id="{FDB053BD-FA93-6242-8D9B-F701E45533C9}"/>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pic>
        <p:nvPicPr>
          <p:cNvPr id="20" name="Picture 19">
            <a:extLst>
              <a:ext uri="{FF2B5EF4-FFF2-40B4-BE49-F238E27FC236}">
                <a16:creationId xmlns:a16="http://schemas.microsoft.com/office/drawing/2014/main" id="{C0194EAA-1F04-7F46-9151-20BBA7713A5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860720" y="8697775"/>
            <a:ext cx="15057267" cy="1665425"/>
          </a:xfrm>
          <a:prstGeom prst="rect">
            <a:avLst/>
          </a:prstGeom>
        </p:spPr>
      </p:pic>
    </p:spTree>
  </p:cSld>
  <p:clrMapOvr>
    <a:masterClrMapping/>
  </p:clrMapOvr>
  <p:transition spd="slow">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ontent: standar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8999D55-3756-894A-81A4-048B6EB0DFB7}"/>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4987" y="12338202"/>
            <a:ext cx="2296452" cy="1072998"/>
          </a:xfrm>
          <a:prstGeom prst="rect">
            <a:avLst/>
          </a:prstGeom>
        </p:spPr>
      </p:pic>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3" name="Picture 2" descr="A picture containing drawing&#10;&#10;Description automatically generated">
            <a:extLst>
              <a:ext uri="{FF2B5EF4-FFF2-40B4-BE49-F238E27FC236}">
                <a16:creationId xmlns:a16="http://schemas.microsoft.com/office/drawing/2014/main" id="{32917802-91B6-1247-8FB9-1A5AB923973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8297525" y="379722"/>
            <a:ext cx="6089650" cy="1677678"/>
          </a:xfrm>
          <a:prstGeom prst="rect">
            <a:avLst/>
          </a:prstGeom>
        </p:spPr>
      </p:pic>
      <p:sp>
        <p:nvSpPr>
          <p:cNvPr id="4" name="TextBox 3">
            <a:extLst>
              <a:ext uri="{FF2B5EF4-FFF2-40B4-BE49-F238E27FC236}">
                <a16:creationId xmlns:a16="http://schemas.microsoft.com/office/drawing/2014/main" id="{7902944F-7B20-1742-817F-C396C9D5194F}"/>
              </a:ext>
            </a:extLst>
          </p:cNvPr>
          <p:cNvSpPr txBox="1"/>
          <p:nvPr userDrawn="1"/>
        </p:nvSpPr>
        <p:spPr>
          <a:xfrm>
            <a:off x="20651787" y="2054423"/>
            <a:ext cx="3522246" cy="307777"/>
          </a:xfrm>
          <a:prstGeom prst="rect">
            <a:avLst/>
          </a:prstGeom>
          <a:noFill/>
        </p:spPr>
        <p:txBody>
          <a:bodyPr wrap="none" rtlCol="0">
            <a:spAutoFit/>
          </a:bodyPr>
          <a:lstStyle/>
          <a:p>
            <a:r>
              <a:rPr lang="en-US" sz="1400" i="1" dirty="0">
                <a:solidFill>
                  <a:srgbClr val="B55638"/>
                </a:solidFill>
              </a:rPr>
              <a:t>More meat, milk and eggs by and for the poor</a:t>
            </a:r>
          </a:p>
        </p:txBody>
      </p:sp>
    </p:spTree>
    <p:extLst>
      <p:ext uri="{BB962C8B-B14F-4D97-AF65-F5344CB8AC3E}">
        <p14:creationId xmlns:p14="http://schemas.microsoft.com/office/powerpoint/2010/main" val="2888539247"/>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tandard">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pic>
        <p:nvPicPr>
          <p:cNvPr id="6" name="Picture 5">
            <a:extLst>
              <a:ext uri="{FF2B5EF4-FFF2-40B4-BE49-F238E27FC236}">
                <a16:creationId xmlns:a16="http://schemas.microsoft.com/office/drawing/2014/main" id="{98999D55-3756-894A-81A4-048B6EB0DFB7}"/>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0118387" y="609600"/>
            <a:ext cx="3261697" cy="1524000"/>
          </a:xfrm>
          <a:prstGeom prst="rect">
            <a:avLst/>
          </a:prstGeom>
        </p:spPr>
      </p:pic>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11" name="Picture 10">
            <a:extLst>
              <a:ext uri="{FF2B5EF4-FFF2-40B4-BE49-F238E27FC236}">
                <a16:creationId xmlns:a16="http://schemas.microsoft.com/office/drawing/2014/main" id="{7C29CC6F-A10A-144F-97B8-3694FFA923B5}"/>
              </a:ext>
            </a:extLst>
          </p:cNvPr>
          <p:cNvPicPr>
            <a:picLocks noChangeAspect="1"/>
          </p:cNvPicPr>
          <p:nvPr userDrawn="1"/>
        </p:nvPicPr>
        <p:blipFill>
          <a:blip r:embed="rId3"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no right logo">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11" name="Picture 10">
            <a:extLst>
              <a:ext uri="{FF2B5EF4-FFF2-40B4-BE49-F238E27FC236}">
                <a16:creationId xmlns:a16="http://schemas.microsoft.com/office/drawing/2014/main" id="{F05203FA-ADA6-7A49-A80C-4DE76E14EA37}"/>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extLst>
      <p:ext uri="{BB962C8B-B14F-4D97-AF65-F5344CB8AC3E}">
        <p14:creationId xmlns:p14="http://schemas.microsoft.com/office/powerpoint/2010/main" val="1936962374"/>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ide images">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14920965"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18518188" y="0"/>
            <a:ext cx="5868987" cy="88392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18518188" y="9067800"/>
            <a:ext cx="5868987" cy="4648200"/>
          </a:xfrm>
        </p:spPr>
        <p:txBody>
          <a:bodyPr/>
          <a:lstStyle/>
          <a:p>
            <a:endParaRPr lang="en-US"/>
          </a:p>
        </p:txBody>
      </p:sp>
      <p:pic>
        <p:nvPicPr>
          <p:cNvPr id="9" name="Picture 8">
            <a:extLst>
              <a:ext uri="{FF2B5EF4-FFF2-40B4-BE49-F238E27FC236}">
                <a16:creationId xmlns:a16="http://schemas.microsoft.com/office/drawing/2014/main" id="{6479A251-8204-DE4A-B0CA-0902F12EAA47}"/>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extLst>
      <p:ext uri="{BB962C8B-B14F-4D97-AF65-F5344CB8AC3E}">
        <p14:creationId xmlns:p14="http://schemas.microsoft.com/office/powerpoint/2010/main" val="4163341514"/>
      </p:ext>
    </p:extLst>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side images">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14920965"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4"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17527588" y="0"/>
            <a:ext cx="6857999"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endParaRPr lang="en-US"/>
          </a:p>
        </p:txBody>
      </p:sp>
      <p:sp>
        <p:nvSpPr>
          <p:cNvPr id="13"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16260261" y="8177465"/>
            <a:ext cx="8136870" cy="559067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endParaRPr lang="en-US" dirty="0"/>
          </a:p>
        </p:txBody>
      </p:sp>
      <p:pic>
        <p:nvPicPr>
          <p:cNvPr id="9" name="Picture 8">
            <a:extLst>
              <a:ext uri="{FF2B5EF4-FFF2-40B4-BE49-F238E27FC236}">
                <a16:creationId xmlns:a16="http://schemas.microsoft.com/office/drawing/2014/main" id="{CCCC9831-B565-0044-BD87-B4DF2E242687}"/>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extLst>
      <p:ext uri="{BB962C8B-B14F-4D97-AF65-F5344CB8AC3E}">
        <p14:creationId xmlns:p14="http://schemas.microsoft.com/office/powerpoint/2010/main" val="3699168583"/>
      </p:ext>
    </p:extLst>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parator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015337458"/>
      </p:ext>
    </p:extLst>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parator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6"/>
          <p:cNvSpPr>
            <a:spLocks noGrp="1"/>
          </p:cNvSpPr>
          <p:nvPr>
            <p:ph type="body" sz="quarter" idx="10" hasCustomPrompt="1"/>
          </p:nvPr>
        </p:nvSpPr>
        <p:spPr>
          <a:xfrm>
            <a:off x="3759688" y="63246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Tree>
    <p:extLst>
      <p:ext uri="{BB962C8B-B14F-4D97-AF65-F5344CB8AC3E}">
        <p14:creationId xmlns:p14="http://schemas.microsoft.com/office/powerpoint/2010/main" val="822074391"/>
      </p:ext>
    </p:extLst>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parator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15" name="Text Placeholder 6">
            <a:extLst>
              <a:ext uri="{FF2B5EF4-FFF2-40B4-BE49-F238E27FC236}">
                <a16:creationId xmlns:a16="http://schemas.microsoft.com/office/drawing/2014/main" id="{75E37228-FFAC-8144-873C-288AA344000C}"/>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511247480"/>
      </p:ext>
    </p:extLst>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parator 4">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15" name="Text Placeholder 6">
            <a:extLst>
              <a:ext uri="{FF2B5EF4-FFF2-40B4-BE49-F238E27FC236}">
                <a16:creationId xmlns:a16="http://schemas.microsoft.com/office/drawing/2014/main" id="{F626B02C-8E07-B84E-AE18-832EA4324550}"/>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3062134617"/>
      </p:ext>
    </p:extLst>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45171" y="549276"/>
            <a:ext cx="20729099" cy="2286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45171" y="3200403"/>
            <a:ext cx="20729099" cy="90519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86" r:id="rId3"/>
    <p:sldLayoutId id="2147483687" r:id="rId4"/>
    <p:sldLayoutId id="2147483688" r:id="rId5"/>
    <p:sldLayoutId id="2147483685" r:id="rId6"/>
    <p:sldLayoutId id="2147483683" r:id="rId7"/>
    <p:sldLayoutId id="2147483684" r:id="rId8"/>
    <p:sldLayoutId id="2147483681" r:id="rId9"/>
    <p:sldLayoutId id="2147483682" r:id="rId10"/>
    <p:sldLayoutId id="2147483652" r:id="rId11"/>
    <p:sldLayoutId id="2147483689" r:id="rId12"/>
  </p:sldLayoutIdLst>
  <p:transition spd="slow">
    <p:wipe dir="d"/>
  </p:transition>
  <p:txStyles>
    <p:titleStyle>
      <a:lvl1pPr algn="l" defTabSz="1828434" rtl="0" eaLnBrk="1" latinLnBrk="0" hangingPunct="1">
        <a:spcBef>
          <a:spcPct val="0"/>
        </a:spcBef>
        <a:buNone/>
        <a:defRPr lang="en-US" sz="8798" kern="1200" dirty="0" smtClean="0">
          <a:solidFill>
            <a:schemeClr val="tx1"/>
          </a:solidFill>
          <a:latin typeface="+mj-lt"/>
          <a:ea typeface="+mj-ea"/>
          <a:cs typeface="+mj-cs"/>
        </a:defRPr>
      </a:lvl1pPr>
    </p:titleStyle>
    <p:bodyStyle>
      <a:lvl1pPr marL="685663" indent="-685663" algn="l" defTabSz="1828434" rtl="0" eaLnBrk="1" latinLnBrk="0" hangingPunct="1">
        <a:spcBef>
          <a:spcPct val="20000"/>
        </a:spcBef>
        <a:buFont typeface="Arial" pitchFamily="34" charset="0"/>
        <a:buChar char="•"/>
        <a:defRPr sz="5599" kern="1200">
          <a:solidFill>
            <a:schemeClr val="tx1"/>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p:bodyStyle>
    <p:otherStyle>
      <a:defPPr>
        <a:defRPr lang="en-US"/>
      </a:defPPr>
      <a:lvl1pPr marL="0" algn="l" defTabSz="1828434" rtl="0" eaLnBrk="1" latinLnBrk="0" hangingPunct="1">
        <a:defRPr sz="3599" kern="1200">
          <a:solidFill>
            <a:schemeClr val="tx1"/>
          </a:solidFill>
          <a:latin typeface="+mn-lt"/>
          <a:ea typeface="+mn-ea"/>
          <a:cs typeface="+mn-cs"/>
        </a:defRPr>
      </a:lvl1pPr>
      <a:lvl2pPr marL="914217" algn="l" defTabSz="1828434" rtl="0" eaLnBrk="1" latinLnBrk="0" hangingPunct="1">
        <a:defRPr sz="3599" kern="1200">
          <a:solidFill>
            <a:schemeClr val="tx1"/>
          </a:solidFill>
          <a:latin typeface="+mn-lt"/>
          <a:ea typeface="+mn-ea"/>
          <a:cs typeface="+mn-cs"/>
        </a:defRPr>
      </a:lvl2pPr>
      <a:lvl3pPr marL="1828434" algn="l" defTabSz="1828434" rtl="0" eaLnBrk="1" latinLnBrk="0" hangingPunct="1">
        <a:defRPr sz="3599" kern="1200">
          <a:solidFill>
            <a:schemeClr val="tx1"/>
          </a:solidFill>
          <a:latin typeface="+mn-lt"/>
          <a:ea typeface="+mn-ea"/>
          <a:cs typeface="+mn-cs"/>
        </a:defRPr>
      </a:lvl3pPr>
      <a:lvl4pPr marL="2742652" algn="l" defTabSz="1828434" rtl="0" eaLnBrk="1" latinLnBrk="0" hangingPunct="1">
        <a:defRPr sz="3599" kern="1200">
          <a:solidFill>
            <a:schemeClr val="tx1"/>
          </a:solidFill>
          <a:latin typeface="+mn-lt"/>
          <a:ea typeface="+mn-ea"/>
          <a:cs typeface="+mn-cs"/>
        </a:defRPr>
      </a:lvl4pPr>
      <a:lvl5pPr marL="3656869" algn="l" defTabSz="1828434" rtl="0" eaLnBrk="1" latinLnBrk="0" hangingPunct="1">
        <a:defRPr sz="3599" kern="1200">
          <a:solidFill>
            <a:schemeClr val="tx1"/>
          </a:solidFill>
          <a:latin typeface="+mn-lt"/>
          <a:ea typeface="+mn-ea"/>
          <a:cs typeface="+mn-cs"/>
        </a:defRPr>
      </a:lvl5pPr>
      <a:lvl6pPr marL="4571086" algn="l" defTabSz="1828434" rtl="0" eaLnBrk="1" latinLnBrk="0" hangingPunct="1">
        <a:defRPr sz="3599" kern="1200">
          <a:solidFill>
            <a:schemeClr val="tx1"/>
          </a:solidFill>
          <a:latin typeface="+mn-lt"/>
          <a:ea typeface="+mn-ea"/>
          <a:cs typeface="+mn-cs"/>
        </a:defRPr>
      </a:lvl6pPr>
      <a:lvl7pPr marL="5485303" algn="l" defTabSz="1828434" rtl="0" eaLnBrk="1" latinLnBrk="0" hangingPunct="1">
        <a:defRPr sz="3599" kern="1200">
          <a:solidFill>
            <a:schemeClr val="tx1"/>
          </a:solidFill>
          <a:latin typeface="+mn-lt"/>
          <a:ea typeface="+mn-ea"/>
          <a:cs typeface="+mn-cs"/>
        </a:defRPr>
      </a:lvl7pPr>
      <a:lvl8pPr marL="6399520" algn="l" defTabSz="1828434" rtl="0" eaLnBrk="1" latinLnBrk="0" hangingPunct="1">
        <a:defRPr sz="3599" kern="1200">
          <a:solidFill>
            <a:schemeClr val="tx1"/>
          </a:solidFill>
          <a:latin typeface="+mn-lt"/>
          <a:ea typeface="+mn-ea"/>
          <a:cs typeface="+mn-cs"/>
        </a:defRPr>
      </a:lvl8pPr>
      <a:lvl9pPr marL="7313737" algn="l" defTabSz="1828434"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1.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979898-F360-1D46-9895-9A696C9AA381}"/>
              </a:ext>
            </a:extLst>
          </p:cNvPr>
          <p:cNvSpPr>
            <a:spLocks noGrp="1"/>
          </p:cNvSpPr>
          <p:nvPr>
            <p:ph type="body" sz="quarter" idx="10"/>
          </p:nvPr>
        </p:nvSpPr>
        <p:spPr>
          <a:xfrm>
            <a:off x="1296987" y="5791200"/>
            <a:ext cx="8610600" cy="1371600"/>
          </a:xfrm>
        </p:spPr>
        <p:txBody>
          <a:bodyPr>
            <a:normAutofit fontScale="62500" lnSpcReduction="20000"/>
          </a:bodyPr>
          <a:lstStyle/>
          <a:p>
            <a:pPr algn="l"/>
            <a:r>
              <a:rPr lang="en-US" sz="8000" b="1" dirty="0">
                <a:solidFill>
                  <a:srgbClr val="B55638"/>
                </a:solidFill>
              </a:rPr>
              <a:t>Reviewing and planning the CRP: Setting the scene</a:t>
            </a:r>
          </a:p>
        </p:txBody>
      </p:sp>
      <p:sp>
        <p:nvSpPr>
          <p:cNvPr id="3" name="Text Placeholder 2">
            <a:extLst>
              <a:ext uri="{FF2B5EF4-FFF2-40B4-BE49-F238E27FC236}">
                <a16:creationId xmlns:a16="http://schemas.microsoft.com/office/drawing/2014/main" id="{9CE1306A-99EC-8149-B3E3-569FBD1DB269}"/>
              </a:ext>
            </a:extLst>
          </p:cNvPr>
          <p:cNvSpPr>
            <a:spLocks noGrp="1"/>
          </p:cNvSpPr>
          <p:nvPr>
            <p:ph type="body" sz="quarter" idx="11"/>
          </p:nvPr>
        </p:nvSpPr>
        <p:spPr>
          <a:xfrm>
            <a:off x="1330658" y="7364473"/>
            <a:ext cx="8077200" cy="990600"/>
          </a:xfrm>
        </p:spPr>
        <p:txBody>
          <a:bodyPr>
            <a:normAutofit/>
          </a:bodyPr>
          <a:lstStyle/>
          <a:p>
            <a:pPr algn="l"/>
            <a:r>
              <a:rPr lang="en-US" sz="4000" dirty="0">
                <a:solidFill>
                  <a:schemeClr val="tx1"/>
                </a:solidFill>
              </a:rPr>
              <a:t>Tom Randolph</a:t>
            </a:r>
          </a:p>
        </p:txBody>
      </p:sp>
      <p:pic>
        <p:nvPicPr>
          <p:cNvPr id="11" name="Picture Placeholder 10">
            <a:extLst>
              <a:ext uri="{FF2B5EF4-FFF2-40B4-BE49-F238E27FC236}">
                <a16:creationId xmlns:a16="http://schemas.microsoft.com/office/drawing/2014/main" id="{56E52046-5D71-D24B-9E9E-D592893FC4CB}"/>
              </a:ext>
            </a:extLst>
          </p:cNvPr>
          <p:cNvPicPr>
            <a:picLocks noGrp="1" noChangeAspect="1"/>
          </p:cNvPicPr>
          <p:nvPr>
            <p:ph type="pic" sz="quarter" idx="13"/>
          </p:nvPr>
        </p:nvPicPr>
        <p:blipFill>
          <a:blip r:embed="rId4" cstate="email">
            <a:extLst>
              <a:ext uri="{28A0092B-C50C-407E-A947-70E740481C1C}">
                <a14:useLocalDpi xmlns:a14="http://schemas.microsoft.com/office/drawing/2010/main" val="0"/>
              </a:ext>
            </a:extLst>
          </a:blip>
          <a:srcRect/>
          <a:stretch>
            <a:fillRect/>
          </a:stretch>
        </p:blipFill>
        <p:spPr/>
      </p:pic>
      <p:sp>
        <p:nvSpPr>
          <p:cNvPr id="7" name="Text Placeholder 4">
            <a:extLst>
              <a:ext uri="{FF2B5EF4-FFF2-40B4-BE49-F238E27FC236}">
                <a16:creationId xmlns:a16="http://schemas.microsoft.com/office/drawing/2014/main" id="{E870387C-FE28-4F01-8C7B-C46AE296C6D0}"/>
              </a:ext>
            </a:extLst>
          </p:cNvPr>
          <p:cNvSpPr txBox="1">
            <a:spLocks/>
          </p:cNvSpPr>
          <p:nvPr/>
        </p:nvSpPr>
        <p:spPr>
          <a:xfrm>
            <a:off x="1330658" y="8592841"/>
            <a:ext cx="8077200" cy="1727104"/>
          </a:xfrm>
          <a:prstGeom prst="rect">
            <a:avLst/>
          </a:prstGeom>
        </p:spPr>
        <p:txBody>
          <a:bodyPr vert="horz" lIns="91440" tIns="45720" rIns="91440" bIns="45720" rtlCol="0">
            <a:noAutofit/>
          </a:bodyPr>
          <a:lstStyle>
            <a:lvl1pPr marL="0" indent="0" algn="l" defTabSz="1828434" rtl="0" eaLnBrk="1" latinLnBrk="0" hangingPunct="1">
              <a:spcBef>
                <a:spcPct val="20000"/>
              </a:spcBef>
              <a:buFont typeface="Arial" pitchFamily="34" charset="0"/>
              <a:buNone/>
              <a:defRPr sz="3600" b="0" kern="1200">
                <a:solidFill>
                  <a:schemeClr val="tx1">
                    <a:lumMod val="65000"/>
                    <a:lumOff val="35000"/>
                  </a:schemeClr>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r>
              <a:rPr lang="en-US" sz="3000" dirty="0">
                <a:solidFill>
                  <a:schemeClr val="tx1"/>
                </a:solidFill>
              </a:rPr>
              <a:t>CGIAR Livestock review and planning meeting, 10 June 2020</a:t>
            </a:r>
          </a:p>
        </p:txBody>
      </p:sp>
    </p:spTree>
    <p:custDataLst>
      <p:tags r:id="rId1"/>
    </p:custData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4838F98-578A-4057-B58E-1E025BC0C5D0}"/>
              </a:ext>
            </a:extLst>
          </p:cNvPr>
          <p:cNvSpPr>
            <a:spLocks noGrp="1"/>
          </p:cNvSpPr>
          <p:nvPr>
            <p:ph type="body" sz="quarter" idx="11"/>
          </p:nvPr>
        </p:nvSpPr>
        <p:spPr>
          <a:xfrm>
            <a:off x="1373187" y="838200"/>
            <a:ext cx="16444965" cy="1752600"/>
          </a:xfrm>
        </p:spPr>
        <p:txBody>
          <a:bodyPr/>
          <a:lstStyle/>
          <a:p>
            <a:r>
              <a:rPr lang="en-US" dirty="0"/>
              <a:t>The Livestock Agri-Food Systems CRP</a:t>
            </a:r>
          </a:p>
        </p:txBody>
      </p:sp>
      <p:sp>
        <p:nvSpPr>
          <p:cNvPr id="22" name="TextBox 21">
            <a:extLst>
              <a:ext uri="{FF2B5EF4-FFF2-40B4-BE49-F238E27FC236}">
                <a16:creationId xmlns:a16="http://schemas.microsoft.com/office/drawing/2014/main" id="{40031618-DDAF-4B9E-BF73-C86D915685D8}"/>
              </a:ext>
            </a:extLst>
          </p:cNvPr>
          <p:cNvSpPr txBox="1"/>
          <p:nvPr/>
        </p:nvSpPr>
        <p:spPr>
          <a:xfrm>
            <a:off x="1409943" y="2572482"/>
            <a:ext cx="8305800" cy="646203"/>
          </a:xfrm>
          <a:prstGeom prst="rect">
            <a:avLst/>
          </a:prstGeom>
          <a:noFill/>
        </p:spPr>
        <p:txBody>
          <a:bodyPr wrap="square" rtlCol="0">
            <a:spAutoFit/>
          </a:bodyPr>
          <a:lstStyle/>
          <a:p>
            <a:r>
              <a:rPr lang="en-US" i="1" dirty="0"/>
              <a:t>Structured as 5 Flagship Projects:</a:t>
            </a:r>
            <a:endParaRPr lang="en-GB" i="1" dirty="0"/>
          </a:p>
        </p:txBody>
      </p:sp>
      <p:pic>
        <p:nvPicPr>
          <p:cNvPr id="31" name="Picture 30">
            <a:extLst>
              <a:ext uri="{FF2B5EF4-FFF2-40B4-BE49-F238E27FC236}">
                <a16:creationId xmlns:a16="http://schemas.microsoft.com/office/drawing/2014/main" id="{9C729075-C226-496F-B68A-FC2B961C9067}"/>
              </a:ext>
            </a:extLst>
          </p:cNvPr>
          <p:cNvPicPr>
            <a:picLocks noChangeAspect="1"/>
          </p:cNvPicPr>
          <p:nvPr/>
        </p:nvPicPr>
        <p:blipFill>
          <a:blip r:embed="rId3"/>
          <a:stretch>
            <a:fillRect/>
          </a:stretch>
        </p:blipFill>
        <p:spPr>
          <a:xfrm>
            <a:off x="1373187" y="3343646"/>
            <a:ext cx="9431973" cy="7391400"/>
          </a:xfrm>
          <a:prstGeom prst="rect">
            <a:avLst/>
          </a:prstGeom>
        </p:spPr>
      </p:pic>
      <p:pic>
        <p:nvPicPr>
          <p:cNvPr id="32" name="Picture 31">
            <a:extLst>
              <a:ext uri="{FF2B5EF4-FFF2-40B4-BE49-F238E27FC236}">
                <a16:creationId xmlns:a16="http://schemas.microsoft.com/office/drawing/2014/main" id="{8E37A6AE-C82E-4588-ABFF-7FCD17AE23B3}"/>
              </a:ext>
            </a:extLst>
          </p:cNvPr>
          <p:cNvPicPr>
            <a:picLocks noChangeAspect="1"/>
          </p:cNvPicPr>
          <p:nvPr/>
        </p:nvPicPr>
        <p:blipFill>
          <a:blip r:embed="rId4"/>
          <a:stretch>
            <a:fillRect/>
          </a:stretch>
        </p:blipFill>
        <p:spPr>
          <a:xfrm>
            <a:off x="10593387" y="3465809"/>
            <a:ext cx="12960335" cy="8764748"/>
          </a:xfrm>
          <a:prstGeom prst="rect">
            <a:avLst/>
          </a:prstGeom>
        </p:spPr>
      </p:pic>
      <p:pic>
        <p:nvPicPr>
          <p:cNvPr id="33" name="Picture 32">
            <a:extLst>
              <a:ext uri="{FF2B5EF4-FFF2-40B4-BE49-F238E27FC236}">
                <a16:creationId xmlns:a16="http://schemas.microsoft.com/office/drawing/2014/main" id="{5FC2A490-C050-4DF8-929C-7152585FCDBF}"/>
              </a:ext>
            </a:extLst>
          </p:cNvPr>
          <p:cNvPicPr>
            <a:picLocks noChangeAspect="1"/>
          </p:cNvPicPr>
          <p:nvPr/>
        </p:nvPicPr>
        <p:blipFill>
          <a:blip r:embed="rId5"/>
          <a:stretch>
            <a:fillRect/>
          </a:stretch>
        </p:blipFill>
        <p:spPr>
          <a:xfrm>
            <a:off x="11431587" y="2895566"/>
            <a:ext cx="10044945" cy="1018324"/>
          </a:xfrm>
          <a:prstGeom prst="rect">
            <a:avLst/>
          </a:prstGeom>
        </p:spPr>
      </p:pic>
      <p:pic>
        <p:nvPicPr>
          <p:cNvPr id="34" name="Picture 33">
            <a:extLst>
              <a:ext uri="{FF2B5EF4-FFF2-40B4-BE49-F238E27FC236}">
                <a16:creationId xmlns:a16="http://schemas.microsoft.com/office/drawing/2014/main" id="{32002758-5EF0-481B-932E-06BE5776E2C0}"/>
              </a:ext>
            </a:extLst>
          </p:cNvPr>
          <p:cNvPicPr>
            <a:picLocks noChangeAspect="1"/>
          </p:cNvPicPr>
          <p:nvPr/>
        </p:nvPicPr>
        <p:blipFill>
          <a:blip r:embed="rId6"/>
          <a:stretch>
            <a:fillRect/>
          </a:stretch>
        </p:blipFill>
        <p:spPr>
          <a:xfrm>
            <a:off x="1550863" y="10735046"/>
            <a:ext cx="7195488" cy="2599954"/>
          </a:xfrm>
          <a:prstGeom prst="rect">
            <a:avLst/>
          </a:prstGeom>
        </p:spPr>
      </p:pic>
    </p:spTree>
    <p:extLst>
      <p:ext uri="{BB962C8B-B14F-4D97-AF65-F5344CB8AC3E}">
        <p14:creationId xmlns:p14="http://schemas.microsoft.com/office/powerpoint/2010/main" val="2390627681"/>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47D6C044-FF79-4F46-B547-3108E8F75703}"/>
              </a:ext>
            </a:extLst>
          </p:cNvPr>
          <p:cNvGrpSpPr/>
          <p:nvPr/>
        </p:nvGrpSpPr>
        <p:grpSpPr>
          <a:xfrm>
            <a:off x="3887787" y="6553200"/>
            <a:ext cx="12380182" cy="9411935"/>
            <a:chOff x="8991906" y="1800127"/>
            <a:chExt cx="12380182" cy="9411935"/>
          </a:xfrm>
        </p:grpSpPr>
        <p:sp>
          <p:nvSpPr>
            <p:cNvPr id="11" name="Arrow: Notched Right 10">
              <a:extLst>
                <a:ext uri="{FF2B5EF4-FFF2-40B4-BE49-F238E27FC236}">
                  <a16:creationId xmlns:a16="http://schemas.microsoft.com/office/drawing/2014/main" id="{C7CF4653-017E-42ED-9A1D-F9F0199B05BE}"/>
                </a:ext>
              </a:extLst>
            </p:cNvPr>
            <p:cNvSpPr/>
            <p:nvPr/>
          </p:nvSpPr>
          <p:spPr>
            <a:xfrm>
              <a:off x="9711711" y="4623707"/>
              <a:ext cx="11168676" cy="3764774"/>
            </a:xfrm>
            <a:prstGeom prst="notchedRightArrow">
              <a:avLst/>
            </a:prstGeom>
            <a:ln>
              <a:solidFill>
                <a:schemeClr val="tx2"/>
              </a:solidFill>
            </a:ln>
          </p:spPr>
          <p:style>
            <a:lnRef idx="0">
              <a:scrgbClr r="0" g="0" b="0"/>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Freeform: Shape 14">
              <a:extLst>
                <a:ext uri="{FF2B5EF4-FFF2-40B4-BE49-F238E27FC236}">
                  <a16:creationId xmlns:a16="http://schemas.microsoft.com/office/drawing/2014/main" id="{06556FF0-F022-497C-AE42-D1B96CCF85F1}"/>
                </a:ext>
              </a:extLst>
            </p:cNvPr>
            <p:cNvSpPr/>
            <p:nvPr/>
          </p:nvSpPr>
          <p:spPr>
            <a:xfrm>
              <a:off x="8991906" y="1800127"/>
              <a:ext cx="2380804" cy="3764774"/>
            </a:xfrm>
            <a:custGeom>
              <a:avLst/>
              <a:gdLst>
                <a:gd name="connsiteX0" fmla="*/ 0 w 2380804"/>
                <a:gd name="connsiteY0" fmla="*/ 0 h 3764774"/>
                <a:gd name="connsiteX1" fmla="*/ 2380804 w 2380804"/>
                <a:gd name="connsiteY1" fmla="*/ 0 h 3764774"/>
                <a:gd name="connsiteX2" fmla="*/ 2380804 w 2380804"/>
                <a:gd name="connsiteY2" fmla="*/ 3764774 h 3764774"/>
                <a:gd name="connsiteX3" fmla="*/ 0 w 2380804"/>
                <a:gd name="connsiteY3" fmla="*/ 3764774 h 3764774"/>
                <a:gd name="connsiteX4" fmla="*/ 0 w 2380804"/>
                <a:gd name="connsiteY4" fmla="*/ 0 h 3764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0804" h="3764774">
                  <a:moveTo>
                    <a:pt x="0" y="0"/>
                  </a:moveTo>
                  <a:lnTo>
                    <a:pt x="2380804" y="0"/>
                  </a:lnTo>
                  <a:lnTo>
                    <a:pt x="2380804" y="3764774"/>
                  </a:lnTo>
                  <a:lnTo>
                    <a:pt x="0" y="376477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19608" tIns="419608" rIns="419608" bIns="419608" numCol="1" spcCol="1270" anchor="b" anchorCtr="0">
              <a:noAutofit/>
            </a:bodyPr>
            <a:lstStyle/>
            <a:p>
              <a:pPr marL="0" lvl="0" indent="0" algn="ctr" defTabSz="2622550">
                <a:lnSpc>
                  <a:spcPct val="90000"/>
                </a:lnSpc>
                <a:spcBef>
                  <a:spcPct val="0"/>
                </a:spcBef>
                <a:spcAft>
                  <a:spcPct val="35000"/>
                </a:spcAft>
                <a:buNone/>
              </a:pPr>
              <a:r>
                <a:rPr lang="en-US" sz="5900" kern="1200" dirty="0"/>
                <a:t>2017</a:t>
              </a:r>
            </a:p>
          </p:txBody>
        </p:sp>
        <p:sp>
          <p:nvSpPr>
            <p:cNvPr id="16" name="Oval 15">
              <a:extLst>
                <a:ext uri="{FF2B5EF4-FFF2-40B4-BE49-F238E27FC236}">
                  <a16:creationId xmlns:a16="http://schemas.microsoft.com/office/drawing/2014/main" id="{FE31595F-58DF-40FB-912F-F3C5DC548B43}"/>
                </a:ext>
              </a:extLst>
            </p:cNvPr>
            <p:cNvSpPr/>
            <p:nvPr/>
          </p:nvSpPr>
          <p:spPr>
            <a:xfrm>
              <a:off x="9711711" y="6035497"/>
              <a:ext cx="941193" cy="941193"/>
            </a:xfrm>
            <a:prstGeom prst="ellipse">
              <a:avLst/>
            </a:prstGeom>
            <a:solidFill>
              <a:schemeClr val="bg1"/>
            </a:solidFill>
            <a:ln>
              <a:solidFill>
                <a:schemeClr val="tx2">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Freeform: Shape 16">
              <a:extLst>
                <a:ext uri="{FF2B5EF4-FFF2-40B4-BE49-F238E27FC236}">
                  <a16:creationId xmlns:a16="http://schemas.microsoft.com/office/drawing/2014/main" id="{AA9A53F5-A3DF-4B70-9715-DB9EE45683C9}"/>
                </a:ext>
              </a:extLst>
            </p:cNvPr>
            <p:cNvSpPr/>
            <p:nvPr/>
          </p:nvSpPr>
          <p:spPr>
            <a:xfrm>
              <a:off x="11491750" y="7447288"/>
              <a:ext cx="2380804" cy="3764774"/>
            </a:xfrm>
            <a:custGeom>
              <a:avLst/>
              <a:gdLst>
                <a:gd name="connsiteX0" fmla="*/ 0 w 2380804"/>
                <a:gd name="connsiteY0" fmla="*/ 0 h 3764774"/>
                <a:gd name="connsiteX1" fmla="*/ 2380804 w 2380804"/>
                <a:gd name="connsiteY1" fmla="*/ 0 h 3764774"/>
                <a:gd name="connsiteX2" fmla="*/ 2380804 w 2380804"/>
                <a:gd name="connsiteY2" fmla="*/ 3764774 h 3764774"/>
                <a:gd name="connsiteX3" fmla="*/ 0 w 2380804"/>
                <a:gd name="connsiteY3" fmla="*/ 3764774 h 3764774"/>
                <a:gd name="connsiteX4" fmla="*/ 0 w 2380804"/>
                <a:gd name="connsiteY4" fmla="*/ 0 h 3764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0804" h="3764774">
                  <a:moveTo>
                    <a:pt x="0" y="0"/>
                  </a:moveTo>
                  <a:lnTo>
                    <a:pt x="2380804" y="0"/>
                  </a:lnTo>
                  <a:lnTo>
                    <a:pt x="2380804" y="3764774"/>
                  </a:lnTo>
                  <a:lnTo>
                    <a:pt x="0" y="376477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19608" tIns="419608" rIns="419608" bIns="419608" numCol="1" spcCol="1270" anchor="t" anchorCtr="0">
              <a:noAutofit/>
            </a:bodyPr>
            <a:lstStyle/>
            <a:p>
              <a:pPr marL="0" lvl="0" indent="0" algn="ctr" defTabSz="2622550">
                <a:lnSpc>
                  <a:spcPct val="90000"/>
                </a:lnSpc>
                <a:spcBef>
                  <a:spcPct val="0"/>
                </a:spcBef>
                <a:spcAft>
                  <a:spcPct val="35000"/>
                </a:spcAft>
                <a:buNone/>
              </a:pPr>
              <a:r>
                <a:rPr lang="en-US" sz="5900" kern="1200" dirty="0"/>
                <a:t>2018</a:t>
              </a:r>
            </a:p>
          </p:txBody>
        </p:sp>
        <p:sp>
          <p:nvSpPr>
            <p:cNvPr id="18" name="Oval 17">
              <a:extLst>
                <a:ext uri="{FF2B5EF4-FFF2-40B4-BE49-F238E27FC236}">
                  <a16:creationId xmlns:a16="http://schemas.microsoft.com/office/drawing/2014/main" id="{2DEBACE6-F68B-4175-B0A6-C6BBC81061BB}"/>
                </a:ext>
              </a:extLst>
            </p:cNvPr>
            <p:cNvSpPr/>
            <p:nvPr/>
          </p:nvSpPr>
          <p:spPr>
            <a:xfrm>
              <a:off x="12211556" y="6035497"/>
              <a:ext cx="941193" cy="94119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Freeform: Shape 18">
              <a:extLst>
                <a:ext uri="{FF2B5EF4-FFF2-40B4-BE49-F238E27FC236}">
                  <a16:creationId xmlns:a16="http://schemas.microsoft.com/office/drawing/2014/main" id="{565983A4-E39F-46DA-A724-70AE6B372683}"/>
                </a:ext>
              </a:extLst>
            </p:cNvPr>
            <p:cNvSpPr/>
            <p:nvPr/>
          </p:nvSpPr>
          <p:spPr>
            <a:xfrm>
              <a:off x="13991595" y="1800127"/>
              <a:ext cx="2380804" cy="3764774"/>
            </a:xfrm>
            <a:custGeom>
              <a:avLst/>
              <a:gdLst>
                <a:gd name="connsiteX0" fmla="*/ 0 w 2380804"/>
                <a:gd name="connsiteY0" fmla="*/ 0 h 3764774"/>
                <a:gd name="connsiteX1" fmla="*/ 2380804 w 2380804"/>
                <a:gd name="connsiteY1" fmla="*/ 0 h 3764774"/>
                <a:gd name="connsiteX2" fmla="*/ 2380804 w 2380804"/>
                <a:gd name="connsiteY2" fmla="*/ 3764774 h 3764774"/>
                <a:gd name="connsiteX3" fmla="*/ 0 w 2380804"/>
                <a:gd name="connsiteY3" fmla="*/ 3764774 h 3764774"/>
                <a:gd name="connsiteX4" fmla="*/ 0 w 2380804"/>
                <a:gd name="connsiteY4" fmla="*/ 0 h 3764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0804" h="3764774">
                  <a:moveTo>
                    <a:pt x="0" y="0"/>
                  </a:moveTo>
                  <a:lnTo>
                    <a:pt x="2380804" y="0"/>
                  </a:lnTo>
                  <a:lnTo>
                    <a:pt x="2380804" y="3764774"/>
                  </a:lnTo>
                  <a:lnTo>
                    <a:pt x="0" y="376477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19608" tIns="419608" rIns="419608" bIns="419608" numCol="1" spcCol="1270" anchor="b" anchorCtr="0">
              <a:noAutofit/>
            </a:bodyPr>
            <a:lstStyle/>
            <a:p>
              <a:pPr marL="0" lvl="0" indent="0" algn="ctr" defTabSz="2622550">
                <a:lnSpc>
                  <a:spcPct val="90000"/>
                </a:lnSpc>
                <a:spcBef>
                  <a:spcPct val="0"/>
                </a:spcBef>
                <a:spcAft>
                  <a:spcPct val="35000"/>
                </a:spcAft>
                <a:buNone/>
              </a:pPr>
              <a:r>
                <a:rPr lang="en-US" sz="5900" kern="1200" dirty="0"/>
                <a:t>2019</a:t>
              </a:r>
            </a:p>
          </p:txBody>
        </p:sp>
        <p:sp>
          <p:nvSpPr>
            <p:cNvPr id="20" name="Oval 19">
              <a:extLst>
                <a:ext uri="{FF2B5EF4-FFF2-40B4-BE49-F238E27FC236}">
                  <a16:creationId xmlns:a16="http://schemas.microsoft.com/office/drawing/2014/main" id="{269876F3-CC85-4FB7-8F59-41B95E740750}"/>
                </a:ext>
              </a:extLst>
            </p:cNvPr>
            <p:cNvSpPr/>
            <p:nvPr/>
          </p:nvSpPr>
          <p:spPr>
            <a:xfrm>
              <a:off x="14711400" y="6035497"/>
              <a:ext cx="941193" cy="94119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Freeform: Shape 20">
              <a:extLst>
                <a:ext uri="{FF2B5EF4-FFF2-40B4-BE49-F238E27FC236}">
                  <a16:creationId xmlns:a16="http://schemas.microsoft.com/office/drawing/2014/main" id="{38085DC2-97C1-4521-A238-A90CB7157094}"/>
                </a:ext>
              </a:extLst>
            </p:cNvPr>
            <p:cNvSpPr/>
            <p:nvPr/>
          </p:nvSpPr>
          <p:spPr>
            <a:xfrm>
              <a:off x="16491439" y="7447288"/>
              <a:ext cx="2380804" cy="3764774"/>
            </a:xfrm>
            <a:custGeom>
              <a:avLst/>
              <a:gdLst>
                <a:gd name="connsiteX0" fmla="*/ 0 w 2380804"/>
                <a:gd name="connsiteY0" fmla="*/ 0 h 3764774"/>
                <a:gd name="connsiteX1" fmla="*/ 2380804 w 2380804"/>
                <a:gd name="connsiteY1" fmla="*/ 0 h 3764774"/>
                <a:gd name="connsiteX2" fmla="*/ 2380804 w 2380804"/>
                <a:gd name="connsiteY2" fmla="*/ 3764774 h 3764774"/>
                <a:gd name="connsiteX3" fmla="*/ 0 w 2380804"/>
                <a:gd name="connsiteY3" fmla="*/ 3764774 h 3764774"/>
                <a:gd name="connsiteX4" fmla="*/ 0 w 2380804"/>
                <a:gd name="connsiteY4" fmla="*/ 0 h 3764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0804" h="3764774">
                  <a:moveTo>
                    <a:pt x="0" y="0"/>
                  </a:moveTo>
                  <a:lnTo>
                    <a:pt x="2380804" y="0"/>
                  </a:lnTo>
                  <a:lnTo>
                    <a:pt x="2380804" y="3764774"/>
                  </a:lnTo>
                  <a:lnTo>
                    <a:pt x="0" y="376477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19608" tIns="419608" rIns="419608" bIns="419608" numCol="1" spcCol="1270" anchor="t" anchorCtr="0">
              <a:noAutofit/>
            </a:bodyPr>
            <a:lstStyle/>
            <a:p>
              <a:pPr marL="0" lvl="0" indent="0" algn="ctr" defTabSz="2622550">
                <a:lnSpc>
                  <a:spcPct val="90000"/>
                </a:lnSpc>
                <a:spcBef>
                  <a:spcPct val="0"/>
                </a:spcBef>
                <a:spcAft>
                  <a:spcPct val="35000"/>
                </a:spcAft>
                <a:buNone/>
              </a:pPr>
              <a:r>
                <a:rPr lang="en-US" sz="5900" kern="1200" dirty="0"/>
                <a:t>2020</a:t>
              </a:r>
            </a:p>
          </p:txBody>
        </p:sp>
        <p:sp>
          <p:nvSpPr>
            <p:cNvPr id="24" name="Freeform: Shape 23">
              <a:extLst>
                <a:ext uri="{FF2B5EF4-FFF2-40B4-BE49-F238E27FC236}">
                  <a16:creationId xmlns:a16="http://schemas.microsoft.com/office/drawing/2014/main" id="{6A75CB17-E1A4-4E0D-BC48-0521F59DF536}"/>
                </a:ext>
              </a:extLst>
            </p:cNvPr>
            <p:cNvSpPr/>
            <p:nvPr/>
          </p:nvSpPr>
          <p:spPr>
            <a:xfrm>
              <a:off x="18991284" y="1800127"/>
              <a:ext cx="2380804" cy="3764774"/>
            </a:xfrm>
            <a:custGeom>
              <a:avLst/>
              <a:gdLst>
                <a:gd name="connsiteX0" fmla="*/ 0 w 2380804"/>
                <a:gd name="connsiteY0" fmla="*/ 0 h 3764774"/>
                <a:gd name="connsiteX1" fmla="*/ 2380804 w 2380804"/>
                <a:gd name="connsiteY1" fmla="*/ 0 h 3764774"/>
                <a:gd name="connsiteX2" fmla="*/ 2380804 w 2380804"/>
                <a:gd name="connsiteY2" fmla="*/ 3764774 h 3764774"/>
                <a:gd name="connsiteX3" fmla="*/ 0 w 2380804"/>
                <a:gd name="connsiteY3" fmla="*/ 3764774 h 3764774"/>
                <a:gd name="connsiteX4" fmla="*/ 0 w 2380804"/>
                <a:gd name="connsiteY4" fmla="*/ 0 h 3764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0804" h="3764774">
                  <a:moveTo>
                    <a:pt x="0" y="0"/>
                  </a:moveTo>
                  <a:lnTo>
                    <a:pt x="2380804" y="0"/>
                  </a:lnTo>
                  <a:lnTo>
                    <a:pt x="2380804" y="3764774"/>
                  </a:lnTo>
                  <a:lnTo>
                    <a:pt x="0" y="376477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19608" tIns="419608" rIns="419608" bIns="419608" numCol="1" spcCol="1270" anchor="b" anchorCtr="0">
              <a:noAutofit/>
            </a:bodyPr>
            <a:lstStyle/>
            <a:p>
              <a:pPr marL="0" lvl="0" indent="0" algn="ctr" defTabSz="2622550">
                <a:lnSpc>
                  <a:spcPct val="90000"/>
                </a:lnSpc>
                <a:spcBef>
                  <a:spcPct val="0"/>
                </a:spcBef>
                <a:spcAft>
                  <a:spcPct val="35000"/>
                </a:spcAft>
                <a:buNone/>
              </a:pPr>
              <a:r>
                <a:rPr lang="en-US" sz="5900" kern="1200" dirty="0"/>
                <a:t>2021</a:t>
              </a:r>
            </a:p>
          </p:txBody>
        </p:sp>
        <p:sp>
          <p:nvSpPr>
            <p:cNvPr id="25" name="Oval 24">
              <a:extLst>
                <a:ext uri="{FF2B5EF4-FFF2-40B4-BE49-F238E27FC236}">
                  <a16:creationId xmlns:a16="http://schemas.microsoft.com/office/drawing/2014/main" id="{6AF4CAD9-B1FD-40D5-A983-53B891C7A813}"/>
                </a:ext>
              </a:extLst>
            </p:cNvPr>
            <p:cNvSpPr/>
            <p:nvPr/>
          </p:nvSpPr>
          <p:spPr>
            <a:xfrm>
              <a:off x="19711089" y="6035497"/>
              <a:ext cx="941193" cy="941193"/>
            </a:xfrm>
            <a:prstGeom prst="ellipse">
              <a:avLst/>
            </a:prstGeom>
            <a:solidFill>
              <a:schemeClr val="bg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nvGrpSpPr>
            <p:cNvPr id="26" name="Group 25">
              <a:extLst>
                <a:ext uri="{FF2B5EF4-FFF2-40B4-BE49-F238E27FC236}">
                  <a16:creationId xmlns:a16="http://schemas.microsoft.com/office/drawing/2014/main" id="{232FDF96-A5BE-4E59-A5C3-8AF59DB73FAC}"/>
                </a:ext>
              </a:extLst>
            </p:cNvPr>
            <p:cNvGrpSpPr/>
            <p:nvPr/>
          </p:nvGrpSpPr>
          <p:grpSpPr>
            <a:xfrm>
              <a:off x="17189385" y="6005973"/>
              <a:ext cx="970717" cy="970717"/>
              <a:chOff x="5772386" y="13815358"/>
              <a:chExt cx="970717" cy="970717"/>
            </a:xfrm>
          </p:grpSpPr>
          <p:sp>
            <p:nvSpPr>
              <p:cNvPr id="14" name="Oval 13">
                <a:extLst>
                  <a:ext uri="{FF2B5EF4-FFF2-40B4-BE49-F238E27FC236}">
                    <a16:creationId xmlns:a16="http://schemas.microsoft.com/office/drawing/2014/main" id="{A307AD04-3C80-468E-B32A-2671ABAA7C1C}"/>
                  </a:ext>
                </a:extLst>
              </p:cNvPr>
              <p:cNvSpPr/>
              <p:nvPr/>
            </p:nvSpPr>
            <p:spPr>
              <a:xfrm>
                <a:off x="5801910" y="13815358"/>
                <a:ext cx="941193" cy="941193"/>
              </a:xfrm>
              <a:prstGeom prst="ellipse">
                <a:avLst/>
              </a:prstGeom>
              <a:solidFill>
                <a:schemeClr val="bg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3" name="Chord 22">
                <a:extLst>
                  <a:ext uri="{FF2B5EF4-FFF2-40B4-BE49-F238E27FC236}">
                    <a16:creationId xmlns:a16="http://schemas.microsoft.com/office/drawing/2014/main" id="{F4973518-DBF2-495C-AFAF-F36DD15D9019}"/>
                  </a:ext>
                </a:extLst>
              </p:cNvPr>
              <p:cNvSpPr/>
              <p:nvPr/>
            </p:nvSpPr>
            <p:spPr>
              <a:xfrm rot="21376938">
                <a:off x="5772386" y="13844882"/>
                <a:ext cx="941193" cy="941193"/>
              </a:xfrm>
              <a:prstGeom prst="chord">
                <a:avLst>
                  <a:gd name="adj1" fmla="val 551231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sp>
        <p:nvSpPr>
          <p:cNvPr id="8" name="Text Placeholder 1">
            <a:extLst>
              <a:ext uri="{FF2B5EF4-FFF2-40B4-BE49-F238E27FC236}">
                <a16:creationId xmlns:a16="http://schemas.microsoft.com/office/drawing/2014/main" id="{11A4DC24-2318-9844-B683-43B5F7C32D31}"/>
              </a:ext>
            </a:extLst>
          </p:cNvPr>
          <p:cNvSpPr>
            <a:spLocks noGrp="1"/>
          </p:cNvSpPr>
          <p:nvPr>
            <p:ph type="body" sz="quarter" idx="4294967295"/>
          </p:nvPr>
        </p:nvSpPr>
        <p:spPr>
          <a:xfrm>
            <a:off x="1856780" y="1252326"/>
            <a:ext cx="10501313" cy="884237"/>
          </a:xfrm>
        </p:spPr>
        <p:txBody>
          <a:bodyPr>
            <a:normAutofit fontScale="92500" lnSpcReduction="10000"/>
          </a:bodyPr>
          <a:lstStyle/>
          <a:p>
            <a:pPr marL="0" indent="0">
              <a:lnSpc>
                <a:spcPct val="90000"/>
              </a:lnSpc>
              <a:spcBef>
                <a:spcPts val="0"/>
              </a:spcBef>
              <a:buNone/>
            </a:pPr>
            <a:r>
              <a:rPr lang="en-US" sz="6600" b="1" dirty="0">
                <a:solidFill>
                  <a:srgbClr val="B55638"/>
                </a:solidFill>
              </a:rPr>
              <a:t>Where are we?</a:t>
            </a:r>
          </a:p>
        </p:txBody>
      </p:sp>
      <p:sp>
        <p:nvSpPr>
          <p:cNvPr id="9" name="Rectangle 8">
            <a:extLst>
              <a:ext uri="{FF2B5EF4-FFF2-40B4-BE49-F238E27FC236}">
                <a16:creationId xmlns:a16="http://schemas.microsoft.com/office/drawing/2014/main" id="{9794FC63-14F5-1640-9549-D8D8E7467555}"/>
              </a:ext>
            </a:extLst>
          </p:cNvPr>
          <p:cNvSpPr/>
          <p:nvPr/>
        </p:nvSpPr>
        <p:spPr>
          <a:xfrm>
            <a:off x="1948800" y="2314630"/>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2" name="TextBox 1">
            <a:extLst>
              <a:ext uri="{FF2B5EF4-FFF2-40B4-BE49-F238E27FC236}">
                <a16:creationId xmlns:a16="http://schemas.microsoft.com/office/drawing/2014/main" id="{3EBC16B5-9CD0-A94D-B960-7870B3C48C36}"/>
              </a:ext>
            </a:extLst>
          </p:cNvPr>
          <p:cNvSpPr txBox="1"/>
          <p:nvPr/>
        </p:nvSpPr>
        <p:spPr>
          <a:xfrm>
            <a:off x="3120334" y="4783254"/>
            <a:ext cx="7840807" cy="2600327"/>
          </a:xfrm>
          <a:prstGeom prst="rect">
            <a:avLst/>
          </a:prstGeom>
          <a:noFill/>
        </p:spPr>
        <p:txBody>
          <a:bodyPr wrap="square" rtlCol="0">
            <a:spAutoFit/>
          </a:bodyPr>
          <a:lstStyle/>
          <a:p>
            <a:pPr marL="571500" indent="-571500">
              <a:spcAft>
                <a:spcPts val="600"/>
              </a:spcAft>
              <a:buFont typeface="Arial" panose="020B0604020202020204" pitchFamily="34" charset="0"/>
              <a:buChar char="•"/>
            </a:pPr>
            <a:r>
              <a:rPr lang="en-GB" sz="4000" dirty="0"/>
              <a:t>Challenges: </a:t>
            </a:r>
          </a:p>
          <a:p>
            <a:pPr marL="1485809" lvl="1" indent="-571500">
              <a:spcAft>
                <a:spcPts val="600"/>
              </a:spcAft>
              <a:buFont typeface="Arial" panose="020B0604020202020204" pitchFamily="34" charset="0"/>
              <a:buChar char="•"/>
            </a:pPr>
            <a:r>
              <a:rPr lang="en-GB" dirty="0"/>
              <a:t>W1/2 funding cut in 2017</a:t>
            </a:r>
          </a:p>
          <a:p>
            <a:pPr marL="1485809" lvl="1" indent="-571500">
              <a:spcAft>
                <a:spcPts val="600"/>
              </a:spcAft>
              <a:buFont typeface="Arial" panose="020B0604020202020204" pitchFamily="34" charset="0"/>
              <a:buChar char="•"/>
            </a:pPr>
            <a:r>
              <a:rPr lang="en-GB" dirty="0"/>
              <a:t>Shortened horizon by 1 year</a:t>
            </a:r>
          </a:p>
          <a:p>
            <a:pPr marL="1485809" lvl="1" indent="-571500">
              <a:spcAft>
                <a:spcPts val="600"/>
              </a:spcAft>
              <a:buFont typeface="Arial" panose="020B0604020202020204" pitchFamily="34" charset="0"/>
              <a:buChar char="•"/>
            </a:pPr>
            <a:r>
              <a:rPr lang="en-GB" dirty="0"/>
              <a:t>…and now COVID-19</a:t>
            </a:r>
            <a:endParaRPr lang="en-US" dirty="0"/>
          </a:p>
        </p:txBody>
      </p:sp>
      <p:sp>
        <p:nvSpPr>
          <p:cNvPr id="13" name="TextBox 12">
            <a:extLst>
              <a:ext uri="{FF2B5EF4-FFF2-40B4-BE49-F238E27FC236}">
                <a16:creationId xmlns:a16="http://schemas.microsoft.com/office/drawing/2014/main" id="{92DC6CDE-1225-D940-9B9F-112531F5D571}"/>
              </a:ext>
            </a:extLst>
          </p:cNvPr>
          <p:cNvSpPr txBox="1"/>
          <p:nvPr/>
        </p:nvSpPr>
        <p:spPr>
          <a:xfrm>
            <a:off x="2232164" y="3690785"/>
            <a:ext cx="7088992" cy="830997"/>
          </a:xfrm>
          <a:prstGeom prst="rect">
            <a:avLst/>
          </a:prstGeom>
          <a:noFill/>
        </p:spPr>
        <p:txBody>
          <a:bodyPr wrap="none" rtlCol="0">
            <a:spAutoFit/>
          </a:bodyPr>
          <a:lstStyle/>
          <a:p>
            <a:r>
              <a:rPr lang="en-US" sz="4800" b="1" dirty="0">
                <a:solidFill>
                  <a:srgbClr val="B55638"/>
                </a:solidFill>
              </a:rPr>
              <a:t>70% of the road completed</a:t>
            </a:r>
          </a:p>
        </p:txBody>
      </p:sp>
      <p:sp>
        <p:nvSpPr>
          <p:cNvPr id="45" name="Rectangle 44">
            <a:extLst>
              <a:ext uri="{FF2B5EF4-FFF2-40B4-BE49-F238E27FC236}">
                <a16:creationId xmlns:a16="http://schemas.microsoft.com/office/drawing/2014/main" id="{093EDFC8-8F13-4F21-B453-3D5224FE505E}"/>
              </a:ext>
            </a:extLst>
          </p:cNvPr>
          <p:cNvSpPr/>
          <p:nvPr/>
        </p:nvSpPr>
        <p:spPr>
          <a:xfrm>
            <a:off x="15823900" y="9966504"/>
            <a:ext cx="4851969" cy="2585323"/>
          </a:xfrm>
          <a:prstGeom prst="rect">
            <a:avLst/>
          </a:prstGeom>
          <a:noFill/>
        </p:spPr>
        <p:txBody>
          <a:bodyPr wrap="none" lIns="91440" tIns="45720" rIns="91440" bIns="45720">
            <a:spAutoFit/>
          </a:bodyPr>
          <a:lstStyle/>
          <a:p>
            <a:pPr algn="ctr"/>
            <a:r>
              <a:rPr lang="en-US" sz="4400" b="1" cap="none" spc="0" dirty="0">
                <a:ln w="22225">
                  <a:solidFill>
                    <a:schemeClr val="accent2"/>
                  </a:solidFill>
                  <a:prstDash val="solid"/>
                </a:ln>
                <a:solidFill>
                  <a:schemeClr val="accent2">
                    <a:lumMod val="40000"/>
                    <a:lumOff val="60000"/>
                  </a:schemeClr>
                </a:solidFill>
                <a:effectLst/>
              </a:rPr>
              <a:t>Outputs</a:t>
            </a:r>
          </a:p>
          <a:p>
            <a:pPr algn="ctr"/>
            <a:r>
              <a:rPr lang="en-US" sz="5400" b="1" dirty="0">
                <a:ln w="22225">
                  <a:solidFill>
                    <a:schemeClr val="accent2"/>
                  </a:solidFill>
                  <a:prstDash val="solid"/>
                </a:ln>
                <a:solidFill>
                  <a:schemeClr val="accent2">
                    <a:lumMod val="40000"/>
                    <a:lumOff val="60000"/>
                  </a:schemeClr>
                </a:solidFill>
              </a:rPr>
              <a:t>Outcomes</a:t>
            </a:r>
          </a:p>
          <a:p>
            <a:pPr algn="ctr"/>
            <a:r>
              <a:rPr lang="en-US" sz="6000" b="1" cap="none" spc="0" dirty="0">
                <a:ln w="22225">
                  <a:solidFill>
                    <a:schemeClr val="accent2"/>
                  </a:solidFill>
                  <a:prstDash val="solid"/>
                </a:ln>
                <a:solidFill>
                  <a:schemeClr val="accent2">
                    <a:lumMod val="40000"/>
                    <a:lumOff val="60000"/>
                  </a:schemeClr>
                </a:solidFill>
                <a:effectLst/>
              </a:rPr>
              <a:t>Impact Targets</a:t>
            </a:r>
          </a:p>
        </p:txBody>
      </p:sp>
      <p:sp>
        <p:nvSpPr>
          <p:cNvPr id="46" name="TextBox 45">
            <a:extLst>
              <a:ext uri="{FF2B5EF4-FFF2-40B4-BE49-F238E27FC236}">
                <a16:creationId xmlns:a16="http://schemas.microsoft.com/office/drawing/2014/main" id="{59FEC9B3-D834-4158-B783-EA362207CBAB}"/>
              </a:ext>
            </a:extLst>
          </p:cNvPr>
          <p:cNvSpPr txBox="1"/>
          <p:nvPr/>
        </p:nvSpPr>
        <p:spPr>
          <a:xfrm>
            <a:off x="11871047" y="3676250"/>
            <a:ext cx="11255902" cy="830997"/>
          </a:xfrm>
          <a:prstGeom prst="rect">
            <a:avLst/>
          </a:prstGeom>
          <a:noFill/>
        </p:spPr>
        <p:txBody>
          <a:bodyPr wrap="none" rtlCol="0">
            <a:spAutoFit/>
          </a:bodyPr>
          <a:lstStyle/>
          <a:p>
            <a:r>
              <a:rPr lang="en-US" sz="4800" b="1" dirty="0">
                <a:solidFill>
                  <a:srgbClr val="B55638"/>
                </a:solidFill>
              </a:rPr>
              <a:t>Gearing up to take stock and plan final year</a:t>
            </a:r>
          </a:p>
        </p:txBody>
      </p:sp>
      <p:sp>
        <p:nvSpPr>
          <p:cNvPr id="47" name="Rectangle 46">
            <a:extLst>
              <a:ext uri="{FF2B5EF4-FFF2-40B4-BE49-F238E27FC236}">
                <a16:creationId xmlns:a16="http://schemas.microsoft.com/office/drawing/2014/main" id="{8B8AA645-DBA1-4929-89B1-BDBC4BF5A751}"/>
              </a:ext>
            </a:extLst>
          </p:cNvPr>
          <p:cNvSpPr/>
          <p:nvPr/>
        </p:nvSpPr>
        <p:spPr>
          <a:xfrm>
            <a:off x="1888847" y="3371463"/>
            <a:ext cx="9296400" cy="5149502"/>
          </a:xfrm>
          <a:prstGeom prst="rect">
            <a:avLst/>
          </a:prstGeom>
          <a:noFill/>
          <a:ln w="50800">
            <a:extLst>
              <a:ext uri="{C807C97D-BFC1-408E-A445-0C87EB9F89A2}">
                <ask:lineSketchStyleProps xmlns:ask="http://schemas.microsoft.com/office/drawing/2018/sketchyshapes" sd="1219033472">
                  <a:custGeom>
                    <a:avLst/>
                    <a:gdLst>
                      <a:gd name="connsiteX0" fmla="*/ 0 w 9296400"/>
                      <a:gd name="connsiteY0" fmla="*/ 0 h 4725524"/>
                      <a:gd name="connsiteX1" fmla="*/ 571065 w 9296400"/>
                      <a:gd name="connsiteY1" fmla="*/ 0 h 4725524"/>
                      <a:gd name="connsiteX2" fmla="*/ 956201 w 9296400"/>
                      <a:gd name="connsiteY2" fmla="*/ 0 h 4725524"/>
                      <a:gd name="connsiteX3" fmla="*/ 1806158 w 9296400"/>
                      <a:gd name="connsiteY3" fmla="*/ 0 h 4725524"/>
                      <a:gd name="connsiteX4" fmla="*/ 2377222 w 9296400"/>
                      <a:gd name="connsiteY4" fmla="*/ 0 h 4725524"/>
                      <a:gd name="connsiteX5" fmla="*/ 2948287 w 9296400"/>
                      <a:gd name="connsiteY5" fmla="*/ 0 h 4725524"/>
                      <a:gd name="connsiteX6" fmla="*/ 3798243 w 9296400"/>
                      <a:gd name="connsiteY6" fmla="*/ 0 h 4725524"/>
                      <a:gd name="connsiteX7" fmla="*/ 4276344 w 9296400"/>
                      <a:gd name="connsiteY7" fmla="*/ 0 h 4725524"/>
                      <a:gd name="connsiteX8" fmla="*/ 5126301 w 9296400"/>
                      <a:gd name="connsiteY8" fmla="*/ 0 h 4725524"/>
                      <a:gd name="connsiteX9" fmla="*/ 5976257 w 9296400"/>
                      <a:gd name="connsiteY9" fmla="*/ 0 h 4725524"/>
                      <a:gd name="connsiteX10" fmla="*/ 6640286 w 9296400"/>
                      <a:gd name="connsiteY10" fmla="*/ 0 h 4725524"/>
                      <a:gd name="connsiteX11" fmla="*/ 7490242 w 9296400"/>
                      <a:gd name="connsiteY11" fmla="*/ 0 h 4725524"/>
                      <a:gd name="connsiteX12" fmla="*/ 8061307 w 9296400"/>
                      <a:gd name="connsiteY12" fmla="*/ 0 h 4725524"/>
                      <a:gd name="connsiteX13" fmla="*/ 8632371 w 9296400"/>
                      <a:gd name="connsiteY13" fmla="*/ 0 h 4725524"/>
                      <a:gd name="connsiteX14" fmla="*/ 9296400 w 9296400"/>
                      <a:gd name="connsiteY14" fmla="*/ 0 h 4725524"/>
                      <a:gd name="connsiteX15" fmla="*/ 9296400 w 9296400"/>
                      <a:gd name="connsiteY15" fmla="*/ 627820 h 4725524"/>
                      <a:gd name="connsiteX16" fmla="*/ 9296400 w 9296400"/>
                      <a:gd name="connsiteY16" fmla="*/ 1302894 h 4725524"/>
                      <a:gd name="connsiteX17" fmla="*/ 9296400 w 9296400"/>
                      <a:gd name="connsiteY17" fmla="*/ 2025225 h 4725524"/>
                      <a:gd name="connsiteX18" fmla="*/ 9296400 w 9296400"/>
                      <a:gd name="connsiteY18" fmla="*/ 2747555 h 4725524"/>
                      <a:gd name="connsiteX19" fmla="*/ 9296400 w 9296400"/>
                      <a:gd name="connsiteY19" fmla="*/ 3469885 h 4725524"/>
                      <a:gd name="connsiteX20" fmla="*/ 9296400 w 9296400"/>
                      <a:gd name="connsiteY20" fmla="*/ 4003194 h 4725524"/>
                      <a:gd name="connsiteX21" fmla="*/ 9296400 w 9296400"/>
                      <a:gd name="connsiteY21" fmla="*/ 4725524 h 4725524"/>
                      <a:gd name="connsiteX22" fmla="*/ 8539407 w 9296400"/>
                      <a:gd name="connsiteY22" fmla="*/ 4725524 h 4725524"/>
                      <a:gd name="connsiteX23" fmla="*/ 8061307 w 9296400"/>
                      <a:gd name="connsiteY23" fmla="*/ 4725524 h 4725524"/>
                      <a:gd name="connsiteX24" fmla="*/ 7397278 w 9296400"/>
                      <a:gd name="connsiteY24" fmla="*/ 4725524 h 4725524"/>
                      <a:gd name="connsiteX25" fmla="*/ 7012142 w 9296400"/>
                      <a:gd name="connsiteY25" fmla="*/ 4725524 h 4725524"/>
                      <a:gd name="connsiteX26" fmla="*/ 6627005 w 9296400"/>
                      <a:gd name="connsiteY26" fmla="*/ 4725524 h 4725524"/>
                      <a:gd name="connsiteX27" fmla="*/ 5962977 w 9296400"/>
                      <a:gd name="connsiteY27" fmla="*/ 4725524 h 4725524"/>
                      <a:gd name="connsiteX28" fmla="*/ 5484876 w 9296400"/>
                      <a:gd name="connsiteY28" fmla="*/ 4725524 h 4725524"/>
                      <a:gd name="connsiteX29" fmla="*/ 4727883 w 9296400"/>
                      <a:gd name="connsiteY29" fmla="*/ 4725524 h 4725524"/>
                      <a:gd name="connsiteX30" fmla="*/ 4249783 w 9296400"/>
                      <a:gd name="connsiteY30" fmla="*/ 4725524 h 4725524"/>
                      <a:gd name="connsiteX31" fmla="*/ 3492790 w 9296400"/>
                      <a:gd name="connsiteY31" fmla="*/ 4725524 h 4725524"/>
                      <a:gd name="connsiteX32" fmla="*/ 3107654 w 9296400"/>
                      <a:gd name="connsiteY32" fmla="*/ 4725524 h 4725524"/>
                      <a:gd name="connsiteX33" fmla="*/ 2350661 w 9296400"/>
                      <a:gd name="connsiteY33" fmla="*/ 4725524 h 4725524"/>
                      <a:gd name="connsiteX34" fmla="*/ 1872561 w 9296400"/>
                      <a:gd name="connsiteY34" fmla="*/ 4725524 h 4725524"/>
                      <a:gd name="connsiteX35" fmla="*/ 1487424 w 9296400"/>
                      <a:gd name="connsiteY35" fmla="*/ 4725524 h 4725524"/>
                      <a:gd name="connsiteX36" fmla="*/ 1009323 w 9296400"/>
                      <a:gd name="connsiteY36" fmla="*/ 4725524 h 4725524"/>
                      <a:gd name="connsiteX37" fmla="*/ 0 w 9296400"/>
                      <a:gd name="connsiteY37" fmla="*/ 4725524 h 4725524"/>
                      <a:gd name="connsiteX38" fmla="*/ 0 w 9296400"/>
                      <a:gd name="connsiteY38" fmla="*/ 4144960 h 4725524"/>
                      <a:gd name="connsiteX39" fmla="*/ 0 w 9296400"/>
                      <a:gd name="connsiteY39" fmla="*/ 3611650 h 4725524"/>
                      <a:gd name="connsiteX40" fmla="*/ 0 w 9296400"/>
                      <a:gd name="connsiteY40" fmla="*/ 3078341 h 4725524"/>
                      <a:gd name="connsiteX41" fmla="*/ 0 w 9296400"/>
                      <a:gd name="connsiteY41" fmla="*/ 2356011 h 4725524"/>
                      <a:gd name="connsiteX42" fmla="*/ 0 w 9296400"/>
                      <a:gd name="connsiteY42" fmla="*/ 1822702 h 4725524"/>
                      <a:gd name="connsiteX43" fmla="*/ 0 w 9296400"/>
                      <a:gd name="connsiteY43" fmla="*/ 1147627 h 4725524"/>
                      <a:gd name="connsiteX44" fmla="*/ 0 w 9296400"/>
                      <a:gd name="connsiteY44" fmla="*/ 0 h 472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296400" h="4725524" extrusionOk="0">
                        <a:moveTo>
                          <a:pt x="0" y="0"/>
                        </a:moveTo>
                        <a:cubicBezTo>
                          <a:pt x="135657" y="10710"/>
                          <a:pt x="338102" y="28510"/>
                          <a:pt x="571065" y="0"/>
                        </a:cubicBezTo>
                        <a:cubicBezTo>
                          <a:pt x="804029" y="-28510"/>
                          <a:pt x="772691" y="2104"/>
                          <a:pt x="956201" y="0"/>
                        </a:cubicBezTo>
                        <a:cubicBezTo>
                          <a:pt x="1139711" y="-2104"/>
                          <a:pt x="1403015" y="19674"/>
                          <a:pt x="1806158" y="0"/>
                        </a:cubicBezTo>
                        <a:cubicBezTo>
                          <a:pt x="2209301" y="-19674"/>
                          <a:pt x="2111415" y="-17637"/>
                          <a:pt x="2377222" y="0"/>
                        </a:cubicBezTo>
                        <a:cubicBezTo>
                          <a:pt x="2643029" y="17637"/>
                          <a:pt x="2798774" y="-10012"/>
                          <a:pt x="2948287" y="0"/>
                        </a:cubicBezTo>
                        <a:cubicBezTo>
                          <a:pt x="3097800" y="10012"/>
                          <a:pt x="3451758" y="9242"/>
                          <a:pt x="3798243" y="0"/>
                        </a:cubicBezTo>
                        <a:cubicBezTo>
                          <a:pt x="4144728" y="-9242"/>
                          <a:pt x="4060851" y="-16366"/>
                          <a:pt x="4276344" y="0"/>
                        </a:cubicBezTo>
                        <a:cubicBezTo>
                          <a:pt x="4491837" y="16366"/>
                          <a:pt x="4884160" y="7617"/>
                          <a:pt x="5126301" y="0"/>
                        </a:cubicBezTo>
                        <a:cubicBezTo>
                          <a:pt x="5368442" y="-7617"/>
                          <a:pt x="5614764" y="8334"/>
                          <a:pt x="5976257" y="0"/>
                        </a:cubicBezTo>
                        <a:cubicBezTo>
                          <a:pt x="6337750" y="-8334"/>
                          <a:pt x="6320916" y="2236"/>
                          <a:pt x="6640286" y="0"/>
                        </a:cubicBezTo>
                        <a:cubicBezTo>
                          <a:pt x="6959656" y="-2236"/>
                          <a:pt x="7195945" y="-1954"/>
                          <a:pt x="7490242" y="0"/>
                        </a:cubicBezTo>
                        <a:cubicBezTo>
                          <a:pt x="7784539" y="1954"/>
                          <a:pt x="7837467" y="11246"/>
                          <a:pt x="8061307" y="0"/>
                        </a:cubicBezTo>
                        <a:cubicBezTo>
                          <a:pt x="8285147" y="-11246"/>
                          <a:pt x="8439500" y="11785"/>
                          <a:pt x="8632371" y="0"/>
                        </a:cubicBezTo>
                        <a:cubicBezTo>
                          <a:pt x="8825242" y="-11785"/>
                          <a:pt x="9042015" y="-9943"/>
                          <a:pt x="9296400" y="0"/>
                        </a:cubicBezTo>
                        <a:cubicBezTo>
                          <a:pt x="9288330" y="184196"/>
                          <a:pt x="9271998" y="365965"/>
                          <a:pt x="9296400" y="627820"/>
                        </a:cubicBezTo>
                        <a:cubicBezTo>
                          <a:pt x="9320802" y="889675"/>
                          <a:pt x="9284473" y="1008131"/>
                          <a:pt x="9296400" y="1302894"/>
                        </a:cubicBezTo>
                        <a:cubicBezTo>
                          <a:pt x="9308327" y="1597657"/>
                          <a:pt x="9328497" y="1747670"/>
                          <a:pt x="9296400" y="2025225"/>
                        </a:cubicBezTo>
                        <a:cubicBezTo>
                          <a:pt x="9264303" y="2302780"/>
                          <a:pt x="9269514" y="2581210"/>
                          <a:pt x="9296400" y="2747555"/>
                        </a:cubicBezTo>
                        <a:cubicBezTo>
                          <a:pt x="9323287" y="2913900"/>
                          <a:pt x="9265180" y="3306390"/>
                          <a:pt x="9296400" y="3469885"/>
                        </a:cubicBezTo>
                        <a:cubicBezTo>
                          <a:pt x="9327621" y="3633380"/>
                          <a:pt x="9286256" y="3740905"/>
                          <a:pt x="9296400" y="4003194"/>
                        </a:cubicBezTo>
                        <a:cubicBezTo>
                          <a:pt x="9306544" y="4265483"/>
                          <a:pt x="9319927" y="4413842"/>
                          <a:pt x="9296400" y="4725524"/>
                        </a:cubicBezTo>
                        <a:cubicBezTo>
                          <a:pt x="8989151" y="4698620"/>
                          <a:pt x="8840591" y="4714473"/>
                          <a:pt x="8539407" y="4725524"/>
                        </a:cubicBezTo>
                        <a:cubicBezTo>
                          <a:pt x="8238223" y="4736575"/>
                          <a:pt x="8164351" y="4729376"/>
                          <a:pt x="8061307" y="4725524"/>
                        </a:cubicBezTo>
                        <a:cubicBezTo>
                          <a:pt x="7958263" y="4721672"/>
                          <a:pt x="7531691" y="4697771"/>
                          <a:pt x="7397278" y="4725524"/>
                        </a:cubicBezTo>
                        <a:cubicBezTo>
                          <a:pt x="7262865" y="4753277"/>
                          <a:pt x="7131001" y="4726440"/>
                          <a:pt x="7012142" y="4725524"/>
                        </a:cubicBezTo>
                        <a:cubicBezTo>
                          <a:pt x="6893283" y="4724608"/>
                          <a:pt x="6724846" y="4719910"/>
                          <a:pt x="6627005" y="4725524"/>
                        </a:cubicBezTo>
                        <a:cubicBezTo>
                          <a:pt x="6529164" y="4731138"/>
                          <a:pt x="6231967" y="4745877"/>
                          <a:pt x="5962977" y="4725524"/>
                        </a:cubicBezTo>
                        <a:cubicBezTo>
                          <a:pt x="5693987" y="4705171"/>
                          <a:pt x="5682498" y="4717943"/>
                          <a:pt x="5484876" y="4725524"/>
                        </a:cubicBezTo>
                        <a:cubicBezTo>
                          <a:pt x="5287254" y="4733105"/>
                          <a:pt x="5019311" y="4711651"/>
                          <a:pt x="4727883" y="4725524"/>
                        </a:cubicBezTo>
                        <a:cubicBezTo>
                          <a:pt x="4436455" y="4739397"/>
                          <a:pt x="4480615" y="4714951"/>
                          <a:pt x="4249783" y="4725524"/>
                        </a:cubicBezTo>
                        <a:cubicBezTo>
                          <a:pt x="4018951" y="4736097"/>
                          <a:pt x="3835686" y="4728205"/>
                          <a:pt x="3492790" y="4725524"/>
                        </a:cubicBezTo>
                        <a:cubicBezTo>
                          <a:pt x="3149894" y="4722843"/>
                          <a:pt x="3244150" y="4720438"/>
                          <a:pt x="3107654" y="4725524"/>
                        </a:cubicBezTo>
                        <a:cubicBezTo>
                          <a:pt x="2971158" y="4730610"/>
                          <a:pt x="2727046" y="4709210"/>
                          <a:pt x="2350661" y="4725524"/>
                        </a:cubicBezTo>
                        <a:cubicBezTo>
                          <a:pt x="1974276" y="4741838"/>
                          <a:pt x="2037561" y="4740951"/>
                          <a:pt x="1872561" y="4725524"/>
                        </a:cubicBezTo>
                        <a:cubicBezTo>
                          <a:pt x="1707561" y="4710097"/>
                          <a:pt x="1651260" y="4743129"/>
                          <a:pt x="1487424" y="4725524"/>
                        </a:cubicBezTo>
                        <a:cubicBezTo>
                          <a:pt x="1323588" y="4707919"/>
                          <a:pt x="1215054" y="4741226"/>
                          <a:pt x="1009323" y="4725524"/>
                        </a:cubicBezTo>
                        <a:cubicBezTo>
                          <a:pt x="803592" y="4709822"/>
                          <a:pt x="376974" y="4770819"/>
                          <a:pt x="0" y="4725524"/>
                        </a:cubicBezTo>
                        <a:cubicBezTo>
                          <a:pt x="-27100" y="4518608"/>
                          <a:pt x="16797" y="4300546"/>
                          <a:pt x="0" y="4144960"/>
                        </a:cubicBezTo>
                        <a:cubicBezTo>
                          <a:pt x="-16797" y="3989374"/>
                          <a:pt x="-26285" y="3813396"/>
                          <a:pt x="0" y="3611650"/>
                        </a:cubicBezTo>
                        <a:cubicBezTo>
                          <a:pt x="26285" y="3409904"/>
                          <a:pt x="-14477" y="3217514"/>
                          <a:pt x="0" y="3078341"/>
                        </a:cubicBezTo>
                        <a:cubicBezTo>
                          <a:pt x="14477" y="2939168"/>
                          <a:pt x="-7335" y="2648473"/>
                          <a:pt x="0" y="2356011"/>
                        </a:cubicBezTo>
                        <a:cubicBezTo>
                          <a:pt x="7335" y="2063549"/>
                          <a:pt x="1795" y="2050083"/>
                          <a:pt x="0" y="1822702"/>
                        </a:cubicBezTo>
                        <a:cubicBezTo>
                          <a:pt x="-1795" y="1595321"/>
                          <a:pt x="-12500" y="1310799"/>
                          <a:pt x="0" y="1147627"/>
                        </a:cubicBezTo>
                        <a:cubicBezTo>
                          <a:pt x="12500" y="984456"/>
                          <a:pt x="20658" y="295547"/>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11B5F492-681F-4582-9D34-C927ACABB9AD}"/>
              </a:ext>
            </a:extLst>
          </p:cNvPr>
          <p:cNvSpPr/>
          <p:nvPr/>
        </p:nvSpPr>
        <p:spPr>
          <a:xfrm>
            <a:off x="11675379" y="3393962"/>
            <a:ext cx="11701867" cy="5149502"/>
          </a:xfrm>
          <a:prstGeom prst="rect">
            <a:avLst/>
          </a:prstGeom>
          <a:noFill/>
          <a:ln w="50800">
            <a:extLst>
              <a:ext uri="{C807C97D-BFC1-408E-A445-0C87EB9F89A2}">
                <ask:lineSketchStyleProps xmlns:ask="http://schemas.microsoft.com/office/drawing/2018/sketchyshapes" sd="1219033472">
                  <a:custGeom>
                    <a:avLst/>
                    <a:gdLst>
                      <a:gd name="connsiteX0" fmla="*/ 0 w 9296400"/>
                      <a:gd name="connsiteY0" fmla="*/ 0 h 4725524"/>
                      <a:gd name="connsiteX1" fmla="*/ 571065 w 9296400"/>
                      <a:gd name="connsiteY1" fmla="*/ 0 h 4725524"/>
                      <a:gd name="connsiteX2" fmla="*/ 956201 w 9296400"/>
                      <a:gd name="connsiteY2" fmla="*/ 0 h 4725524"/>
                      <a:gd name="connsiteX3" fmla="*/ 1806158 w 9296400"/>
                      <a:gd name="connsiteY3" fmla="*/ 0 h 4725524"/>
                      <a:gd name="connsiteX4" fmla="*/ 2377222 w 9296400"/>
                      <a:gd name="connsiteY4" fmla="*/ 0 h 4725524"/>
                      <a:gd name="connsiteX5" fmla="*/ 2948287 w 9296400"/>
                      <a:gd name="connsiteY5" fmla="*/ 0 h 4725524"/>
                      <a:gd name="connsiteX6" fmla="*/ 3798243 w 9296400"/>
                      <a:gd name="connsiteY6" fmla="*/ 0 h 4725524"/>
                      <a:gd name="connsiteX7" fmla="*/ 4276344 w 9296400"/>
                      <a:gd name="connsiteY7" fmla="*/ 0 h 4725524"/>
                      <a:gd name="connsiteX8" fmla="*/ 5126301 w 9296400"/>
                      <a:gd name="connsiteY8" fmla="*/ 0 h 4725524"/>
                      <a:gd name="connsiteX9" fmla="*/ 5976257 w 9296400"/>
                      <a:gd name="connsiteY9" fmla="*/ 0 h 4725524"/>
                      <a:gd name="connsiteX10" fmla="*/ 6640286 w 9296400"/>
                      <a:gd name="connsiteY10" fmla="*/ 0 h 4725524"/>
                      <a:gd name="connsiteX11" fmla="*/ 7490242 w 9296400"/>
                      <a:gd name="connsiteY11" fmla="*/ 0 h 4725524"/>
                      <a:gd name="connsiteX12" fmla="*/ 8061307 w 9296400"/>
                      <a:gd name="connsiteY12" fmla="*/ 0 h 4725524"/>
                      <a:gd name="connsiteX13" fmla="*/ 8632371 w 9296400"/>
                      <a:gd name="connsiteY13" fmla="*/ 0 h 4725524"/>
                      <a:gd name="connsiteX14" fmla="*/ 9296400 w 9296400"/>
                      <a:gd name="connsiteY14" fmla="*/ 0 h 4725524"/>
                      <a:gd name="connsiteX15" fmla="*/ 9296400 w 9296400"/>
                      <a:gd name="connsiteY15" fmla="*/ 627820 h 4725524"/>
                      <a:gd name="connsiteX16" fmla="*/ 9296400 w 9296400"/>
                      <a:gd name="connsiteY16" fmla="*/ 1302894 h 4725524"/>
                      <a:gd name="connsiteX17" fmla="*/ 9296400 w 9296400"/>
                      <a:gd name="connsiteY17" fmla="*/ 2025225 h 4725524"/>
                      <a:gd name="connsiteX18" fmla="*/ 9296400 w 9296400"/>
                      <a:gd name="connsiteY18" fmla="*/ 2747555 h 4725524"/>
                      <a:gd name="connsiteX19" fmla="*/ 9296400 w 9296400"/>
                      <a:gd name="connsiteY19" fmla="*/ 3469885 h 4725524"/>
                      <a:gd name="connsiteX20" fmla="*/ 9296400 w 9296400"/>
                      <a:gd name="connsiteY20" fmla="*/ 4003194 h 4725524"/>
                      <a:gd name="connsiteX21" fmla="*/ 9296400 w 9296400"/>
                      <a:gd name="connsiteY21" fmla="*/ 4725524 h 4725524"/>
                      <a:gd name="connsiteX22" fmla="*/ 8539407 w 9296400"/>
                      <a:gd name="connsiteY22" fmla="*/ 4725524 h 4725524"/>
                      <a:gd name="connsiteX23" fmla="*/ 8061307 w 9296400"/>
                      <a:gd name="connsiteY23" fmla="*/ 4725524 h 4725524"/>
                      <a:gd name="connsiteX24" fmla="*/ 7397278 w 9296400"/>
                      <a:gd name="connsiteY24" fmla="*/ 4725524 h 4725524"/>
                      <a:gd name="connsiteX25" fmla="*/ 7012142 w 9296400"/>
                      <a:gd name="connsiteY25" fmla="*/ 4725524 h 4725524"/>
                      <a:gd name="connsiteX26" fmla="*/ 6627005 w 9296400"/>
                      <a:gd name="connsiteY26" fmla="*/ 4725524 h 4725524"/>
                      <a:gd name="connsiteX27" fmla="*/ 5962977 w 9296400"/>
                      <a:gd name="connsiteY27" fmla="*/ 4725524 h 4725524"/>
                      <a:gd name="connsiteX28" fmla="*/ 5484876 w 9296400"/>
                      <a:gd name="connsiteY28" fmla="*/ 4725524 h 4725524"/>
                      <a:gd name="connsiteX29" fmla="*/ 4727883 w 9296400"/>
                      <a:gd name="connsiteY29" fmla="*/ 4725524 h 4725524"/>
                      <a:gd name="connsiteX30" fmla="*/ 4249783 w 9296400"/>
                      <a:gd name="connsiteY30" fmla="*/ 4725524 h 4725524"/>
                      <a:gd name="connsiteX31" fmla="*/ 3492790 w 9296400"/>
                      <a:gd name="connsiteY31" fmla="*/ 4725524 h 4725524"/>
                      <a:gd name="connsiteX32" fmla="*/ 3107654 w 9296400"/>
                      <a:gd name="connsiteY32" fmla="*/ 4725524 h 4725524"/>
                      <a:gd name="connsiteX33" fmla="*/ 2350661 w 9296400"/>
                      <a:gd name="connsiteY33" fmla="*/ 4725524 h 4725524"/>
                      <a:gd name="connsiteX34" fmla="*/ 1872561 w 9296400"/>
                      <a:gd name="connsiteY34" fmla="*/ 4725524 h 4725524"/>
                      <a:gd name="connsiteX35" fmla="*/ 1487424 w 9296400"/>
                      <a:gd name="connsiteY35" fmla="*/ 4725524 h 4725524"/>
                      <a:gd name="connsiteX36" fmla="*/ 1009323 w 9296400"/>
                      <a:gd name="connsiteY36" fmla="*/ 4725524 h 4725524"/>
                      <a:gd name="connsiteX37" fmla="*/ 0 w 9296400"/>
                      <a:gd name="connsiteY37" fmla="*/ 4725524 h 4725524"/>
                      <a:gd name="connsiteX38" fmla="*/ 0 w 9296400"/>
                      <a:gd name="connsiteY38" fmla="*/ 4144960 h 4725524"/>
                      <a:gd name="connsiteX39" fmla="*/ 0 w 9296400"/>
                      <a:gd name="connsiteY39" fmla="*/ 3611650 h 4725524"/>
                      <a:gd name="connsiteX40" fmla="*/ 0 w 9296400"/>
                      <a:gd name="connsiteY40" fmla="*/ 3078341 h 4725524"/>
                      <a:gd name="connsiteX41" fmla="*/ 0 w 9296400"/>
                      <a:gd name="connsiteY41" fmla="*/ 2356011 h 4725524"/>
                      <a:gd name="connsiteX42" fmla="*/ 0 w 9296400"/>
                      <a:gd name="connsiteY42" fmla="*/ 1822702 h 4725524"/>
                      <a:gd name="connsiteX43" fmla="*/ 0 w 9296400"/>
                      <a:gd name="connsiteY43" fmla="*/ 1147627 h 4725524"/>
                      <a:gd name="connsiteX44" fmla="*/ 0 w 9296400"/>
                      <a:gd name="connsiteY44" fmla="*/ 0 h 472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296400" h="4725524" extrusionOk="0">
                        <a:moveTo>
                          <a:pt x="0" y="0"/>
                        </a:moveTo>
                        <a:cubicBezTo>
                          <a:pt x="135657" y="10710"/>
                          <a:pt x="338102" y="28510"/>
                          <a:pt x="571065" y="0"/>
                        </a:cubicBezTo>
                        <a:cubicBezTo>
                          <a:pt x="804029" y="-28510"/>
                          <a:pt x="772691" y="2104"/>
                          <a:pt x="956201" y="0"/>
                        </a:cubicBezTo>
                        <a:cubicBezTo>
                          <a:pt x="1139711" y="-2104"/>
                          <a:pt x="1403015" y="19674"/>
                          <a:pt x="1806158" y="0"/>
                        </a:cubicBezTo>
                        <a:cubicBezTo>
                          <a:pt x="2209301" y="-19674"/>
                          <a:pt x="2111415" y="-17637"/>
                          <a:pt x="2377222" y="0"/>
                        </a:cubicBezTo>
                        <a:cubicBezTo>
                          <a:pt x="2643029" y="17637"/>
                          <a:pt x="2798774" y="-10012"/>
                          <a:pt x="2948287" y="0"/>
                        </a:cubicBezTo>
                        <a:cubicBezTo>
                          <a:pt x="3097800" y="10012"/>
                          <a:pt x="3451758" y="9242"/>
                          <a:pt x="3798243" y="0"/>
                        </a:cubicBezTo>
                        <a:cubicBezTo>
                          <a:pt x="4144728" y="-9242"/>
                          <a:pt x="4060851" y="-16366"/>
                          <a:pt x="4276344" y="0"/>
                        </a:cubicBezTo>
                        <a:cubicBezTo>
                          <a:pt x="4491837" y="16366"/>
                          <a:pt x="4884160" y="7617"/>
                          <a:pt x="5126301" y="0"/>
                        </a:cubicBezTo>
                        <a:cubicBezTo>
                          <a:pt x="5368442" y="-7617"/>
                          <a:pt x="5614764" y="8334"/>
                          <a:pt x="5976257" y="0"/>
                        </a:cubicBezTo>
                        <a:cubicBezTo>
                          <a:pt x="6337750" y="-8334"/>
                          <a:pt x="6320916" y="2236"/>
                          <a:pt x="6640286" y="0"/>
                        </a:cubicBezTo>
                        <a:cubicBezTo>
                          <a:pt x="6959656" y="-2236"/>
                          <a:pt x="7195945" y="-1954"/>
                          <a:pt x="7490242" y="0"/>
                        </a:cubicBezTo>
                        <a:cubicBezTo>
                          <a:pt x="7784539" y="1954"/>
                          <a:pt x="7837467" y="11246"/>
                          <a:pt x="8061307" y="0"/>
                        </a:cubicBezTo>
                        <a:cubicBezTo>
                          <a:pt x="8285147" y="-11246"/>
                          <a:pt x="8439500" y="11785"/>
                          <a:pt x="8632371" y="0"/>
                        </a:cubicBezTo>
                        <a:cubicBezTo>
                          <a:pt x="8825242" y="-11785"/>
                          <a:pt x="9042015" y="-9943"/>
                          <a:pt x="9296400" y="0"/>
                        </a:cubicBezTo>
                        <a:cubicBezTo>
                          <a:pt x="9288330" y="184196"/>
                          <a:pt x="9271998" y="365965"/>
                          <a:pt x="9296400" y="627820"/>
                        </a:cubicBezTo>
                        <a:cubicBezTo>
                          <a:pt x="9320802" y="889675"/>
                          <a:pt x="9284473" y="1008131"/>
                          <a:pt x="9296400" y="1302894"/>
                        </a:cubicBezTo>
                        <a:cubicBezTo>
                          <a:pt x="9308327" y="1597657"/>
                          <a:pt x="9328497" y="1747670"/>
                          <a:pt x="9296400" y="2025225"/>
                        </a:cubicBezTo>
                        <a:cubicBezTo>
                          <a:pt x="9264303" y="2302780"/>
                          <a:pt x="9269514" y="2581210"/>
                          <a:pt x="9296400" y="2747555"/>
                        </a:cubicBezTo>
                        <a:cubicBezTo>
                          <a:pt x="9323287" y="2913900"/>
                          <a:pt x="9265180" y="3306390"/>
                          <a:pt x="9296400" y="3469885"/>
                        </a:cubicBezTo>
                        <a:cubicBezTo>
                          <a:pt x="9327621" y="3633380"/>
                          <a:pt x="9286256" y="3740905"/>
                          <a:pt x="9296400" y="4003194"/>
                        </a:cubicBezTo>
                        <a:cubicBezTo>
                          <a:pt x="9306544" y="4265483"/>
                          <a:pt x="9319927" y="4413842"/>
                          <a:pt x="9296400" y="4725524"/>
                        </a:cubicBezTo>
                        <a:cubicBezTo>
                          <a:pt x="8989151" y="4698620"/>
                          <a:pt x="8840591" y="4714473"/>
                          <a:pt x="8539407" y="4725524"/>
                        </a:cubicBezTo>
                        <a:cubicBezTo>
                          <a:pt x="8238223" y="4736575"/>
                          <a:pt x="8164351" y="4729376"/>
                          <a:pt x="8061307" y="4725524"/>
                        </a:cubicBezTo>
                        <a:cubicBezTo>
                          <a:pt x="7958263" y="4721672"/>
                          <a:pt x="7531691" y="4697771"/>
                          <a:pt x="7397278" y="4725524"/>
                        </a:cubicBezTo>
                        <a:cubicBezTo>
                          <a:pt x="7262865" y="4753277"/>
                          <a:pt x="7131001" y="4726440"/>
                          <a:pt x="7012142" y="4725524"/>
                        </a:cubicBezTo>
                        <a:cubicBezTo>
                          <a:pt x="6893283" y="4724608"/>
                          <a:pt x="6724846" y="4719910"/>
                          <a:pt x="6627005" y="4725524"/>
                        </a:cubicBezTo>
                        <a:cubicBezTo>
                          <a:pt x="6529164" y="4731138"/>
                          <a:pt x="6231967" y="4745877"/>
                          <a:pt x="5962977" y="4725524"/>
                        </a:cubicBezTo>
                        <a:cubicBezTo>
                          <a:pt x="5693987" y="4705171"/>
                          <a:pt x="5682498" y="4717943"/>
                          <a:pt x="5484876" y="4725524"/>
                        </a:cubicBezTo>
                        <a:cubicBezTo>
                          <a:pt x="5287254" y="4733105"/>
                          <a:pt x="5019311" y="4711651"/>
                          <a:pt x="4727883" y="4725524"/>
                        </a:cubicBezTo>
                        <a:cubicBezTo>
                          <a:pt x="4436455" y="4739397"/>
                          <a:pt x="4480615" y="4714951"/>
                          <a:pt x="4249783" y="4725524"/>
                        </a:cubicBezTo>
                        <a:cubicBezTo>
                          <a:pt x="4018951" y="4736097"/>
                          <a:pt x="3835686" y="4728205"/>
                          <a:pt x="3492790" y="4725524"/>
                        </a:cubicBezTo>
                        <a:cubicBezTo>
                          <a:pt x="3149894" y="4722843"/>
                          <a:pt x="3244150" y="4720438"/>
                          <a:pt x="3107654" y="4725524"/>
                        </a:cubicBezTo>
                        <a:cubicBezTo>
                          <a:pt x="2971158" y="4730610"/>
                          <a:pt x="2727046" y="4709210"/>
                          <a:pt x="2350661" y="4725524"/>
                        </a:cubicBezTo>
                        <a:cubicBezTo>
                          <a:pt x="1974276" y="4741838"/>
                          <a:pt x="2037561" y="4740951"/>
                          <a:pt x="1872561" y="4725524"/>
                        </a:cubicBezTo>
                        <a:cubicBezTo>
                          <a:pt x="1707561" y="4710097"/>
                          <a:pt x="1651260" y="4743129"/>
                          <a:pt x="1487424" y="4725524"/>
                        </a:cubicBezTo>
                        <a:cubicBezTo>
                          <a:pt x="1323588" y="4707919"/>
                          <a:pt x="1215054" y="4741226"/>
                          <a:pt x="1009323" y="4725524"/>
                        </a:cubicBezTo>
                        <a:cubicBezTo>
                          <a:pt x="803592" y="4709822"/>
                          <a:pt x="376974" y="4770819"/>
                          <a:pt x="0" y="4725524"/>
                        </a:cubicBezTo>
                        <a:cubicBezTo>
                          <a:pt x="-27100" y="4518608"/>
                          <a:pt x="16797" y="4300546"/>
                          <a:pt x="0" y="4144960"/>
                        </a:cubicBezTo>
                        <a:cubicBezTo>
                          <a:pt x="-16797" y="3989374"/>
                          <a:pt x="-26285" y="3813396"/>
                          <a:pt x="0" y="3611650"/>
                        </a:cubicBezTo>
                        <a:cubicBezTo>
                          <a:pt x="26285" y="3409904"/>
                          <a:pt x="-14477" y="3217514"/>
                          <a:pt x="0" y="3078341"/>
                        </a:cubicBezTo>
                        <a:cubicBezTo>
                          <a:pt x="14477" y="2939168"/>
                          <a:pt x="-7335" y="2648473"/>
                          <a:pt x="0" y="2356011"/>
                        </a:cubicBezTo>
                        <a:cubicBezTo>
                          <a:pt x="7335" y="2063549"/>
                          <a:pt x="1795" y="2050083"/>
                          <a:pt x="0" y="1822702"/>
                        </a:cubicBezTo>
                        <a:cubicBezTo>
                          <a:pt x="-1795" y="1595321"/>
                          <a:pt x="-12500" y="1310799"/>
                          <a:pt x="0" y="1147627"/>
                        </a:cubicBezTo>
                        <a:cubicBezTo>
                          <a:pt x="12500" y="984456"/>
                          <a:pt x="20658" y="295547"/>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10E482D-229B-40AB-9EE0-735A5CC33A9F}"/>
              </a:ext>
            </a:extLst>
          </p:cNvPr>
          <p:cNvSpPr txBox="1"/>
          <p:nvPr/>
        </p:nvSpPr>
        <p:spPr>
          <a:xfrm>
            <a:off x="12434943" y="4833785"/>
            <a:ext cx="7840807" cy="3231141"/>
          </a:xfrm>
          <a:prstGeom prst="rect">
            <a:avLst/>
          </a:prstGeom>
          <a:noFill/>
        </p:spPr>
        <p:txBody>
          <a:bodyPr wrap="square" rtlCol="0">
            <a:spAutoFit/>
          </a:bodyPr>
          <a:lstStyle/>
          <a:p>
            <a:pPr marL="571500" indent="-571500">
              <a:spcAft>
                <a:spcPts val="600"/>
              </a:spcAft>
              <a:buFont typeface="Arial" panose="020B0604020202020204" pitchFamily="34" charset="0"/>
              <a:buChar char="•"/>
            </a:pPr>
            <a:r>
              <a:rPr lang="en-GB" sz="4000" i="1" dirty="0"/>
              <a:t>More than the normal exercise</a:t>
            </a:r>
            <a:r>
              <a:rPr lang="en-GB" sz="4000" dirty="0"/>
              <a:t>!</a:t>
            </a:r>
          </a:p>
          <a:p>
            <a:pPr marL="1485809" lvl="1" indent="-571500">
              <a:spcAft>
                <a:spcPts val="600"/>
              </a:spcAft>
              <a:buFont typeface="Arial" panose="020B0604020202020204" pitchFamily="34" charset="0"/>
              <a:buChar char="•"/>
            </a:pPr>
            <a:r>
              <a:rPr lang="en-GB" dirty="0"/>
              <a:t>Adjusting to COVID-19 </a:t>
            </a:r>
          </a:p>
          <a:p>
            <a:pPr marL="1485809" lvl="1" indent="-571500">
              <a:spcAft>
                <a:spcPts val="600"/>
              </a:spcAft>
              <a:buFont typeface="Arial" panose="020B0604020202020204" pitchFamily="34" charset="0"/>
              <a:buChar char="•"/>
            </a:pPr>
            <a:r>
              <a:rPr lang="en-GB" dirty="0"/>
              <a:t>Counting down W1/2 activities</a:t>
            </a:r>
          </a:p>
          <a:p>
            <a:pPr marL="1485809" lvl="1" indent="-571500">
              <a:spcAft>
                <a:spcPts val="600"/>
              </a:spcAft>
              <a:buFont typeface="Arial" panose="020B0604020202020204" pitchFamily="34" charset="0"/>
              <a:buChar char="•"/>
            </a:pPr>
            <a:r>
              <a:rPr lang="en-GB" dirty="0"/>
              <a:t>Making the case for next steps</a:t>
            </a:r>
          </a:p>
          <a:p>
            <a:pPr marL="1485809" lvl="1" indent="-571500">
              <a:spcAft>
                <a:spcPts val="600"/>
              </a:spcAft>
              <a:buFont typeface="Arial" panose="020B0604020202020204" pitchFamily="34" charset="0"/>
              <a:buChar char="•"/>
            </a:pPr>
            <a:r>
              <a:rPr lang="en-GB" dirty="0"/>
              <a:t>Prioritizing what to achieve </a:t>
            </a:r>
            <a:endParaRPr lang="en-US" dirty="0"/>
          </a:p>
        </p:txBody>
      </p:sp>
      <p:sp>
        <p:nvSpPr>
          <p:cNvPr id="3" name="Chord 2">
            <a:extLst>
              <a:ext uri="{FF2B5EF4-FFF2-40B4-BE49-F238E27FC236}">
                <a16:creationId xmlns:a16="http://schemas.microsoft.com/office/drawing/2014/main" id="{EA2B8486-07A2-45C4-BEB1-BA7CB352058E}"/>
              </a:ext>
            </a:extLst>
          </p:cNvPr>
          <p:cNvSpPr/>
          <p:nvPr/>
        </p:nvSpPr>
        <p:spPr>
          <a:xfrm rot="17536952">
            <a:off x="4623253" y="10803089"/>
            <a:ext cx="955838" cy="930818"/>
          </a:xfrm>
          <a:prstGeom prst="chord">
            <a:avLst>
              <a:gd name="adj1" fmla="val 3370964"/>
              <a:gd name="adj2" fmla="val 153477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2272500"/>
      </p:ext>
    </p:extLst>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ABF65EE-9C7A-F647-A6B8-2CF09DC836AC}"/>
              </a:ext>
            </a:extLst>
          </p:cNvPr>
          <p:cNvSpPr/>
          <p:nvPr/>
        </p:nvSpPr>
        <p:spPr>
          <a:xfrm>
            <a:off x="1997021" y="2819400"/>
            <a:ext cx="12711166" cy="1815882"/>
          </a:xfrm>
          <a:prstGeom prst="rect">
            <a:avLst/>
          </a:prstGeom>
        </p:spPr>
        <p:txBody>
          <a:bodyPr wrap="square">
            <a:spAutoFit/>
          </a:bodyPr>
          <a:lstStyle/>
          <a:p>
            <a:r>
              <a:rPr lang="en-US" sz="4400" b="1" dirty="0">
                <a:solidFill>
                  <a:srgbClr val="B55638"/>
                </a:solidFill>
              </a:rPr>
              <a:t>Outcome: </a:t>
            </a:r>
            <a:r>
              <a:rPr lang="en-US" sz="3400" dirty="0"/>
              <a:t>Reinforcing our identity and mission, while raising awareness of what you need to have in mind as you do your research planning at this point of the CRP -- and what is at stake.</a:t>
            </a:r>
          </a:p>
        </p:txBody>
      </p:sp>
      <p:sp>
        <p:nvSpPr>
          <p:cNvPr id="8" name="Text Placeholder 1">
            <a:extLst>
              <a:ext uri="{FF2B5EF4-FFF2-40B4-BE49-F238E27FC236}">
                <a16:creationId xmlns:a16="http://schemas.microsoft.com/office/drawing/2014/main" id="{11A4DC24-2318-9844-B683-43B5F7C32D31}"/>
              </a:ext>
            </a:extLst>
          </p:cNvPr>
          <p:cNvSpPr>
            <a:spLocks noGrp="1"/>
          </p:cNvSpPr>
          <p:nvPr>
            <p:ph type="body" sz="quarter" idx="4294967295"/>
          </p:nvPr>
        </p:nvSpPr>
        <p:spPr>
          <a:xfrm>
            <a:off x="1982788" y="1493838"/>
            <a:ext cx="12725399" cy="884237"/>
          </a:xfrm>
        </p:spPr>
        <p:txBody>
          <a:bodyPr>
            <a:normAutofit fontScale="92500"/>
          </a:bodyPr>
          <a:lstStyle/>
          <a:p>
            <a:pPr marL="0" indent="0">
              <a:lnSpc>
                <a:spcPct val="90000"/>
              </a:lnSpc>
              <a:spcBef>
                <a:spcPts val="0"/>
              </a:spcBef>
              <a:buNone/>
            </a:pPr>
            <a:r>
              <a:rPr lang="en-US" sz="5400" b="1" dirty="0">
                <a:solidFill>
                  <a:srgbClr val="B55638"/>
                </a:solidFill>
              </a:rPr>
              <a:t>This meeting sets the stage for your planning</a:t>
            </a:r>
          </a:p>
        </p:txBody>
      </p:sp>
      <p:sp>
        <p:nvSpPr>
          <p:cNvPr id="9" name="Rectangle 8">
            <a:extLst>
              <a:ext uri="{FF2B5EF4-FFF2-40B4-BE49-F238E27FC236}">
                <a16:creationId xmlns:a16="http://schemas.microsoft.com/office/drawing/2014/main" id="{9794FC63-14F5-1640-9549-D8D8E7467555}"/>
              </a:ext>
            </a:extLst>
          </p:cNvPr>
          <p:cNvSpPr/>
          <p:nvPr/>
        </p:nvSpPr>
        <p:spPr>
          <a:xfrm>
            <a:off x="2074808" y="2400300"/>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9" name="Oval 18">
            <a:extLst>
              <a:ext uri="{FF2B5EF4-FFF2-40B4-BE49-F238E27FC236}">
                <a16:creationId xmlns:a16="http://schemas.microsoft.com/office/drawing/2014/main" id="{EC844522-B2DF-3F4C-B570-4F065C6BFDC9}"/>
              </a:ext>
            </a:extLst>
          </p:cNvPr>
          <p:cNvSpPr/>
          <p:nvPr/>
        </p:nvSpPr>
        <p:spPr>
          <a:xfrm>
            <a:off x="4500640" y="7041951"/>
            <a:ext cx="1128739" cy="1128739"/>
          </a:xfrm>
          <a:prstGeom prst="ellipse">
            <a:avLst/>
          </a:prstGeom>
          <a:solidFill>
            <a:srgbClr val="7AA6BA"/>
          </a:solidFill>
          <a:ln>
            <a:solidFill>
              <a:srgbClr val="B55638"/>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0" name="TextBox 29">
            <a:extLst>
              <a:ext uri="{FF2B5EF4-FFF2-40B4-BE49-F238E27FC236}">
                <a16:creationId xmlns:a16="http://schemas.microsoft.com/office/drawing/2014/main" id="{861109C9-CE8C-404D-8308-F5B8BAF04DF9}"/>
              </a:ext>
            </a:extLst>
          </p:cNvPr>
          <p:cNvSpPr txBox="1"/>
          <p:nvPr/>
        </p:nvSpPr>
        <p:spPr>
          <a:xfrm>
            <a:off x="9412506" y="8579346"/>
            <a:ext cx="5858412" cy="3754874"/>
          </a:xfrm>
          <a:prstGeom prst="rect">
            <a:avLst/>
          </a:prstGeom>
          <a:noFill/>
        </p:spPr>
        <p:txBody>
          <a:bodyPr wrap="square" rtlCol="0">
            <a:spAutoFit/>
          </a:bodyPr>
          <a:lstStyle/>
          <a:p>
            <a:pPr lvl="0" algn="ctr"/>
            <a:r>
              <a:rPr lang="en-US" sz="3400" b="1" u="sng" dirty="0">
                <a:solidFill>
                  <a:srgbClr val="B55638"/>
                </a:solidFill>
              </a:rPr>
              <a:t>PLANNING FOR THE FINISH</a:t>
            </a:r>
          </a:p>
          <a:p>
            <a:pPr marL="457200" lvl="0" indent="-457200">
              <a:buFont typeface="Arial" panose="020B0604020202020204" pitchFamily="34" charset="0"/>
              <a:buChar char="•"/>
            </a:pPr>
            <a:r>
              <a:rPr lang="en-US" sz="3400" dirty="0"/>
              <a:t>Anticipating bottlenecks catching up from COVID-19</a:t>
            </a:r>
          </a:p>
          <a:p>
            <a:pPr marL="457200" lvl="0" indent="-457200">
              <a:buFont typeface="Arial" panose="020B0604020202020204" pitchFamily="34" charset="0"/>
              <a:buChar char="•"/>
            </a:pPr>
            <a:r>
              <a:rPr lang="en-US" sz="3400" dirty="0"/>
              <a:t>Making sure key W1/2 activities finish in good time</a:t>
            </a:r>
          </a:p>
          <a:p>
            <a:pPr marL="457200" lvl="0" indent="-457200">
              <a:buFont typeface="Arial" panose="020B0604020202020204" pitchFamily="34" charset="0"/>
              <a:buChar char="•"/>
            </a:pPr>
            <a:r>
              <a:rPr lang="en-US" sz="3400" dirty="0"/>
              <a:t>Prioritizing evidence for our key achievements</a:t>
            </a:r>
          </a:p>
        </p:txBody>
      </p:sp>
      <p:sp>
        <p:nvSpPr>
          <p:cNvPr id="31" name="TextBox 30">
            <a:extLst>
              <a:ext uri="{FF2B5EF4-FFF2-40B4-BE49-F238E27FC236}">
                <a16:creationId xmlns:a16="http://schemas.microsoft.com/office/drawing/2014/main" id="{9BDBD7EC-7F2F-2F4D-A5B5-82A59DDCBBCF}"/>
              </a:ext>
            </a:extLst>
          </p:cNvPr>
          <p:cNvSpPr txBox="1"/>
          <p:nvPr/>
        </p:nvSpPr>
        <p:spPr>
          <a:xfrm>
            <a:off x="2300222" y="8495943"/>
            <a:ext cx="5529573" cy="4801314"/>
          </a:xfrm>
          <a:prstGeom prst="rect">
            <a:avLst/>
          </a:prstGeom>
          <a:noFill/>
        </p:spPr>
        <p:txBody>
          <a:bodyPr wrap="square" rtlCol="0">
            <a:spAutoFit/>
          </a:bodyPr>
          <a:lstStyle/>
          <a:p>
            <a:pPr lvl="0" algn="ctr"/>
            <a:r>
              <a:rPr lang="en-US" sz="3400" b="1" u="sng" dirty="0">
                <a:solidFill>
                  <a:srgbClr val="B55638"/>
                </a:solidFill>
              </a:rPr>
              <a:t>TAKING STOCK </a:t>
            </a:r>
          </a:p>
          <a:p>
            <a:pPr marL="457200" lvl="0" indent="-457200">
              <a:buFont typeface="Arial" panose="020B0604020202020204" pitchFamily="34" charset="0"/>
              <a:buChar char="•"/>
            </a:pPr>
            <a:r>
              <a:rPr lang="en-US" sz="3400" dirty="0"/>
              <a:t>Understanding implications of COVID-19</a:t>
            </a:r>
          </a:p>
          <a:p>
            <a:pPr marL="457200" lvl="0" indent="-457200">
              <a:buFont typeface="Arial" panose="020B0604020202020204" pitchFamily="34" charset="0"/>
              <a:buChar char="•"/>
            </a:pPr>
            <a:r>
              <a:rPr lang="en-US" sz="3400" dirty="0"/>
              <a:t>Explaining our progress using Theory of Change</a:t>
            </a:r>
          </a:p>
          <a:p>
            <a:pPr marL="457200" lvl="0" indent="-457200">
              <a:buFont typeface="Arial" panose="020B0604020202020204" pitchFamily="34" charset="0"/>
              <a:buChar char="•"/>
            </a:pPr>
            <a:r>
              <a:rPr lang="en-US" sz="3400" dirty="0"/>
              <a:t>Identifying promising achievements for focus</a:t>
            </a:r>
          </a:p>
          <a:p>
            <a:pPr marL="457200" lvl="0" indent="-457200">
              <a:buFont typeface="Arial" panose="020B0604020202020204" pitchFamily="34" charset="0"/>
              <a:buChar char="•"/>
            </a:pPr>
            <a:endParaRPr lang="en-US" sz="3400" dirty="0"/>
          </a:p>
          <a:p>
            <a:pPr marL="457200" lvl="0" indent="-457200">
              <a:buFont typeface="Arial" panose="020B0604020202020204" pitchFamily="34" charset="0"/>
              <a:buChar char="•"/>
            </a:pPr>
            <a:endParaRPr lang="en-US" sz="3400" dirty="0"/>
          </a:p>
        </p:txBody>
      </p:sp>
      <p:sp>
        <p:nvSpPr>
          <p:cNvPr id="33" name="Rectangle 32">
            <a:extLst>
              <a:ext uri="{FF2B5EF4-FFF2-40B4-BE49-F238E27FC236}">
                <a16:creationId xmlns:a16="http://schemas.microsoft.com/office/drawing/2014/main" id="{D43E2D89-73DF-1449-A3AC-675F6697E9AD}"/>
              </a:ext>
            </a:extLst>
          </p:cNvPr>
          <p:cNvSpPr/>
          <p:nvPr/>
        </p:nvSpPr>
        <p:spPr>
          <a:xfrm>
            <a:off x="16581732" y="8579346"/>
            <a:ext cx="5824128" cy="3308598"/>
          </a:xfrm>
          <a:prstGeom prst="rect">
            <a:avLst/>
          </a:prstGeom>
        </p:spPr>
        <p:txBody>
          <a:bodyPr wrap="square">
            <a:spAutoFit/>
          </a:bodyPr>
          <a:lstStyle/>
          <a:p>
            <a:pPr marR="0" lvl="0" algn="ctr">
              <a:spcBef>
                <a:spcPts val="0"/>
              </a:spcBef>
              <a:spcAft>
                <a:spcPts val="300"/>
              </a:spcAft>
            </a:pPr>
            <a:r>
              <a:rPr lang="en-US" sz="3400" b="1" u="sng" dirty="0">
                <a:solidFill>
                  <a:srgbClr val="B55638"/>
                </a:solidFill>
                <a:latin typeface="Calibri" panose="020F0502020204030204" pitchFamily="34" charset="0"/>
                <a:ea typeface="Calibri" panose="020F0502020204030204" pitchFamily="34" charset="0"/>
                <a:cs typeface="Times New Roman" panose="02020603050405020304" pitchFamily="18" charset="0"/>
              </a:rPr>
              <a:t>POSITIONING NEXT STEPS</a:t>
            </a:r>
          </a:p>
          <a:p>
            <a:pPr marL="457200" marR="0" lvl="0" indent="-457200">
              <a:spcBef>
                <a:spcPts val="0"/>
              </a:spcBef>
              <a:spcAft>
                <a:spcPts val="300"/>
              </a:spcAft>
              <a:buFont typeface="Arial" panose="020B0604020202020204" pitchFamily="34" charset="0"/>
              <a:buChar char="•"/>
            </a:pPr>
            <a:r>
              <a:rPr lang="en-US" sz="3400" dirty="0">
                <a:latin typeface="Calibri" panose="020F0502020204030204" pitchFamily="34" charset="0"/>
                <a:ea typeface="Calibri" panose="020F0502020204030204" pitchFamily="34" charset="0"/>
                <a:cs typeface="Times New Roman" panose="02020603050405020304" pitchFamily="18" charset="0"/>
              </a:rPr>
              <a:t>Identifying product lines to be taken forward or put on back burner</a:t>
            </a:r>
          </a:p>
          <a:p>
            <a:pPr marL="457200" marR="0" lvl="0" indent="-457200">
              <a:spcBef>
                <a:spcPts val="0"/>
              </a:spcBef>
              <a:spcAft>
                <a:spcPts val="300"/>
              </a:spcAft>
              <a:buFont typeface="Arial" panose="020B0604020202020204" pitchFamily="34" charset="0"/>
              <a:buChar char="•"/>
            </a:pPr>
            <a:r>
              <a:rPr lang="en-US" sz="3400" dirty="0">
                <a:latin typeface="Calibri" panose="020F0502020204030204" pitchFamily="34" charset="0"/>
                <a:ea typeface="Calibri" panose="020F0502020204030204" pitchFamily="34" charset="0"/>
                <a:cs typeface="Times New Roman" panose="02020603050405020304" pitchFamily="18" charset="0"/>
              </a:rPr>
              <a:t>Prioritizing evidence to make the case for next steps</a:t>
            </a:r>
            <a:endParaRPr lang="en-US" sz="34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41" name="Group 40">
            <a:extLst>
              <a:ext uri="{FF2B5EF4-FFF2-40B4-BE49-F238E27FC236}">
                <a16:creationId xmlns:a16="http://schemas.microsoft.com/office/drawing/2014/main" id="{E176F78F-DBE7-0C4B-AA54-88E35D0E0C48}"/>
              </a:ext>
            </a:extLst>
          </p:cNvPr>
          <p:cNvGrpSpPr/>
          <p:nvPr/>
        </p:nvGrpSpPr>
        <p:grpSpPr>
          <a:xfrm>
            <a:off x="11743518" y="7041953"/>
            <a:ext cx="1128738" cy="1128738"/>
            <a:chOff x="1373187" y="11087100"/>
            <a:chExt cx="1371600" cy="1371600"/>
          </a:xfrm>
        </p:grpSpPr>
        <p:sp>
          <p:nvSpPr>
            <p:cNvPr id="21" name="Oval 20">
              <a:extLst>
                <a:ext uri="{FF2B5EF4-FFF2-40B4-BE49-F238E27FC236}">
                  <a16:creationId xmlns:a16="http://schemas.microsoft.com/office/drawing/2014/main" id="{CA8F0623-E2A0-644F-B97C-B5716F837728}"/>
                </a:ext>
              </a:extLst>
            </p:cNvPr>
            <p:cNvSpPr/>
            <p:nvPr/>
          </p:nvSpPr>
          <p:spPr>
            <a:xfrm>
              <a:off x="1373187" y="11087100"/>
              <a:ext cx="1371600" cy="1371600"/>
            </a:xfrm>
            <a:prstGeom prst="ellipse">
              <a:avLst/>
            </a:prstGeom>
            <a:solidFill>
              <a:srgbClr val="FACC00"/>
            </a:solidFill>
            <a:ln>
              <a:solidFill>
                <a:srgbClr val="B55638"/>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US" dirty="0"/>
            </a:p>
          </p:txBody>
        </p:sp>
        <p:pic>
          <p:nvPicPr>
            <p:cNvPr id="40" name="Picture 39" descr="A close up of a logo&#10;&#10;Description automatically generated">
              <a:extLst>
                <a:ext uri="{FF2B5EF4-FFF2-40B4-BE49-F238E27FC236}">
                  <a16:creationId xmlns:a16="http://schemas.microsoft.com/office/drawing/2014/main" id="{7C6DC567-A5B0-7249-9CDF-86C13AD373F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663783" y="11313360"/>
              <a:ext cx="790409" cy="919080"/>
            </a:xfrm>
            <a:prstGeom prst="rect">
              <a:avLst/>
            </a:prstGeom>
          </p:spPr>
        </p:pic>
      </p:grpSp>
      <p:grpSp>
        <p:nvGrpSpPr>
          <p:cNvPr id="38" name="Group 37">
            <a:extLst>
              <a:ext uri="{FF2B5EF4-FFF2-40B4-BE49-F238E27FC236}">
                <a16:creationId xmlns:a16="http://schemas.microsoft.com/office/drawing/2014/main" id="{C29DAA3A-D93E-994A-AC59-221E170454DE}"/>
              </a:ext>
            </a:extLst>
          </p:cNvPr>
          <p:cNvGrpSpPr/>
          <p:nvPr/>
        </p:nvGrpSpPr>
        <p:grpSpPr>
          <a:xfrm>
            <a:off x="18929427" y="7041953"/>
            <a:ext cx="1128739" cy="1128739"/>
            <a:chOff x="2897187" y="9067800"/>
            <a:chExt cx="1371600" cy="1371600"/>
          </a:xfrm>
        </p:grpSpPr>
        <p:sp>
          <p:nvSpPr>
            <p:cNvPr id="25" name="Oval 24">
              <a:extLst>
                <a:ext uri="{FF2B5EF4-FFF2-40B4-BE49-F238E27FC236}">
                  <a16:creationId xmlns:a16="http://schemas.microsoft.com/office/drawing/2014/main" id="{FA1B1860-831D-B649-8CC8-B8FC091067E6}"/>
                </a:ext>
              </a:extLst>
            </p:cNvPr>
            <p:cNvSpPr/>
            <p:nvPr/>
          </p:nvSpPr>
          <p:spPr>
            <a:xfrm>
              <a:off x="2897187" y="9067800"/>
              <a:ext cx="1371600" cy="1371600"/>
            </a:xfrm>
            <a:prstGeom prst="ellipse">
              <a:avLst/>
            </a:prstGeom>
            <a:solidFill>
              <a:srgbClr val="77933C"/>
            </a:solidFill>
            <a:ln>
              <a:solidFill>
                <a:srgbClr val="B55638"/>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pic>
          <p:nvPicPr>
            <p:cNvPr id="37" name="Picture 36" descr="A close up of a logo&#10;&#10;Description automatically generated">
              <a:extLst>
                <a:ext uri="{FF2B5EF4-FFF2-40B4-BE49-F238E27FC236}">
                  <a16:creationId xmlns:a16="http://schemas.microsoft.com/office/drawing/2014/main" id="{4644D671-BB38-084A-B80D-DABB7FC072A2}"/>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140049" y="9310662"/>
              <a:ext cx="885877" cy="885877"/>
            </a:xfrm>
            <a:prstGeom prst="rect">
              <a:avLst/>
            </a:prstGeom>
          </p:spPr>
        </p:pic>
      </p:grpSp>
      <p:cxnSp>
        <p:nvCxnSpPr>
          <p:cNvPr id="57" name="Straight Connector 56">
            <a:extLst>
              <a:ext uri="{FF2B5EF4-FFF2-40B4-BE49-F238E27FC236}">
                <a16:creationId xmlns:a16="http://schemas.microsoft.com/office/drawing/2014/main" id="{01D6B175-353A-184A-A664-DDF0BDC196BA}"/>
              </a:ext>
            </a:extLst>
          </p:cNvPr>
          <p:cNvCxnSpPr>
            <a:cxnSpLocks/>
          </p:cNvCxnSpPr>
          <p:nvPr/>
        </p:nvCxnSpPr>
        <p:spPr>
          <a:xfrm>
            <a:off x="8535987" y="6135469"/>
            <a:ext cx="0" cy="6285131"/>
          </a:xfrm>
          <a:prstGeom prst="line">
            <a:avLst/>
          </a:prstGeom>
          <a:ln w="12700">
            <a:solidFill>
              <a:srgbClr val="B55638"/>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CB10E137-37E5-6C47-B12C-9E355AF6ADC4}"/>
              </a:ext>
            </a:extLst>
          </p:cNvPr>
          <p:cNvCxnSpPr>
            <a:cxnSpLocks/>
          </p:cNvCxnSpPr>
          <p:nvPr/>
        </p:nvCxnSpPr>
        <p:spPr>
          <a:xfrm>
            <a:off x="16155987" y="6059269"/>
            <a:ext cx="0" cy="6361331"/>
          </a:xfrm>
          <a:prstGeom prst="line">
            <a:avLst/>
          </a:prstGeom>
          <a:ln w="12700">
            <a:solidFill>
              <a:srgbClr val="B55638"/>
            </a:solidFill>
            <a:prstDash val="dash"/>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08467E57-AB86-C14C-BF2A-86DEE5664F60}"/>
              </a:ext>
            </a:extLst>
          </p:cNvPr>
          <p:cNvSpPr txBox="1"/>
          <p:nvPr/>
        </p:nvSpPr>
        <p:spPr>
          <a:xfrm>
            <a:off x="1982788" y="5793938"/>
            <a:ext cx="20650199" cy="646331"/>
          </a:xfrm>
          <a:prstGeom prst="rect">
            <a:avLst/>
          </a:prstGeom>
          <a:solidFill>
            <a:srgbClr val="B55638"/>
          </a:solidFill>
        </p:spPr>
        <p:txBody>
          <a:bodyPr wrap="square" rtlCol="0">
            <a:spAutoFit/>
          </a:bodyPr>
          <a:lstStyle/>
          <a:p>
            <a:pPr algn="ctr"/>
            <a:r>
              <a:rPr lang="en-US" sz="3600" dirty="0">
                <a:solidFill>
                  <a:schemeClr val="bg1"/>
                </a:solidFill>
              </a:rPr>
              <a:t>OBJECTIVES</a:t>
            </a:r>
            <a:endParaRPr lang="en-US" sz="3200" dirty="0">
              <a:solidFill>
                <a:schemeClr val="bg1"/>
              </a:solidFill>
            </a:endParaRPr>
          </a:p>
        </p:txBody>
      </p:sp>
      <p:pic>
        <p:nvPicPr>
          <p:cNvPr id="79" name="Picture 78" descr="A close up of a logo&#10;&#10;Description automatically generated">
            <a:extLst>
              <a:ext uri="{FF2B5EF4-FFF2-40B4-BE49-F238E27FC236}">
                <a16:creationId xmlns:a16="http://schemas.microsoft.com/office/drawing/2014/main" id="{8A8177C6-BEB6-504C-B866-EA3D28D653BE}"/>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681268" y="7255473"/>
            <a:ext cx="682487" cy="729020"/>
          </a:xfrm>
          <a:prstGeom prst="rect">
            <a:avLst/>
          </a:prstGeom>
        </p:spPr>
      </p:pic>
      <p:sp>
        <p:nvSpPr>
          <p:cNvPr id="83" name="Parallelogram 82">
            <a:extLst>
              <a:ext uri="{FF2B5EF4-FFF2-40B4-BE49-F238E27FC236}">
                <a16:creationId xmlns:a16="http://schemas.microsoft.com/office/drawing/2014/main" id="{771DBFDD-5281-C943-A353-C708A6718B9E}"/>
              </a:ext>
            </a:extLst>
          </p:cNvPr>
          <p:cNvSpPr/>
          <p:nvPr/>
        </p:nvSpPr>
        <p:spPr>
          <a:xfrm>
            <a:off x="15470187" y="3134856"/>
            <a:ext cx="5867400" cy="1219200"/>
          </a:xfrm>
          <a:prstGeom prst="parallelogram">
            <a:avLst/>
          </a:prstGeom>
          <a:noFill/>
          <a:ln w="28575">
            <a:solidFill>
              <a:srgbClr val="B556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i="1" dirty="0">
                <a:solidFill>
                  <a:srgbClr val="B55638"/>
                </a:solidFill>
              </a:rPr>
              <a:t>8-17 June 2020</a:t>
            </a:r>
          </a:p>
        </p:txBody>
      </p:sp>
    </p:spTree>
    <p:extLst>
      <p:ext uri="{BB962C8B-B14F-4D97-AF65-F5344CB8AC3E}">
        <p14:creationId xmlns:p14="http://schemas.microsoft.com/office/powerpoint/2010/main" val="1404044131"/>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67">
            <a:extLst>
              <a:ext uri="{FF2B5EF4-FFF2-40B4-BE49-F238E27FC236}">
                <a16:creationId xmlns:a16="http://schemas.microsoft.com/office/drawing/2014/main" id="{19CC0C0E-D901-FB44-9CED-198129B578F3}"/>
              </a:ext>
            </a:extLst>
          </p:cNvPr>
          <p:cNvGrpSpPr/>
          <p:nvPr/>
        </p:nvGrpSpPr>
        <p:grpSpPr>
          <a:xfrm>
            <a:off x="16667750" y="7835464"/>
            <a:ext cx="5483546" cy="4689390"/>
            <a:chOff x="1982787" y="3028126"/>
            <a:chExt cx="5483546" cy="4689390"/>
          </a:xfrm>
        </p:grpSpPr>
        <p:sp>
          <p:nvSpPr>
            <p:cNvPr id="48" name="Rectangle 47">
              <a:extLst>
                <a:ext uri="{FF2B5EF4-FFF2-40B4-BE49-F238E27FC236}">
                  <a16:creationId xmlns:a16="http://schemas.microsoft.com/office/drawing/2014/main" id="{2B1E8E47-A977-834D-B921-1DD8E5558B6E}"/>
                </a:ext>
              </a:extLst>
            </p:cNvPr>
            <p:cNvSpPr/>
            <p:nvPr/>
          </p:nvSpPr>
          <p:spPr>
            <a:xfrm>
              <a:off x="1982787" y="3028126"/>
              <a:ext cx="5483546" cy="707886"/>
            </a:xfrm>
            <a:prstGeom prst="rect">
              <a:avLst/>
            </a:prstGeom>
            <a:solidFill>
              <a:srgbClr val="B55638"/>
            </a:solidFill>
          </p:spPr>
          <p:txBody>
            <a:bodyPr wrap="square">
              <a:spAutoFit/>
            </a:bodyPr>
            <a:lstStyle/>
            <a:p>
              <a:pPr algn="ctr"/>
              <a:r>
                <a:rPr lang="en-US" sz="4000" b="1" dirty="0">
                  <a:solidFill>
                    <a:schemeClr val="bg1"/>
                  </a:solidFill>
                </a:rPr>
                <a:t>PLANS AND BUDGETS</a:t>
              </a:r>
              <a:endParaRPr lang="en-GB" sz="4000" dirty="0">
                <a:solidFill>
                  <a:schemeClr val="bg1"/>
                </a:solidFill>
              </a:endParaRPr>
            </a:p>
          </p:txBody>
        </p:sp>
        <p:sp>
          <p:nvSpPr>
            <p:cNvPr id="49" name="Snip Single Corner Rectangle 48">
              <a:extLst>
                <a:ext uri="{FF2B5EF4-FFF2-40B4-BE49-F238E27FC236}">
                  <a16:creationId xmlns:a16="http://schemas.microsoft.com/office/drawing/2014/main" id="{0E9612A7-21F8-8744-A1F7-814F35CB2724}"/>
                </a:ext>
              </a:extLst>
            </p:cNvPr>
            <p:cNvSpPr/>
            <p:nvPr/>
          </p:nvSpPr>
          <p:spPr>
            <a:xfrm rot="10800000" flipH="1">
              <a:off x="1982787" y="3028126"/>
              <a:ext cx="5483546" cy="4689390"/>
            </a:xfrm>
            <a:prstGeom prst="snip1Rect">
              <a:avLst/>
            </a:prstGeom>
            <a:noFill/>
            <a:ln>
              <a:solidFill>
                <a:srgbClr val="B556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TextBox 49">
              <a:extLst>
                <a:ext uri="{FF2B5EF4-FFF2-40B4-BE49-F238E27FC236}">
                  <a16:creationId xmlns:a16="http://schemas.microsoft.com/office/drawing/2014/main" id="{5A5AFDDC-C247-3B40-AA40-24FBF77CC76D}"/>
                </a:ext>
              </a:extLst>
            </p:cNvPr>
            <p:cNvSpPr txBox="1"/>
            <p:nvPr/>
          </p:nvSpPr>
          <p:spPr>
            <a:xfrm>
              <a:off x="2309224" y="4108062"/>
              <a:ext cx="4876800" cy="3539430"/>
            </a:xfrm>
            <a:prstGeom prst="rect">
              <a:avLst/>
            </a:prstGeom>
            <a:noFill/>
          </p:spPr>
          <p:txBody>
            <a:bodyPr wrap="square" rtlCol="0">
              <a:spAutoFit/>
            </a:bodyPr>
            <a:lstStyle/>
            <a:p>
              <a:r>
                <a:rPr lang="en-GB" sz="2800" dirty="0"/>
                <a:t>Spaces for flagships and country projects to review and update plans, deliverables and budgets for 2020 and 2021; introduce any Covid-19 adjustments; taking account of wider ‘futures’ and ‘legacies’ discussions</a:t>
              </a:r>
            </a:p>
            <a:p>
              <a:endParaRPr lang="en-US" sz="2800" dirty="0"/>
            </a:p>
          </p:txBody>
        </p:sp>
      </p:grpSp>
      <p:grpSp>
        <p:nvGrpSpPr>
          <p:cNvPr id="70" name="Group 69">
            <a:extLst>
              <a:ext uri="{FF2B5EF4-FFF2-40B4-BE49-F238E27FC236}">
                <a16:creationId xmlns:a16="http://schemas.microsoft.com/office/drawing/2014/main" id="{FD12613B-AC26-0C47-ACF4-FBB3D7B1D23F}"/>
              </a:ext>
            </a:extLst>
          </p:cNvPr>
          <p:cNvGrpSpPr/>
          <p:nvPr/>
        </p:nvGrpSpPr>
        <p:grpSpPr>
          <a:xfrm>
            <a:off x="1939763" y="2743200"/>
            <a:ext cx="5483546" cy="4689390"/>
            <a:chOff x="15320641" y="2971800"/>
            <a:chExt cx="5483546" cy="4689390"/>
          </a:xfrm>
        </p:grpSpPr>
        <p:sp>
          <p:nvSpPr>
            <p:cNvPr id="51" name="Rectangle 50">
              <a:extLst>
                <a:ext uri="{FF2B5EF4-FFF2-40B4-BE49-F238E27FC236}">
                  <a16:creationId xmlns:a16="http://schemas.microsoft.com/office/drawing/2014/main" id="{B5CBCDAC-D93A-A842-8C12-315C3BC2A4CD}"/>
                </a:ext>
              </a:extLst>
            </p:cNvPr>
            <p:cNvSpPr/>
            <p:nvPr/>
          </p:nvSpPr>
          <p:spPr>
            <a:xfrm>
              <a:off x="15320641" y="2977065"/>
              <a:ext cx="5483546" cy="707886"/>
            </a:xfrm>
            <a:prstGeom prst="rect">
              <a:avLst/>
            </a:prstGeom>
            <a:solidFill>
              <a:srgbClr val="77933C"/>
            </a:solidFill>
          </p:spPr>
          <p:txBody>
            <a:bodyPr wrap="square">
              <a:spAutoFit/>
            </a:bodyPr>
            <a:lstStyle/>
            <a:p>
              <a:pPr algn="ctr"/>
              <a:r>
                <a:rPr lang="en-US" sz="4000" b="1" dirty="0">
                  <a:solidFill>
                    <a:schemeClr val="bg1"/>
                  </a:solidFill>
                </a:rPr>
                <a:t>LIVING LEGACIES</a:t>
              </a:r>
              <a:endParaRPr lang="en-GB" sz="4000" dirty="0">
                <a:solidFill>
                  <a:schemeClr val="bg1"/>
                </a:solidFill>
              </a:endParaRPr>
            </a:p>
          </p:txBody>
        </p:sp>
        <p:sp>
          <p:nvSpPr>
            <p:cNvPr id="52" name="Snip Single Corner Rectangle 51">
              <a:extLst>
                <a:ext uri="{FF2B5EF4-FFF2-40B4-BE49-F238E27FC236}">
                  <a16:creationId xmlns:a16="http://schemas.microsoft.com/office/drawing/2014/main" id="{E21B4DC2-04FE-4D4E-94DE-7EA86FDCB8BF}"/>
                </a:ext>
              </a:extLst>
            </p:cNvPr>
            <p:cNvSpPr/>
            <p:nvPr/>
          </p:nvSpPr>
          <p:spPr>
            <a:xfrm rot="10800000" flipH="1">
              <a:off x="15320641" y="2971800"/>
              <a:ext cx="5483546" cy="4689390"/>
            </a:xfrm>
            <a:prstGeom prst="snip1Rect">
              <a:avLst/>
            </a:prstGeom>
            <a:noFill/>
            <a:ln>
              <a:solidFill>
                <a:srgbClr val="B556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TextBox 52">
              <a:extLst>
                <a:ext uri="{FF2B5EF4-FFF2-40B4-BE49-F238E27FC236}">
                  <a16:creationId xmlns:a16="http://schemas.microsoft.com/office/drawing/2014/main" id="{E2B4F68C-99BC-3742-AFA2-7537516AFAA9}"/>
                </a:ext>
              </a:extLst>
            </p:cNvPr>
            <p:cNvSpPr txBox="1"/>
            <p:nvPr/>
          </p:nvSpPr>
          <p:spPr>
            <a:xfrm>
              <a:off x="15744665" y="4332744"/>
              <a:ext cx="4661215" cy="2677656"/>
            </a:xfrm>
            <a:prstGeom prst="rect">
              <a:avLst/>
            </a:prstGeom>
            <a:noFill/>
          </p:spPr>
          <p:txBody>
            <a:bodyPr wrap="square" rtlCol="0">
              <a:spAutoFit/>
            </a:bodyPr>
            <a:lstStyle/>
            <a:p>
              <a:r>
                <a:rPr lang="en-GB" sz="2800" dirty="0"/>
                <a:t>How science from the CRP can continue to deliver benefits post 2021; the pathways to uptake and how this can be readied through our plans</a:t>
              </a:r>
            </a:p>
            <a:p>
              <a:endParaRPr lang="en-US" sz="2800" dirty="0"/>
            </a:p>
          </p:txBody>
        </p:sp>
      </p:grpSp>
      <p:grpSp>
        <p:nvGrpSpPr>
          <p:cNvPr id="72" name="Group 71">
            <a:extLst>
              <a:ext uri="{FF2B5EF4-FFF2-40B4-BE49-F238E27FC236}">
                <a16:creationId xmlns:a16="http://schemas.microsoft.com/office/drawing/2014/main" id="{92E90642-5A42-6540-A558-2EF1E9F87B00}"/>
              </a:ext>
            </a:extLst>
          </p:cNvPr>
          <p:cNvGrpSpPr/>
          <p:nvPr/>
        </p:nvGrpSpPr>
        <p:grpSpPr>
          <a:xfrm>
            <a:off x="14239631" y="2702011"/>
            <a:ext cx="5483546" cy="4689390"/>
            <a:chOff x="11075015" y="8186787"/>
            <a:chExt cx="5483546" cy="4689390"/>
          </a:xfrm>
        </p:grpSpPr>
        <p:sp>
          <p:nvSpPr>
            <p:cNvPr id="55" name="Rectangle 54">
              <a:extLst>
                <a:ext uri="{FF2B5EF4-FFF2-40B4-BE49-F238E27FC236}">
                  <a16:creationId xmlns:a16="http://schemas.microsoft.com/office/drawing/2014/main" id="{0E98EEE7-C377-B042-A60B-9DDAF0A1E1D6}"/>
                </a:ext>
              </a:extLst>
            </p:cNvPr>
            <p:cNvSpPr/>
            <p:nvPr/>
          </p:nvSpPr>
          <p:spPr>
            <a:xfrm>
              <a:off x="11075015" y="8192052"/>
              <a:ext cx="5483546" cy="1323439"/>
            </a:xfrm>
            <a:prstGeom prst="rect">
              <a:avLst/>
            </a:prstGeom>
            <a:solidFill>
              <a:srgbClr val="7AA6BA"/>
            </a:solidFill>
            <a:ln>
              <a:noFill/>
            </a:ln>
          </p:spPr>
          <p:txBody>
            <a:bodyPr wrap="square">
              <a:spAutoFit/>
            </a:bodyPr>
            <a:lstStyle/>
            <a:p>
              <a:pPr algn="ctr"/>
              <a:r>
                <a:rPr lang="en-US" sz="4000" b="1" dirty="0">
                  <a:solidFill>
                    <a:schemeClr val="bg1"/>
                  </a:solidFill>
                </a:rPr>
                <a:t>SCIENCE REPORT </a:t>
              </a:r>
            </a:p>
            <a:p>
              <a:pPr algn="ctr"/>
              <a:r>
                <a:rPr lang="en-US" sz="4000" b="1" dirty="0">
                  <a:solidFill>
                    <a:schemeClr val="bg1"/>
                  </a:solidFill>
                </a:rPr>
                <a:t>&amp; REVIEW</a:t>
              </a:r>
              <a:endParaRPr lang="en-GB" sz="4000" dirty="0">
                <a:solidFill>
                  <a:schemeClr val="bg1"/>
                </a:solidFill>
              </a:endParaRPr>
            </a:p>
          </p:txBody>
        </p:sp>
        <p:sp>
          <p:nvSpPr>
            <p:cNvPr id="56" name="Snip Single Corner Rectangle 55">
              <a:extLst>
                <a:ext uri="{FF2B5EF4-FFF2-40B4-BE49-F238E27FC236}">
                  <a16:creationId xmlns:a16="http://schemas.microsoft.com/office/drawing/2014/main" id="{508741F3-F359-304A-BF94-DFA954E325BF}"/>
                </a:ext>
              </a:extLst>
            </p:cNvPr>
            <p:cNvSpPr/>
            <p:nvPr/>
          </p:nvSpPr>
          <p:spPr>
            <a:xfrm rot="10800000" flipH="1">
              <a:off x="11075015" y="8186787"/>
              <a:ext cx="5483546" cy="4689390"/>
            </a:xfrm>
            <a:prstGeom prst="snip1Rect">
              <a:avLst/>
            </a:prstGeom>
            <a:noFill/>
            <a:ln>
              <a:solidFill>
                <a:srgbClr val="B556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TextBox 56">
              <a:extLst>
                <a:ext uri="{FF2B5EF4-FFF2-40B4-BE49-F238E27FC236}">
                  <a16:creationId xmlns:a16="http://schemas.microsoft.com/office/drawing/2014/main" id="{24D829C6-E3CD-9C4E-B1CE-BD748B0C9E35}"/>
                </a:ext>
              </a:extLst>
            </p:cNvPr>
            <p:cNvSpPr txBox="1"/>
            <p:nvPr/>
          </p:nvSpPr>
          <p:spPr>
            <a:xfrm>
              <a:off x="11528624" y="9817520"/>
              <a:ext cx="4967947" cy="2677656"/>
            </a:xfrm>
            <a:prstGeom prst="rect">
              <a:avLst/>
            </a:prstGeom>
            <a:noFill/>
          </p:spPr>
          <p:txBody>
            <a:bodyPr wrap="square" rtlCol="0">
              <a:spAutoFit/>
            </a:bodyPr>
            <a:lstStyle/>
            <a:p>
              <a:r>
                <a:rPr lang="en-GB" sz="2800" dirty="0"/>
                <a:t>Flagship open spaces to report, review and share insights from selected product lines; setting out results, prospects and potential legacies along impact pathways</a:t>
              </a:r>
              <a:endParaRPr lang="en-US" sz="2800" dirty="0"/>
            </a:p>
          </p:txBody>
        </p:sp>
      </p:grpSp>
      <p:grpSp>
        <p:nvGrpSpPr>
          <p:cNvPr id="71" name="Group 70">
            <a:extLst>
              <a:ext uri="{FF2B5EF4-FFF2-40B4-BE49-F238E27FC236}">
                <a16:creationId xmlns:a16="http://schemas.microsoft.com/office/drawing/2014/main" id="{6DF3C7D7-75A8-1943-AC08-A2BD914B534D}"/>
              </a:ext>
            </a:extLst>
          </p:cNvPr>
          <p:cNvGrpSpPr/>
          <p:nvPr/>
        </p:nvGrpSpPr>
        <p:grpSpPr>
          <a:xfrm>
            <a:off x="4277112" y="7883610"/>
            <a:ext cx="5483546" cy="4841790"/>
            <a:chOff x="17603787" y="8048446"/>
            <a:chExt cx="5483546" cy="4841790"/>
          </a:xfrm>
        </p:grpSpPr>
        <p:sp>
          <p:nvSpPr>
            <p:cNvPr id="58" name="Rectangle 57">
              <a:extLst>
                <a:ext uri="{FF2B5EF4-FFF2-40B4-BE49-F238E27FC236}">
                  <a16:creationId xmlns:a16="http://schemas.microsoft.com/office/drawing/2014/main" id="{CDC2C3D6-69D0-1F45-B3D5-90D8FB9857C5}"/>
                </a:ext>
              </a:extLst>
            </p:cNvPr>
            <p:cNvSpPr/>
            <p:nvPr/>
          </p:nvSpPr>
          <p:spPr>
            <a:xfrm>
              <a:off x="17603787" y="8053711"/>
              <a:ext cx="5462389" cy="1323439"/>
            </a:xfrm>
            <a:prstGeom prst="rect">
              <a:avLst/>
            </a:prstGeom>
            <a:solidFill>
              <a:srgbClr val="7AA6BA"/>
            </a:solidFill>
          </p:spPr>
          <p:txBody>
            <a:bodyPr wrap="square">
              <a:spAutoFit/>
            </a:bodyPr>
            <a:lstStyle/>
            <a:p>
              <a:pPr algn="ctr"/>
              <a:r>
                <a:rPr lang="en-US" sz="4000" b="1" dirty="0">
                  <a:solidFill>
                    <a:schemeClr val="bg1"/>
                  </a:solidFill>
                </a:rPr>
                <a:t>EXHIBITION</a:t>
              </a:r>
            </a:p>
            <a:p>
              <a:pPr algn="ctr"/>
              <a:r>
                <a:rPr lang="en-US" sz="4000" b="1" dirty="0">
                  <a:solidFill>
                    <a:schemeClr val="bg1"/>
                  </a:solidFill>
                </a:rPr>
                <a:t>Innovations4change</a:t>
              </a:r>
              <a:endParaRPr lang="en-GB" sz="4000" dirty="0">
                <a:solidFill>
                  <a:schemeClr val="bg1"/>
                </a:solidFill>
              </a:endParaRPr>
            </a:p>
          </p:txBody>
        </p:sp>
        <p:sp>
          <p:nvSpPr>
            <p:cNvPr id="60" name="TextBox 59">
              <a:extLst>
                <a:ext uri="{FF2B5EF4-FFF2-40B4-BE49-F238E27FC236}">
                  <a16:creationId xmlns:a16="http://schemas.microsoft.com/office/drawing/2014/main" id="{246DA5C9-E879-F54B-B9A3-CD1A7219BADA}"/>
                </a:ext>
              </a:extLst>
            </p:cNvPr>
            <p:cNvSpPr txBox="1"/>
            <p:nvPr/>
          </p:nvSpPr>
          <p:spPr>
            <a:xfrm>
              <a:off x="18060987" y="9781693"/>
              <a:ext cx="4562248" cy="3108543"/>
            </a:xfrm>
            <a:prstGeom prst="rect">
              <a:avLst/>
            </a:prstGeom>
            <a:noFill/>
          </p:spPr>
          <p:txBody>
            <a:bodyPr wrap="square" rtlCol="0">
              <a:spAutoFit/>
            </a:bodyPr>
            <a:lstStyle/>
            <a:p>
              <a:r>
                <a:rPr lang="en-GB" sz="2800" dirty="0"/>
                <a:t>An interactive forum where CRP teams and scientists can showcase their innovations, results and other activities; and the outcomes that they lead to.</a:t>
              </a:r>
            </a:p>
            <a:p>
              <a:endParaRPr lang="en-US" sz="2800" dirty="0"/>
            </a:p>
          </p:txBody>
        </p:sp>
        <p:sp>
          <p:nvSpPr>
            <p:cNvPr id="59" name="Snip Single Corner Rectangle 58">
              <a:extLst>
                <a:ext uri="{FF2B5EF4-FFF2-40B4-BE49-F238E27FC236}">
                  <a16:creationId xmlns:a16="http://schemas.microsoft.com/office/drawing/2014/main" id="{85F37E84-7DF4-5140-A0FC-D19F0F5E53B0}"/>
                </a:ext>
              </a:extLst>
            </p:cNvPr>
            <p:cNvSpPr/>
            <p:nvPr/>
          </p:nvSpPr>
          <p:spPr>
            <a:xfrm rot="10800000" flipH="1">
              <a:off x="17603787" y="8048446"/>
              <a:ext cx="5483546" cy="4689390"/>
            </a:xfrm>
            <a:prstGeom prst="snip1Rect">
              <a:avLst/>
            </a:prstGeom>
            <a:noFill/>
            <a:ln>
              <a:solidFill>
                <a:srgbClr val="B556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67" name="Group 66">
            <a:extLst>
              <a:ext uri="{FF2B5EF4-FFF2-40B4-BE49-F238E27FC236}">
                <a16:creationId xmlns:a16="http://schemas.microsoft.com/office/drawing/2014/main" id="{CB870DD1-C68F-3A42-9107-AB5AB8DC1FB1}"/>
              </a:ext>
            </a:extLst>
          </p:cNvPr>
          <p:cNvGrpSpPr/>
          <p:nvPr/>
        </p:nvGrpSpPr>
        <p:grpSpPr>
          <a:xfrm>
            <a:off x="8103584" y="2702011"/>
            <a:ext cx="5483546" cy="4689390"/>
            <a:chOff x="3735387" y="8534400"/>
            <a:chExt cx="5483546" cy="4689390"/>
          </a:xfrm>
        </p:grpSpPr>
        <p:sp>
          <p:nvSpPr>
            <p:cNvPr id="61" name="Rectangle 60">
              <a:extLst>
                <a:ext uri="{FF2B5EF4-FFF2-40B4-BE49-F238E27FC236}">
                  <a16:creationId xmlns:a16="http://schemas.microsoft.com/office/drawing/2014/main" id="{BF05D50B-D832-8A44-9664-2C4E2F00D919}"/>
                </a:ext>
              </a:extLst>
            </p:cNvPr>
            <p:cNvSpPr/>
            <p:nvPr/>
          </p:nvSpPr>
          <p:spPr>
            <a:xfrm>
              <a:off x="3735387" y="8539665"/>
              <a:ext cx="5483546" cy="1323439"/>
            </a:xfrm>
            <a:prstGeom prst="rect">
              <a:avLst/>
            </a:prstGeom>
            <a:solidFill>
              <a:srgbClr val="77933C"/>
            </a:solidFill>
          </p:spPr>
          <p:txBody>
            <a:bodyPr wrap="square">
              <a:spAutoFit/>
            </a:bodyPr>
            <a:lstStyle/>
            <a:p>
              <a:pPr algn="ctr"/>
              <a:r>
                <a:rPr lang="en-US" sz="4000" b="1" dirty="0">
                  <a:solidFill>
                    <a:schemeClr val="bg1"/>
                  </a:solidFill>
                </a:rPr>
                <a:t>LIVESTOCK FUTURES THINKING</a:t>
              </a:r>
              <a:endParaRPr lang="en-GB" sz="4000" dirty="0">
                <a:solidFill>
                  <a:schemeClr val="bg1"/>
                </a:solidFill>
              </a:endParaRPr>
            </a:p>
          </p:txBody>
        </p:sp>
        <p:sp>
          <p:nvSpPr>
            <p:cNvPr id="63" name="TextBox 62">
              <a:extLst>
                <a:ext uri="{FF2B5EF4-FFF2-40B4-BE49-F238E27FC236}">
                  <a16:creationId xmlns:a16="http://schemas.microsoft.com/office/drawing/2014/main" id="{AE22B2C6-638B-5C4B-8EA9-93280320B22D}"/>
                </a:ext>
              </a:extLst>
            </p:cNvPr>
            <p:cNvSpPr txBox="1"/>
            <p:nvPr/>
          </p:nvSpPr>
          <p:spPr>
            <a:xfrm>
              <a:off x="4238868" y="10175789"/>
              <a:ext cx="4592522" cy="2677656"/>
            </a:xfrm>
            <a:prstGeom prst="rect">
              <a:avLst/>
            </a:prstGeom>
            <a:noFill/>
          </p:spPr>
          <p:txBody>
            <a:bodyPr wrap="square" rtlCol="0">
              <a:spAutoFit/>
            </a:bodyPr>
            <a:lstStyle/>
            <a:p>
              <a:r>
                <a:rPr lang="en-GB" sz="2800" dirty="0"/>
                <a:t>Understand wider CGIAR and beyond trends and changes and what they mean for the CRP and the livestock sector; and how we will adapt to these</a:t>
              </a:r>
              <a:endParaRPr lang="en-US" sz="2800" dirty="0"/>
            </a:p>
          </p:txBody>
        </p:sp>
        <p:sp>
          <p:nvSpPr>
            <p:cNvPr id="62" name="Snip Single Corner Rectangle 61">
              <a:extLst>
                <a:ext uri="{FF2B5EF4-FFF2-40B4-BE49-F238E27FC236}">
                  <a16:creationId xmlns:a16="http://schemas.microsoft.com/office/drawing/2014/main" id="{18F899CD-F79C-174A-901E-DCF7CAF91DBD}"/>
                </a:ext>
              </a:extLst>
            </p:cNvPr>
            <p:cNvSpPr/>
            <p:nvPr/>
          </p:nvSpPr>
          <p:spPr>
            <a:xfrm rot="10800000" flipH="1">
              <a:off x="3735387" y="8534400"/>
              <a:ext cx="5483546" cy="4689390"/>
            </a:xfrm>
            <a:prstGeom prst="snip1Rect">
              <a:avLst/>
            </a:prstGeom>
            <a:noFill/>
            <a:ln>
              <a:solidFill>
                <a:srgbClr val="B556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97" name="Group 96">
            <a:extLst>
              <a:ext uri="{FF2B5EF4-FFF2-40B4-BE49-F238E27FC236}">
                <a16:creationId xmlns:a16="http://schemas.microsoft.com/office/drawing/2014/main" id="{A2EF5385-1381-864A-9668-25E51F2FA5B7}"/>
              </a:ext>
            </a:extLst>
          </p:cNvPr>
          <p:cNvGrpSpPr/>
          <p:nvPr/>
        </p:nvGrpSpPr>
        <p:grpSpPr>
          <a:xfrm>
            <a:off x="10468269" y="7883610"/>
            <a:ext cx="5483546" cy="4689390"/>
            <a:chOff x="8084495" y="2724622"/>
            <a:chExt cx="5483546" cy="4689390"/>
          </a:xfrm>
        </p:grpSpPr>
        <p:sp>
          <p:nvSpPr>
            <p:cNvPr id="64" name="Rectangle 63">
              <a:extLst>
                <a:ext uri="{FF2B5EF4-FFF2-40B4-BE49-F238E27FC236}">
                  <a16:creationId xmlns:a16="http://schemas.microsoft.com/office/drawing/2014/main" id="{737ACD68-CD9D-934A-9AE5-36FBCF933480}"/>
                </a:ext>
              </a:extLst>
            </p:cNvPr>
            <p:cNvSpPr/>
            <p:nvPr/>
          </p:nvSpPr>
          <p:spPr>
            <a:xfrm>
              <a:off x="8084495" y="2729887"/>
              <a:ext cx="5483546" cy="1323439"/>
            </a:xfrm>
            <a:prstGeom prst="rect">
              <a:avLst/>
            </a:prstGeom>
            <a:solidFill>
              <a:srgbClr val="FFC000"/>
            </a:solidFill>
          </p:spPr>
          <p:txBody>
            <a:bodyPr wrap="square">
              <a:spAutoFit/>
            </a:bodyPr>
            <a:lstStyle/>
            <a:p>
              <a:pPr algn="ctr"/>
              <a:r>
                <a:rPr lang="en-US" sz="4000" b="1" dirty="0">
                  <a:solidFill>
                    <a:schemeClr val="bg1"/>
                  </a:solidFill>
                </a:rPr>
                <a:t>CROSS-CUTTING SESSIONS</a:t>
              </a:r>
              <a:endParaRPr lang="en-GB" sz="4000" dirty="0">
                <a:solidFill>
                  <a:schemeClr val="bg1"/>
                </a:solidFill>
              </a:endParaRPr>
            </a:p>
          </p:txBody>
        </p:sp>
        <p:sp>
          <p:nvSpPr>
            <p:cNvPr id="66" name="TextBox 65">
              <a:extLst>
                <a:ext uri="{FF2B5EF4-FFF2-40B4-BE49-F238E27FC236}">
                  <a16:creationId xmlns:a16="http://schemas.microsoft.com/office/drawing/2014/main" id="{D8446E12-E6B7-444D-9F8F-3AF4BF934409}"/>
                </a:ext>
              </a:extLst>
            </p:cNvPr>
            <p:cNvSpPr txBox="1"/>
            <p:nvPr/>
          </p:nvSpPr>
          <p:spPr>
            <a:xfrm>
              <a:off x="8743013" y="4137412"/>
              <a:ext cx="4236462" cy="2677656"/>
            </a:xfrm>
            <a:prstGeom prst="rect">
              <a:avLst/>
            </a:prstGeom>
            <a:noFill/>
          </p:spPr>
          <p:txBody>
            <a:bodyPr wrap="square" rtlCol="0">
              <a:spAutoFit/>
            </a:bodyPr>
            <a:lstStyle/>
            <a:p>
              <a:r>
                <a:rPr lang="en-GB" sz="2800" dirty="0"/>
                <a:t>Self-organized ‘workshops’ or conversations on cross-cutting topics: gender, scaling, partnerships, MELIA and communications</a:t>
              </a:r>
            </a:p>
            <a:p>
              <a:endParaRPr lang="en-US" sz="2800" dirty="0"/>
            </a:p>
          </p:txBody>
        </p:sp>
        <p:sp>
          <p:nvSpPr>
            <p:cNvPr id="65" name="Snip Single Corner Rectangle 64">
              <a:extLst>
                <a:ext uri="{FF2B5EF4-FFF2-40B4-BE49-F238E27FC236}">
                  <a16:creationId xmlns:a16="http://schemas.microsoft.com/office/drawing/2014/main" id="{9462CED9-FC3A-B843-B1F6-AD36D83753B1}"/>
                </a:ext>
              </a:extLst>
            </p:cNvPr>
            <p:cNvSpPr/>
            <p:nvPr/>
          </p:nvSpPr>
          <p:spPr>
            <a:xfrm rot="10800000" flipH="1">
              <a:off x="8084495" y="2724622"/>
              <a:ext cx="5483546" cy="4689390"/>
            </a:xfrm>
            <a:prstGeom prst="snip1Rect">
              <a:avLst/>
            </a:prstGeom>
            <a:noFill/>
            <a:ln>
              <a:solidFill>
                <a:srgbClr val="B556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73" name="Text Placeholder 1">
            <a:extLst>
              <a:ext uri="{FF2B5EF4-FFF2-40B4-BE49-F238E27FC236}">
                <a16:creationId xmlns:a16="http://schemas.microsoft.com/office/drawing/2014/main" id="{9747913C-8680-534D-B00C-96FAB873282C}"/>
              </a:ext>
            </a:extLst>
          </p:cNvPr>
          <p:cNvSpPr txBox="1">
            <a:spLocks/>
          </p:cNvSpPr>
          <p:nvPr/>
        </p:nvSpPr>
        <p:spPr>
          <a:xfrm>
            <a:off x="1830387" y="990600"/>
            <a:ext cx="11756743" cy="884237"/>
          </a:xfrm>
          <a:prstGeom prst="rect">
            <a:avLst/>
          </a:prstGeom>
        </p:spPr>
        <p:txBody>
          <a:bodyPr vert="horz" lIns="91440" tIns="45720" rIns="91440" bIns="45720" rtlCol="0">
            <a:normAutofit/>
          </a:bodyPr>
          <a:lstStyle>
            <a:lvl1pPr marL="685663" indent="-685663" algn="l" defTabSz="1828434" rtl="0" eaLnBrk="1" latinLnBrk="0" hangingPunct="1">
              <a:spcBef>
                <a:spcPct val="20000"/>
              </a:spcBef>
              <a:buFont typeface="Arial" pitchFamily="34" charset="0"/>
              <a:buChar char="•"/>
              <a:defRPr sz="5599" kern="1200">
                <a:solidFill>
                  <a:schemeClr val="tx1"/>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pPr marL="0" indent="0">
              <a:lnSpc>
                <a:spcPct val="90000"/>
              </a:lnSpc>
              <a:spcBef>
                <a:spcPts val="0"/>
              </a:spcBef>
              <a:buFont typeface="Arial" pitchFamily="34" charset="0"/>
              <a:buNone/>
            </a:pPr>
            <a:r>
              <a:rPr lang="en-US" sz="5400" b="1" dirty="0">
                <a:solidFill>
                  <a:srgbClr val="B55638"/>
                </a:solidFill>
              </a:rPr>
              <a:t>Translated into Focus areas</a:t>
            </a:r>
          </a:p>
        </p:txBody>
      </p:sp>
      <p:sp>
        <p:nvSpPr>
          <p:cNvPr id="74" name="Rectangle 73">
            <a:extLst>
              <a:ext uri="{FF2B5EF4-FFF2-40B4-BE49-F238E27FC236}">
                <a16:creationId xmlns:a16="http://schemas.microsoft.com/office/drawing/2014/main" id="{B2A5CA39-7D27-774B-AEBB-E8CED7E46FE0}"/>
              </a:ext>
            </a:extLst>
          </p:cNvPr>
          <p:cNvSpPr/>
          <p:nvPr/>
        </p:nvSpPr>
        <p:spPr>
          <a:xfrm>
            <a:off x="1922407" y="1897062"/>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cxnSp>
        <p:nvCxnSpPr>
          <p:cNvPr id="77" name="Straight Connector 76">
            <a:extLst>
              <a:ext uri="{FF2B5EF4-FFF2-40B4-BE49-F238E27FC236}">
                <a16:creationId xmlns:a16="http://schemas.microsoft.com/office/drawing/2014/main" id="{8ECAC80B-85D7-8444-96BF-7F382066CA80}"/>
              </a:ext>
            </a:extLst>
          </p:cNvPr>
          <p:cNvCxnSpPr>
            <a:cxnSpLocks/>
          </p:cNvCxnSpPr>
          <p:nvPr/>
        </p:nvCxnSpPr>
        <p:spPr>
          <a:xfrm>
            <a:off x="7412545" y="5087895"/>
            <a:ext cx="671950" cy="0"/>
          </a:xfrm>
          <a:prstGeom prst="line">
            <a:avLst/>
          </a:prstGeom>
          <a:ln w="12700">
            <a:solidFill>
              <a:srgbClr val="B55638"/>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CD367382-398C-FB45-891C-4B2AA5142BCD}"/>
              </a:ext>
            </a:extLst>
          </p:cNvPr>
          <p:cNvCxnSpPr>
            <a:cxnSpLocks/>
          </p:cNvCxnSpPr>
          <p:nvPr/>
        </p:nvCxnSpPr>
        <p:spPr>
          <a:xfrm>
            <a:off x="13560908" y="5087895"/>
            <a:ext cx="671950" cy="0"/>
          </a:xfrm>
          <a:prstGeom prst="line">
            <a:avLst/>
          </a:prstGeom>
          <a:ln w="12700">
            <a:solidFill>
              <a:srgbClr val="B55638"/>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CA95245-0838-614A-B128-1C0BFAC2A975}"/>
              </a:ext>
            </a:extLst>
          </p:cNvPr>
          <p:cNvCxnSpPr>
            <a:cxnSpLocks/>
          </p:cNvCxnSpPr>
          <p:nvPr/>
        </p:nvCxnSpPr>
        <p:spPr>
          <a:xfrm>
            <a:off x="9752333" y="10210800"/>
            <a:ext cx="715935" cy="0"/>
          </a:xfrm>
          <a:prstGeom prst="line">
            <a:avLst/>
          </a:prstGeom>
          <a:ln w="12700">
            <a:solidFill>
              <a:srgbClr val="B55638"/>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E361F6D5-D13B-834C-98D2-80DCE0CEA12F}"/>
              </a:ext>
            </a:extLst>
          </p:cNvPr>
          <p:cNvCxnSpPr>
            <a:cxnSpLocks/>
          </p:cNvCxnSpPr>
          <p:nvPr/>
        </p:nvCxnSpPr>
        <p:spPr>
          <a:xfrm>
            <a:off x="15951815" y="10210800"/>
            <a:ext cx="715935" cy="0"/>
          </a:xfrm>
          <a:prstGeom prst="line">
            <a:avLst/>
          </a:prstGeom>
          <a:ln w="12700">
            <a:solidFill>
              <a:srgbClr val="B55638"/>
            </a:solidFill>
          </a:ln>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3415883D-6CC9-6F42-B573-5EB4A2E594AE}"/>
              </a:ext>
            </a:extLst>
          </p:cNvPr>
          <p:cNvGrpSpPr/>
          <p:nvPr/>
        </p:nvGrpSpPr>
        <p:grpSpPr>
          <a:xfrm>
            <a:off x="3201987" y="7412716"/>
            <a:ext cx="1066799" cy="2798084"/>
            <a:chOff x="3201987" y="7412716"/>
            <a:chExt cx="1066799" cy="2798084"/>
          </a:xfrm>
        </p:grpSpPr>
        <p:cxnSp>
          <p:nvCxnSpPr>
            <p:cNvPr id="88" name="Straight Connector 87">
              <a:extLst>
                <a:ext uri="{FF2B5EF4-FFF2-40B4-BE49-F238E27FC236}">
                  <a16:creationId xmlns:a16="http://schemas.microsoft.com/office/drawing/2014/main" id="{16C9836E-1C01-0B4E-963A-8C190338B5DA}"/>
                </a:ext>
              </a:extLst>
            </p:cNvPr>
            <p:cNvCxnSpPr>
              <a:cxnSpLocks/>
            </p:cNvCxnSpPr>
            <p:nvPr/>
          </p:nvCxnSpPr>
          <p:spPr>
            <a:xfrm>
              <a:off x="3201987" y="7412716"/>
              <a:ext cx="0" cy="2798084"/>
            </a:xfrm>
            <a:prstGeom prst="line">
              <a:avLst/>
            </a:prstGeom>
            <a:ln w="12700">
              <a:solidFill>
                <a:srgbClr val="B55638"/>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42ACD978-1D87-4A49-939E-4EF4A8CABAF9}"/>
                </a:ext>
              </a:extLst>
            </p:cNvPr>
            <p:cNvCxnSpPr>
              <a:cxnSpLocks/>
            </p:cNvCxnSpPr>
            <p:nvPr/>
          </p:nvCxnSpPr>
          <p:spPr>
            <a:xfrm>
              <a:off x="3201987" y="10210800"/>
              <a:ext cx="1066799" cy="0"/>
            </a:xfrm>
            <a:prstGeom prst="line">
              <a:avLst/>
            </a:prstGeom>
            <a:ln w="12700">
              <a:solidFill>
                <a:srgbClr val="B55638"/>
              </a:solidFill>
            </a:ln>
          </p:spPr>
          <p:style>
            <a:lnRef idx="1">
              <a:schemeClr val="accent1"/>
            </a:lnRef>
            <a:fillRef idx="0">
              <a:schemeClr val="accent1"/>
            </a:fillRef>
            <a:effectRef idx="0">
              <a:schemeClr val="accent1"/>
            </a:effectRef>
            <a:fontRef idx="minor">
              <a:schemeClr val="tx1"/>
            </a:fontRef>
          </p:style>
        </p:cxnSp>
      </p:grpSp>
      <p:grpSp>
        <p:nvGrpSpPr>
          <p:cNvPr id="96" name="Group 95">
            <a:extLst>
              <a:ext uri="{FF2B5EF4-FFF2-40B4-BE49-F238E27FC236}">
                <a16:creationId xmlns:a16="http://schemas.microsoft.com/office/drawing/2014/main" id="{1C764266-7F72-0B41-8FCB-F335683C1F9D}"/>
              </a:ext>
            </a:extLst>
          </p:cNvPr>
          <p:cNvGrpSpPr/>
          <p:nvPr/>
        </p:nvGrpSpPr>
        <p:grpSpPr>
          <a:xfrm>
            <a:off x="19716404" y="5080053"/>
            <a:ext cx="1066799" cy="2803557"/>
            <a:chOff x="19716404" y="5080053"/>
            <a:chExt cx="1066799" cy="2803557"/>
          </a:xfrm>
        </p:grpSpPr>
        <p:cxnSp>
          <p:nvCxnSpPr>
            <p:cNvPr id="93" name="Straight Connector 92">
              <a:extLst>
                <a:ext uri="{FF2B5EF4-FFF2-40B4-BE49-F238E27FC236}">
                  <a16:creationId xmlns:a16="http://schemas.microsoft.com/office/drawing/2014/main" id="{1578DAF6-A54B-F546-B946-47A657680DA2}"/>
                </a:ext>
              </a:extLst>
            </p:cNvPr>
            <p:cNvCxnSpPr>
              <a:cxnSpLocks/>
            </p:cNvCxnSpPr>
            <p:nvPr/>
          </p:nvCxnSpPr>
          <p:spPr>
            <a:xfrm flipV="1">
              <a:off x="20783203" y="5080053"/>
              <a:ext cx="0" cy="2803557"/>
            </a:xfrm>
            <a:prstGeom prst="line">
              <a:avLst/>
            </a:prstGeom>
            <a:ln w="12700">
              <a:solidFill>
                <a:srgbClr val="B55638"/>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C2CAD474-A8BB-9042-AB20-6154CD6FA6A5}"/>
                </a:ext>
              </a:extLst>
            </p:cNvPr>
            <p:cNvCxnSpPr>
              <a:cxnSpLocks/>
            </p:cNvCxnSpPr>
            <p:nvPr/>
          </p:nvCxnSpPr>
          <p:spPr>
            <a:xfrm rot="10800000">
              <a:off x="19716404" y="5080053"/>
              <a:ext cx="1066799" cy="0"/>
            </a:xfrm>
            <a:prstGeom prst="line">
              <a:avLst/>
            </a:prstGeom>
            <a:ln w="12700">
              <a:solidFill>
                <a:srgbClr val="B55638"/>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10715454"/>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11A4DC24-2318-9844-B683-43B5F7C32D31}"/>
              </a:ext>
            </a:extLst>
          </p:cNvPr>
          <p:cNvSpPr>
            <a:spLocks noGrp="1"/>
          </p:cNvSpPr>
          <p:nvPr>
            <p:ph type="body" sz="quarter" idx="4294967295"/>
          </p:nvPr>
        </p:nvSpPr>
        <p:spPr>
          <a:xfrm>
            <a:off x="4001671" y="3005691"/>
            <a:ext cx="11658600" cy="1417637"/>
          </a:xfrm>
        </p:spPr>
        <p:txBody>
          <a:bodyPr>
            <a:normAutofit/>
          </a:bodyPr>
          <a:lstStyle/>
          <a:p>
            <a:pPr marL="0" indent="0">
              <a:lnSpc>
                <a:spcPct val="90000"/>
              </a:lnSpc>
              <a:spcBef>
                <a:spcPts val="0"/>
              </a:spcBef>
              <a:buNone/>
            </a:pPr>
            <a:r>
              <a:rPr lang="en-US" sz="6600" b="1" dirty="0">
                <a:solidFill>
                  <a:srgbClr val="B55638"/>
                </a:solidFill>
              </a:rPr>
              <a:t>And the One CGIAR process?</a:t>
            </a:r>
          </a:p>
        </p:txBody>
      </p:sp>
      <p:sp>
        <p:nvSpPr>
          <p:cNvPr id="9" name="Rectangle 8">
            <a:extLst>
              <a:ext uri="{FF2B5EF4-FFF2-40B4-BE49-F238E27FC236}">
                <a16:creationId xmlns:a16="http://schemas.microsoft.com/office/drawing/2014/main" id="{9794FC63-14F5-1640-9549-D8D8E7467555}"/>
              </a:ext>
            </a:extLst>
          </p:cNvPr>
          <p:cNvSpPr/>
          <p:nvPr/>
        </p:nvSpPr>
        <p:spPr>
          <a:xfrm>
            <a:off x="4093691" y="4093739"/>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2" name="TextBox 11">
            <a:extLst>
              <a:ext uri="{FF2B5EF4-FFF2-40B4-BE49-F238E27FC236}">
                <a16:creationId xmlns:a16="http://schemas.microsoft.com/office/drawing/2014/main" id="{9ABBC4ED-2AE9-644B-BB7D-37ADFD0C29F1}"/>
              </a:ext>
            </a:extLst>
          </p:cNvPr>
          <p:cNvSpPr txBox="1"/>
          <p:nvPr/>
        </p:nvSpPr>
        <p:spPr>
          <a:xfrm>
            <a:off x="4040187" y="6096000"/>
            <a:ext cx="18249484" cy="4462760"/>
          </a:xfrm>
          <a:prstGeom prst="rect">
            <a:avLst/>
          </a:prstGeom>
          <a:noFill/>
        </p:spPr>
        <p:txBody>
          <a:bodyPr wrap="square" rtlCol="0">
            <a:spAutoFit/>
          </a:bodyPr>
          <a:lstStyle/>
          <a:p>
            <a:pPr marL="571500" indent="-571500">
              <a:spcAft>
                <a:spcPts val="600"/>
              </a:spcAft>
              <a:buFont typeface="Arial" panose="020B0604020202020204" pitchFamily="34" charset="0"/>
              <a:buChar char="•"/>
            </a:pPr>
            <a:r>
              <a:rPr lang="en-US" sz="4400" dirty="0"/>
              <a:t>Executive Management Team to begin in July</a:t>
            </a:r>
          </a:p>
          <a:p>
            <a:pPr marL="571500" indent="-571500">
              <a:spcAft>
                <a:spcPts val="600"/>
              </a:spcAft>
              <a:buFont typeface="Arial" panose="020B0604020202020204" pitchFamily="34" charset="0"/>
              <a:buChar char="•"/>
            </a:pPr>
            <a:r>
              <a:rPr lang="en-US" sz="4400" dirty="0"/>
              <a:t>Dalberg providing Transition management support unit</a:t>
            </a:r>
          </a:p>
          <a:p>
            <a:pPr marL="571500" indent="-571500">
              <a:spcAft>
                <a:spcPts val="600"/>
              </a:spcAft>
              <a:buFont typeface="Arial" panose="020B0604020202020204" pitchFamily="34" charset="0"/>
              <a:buChar char="•"/>
            </a:pPr>
            <a:r>
              <a:rPr lang="en-US" sz="4400" dirty="0"/>
              <a:t>Common Board to be constituted in October</a:t>
            </a:r>
          </a:p>
          <a:p>
            <a:pPr marL="571500" indent="-571500">
              <a:spcAft>
                <a:spcPts val="600"/>
              </a:spcAft>
              <a:buFont typeface="Arial" panose="020B0604020202020204" pitchFamily="34" charset="0"/>
              <a:buChar char="•"/>
            </a:pPr>
            <a:r>
              <a:rPr lang="en-US" sz="4400" dirty="0"/>
              <a:t>Research strategy and modalities to replace CRPs still getting formulated</a:t>
            </a:r>
          </a:p>
          <a:p>
            <a:pPr marL="571500" indent="-571500">
              <a:spcAft>
                <a:spcPts val="600"/>
              </a:spcAft>
              <a:buFont typeface="Arial" panose="020B0604020202020204" pitchFamily="34" charset="0"/>
              <a:buChar char="•"/>
            </a:pPr>
            <a:r>
              <a:rPr lang="en-US" sz="4400" dirty="0"/>
              <a:t>Can expect pace to pick up over rest of this year and project proposals to prepare next year</a:t>
            </a:r>
            <a:endParaRPr lang="en-GB" sz="4400" dirty="0"/>
          </a:p>
        </p:txBody>
      </p:sp>
      <p:sp>
        <p:nvSpPr>
          <p:cNvPr id="13" name="TextBox 12">
            <a:extLst>
              <a:ext uri="{FF2B5EF4-FFF2-40B4-BE49-F238E27FC236}">
                <a16:creationId xmlns:a16="http://schemas.microsoft.com/office/drawing/2014/main" id="{92DC6CDE-1225-D940-9B9F-112531F5D571}"/>
              </a:ext>
            </a:extLst>
          </p:cNvPr>
          <p:cNvSpPr txBox="1"/>
          <p:nvPr/>
        </p:nvSpPr>
        <p:spPr>
          <a:xfrm>
            <a:off x="4040188" y="4787477"/>
            <a:ext cx="3081485" cy="1015663"/>
          </a:xfrm>
          <a:prstGeom prst="rect">
            <a:avLst/>
          </a:prstGeom>
          <a:noFill/>
        </p:spPr>
        <p:txBody>
          <a:bodyPr wrap="none" rtlCol="0">
            <a:spAutoFit/>
          </a:bodyPr>
          <a:lstStyle/>
          <a:p>
            <a:r>
              <a:rPr lang="en-US" sz="6000" b="1" dirty="0">
                <a:solidFill>
                  <a:srgbClr val="B55638"/>
                </a:solidFill>
              </a:rPr>
              <a:t>Evolving!</a:t>
            </a:r>
          </a:p>
        </p:txBody>
      </p:sp>
    </p:spTree>
    <p:extLst>
      <p:ext uri="{BB962C8B-B14F-4D97-AF65-F5344CB8AC3E}">
        <p14:creationId xmlns:p14="http://schemas.microsoft.com/office/powerpoint/2010/main" val="3814390502"/>
      </p:ext>
    </p:extLst>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4">
            <a:extLst>
              <a:ext uri="{FF2B5EF4-FFF2-40B4-BE49-F238E27FC236}">
                <a16:creationId xmlns:a16="http://schemas.microsoft.com/office/drawing/2014/main" id="{F3B89588-308A-AE4C-9A91-F9AC2EC7F3C5}"/>
              </a:ext>
            </a:extLst>
          </p:cNvPr>
          <p:cNvSpPr/>
          <p:nvPr/>
        </p:nvSpPr>
        <p:spPr>
          <a:xfrm>
            <a:off x="15012987" y="4648200"/>
            <a:ext cx="8601070" cy="4876800"/>
          </a:xfrm>
          <a:prstGeom prst="round2DiagRect">
            <a:avLst/>
          </a:prstGeom>
          <a:noFill/>
          <a:ln w="76200">
            <a:solidFill>
              <a:srgbClr val="B556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1">
            <a:extLst>
              <a:ext uri="{FF2B5EF4-FFF2-40B4-BE49-F238E27FC236}">
                <a16:creationId xmlns:a16="http://schemas.microsoft.com/office/drawing/2014/main" id="{11A4DC24-2318-9844-B683-43B5F7C32D31}"/>
              </a:ext>
            </a:extLst>
          </p:cNvPr>
          <p:cNvSpPr>
            <a:spLocks noGrp="1"/>
          </p:cNvSpPr>
          <p:nvPr>
            <p:ph type="body" sz="quarter" idx="4294967295"/>
          </p:nvPr>
        </p:nvSpPr>
        <p:spPr>
          <a:xfrm>
            <a:off x="1449387" y="2426112"/>
            <a:ext cx="10501313" cy="884237"/>
          </a:xfrm>
        </p:spPr>
        <p:txBody>
          <a:bodyPr>
            <a:noAutofit/>
          </a:bodyPr>
          <a:lstStyle/>
          <a:p>
            <a:pPr marL="0" indent="0">
              <a:lnSpc>
                <a:spcPct val="90000"/>
              </a:lnSpc>
              <a:spcBef>
                <a:spcPts val="0"/>
              </a:spcBef>
              <a:buNone/>
            </a:pPr>
            <a:r>
              <a:rPr lang="en-US" sz="6600" b="1" dirty="0">
                <a:solidFill>
                  <a:srgbClr val="B55638"/>
                </a:solidFill>
              </a:rPr>
              <a:t>Implications for us</a:t>
            </a:r>
          </a:p>
        </p:txBody>
      </p:sp>
      <p:sp>
        <p:nvSpPr>
          <p:cNvPr id="9" name="Rectangle 8">
            <a:extLst>
              <a:ext uri="{FF2B5EF4-FFF2-40B4-BE49-F238E27FC236}">
                <a16:creationId xmlns:a16="http://schemas.microsoft.com/office/drawing/2014/main" id="{9794FC63-14F5-1640-9549-D8D8E7467555}"/>
              </a:ext>
            </a:extLst>
          </p:cNvPr>
          <p:cNvSpPr/>
          <p:nvPr/>
        </p:nvSpPr>
        <p:spPr>
          <a:xfrm>
            <a:off x="1541407" y="3611138"/>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2" name="TextBox 1">
            <a:extLst>
              <a:ext uri="{FF2B5EF4-FFF2-40B4-BE49-F238E27FC236}">
                <a16:creationId xmlns:a16="http://schemas.microsoft.com/office/drawing/2014/main" id="{3EBC16B5-9CD0-A94D-B960-7870B3C48C36}"/>
              </a:ext>
            </a:extLst>
          </p:cNvPr>
          <p:cNvSpPr txBox="1"/>
          <p:nvPr/>
        </p:nvSpPr>
        <p:spPr>
          <a:xfrm>
            <a:off x="1672588" y="4419600"/>
            <a:ext cx="12663806" cy="6201698"/>
          </a:xfrm>
          <a:prstGeom prst="rect">
            <a:avLst/>
          </a:prstGeom>
          <a:noFill/>
        </p:spPr>
        <p:txBody>
          <a:bodyPr wrap="square" rtlCol="0">
            <a:spAutoFit/>
          </a:bodyPr>
          <a:lstStyle/>
          <a:p>
            <a:pPr marL="571500" indent="-571500">
              <a:spcBef>
                <a:spcPts val="1200"/>
              </a:spcBef>
              <a:spcAft>
                <a:spcPts val="600"/>
              </a:spcAft>
              <a:buFont typeface="Arial" panose="020B0604020202020204" pitchFamily="34" charset="0"/>
              <a:buChar char="•"/>
            </a:pPr>
            <a:r>
              <a:rPr lang="en-GB" sz="4400" dirty="0"/>
              <a:t>With great change come some questions:</a:t>
            </a:r>
          </a:p>
          <a:p>
            <a:pPr marL="1485809" lvl="1" indent="-571500">
              <a:spcBef>
                <a:spcPts val="1200"/>
              </a:spcBef>
              <a:spcAft>
                <a:spcPts val="600"/>
              </a:spcAft>
              <a:buFont typeface="Arial" panose="020B0604020202020204" pitchFamily="34" charset="0"/>
              <a:buChar char="•"/>
            </a:pPr>
            <a:r>
              <a:rPr lang="en-GB" sz="4400" dirty="0"/>
              <a:t>How will centres make adjustments in capacity to prepare for the next phase?</a:t>
            </a:r>
          </a:p>
          <a:p>
            <a:pPr marL="1485809" lvl="1" indent="-571500">
              <a:spcBef>
                <a:spcPts val="1200"/>
              </a:spcBef>
              <a:spcAft>
                <a:spcPts val="600"/>
              </a:spcAft>
              <a:buFont typeface="Arial" panose="020B0604020202020204" pitchFamily="34" charset="0"/>
              <a:buChar char="•"/>
            </a:pPr>
            <a:r>
              <a:rPr lang="en-GB" sz="4400" dirty="0"/>
              <a:t>While COVID-19 creates some budget uncertainty, how can we meet the challenge to execute what we already have on our plate? </a:t>
            </a:r>
          </a:p>
          <a:p>
            <a:pPr marL="571500" indent="-571500">
              <a:spcBef>
                <a:spcPts val="1200"/>
              </a:spcBef>
              <a:spcAft>
                <a:spcPts val="600"/>
              </a:spcAft>
              <a:buFont typeface="Arial" panose="020B0604020202020204" pitchFamily="34" charset="0"/>
              <a:buChar char="•"/>
            </a:pPr>
            <a:r>
              <a:rPr lang="en-GB" sz="4400" dirty="0"/>
              <a:t>Let us look for the opportunities and ways to strengthen the case </a:t>
            </a:r>
            <a:r>
              <a:rPr lang="en-GB" sz="4400" u="sng" dirty="0"/>
              <a:t>now</a:t>
            </a:r>
            <a:r>
              <a:rPr lang="en-GB" sz="4400" dirty="0"/>
              <a:t> for our research interests</a:t>
            </a:r>
          </a:p>
        </p:txBody>
      </p:sp>
      <p:pic>
        <p:nvPicPr>
          <p:cNvPr id="4" name="Picture 3" descr="A screenshot of a cell phone&#10;&#10;Description automatically generated">
            <a:extLst>
              <a:ext uri="{FF2B5EF4-FFF2-40B4-BE49-F238E27FC236}">
                <a16:creationId xmlns:a16="http://schemas.microsoft.com/office/drawing/2014/main" id="{622C47A4-B9FF-2146-BDC2-ABDD3CE9174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15470187" y="5038099"/>
            <a:ext cx="5582364" cy="1729369"/>
          </a:xfrm>
          <a:prstGeom prst="rect">
            <a:avLst/>
          </a:prstGeom>
        </p:spPr>
      </p:pic>
      <p:pic>
        <p:nvPicPr>
          <p:cNvPr id="10" name="Picture 9" descr="A screenshot of a cell phone&#10;&#10;Description automatically generated">
            <a:extLst>
              <a:ext uri="{FF2B5EF4-FFF2-40B4-BE49-F238E27FC236}">
                <a16:creationId xmlns:a16="http://schemas.microsoft.com/office/drawing/2014/main" id="{5EE904C3-23B4-CE4B-8776-251B665CC801}"/>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15241587" y="6761606"/>
            <a:ext cx="8143870" cy="2209802"/>
          </a:xfrm>
          <a:prstGeom prst="rect">
            <a:avLst/>
          </a:prstGeom>
        </p:spPr>
      </p:pic>
      <p:sp>
        <p:nvSpPr>
          <p:cNvPr id="6" name="Rectangle 5">
            <a:extLst>
              <a:ext uri="{FF2B5EF4-FFF2-40B4-BE49-F238E27FC236}">
                <a16:creationId xmlns:a16="http://schemas.microsoft.com/office/drawing/2014/main" id="{253F0259-8AC6-CC4A-93B8-2A2CE14BE771}"/>
              </a:ext>
            </a:extLst>
          </p:cNvPr>
          <p:cNvSpPr/>
          <p:nvPr/>
        </p:nvSpPr>
        <p:spPr>
          <a:xfrm>
            <a:off x="19101997" y="4284074"/>
            <a:ext cx="3901108" cy="728251"/>
          </a:xfrm>
          <a:prstGeom prst="rect">
            <a:avLst/>
          </a:prstGeom>
          <a:solidFill>
            <a:srgbClr val="B55638"/>
          </a:solidFill>
          <a:ln>
            <a:solidFill>
              <a:srgbClr val="B556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Posted on Twitter</a:t>
            </a:r>
          </a:p>
        </p:txBody>
      </p:sp>
    </p:spTree>
    <p:extLst>
      <p:ext uri="{BB962C8B-B14F-4D97-AF65-F5344CB8AC3E}">
        <p14:creationId xmlns:p14="http://schemas.microsoft.com/office/powerpoint/2010/main" val="2262361605"/>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42865EBB-0673-45A1-ADE7-EC6DE542A623}" vid="{79A9176D-1961-4CCB-8273-F1C445C513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8f3fd67c2581899dd3ce3ce4f3036a0a">
  <xsd:schema xmlns:xsd="http://www.w3.org/2001/XMLSchema" xmlns:xs="http://www.w3.org/2001/XMLSchema" xmlns:p="http://schemas.microsoft.com/office/2006/metadata/properties" xmlns:ns2="9f5e9607-a28b-487e-b093-da60e75ee109" targetNamespace="http://schemas.microsoft.com/office/2006/metadata/properties" ma:root="true" ma:fieldsID="7bab1580e1166506c132b14b5bd181b3"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B85590-8B73-4576-93CE-79ECAF74AFCD}">
  <ds:schemaRefs>
    <ds:schemaRef ds:uri="http://schemas.microsoft.com/office/2006/metadata/properties"/>
    <ds:schemaRef ds:uri="http://www.w3.org/XML/1998/namespace"/>
    <ds:schemaRef ds:uri="http://purl.org/dc/dcmitype/"/>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9f5e9607-a28b-487e-b093-da60e75ee109"/>
    <ds:schemaRef ds:uri="http://purl.org/dc/terms/"/>
  </ds:schemaRefs>
</ds:datastoreItem>
</file>

<file path=customXml/itemProps2.xml><?xml version="1.0" encoding="utf-8"?>
<ds:datastoreItem xmlns:ds="http://schemas.openxmlformats.org/officeDocument/2006/customXml" ds:itemID="{F079E4C7-076F-4F08-A35D-FFC7A5736B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39CAA18-B8ED-4A5F-AE1D-7FAA1652DF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livestockfish_powerpoint_template</Template>
  <TotalTime>0</TotalTime>
  <Words>743</Words>
  <Application>Microsoft Office PowerPoint</Application>
  <PresentationFormat>Custom</PresentationFormat>
  <Paragraphs>82</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livestockfish_powerpoint_template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2017-02-17T13:16:47Z</dcterms:created>
  <dcterms:modified xsi:type="dcterms:W3CDTF">2020-06-10T16:16:48Z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