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3" r:id="rId3"/>
    <p:sldMasterId id="2147483685" r:id="rId4"/>
  </p:sldMasterIdLst>
  <p:notesMasterIdLst>
    <p:notesMasterId r:id="rId26"/>
  </p:notesMasterIdLst>
  <p:sldIdLst>
    <p:sldId id="6298" r:id="rId5"/>
    <p:sldId id="6296" r:id="rId6"/>
    <p:sldId id="6308" r:id="rId7"/>
    <p:sldId id="272" r:id="rId8"/>
    <p:sldId id="6305" r:id="rId9"/>
    <p:sldId id="323" r:id="rId10"/>
    <p:sldId id="6306" r:id="rId11"/>
    <p:sldId id="6280" r:id="rId12"/>
    <p:sldId id="6281" r:id="rId13"/>
    <p:sldId id="6282" r:id="rId14"/>
    <p:sldId id="6285" r:id="rId15"/>
    <p:sldId id="6284" r:id="rId16"/>
    <p:sldId id="6283" r:id="rId17"/>
    <p:sldId id="6287" r:id="rId18"/>
    <p:sldId id="6301" r:id="rId19"/>
    <p:sldId id="6309" r:id="rId20"/>
    <p:sldId id="6310" r:id="rId21"/>
    <p:sldId id="6292" r:id="rId22"/>
    <p:sldId id="6295" r:id="rId23"/>
    <p:sldId id="6307" r:id="rId24"/>
    <p:sldId id="6243" r:id="rId2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20"/>
    <p:restoredTop sz="95846"/>
  </p:normalViewPr>
  <p:slideViewPr>
    <p:cSldViewPr snapToGrid="0">
      <p:cViewPr varScale="1">
        <p:scale>
          <a:sx n="63" d="100"/>
          <a:sy n="63" d="100"/>
        </p:scale>
        <p:origin x="740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D243B-7AB4-1044-B8ED-5C6B24DD9C4B}" type="datetimeFigureOut">
              <a:rPr lang="x-none" smtClean="0"/>
              <a:t>4/8/2025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68B1A-2348-BE4B-A66E-E05E3B86C15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07503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8a63c4df4f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2" name="Google Shape;722;g8a63c4df4f_0_241:notes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0749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F00D3-D227-D543-32B3-409D27FDE7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16FF6F-E86A-72D7-816A-E023C3D162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98041-86E3-F70B-851B-B51BA6B1E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3/25/2025</a:t>
            </a:r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E49A1F-968B-EAEF-54F5-33816B2AB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537A7-F04F-E97F-4E00-4716D667B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1550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4F5F1-2757-A6E1-8D08-4937BE15B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26C761-EF57-D321-7F5B-972F68FFE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E4DAA-73A9-B90E-9400-152CB9084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3/25/2025</a:t>
            </a:r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EE2C19-F55B-44E2-9C14-DC73560ED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5AC15-52BE-4C17-951D-A65B550A7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60177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554C51-91D2-6B6C-1724-0E865753B4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AF733A-4E60-706F-4BD8-133252DB4A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202D5-EE1B-86DE-447D-3BB594942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3/25/2025</a:t>
            </a:r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4B152-0729-0AF3-BEC1-C9BD5C297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1072D2-1015-2D9E-A710-A5664153A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42468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4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492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36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1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948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554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02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934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4337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067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AE6AF-23E8-FD17-B9E8-A74A79EF5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6F2F1-6702-5FCC-CEC5-36877D137E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709BE-2749-026E-CB94-4D2142E74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3/25/2025</a:t>
            </a:r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94EFC8-DAB7-C885-C2FE-4E271BF30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6C240-F2D9-8E5F-229E-E3EE1686A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695916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852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7230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447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-66675"/>
            <a:ext cx="12192000" cy="3267075"/>
          </a:xfrm>
          <a:prstGeom prst="rect">
            <a:avLst/>
          </a:prstGeom>
          <a:solidFill>
            <a:srgbClr val="77933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972800" cy="1219200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219200" y="1295405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1336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B202F9A-CF6F-405D-8028-D3E3567B1F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200399"/>
            <a:ext cx="12192001" cy="32004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4465CAE5-CDE0-4708-BC66-D8E9AD1B6C5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9990" y="6411291"/>
            <a:ext cx="463047" cy="413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1" descr="D:\Publications\LOGO's\ILRI-logo-small.jpg">
            <a:extLst>
              <a:ext uri="{FF2B5EF4-FFF2-40B4-BE49-F238E27FC236}">
                <a16:creationId xmlns:a16="http://schemas.microsoft.com/office/drawing/2014/main" id="{137CE2D4-ADAE-4A07-9B06-F2A43D5BA7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8907" y="6426509"/>
            <a:ext cx="533700" cy="41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F15D6F2-EC33-4930-8607-498D0A512882}"/>
              </a:ext>
            </a:extLst>
          </p:cNvPr>
          <p:cNvPicPr/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395"/>
          <a:stretch/>
        </p:blipFill>
        <p:spPr bwMode="auto">
          <a:xfrm>
            <a:off x="2990400" y="6448006"/>
            <a:ext cx="588496" cy="4100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Picture 33" descr="A picture containing flower, sunflower&#10;&#10;Description automatically generated">
            <a:extLst>
              <a:ext uri="{FF2B5EF4-FFF2-40B4-BE49-F238E27FC236}">
                <a16:creationId xmlns:a16="http://schemas.microsoft.com/office/drawing/2014/main" id="{227F6D0D-6126-43B4-9DF6-FB6769BEA1E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5" y="6436971"/>
            <a:ext cx="821832" cy="411090"/>
          </a:xfrm>
          <a:prstGeom prst="rect">
            <a:avLst/>
          </a:prstGeom>
        </p:spPr>
      </p:pic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E652847E-97C4-4C88-BDED-FD819611E26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99" t="3846" r="23399" b="3846"/>
          <a:stretch/>
        </p:blipFill>
        <p:spPr>
          <a:xfrm>
            <a:off x="934837" y="6434469"/>
            <a:ext cx="827184" cy="41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895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7978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811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7870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2062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9376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087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5886F-6C6B-4A1D-EFE4-17608F52C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9B9D8C-0619-4336-9F13-35953296F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8947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1CDC2-1EC1-AFA6-0DBA-601BD18D4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3/25/2025</a:t>
            </a:r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74284-E385-BA43-DF78-5AFC8772C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CE390-D3FF-EC3F-7BD3-C0312C2C0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432137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5237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3045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4685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153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9905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5171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1476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5852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9822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194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574C-599D-0A55-E920-AC57370AE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D07A5-EE30-DBF6-8547-35743B568F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906712-6069-1EBF-265B-48FC420D44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1DC35B-5397-0BFE-26DB-87544F0F1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3/25/2025</a:t>
            </a:r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B7E682-8BD2-F5C7-05EE-746906F88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4AB64-7BCC-379B-7745-16B7BD193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243626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7395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8097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600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643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7953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6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F22B7-E02E-B600-28B8-7B4A4AFB4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A1EEF4-4FED-2713-5BC6-C00D12588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300D1D-1D5F-000C-0991-3E93ED89E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0E9AE9-E23A-082E-9E89-E5D4144372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C4A9D6-3102-7956-D975-25FBA1FD5F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EB204F-312F-6930-4701-0933BC56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3/25/2025</a:t>
            </a:r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B41019-219B-C296-A43F-EED9B0FE1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7C4C46-05B9-9C59-4308-D994B4560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1468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E8D1F-7B6E-4FB1-3A84-004AE798B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D0E987-45EE-EAB7-C29C-B80F271E3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3/25/2025</a:t>
            </a:r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2113BA-D9A7-3885-490F-0BBC2BFA1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00D0A3-1EE4-A814-FAC0-7AD1241DE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34332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1A79B1-B8BA-27BA-0328-80975F1E5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3/25/2025</a:t>
            </a:r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F1C879-EF79-D12B-A9EE-4F0C684B5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F3798-EB00-8B9A-5795-8C2E6524C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4824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7CB48-47D8-4D55-6AF3-4E37BCE7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75B21D-669F-B5FA-E5E4-CF961A310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39B68A-4CB8-B68A-D743-33D8F906FF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8B1B99-8441-1878-05D8-A80FD8E3F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3/25/2025</a:t>
            </a:r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1684DB-ADED-D4FC-9682-4369A8264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53B7AE-EDA1-EA21-0155-839212EA1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17017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699-1940-2DF8-0807-9FF74AA31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4C127B-7E59-0255-6014-22F23CEF68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F5A5B8-93A3-68A9-572A-C96BCF646A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550E82-4DEF-D52A-F6F8-F6954F20E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3/25/2025</a:t>
            </a:r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C319FA-182F-C98D-3FAF-BB11DB685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22D8B-D57F-6534-99AC-03C3E1074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22412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C3DA43-0B32-2BB9-44C2-79386DD36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2175FA-6765-36CD-EE23-740BB52968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1B7D8-0CBC-DE23-ED4F-5CEE07EB7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3/25/2025</a:t>
            </a:r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4A859-3683-CE04-CF4B-D3AB8018A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6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Regional RESTORE Project Luanching Workshop</a:t>
            </a:r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3C584-C5CE-F995-C06D-B415C4DB7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1902D-24D4-F544-A4BB-8808102D3AC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1800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6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6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6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03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4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3/25/2025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Regional RESTORE Project Luanching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54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1725282"/>
          </a:xfr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1600" b="1" dirty="0">
                <a:latin typeface="Garamond" pitchFamily="18" charset="0"/>
                <a:cs typeface="Times New Roman" pitchFamily="18" charset="0"/>
              </a:rPr>
              <a:t>Somali Regional State </a:t>
            </a:r>
            <a:br>
              <a:rPr lang="en-US" sz="1600" dirty="0">
                <a:latin typeface="Garamond" pitchFamily="18" charset="0"/>
                <a:cs typeface="Times New Roman" pitchFamily="18" charset="0"/>
              </a:rPr>
            </a:br>
            <a:r>
              <a:rPr lang="en-US" sz="1600" b="1" dirty="0">
                <a:latin typeface="Garamond" pitchFamily="18" charset="0"/>
                <a:cs typeface="Times New Roman" pitchFamily="18" charset="0"/>
              </a:rPr>
              <a:t>Pastoral Development  Bureau</a:t>
            </a:r>
            <a:endParaRPr lang="en-US" sz="1600" dirty="0">
              <a:latin typeface="Garamond" pitchFamily="18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666" y="0"/>
            <a:ext cx="1354667" cy="57785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5626" y="-34563"/>
            <a:ext cx="1320800" cy="626594"/>
          </a:xfrm>
          <a:prstGeom prst="rect">
            <a:avLst/>
          </a:prstGeom>
          <a:solidFill>
            <a:srgbClr val="000000"/>
          </a:solidFill>
          <a:ln w="3175">
            <a:noFill/>
          </a:ln>
        </p:spPr>
      </p:pic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576" y="5948127"/>
            <a:ext cx="9515192" cy="7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17" y="0"/>
            <a:ext cx="1170093" cy="7131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A6779AD0-D534-3CB6-86B3-BDDDBE991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629" y="2481998"/>
            <a:ext cx="6508750" cy="102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altLang="en-KE" sz="2000" i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altLang="en-KE" sz="2000" i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altLang="en-KE" sz="2000" i="1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2000" i="1" dirty="0">
                <a:solidFill>
                  <a:srgbClr val="292929"/>
                </a:solidFill>
                <a:latin typeface="Calibri" panose="020F0502020204030204" pitchFamily="34" charset="0"/>
              </a:rPr>
              <a:t>Dr Ahmed Yusuf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GB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Somali Region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7509236-E15E-9505-96BD-76E6B0E1A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325" y="3916541"/>
            <a:ext cx="7642087" cy="131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altLang="en-KE" sz="20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altLang="en-KE" sz="20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2000" dirty="0">
                <a:solidFill>
                  <a:srgbClr val="292929"/>
                </a:solidFill>
                <a:latin typeface="Calibri" panose="020F0502020204030204" pitchFamily="34" charset="0"/>
              </a:rPr>
              <a:t>Public-Private-Partnership for delivery of veterinary services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r>
              <a:rPr lang="en-US" altLang="en-KE" sz="2000" dirty="0">
                <a:solidFill>
                  <a:srgbClr val="292929"/>
                </a:solidFill>
                <a:latin typeface="Calibri" panose="020F0502020204030204" pitchFamily="34" charset="0"/>
              </a:rPr>
              <a:t>Review and validation of PPP models for scaling out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altLang="en-KE" sz="2000" dirty="0">
              <a:solidFill>
                <a:srgbClr val="292929"/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</a:pP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 </a:t>
            </a:r>
            <a:r>
              <a:rPr lang="en-US" sz="1600" kern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ILRIETH campus, Azage Auditorium, Addis Ababa               </a:t>
            </a:r>
            <a:r>
              <a:rPr lang="en-US" altLang="en-KE" sz="1600" dirty="0">
                <a:solidFill>
                  <a:srgbClr val="292929"/>
                </a:solidFill>
                <a:latin typeface="Calibri" panose="020F0502020204030204" pitchFamily="34" charset="0"/>
              </a:rPr>
              <a:t>27 March 2025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</a:pPr>
            <a:endParaRPr lang="en-US" sz="1600" kern="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3933E4-B2AA-88B5-9163-CB057533D375}"/>
              </a:ext>
            </a:extLst>
          </p:cNvPr>
          <p:cNvSpPr txBox="1"/>
          <p:nvPr/>
        </p:nvSpPr>
        <p:spPr>
          <a:xfrm>
            <a:off x="2386751" y="2306235"/>
            <a:ext cx="804802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en-GB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Somali 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</a:rPr>
              <a:t>Public-Private Partnership Approach</a:t>
            </a:r>
            <a:r>
              <a:rPr lang="en-GB" sz="2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experience sharing </a:t>
            </a:r>
            <a:endParaRPr lang="en-GB" sz="2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949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11366"/>
          </a:xfr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just"/>
            <a:r>
              <a:rPr lang="en-US" sz="2800" b="1" dirty="0">
                <a:solidFill>
                  <a:schemeClr val="tx1"/>
                </a:solidFill>
                <a:latin typeface="Garamond" pitchFamily="18" charset="0"/>
                <a:cs typeface="Arial" pitchFamily="34" charset="0"/>
              </a:rPr>
              <a:t>Preparatory activities</a:t>
            </a:r>
            <a:endParaRPr lang="en-US" sz="2400" b="1" dirty="0">
              <a:solidFill>
                <a:srgbClr val="7030A0"/>
              </a:solidFill>
              <a:latin typeface="Garamond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6600263"/>
              </p:ext>
            </p:extLst>
          </p:nvPr>
        </p:nvGraphicFramePr>
        <p:xfrm>
          <a:off x="597529" y="1358021"/>
          <a:ext cx="10999962" cy="464972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530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690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67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Activities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Beneficiary , Number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387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 Understanding and signing of MoU  </a:t>
                      </a:r>
                      <a:endParaRPr lang="en-US" sz="1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2200" dirty="0">
                          <a:effectLst/>
                          <a:latin typeface="Garamond" pitchFamily="18" charset="0"/>
                        </a:rPr>
                        <a:t> Regional, woreda and private actors</a:t>
                      </a:r>
                    </a:p>
                    <a:p>
                      <a:pPr marL="800100" marR="0" lvl="1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</a:pPr>
                      <a:r>
                        <a:rPr lang="en-US" sz="2200" b="1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Public actors: </a:t>
                      </a: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RPDB and  </a:t>
                      </a:r>
                      <a:r>
                        <a:rPr lang="en-US" sz="2200" b="1" baseline="0" dirty="0" err="1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Deghabour</a:t>
                      </a: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200" b="1" baseline="0" dirty="0" err="1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Woreda</a:t>
                      </a: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 PDO</a:t>
                      </a:r>
                    </a:p>
                    <a:p>
                      <a:pPr marL="800100" marR="0" lvl="1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</a:pP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Private: Al Nasri, and CAHWs</a:t>
                      </a:r>
                      <a:endParaRPr lang="en-US" sz="2200" b="1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387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Capacity Building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marR="0" lvl="1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None/>
                      </a:pPr>
                      <a:r>
                        <a:rPr lang="en-US" sz="2200" b="0" dirty="0" err="1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Woreda</a:t>
                      </a:r>
                      <a:r>
                        <a:rPr lang="en-US" sz="2200" b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AH staff,</a:t>
                      </a:r>
                      <a:r>
                        <a:rPr lang="en-US" sz="2200" b="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 Private and CAHWs</a:t>
                      </a:r>
                      <a:endParaRPr lang="en-US" sz="2200" b="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387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 Vaccines  facilitation</a:t>
                      </a:r>
                      <a:endParaRPr lang="en-US" sz="1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22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2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Region, woreda and village levels</a:t>
                      </a:r>
                      <a:endParaRPr lang="en-US" sz="22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4503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baseline="0" dirty="0">
                          <a:effectLst/>
                          <a:latin typeface="Garamond" pitchFamily="18" charset="0"/>
                        </a:rPr>
                        <a:t>Input supplies for vaccination </a:t>
                      </a:r>
                      <a:endParaRPr lang="en-US" sz="1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2200" baseline="0" dirty="0">
                          <a:effectLst/>
                          <a:latin typeface="Garamond" pitchFamily="18" charset="0"/>
                        </a:rPr>
                        <a:t>Al Nasri </a:t>
                      </a:r>
                      <a:r>
                        <a:rPr lang="en-US" sz="2200" dirty="0">
                          <a:effectLst/>
                          <a:latin typeface="Garamond" pitchFamily="18" charset="0"/>
                        </a:rPr>
                        <a:t>PVP</a:t>
                      </a:r>
                      <a:r>
                        <a:rPr lang="en-US" sz="2200" baseline="0" dirty="0">
                          <a:effectLst/>
                          <a:latin typeface="Garamond" pitchFamily="18" charset="0"/>
                        </a:rPr>
                        <a:t> : </a:t>
                      </a:r>
                      <a:r>
                        <a:rPr lang="en-US" sz="2200" b="1" baseline="0" dirty="0">
                          <a:effectLst/>
                          <a:latin typeface="Garamond" pitchFamily="18" charset="0"/>
                        </a:rPr>
                        <a:t>drugs, vaccination materials, first aid kits, surgical and obstetrical Kits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22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CAHWs (</a:t>
                      </a:r>
                      <a:r>
                        <a:rPr lang="en-US" sz="2200" b="1" baseline="0" dirty="0" err="1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Bulale</a:t>
                      </a:r>
                      <a:r>
                        <a:rPr lang="en-US" sz="22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): </a:t>
                      </a: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shoes, supplies/vaccination materials, </a:t>
                      </a:r>
                      <a:endParaRPr lang="en-US" sz="22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3844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Awareness</a:t>
                      </a:r>
                      <a:r>
                        <a:rPr lang="en-US" sz="2400" baseline="0" dirty="0">
                          <a:effectLst/>
                          <a:latin typeface="Garamond" pitchFamily="18" charset="0"/>
                        </a:rPr>
                        <a:t> creation about the PPP models</a:t>
                      </a:r>
                      <a:endParaRPr lang="en-US" sz="1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22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pastoral communities</a:t>
                      </a:r>
                      <a:r>
                        <a:rPr lang="en-US" sz="22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and CAHWs</a:t>
                      </a:r>
                    </a:p>
                    <a:p>
                      <a:pPr marL="800100" marR="0" lvl="1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</a:pP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Bulale</a:t>
                      </a:r>
                      <a:r>
                        <a:rPr lang="en-US" sz="22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39 community representatives and CAHWs</a:t>
                      </a:r>
                      <a:endParaRPr lang="en-US" sz="2200" baseline="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  <a:p>
                      <a:pPr marL="457200" marR="0" lvl="1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endParaRPr lang="en-US" sz="22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094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2967" y="153909"/>
            <a:ext cx="11633703" cy="923453"/>
          </a:xfr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l"/>
            <a:r>
              <a:rPr lang="en-US" sz="4000" b="1" dirty="0">
                <a:latin typeface="Garamond" pitchFamily="18" charset="0"/>
                <a:cs typeface="Arial" pitchFamily="34" charset="0"/>
              </a:rPr>
              <a:t>Activities performance</a:t>
            </a:r>
            <a:endParaRPr lang="en-US" sz="3600" b="1" dirty="0">
              <a:latin typeface="Garamond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0793481"/>
              </p:ext>
            </p:extLst>
          </p:nvPr>
        </p:nvGraphicFramePr>
        <p:xfrm>
          <a:off x="172020" y="1122630"/>
          <a:ext cx="11443581" cy="4780634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{ED083AE6-46FA-4A59-8FB0-9F97EB10719F}</a:tableStyleId>
              </a:tblPr>
              <a:tblGrid>
                <a:gridCol w="25260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18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98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438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Pilot diseases </a:t>
                      </a:r>
                      <a:endParaRPr lang="en-US" sz="2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Achievement</a:t>
                      </a:r>
                      <a:r>
                        <a:rPr lang="en-US" sz="24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</a:t>
                      </a:r>
                      <a:endParaRPr lang="en-US" sz="2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835">
                <a:tc rowSpan="6">
                  <a:txBody>
                    <a:bodyPr/>
                    <a:lstStyle/>
                    <a:p>
                      <a:pPr marL="22860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 </a:t>
                      </a:r>
                    </a:p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CCPP</a:t>
                      </a:r>
                    </a:p>
                    <a:p>
                      <a:pPr marL="22860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 </a:t>
                      </a:r>
                    </a:p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Camel pox</a:t>
                      </a:r>
                    </a:p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endParaRPr lang="en-US" sz="2400" dirty="0">
                        <a:effectLst/>
                        <a:latin typeface="Garamond" pitchFamily="18" charset="0"/>
                      </a:endParaRPr>
                    </a:p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Ovine </a:t>
                      </a: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Pasteurellosis</a:t>
                      </a:r>
                      <a:endParaRPr lang="en-US" sz="2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Garamond" pitchFamily="18" charset="0"/>
                        </a:rPr>
                        <a:t>Vaccination </a:t>
                      </a:r>
                      <a:endParaRPr lang="en-US" sz="2400" b="1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alpha val="20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68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2400" b="1" dirty="0">
                          <a:effectLst/>
                          <a:latin typeface="Garamond" pitchFamily="18" charset="0"/>
                        </a:rPr>
                        <a:t>CCPP</a:t>
                      </a: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: 35,520 </a:t>
                      </a:r>
                      <a:endParaRPr lang="en-US" sz="2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41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2400" b="1" dirty="0">
                          <a:effectLst/>
                          <a:latin typeface="Garamond" pitchFamily="18" charset="0"/>
                        </a:rPr>
                        <a:t>Camel</a:t>
                      </a: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2400" b="1" dirty="0">
                          <a:effectLst/>
                          <a:latin typeface="Garamond" pitchFamily="18" charset="0"/>
                        </a:rPr>
                        <a:t>Pox</a:t>
                      </a: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:  15,769</a:t>
                      </a:r>
                      <a:endParaRPr lang="en-US" sz="2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64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2400" b="1" dirty="0">
                          <a:effectLst/>
                          <a:latin typeface="Garamond" pitchFamily="18" charset="0"/>
                        </a:rPr>
                        <a:t>Ovine</a:t>
                      </a: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2400" b="1" dirty="0">
                          <a:effectLst/>
                          <a:latin typeface="Garamond" pitchFamily="18" charset="0"/>
                        </a:rPr>
                        <a:t>Pasteurellosis</a:t>
                      </a: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:  35,375</a:t>
                      </a:r>
                      <a:endParaRPr lang="en-US" sz="2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0" marR="0" lvl="0"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1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en-US" sz="2400" b="1" dirty="0">
                          <a:effectLst/>
                          <a:latin typeface="Garamond" pitchFamily="18" charset="0"/>
                        </a:rPr>
                        <a:t>Total</a:t>
                      </a: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: 86,664 animals (70,895 Shoat)</a:t>
                      </a:r>
                      <a:endParaRPr lang="en-US" sz="2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10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400" b="1" dirty="0">
                          <a:effectLst/>
                          <a:latin typeface="Garamond" pitchFamily="18" charset="0"/>
                        </a:rPr>
                        <a:t>Beneficiary</a:t>
                      </a: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2400" b="1" dirty="0">
                          <a:effectLst/>
                          <a:latin typeface="Garamond" pitchFamily="18" charset="0"/>
                        </a:rPr>
                        <a:t>HHs</a:t>
                      </a: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: </a:t>
                      </a: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3,600 (F=1,289)</a:t>
                      </a:r>
                      <a:endParaRPr lang="en-US" sz="2400" b="1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800" b="1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885" y="1767472"/>
            <a:ext cx="4381879" cy="230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885" y="4146489"/>
            <a:ext cx="4381879" cy="231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8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0" y="1"/>
            <a:ext cx="12192000" cy="109546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3600" b="1" u="sng" dirty="0">
                <a:latin typeface="Bahnschrift Light Condensed" pitchFamily="34" charset="0"/>
                <a:cs typeface="Arial" pitchFamily="34" charset="0"/>
              </a:rPr>
            </a:br>
            <a:r>
              <a:rPr lang="en-US" sz="3200" b="1" u="sng" dirty="0">
                <a:latin typeface="Garamond" pitchFamily="18" charset="0"/>
                <a:cs typeface="Arial" pitchFamily="34" charset="0"/>
              </a:rPr>
              <a:t>PPP Model –III</a:t>
            </a:r>
            <a:r>
              <a:rPr lang="en-US" sz="2800" b="1" u="sng" dirty="0">
                <a:latin typeface="Garamond" pitchFamily="18" charset="0"/>
                <a:cs typeface="Arial" pitchFamily="34" charset="0"/>
              </a:rPr>
              <a:t>  </a:t>
            </a:r>
            <a:r>
              <a:rPr lang="en-US" sz="2400" b="1" dirty="0">
                <a:latin typeface="Garamond" pitchFamily="18" charset="0"/>
                <a:cs typeface="Arial" pitchFamily="34" charset="0"/>
              </a:rPr>
              <a:t> </a:t>
            </a:r>
            <a:br>
              <a:rPr lang="en-US" sz="2400" b="1" dirty="0">
                <a:latin typeface="Garamond" pitchFamily="18" charset="0"/>
                <a:cs typeface="Arial" pitchFamily="34" charset="0"/>
              </a:rPr>
            </a:br>
            <a:r>
              <a:rPr lang="en-US" sz="2800" b="1" dirty="0">
                <a:solidFill>
                  <a:srgbClr val="7030A0"/>
                </a:solidFill>
                <a:latin typeface="Garamond" pitchFamily="18" charset="0"/>
                <a:cs typeface="Arial" pitchFamily="34" charset="0"/>
              </a:rPr>
              <a:t>Sanitary Mandate with linked </a:t>
            </a:r>
            <a:r>
              <a:rPr lang="en-US" sz="2800" b="1" dirty="0">
                <a:solidFill>
                  <a:srgbClr val="7030A0"/>
                </a:solidFill>
                <a:latin typeface="Garamond" pitchFamily="18" charset="0"/>
              </a:rPr>
              <a:t>regional-</a:t>
            </a:r>
            <a:r>
              <a:rPr lang="en-US" sz="2800" b="1" dirty="0" err="1">
                <a:solidFill>
                  <a:srgbClr val="7030A0"/>
                </a:solidFill>
                <a:latin typeface="Garamond" pitchFamily="18" charset="0"/>
              </a:rPr>
              <a:t>woreda</a:t>
            </a:r>
            <a:r>
              <a:rPr lang="en-US" sz="2800" b="1" dirty="0">
                <a:solidFill>
                  <a:srgbClr val="7030A0"/>
                </a:solidFill>
                <a:latin typeface="Garamond" pitchFamily="18" charset="0"/>
              </a:rPr>
              <a:t>-</a:t>
            </a:r>
            <a:r>
              <a:rPr lang="en-US" sz="2800" b="1" dirty="0" err="1">
                <a:solidFill>
                  <a:srgbClr val="7030A0"/>
                </a:solidFill>
                <a:latin typeface="Garamond" pitchFamily="18" charset="0"/>
              </a:rPr>
              <a:t>Kebele</a:t>
            </a:r>
            <a:r>
              <a:rPr lang="en-US" sz="2800" b="1" dirty="0">
                <a:solidFill>
                  <a:srgbClr val="7030A0"/>
                </a:solidFill>
                <a:latin typeface="Garamond" pitchFamily="18" charset="0"/>
                <a:cs typeface="Arial" pitchFamily="34" charset="0"/>
              </a:rPr>
              <a:t> Private service</a:t>
            </a:r>
            <a:r>
              <a:rPr lang="en-US" sz="2800" b="1" dirty="0">
                <a:latin typeface="Garamond" pitchFamily="18" charset="0"/>
                <a:cs typeface="Arial" pitchFamily="34" charset="0"/>
              </a:rPr>
              <a:t> </a:t>
            </a:r>
            <a:r>
              <a:rPr lang="en-US" sz="2800" b="1" dirty="0">
                <a:solidFill>
                  <a:srgbClr val="7030A0"/>
                </a:solidFill>
                <a:latin typeface="Garamond" pitchFamily="18" charset="0"/>
                <a:cs typeface="Arial" pitchFamily="34" charset="0"/>
              </a:rPr>
              <a:t>Providers </a:t>
            </a:r>
            <a:br>
              <a:rPr lang="en-US" sz="6000" b="1" dirty="0">
                <a:solidFill>
                  <a:srgbClr val="7030A0"/>
                </a:solidFill>
                <a:latin typeface="Bahnschrift Light Condensed" pitchFamily="34" charset="0"/>
                <a:cs typeface="Times New Roman" panose="02020603050405020304" pitchFamily="18" charset="0"/>
              </a:rPr>
            </a:br>
            <a:endParaRPr lang="en-US" sz="4800" b="1" dirty="0">
              <a:solidFill>
                <a:srgbClr val="7030A0"/>
              </a:solidFill>
              <a:latin typeface="Bahnschrift Light Condensed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2673" y="1267485"/>
            <a:ext cx="11488848" cy="5232903"/>
          </a:xfrm>
          <a:prstGeom prst="rect">
            <a:avLst/>
          </a:prstGeom>
          <a:noFill/>
          <a:ln w="76200"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lvl="2" indent="0" algn="just">
              <a:spcBef>
                <a:spcPts val="0"/>
              </a:spcBef>
              <a:buNone/>
            </a:pPr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pPr marL="685800" lvl="2" indent="0" algn="just">
              <a:spcBef>
                <a:spcPts val="0"/>
              </a:spcBef>
              <a:buNone/>
            </a:pPr>
            <a:r>
              <a:rPr lang="en-US" sz="2600" b="1" dirty="0">
                <a:latin typeface="Garamond" pitchFamily="18" charset="0"/>
                <a:cs typeface="Arial" pitchFamily="34" charset="0"/>
              </a:rPr>
              <a:t>PPP Model III (</a:t>
            </a:r>
            <a:r>
              <a:rPr lang="en-US" sz="2800" b="1" dirty="0">
                <a:latin typeface="Garamond" pitchFamily="18" charset="0"/>
                <a:cs typeface="Arial" pitchFamily="34" charset="0"/>
              </a:rPr>
              <a:t>Vaccination Service)</a:t>
            </a:r>
          </a:p>
          <a:p>
            <a:pPr marL="685800" lvl="2" indent="0" algn="just">
              <a:spcBef>
                <a:spcPts val="0"/>
              </a:spcBef>
              <a:buNone/>
            </a:pPr>
            <a:r>
              <a:rPr lang="en-US" sz="2600" dirty="0">
                <a:latin typeface="Garamond" pitchFamily="18" charset="0"/>
                <a:cs typeface="Arial" pitchFamily="34" charset="0"/>
              </a:rPr>
              <a:t>Partnership where the public sector contracts Regional private service providers (linked regional-</a:t>
            </a:r>
            <a:r>
              <a:rPr lang="en-US" sz="2600" dirty="0" err="1">
                <a:latin typeface="Garamond" pitchFamily="18" charset="0"/>
                <a:cs typeface="Arial" pitchFamily="34" charset="0"/>
              </a:rPr>
              <a:t>woreda</a:t>
            </a:r>
            <a:r>
              <a:rPr lang="en-US" sz="2600" dirty="0">
                <a:latin typeface="Garamond" pitchFamily="18" charset="0"/>
                <a:cs typeface="Arial" pitchFamily="34" charset="0"/>
              </a:rPr>
              <a:t>-village actors) to provide vaccination service for specific animal diseases  such CCPP SGP, CP and BP in </a:t>
            </a:r>
            <a:r>
              <a:rPr lang="en-US" sz="2600" b="1" dirty="0" err="1">
                <a:latin typeface="Garamond" pitchFamily="18" charset="0"/>
                <a:cs typeface="Arial" pitchFamily="34" charset="0"/>
              </a:rPr>
              <a:t>Hargelle</a:t>
            </a:r>
            <a:r>
              <a:rPr lang="en-US" sz="2600" b="1" dirty="0">
                <a:latin typeface="Garamond" pitchFamily="18" charset="0"/>
                <a:cs typeface="Arial" pitchFamily="34" charset="0"/>
              </a:rPr>
              <a:t> </a:t>
            </a:r>
            <a:r>
              <a:rPr lang="en-US" sz="2600" b="1" dirty="0" err="1">
                <a:latin typeface="Garamond" pitchFamily="18" charset="0"/>
                <a:cs typeface="Arial" pitchFamily="34" charset="0"/>
              </a:rPr>
              <a:t>Woreda</a:t>
            </a:r>
            <a:r>
              <a:rPr lang="en-US" sz="2600" b="1" dirty="0">
                <a:latin typeface="Garamond" pitchFamily="18" charset="0"/>
                <a:cs typeface="Arial" pitchFamily="34" charset="0"/>
              </a:rPr>
              <a:t> (Oman village)</a:t>
            </a:r>
            <a:r>
              <a:rPr lang="en-US" dirty="0">
                <a:latin typeface="Garamond" pitchFamily="18" charset="0"/>
                <a:cs typeface="Arial" pitchFamily="34" charset="0"/>
              </a:rPr>
              <a:t>. </a:t>
            </a:r>
            <a:r>
              <a:rPr lang="en-US" dirty="0">
                <a:latin typeface="Garamond" pitchFamily="18" charset="0"/>
              </a:rPr>
              <a:t>The regional VSP firm delivers vaccines to private clinics at the </a:t>
            </a:r>
            <a:r>
              <a:rPr lang="en-US" dirty="0" err="1">
                <a:latin typeface="Garamond" pitchFamily="18" charset="0"/>
              </a:rPr>
              <a:t>woreda</a:t>
            </a:r>
            <a:r>
              <a:rPr lang="en-US" dirty="0">
                <a:latin typeface="Garamond" pitchFamily="18" charset="0"/>
              </a:rPr>
              <a:t> level; cold chain services provided to private clinics at both </a:t>
            </a:r>
            <a:r>
              <a:rPr lang="en-US" dirty="0" err="1">
                <a:latin typeface="Garamond" pitchFamily="18" charset="0"/>
              </a:rPr>
              <a:t>woreda</a:t>
            </a:r>
            <a:r>
              <a:rPr lang="en-US" dirty="0">
                <a:latin typeface="Garamond" pitchFamily="18" charset="0"/>
              </a:rPr>
              <a:t> and </a:t>
            </a:r>
            <a:r>
              <a:rPr lang="en-US" dirty="0" err="1">
                <a:latin typeface="Garamond" pitchFamily="18" charset="0"/>
              </a:rPr>
              <a:t>kebele</a:t>
            </a:r>
            <a:r>
              <a:rPr lang="en-US" dirty="0">
                <a:latin typeface="Garamond" pitchFamily="18" charset="0"/>
              </a:rPr>
              <a:t> levels.</a:t>
            </a:r>
          </a:p>
          <a:p>
            <a:pPr marL="685800" lvl="2" indent="0" algn="just">
              <a:spcBef>
                <a:spcPts val="0"/>
              </a:spcBef>
              <a:buFont typeface="Arial" pitchFamily="34" charset="0"/>
              <a:buNone/>
            </a:pPr>
            <a:endParaRPr lang="en-US" dirty="0">
              <a:latin typeface="Garamond" pitchFamily="18" charset="0"/>
              <a:cs typeface="Arial" pitchFamily="34" charset="0"/>
            </a:endParaRPr>
          </a:p>
          <a:p>
            <a:pPr marL="685800" lvl="2" indent="0" algn="just">
              <a:spcBef>
                <a:spcPts val="0"/>
              </a:spcBef>
              <a:buNone/>
            </a:pPr>
            <a:r>
              <a:rPr lang="en-US" dirty="0">
                <a:latin typeface="Garamond" pitchFamily="18" charset="0"/>
                <a:cs typeface="Arial" pitchFamily="34" charset="0"/>
              </a:rPr>
              <a:t> </a:t>
            </a:r>
            <a:r>
              <a:rPr lang="en-US" b="1" dirty="0">
                <a:latin typeface="Garamond" pitchFamily="18" charset="0"/>
              </a:rPr>
              <a:t>Cost recovery arrangement: </a:t>
            </a:r>
            <a:r>
              <a:rPr lang="en-US" dirty="0">
                <a:latin typeface="Garamond" pitchFamily="18" charset="0"/>
              </a:rPr>
              <a:t> </a:t>
            </a:r>
            <a:endParaRPr lang="en-US" sz="1600" b="1" dirty="0">
              <a:latin typeface="Garamond" pitchFamily="18" charset="0"/>
            </a:endParaRPr>
          </a:p>
          <a:p>
            <a:pPr lvl="3" algn="just"/>
            <a:r>
              <a:rPr lang="en-US" b="1" dirty="0">
                <a:latin typeface="Garamond" pitchFamily="18" charset="0"/>
              </a:rPr>
              <a:t>Pastoralists</a:t>
            </a:r>
            <a:r>
              <a:rPr lang="en-US" dirty="0">
                <a:latin typeface="Garamond" pitchFamily="18" charset="0"/>
              </a:rPr>
              <a:t>: </a:t>
            </a:r>
            <a:r>
              <a:rPr lang="en-US" b="1" dirty="0">
                <a:latin typeface="Garamond" pitchFamily="18" charset="0"/>
              </a:rPr>
              <a:t>pay 30% </a:t>
            </a:r>
            <a:r>
              <a:rPr lang="en-US" dirty="0">
                <a:latin typeface="Garamond" pitchFamily="18" charset="0"/>
              </a:rPr>
              <a:t>of vaccination cost which gradually increases, finally ending up with </a:t>
            </a:r>
            <a:r>
              <a:rPr lang="en-US" b="1" dirty="0">
                <a:latin typeface="Garamond" pitchFamily="18" charset="0"/>
              </a:rPr>
              <a:t>full cost-recovery;</a:t>
            </a:r>
            <a:r>
              <a:rPr lang="en-US" dirty="0">
                <a:latin typeface="Garamond" pitchFamily="18" charset="0"/>
              </a:rPr>
              <a:t> </a:t>
            </a:r>
          </a:p>
          <a:p>
            <a:pPr lvl="3" algn="just"/>
            <a:r>
              <a:rPr lang="en-US" b="1" dirty="0">
                <a:latin typeface="Garamond" pitchFamily="18" charset="0"/>
              </a:rPr>
              <a:t>HEARD project: 70%</a:t>
            </a:r>
            <a:r>
              <a:rPr lang="en-US" dirty="0">
                <a:latin typeface="Garamond" pitchFamily="18" charset="0"/>
              </a:rPr>
              <a:t> of cost, which gradually decreases, and </a:t>
            </a:r>
            <a:r>
              <a:rPr lang="en-US" b="1" u="sng" dirty="0">
                <a:latin typeface="Garamond" pitchFamily="18" charset="0"/>
              </a:rPr>
              <a:t>implementation to be taken over by regional government</a:t>
            </a:r>
            <a:endParaRPr lang="en-US" u="sng" dirty="0">
              <a:latin typeface="Garamond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b="1" u="sng" dirty="0">
              <a:latin typeface="Arial Narrow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767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5802" y="1"/>
            <a:ext cx="12056198" cy="878186"/>
          </a:xfr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just"/>
            <a:r>
              <a:rPr lang="en-US" sz="3600" b="1" dirty="0">
                <a:solidFill>
                  <a:schemeClr val="tx1"/>
                </a:solidFill>
                <a:latin typeface="Garamond" pitchFamily="18" charset="0"/>
                <a:cs typeface="Arial" pitchFamily="34" charset="0"/>
              </a:rPr>
              <a:t>Partners engaged in the pilot PPP activities</a:t>
            </a:r>
            <a:endParaRPr lang="en-US" sz="3200" b="1" dirty="0">
              <a:solidFill>
                <a:srgbClr val="7030A0"/>
              </a:solidFill>
              <a:latin typeface="Garamond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5127363"/>
              </p:ext>
            </p:extLst>
          </p:nvPr>
        </p:nvGraphicFramePr>
        <p:xfrm>
          <a:off x="208231" y="869133"/>
          <a:ext cx="11570330" cy="5756665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548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21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3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Partners 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Key roles/responsibilities 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1186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Regional Vet Services</a:t>
                      </a:r>
                    </a:p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 (SRS-PDB)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 Create enabling environment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Arrange cold chain facilities and avail vaccines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 &amp;r</a:t>
                      </a: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egulate overall activities, with ILRI/EVA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6331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err="1">
                          <a:effectLst/>
                          <a:latin typeface="Garamond" pitchFamily="18" charset="0"/>
                        </a:rPr>
                        <a:t>Kul</a:t>
                      </a: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 -</a:t>
                      </a:r>
                      <a:r>
                        <a:rPr lang="en-US" sz="2000" dirty="0" err="1">
                          <a:effectLst/>
                          <a:latin typeface="Garamond" pitchFamily="18" charset="0"/>
                        </a:rPr>
                        <a:t>Agri</a:t>
                      </a: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-cooperatives</a:t>
                      </a:r>
                    </a:p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(Regional PS Provider)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Overall coordination of vaccination services,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 o</a:t>
                      </a: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rganize performance reports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Collect vouchers and submit to EVA/ILRI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081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 err="1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Woreda</a:t>
                      </a:r>
                      <a:r>
                        <a:rPr lang="en-US" sz="20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PD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Office 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Create awareness to pastoral communities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Char char=""/>
                        <a:tabLst/>
                        <a:defRPr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Supervision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 and monitoring </a:t>
                      </a:r>
                      <a:endParaRPr lang="en-US" sz="2000" dirty="0">
                        <a:effectLst/>
                        <a:latin typeface="Garamond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0502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 Bilal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PVP and CAWHs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Deliver vaccination services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Handle vaccines under standard conditions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757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Pastoral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Community 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Actively participate in the vaccination campaign  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kern="1200" baseline="0" dirty="0">
                          <a:solidFill>
                            <a:schemeClr val="dk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 Share cost of </a:t>
                      </a: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 vaccination service with the Project 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1026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ILRI/EVA </a:t>
                      </a:r>
                    </a:p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(HEARD project)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Catalyze PPP pilot activities;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Pay for authorized vouchers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Regulate overall activities, with regional partners;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183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 Regional Vet Lab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Conduct pre/post-intervention activities (samples) 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30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307823" y="292745"/>
            <a:ext cx="11434527" cy="956633"/>
          </a:xfr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just"/>
            <a:r>
              <a:rPr lang="en-US" sz="2800" b="1" dirty="0">
                <a:solidFill>
                  <a:schemeClr val="tx1"/>
                </a:solidFill>
                <a:latin typeface="Garamond" pitchFamily="18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Garamond" pitchFamily="18" charset="0"/>
                <a:cs typeface="Arial" pitchFamily="34" charset="0"/>
              </a:rPr>
              <a:t>Preparatory activities</a:t>
            </a:r>
            <a:endParaRPr lang="en-US" sz="3600" b="1" dirty="0">
              <a:solidFill>
                <a:srgbClr val="7030A0"/>
              </a:solidFill>
              <a:latin typeface="Garamond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7041967"/>
              </p:ext>
            </p:extLst>
          </p:nvPr>
        </p:nvGraphicFramePr>
        <p:xfrm>
          <a:off x="325927" y="1376131"/>
          <a:ext cx="11371152" cy="506085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4357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139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76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Activities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Beneficiary , Number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5502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 Understanding and signing of MoU  </a:t>
                      </a:r>
                      <a:endParaRPr lang="en-US" sz="1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200" dirty="0">
                          <a:effectLst/>
                          <a:latin typeface="Garamond" pitchFamily="18" charset="0"/>
                        </a:rPr>
                        <a:t> Regional, woreda and private actors</a:t>
                      </a:r>
                    </a:p>
                    <a:p>
                      <a:pPr marL="800100" marR="0" lvl="1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</a:pPr>
                      <a:r>
                        <a:rPr lang="en-US" sz="2200" b="1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Public actors: </a:t>
                      </a: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RPDB,  and </a:t>
                      </a:r>
                      <a:r>
                        <a:rPr lang="en-US" sz="2200" b="1" baseline="0" dirty="0" err="1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Hargelle</a:t>
                      </a:r>
                      <a:endParaRPr lang="en-US" sz="2200" b="1" baseline="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  <a:p>
                      <a:pPr marL="800100" marR="0" lvl="1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</a:pP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Private: Kulmiye,  Bilal and CAHWs</a:t>
                      </a:r>
                      <a:endParaRPr lang="en-US" sz="2200" b="1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121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 Vaccines  facilitation</a:t>
                      </a:r>
                      <a:endParaRPr lang="en-US" sz="1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200" dirty="0">
                          <a:effectLst/>
                          <a:latin typeface="Garamond" pitchFamily="18" charset="0"/>
                        </a:rPr>
                        <a:t>At regional, woreda and village levels</a:t>
                      </a:r>
                      <a:endParaRPr lang="en-US" sz="2200" baseline="0" dirty="0">
                        <a:effectLst/>
                        <a:latin typeface="Garamond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4697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US" sz="2400" dirty="0">
                        <a:effectLst/>
                        <a:latin typeface="Garamond" pitchFamily="18" charset="0"/>
                      </a:endParaRPr>
                    </a:p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 Vets</a:t>
                      </a:r>
                      <a:r>
                        <a:rPr lang="en-US" sz="2400" baseline="0" dirty="0">
                          <a:effectLst/>
                          <a:latin typeface="Garamond" pitchFamily="18" charset="0"/>
                        </a:rPr>
                        <a:t> equipment supplies </a:t>
                      </a:r>
                      <a:endParaRPr lang="en-US" sz="1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200" baseline="0" dirty="0">
                          <a:effectLst/>
                          <a:latin typeface="Garamond" pitchFamily="18" charset="0"/>
                        </a:rPr>
                        <a:t>Bilal </a:t>
                      </a:r>
                      <a:r>
                        <a:rPr lang="en-US" sz="2200" dirty="0">
                          <a:effectLst/>
                          <a:latin typeface="Garamond" pitchFamily="18" charset="0"/>
                        </a:rPr>
                        <a:t> PVP</a:t>
                      </a:r>
                      <a:r>
                        <a:rPr lang="en-US" sz="2200" baseline="0" dirty="0">
                          <a:effectLst/>
                          <a:latin typeface="Garamond" pitchFamily="18" charset="0"/>
                        </a:rPr>
                        <a:t> (Hargelle): </a:t>
                      </a:r>
                      <a:r>
                        <a:rPr lang="en-US" sz="2200" b="1" baseline="0" dirty="0">
                          <a:effectLst/>
                          <a:latin typeface="Garamond" pitchFamily="18" charset="0"/>
                        </a:rPr>
                        <a:t>drugs, vaccination materials, first aid kits, surgical/obstetrical Kits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2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CAHWs (Oman): </a:t>
                      </a: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Boot shoes, supplies, vaccination materials, etc.</a:t>
                      </a:r>
                      <a:endParaRPr lang="en-US" sz="22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8879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Awareness</a:t>
                      </a:r>
                      <a:r>
                        <a:rPr lang="en-US" sz="2400" baseline="0" dirty="0">
                          <a:effectLst/>
                          <a:latin typeface="Garamond" pitchFamily="18" charset="0"/>
                        </a:rPr>
                        <a:t> creation about the PPP models</a:t>
                      </a:r>
                      <a:endParaRPr lang="en-US" sz="1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2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pastoral communities</a:t>
                      </a:r>
                      <a:r>
                        <a:rPr lang="en-US" sz="22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and CAHWs</a:t>
                      </a:r>
                    </a:p>
                    <a:p>
                      <a:pPr marL="800100" marR="0" lvl="1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</a:pP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Oman: 37 </a:t>
                      </a:r>
                      <a:r>
                        <a:rPr lang="en-US" sz="22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200" b="1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community representatives and CAHWs</a:t>
                      </a:r>
                      <a:endParaRPr lang="en-US" sz="2200" baseline="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73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217287" y="220317"/>
            <a:ext cx="11769505" cy="5854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latin typeface="Garamond" pitchFamily="18" charset="0"/>
                <a:cs typeface="Arial" pitchFamily="34" charset="0"/>
              </a:rPr>
              <a:t>Activities </a:t>
            </a:r>
            <a:r>
              <a:rPr lang="en-US" sz="4000" b="1" dirty="0">
                <a:latin typeface="Garamond" pitchFamily="18" charset="0"/>
                <a:cs typeface="Arial" pitchFamily="34" charset="0"/>
              </a:rPr>
              <a:t>performance</a:t>
            </a:r>
            <a:endParaRPr lang="en-US" sz="2400" b="1" dirty="0">
              <a:latin typeface="Garamond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6875112"/>
              </p:ext>
            </p:extLst>
          </p:nvPr>
        </p:nvGraphicFramePr>
        <p:xfrm>
          <a:off x="190882" y="927661"/>
          <a:ext cx="11859287" cy="5563672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{ED083AE6-46FA-4A59-8FB0-9F97EB10719F}</a:tableStyleId>
              </a:tblPr>
              <a:tblGrid>
                <a:gridCol w="3018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1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9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016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Pilot diseases </a:t>
                      </a: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Achievement</a:t>
                      </a:r>
                      <a:r>
                        <a:rPr lang="en-US" sz="2800" baseline="0" dirty="0"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 </a:t>
                      </a: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354">
                <a:tc rowSpan="7">
                  <a:txBody>
                    <a:bodyPr/>
                    <a:lstStyle/>
                    <a:p>
                      <a:pPr marL="22860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 </a:t>
                      </a:r>
                    </a:p>
                    <a:p>
                      <a:pPr marL="457200" marR="0" lvl="0" indent="-4572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CCPP</a:t>
                      </a:r>
                    </a:p>
                    <a:p>
                      <a:pPr marL="457200" marR="0" lvl="0" indent="-4572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SG Pox</a:t>
                      </a:r>
                    </a:p>
                    <a:p>
                      <a:pPr marL="457200" marR="0" lvl="0" indent="-4572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Camel pox</a:t>
                      </a:r>
                    </a:p>
                    <a:p>
                      <a:pPr marL="285750" marR="0" lvl="0" indent="-28575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US" sz="1800" dirty="0">
                        <a:effectLst/>
                        <a:latin typeface="Garamond" pitchFamily="18" charset="0"/>
                      </a:endParaRPr>
                    </a:p>
                    <a:p>
                      <a:pPr marL="457200" marR="0" lvl="0" indent="-4572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Bovine </a:t>
                      </a: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Pasteurellosis</a:t>
                      </a: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Garamond" pitchFamily="18" charset="0"/>
                        </a:rPr>
                        <a:t>Vaccination </a:t>
                      </a:r>
                      <a:endParaRPr lang="en-US" sz="2800" b="1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alpha val="2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1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34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800" b="1" dirty="0">
                          <a:effectLst/>
                          <a:latin typeface="Garamond" pitchFamily="18" charset="0"/>
                        </a:rPr>
                        <a:t>CCPP</a:t>
                      </a: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: </a:t>
                      </a: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31,920</a:t>
                      </a: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88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S/Goat Pox: </a:t>
                      </a: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28,520</a:t>
                      </a: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88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800" b="1" dirty="0">
                          <a:effectLst/>
                          <a:latin typeface="Garamond" pitchFamily="18" charset="0"/>
                        </a:rPr>
                        <a:t>Camel</a:t>
                      </a: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2800" b="1" dirty="0">
                          <a:effectLst/>
                          <a:latin typeface="Garamond" pitchFamily="18" charset="0"/>
                        </a:rPr>
                        <a:t>Pox</a:t>
                      </a: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:  </a:t>
                      </a: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22,930</a:t>
                      </a: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76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2800" b="1" dirty="0">
                          <a:effectLst/>
                          <a:latin typeface="Garamond" pitchFamily="18" charset="0"/>
                        </a:rPr>
                        <a:t>Bovine Pasteurellosis</a:t>
                      </a: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:  </a:t>
                      </a: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2,720</a:t>
                      </a: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84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800" b="1" dirty="0">
                          <a:effectLst/>
                          <a:latin typeface="Garamond" pitchFamily="18" charset="0"/>
                        </a:rPr>
                        <a:t>Total</a:t>
                      </a: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: </a:t>
                      </a: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86,090</a:t>
                      </a: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 animals</a:t>
                      </a: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762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US" sz="2800" b="1" dirty="0">
                          <a:effectLst/>
                          <a:latin typeface="Garamond" pitchFamily="18" charset="0"/>
                        </a:rPr>
                        <a:t>Beneficiary</a:t>
                      </a: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2800" b="1" dirty="0">
                          <a:effectLst/>
                          <a:latin typeface="Garamond" pitchFamily="18" charset="0"/>
                        </a:rPr>
                        <a:t>HHs</a:t>
                      </a: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: </a:t>
                      </a:r>
                      <a:r>
                        <a:rPr lang="en-US" sz="2800" b="1" kern="1200" dirty="0"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4,308 (F=1,988)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 </a:t>
                      </a:r>
                      <a:endParaRPr lang="en-US" sz="2800" b="1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endParaRPr lang="en-US" sz="2800" b="1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135" y="1575302"/>
            <a:ext cx="4916031" cy="2199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134" y="3775294"/>
            <a:ext cx="4916031" cy="263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603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35" y="135803"/>
            <a:ext cx="12013948" cy="823864"/>
          </a:xfr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marR="0">
              <a:spcBef>
                <a:spcPts val="1800"/>
              </a:spcBef>
              <a:spcAft>
                <a:spcPts val="800"/>
              </a:spcAft>
            </a:pPr>
            <a:br>
              <a:rPr lang="en-US" kern="0" cap="small" dirty="0">
                <a:solidFill>
                  <a:srgbClr val="000000"/>
                </a:solidFill>
                <a:latin typeface="Calibri Light"/>
                <a:ea typeface="Times New Roman"/>
                <a:cs typeface="Times New Roman"/>
              </a:rPr>
            </a:br>
            <a:r>
              <a:rPr lang="en-US" sz="3600" b="1" u="sng" kern="0" cap="small" dirty="0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  <a:t>PPP </a:t>
            </a:r>
            <a:r>
              <a:rPr lang="en-US" sz="2700" b="1" u="sng" kern="0" cap="small" dirty="0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  <a:t>Model V  </a:t>
            </a:r>
            <a:br>
              <a:rPr lang="en-US" sz="2700" b="1" kern="0" cap="small" dirty="0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</a:br>
            <a:r>
              <a:rPr lang="en-US" sz="2700" b="1" kern="0" cap="small" dirty="0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  <a:t>Clinical Service By Linked Regional-</a:t>
            </a:r>
            <a:r>
              <a:rPr lang="en-US" sz="2700" b="1" kern="0" cap="small" dirty="0" err="1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  <a:t>woreda</a:t>
            </a:r>
            <a:r>
              <a:rPr lang="en-US" sz="2700" b="1" kern="0" cap="small" dirty="0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  <a:t>-</a:t>
            </a:r>
            <a:r>
              <a:rPr lang="en-US" sz="2700" b="1" kern="0" cap="small" dirty="0" err="1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  <a:t>kebele</a:t>
            </a:r>
            <a:r>
              <a:rPr lang="en-US" sz="2700" b="1" kern="0" cap="small" dirty="0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  <a:t> </a:t>
            </a:r>
            <a:r>
              <a:rPr lang="en-US" sz="2700" b="1" kern="0" cap="small" dirty="0" err="1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  <a:t>Pivate</a:t>
            </a:r>
            <a:r>
              <a:rPr lang="en-US" sz="2700" b="1" kern="0" cap="small" dirty="0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  <a:t> Clinics</a:t>
            </a:r>
            <a:br>
              <a:rPr lang="en-US" sz="3600" b="1" kern="0" cap="small" dirty="0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</a:br>
            <a:endParaRPr lang="en-US" b="1" dirty="0">
              <a:latin typeface="Garamond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6874" y="1095470"/>
            <a:ext cx="1166991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kern="0" cap="small" dirty="0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  <a:t>PPP Model </a:t>
            </a:r>
            <a:r>
              <a:rPr lang="en-US" sz="2800" b="1" kern="0" cap="small" dirty="0">
                <a:solidFill>
                  <a:srgbClr val="000000"/>
                </a:solidFill>
                <a:latin typeface="Garamond" pitchFamily="18" charset="0"/>
                <a:ea typeface="Times New Roman"/>
                <a:cs typeface="Times New Roman"/>
              </a:rPr>
              <a:t>; </a:t>
            </a:r>
            <a:r>
              <a:rPr lang="en-US" sz="2800" dirty="0">
                <a:latin typeface="Garamond" pitchFamily="18" charset="0"/>
                <a:ea typeface="Calibri"/>
                <a:cs typeface="Times New Roman"/>
              </a:rPr>
              <a:t>This is  for a business partnership between regional veterinary service provider firm, private clinics at </a:t>
            </a:r>
            <a:r>
              <a:rPr lang="en-US" sz="2800" dirty="0" err="1">
                <a:latin typeface="Garamond" pitchFamily="18" charset="0"/>
                <a:ea typeface="Calibri"/>
                <a:cs typeface="Times New Roman"/>
              </a:rPr>
              <a:t>woreda</a:t>
            </a:r>
            <a:r>
              <a:rPr lang="en-US" sz="2800" dirty="0">
                <a:latin typeface="Garamond" pitchFamily="18" charset="0"/>
                <a:ea typeface="Calibri"/>
                <a:cs typeface="Times New Roman"/>
              </a:rPr>
              <a:t> level, </a:t>
            </a:r>
            <a:r>
              <a:rPr lang="en-US" sz="2800" dirty="0">
                <a:solidFill>
                  <a:srgbClr val="FF0000"/>
                </a:solidFill>
                <a:latin typeface="Garamond" pitchFamily="18" charset="0"/>
                <a:ea typeface="Calibri"/>
                <a:cs typeface="Times New Roman"/>
              </a:rPr>
              <a:t>CAHWs</a:t>
            </a:r>
            <a:r>
              <a:rPr lang="en-US" sz="2800" dirty="0">
                <a:latin typeface="Garamond" pitchFamily="18" charset="0"/>
                <a:ea typeface="Calibri"/>
                <a:cs typeface="Times New Roman"/>
              </a:rPr>
              <a:t> at </a:t>
            </a:r>
            <a:r>
              <a:rPr lang="en-US" sz="2800" dirty="0" err="1">
                <a:latin typeface="Garamond" pitchFamily="18" charset="0"/>
                <a:ea typeface="Calibri"/>
                <a:cs typeface="Times New Roman"/>
              </a:rPr>
              <a:t>kebele</a:t>
            </a:r>
            <a:r>
              <a:rPr lang="en-US" sz="2800" dirty="0">
                <a:latin typeface="Garamond" pitchFamily="18" charset="0"/>
                <a:ea typeface="Calibri"/>
                <a:cs typeface="Times New Roman"/>
              </a:rPr>
              <a:t> level and the public sector. </a:t>
            </a:r>
            <a:r>
              <a:rPr lang="en-US" sz="2800" dirty="0">
                <a:solidFill>
                  <a:srgbClr val="FF0000"/>
                </a:solidFill>
                <a:latin typeface="Garamond" pitchFamily="18" charset="0"/>
                <a:ea typeface="Calibri"/>
                <a:cs typeface="Times New Roman"/>
              </a:rPr>
              <a:t>[Transformative].</a:t>
            </a:r>
          </a:p>
          <a:p>
            <a:pPr algn="just"/>
            <a:r>
              <a:rPr lang="en-US" sz="2800" dirty="0">
                <a:latin typeface="Garamond" pitchFamily="18" charset="0"/>
              </a:rPr>
              <a:t>The public sector; create enabling environment for</a:t>
            </a:r>
          </a:p>
          <a:p>
            <a:pPr marL="2286000" lvl="4" indent="-457200" algn="just">
              <a:buFont typeface="Wingdings" pitchFamily="2" charset="2"/>
              <a:buChar char="v"/>
            </a:pPr>
            <a:r>
              <a:rPr lang="en-US" sz="2800" dirty="0">
                <a:latin typeface="Garamond" pitchFamily="18" charset="0"/>
              </a:rPr>
              <a:t> the private sector to provide all clinical services in </a:t>
            </a:r>
            <a:r>
              <a:rPr lang="en-US" sz="2800" dirty="0" err="1">
                <a:latin typeface="Garamond" pitchFamily="18" charset="0"/>
              </a:rPr>
              <a:t>Hargelle</a:t>
            </a:r>
            <a:r>
              <a:rPr lang="en-US" sz="2800" dirty="0">
                <a:latin typeface="Garamond" pitchFamily="18" charset="0"/>
              </a:rPr>
              <a:t> </a:t>
            </a:r>
            <a:r>
              <a:rPr lang="en-US" sz="2800" dirty="0" err="1">
                <a:latin typeface="Garamond" pitchFamily="18" charset="0"/>
              </a:rPr>
              <a:t>kebeles</a:t>
            </a:r>
            <a:r>
              <a:rPr lang="en-US" sz="2800" dirty="0">
                <a:latin typeface="Garamond" pitchFamily="18" charset="0"/>
              </a:rPr>
              <a:t> [ Oman </a:t>
            </a:r>
            <a:r>
              <a:rPr lang="en-US" sz="2800" dirty="0" err="1">
                <a:latin typeface="Garamond" pitchFamily="18" charset="0"/>
              </a:rPr>
              <a:t>Kebele</a:t>
            </a:r>
            <a:r>
              <a:rPr lang="en-US" sz="2800" dirty="0">
                <a:latin typeface="Garamond" pitchFamily="18" charset="0"/>
              </a:rPr>
              <a:t>] </a:t>
            </a:r>
          </a:p>
          <a:p>
            <a:pPr marL="2286000" lvl="4" indent="-457200" algn="just">
              <a:buFont typeface="Wingdings" pitchFamily="2" charset="2"/>
              <a:buChar char="v"/>
            </a:pPr>
            <a:r>
              <a:rPr lang="en-US" sz="2800" dirty="0">
                <a:latin typeface="Garamond" pitchFamily="18" charset="0"/>
              </a:rPr>
              <a:t>facilitates operation of private service providers in </a:t>
            </a:r>
            <a:r>
              <a:rPr lang="en-US" sz="2800" dirty="0" err="1">
                <a:latin typeface="Garamond" pitchFamily="18" charset="0"/>
              </a:rPr>
              <a:t>kebeles</a:t>
            </a:r>
            <a:r>
              <a:rPr lang="en-US" sz="2800" dirty="0">
                <a:latin typeface="Garamond" pitchFamily="18" charset="0"/>
              </a:rPr>
              <a:t>, including recognition of their services in the </a:t>
            </a:r>
            <a:r>
              <a:rPr lang="en-US" sz="2800" dirty="0" err="1">
                <a:latin typeface="Garamond" pitchFamily="18" charset="0"/>
              </a:rPr>
              <a:t>kebeles</a:t>
            </a:r>
            <a:r>
              <a:rPr lang="en-US" sz="2800" dirty="0">
                <a:latin typeface="Garamond" pitchFamily="18" charset="0"/>
              </a:rPr>
              <a:t> to be covered by the private sector.</a:t>
            </a:r>
          </a:p>
          <a:p>
            <a:pPr algn="just"/>
            <a:r>
              <a:rPr lang="en-US" sz="2800" dirty="0">
                <a:latin typeface="Garamond" pitchFamily="18" charset="0"/>
              </a:rPr>
              <a:t>The regional service provider will supply clinical supplies (mainly drugs) to </a:t>
            </a:r>
            <a:r>
              <a:rPr lang="en-US" sz="2800" dirty="0" err="1">
                <a:latin typeface="Garamond" pitchFamily="18" charset="0"/>
              </a:rPr>
              <a:t>woreda</a:t>
            </a:r>
            <a:r>
              <a:rPr lang="en-US" sz="2800" dirty="0">
                <a:latin typeface="Garamond" pitchFamily="18" charset="0"/>
              </a:rPr>
              <a:t> clinics that are linked to </a:t>
            </a:r>
            <a:r>
              <a:rPr lang="en-US" sz="2800" dirty="0" err="1">
                <a:latin typeface="Garamond" pitchFamily="18" charset="0"/>
              </a:rPr>
              <a:t>kebele</a:t>
            </a:r>
            <a:r>
              <a:rPr lang="en-US" sz="2800" dirty="0">
                <a:latin typeface="Garamond" pitchFamily="18" charset="0"/>
              </a:rPr>
              <a:t> CAHWs who will deliver the clinical services to pastoralists</a:t>
            </a:r>
            <a:r>
              <a:rPr lang="en-US" sz="2800" dirty="0"/>
              <a:t>. </a:t>
            </a:r>
            <a:r>
              <a:rPr lang="en-US" sz="2800" dirty="0">
                <a:latin typeface="Garamond" pitchFamily="18" charset="0"/>
              </a:rPr>
              <a:t>[ Loan facilitation scheme ]</a:t>
            </a:r>
          </a:p>
          <a:p>
            <a:pPr algn="just"/>
            <a:endParaRPr lang="en-US" sz="28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6498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5802" y="1"/>
            <a:ext cx="12056198" cy="878186"/>
          </a:xfr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just"/>
            <a:r>
              <a:rPr lang="en-US" sz="3600" b="1" dirty="0">
                <a:solidFill>
                  <a:schemeClr val="tx1"/>
                </a:solidFill>
                <a:latin typeface="Garamond" pitchFamily="18" charset="0"/>
                <a:cs typeface="Arial" pitchFamily="34" charset="0"/>
              </a:rPr>
              <a:t>Partners engaged in the pilot PPP activities</a:t>
            </a:r>
            <a:endParaRPr lang="en-US" sz="3200" b="1" dirty="0">
              <a:solidFill>
                <a:srgbClr val="7030A0"/>
              </a:solidFill>
              <a:latin typeface="Garamond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8872370"/>
              </p:ext>
            </p:extLst>
          </p:nvPr>
        </p:nvGraphicFramePr>
        <p:xfrm>
          <a:off x="208231" y="869133"/>
          <a:ext cx="11860038" cy="593873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078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81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30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Partners </a:t>
                      </a:r>
                      <a:endParaRPr lang="en-US" sz="2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Garamond" pitchFamily="18" charset="0"/>
                        </a:rPr>
                        <a:t>Key roles/responsibilities </a:t>
                      </a:r>
                      <a:endParaRPr lang="en-US" sz="24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155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Regional Vet Services</a:t>
                      </a:r>
                    </a:p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 (SRS-PDB)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 Create enabling environment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Arrange cold chain facilities and avail vaccines</a:t>
                      </a:r>
                      <a:r>
                        <a:rPr lang="en-US" sz="1800" baseline="0" dirty="0">
                          <a:effectLst/>
                          <a:latin typeface="Garamond" pitchFamily="18" charset="0"/>
                        </a:rPr>
                        <a:t> &amp;r</a:t>
                      </a: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egulate overall activities, with ILRI/EVA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1315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 err="1">
                          <a:effectLst/>
                          <a:latin typeface="Garamond" pitchFamily="18" charset="0"/>
                        </a:rPr>
                        <a:t>Kul</a:t>
                      </a: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 -</a:t>
                      </a:r>
                      <a:r>
                        <a:rPr lang="en-US" sz="1800" dirty="0" err="1">
                          <a:effectLst/>
                          <a:latin typeface="Garamond" pitchFamily="18" charset="0"/>
                        </a:rPr>
                        <a:t>Agri</a:t>
                      </a: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-cooperatives</a:t>
                      </a:r>
                    </a:p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(Regional PS Provider)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Overall coordination of vaccination services,</a:t>
                      </a:r>
                      <a:r>
                        <a:rPr lang="en-US" sz="1800" baseline="0" dirty="0">
                          <a:effectLst/>
                          <a:latin typeface="Garamond" pitchFamily="18" charset="0"/>
                        </a:rPr>
                        <a:t> o</a:t>
                      </a: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rganize performance reports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18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Collect vouchers and submit to EVA/ILRI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3742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 err="1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Woreda</a:t>
                      </a:r>
                      <a:r>
                        <a:rPr lang="en-US" sz="18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PD</a:t>
                      </a:r>
                      <a:r>
                        <a:rPr lang="en-US" sz="18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Office 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Create awareness to pastoral communities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Supervision</a:t>
                      </a:r>
                      <a:r>
                        <a:rPr lang="en-US" sz="1800" baseline="0" dirty="0">
                          <a:effectLst/>
                          <a:latin typeface="Garamond" pitchFamily="18" charset="0"/>
                        </a:rPr>
                        <a:t> and monitoring </a:t>
                      </a:r>
                      <a:endParaRPr lang="en-US" sz="1800" dirty="0">
                        <a:effectLst/>
                        <a:latin typeface="Garamond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774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Bilal</a:t>
                      </a:r>
                      <a:r>
                        <a:rPr lang="en-US" sz="1800" baseline="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PVP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1800" b="0" dirty="0">
                          <a:effectLst/>
                          <a:latin typeface="Garamond" pitchFamily="18" charset="0"/>
                          <a:ea typeface="Times New Roman"/>
                          <a:cs typeface="Times New Roman"/>
                        </a:rPr>
                        <a:t>Receive vaccines and drugs from </a:t>
                      </a:r>
                      <a:r>
                        <a:rPr lang="en-US" sz="1800" b="0" dirty="0" err="1">
                          <a:effectLst/>
                          <a:latin typeface="Garamond" pitchFamily="18" charset="0"/>
                          <a:ea typeface="Times New Roman"/>
                          <a:cs typeface="Times New Roman"/>
                        </a:rPr>
                        <a:t>Kulmiye</a:t>
                      </a:r>
                      <a:r>
                        <a:rPr lang="en-US" sz="1800" b="0" dirty="0">
                          <a:effectLst/>
                          <a:latin typeface="Garamond" pitchFamily="18" charset="0"/>
                          <a:ea typeface="Times New Roman"/>
                          <a:cs typeface="Times New Roman"/>
                        </a:rPr>
                        <a:t> clinic 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1800" b="0" dirty="0">
                          <a:effectLst/>
                          <a:latin typeface="Garamond" pitchFamily="18" charset="0"/>
                          <a:ea typeface="Times New Roman"/>
                          <a:cs typeface="Times New Roman"/>
                        </a:rPr>
                        <a:t> Supply to CAHWs to serve the community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1800" b="0" dirty="0">
                          <a:effectLst/>
                          <a:latin typeface="Garamond" pitchFamily="18" charset="0"/>
                          <a:ea typeface="Times New Roman"/>
                        </a:rPr>
                        <a:t>Store vaccines in cold chain  facility (collaboration  </a:t>
                      </a:r>
                      <a:r>
                        <a:rPr lang="en-US" sz="1800" b="0" dirty="0" err="1">
                          <a:effectLst/>
                          <a:latin typeface="Garamond" pitchFamily="18" charset="0"/>
                          <a:ea typeface="Times New Roman"/>
                        </a:rPr>
                        <a:t>Woreda</a:t>
                      </a:r>
                      <a:r>
                        <a:rPr lang="en-US" sz="1800" b="0" dirty="0">
                          <a:effectLst/>
                          <a:latin typeface="Garamond" pitchFamily="18" charset="0"/>
                          <a:ea typeface="Times New Roman"/>
                        </a:rPr>
                        <a:t> Public or Private medical clinic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9451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CAHWs Service</a:t>
                      </a:r>
                      <a:r>
                        <a:rPr lang="en-US" sz="18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provider 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1800" b="0" dirty="0">
                          <a:effectLst/>
                          <a:latin typeface="Garamond" pitchFamily="18" charset="0"/>
                          <a:ea typeface="Times New Roman"/>
                          <a:cs typeface="Times New Roman"/>
                        </a:rPr>
                        <a:t>Provide</a:t>
                      </a:r>
                      <a:r>
                        <a:rPr lang="en-US" sz="1800" b="0" baseline="0" dirty="0">
                          <a:effectLst/>
                          <a:latin typeface="Garamond" pitchFamily="18" charset="0"/>
                          <a:ea typeface="Times New Roman"/>
                          <a:cs typeface="Times New Roman"/>
                        </a:rPr>
                        <a:t> vaccination and clinical service to the pastoral community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en-US" sz="1800" b="0" baseline="0" dirty="0">
                          <a:effectLst/>
                          <a:latin typeface="Garamond" pitchFamily="18" charset="0"/>
                          <a:ea typeface="Times New Roman"/>
                          <a:cs typeface="Times New Roman"/>
                        </a:rPr>
                        <a:t>Prepare monthly report and submit to </a:t>
                      </a:r>
                      <a:r>
                        <a:rPr lang="en-US" sz="1800" b="0" baseline="0" dirty="0" err="1">
                          <a:effectLst/>
                          <a:latin typeface="Garamond" pitchFamily="18" charset="0"/>
                          <a:ea typeface="Times New Roman"/>
                          <a:cs typeface="Times New Roman"/>
                        </a:rPr>
                        <a:t>Woreda</a:t>
                      </a:r>
                      <a:r>
                        <a:rPr lang="en-US" sz="1800" b="0" baseline="0" dirty="0">
                          <a:effectLst/>
                          <a:latin typeface="Garamond" pitchFamily="18" charset="0"/>
                          <a:ea typeface="Times New Roman"/>
                          <a:cs typeface="Times New Roman"/>
                        </a:rPr>
                        <a:t> Private service </a:t>
                      </a:r>
                      <a:endParaRPr lang="en-US" sz="1800" b="0" dirty="0">
                        <a:effectLst/>
                        <a:latin typeface="Garamond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757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Pastoral</a:t>
                      </a:r>
                      <a:r>
                        <a:rPr lang="en-US" sz="18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Community 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Actively participate in the vaccination campaign  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 Share cost of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 vaccination service with the Project 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51026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baseline="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ILRI/EVA </a:t>
                      </a:r>
                    </a:p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(HEARD project)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Catalyze PPP pilot activities;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Pay for authorized vouchers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Regulate overall activities, with regional partners;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183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 Regional Vet Lab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Char char="v"/>
                      </a:pPr>
                      <a:r>
                        <a:rPr lang="en-US" sz="1800" dirty="0">
                          <a:effectLst/>
                          <a:latin typeface="Garamond" pitchFamily="18" charset="0"/>
                        </a:rPr>
                        <a:t>Conduct pre/post-intervention activities (samples) 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49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644" y="135802"/>
            <a:ext cx="11986787" cy="525101"/>
          </a:xfr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3200" b="1" dirty="0">
                <a:latin typeface="Garamond" pitchFamily="18" charset="0"/>
              </a:rPr>
              <a:t>Lessons Learned</a:t>
            </a:r>
          </a:p>
        </p:txBody>
      </p:sp>
      <p:sp>
        <p:nvSpPr>
          <p:cNvPr id="3" name="Rectangle 2"/>
          <p:cNvSpPr/>
          <p:nvPr/>
        </p:nvSpPr>
        <p:spPr>
          <a:xfrm>
            <a:off x="144856" y="760496"/>
            <a:ext cx="11869095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 fontAlgn="base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prstClr val="black"/>
                </a:solidFill>
                <a:latin typeface="Garamond" pitchFamily="18" charset="0"/>
                <a:cs typeface="Times New Roman" panose="02020603050405020304" pitchFamily="18" charset="0"/>
              </a:rPr>
              <a:t>Indications to Sustainability of PPP models</a:t>
            </a:r>
          </a:p>
          <a:p>
            <a:pPr marL="1028700" lvl="1" indent="-285750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aramond" pitchFamily="18" charset="0"/>
                <a:cs typeface="Times New Roman" panose="02020603050405020304" pitchFamily="18" charset="0"/>
              </a:rPr>
              <a:t>MTE  indicates strong linkage between the public and private sector </a:t>
            </a:r>
          </a:p>
          <a:p>
            <a:pPr marL="1085850" lvl="1" indent="-342900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aramond" pitchFamily="18" charset="0"/>
                <a:cs typeface="Times New Roman" panose="02020603050405020304" pitchFamily="18" charset="0"/>
              </a:rPr>
              <a:t>PPP taskforce is key to sustained collaboration between stakeholders</a:t>
            </a:r>
          </a:p>
          <a:p>
            <a:pPr marL="1085850" lvl="1" indent="-342900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aramond" pitchFamily="18" charset="0"/>
                <a:cs typeface="Times New Roman" panose="02020603050405020304" pitchFamily="18" charset="0"/>
              </a:rPr>
              <a:t>Bureau of livestock and </a:t>
            </a:r>
            <a:r>
              <a:rPr lang="en-US" sz="2000" dirty="0" err="1">
                <a:solidFill>
                  <a:prstClr val="black"/>
                </a:solidFill>
                <a:latin typeface="Garamond" pitchFamily="18" charset="0"/>
                <a:cs typeface="Times New Roman" panose="02020603050405020304" pitchFamily="18" charset="0"/>
              </a:rPr>
              <a:t>woreda</a:t>
            </a:r>
            <a:r>
              <a:rPr lang="en-US" sz="2000" dirty="0">
                <a:solidFill>
                  <a:prstClr val="black"/>
                </a:solidFill>
                <a:latin typeface="Garamond" pitchFamily="18" charset="0"/>
                <a:cs typeface="Times New Roman" panose="02020603050405020304" pitchFamily="18" charset="0"/>
              </a:rPr>
              <a:t> offices providing full support</a:t>
            </a:r>
          </a:p>
          <a:p>
            <a:pPr marL="1085850" lvl="1" indent="-342900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itchFamily="18" charset="0"/>
                <a:ea typeface="Calibri"/>
                <a:cs typeface="Times New Roman"/>
              </a:rPr>
              <a:t>Sanitary mandate contracting (SMC) delivered by private sector proved effective in controlling livestock diseases in the remote pastoral environments. </a:t>
            </a:r>
          </a:p>
          <a:p>
            <a:pPr marL="1085850" lvl="1" indent="-342900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Garamond" pitchFamily="18" charset="0"/>
                <a:ea typeface="Calibri"/>
                <a:cs typeface="Times New Roman"/>
              </a:rPr>
              <a:t>Pastoral communities were paying for services, including for services previously provided for free</a:t>
            </a:r>
            <a:r>
              <a:rPr lang="en-US" dirty="0">
                <a:latin typeface="Times New Roman"/>
                <a:ea typeface="Calibri"/>
                <a:cs typeface="Times New Roman"/>
              </a:rPr>
              <a:t>.</a:t>
            </a:r>
            <a:endParaRPr lang="en-US" sz="1600" dirty="0">
              <a:ea typeface="Calibri"/>
              <a:cs typeface="Times New Roman"/>
            </a:endParaRPr>
          </a:p>
          <a:p>
            <a:pPr marL="1085850" lvl="1" indent="-342900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aramond" pitchFamily="18" charset="0"/>
                <a:cs typeface="Times New Roman" panose="02020603050405020304" pitchFamily="18" charset="0"/>
              </a:rPr>
              <a:t>Voucher system facilitated cost-sharing of services</a:t>
            </a:r>
          </a:p>
          <a:p>
            <a:pPr marL="1085850" lvl="1" indent="-342900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Garamond" pitchFamily="18" charset="0"/>
                <a:cs typeface="Times New Roman" panose="02020603050405020304" pitchFamily="18" charset="0"/>
              </a:rPr>
              <a:t>Pastoralists were willing to pay for services, including for services previously provided for free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Garamond" pitchFamily="18" charset="0"/>
                <a:cs typeface="Times New Roman" panose="02020603050405020304" pitchFamily="18" charset="0"/>
              </a:rPr>
              <a:t>Community-based </a:t>
            </a:r>
            <a:r>
              <a:rPr lang="en-US" dirty="0" err="1">
                <a:latin typeface="Garamond" pitchFamily="18" charset="0"/>
                <a:cs typeface="Times New Roman" panose="02020603050405020304" pitchFamily="18" charset="0"/>
              </a:rPr>
              <a:t>ectoparasite</a:t>
            </a:r>
            <a:r>
              <a:rPr lang="en-US" dirty="0">
                <a:latin typeface="Garamond" pitchFamily="18" charset="0"/>
                <a:cs typeface="Times New Roman" panose="02020603050405020304" pitchFamily="18" charset="0"/>
              </a:rPr>
              <a:t> control helped more users (than usual) to prescribe for the services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Garamond" pitchFamily="18" charset="0"/>
                <a:cs typeface="Times New Roman" panose="02020603050405020304" pitchFamily="18" charset="0"/>
              </a:rPr>
              <a:t>Herd health approach introduced a new approach</a:t>
            </a:r>
          </a:p>
          <a:p>
            <a:pPr marL="1085850" lvl="1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Garamond" pitchFamily="18" charset="0"/>
                <a:cs typeface="Times New Roman" panose="02020603050405020304" pitchFamily="18" charset="0"/>
              </a:rPr>
              <a:t>Integrated services for priority health problems (vaccination, </a:t>
            </a:r>
            <a:r>
              <a:rPr lang="en-US" dirty="0" err="1">
                <a:latin typeface="Garamond" pitchFamily="18" charset="0"/>
                <a:cs typeface="Times New Roman" panose="02020603050405020304" pitchFamily="18" charset="0"/>
              </a:rPr>
              <a:t>ecto</a:t>
            </a:r>
            <a:r>
              <a:rPr lang="en-US" dirty="0">
                <a:latin typeface="Garamond" pitchFamily="18" charset="0"/>
                <a:cs typeface="Times New Roman" panose="02020603050405020304" pitchFamily="18" charset="0"/>
              </a:rPr>
              <a:t>-parasite control, clinical/treatment services),</a:t>
            </a:r>
          </a:p>
          <a:p>
            <a:pPr marL="1085850" lvl="1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latin typeface="Garamond" pitchFamily="18" charset="0"/>
                <a:cs typeface="Times New Roman" panose="02020603050405020304" pitchFamily="18" charset="0"/>
              </a:rPr>
              <a:t>Capacity development (training) of private service providers with basic equipment and business skills and pastoralists with training on herd health</a:t>
            </a:r>
          </a:p>
          <a:p>
            <a:pPr marL="1085850" lvl="1" indent="-342900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Garamond" pitchFamily="18" charset="0"/>
              <a:cs typeface="Times New Roman" panose="02020603050405020304" pitchFamily="18" charset="0"/>
            </a:endParaRPr>
          </a:p>
          <a:p>
            <a:pPr marL="1085850" lvl="1" indent="-342900" algn="just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Garamond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18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554853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29"/>
          <p:cNvSpPr txBox="1">
            <a:spLocks noGrp="1"/>
          </p:cNvSpPr>
          <p:nvPr>
            <p:ph type="title"/>
          </p:nvPr>
        </p:nvSpPr>
        <p:spPr>
          <a:xfrm>
            <a:off x="172016" y="238839"/>
            <a:ext cx="11923414" cy="6416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-US" sz="4000" b="1" dirty="0">
                <a:latin typeface="Garamond" pitchFamily="18" charset="0"/>
              </a:rPr>
              <a:t>Challenges</a:t>
            </a:r>
            <a:r>
              <a:rPr lang="en-US" sz="3600" b="1" dirty="0">
                <a:solidFill>
                  <a:srgbClr val="002060"/>
                </a:solidFill>
                <a:latin typeface="Garamond" pitchFamily="18" charset="0"/>
              </a:rPr>
              <a:t> </a:t>
            </a:r>
          </a:p>
        </p:txBody>
      </p:sp>
      <p:grpSp>
        <p:nvGrpSpPr>
          <p:cNvPr id="732" name="Google Shape;732;p29"/>
          <p:cNvGrpSpPr/>
          <p:nvPr/>
        </p:nvGrpSpPr>
        <p:grpSpPr>
          <a:xfrm>
            <a:off x="845477" y="2248332"/>
            <a:ext cx="10399523" cy="965657"/>
            <a:chOff x="710275" y="2360561"/>
            <a:chExt cx="2319442" cy="939881"/>
          </a:xfrm>
        </p:grpSpPr>
        <p:sp>
          <p:nvSpPr>
            <p:cNvPr id="733" name="Google Shape;733;p29"/>
            <p:cNvSpPr/>
            <p:nvPr/>
          </p:nvSpPr>
          <p:spPr>
            <a:xfrm>
              <a:off x="1106025" y="2441879"/>
              <a:ext cx="1923649" cy="858563"/>
            </a:xfrm>
            <a:custGeom>
              <a:avLst/>
              <a:gdLst/>
              <a:ahLst/>
              <a:cxnLst/>
              <a:rect l="l" t="t" r="r" b="b"/>
              <a:pathLst>
                <a:path w="60616" h="29290" extrusionOk="0">
                  <a:moveTo>
                    <a:pt x="1" y="1"/>
                  </a:moveTo>
                  <a:lnTo>
                    <a:pt x="1" y="29290"/>
                  </a:lnTo>
                  <a:lnTo>
                    <a:pt x="60616" y="29290"/>
                  </a:lnTo>
                  <a:lnTo>
                    <a:pt x="60616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  <p:sp>
          <p:nvSpPr>
            <p:cNvPr id="734" name="Google Shape;734;p29"/>
            <p:cNvSpPr/>
            <p:nvPr/>
          </p:nvSpPr>
          <p:spPr>
            <a:xfrm>
              <a:off x="710275" y="2360561"/>
              <a:ext cx="576225" cy="858211"/>
            </a:xfrm>
            <a:custGeom>
              <a:avLst/>
              <a:gdLst/>
              <a:ahLst/>
              <a:cxnLst/>
              <a:rect l="l" t="t" r="r" b="b"/>
              <a:pathLst>
                <a:path w="19658" h="29278" extrusionOk="0">
                  <a:moveTo>
                    <a:pt x="0" y="0"/>
                  </a:moveTo>
                  <a:lnTo>
                    <a:pt x="0" y="29278"/>
                  </a:lnTo>
                  <a:lnTo>
                    <a:pt x="19657" y="29278"/>
                  </a:lnTo>
                  <a:lnTo>
                    <a:pt x="19657" y="0"/>
                  </a:lnTo>
                  <a:close/>
                </a:path>
              </a:pathLst>
            </a:custGeom>
            <a:solidFill>
              <a:srgbClr val="FCBD2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140">
                <a:buClr>
                  <a:srgbClr val="000000"/>
                </a:buClr>
                <a:buSzPts val="1100"/>
                <a:defRPr/>
              </a:pPr>
              <a:r>
                <a:rPr lang="en" sz="3600" kern="0" dirty="0">
                  <a:solidFill>
                    <a:srgbClr val="FFFFFF"/>
                  </a:solidFill>
                  <a:latin typeface="Garamond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02</a:t>
              </a:r>
              <a:endParaRPr sz="1867" kern="0" dirty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  <p:sp>
          <p:nvSpPr>
            <p:cNvPr id="735" name="Google Shape;735;p29"/>
            <p:cNvSpPr/>
            <p:nvPr/>
          </p:nvSpPr>
          <p:spPr>
            <a:xfrm>
              <a:off x="1106013" y="3218722"/>
              <a:ext cx="180477" cy="81342"/>
            </a:xfrm>
            <a:custGeom>
              <a:avLst/>
              <a:gdLst/>
              <a:ahLst/>
              <a:cxnLst/>
              <a:rect l="l" t="t" r="r" b="b"/>
              <a:pathLst>
                <a:path w="6157" h="2775" extrusionOk="0">
                  <a:moveTo>
                    <a:pt x="1" y="1"/>
                  </a:moveTo>
                  <a:lnTo>
                    <a:pt x="1" y="2775"/>
                  </a:lnTo>
                  <a:lnTo>
                    <a:pt x="6156" y="1"/>
                  </a:lnTo>
                  <a:close/>
                </a:path>
              </a:pathLst>
            </a:custGeom>
            <a:solidFill>
              <a:srgbClr val="E0921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  <p:sp>
          <p:nvSpPr>
            <p:cNvPr id="738" name="Google Shape;738;p29"/>
            <p:cNvSpPr txBox="1"/>
            <p:nvPr/>
          </p:nvSpPr>
          <p:spPr>
            <a:xfrm>
              <a:off x="1309203" y="2441880"/>
              <a:ext cx="1720514" cy="7768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b="1" dirty="0">
                  <a:solidFill>
                    <a:prstClr val="black"/>
                  </a:solidFill>
                  <a:latin typeface="Garamond" pitchFamily="18" charset="0"/>
                </a:rPr>
                <a:t>Limited No of PVS and  investment in private veterinary service providers</a:t>
              </a:r>
            </a:p>
          </p:txBody>
        </p:sp>
      </p:grpSp>
      <p:grpSp>
        <p:nvGrpSpPr>
          <p:cNvPr id="739" name="Google Shape;739;p29"/>
          <p:cNvGrpSpPr/>
          <p:nvPr/>
        </p:nvGrpSpPr>
        <p:grpSpPr>
          <a:xfrm>
            <a:off x="845476" y="1091592"/>
            <a:ext cx="10399525" cy="876609"/>
            <a:chOff x="710275" y="1216200"/>
            <a:chExt cx="2319442" cy="939561"/>
          </a:xfrm>
        </p:grpSpPr>
        <p:sp>
          <p:nvSpPr>
            <p:cNvPr id="740" name="Google Shape;740;p29"/>
            <p:cNvSpPr/>
            <p:nvPr/>
          </p:nvSpPr>
          <p:spPr>
            <a:xfrm>
              <a:off x="1106025" y="1297550"/>
              <a:ext cx="1923649" cy="858211"/>
            </a:xfrm>
            <a:custGeom>
              <a:avLst/>
              <a:gdLst/>
              <a:ahLst/>
              <a:cxnLst/>
              <a:rect l="l" t="t" r="r" b="b"/>
              <a:pathLst>
                <a:path w="60616" h="29278" extrusionOk="0">
                  <a:moveTo>
                    <a:pt x="1" y="0"/>
                  </a:moveTo>
                  <a:lnTo>
                    <a:pt x="1" y="29277"/>
                  </a:lnTo>
                  <a:lnTo>
                    <a:pt x="60616" y="29277"/>
                  </a:lnTo>
                  <a:lnTo>
                    <a:pt x="60616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  <p:sp>
          <p:nvSpPr>
            <p:cNvPr id="741" name="Google Shape;741;p29"/>
            <p:cNvSpPr/>
            <p:nvPr/>
          </p:nvSpPr>
          <p:spPr>
            <a:xfrm>
              <a:off x="710275" y="1216200"/>
              <a:ext cx="576225" cy="858241"/>
            </a:xfrm>
            <a:custGeom>
              <a:avLst/>
              <a:gdLst/>
              <a:ahLst/>
              <a:cxnLst/>
              <a:rect l="l" t="t" r="r" b="b"/>
              <a:pathLst>
                <a:path w="19658" h="29279" extrusionOk="0">
                  <a:moveTo>
                    <a:pt x="0" y="1"/>
                  </a:moveTo>
                  <a:lnTo>
                    <a:pt x="0" y="29278"/>
                  </a:lnTo>
                  <a:lnTo>
                    <a:pt x="19657" y="29278"/>
                  </a:lnTo>
                  <a:lnTo>
                    <a:pt x="19657" y="1"/>
                  </a:lnTo>
                  <a:close/>
                </a:path>
              </a:pathLst>
            </a:custGeom>
            <a:solidFill>
              <a:srgbClr val="5EB2F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140">
                <a:buClr>
                  <a:srgbClr val="000000"/>
                </a:buClr>
                <a:buSzPts val="1100"/>
                <a:defRPr/>
              </a:pPr>
              <a:r>
                <a:rPr lang="en" sz="3600" kern="0">
                  <a:solidFill>
                    <a:srgbClr val="FFFFFF"/>
                  </a:solidFill>
                  <a:latin typeface="Garamond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01</a:t>
              </a:r>
              <a:endParaRPr sz="1867" kern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  <p:sp>
          <p:nvSpPr>
            <p:cNvPr id="742" name="Google Shape;742;p29"/>
            <p:cNvSpPr/>
            <p:nvPr/>
          </p:nvSpPr>
          <p:spPr>
            <a:xfrm>
              <a:off x="1106013" y="2074390"/>
              <a:ext cx="180477" cy="81342"/>
            </a:xfrm>
            <a:custGeom>
              <a:avLst/>
              <a:gdLst/>
              <a:ahLst/>
              <a:cxnLst/>
              <a:rect l="l" t="t" r="r" b="b"/>
              <a:pathLst>
                <a:path w="6157" h="2775" extrusionOk="0">
                  <a:moveTo>
                    <a:pt x="1" y="0"/>
                  </a:moveTo>
                  <a:lnTo>
                    <a:pt x="1" y="2774"/>
                  </a:lnTo>
                  <a:lnTo>
                    <a:pt x="6156" y="0"/>
                  </a:lnTo>
                  <a:close/>
                </a:path>
              </a:pathLst>
            </a:custGeom>
            <a:solidFill>
              <a:srgbClr val="4685BC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  <p:sp>
          <p:nvSpPr>
            <p:cNvPr id="745" name="Google Shape;745;p29"/>
            <p:cNvSpPr txBox="1"/>
            <p:nvPr/>
          </p:nvSpPr>
          <p:spPr>
            <a:xfrm>
              <a:off x="1309203" y="1216200"/>
              <a:ext cx="1720514" cy="8680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lvl="0" algn="just" fontAlgn="base">
                <a:spcAft>
                  <a:spcPts val="1200"/>
                </a:spcAft>
              </a:pPr>
              <a:endParaRPr lang="en-US" sz="2000" dirty="0">
                <a:solidFill>
                  <a:prstClr val="black"/>
                </a:solidFill>
                <a:latin typeface="Garamond" pitchFamily="18" charset="0"/>
              </a:endParaRPr>
            </a:p>
            <a:p>
              <a:pPr lvl="0" algn="just" fontAlgn="base">
                <a:spcAft>
                  <a:spcPts val="1200"/>
                </a:spcAft>
              </a:pPr>
              <a:r>
                <a:rPr lang="en-US" sz="2000" b="1" dirty="0">
                  <a:solidFill>
                    <a:prstClr val="black"/>
                  </a:solidFill>
                  <a:latin typeface="Garamond" pitchFamily="18" charset="0"/>
                </a:rPr>
                <a:t>Drought and in Security (</a:t>
              </a:r>
              <a:r>
                <a:rPr lang="en-US" sz="2000" b="1" dirty="0" err="1">
                  <a:solidFill>
                    <a:prstClr val="black"/>
                  </a:solidFill>
                  <a:latin typeface="Garamond" pitchFamily="18" charset="0"/>
                </a:rPr>
                <a:t>Hargelle</a:t>
              </a:r>
              <a:r>
                <a:rPr lang="en-US" sz="2000" b="1" dirty="0">
                  <a:solidFill>
                    <a:prstClr val="black"/>
                  </a:solidFill>
                  <a:latin typeface="Garamond" pitchFamily="18" charset="0"/>
                </a:rPr>
                <a:t>)  in the region has delayed implementation of the PPP pilot interventions, and also cost sharing.</a:t>
              </a:r>
            </a:p>
            <a:p>
              <a:pPr>
                <a:lnSpc>
                  <a:spcPct val="150000"/>
                </a:lnSpc>
              </a:pPr>
              <a:endParaRPr lang="en-US" sz="2000" b="1" dirty="0">
                <a:solidFill>
                  <a:prstClr val="black"/>
                </a:solidFill>
                <a:latin typeface="Garamond" pitchFamily="18" charset="0"/>
              </a:endParaRPr>
            </a:p>
          </p:txBody>
        </p:sp>
      </p:grpSp>
      <p:grpSp>
        <p:nvGrpSpPr>
          <p:cNvPr id="10" name="Google Shape;725;p29">
            <a:extLst>
              <a:ext uri="{FF2B5EF4-FFF2-40B4-BE49-F238E27FC236}">
                <a16:creationId xmlns:a16="http://schemas.microsoft.com/office/drawing/2014/main" id="{B0C60241-F34F-69E7-E4CB-587A68CED326}"/>
              </a:ext>
            </a:extLst>
          </p:cNvPr>
          <p:cNvGrpSpPr/>
          <p:nvPr/>
        </p:nvGrpSpPr>
        <p:grpSpPr>
          <a:xfrm>
            <a:off x="819340" y="3346091"/>
            <a:ext cx="10411040" cy="872424"/>
            <a:chOff x="710275" y="3504893"/>
            <a:chExt cx="2319442" cy="939907"/>
          </a:xfrm>
        </p:grpSpPr>
        <p:sp>
          <p:nvSpPr>
            <p:cNvPr id="11" name="Google Shape;726;p29">
              <a:extLst>
                <a:ext uri="{FF2B5EF4-FFF2-40B4-BE49-F238E27FC236}">
                  <a16:creationId xmlns:a16="http://schemas.microsoft.com/office/drawing/2014/main" id="{1F17E0EA-A88A-6061-8C5C-1FE80F6881C0}"/>
                </a:ext>
              </a:extLst>
            </p:cNvPr>
            <p:cNvSpPr/>
            <p:nvPr/>
          </p:nvSpPr>
          <p:spPr>
            <a:xfrm>
              <a:off x="1106025" y="3586237"/>
              <a:ext cx="1923649" cy="858563"/>
            </a:xfrm>
            <a:custGeom>
              <a:avLst/>
              <a:gdLst/>
              <a:ahLst/>
              <a:cxnLst/>
              <a:rect l="l" t="t" r="r" b="b"/>
              <a:pathLst>
                <a:path w="60616" h="29290" extrusionOk="0">
                  <a:moveTo>
                    <a:pt x="1" y="0"/>
                  </a:moveTo>
                  <a:lnTo>
                    <a:pt x="1" y="29289"/>
                  </a:lnTo>
                  <a:lnTo>
                    <a:pt x="60616" y="29289"/>
                  </a:lnTo>
                  <a:lnTo>
                    <a:pt x="60616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  <p:sp>
          <p:nvSpPr>
            <p:cNvPr id="12" name="Google Shape;727;p29">
              <a:extLst>
                <a:ext uri="{FF2B5EF4-FFF2-40B4-BE49-F238E27FC236}">
                  <a16:creationId xmlns:a16="http://schemas.microsoft.com/office/drawing/2014/main" id="{736959B3-4F08-DBD1-C308-63971303E8F5}"/>
                </a:ext>
              </a:extLst>
            </p:cNvPr>
            <p:cNvSpPr/>
            <p:nvPr/>
          </p:nvSpPr>
          <p:spPr>
            <a:xfrm>
              <a:off x="710275" y="3504893"/>
              <a:ext cx="576225" cy="858592"/>
            </a:xfrm>
            <a:custGeom>
              <a:avLst/>
              <a:gdLst/>
              <a:ahLst/>
              <a:cxnLst/>
              <a:rect l="l" t="t" r="r" b="b"/>
              <a:pathLst>
                <a:path w="19658" h="29291" extrusionOk="0">
                  <a:moveTo>
                    <a:pt x="0" y="1"/>
                  </a:moveTo>
                  <a:lnTo>
                    <a:pt x="0" y="29290"/>
                  </a:lnTo>
                  <a:lnTo>
                    <a:pt x="19657" y="29290"/>
                  </a:lnTo>
                  <a:lnTo>
                    <a:pt x="19657" y="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140">
                <a:buClr>
                  <a:srgbClr val="000000"/>
                </a:buClr>
                <a:buSzPts val="1100"/>
                <a:defRPr/>
              </a:pPr>
              <a:r>
                <a:rPr lang="en" sz="3600" kern="0" dirty="0">
                  <a:solidFill>
                    <a:srgbClr val="FFFFFF"/>
                  </a:solidFill>
                  <a:latin typeface="Garamond" pitchFamily="18" charset="0"/>
                  <a:ea typeface="Fira Sans Extra Condensed Medium"/>
                  <a:cs typeface="Fira Sans Extra Condensed Medium"/>
                  <a:sym typeface="Fira Sans Extra Condensed Medium"/>
                </a:rPr>
                <a:t>03</a:t>
              </a:r>
              <a:endParaRPr sz="1867" kern="0" dirty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  <p:sp>
          <p:nvSpPr>
            <p:cNvPr id="13" name="Google Shape;728;p29">
              <a:extLst>
                <a:ext uri="{FF2B5EF4-FFF2-40B4-BE49-F238E27FC236}">
                  <a16:creationId xmlns:a16="http://schemas.microsoft.com/office/drawing/2014/main" id="{9C4D80FB-BF24-2B0B-F437-64405CA7E5A3}"/>
                </a:ext>
              </a:extLst>
            </p:cNvPr>
            <p:cNvSpPr/>
            <p:nvPr/>
          </p:nvSpPr>
          <p:spPr>
            <a:xfrm>
              <a:off x="1106013" y="4363435"/>
              <a:ext cx="180477" cy="81342"/>
            </a:xfrm>
            <a:custGeom>
              <a:avLst/>
              <a:gdLst/>
              <a:ahLst/>
              <a:cxnLst/>
              <a:rect l="l" t="t" r="r" b="b"/>
              <a:pathLst>
                <a:path w="6157" h="2775" extrusionOk="0">
                  <a:moveTo>
                    <a:pt x="1" y="0"/>
                  </a:moveTo>
                  <a:lnTo>
                    <a:pt x="1" y="2774"/>
                  </a:lnTo>
                  <a:lnTo>
                    <a:pt x="6156" y="0"/>
                  </a:lnTo>
                  <a:close/>
                </a:path>
              </a:pathLst>
            </a:custGeom>
            <a:solidFill>
              <a:srgbClr val="2FC94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  <p:sp>
          <p:nvSpPr>
            <p:cNvPr id="14" name="Google Shape;731;p29">
              <a:extLst>
                <a:ext uri="{FF2B5EF4-FFF2-40B4-BE49-F238E27FC236}">
                  <a16:creationId xmlns:a16="http://schemas.microsoft.com/office/drawing/2014/main" id="{3C52503F-33CA-5995-B957-EA9A3930799B}"/>
                </a:ext>
              </a:extLst>
            </p:cNvPr>
            <p:cNvSpPr txBox="1"/>
            <p:nvPr/>
          </p:nvSpPr>
          <p:spPr>
            <a:xfrm>
              <a:off x="1362618" y="3697341"/>
              <a:ext cx="1667099" cy="3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just">
                <a:lnSpc>
                  <a:spcPct val="115000"/>
                </a:lnSpc>
              </a:pPr>
              <a:r>
                <a:rPr lang="en-US" sz="2000" b="1" dirty="0">
                  <a:solidFill>
                    <a:prstClr val="black"/>
                  </a:solidFill>
                  <a:latin typeface="Garamond" pitchFamily="18" charset="0"/>
                </a:rPr>
                <a:t>The </a:t>
              </a:r>
              <a:r>
                <a:rPr lang="en-GB" sz="2000" b="1" dirty="0">
                  <a:solidFill>
                    <a:prstClr val="black"/>
                  </a:solidFill>
                  <a:latin typeface="Garamond" pitchFamily="18" charset="0"/>
                  <a:cs typeface="Calibri" panose="020F0502020204030204" pitchFamily="34" charset="0"/>
                </a:rPr>
                <a:t>g</a:t>
              </a:r>
              <a:r>
                <a:rPr lang="en-GB" sz="2000" b="1" dirty="0">
                  <a:solidFill>
                    <a:prstClr val="black"/>
                  </a:solidFill>
                  <a:latin typeface="Garamond" pitchFamily="18" charset="0"/>
                  <a:ea typeface="Times New Roman" panose="02020603050405020304" pitchFamily="18" charset="0"/>
                  <a:cs typeface="Calibri" panose="020F0502020204030204" pitchFamily="34" charset="0"/>
                </a:rPr>
                <a:t>overnment policy for trans-boundary diseases vaccination (considered a public good) </a:t>
              </a:r>
            </a:p>
          </p:txBody>
        </p:sp>
      </p:grpSp>
      <p:grpSp>
        <p:nvGrpSpPr>
          <p:cNvPr id="15" name="Google Shape;725;p29">
            <a:extLst>
              <a:ext uri="{FF2B5EF4-FFF2-40B4-BE49-F238E27FC236}">
                <a16:creationId xmlns:a16="http://schemas.microsoft.com/office/drawing/2014/main" id="{3D344272-CC18-69BC-84C4-EFF00E586800}"/>
              </a:ext>
            </a:extLst>
          </p:cNvPr>
          <p:cNvGrpSpPr/>
          <p:nvPr/>
        </p:nvGrpSpPr>
        <p:grpSpPr>
          <a:xfrm>
            <a:off x="832684" y="4537672"/>
            <a:ext cx="10398779" cy="770141"/>
            <a:chOff x="710275" y="3504893"/>
            <a:chExt cx="2319442" cy="939907"/>
          </a:xfrm>
        </p:grpSpPr>
        <p:sp>
          <p:nvSpPr>
            <p:cNvPr id="16" name="Google Shape;726;p29">
              <a:extLst>
                <a:ext uri="{FF2B5EF4-FFF2-40B4-BE49-F238E27FC236}">
                  <a16:creationId xmlns:a16="http://schemas.microsoft.com/office/drawing/2014/main" id="{513EFEFE-F5C8-E942-E6DD-A61A31177752}"/>
                </a:ext>
              </a:extLst>
            </p:cNvPr>
            <p:cNvSpPr/>
            <p:nvPr/>
          </p:nvSpPr>
          <p:spPr>
            <a:xfrm>
              <a:off x="1106025" y="3586237"/>
              <a:ext cx="1923649" cy="858563"/>
            </a:xfrm>
            <a:custGeom>
              <a:avLst/>
              <a:gdLst/>
              <a:ahLst/>
              <a:cxnLst/>
              <a:rect l="l" t="t" r="r" b="b"/>
              <a:pathLst>
                <a:path w="60616" h="29290" extrusionOk="0">
                  <a:moveTo>
                    <a:pt x="1" y="0"/>
                  </a:moveTo>
                  <a:lnTo>
                    <a:pt x="1" y="29289"/>
                  </a:lnTo>
                  <a:lnTo>
                    <a:pt x="60616" y="29289"/>
                  </a:lnTo>
                  <a:lnTo>
                    <a:pt x="60616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endParaRPr sz="1867" kern="0" dirty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  <p:sp>
          <p:nvSpPr>
            <p:cNvPr id="17" name="Google Shape;727;p29">
              <a:extLst>
                <a:ext uri="{FF2B5EF4-FFF2-40B4-BE49-F238E27FC236}">
                  <a16:creationId xmlns:a16="http://schemas.microsoft.com/office/drawing/2014/main" id="{B95EBF1D-500F-9EF1-8467-E7B69393ADFF}"/>
                </a:ext>
              </a:extLst>
            </p:cNvPr>
            <p:cNvSpPr/>
            <p:nvPr/>
          </p:nvSpPr>
          <p:spPr>
            <a:xfrm>
              <a:off x="710275" y="3504893"/>
              <a:ext cx="576225" cy="858592"/>
            </a:xfrm>
            <a:custGeom>
              <a:avLst/>
              <a:gdLst/>
              <a:ahLst/>
              <a:cxnLst/>
              <a:rect l="l" t="t" r="r" b="b"/>
              <a:pathLst>
                <a:path w="19658" h="29291" extrusionOk="0">
                  <a:moveTo>
                    <a:pt x="0" y="1"/>
                  </a:moveTo>
                  <a:lnTo>
                    <a:pt x="0" y="29290"/>
                  </a:lnTo>
                  <a:lnTo>
                    <a:pt x="19657" y="29290"/>
                  </a:lnTo>
                  <a:lnTo>
                    <a:pt x="1965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140">
                <a:buClr>
                  <a:srgbClr val="000000"/>
                </a:buClr>
                <a:buSzPts val="1100"/>
                <a:defRPr/>
              </a:pPr>
              <a:r>
                <a:rPr lang="en" sz="3600" kern="0" dirty="0">
                  <a:solidFill>
                    <a:srgbClr val="FFFFFF"/>
                  </a:solidFill>
                  <a:latin typeface="Garamond" pitchFamily="18" charset="0"/>
                  <a:cs typeface="Arial"/>
                  <a:sym typeface="Fira Sans Extra Condensed Medium"/>
                </a:rPr>
                <a:t>04</a:t>
              </a:r>
              <a:endParaRPr sz="1867" kern="0" dirty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  <p:sp>
          <p:nvSpPr>
            <p:cNvPr id="18" name="Google Shape;728;p29">
              <a:extLst>
                <a:ext uri="{FF2B5EF4-FFF2-40B4-BE49-F238E27FC236}">
                  <a16:creationId xmlns:a16="http://schemas.microsoft.com/office/drawing/2014/main" id="{E1EE3201-4271-3457-A703-59E9F0277C0F}"/>
                </a:ext>
              </a:extLst>
            </p:cNvPr>
            <p:cNvSpPr/>
            <p:nvPr/>
          </p:nvSpPr>
          <p:spPr>
            <a:xfrm>
              <a:off x="1106013" y="4363435"/>
              <a:ext cx="180477" cy="81342"/>
            </a:xfrm>
            <a:custGeom>
              <a:avLst/>
              <a:gdLst/>
              <a:ahLst/>
              <a:cxnLst/>
              <a:rect l="l" t="t" r="r" b="b"/>
              <a:pathLst>
                <a:path w="6157" h="2775" extrusionOk="0">
                  <a:moveTo>
                    <a:pt x="1" y="0"/>
                  </a:moveTo>
                  <a:lnTo>
                    <a:pt x="1" y="2774"/>
                  </a:lnTo>
                  <a:lnTo>
                    <a:pt x="6156" y="0"/>
                  </a:lnTo>
                  <a:close/>
                </a:path>
              </a:pathLst>
            </a:custGeom>
            <a:solidFill>
              <a:srgbClr val="2FC94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731;p29">
              <a:extLst>
                <a:ext uri="{FF2B5EF4-FFF2-40B4-BE49-F238E27FC236}">
                  <a16:creationId xmlns:a16="http://schemas.microsoft.com/office/drawing/2014/main" id="{4EA1D439-FBAA-89FC-D45C-ABE24AC56AB6}"/>
                </a:ext>
              </a:extLst>
            </p:cNvPr>
            <p:cNvSpPr txBox="1"/>
            <p:nvPr/>
          </p:nvSpPr>
          <p:spPr>
            <a:xfrm>
              <a:off x="1362618" y="3697341"/>
              <a:ext cx="1667099" cy="36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r>
                <a:rPr lang="en-US" sz="2000" b="1" dirty="0">
                  <a:solidFill>
                    <a:prstClr val="black"/>
                  </a:solidFill>
                  <a:latin typeface="Garamond" pitchFamily="18" charset="0"/>
                </a:rPr>
                <a:t>Weak coordination and working relation between different Developmental actors</a:t>
              </a:r>
              <a:endParaRPr lang="en-US" sz="2000" b="1" kern="0" dirty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</p:grpSp>
      <p:grpSp>
        <p:nvGrpSpPr>
          <p:cNvPr id="3" name="Google Shape;725;p29">
            <a:extLst>
              <a:ext uri="{FF2B5EF4-FFF2-40B4-BE49-F238E27FC236}">
                <a16:creationId xmlns:a16="http://schemas.microsoft.com/office/drawing/2014/main" id="{386487AC-EF31-D880-1C95-6C1518330483}"/>
              </a:ext>
            </a:extLst>
          </p:cNvPr>
          <p:cNvGrpSpPr/>
          <p:nvPr/>
        </p:nvGrpSpPr>
        <p:grpSpPr>
          <a:xfrm>
            <a:off x="846035" y="5492935"/>
            <a:ext cx="10398585" cy="770141"/>
            <a:chOff x="710275" y="3504893"/>
            <a:chExt cx="2319399" cy="939907"/>
          </a:xfrm>
        </p:grpSpPr>
        <p:sp>
          <p:nvSpPr>
            <p:cNvPr id="4" name="Google Shape;726;p29">
              <a:extLst>
                <a:ext uri="{FF2B5EF4-FFF2-40B4-BE49-F238E27FC236}">
                  <a16:creationId xmlns:a16="http://schemas.microsoft.com/office/drawing/2014/main" id="{E84C1208-9309-5DE2-B32B-7F22B0DEE75A}"/>
                </a:ext>
              </a:extLst>
            </p:cNvPr>
            <p:cNvSpPr/>
            <p:nvPr/>
          </p:nvSpPr>
          <p:spPr>
            <a:xfrm>
              <a:off x="1106025" y="3586237"/>
              <a:ext cx="1923649" cy="858563"/>
            </a:xfrm>
            <a:custGeom>
              <a:avLst/>
              <a:gdLst/>
              <a:ahLst/>
              <a:cxnLst/>
              <a:rect l="l" t="t" r="r" b="b"/>
              <a:pathLst>
                <a:path w="60616" h="29290" extrusionOk="0">
                  <a:moveTo>
                    <a:pt x="1" y="0"/>
                  </a:moveTo>
                  <a:lnTo>
                    <a:pt x="1" y="29289"/>
                  </a:lnTo>
                  <a:lnTo>
                    <a:pt x="60616" y="29289"/>
                  </a:lnTo>
                  <a:lnTo>
                    <a:pt x="60616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" name="Google Shape;727;p29">
              <a:extLst>
                <a:ext uri="{FF2B5EF4-FFF2-40B4-BE49-F238E27FC236}">
                  <a16:creationId xmlns:a16="http://schemas.microsoft.com/office/drawing/2014/main" id="{5BD74011-3A32-110A-FB3D-EC3B5775B26E}"/>
                </a:ext>
              </a:extLst>
            </p:cNvPr>
            <p:cNvSpPr/>
            <p:nvPr/>
          </p:nvSpPr>
          <p:spPr>
            <a:xfrm>
              <a:off x="710275" y="3504893"/>
              <a:ext cx="576225" cy="858592"/>
            </a:xfrm>
            <a:custGeom>
              <a:avLst/>
              <a:gdLst/>
              <a:ahLst/>
              <a:cxnLst/>
              <a:rect l="l" t="t" r="r" b="b"/>
              <a:pathLst>
                <a:path w="19658" h="29291" extrusionOk="0">
                  <a:moveTo>
                    <a:pt x="0" y="1"/>
                  </a:moveTo>
                  <a:lnTo>
                    <a:pt x="0" y="29290"/>
                  </a:lnTo>
                  <a:lnTo>
                    <a:pt x="19657" y="29290"/>
                  </a:lnTo>
                  <a:lnTo>
                    <a:pt x="19657" y="1"/>
                  </a:lnTo>
                  <a:close/>
                </a:path>
              </a:pathLst>
            </a:custGeom>
            <a:solidFill>
              <a:srgbClr val="69E78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140">
                <a:buClr>
                  <a:srgbClr val="000000"/>
                </a:buClr>
                <a:buSzPts val="1100"/>
                <a:defRPr/>
              </a:pPr>
              <a:r>
                <a:rPr lang="en" sz="3600" kern="0" dirty="0">
                  <a:solidFill>
                    <a:srgbClr val="FFFFFF"/>
                  </a:solidFill>
                  <a:latin typeface="Fira Sans Extra Condensed Medium"/>
                  <a:cs typeface="Arial"/>
                  <a:sym typeface="Fira Sans Extra Condensed Medium"/>
                </a:rPr>
                <a:t>05</a:t>
              </a:r>
              <a:endParaRPr sz="1867" kern="0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" name="Google Shape;728;p29">
              <a:extLst>
                <a:ext uri="{FF2B5EF4-FFF2-40B4-BE49-F238E27FC236}">
                  <a16:creationId xmlns:a16="http://schemas.microsoft.com/office/drawing/2014/main" id="{0D58E2FB-4247-C021-3B42-ADCB4956D84C}"/>
                </a:ext>
              </a:extLst>
            </p:cNvPr>
            <p:cNvSpPr/>
            <p:nvPr/>
          </p:nvSpPr>
          <p:spPr>
            <a:xfrm>
              <a:off x="1106013" y="4363435"/>
              <a:ext cx="180477" cy="81342"/>
            </a:xfrm>
            <a:custGeom>
              <a:avLst/>
              <a:gdLst/>
              <a:ahLst/>
              <a:cxnLst/>
              <a:rect l="l" t="t" r="r" b="b"/>
              <a:pathLst>
                <a:path w="6157" h="2775" extrusionOk="0">
                  <a:moveTo>
                    <a:pt x="1" y="0"/>
                  </a:moveTo>
                  <a:lnTo>
                    <a:pt x="1" y="2774"/>
                  </a:lnTo>
                  <a:lnTo>
                    <a:pt x="6156" y="0"/>
                  </a:lnTo>
                  <a:close/>
                </a:path>
              </a:pathLst>
            </a:custGeom>
            <a:solidFill>
              <a:srgbClr val="2FC94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" name="Google Shape;731;p29">
              <a:extLst>
                <a:ext uri="{FF2B5EF4-FFF2-40B4-BE49-F238E27FC236}">
                  <a16:creationId xmlns:a16="http://schemas.microsoft.com/office/drawing/2014/main" id="{9B7D31F1-AE1C-5E39-091D-4068609C6E9C}"/>
                </a:ext>
              </a:extLst>
            </p:cNvPr>
            <p:cNvSpPr txBox="1"/>
            <p:nvPr/>
          </p:nvSpPr>
          <p:spPr>
            <a:xfrm>
              <a:off x="1357435" y="3895077"/>
              <a:ext cx="1667099" cy="3657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40">
                <a:buClr>
                  <a:srgbClr val="000000"/>
                </a:buClr>
                <a:defRPr/>
              </a:pPr>
              <a:r>
                <a:rPr lang="en-GB" sz="2000" b="1" dirty="0">
                  <a:solidFill>
                    <a:prstClr val="black"/>
                  </a:solidFill>
                  <a:latin typeface="Garamond" pitchFamily="18" charset="0"/>
                  <a:cs typeface="Calibri" panose="020F0502020204030204" pitchFamily="34" charset="0"/>
                </a:rPr>
                <a:t>Illegal drugs and price fluctuation</a:t>
              </a:r>
              <a:endParaRPr lang="en-US" sz="2000" b="1" kern="0" dirty="0">
                <a:solidFill>
                  <a:srgbClr val="000000"/>
                </a:solidFill>
                <a:latin typeface="Garamond" pitchFamily="18" charset="0"/>
                <a:cs typeface="Arial"/>
                <a:sym typeface="Arial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19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9942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30CDC55-A7F2-3768-486D-ACD20F4226B8}"/>
              </a:ext>
            </a:extLst>
          </p:cNvPr>
          <p:cNvSpPr/>
          <p:nvPr/>
        </p:nvSpPr>
        <p:spPr>
          <a:xfrm>
            <a:off x="2006185" y="2166732"/>
            <a:ext cx="4370915" cy="944472"/>
          </a:xfrm>
          <a:custGeom>
            <a:avLst/>
            <a:gdLst>
              <a:gd name="connsiteX0" fmla="*/ 4048812 w 4370914"/>
              <a:gd name="connsiteY0" fmla="*/ 944473 h 944472"/>
              <a:gd name="connsiteX1" fmla="*/ 2024406 w 4370914"/>
              <a:gd name="connsiteY1" fmla="*/ 944473 h 944472"/>
              <a:gd name="connsiteX2" fmla="*/ 0 w 4370914"/>
              <a:gd name="connsiteY2" fmla="*/ 944473 h 944472"/>
              <a:gd name="connsiteX3" fmla="*/ 0 w 4370914"/>
              <a:gd name="connsiteY3" fmla="*/ 472306 h 944472"/>
              <a:gd name="connsiteX4" fmla="*/ 0 w 4370914"/>
              <a:gd name="connsiteY4" fmla="*/ 0 h 944472"/>
              <a:gd name="connsiteX5" fmla="*/ 2024406 w 4370914"/>
              <a:gd name="connsiteY5" fmla="*/ 0 h 944472"/>
              <a:gd name="connsiteX6" fmla="*/ 4048812 w 4370914"/>
              <a:gd name="connsiteY6" fmla="*/ 0 h 944472"/>
              <a:gd name="connsiteX7" fmla="*/ 4370915 w 4370914"/>
              <a:gd name="connsiteY7" fmla="*/ 472306 h 944472"/>
              <a:gd name="connsiteX8" fmla="*/ 4048812 w 4370914"/>
              <a:gd name="connsiteY8" fmla="*/ 944473 h 94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70914" h="944472">
                <a:moveTo>
                  <a:pt x="4048812" y="944473"/>
                </a:moveTo>
                <a:lnTo>
                  <a:pt x="2024406" y="944473"/>
                </a:lnTo>
                <a:lnTo>
                  <a:pt x="0" y="944473"/>
                </a:lnTo>
                <a:lnTo>
                  <a:pt x="0" y="472306"/>
                </a:lnTo>
                <a:lnTo>
                  <a:pt x="0" y="0"/>
                </a:lnTo>
                <a:lnTo>
                  <a:pt x="2024406" y="0"/>
                </a:lnTo>
                <a:lnTo>
                  <a:pt x="4048812" y="0"/>
                </a:lnTo>
                <a:lnTo>
                  <a:pt x="4370915" y="472306"/>
                </a:lnTo>
                <a:lnTo>
                  <a:pt x="4048812" y="944473"/>
                </a:lnTo>
                <a:close/>
              </a:path>
            </a:pathLst>
          </a:custGeom>
          <a:solidFill>
            <a:schemeClr val="accent1"/>
          </a:solidFill>
          <a:ln w="13895" cap="flat">
            <a:noFill/>
            <a:prstDash val="solid"/>
            <a:miter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1D5AA9E-0696-46C2-6826-BA7E893F81C5}"/>
              </a:ext>
            </a:extLst>
          </p:cNvPr>
          <p:cNvSpPr/>
          <p:nvPr/>
        </p:nvSpPr>
        <p:spPr>
          <a:xfrm>
            <a:off x="1872533" y="3031433"/>
            <a:ext cx="330587" cy="266610"/>
          </a:xfrm>
          <a:custGeom>
            <a:avLst/>
            <a:gdLst>
              <a:gd name="connsiteX0" fmla="*/ 330586 w 330586"/>
              <a:gd name="connsiteY0" fmla="*/ 33239 h 266610"/>
              <a:gd name="connsiteX1" fmla="*/ 2781 w 330586"/>
              <a:gd name="connsiteY1" fmla="*/ 266611 h 266610"/>
              <a:gd name="connsiteX2" fmla="*/ 0 w 330586"/>
              <a:gd name="connsiteY2" fmla="*/ 25034 h 266610"/>
              <a:gd name="connsiteX3" fmla="*/ 263968 w 330586"/>
              <a:gd name="connsiteY3" fmla="*/ 0 h 266610"/>
              <a:gd name="connsiteX4" fmla="*/ 330586 w 330586"/>
              <a:gd name="connsiteY4" fmla="*/ 33239 h 26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586" h="266610">
                <a:moveTo>
                  <a:pt x="330586" y="33239"/>
                </a:moveTo>
                <a:lnTo>
                  <a:pt x="2781" y="266611"/>
                </a:lnTo>
                <a:lnTo>
                  <a:pt x="0" y="25034"/>
                </a:lnTo>
                <a:lnTo>
                  <a:pt x="263968" y="0"/>
                </a:lnTo>
                <a:lnTo>
                  <a:pt x="330586" y="3323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38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3AE48D9-B198-16F8-1984-B159B3963E74}"/>
              </a:ext>
            </a:extLst>
          </p:cNvPr>
          <p:cNvSpPr/>
          <p:nvPr/>
        </p:nvSpPr>
        <p:spPr>
          <a:xfrm>
            <a:off x="1872533" y="3548660"/>
            <a:ext cx="4370915" cy="944472"/>
          </a:xfrm>
          <a:custGeom>
            <a:avLst/>
            <a:gdLst>
              <a:gd name="connsiteX0" fmla="*/ 4048812 w 4370914"/>
              <a:gd name="connsiteY0" fmla="*/ 944473 h 944472"/>
              <a:gd name="connsiteX1" fmla="*/ 2024406 w 4370914"/>
              <a:gd name="connsiteY1" fmla="*/ 944473 h 944472"/>
              <a:gd name="connsiteX2" fmla="*/ 0 w 4370914"/>
              <a:gd name="connsiteY2" fmla="*/ 944473 h 944472"/>
              <a:gd name="connsiteX3" fmla="*/ 0 w 4370914"/>
              <a:gd name="connsiteY3" fmla="*/ 472167 h 944472"/>
              <a:gd name="connsiteX4" fmla="*/ 0 w 4370914"/>
              <a:gd name="connsiteY4" fmla="*/ 0 h 944472"/>
              <a:gd name="connsiteX5" fmla="*/ 2024406 w 4370914"/>
              <a:gd name="connsiteY5" fmla="*/ 0 h 944472"/>
              <a:gd name="connsiteX6" fmla="*/ 4048812 w 4370914"/>
              <a:gd name="connsiteY6" fmla="*/ 0 h 944472"/>
              <a:gd name="connsiteX7" fmla="*/ 4370915 w 4370914"/>
              <a:gd name="connsiteY7" fmla="*/ 472167 h 944472"/>
              <a:gd name="connsiteX8" fmla="*/ 4048812 w 4370914"/>
              <a:gd name="connsiteY8" fmla="*/ 944473 h 94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70914" h="944472">
                <a:moveTo>
                  <a:pt x="4048812" y="944473"/>
                </a:moveTo>
                <a:lnTo>
                  <a:pt x="2024406" y="944473"/>
                </a:lnTo>
                <a:lnTo>
                  <a:pt x="0" y="944473"/>
                </a:lnTo>
                <a:lnTo>
                  <a:pt x="0" y="472167"/>
                </a:lnTo>
                <a:lnTo>
                  <a:pt x="0" y="0"/>
                </a:lnTo>
                <a:lnTo>
                  <a:pt x="2024406" y="0"/>
                </a:lnTo>
                <a:lnTo>
                  <a:pt x="4048812" y="0"/>
                </a:lnTo>
                <a:lnTo>
                  <a:pt x="4370915" y="472167"/>
                </a:lnTo>
                <a:lnTo>
                  <a:pt x="4048812" y="944473"/>
                </a:lnTo>
                <a:close/>
              </a:path>
            </a:pathLst>
          </a:custGeom>
          <a:solidFill>
            <a:schemeClr val="accent2"/>
          </a:solidFill>
          <a:ln w="13895" cap="flat">
            <a:noFill/>
            <a:prstDash val="solid"/>
            <a:miter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52A5E14-A238-43B2-45BA-945DEE4D67CC}"/>
              </a:ext>
            </a:extLst>
          </p:cNvPr>
          <p:cNvSpPr/>
          <p:nvPr/>
        </p:nvSpPr>
        <p:spPr>
          <a:xfrm>
            <a:off x="1872533" y="4459764"/>
            <a:ext cx="330587" cy="266749"/>
          </a:xfrm>
          <a:custGeom>
            <a:avLst/>
            <a:gdLst>
              <a:gd name="connsiteX0" fmla="*/ 330586 w 330586"/>
              <a:gd name="connsiteY0" fmla="*/ 33378 h 266749"/>
              <a:gd name="connsiteX1" fmla="*/ 2781 w 330586"/>
              <a:gd name="connsiteY1" fmla="*/ 266750 h 266749"/>
              <a:gd name="connsiteX2" fmla="*/ 0 w 330586"/>
              <a:gd name="connsiteY2" fmla="*/ 25034 h 266749"/>
              <a:gd name="connsiteX3" fmla="*/ 263968 w 330586"/>
              <a:gd name="connsiteY3" fmla="*/ 0 h 266749"/>
              <a:gd name="connsiteX4" fmla="*/ 330586 w 330586"/>
              <a:gd name="connsiteY4" fmla="*/ 33378 h 26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586" h="266749">
                <a:moveTo>
                  <a:pt x="330586" y="33378"/>
                </a:moveTo>
                <a:lnTo>
                  <a:pt x="2781" y="266750"/>
                </a:lnTo>
                <a:lnTo>
                  <a:pt x="0" y="25034"/>
                </a:lnTo>
                <a:lnTo>
                  <a:pt x="263968" y="0"/>
                </a:lnTo>
                <a:lnTo>
                  <a:pt x="330586" y="33378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138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2CF1F52-3CF3-9699-AC9A-752DD3C7FF09}"/>
              </a:ext>
            </a:extLst>
          </p:cNvPr>
          <p:cNvSpPr/>
          <p:nvPr/>
        </p:nvSpPr>
        <p:spPr>
          <a:xfrm>
            <a:off x="2037826" y="5122837"/>
            <a:ext cx="4370915" cy="944472"/>
          </a:xfrm>
          <a:custGeom>
            <a:avLst/>
            <a:gdLst>
              <a:gd name="connsiteX0" fmla="*/ 4048812 w 4370914"/>
              <a:gd name="connsiteY0" fmla="*/ 944473 h 944472"/>
              <a:gd name="connsiteX1" fmla="*/ 2024406 w 4370914"/>
              <a:gd name="connsiteY1" fmla="*/ 944473 h 944472"/>
              <a:gd name="connsiteX2" fmla="*/ 0 w 4370914"/>
              <a:gd name="connsiteY2" fmla="*/ 944473 h 944472"/>
              <a:gd name="connsiteX3" fmla="*/ 0 w 4370914"/>
              <a:gd name="connsiteY3" fmla="*/ 472167 h 944472"/>
              <a:gd name="connsiteX4" fmla="*/ 0 w 4370914"/>
              <a:gd name="connsiteY4" fmla="*/ 0 h 944472"/>
              <a:gd name="connsiteX5" fmla="*/ 2024406 w 4370914"/>
              <a:gd name="connsiteY5" fmla="*/ 0 h 944472"/>
              <a:gd name="connsiteX6" fmla="*/ 4048812 w 4370914"/>
              <a:gd name="connsiteY6" fmla="*/ 0 h 944472"/>
              <a:gd name="connsiteX7" fmla="*/ 4370915 w 4370914"/>
              <a:gd name="connsiteY7" fmla="*/ 472167 h 944472"/>
              <a:gd name="connsiteX8" fmla="*/ 4048812 w 4370914"/>
              <a:gd name="connsiteY8" fmla="*/ 944473 h 94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70914" h="944472">
                <a:moveTo>
                  <a:pt x="4048812" y="944473"/>
                </a:moveTo>
                <a:lnTo>
                  <a:pt x="2024406" y="944473"/>
                </a:lnTo>
                <a:lnTo>
                  <a:pt x="0" y="944473"/>
                </a:lnTo>
                <a:lnTo>
                  <a:pt x="0" y="472167"/>
                </a:lnTo>
                <a:lnTo>
                  <a:pt x="0" y="0"/>
                </a:lnTo>
                <a:lnTo>
                  <a:pt x="2024406" y="0"/>
                </a:lnTo>
                <a:lnTo>
                  <a:pt x="4048812" y="0"/>
                </a:lnTo>
                <a:lnTo>
                  <a:pt x="4370915" y="472167"/>
                </a:lnTo>
                <a:lnTo>
                  <a:pt x="4048812" y="944473"/>
                </a:lnTo>
                <a:close/>
              </a:path>
            </a:pathLst>
          </a:custGeom>
          <a:solidFill>
            <a:schemeClr val="accent4"/>
          </a:solidFill>
          <a:ln w="13895" cap="flat">
            <a:noFill/>
            <a:prstDash val="solid"/>
            <a:miter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8DF94D-20CF-427C-2026-8D2733568D84}"/>
              </a:ext>
            </a:extLst>
          </p:cNvPr>
          <p:cNvSpPr/>
          <p:nvPr/>
        </p:nvSpPr>
        <p:spPr>
          <a:xfrm>
            <a:off x="1872533" y="5888086"/>
            <a:ext cx="330587" cy="266749"/>
          </a:xfrm>
          <a:custGeom>
            <a:avLst/>
            <a:gdLst>
              <a:gd name="connsiteX0" fmla="*/ 330586 w 330586"/>
              <a:gd name="connsiteY0" fmla="*/ 33378 h 266749"/>
              <a:gd name="connsiteX1" fmla="*/ 2781 w 330586"/>
              <a:gd name="connsiteY1" fmla="*/ 266750 h 266749"/>
              <a:gd name="connsiteX2" fmla="*/ 0 w 330586"/>
              <a:gd name="connsiteY2" fmla="*/ 25034 h 266749"/>
              <a:gd name="connsiteX3" fmla="*/ 263968 w 330586"/>
              <a:gd name="connsiteY3" fmla="*/ 0 h 266749"/>
              <a:gd name="connsiteX4" fmla="*/ 330586 w 330586"/>
              <a:gd name="connsiteY4" fmla="*/ 33378 h 26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586" h="266749">
                <a:moveTo>
                  <a:pt x="330586" y="33378"/>
                </a:moveTo>
                <a:lnTo>
                  <a:pt x="2781" y="266750"/>
                </a:lnTo>
                <a:lnTo>
                  <a:pt x="0" y="25034"/>
                </a:lnTo>
                <a:lnTo>
                  <a:pt x="263968" y="0"/>
                </a:lnTo>
                <a:lnTo>
                  <a:pt x="330586" y="33378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138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BFA538E-3323-700A-892B-0D8C03CFC01A}"/>
              </a:ext>
            </a:extLst>
          </p:cNvPr>
          <p:cNvSpPr/>
          <p:nvPr/>
        </p:nvSpPr>
        <p:spPr>
          <a:xfrm>
            <a:off x="1875314" y="925249"/>
            <a:ext cx="4370915" cy="944471"/>
          </a:xfrm>
          <a:custGeom>
            <a:avLst/>
            <a:gdLst>
              <a:gd name="connsiteX0" fmla="*/ 4048812 w 4370914"/>
              <a:gd name="connsiteY0" fmla="*/ 944473 h 944472"/>
              <a:gd name="connsiteX1" fmla="*/ 2024406 w 4370914"/>
              <a:gd name="connsiteY1" fmla="*/ 944473 h 944472"/>
              <a:gd name="connsiteX2" fmla="*/ 0 w 4370914"/>
              <a:gd name="connsiteY2" fmla="*/ 944473 h 944472"/>
              <a:gd name="connsiteX3" fmla="*/ 0 w 4370914"/>
              <a:gd name="connsiteY3" fmla="*/ 472167 h 944472"/>
              <a:gd name="connsiteX4" fmla="*/ 0 w 4370914"/>
              <a:gd name="connsiteY4" fmla="*/ 0 h 944472"/>
              <a:gd name="connsiteX5" fmla="*/ 2024406 w 4370914"/>
              <a:gd name="connsiteY5" fmla="*/ 0 h 944472"/>
              <a:gd name="connsiteX6" fmla="*/ 4048812 w 4370914"/>
              <a:gd name="connsiteY6" fmla="*/ 0 h 944472"/>
              <a:gd name="connsiteX7" fmla="*/ 4370915 w 4370914"/>
              <a:gd name="connsiteY7" fmla="*/ 472167 h 944472"/>
              <a:gd name="connsiteX8" fmla="*/ 4048812 w 4370914"/>
              <a:gd name="connsiteY8" fmla="*/ 944473 h 94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70914" h="944472">
                <a:moveTo>
                  <a:pt x="4048812" y="944473"/>
                </a:moveTo>
                <a:lnTo>
                  <a:pt x="2024406" y="944473"/>
                </a:lnTo>
                <a:lnTo>
                  <a:pt x="0" y="944473"/>
                </a:lnTo>
                <a:lnTo>
                  <a:pt x="0" y="472167"/>
                </a:lnTo>
                <a:lnTo>
                  <a:pt x="0" y="0"/>
                </a:lnTo>
                <a:lnTo>
                  <a:pt x="2024406" y="0"/>
                </a:lnTo>
                <a:lnTo>
                  <a:pt x="4048812" y="0"/>
                </a:lnTo>
                <a:lnTo>
                  <a:pt x="4370915" y="472167"/>
                </a:lnTo>
                <a:lnTo>
                  <a:pt x="4048812" y="944473"/>
                </a:lnTo>
                <a:close/>
              </a:path>
            </a:pathLst>
          </a:custGeom>
          <a:solidFill>
            <a:schemeClr val="tx2"/>
          </a:solidFill>
          <a:ln w="13895" cap="flat">
            <a:noFill/>
            <a:prstDash val="solid"/>
            <a:miter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lnSpc>
                <a:spcPct val="150000"/>
              </a:lnSpc>
              <a:spcBef>
                <a:spcPts val="1000"/>
              </a:spcBef>
            </a:pPr>
            <a:r>
              <a:rPr lang="en-US" sz="2000" b="1" dirty="0">
                <a:solidFill>
                  <a:schemeClr val="bg1"/>
                </a:solidFill>
                <a:latin typeface="Garamond" pitchFamily="18" charset="0"/>
              </a:rPr>
              <a:t>            </a:t>
            </a:r>
          </a:p>
          <a:p>
            <a:pPr algn="ctr">
              <a:lnSpc>
                <a:spcPct val="150000"/>
              </a:lnSpc>
              <a:spcBef>
                <a:spcPts val="1000"/>
              </a:spcBef>
            </a:pPr>
            <a:r>
              <a:rPr lang="en-US" b="1" dirty="0">
                <a:solidFill>
                  <a:schemeClr val="bg1"/>
                </a:solidFill>
                <a:latin typeface="Garamond" pitchFamily="18" charset="0"/>
              </a:rPr>
              <a:t>In</a:t>
            </a:r>
            <a:r>
              <a:rPr lang="x-none" b="1">
                <a:solidFill>
                  <a:schemeClr val="bg1"/>
                </a:solidFill>
                <a:latin typeface="Garamond" pitchFamily="18" charset="0"/>
              </a:rPr>
              <a:t>troducation</a:t>
            </a:r>
            <a:r>
              <a:rPr lang="en-US" b="1" dirty="0">
                <a:solidFill>
                  <a:schemeClr val="bg1"/>
                </a:solidFill>
                <a:latin typeface="Garamond" pitchFamily="18" charset="0"/>
              </a:rPr>
              <a:t> PPP services delivery</a:t>
            </a:r>
            <a:endParaRPr lang="en-US" sz="2000" b="1" dirty="0">
              <a:solidFill>
                <a:schemeClr val="bg1"/>
              </a:solidFill>
              <a:latin typeface="Garamond" pitchFamily="18" charset="0"/>
            </a:endParaRPr>
          </a:p>
          <a:p>
            <a:pPr lvl="0" algn="ctr">
              <a:lnSpc>
                <a:spcPct val="150000"/>
              </a:lnSpc>
              <a:spcBef>
                <a:spcPts val="1000"/>
              </a:spcBef>
            </a:pPr>
            <a:endParaRPr lang="x-none" sz="20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5E8E5DF-3923-EB5E-BE22-C62DF5F1D38F}"/>
              </a:ext>
            </a:extLst>
          </p:cNvPr>
          <p:cNvSpPr/>
          <p:nvPr/>
        </p:nvSpPr>
        <p:spPr>
          <a:xfrm>
            <a:off x="1872533" y="1602975"/>
            <a:ext cx="330587" cy="266749"/>
          </a:xfrm>
          <a:custGeom>
            <a:avLst/>
            <a:gdLst>
              <a:gd name="connsiteX0" fmla="*/ 330586 w 330586"/>
              <a:gd name="connsiteY0" fmla="*/ 33379 h 266749"/>
              <a:gd name="connsiteX1" fmla="*/ 2781 w 330586"/>
              <a:gd name="connsiteY1" fmla="*/ 266750 h 266749"/>
              <a:gd name="connsiteX2" fmla="*/ 0 w 330586"/>
              <a:gd name="connsiteY2" fmla="*/ 25034 h 266749"/>
              <a:gd name="connsiteX3" fmla="*/ 263968 w 330586"/>
              <a:gd name="connsiteY3" fmla="*/ 0 h 266749"/>
              <a:gd name="connsiteX4" fmla="*/ 330586 w 330586"/>
              <a:gd name="connsiteY4" fmla="*/ 33379 h 26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586" h="266749">
                <a:moveTo>
                  <a:pt x="330586" y="33379"/>
                </a:moveTo>
                <a:lnTo>
                  <a:pt x="2781" y="266750"/>
                </a:lnTo>
                <a:lnTo>
                  <a:pt x="0" y="25034"/>
                </a:lnTo>
                <a:lnTo>
                  <a:pt x="263968" y="0"/>
                </a:lnTo>
                <a:lnTo>
                  <a:pt x="330586" y="33379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 w="138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B66E75-BA69-3797-64F6-A8DB57733429}"/>
              </a:ext>
            </a:extLst>
          </p:cNvPr>
          <p:cNvSpPr/>
          <p:nvPr/>
        </p:nvSpPr>
        <p:spPr>
          <a:xfrm>
            <a:off x="6" y="1"/>
            <a:ext cx="1944159" cy="6864397"/>
          </a:xfrm>
          <a:custGeom>
            <a:avLst/>
            <a:gdLst>
              <a:gd name="connsiteX0" fmla="*/ 0 w 1944158"/>
              <a:gd name="connsiteY0" fmla="*/ 0 h 6765543"/>
              <a:gd name="connsiteX1" fmla="*/ 1944159 w 1944158"/>
              <a:gd name="connsiteY1" fmla="*/ 0 h 6765543"/>
              <a:gd name="connsiteX2" fmla="*/ 1944159 w 1944158"/>
              <a:gd name="connsiteY2" fmla="*/ 6765544 h 6765543"/>
              <a:gd name="connsiteX3" fmla="*/ 0 w 1944158"/>
              <a:gd name="connsiteY3" fmla="*/ 6765544 h 6765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158" h="6765543">
                <a:moveTo>
                  <a:pt x="0" y="0"/>
                </a:moveTo>
                <a:lnTo>
                  <a:pt x="1944159" y="0"/>
                </a:lnTo>
                <a:lnTo>
                  <a:pt x="1944159" y="6765544"/>
                </a:lnTo>
                <a:lnTo>
                  <a:pt x="0" y="6765544"/>
                </a:lnTo>
                <a:close/>
              </a:path>
            </a:pathLst>
          </a:custGeom>
          <a:solidFill>
            <a:srgbClr val="E2EBF4"/>
          </a:solidFill>
          <a:ln w="138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3DC8C6C-5BF9-D709-259F-98D1A25E3AB7}"/>
              </a:ext>
            </a:extLst>
          </p:cNvPr>
          <p:cNvSpPr/>
          <p:nvPr/>
        </p:nvSpPr>
        <p:spPr>
          <a:xfrm>
            <a:off x="903166" y="925249"/>
            <a:ext cx="1299953" cy="944472"/>
          </a:xfrm>
          <a:custGeom>
            <a:avLst/>
            <a:gdLst>
              <a:gd name="connsiteX0" fmla="*/ 0 w 1299953"/>
              <a:gd name="connsiteY0" fmla="*/ 0 h 944472"/>
              <a:gd name="connsiteX1" fmla="*/ 1299954 w 1299953"/>
              <a:gd name="connsiteY1" fmla="*/ 0 h 944472"/>
              <a:gd name="connsiteX2" fmla="*/ 1299954 w 1299953"/>
              <a:gd name="connsiteY2" fmla="*/ 944473 h 944472"/>
              <a:gd name="connsiteX3" fmla="*/ 0 w 1299953"/>
              <a:gd name="connsiteY3" fmla="*/ 944473 h 94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9953" h="944472">
                <a:moveTo>
                  <a:pt x="0" y="0"/>
                </a:moveTo>
                <a:lnTo>
                  <a:pt x="1299954" y="0"/>
                </a:lnTo>
                <a:lnTo>
                  <a:pt x="1299954" y="944473"/>
                </a:lnTo>
                <a:lnTo>
                  <a:pt x="0" y="944473"/>
                </a:lnTo>
                <a:close/>
              </a:path>
            </a:pathLst>
          </a:custGeom>
          <a:solidFill>
            <a:srgbClr val="FFFFFF"/>
          </a:solidFill>
          <a:ln w="1389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200" b="1" dirty="0">
                <a:solidFill>
                  <a:prstClr val="black"/>
                </a:solidFill>
                <a:latin typeface="Garamond" pitchFamily="18" charset="0"/>
              </a:rPr>
              <a:t>1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7A5195D-8803-1247-1734-A5B0595DBB58}"/>
              </a:ext>
            </a:extLst>
          </p:cNvPr>
          <p:cNvSpPr/>
          <p:nvPr/>
        </p:nvSpPr>
        <p:spPr>
          <a:xfrm>
            <a:off x="903167" y="2120338"/>
            <a:ext cx="1299953" cy="1044399"/>
          </a:xfrm>
          <a:custGeom>
            <a:avLst/>
            <a:gdLst>
              <a:gd name="connsiteX0" fmla="*/ 0 w 1299953"/>
              <a:gd name="connsiteY0" fmla="*/ 0 h 944472"/>
              <a:gd name="connsiteX1" fmla="*/ 1299954 w 1299953"/>
              <a:gd name="connsiteY1" fmla="*/ 0 h 944472"/>
              <a:gd name="connsiteX2" fmla="*/ 1299954 w 1299953"/>
              <a:gd name="connsiteY2" fmla="*/ 944473 h 944472"/>
              <a:gd name="connsiteX3" fmla="*/ 0 w 1299953"/>
              <a:gd name="connsiteY3" fmla="*/ 944473 h 94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9953" h="944472">
                <a:moveTo>
                  <a:pt x="0" y="0"/>
                </a:moveTo>
                <a:lnTo>
                  <a:pt x="1299954" y="0"/>
                </a:lnTo>
                <a:lnTo>
                  <a:pt x="1299954" y="944473"/>
                </a:lnTo>
                <a:lnTo>
                  <a:pt x="0" y="944473"/>
                </a:lnTo>
                <a:close/>
              </a:path>
            </a:pathLst>
          </a:custGeom>
          <a:solidFill>
            <a:srgbClr val="FFFFFF"/>
          </a:solidFill>
          <a:ln w="1389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200" b="1" dirty="0">
                <a:solidFill>
                  <a:prstClr val="black"/>
                </a:solidFill>
                <a:latin typeface="Garamond" pitchFamily="18" charset="0"/>
              </a:rPr>
              <a:t>2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F3B795E-D23A-47DE-3641-3F462728813D}"/>
              </a:ext>
            </a:extLst>
          </p:cNvPr>
          <p:cNvSpPr/>
          <p:nvPr/>
        </p:nvSpPr>
        <p:spPr>
          <a:xfrm>
            <a:off x="903167" y="3548660"/>
            <a:ext cx="1299953" cy="944472"/>
          </a:xfrm>
          <a:custGeom>
            <a:avLst/>
            <a:gdLst>
              <a:gd name="connsiteX0" fmla="*/ 0 w 1299953"/>
              <a:gd name="connsiteY0" fmla="*/ 0 h 944472"/>
              <a:gd name="connsiteX1" fmla="*/ 1299954 w 1299953"/>
              <a:gd name="connsiteY1" fmla="*/ 0 h 944472"/>
              <a:gd name="connsiteX2" fmla="*/ 1299954 w 1299953"/>
              <a:gd name="connsiteY2" fmla="*/ 944472 h 944472"/>
              <a:gd name="connsiteX3" fmla="*/ 0 w 1299953"/>
              <a:gd name="connsiteY3" fmla="*/ 944472 h 94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9953" h="944472">
                <a:moveTo>
                  <a:pt x="0" y="0"/>
                </a:moveTo>
                <a:lnTo>
                  <a:pt x="1299954" y="0"/>
                </a:lnTo>
                <a:lnTo>
                  <a:pt x="1299954" y="944472"/>
                </a:lnTo>
                <a:lnTo>
                  <a:pt x="0" y="944472"/>
                </a:lnTo>
                <a:close/>
              </a:path>
            </a:pathLst>
          </a:custGeom>
          <a:solidFill>
            <a:srgbClr val="FFFFFF"/>
          </a:solidFill>
          <a:ln w="1389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200" b="1" dirty="0">
                <a:solidFill>
                  <a:prstClr val="black"/>
                </a:solidFill>
                <a:latin typeface="Garamond" pitchFamily="18" charset="0"/>
              </a:rPr>
              <a:t>3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69DA26A-3CFC-A835-DF0B-2A3D1C60D27C}"/>
              </a:ext>
            </a:extLst>
          </p:cNvPr>
          <p:cNvSpPr/>
          <p:nvPr/>
        </p:nvSpPr>
        <p:spPr>
          <a:xfrm>
            <a:off x="903167" y="4976982"/>
            <a:ext cx="1299953" cy="944472"/>
          </a:xfrm>
          <a:custGeom>
            <a:avLst/>
            <a:gdLst>
              <a:gd name="connsiteX0" fmla="*/ 0 w 1299953"/>
              <a:gd name="connsiteY0" fmla="*/ 0 h 944472"/>
              <a:gd name="connsiteX1" fmla="*/ 1299954 w 1299953"/>
              <a:gd name="connsiteY1" fmla="*/ 0 h 944472"/>
              <a:gd name="connsiteX2" fmla="*/ 1299954 w 1299953"/>
              <a:gd name="connsiteY2" fmla="*/ 944473 h 944472"/>
              <a:gd name="connsiteX3" fmla="*/ 0 w 1299953"/>
              <a:gd name="connsiteY3" fmla="*/ 944473 h 94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9953" h="944472">
                <a:moveTo>
                  <a:pt x="0" y="0"/>
                </a:moveTo>
                <a:lnTo>
                  <a:pt x="1299954" y="0"/>
                </a:lnTo>
                <a:lnTo>
                  <a:pt x="1299954" y="944473"/>
                </a:lnTo>
                <a:lnTo>
                  <a:pt x="0" y="944473"/>
                </a:lnTo>
                <a:close/>
              </a:path>
            </a:pathLst>
          </a:custGeom>
          <a:solidFill>
            <a:srgbClr val="FFFFFF"/>
          </a:solidFill>
          <a:ln w="1389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r>
              <a:rPr lang="en-US" sz="3200" b="1" dirty="0">
                <a:solidFill>
                  <a:prstClr val="black"/>
                </a:solidFill>
                <a:latin typeface="Garamond" pitchFamily="18" charset="0"/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404E14C-BBF0-4B4F-B481-2EE18C64F56D}"/>
              </a:ext>
            </a:extLst>
          </p:cNvPr>
          <p:cNvSpPr txBox="1"/>
          <p:nvPr/>
        </p:nvSpPr>
        <p:spPr>
          <a:xfrm>
            <a:off x="7070193" y="3064817"/>
            <a:ext cx="42919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prstClr val="black"/>
                </a:solidFill>
                <a:latin typeface="Garamond" pitchFamily="18" charset="0"/>
              </a:rPr>
              <a:t>Outline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44B5A12-E530-5EA5-0FB3-887E7600DEBA}"/>
              </a:ext>
            </a:extLst>
          </p:cNvPr>
          <p:cNvSpPr txBox="1"/>
          <p:nvPr/>
        </p:nvSpPr>
        <p:spPr>
          <a:xfrm>
            <a:off x="2028773" y="2166732"/>
            <a:ext cx="434832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x-none" sz="2000" b="1">
                <a:solidFill>
                  <a:prstClr val="white"/>
                </a:solidFill>
                <a:latin typeface="Garamond" pitchFamily="18" charset="0"/>
              </a:rPr>
              <a:t>PPP Models implemented in Somali Region</a:t>
            </a:r>
            <a:endParaRPr lang="en-US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8F24A43-6032-7936-D73A-21A5BACD3897}"/>
              </a:ext>
            </a:extLst>
          </p:cNvPr>
          <p:cNvSpPr txBox="1"/>
          <p:nvPr/>
        </p:nvSpPr>
        <p:spPr>
          <a:xfrm>
            <a:off x="2203126" y="3298043"/>
            <a:ext cx="417397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Garamond" pitchFamily="18" charset="0"/>
              </a:rPr>
              <a:t>       </a:t>
            </a:r>
          </a:p>
          <a:p>
            <a:pPr lvl="0" algn="ctr"/>
            <a:r>
              <a:rPr lang="en-US" sz="2000" b="1" dirty="0">
                <a:solidFill>
                  <a:prstClr val="white"/>
                </a:solidFill>
                <a:latin typeface="Garamond" pitchFamily="18" charset="0"/>
                <a:cs typeface="Times New Roman" panose="02020603050405020304" pitchFamily="18" charset="0"/>
              </a:rPr>
              <a:t>Lesson Learned,  Challenges&amp; Recommendation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Garamond" pitchFamily="18" charset="0"/>
              </a:rPr>
              <a:t>  </a:t>
            </a:r>
            <a:endParaRPr lang="x-none" sz="2000" b="1">
              <a:solidFill>
                <a:schemeClr val="bg1"/>
              </a:solidFill>
              <a:latin typeface="Garamond" pitchFamily="18" charset="0"/>
            </a:endParaRPr>
          </a:p>
          <a:p>
            <a:endParaRPr lang="en-US" sz="1600" dirty="0">
              <a:solidFill>
                <a:prstClr val="white"/>
              </a:solidFill>
              <a:latin typeface="Garamond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54A6D33-E475-9E94-7FF6-560DD731E848}"/>
              </a:ext>
            </a:extLst>
          </p:cNvPr>
          <p:cNvSpPr txBox="1"/>
          <p:nvPr/>
        </p:nvSpPr>
        <p:spPr>
          <a:xfrm>
            <a:off x="2317693" y="5223850"/>
            <a:ext cx="39285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prstClr val="white"/>
                </a:solidFill>
                <a:latin typeface="Garamond" pitchFamily="18" charset="0"/>
                <a:cs typeface="Times New Roman" panose="02020603050405020304" pitchFamily="18" charset="0"/>
              </a:rPr>
              <a:t>What next-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b="1" smtClean="0">
                <a:solidFill>
                  <a:prstClr val="black"/>
                </a:solidFill>
                <a:latin typeface="Garamond" pitchFamily="18" charset="0"/>
              </a:rPr>
              <a:pPr/>
              <a:t>2</a:t>
            </a:fld>
            <a:endParaRPr lang="en-US" b="1" dirty="0">
              <a:solidFill>
                <a:prstClr val="black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532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549" y="144855"/>
            <a:ext cx="11841933" cy="606583"/>
          </a:xfr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>
                <a:latin typeface="Garamond" pitchFamily="18" charset="0"/>
              </a:rPr>
              <a:t>Recommendation </a:t>
            </a:r>
          </a:p>
        </p:txBody>
      </p:sp>
      <p:sp>
        <p:nvSpPr>
          <p:cNvPr id="3" name="Rectangle 2"/>
          <p:cNvSpPr/>
          <p:nvPr/>
        </p:nvSpPr>
        <p:spPr>
          <a:xfrm>
            <a:off x="941560" y="804289"/>
            <a:ext cx="10737409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000" dirty="0">
                <a:latin typeface="Garamond" pitchFamily="18" charset="0"/>
                <a:ea typeface="Calibri"/>
                <a:cs typeface="Times New Roman"/>
              </a:rPr>
              <a:t>The Regional PDB  need to own the PPP pilot  initiatives and incorporate into the region’s livestock development plan</a:t>
            </a:r>
          </a:p>
          <a:p>
            <a:pPr marL="800100" lvl="1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000" dirty="0">
                <a:latin typeface="Garamond" pitchFamily="18" charset="0"/>
                <a:ea typeface="Calibri"/>
                <a:cs typeface="Times New Roman"/>
              </a:rPr>
              <a:t>The PPP taskforce needs to continue as a platform for interaction between the public and the private sector</a:t>
            </a:r>
          </a:p>
          <a:p>
            <a:pPr marL="800100" lvl="1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000" dirty="0">
                <a:latin typeface="Garamond" pitchFamily="18" charset="0"/>
                <a:ea typeface="Calibri"/>
                <a:cs typeface="Times New Roman"/>
              </a:rPr>
              <a:t>Devise cost-recovery mechanism in the region to ensure sustainable provision of veterinary services including vaccination initiatives </a:t>
            </a:r>
          </a:p>
          <a:p>
            <a:pPr marL="800100" lvl="1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000" dirty="0">
                <a:latin typeface="Garamond" pitchFamily="18" charset="0"/>
              </a:rPr>
              <a:t>Livestock keepers’ willingness to subscribe to paid services (which some were provided free by the public sector) is key for sustainability of the PPPs</a:t>
            </a:r>
          </a:p>
          <a:p>
            <a:pPr marL="800100" lvl="1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n-GB" sz="2000" dirty="0">
                <a:latin typeface="Garamond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Community mobilization by the public offices is crucial to success of PPP arrangement</a:t>
            </a:r>
            <a:endParaRPr lang="en-US" sz="2000" dirty="0">
              <a:latin typeface="Garamond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n-GB" sz="2000" dirty="0">
                <a:latin typeface="Garamond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Strengthening the private service providers to be proactive in the PPP is needed</a:t>
            </a:r>
          </a:p>
          <a:p>
            <a:pPr marL="800100" lvl="1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n-GB" sz="2000" dirty="0">
                <a:latin typeface="Garamond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Sustainable vaccine supply chain (which currently is dependent on the public sector) is key for sustainability</a:t>
            </a:r>
          </a:p>
          <a:p>
            <a:pPr marL="800100" lvl="1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n-GB" sz="2000" dirty="0">
                <a:latin typeface="Garamond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Linking private clinics with drug wholesalers to alleviate the perceived or real high service charges, interaction with livestock keepers and service provider is important, including in service charge setting</a:t>
            </a:r>
            <a:endParaRPr lang="en-US" sz="2000" dirty="0">
              <a:latin typeface="Garamond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20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06264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D47E8C-7928-4B02-252C-A2B2D19451BA}"/>
              </a:ext>
            </a:extLst>
          </p:cNvPr>
          <p:cNvSpPr/>
          <p:nvPr/>
        </p:nvSpPr>
        <p:spPr>
          <a:xfrm>
            <a:off x="1529773" y="2699712"/>
            <a:ext cx="9255399" cy="1200329"/>
          </a:xfrm>
          <a:prstGeom prst="rect">
            <a:avLst/>
          </a:prstGeom>
          <a:ln w="57150"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x-none" sz="72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Garamond" pitchFamily="18" charset="0"/>
              </a:rPr>
              <a:t>Mahad-sanidiin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21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0957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078458A-880D-AB0C-EBC9-190EA961A90D}"/>
              </a:ext>
            </a:extLst>
          </p:cNvPr>
          <p:cNvSpPr/>
          <p:nvPr/>
        </p:nvSpPr>
        <p:spPr>
          <a:xfrm>
            <a:off x="995679" y="1955530"/>
            <a:ext cx="4118453" cy="4733739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3B850B3-5A43-EEEA-9CDC-B946116CB213}"/>
              </a:ext>
            </a:extLst>
          </p:cNvPr>
          <p:cNvSpPr/>
          <p:nvPr/>
        </p:nvSpPr>
        <p:spPr>
          <a:xfrm>
            <a:off x="7206558" y="2055136"/>
            <a:ext cx="3974472" cy="4354717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C197A83-5AAB-AD2D-B055-EEED8340B244}"/>
              </a:ext>
            </a:extLst>
          </p:cNvPr>
          <p:cNvSpPr/>
          <p:nvPr/>
        </p:nvSpPr>
        <p:spPr>
          <a:xfrm>
            <a:off x="934919" y="1124533"/>
            <a:ext cx="4674741" cy="830997"/>
          </a:xfrm>
          <a:prstGeom prst="roundRect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67FAC2-7DB3-E011-D212-F9FD91E7FBEC}"/>
              </a:ext>
            </a:extLst>
          </p:cNvPr>
          <p:cNvSpPr txBox="1"/>
          <p:nvPr/>
        </p:nvSpPr>
        <p:spPr>
          <a:xfrm>
            <a:off x="995680" y="2283849"/>
            <a:ext cx="423722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2800" b="1">
                <a:solidFill>
                  <a:schemeClr val="bg1"/>
                </a:solidFill>
                <a:latin typeface="Garamond" pitchFamily="18" charset="0"/>
              </a:rPr>
              <a:t>Cattle4.9 millio</a:t>
            </a:r>
            <a:endParaRPr lang="en-US" sz="2800" b="1" dirty="0">
              <a:solidFill>
                <a:schemeClr val="bg1"/>
              </a:solidFill>
              <a:latin typeface="Garamond" pitchFamily="18" charset="0"/>
            </a:endParaRP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2800" b="1">
                <a:solidFill>
                  <a:schemeClr val="bg1"/>
                </a:solidFill>
                <a:latin typeface="Garamond" pitchFamily="18" charset="0"/>
              </a:rPr>
              <a:t>Goat</a:t>
            </a:r>
            <a:r>
              <a:rPr lang="x-none" sz="2800" b="1" dirty="0">
                <a:solidFill>
                  <a:schemeClr val="bg1"/>
                </a:solidFill>
                <a:latin typeface="Garamond" pitchFamily="18" charset="0"/>
              </a:rPr>
              <a:t>: </a:t>
            </a:r>
            <a:r>
              <a:rPr lang="x-none" sz="2800" b="1">
                <a:solidFill>
                  <a:schemeClr val="bg1"/>
                </a:solidFill>
                <a:latin typeface="Garamond" pitchFamily="18" charset="0"/>
              </a:rPr>
              <a:t>15.16 million</a:t>
            </a:r>
            <a:endParaRPr lang="en-US" sz="2800" b="1" dirty="0">
              <a:solidFill>
                <a:schemeClr val="bg1"/>
              </a:solidFill>
              <a:latin typeface="Garamond" pitchFamily="18" charset="0"/>
            </a:endParaRP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2800" b="1">
                <a:solidFill>
                  <a:schemeClr val="bg1"/>
                </a:solidFill>
                <a:latin typeface="Garamond" pitchFamily="18" charset="0"/>
              </a:rPr>
              <a:t>Sheep:15.2 million</a:t>
            </a:r>
            <a:endParaRPr lang="en-US" sz="2800" b="1" dirty="0">
              <a:solidFill>
                <a:schemeClr val="bg1"/>
              </a:solidFill>
              <a:latin typeface="Garamond" pitchFamily="18" charset="0"/>
            </a:endParaRP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2800" b="1">
                <a:solidFill>
                  <a:schemeClr val="bg1"/>
                </a:solidFill>
                <a:latin typeface="Garamond" pitchFamily="18" charset="0"/>
              </a:rPr>
              <a:t>Camel</a:t>
            </a:r>
            <a:r>
              <a:rPr lang="x-none" sz="2800" b="1" dirty="0">
                <a:solidFill>
                  <a:schemeClr val="bg1"/>
                </a:solidFill>
                <a:latin typeface="Garamond" pitchFamily="18" charset="0"/>
              </a:rPr>
              <a:t>: </a:t>
            </a:r>
            <a:r>
              <a:rPr lang="x-none" sz="2800" b="1">
                <a:solidFill>
                  <a:schemeClr val="bg1"/>
                </a:solidFill>
                <a:latin typeface="Garamond" pitchFamily="18" charset="0"/>
              </a:rPr>
              <a:t>5.5 million</a:t>
            </a:r>
            <a:endParaRPr lang="en-US" sz="2800" b="1" dirty="0">
              <a:solidFill>
                <a:schemeClr val="bg1"/>
              </a:solidFill>
              <a:latin typeface="Garamond" pitchFamily="18" charset="0"/>
            </a:endParaRPr>
          </a:p>
          <a:p>
            <a:pPr marL="914400" lvl="1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x-none" sz="2800" b="1">
                <a:solidFill>
                  <a:schemeClr val="bg1"/>
                </a:solidFill>
                <a:latin typeface="Garamond" pitchFamily="18" charset="0"/>
              </a:rPr>
              <a:t>Equine: 510,424</a:t>
            </a:r>
            <a:endParaRPr lang="en-US" sz="2800" b="1" dirty="0">
              <a:solidFill>
                <a:schemeClr val="bg1"/>
              </a:solidFill>
              <a:latin typeface="Garamond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latin typeface="Garamond" pitchFamily="18" charset="0"/>
              </a:rPr>
              <a:t>Source; </a:t>
            </a:r>
            <a:r>
              <a:rPr lang="x-none" sz="2800" b="1">
                <a:solidFill>
                  <a:schemeClr val="bg1"/>
                </a:solidFill>
                <a:latin typeface="Garamond" pitchFamily="18" charset="0"/>
              </a:rPr>
              <a:t> </a:t>
            </a:r>
            <a:endParaRPr lang="x-none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1406F8-8817-4F45-CD5A-B6BA7E43FCE1}"/>
              </a:ext>
            </a:extLst>
          </p:cNvPr>
          <p:cNvSpPr txBox="1"/>
          <p:nvPr/>
        </p:nvSpPr>
        <p:spPr>
          <a:xfrm>
            <a:off x="1122630" y="730273"/>
            <a:ext cx="42993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en-US" sz="2400" b="1" dirty="0">
              <a:solidFill>
                <a:schemeClr val="bg1"/>
              </a:solidFill>
              <a:latin typeface="Garamond" pitchFamily="18" charset="0"/>
            </a:endParaRPr>
          </a:p>
          <a:p>
            <a:pPr marL="0" indent="0" algn="ctr">
              <a:buNone/>
            </a:pPr>
            <a:r>
              <a:rPr lang="x-none" sz="2400" b="1">
                <a:solidFill>
                  <a:schemeClr val="bg1"/>
                </a:solidFill>
                <a:latin typeface="Garamond" pitchFamily="18" charset="0"/>
              </a:rPr>
              <a:t>Livestock </a:t>
            </a:r>
            <a:r>
              <a:rPr lang="x-none" sz="2400" b="1" dirty="0">
                <a:solidFill>
                  <a:schemeClr val="bg1"/>
                </a:solidFill>
                <a:latin typeface="Garamond" pitchFamily="18" charset="0"/>
              </a:rPr>
              <a:t>population</a:t>
            </a:r>
            <a:r>
              <a:rPr lang="en-US" sz="2400" b="1" dirty="0">
                <a:solidFill>
                  <a:schemeClr val="bg1"/>
                </a:solidFill>
                <a:latin typeface="Garamond" pitchFamily="18" charset="0"/>
              </a:rPr>
              <a:t> in Region  </a:t>
            </a:r>
            <a:r>
              <a:rPr lang="x-none" sz="2400" b="1" dirty="0">
                <a:solidFill>
                  <a:schemeClr val="bg1"/>
                </a:solidFill>
                <a:latin typeface="Garamond" pitchFamily="18" charset="0"/>
              </a:rPr>
              <a:t>(41.5 million)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7AB64BE-C9AF-B03E-190C-DA765A8998F5}"/>
              </a:ext>
            </a:extLst>
          </p:cNvPr>
          <p:cNvSpPr/>
          <p:nvPr/>
        </p:nvSpPr>
        <p:spPr>
          <a:xfrm>
            <a:off x="6801158" y="1224139"/>
            <a:ext cx="4674741" cy="830997"/>
          </a:xfrm>
          <a:prstGeom prst="roundRect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4E05A17-3203-82A7-DB7E-4F7BAED5FEDA}"/>
              </a:ext>
            </a:extLst>
          </p:cNvPr>
          <p:cNvSpPr txBox="1"/>
          <p:nvPr/>
        </p:nvSpPr>
        <p:spPr>
          <a:xfrm>
            <a:off x="7294098" y="2552684"/>
            <a:ext cx="368886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60000"/>
              </a:lnSpc>
              <a:buFont typeface="Arial" pitchFamily="34" charset="0"/>
              <a:buChar char="•"/>
            </a:pPr>
            <a:r>
              <a:rPr lang="x-none" sz="2000" b="1" dirty="0">
                <a:solidFill>
                  <a:schemeClr val="bg1"/>
                </a:solidFill>
                <a:latin typeface="Garamond" pitchFamily="18" charset="0"/>
              </a:rPr>
              <a:t>Animal </a:t>
            </a:r>
            <a:r>
              <a:rPr lang="x-none" sz="2000" b="1">
                <a:solidFill>
                  <a:schemeClr val="bg1"/>
                </a:solidFill>
                <a:latin typeface="Garamond" pitchFamily="18" charset="0"/>
              </a:rPr>
              <a:t>Health Post(1,164)</a:t>
            </a:r>
            <a:endParaRPr lang="en-US" sz="2000" b="1" dirty="0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>
              <a:lnSpc>
                <a:spcPct val="160000"/>
              </a:lnSpc>
              <a:buFont typeface="Arial" pitchFamily="34" charset="0"/>
              <a:buChar char="•"/>
            </a:pPr>
            <a:r>
              <a:rPr lang="x-none" sz="2000" b="1">
                <a:solidFill>
                  <a:schemeClr val="bg1"/>
                </a:solidFill>
                <a:latin typeface="Garamond" pitchFamily="18" charset="0"/>
              </a:rPr>
              <a:t>Veterinary Clinics(14)</a:t>
            </a:r>
            <a:endParaRPr lang="en-US" sz="2000" b="1" dirty="0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>
              <a:lnSpc>
                <a:spcPct val="160000"/>
              </a:lnSpc>
              <a:buFont typeface="Arial" pitchFamily="34" charset="0"/>
              <a:buChar char="•"/>
            </a:pPr>
            <a:r>
              <a:rPr lang="x-none" sz="2000" b="1">
                <a:solidFill>
                  <a:schemeClr val="bg1"/>
                </a:solidFill>
                <a:latin typeface="Garamond" pitchFamily="18" charset="0"/>
              </a:rPr>
              <a:t>Laboratory </a:t>
            </a:r>
            <a:r>
              <a:rPr lang="x-none" sz="2000" b="1" dirty="0">
                <a:solidFill>
                  <a:schemeClr val="bg1"/>
                </a:solidFill>
                <a:latin typeface="Garamond" pitchFamily="18" charset="0"/>
              </a:rPr>
              <a:t>(</a:t>
            </a:r>
            <a:r>
              <a:rPr lang="en-US" sz="2000" b="1" dirty="0">
                <a:solidFill>
                  <a:schemeClr val="bg1"/>
                </a:solidFill>
                <a:latin typeface="Garamond" pitchFamily="18" charset="0"/>
              </a:rPr>
              <a:t>2</a:t>
            </a:r>
            <a:r>
              <a:rPr lang="x-none" sz="2000" b="1" dirty="0">
                <a:solidFill>
                  <a:schemeClr val="bg1"/>
                </a:solidFill>
                <a:latin typeface="Garamond" pitchFamily="18" charset="0"/>
              </a:rPr>
              <a:t> )</a:t>
            </a:r>
            <a:r>
              <a:rPr lang="en-US" sz="2000" b="1" dirty="0">
                <a:solidFill>
                  <a:schemeClr val="bg1"/>
                </a:solidFill>
                <a:latin typeface="Garamond" pitchFamily="18" charset="0"/>
              </a:rPr>
              <a:t>+ 4 under construction </a:t>
            </a:r>
          </a:p>
          <a:p>
            <a:pPr marL="342900" indent="-342900">
              <a:lnSpc>
                <a:spcPct val="160000"/>
              </a:lnSpc>
              <a:buFont typeface="Arial" pitchFamily="34" charset="0"/>
              <a:buChar char="•"/>
            </a:pPr>
            <a:r>
              <a:rPr lang="x-none" sz="2000" b="1">
                <a:solidFill>
                  <a:schemeClr val="bg1"/>
                </a:solidFill>
                <a:latin typeface="Garamond" pitchFamily="18" charset="0"/>
              </a:rPr>
              <a:t>Slaughter </a:t>
            </a:r>
            <a:r>
              <a:rPr lang="x-none" sz="2000" b="1" dirty="0">
                <a:solidFill>
                  <a:schemeClr val="bg1"/>
                </a:solidFill>
                <a:latin typeface="Garamond" pitchFamily="18" charset="0"/>
              </a:rPr>
              <a:t>houses</a:t>
            </a:r>
            <a:r>
              <a:rPr lang="x-none" sz="2000" b="1">
                <a:solidFill>
                  <a:schemeClr val="bg1"/>
                </a:solidFill>
                <a:latin typeface="Garamond" pitchFamily="18" charset="0"/>
              </a:rPr>
              <a:t>( 5)</a:t>
            </a:r>
            <a:endParaRPr lang="en-US" sz="2000" b="1" dirty="0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>
              <a:lnSpc>
                <a:spcPct val="160000"/>
              </a:lnSpc>
              <a:buFont typeface="Arial" pitchFamily="34" charset="0"/>
              <a:buChar char="•"/>
            </a:pPr>
            <a:r>
              <a:rPr lang="x-none" sz="2000" b="1">
                <a:solidFill>
                  <a:schemeClr val="bg1"/>
                </a:solidFill>
                <a:latin typeface="Garamond" pitchFamily="18" charset="0"/>
              </a:rPr>
              <a:t>Vet </a:t>
            </a:r>
            <a:r>
              <a:rPr lang="x-none" sz="2000" b="1" dirty="0">
                <a:solidFill>
                  <a:schemeClr val="bg1"/>
                </a:solidFill>
                <a:latin typeface="Garamond" pitchFamily="18" charset="0"/>
              </a:rPr>
              <a:t>drug wholes</a:t>
            </a:r>
            <a:r>
              <a:rPr lang="en-US" sz="2000" b="1" dirty="0">
                <a:solidFill>
                  <a:schemeClr val="bg1"/>
                </a:solidFill>
                <a:latin typeface="Garamond" pitchFamily="18" charset="0"/>
              </a:rPr>
              <a:t>ales</a:t>
            </a:r>
            <a:r>
              <a:rPr lang="x-none" sz="2000" b="1">
                <a:solidFill>
                  <a:schemeClr val="bg1"/>
                </a:solidFill>
                <a:latin typeface="Garamond" pitchFamily="18" charset="0"/>
              </a:rPr>
              <a:t>(20)</a:t>
            </a:r>
            <a:endParaRPr lang="en-US" sz="2000" b="1" dirty="0">
              <a:solidFill>
                <a:schemeClr val="bg1"/>
              </a:solidFill>
              <a:latin typeface="Garamond" pitchFamily="18" charset="0"/>
            </a:endParaRPr>
          </a:p>
          <a:p>
            <a:pPr marL="342900" indent="-342900">
              <a:lnSpc>
                <a:spcPct val="160000"/>
              </a:lnSpc>
              <a:buFont typeface="Arial" pitchFamily="34" charset="0"/>
              <a:buChar char="•"/>
            </a:pPr>
            <a:r>
              <a:rPr lang="x-none" sz="2000" b="1">
                <a:solidFill>
                  <a:schemeClr val="bg1"/>
                </a:solidFill>
                <a:latin typeface="Garamond" pitchFamily="18" charset="0"/>
              </a:rPr>
              <a:t>Private </a:t>
            </a:r>
            <a:r>
              <a:rPr lang="x-none" sz="2000" b="1" dirty="0">
                <a:solidFill>
                  <a:schemeClr val="bg1"/>
                </a:solidFill>
                <a:latin typeface="Garamond" pitchFamily="18" charset="0"/>
              </a:rPr>
              <a:t>ph</a:t>
            </a:r>
            <a:r>
              <a:rPr lang="en-US" sz="2000" b="1" dirty="0">
                <a:solidFill>
                  <a:schemeClr val="bg1"/>
                </a:solidFill>
                <a:latin typeface="Garamond" pitchFamily="18" charset="0"/>
              </a:rPr>
              <a:t>a</a:t>
            </a:r>
            <a:r>
              <a:rPr lang="x-none" sz="2000" b="1" dirty="0">
                <a:solidFill>
                  <a:schemeClr val="bg1"/>
                </a:solidFill>
                <a:latin typeface="Garamond" pitchFamily="18" charset="0"/>
              </a:rPr>
              <a:t>rmacy(220)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3A6B6D-FDFB-DC64-477C-1CB71035D241}"/>
              </a:ext>
            </a:extLst>
          </p:cNvPr>
          <p:cNvSpPr txBox="1"/>
          <p:nvPr/>
        </p:nvSpPr>
        <p:spPr>
          <a:xfrm>
            <a:off x="6740973" y="499442"/>
            <a:ext cx="4331415" cy="15696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  <a:latin typeface="Garamond" pitchFamily="18" charset="0"/>
            </a:endParaRPr>
          </a:p>
          <a:p>
            <a:pPr marL="0" indent="0">
              <a:buNone/>
            </a:pPr>
            <a:endParaRPr lang="en-US" sz="2400" b="1" dirty="0">
              <a:solidFill>
                <a:schemeClr val="bg1"/>
              </a:solidFill>
              <a:latin typeface="Garamond" pitchFamily="18" charset="0"/>
            </a:endParaRPr>
          </a:p>
          <a:p>
            <a:pPr marL="0" indent="0" algn="ctr">
              <a:buNone/>
            </a:pPr>
            <a:r>
              <a:rPr lang="x-none" sz="2400" b="1">
                <a:solidFill>
                  <a:schemeClr val="bg1"/>
                </a:solidFill>
                <a:latin typeface="Garamond" pitchFamily="18" charset="0"/>
              </a:rPr>
              <a:t>Animal </a:t>
            </a:r>
            <a:r>
              <a:rPr lang="x-none" sz="2400" b="1" dirty="0">
                <a:solidFill>
                  <a:schemeClr val="bg1"/>
                </a:solidFill>
                <a:latin typeface="Garamond" pitchFamily="18" charset="0"/>
              </a:rPr>
              <a:t>Health Facilities in the region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428" y="90535"/>
            <a:ext cx="12119572" cy="796705"/>
          </a:xfr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n-US" sz="4000" b="1" dirty="0">
                <a:latin typeface="Garamond" pitchFamily="18" charset="0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43334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96" y="172017"/>
            <a:ext cx="11932467" cy="814812"/>
          </a:xfr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4000" b="1" dirty="0">
                <a:latin typeface="Garamond" pitchFamily="18" charset="0"/>
              </a:rPr>
              <a:t>Key Public and Private Veterinary Services delivery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8351" y="1050202"/>
            <a:ext cx="6799153" cy="5567881"/>
          </a:xfrm>
        </p:spPr>
        <p:txBody>
          <a:bodyPr>
            <a:normAutofit fontScale="32500" lnSpcReduction="20000"/>
          </a:bodyPr>
          <a:lstStyle/>
          <a:p>
            <a:pPr marL="457200" lvl="1" indent="0" algn="ctr">
              <a:lnSpc>
                <a:spcPct val="200000"/>
              </a:lnSpc>
              <a:buNone/>
            </a:pPr>
            <a:r>
              <a:rPr lang="en-US" sz="7000" b="1" u="sng" dirty="0">
                <a:solidFill>
                  <a:srgbClr val="FF0000"/>
                </a:solidFill>
                <a:latin typeface="Garamond" pitchFamily="18" charset="0"/>
              </a:rPr>
              <a:t>Public Vet Services </a:t>
            </a:r>
          </a:p>
          <a:p>
            <a:pPr lvl="1">
              <a:lnSpc>
                <a:spcPct val="120000"/>
              </a:lnSpc>
            </a:pPr>
            <a:r>
              <a:rPr lang="en-US" sz="7400" dirty="0">
                <a:latin typeface="Garamond" pitchFamily="18" charset="0"/>
              </a:rPr>
              <a:t>Prevention and control of diseases of economic and/or public health importance- only vaccination service and awareness creation</a:t>
            </a:r>
          </a:p>
          <a:p>
            <a:pPr lvl="1">
              <a:lnSpc>
                <a:spcPct val="120000"/>
              </a:lnSpc>
            </a:pPr>
            <a:r>
              <a:rPr lang="en-US" sz="7400" dirty="0">
                <a:latin typeface="Garamond" pitchFamily="18" charset="0"/>
              </a:rPr>
              <a:t>Laboratory diagnostic service</a:t>
            </a:r>
          </a:p>
          <a:p>
            <a:pPr lvl="1">
              <a:lnSpc>
                <a:spcPct val="120000"/>
              </a:lnSpc>
            </a:pPr>
            <a:r>
              <a:rPr lang="en-US" sz="7400" dirty="0">
                <a:latin typeface="Garamond" pitchFamily="18" charset="0"/>
              </a:rPr>
              <a:t>Purchase of veterinary inputs to  public veterinary service providers</a:t>
            </a:r>
          </a:p>
          <a:p>
            <a:pPr lvl="1">
              <a:lnSpc>
                <a:spcPct val="120000"/>
              </a:lnSpc>
            </a:pPr>
            <a:r>
              <a:rPr lang="en-US" sz="7400" dirty="0">
                <a:latin typeface="Garamond" pitchFamily="18" charset="0"/>
              </a:rPr>
              <a:t>Provision of capacity building to animal health professional </a:t>
            </a:r>
          </a:p>
          <a:p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8863" y="1122632"/>
            <a:ext cx="4879824" cy="5054333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dirty="0"/>
              <a:t>  </a:t>
            </a:r>
          </a:p>
          <a:p>
            <a:pPr marL="0" indent="0" algn="ctr">
              <a:buNone/>
            </a:pPr>
            <a:r>
              <a:rPr lang="en-US" sz="6700" b="1" u="sng" dirty="0">
                <a:solidFill>
                  <a:srgbClr val="C00000"/>
                </a:solidFill>
                <a:latin typeface="Garamond" pitchFamily="18" charset="0"/>
              </a:rPr>
              <a:t>Private  Vet Services</a:t>
            </a:r>
            <a:endParaRPr lang="en-US" sz="5100" dirty="0">
              <a:latin typeface="Garamond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7800" dirty="0">
                <a:latin typeface="Garamond" pitchFamily="18" charset="0"/>
              </a:rPr>
              <a:t>Veterinary drug &amp; Equipment sell service</a:t>
            </a:r>
          </a:p>
          <a:p>
            <a:pPr>
              <a:lnSpc>
                <a:spcPct val="120000"/>
              </a:lnSpc>
            </a:pPr>
            <a:r>
              <a:rPr lang="en-US" sz="7800" dirty="0">
                <a:latin typeface="Garamond" pitchFamily="18" charset="0"/>
              </a:rPr>
              <a:t>Vaccination and treatment services </a:t>
            </a:r>
          </a:p>
          <a:p>
            <a:pPr>
              <a:lnSpc>
                <a:spcPct val="120000"/>
              </a:lnSpc>
            </a:pPr>
            <a:r>
              <a:rPr lang="en-US" sz="7800" dirty="0">
                <a:latin typeface="Garamond" pitchFamily="18" charset="0"/>
              </a:rPr>
              <a:t>Community awareness services </a:t>
            </a:r>
          </a:p>
          <a:p>
            <a:pPr>
              <a:lnSpc>
                <a:spcPct val="120000"/>
              </a:lnSpc>
            </a:pPr>
            <a:r>
              <a:rPr lang="en-US" sz="7800" dirty="0">
                <a:latin typeface="Garamond" pitchFamily="18" charset="0"/>
              </a:rPr>
              <a:t>Disease reporting </a:t>
            </a:r>
          </a:p>
          <a:p>
            <a:pPr>
              <a:lnSpc>
                <a:spcPct val="120000"/>
              </a:lnSpc>
            </a:pPr>
            <a:r>
              <a:rPr lang="en-US" sz="7800" dirty="0">
                <a:solidFill>
                  <a:srgbClr val="FF0000"/>
                </a:solidFill>
                <a:latin typeface="Garamond" pitchFamily="18" charset="0"/>
              </a:rPr>
              <a:t>There is no private veterinary clinic service providers </a:t>
            </a:r>
          </a:p>
          <a:p>
            <a:endParaRPr lang="en-US" sz="5500" dirty="0">
              <a:latin typeface="Garamond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4</a:t>
            </a:fld>
            <a:endParaRPr lang="x-non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6DD50-3162-D2E9-243A-D22858C9A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35" y="108642"/>
            <a:ext cx="11977733" cy="688063"/>
          </a:xfr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</a:pPr>
            <a:r>
              <a:rPr lang="x-none" sz="4800" b="1">
                <a:solidFill>
                  <a:prstClr val="black"/>
                </a:solidFill>
                <a:latin typeface="Garamond" pitchFamily="18" charset="0"/>
                <a:ea typeface="+mn-ea"/>
                <a:cs typeface="+mn-cs"/>
              </a:rPr>
              <a:t>PPP</a:t>
            </a:r>
            <a:r>
              <a:rPr lang="x-none" sz="4000" b="1">
                <a:solidFill>
                  <a:prstClr val="black"/>
                </a:solidFill>
                <a:latin typeface="Garamond" pitchFamily="18" charset="0"/>
                <a:ea typeface="+mn-ea"/>
                <a:cs typeface="+mn-cs"/>
              </a:rPr>
              <a:t> Models implemented in Somali Region</a:t>
            </a:r>
            <a:endParaRPr lang="en-US" sz="4000" b="1" dirty="0">
              <a:solidFill>
                <a:prstClr val="black"/>
              </a:solidFill>
              <a:latin typeface="Garamond" pitchFamily="18" charset="0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1737A-C4CD-F764-33C5-F40A52D630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283" y="1095470"/>
            <a:ext cx="11688024" cy="5241956"/>
          </a:xfrm>
        </p:spPr>
        <p:txBody>
          <a:bodyPr>
            <a:normAutofit fontScale="92500" lnSpcReduction="10000"/>
          </a:bodyPr>
          <a:lstStyle/>
          <a:p>
            <a:pPr marL="0" marR="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Garamond" pitchFamily="18" charset="0"/>
                <a:ea typeface="Times New Roman"/>
                <a:cs typeface="Times New Roman"/>
              </a:rPr>
              <a:t>The animal healthcare system </a:t>
            </a:r>
            <a:r>
              <a:rPr lang="en-US" dirty="0">
                <a:latin typeface="Garamond" pitchFamily="18" charset="0"/>
                <a:ea typeface="Calibri"/>
                <a:cs typeface="Times New Roman"/>
              </a:rPr>
              <a:t>in Somali Region  is</a:t>
            </a:r>
            <a:r>
              <a:rPr lang="en-US" dirty="0">
                <a:latin typeface="Garamond" pitchFamily="18" charset="0"/>
                <a:ea typeface="Times New Roman"/>
                <a:cs typeface="Times New Roman"/>
              </a:rPr>
              <a:t> generally unsatisfactory; </a:t>
            </a:r>
            <a:r>
              <a:rPr lang="en-US" dirty="0">
                <a:solidFill>
                  <a:srgbClr val="C00000"/>
                </a:solidFill>
                <a:latin typeface="Garamond" pitchFamily="18" charset="0"/>
                <a:ea typeface="Calibri"/>
                <a:cs typeface="Times New Roman"/>
              </a:rPr>
              <a:t>coverage, quality, and reliability.</a:t>
            </a:r>
            <a:r>
              <a:rPr lang="en-US" dirty="0">
                <a:latin typeface="Garamond" pitchFamily="18" charset="0"/>
                <a:ea typeface="Calibri"/>
                <a:cs typeface="Times New Roman"/>
              </a:rPr>
              <a:t> Services are delivered by the public sector. </a:t>
            </a:r>
          </a:p>
          <a:p>
            <a:pPr marL="0" marR="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Garamond" pitchFamily="18" charset="0"/>
                <a:ea typeface="Calibri"/>
                <a:cs typeface="Times New Roman"/>
              </a:rPr>
              <a:t>The region  exacerbate veterinary service inaccessibility to pastoral/agro-pastoral communities. Enhancing the role of private sector and public-private partnerships are useful alternatives for optimizing animal healthcare.  </a:t>
            </a:r>
          </a:p>
          <a:p>
            <a:pPr marL="0" marR="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>
                <a:latin typeface="Garamond" pitchFamily="18" charset="0"/>
              </a:rPr>
              <a:t>Therefore, (</a:t>
            </a:r>
            <a:r>
              <a:rPr lang="en-US" sz="3000" dirty="0" err="1">
                <a:latin typeface="Garamond" pitchFamily="18" charset="0"/>
              </a:rPr>
              <a:t>GoE</a:t>
            </a:r>
            <a:r>
              <a:rPr lang="en-US" sz="3000" dirty="0">
                <a:latin typeface="Garamond" pitchFamily="18" charset="0"/>
              </a:rPr>
              <a:t>) developed </a:t>
            </a:r>
            <a:r>
              <a:rPr lang="en-US" sz="3000" b="1" u="sng" dirty="0">
                <a:solidFill>
                  <a:srgbClr val="C00000"/>
                </a:solidFill>
                <a:latin typeface="Garamond" pitchFamily="18" charset="0"/>
              </a:rPr>
              <a:t>veterinary service rationalization roadmap (VRRM</a:t>
            </a:r>
            <a:r>
              <a:rPr lang="en-US" sz="3000" dirty="0">
                <a:latin typeface="Garamond" pitchFamily="18" charset="0"/>
              </a:rPr>
              <a:t>), which aims to maximize the efficiency and effectiveness of veterinary services. to pilot the implementation of the VRRM, </a:t>
            </a:r>
            <a:r>
              <a:rPr lang="en-US" sz="3000" b="1" dirty="0">
                <a:latin typeface="Garamond" pitchFamily="18" charset="0"/>
              </a:rPr>
              <a:t>the EU-funded HEARD project </a:t>
            </a:r>
            <a:r>
              <a:rPr lang="en-US" sz="3000" dirty="0">
                <a:latin typeface="Garamond" pitchFamily="18" charset="0"/>
              </a:rPr>
              <a:t>was implemented in Somali regions. </a:t>
            </a:r>
            <a:r>
              <a:rPr lang="en-US" sz="3000" dirty="0">
                <a:solidFill>
                  <a:srgbClr val="FF0000"/>
                </a:solidFill>
                <a:latin typeface="Garamond" pitchFamily="18" charset="0"/>
              </a:rPr>
              <a:t>The EVA and ILRI </a:t>
            </a:r>
            <a:r>
              <a:rPr lang="en-US" sz="3000" dirty="0">
                <a:latin typeface="Garamond" pitchFamily="18" charset="0"/>
              </a:rPr>
              <a:t>component piloted 8 feasible models involving PPP arrangement, 4 models were piloted in the Somali Region </a:t>
            </a:r>
            <a:endParaRPr lang="en-US" sz="3000" dirty="0">
              <a:latin typeface="Garamond" pitchFamily="18" charset="0"/>
              <a:ea typeface="Calibri"/>
              <a:cs typeface="Times New Roman"/>
            </a:endParaRP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8DE9-1381-4BD2-9BB4-55A404C0E7A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52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">
            <a:extLst>
              <a:ext uri="{FF2B5EF4-FFF2-40B4-BE49-F238E27FC236}">
                <a16:creationId xmlns:a16="http://schemas.microsoft.com/office/drawing/2014/main" id="{115B471D-F95A-4CB6-BBF0-EB0C0CDB43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6617" y="1496750"/>
            <a:ext cx="539199" cy="428154"/>
          </a:xfrm>
          <a:custGeom>
            <a:avLst/>
            <a:gdLst>
              <a:gd name="T0" fmla="*/ 753 w 754"/>
              <a:gd name="T1" fmla="*/ 377 h 755"/>
              <a:gd name="T2" fmla="*/ 753 w 754"/>
              <a:gd name="T3" fmla="*/ 377 h 755"/>
              <a:gd name="T4" fmla="*/ 376 w 754"/>
              <a:gd name="T5" fmla="*/ 754 h 755"/>
              <a:gd name="T6" fmla="*/ 376 w 754"/>
              <a:gd name="T7" fmla="*/ 754 h 755"/>
              <a:gd name="T8" fmla="*/ 0 w 754"/>
              <a:gd name="T9" fmla="*/ 377 h 755"/>
              <a:gd name="T10" fmla="*/ 0 w 754"/>
              <a:gd name="T11" fmla="*/ 377 h 755"/>
              <a:gd name="T12" fmla="*/ 376 w 754"/>
              <a:gd name="T13" fmla="*/ 0 h 755"/>
              <a:gd name="T14" fmla="*/ 376 w 754"/>
              <a:gd name="T15" fmla="*/ 0 h 755"/>
              <a:gd name="T16" fmla="*/ 753 w 754"/>
              <a:gd name="T17" fmla="*/ 377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4" h="755">
                <a:moveTo>
                  <a:pt x="753" y="377"/>
                </a:moveTo>
                <a:lnTo>
                  <a:pt x="753" y="377"/>
                </a:lnTo>
                <a:cubicBezTo>
                  <a:pt x="753" y="585"/>
                  <a:pt x="584" y="754"/>
                  <a:pt x="376" y="754"/>
                </a:cubicBezTo>
                <a:lnTo>
                  <a:pt x="376" y="754"/>
                </a:lnTo>
                <a:cubicBezTo>
                  <a:pt x="168" y="754"/>
                  <a:pt x="0" y="585"/>
                  <a:pt x="0" y="377"/>
                </a:cubicBezTo>
                <a:lnTo>
                  <a:pt x="0" y="377"/>
                </a:lnTo>
                <a:cubicBezTo>
                  <a:pt x="0" y="169"/>
                  <a:pt x="168" y="0"/>
                  <a:pt x="376" y="0"/>
                </a:cubicBezTo>
                <a:lnTo>
                  <a:pt x="376" y="0"/>
                </a:lnTo>
                <a:cubicBezTo>
                  <a:pt x="584" y="0"/>
                  <a:pt x="753" y="169"/>
                  <a:pt x="753" y="377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334">
            <a:extLst>
              <a:ext uri="{FF2B5EF4-FFF2-40B4-BE49-F238E27FC236}">
                <a16:creationId xmlns:a16="http://schemas.microsoft.com/office/drawing/2014/main" id="{7EA90380-ECD1-47A1-8F0F-DB66A6789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302" y="1859548"/>
            <a:ext cx="3802764" cy="4767273"/>
          </a:xfrm>
          <a:custGeom>
            <a:avLst/>
            <a:gdLst>
              <a:gd name="T0" fmla="*/ 3416 w 5318"/>
              <a:gd name="T1" fmla="*/ 3186 h 8394"/>
              <a:gd name="T2" fmla="*/ 3416 w 5318"/>
              <a:gd name="T3" fmla="*/ 183 h 8394"/>
              <a:gd name="T4" fmla="*/ 3629 w 5318"/>
              <a:gd name="T5" fmla="*/ 183 h 8394"/>
              <a:gd name="T6" fmla="*/ 3629 w 5318"/>
              <a:gd name="T7" fmla="*/ 0 h 8394"/>
              <a:gd name="T8" fmla="*/ 1690 w 5318"/>
              <a:gd name="T9" fmla="*/ 0 h 8394"/>
              <a:gd name="T10" fmla="*/ 1690 w 5318"/>
              <a:gd name="T11" fmla="*/ 183 h 8394"/>
              <a:gd name="T12" fmla="*/ 1903 w 5318"/>
              <a:gd name="T13" fmla="*/ 183 h 8394"/>
              <a:gd name="T14" fmla="*/ 1903 w 5318"/>
              <a:gd name="T15" fmla="*/ 3186 h 8394"/>
              <a:gd name="T16" fmla="*/ 1903 w 5318"/>
              <a:gd name="T17" fmla="*/ 3186 h 8394"/>
              <a:gd name="T18" fmla="*/ 0 w 5318"/>
              <a:gd name="T19" fmla="*/ 5734 h 8394"/>
              <a:gd name="T20" fmla="*/ 0 w 5318"/>
              <a:gd name="T21" fmla="*/ 5734 h 8394"/>
              <a:gd name="T22" fmla="*/ 2659 w 5318"/>
              <a:gd name="T23" fmla="*/ 8393 h 8394"/>
              <a:gd name="T24" fmla="*/ 2659 w 5318"/>
              <a:gd name="T25" fmla="*/ 8393 h 8394"/>
              <a:gd name="T26" fmla="*/ 5317 w 5318"/>
              <a:gd name="T27" fmla="*/ 5734 h 8394"/>
              <a:gd name="T28" fmla="*/ 5317 w 5318"/>
              <a:gd name="T29" fmla="*/ 5734 h 8394"/>
              <a:gd name="T30" fmla="*/ 3416 w 5318"/>
              <a:gd name="T31" fmla="*/ 3186 h 8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18" h="8394">
                <a:moveTo>
                  <a:pt x="3416" y="3186"/>
                </a:moveTo>
                <a:lnTo>
                  <a:pt x="3416" y="183"/>
                </a:lnTo>
                <a:lnTo>
                  <a:pt x="3629" y="183"/>
                </a:lnTo>
                <a:lnTo>
                  <a:pt x="3629" y="0"/>
                </a:lnTo>
                <a:lnTo>
                  <a:pt x="1690" y="0"/>
                </a:lnTo>
                <a:lnTo>
                  <a:pt x="1690" y="183"/>
                </a:lnTo>
                <a:lnTo>
                  <a:pt x="1903" y="183"/>
                </a:lnTo>
                <a:lnTo>
                  <a:pt x="1903" y="3186"/>
                </a:lnTo>
                <a:lnTo>
                  <a:pt x="1903" y="3186"/>
                </a:lnTo>
                <a:cubicBezTo>
                  <a:pt x="803" y="3511"/>
                  <a:pt x="0" y="4529"/>
                  <a:pt x="0" y="5734"/>
                </a:cubicBezTo>
                <a:lnTo>
                  <a:pt x="0" y="5734"/>
                </a:lnTo>
                <a:cubicBezTo>
                  <a:pt x="0" y="7202"/>
                  <a:pt x="1191" y="8393"/>
                  <a:pt x="2659" y="8393"/>
                </a:cubicBezTo>
                <a:lnTo>
                  <a:pt x="2659" y="8393"/>
                </a:lnTo>
                <a:cubicBezTo>
                  <a:pt x="4127" y="8393"/>
                  <a:pt x="5317" y="7202"/>
                  <a:pt x="5317" y="5734"/>
                </a:cubicBezTo>
                <a:lnTo>
                  <a:pt x="5317" y="5734"/>
                </a:lnTo>
                <a:cubicBezTo>
                  <a:pt x="5317" y="4529"/>
                  <a:pt x="4514" y="3511"/>
                  <a:pt x="3416" y="3186"/>
                </a:cubicBezTo>
              </a:path>
            </a:pathLst>
          </a:custGeom>
          <a:noFill/>
          <a:ln w="14760" cap="flat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335">
            <a:extLst>
              <a:ext uri="{FF2B5EF4-FFF2-40B4-BE49-F238E27FC236}">
                <a16:creationId xmlns:a16="http://schemas.microsoft.com/office/drawing/2014/main" id="{D1FA3535-5010-4C2C-BF30-F17B099B8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8336" y="5311651"/>
            <a:ext cx="3367623" cy="1238179"/>
          </a:xfrm>
          <a:custGeom>
            <a:avLst/>
            <a:gdLst>
              <a:gd name="T0" fmla="*/ 4708 w 4709"/>
              <a:gd name="T1" fmla="*/ 0 h 2355"/>
              <a:gd name="T2" fmla="*/ 4708 w 4709"/>
              <a:gd name="T3" fmla="*/ 0 h 2355"/>
              <a:gd name="T4" fmla="*/ 2354 w 4709"/>
              <a:gd name="T5" fmla="*/ 2354 h 2355"/>
              <a:gd name="T6" fmla="*/ 2354 w 4709"/>
              <a:gd name="T7" fmla="*/ 2354 h 2355"/>
              <a:gd name="T8" fmla="*/ 0 w 4709"/>
              <a:gd name="T9" fmla="*/ 0 h 2355"/>
              <a:gd name="T10" fmla="*/ 4708 w 4709"/>
              <a:gd name="T11" fmla="*/ 0 h 2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09" h="2355">
                <a:moveTo>
                  <a:pt x="4708" y="0"/>
                </a:moveTo>
                <a:lnTo>
                  <a:pt x="4708" y="0"/>
                </a:lnTo>
                <a:cubicBezTo>
                  <a:pt x="4708" y="1300"/>
                  <a:pt x="3654" y="2354"/>
                  <a:pt x="2354" y="2354"/>
                </a:cubicBezTo>
                <a:lnTo>
                  <a:pt x="2354" y="2354"/>
                </a:lnTo>
                <a:cubicBezTo>
                  <a:pt x="1053" y="2354"/>
                  <a:pt x="0" y="1300"/>
                  <a:pt x="0" y="0"/>
                </a:cubicBezTo>
                <a:lnTo>
                  <a:pt x="4708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336">
            <a:extLst>
              <a:ext uri="{FF2B5EF4-FFF2-40B4-BE49-F238E27FC236}">
                <a16:creationId xmlns:a16="http://schemas.microsoft.com/office/drawing/2014/main" id="{97066A86-B2D1-4ACB-9289-58B08631D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2806" y="4171433"/>
            <a:ext cx="1157227" cy="918901"/>
          </a:xfrm>
          <a:custGeom>
            <a:avLst/>
            <a:gdLst>
              <a:gd name="T0" fmla="*/ 1616 w 1617"/>
              <a:gd name="T1" fmla="*/ 808 h 1618"/>
              <a:gd name="T2" fmla="*/ 1616 w 1617"/>
              <a:gd name="T3" fmla="*/ 808 h 1618"/>
              <a:gd name="T4" fmla="*/ 808 w 1617"/>
              <a:gd name="T5" fmla="*/ 1617 h 1618"/>
              <a:gd name="T6" fmla="*/ 808 w 1617"/>
              <a:gd name="T7" fmla="*/ 1617 h 1618"/>
              <a:gd name="T8" fmla="*/ 0 w 1617"/>
              <a:gd name="T9" fmla="*/ 808 h 1618"/>
              <a:gd name="T10" fmla="*/ 0 w 1617"/>
              <a:gd name="T11" fmla="*/ 808 h 1618"/>
              <a:gd name="T12" fmla="*/ 808 w 1617"/>
              <a:gd name="T13" fmla="*/ 0 h 1618"/>
              <a:gd name="T14" fmla="*/ 808 w 1617"/>
              <a:gd name="T15" fmla="*/ 0 h 1618"/>
              <a:gd name="T16" fmla="*/ 1616 w 1617"/>
              <a:gd name="T17" fmla="*/ 808 h 1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17" h="1618">
                <a:moveTo>
                  <a:pt x="1616" y="808"/>
                </a:moveTo>
                <a:lnTo>
                  <a:pt x="1616" y="808"/>
                </a:lnTo>
                <a:cubicBezTo>
                  <a:pt x="1616" y="1255"/>
                  <a:pt x="1255" y="1617"/>
                  <a:pt x="808" y="1617"/>
                </a:cubicBezTo>
                <a:lnTo>
                  <a:pt x="808" y="1617"/>
                </a:lnTo>
                <a:cubicBezTo>
                  <a:pt x="362" y="1617"/>
                  <a:pt x="0" y="1255"/>
                  <a:pt x="0" y="808"/>
                </a:cubicBezTo>
                <a:lnTo>
                  <a:pt x="0" y="808"/>
                </a:lnTo>
                <a:cubicBezTo>
                  <a:pt x="0" y="362"/>
                  <a:pt x="362" y="0"/>
                  <a:pt x="808" y="0"/>
                </a:cubicBezTo>
                <a:lnTo>
                  <a:pt x="808" y="0"/>
                </a:lnTo>
                <a:cubicBezTo>
                  <a:pt x="1255" y="0"/>
                  <a:pt x="1616" y="362"/>
                  <a:pt x="1616" y="808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accent2"/>
              </a:solidFill>
            </a:endParaRPr>
          </a:p>
        </p:txBody>
      </p:sp>
      <p:sp>
        <p:nvSpPr>
          <p:cNvPr id="8" name="Freeform 337">
            <a:extLst>
              <a:ext uri="{FF2B5EF4-FFF2-40B4-BE49-F238E27FC236}">
                <a16:creationId xmlns:a16="http://schemas.microsoft.com/office/drawing/2014/main" id="{D769FFA7-1489-4535-8233-5CE44F8A5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4263" y="3280259"/>
            <a:ext cx="778841" cy="615940"/>
          </a:xfrm>
          <a:custGeom>
            <a:avLst/>
            <a:gdLst>
              <a:gd name="T0" fmla="*/ 1086 w 1087"/>
              <a:gd name="T1" fmla="*/ 543 h 1086"/>
              <a:gd name="T2" fmla="*/ 1086 w 1087"/>
              <a:gd name="T3" fmla="*/ 543 h 1086"/>
              <a:gd name="T4" fmla="*/ 543 w 1087"/>
              <a:gd name="T5" fmla="*/ 1085 h 1086"/>
              <a:gd name="T6" fmla="*/ 543 w 1087"/>
              <a:gd name="T7" fmla="*/ 1085 h 1086"/>
              <a:gd name="T8" fmla="*/ 0 w 1087"/>
              <a:gd name="T9" fmla="*/ 543 h 1086"/>
              <a:gd name="T10" fmla="*/ 0 w 1087"/>
              <a:gd name="T11" fmla="*/ 543 h 1086"/>
              <a:gd name="T12" fmla="*/ 543 w 1087"/>
              <a:gd name="T13" fmla="*/ 0 h 1086"/>
              <a:gd name="T14" fmla="*/ 543 w 1087"/>
              <a:gd name="T15" fmla="*/ 0 h 1086"/>
              <a:gd name="T16" fmla="*/ 1086 w 1087"/>
              <a:gd name="T17" fmla="*/ 543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7" h="1086">
                <a:moveTo>
                  <a:pt x="1086" y="543"/>
                </a:moveTo>
                <a:lnTo>
                  <a:pt x="1086" y="543"/>
                </a:lnTo>
                <a:cubicBezTo>
                  <a:pt x="1086" y="842"/>
                  <a:pt x="843" y="1085"/>
                  <a:pt x="543" y="1085"/>
                </a:cubicBezTo>
                <a:lnTo>
                  <a:pt x="543" y="1085"/>
                </a:lnTo>
                <a:cubicBezTo>
                  <a:pt x="244" y="1085"/>
                  <a:pt x="0" y="842"/>
                  <a:pt x="0" y="543"/>
                </a:cubicBezTo>
                <a:lnTo>
                  <a:pt x="0" y="543"/>
                </a:lnTo>
                <a:cubicBezTo>
                  <a:pt x="0" y="243"/>
                  <a:pt x="244" y="0"/>
                  <a:pt x="543" y="0"/>
                </a:cubicBezTo>
                <a:lnTo>
                  <a:pt x="543" y="0"/>
                </a:lnTo>
                <a:cubicBezTo>
                  <a:pt x="843" y="0"/>
                  <a:pt x="1086" y="243"/>
                  <a:pt x="1086" y="543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Freeform 338">
            <a:extLst>
              <a:ext uri="{FF2B5EF4-FFF2-40B4-BE49-F238E27FC236}">
                <a16:creationId xmlns:a16="http://schemas.microsoft.com/office/drawing/2014/main" id="{FE8B4D1F-7159-4BE6-9902-4DB17FAFD1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671" y="2397621"/>
            <a:ext cx="681092" cy="538320"/>
          </a:xfrm>
          <a:custGeom>
            <a:avLst/>
            <a:gdLst>
              <a:gd name="T0" fmla="*/ 950 w 951"/>
              <a:gd name="T1" fmla="*/ 474 h 950"/>
              <a:gd name="T2" fmla="*/ 950 w 951"/>
              <a:gd name="T3" fmla="*/ 474 h 950"/>
              <a:gd name="T4" fmla="*/ 476 w 951"/>
              <a:gd name="T5" fmla="*/ 949 h 950"/>
              <a:gd name="T6" fmla="*/ 476 w 951"/>
              <a:gd name="T7" fmla="*/ 949 h 950"/>
              <a:gd name="T8" fmla="*/ 0 w 951"/>
              <a:gd name="T9" fmla="*/ 474 h 950"/>
              <a:gd name="T10" fmla="*/ 0 w 951"/>
              <a:gd name="T11" fmla="*/ 474 h 950"/>
              <a:gd name="T12" fmla="*/ 476 w 951"/>
              <a:gd name="T13" fmla="*/ 0 h 950"/>
              <a:gd name="T14" fmla="*/ 476 w 951"/>
              <a:gd name="T15" fmla="*/ 0 h 950"/>
              <a:gd name="T16" fmla="*/ 950 w 951"/>
              <a:gd name="T17" fmla="*/ 474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51" h="950">
                <a:moveTo>
                  <a:pt x="950" y="474"/>
                </a:moveTo>
                <a:lnTo>
                  <a:pt x="950" y="474"/>
                </a:lnTo>
                <a:cubicBezTo>
                  <a:pt x="950" y="737"/>
                  <a:pt x="738" y="949"/>
                  <a:pt x="476" y="949"/>
                </a:cubicBezTo>
                <a:lnTo>
                  <a:pt x="476" y="949"/>
                </a:lnTo>
                <a:cubicBezTo>
                  <a:pt x="213" y="949"/>
                  <a:pt x="0" y="737"/>
                  <a:pt x="0" y="474"/>
                </a:cubicBezTo>
                <a:lnTo>
                  <a:pt x="0" y="474"/>
                </a:lnTo>
                <a:cubicBezTo>
                  <a:pt x="0" y="213"/>
                  <a:pt x="213" y="0"/>
                  <a:pt x="476" y="0"/>
                </a:cubicBezTo>
                <a:lnTo>
                  <a:pt x="476" y="0"/>
                </a:lnTo>
                <a:cubicBezTo>
                  <a:pt x="738" y="0"/>
                  <a:pt x="950" y="213"/>
                  <a:pt x="950" y="474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539CF90-9F85-42A3-BCC5-44F37173D06E}"/>
              </a:ext>
            </a:extLst>
          </p:cNvPr>
          <p:cNvGrpSpPr/>
          <p:nvPr/>
        </p:nvGrpSpPr>
        <p:grpSpPr>
          <a:xfrm>
            <a:off x="5479121" y="1120441"/>
            <a:ext cx="6238747" cy="1375435"/>
            <a:chOff x="7161972" y="1390181"/>
            <a:chExt cx="4492940" cy="168220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A1DA683-4A70-4EBD-BD8C-998858DBDE8D}"/>
                </a:ext>
              </a:extLst>
            </p:cNvPr>
            <p:cNvGrpSpPr/>
            <p:nvPr/>
          </p:nvGrpSpPr>
          <p:grpSpPr>
            <a:xfrm>
              <a:off x="7161972" y="1390181"/>
              <a:ext cx="4492940" cy="1682208"/>
              <a:chOff x="1212435" y="1221941"/>
              <a:chExt cx="4492940" cy="1682208"/>
            </a:xfrm>
          </p:grpSpPr>
          <p:sp>
            <p:nvSpPr>
              <p:cNvPr id="16" name="Donut 59">
                <a:extLst>
                  <a:ext uri="{FF2B5EF4-FFF2-40B4-BE49-F238E27FC236}">
                    <a16:creationId xmlns:a16="http://schemas.microsoft.com/office/drawing/2014/main" id="{8ED3F2F4-BD88-4CA8-B777-930D52D11AB9}"/>
                  </a:ext>
                </a:extLst>
              </p:cNvPr>
              <p:cNvSpPr/>
              <p:nvPr/>
            </p:nvSpPr>
            <p:spPr>
              <a:xfrm>
                <a:off x="1212435" y="1267097"/>
                <a:ext cx="803182" cy="803182"/>
              </a:xfrm>
              <a:prstGeom prst="donut">
                <a:avLst>
                  <a:gd name="adj" fmla="val 873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17" name="그룹 6">
                <a:extLst>
                  <a:ext uri="{FF2B5EF4-FFF2-40B4-BE49-F238E27FC236}">
                    <a16:creationId xmlns:a16="http://schemas.microsoft.com/office/drawing/2014/main" id="{20CC23FC-1C32-4BCD-8C77-C7567E2FC3C3}"/>
                  </a:ext>
                </a:extLst>
              </p:cNvPr>
              <p:cNvGrpSpPr/>
              <p:nvPr/>
            </p:nvGrpSpPr>
            <p:grpSpPr>
              <a:xfrm>
                <a:off x="1900019" y="1221941"/>
                <a:ext cx="3805356" cy="1682208"/>
                <a:chOff x="8186191" y="1778320"/>
                <a:chExt cx="3038006" cy="1468260"/>
              </a:xfrm>
            </p:grpSpPr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053C50B2-4AF7-4A20-8BE6-2BB34C8E6BE6}"/>
                    </a:ext>
                  </a:extLst>
                </p:cNvPr>
                <p:cNvSpPr txBox="1"/>
                <p:nvPr/>
              </p:nvSpPr>
              <p:spPr>
                <a:xfrm>
                  <a:off x="8186191" y="2162372"/>
                  <a:ext cx="3029386" cy="10842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  <a:buFont typeface="Wingdings" panose="05000000000000000000" pitchFamily="2" charset="2"/>
                    <a:buChar char="v"/>
                  </a:pPr>
                  <a:r>
                    <a:rPr lang="x-none" sz="2000" b="1" dirty="0">
                      <a:latin typeface="Garamond" pitchFamily="18" charset="0"/>
                    </a:rPr>
                    <a:t>Sanitory mandate with district private (Vaccination)</a:t>
                  </a:r>
                  <a:endParaRPr lang="en-US" sz="2000" b="1" dirty="0">
                    <a:latin typeface="Garamond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F67044D-321B-470E-BB85-15312BC287F3}"/>
                    </a:ext>
                  </a:extLst>
                </p:cNvPr>
                <p:cNvSpPr txBox="1"/>
                <p:nvPr/>
              </p:nvSpPr>
              <p:spPr>
                <a:xfrm>
                  <a:off x="8315999" y="1778320"/>
                  <a:ext cx="2908198" cy="4271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algn="ctr"/>
                  <a:r>
                    <a:rPr lang="en-US" sz="2000" b="1" dirty="0">
                      <a:latin typeface="Garamond" pitchFamily="18" charset="0"/>
                      <a:cs typeface="Times New Roman" panose="02020603050405020304" pitchFamily="18" charset="0"/>
                    </a:rPr>
                    <a:t>Model II</a:t>
                  </a:r>
                  <a:endParaRPr lang="en-US" sz="2000" b="1" dirty="0">
                    <a:latin typeface="Garamond" pitchFamily="18" charset="0"/>
                  </a:endParaRPr>
                </a:p>
              </p:txBody>
            </p:sp>
          </p:grp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685319A-2861-40AA-9E69-901DA2EE1447}"/>
                </a:ext>
              </a:extLst>
            </p:cNvPr>
            <p:cNvCxnSpPr>
              <a:cxnSpLocks/>
            </p:cNvCxnSpPr>
            <p:nvPr/>
          </p:nvCxnSpPr>
          <p:spPr>
            <a:xfrm>
              <a:off x="8107659" y="1822072"/>
              <a:ext cx="3292653" cy="0"/>
            </a:xfrm>
            <a:prstGeom prst="line">
              <a:avLst/>
            </a:prstGeom>
            <a:ln w="38100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09CFB2CE-C4CA-4444-AAE6-DA65E0496B1A}"/>
              </a:ext>
            </a:extLst>
          </p:cNvPr>
          <p:cNvSpPr/>
          <p:nvPr/>
        </p:nvSpPr>
        <p:spPr>
          <a:xfrm>
            <a:off x="5827766" y="1350452"/>
            <a:ext cx="363801" cy="292596"/>
          </a:xfrm>
          <a:prstGeom prst="chevr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25" name="Donut 59">
            <a:extLst>
              <a:ext uri="{FF2B5EF4-FFF2-40B4-BE49-F238E27FC236}">
                <a16:creationId xmlns:a16="http://schemas.microsoft.com/office/drawing/2014/main" id="{F64ACAD5-EEEC-4591-A381-5F1A5994C240}"/>
              </a:ext>
            </a:extLst>
          </p:cNvPr>
          <p:cNvSpPr/>
          <p:nvPr/>
        </p:nvSpPr>
        <p:spPr>
          <a:xfrm>
            <a:off x="5565913" y="2531165"/>
            <a:ext cx="940904" cy="780570"/>
          </a:xfrm>
          <a:prstGeom prst="donut">
            <a:avLst>
              <a:gd name="adj" fmla="val 873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6" name="그룹 6">
            <a:extLst>
              <a:ext uri="{FF2B5EF4-FFF2-40B4-BE49-F238E27FC236}">
                <a16:creationId xmlns:a16="http://schemas.microsoft.com/office/drawing/2014/main" id="{0C1C9289-374B-42DF-A7C1-8D5073CA2950}"/>
              </a:ext>
            </a:extLst>
          </p:cNvPr>
          <p:cNvGrpSpPr/>
          <p:nvPr/>
        </p:nvGrpSpPr>
        <p:grpSpPr>
          <a:xfrm>
            <a:off x="6506817" y="2615242"/>
            <a:ext cx="5436827" cy="1336361"/>
            <a:chOff x="8181857" y="2408088"/>
            <a:chExt cx="3860295" cy="158628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C610676-BD60-44EA-8270-0057468953A2}"/>
                </a:ext>
              </a:extLst>
            </p:cNvPr>
            <p:cNvSpPr txBox="1"/>
            <p:nvPr/>
          </p:nvSpPr>
          <p:spPr>
            <a:xfrm>
              <a:off x="8181857" y="2788763"/>
              <a:ext cx="3860295" cy="1205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Font typeface="Wingdings" panose="05000000000000000000" pitchFamily="2" charset="2"/>
                <a:buChar char="v"/>
              </a:pPr>
              <a:r>
                <a:rPr lang="en-US" sz="2000" b="1" dirty="0">
                  <a:latin typeface="Garamond" pitchFamily="18" charset="0"/>
                </a:rPr>
                <a:t>S</a:t>
              </a:r>
              <a:r>
                <a:rPr lang="x-none" sz="2000" b="1" dirty="0">
                  <a:latin typeface="Garamond" pitchFamily="18" charset="0"/>
                </a:rPr>
                <a:t>anitory mandate with regional and district(Vaccination)</a:t>
              </a:r>
              <a:endParaRPr lang="en-US" sz="2000" b="1" dirty="0">
                <a:latin typeface="Garamond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9CF7B3C-D040-493B-821A-2E815AD8625F}"/>
                </a:ext>
              </a:extLst>
            </p:cNvPr>
            <p:cNvSpPr txBox="1"/>
            <p:nvPr/>
          </p:nvSpPr>
          <p:spPr>
            <a:xfrm>
              <a:off x="8250745" y="2408088"/>
              <a:ext cx="3631100" cy="438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b="1" dirty="0">
                  <a:latin typeface="Garamond" pitchFamily="18" charset="0"/>
                  <a:cs typeface="Times New Roman" panose="02020603050405020304" pitchFamily="18" charset="0"/>
                </a:rPr>
                <a:t>Model III</a:t>
              </a:r>
              <a:endParaRPr lang="en-US" b="1" dirty="0">
                <a:latin typeface="Garamond" pitchFamily="18" charset="0"/>
              </a:endParaRP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69250D2-17B6-4512-B7CD-66D7505C10FA}"/>
              </a:ext>
            </a:extLst>
          </p:cNvPr>
          <p:cNvCxnSpPr>
            <a:cxnSpLocks/>
          </p:cNvCxnSpPr>
          <p:nvPr/>
        </p:nvCxnSpPr>
        <p:spPr>
          <a:xfrm>
            <a:off x="6545633" y="2935927"/>
            <a:ext cx="4386427" cy="0"/>
          </a:xfrm>
          <a:prstGeom prst="line">
            <a:avLst/>
          </a:prstGeom>
          <a:ln w="38100">
            <a:tailEnd type="oval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2" name="Arrow: Chevron 21">
            <a:extLst>
              <a:ext uri="{FF2B5EF4-FFF2-40B4-BE49-F238E27FC236}">
                <a16:creationId xmlns:a16="http://schemas.microsoft.com/office/drawing/2014/main" id="{A8AE68D7-0225-41DD-BADF-ECBF33EC3442}"/>
              </a:ext>
            </a:extLst>
          </p:cNvPr>
          <p:cNvSpPr/>
          <p:nvPr/>
        </p:nvSpPr>
        <p:spPr>
          <a:xfrm>
            <a:off x="5894541" y="2720206"/>
            <a:ext cx="390291" cy="387656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34" name="Donut 59">
            <a:extLst>
              <a:ext uri="{FF2B5EF4-FFF2-40B4-BE49-F238E27FC236}">
                <a16:creationId xmlns:a16="http://schemas.microsoft.com/office/drawing/2014/main" id="{390C28E0-1D5D-49CB-897E-3CD8E739D093}"/>
              </a:ext>
            </a:extLst>
          </p:cNvPr>
          <p:cNvSpPr/>
          <p:nvPr/>
        </p:nvSpPr>
        <p:spPr>
          <a:xfrm>
            <a:off x="5734480" y="5203355"/>
            <a:ext cx="914152" cy="695009"/>
          </a:xfrm>
          <a:prstGeom prst="donut">
            <a:avLst>
              <a:gd name="adj" fmla="val 873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5" name="그룹 6">
            <a:extLst>
              <a:ext uri="{FF2B5EF4-FFF2-40B4-BE49-F238E27FC236}">
                <a16:creationId xmlns:a16="http://schemas.microsoft.com/office/drawing/2014/main" id="{2B9BAC1C-C394-4151-9513-253586B473B6}"/>
              </a:ext>
            </a:extLst>
          </p:cNvPr>
          <p:cNvGrpSpPr/>
          <p:nvPr/>
        </p:nvGrpSpPr>
        <p:grpSpPr>
          <a:xfrm>
            <a:off x="6284842" y="5235988"/>
            <a:ext cx="5848665" cy="930510"/>
            <a:chOff x="7943936" y="2849422"/>
            <a:chExt cx="3800371" cy="127609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2BEBCBF-D472-4FB9-8384-2A83256DEF8B}"/>
                </a:ext>
              </a:extLst>
            </p:cNvPr>
            <p:cNvSpPr txBox="1"/>
            <p:nvPr/>
          </p:nvSpPr>
          <p:spPr>
            <a:xfrm>
              <a:off x="7943936" y="3365766"/>
              <a:ext cx="3800371" cy="759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Font typeface="Wingdings" panose="05000000000000000000" pitchFamily="2" charset="2"/>
                <a:buChar char="v"/>
              </a:pPr>
              <a:r>
                <a:rPr lang="x-none" sz="2000" b="1" dirty="0">
                  <a:latin typeface="Garamond" pitchFamily="18" charset="0"/>
                </a:rPr>
                <a:t>Community based Ecto and endo parasite</a:t>
              </a:r>
              <a:endParaRPr lang="en-US" sz="2000" b="1" dirty="0">
                <a:latin typeface="Garamond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DD6F633-C50D-40E1-8830-40ED471ADEB4}"/>
                </a:ext>
              </a:extLst>
            </p:cNvPr>
            <p:cNvSpPr txBox="1"/>
            <p:nvPr/>
          </p:nvSpPr>
          <p:spPr>
            <a:xfrm>
              <a:off x="8189236" y="2849422"/>
              <a:ext cx="2908198" cy="548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Garamond" pitchFamily="18" charset="0"/>
                  <a:cs typeface="Times New Roman" panose="02020603050405020304" pitchFamily="18" charset="0"/>
                </a:rPr>
                <a:t>Model VII</a:t>
              </a:r>
              <a:endParaRPr lang="en-US" sz="2000" b="1" dirty="0">
                <a:latin typeface="Garamond" pitchFamily="18" charset="0"/>
              </a:endParaRPr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77A6BBB-C079-436E-A94A-4393CDA5C62A}"/>
              </a:ext>
            </a:extLst>
          </p:cNvPr>
          <p:cNvCxnSpPr>
            <a:cxnSpLocks/>
          </p:cNvCxnSpPr>
          <p:nvPr/>
        </p:nvCxnSpPr>
        <p:spPr>
          <a:xfrm flipV="1">
            <a:off x="6719919" y="5571957"/>
            <a:ext cx="4145844" cy="1"/>
          </a:xfrm>
          <a:prstGeom prst="line">
            <a:avLst/>
          </a:prstGeom>
          <a:ln w="28575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rrow: Chevron 30">
            <a:extLst>
              <a:ext uri="{FF2B5EF4-FFF2-40B4-BE49-F238E27FC236}">
                <a16:creationId xmlns:a16="http://schemas.microsoft.com/office/drawing/2014/main" id="{5991909B-A8FA-436E-90DE-6419871C9A84}"/>
              </a:ext>
            </a:extLst>
          </p:cNvPr>
          <p:cNvSpPr/>
          <p:nvPr/>
        </p:nvSpPr>
        <p:spPr>
          <a:xfrm>
            <a:off x="6036376" y="5402754"/>
            <a:ext cx="380673" cy="309682"/>
          </a:xfrm>
          <a:prstGeom prst="chevr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0125" y="176290"/>
            <a:ext cx="11883376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x-none" sz="4000" b="1" dirty="0">
                <a:latin typeface="Garamond" pitchFamily="18" charset="0"/>
              </a:rPr>
              <a:t>PPP Models implemented in Somali Region</a:t>
            </a:r>
            <a:endParaRPr lang="en-US" sz="4000" b="1" dirty="0">
              <a:latin typeface="Garamond" pitchFamily="18" charset="0"/>
            </a:endParaRPr>
          </a:p>
        </p:txBody>
      </p:sp>
      <p:sp>
        <p:nvSpPr>
          <p:cNvPr id="49" name="Donut 59">
            <a:extLst>
              <a:ext uri="{FF2B5EF4-FFF2-40B4-BE49-F238E27FC236}">
                <a16:creationId xmlns:a16="http://schemas.microsoft.com/office/drawing/2014/main" id="{F64ACAD5-EEEC-4591-A381-5F1A5994C240}"/>
              </a:ext>
            </a:extLst>
          </p:cNvPr>
          <p:cNvSpPr/>
          <p:nvPr/>
        </p:nvSpPr>
        <p:spPr>
          <a:xfrm>
            <a:off x="5558811" y="3896199"/>
            <a:ext cx="986820" cy="755314"/>
          </a:xfrm>
          <a:prstGeom prst="donut">
            <a:avLst>
              <a:gd name="adj" fmla="val 873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rgbClr val="0070C0"/>
              </a:solidFill>
            </a:endParaRPr>
          </a:p>
        </p:txBody>
      </p:sp>
      <p:grpSp>
        <p:nvGrpSpPr>
          <p:cNvPr id="50" name="그룹 6">
            <a:extLst>
              <a:ext uri="{FF2B5EF4-FFF2-40B4-BE49-F238E27FC236}">
                <a16:creationId xmlns:a16="http://schemas.microsoft.com/office/drawing/2014/main" id="{0C1C9289-374B-42DF-A7C1-8D5073CA2950}"/>
              </a:ext>
            </a:extLst>
          </p:cNvPr>
          <p:cNvGrpSpPr/>
          <p:nvPr/>
        </p:nvGrpSpPr>
        <p:grpSpPr>
          <a:xfrm>
            <a:off x="6659661" y="3986767"/>
            <a:ext cx="5319319" cy="1324885"/>
            <a:chOff x="7902980" y="2408088"/>
            <a:chExt cx="4477860" cy="1642795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C610676-BD60-44EA-8270-0057468953A2}"/>
                </a:ext>
              </a:extLst>
            </p:cNvPr>
            <p:cNvSpPr txBox="1"/>
            <p:nvPr/>
          </p:nvSpPr>
          <p:spPr>
            <a:xfrm>
              <a:off x="7902980" y="2791509"/>
              <a:ext cx="4477860" cy="1259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buFont typeface="Wingdings" panose="05000000000000000000" pitchFamily="2" charset="2"/>
                <a:buChar char="v"/>
              </a:pP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sz="2000" b="1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x-none" sz="2000" b="1" dirty="0">
                  <a:latin typeface="Garamond" pitchFamily="18" charset="0"/>
                </a:rPr>
                <a:t>Clinical Service linking region-district-kebele(Teatment service)</a:t>
              </a:r>
              <a:endParaRPr lang="x-none" sz="2000" b="1" kern="100" dirty="0">
                <a:effectLst/>
                <a:latin typeface="Garamond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9CF7B3C-D040-493B-821A-2E815AD8625F}"/>
                </a:ext>
              </a:extLst>
            </p:cNvPr>
            <p:cNvSpPr txBox="1"/>
            <p:nvPr/>
          </p:nvSpPr>
          <p:spPr>
            <a:xfrm>
              <a:off x="8250745" y="2408088"/>
              <a:ext cx="3631100" cy="457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Model V</a:t>
              </a:r>
              <a:endParaRPr lang="en-US" b="1" dirty="0">
                <a:latin typeface="Georgia" panose="02040502050405020303" pitchFamily="18" charset="0"/>
              </a:endParaRPr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69250D2-17B6-4512-B7CD-66D7505C10FA}"/>
              </a:ext>
            </a:extLst>
          </p:cNvPr>
          <p:cNvCxnSpPr>
            <a:cxnSpLocks/>
          </p:cNvCxnSpPr>
          <p:nvPr/>
        </p:nvCxnSpPr>
        <p:spPr>
          <a:xfrm>
            <a:off x="6594392" y="4261664"/>
            <a:ext cx="4402584" cy="27857"/>
          </a:xfrm>
          <a:prstGeom prst="line">
            <a:avLst/>
          </a:prstGeom>
          <a:ln w="28575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rrow: Chevron 21">
            <a:extLst>
              <a:ext uri="{FF2B5EF4-FFF2-40B4-BE49-F238E27FC236}">
                <a16:creationId xmlns:a16="http://schemas.microsoft.com/office/drawing/2014/main" id="{A8AE68D7-0225-41DD-BADF-ECBF33EC3442}"/>
              </a:ext>
            </a:extLst>
          </p:cNvPr>
          <p:cNvSpPr/>
          <p:nvPr/>
        </p:nvSpPr>
        <p:spPr>
          <a:xfrm>
            <a:off x="5908027" y="4130315"/>
            <a:ext cx="320143" cy="318380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0165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5" grpId="0" animBg="1"/>
      <p:bldP spid="22" grpId="0" animBg="1"/>
      <p:bldP spid="34" grpId="0" animBg="1"/>
      <p:bldP spid="31" grpId="0" animBg="1"/>
      <p:bldP spid="49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5224" y="1222242"/>
            <a:ext cx="11045227" cy="4653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</a:rPr>
              <a:t>National stakeholders’ workshop to introduce PPP concept in the veterinary domain</a:t>
            </a:r>
          </a:p>
          <a:p>
            <a:pPr marL="742950" marR="0" lvl="1" indent="-28575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</a:rPr>
              <a:t>Gap analysis: priority diseases and service gaps</a:t>
            </a:r>
          </a:p>
          <a:p>
            <a:pPr marL="742950" marR="0" lvl="1" indent="-28575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</a:rPr>
              <a:t>Consultative meetings with livestock keepers, private service providers and public offices</a:t>
            </a:r>
          </a:p>
          <a:p>
            <a:pPr marL="742950" marR="0" lvl="1" indent="-28575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</a:rPr>
              <a:t>PPP taskforce formation</a:t>
            </a:r>
          </a:p>
          <a:p>
            <a:pPr marL="742950" marR="0" lvl="1" indent="-28575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aramond" pitchFamily="18" charset="0"/>
              </a:rPr>
              <a:t>Designing alternative PPP models</a:t>
            </a:r>
          </a:p>
          <a:p>
            <a:pPr marL="742950" marR="0" lvl="1" indent="-28575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2600" kern="0" dirty="0">
                <a:solidFill>
                  <a:prstClr val="black"/>
                </a:solidFill>
                <a:latin typeface="Garamond" pitchFamily="18" charset="0"/>
              </a:rPr>
              <a:t>Capacity Building </a:t>
            </a:r>
          </a:p>
          <a:p>
            <a:pPr marL="742950" marR="0" lvl="1" indent="-285750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2600" kern="0" dirty="0">
                <a:solidFill>
                  <a:prstClr val="black"/>
                </a:solidFill>
                <a:latin typeface="Garamond" pitchFamily="18" charset="0"/>
              </a:rPr>
              <a:t>Voucher system </a:t>
            </a:r>
          </a:p>
          <a:p>
            <a:pPr marR="0" lvl="1" algn="just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1481" y="135802"/>
            <a:ext cx="11995841" cy="959667"/>
          </a:xfr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000" b="1" dirty="0">
                <a:latin typeface="Garamond" pitchFamily="18" charset="0"/>
              </a:rPr>
              <a:t>PPP Developmental Process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25345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504" y="283693"/>
            <a:ext cx="11759445" cy="1146756"/>
          </a:xfr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en-US" sz="4000" b="1" u="sng" dirty="0">
                <a:solidFill>
                  <a:prstClr val="black"/>
                </a:solidFill>
                <a:latin typeface="Garamond" pitchFamily="18" charset="0"/>
                <a:ea typeface="+mn-ea"/>
                <a:cs typeface="Arial" pitchFamily="34" charset="0"/>
              </a:rPr>
              <a:t>PPP Model-II</a:t>
            </a:r>
            <a:br>
              <a:rPr lang="en-US" sz="4000" b="1" u="sng" dirty="0">
                <a:solidFill>
                  <a:prstClr val="black"/>
                </a:solidFill>
                <a:latin typeface="Garamond" pitchFamily="18" charset="0"/>
                <a:ea typeface="+mn-ea"/>
                <a:cs typeface="Arial" pitchFamily="34" charset="0"/>
              </a:rPr>
            </a:br>
            <a:r>
              <a:rPr lang="en-US" sz="3600" b="1" dirty="0">
                <a:solidFill>
                  <a:srgbClr val="7030A0"/>
                </a:solidFill>
                <a:latin typeface="Garamond" pitchFamily="18" charset="0"/>
                <a:ea typeface="+mn-ea"/>
                <a:cs typeface="Arial" pitchFamily="34" charset="0"/>
              </a:rPr>
              <a:t>Sanitary Mandate involving </a:t>
            </a:r>
            <a:r>
              <a:rPr lang="en-US" sz="3600" b="1" dirty="0" err="1">
                <a:solidFill>
                  <a:srgbClr val="7030A0"/>
                </a:solidFill>
                <a:latin typeface="Garamond" pitchFamily="18" charset="0"/>
                <a:ea typeface="+mn-ea"/>
                <a:cs typeface="Arial" pitchFamily="34" charset="0"/>
              </a:rPr>
              <a:t>Woreda</a:t>
            </a:r>
            <a:r>
              <a:rPr lang="en-US" sz="3600" b="1" dirty="0">
                <a:solidFill>
                  <a:srgbClr val="7030A0"/>
                </a:solidFill>
                <a:latin typeface="Garamond" pitchFamily="18" charset="0"/>
                <a:ea typeface="+mn-ea"/>
                <a:cs typeface="Arial" pitchFamily="34" charset="0"/>
              </a:rPr>
              <a:t> Private Service provider</a:t>
            </a:r>
            <a:endParaRPr lang="en-US" sz="3600" b="1" dirty="0">
              <a:solidFill>
                <a:srgbClr val="7030A0"/>
              </a:solidFill>
              <a:latin typeface="Garamond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200" y="1557196"/>
            <a:ext cx="11582400" cy="5224603"/>
          </a:xfrm>
          <a:noFill/>
          <a:ln w="76200"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en-US" sz="2600" b="1" dirty="0">
                <a:latin typeface="Garamond" pitchFamily="18" charset="0"/>
                <a:cs typeface="Arial" pitchFamily="34" charset="0"/>
              </a:rPr>
              <a:t>PPP Model- II </a:t>
            </a:r>
            <a:r>
              <a:rPr lang="en-US" sz="2600" dirty="0">
                <a:latin typeface="Garamond" pitchFamily="18" charset="0"/>
                <a:cs typeface="Arial" pitchFamily="34" charset="0"/>
              </a:rPr>
              <a:t>.</a:t>
            </a:r>
            <a:r>
              <a:rPr lang="en-US" dirty="0">
                <a:latin typeface="Garamond" pitchFamily="18" charset="0"/>
                <a:cs typeface="Arial" pitchFamily="34" charset="0"/>
              </a:rPr>
              <a:t> Partnership where the public sector contracts private sectors at woreda level (including CAHWs) to provide vaccination service for specific animal diseases in such as </a:t>
            </a:r>
            <a:r>
              <a:rPr lang="en-US" dirty="0">
                <a:solidFill>
                  <a:srgbClr val="FF0000"/>
                </a:solidFill>
                <a:latin typeface="Garamond" pitchFamily="18" charset="0"/>
                <a:cs typeface="Arial" pitchFamily="34" charset="0"/>
              </a:rPr>
              <a:t>CCPP, CP and Ovine Past </a:t>
            </a:r>
            <a:r>
              <a:rPr lang="en-US" dirty="0">
                <a:latin typeface="Garamond" pitchFamily="18" charset="0"/>
                <a:cs typeface="Arial" pitchFamily="34" charset="0"/>
              </a:rPr>
              <a:t>in </a:t>
            </a:r>
            <a:r>
              <a:rPr lang="en-US" b="1" dirty="0" err="1">
                <a:latin typeface="Garamond" pitchFamily="18" charset="0"/>
                <a:cs typeface="Arial" pitchFamily="34" charset="0"/>
              </a:rPr>
              <a:t>Degahabour</a:t>
            </a:r>
            <a:r>
              <a:rPr lang="en-US" b="1" dirty="0">
                <a:latin typeface="Garamond" pitchFamily="18" charset="0"/>
                <a:cs typeface="Arial" pitchFamily="34" charset="0"/>
              </a:rPr>
              <a:t> </a:t>
            </a:r>
            <a:r>
              <a:rPr lang="en-US" b="1" dirty="0" err="1">
                <a:latin typeface="Garamond" pitchFamily="18" charset="0"/>
                <a:cs typeface="Arial" pitchFamily="34" charset="0"/>
              </a:rPr>
              <a:t>Woreda</a:t>
            </a:r>
            <a:r>
              <a:rPr lang="en-US" dirty="0">
                <a:latin typeface="Garamond" pitchFamily="18" charset="0"/>
                <a:cs typeface="Arial" pitchFamily="34" charset="0"/>
              </a:rPr>
              <a:t> at </a:t>
            </a:r>
            <a:r>
              <a:rPr lang="en-US" dirty="0" err="1">
                <a:latin typeface="Garamond" pitchFamily="18" charset="0"/>
                <a:cs typeface="Arial" pitchFamily="34" charset="0"/>
              </a:rPr>
              <a:t>Bulale</a:t>
            </a:r>
            <a:r>
              <a:rPr lang="en-US" dirty="0">
                <a:latin typeface="Garamond" pitchFamily="18" charset="0"/>
                <a:cs typeface="Arial" pitchFamily="34" charset="0"/>
              </a:rPr>
              <a:t> </a:t>
            </a:r>
            <a:r>
              <a:rPr lang="en-US" dirty="0" err="1">
                <a:latin typeface="Garamond" pitchFamily="18" charset="0"/>
                <a:cs typeface="Arial" pitchFamily="34" charset="0"/>
              </a:rPr>
              <a:t>Kebele</a:t>
            </a:r>
            <a:r>
              <a:rPr lang="en-US" dirty="0">
                <a:latin typeface="Garamond" pitchFamily="18" charset="0"/>
                <a:cs typeface="Arial" pitchFamily="34" charset="0"/>
              </a:rPr>
              <a:t>. </a:t>
            </a:r>
            <a:r>
              <a:rPr lang="en-US" dirty="0">
                <a:latin typeface="Garamond" pitchFamily="18" charset="0"/>
              </a:rPr>
              <a:t>The public sector pays for the services provided by the private sector, however </a:t>
            </a:r>
            <a:r>
              <a:rPr lang="en-US" dirty="0">
                <a:solidFill>
                  <a:srgbClr val="FF0000"/>
                </a:solidFill>
                <a:latin typeface="Garamond" pitchFamily="18" charset="0"/>
              </a:rPr>
              <a:t>[ HEARD project]. </a:t>
            </a:r>
            <a:r>
              <a:rPr lang="en-US" dirty="0">
                <a:latin typeface="Garamond" pitchFamily="18" charset="0"/>
              </a:rPr>
              <a:t>The </a:t>
            </a:r>
            <a:r>
              <a:rPr lang="en-US" dirty="0" err="1">
                <a:latin typeface="Garamond" pitchFamily="18" charset="0"/>
              </a:rPr>
              <a:t>woreda</a:t>
            </a:r>
            <a:r>
              <a:rPr lang="en-US" dirty="0">
                <a:latin typeface="Garamond" pitchFamily="18" charset="0"/>
              </a:rPr>
              <a:t> private clinic contracts/links with CAHWs at </a:t>
            </a:r>
            <a:r>
              <a:rPr lang="en-US" dirty="0" err="1">
                <a:latin typeface="Garamond" pitchFamily="18" charset="0"/>
              </a:rPr>
              <a:t>kebele</a:t>
            </a:r>
            <a:r>
              <a:rPr lang="en-US" dirty="0">
                <a:latin typeface="Garamond" pitchFamily="18" charset="0"/>
              </a:rPr>
              <a:t> level to provide the vaccination services</a:t>
            </a:r>
            <a:endParaRPr lang="en-US" dirty="0">
              <a:latin typeface="Garamond" pitchFamily="18" charset="0"/>
              <a:cs typeface="Arial" pitchFamily="34" charset="0"/>
            </a:endParaRPr>
          </a:p>
          <a:p>
            <a:pPr marL="685800" lvl="2" indent="0" algn="just">
              <a:spcBef>
                <a:spcPts val="0"/>
              </a:spcBef>
              <a:buNone/>
            </a:pPr>
            <a:endParaRPr lang="en-US" sz="1600" dirty="0">
              <a:latin typeface="Garamond" pitchFamily="18" charset="0"/>
              <a:cs typeface="Arial" pitchFamily="34" charset="0"/>
            </a:endParaRPr>
          </a:p>
          <a:p>
            <a:pPr marL="914400" lvl="2" algn="just">
              <a:spcBef>
                <a:spcPts val="0"/>
              </a:spcBef>
              <a:buFont typeface="Wingdings" pitchFamily="2" charset="2"/>
              <a:buChar char="q"/>
            </a:pPr>
            <a:r>
              <a:rPr lang="en-US" dirty="0">
                <a:latin typeface="Garamond" pitchFamily="18" charset="0"/>
                <a:cs typeface="Arial" pitchFamily="34" charset="0"/>
              </a:rPr>
              <a:t> </a:t>
            </a:r>
            <a:r>
              <a:rPr lang="en-US" sz="2800" b="1" dirty="0">
                <a:latin typeface="Garamond" pitchFamily="18" charset="0"/>
              </a:rPr>
              <a:t>Cost recovery arrangement: </a:t>
            </a:r>
            <a:r>
              <a:rPr lang="en-US" sz="2800" dirty="0">
                <a:latin typeface="Garamond" pitchFamily="18" charset="0"/>
              </a:rPr>
              <a:t> </a:t>
            </a:r>
            <a:endParaRPr lang="en-US" dirty="0">
              <a:latin typeface="Garamond" pitchFamily="18" charset="0"/>
            </a:endParaRPr>
          </a:p>
          <a:p>
            <a:pPr marL="685800" lvl="2" indent="0" algn="just">
              <a:spcBef>
                <a:spcPts val="0"/>
              </a:spcBef>
              <a:buNone/>
            </a:pPr>
            <a:endParaRPr lang="en-US" sz="1600" b="1" dirty="0">
              <a:latin typeface="Garamond" pitchFamily="18" charset="0"/>
            </a:endParaRPr>
          </a:p>
          <a:p>
            <a:pPr lvl="3" algn="just"/>
            <a:r>
              <a:rPr lang="en-US" sz="2200" b="1" dirty="0">
                <a:latin typeface="Garamond" pitchFamily="18" charset="0"/>
              </a:rPr>
              <a:t>Pastoralists</a:t>
            </a:r>
            <a:r>
              <a:rPr lang="en-US" sz="2200" dirty="0">
                <a:latin typeface="Garamond" pitchFamily="18" charset="0"/>
              </a:rPr>
              <a:t>: </a:t>
            </a:r>
            <a:r>
              <a:rPr lang="en-US" sz="2200" b="1" dirty="0">
                <a:latin typeface="Garamond" pitchFamily="18" charset="0"/>
              </a:rPr>
              <a:t>pay 30% </a:t>
            </a:r>
            <a:r>
              <a:rPr lang="en-US" sz="2200" dirty="0">
                <a:latin typeface="Garamond" pitchFamily="18" charset="0"/>
              </a:rPr>
              <a:t>of vaccination cost which gradually increases, finally ending up with </a:t>
            </a:r>
            <a:r>
              <a:rPr lang="en-US" sz="2200" b="1" dirty="0">
                <a:latin typeface="Garamond" pitchFamily="18" charset="0"/>
              </a:rPr>
              <a:t>full cost-recovery;</a:t>
            </a:r>
            <a:r>
              <a:rPr lang="en-US" sz="2200" dirty="0">
                <a:latin typeface="Garamond" pitchFamily="18" charset="0"/>
              </a:rPr>
              <a:t> </a:t>
            </a:r>
          </a:p>
          <a:p>
            <a:pPr marL="1371600" lvl="3" indent="0" algn="just">
              <a:buNone/>
            </a:pPr>
            <a:endParaRPr lang="en-US" sz="1400" dirty="0">
              <a:latin typeface="Garamond" pitchFamily="18" charset="0"/>
            </a:endParaRPr>
          </a:p>
          <a:p>
            <a:pPr lvl="3" algn="just"/>
            <a:r>
              <a:rPr lang="en-US" sz="2200" b="1" dirty="0">
                <a:latin typeface="Garamond" pitchFamily="18" charset="0"/>
              </a:rPr>
              <a:t>HEARD project: 70%</a:t>
            </a:r>
            <a:r>
              <a:rPr lang="en-US" sz="2200" dirty="0">
                <a:latin typeface="Garamond" pitchFamily="18" charset="0"/>
              </a:rPr>
              <a:t> of cost, which gradually decreases, and </a:t>
            </a:r>
            <a:r>
              <a:rPr lang="en-US" sz="2200" b="1" u="sng" dirty="0">
                <a:latin typeface="Garamond" pitchFamily="18" charset="0"/>
              </a:rPr>
              <a:t>implementation to be taken over by regional government</a:t>
            </a:r>
            <a:endParaRPr lang="en-US" sz="2200" u="sng" dirty="0">
              <a:latin typeface="Garamond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b="1" u="sng" dirty="0">
              <a:latin typeface="Arial Narrow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1902D-24D4-F544-A4BB-8808102D3ACF}" type="slidenum">
              <a:rPr lang="x-none" smtClean="0"/>
              <a:t>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46473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316871" y="247479"/>
            <a:ext cx="11217244" cy="720725"/>
          </a:xfrm>
          <a:solidFill>
            <a:schemeClr val="accent6">
              <a:lumMod val="60000"/>
              <a:lumOff val="40000"/>
            </a:schemeClr>
          </a:solidFill>
          <a:ln w="57150">
            <a:noFill/>
          </a:ln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pPr algn="just"/>
            <a:r>
              <a:rPr lang="en-US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Garamond" pitchFamily="18" charset="0"/>
                <a:cs typeface="Arial" pitchFamily="34" charset="0"/>
              </a:rPr>
              <a:t>Partners engaged in the pilot PPP activities</a:t>
            </a:r>
            <a:endParaRPr lang="en-US" sz="3600" b="1" dirty="0">
              <a:solidFill>
                <a:srgbClr val="7030A0"/>
              </a:solidFill>
              <a:latin typeface="Garamond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3096942"/>
              </p:ext>
            </p:extLst>
          </p:nvPr>
        </p:nvGraphicFramePr>
        <p:xfrm>
          <a:off x="352334" y="1055482"/>
          <a:ext cx="11109358" cy="5140771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3872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36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Partners 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Garamond" pitchFamily="18" charset="0"/>
                        </a:rPr>
                        <a:t>Key roles/responsibilities </a:t>
                      </a:r>
                      <a:endParaRPr lang="en-US" sz="18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Regional Vet Services </a:t>
                      </a:r>
                    </a:p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(SRS-PDB)</a:t>
                      </a:r>
                      <a:endParaRPr lang="en-US" sz="12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 Create enabling environment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Arrange cold chain facilities and avail vaccines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Regulate overall activities, with ILRI/EVA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aseline="0" dirty="0" err="1">
                          <a:effectLst/>
                          <a:latin typeface="Garamond" pitchFamily="18" charset="0"/>
                        </a:rPr>
                        <a:t>Woreda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 PD office  and </a:t>
                      </a:r>
                      <a:r>
                        <a:rPr lang="en-US" sz="2000" baseline="0" dirty="0" err="1">
                          <a:effectLst/>
                          <a:latin typeface="Garamond" pitchFamily="18" charset="0"/>
                        </a:rPr>
                        <a:t>Kebele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  </a:t>
                      </a:r>
                      <a:r>
                        <a:rPr lang="en-US" sz="2000" baseline="0" dirty="0" err="1">
                          <a:effectLst/>
                          <a:latin typeface="Garamond" pitchFamily="18" charset="0"/>
                        </a:rPr>
                        <a:t>adminis</a:t>
                      </a:r>
                      <a:endParaRPr lang="en-US" sz="12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Overall coordination of vaccination services;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Supervision 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and monitoring 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Community mobilization </a:t>
                      </a:r>
                      <a:endParaRPr lang="en-US" sz="2000" dirty="0">
                        <a:effectLst/>
                        <a:latin typeface="Garamond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 Al-Nasri and CAWHs</a:t>
                      </a:r>
                      <a:endParaRPr lang="en-US" sz="12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Deliver vaccination services,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 o</a:t>
                      </a: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rganize performance reports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Handle vaccines 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 utility &amp;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US" sz="20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ollect vouchers and submit to EVA/ILRI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Pastoral</a:t>
                      </a:r>
                      <a:r>
                        <a:rPr lang="en-US" sz="2000" baseline="0" dirty="0">
                          <a:effectLst/>
                          <a:latin typeface="Garamond" pitchFamily="18" charset="0"/>
                          <a:ea typeface="Calibri"/>
                          <a:cs typeface="Times New Roman"/>
                        </a:rPr>
                        <a:t> Community 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Actively participate in the vaccination campaign  </a:t>
                      </a:r>
                    </a:p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kern="1200" baseline="0" dirty="0">
                          <a:solidFill>
                            <a:schemeClr val="dk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 Share cost of </a:t>
                      </a:r>
                      <a:r>
                        <a:rPr lang="en-US" sz="2000" kern="1200" dirty="0">
                          <a:solidFill>
                            <a:schemeClr val="dk1"/>
                          </a:solidFill>
                          <a:effectLst/>
                          <a:latin typeface="Garamond" pitchFamily="18" charset="0"/>
                          <a:ea typeface="+mn-ea"/>
                          <a:cs typeface="+mn-cs"/>
                        </a:rPr>
                        <a:t> vaccination service with the Project 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aseline="0" dirty="0">
                          <a:effectLst/>
                          <a:latin typeface="Garamond" pitchFamily="18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ILRI/EVA </a:t>
                      </a:r>
                    </a:p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(HEARD project)</a:t>
                      </a:r>
                      <a:endParaRPr lang="en-US" sz="12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Catalyze PPP pilot activities;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Pay for authorized vouchers</a:t>
                      </a:r>
                    </a:p>
                    <a:p>
                      <a:pPr marL="342900" marR="0" lvl="0" indent="-3429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Regulate overall activities, with regional partners;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420"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 Regional Vet Lab</a:t>
                      </a:r>
                      <a:endParaRPr lang="en-US" sz="12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"/>
                      </a:pPr>
                      <a:r>
                        <a:rPr lang="en-US" sz="2000" dirty="0">
                          <a:effectLst/>
                          <a:latin typeface="Garamond" pitchFamily="18" charset="0"/>
                        </a:rPr>
                        <a:t>Conduct pre/post-intervention activities (samples)</a:t>
                      </a:r>
                      <a:endParaRPr lang="en-US" sz="2000" dirty="0">
                        <a:effectLst/>
                        <a:latin typeface="Garamond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3C182-0A16-4F30-BFD5-69989E3901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81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1976</Words>
  <Application>Microsoft Office PowerPoint</Application>
  <PresentationFormat>Widescreen</PresentationFormat>
  <Paragraphs>300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7" baseType="lpstr">
      <vt:lpstr>Aptos</vt:lpstr>
      <vt:lpstr>Arial</vt:lpstr>
      <vt:lpstr>Arial Narrow</vt:lpstr>
      <vt:lpstr>Bahnschrift Light Condensed</vt:lpstr>
      <vt:lpstr>Calibri</vt:lpstr>
      <vt:lpstr>Calibri Light</vt:lpstr>
      <vt:lpstr>Courier New</vt:lpstr>
      <vt:lpstr>Fira Sans Extra Condensed Medium</vt:lpstr>
      <vt:lpstr>Garamond</vt:lpstr>
      <vt:lpstr>Georgia</vt:lpstr>
      <vt:lpstr>Times New Roman</vt:lpstr>
      <vt:lpstr>Wingdings</vt:lpstr>
      <vt:lpstr>Office Theme</vt:lpstr>
      <vt:lpstr>1_Office Theme</vt:lpstr>
      <vt:lpstr>2_Office Theme</vt:lpstr>
      <vt:lpstr>3_Office Theme</vt:lpstr>
      <vt:lpstr>Somali Regional State  Pastoral Development  Bureau</vt:lpstr>
      <vt:lpstr>PowerPoint Presentation</vt:lpstr>
      <vt:lpstr>Introduction</vt:lpstr>
      <vt:lpstr>Key Public and Private Veterinary Services delivery</vt:lpstr>
      <vt:lpstr>PPP Models implemented in Somali Region</vt:lpstr>
      <vt:lpstr>PowerPoint Presentation</vt:lpstr>
      <vt:lpstr>PPP Developmental Process </vt:lpstr>
      <vt:lpstr>PPP Model-II Sanitary Mandate involving Woreda Private Service provider</vt:lpstr>
      <vt:lpstr> Partners engaged in the pilot PPP activities</vt:lpstr>
      <vt:lpstr>Preparatory activities</vt:lpstr>
      <vt:lpstr>Activities performance</vt:lpstr>
      <vt:lpstr> PPP Model –III    Sanitary Mandate with linked regional-woreda-Kebele Private service Providers  </vt:lpstr>
      <vt:lpstr>Partners engaged in the pilot PPP activities</vt:lpstr>
      <vt:lpstr> Preparatory activities</vt:lpstr>
      <vt:lpstr>Activities performance</vt:lpstr>
      <vt:lpstr> PPP Model V   Clinical Service By Linked Regional-woreda-kebele Pivate Clinics </vt:lpstr>
      <vt:lpstr>Partners engaged in the pilot PPP activities</vt:lpstr>
      <vt:lpstr>Lessons Learned</vt:lpstr>
      <vt:lpstr>Challenges </vt:lpstr>
      <vt:lpstr>Recommendation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Mohamed Liban</dc:creator>
  <cp:lastModifiedBy>Mulat, Bizuwork (ILRI)</cp:lastModifiedBy>
  <cp:revision>67</cp:revision>
  <dcterms:created xsi:type="dcterms:W3CDTF">2024-12-04T16:10:33Z</dcterms:created>
  <dcterms:modified xsi:type="dcterms:W3CDTF">2025-04-08T08:47:55Z</dcterms:modified>
</cp:coreProperties>
</file>