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comments/comment3.xml" ContentType="application/vnd.openxmlformats-officedocument.presentationml.comments+xml"/>
  <Override PartName="/ppt/comments/comment4.xml" ContentType="application/vnd.openxmlformats-officedocument.presentationml.comments+xml"/>
  <Override PartName="/ppt/notesSlides/notesSlide2.xml" ContentType="application/vnd.openxmlformats-officedocument.presentationml.notesSlide+xml"/>
  <Override PartName="/ppt/comments/comment5.xml" ContentType="application/vnd.openxmlformats-officedocument.presentationml.comments+xml"/>
  <Override PartName="/ppt/notesSlides/notesSlide3.xml" ContentType="application/vnd.openxmlformats-officedocument.presentationml.notesSlide+xml"/>
  <Override PartName="/ppt/comments/comment6.xml" ContentType="application/vnd.openxmlformats-officedocument.presentationml.comment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omments/comment7.xml" ContentType="application/vnd.openxmlformats-officedocument.presentationml.comments+xml"/>
  <Override PartName="/ppt/comments/comment8.xml" ContentType="application/vnd.openxmlformats-officedocument.presentationml.comment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omments/comment9.xml" ContentType="application/vnd.openxmlformats-officedocument.presentationml.comments+xml"/>
  <Override PartName="/ppt/notesSlides/notesSlide8.xml" ContentType="application/vnd.openxmlformats-officedocument.presentationml.notesSlide+xml"/>
  <Override PartName="/ppt/comments/comment10.xml" ContentType="application/vnd.openxmlformats-officedocument.presentationml.comments+xml"/>
  <Override PartName="/ppt/notesSlides/notesSlide9.xml" ContentType="application/vnd.openxmlformats-officedocument.presentationml.notesSlide+xml"/>
  <Override PartName="/ppt/comments/comment1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82"/>
  </p:notesMasterIdLst>
  <p:handoutMasterIdLst>
    <p:handoutMasterId r:id="rId83"/>
  </p:handoutMasterIdLst>
  <p:sldIdLst>
    <p:sldId id="955" r:id="rId2"/>
    <p:sldId id="951" r:id="rId3"/>
    <p:sldId id="1844" r:id="rId4"/>
    <p:sldId id="1823" r:id="rId5"/>
    <p:sldId id="1824" r:id="rId6"/>
    <p:sldId id="563" r:id="rId7"/>
    <p:sldId id="1419" r:id="rId8"/>
    <p:sldId id="1417" r:id="rId9"/>
    <p:sldId id="1446" r:id="rId10"/>
    <p:sldId id="1825" r:id="rId11"/>
    <p:sldId id="1443" r:id="rId12"/>
    <p:sldId id="1444" r:id="rId13"/>
    <p:sldId id="1445" r:id="rId14"/>
    <p:sldId id="1447" r:id="rId15"/>
    <p:sldId id="1452" r:id="rId16"/>
    <p:sldId id="1448" r:id="rId17"/>
    <p:sldId id="1449" r:id="rId18"/>
    <p:sldId id="1826" r:id="rId19"/>
    <p:sldId id="1418" r:id="rId20"/>
    <p:sldId id="1441" r:id="rId21"/>
    <p:sldId id="1442" r:id="rId22"/>
    <p:sldId id="1420" r:id="rId23"/>
    <p:sldId id="1421" r:id="rId24"/>
    <p:sldId id="1454" r:id="rId25"/>
    <p:sldId id="1455" r:id="rId26"/>
    <p:sldId id="1456" r:id="rId27"/>
    <p:sldId id="1457" r:id="rId28"/>
    <p:sldId id="1459" r:id="rId29"/>
    <p:sldId id="1827" r:id="rId30"/>
    <p:sldId id="1422" r:id="rId31"/>
    <p:sldId id="1453" r:id="rId32"/>
    <p:sldId id="1423" r:id="rId33"/>
    <p:sldId id="1424" r:id="rId34"/>
    <p:sldId id="1463" r:id="rId35"/>
    <p:sldId id="1461" r:id="rId36"/>
    <p:sldId id="1462" r:id="rId37"/>
    <p:sldId id="1464" r:id="rId38"/>
    <p:sldId id="1828" r:id="rId39"/>
    <p:sldId id="1425" r:id="rId40"/>
    <p:sldId id="1426" r:id="rId41"/>
    <p:sldId id="1427" r:id="rId42"/>
    <p:sldId id="1465" r:id="rId43"/>
    <p:sldId id="1829" r:id="rId44"/>
    <p:sldId id="1466" r:id="rId45"/>
    <p:sldId id="1467" r:id="rId46"/>
    <p:sldId id="1468" r:id="rId47"/>
    <p:sldId id="1469" r:id="rId48"/>
    <p:sldId id="1830" r:id="rId49"/>
    <p:sldId id="1428" r:id="rId50"/>
    <p:sldId id="1429" r:id="rId51"/>
    <p:sldId id="1430" r:id="rId52"/>
    <p:sldId id="1471" r:id="rId53"/>
    <p:sldId id="1472" r:id="rId54"/>
    <p:sldId id="1473" r:id="rId55"/>
    <p:sldId id="1831" r:id="rId56"/>
    <p:sldId id="1431" r:id="rId57"/>
    <p:sldId id="1470" r:id="rId58"/>
    <p:sldId id="1432" r:id="rId59"/>
    <p:sldId id="1433" r:id="rId60"/>
    <p:sldId id="1474" r:id="rId61"/>
    <p:sldId id="1475" r:id="rId62"/>
    <p:sldId id="1476" r:id="rId63"/>
    <p:sldId id="1832" r:id="rId64"/>
    <p:sldId id="1434" r:id="rId65"/>
    <p:sldId id="1435" r:id="rId66"/>
    <p:sldId id="1436" r:id="rId67"/>
    <p:sldId id="1477" r:id="rId68"/>
    <p:sldId id="1479" r:id="rId69"/>
    <p:sldId id="1478" r:id="rId70"/>
    <p:sldId id="1480" r:id="rId71"/>
    <p:sldId id="1833" r:id="rId72"/>
    <p:sldId id="1437" r:id="rId73"/>
    <p:sldId id="1438" r:id="rId74"/>
    <p:sldId id="1439" r:id="rId75"/>
    <p:sldId id="1481" r:id="rId76"/>
    <p:sldId id="1483" r:id="rId77"/>
    <p:sldId id="1440" r:id="rId78"/>
    <p:sldId id="1845" r:id="rId79"/>
    <p:sldId id="1846" r:id="rId80"/>
    <p:sldId id="1847" r:id="rId8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How to Use This Module" id="{9DBEFF19-68A1-4B8D-907E-1D8E76A4DCBE}">
          <p14:sldIdLst>
            <p14:sldId id="955"/>
            <p14:sldId id="951"/>
            <p14:sldId id="1844"/>
          </p14:sldIdLst>
        </p14:section>
        <p14:section name="Introduction" id="{E5B072D4-1A5C-456F-8F89-69AB719C3F82}">
          <p14:sldIdLst>
            <p14:sldId id="1823"/>
            <p14:sldId id="1824"/>
            <p14:sldId id="563"/>
          </p14:sldIdLst>
        </p14:section>
        <p14:section name="Topic 7 - Sweetpotato Pest and Disease Management" id="{2671F5A0-CB25-4B8B-83BC-E447E3CFF7B5}">
          <p14:sldIdLst>
            <p14:sldId id="1419"/>
            <p14:sldId id="1417"/>
            <p14:sldId id="1446"/>
            <p14:sldId id="1825"/>
            <p14:sldId id="1443"/>
            <p14:sldId id="1444"/>
            <p14:sldId id="1445"/>
            <p14:sldId id="1447"/>
            <p14:sldId id="1452"/>
            <p14:sldId id="1448"/>
            <p14:sldId id="1449"/>
            <p14:sldId id="1826"/>
            <p14:sldId id="1418"/>
            <p14:sldId id="1441"/>
            <p14:sldId id="1442"/>
            <p14:sldId id="1420"/>
            <p14:sldId id="1421"/>
            <p14:sldId id="1454"/>
            <p14:sldId id="1455"/>
            <p14:sldId id="1456"/>
            <p14:sldId id="1457"/>
            <p14:sldId id="1459"/>
            <p14:sldId id="1827"/>
            <p14:sldId id="1422"/>
            <p14:sldId id="1453"/>
            <p14:sldId id="1423"/>
            <p14:sldId id="1424"/>
            <p14:sldId id="1463"/>
            <p14:sldId id="1461"/>
            <p14:sldId id="1462"/>
            <p14:sldId id="1464"/>
            <p14:sldId id="1828"/>
            <p14:sldId id="1425"/>
            <p14:sldId id="1426"/>
            <p14:sldId id="1427"/>
            <p14:sldId id="1465"/>
            <p14:sldId id="1829"/>
            <p14:sldId id="1466"/>
            <p14:sldId id="1467"/>
            <p14:sldId id="1468"/>
            <p14:sldId id="1469"/>
            <p14:sldId id="1830"/>
            <p14:sldId id="1428"/>
            <p14:sldId id="1429"/>
            <p14:sldId id="1430"/>
            <p14:sldId id="1471"/>
            <p14:sldId id="1472"/>
            <p14:sldId id="1473"/>
            <p14:sldId id="1831"/>
            <p14:sldId id="1431"/>
            <p14:sldId id="1470"/>
            <p14:sldId id="1432"/>
            <p14:sldId id="1433"/>
            <p14:sldId id="1474"/>
            <p14:sldId id="1475"/>
            <p14:sldId id="1476"/>
            <p14:sldId id="1832"/>
            <p14:sldId id="1434"/>
            <p14:sldId id="1435"/>
            <p14:sldId id="1436"/>
            <p14:sldId id="1477"/>
            <p14:sldId id="1479"/>
            <p14:sldId id="1478"/>
            <p14:sldId id="1480"/>
            <p14:sldId id="1833"/>
            <p14:sldId id="1437"/>
            <p14:sldId id="1438"/>
            <p14:sldId id="1439"/>
            <p14:sldId id="1481"/>
            <p14:sldId id="1483"/>
            <p14:sldId id="1440"/>
            <p14:sldId id="1845"/>
            <p14:sldId id="1846"/>
            <p14:sldId id="184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Nata" initials="NVA" lastIdx="5" clrIdx="6"/>
  <p:cmAuthor id="1" name="Emil6 Heidkamp" initials="EH" lastIdx="231" clrIdx="0">
    <p:extLst/>
  </p:cmAuthor>
  <p:cmAuthor id="8" name="Kat" initials="KH" lastIdx="22" clrIdx="7">
    <p:extLst>
      <p:ext uri="{19B8F6BF-5375-455C-9EA6-DF929625EA0E}">
        <p15:presenceInfo xmlns:p15="http://schemas.microsoft.com/office/powerpoint/2012/main" userId="Kat" providerId="None"/>
      </p:ext>
    </p:extLst>
  </p:cmAuthor>
  <p:cmAuthor id="2" name="Emilio" initials="E" lastIdx="64" clrIdx="1">
    <p:extLst/>
  </p:cmAuthor>
  <p:cmAuthor id="3" name="Maru, Joyce  (CIP-SSA)" initials="MJ(" lastIdx="30" clrIdx="2">
    <p:extLst/>
  </p:cmAuthor>
  <p:cmAuthor id="4" name="Cody Jackson" initials="CJ" lastIdx="3" clrIdx="3">
    <p:extLst/>
  </p:cmAuthor>
  <p:cmAuthor id="5" name="Cody Jackson" initials="CJ [2]" lastIdx="1" clrIdx="4">
    <p:extLst/>
  </p:cmAuthor>
  <p:cmAuthor id="6" name="Cody Jackson" initials="CJ [3]" lastIdx="1" clrIdx="5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333333"/>
    <a:srgbClr val="886BA7"/>
    <a:srgbClr val="E1EDCE"/>
    <a:srgbClr val="008575"/>
    <a:srgbClr val="E76B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148" autoAdjust="0"/>
    <p:restoredTop sz="73134" autoAdjust="0"/>
  </p:normalViewPr>
  <p:slideViewPr>
    <p:cSldViewPr snapToGrid="0">
      <p:cViewPr varScale="1">
        <p:scale>
          <a:sx n="49" d="100"/>
          <a:sy n="49" d="100"/>
        </p:scale>
        <p:origin x="1800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>
        <p:scale>
          <a:sx n="66" d="100"/>
          <a:sy n="66" d="100"/>
        </p:scale>
        <p:origin x="4212" y="61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commentAuthors" Target="commentAuthor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notesMaster" Target="notesMasters/notesMaster1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handoutMaster" Target="handoutMasters/handoutMaster1.xml"/><Relationship Id="rId8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8" dt="2018-09-28T09:06:48.053" idx="11">
    <p:pos x="5760" y="-172"/>
    <p:text>Image from topic 7 in manual, source material</p:text>
    <p:extLst>
      <p:ext uri="{C676402C-5697-4E1C-873F-D02D1690AC5C}">
        <p15:threadingInfo xmlns:p15="http://schemas.microsoft.com/office/powerpoint/2012/main" timeZoneBias="240"/>
      </p:ext>
    </p:extLst>
  </p:cm>
</p:cmLst>
</file>

<file path=ppt/comments/comment10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8" dt="2018-09-28T11:04:27.653" idx="20">
    <p:pos x="3290" y="0"/>
    <p:text>https://www.flickr.com/photos/106872707@N03/15091304389/in/dateposted/</p:text>
    <p:extLst>
      <p:ext uri="{C676402C-5697-4E1C-873F-D02D1690AC5C}">
        <p15:threadingInfo xmlns:p15="http://schemas.microsoft.com/office/powerpoint/2012/main" timeZoneBias="240"/>
      </p:ext>
    </p:extLst>
  </p:cm>
</p:cmLst>
</file>

<file path=ppt/comments/comment1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8" dt="2018-09-28T11:10:44.680" idx="21">
    <p:pos x="3290" y="0"/>
    <p:text>https://www.flickr.com/photos/106872707@N03/18233539970/in/dateposted/</p:text>
    <p:extLst>
      <p:ext uri="{C676402C-5697-4E1C-873F-D02D1690AC5C}">
        <p15:threadingInfo xmlns:p15="http://schemas.microsoft.com/office/powerpoint/2012/main" timeZoneBias="24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8" dt="2018-09-28T09:09:10.091" idx="12">
    <p:pos x="5760" y="0"/>
    <p:text>Manual Topic 7, source material</p:text>
    <p:extLst>
      <p:ext uri="{C676402C-5697-4E1C-873F-D02D1690AC5C}">
        <p15:threadingInfo xmlns:p15="http://schemas.microsoft.com/office/powerpoint/2012/main" timeZoneBias="240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8" dt="2018-09-28T11:13:17.402" idx="22">
    <p:pos x="3290" y="0"/>
    <p:text>https://www.flickr.com/photos/106872707@N03/42247277005/in/photostream/</p:text>
    <p:extLst>
      <p:ext uri="{C676402C-5697-4E1C-873F-D02D1690AC5C}">
        <p15:threadingInfo xmlns:p15="http://schemas.microsoft.com/office/powerpoint/2012/main" timeZoneBias="240"/>
      </p:ext>
    </p:extLs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8" dt="2018-09-28T09:51:43.561" idx="13">
    <p:pos x="3290" y="0"/>
    <p:text>https://www.flickr.com/photos/106872707@N03/42094041445/in/photolist-278GXZg-278GXzi-27pQV8G-28vjGyr-25KnkRC-28qWZ5w-25T4G31-V9oXhh-Us35NL-NXB8qu</p:text>
    <p:extLst>
      <p:ext uri="{C676402C-5697-4E1C-873F-D02D1690AC5C}">
        <p15:threadingInfo xmlns:p15="http://schemas.microsoft.com/office/powerpoint/2012/main" timeZoneBias="240"/>
      </p:ext>
    </p:extLst>
  </p:cm>
</p:cmLst>
</file>

<file path=ppt/comments/comment5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8" dt="2018-09-28T09:57:36.527" idx="14">
    <p:pos x="5760" y="0"/>
    <p:text>Manual topic 7, image from source material</p:text>
    <p:extLst>
      <p:ext uri="{C676402C-5697-4E1C-873F-D02D1690AC5C}">
        <p15:threadingInfo xmlns:p15="http://schemas.microsoft.com/office/powerpoint/2012/main" timeZoneBias="240"/>
      </p:ext>
    </p:extLst>
  </p:cm>
</p:cmLst>
</file>

<file path=ppt/comments/comment6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8" dt="2018-09-28T10:13:56.443" idx="15">
    <p:pos x="3290" y="0"/>
    <p:text>https://www.flickr.com/photos/106872707@N03/13424441305/in/dateposted/</p:text>
    <p:extLst>
      <p:ext uri="{C676402C-5697-4E1C-873F-D02D1690AC5C}">
        <p15:threadingInfo xmlns:p15="http://schemas.microsoft.com/office/powerpoint/2012/main" timeZoneBias="240"/>
      </p:ext>
    </p:extLst>
  </p:cm>
</p:cmLst>
</file>

<file path=ppt/comments/comment7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8" dt="2018-09-28T10:30:26.858" idx="16">
    <p:pos x="5760" y="0"/>
    <p:text>https://www.flickr.com/photos/106872707@N03/12609305083/in/photolist-kdeZ6M-ntML47-nekYgw-mvFiPZ-mvH3R8-oTX5gY-mvMiAR-kd8G6C-mvJhqS-kdeGda-mvJiy3-kd8299-mvJDks-nvxXQ4-ky2CGe-mvJFhJ-h3FaaF-mvMFXM-h3F6mD-h3R9BV-h3Fn7z-haMcgS-mvMhuT-nkgEfD-mvNaED-haPcAn-jcBkK5-kd7pKH-vBqma5-GPtoc4-pR3PFb-vDaoL1-jczdHn-mvH94H-hkBhP3-mvLM13-h3PTTF-tsabNT-jcAwha-tJ2Nt7-u3xTnU-kdiyna-tJKMWM-msah7j-D8qCxA-ky1qc6-ky2eZ2-ky1x1g-nixPsZ-nigohC</p:text>
    <p:extLst>
      <p:ext uri="{C676402C-5697-4E1C-873F-D02D1690AC5C}">
        <p15:threadingInfo xmlns:p15="http://schemas.microsoft.com/office/powerpoint/2012/main" timeZoneBias="240"/>
      </p:ext>
    </p:extLst>
  </p:cm>
</p:cmLst>
</file>

<file path=ppt/comments/comment8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8" dt="2018-09-28T10:51:20.322" idx="17">
    <p:pos x="3235" y="0"/>
    <p:text>https://www.flickr.com/photos/scotnelson/9720944468</p:text>
    <p:extLst>
      <p:ext uri="{C676402C-5697-4E1C-873F-D02D1690AC5C}">
        <p15:threadingInfo xmlns:p15="http://schemas.microsoft.com/office/powerpoint/2012/main" timeZoneBias="240"/>
      </p:ext>
    </p:extLst>
  </p:cm>
  <p:cm authorId="8" dt="2018-09-28T10:51:32.670" idx="18">
    <p:pos x="10" y="10"/>
    <p:text>No Copyright - Public Domain Mark 1.0</p:text>
    <p:extLst>
      <p:ext uri="{C676402C-5697-4E1C-873F-D02D1690AC5C}">
        <p15:threadingInfo xmlns:p15="http://schemas.microsoft.com/office/powerpoint/2012/main" timeZoneBias="240"/>
      </p:ext>
    </p:extLst>
  </p:cm>
</p:cmLst>
</file>

<file path=ppt/comments/comment9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8" dt="2018-09-28T11:01:41.762" idx="19">
    <p:pos x="3290" y="0"/>
    <p:text>https://www.flickr.com/photos/106872707@N03/13462768903/in/dateposted/</p:text>
    <p:extLst>
      <p:ext uri="{C676402C-5697-4E1C-873F-D02D1690AC5C}">
        <p15:threadingInfo xmlns:p15="http://schemas.microsoft.com/office/powerpoint/2012/main" timeZoneBias="24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2AE83D8-2821-487E-8826-60D772DC017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B41994F-838A-4D48-BBCB-C629E73323E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DD8A3F-9B52-4D9F-84D3-1BC439CF3B70}" type="datetimeFigureOut">
              <a:rPr lang="en-US" smtClean="0"/>
              <a:t>10/26/2018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1C250E-FF2D-42A3-870B-91FCEEC2AD5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0FDF72F-1C19-447A-87D0-AE6AA504BF3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DA8A20-B5D0-4682-9D03-2B7372A047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76687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DDEC07-A887-594C-B263-2F0C902F0C4F}" type="datetimeFigureOut">
              <a:rPr lang="en-US" smtClean="0"/>
              <a:t>10/26/2018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D417B8-D098-B945-9F65-129BF0C7876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82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417B8-D098-B945-9F65-129BF0C78760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87214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Answers</a:t>
            </a:r>
          </a:p>
          <a:p>
            <a:pPr lvl="0"/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lvl="0" indent="-228600">
              <a:buFont typeface="+mj-lt"/>
              <a:buAutoNum type="arabicPeriod"/>
            </a:pPr>
            <a:r>
              <a:rPr lang="en-GB" sz="12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complete metamorphosis means the insect has larval and pupal forms which do not resemble the adult insect; an incomplete metamorphosis means a nymph hatches from the egg and then gradually gets bigger until it reaches adult size.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GB" sz="12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By spores blown in the wind from older diseased crops; from spores splashed up by heavy rain from leaf litter; and from diseased planting material.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GB" sz="12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 combines monitoring, crop sanitation, and cultural, mechanical and biological control methods to discourage the development of pest populations, thus limiting the need for pesticides.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417B8-D098-B945-9F65-129BF0C78760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23246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D417B8-D098-B945-9F65-129BF0C78760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82999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Answers</a:t>
            </a:r>
          </a:p>
          <a:p>
            <a:pPr lvl="0"/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lvl="0" indent="-228600">
              <a:buFont typeface="+mj-lt"/>
              <a:buAutoNum type="arabicPeriod"/>
            </a:pPr>
            <a:r>
              <a:rPr lang="en-GB" sz="12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By the shape of their antennae: The males’ antennae are straight while the females’ have a club-shaped end.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GB" sz="12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If many weevils are found on the foliage.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GB" sz="12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Hilling up soil around the base of the plant and on the sides of the ridges prevents or fills soil cracks, and thus provides some protection.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GB" sz="12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the older, woodier parts of the vine, making it essential to use clean (uninfested) planting materials.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GB" sz="12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Because sweetpotato weevils do not fly very often and generally only for short distances of 500 to 1000m in order to find new sweetpotato plants.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417B8-D098-B945-9F65-129BF0C78760}" type="slidenum">
              <a:rPr lang="en-US" smtClean="0"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82013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GB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Answers</a:t>
            </a:r>
          </a:p>
          <a:p>
            <a:pPr lvl="0"/>
            <a:endParaRPr lang="en-GB" sz="120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lvl="0" indent="-228600">
              <a:buFont typeface="+mj-lt"/>
              <a:buAutoNum type="arabicPeriod"/>
            </a:pPr>
            <a:r>
              <a:rPr lang="en-GB" sz="12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 takes over the management and control of that cell’s processes and forces the cell to produce more viruses identical to itself – instead of the crop yield.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GB" sz="12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Diminished growth; chlorosis (paleness) of the leaf tissue; misshapen leaves with an uneven or curled appearance; pigmented leaves, often purple or yellow; and reduced production of sweetpotato storage roots.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GB" sz="12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Because sweetpotato virus disease symptoms are harder to see in older plants.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417B8-D098-B945-9F65-129BF0C78760}" type="slidenum">
              <a:rPr lang="en-US" smtClean="0"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29048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+mj-lt"/>
              <a:buNone/>
            </a:pPr>
            <a:r>
              <a:rPr lang="en-GB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Answers</a:t>
            </a:r>
          </a:p>
          <a:p>
            <a:pPr marL="0" lvl="0" indent="0">
              <a:buFont typeface="+mj-lt"/>
              <a:buNone/>
            </a:pPr>
            <a:endParaRPr lang="en-GB" sz="120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lvl="0" indent="-228600">
              <a:buFont typeface="+mj-lt"/>
              <a:buAutoNum type="arabicPeriod"/>
            </a:pPr>
            <a:r>
              <a:rPr lang="en-GB" sz="12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Circular brown or blackened areas called lesions will show up on the leaves and stems.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GB" sz="12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Alternaria, Phomopsis and Black Rot.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417B8-D098-B945-9F65-129BF0C78760}" type="slidenum">
              <a:rPr lang="en-US" smtClean="0"/>
              <a:t>48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3615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Answers</a:t>
            </a:r>
          </a:p>
          <a:p>
            <a:endParaRPr lang="en-GB" dirty="0"/>
          </a:p>
          <a:p>
            <a:pPr marL="228600" lvl="0" indent="-228600">
              <a:buFont typeface="+mj-lt"/>
              <a:buAutoNum type="arabicPeriod"/>
            </a:pPr>
            <a:r>
              <a:rPr lang="en-US" dirty="0"/>
              <a:t>Small mounds of freshly dug soil; OFSP vines being pulled back down into the soil; Holes in the sides of ridges or mounds</a:t>
            </a:r>
          </a:p>
          <a:p>
            <a:pPr marL="228600" indent="-228600">
              <a:buFont typeface="+mj-lt"/>
              <a:buAutoNum type="arabicPeriod"/>
            </a:pPr>
            <a:r>
              <a:rPr lang="en-US" dirty="0"/>
              <a:t>Destroying rodent burrows; Keeping field and surrounding areas clean of vegetation and rubbish; Digging deep ditch around perimeter of field; Using repellent materials inside the rodent’s unblocked burrows; Planting deep rooted poisonous shrubs; Planting of sesame all around the perimeter of the field; Scalding and drowning by pouring water or hot water and pounded chili pepper mixture into the burrow; Setting of traps; Poisoning is not recommended</a:t>
            </a:r>
          </a:p>
          <a:p>
            <a:pPr marL="228600" indent="-228600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417B8-D098-B945-9F65-129BF0C78760}" type="slidenum">
              <a:rPr lang="en-US" smtClean="0"/>
              <a:t>55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70873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Answers</a:t>
            </a:r>
          </a:p>
          <a:p>
            <a:endParaRPr lang="en-GB" dirty="0"/>
          </a:p>
          <a:p>
            <a:pPr marL="228600" lvl="0" indent="-228600">
              <a:buFont typeface="+mj-lt"/>
              <a:buAutoNum type="arabicPeriod"/>
            </a:pPr>
            <a:r>
              <a:rPr lang="en-US" dirty="0"/>
              <a:t>Leaves and plants slightly stunted; Vines and leaves thicken; Poor plant yield; Can affect one or multiple plants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dirty="0"/>
              <a:t>Scout fields regularly, remove and destroy hairy shoot tips;  Use Pruning, Foliar fertilizer, Miticide; Bury vine; Cut infested vines and leave in shade until leaves drop off, before planting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417B8-D098-B945-9F65-129BF0C78760}" type="slidenum">
              <a:rPr lang="en-US" smtClean="0"/>
              <a:t>63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51429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Answers</a:t>
            </a:r>
          </a:p>
          <a:p>
            <a:endParaRPr lang="en-GB" dirty="0"/>
          </a:p>
          <a:p>
            <a:pPr marL="228600" indent="-228600">
              <a:buFont typeface="+mj-lt"/>
              <a:buAutoNum type="arabicPeriod"/>
            </a:pPr>
            <a:r>
              <a:rPr lang="en-GB" dirty="0"/>
              <a:t>Regular inspections; keeping the area clean of rubbish; removing residue of previous crop; thoroughly cleaning containers and sacks</a:t>
            </a:r>
          </a:p>
          <a:p>
            <a:pPr marL="228600" indent="-228600">
              <a:buFont typeface="+mj-lt"/>
              <a:buAutoNum type="arabicPeriod"/>
            </a:pPr>
            <a:r>
              <a:rPr lang="en-US" dirty="0"/>
              <a:t>Sun-drying; Parboiling; Salting; Rolling and shaking sacks or containers periodically; Adding traditional protectants, such as ash</a:t>
            </a:r>
          </a:p>
          <a:p>
            <a:pPr marL="228600" indent="-228600">
              <a:buFont typeface="+mj-lt"/>
              <a:buAutoNum type="arabicPeriod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417B8-D098-B945-9F65-129BF0C78760}" type="slidenum">
              <a:rPr lang="en-US" smtClean="0"/>
              <a:t>71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10482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4BB2DEA-81F3-4769-9579-6D62B2167017}"/>
              </a:ext>
            </a:extLst>
          </p:cNvPr>
          <p:cNvSpPr/>
          <p:nvPr userDrawn="1"/>
        </p:nvSpPr>
        <p:spPr>
          <a:xfrm>
            <a:off x="19647" y="4505721"/>
            <a:ext cx="9144001" cy="23522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1643B310-965F-4E6E-8354-883EF474D11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722502"/>
            <a:ext cx="9144000" cy="163739"/>
          </a:xfrm>
          <a:prstGeom prst="rect">
            <a:avLst/>
          </a:prstGeom>
        </p:spPr>
      </p:pic>
      <p:sp>
        <p:nvSpPr>
          <p:cNvPr id="25" name="Subtitle 2">
            <a:extLst>
              <a:ext uri="{FF2B5EF4-FFF2-40B4-BE49-F238E27FC236}">
                <a16:creationId xmlns:a16="http://schemas.microsoft.com/office/drawing/2014/main" id="{18A2089C-B10D-4E82-939A-1E05D3333DD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001489" y="5337910"/>
            <a:ext cx="6858000" cy="512184"/>
          </a:xfrm>
        </p:spPr>
        <p:txBody>
          <a:bodyPr/>
          <a:lstStyle>
            <a:lvl1pPr marL="0" indent="0" algn="r">
              <a:buNone/>
              <a:defRPr sz="2400">
                <a:solidFill>
                  <a:schemeClr val="accent6">
                    <a:lumMod val="7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Sub-title if needed</a:t>
            </a:r>
          </a:p>
        </p:txBody>
      </p:sp>
      <p:sp>
        <p:nvSpPr>
          <p:cNvPr id="26" name="Title 6">
            <a:extLst>
              <a:ext uri="{FF2B5EF4-FFF2-40B4-BE49-F238E27FC236}">
                <a16:creationId xmlns:a16="http://schemas.microsoft.com/office/drawing/2014/main" id="{26EA2A66-5F12-407C-B361-64AC2287A1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3218" y="4379101"/>
            <a:ext cx="8606271" cy="832189"/>
          </a:xfrm>
        </p:spPr>
        <p:txBody>
          <a:bodyPr>
            <a:noAutofit/>
          </a:bodyPr>
          <a:lstStyle>
            <a:lvl1pPr algn="r">
              <a:defRPr sz="4000">
                <a:latin typeface="Cabin" panose="00000500000000000000" pitchFamily="2" charset="0"/>
              </a:defRPr>
            </a:lvl1pPr>
          </a:lstStyle>
          <a:p>
            <a:r>
              <a:rPr lang="en-US" dirty="0"/>
              <a:t>Enter the Title Text Here</a:t>
            </a:r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7217EA2E-17CB-4B37-A17E-A43935EE8492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962"/>
          <a:stretch/>
        </p:blipFill>
        <p:spPr bwMode="auto">
          <a:xfrm>
            <a:off x="2914" y="-1"/>
            <a:ext cx="9138172" cy="4233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7E20245-B4C0-4AF1-975B-AFBB3EDEE41F}"/>
              </a:ext>
            </a:extLst>
          </p:cNvPr>
          <p:cNvPicPr/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6839" y="6024657"/>
            <a:ext cx="615315" cy="629285"/>
          </a:xfrm>
          <a:prstGeom prst="rect">
            <a:avLst/>
          </a:prstGeom>
          <a:noFill/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5CB0A7D-8D0E-4BA1-A1C2-B27F6592CC10}"/>
              </a:ext>
            </a:extLst>
          </p:cNvPr>
          <p:cNvPicPr/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2179" y="6039262"/>
            <a:ext cx="628650" cy="544830"/>
          </a:xfrm>
          <a:prstGeom prst="rect">
            <a:avLst/>
          </a:prstGeom>
          <a:noFill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D490D19-A242-4AC3-A60D-27793CC6D681}"/>
              </a:ext>
            </a:extLst>
          </p:cNvPr>
          <p:cNvPicPr/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0224" y="6096412"/>
            <a:ext cx="1187450" cy="455295"/>
          </a:xfrm>
          <a:prstGeom prst="rect">
            <a:avLst/>
          </a:prstGeom>
          <a:noFill/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DB40307-8A17-424E-9EE4-F6753164A4AB}"/>
              </a:ext>
            </a:extLst>
          </p:cNvPr>
          <p:cNvPicPr/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2454" y="5858287"/>
            <a:ext cx="837565" cy="838200"/>
          </a:xfrm>
          <a:prstGeom prst="rect">
            <a:avLst/>
          </a:prstGeom>
          <a:noFill/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30580C8-D78E-4098-BFE4-BDCAC891C10B}"/>
              </a:ext>
            </a:extLst>
          </p:cNvPr>
          <p:cNvPicPr/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7014" y="5901467"/>
            <a:ext cx="752475" cy="703580"/>
          </a:xfrm>
          <a:prstGeom prst="rect">
            <a:avLst/>
          </a:prstGeom>
          <a:noFill/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20CA862-9CF1-40D1-A9F1-61BB8A9CC582}"/>
              </a:ext>
            </a:extLst>
          </p:cNvPr>
          <p:cNvPicPr/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9284" y="5803522"/>
            <a:ext cx="612775" cy="87820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612860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6C67004-132D-426F-ABC3-4310C7E9FC5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142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D0A77A1-1167-4C3B-947D-958278CCC0B0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AF2495D-1C5E-404B-AA92-A93B68882B8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1714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D0A77A1-1167-4C3B-947D-958278CCC0B0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22267C4-F00C-4C1A-9E92-3E9CBEB45AB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61982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D0A77A1-1167-4C3B-947D-958278CCC0B0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B2F692C-5600-4C6C-B7D9-799AB79AB40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97015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542992"/>
            <a:ext cx="7886700" cy="4633971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CCE0C8D-0C2C-4D1C-80D1-AC4C2D853C3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8650" y="1022292"/>
            <a:ext cx="7886700" cy="520700"/>
          </a:xfrm>
        </p:spPr>
        <p:txBody>
          <a:bodyPr/>
          <a:lstStyle>
            <a:lvl1pPr marL="0" indent="0">
              <a:buNone/>
              <a:defRPr b="1">
                <a:solidFill>
                  <a:schemeClr val="accent6">
                    <a:lumMod val="75000"/>
                  </a:schemeClr>
                </a:solidFill>
                <a:latin typeface="+mj-lt"/>
                <a:ea typeface="Zilla Slab" pitchFamily="2" charset="0"/>
              </a:defRPr>
            </a:lvl1pPr>
          </a:lstStyle>
          <a:p>
            <a:pPr lvl="0"/>
            <a:r>
              <a:rPr lang="en-US" dirty="0"/>
              <a:t>Header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BDEE6B-2BDC-44B7-BE5E-E777FCD232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2996539-6967-46A7-AE73-11A38C2067C3}"/>
              </a:ext>
            </a:extLst>
          </p:cNvPr>
          <p:cNvGrpSpPr/>
          <p:nvPr userDrawn="1"/>
        </p:nvGrpSpPr>
        <p:grpSpPr>
          <a:xfrm>
            <a:off x="7765026" y="319558"/>
            <a:ext cx="762934" cy="652909"/>
            <a:chOff x="4330700" y="983788"/>
            <a:chExt cx="3987800" cy="3412707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5B665B30-BDAD-4E11-A423-C881AE0397DE}"/>
                </a:ext>
              </a:extLst>
            </p:cNvPr>
            <p:cNvGrpSpPr/>
            <p:nvPr userDrawn="1"/>
          </p:nvGrpSpPr>
          <p:grpSpPr>
            <a:xfrm>
              <a:off x="4889500" y="1933170"/>
              <a:ext cx="2870200" cy="2184400"/>
              <a:chOff x="4889500" y="1933170"/>
              <a:chExt cx="2870200" cy="2184400"/>
            </a:xfrm>
          </p:grpSpPr>
          <p:sp>
            <p:nvSpPr>
              <p:cNvPr id="10" name="Freeform 6">
                <a:extLst>
                  <a:ext uri="{FF2B5EF4-FFF2-40B4-BE49-F238E27FC236}">
                    <a16:creationId xmlns:a16="http://schemas.microsoft.com/office/drawing/2014/main" id="{59F760CF-C2E3-4F5A-9BED-836295163BA4}"/>
                  </a:ext>
                </a:extLst>
              </p:cNvPr>
              <p:cNvSpPr/>
              <p:nvPr userDrawn="1"/>
            </p:nvSpPr>
            <p:spPr>
              <a:xfrm>
                <a:off x="5816600" y="1933170"/>
                <a:ext cx="1016000" cy="571500"/>
              </a:xfrm>
              <a:custGeom>
                <a:avLst/>
                <a:gdLst>
                  <a:gd name="connsiteX0" fmla="*/ 0 w 1016000"/>
                  <a:gd name="connsiteY0" fmla="*/ 520700 h 571500"/>
                  <a:gd name="connsiteX1" fmla="*/ 12700 w 1016000"/>
                  <a:gd name="connsiteY1" fmla="*/ 165100 h 571500"/>
                  <a:gd name="connsiteX2" fmla="*/ 342900 w 1016000"/>
                  <a:gd name="connsiteY2" fmla="*/ 0 h 571500"/>
                  <a:gd name="connsiteX3" fmla="*/ 762000 w 1016000"/>
                  <a:gd name="connsiteY3" fmla="*/ 38100 h 571500"/>
                  <a:gd name="connsiteX4" fmla="*/ 1016000 w 1016000"/>
                  <a:gd name="connsiteY4" fmla="*/ 241300 h 571500"/>
                  <a:gd name="connsiteX5" fmla="*/ 1016000 w 1016000"/>
                  <a:gd name="connsiteY5" fmla="*/ 571500 h 571500"/>
                  <a:gd name="connsiteX6" fmla="*/ 0 w 1016000"/>
                  <a:gd name="connsiteY6" fmla="*/ 52070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16000" h="571500">
                    <a:moveTo>
                      <a:pt x="0" y="520700"/>
                    </a:moveTo>
                    <a:lnTo>
                      <a:pt x="12700" y="165100"/>
                    </a:lnTo>
                    <a:lnTo>
                      <a:pt x="342900" y="0"/>
                    </a:lnTo>
                    <a:lnTo>
                      <a:pt x="762000" y="38100"/>
                    </a:lnTo>
                    <a:lnTo>
                      <a:pt x="1016000" y="241300"/>
                    </a:lnTo>
                    <a:lnTo>
                      <a:pt x="1016000" y="571500"/>
                    </a:lnTo>
                    <a:lnTo>
                      <a:pt x="0" y="52070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" name="Freeform 7">
                <a:extLst>
                  <a:ext uri="{FF2B5EF4-FFF2-40B4-BE49-F238E27FC236}">
                    <a16:creationId xmlns:a16="http://schemas.microsoft.com/office/drawing/2014/main" id="{DCF09170-BE5B-4BF9-AA48-5EEE1743BC81}"/>
                  </a:ext>
                </a:extLst>
              </p:cNvPr>
              <p:cNvSpPr/>
              <p:nvPr userDrawn="1"/>
            </p:nvSpPr>
            <p:spPr>
              <a:xfrm>
                <a:off x="4889500" y="3533370"/>
                <a:ext cx="1016000" cy="571500"/>
              </a:xfrm>
              <a:custGeom>
                <a:avLst/>
                <a:gdLst>
                  <a:gd name="connsiteX0" fmla="*/ 0 w 1016000"/>
                  <a:gd name="connsiteY0" fmla="*/ 520700 h 571500"/>
                  <a:gd name="connsiteX1" fmla="*/ 12700 w 1016000"/>
                  <a:gd name="connsiteY1" fmla="*/ 165100 h 571500"/>
                  <a:gd name="connsiteX2" fmla="*/ 342900 w 1016000"/>
                  <a:gd name="connsiteY2" fmla="*/ 0 h 571500"/>
                  <a:gd name="connsiteX3" fmla="*/ 762000 w 1016000"/>
                  <a:gd name="connsiteY3" fmla="*/ 38100 h 571500"/>
                  <a:gd name="connsiteX4" fmla="*/ 1016000 w 1016000"/>
                  <a:gd name="connsiteY4" fmla="*/ 241300 h 571500"/>
                  <a:gd name="connsiteX5" fmla="*/ 1016000 w 1016000"/>
                  <a:gd name="connsiteY5" fmla="*/ 571500 h 571500"/>
                  <a:gd name="connsiteX6" fmla="*/ 0 w 1016000"/>
                  <a:gd name="connsiteY6" fmla="*/ 52070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16000" h="571500">
                    <a:moveTo>
                      <a:pt x="0" y="520700"/>
                    </a:moveTo>
                    <a:lnTo>
                      <a:pt x="12700" y="165100"/>
                    </a:lnTo>
                    <a:lnTo>
                      <a:pt x="342900" y="0"/>
                    </a:lnTo>
                    <a:lnTo>
                      <a:pt x="762000" y="38100"/>
                    </a:lnTo>
                    <a:lnTo>
                      <a:pt x="1016000" y="241300"/>
                    </a:lnTo>
                    <a:lnTo>
                      <a:pt x="1016000" y="571500"/>
                    </a:lnTo>
                    <a:lnTo>
                      <a:pt x="0" y="52070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2" name="Freeform 8">
                <a:extLst>
                  <a:ext uri="{FF2B5EF4-FFF2-40B4-BE49-F238E27FC236}">
                    <a16:creationId xmlns:a16="http://schemas.microsoft.com/office/drawing/2014/main" id="{D2D1400D-7E77-4025-9BF6-AB039DF52F2F}"/>
                  </a:ext>
                </a:extLst>
              </p:cNvPr>
              <p:cNvSpPr/>
              <p:nvPr userDrawn="1"/>
            </p:nvSpPr>
            <p:spPr>
              <a:xfrm>
                <a:off x="6743700" y="3546070"/>
                <a:ext cx="1016000" cy="571500"/>
              </a:xfrm>
              <a:custGeom>
                <a:avLst/>
                <a:gdLst>
                  <a:gd name="connsiteX0" fmla="*/ 0 w 1016000"/>
                  <a:gd name="connsiteY0" fmla="*/ 520700 h 571500"/>
                  <a:gd name="connsiteX1" fmla="*/ 12700 w 1016000"/>
                  <a:gd name="connsiteY1" fmla="*/ 165100 h 571500"/>
                  <a:gd name="connsiteX2" fmla="*/ 342900 w 1016000"/>
                  <a:gd name="connsiteY2" fmla="*/ 0 h 571500"/>
                  <a:gd name="connsiteX3" fmla="*/ 762000 w 1016000"/>
                  <a:gd name="connsiteY3" fmla="*/ 38100 h 571500"/>
                  <a:gd name="connsiteX4" fmla="*/ 1016000 w 1016000"/>
                  <a:gd name="connsiteY4" fmla="*/ 241300 h 571500"/>
                  <a:gd name="connsiteX5" fmla="*/ 1016000 w 1016000"/>
                  <a:gd name="connsiteY5" fmla="*/ 571500 h 571500"/>
                  <a:gd name="connsiteX6" fmla="*/ 0 w 1016000"/>
                  <a:gd name="connsiteY6" fmla="*/ 52070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16000" h="571500">
                    <a:moveTo>
                      <a:pt x="0" y="520700"/>
                    </a:moveTo>
                    <a:lnTo>
                      <a:pt x="12700" y="165100"/>
                    </a:lnTo>
                    <a:lnTo>
                      <a:pt x="342900" y="0"/>
                    </a:lnTo>
                    <a:lnTo>
                      <a:pt x="762000" y="38100"/>
                    </a:lnTo>
                    <a:lnTo>
                      <a:pt x="1016000" y="241300"/>
                    </a:lnTo>
                    <a:lnTo>
                      <a:pt x="1016000" y="571500"/>
                    </a:lnTo>
                    <a:lnTo>
                      <a:pt x="0" y="52070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BA8E30E1-FE95-41B1-81D7-06888AEC7E77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14422"/>
            <a:stretch/>
          </p:blipFill>
          <p:spPr>
            <a:xfrm>
              <a:off x="4330700" y="983788"/>
              <a:ext cx="3987800" cy="3412707"/>
            </a:xfrm>
            <a:prstGeom prst="rect">
              <a:avLst/>
            </a:prstGeom>
          </p:spPr>
        </p:pic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08309A3B-9418-4E16-A408-35F3F972C51B}"/>
              </a:ext>
            </a:extLst>
          </p:cNvPr>
          <p:cNvSpPr txBox="1"/>
          <p:nvPr userDrawn="1"/>
        </p:nvSpPr>
        <p:spPr>
          <a:xfrm>
            <a:off x="628650" y="324192"/>
            <a:ext cx="5979184" cy="5847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Activity (Breakout Groups)</a:t>
            </a:r>
          </a:p>
        </p:txBody>
      </p:sp>
    </p:spTree>
    <p:extLst>
      <p:ext uri="{BB962C8B-B14F-4D97-AF65-F5344CB8AC3E}">
        <p14:creationId xmlns:p14="http://schemas.microsoft.com/office/powerpoint/2010/main" val="28586605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542992"/>
            <a:ext cx="7886700" cy="4633971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CCE0C8D-0C2C-4D1C-80D1-AC4C2D853C3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8650" y="1022292"/>
            <a:ext cx="7886700" cy="520700"/>
          </a:xfrm>
        </p:spPr>
        <p:txBody>
          <a:bodyPr/>
          <a:lstStyle>
            <a:lvl1pPr marL="0" indent="0">
              <a:buNone/>
              <a:defRPr b="1">
                <a:solidFill>
                  <a:schemeClr val="accent6">
                    <a:lumMod val="75000"/>
                  </a:schemeClr>
                </a:solidFill>
                <a:latin typeface="+mj-lt"/>
                <a:ea typeface="Zilla Slab" pitchFamily="2" charset="0"/>
              </a:defRPr>
            </a:lvl1pPr>
          </a:lstStyle>
          <a:p>
            <a:pPr lvl="0"/>
            <a:r>
              <a:rPr lang="en-US" dirty="0"/>
              <a:t>Header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BDEE6B-2BDC-44B7-BE5E-E777FCD232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8309A3B-9418-4E16-A408-35F3F972C51B}"/>
              </a:ext>
            </a:extLst>
          </p:cNvPr>
          <p:cNvSpPr txBox="1"/>
          <p:nvPr userDrawn="1"/>
        </p:nvSpPr>
        <p:spPr>
          <a:xfrm>
            <a:off x="628650" y="324192"/>
            <a:ext cx="5203796" cy="5847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Activity (Whole Class)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60BAF12-1B6F-44FA-999C-57E95CC07EB3}"/>
              </a:ext>
            </a:extLst>
          </p:cNvPr>
          <p:cNvGrpSpPr/>
          <p:nvPr userDrawn="1"/>
        </p:nvGrpSpPr>
        <p:grpSpPr>
          <a:xfrm>
            <a:off x="7841078" y="303435"/>
            <a:ext cx="612628" cy="595682"/>
            <a:chOff x="4814206" y="1257561"/>
            <a:chExt cx="767975" cy="746732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AE24F18-3469-443E-96FC-BA439187B6E5}"/>
                </a:ext>
              </a:extLst>
            </p:cNvPr>
            <p:cNvSpPr/>
            <p:nvPr userDrawn="1"/>
          </p:nvSpPr>
          <p:spPr>
            <a:xfrm>
              <a:off x="5221585" y="1527172"/>
              <a:ext cx="195943" cy="296427"/>
            </a:xfrm>
            <a:custGeom>
              <a:avLst/>
              <a:gdLst>
                <a:gd name="connsiteX0" fmla="*/ 0 w 195943"/>
                <a:gd name="connsiteY0" fmla="*/ 50242 h 296427"/>
                <a:gd name="connsiteX1" fmla="*/ 70339 w 195943"/>
                <a:gd name="connsiteY1" fmla="*/ 110532 h 296427"/>
                <a:gd name="connsiteX2" fmla="*/ 45218 w 195943"/>
                <a:gd name="connsiteY2" fmla="*/ 205992 h 296427"/>
                <a:gd name="connsiteX3" fmla="*/ 0 w 195943"/>
                <a:gd name="connsiteY3" fmla="*/ 226088 h 296427"/>
                <a:gd name="connsiteX4" fmla="*/ 100484 w 195943"/>
                <a:gd name="connsiteY4" fmla="*/ 296427 h 296427"/>
                <a:gd name="connsiteX5" fmla="*/ 180871 w 195943"/>
                <a:gd name="connsiteY5" fmla="*/ 216040 h 296427"/>
                <a:gd name="connsiteX6" fmla="*/ 120581 w 195943"/>
                <a:gd name="connsiteY6" fmla="*/ 155750 h 296427"/>
                <a:gd name="connsiteX7" fmla="*/ 140677 w 195943"/>
                <a:gd name="connsiteY7" fmla="*/ 75363 h 296427"/>
                <a:gd name="connsiteX8" fmla="*/ 195943 w 195943"/>
                <a:gd name="connsiteY8" fmla="*/ 50242 h 296427"/>
                <a:gd name="connsiteX9" fmla="*/ 135653 w 195943"/>
                <a:gd name="connsiteY9" fmla="*/ 5025 h 296427"/>
                <a:gd name="connsiteX10" fmla="*/ 45218 w 195943"/>
                <a:gd name="connsiteY10" fmla="*/ 0 h 296427"/>
                <a:gd name="connsiteX11" fmla="*/ 0 w 195943"/>
                <a:gd name="connsiteY11" fmla="*/ 50242 h 296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5943" h="296427">
                  <a:moveTo>
                    <a:pt x="0" y="50242"/>
                  </a:moveTo>
                  <a:lnTo>
                    <a:pt x="70339" y="110532"/>
                  </a:lnTo>
                  <a:lnTo>
                    <a:pt x="45218" y="205992"/>
                  </a:lnTo>
                  <a:lnTo>
                    <a:pt x="0" y="226088"/>
                  </a:lnTo>
                  <a:lnTo>
                    <a:pt x="100484" y="296427"/>
                  </a:lnTo>
                  <a:lnTo>
                    <a:pt x="180871" y="216040"/>
                  </a:lnTo>
                  <a:lnTo>
                    <a:pt x="120581" y="155750"/>
                  </a:lnTo>
                  <a:lnTo>
                    <a:pt x="140677" y="75363"/>
                  </a:lnTo>
                  <a:lnTo>
                    <a:pt x="195943" y="50242"/>
                  </a:lnTo>
                  <a:lnTo>
                    <a:pt x="135653" y="5025"/>
                  </a:lnTo>
                  <a:lnTo>
                    <a:pt x="45218" y="0"/>
                  </a:lnTo>
                  <a:lnTo>
                    <a:pt x="0" y="5024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F74E8EA-3A1A-4C37-B2E1-425D03832B57}"/>
                </a:ext>
              </a:extLst>
            </p:cNvPr>
            <p:cNvSpPr/>
            <p:nvPr userDrawn="1"/>
          </p:nvSpPr>
          <p:spPr>
            <a:xfrm>
              <a:off x="4983982" y="1527349"/>
              <a:ext cx="195943" cy="296427"/>
            </a:xfrm>
            <a:custGeom>
              <a:avLst/>
              <a:gdLst>
                <a:gd name="connsiteX0" fmla="*/ 0 w 195943"/>
                <a:gd name="connsiteY0" fmla="*/ 50242 h 296427"/>
                <a:gd name="connsiteX1" fmla="*/ 70339 w 195943"/>
                <a:gd name="connsiteY1" fmla="*/ 110532 h 296427"/>
                <a:gd name="connsiteX2" fmla="*/ 45218 w 195943"/>
                <a:gd name="connsiteY2" fmla="*/ 205992 h 296427"/>
                <a:gd name="connsiteX3" fmla="*/ 0 w 195943"/>
                <a:gd name="connsiteY3" fmla="*/ 226088 h 296427"/>
                <a:gd name="connsiteX4" fmla="*/ 100484 w 195943"/>
                <a:gd name="connsiteY4" fmla="*/ 296427 h 296427"/>
                <a:gd name="connsiteX5" fmla="*/ 180871 w 195943"/>
                <a:gd name="connsiteY5" fmla="*/ 216040 h 296427"/>
                <a:gd name="connsiteX6" fmla="*/ 120581 w 195943"/>
                <a:gd name="connsiteY6" fmla="*/ 155750 h 296427"/>
                <a:gd name="connsiteX7" fmla="*/ 140677 w 195943"/>
                <a:gd name="connsiteY7" fmla="*/ 75363 h 296427"/>
                <a:gd name="connsiteX8" fmla="*/ 195943 w 195943"/>
                <a:gd name="connsiteY8" fmla="*/ 50242 h 296427"/>
                <a:gd name="connsiteX9" fmla="*/ 135653 w 195943"/>
                <a:gd name="connsiteY9" fmla="*/ 5025 h 296427"/>
                <a:gd name="connsiteX10" fmla="*/ 45218 w 195943"/>
                <a:gd name="connsiteY10" fmla="*/ 0 h 296427"/>
                <a:gd name="connsiteX11" fmla="*/ 0 w 195943"/>
                <a:gd name="connsiteY11" fmla="*/ 50242 h 296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5943" h="296427">
                  <a:moveTo>
                    <a:pt x="0" y="50242"/>
                  </a:moveTo>
                  <a:lnTo>
                    <a:pt x="70339" y="110532"/>
                  </a:lnTo>
                  <a:lnTo>
                    <a:pt x="45218" y="205992"/>
                  </a:lnTo>
                  <a:lnTo>
                    <a:pt x="0" y="226088"/>
                  </a:lnTo>
                  <a:lnTo>
                    <a:pt x="100484" y="296427"/>
                  </a:lnTo>
                  <a:lnTo>
                    <a:pt x="180871" y="216040"/>
                  </a:lnTo>
                  <a:lnTo>
                    <a:pt x="120581" y="155750"/>
                  </a:lnTo>
                  <a:lnTo>
                    <a:pt x="140677" y="75363"/>
                  </a:lnTo>
                  <a:lnTo>
                    <a:pt x="195943" y="50242"/>
                  </a:lnTo>
                  <a:lnTo>
                    <a:pt x="135653" y="5025"/>
                  </a:lnTo>
                  <a:lnTo>
                    <a:pt x="45218" y="0"/>
                  </a:lnTo>
                  <a:lnTo>
                    <a:pt x="0" y="5024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0867C27-ABA9-4ECC-8B58-4B01B105F205}"/>
                </a:ext>
              </a:extLst>
            </p:cNvPr>
            <p:cNvSpPr/>
            <p:nvPr userDrawn="1"/>
          </p:nvSpPr>
          <p:spPr>
            <a:xfrm>
              <a:off x="4858378" y="1753437"/>
              <a:ext cx="678264" cy="185895"/>
            </a:xfrm>
            <a:custGeom>
              <a:avLst/>
              <a:gdLst>
                <a:gd name="connsiteX0" fmla="*/ 0 w 678264"/>
                <a:gd name="connsiteY0" fmla="*/ 175847 h 185895"/>
                <a:gd name="connsiteX1" fmla="*/ 15073 w 678264"/>
                <a:gd name="connsiteY1" fmla="*/ 60290 h 185895"/>
                <a:gd name="connsiteX2" fmla="*/ 90435 w 678264"/>
                <a:gd name="connsiteY2" fmla="*/ 5025 h 185895"/>
                <a:gd name="connsiteX3" fmla="*/ 195943 w 678264"/>
                <a:gd name="connsiteY3" fmla="*/ 35170 h 185895"/>
                <a:gd name="connsiteX4" fmla="*/ 226088 w 678264"/>
                <a:gd name="connsiteY4" fmla="*/ 100484 h 185895"/>
                <a:gd name="connsiteX5" fmla="*/ 256233 w 678264"/>
                <a:gd name="connsiteY5" fmla="*/ 40194 h 185895"/>
                <a:gd name="connsiteX6" fmla="*/ 316523 w 678264"/>
                <a:gd name="connsiteY6" fmla="*/ 0 h 185895"/>
                <a:gd name="connsiteX7" fmla="*/ 386862 w 678264"/>
                <a:gd name="connsiteY7" fmla="*/ 10049 h 185895"/>
                <a:gd name="connsiteX8" fmla="*/ 457200 w 678264"/>
                <a:gd name="connsiteY8" fmla="*/ 80387 h 185895"/>
                <a:gd name="connsiteX9" fmla="*/ 497393 w 678264"/>
                <a:gd name="connsiteY9" fmla="*/ 20097 h 185895"/>
                <a:gd name="connsiteX10" fmla="*/ 582804 w 678264"/>
                <a:gd name="connsiteY10" fmla="*/ 0 h 185895"/>
                <a:gd name="connsiteX11" fmla="*/ 653143 w 678264"/>
                <a:gd name="connsiteY11" fmla="*/ 35170 h 185895"/>
                <a:gd name="connsiteX12" fmla="*/ 678264 w 678264"/>
                <a:gd name="connsiteY12" fmla="*/ 110532 h 185895"/>
                <a:gd name="connsiteX13" fmla="*/ 678264 w 678264"/>
                <a:gd name="connsiteY13" fmla="*/ 185895 h 185895"/>
                <a:gd name="connsiteX14" fmla="*/ 0 w 678264"/>
                <a:gd name="connsiteY14" fmla="*/ 175847 h 1858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78264" h="185895">
                  <a:moveTo>
                    <a:pt x="0" y="175847"/>
                  </a:moveTo>
                  <a:lnTo>
                    <a:pt x="15073" y="60290"/>
                  </a:lnTo>
                  <a:lnTo>
                    <a:pt x="90435" y="5025"/>
                  </a:lnTo>
                  <a:lnTo>
                    <a:pt x="195943" y="35170"/>
                  </a:lnTo>
                  <a:lnTo>
                    <a:pt x="226088" y="100484"/>
                  </a:lnTo>
                  <a:lnTo>
                    <a:pt x="256233" y="40194"/>
                  </a:lnTo>
                  <a:lnTo>
                    <a:pt x="316523" y="0"/>
                  </a:lnTo>
                  <a:lnTo>
                    <a:pt x="386862" y="10049"/>
                  </a:lnTo>
                  <a:lnTo>
                    <a:pt x="457200" y="80387"/>
                  </a:lnTo>
                  <a:lnTo>
                    <a:pt x="497393" y="20097"/>
                  </a:lnTo>
                  <a:lnTo>
                    <a:pt x="582804" y="0"/>
                  </a:lnTo>
                  <a:lnTo>
                    <a:pt x="653143" y="35170"/>
                  </a:lnTo>
                  <a:lnTo>
                    <a:pt x="678264" y="110532"/>
                  </a:lnTo>
                  <a:lnTo>
                    <a:pt x="678264" y="185895"/>
                  </a:lnTo>
                  <a:lnTo>
                    <a:pt x="0" y="17584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21" name="Graphic 20">
              <a:extLst>
                <a:ext uri="{FF2B5EF4-FFF2-40B4-BE49-F238E27FC236}">
                  <a16:creationId xmlns:a16="http://schemas.microsoft.com/office/drawing/2014/main" id="{26D1B8F9-BE03-4B50-AD56-FD0EC4FED632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b="22213"/>
            <a:stretch/>
          </p:blipFill>
          <p:spPr>
            <a:xfrm>
              <a:off x="4814206" y="1257561"/>
              <a:ext cx="767975" cy="74673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643311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08309A3B-9418-4E16-A408-35F3F972C51B}"/>
              </a:ext>
            </a:extLst>
          </p:cNvPr>
          <p:cNvSpPr txBox="1"/>
          <p:nvPr userDrawn="1"/>
        </p:nvSpPr>
        <p:spPr>
          <a:xfrm>
            <a:off x="628650" y="324192"/>
            <a:ext cx="5203796" cy="5847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Discussion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3FACF189-07FE-4F93-9224-25499FB9B5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92300"/>
            <a:ext cx="7886700" cy="4284663"/>
          </a:xfrm>
        </p:spPr>
        <p:txBody>
          <a:bodyPr>
            <a:noAutofit/>
          </a:bodyPr>
          <a:lstStyle>
            <a:lvl1pPr>
              <a:defRPr sz="3200" i="1"/>
            </a:lvl1pPr>
            <a:lvl2pPr>
              <a:defRPr sz="3200" i="1"/>
            </a:lvl2pPr>
            <a:lvl3pPr>
              <a:defRPr sz="3200" i="1"/>
            </a:lvl3pPr>
            <a:lvl4pPr>
              <a:defRPr sz="3200" i="1"/>
            </a:lvl4pPr>
            <a:lvl5pPr>
              <a:defRPr sz="3200" i="1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BDEE6B-2BDC-44B7-BE5E-E777FCD232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5671CAE1-DC97-498B-8A5D-93F8ACE35F48}"/>
              </a:ext>
            </a:extLst>
          </p:cNvPr>
          <p:cNvGrpSpPr/>
          <p:nvPr userDrawn="1"/>
        </p:nvGrpSpPr>
        <p:grpSpPr>
          <a:xfrm>
            <a:off x="7850400" y="344740"/>
            <a:ext cx="598885" cy="654020"/>
            <a:chOff x="7301007" y="2083489"/>
            <a:chExt cx="708761" cy="774011"/>
          </a:xfrm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14DA446-2462-4672-A709-BF3851E1A6B4}"/>
                </a:ext>
              </a:extLst>
            </p:cNvPr>
            <p:cNvSpPr/>
            <p:nvPr userDrawn="1"/>
          </p:nvSpPr>
          <p:spPr>
            <a:xfrm>
              <a:off x="7324121" y="2265928"/>
              <a:ext cx="504035" cy="526337"/>
            </a:xfrm>
            <a:custGeom>
              <a:avLst/>
              <a:gdLst>
                <a:gd name="connsiteX0" fmla="*/ 84749 w 504035"/>
                <a:gd name="connsiteY0" fmla="*/ 374681 h 526337"/>
                <a:gd name="connsiteX1" fmla="*/ 22302 w 504035"/>
                <a:gd name="connsiteY1" fmla="*/ 356839 h 526337"/>
                <a:gd name="connsiteX2" fmla="*/ 0 w 504035"/>
                <a:gd name="connsiteY2" fmla="*/ 316694 h 526337"/>
                <a:gd name="connsiteX3" fmla="*/ 8921 w 504035"/>
                <a:gd name="connsiteY3" fmla="*/ 26763 h 526337"/>
                <a:gd name="connsiteX4" fmla="*/ 71368 w 504035"/>
                <a:gd name="connsiteY4" fmla="*/ 0 h 526337"/>
                <a:gd name="connsiteX5" fmla="*/ 459430 w 504035"/>
                <a:gd name="connsiteY5" fmla="*/ 4460 h 526337"/>
                <a:gd name="connsiteX6" fmla="*/ 504035 w 504035"/>
                <a:gd name="connsiteY6" fmla="*/ 71368 h 526337"/>
                <a:gd name="connsiteX7" fmla="*/ 499575 w 504035"/>
                <a:gd name="connsiteY7" fmla="*/ 343457 h 526337"/>
                <a:gd name="connsiteX8" fmla="*/ 446049 w 504035"/>
                <a:gd name="connsiteY8" fmla="*/ 379141 h 526337"/>
                <a:gd name="connsiteX9" fmla="*/ 258708 w 504035"/>
                <a:gd name="connsiteY9" fmla="*/ 370220 h 526337"/>
                <a:gd name="connsiteX10" fmla="*/ 93670 w 504035"/>
                <a:gd name="connsiteY10" fmla="*/ 526337 h 526337"/>
                <a:gd name="connsiteX11" fmla="*/ 84749 w 504035"/>
                <a:gd name="connsiteY11" fmla="*/ 374681 h 526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04035" h="526337">
                  <a:moveTo>
                    <a:pt x="84749" y="374681"/>
                  </a:moveTo>
                  <a:lnTo>
                    <a:pt x="22302" y="356839"/>
                  </a:lnTo>
                  <a:lnTo>
                    <a:pt x="0" y="316694"/>
                  </a:lnTo>
                  <a:lnTo>
                    <a:pt x="8921" y="26763"/>
                  </a:lnTo>
                  <a:lnTo>
                    <a:pt x="71368" y="0"/>
                  </a:lnTo>
                  <a:lnTo>
                    <a:pt x="459430" y="4460"/>
                  </a:lnTo>
                  <a:lnTo>
                    <a:pt x="504035" y="71368"/>
                  </a:lnTo>
                  <a:cubicBezTo>
                    <a:pt x="502548" y="162064"/>
                    <a:pt x="501062" y="252761"/>
                    <a:pt x="499575" y="343457"/>
                  </a:cubicBezTo>
                  <a:lnTo>
                    <a:pt x="446049" y="379141"/>
                  </a:lnTo>
                  <a:lnTo>
                    <a:pt x="258708" y="370220"/>
                  </a:lnTo>
                  <a:lnTo>
                    <a:pt x="93670" y="526337"/>
                  </a:lnTo>
                  <a:lnTo>
                    <a:pt x="84749" y="37468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51E551B-FC3E-40AE-A3B6-46B89600DCBF}"/>
                </a:ext>
              </a:extLst>
            </p:cNvPr>
            <p:cNvSpPr/>
            <p:nvPr userDrawn="1"/>
          </p:nvSpPr>
          <p:spPr>
            <a:xfrm>
              <a:off x="7484699" y="2100890"/>
              <a:ext cx="504035" cy="383602"/>
            </a:xfrm>
            <a:custGeom>
              <a:avLst/>
              <a:gdLst>
                <a:gd name="connsiteX0" fmla="*/ 4460 w 504035"/>
                <a:gd name="connsiteY0" fmla="*/ 165038 h 401444"/>
                <a:gd name="connsiteX1" fmla="*/ 0 w 504035"/>
                <a:gd name="connsiteY1" fmla="*/ 40144 h 401444"/>
                <a:gd name="connsiteX2" fmla="*/ 53525 w 504035"/>
                <a:gd name="connsiteY2" fmla="*/ 0 h 401444"/>
                <a:gd name="connsiteX3" fmla="*/ 454969 w 504035"/>
                <a:gd name="connsiteY3" fmla="*/ 13381 h 401444"/>
                <a:gd name="connsiteX4" fmla="*/ 504035 w 504035"/>
                <a:gd name="connsiteY4" fmla="*/ 71368 h 401444"/>
                <a:gd name="connsiteX5" fmla="*/ 495114 w 504035"/>
                <a:gd name="connsiteY5" fmla="*/ 343457 h 401444"/>
                <a:gd name="connsiteX6" fmla="*/ 432667 w 504035"/>
                <a:gd name="connsiteY6" fmla="*/ 401444 h 401444"/>
                <a:gd name="connsiteX7" fmla="*/ 437127 w 504035"/>
                <a:gd name="connsiteY7" fmla="*/ 379141 h 401444"/>
                <a:gd name="connsiteX8" fmla="*/ 334536 w 504035"/>
                <a:gd name="connsiteY8" fmla="*/ 383602 h 401444"/>
                <a:gd name="connsiteX9" fmla="*/ 347918 w 504035"/>
                <a:gd name="connsiteY9" fmla="*/ 209643 h 401444"/>
                <a:gd name="connsiteX10" fmla="*/ 298852 w 504035"/>
                <a:gd name="connsiteY10" fmla="*/ 169498 h 401444"/>
                <a:gd name="connsiteX11" fmla="*/ 4460 w 504035"/>
                <a:gd name="connsiteY11" fmla="*/ 165038 h 401444"/>
                <a:gd name="connsiteX0" fmla="*/ 4460 w 554587"/>
                <a:gd name="connsiteY0" fmla="*/ 165038 h 406524"/>
                <a:gd name="connsiteX1" fmla="*/ 0 w 554587"/>
                <a:gd name="connsiteY1" fmla="*/ 40144 h 406524"/>
                <a:gd name="connsiteX2" fmla="*/ 53525 w 554587"/>
                <a:gd name="connsiteY2" fmla="*/ 0 h 406524"/>
                <a:gd name="connsiteX3" fmla="*/ 454969 w 554587"/>
                <a:gd name="connsiteY3" fmla="*/ 13381 h 406524"/>
                <a:gd name="connsiteX4" fmla="*/ 504035 w 554587"/>
                <a:gd name="connsiteY4" fmla="*/ 71368 h 406524"/>
                <a:gd name="connsiteX5" fmla="*/ 495114 w 554587"/>
                <a:gd name="connsiteY5" fmla="*/ 343457 h 406524"/>
                <a:gd name="connsiteX6" fmla="*/ 554587 w 554587"/>
                <a:gd name="connsiteY6" fmla="*/ 406524 h 406524"/>
                <a:gd name="connsiteX7" fmla="*/ 437127 w 554587"/>
                <a:gd name="connsiteY7" fmla="*/ 379141 h 406524"/>
                <a:gd name="connsiteX8" fmla="*/ 334536 w 554587"/>
                <a:gd name="connsiteY8" fmla="*/ 383602 h 406524"/>
                <a:gd name="connsiteX9" fmla="*/ 347918 w 554587"/>
                <a:gd name="connsiteY9" fmla="*/ 209643 h 406524"/>
                <a:gd name="connsiteX10" fmla="*/ 298852 w 554587"/>
                <a:gd name="connsiteY10" fmla="*/ 169498 h 406524"/>
                <a:gd name="connsiteX11" fmla="*/ 4460 w 554587"/>
                <a:gd name="connsiteY11" fmla="*/ 165038 h 406524"/>
                <a:gd name="connsiteX0" fmla="*/ 4460 w 504035"/>
                <a:gd name="connsiteY0" fmla="*/ 165038 h 383602"/>
                <a:gd name="connsiteX1" fmla="*/ 0 w 504035"/>
                <a:gd name="connsiteY1" fmla="*/ 40144 h 383602"/>
                <a:gd name="connsiteX2" fmla="*/ 53525 w 504035"/>
                <a:gd name="connsiteY2" fmla="*/ 0 h 383602"/>
                <a:gd name="connsiteX3" fmla="*/ 454969 w 504035"/>
                <a:gd name="connsiteY3" fmla="*/ 13381 h 383602"/>
                <a:gd name="connsiteX4" fmla="*/ 504035 w 504035"/>
                <a:gd name="connsiteY4" fmla="*/ 71368 h 383602"/>
                <a:gd name="connsiteX5" fmla="*/ 495114 w 504035"/>
                <a:gd name="connsiteY5" fmla="*/ 343457 h 383602"/>
                <a:gd name="connsiteX6" fmla="*/ 478387 w 504035"/>
                <a:gd name="connsiteY6" fmla="*/ 376044 h 383602"/>
                <a:gd name="connsiteX7" fmla="*/ 437127 w 504035"/>
                <a:gd name="connsiteY7" fmla="*/ 379141 h 383602"/>
                <a:gd name="connsiteX8" fmla="*/ 334536 w 504035"/>
                <a:gd name="connsiteY8" fmla="*/ 383602 h 383602"/>
                <a:gd name="connsiteX9" fmla="*/ 347918 w 504035"/>
                <a:gd name="connsiteY9" fmla="*/ 209643 h 383602"/>
                <a:gd name="connsiteX10" fmla="*/ 298852 w 504035"/>
                <a:gd name="connsiteY10" fmla="*/ 169498 h 383602"/>
                <a:gd name="connsiteX11" fmla="*/ 4460 w 504035"/>
                <a:gd name="connsiteY11" fmla="*/ 165038 h 383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04035" h="383602">
                  <a:moveTo>
                    <a:pt x="4460" y="165038"/>
                  </a:moveTo>
                  <a:lnTo>
                    <a:pt x="0" y="40144"/>
                  </a:lnTo>
                  <a:lnTo>
                    <a:pt x="53525" y="0"/>
                  </a:lnTo>
                  <a:lnTo>
                    <a:pt x="454969" y="13381"/>
                  </a:lnTo>
                  <a:lnTo>
                    <a:pt x="504035" y="71368"/>
                  </a:lnTo>
                  <a:lnTo>
                    <a:pt x="495114" y="343457"/>
                  </a:lnTo>
                  <a:lnTo>
                    <a:pt x="478387" y="376044"/>
                  </a:lnTo>
                  <a:lnTo>
                    <a:pt x="437127" y="379141"/>
                  </a:lnTo>
                  <a:lnTo>
                    <a:pt x="334536" y="383602"/>
                  </a:lnTo>
                  <a:lnTo>
                    <a:pt x="347918" y="209643"/>
                  </a:lnTo>
                  <a:lnTo>
                    <a:pt x="298852" y="169498"/>
                  </a:lnTo>
                  <a:lnTo>
                    <a:pt x="4460" y="16503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506E3B88-7DC8-4B8D-98AB-F2DD4470C956}"/>
                </a:ext>
              </a:extLst>
            </p:cNvPr>
            <p:cNvSpPr/>
            <p:nvPr userDrawn="1"/>
          </p:nvSpPr>
          <p:spPr>
            <a:xfrm>
              <a:off x="7421992" y="2416152"/>
              <a:ext cx="68340" cy="683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55D4CCA8-C244-43DF-8458-CA2F20D31A98}"/>
                </a:ext>
              </a:extLst>
            </p:cNvPr>
            <p:cNvSpPr/>
            <p:nvPr userDrawn="1"/>
          </p:nvSpPr>
          <p:spPr>
            <a:xfrm>
              <a:off x="7545305" y="2416152"/>
              <a:ext cx="68340" cy="683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51CF226A-296E-427D-9654-15D9A6B01E7C}"/>
                </a:ext>
              </a:extLst>
            </p:cNvPr>
            <p:cNvSpPr/>
            <p:nvPr userDrawn="1"/>
          </p:nvSpPr>
          <p:spPr>
            <a:xfrm>
              <a:off x="7668376" y="2416152"/>
              <a:ext cx="68340" cy="683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32" name="Graphic 31">
              <a:extLst>
                <a:ext uri="{FF2B5EF4-FFF2-40B4-BE49-F238E27FC236}">
                  <a16:creationId xmlns:a16="http://schemas.microsoft.com/office/drawing/2014/main" id="{6EFAAEB8-BCA8-4AA6-B0E1-AABEE50F1AEB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b="16275"/>
            <a:stretch/>
          </p:blipFill>
          <p:spPr>
            <a:xfrm>
              <a:off x="7301007" y="2083489"/>
              <a:ext cx="708761" cy="77401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534908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CCE0C8D-0C2C-4D1C-80D1-AC4C2D853C3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8650" y="1022292"/>
            <a:ext cx="7886700" cy="520700"/>
          </a:xfrm>
        </p:spPr>
        <p:txBody>
          <a:bodyPr/>
          <a:lstStyle>
            <a:lvl1pPr marL="0" indent="0">
              <a:buNone/>
              <a:defRPr b="1">
                <a:solidFill>
                  <a:schemeClr val="accent6">
                    <a:lumMod val="75000"/>
                  </a:schemeClr>
                </a:solidFill>
                <a:latin typeface="+mj-lt"/>
                <a:ea typeface="Zilla Slab" pitchFamily="2" charset="0"/>
              </a:defRPr>
            </a:lvl1pPr>
          </a:lstStyle>
          <a:p>
            <a:pPr lvl="0"/>
            <a:r>
              <a:rPr lang="en-US" dirty="0"/>
              <a:t>Write down the class’ ideas…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BDEE6B-2BDC-44B7-BE5E-E777FCD232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8309A3B-9418-4E16-A408-35F3F972C51B}"/>
              </a:ext>
            </a:extLst>
          </p:cNvPr>
          <p:cNvSpPr txBox="1"/>
          <p:nvPr userDrawn="1"/>
        </p:nvSpPr>
        <p:spPr>
          <a:xfrm>
            <a:off x="628650" y="324192"/>
            <a:ext cx="5203796" cy="5847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Brainstorming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E3003143-E27D-4707-85B5-97558C5A25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92300"/>
            <a:ext cx="7886700" cy="4284663"/>
          </a:xfrm>
        </p:spPr>
        <p:txBody>
          <a:bodyPr>
            <a:noAutofit/>
          </a:bodyPr>
          <a:lstStyle>
            <a:lvl1pPr>
              <a:defRPr sz="3200" i="1"/>
            </a:lvl1pPr>
            <a:lvl2pPr>
              <a:defRPr sz="3200" i="1"/>
            </a:lvl2pPr>
            <a:lvl3pPr>
              <a:defRPr sz="3200" i="1"/>
            </a:lvl3pPr>
            <a:lvl4pPr>
              <a:defRPr sz="3200" i="1"/>
            </a:lvl4pPr>
            <a:lvl5pPr>
              <a:defRPr sz="3200" i="1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B844B62-0814-4D58-AAAF-FC9855901BA9}"/>
              </a:ext>
            </a:extLst>
          </p:cNvPr>
          <p:cNvGrpSpPr/>
          <p:nvPr userDrawn="1"/>
        </p:nvGrpSpPr>
        <p:grpSpPr>
          <a:xfrm>
            <a:off x="7960659" y="360273"/>
            <a:ext cx="409650" cy="683214"/>
            <a:chOff x="6081227" y="276076"/>
            <a:chExt cx="318540" cy="53126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C942379C-5E2E-4F34-87D9-FF61B6CA81C7}"/>
                </a:ext>
              </a:extLst>
            </p:cNvPr>
            <p:cNvCxnSpPr/>
            <p:nvPr userDrawn="1"/>
          </p:nvCxnSpPr>
          <p:spPr>
            <a:xfrm flipV="1">
              <a:off x="6126480" y="610529"/>
              <a:ext cx="116378" cy="196808"/>
            </a:xfrm>
            <a:prstGeom prst="line">
              <a:avLst/>
            </a:prstGeom>
            <a:ln w="381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7F7CEBB3-F709-4407-AAF8-D7FD71F49076}"/>
                </a:ext>
              </a:extLst>
            </p:cNvPr>
            <p:cNvCxnSpPr>
              <a:cxnSpLocks/>
            </p:cNvCxnSpPr>
            <p:nvPr userDrawn="1"/>
          </p:nvCxnSpPr>
          <p:spPr>
            <a:xfrm flipH="1" flipV="1">
              <a:off x="6240497" y="610529"/>
              <a:ext cx="116378" cy="196808"/>
            </a:xfrm>
            <a:prstGeom prst="line">
              <a:avLst/>
            </a:prstGeom>
            <a:ln w="381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BBB255E4-EC59-4AB8-BB1E-29DB06DBD0BD}"/>
                </a:ext>
              </a:extLst>
            </p:cNvPr>
            <p:cNvCxnSpPr/>
            <p:nvPr userDrawn="1"/>
          </p:nvCxnSpPr>
          <p:spPr>
            <a:xfrm>
              <a:off x="6081227" y="610529"/>
              <a:ext cx="318540" cy="0"/>
            </a:xfrm>
            <a:prstGeom prst="line">
              <a:avLst/>
            </a:prstGeom>
            <a:ln w="381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08A2D6AE-9907-4955-9662-CEC884CDB29C}"/>
                </a:ext>
              </a:extLst>
            </p:cNvPr>
            <p:cNvSpPr/>
            <p:nvPr userDrawn="1"/>
          </p:nvSpPr>
          <p:spPr>
            <a:xfrm>
              <a:off x="6101603" y="344500"/>
              <a:ext cx="275648" cy="265014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A9640FB8-BBA0-435F-9AA8-C773B823ACED}"/>
                </a:ext>
              </a:extLst>
            </p:cNvPr>
            <p:cNvSpPr/>
            <p:nvPr userDrawn="1"/>
          </p:nvSpPr>
          <p:spPr>
            <a:xfrm>
              <a:off x="6101603" y="276076"/>
              <a:ext cx="275648" cy="8147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A19A595E-A21F-4887-B3CA-779BC86968E7}"/>
                </a:ext>
              </a:extLst>
            </p:cNvPr>
            <p:cNvSpPr/>
            <p:nvPr userDrawn="1"/>
          </p:nvSpPr>
          <p:spPr>
            <a:xfrm>
              <a:off x="6101603" y="276076"/>
              <a:ext cx="275648" cy="333438"/>
            </a:xfrm>
            <a:prstGeom prst="roundRect">
              <a:avLst>
                <a:gd name="adj" fmla="val 7701"/>
              </a:avLst>
            </a:prstGeom>
            <a:noFill/>
            <a:ln w="381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8E12EAF8-88AA-4055-9586-0BD29079BE4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6101603" y="357550"/>
              <a:ext cx="275648" cy="0"/>
            </a:xfrm>
            <a:prstGeom prst="line">
              <a:avLst/>
            </a:prstGeom>
            <a:ln w="381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306375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08309A3B-9418-4E16-A408-35F3F972C51B}"/>
              </a:ext>
            </a:extLst>
          </p:cNvPr>
          <p:cNvSpPr txBox="1"/>
          <p:nvPr userDrawn="1"/>
        </p:nvSpPr>
        <p:spPr>
          <a:xfrm>
            <a:off x="628650" y="324192"/>
            <a:ext cx="5203796" cy="5847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Quick Review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3FACF189-07FE-4F93-9224-25499FB9B5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92300"/>
            <a:ext cx="7886700" cy="4284663"/>
          </a:xfrm>
        </p:spPr>
        <p:txBody>
          <a:bodyPr>
            <a:noAutofit/>
          </a:bodyPr>
          <a:lstStyle>
            <a:lvl1pPr>
              <a:defRPr sz="3200" i="1"/>
            </a:lvl1pPr>
            <a:lvl2pPr>
              <a:defRPr sz="3200" i="1"/>
            </a:lvl2pPr>
            <a:lvl3pPr>
              <a:defRPr sz="3200" i="1"/>
            </a:lvl3pPr>
            <a:lvl4pPr>
              <a:defRPr sz="3200" i="1"/>
            </a:lvl4pPr>
            <a:lvl5pPr>
              <a:defRPr sz="3200" i="1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BDEE6B-2BDC-44B7-BE5E-E777FCD232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B850D07-3C42-4600-9A7F-CBC5A3CDEEF0}"/>
              </a:ext>
            </a:extLst>
          </p:cNvPr>
          <p:cNvGrpSpPr/>
          <p:nvPr userDrawn="1"/>
        </p:nvGrpSpPr>
        <p:grpSpPr>
          <a:xfrm>
            <a:off x="7749270" y="227324"/>
            <a:ext cx="823093" cy="797016"/>
            <a:chOff x="6550372" y="76437"/>
            <a:chExt cx="952500" cy="922323"/>
          </a:xfrm>
        </p:grpSpPr>
        <p:pic>
          <p:nvPicPr>
            <p:cNvPr id="11" name="Graphic 10">
              <a:extLst>
                <a:ext uri="{FF2B5EF4-FFF2-40B4-BE49-F238E27FC236}">
                  <a16:creationId xmlns:a16="http://schemas.microsoft.com/office/drawing/2014/main" id="{E217F8FB-E8BA-438C-B652-A9504C6B13C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b="22535"/>
            <a:stretch/>
          </p:blipFill>
          <p:spPr>
            <a:xfrm>
              <a:off x="6550372" y="76437"/>
              <a:ext cx="952500" cy="922323"/>
            </a:xfrm>
            <a:prstGeom prst="rect">
              <a:avLst/>
            </a:prstGeom>
          </p:spPr>
        </p:pic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7AD7AC5B-CC24-441F-A807-B7F761CADB22}"/>
                </a:ext>
              </a:extLst>
            </p:cNvPr>
            <p:cNvSpPr/>
            <p:nvPr userDrawn="1"/>
          </p:nvSpPr>
          <p:spPr>
            <a:xfrm>
              <a:off x="6966384" y="766824"/>
              <a:ext cx="120529" cy="12052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3731181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08309A3B-9418-4E16-A408-35F3F972C51B}"/>
              </a:ext>
            </a:extLst>
          </p:cNvPr>
          <p:cNvSpPr txBox="1"/>
          <p:nvPr userDrawn="1"/>
        </p:nvSpPr>
        <p:spPr>
          <a:xfrm>
            <a:off x="628650" y="324192"/>
            <a:ext cx="5203796" cy="5847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Quick Review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BDEE6B-2BDC-44B7-BE5E-E777FCD232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921DC1C-C809-40FE-BA9C-386E3DB27134}"/>
              </a:ext>
            </a:extLst>
          </p:cNvPr>
          <p:cNvGrpSpPr/>
          <p:nvPr userDrawn="1"/>
        </p:nvGrpSpPr>
        <p:grpSpPr>
          <a:xfrm>
            <a:off x="7749270" y="227324"/>
            <a:ext cx="823093" cy="797016"/>
            <a:chOff x="6550372" y="76437"/>
            <a:chExt cx="952500" cy="922323"/>
          </a:xfrm>
        </p:grpSpPr>
        <p:pic>
          <p:nvPicPr>
            <p:cNvPr id="6" name="Graphic 5">
              <a:extLst>
                <a:ext uri="{FF2B5EF4-FFF2-40B4-BE49-F238E27FC236}">
                  <a16:creationId xmlns:a16="http://schemas.microsoft.com/office/drawing/2014/main" id="{52A0A4ED-CD33-4C1C-9672-FCD428E355F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b="22535"/>
            <a:stretch/>
          </p:blipFill>
          <p:spPr>
            <a:xfrm>
              <a:off x="6550372" y="76437"/>
              <a:ext cx="952500" cy="922323"/>
            </a:xfrm>
            <a:prstGeom prst="rect">
              <a:avLst/>
            </a:prstGeom>
          </p:spPr>
        </p:pic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814DC471-6507-4EE7-BFB9-BE6961A80DB6}"/>
                </a:ext>
              </a:extLst>
            </p:cNvPr>
            <p:cNvSpPr/>
            <p:nvPr userDrawn="1"/>
          </p:nvSpPr>
          <p:spPr>
            <a:xfrm>
              <a:off x="6966384" y="766824"/>
              <a:ext cx="120529" cy="12052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009EB56-DDF8-44E5-A0CD-02BFF35FA8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47404"/>
            <a:ext cx="7886700" cy="5129559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722301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ection 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91D6CA6-1BA4-4D3F-84E8-24B001CED307}"/>
              </a:ext>
            </a:extLst>
          </p:cNvPr>
          <p:cNvSpPr/>
          <p:nvPr userDrawn="1"/>
        </p:nvSpPr>
        <p:spPr>
          <a:xfrm>
            <a:off x="1" y="0"/>
            <a:ext cx="133564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EE332BC-DA7B-4290-AB59-1009D25269A2}"/>
              </a:ext>
            </a:extLst>
          </p:cNvPr>
          <p:cNvSpPr/>
          <p:nvPr userDrawn="1"/>
        </p:nvSpPr>
        <p:spPr>
          <a:xfrm>
            <a:off x="0" y="0"/>
            <a:ext cx="636998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C154D6-BDFC-4EE5-83F3-7D6ACD24985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6">
            <a:extLst>
              <a:ext uri="{FF2B5EF4-FFF2-40B4-BE49-F238E27FC236}">
                <a16:creationId xmlns:a16="http://schemas.microsoft.com/office/drawing/2014/main" id="{81E17662-1D7A-4FAF-A767-6E657B67608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04355" y="2808014"/>
            <a:ext cx="6544732" cy="832189"/>
          </a:xfrm>
        </p:spPr>
        <p:txBody>
          <a:bodyPr>
            <a:noAutofit/>
          </a:bodyPr>
          <a:lstStyle>
            <a:lvl1pPr algn="r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Enter the Title Text Here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0AD85AD8-5034-4557-9BBC-8CDB93E314B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991087" y="2203963"/>
            <a:ext cx="6858000" cy="512184"/>
          </a:xfrm>
        </p:spPr>
        <p:txBody>
          <a:bodyPr/>
          <a:lstStyle>
            <a:lvl1pPr marL="0" indent="0" algn="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Sub-title if needed</a:t>
            </a:r>
          </a:p>
        </p:txBody>
      </p:sp>
    </p:spTree>
    <p:extLst>
      <p:ext uri="{BB962C8B-B14F-4D97-AF65-F5344CB8AC3E}">
        <p14:creationId xmlns:p14="http://schemas.microsoft.com/office/powerpoint/2010/main" val="30137111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08309A3B-9418-4E16-A408-35F3F972C51B}"/>
              </a:ext>
            </a:extLst>
          </p:cNvPr>
          <p:cNvSpPr txBox="1"/>
          <p:nvPr userDrawn="1"/>
        </p:nvSpPr>
        <p:spPr>
          <a:xfrm>
            <a:off x="628650" y="324192"/>
            <a:ext cx="5203796" cy="5847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Quick Review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3FACF189-07FE-4F93-9224-25499FB9B5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92300"/>
            <a:ext cx="7886700" cy="4284663"/>
          </a:xfrm>
        </p:spPr>
        <p:txBody>
          <a:bodyPr>
            <a:noAutofit/>
          </a:bodyPr>
          <a:lstStyle>
            <a:lvl1pPr>
              <a:defRPr sz="3200" i="1"/>
            </a:lvl1pPr>
            <a:lvl2pPr>
              <a:defRPr sz="3200" i="1"/>
            </a:lvl2pPr>
            <a:lvl3pPr>
              <a:defRPr sz="3200" i="1"/>
            </a:lvl3pPr>
            <a:lvl4pPr>
              <a:defRPr sz="3200" i="1"/>
            </a:lvl4pPr>
            <a:lvl5pPr>
              <a:defRPr sz="3200" i="1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BDEE6B-2BDC-44B7-BE5E-E777FCD232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921DC1C-C809-40FE-BA9C-386E3DB27134}"/>
              </a:ext>
            </a:extLst>
          </p:cNvPr>
          <p:cNvGrpSpPr/>
          <p:nvPr userDrawn="1"/>
        </p:nvGrpSpPr>
        <p:grpSpPr>
          <a:xfrm>
            <a:off x="7749270" y="227324"/>
            <a:ext cx="823093" cy="797016"/>
            <a:chOff x="6550372" y="76437"/>
            <a:chExt cx="952500" cy="922323"/>
          </a:xfrm>
        </p:grpSpPr>
        <p:pic>
          <p:nvPicPr>
            <p:cNvPr id="6" name="Graphic 5">
              <a:extLst>
                <a:ext uri="{FF2B5EF4-FFF2-40B4-BE49-F238E27FC236}">
                  <a16:creationId xmlns:a16="http://schemas.microsoft.com/office/drawing/2014/main" id="{52A0A4ED-CD33-4C1C-9672-FCD428E355F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b="22535"/>
            <a:stretch/>
          </p:blipFill>
          <p:spPr>
            <a:xfrm>
              <a:off x="6550372" y="76437"/>
              <a:ext cx="952500" cy="922323"/>
            </a:xfrm>
            <a:prstGeom prst="rect">
              <a:avLst/>
            </a:prstGeom>
          </p:spPr>
        </p:pic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814DC471-6507-4EE7-BFB9-BE6961A80DB6}"/>
                </a:ext>
              </a:extLst>
            </p:cNvPr>
            <p:cNvSpPr/>
            <p:nvPr userDrawn="1"/>
          </p:nvSpPr>
          <p:spPr>
            <a:xfrm>
              <a:off x="6966384" y="766824"/>
              <a:ext cx="120529" cy="12052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732781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08309A3B-9418-4E16-A408-35F3F972C51B}"/>
              </a:ext>
            </a:extLst>
          </p:cNvPr>
          <p:cNvSpPr txBox="1"/>
          <p:nvPr userDrawn="1"/>
        </p:nvSpPr>
        <p:spPr>
          <a:xfrm>
            <a:off x="628650" y="324192"/>
            <a:ext cx="5203796" cy="5847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Quick Review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BDEE6B-2BDC-44B7-BE5E-E777FCD232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921DC1C-C809-40FE-BA9C-386E3DB27134}"/>
              </a:ext>
            </a:extLst>
          </p:cNvPr>
          <p:cNvGrpSpPr/>
          <p:nvPr userDrawn="1"/>
        </p:nvGrpSpPr>
        <p:grpSpPr>
          <a:xfrm>
            <a:off x="7749270" y="227324"/>
            <a:ext cx="823093" cy="797016"/>
            <a:chOff x="6550372" y="76437"/>
            <a:chExt cx="952500" cy="922323"/>
          </a:xfrm>
        </p:grpSpPr>
        <p:pic>
          <p:nvPicPr>
            <p:cNvPr id="6" name="Graphic 5">
              <a:extLst>
                <a:ext uri="{FF2B5EF4-FFF2-40B4-BE49-F238E27FC236}">
                  <a16:creationId xmlns:a16="http://schemas.microsoft.com/office/drawing/2014/main" id="{52A0A4ED-CD33-4C1C-9672-FCD428E355F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b="22535"/>
            <a:stretch/>
          </p:blipFill>
          <p:spPr>
            <a:xfrm>
              <a:off x="6550372" y="76437"/>
              <a:ext cx="952500" cy="922323"/>
            </a:xfrm>
            <a:prstGeom prst="rect">
              <a:avLst/>
            </a:prstGeom>
          </p:spPr>
        </p:pic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814DC471-6507-4EE7-BFB9-BE6961A80DB6}"/>
                </a:ext>
              </a:extLst>
            </p:cNvPr>
            <p:cNvSpPr/>
            <p:nvPr userDrawn="1"/>
          </p:nvSpPr>
          <p:spPr>
            <a:xfrm>
              <a:off x="6966384" y="766824"/>
              <a:ext cx="120529" cy="12052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009EB56-DDF8-44E5-A0CD-02BFF35FA8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47404"/>
            <a:ext cx="7886700" cy="5129559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479874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491" y="365760"/>
            <a:ext cx="2949178" cy="929640"/>
          </a:xfrm>
        </p:spPr>
        <p:txBody>
          <a:bodyPr anchor="t"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0" y="0"/>
            <a:ext cx="5256609" cy="6267450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14CEE7-59D8-4B98-8D1D-AACF407FD91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48590" y="6394450"/>
            <a:ext cx="2057400" cy="365125"/>
          </a:xfrm>
        </p:spPr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E81AFF3-3716-4A2E-8F47-D4F6A9F420B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96094" y="1466850"/>
            <a:ext cx="2949575" cy="45720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2553673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5223007" cy="6284422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CC460E-8DA7-416F-8EDC-1484AE24131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3440632A-B2E1-4889-AFEF-C58C69843B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3791" y="365760"/>
            <a:ext cx="2949178" cy="929640"/>
          </a:xfrm>
        </p:spPr>
        <p:txBody>
          <a:bodyPr anchor="t"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03C3DA5D-DBCF-4F5C-A7B6-C937E65E229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563394" y="1466850"/>
            <a:ext cx="2949575" cy="45720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4450984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21237"/>
            <a:ext cx="2949178" cy="914078"/>
          </a:xfrm>
        </p:spPr>
        <p:txBody>
          <a:bodyPr anchor="t"/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0" y="1"/>
            <a:ext cx="5256609" cy="6248400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55C2B8E-E972-4DF0-ACD1-D634E2EEE3B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9841" y="1499780"/>
            <a:ext cx="2949575" cy="365125"/>
          </a:xfrm>
        </p:spPr>
        <p:txBody>
          <a:bodyPr>
            <a:noAutofit/>
          </a:bodyPr>
          <a:lstStyle>
            <a:lvl1pPr marL="0" indent="0">
              <a:buNone/>
              <a:defRPr sz="2000" b="1">
                <a:solidFill>
                  <a:schemeClr val="accent6">
                    <a:lumMod val="75000"/>
                  </a:schemeClr>
                </a:solidFill>
                <a:latin typeface="+mj-lt"/>
                <a:ea typeface="Zilla Slab" pitchFamily="2" charset="0"/>
              </a:defRPr>
            </a:lvl1pPr>
          </a:lstStyle>
          <a:p>
            <a:pPr lvl="0"/>
            <a:r>
              <a:rPr lang="en-US" dirty="0"/>
              <a:t>Header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31091F-D054-43BE-9F57-47AD0F9E863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70B208D-A588-40CB-958F-693B8BAE97F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9444" y="2038169"/>
            <a:ext cx="2949575" cy="3860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4396388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67363" y="410872"/>
            <a:ext cx="2949178" cy="866386"/>
          </a:xfrm>
        </p:spPr>
        <p:txBody>
          <a:bodyPr anchor="t"/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5223007" cy="623454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AA6827-70BC-4B3A-A84F-EB67F288C6A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6EFA869A-E126-42A6-A924-729D6DED851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566966" y="1908173"/>
            <a:ext cx="2949575" cy="3860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F5A370B-C2FF-4990-9A6F-41C1F1750A2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566966" y="1410153"/>
            <a:ext cx="2949575" cy="365125"/>
          </a:xfrm>
        </p:spPr>
        <p:txBody>
          <a:bodyPr>
            <a:noAutofit/>
          </a:bodyPr>
          <a:lstStyle>
            <a:lvl1pPr marL="0" indent="0">
              <a:buNone/>
              <a:defRPr sz="2000" b="1">
                <a:solidFill>
                  <a:schemeClr val="accent6">
                    <a:lumMod val="75000"/>
                  </a:schemeClr>
                </a:solidFill>
                <a:latin typeface="+mj-lt"/>
                <a:ea typeface="Zilla Slab" pitchFamily="2" charset="0"/>
              </a:defRPr>
            </a:lvl1pPr>
          </a:lstStyle>
          <a:p>
            <a:pPr lvl="0"/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17641421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983654"/>
            <a:ext cx="6753092" cy="482447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9144000" cy="387773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2ECD18-DB62-4973-BEC5-07CA299C9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FF0E05AE-BB54-4F6D-A23D-C3D3F40ECD6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9841" y="4553920"/>
            <a:ext cx="3904059" cy="156368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5BD638B5-8C9E-4E58-B6B2-236169D2714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725591" y="4553920"/>
            <a:ext cx="3904059" cy="156368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299690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ro Tit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983654"/>
            <a:ext cx="6753092" cy="482447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9144000" cy="387773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2ECD18-DB62-4973-BEC5-07CA299C9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FF0E05AE-BB54-4F6D-A23D-C3D3F40ECD6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9841" y="4553920"/>
            <a:ext cx="8187588" cy="156368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9832303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4000" cy="629073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D65DDA4-1C0C-464D-B661-6EF0E8F263DE}"/>
              </a:ext>
            </a:extLst>
          </p:cNvPr>
          <p:cNvSpPr/>
          <p:nvPr userDrawn="1"/>
        </p:nvSpPr>
        <p:spPr>
          <a:xfrm>
            <a:off x="1" y="4091558"/>
            <a:ext cx="9144000" cy="1871134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314309"/>
            <a:ext cx="6753092" cy="488450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DB0CD3-1A6E-460A-A943-A92B887F65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25D0DED-343A-4E97-884E-99154BEDCF0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9841" y="4802758"/>
            <a:ext cx="7887097" cy="138268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8609971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9144000" cy="6292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D65DDA4-1C0C-464D-B661-6EF0E8F263DE}"/>
              </a:ext>
            </a:extLst>
          </p:cNvPr>
          <p:cNvSpPr/>
          <p:nvPr userDrawn="1"/>
        </p:nvSpPr>
        <p:spPr>
          <a:xfrm>
            <a:off x="1" y="1"/>
            <a:ext cx="3937000" cy="6292734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548640"/>
            <a:ext cx="3010826" cy="1250141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51FB72-F846-4782-8F1D-9B0CE52765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14E0C55-D963-432D-B26A-F1B61CC04AA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60466" y="1862396"/>
            <a:ext cx="2949575" cy="3860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433975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ub-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6">
            <a:extLst>
              <a:ext uri="{FF2B5EF4-FFF2-40B4-BE49-F238E27FC236}">
                <a16:creationId xmlns:a16="http://schemas.microsoft.com/office/drawing/2014/main" id="{F41EED44-9442-4AF5-9905-C3753FF5EFE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99605" y="2525591"/>
            <a:ext cx="6544732" cy="832189"/>
          </a:xfrm>
        </p:spPr>
        <p:txBody>
          <a:bodyPr>
            <a:noAutofit/>
          </a:bodyPr>
          <a:lstStyle>
            <a:lvl1pPr algn="r">
              <a:defRPr sz="4000"/>
            </a:lvl1pPr>
          </a:lstStyle>
          <a:p>
            <a:r>
              <a:rPr lang="en-US" dirty="0"/>
              <a:t>Enter the Title Text Here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14BFC00-9155-4284-AC70-A162061BCE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00"/>
                    </a14:imgEffect>
                    <a14:imgEffect>
                      <a14:brightnessContrast bright="3000" contrast="-4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15552" b="14711"/>
          <a:stretch/>
        </p:blipFill>
        <p:spPr>
          <a:xfrm flipH="1">
            <a:off x="6295749" y="4364044"/>
            <a:ext cx="2848251" cy="1899381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C15F475-CB69-4059-B793-C3BC5A1C55E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517652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9144000" cy="6292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D65DDA4-1C0C-464D-B661-6EF0E8F263DE}"/>
              </a:ext>
            </a:extLst>
          </p:cNvPr>
          <p:cNvSpPr/>
          <p:nvPr userDrawn="1"/>
        </p:nvSpPr>
        <p:spPr>
          <a:xfrm>
            <a:off x="5164666" y="1"/>
            <a:ext cx="3979334" cy="6292734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5840" y="456192"/>
            <a:ext cx="3010826" cy="1241828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42608A-86D1-4268-98F8-3B4A37BCD2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EA9F577-6D9E-47F3-9C87-B93B68DF664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17091" y="1892300"/>
            <a:ext cx="2949575" cy="3860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77625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047404"/>
            <a:ext cx="7886700" cy="5129559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3F0811-3841-46EE-84C1-417D73F5ABC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38171923-343E-44BF-8C29-39958ED2FC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59083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37719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542992"/>
            <a:ext cx="7886700" cy="4633971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CCE0C8D-0C2C-4D1C-80D1-AC4C2D853C3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8650" y="1022292"/>
            <a:ext cx="7886700" cy="520700"/>
          </a:xfrm>
        </p:spPr>
        <p:txBody>
          <a:bodyPr/>
          <a:lstStyle>
            <a:lvl1pPr marL="0" indent="0">
              <a:buNone/>
              <a:defRPr b="1">
                <a:solidFill>
                  <a:schemeClr val="accent6">
                    <a:lumMod val="75000"/>
                  </a:schemeClr>
                </a:solidFill>
                <a:latin typeface="+mj-lt"/>
                <a:ea typeface="Zilla Slab" pitchFamily="2" charset="0"/>
              </a:defRPr>
            </a:lvl1pPr>
          </a:lstStyle>
          <a:p>
            <a:pPr lvl="0"/>
            <a:r>
              <a:rPr lang="en-US" dirty="0"/>
              <a:t>Header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BDEE6B-2BDC-44B7-BE5E-E777FCD232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65B6C40-9EC2-4A96-87C7-D6B4E43B40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59083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575543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ent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0"/>
            <a:ext cx="7886700" cy="1889672"/>
          </a:xfrm>
        </p:spPr>
        <p:txBody>
          <a:bodyPr anchor="t"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599412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1C71AF-9FAA-497E-9474-0A7BC5BE229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39821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039091"/>
            <a:ext cx="3886200" cy="5137872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039091"/>
            <a:ext cx="3886200" cy="5137872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204603-CF73-436D-84D7-F8B6F352FA9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46025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607463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111741"/>
            <a:ext cx="3868340" cy="43027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6">
                    <a:lumMod val="75000"/>
                  </a:schemeClr>
                </a:solidFill>
                <a:latin typeface="+mj-lt"/>
                <a:ea typeface="Zilla Slab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542011"/>
            <a:ext cx="3868340" cy="4647652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111741"/>
            <a:ext cx="3887391" cy="43027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6">
                    <a:lumMod val="75000"/>
                  </a:schemeClr>
                </a:solidFill>
                <a:latin typeface="+mj-lt"/>
                <a:ea typeface="Zilla Slab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542011"/>
            <a:ext cx="3887391" cy="4647652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6E1CDD-FBC3-4188-BE21-626B8067D53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34594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0149D7F-0EB0-4A06-9627-60AD1501CD8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5991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1E49B29A-E96A-4699-ABF4-C630B4F89120}"/>
              </a:ext>
            </a:extLst>
          </p:cNvPr>
          <p:cNvPicPr>
            <a:picLocks noChangeAspect="1"/>
          </p:cNvPicPr>
          <p:nvPr userDrawn="1"/>
        </p:nvPicPr>
        <p:blipFill>
          <a:blip r:embed="rId3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269318"/>
            <a:ext cx="9144000" cy="61692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5908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172095"/>
            <a:ext cx="7886700" cy="50048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DDFC21-CCAB-41FC-A4E8-2553D9C8B3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4859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bg1"/>
                </a:solidFill>
              </a:defRPr>
            </a:lvl1pPr>
          </a:lstStyle>
          <a:p>
            <a:fld id="{F8E5FEAE-2393-4031-B909-DB31E3BE261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2626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4" r:id="rId2"/>
    <p:sldLayoutId id="2147483693" r:id="rId3"/>
    <p:sldLayoutId id="2147483662" r:id="rId4"/>
    <p:sldLayoutId id="2147483681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76" r:id="rId11"/>
    <p:sldLayoutId id="2147483677" r:id="rId12"/>
    <p:sldLayoutId id="2147483678" r:id="rId13"/>
    <p:sldLayoutId id="2147483686" r:id="rId14"/>
    <p:sldLayoutId id="2147483692" r:id="rId15"/>
    <p:sldLayoutId id="2147483687" r:id="rId16"/>
    <p:sldLayoutId id="2147483689" r:id="rId17"/>
    <p:sldLayoutId id="2147483690" r:id="rId18"/>
    <p:sldLayoutId id="2147483696" r:id="rId19"/>
    <p:sldLayoutId id="2147483691" r:id="rId20"/>
    <p:sldLayoutId id="2147483695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97" r:id="rId27"/>
    <p:sldLayoutId id="2147483674" r:id="rId28"/>
    <p:sldLayoutId id="2147483679" r:id="rId29"/>
    <p:sldLayoutId id="2147483680" r:id="rId30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accent1"/>
          </a:solidFill>
          <a:latin typeface="Century Gothic" panose="020B0502020202020204" pitchFamily="34" charset="0"/>
          <a:ea typeface="+mj-ea"/>
          <a:cs typeface="Poppins" panose="00000500000000000000" pitchFamily="2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defRPr sz="2400" b="0" kern="1200">
          <a:solidFill>
            <a:srgbClr val="333333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2"/>
        </a:buClr>
        <a:buFont typeface="Zilla Slab Light" pitchFamily="2" charset="0"/>
        <a:buChar char="−"/>
        <a:defRPr sz="22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2.xm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3.xm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4.xm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8.svg"/><Relationship Id="rId7" Type="http://schemas.openxmlformats.org/officeDocument/2006/relationships/image" Target="../media/image16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5.xm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6.xm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0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7.xml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8.xml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0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0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7.xml"/><Relationship Id="rId4" Type="http://schemas.openxmlformats.org/officeDocument/2006/relationships/comments" Target="../comments/comment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9.xml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3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0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0.xml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3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0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1.xml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3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3498158-9CAA-4716-BDB7-E166654FEB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/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This module is designed to potentially serve a wide variety of audiences (nutritionists and agronomists, policymakers, extension workers, farmers).</a:t>
            </a:r>
          </a:p>
          <a:p>
            <a:pPr marL="285750" indent="-285750"/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Not all of the material will be relevant to all audiences.</a:t>
            </a:r>
          </a:p>
          <a:p>
            <a:pPr marL="285750" indent="-285750"/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Please refer to the accompanying Facilitator’s Guide for guidance on how to adapt these materials to your audience and facilitation best practices.</a:t>
            </a:r>
          </a:p>
          <a:p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834E7BA-74DE-4A36-A58E-082FA583F03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5E2D6DF-FF71-4325-9082-6CE33B297B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Important!</a:t>
            </a:r>
          </a:p>
        </p:txBody>
      </p:sp>
    </p:spTree>
    <p:extLst>
      <p:ext uri="{BB962C8B-B14F-4D97-AF65-F5344CB8AC3E}">
        <p14:creationId xmlns:p14="http://schemas.microsoft.com/office/powerpoint/2010/main" val="2985569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E75CD1-DE4D-468E-A168-5EA69FDA03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Insect Lifecycles</a:t>
            </a:r>
          </a:p>
        </p:txBody>
      </p:sp>
      <p:pic>
        <p:nvPicPr>
          <p:cNvPr id="7" name="Picture Placeholder 6" descr="A close up of a map&#10;&#10;Description generated with high confidence">
            <a:extLst>
              <a:ext uri="{FF2B5EF4-FFF2-40B4-BE49-F238E27FC236}">
                <a16:creationId xmlns:a16="http://schemas.microsoft.com/office/drawing/2014/main" id="{B4054E1C-FF51-48C3-94A0-0B16ECD636F7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" b="138"/>
          <a:stretch>
            <a:fillRect/>
          </a:stretch>
        </p:blipFill>
        <p:spPr/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B45166-6E84-4F0C-B6FC-CA273A203C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DDA167-C3DC-4064-AC6E-B23149E66E2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It is important for farmers to understand lifecycles so that they can recognise pest presence and damage before it reaches serious levels.</a:t>
            </a:r>
          </a:p>
        </p:txBody>
      </p:sp>
    </p:spTree>
    <p:extLst>
      <p:ext uri="{BB962C8B-B14F-4D97-AF65-F5344CB8AC3E}">
        <p14:creationId xmlns:p14="http://schemas.microsoft.com/office/powerpoint/2010/main" val="7990254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F472B23-BD1C-483B-BCF8-8C7C1BFEA5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Adult stage</a:t>
            </a:r>
          </a:p>
          <a:p>
            <a:pPr lvl="1"/>
            <a:r>
              <a:rPr lang="en-US" dirty="0"/>
              <a:t>Capable of reproduction</a:t>
            </a:r>
          </a:p>
          <a:p>
            <a:pPr lvl="1"/>
            <a:r>
              <a:rPr lang="en-US" dirty="0"/>
              <a:t>May or may not feed</a:t>
            </a:r>
          </a:p>
          <a:p>
            <a:pPr lvl="1"/>
            <a:r>
              <a:rPr lang="en-US" dirty="0"/>
              <a:t>Stage most easily recognizable </a:t>
            </a:r>
          </a:p>
          <a:p>
            <a:r>
              <a:rPr lang="en-US" dirty="0"/>
              <a:t>Deposit eggs in select places</a:t>
            </a:r>
          </a:p>
          <a:p>
            <a:pPr lvl="1"/>
            <a:r>
              <a:rPr lang="en-US" dirty="0"/>
              <a:t>Under leaves</a:t>
            </a:r>
          </a:p>
          <a:p>
            <a:pPr lvl="1"/>
            <a:r>
              <a:rPr lang="en-US" dirty="0"/>
              <a:t>Soil surface</a:t>
            </a:r>
          </a:p>
          <a:p>
            <a:r>
              <a:rPr lang="en-US" dirty="0"/>
              <a:t>Eggs hatch</a:t>
            </a:r>
          </a:p>
          <a:p>
            <a:pPr lvl="1"/>
            <a:r>
              <a:rPr lang="en-US" dirty="0"/>
              <a:t>Insects are immature</a:t>
            </a:r>
          </a:p>
          <a:p>
            <a:pPr lvl="1"/>
            <a:r>
              <a:rPr lang="en-US" dirty="0"/>
              <a:t>Often look completely different than adult insect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D37BE82-503D-4C0A-85FE-47B2B994815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11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44E6521-1F34-4DC3-AD6A-13E633D4CE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Stages of Insect Lifecycles</a:t>
            </a:r>
          </a:p>
        </p:txBody>
      </p:sp>
    </p:spTree>
    <p:extLst>
      <p:ext uri="{BB962C8B-B14F-4D97-AF65-F5344CB8AC3E}">
        <p14:creationId xmlns:p14="http://schemas.microsoft.com/office/powerpoint/2010/main" val="28245941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9D393F34-4227-4A0E-9713-1DE5561862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Metamorphosis: Process of Changing Form </a:t>
            </a:r>
            <a:br>
              <a:rPr lang="en-US"/>
            </a:b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38F37F1-23F0-4E35-96DD-EDA84F054B6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Complete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2AFCA298-FCA4-4271-B7CC-3A5A519C4EF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Adult -&gt; egg -&gt; larva -&gt; pupa -&gt; adult</a:t>
            </a:r>
          </a:p>
          <a:p>
            <a:pPr lvl="0"/>
            <a:r>
              <a:rPr lang="en-US" dirty="0"/>
              <a:t>Example: Sweetpotato weevil </a:t>
            </a:r>
          </a:p>
          <a:p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71803B9C-E398-497E-8D37-6A7DDB110D8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Incomplete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2C964632-D3D5-4510-8494-9457C27EAC1B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/>
              <a:t>Adult -&gt; egg -&gt; nymph -&gt; adult</a:t>
            </a:r>
          </a:p>
          <a:p>
            <a:r>
              <a:rPr lang="en-US" dirty="0"/>
              <a:t>Juvenile form (nymph) hatches and gradually gets to adult size</a:t>
            </a:r>
          </a:p>
          <a:p>
            <a:r>
              <a:rPr lang="en-US" dirty="0"/>
              <a:t>Example: Sweetpotato </a:t>
            </a:r>
            <a:r>
              <a:rPr lang="en-US" dirty="0" err="1"/>
              <a:t>hawkmouth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FAB8EDB-B46D-40A2-86CF-E68C4A4BF50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8795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03DA6F3-C208-42C6-98D3-5FAA1A6A413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4BC0D62-EBF8-4225-A01C-3EA67C95BD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Environmental Effects on Insect Development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9C25C86-099E-4ACF-86DA-5751C4FA6A92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5563394" y="1466850"/>
            <a:ext cx="3263106" cy="4572000"/>
          </a:xfrm>
        </p:spPr>
        <p:txBody>
          <a:bodyPr/>
          <a:lstStyle/>
          <a:p>
            <a:r>
              <a:rPr lang="en-US" sz="2000" dirty="0"/>
              <a:t>Temperatures</a:t>
            </a:r>
          </a:p>
          <a:p>
            <a:pPr lvl="1"/>
            <a:r>
              <a:rPr lang="en-US" sz="2000" dirty="0"/>
              <a:t>Warmer temperature typically means faster development</a:t>
            </a:r>
          </a:p>
          <a:p>
            <a:pPr lvl="1"/>
            <a:r>
              <a:rPr lang="en-US" sz="2000" dirty="0"/>
              <a:t>Extremely hot temperature could prevent survival </a:t>
            </a:r>
          </a:p>
          <a:p>
            <a:r>
              <a:rPr lang="en-US" sz="2000" dirty="0"/>
              <a:t>Type of food</a:t>
            </a:r>
          </a:p>
          <a:p>
            <a:pPr lvl="1"/>
            <a:r>
              <a:rPr lang="en-US" sz="2000" dirty="0"/>
              <a:t>Some can feed on different plants and different plant parts</a:t>
            </a:r>
          </a:p>
        </p:txBody>
      </p:sp>
      <p:pic>
        <p:nvPicPr>
          <p:cNvPr id="9218" name="Picture 2" descr="https://lh5.googleusercontent.com/Cbhwxz1ySR0_lGcOoLJFnrf9EzOtTKuuL7cnQ13yqEiQRA54lFsVeWsMCEkX_BQpbPIu_MCpEvk84zopB499-JSbn3tPnFkZreQPX5RbLO-Yt7tRkqujr8Kx1XYqvWILCqBfrMDD">
            <a:extLst>
              <a:ext uri="{FF2B5EF4-FFF2-40B4-BE49-F238E27FC236}">
                <a16:creationId xmlns:a16="http://schemas.microsoft.com/office/drawing/2014/main" id="{B1687A3A-4D64-4885-8AFD-89FDF747B8B4}"/>
              </a:ext>
            </a:extLst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75" b="4875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90996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DDB56C1-0DDB-46C2-9A9A-BAA9A133F1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Pathogens</a:t>
            </a:r>
          </a:p>
          <a:p>
            <a:pPr lvl="1"/>
            <a:r>
              <a:rPr lang="en-US" dirty="0"/>
              <a:t>Micro-organisms that cause disease</a:t>
            </a:r>
          </a:p>
          <a:p>
            <a:pPr lvl="2"/>
            <a:r>
              <a:rPr lang="en-US" dirty="0"/>
              <a:t>Bacteria</a:t>
            </a:r>
          </a:p>
          <a:p>
            <a:pPr lvl="2"/>
            <a:r>
              <a:rPr lang="en-US" dirty="0"/>
              <a:t>Fungi</a:t>
            </a:r>
          </a:p>
          <a:p>
            <a:pPr lvl="2"/>
            <a:r>
              <a:rPr lang="en-US" dirty="0"/>
              <a:t>Viruses </a:t>
            </a:r>
          </a:p>
          <a:p>
            <a:pPr lvl="1"/>
            <a:r>
              <a:rPr lang="en-US" dirty="0"/>
              <a:t>Live and multiply within insect</a:t>
            </a:r>
          </a:p>
          <a:p>
            <a:pPr lvl="1"/>
            <a:r>
              <a:rPr lang="en-US" dirty="0"/>
              <a:t>Sometimes grown and used for biological control</a:t>
            </a:r>
          </a:p>
          <a:p>
            <a:r>
              <a:rPr lang="en-US" dirty="0"/>
              <a:t>Predators</a:t>
            </a:r>
          </a:p>
          <a:p>
            <a:pPr lvl="1"/>
            <a:r>
              <a:rPr lang="en-US" dirty="0"/>
              <a:t>Animals or insects that hunt, kill, eat other creatures, e.g. spiders and ants</a:t>
            </a:r>
          </a:p>
          <a:p>
            <a:r>
              <a:rPr lang="en-US" dirty="0"/>
              <a:t>Parasites</a:t>
            </a:r>
          </a:p>
          <a:p>
            <a:pPr lvl="1"/>
            <a:r>
              <a:rPr lang="en-US" dirty="0"/>
              <a:t>Organisms enter body of victims and feed before killing them, e.g. tiny wasps or flies</a:t>
            </a:r>
          </a:p>
          <a:p>
            <a:pPr lvl="1"/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157F2CD-48DE-4952-943F-BE4066D9820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14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E9CA1B9-80F1-464C-8CE8-5942648B27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Controlling Pests</a:t>
            </a:r>
          </a:p>
        </p:txBody>
      </p:sp>
    </p:spTree>
    <p:extLst>
      <p:ext uri="{BB962C8B-B14F-4D97-AF65-F5344CB8AC3E}">
        <p14:creationId xmlns:p14="http://schemas.microsoft.com/office/powerpoint/2010/main" val="24247166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09C89DF-8C04-4C82-B434-682402ED6AD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A36EE66-F3A2-47A2-8393-B96C51D011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Role of Phytosanitary Officers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8BA9473-AD4D-4389-ABD4-A8F383708867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5563394" y="1679712"/>
            <a:ext cx="3282432" cy="4359137"/>
          </a:xfrm>
        </p:spPr>
        <p:txBody>
          <a:bodyPr/>
          <a:lstStyle/>
          <a:p>
            <a:r>
              <a:rPr lang="en-US" dirty="0"/>
              <a:t>Inspect samples of food and other plant materials transported within and between countries. </a:t>
            </a:r>
          </a:p>
          <a:p>
            <a:r>
              <a:rPr lang="en-US" dirty="0"/>
              <a:t>Reduce and prevent chances of pests spreading by also checking shoes, tools, people and livestock.</a:t>
            </a:r>
          </a:p>
        </p:txBody>
      </p:sp>
      <p:pic>
        <p:nvPicPr>
          <p:cNvPr id="2050" name="Picture 2" descr="https://lh6.googleusercontent.com/K3bCDbmyMFsDap7iJMNKWMijkFj1OK_6in8QL2-0MtOaN3AEIsgibOoLVB-nTCzMrONE-0DRU4phLk6dbfKBqrO-A-z1wPaKKmIdijt1uUOi7E5kEr7kEn5EkxgneqSKVZ6qrFUo">
            <a:extLst>
              <a:ext uri="{FF2B5EF4-FFF2-40B4-BE49-F238E27FC236}">
                <a16:creationId xmlns:a16="http://schemas.microsoft.com/office/drawing/2014/main" id="{CC20646B-6E15-4CCB-B0EA-B63BE8B177C0}"/>
              </a:ext>
            </a:extLst>
          </p:cNvPr>
          <p:cNvPicPr>
            <a:picLocks noGrp="1" noChangeAspect="1" noChangeArrowheads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11" r="21663"/>
          <a:stretch/>
        </p:blipFill>
        <p:spPr bwMode="auto">
          <a:xfrm>
            <a:off x="0" y="0"/>
            <a:ext cx="5223007" cy="6284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86971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6E644E0-4830-44A0-B44F-1C8F79C31E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Plant Diseases are varied and complex.</a:t>
            </a:r>
          </a:p>
          <a:p>
            <a:r>
              <a:rPr lang="en-US" dirty="0"/>
              <a:t>Fungal and bacterial diseases</a:t>
            </a:r>
          </a:p>
          <a:p>
            <a:pPr lvl="1"/>
            <a:r>
              <a:rPr lang="en-US" dirty="0"/>
              <a:t>Can survive for long periods of time in resting phases</a:t>
            </a:r>
          </a:p>
          <a:p>
            <a:pPr lvl="2"/>
            <a:r>
              <a:rPr lang="en-US" dirty="0"/>
              <a:t>Example: dead leaves can move in wind and infect crops</a:t>
            </a:r>
          </a:p>
          <a:p>
            <a:pPr lvl="1"/>
            <a:r>
              <a:rPr lang="en-US" dirty="0"/>
              <a:t>Germinate and penetrate new host plant</a:t>
            </a:r>
          </a:p>
          <a:p>
            <a:pPr lvl="1"/>
            <a:r>
              <a:rPr lang="en-US" dirty="0"/>
              <a:t>Vegetative planting techniques make OFSP vulnerable to spreading dormant fungal disease</a:t>
            </a:r>
          </a:p>
          <a:p>
            <a:pPr lvl="1"/>
            <a:r>
              <a:rPr lang="en-US" dirty="0"/>
              <a:t>Fungal diseases present as fine dot at tip of fine hairs on diseased leaf</a:t>
            </a:r>
          </a:p>
          <a:p>
            <a:r>
              <a:rPr lang="en-US" dirty="0"/>
              <a:t>Viruses</a:t>
            </a:r>
          </a:p>
          <a:p>
            <a:pPr lvl="1"/>
            <a:r>
              <a:rPr lang="en-US" dirty="0"/>
              <a:t>Transported by plant-sucking insect (</a:t>
            </a:r>
            <a:r>
              <a:rPr lang="en-US" b="1" dirty="0"/>
              <a:t>vector</a:t>
            </a:r>
            <a:r>
              <a:rPr lang="en-US" dirty="0"/>
              <a:t>), e.g. whitefly, leafhopper, aphid</a:t>
            </a:r>
          </a:p>
          <a:p>
            <a:pPr lvl="1"/>
            <a:r>
              <a:rPr lang="en-US" dirty="0"/>
              <a:t>Multiplies and spreads</a:t>
            </a:r>
          </a:p>
          <a:p>
            <a:pPr marL="1371600" lvl="3" indent="0">
              <a:buNone/>
            </a:pPr>
            <a:endParaRPr lang="en-US" b="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6B1867-E8C1-42F5-9941-D35EBB1760D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16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4C4583E-7F64-42DD-B7CC-85913AF6E2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Types of Plant Diseases</a:t>
            </a:r>
          </a:p>
        </p:txBody>
      </p:sp>
    </p:spTree>
    <p:extLst>
      <p:ext uri="{BB962C8B-B14F-4D97-AF65-F5344CB8AC3E}">
        <p14:creationId xmlns:p14="http://schemas.microsoft.com/office/powerpoint/2010/main" val="21385719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0CD441A-0F0E-4734-810A-48A220368F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Combines an understanding of ecology and pest lifecycles with techniques for pest control.</a:t>
            </a:r>
          </a:p>
          <a:p>
            <a:r>
              <a:rPr lang="en-US" dirty="0"/>
              <a:t>Encourages consideration of human health concerns in use of chemical pesticides.</a:t>
            </a:r>
          </a:p>
          <a:p>
            <a:r>
              <a:rPr lang="en-US" dirty="0"/>
              <a:t>Involves a combination of:</a:t>
            </a:r>
          </a:p>
          <a:p>
            <a:pPr lvl="1"/>
            <a:r>
              <a:rPr lang="en-US" dirty="0"/>
              <a:t>Monitoring</a:t>
            </a:r>
          </a:p>
          <a:p>
            <a:pPr lvl="1"/>
            <a:r>
              <a:rPr lang="en-US" dirty="0"/>
              <a:t>Crop sanitation</a:t>
            </a:r>
          </a:p>
          <a:p>
            <a:pPr lvl="1"/>
            <a:r>
              <a:rPr lang="en-US" dirty="0"/>
              <a:t>Cultural, mechanical, biological control methods</a:t>
            </a:r>
          </a:p>
          <a:p>
            <a:r>
              <a:rPr lang="en-US" dirty="0"/>
              <a:t>Methods differ by farm, depending on:</a:t>
            </a:r>
          </a:p>
          <a:p>
            <a:pPr lvl="1"/>
            <a:r>
              <a:rPr lang="en-US" dirty="0"/>
              <a:t>Crops grown</a:t>
            </a:r>
          </a:p>
          <a:p>
            <a:pPr lvl="1"/>
            <a:r>
              <a:rPr lang="en-US" dirty="0"/>
              <a:t>Climate</a:t>
            </a:r>
          </a:p>
          <a:p>
            <a:pPr lvl="1"/>
            <a:r>
              <a:rPr lang="en-US" dirty="0"/>
              <a:t>Soil</a:t>
            </a:r>
          </a:p>
          <a:p>
            <a:pPr lvl="1"/>
            <a:r>
              <a:rPr lang="en-US" dirty="0"/>
              <a:t>Surrounding landscape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2F05688-C287-4B5A-848B-D5F4FE67EAC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17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F9F9DEA-0E64-43B3-B06C-D6B28F0D5F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Integrated Pest Management (IPM)</a:t>
            </a:r>
          </a:p>
        </p:txBody>
      </p:sp>
    </p:spTree>
    <p:extLst>
      <p:ext uri="{BB962C8B-B14F-4D97-AF65-F5344CB8AC3E}">
        <p14:creationId xmlns:p14="http://schemas.microsoft.com/office/powerpoint/2010/main" val="12042823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381B4F-98AB-4674-B18F-116ABFD019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0" indent="-457200">
              <a:buFont typeface="+mj-lt"/>
              <a:buAutoNum type="arabicPeriod"/>
            </a:pPr>
            <a:r>
              <a:rPr lang="en-GB" dirty="0"/>
              <a:t>What is the difference between the complete and incomplete metamorphosis of insects?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GB" dirty="0"/>
              <a:t>What are some common ways that plants get infected by fungal and bacterial diseases?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GB" dirty="0"/>
              <a:t>What is Integrated Pest Management (IPM) a combination of?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9C1F924-FC3F-4BD5-A581-F829EB3CAF2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81600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EAB7F03-5E71-4B0E-ABDC-7AD4D8C342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47404"/>
            <a:ext cx="7886700" cy="5129559"/>
          </a:xfrm>
        </p:spPr>
        <p:txBody>
          <a:bodyPr/>
          <a:lstStyle/>
          <a:p>
            <a:pPr lvl="0"/>
            <a:r>
              <a:rPr lang="en-US" dirty="0"/>
              <a:t>Adult forms of insects are the form we most readily recognise. Recognising all forms of all pests is essential to control.</a:t>
            </a:r>
          </a:p>
          <a:p>
            <a:pPr lvl="0"/>
            <a:r>
              <a:rPr lang="en-US" dirty="0"/>
              <a:t>Pests such as the sweetpotato weevil undergo a complete metamorphosis that includes larval and pupal forms which do not resemble the adult.</a:t>
            </a:r>
          </a:p>
          <a:p>
            <a:pPr lvl="0"/>
            <a:r>
              <a:rPr lang="en-US" dirty="0"/>
              <a:t>Pests such as the sweetpotato hawkmouth have an incomplete metamorphosis, where a juvenile form called the nymph grows to adult size.</a:t>
            </a:r>
          </a:p>
          <a:p>
            <a:pPr lvl="0"/>
            <a:r>
              <a:rPr lang="en-US" dirty="0"/>
              <a:t>Most insect populations can grow very quickly. Warm temperatures speed up the growth cycle, but extreme heat can stop it.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D185294-FBC7-418D-928A-AEE2389E46F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19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944C492-760E-475A-97EB-01720E97D6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Points</a:t>
            </a:r>
          </a:p>
        </p:txBody>
      </p:sp>
    </p:spTree>
    <p:extLst>
      <p:ext uri="{BB962C8B-B14F-4D97-AF65-F5344CB8AC3E}">
        <p14:creationId xmlns:p14="http://schemas.microsoft.com/office/powerpoint/2010/main" val="29284642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2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Legend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426424" y="994142"/>
          <a:ext cx="8291152" cy="50471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5665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24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8894">
                <a:tc>
                  <a:txBody>
                    <a:bodyPr/>
                    <a:lstStyle/>
                    <a:p>
                      <a:r>
                        <a:rPr lang="en-GB" sz="2400" dirty="0"/>
                        <a:t>Icon</a:t>
                      </a:r>
                      <a:endParaRPr lang="en-GB" sz="24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Description</a:t>
                      </a:r>
                      <a:endParaRPr lang="en-GB" sz="24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55700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dirty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Expected Duration, minutes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55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dirty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Quick Review/Survey Questions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55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dirty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Brainstorming Session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55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dirty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Discussion Session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55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dirty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Group Activity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81897460"/>
                  </a:ext>
                </a:extLst>
              </a:tr>
              <a:tr h="655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dirty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Animated Slide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557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800" dirty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End of Animation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6" name="Graphic 20">
            <a:extLst>
              <a:ext uri="{FF2B5EF4-FFF2-40B4-BE49-F238E27FC236}">
                <a16:creationId xmlns:a16="http://schemas.microsoft.com/office/drawing/2014/main" id="{1F8431D5-08E7-41F6-82E4-56BFC705A27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7739" y="1615621"/>
            <a:ext cx="367559" cy="459448"/>
          </a:xfrm>
          <a:prstGeom prst="rect">
            <a:avLst/>
          </a:prstGeom>
        </p:spPr>
      </p:pic>
      <p:sp>
        <p:nvSpPr>
          <p:cNvPr id="7" name="Text Placeholder 3"/>
          <p:cNvSpPr txBox="1">
            <a:spLocks/>
          </p:cNvSpPr>
          <p:nvPr/>
        </p:nvSpPr>
        <p:spPr>
          <a:xfrm>
            <a:off x="1044402" y="1642320"/>
            <a:ext cx="838086" cy="414161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2"/>
              </a:buClr>
              <a:buFont typeface="Arial" panose="020B0604020202020204" pitchFamily="34" charset="0"/>
              <a:buNone/>
              <a:defRPr sz="1800" b="1" kern="1200">
                <a:solidFill>
                  <a:schemeClr val="bg1"/>
                </a:solidFill>
                <a:latin typeface="+mj-lt"/>
                <a:ea typeface="Zilla Slab Light" pitchFamily="2" charset="0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2"/>
              </a:buClr>
              <a:buFont typeface="Zilla Slab Light" pitchFamily="2" charset="0"/>
              <a:buNone/>
              <a:defRPr sz="2400" b="1" kern="1200">
                <a:solidFill>
                  <a:schemeClr val="bg1"/>
                </a:solidFill>
                <a:latin typeface="+mn-lt"/>
                <a:ea typeface="Zilla Slab Light" pitchFamily="2" charset="0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1" kern="1200">
                <a:solidFill>
                  <a:schemeClr val="bg1"/>
                </a:solidFill>
                <a:latin typeface="+mn-lt"/>
                <a:ea typeface="Zilla Slab Light" pitchFamily="2" charset="0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1" kern="1200">
                <a:solidFill>
                  <a:schemeClr val="bg1"/>
                </a:solidFill>
                <a:latin typeface="+mn-lt"/>
                <a:ea typeface="Zilla Slab Light" pitchFamily="2" charset="0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1" kern="1200">
                <a:solidFill>
                  <a:schemeClr val="bg1"/>
                </a:solidFill>
                <a:latin typeface="+mn-lt"/>
                <a:ea typeface="Zilla Slab Light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Xm</a:t>
            </a:r>
            <a:endParaRPr lang="en-GB" dirty="0"/>
          </a:p>
        </p:txBody>
      </p:sp>
      <p:sp>
        <p:nvSpPr>
          <p:cNvPr id="19" name="Diamond 18"/>
          <p:cNvSpPr/>
          <p:nvPr/>
        </p:nvSpPr>
        <p:spPr>
          <a:xfrm>
            <a:off x="1010081" y="4961064"/>
            <a:ext cx="204717" cy="177421"/>
          </a:xfrm>
          <a:prstGeom prst="diamond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Diamond 19"/>
          <p:cNvSpPr/>
          <p:nvPr/>
        </p:nvSpPr>
        <p:spPr>
          <a:xfrm>
            <a:off x="1010081" y="5628225"/>
            <a:ext cx="204717" cy="177421"/>
          </a:xfrm>
          <a:prstGeom prst="diamond">
            <a:avLst/>
          </a:prstGeom>
          <a:solidFill>
            <a:schemeClr val="accent4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B844B62-0814-4D58-AAAF-FC9855901BA9}"/>
              </a:ext>
            </a:extLst>
          </p:cNvPr>
          <p:cNvGrpSpPr/>
          <p:nvPr/>
        </p:nvGrpSpPr>
        <p:grpSpPr>
          <a:xfrm>
            <a:off x="943298" y="2873231"/>
            <a:ext cx="245341" cy="450098"/>
            <a:chOff x="6081227" y="276076"/>
            <a:chExt cx="318540" cy="531261"/>
          </a:xfrm>
        </p:grpSpPr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C942379C-5E2E-4F34-87D9-FF61B6CA81C7}"/>
                </a:ext>
              </a:extLst>
            </p:cNvPr>
            <p:cNvCxnSpPr/>
            <p:nvPr userDrawn="1"/>
          </p:nvCxnSpPr>
          <p:spPr>
            <a:xfrm flipV="1">
              <a:off x="6126480" y="610529"/>
              <a:ext cx="116378" cy="196808"/>
            </a:xfrm>
            <a:prstGeom prst="line">
              <a:avLst/>
            </a:prstGeom>
            <a:ln w="381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7F7CEBB3-F709-4407-AAF8-D7FD71F49076}"/>
                </a:ext>
              </a:extLst>
            </p:cNvPr>
            <p:cNvCxnSpPr>
              <a:cxnSpLocks/>
            </p:cNvCxnSpPr>
            <p:nvPr userDrawn="1"/>
          </p:nvCxnSpPr>
          <p:spPr>
            <a:xfrm flipH="1" flipV="1">
              <a:off x="6240497" y="610529"/>
              <a:ext cx="116378" cy="196808"/>
            </a:xfrm>
            <a:prstGeom prst="line">
              <a:avLst/>
            </a:prstGeom>
            <a:ln w="381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BBB255E4-EC59-4AB8-BB1E-29DB06DBD0BD}"/>
                </a:ext>
              </a:extLst>
            </p:cNvPr>
            <p:cNvCxnSpPr/>
            <p:nvPr userDrawn="1"/>
          </p:nvCxnSpPr>
          <p:spPr>
            <a:xfrm>
              <a:off x="6081227" y="610529"/>
              <a:ext cx="318540" cy="0"/>
            </a:xfrm>
            <a:prstGeom prst="line">
              <a:avLst/>
            </a:prstGeom>
            <a:ln w="381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08A2D6AE-9907-4955-9662-CEC884CDB29C}"/>
                </a:ext>
              </a:extLst>
            </p:cNvPr>
            <p:cNvSpPr/>
            <p:nvPr userDrawn="1"/>
          </p:nvSpPr>
          <p:spPr>
            <a:xfrm>
              <a:off x="6101603" y="344500"/>
              <a:ext cx="275648" cy="265014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A9640FB8-BBA0-435F-9AA8-C773B823ACED}"/>
                </a:ext>
              </a:extLst>
            </p:cNvPr>
            <p:cNvSpPr/>
            <p:nvPr userDrawn="1"/>
          </p:nvSpPr>
          <p:spPr>
            <a:xfrm>
              <a:off x="6101603" y="276076"/>
              <a:ext cx="275648" cy="8147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Rectangle: Rounded Corners 7">
              <a:extLst>
                <a:ext uri="{FF2B5EF4-FFF2-40B4-BE49-F238E27FC236}">
                  <a16:creationId xmlns:a16="http://schemas.microsoft.com/office/drawing/2014/main" id="{A19A595E-A21F-4887-B3CA-779BC86968E7}"/>
                </a:ext>
              </a:extLst>
            </p:cNvPr>
            <p:cNvSpPr/>
            <p:nvPr userDrawn="1"/>
          </p:nvSpPr>
          <p:spPr>
            <a:xfrm>
              <a:off x="6101603" y="276076"/>
              <a:ext cx="275648" cy="333438"/>
            </a:xfrm>
            <a:prstGeom prst="roundRect">
              <a:avLst>
                <a:gd name="adj" fmla="val 7701"/>
              </a:avLst>
            </a:prstGeom>
            <a:noFill/>
            <a:ln w="381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8E12EAF8-88AA-4055-9586-0BD29079BE4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6101603" y="357550"/>
              <a:ext cx="275648" cy="0"/>
            </a:xfrm>
            <a:prstGeom prst="line">
              <a:avLst/>
            </a:prstGeom>
            <a:ln w="38100" cap="rnd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5671CAE1-DC97-498B-8A5D-93F8ACE35F48}"/>
              </a:ext>
            </a:extLst>
          </p:cNvPr>
          <p:cNvGrpSpPr/>
          <p:nvPr/>
        </p:nvGrpSpPr>
        <p:grpSpPr>
          <a:xfrm>
            <a:off x="885511" y="3536847"/>
            <a:ext cx="444140" cy="485029"/>
            <a:chOff x="7301007" y="2083489"/>
            <a:chExt cx="708761" cy="774011"/>
          </a:xfrm>
        </p:grpSpPr>
        <p:sp>
          <p:nvSpPr>
            <p:cNvPr id="33" name="Freeform: Shape 26">
              <a:extLst>
                <a:ext uri="{FF2B5EF4-FFF2-40B4-BE49-F238E27FC236}">
                  <a16:creationId xmlns:a16="http://schemas.microsoft.com/office/drawing/2014/main" id="{414DA446-2462-4672-A709-BF3851E1A6B4}"/>
                </a:ext>
              </a:extLst>
            </p:cNvPr>
            <p:cNvSpPr/>
            <p:nvPr userDrawn="1"/>
          </p:nvSpPr>
          <p:spPr>
            <a:xfrm>
              <a:off x="7324121" y="2265928"/>
              <a:ext cx="504035" cy="526337"/>
            </a:xfrm>
            <a:custGeom>
              <a:avLst/>
              <a:gdLst>
                <a:gd name="connsiteX0" fmla="*/ 84749 w 504035"/>
                <a:gd name="connsiteY0" fmla="*/ 374681 h 526337"/>
                <a:gd name="connsiteX1" fmla="*/ 22302 w 504035"/>
                <a:gd name="connsiteY1" fmla="*/ 356839 h 526337"/>
                <a:gd name="connsiteX2" fmla="*/ 0 w 504035"/>
                <a:gd name="connsiteY2" fmla="*/ 316694 h 526337"/>
                <a:gd name="connsiteX3" fmla="*/ 8921 w 504035"/>
                <a:gd name="connsiteY3" fmla="*/ 26763 h 526337"/>
                <a:gd name="connsiteX4" fmla="*/ 71368 w 504035"/>
                <a:gd name="connsiteY4" fmla="*/ 0 h 526337"/>
                <a:gd name="connsiteX5" fmla="*/ 459430 w 504035"/>
                <a:gd name="connsiteY5" fmla="*/ 4460 h 526337"/>
                <a:gd name="connsiteX6" fmla="*/ 504035 w 504035"/>
                <a:gd name="connsiteY6" fmla="*/ 71368 h 526337"/>
                <a:gd name="connsiteX7" fmla="*/ 499575 w 504035"/>
                <a:gd name="connsiteY7" fmla="*/ 343457 h 526337"/>
                <a:gd name="connsiteX8" fmla="*/ 446049 w 504035"/>
                <a:gd name="connsiteY8" fmla="*/ 379141 h 526337"/>
                <a:gd name="connsiteX9" fmla="*/ 258708 w 504035"/>
                <a:gd name="connsiteY9" fmla="*/ 370220 h 526337"/>
                <a:gd name="connsiteX10" fmla="*/ 93670 w 504035"/>
                <a:gd name="connsiteY10" fmla="*/ 526337 h 526337"/>
                <a:gd name="connsiteX11" fmla="*/ 84749 w 504035"/>
                <a:gd name="connsiteY11" fmla="*/ 374681 h 526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04035" h="526337">
                  <a:moveTo>
                    <a:pt x="84749" y="374681"/>
                  </a:moveTo>
                  <a:lnTo>
                    <a:pt x="22302" y="356839"/>
                  </a:lnTo>
                  <a:lnTo>
                    <a:pt x="0" y="316694"/>
                  </a:lnTo>
                  <a:lnTo>
                    <a:pt x="8921" y="26763"/>
                  </a:lnTo>
                  <a:lnTo>
                    <a:pt x="71368" y="0"/>
                  </a:lnTo>
                  <a:lnTo>
                    <a:pt x="459430" y="4460"/>
                  </a:lnTo>
                  <a:lnTo>
                    <a:pt x="504035" y="71368"/>
                  </a:lnTo>
                  <a:cubicBezTo>
                    <a:pt x="502548" y="162064"/>
                    <a:pt x="501062" y="252761"/>
                    <a:pt x="499575" y="343457"/>
                  </a:cubicBezTo>
                  <a:lnTo>
                    <a:pt x="446049" y="379141"/>
                  </a:lnTo>
                  <a:lnTo>
                    <a:pt x="258708" y="370220"/>
                  </a:lnTo>
                  <a:lnTo>
                    <a:pt x="93670" y="526337"/>
                  </a:lnTo>
                  <a:lnTo>
                    <a:pt x="84749" y="37468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Freeform: Shape 27">
              <a:extLst>
                <a:ext uri="{FF2B5EF4-FFF2-40B4-BE49-F238E27FC236}">
                  <a16:creationId xmlns:a16="http://schemas.microsoft.com/office/drawing/2014/main" id="{351E551B-FC3E-40AE-A3B6-46B89600DCBF}"/>
                </a:ext>
              </a:extLst>
            </p:cNvPr>
            <p:cNvSpPr/>
            <p:nvPr userDrawn="1"/>
          </p:nvSpPr>
          <p:spPr>
            <a:xfrm>
              <a:off x="7484699" y="2100890"/>
              <a:ext cx="504035" cy="383602"/>
            </a:xfrm>
            <a:custGeom>
              <a:avLst/>
              <a:gdLst>
                <a:gd name="connsiteX0" fmla="*/ 4460 w 504035"/>
                <a:gd name="connsiteY0" fmla="*/ 165038 h 401444"/>
                <a:gd name="connsiteX1" fmla="*/ 0 w 504035"/>
                <a:gd name="connsiteY1" fmla="*/ 40144 h 401444"/>
                <a:gd name="connsiteX2" fmla="*/ 53525 w 504035"/>
                <a:gd name="connsiteY2" fmla="*/ 0 h 401444"/>
                <a:gd name="connsiteX3" fmla="*/ 454969 w 504035"/>
                <a:gd name="connsiteY3" fmla="*/ 13381 h 401444"/>
                <a:gd name="connsiteX4" fmla="*/ 504035 w 504035"/>
                <a:gd name="connsiteY4" fmla="*/ 71368 h 401444"/>
                <a:gd name="connsiteX5" fmla="*/ 495114 w 504035"/>
                <a:gd name="connsiteY5" fmla="*/ 343457 h 401444"/>
                <a:gd name="connsiteX6" fmla="*/ 432667 w 504035"/>
                <a:gd name="connsiteY6" fmla="*/ 401444 h 401444"/>
                <a:gd name="connsiteX7" fmla="*/ 437127 w 504035"/>
                <a:gd name="connsiteY7" fmla="*/ 379141 h 401444"/>
                <a:gd name="connsiteX8" fmla="*/ 334536 w 504035"/>
                <a:gd name="connsiteY8" fmla="*/ 383602 h 401444"/>
                <a:gd name="connsiteX9" fmla="*/ 347918 w 504035"/>
                <a:gd name="connsiteY9" fmla="*/ 209643 h 401444"/>
                <a:gd name="connsiteX10" fmla="*/ 298852 w 504035"/>
                <a:gd name="connsiteY10" fmla="*/ 169498 h 401444"/>
                <a:gd name="connsiteX11" fmla="*/ 4460 w 504035"/>
                <a:gd name="connsiteY11" fmla="*/ 165038 h 401444"/>
                <a:gd name="connsiteX0" fmla="*/ 4460 w 554587"/>
                <a:gd name="connsiteY0" fmla="*/ 165038 h 406524"/>
                <a:gd name="connsiteX1" fmla="*/ 0 w 554587"/>
                <a:gd name="connsiteY1" fmla="*/ 40144 h 406524"/>
                <a:gd name="connsiteX2" fmla="*/ 53525 w 554587"/>
                <a:gd name="connsiteY2" fmla="*/ 0 h 406524"/>
                <a:gd name="connsiteX3" fmla="*/ 454969 w 554587"/>
                <a:gd name="connsiteY3" fmla="*/ 13381 h 406524"/>
                <a:gd name="connsiteX4" fmla="*/ 504035 w 554587"/>
                <a:gd name="connsiteY4" fmla="*/ 71368 h 406524"/>
                <a:gd name="connsiteX5" fmla="*/ 495114 w 554587"/>
                <a:gd name="connsiteY5" fmla="*/ 343457 h 406524"/>
                <a:gd name="connsiteX6" fmla="*/ 554587 w 554587"/>
                <a:gd name="connsiteY6" fmla="*/ 406524 h 406524"/>
                <a:gd name="connsiteX7" fmla="*/ 437127 w 554587"/>
                <a:gd name="connsiteY7" fmla="*/ 379141 h 406524"/>
                <a:gd name="connsiteX8" fmla="*/ 334536 w 554587"/>
                <a:gd name="connsiteY8" fmla="*/ 383602 h 406524"/>
                <a:gd name="connsiteX9" fmla="*/ 347918 w 554587"/>
                <a:gd name="connsiteY9" fmla="*/ 209643 h 406524"/>
                <a:gd name="connsiteX10" fmla="*/ 298852 w 554587"/>
                <a:gd name="connsiteY10" fmla="*/ 169498 h 406524"/>
                <a:gd name="connsiteX11" fmla="*/ 4460 w 554587"/>
                <a:gd name="connsiteY11" fmla="*/ 165038 h 406524"/>
                <a:gd name="connsiteX0" fmla="*/ 4460 w 504035"/>
                <a:gd name="connsiteY0" fmla="*/ 165038 h 383602"/>
                <a:gd name="connsiteX1" fmla="*/ 0 w 504035"/>
                <a:gd name="connsiteY1" fmla="*/ 40144 h 383602"/>
                <a:gd name="connsiteX2" fmla="*/ 53525 w 504035"/>
                <a:gd name="connsiteY2" fmla="*/ 0 h 383602"/>
                <a:gd name="connsiteX3" fmla="*/ 454969 w 504035"/>
                <a:gd name="connsiteY3" fmla="*/ 13381 h 383602"/>
                <a:gd name="connsiteX4" fmla="*/ 504035 w 504035"/>
                <a:gd name="connsiteY4" fmla="*/ 71368 h 383602"/>
                <a:gd name="connsiteX5" fmla="*/ 495114 w 504035"/>
                <a:gd name="connsiteY5" fmla="*/ 343457 h 383602"/>
                <a:gd name="connsiteX6" fmla="*/ 478387 w 504035"/>
                <a:gd name="connsiteY6" fmla="*/ 376044 h 383602"/>
                <a:gd name="connsiteX7" fmla="*/ 437127 w 504035"/>
                <a:gd name="connsiteY7" fmla="*/ 379141 h 383602"/>
                <a:gd name="connsiteX8" fmla="*/ 334536 w 504035"/>
                <a:gd name="connsiteY8" fmla="*/ 383602 h 383602"/>
                <a:gd name="connsiteX9" fmla="*/ 347918 w 504035"/>
                <a:gd name="connsiteY9" fmla="*/ 209643 h 383602"/>
                <a:gd name="connsiteX10" fmla="*/ 298852 w 504035"/>
                <a:gd name="connsiteY10" fmla="*/ 169498 h 383602"/>
                <a:gd name="connsiteX11" fmla="*/ 4460 w 504035"/>
                <a:gd name="connsiteY11" fmla="*/ 165038 h 383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04035" h="383602">
                  <a:moveTo>
                    <a:pt x="4460" y="165038"/>
                  </a:moveTo>
                  <a:lnTo>
                    <a:pt x="0" y="40144"/>
                  </a:lnTo>
                  <a:lnTo>
                    <a:pt x="53525" y="0"/>
                  </a:lnTo>
                  <a:lnTo>
                    <a:pt x="454969" y="13381"/>
                  </a:lnTo>
                  <a:lnTo>
                    <a:pt x="504035" y="71368"/>
                  </a:lnTo>
                  <a:lnTo>
                    <a:pt x="495114" y="343457"/>
                  </a:lnTo>
                  <a:lnTo>
                    <a:pt x="478387" y="376044"/>
                  </a:lnTo>
                  <a:lnTo>
                    <a:pt x="437127" y="379141"/>
                  </a:lnTo>
                  <a:lnTo>
                    <a:pt x="334536" y="383602"/>
                  </a:lnTo>
                  <a:lnTo>
                    <a:pt x="347918" y="209643"/>
                  </a:lnTo>
                  <a:lnTo>
                    <a:pt x="298852" y="169498"/>
                  </a:lnTo>
                  <a:lnTo>
                    <a:pt x="4460" y="16503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506E3B88-7DC8-4B8D-98AB-F2DD4470C956}"/>
                </a:ext>
              </a:extLst>
            </p:cNvPr>
            <p:cNvSpPr/>
            <p:nvPr userDrawn="1"/>
          </p:nvSpPr>
          <p:spPr>
            <a:xfrm>
              <a:off x="7421992" y="2416152"/>
              <a:ext cx="68340" cy="683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55D4CCA8-C244-43DF-8458-CA2F20D31A98}"/>
                </a:ext>
              </a:extLst>
            </p:cNvPr>
            <p:cNvSpPr/>
            <p:nvPr userDrawn="1"/>
          </p:nvSpPr>
          <p:spPr>
            <a:xfrm>
              <a:off x="7545305" y="2416152"/>
              <a:ext cx="68340" cy="683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51CF226A-296E-427D-9654-15D9A6B01E7C}"/>
                </a:ext>
              </a:extLst>
            </p:cNvPr>
            <p:cNvSpPr/>
            <p:nvPr userDrawn="1"/>
          </p:nvSpPr>
          <p:spPr>
            <a:xfrm>
              <a:off x="7668376" y="2416152"/>
              <a:ext cx="68340" cy="683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38" name="Graphic 31">
              <a:extLst>
                <a:ext uri="{FF2B5EF4-FFF2-40B4-BE49-F238E27FC236}">
                  <a16:creationId xmlns:a16="http://schemas.microsoft.com/office/drawing/2014/main" id="{6EFAAEB8-BCA8-4AA6-B0E1-AABEE50F1AEB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 b="16275"/>
            <a:stretch/>
          </p:blipFill>
          <p:spPr>
            <a:xfrm>
              <a:off x="7301007" y="2083489"/>
              <a:ext cx="708761" cy="774011"/>
            </a:xfrm>
            <a:prstGeom prst="rect">
              <a:avLst/>
            </a:prstGeom>
          </p:spPr>
        </p:pic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81752CBE-F1D8-40C2-AA1B-B3B0604056C7}"/>
              </a:ext>
            </a:extLst>
          </p:cNvPr>
          <p:cNvGrpSpPr/>
          <p:nvPr/>
        </p:nvGrpSpPr>
        <p:grpSpPr>
          <a:xfrm>
            <a:off x="759560" y="2110414"/>
            <a:ext cx="614060" cy="594606"/>
            <a:chOff x="6550372" y="-16065"/>
            <a:chExt cx="952500" cy="922323"/>
          </a:xfrm>
        </p:grpSpPr>
        <p:pic>
          <p:nvPicPr>
            <p:cNvPr id="40" name="Graphic 10">
              <a:extLst>
                <a:ext uri="{FF2B5EF4-FFF2-40B4-BE49-F238E27FC236}">
                  <a16:creationId xmlns:a16="http://schemas.microsoft.com/office/drawing/2014/main" id="{E57CAE19-FE18-4023-AC61-6EE4DA4CCA3A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 b="22535"/>
            <a:stretch/>
          </p:blipFill>
          <p:spPr>
            <a:xfrm>
              <a:off x="6550372" y="-16065"/>
              <a:ext cx="952500" cy="922323"/>
            </a:xfrm>
            <a:prstGeom prst="rect">
              <a:avLst/>
            </a:prstGeom>
          </p:spPr>
        </p:pic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F8912CAC-C4C6-4804-877B-9699CAB0928C}"/>
                </a:ext>
              </a:extLst>
            </p:cNvPr>
            <p:cNvSpPr/>
            <p:nvPr userDrawn="1"/>
          </p:nvSpPr>
          <p:spPr>
            <a:xfrm>
              <a:off x="6966385" y="660446"/>
              <a:ext cx="120529" cy="12052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C78482C0-82CF-4EC4-BA68-A709080AA3D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8938" y="4095321"/>
            <a:ext cx="662745" cy="572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49057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E2385A9-0A53-4C1B-8D9D-524B608B5C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Movement of planting and agricultural materials from place to place can spread disease. Phytosanitary officers are essential to check shoes, tools, people, livestock, etc. for the possible movement of pests.</a:t>
            </a:r>
          </a:p>
          <a:p>
            <a:pPr lvl="0"/>
            <a:r>
              <a:rPr lang="en-US" dirty="0"/>
              <a:t>The vegetative planting techniques used with sweetpotato make it vulnerable to spreading dormant fungal disease stages.</a:t>
            </a:r>
          </a:p>
          <a:p>
            <a:pPr lvl="0"/>
            <a:r>
              <a:rPr lang="en-US" dirty="0"/>
              <a:t>Viruses need another agent such as a feeding insect to inject them into the sweetpotato plant. This is another reason to promote insect control.</a:t>
            </a:r>
          </a:p>
          <a:p>
            <a:pPr lvl="0"/>
            <a:r>
              <a:rPr lang="en-US" dirty="0"/>
              <a:t>Integrated Pest Management (IPM) combines an understanding of the ecology and lifecycles of pests with multiple techniques for pest control.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8E17C7E-9C01-4210-88A4-39562E172AB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20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993E620-2070-4CEF-9ED4-2FF6DDB332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Points (cont.)</a:t>
            </a:r>
          </a:p>
        </p:txBody>
      </p:sp>
    </p:spTree>
    <p:extLst>
      <p:ext uri="{BB962C8B-B14F-4D97-AF65-F5344CB8AC3E}">
        <p14:creationId xmlns:p14="http://schemas.microsoft.com/office/powerpoint/2010/main" val="35245387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C791B02-6896-4EBD-A1FE-45ECA628DD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IPM pest control methods include crop sanitation, cultural control, mechanical control, and biological control (including the use of natural enemies and beneficials to control pests and diseases.</a:t>
            </a:r>
          </a:p>
          <a:p>
            <a:pPr lvl="0"/>
            <a:r>
              <a:rPr lang="en-US" dirty="0"/>
              <a:t>IPM encourages consideration of human health concerns in the use of chemical pesticides.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BEB04A0-8D77-4002-8A71-351A2A2FC03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21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53040D6-198D-46F2-9CF7-2745A85708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Points (cont.)</a:t>
            </a:r>
          </a:p>
        </p:txBody>
      </p:sp>
    </p:spTree>
    <p:extLst>
      <p:ext uri="{BB962C8B-B14F-4D97-AF65-F5344CB8AC3E}">
        <p14:creationId xmlns:p14="http://schemas.microsoft.com/office/powerpoint/2010/main" val="11139494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CDB344E-BFA8-4053-AECB-284FDA1F724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AF9F9F0-3CEB-4275-B1EC-0B09633CE0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Recognise and Manage Sweetpotato Weevils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DE10DD0D-7A56-4CD3-9189-0F2AB28712D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Unit 2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78889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Identify the sweetpotato weevil and its male and female adult forms.</a:t>
            </a:r>
          </a:p>
          <a:p>
            <a:pPr lvl="0"/>
            <a:r>
              <a:rPr lang="en-US" dirty="0"/>
              <a:t>Describe the weevil’s life cycle and life stages (eggs, larvae).</a:t>
            </a:r>
          </a:p>
          <a:p>
            <a:pPr lvl="0"/>
            <a:r>
              <a:rPr lang="en-US" dirty="0"/>
              <a:t>Name the symptoms of a sweetpotato weevil infestation.</a:t>
            </a:r>
          </a:p>
          <a:p>
            <a:pPr lvl="0"/>
            <a:r>
              <a:rPr lang="en-US" dirty="0"/>
              <a:t>Explain sweetpotato weevil control techniques and tell why root protection is important.</a:t>
            </a:r>
          </a:p>
          <a:p>
            <a:pPr lvl="0"/>
            <a:r>
              <a:rPr lang="en-US" dirty="0"/>
              <a:t>Compare the sweetpotato weevil to the rough sweetpotato weevil.</a:t>
            </a:r>
          </a:p>
          <a:p>
            <a:pPr lvl="0"/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By the end of this unit, you should be able to: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23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Objectives</a:t>
            </a:r>
          </a:p>
        </p:txBody>
      </p:sp>
    </p:spTree>
    <p:extLst>
      <p:ext uri="{BB962C8B-B14F-4D97-AF65-F5344CB8AC3E}">
        <p14:creationId xmlns:p14="http://schemas.microsoft.com/office/powerpoint/2010/main" val="3882286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FB57D69-6E4E-4D39-83D7-D81B732BA8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094" y="365760"/>
            <a:ext cx="3186905" cy="929640"/>
          </a:xfrm>
        </p:spPr>
        <p:txBody>
          <a:bodyPr/>
          <a:lstStyle/>
          <a:p>
            <a:r>
              <a:rPr lang="en-US" sz="2400" dirty="0"/>
              <a:t>Identifying Sweetpotato Weevil (Adult Stage)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6A22B7E-0BE8-477F-9D1A-3EAC2262E47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E107699-8AE1-4E08-AB45-575F33B3584E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496094" y="1574800"/>
            <a:ext cx="3186905" cy="4464050"/>
          </a:xfrm>
        </p:spPr>
        <p:txBody>
          <a:bodyPr/>
          <a:lstStyle/>
          <a:p>
            <a:r>
              <a:rPr lang="en-US" dirty="0"/>
              <a:t>Elongated, small black or metallic blue coloured beetle </a:t>
            </a:r>
          </a:p>
          <a:p>
            <a:pPr lvl="1"/>
            <a:r>
              <a:rPr lang="en-US" dirty="0"/>
              <a:t>5-6 mm long</a:t>
            </a:r>
          </a:p>
          <a:p>
            <a:pPr lvl="1"/>
            <a:r>
              <a:rPr lang="en-US" dirty="0"/>
              <a:t>Looks like a large ant</a:t>
            </a:r>
          </a:p>
          <a:p>
            <a:r>
              <a:rPr lang="en-US" dirty="0"/>
              <a:t>Female</a:t>
            </a:r>
          </a:p>
          <a:p>
            <a:pPr lvl="1"/>
            <a:r>
              <a:rPr lang="en-US" dirty="0"/>
              <a:t>Antennae have a club-shaped end</a:t>
            </a:r>
          </a:p>
          <a:p>
            <a:r>
              <a:rPr lang="en-US" dirty="0"/>
              <a:t>Male</a:t>
            </a:r>
          </a:p>
          <a:p>
            <a:pPr lvl="1"/>
            <a:r>
              <a:rPr lang="en-US" dirty="0"/>
              <a:t>Antennae are straight </a:t>
            </a:r>
          </a:p>
        </p:txBody>
      </p:sp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BD8AEC34-7B61-47C6-B850-8B5BFEB70ACE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652" t="44176" r="-12573" b="1109"/>
          <a:stretch/>
        </p:blipFill>
        <p:spPr>
          <a:xfrm>
            <a:off x="3887390" y="0"/>
            <a:ext cx="5256609" cy="6267450"/>
          </a:xfrm>
        </p:spPr>
      </p:pic>
    </p:spTree>
    <p:extLst>
      <p:ext uri="{BB962C8B-B14F-4D97-AF65-F5344CB8AC3E}">
        <p14:creationId xmlns:p14="http://schemas.microsoft.com/office/powerpoint/2010/main" val="194473289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7DBE18D-A9F4-43A9-8A9D-252FB4B2D8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2003"/>
            <a:ext cx="7886700" cy="5217930"/>
          </a:xfrm>
        </p:spPr>
        <p:txBody>
          <a:bodyPr/>
          <a:lstStyle/>
          <a:p>
            <a:r>
              <a:rPr lang="en-US" dirty="0"/>
              <a:t>The weevil life cycle takes roughly 32 days.</a:t>
            </a:r>
          </a:p>
          <a:p>
            <a:r>
              <a:rPr lang="en-US" dirty="0"/>
              <a:t>Female lays all eggs (50 to 250) within 2 months of life</a:t>
            </a:r>
          </a:p>
          <a:p>
            <a:r>
              <a:rPr lang="en-US" dirty="0"/>
              <a:t>Eggs are laid singly in vines or leaves </a:t>
            </a:r>
          </a:p>
          <a:p>
            <a:pPr lvl="1"/>
            <a:r>
              <a:rPr lang="en-US" dirty="0"/>
              <a:t>Prefers exposed storage roots (if available).</a:t>
            </a:r>
          </a:p>
          <a:p>
            <a:pPr lvl="1"/>
            <a:r>
              <a:rPr lang="en-US" dirty="0"/>
              <a:t>Typically hatches within 3-7 days</a:t>
            </a:r>
          </a:p>
          <a:p>
            <a:r>
              <a:rPr lang="en-US" dirty="0"/>
              <a:t>Larvae are whitish, curved, legless with dark brown head</a:t>
            </a:r>
          </a:p>
          <a:p>
            <a:pPr lvl="1"/>
            <a:r>
              <a:rPr lang="en-US" dirty="0"/>
              <a:t>Will immediately feed, causing damage to OFSP</a:t>
            </a:r>
          </a:p>
          <a:p>
            <a:pPr lvl="1"/>
            <a:r>
              <a:rPr lang="en-US" dirty="0"/>
              <a:t>Live for 11-33 days before pupate</a:t>
            </a:r>
          </a:p>
          <a:p>
            <a:r>
              <a:rPr lang="en-US" dirty="0"/>
              <a:t>Pupate</a:t>
            </a:r>
          </a:p>
          <a:p>
            <a:pPr lvl="1"/>
            <a:r>
              <a:rPr lang="en-US" dirty="0"/>
              <a:t>Occurs within larval tunnels</a:t>
            </a:r>
          </a:p>
          <a:p>
            <a:pPr lvl="1"/>
            <a:r>
              <a:rPr lang="en-US" dirty="0"/>
              <a:t>Lasts 3-28 days</a:t>
            </a:r>
          </a:p>
          <a:p>
            <a:r>
              <a:rPr lang="en-US" dirty="0"/>
              <a:t>Adult</a:t>
            </a:r>
          </a:p>
          <a:p>
            <a:pPr lvl="1"/>
            <a:r>
              <a:rPr lang="en-US" dirty="0"/>
              <a:t>Leaves root to search for mate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0B8E122-5DF5-47EC-AE83-19FD1D0BA61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25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1BACCEB-8880-4218-8600-83FF2EA377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Lifecycle of a Sweetpotato Weevil</a:t>
            </a:r>
          </a:p>
        </p:txBody>
      </p:sp>
    </p:spTree>
    <p:extLst>
      <p:ext uri="{BB962C8B-B14F-4D97-AF65-F5344CB8AC3E}">
        <p14:creationId xmlns:p14="http://schemas.microsoft.com/office/powerpoint/2010/main" val="154916143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C6E791B-8E5C-4BBF-8368-4F34B9FBD47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8B95220-F885-42D0-82A5-03EEC0D068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Infestation Symptoms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0AABBD5-E5A0-403C-8568-A0922C776991}"/>
              </a:ext>
            </a:extLst>
          </p:cNvPr>
          <p:cNvSpPr>
            <a:spLocks noGrp="1"/>
          </p:cNvSpPr>
          <p:nvPr>
            <p:ph idx="11"/>
          </p:nvPr>
        </p:nvSpPr>
        <p:spPr/>
        <p:txBody>
          <a:bodyPr/>
          <a:lstStyle/>
          <a:p>
            <a:r>
              <a:rPr lang="en-US" dirty="0"/>
              <a:t>Many weevils found on foliage</a:t>
            </a:r>
          </a:p>
          <a:p>
            <a:pPr lvl="1"/>
            <a:r>
              <a:rPr lang="en-US" dirty="0"/>
              <a:t>Indicates roots heavily infested</a:t>
            </a:r>
          </a:p>
          <a:p>
            <a:r>
              <a:rPr lang="en-US" dirty="0"/>
              <a:t>In vine and roots</a:t>
            </a:r>
          </a:p>
          <a:p>
            <a:pPr lvl="1"/>
            <a:r>
              <a:rPr lang="en-US" dirty="0"/>
              <a:t>Feeding and egg laying punctures</a:t>
            </a:r>
          </a:p>
          <a:p>
            <a:pPr lvl="1"/>
            <a:r>
              <a:rPr lang="en-US" dirty="0"/>
              <a:t>Tunneling</a:t>
            </a:r>
          </a:p>
          <a:p>
            <a:endParaRPr lang="en-US" dirty="0"/>
          </a:p>
        </p:txBody>
      </p:sp>
      <p:pic>
        <p:nvPicPr>
          <p:cNvPr id="18" name="Picture 2" descr="https://lh6.googleusercontent.com/JqLz18-oRK-gUlU_1rU6G4SnNIk8opvi0H5a8v9Ou3rggLAvwiQCTp9YFnJSH5dJiwZ4AtQLyg8fOVaB5QAvSS0cp5s1PEYl7B0ENKXRS7n0Ysth8ih63kM_g2BzYIRVfHRsg8wi">
            <a:extLst>
              <a:ext uri="{FF2B5EF4-FFF2-40B4-BE49-F238E27FC236}">
                <a16:creationId xmlns:a16="http://schemas.microsoft.com/office/drawing/2014/main" id="{A0BFC2D5-6DC6-43C7-B035-ACFE0737BBBE}"/>
              </a:ext>
            </a:extLst>
          </p:cNvPr>
          <p:cNvPicPr>
            <a:picLocks noGrp="1" noChangeAspect="1" noChangeArrowheads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76" b="9876"/>
          <a:stretch/>
        </p:blipFill>
        <p:spPr bwMode="auto">
          <a:xfrm>
            <a:off x="0" y="0"/>
            <a:ext cx="5222875" cy="6284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49618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83468B-8A86-4968-8FDD-984080E4C3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Roots are key in weevil control.  “Hilling up” soil around the roots protect them from infestation</a:t>
            </a:r>
          </a:p>
          <a:p>
            <a:pPr lvl="0"/>
            <a:r>
              <a:rPr lang="en-US" dirty="0"/>
              <a:t>Crop rotation</a:t>
            </a:r>
          </a:p>
          <a:p>
            <a:pPr lvl="0"/>
            <a:r>
              <a:rPr lang="en-US" dirty="0"/>
              <a:t>Field sanitation: Destroying volunteer plants and old plant material</a:t>
            </a:r>
          </a:p>
          <a:p>
            <a:pPr lvl="0"/>
            <a:r>
              <a:rPr lang="en-US" dirty="0"/>
              <a:t>Use of natural enemies</a:t>
            </a:r>
          </a:p>
          <a:p>
            <a:pPr lvl="0"/>
            <a:r>
              <a:rPr lang="en-US" dirty="0"/>
              <a:t>Use of clean planting materials</a:t>
            </a:r>
          </a:p>
          <a:p>
            <a:pPr lvl="0"/>
            <a:r>
              <a:rPr lang="en-US" dirty="0"/>
              <a:t>Timely harvesting </a:t>
            </a:r>
          </a:p>
          <a:p>
            <a:pPr lvl="0"/>
            <a:r>
              <a:rPr lang="en-US" dirty="0"/>
              <a:t>Plot separation</a:t>
            </a:r>
          </a:p>
          <a:p>
            <a:pPr lvl="1"/>
            <a:r>
              <a:rPr lang="en-US" dirty="0"/>
              <a:t>OFSP weevils do not fly farther than 500m to 1000m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74F9915-704A-4439-901E-8609DC2444F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27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677F705-46D1-4DAB-A12F-3F0E59D9AB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Weevil Pest Management</a:t>
            </a:r>
          </a:p>
        </p:txBody>
      </p:sp>
    </p:spTree>
    <p:extLst>
      <p:ext uri="{BB962C8B-B14F-4D97-AF65-F5344CB8AC3E}">
        <p14:creationId xmlns:p14="http://schemas.microsoft.com/office/powerpoint/2010/main" val="2452318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E797A30-8E43-4558-BED6-0BD502D23A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Not as serious a pest as sweetpotato weevil</a:t>
            </a:r>
          </a:p>
          <a:p>
            <a:r>
              <a:rPr lang="en-US" dirty="0"/>
              <a:t>Adult size 8-9mm</a:t>
            </a:r>
          </a:p>
          <a:p>
            <a:pPr lvl="1"/>
            <a:r>
              <a:rPr lang="en-US" dirty="0"/>
              <a:t>Appears much larger than weevil</a:t>
            </a:r>
          </a:p>
          <a:p>
            <a:r>
              <a:rPr lang="en-US" dirty="0"/>
              <a:t>Eggs </a:t>
            </a:r>
          </a:p>
          <a:p>
            <a:pPr lvl="1"/>
            <a:r>
              <a:rPr lang="en-US" dirty="0"/>
              <a:t>Yellowish </a:t>
            </a:r>
          </a:p>
          <a:p>
            <a:pPr lvl="1"/>
            <a:r>
              <a:rPr lang="en-US" dirty="0"/>
              <a:t>Laid around edges of leaves</a:t>
            </a:r>
          </a:p>
          <a:p>
            <a:r>
              <a:rPr lang="en-US" dirty="0"/>
              <a:t>Same pest management techniques as sweetpotato weevil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5B9BAC0-7796-4EA6-8277-86D1333871D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28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AF7DBF6-A854-49DB-A544-5482ACC34A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Rough Sweetpotato Weevil</a:t>
            </a:r>
          </a:p>
        </p:txBody>
      </p:sp>
    </p:spTree>
    <p:extLst>
      <p:ext uri="{BB962C8B-B14F-4D97-AF65-F5344CB8AC3E}">
        <p14:creationId xmlns:p14="http://schemas.microsoft.com/office/powerpoint/2010/main" val="213028114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6C9EE21-1690-404A-9FFC-2DF405D9B20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23A766E-5300-41A8-B0B0-6D525FAC98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115140"/>
            <a:ext cx="7886700" cy="5129559"/>
          </a:xfrm>
        </p:spPr>
        <p:txBody>
          <a:bodyPr/>
          <a:lstStyle/>
          <a:p>
            <a:pPr marL="457200" lvl="0" indent="-457200">
              <a:buFont typeface="+mj-lt"/>
              <a:buAutoNum type="arabicPeriod"/>
            </a:pPr>
            <a:r>
              <a:rPr lang="en-GB" i="1" dirty="0"/>
              <a:t>How can the male and female sweetpotato weevil be told apart?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GB" i="1" dirty="0"/>
              <a:t>What is a clear indication that roots are heavily infested with sweetpotato weevil?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GB" i="1" dirty="0"/>
              <a:t>How does hilling up help protect crops from sweetpotato weevil?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GB" i="1" dirty="0"/>
              <a:t>Where do weevils tend to lay their eggs? 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GB" i="1" dirty="0"/>
              <a:t>Why will planting your new field of sweetpotato some distance from existing and recently-harvested fields of sweetpotato help reduce the likelihood of weevils invading your crops?</a:t>
            </a:r>
          </a:p>
        </p:txBody>
      </p:sp>
    </p:spTree>
    <p:extLst>
      <p:ext uri="{BB962C8B-B14F-4D97-AF65-F5344CB8AC3E}">
        <p14:creationId xmlns:p14="http://schemas.microsoft.com/office/powerpoint/2010/main" val="10909741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537A302-8F6B-44A2-9EB9-0E1D02CB04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Unless otherwise noted, all images copyrighted to International Potato Centre.</a:t>
            </a:r>
          </a:p>
          <a:p>
            <a:r>
              <a:rPr lang="en-US" b="1" dirty="0"/>
              <a:t>Attribution-NonCommercial-ShareAlike 2.0 Generic (CC BY-NC-SA 2.0)</a:t>
            </a:r>
            <a:endParaRPr lang="en-US" dirty="0"/>
          </a:p>
          <a:p>
            <a:pPr marL="0" indent="0">
              <a:buNone/>
            </a:pPr>
            <a:br>
              <a:rPr lang="en-US" dirty="0"/>
            </a:b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2A67DEB-F0BC-4290-97E9-7495C080734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3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40E7FE7-8749-4C12-B5FE-17AA2A4E52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Legal	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739895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EAB7F03-5E71-4B0E-ABDC-7AD4D8C342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49" y="1022003"/>
            <a:ext cx="8075083" cy="5226397"/>
          </a:xfrm>
        </p:spPr>
        <p:txBody>
          <a:bodyPr/>
          <a:lstStyle/>
          <a:p>
            <a:pPr lvl="0"/>
            <a:r>
              <a:rPr lang="en-US" dirty="0"/>
              <a:t>The adult weevil is a black or metallic blue beetle with an elongated shape and straight (male) or clubbed (female) antennae.</a:t>
            </a:r>
          </a:p>
          <a:p>
            <a:pPr lvl="0"/>
            <a:r>
              <a:rPr lang="en-US" dirty="0"/>
              <a:t>The life cycle takes roughly 32 days. The eggs are laid singly in vines, leaves, and exposed storage roots; larvae are legless and whitish with a dark brown head.</a:t>
            </a:r>
          </a:p>
          <a:p>
            <a:pPr lvl="0"/>
            <a:r>
              <a:rPr lang="en-US" dirty="0"/>
              <a:t>A large number of adults in the foliage indicates heavily infested roots.</a:t>
            </a:r>
          </a:p>
          <a:p>
            <a:pPr lvl="0"/>
            <a:r>
              <a:rPr lang="en-US" dirty="0"/>
              <a:t>The roots are key in weevil control. “Hilling up” soil around the roots can protect them from infestation.</a:t>
            </a:r>
          </a:p>
          <a:p>
            <a:pPr lvl="0"/>
            <a:r>
              <a:rPr lang="en-US" dirty="0"/>
              <a:t>Crop rotation, field sanitation (destroying volunteer plants and old plant material), use of natural enemies, clean planting materials, and timely harvesting are other key weevil control practices.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D185294-FBC7-418D-928A-AEE2389E46F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30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944C492-760E-475A-97EB-01720E97D6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Points</a:t>
            </a:r>
          </a:p>
        </p:txBody>
      </p:sp>
    </p:spTree>
    <p:extLst>
      <p:ext uri="{BB962C8B-B14F-4D97-AF65-F5344CB8AC3E}">
        <p14:creationId xmlns:p14="http://schemas.microsoft.com/office/powerpoint/2010/main" val="266303294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3A9D02F-B34A-46B4-BC60-FB92FE6DFE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Flooding the field can drown the various life stages of the weevil; mulching, pesticides, plot separation, pheromone traps, and weevil-resistant varieties all help fight the sweetpotato weevil.</a:t>
            </a:r>
          </a:p>
          <a:p>
            <a:pPr lvl="0"/>
            <a:r>
              <a:rPr lang="en-US" dirty="0"/>
              <a:t>Most of these practices are also effective against the rough sweetpotato weevil.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48489BD-E368-41F1-9CFD-9B828C640B2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31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A56F9FA-9788-4BC9-AF88-ADC83937FD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Points (cont.)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112764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CDB344E-BFA8-4053-AECB-284FDA1F724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AF9F9F0-3CEB-4275-B1EC-0B09633CE0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04355" y="2808014"/>
            <a:ext cx="6544732" cy="832189"/>
          </a:xfrm>
        </p:spPr>
        <p:txBody>
          <a:bodyPr/>
          <a:lstStyle/>
          <a:p>
            <a:r>
              <a:rPr lang="en-GB" dirty="0"/>
              <a:t>How to Recognise and Manage Sweetpotato Viruses</a:t>
            </a:r>
            <a:endParaRPr lang="en-US" dirty="0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DE10DD0D-7A56-4CD3-9189-0F2AB28712D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Unit 3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064783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Explain the biology and lifecycle of a typical plant virus.</a:t>
            </a:r>
          </a:p>
          <a:p>
            <a:pPr lvl="0"/>
            <a:r>
              <a:rPr lang="en-US" dirty="0"/>
              <a:t>Describe the symptoms of common sweetpotato viruses.</a:t>
            </a:r>
          </a:p>
          <a:p>
            <a:pPr lvl="0"/>
            <a:r>
              <a:rPr lang="en-US" dirty="0"/>
              <a:t>Identify the two most common sweetpotato viruses in SSA.</a:t>
            </a:r>
          </a:p>
          <a:p>
            <a:pPr lvl="0"/>
            <a:r>
              <a:rPr lang="en-US" dirty="0"/>
              <a:t>List and describe prevention techniques.</a:t>
            </a:r>
          </a:p>
          <a:p>
            <a:pPr lvl="0"/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By the end of this unit, you should be able to: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33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Objectives</a:t>
            </a:r>
          </a:p>
        </p:txBody>
      </p:sp>
    </p:spTree>
    <p:extLst>
      <p:ext uri="{BB962C8B-B14F-4D97-AF65-F5344CB8AC3E}">
        <p14:creationId xmlns:p14="http://schemas.microsoft.com/office/powerpoint/2010/main" val="102068576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B57C90A-64F2-4F87-AEB1-020FA3CC35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Survive inside host plant</a:t>
            </a:r>
          </a:p>
          <a:p>
            <a:pPr lvl="1"/>
            <a:r>
              <a:rPr lang="en-US" dirty="0"/>
              <a:t>Multiply and cause damage</a:t>
            </a:r>
          </a:p>
          <a:p>
            <a:r>
              <a:rPr lang="en-US" dirty="0"/>
              <a:t>Spread from plant to plant via insect that feeds on infected plant then feeds on new plant.</a:t>
            </a:r>
          </a:p>
          <a:p>
            <a:r>
              <a:rPr lang="en-US" dirty="0"/>
              <a:t>Once infected, virus takes over management and control of cell’s processes.</a:t>
            </a:r>
          </a:p>
          <a:p>
            <a:pPr lvl="1"/>
            <a:r>
              <a:rPr lang="en-US" dirty="0"/>
              <a:t>Forces cell to produce identical virus instead of crop yield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CAE4DB9-87BF-4A78-BB48-CD7B077BE5E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34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A2BE2C7-068E-42D3-B74E-DA37B23DE4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Biology and Lifecyle of a Virus</a:t>
            </a:r>
          </a:p>
        </p:txBody>
      </p:sp>
    </p:spTree>
    <p:extLst>
      <p:ext uri="{BB962C8B-B14F-4D97-AF65-F5344CB8AC3E}">
        <p14:creationId xmlns:p14="http://schemas.microsoft.com/office/powerpoint/2010/main" val="117541193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7E20E87-0DEE-488C-9968-4F1E744A73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Too small to see with human eye, one of the most damaging sources of sweetpotato disease in Africa.</a:t>
            </a:r>
          </a:p>
          <a:p>
            <a:r>
              <a:rPr lang="en-US" dirty="0"/>
              <a:t>Common symptoms of infected plants:</a:t>
            </a:r>
          </a:p>
          <a:p>
            <a:pPr lvl="1"/>
            <a:r>
              <a:rPr lang="en-US" dirty="0"/>
              <a:t>Diminished growth (stunting) </a:t>
            </a:r>
          </a:p>
          <a:p>
            <a:pPr lvl="2"/>
            <a:r>
              <a:rPr lang="en-US" dirty="0"/>
              <a:t>Plant and leaves remain small</a:t>
            </a:r>
          </a:p>
          <a:p>
            <a:pPr lvl="1"/>
            <a:r>
              <a:rPr lang="en-US" dirty="0"/>
              <a:t>Chlorosis (paleness) leaf tissue</a:t>
            </a:r>
          </a:p>
          <a:p>
            <a:pPr lvl="2"/>
            <a:r>
              <a:rPr lang="en-US" dirty="0"/>
              <a:t>Diseased plants stand out</a:t>
            </a:r>
          </a:p>
          <a:p>
            <a:pPr lvl="2"/>
            <a:r>
              <a:rPr lang="en-US" dirty="0"/>
              <a:t>General or pattern</a:t>
            </a:r>
          </a:p>
          <a:p>
            <a:pPr lvl="1"/>
            <a:r>
              <a:rPr lang="en-US" dirty="0"/>
              <a:t>Misshapen leaves</a:t>
            </a:r>
          </a:p>
          <a:p>
            <a:pPr lvl="2"/>
            <a:r>
              <a:rPr lang="en-US" dirty="0"/>
              <a:t>Uneven or curled appearance</a:t>
            </a:r>
          </a:p>
          <a:p>
            <a:pPr lvl="1"/>
            <a:r>
              <a:rPr lang="en-US" dirty="0"/>
              <a:t>Pigmented leaves</a:t>
            </a:r>
          </a:p>
          <a:p>
            <a:pPr lvl="2"/>
            <a:r>
              <a:rPr lang="en-US" dirty="0"/>
              <a:t>Purple or yellow generally </a:t>
            </a:r>
          </a:p>
          <a:p>
            <a:pPr lvl="2"/>
            <a:r>
              <a:rPr lang="en-US" dirty="0"/>
              <a:t>Spots or rings</a:t>
            </a:r>
          </a:p>
          <a:p>
            <a:pPr lvl="1"/>
            <a:r>
              <a:rPr lang="en-US" dirty="0"/>
              <a:t>Reduced production of storage roots</a:t>
            </a:r>
          </a:p>
          <a:p>
            <a:endParaRPr lang="en-US" dirty="0"/>
          </a:p>
          <a:p>
            <a:pPr lvl="1"/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07D4559-FED6-417F-A034-BB61FA17D3B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35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91653EC-A97E-450D-92D5-16D0F33F03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Virus Recognition </a:t>
            </a:r>
          </a:p>
        </p:txBody>
      </p:sp>
    </p:spTree>
    <p:extLst>
      <p:ext uri="{BB962C8B-B14F-4D97-AF65-F5344CB8AC3E}">
        <p14:creationId xmlns:p14="http://schemas.microsoft.com/office/powerpoint/2010/main" val="68268694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22B0C5F-3B6C-41A8-B2DD-BC8F9861E0E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36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A5A8C36-7E51-4795-8A5C-1F4C9DE6D6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3791" y="213360"/>
            <a:ext cx="2949178" cy="778861"/>
          </a:xfrm>
        </p:spPr>
        <p:txBody>
          <a:bodyPr/>
          <a:lstStyle/>
          <a:p>
            <a:r>
              <a:rPr lang="en-US" dirty="0"/>
              <a:t>Main Types of Virus in Africa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D5814EE-CCA7-45A9-B718-92C853A6221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563791" y="992221"/>
            <a:ext cx="2949575" cy="4572000"/>
          </a:xfrm>
        </p:spPr>
        <p:txBody>
          <a:bodyPr/>
          <a:lstStyle/>
          <a:p>
            <a:r>
              <a:rPr lang="en-US" dirty="0"/>
              <a:t>Sweetpotato feathery mottle virus (SPFMV)</a:t>
            </a:r>
          </a:p>
          <a:p>
            <a:pPr lvl="1"/>
            <a:r>
              <a:rPr lang="en-US" dirty="0"/>
              <a:t>Often transmitted by aphids</a:t>
            </a:r>
          </a:p>
          <a:p>
            <a:r>
              <a:rPr lang="en-US" dirty="0" err="1"/>
              <a:t>Sweetpotato</a:t>
            </a:r>
            <a:r>
              <a:rPr lang="en-US" dirty="0"/>
              <a:t> chlorotic stunt virus (SPCSV)</a:t>
            </a:r>
          </a:p>
          <a:p>
            <a:pPr lvl="1"/>
            <a:r>
              <a:rPr lang="en-US" dirty="0"/>
              <a:t>Often transmitted by whiteflies </a:t>
            </a:r>
          </a:p>
          <a:p>
            <a:r>
              <a:rPr lang="en-US" dirty="0" err="1"/>
              <a:t>Sweetpotato</a:t>
            </a:r>
            <a:r>
              <a:rPr lang="en-US" dirty="0"/>
              <a:t> virus disease (SPVD)</a:t>
            </a:r>
          </a:p>
          <a:p>
            <a:pPr lvl="1"/>
            <a:r>
              <a:rPr lang="en-US" dirty="0"/>
              <a:t>Plant infected with both SPFMV and SPCSV</a:t>
            </a:r>
          </a:p>
          <a:p>
            <a:endParaRPr lang="en-US" dirty="0"/>
          </a:p>
        </p:txBody>
      </p:sp>
      <p:pic>
        <p:nvPicPr>
          <p:cNvPr id="6" name="Content Placeholder 6">
            <a:extLst>
              <a:ext uri="{FF2B5EF4-FFF2-40B4-BE49-F238E27FC236}">
                <a16:creationId xmlns:a16="http://schemas.microsoft.com/office/drawing/2014/main" id="{F9035116-0E24-4FD4-9578-0A3CC1E74567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2" t="3463" r="33668" b="8067"/>
          <a:stretch/>
        </p:blipFill>
        <p:spPr>
          <a:xfrm>
            <a:off x="0" y="0"/>
            <a:ext cx="5222875" cy="6284913"/>
          </a:xfrm>
        </p:spPr>
      </p:pic>
    </p:spTree>
    <p:extLst>
      <p:ext uri="{BB962C8B-B14F-4D97-AF65-F5344CB8AC3E}">
        <p14:creationId xmlns:p14="http://schemas.microsoft.com/office/powerpoint/2010/main" val="234907172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8A061C1-1740-40E2-9F5A-6E7F01B118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 clean planting materials</a:t>
            </a:r>
          </a:p>
          <a:p>
            <a:r>
              <a:rPr lang="en-US" dirty="0"/>
              <a:t>Destroy any plants showing signs of infection</a:t>
            </a:r>
          </a:p>
          <a:p>
            <a:r>
              <a:rPr lang="en-US" dirty="0"/>
              <a:t>Use resistant strains</a:t>
            </a:r>
          </a:p>
          <a:p>
            <a:r>
              <a:rPr lang="en-US" dirty="0"/>
              <a:t>Rotate crops by season</a:t>
            </a:r>
          </a:p>
          <a:p>
            <a:r>
              <a:rPr lang="en-US" dirty="0"/>
              <a:t>Plant new crops at a distance from old crops</a:t>
            </a:r>
          </a:p>
          <a:p>
            <a:r>
              <a:rPr lang="en-US" dirty="0"/>
              <a:t>Take cuttings from young plants</a:t>
            </a:r>
          </a:p>
          <a:p>
            <a:pPr lvl="1"/>
            <a:r>
              <a:rPr lang="en-US" dirty="0"/>
              <a:t>Infection is harder to spot in older plants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B460C09-361E-459F-AADB-61B7399378B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37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6994201-62BE-40EF-BF14-BB743AB77C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Prevention Techniques</a:t>
            </a:r>
          </a:p>
        </p:txBody>
      </p:sp>
    </p:spTree>
    <p:extLst>
      <p:ext uri="{BB962C8B-B14F-4D97-AF65-F5344CB8AC3E}">
        <p14:creationId xmlns:p14="http://schemas.microsoft.com/office/powerpoint/2010/main" val="408460699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CF4BEC7-C171-4921-B2BD-12147FCBF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en-GB" dirty="0"/>
              <a:t>Once a virus enters a cell in a new host, how does it affect the cell?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GB" dirty="0"/>
              <a:t>What are some common symptoms of virus infection in plants?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GB" dirty="0"/>
              <a:t>When choosing new planting materials, why is it important to collect cuttings from young sweetpotato crops?</a:t>
            </a:r>
          </a:p>
          <a:p>
            <a:pPr marL="514350" indent="-514350">
              <a:buFont typeface="+mj-lt"/>
              <a:buAutoNum type="arabicPeriod"/>
            </a:pP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42F5244-6FEE-416D-A549-76977741DEB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930546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EAB7F03-5E71-4B0E-ABDC-7AD4D8C342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47404"/>
            <a:ext cx="7886700" cy="5129559"/>
          </a:xfrm>
        </p:spPr>
        <p:txBody>
          <a:bodyPr/>
          <a:lstStyle/>
          <a:p>
            <a:pPr lvl="0"/>
            <a:r>
              <a:rPr lang="en-US" sz="2000" dirty="0"/>
              <a:t>Viruses are too small to see with the human eye, but they are one of the most damaging sources of sweetpotato disease in Africa.</a:t>
            </a:r>
          </a:p>
          <a:p>
            <a:pPr lvl="0"/>
            <a:r>
              <a:rPr lang="en-US" sz="2000" dirty="0"/>
              <a:t>Virus symptoms include stunting; pale or misshapen leaves; purple or yellow leaves, spots, or rings; and reduced storage root production.</a:t>
            </a:r>
          </a:p>
          <a:p>
            <a:pPr lvl="0"/>
            <a:r>
              <a:rPr lang="en-US" sz="2000" dirty="0"/>
              <a:t>Sweet potato feathery mottle virus (SPFMV), which is transmitted by aphids, and Sweet potato chlorotic stunt virus (SPCSV,) transmitted by whiteflies, are the most prevalent sweetpotato viral infections. </a:t>
            </a:r>
          </a:p>
          <a:p>
            <a:pPr lvl="0"/>
            <a:r>
              <a:rPr lang="en-US" sz="2000" dirty="0"/>
              <a:t>These diseases are fairly mild on their own, but an infection by both viruses produces the serious condition called sweetpotato virus disease (SPVD).</a:t>
            </a:r>
          </a:p>
          <a:p>
            <a:r>
              <a:rPr lang="en-US" sz="2000" dirty="0"/>
              <a:t>To prevent SPVD, farmers should use clean planting materials, destroy any plants showing signs of infection, use resistant strains, rotate crops by season, plant new crops at a distance from old crops, and take cuttings from young plants, as infection is harder to spot in older plants.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D185294-FBC7-418D-928A-AEE2389E46F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39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944C492-760E-475A-97EB-01720E97D6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Points</a:t>
            </a:r>
          </a:p>
        </p:txBody>
      </p:sp>
    </p:spTree>
    <p:extLst>
      <p:ext uri="{BB962C8B-B14F-4D97-AF65-F5344CB8AC3E}">
        <p14:creationId xmlns:p14="http://schemas.microsoft.com/office/powerpoint/2010/main" val="638938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54AEF65-7AFB-4B8E-91D1-F14B73B8E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4511" y="4379123"/>
            <a:ext cx="8574978" cy="1198333"/>
          </a:xfrm>
        </p:spPr>
        <p:txBody>
          <a:bodyPr/>
          <a:lstStyle/>
          <a:p>
            <a:r>
              <a:rPr lang="en-US" sz="3600" dirty="0"/>
              <a:t>Everything You Ever Wanted to Know About Sweetpotato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E4315D42-7402-4999-AD0A-33CEF54104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01489" y="5453631"/>
            <a:ext cx="6858000" cy="512184"/>
          </a:xfrm>
        </p:spPr>
        <p:txBody>
          <a:bodyPr/>
          <a:lstStyle/>
          <a:p>
            <a:r>
              <a:rPr lang="en-GB" b="1" dirty="0"/>
              <a:t>Topic 7: Pest and Disease Management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707318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CDB344E-BFA8-4053-AECB-284FDA1F724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AF9F9F0-3CEB-4275-B1EC-0B09633CE0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to Recognise and Control Fungal Diseases</a:t>
            </a:r>
            <a:endParaRPr lang="en-US" dirty="0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DE10DD0D-7A56-4CD3-9189-0F2AB28712D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Unit 4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57908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List symptoms and mode of spread of the three major sweetpotato fungal diseases.</a:t>
            </a:r>
          </a:p>
          <a:p>
            <a:pPr lvl="0"/>
            <a:r>
              <a:rPr lang="en-US" dirty="0"/>
              <a:t>Describe recommended fungal management techniques.</a:t>
            </a:r>
          </a:p>
          <a:p>
            <a:pPr lvl="0"/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By the end of this unit, you should be able to: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41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Objectives</a:t>
            </a:r>
          </a:p>
        </p:txBody>
      </p:sp>
    </p:spTree>
    <p:extLst>
      <p:ext uri="{BB962C8B-B14F-4D97-AF65-F5344CB8AC3E}">
        <p14:creationId xmlns:p14="http://schemas.microsoft.com/office/powerpoint/2010/main" val="150733226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18030B9-9301-45E2-9183-AD95616424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Recognizing Fungal Disease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3022DA0-A905-40DE-A3EE-0970992897C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42</a:t>
            </a:fld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27E7C75-F2A5-46B0-B1EE-DCAB54FB676B}"/>
              </a:ext>
            </a:extLst>
          </p:cNvPr>
          <p:cNvSpPr>
            <a:spLocks noGrp="1"/>
          </p:cNvSpPr>
          <p:nvPr>
            <p:ph idx="11"/>
          </p:nvPr>
        </p:nvSpPr>
        <p:spPr/>
        <p:txBody>
          <a:bodyPr/>
          <a:lstStyle/>
          <a:p>
            <a:r>
              <a:rPr lang="en-US" dirty="0"/>
              <a:t>Circular brown or blackened areas (lesions)</a:t>
            </a:r>
          </a:p>
          <a:p>
            <a:pPr lvl="1"/>
            <a:r>
              <a:rPr lang="en-US" dirty="0"/>
              <a:t>Occur on leaves and stems</a:t>
            </a:r>
          </a:p>
          <a:p>
            <a:r>
              <a:rPr lang="en-US" dirty="0"/>
              <a:t>Powdery areas - fungal spores</a:t>
            </a:r>
          </a:p>
          <a:p>
            <a:r>
              <a:rPr lang="en-US" dirty="0"/>
              <a:t>Masses of filaments (way the fungus spreads to new plant parts)</a:t>
            </a:r>
          </a:p>
        </p:txBody>
      </p:sp>
      <p:pic>
        <p:nvPicPr>
          <p:cNvPr id="3074" name="Picture 2" descr="https://lh3.googleusercontent.com/kvlopeFEioxDt8aFipkwj0EZe_D5Uvp5zrfLVqsRBpfBjozVNzUvGD7FJcnMsw7JLBN_AWnGB6CJOmSqrOYgnAFRUVBEd_L50XFuH83Za2KLdagY90WDDQCsZHOn1npNAxiJX8_8">
            <a:extLst>
              <a:ext uri="{FF2B5EF4-FFF2-40B4-BE49-F238E27FC236}">
                <a16:creationId xmlns:a16="http://schemas.microsoft.com/office/drawing/2014/main" id="{B2643ECD-6072-41FF-9B1F-A2175EB6481D}"/>
              </a:ext>
            </a:extLst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79" b="10279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895645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7DA51DC-05FC-4F87-86B4-DDC0FB9A56D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43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1E3D5A6-3B2E-48CE-9371-F1E7894D02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 major fungal infections</a:t>
            </a:r>
            <a:br>
              <a:rPr lang="en-US" dirty="0"/>
            </a:br>
            <a:endParaRPr lang="en-GB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062B256-346D-495D-BEC8-07C33AB1667F}"/>
              </a:ext>
            </a:extLst>
          </p:cNvPr>
          <p:cNvSpPr>
            <a:spLocks noGrp="1"/>
          </p:cNvSpPr>
          <p:nvPr>
            <p:ph idx="11"/>
          </p:nvPr>
        </p:nvSpPr>
        <p:spPr/>
        <p:txBody>
          <a:bodyPr/>
          <a:lstStyle/>
          <a:p>
            <a:r>
              <a:rPr lang="en-GB" dirty="0"/>
              <a:t>Alternaria</a:t>
            </a:r>
          </a:p>
          <a:p>
            <a:r>
              <a:rPr lang="en-GB" dirty="0"/>
              <a:t>Phomopsis</a:t>
            </a:r>
          </a:p>
          <a:p>
            <a:r>
              <a:rPr lang="en-US" dirty="0"/>
              <a:t>Black Rot Disease</a:t>
            </a:r>
            <a:endParaRPr lang="en-GB" dirty="0"/>
          </a:p>
        </p:txBody>
      </p:sp>
      <p:pic>
        <p:nvPicPr>
          <p:cNvPr id="25" name="Picture Placeholder 24">
            <a:extLst>
              <a:ext uri="{FF2B5EF4-FFF2-40B4-BE49-F238E27FC236}">
                <a16:creationId xmlns:a16="http://schemas.microsoft.com/office/drawing/2014/main" id="{0038607A-273E-4AAF-9E24-1747D0B6AF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84" t="37947" r="9428" b="-139"/>
          <a:stretch/>
        </p:blipFill>
        <p:spPr>
          <a:xfrm rot="5400000">
            <a:off x="-608785" y="611361"/>
            <a:ext cx="6356352" cy="5133630"/>
          </a:xfrm>
        </p:spPr>
      </p:pic>
    </p:spTree>
    <p:extLst>
      <p:ext uri="{BB962C8B-B14F-4D97-AF65-F5344CB8AC3E}">
        <p14:creationId xmlns:p14="http://schemas.microsoft.com/office/powerpoint/2010/main" val="291575615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EABF356-C1D3-452E-B98F-CD066A96D6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Symptoms</a:t>
            </a:r>
          </a:p>
          <a:p>
            <a:pPr lvl="1"/>
            <a:r>
              <a:rPr lang="en-US" dirty="0"/>
              <a:t>Brown necrotic lesions surrounded by chlorotic halo on leaves, stems or petioles </a:t>
            </a:r>
          </a:p>
          <a:p>
            <a:r>
              <a:rPr lang="en-US" dirty="0"/>
              <a:t>Spread</a:t>
            </a:r>
          </a:p>
          <a:p>
            <a:pPr lvl="1"/>
            <a:r>
              <a:rPr lang="en-US" dirty="0"/>
              <a:t>Fungus remains in soil, releasing spores in moisture (e.g. via rain splash, irrigation water), wind, insects</a:t>
            </a:r>
          </a:p>
          <a:p>
            <a:pPr lvl="1"/>
            <a:r>
              <a:rPr lang="en-US" dirty="0"/>
              <a:t>Spreads easiest in high relative humidity</a:t>
            </a:r>
          </a:p>
          <a:p>
            <a:r>
              <a:rPr lang="en-US" dirty="0"/>
              <a:t>Management</a:t>
            </a:r>
          </a:p>
          <a:p>
            <a:pPr lvl="1"/>
            <a:r>
              <a:rPr lang="en-US" dirty="0"/>
              <a:t>Avoid overhead irrigation</a:t>
            </a:r>
          </a:p>
          <a:p>
            <a:pPr lvl="1"/>
            <a:r>
              <a:rPr lang="en-US" dirty="0"/>
              <a:t>Potential fungicides</a:t>
            </a:r>
          </a:p>
          <a:p>
            <a:pPr lvl="2"/>
            <a:r>
              <a:rPr lang="en-US" dirty="0"/>
              <a:t>Mancozeb, chlorotalonil, dyrene</a:t>
            </a:r>
          </a:p>
          <a:p>
            <a:pPr marL="914400" lvl="2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7B14681-3548-47BD-B996-0B57D1AA7A3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44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DF1A3E8-DFC6-4D27-A6B9-181F3A3453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Alternaria </a:t>
            </a:r>
            <a:r>
              <a:rPr lang="en-US" dirty="0"/>
              <a:t>Fungal Infection</a:t>
            </a:r>
          </a:p>
        </p:txBody>
      </p:sp>
    </p:spTree>
    <p:extLst>
      <p:ext uri="{BB962C8B-B14F-4D97-AF65-F5344CB8AC3E}">
        <p14:creationId xmlns:p14="http://schemas.microsoft.com/office/powerpoint/2010/main" val="311905106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EABF356-C1D3-452E-B98F-CD066A96D6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Symptoms</a:t>
            </a:r>
          </a:p>
          <a:p>
            <a:pPr lvl="1"/>
            <a:r>
              <a:rPr lang="en-US" dirty="0"/>
              <a:t>Older leaves with irregularly shaped whitish to tan brown lesions</a:t>
            </a:r>
          </a:p>
          <a:p>
            <a:pPr lvl="1"/>
            <a:r>
              <a:rPr lang="en-US" dirty="0"/>
              <a:t>Surrounded by dark purple to brown margin</a:t>
            </a:r>
          </a:p>
          <a:p>
            <a:pPr lvl="1"/>
            <a:r>
              <a:rPr lang="en-US" dirty="0"/>
              <a:t>Black pinhead-like structures in centre</a:t>
            </a:r>
          </a:p>
          <a:p>
            <a:r>
              <a:rPr lang="en-US" dirty="0"/>
              <a:t>Spread</a:t>
            </a:r>
          </a:p>
          <a:p>
            <a:pPr lvl="1"/>
            <a:r>
              <a:rPr lang="en-US" dirty="0"/>
              <a:t>Fungus remains in plant debris on soil</a:t>
            </a:r>
          </a:p>
          <a:p>
            <a:pPr lvl="2"/>
            <a:r>
              <a:rPr lang="en-US" dirty="0"/>
              <a:t>Spores released when field receives moisture</a:t>
            </a:r>
          </a:p>
          <a:p>
            <a:r>
              <a:rPr lang="en-US" dirty="0"/>
              <a:t>Management</a:t>
            </a:r>
          </a:p>
          <a:p>
            <a:pPr lvl="1"/>
            <a:r>
              <a:rPr lang="en-US" dirty="0"/>
              <a:t>Field sanitation</a:t>
            </a:r>
          </a:p>
          <a:p>
            <a:pPr lvl="1"/>
            <a:endParaRPr lang="en-US" dirty="0"/>
          </a:p>
          <a:p>
            <a:pPr marL="914400" lvl="2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7B14681-3548-47BD-B996-0B57D1AA7A3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45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DF1A3E8-DFC6-4D27-A6B9-181F3A3453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Phomopsis </a:t>
            </a:r>
            <a:r>
              <a:rPr lang="en-US" dirty="0"/>
              <a:t>Fungal Infection</a:t>
            </a:r>
          </a:p>
        </p:txBody>
      </p:sp>
    </p:spTree>
    <p:extLst>
      <p:ext uri="{BB962C8B-B14F-4D97-AF65-F5344CB8AC3E}">
        <p14:creationId xmlns:p14="http://schemas.microsoft.com/office/powerpoint/2010/main" val="35874142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EABF356-C1D3-452E-B98F-CD066A96D6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Symptoms</a:t>
            </a:r>
          </a:p>
          <a:p>
            <a:pPr lvl="1"/>
            <a:r>
              <a:rPr lang="en-US" dirty="0"/>
              <a:t>On storage roots</a:t>
            </a:r>
          </a:p>
          <a:p>
            <a:pPr lvl="2"/>
            <a:r>
              <a:rPr lang="en-US" dirty="0"/>
              <a:t>Brown sunken spots, which become firm, dry, and black and may cover entire root</a:t>
            </a:r>
          </a:p>
          <a:p>
            <a:pPr lvl="2"/>
            <a:r>
              <a:rPr lang="en-US" dirty="0"/>
              <a:t>Appears stunted and chlorotic</a:t>
            </a:r>
          </a:p>
          <a:p>
            <a:r>
              <a:rPr lang="en-US" dirty="0"/>
              <a:t>Spread</a:t>
            </a:r>
          </a:p>
          <a:p>
            <a:pPr lvl="1"/>
            <a:r>
              <a:rPr lang="en-US" dirty="0"/>
              <a:t>Fungus remains in soil and plant debris</a:t>
            </a:r>
          </a:p>
          <a:p>
            <a:pPr lvl="1"/>
            <a:r>
              <a:rPr lang="en-US" dirty="0"/>
              <a:t>Penetrates through lenticels</a:t>
            </a:r>
          </a:p>
          <a:p>
            <a:pPr lvl="1"/>
            <a:r>
              <a:rPr lang="en-US" dirty="0"/>
              <a:t>Infected roots result in infected sprouts</a:t>
            </a:r>
          </a:p>
          <a:p>
            <a:r>
              <a:rPr lang="en-US" dirty="0"/>
              <a:t>Management</a:t>
            </a:r>
          </a:p>
          <a:p>
            <a:pPr lvl="1"/>
            <a:r>
              <a:rPr lang="en-US" dirty="0"/>
              <a:t>Use less susceptible cultivars</a:t>
            </a:r>
          </a:p>
          <a:p>
            <a:pPr lvl="1"/>
            <a:r>
              <a:rPr lang="en-US" dirty="0"/>
              <a:t>Carefully select roots to be stored</a:t>
            </a:r>
          </a:p>
          <a:p>
            <a:pPr lvl="1"/>
            <a:r>
              <a:rPr lang="en-US" dirty="0"/>
              <a:t>Control insects and rodents in stores</a:t>
            </a:r>
          </a:p>
          <a:p>
            <a:pPr marL="914400" lvl="2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7B14681-3548-47BD-B996-0B57D1AA7A3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46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DF1A3E8-DFC6-4D27-A6B9-181F3A3453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Black Rot Disease (</a:t>
            </a:r>
            <a:r>
              <a:rPr lang="en-US" i="1" dirty="0"/>
              <a:t>Ceratocystis </a:t>
            </a:r>
            <a:r>
              <a:rPr lang="en-US" dirty="0"/>
              <a:t>sp.</a:t>
            </a:r>
            <a:r>
              <a:rPr lang="en-US" i="1" dirty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666183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EE32771-4CDA-4580-AC7C-5505DAF677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Rotate fields</a:t>
            </a:r>
          </a:p>
          <a:p>
            <a:r>
              <a:rPr lang="en-US" dirty="0"/>
              <a:t>Destroy, burn crop residue after harvest</a:t>
            </a:r>
          </a:p>
          <a:p>
            <a:r>
              <a:rPr lang="en-US" dirty="0"/>
              <a:t>Use clean planting materials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6C11D49-E5FF-479B-A309-3896FD44AA4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47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2B1E36F-F23D-4A93-B1D7-E6DCA98C7F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Fungal Management</a:t>
            </a:r>
          </a:p>
        </p:txBody>
      </p:sp>
    </p:spTree>
    <p:extLst>
      <p:ext uri="{BB962C8B-B14F-4D97-AF65-F5344CB8AC3E}">
        <p14:creationId xmlns:p14="http://schemas.microsoft.com/office/powerpoint/2010/main" val="407809886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5ECBC8F-2C01-4010-8B5A-E1EE7BC1DF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en-GB" dirty="0"/>
              <a:t>How might you spot fungal diseases on sweetpotato plants?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GB" dirty="0"/>
              <a:t>What are three serious fungal diseases of sweetpotato?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A319677-2A0E-4FFC-BA80-2BEDFE4D6D0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48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626945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EAB7F03-5E71-4B0E-ABDC-7AD4D8C342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47404"/>
            <a:ext cx="7886700" cy="5129559"/>
          </a:xfrm>
        </p:spPr>
        <p:txBody>
          <a:bodyPr/>
          <a:lstStyle/>
          <a:p>
            <a:pPr lvl="0"/>
            <a:r>
              <a:rPr lang="en-US" dirty="0"/>
              <a:t>Fungal and bacterial diseases typically cause brown or blackened lesions on sweetpotato leaves and stems.</a:t>
            </a:r>
          </a:p>
          <a:p>
            <a:pPr lvl="0"/>
            <a:r>
              <a:rPr lang="en-US" i="1" dirty="0"/>
              <a:t>Alternaria</a:t>
            </a:r>
            <a:r>
              <a:rPr lang="en-US" dirty="0"/>
              <a:t>, </a:t>
            </a:r>
            <a:r>
              <a:rPr lang="en-US" i="1" dirty="0"/>
              <a:t>Phomopsis </a:t>
            </a:r>
            <a:r>
              <a:rPr lang="en-US" dirty="0"/>
              <a:t>and Black Rot are the three major sweetpotato fungi diseases.</a:t>
            </a:r>
          </a:p>
          <a:p>
            <a:pPr lvl="0"/>
            <a:r>
              <a:rPr lang="en-US" dirty="0"/>
              <a:t>Powdery areas are composed of fungal spores. These spores will spread disease to other plants.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D185294-FBC7-418D-928A-AEE2389E46F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49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944C492-760E-475A-97EB-01720E97D6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Points</a:t>
            </a:r>
          </a:p>
        </p:txBody>
      </p:sp>
    </p:spTree>
    <p:extLst>
      <p:ext uri="{BB962C8B-B14F-4D97-AF65-F5344CB8AC3E}">
        <p14:creationId xmlns:p14="http://schemas.microsoft.com/office/powerpoint/2010/main" val="12688721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CDB344E-BFA8-4053-AECB-284FDA1F724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AF9F9F0-3CEB-4275-B1EC-0B09633CE0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1088" y="2808014"/>
            <a:ext cx="7317999" cy="2391307"/>
          </a:xfrm>
        </p:spPr>
        <p:txBody>
          <a:bodyPr/>
          <a:lstStyle/>
          <a:p>
            <a:r>
              <a:rPr lang="en-GB" dirty="0"/>
              <a:t>Introduction</a:t>
            </a:r>
            <a:endParaRPr lang="en-US" dirty="0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DE10DD0D-7A56-4CD3-9189-0F2AB28712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91087" y="2146813"/>
            <a:ext cx="6858000" cy="512184"/>
          </a:xfrm>
        </p:spPr>
        <p:txBody>
          <a:bodyPr/>
          <a:lstStyle/>
          <a:p>
            <a:r>
              <a:rPr lang="en-US" dirty="0"/>
              <a:t>Pest and Disease Management</a:t>
            </a:r>
          </a:p>
        </p:txBody>
      </p:sp>
    </p:spTree>
    <p:extLst>
      <p:ext uri="{BB962C8B-B14F-4D97-AF65-F5344CB8AC3E}">
        <p14:creationId xmlns:p14="http://schemas.microsoft.com/office/powerpoint/2010/main" val="367585336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CDB344E-BFA8-4053-AECB-284FDA1F724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50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AF9F9F0-3CEB-4275-B1EC-0B09633CE0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Recognise and Manage Mole Rats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DE10DD0D-7A56-4CD3-9189-0F2AB28712D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Unit 5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606458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Describe the mole rat and its typical habits.</a:t>
            </a:r>
          </a:p>
          <a:p>
            <a:pPr lvl="0"/>
            <a:r>
              <a:rPr lang="en-US" dirty="0"/>
              <a:t>Identify signs of mole rat infestation.</a:t>
            </a:r>
          </a:p>
          <a:p>
            <a:pPr lvl="0"/>
            <a:r>
              <a:rPr lang="en-US" dirty="0"/>
              <a:t>List and explain effective mole rat control techniques.</a:t>
            </a:r>
          </a:p>
          <a:p>
            <a:pPr lvl="0"/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By the end of this unit, you should be able to: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51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Objectives</a:t>
            </a:r>
          </a:p>
        </p:txBody>
      </p:sp>
    </p:spTree>
    <p:extLst>
      <p:ext uri="{BB962C8B-B14F-4D97-AF65-F5344CB8AC3E}">
        <p14:creationId xmlns:p14="http://schemas.microsoft.com/office/powerpoint/2010/main" val="341818773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ECDC6B9-C0B9-4EB3-9F16-64EE13BC61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Both domestic and wild animals can damage sweetpotato crops.</a:t>
            </a:r>
          </a:p>
          <a:p>
            <a:r>
              <a:rPr lang="en-US" dirty="0"/>
              <a:t>Mole rat description</a:t>
            </a:r>
          </a:p>
          <a:p>
            <a:pPr lvl="1"/>
            <a:r>
              <a:rPr lang="en-US" dirty="0"/>
              <a:t>Live in rodent burrows</a:t>
            </a:r>
          </a:p>
          <a:p>
            <a:pPr lvl="1"/>
            <a:r>
              <a:rPr lang="en-US" dirty="0"/>
              <a:t>Small, vertebrate pest</a:t>
            </a:r>
          </a:p>
          <a:p>
            <a:r>
              <a:rPr lang="en-US" dirty="0"/>
              <a:t>Signs of mole rat infestation</a:t>
            </a:r>
          </a:p>
          <a:p>
            <a:pPr lvl="1"/>
            <a:r>
              <a:rPr lang="en-US" dirty="0"/>
              <a:t>Small mounds of freshly dug soil</a:t>
            </a:r>
          </a:p>
          <a:p>
            <a:pPr lvl="1"/>
            <a:r>
              <a:rPr lang="en-US" dirty="0"/>
              <a:t>OFSP vines being pulled back down into the soil</a:t>
            </a:r>
          </a:p>
          <a:p>
            <a:pPr lvl="1"/>
            <a:r>
              <a:rPr lang="en-US" dirty="0"/>
              <a:t>Holes in the sides of ridges or mounds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966D980-7E99-4B2C-A737-864AB5DC934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52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C9ABFD4-60C7-4C2F-ABF1-B3495DEC8B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Animal Infestation Description and Signs</a:t>
            </a:r>
          </a:p>
        </p:txBody>
      </p:sp>
    </p:spTree>
    <p:extLst>
      <p:ext uri="{BB962C8B-B14F-4D97-AF65-F5344CB8AC3E}">
        <p14:creationId xmlns:p14="http://schemas.microsoft.com/office/powerpoint/2010/main" val="30829953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C8AC7FA-EC0B-460A-ABE6-CEDAF4D2DF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Works best on large scale</a:t>
            </a:r>
          </a:p>
          <a:p>
            <a:pPr lvl="1"/>
            <a:r>
              <a:rPr lang="en-US" dirty="0"/>
              <a:t>Farmers should work with neighbours, combine forces</a:t>
            </a:r>
          </a:p>
          <a:p>
            <a:r>
              <a:rPr lang="en-US" dirty="0"/>
              <a:t>Destroying rodent burrows</a:t>
            </a:r>
          </a:p>
          <a:p>
            <a:r>
              <a:rPr lang="en-US" dirty="0"/>
              <a:t>Keeping field and surrounding areas clean of vegetation and rubbish.</a:t>
            </a:r>
          </a:p>
          <a:p>
            <a:r>
              <a:rPr lang="en-US" dirty="0"/>
              <a:t>Digging deep ditch around perimeter of field to prevent rodents from digging tunnels.</a:t>
            </a:r>
          </a:p>
          <a:p>
            <a:r>
              <a:rPr lang="en-US" dirty="0"/>
              <a:t>Using of repellent materials inside the rodent’s unblocked burrows, such as:</a:t>
            </a:r>
          </a:p>
          <a:p>
            <a:pPr lvl="1"/>
            <a:r>
              <a:rPr lang="en-US" dirty="0"/>
              <a:t>Leaves of some plants</a:t>
            </a:r>
          </a:p>
          <a:p>
            <a:pPr lvl="1"/>
            <a:r>
              <a:rPr lang="en-US" dirty="0"/>
              <a:t>Mixture of burning cow dung and pepper to smoke the rodent out or human faeces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0BCCD03-FEA2-44D4-BFF2-6618CA72C12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53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CAC83BD-25A9-45D4-BB61-F034020624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Rodent Control</a:t>
            </a:r>
          </a:p>
        </p:txBody>
      </p:sp>
    </p:spTree>
    <p:extLst>
      <p:ext uri="{BB962C8B-B14F-4D97-AF65-F5344CB8AC3E}">
        <p14:creationId xmlns:p14="http://schemas.microsoft.com/office/powerpoint/2010/main" val="21136819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79F0BAB-C313-44AD-8819-6D3BD7ADDF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Planting deep rooted poisonous shrubs such as </a:t>
            </a:r>
            <a:r>
              <a:rPr lang="en-US" i="1" dirty="0"/>
              <a:t>Tephrosia vogelli </a:t>
            </a:r>
            <a:r>
              <a:rPr lang="en-US" dirty="0"/>
              <a:t>in field as repellant.</a:t>
            </a:r>
          </a:p>
          <a:p>
            <a:r>
              <a:rPr lang="en-US" dirty="0"/>
              <a:t>Planting of sesame all around the perimeter of the field</a:t>
            </a:r>
          </a:p>
          <a:p>
            <a:pPr lvl="1"/>
            <a:r>
              <a:rPr lang="en-US" dirty="0"/>
              <a:t>Roots are thought to be poisonous to mole rats </a:t>
            </a:r>
          </a:p>
          <a:p>
            <a:r>
              <a:rPr lang="en-US" dirty="0"/>
              <a:t>Scalding and drowning by pouring water or hot water and pounded chili pepper mixture into the burrow.</a:t>
            </a:r>
          </a:p>
          <a:p>
            <a:r>
              <a:rPr lang="en-US" dirty="0"/>
              <a:t>Setting of traps </a:t>
            </a:r>
          </a:p>
          <a:p>
            <a:pPr lvl="1"/>
            <a:r>
              <a:rPr lang="en-US" dirty="0"/>
              <a:t>Choose locations where children will not get hurt by them</a:t>
            </a:r>
          </a:p>
          <a:p>
            <a:r>
              <a:rPr lang="en-US" dirty="0"/>
              <a:t>Poisoning is not recommended</a:t>
            </a:r>
          </a:p>
          <a:p>
            <a:pPr lvl="1"/>
            <a:r>
              <a:rPr lang="en-US" dirty="0"/>
              <a:t>As rodents are mammals, any poison that is toxic to them will also be toxic to humans and livestock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0E8AF0A-96F3-47FA-987E-87EC8606559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54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C4438E3-1A7D-4F7A-B2EE-F90D8B4F14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Rodent Control (cont.)</a:t>
            </a:r>
          </a:p>
        </p:txBody>
      </p:sp>
    </p:spTree>
    <p:extLst>
      <p:ext uri="{BB962C8B-B14F-4D97-AF65-F5344CB8AC3E}">
        <p14:creationId xmlns:p14="http://schemas.microsoft.com/office/powerpoint/2010/main" val="196178650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D1B8DA9-EC3E-4282-BEB8-7688F98474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dirty="0"/>
              <a:t>What are the signs of rat mole infestation?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What are some of the methods for rodent control?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7D7654C-251D-4BCC-92C8-47B613C7D73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55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4880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EAB7F03-5E71-4B0E-ABDC-7AD4D8C342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47404"/>
            <a:ext cx="7886700" cy="5129559"/>
          </a:xfrm>
        </p:spPr>
        <p:txBody>
          <a:bodyPr/>
          <a:lstStyle/>
          <a:p>
            <a:pPr lvl="0"/>
            <a:r>
              <a:rPr lang="en-US" dirty="0"/>
              <a:t>Domestic animals and wild animals can both damage sweetpotato crops.</a:t>
            </a:r>
          </a:p>
          <a:p>
            <a:pPr lvl="0"/>
            <a:r>
              <a:rPr lang="en-US" dirty="0"/>
              <a:t>Mole rats burrow through sweetpotato beds to feed on roots; they spoil more sweetpotato root than they consume.</a:t>
            </a:r>
          </a:p>
          <a:p>
            <a:pPr lvl="0"/>
            <a:r>
              <a:rPr lang="en-US" dirty="0"/>
              <a:t>Mole rats can be recognized through evidence such as mounds of freshly dug soil, vines being pulled down into the earth, and holes in the sides of ridges and mounds.</a:t>
            </a:r>
          </a:p>
          <a:p>
            <a:pPr lvl="0"/>
            <a:r>
              <a:rPr lang="en-US" dirty="0"/>
              <a:t>Neighboring farmers should cooperate for more effective large-scale rodent control. </a:t>
            </a:r>
          </a:p>
          <a:p>
            <a:pPr lvl="0"/>
            <a:r>
              <a:rPr lang="en-US" dirty="0"/>
              <a:t>Repellent materials such as human dung and certain plant leaves can be placed in burrows; burning dung and pepper can smoke out the mole rats, or boiling water can be poured into burrows.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D185294-FBC7-418D-928A-AEE2389E46F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56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944C492-760E-475A-97EB-01720E97D6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Points</a:t>
            </a:r>
          </a:p>
        </p:txBody>
      </p:sp>
    </p:spTree>
    <p:extLst>
      <p:ext uri="{BB962C8B-B14F-4D97-AF65-F5344CB8AC3E}">
        <p14:creationId xmlns:p14="http://schemas.microsoft.com/office/powerpoint/2010/main" val="216977454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926BBBA-4D3D-4363-9F03-C822129449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Deep rooted poisonous plants or sesame plantings can also deter the animal, along with traps, ditches, and field sanitation.</a:t>
            </a:r>
          </a:p>
          <a:p>
            <a:r>
              <a:rPr lang="en-US" dirty="0"/>
              <a:t>Poisons should be used with care (and are generally not recommended), as they can also affect humans and domestic animals.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9C3867D-F65B-4C0F-B55D-D31F9BC01E2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57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45799F2-CDBC-480A-BE29-D8EA247A0F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Points (cont.)</a:t>
            </a:r>
          </a:p>
        </p:txBody>
      </p:sp>
    </p:spTree>
    <p:extLst>
      <p:ext uri="{BB962C8B-B14F-4D97-AF65-F5344CB8AC3E}">
        <p14:creationId xmlns:p14="http://schemas.microsoft.com/office/powerpoint/2010/main" val="105318557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CDB344E-BFA8-4053-AECB-284FDA1F724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58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AF9F9F0-3CEB-4275-B1EC-0B09633CE0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</a:t>
            </a:r>
            <a:r>
              <a:rPr lang="en-GB" dirty="0"/>
              <a:t>to Recognise and Manage Erinose/ Hairiness/ Eriophyid Mites</a:t>
            </a:r>
            <a:endParaRPr lang="en-US" dirty="0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DE10DD0D-7A56-4CD3-9189-0F2AB28712D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Unit 6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122089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List symptoms and mode of spread of erinose.</a:t>
            </a:r>
          </a:p>
          <a:p>
            <a:pPr lvl="0"/>
            <a:r>
              <a:rPr lang="en-US" dirty="0"/>
              <a:t>Differentiate the condition called erinose from the </a:t>
            </a:r>
            <a:r>
              <a:rPr lang="en-US" i="1" dirty="0"/>
              <a:t>Eriophyhid </a:t>
            </a:r>
            <a:r>
              <a:rPr lang="en-US" dirty="0"/>
              <a:t>mite.</a:t>
            </a:r>
          </a:p>
          <a:p>
            <a:pPr lvl="0"/>
            <a:r>
              <a:rPr lang="en-US" dirty="0"/>
              <a:t>Describe recommended management techniques.</a:t>
            </a:r>
          </a:p>
          <a:p>
            <a:pPr lvl="0"/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By the end of this unit, you should be able to: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59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Objectives</a:t>
            </a:r>
          </a:p>
        </p:txBody>
      </p:sp>
    </p:spTree>
    <p:extLst>
      <p:ext uri="{BB962C8B-B14F-4D97-AF65-F5344CB8AC3E}">
        <p14:creationId xmlns:p14="http://schemas.microsoft.com/office/powerpoint/2010/main" val="21519293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8E39046-05DD-42FF-B8A5-3ED824934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Welcome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1E75A34-43AC-4FEC-8050-35F09F84C6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76546F1-4EC4-410A-B850-89F110A79FC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During this session, we will examine </a:t>
            </a:r>
            <a:r>
              <a:rPr lang="en-GB" dirty="0"/>
              <a:t>how recognising the lifecycles of the damaging insect pests, as well as diseases and viruses can help farmers learn how to manage them more successfully</a:t>
            </a:r>
            <a:r>
              <a:rPr lang="en-US" dirty="0"/>
              <a:t>.</a:t>
            </a:r>
          </a:p>
        </p:txBody>
      </p:sp>
      <p:pic>
        <p:nvPicPr>
          <p:cNvPr id="7" name="Picture Placeholder 6" descr="A close up of a plant&#10;&#10;Description generated with very high confidence">
            <a:extLst>
              <a:ext uri="{FF2B5EF4-FFF2-40B4-BE49-F238E27FC236}">
                <a16:creationId xmlns:a16="http://schemas.microsoft.com/office/drawing/2014/main" id="{43779CE5-E63D-4F59-AD00-6B14CB873DF8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158" b="1715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73881652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A430B0D-154D-4873-B0AC-46727A400A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Condition where OFSP leaves and vines are covered in dense, felt-like layer of white hairs</a:t>
            </a:r>
          </a:p>
          <a:p>
            <a:pPr lvl="1"/>
            <a:r>
              <a:rPr lang="en-US" dirty="0"/>
              <a:t>Caused by the </a:t>
            </a:r>
            <a:r>
              <a:rPr lang="en-US" i="1" dirty="0"/>
              <a:t>Eriophyid</a:t>
            </a:r>
            <a:r>
              <a:rPr lang="en-US" dirty="0"/>
              <a:t> mite</a:t>
            </a:r>
          </a:p>
          <a:p>
            <a:r>
              <a:rPr lang="en-US" dirty="0"/>
              <a:t>Symptoms</a:t>
            </a:r>
          </a:p>
          <a:p>
            <a:pPr lvl="1"/>
            <a:r>
              <a:rPr lang="en-US" dirty="0"/>
              <a:t>Leaves and plants slightly stunted</a:t>
            </a:r>
          </a:p>
          <a:p>
            <a:pPr lvl="1"/>
            <a:r>
              <a:rPr lang="en-US" dirty="0"/>
              <a:t>Vines and leaves thicken</a:t>
            </a:r>
          </a:p>
          <a:p>
            <a:pPr lvl="1"/>
            <a:r>
              <a:rPr lang="en-US" dirty="0"/>
              <a:t>Poor plant yield</a:t>
            </a:r>
          </a:p>
          <a:p>
            <a:pPr lvl="1"/>
            <a:r>
              <a:rPr lang="en-US" dirty="0"/>
              <a:t>Can affect one or multiple plants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5AED28E-D1E2-4939-B159-7D8EFF7F971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60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118D4A8-CD73-4194-A454-1137F966B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Recognizing Erinose/ Hairiness/ Eriophyid Mites</a:t>
            </a:r>
          </a:p>
        </p:txBody>
      </p:sp>
    </p:spTree>
    <p:extLst>
      <p:ext uri="{BB962C8B-B14F-4D97-AF65-F5344CB8AC3E}">
        <p14:creationId xmlns:p14="http://schemas.microsoft.com/office/powerpoint/2010/main" val="2287381845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B657AB1-7BDE-4167-AA1E-3472335E8B8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61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CABA6A1-BDF0-4605-AC59-F865086208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Erinose/ Hairiness/ Eriophyid Mites Spread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1F9D3C2-CF5C-4DED-BAC5-5D7CDB321B7C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5563394" y="2425700"/>
            <a:ext cx="2949575" cy="3613150"/>
          </a:xfrm>
        </p:spPr>
        <p:txBody>
          <a:bodyPr/>
          <a:lstStyle/>
          <a:p>
            <a:r>
              <a:rPr lang="en-US" dirty="0"/>
              <a:t>Adult mites look like speck of dust</a:t>
            </a:r>
          </a:p>
          <a:p>
            <a:r>
              <a:rPr lang="en-US" dirty="0"/>
              <a:t>Are blown in wind to other crops</a:t>
            </a:r>
          </a:p>
          <a:p>
            <a:endParaRPr lang="en-US" dirty="0"/>
          </a:p>
        </p:txBody>
      </p:sp>
      <p:pic>
        <p:nvPicPr>
          <p:cNvPr id="6146" name="Picture 2" descr="https://lh4.googleusercontent.com/Och3C__FcGm5RktJ40xnsImsjpHV9gdg-YNVfVyA5qj1IwMPKqsKwf14Gbrff28qK307gML_Fz75UexHNYmnobQadAdVvmYHnOYhwZ0K0vCDNxN6tuUKXe4jgnAZt4_wXDd4XlJW">
            <a:extLst>
              <a:ext uri="{FF2B5EF4-FFF2-40B4-BE49-F238E27FC236}">
                <a16:creationId xmlns:a16="http://schemas.microsoft.com/office/drawing/2014/main" id="{7E00D760-30F7-4A67-A5B0-BCE85BEFECAF}"/>
              </a:ext>
            </a:extLst>
          </p:cNvPr>
          <p:cNvPicPr>
            <a:picLocks noGrp="1" noChangeAspect="1" noChangeArrowheads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828"/>
          <a:stretch/>
        </p:blipFill>
        <p:spPr bwMode="auto">
          <a:xfrm>
            <a:off x="0" y="0"/>
            <a:ext cx="5223007" cy="6284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7118672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19A1378-BFEB-4B43-B6F5-0BA4611200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Management of Erinose/ Hairiness/ Eriophyid Mites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D765222-2B53-4380-9C8B-C60A08987E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612899"/>
            <a:ext cx="3886200" cy="4564063"/>
          </a:xfrm>
        </p:spPr>
        <p:txBody>
          <a:bodyPr/>
          <a:lstStyle/>
          <a:p>
            <a:r>
              <a:rPr lang="en-US" dirty="0"/>
              <a:t>Scout fields regularly</a:t>
            </a:r>
          </a:p>
          <a:p>
            <a:pPr lvl="1"/>
            <a:r>
              <a:rPr lang="en-US" dirty="0"/>
              <a:t>Look for hairy shoot tips</a:t>
            </a:r>
          </a:p>
          <a:p>
            <a:pPr lvl="1"/>
            <a:r>
              <a:rPr lang="en-US" dirty="0"/>
              <a:t>Remove and destroy any found</a:t>
            </a:r>
          </a:p>
          <a:p>
            <a:r>
              <a:rPr lang="en-US" dirty="0"/>
              <a:t>If infestation reoccurs, use</a:t>
            </a:r>
          </a:p>
          <a:p>
            <a:pPr lvl="1"/>
            <a:r>
              <a:rPr lang="en-US" dirty="0"/>
              <a:t>Pruning </a:t>
            </a:r>
          </a:p>
          <a:p>
            <a:pPr lvl="1"/>
            <a:r>
              <a:rPr lang="en-US" dirty="0"/>
              <a:t>Foliar fertilizer</a:t>
            </a:r>
          </a:p>
          <a:p>
            <a:pPr lvl="1"/>
            <a:r>
              <a:rPr lang="en-US" dirty="0"/>
              <a:t>Miticide (Mitigan/dicofol spray)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5E0CDC2-3EFE-48B9-9E32-30E26772ED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612899"/>
            <a:ext cx="3886200" cy="4564063"/>
          </a:xfrm>
        </p:spPr>
        <p:txBody>
          <a:bodyPr/>
          <a:lstStyle/>
          <a:p>
            <a:r>
              <a:rPr lang="en-US" dirty="0"/>
              <a:t>If erinose found on infected shoot tips, bury vine at 30cm for 4-5 days before planting.</a:t>
            </a:r>
          </a:p>
          <a:p>
            <a:r>
              <a:rPr lang="en-US" dirty="0"/>
              <a:t>Cut infested vines and leave in shade until leaves drop off, before planting.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3933425-8B5C-4E77-9C1C-4BACF2A01D7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62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6838761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6A75DC4-B13E-4F3D-9A6B-D98C79F7B4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dirty="0"/>
              <a:t>What are some of the symptoms of erinose mites?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How can erinose mites be prevented?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78EFE4D-C735-44B8-B4E4-3C21402D6E5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63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0904694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EAB7F03-5E71-4B0E-ABDC-7AD4D8C342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47404"/>
            <a:ext cx="7886700" cy="5129559"/>
          </a:xfrm>
        </p:spPr>
        <p:txBody>
          <a:bodyPr/>
          <a:lstStyle/>
          <a:p>
            <a:pPr lvl="0"/>
            <a:r>
              <a:rPr lang="en-US" dirty="0"/>
              <a:t>Erinose, which covers sweetpotato plants in a layer of white hairs, is caused by the </a:t>
            </a:r>
            <a:r>
              <a:rPr lang="en-US" i="1" dirty="0"/>
              <a:t>Eriophyid</a:t>
            </a:r>
            <a:r>
              <a:rPr lang="en-US" dirty="0"/>
              <a:t> mite.</a:t>
            </a:r>
          </a:p>
          <a:p>
            <a:pPr lvl="0"/>
            <a:r>
              <a:rPr lang="en-US" dirty="0"/>
              <a:t>Erinose causes sweetpotato plant stunting and poor yield. It usually affects one plant or a patch of plants.</a:t>
            </a:r>
          </a:p>
          <a:p>
            <a:pPr lvl="0"/>
            <a:r>
              <a:rPr lang="en-US" dirty="0"/>
              <a:t>The mites are so small they look like a speck of dust in their adult form. </a:t>
            </a:r>
          </a:p>
          <a:p>
            <a:pPr lvl="0"/>
            <a:r>
              <a:rPr lang="en-US" dirty="0"/>
              <a:t>Control measures include scouting for the appearance of hairy shoot tips and quickly removing them to allow re-growth of healthy shoots.</a:t>
            </a:r>
          </a:p>
          <a:p>
            <a:pPr lvl="0"/>
            <a:r>
              <a:rPr lang="en-US" dirty="0"/>
              <a:t>Pruning and a mitocide spray are the second line of defense.</a:t>
            </a:r>
          </a:p>
          <a:p>
            <a:pPr lvl="0"/>
            <a:r>
              <a:rPr lang="en-US" dirty="0"/>
              <a:t>Some farmers find that burying the affected vines or cutting them and leaving them in the shade till the leaves drop off result in a newly healthy vine that can be re-planted.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D185294-FBC7-418D-928A-AEE2389E46F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64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944C492-760E-475A-97EB-01720E97D6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Points</a:t>
            </a:r>
          </a:p>
        </p:txBody>
      </p:sp>
    </p:spTree>
    <p:extLst>
      <p:ext uri="{BB962C8B-B14F-4D97-AF65-F5344CB8AC3E}">
        <p14:creationId xmlns:p14="http://schemas.microsoft.com/office/powerpoint/2010/main" val="3785528860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CDB344E-BFA8-4053-AECB-284FDA1F724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65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AF9F9F0-3CEB-4275-B1EC-0B09633CE0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Recognise And </a:t>
            </a:r>
            <a:r>
              <a:rPr lang="en-GB" dirty="0"/>
              <a:t>Manage Sweetpotato Storage Pests</a:t>
            </a:r>
            <a:endParaRPr lang="en-US" dirty="0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DE10DD0D-7A56-4CD3-9189-0F2AB28712D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Unit 7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0946550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Explain the risk factors that attract and nurture sweetpotato storage pests and diseases.</a:t>
            </a:r>
          </a:p>
          <a:p>
            <a:pPr lvl="0"/>
            <a:r>
              <a:rPr lang="en-US" dirty="0"/>
              <a:t>Tell how to best prevent storage pest infestation and attack.</a:t>
            </a:r>
          </a:p>
          <a:p>
            <a:pPr lvl="0"/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By the end of this unit, you should be able to: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66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Objectives</a:t>
            </a:r>
          </a:p>
        </p:txBody>
      </p:sp>
    </p:spTree>
    <p:extLst>
      <p:ext uri="{BB962C8B-B14F-4D97-AF65-F5344CB8AC3E}">
        <p14:creationId xmlns:p14="http://schemas.microsoft.com/office/powerpoint/2010/main" val="3366047675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D2D9C0F-3166-4C7E-B7BF-8B838220D6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Ensure product stored is in good condition, e.g.</a:t>
            </a:r>
          </a:p>
          <a:p>
            <a:pPr lvl="1"/>
            <a:r>
              <a:rPr lang="en-US" dirty="0"/>
              <a:t>Products are undamaged and uninfested by pests or diseases</a:t>
            </a:r>
          </a:p>
          <a:p>
            <a:pPr lvl="1"/>
            <a:r>
              <a:rPr lang="en-US" dirty="0"/>
              <a:t>Dried products are sufficiently dried</a:t>
            </a:r>
          </a:p>
          <a:p>
            <a:r>
              <a:rPr lang="en-US" dirty="0"/>
              <a:t>Regularly monitor the stored produce and inspect for signs of damage, e.g.</a:t>
            </a:r>
          </a:p>
          <a:p>
            <a:pPr lvl="1"/>
            <a:r>
              <a:rPr lang="en-US" dirty="0"/>
              <a:t>Small feeding holes in product</a:t>
            </a:r>
          </a:p>
          <a:p>
            <a:pPr lvl="1"/>
            <a:r>
              <a:rPr lang="en-US" dirty="0"/>
              <a:t>Large amounts of dust</a:t>
            </a:r>
          </a:p>
          <a:p>
            <a:pPr lvl="1"/>
            <a:r>
              <a:rPr lang="en-US" dirty="0"/>
              <a:t>Insect presence </a:t>
            </a:r>
          </a:p>
          <a:p>
            <a:pPr lvl="1"/>
            <a:r>
              <a:rPr lang="en-US" dirty="0"/>
              <a:t>Strange smells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FEFB120-2B27-462B-9011-B07F08AB19F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67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8F6AAB0-7D36-45C4-BF68-8079590C7A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Initial Product Condition and Monitoring</a:t>
            </a:r>
          </a:p>
        </p:txBody>
      </p:sp>
    </p:spTree>
    <p:extLst>
      <p:ext uri="{BB962C8B-B14F-4D97-AF65-F5344CB8AC3E}">
        <p14:creationId xmlns:p14="http://schemas.microsoft.com/office/powerpoint/2010/main" val="2635131200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B628274-A36A-4D51-96C1-C6FACCCDD4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Enables product to be kept relatively cool</a:t>
            </a:r>
          </a:p>
          <a:p>
            <a:r>
              <a:rPr lang="en-US" dirty="0"/>
              <a:t>Free from rodents </a:t>
            </a:r>
          </a:p>
          <a:p>
            <a:pPr lvl="1"/>
            <a:r>
              <a:rPr lang="en-US" dirty="0"/>
              <a:t>Should be raised 1m from the ground</a:t>
            </a:r>
          </a:p>
          <a:p>
            <a:pPr lvl="1"/>
            <a:r>
              <a:rPr lang="en-US" dirty="0"/>
              <a:t>Rat guards fitted on legs</a:t>
            </a:r>
          </a:p>
          <a:p>
            <a:pPr lvl="1"/>
            <a:r>
              <a:rPr lang="en-US" dirty="0"/>
              <a:t>No overhanging branches</a:t>
            </a:r>
          </a:p>
          <a:p>
            <a:r>
              <a:rPr lang="en-US" dirty="0"/>
              <a:t>Away from birds, livestock and thieves</a:t>
            </a:r>
          </a:p>
          <a:p>
            <a:r>
              <a:rPr lang="en-US" dirty="0"/>
              <a:t>Free from water damage </a:t>
            </a:r>
          </a:p>
          <a:p>
            <a:pPr lvl="1"/>
            <a:r>
              <a:rPr lang="en-US" dirty="0"/>
              <a:t>Under a roof that keeps water out</a:t>
            </a:r>
          </a:p>
          <a:p>
            <a:pPr lvl="1"/>
            <a:r>
              <a:rPr lang="en-US" dirty="0"/>
              <a:t>Not sited in an area prone to flooding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AD32F85-33C2-43E5-8D6A-858C8A1A783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68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CE02964-49D5-4387-9DB6-4B8B9C6D38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Condition of Storage Containers</a:t>
            </a:r>
          </a:p>
        </p:txBody>
      </p:sp>
    </p:spTree>
    <p:extLst>
      <p:ext uri="{BB962C8B-B14F-4D97-AF65-F5344CB8AC3E}">
        <p14:creationId xmlns:p14="http://schemas.microsoft.com/office/powerpoint/2010/main" val="4037894587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B1F6C51-CC60-4890-A054-99E950305F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Keep the area around the store clean of rubbish </a:t>
            </a:r>
          </a:p>
          <a:p>
            <a:r>
              <a:rPr lang="en-US" dirty="0"/>
              <a:t>All residue of previous seasons crop must be removed </a:t>
            </a:r>
          </a:p>
          <a:p>
            <a:r>
              <a:rPr lang="en-US" dirty="0"/>
              <a:t>Storage container cleaned thoroughly </a:t>
            </a:r>
          </a:p>
          <a:p>
            <a:r>
              <a:rPr lang="en-US" dirty="0"/>
              <a:t>Sacks should be turned inside out, brushed, dipped in boiling water, and hung to dry</a:t>
            </a:r>
          </a:p>
          <a:p>
            <a:r>
              <a:rPr lang="en-US" dirty="0"/>
              <a:t>Stores with mud walls should be re-plastered each year to destroy any insects or spores hiding in crevices</a:t>
            </a:r>
          </a:p>
          <a:p>
            <a:r>
              <a:rPr lang="en-US" dirty="0"/>
              <a:t>If storage pests are found, larger grain borer </a:t>
            </a:r>
            <a:r>
              <a:rPr lang="en-US" i="1" dirty="0"/>
              <a:t>Prostephanus truncates, </a:t>
            </a:r>
            <a:r>
              <a:rPr lang="en-US" dirty="0"/>
              <a:t>have bored in wooden parts of the store, wood will need to be destroyed by burning prevent cross infestation.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F6D14CF-E503-411A-8980-AD77F2A60AC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69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692F842-0E81-4CAA-B767-B607D01BE5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Good Storage Hygiene</a:t>
            </a:r>
          </a:p>
        </p:txBody>
      </p:sp>
    </p:spTree>
    <p:extLst>
      <p:ext uri="{BB962C8B-B14F-4D97-AF65-F5344CB8AC3E}">
        <p14:creationId xmlns:p14="http://schemas.microsoft.com/office/powerpoint/2010/main" val="29493049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CDB344E-BFA8-4053-AECB-284FDA1F724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AF9F9F0-3CEB-4275-B1EC-0B09633CE0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Do Sweetpotato Pests and Diseases Come From and How Do They Spread?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DE10DD0D-7A56-4CD3-9189-0F2AB28712D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Unit 1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792174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05C2279-2B92-4928-A864-146CB2701F4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70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6B073B9-5B2F-40AB-9A98-0B4F70B07F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Making Dried Sweetpotato Insect Resistant 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D9E4FC8-A76B-422D-9828-1C1768005C9D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5563394" y="1854200"/>
            <a:ext cx="2949575" cy="4184650"/>
          </a:xfrm>
        </p:spPr>
        <p:txBody>
          <a:bodyPr/>
          <a:lstStyle/>
          <a:p>
            <a:r>
              <a:rPr lang="en-US" dirty="0"/>
              <a:t>Sun-drying</a:t>
            </a:r>
          </a:p>
          <a:p>
            <a:r>
              <a:rPr lang="en-US" dirty="0"/>
              <a:t>Parboiling</a:t>
            </a:r>
          </a:p>
          <a:p>
            <a:r>
              <a:rPr lang="en-US" dirty="0"/>
              <a:t>Salting</a:t>
            </a:r>
          </a:p>
          <a:p>
            <a:r>
              <a:rPr lang="en-US" dirty="0"/>
              <a:t>Rolling and shaking sacks or containers periodically</a:t>
            </a:r>
          </a:p>
          <a:p>
            <a:r>
              <a:rPr lang="en-US" dirty="0"/>
              <a:t>Adding traditional protectants, such as ash</a:t>
            </a:r>
          </a:p>
        </p:txBody>
      </p:sp>
      <p:pic>
        <p:nvPicPr>
          <p:cNvPr id="7170" name="Picture 2" descr="https://lh3.googleusercontent.com/imRKOIE4SgfejFT4GdJqxLaDBvZJyO-7_wxzEkOJtwoAjBdWhV2egA6peCj7WHmC6xTLiswE27Ghqi80kW0XURPjJfGeOd2sD0ao6HsmbACPwOrJWDwOltKDBdTSMKSQUERxKVzJ">
            <a:extLst>
              <a:ext uri="{FF2B5EF4-FFF2-40B4-BE49-F238E27FC236}">
                <a16:creationId xmlns:a16="http://schemas.microsoft.com/office/drawing/2014/main" id="{58C6574C-6798-4EF3-A8BA-1660C317515F}"/>
              </a:ext>
            </a:extLst>
          </p:cNvPr>
          <p:cNvPicPr>
            <a:picLocks noGrp="1" noChangeAspect="1" noChangeArrowheads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99" r="11175"/>
          <a:stretch/>
        </p:blipFill>
        <p:spPr bwMode="auto">
          <a:xfrm>
            <a:off x="0" y="0"/>
            <a:ext cx="5223007" cy="6284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4914220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9558F4D-B4EF-4F0A-BD0C-12301E3236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dirty="0"/>
              <a:t>What are the recommendations for good storage hygiene?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What are some of the ways to make dried sweetpotato insect resistant?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415F9D6-0886-484B-A9D4-94F01693BB5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71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2944276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EAB7F03-5E71-4B0E-ABDC-7AD4D8C342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47404"/>
            <a:ext cx="7886700" cy="5129559"/>
          </a:xfrm>
        </p:spPr>
        <p:txBody>
          <a:bodyPr/>
          <a:lstStyle/>
          <a:p>
            <a:pPr lvl="0"/>
            <a:r>
              <a:rPr lang="en-US" dirty="0"/>
              <a:t>Fresh or dry sweetpotatoes in storage are vulnerable to pests and diseases.</a:t>
            </a:r>
          </a:p>
          <a:p>
            <a:pPr lvl="0"/>
            <a:r>
              <a:rPr lang="en-US" dirty="0"/>
              <a:t>Losses can be reduced by steps such as using secure containers, raising containers 1m off the floor to deter rodents, using rat guards, and practicing good storage hygiene.</a:t>
            </a:r>
          </a:p>
          <a:p>
            <a:pPr lvl="0"/>
            <a:r>
              <a:rPr lang="en-US" dirty="0"/>
              <a:t>Regular and continual monitoring is also key. Grain borers can do a great deal of damage very quickly.</a:t>
            </a:r>
          </a:p>
          <a:p>
            <a:pPr lvl="0"/>
            <a:r>
              <a:rPr lang="en-US" dirty="0"/>
              <a:t>Dried sweetpotato can be made insect resistant through practices such as sun-drying, salting, rolling &amp; shaking, parboiling, and adding traditional ash and plant materials.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D185294-FBC7-418D-928A-AEE2389E46F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72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944C492-760E-475A-97EB-01720E97D6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Points</a:t>
            </a:r>
          </a:p>
        </p:txBody>
      </p:sp>
    </p:spTree>
    <p:extLst>
      <p:ext uri="{BB962C8B-B14F-4D97-AF65-F5344CB8AC3E}">
        <p14:creationId xmlns:p14="http://schemas.microsoft.com/office/powerpoint/2010/main" val="903871749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CDB344E-BFA8-4053-AECB-284FDA1F724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73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AF9F9F0-3CEB-4275-B1EC-0B09633CE0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Gender and Diversity Aspects of Sweetpotato </a:t>
            </a:r>
            <a:r>
              <a:rPr lang="en-US" dirty="0"/>
              <a:t>Pest and Disease Management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DE10DD0D-7A56-4CD3-9189-0F2AB28712D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Unit 8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9545325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Identify gender and diversity issues in sweetpotato pest and disease management.</a:t>
            </a:r>
          </a:p>
          <a:p>
            <a:pPr lvl="0"/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By the end of this unit, you should be able to: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74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Objectives</a:t>
            </a:r>
          </a:p>
        </p:txBody>
      </p:sp>
    </p:spTree>
    <p:extLst>
      <p:ext uri="{BB962C8B-B14F-4D97-AF65-F5344CB8AC3E}">
        <p14:creationId xmlns:p14="http://schemas.microsoft.com/office/powerpoint/2010/main" val="1773308025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88BA53B-2984-4EEB-8665-058B2DFA5B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676400"/>
            <a:ext cx="7886700" cy="4500563"/>
          </a:xfrm>
        </p:spPr>
        <p:txBody>
          <a:bodyPr/>
          <a:lstStyle/>
          <a:p>
            <a:r>
              <a:rPr lang="en-GB" dirty="0"/>
              <a:t>Find out who does which activities and what the typical information pathways are</a:t>
            </a:r>
          </a:p>
          <a:p>
            <a:r>
              <a:rPr lang="en-GB" dirty="0"/>
              <a:t>Discover what understanding of pests and diseases and their management already exists, e.g.:</a:t>
            </a:r>
          </a:p>
          <a:p>
            <a:pPr lvl="1"/>
            <a:r>
              <a:rPr lang="en-US" dirty="0"/>
              <a:t>May have a great deal experience observing pest behaviours in field, and understanding patterns of disease spread</a:t>
            </a:r>
          </a:p>
          <a:p>
            <a:pPr lvl="1"/>
            <a:r>
              <a:rPr lang="en-US" dirty="0"/>
              <a:t>Evaluated different pest management practices</a:t>
            </a:r>
          </a:p>
          <a:p>
            <a:pPr lvl="1"/>
            <a:r>
              <a:rPr lang="en-US" dirty="0"/>
              <a:t>May or may not recognize pest lifecycle</a:t>
            </a:r>
          </a:p>
          <a:p>
            <a:pPr lvl="1"/>
            <a:r>
              <a:rPr lang="en-US" dirty="0"/>
              <a:t>They may have knowledge about appropriate pest management strategies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4DC042D-0F5A-4C43-A166-0E47E19F1EA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75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DF795DF-FA5E-4277-BB2C-4DFD8865D1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Determining What Each Gender Already Knows </a:t>
            </a:r>
          </a:p>
        </p:txBody>
      </p:sp>
    </p:spTree>
    <p:extLst>
      <p:ext uri="{BB962C8B-B14F-4D97-AF65-F5344CB8AC3E}">
        <p14:creationId xmlns:p14="http://schemas.microsoft.com/office/powerpoint/2010/main" val="1419267684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1BEFF9C-55E9-44E0-8A40-0A58001054F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76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B5D058C-0935-455C-8750-A4B76D9DA4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Gender and Pesticides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B7B8FF0-169F-4EE2-B750-2B0727B120E4}"/>
              </a:ext>
            </a:extLst>
          </p:cNvPr>
          <p:cNvSpPr>
            <a:spLocks noGrp="1"/>
          </p:cNvSpPr>
          <p:nvPr>
            <p:ph idx="11"/>
          </p:nvPr>
        </p:nvSpPr>
        <p:spPr/>
        <p:txBody>
          <a:bodyPr/>
          <a:lstStyle/>
          <a:p>
            <a:r>
              <a:rPr lang="en-US" dirty="0"/>
              <a:t>Women shouldn’t be involved in spraying pesticides if they are pregnant, breastfeeding or prepare food </a:t>
            </a:r>
          </a:p>
          <a:p>
            <a:r>
              <a:rPr lang="en-US" dirty="0"/>
              <a:t>Pesticides are poisons. Children should be kept away at all times.</a:t>
            </a:r>
          </a:p>
          <a:p>
            <a:r>
              <a:rPr lang="en-US" dirty="0"/>
              <a:t>Exposure can result in medical complications</a:t>
            </a:r>
          </a:p>
        </p:txBody>
      </p:sp>
      <p:pic>
        <p:nvPicPr>
          <p:cNvPr id="8194" name="Picture 2" descr="https://lh4.googleusercontent.com/NcUGGyt0A4RllmMhaiw6rhU1ENTAWxBEFAEVNVnzRjKjnQb-BGz1kFlQ9FSCvsmmUi_qcH5s1F5vUyLQ0PrU9DeL65OQdiQ0hIkshVa7Imk9gc85UvkIdBTEWMGmEHy5ce93F4jq">
            <a:extLst>
              <a:ext uri="{FF2B5EF4-FFF2-40B4-BE49-F238E27FC236}">
                <a16:creationId xmlns:a16="http://schemas.microsoft.com/office/drawing/2014/main" id="{4DEDE567-BA59-46A3-9C8E-AB849116408A}"/>
              </a:ext>
            </a:extLst>
          </p:cNvPr>
          <p:cNvPicPr>
            <a:picLocks noGrp="1" noChangeAspect="1" noChangeArrowheads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60" r="32912"/>
          <a:stretch/>
        </p:blipFill>
        <p:spPr bwMode="auto">
          <a:xfrm>
            <a:off x="0" y="0"/>
            <a:ext cx="5223007" cy="6284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0378717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EAB7F03-5E71-4B0E-ABDC-7AD4D8C342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47404"/>
            <a:ext cx="7886700" cy="5129559"/>
          </a:xfrm>
        </p:spPr>
        <p:txBody>
          <a:bodyPr/>
          <a:lstStyle/>
          <a:p>
            <a:pPr lvl="0"/>
            <a:r>
              <a:rPr lang="en-US" dirty="0"/>
              <a:t>Different people have different experiences and understanding when it comes to sweetpotato pests and disease.</a:t>
            </a:r>
          </a:p>
          <a:p>
            <a:pPr lvl="0"/>
            <a:r>
              <a:rPr lang="en-US" dirty="0"/>
              <a:t>Women who do most of the labor in weeding, etc., may have had many opportunities to observe pest and disease symptoms.</a:t>
            </a:r>
          </a:p>
          <a:p>
            <a:pPr lvl="0"/>
            <a:r>
              <a:rPr lang="en-US" dirty="0"/>
              <a:t>Some farmers are unaware of different pest life cycles. Sharing this information can help them begin the process of experimenting with control techniques. </a:t>
            </a:r>
          </a:p>
          <a:p>
            <a:pPr lvl="0"/>
            <a:r>
              <a:rPr lang="en-US" dirty="0"/>
              <a:t>Pregnant and nursing mothers as well as children should avoid contact with pesticides. Child and uterus exposure to these chemicals can result in severe medical complications.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D185294-FBC7-418D-928A-AEE2389E46F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77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944C492-760E-475A-97EB-01720E97D6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Points</a:t>
            </a:r>
          </a:p>
        </p:txBody>
      </p:sp>
    </p:spTree>
    <p:extLst>
      <p:ext uri="{BB962C8B-B14F-4D97-AF65-F5344CB8AC3E}">
        <p14:creationId xmlns:p14="http://schemas.microsoft.com/office/powerpoint/2010/main" val="2133430383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B6C9F4A-A840-4F52-B487-785E383769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This activity is designed to be carried out in the field.</a:t>
            </a:r>
          </a:p>
          <a:p>
            <a:r>
              <a:rPr lang="en-GB" dirty="0"/>
              <a:t>Follow the instructions from your facilitator.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116BDA-FF5D-4BED-803D-2F7E9EFD325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Field Hunting for Sweetpotato Pests and Diseases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FC4CEC-ED4F-4904-85FE-A76E5EEBAF1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78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643555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B6C9F4A-A840-4F52-B487-785E383769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Working in pairs, cut open the </a:t>
            </a:r>
            <a:r>
              <a:rPr lang="en-US" dirty="0"/>
              <a:t>open the roots (and vines) which you collected during your field visit or which have been provided by your facilitator.</a:t>
            </a:r>
          </a:p>
          <a:p>
            <a:r>
              <a:rPr lang="en-US" dirty="0"/>
              <a:t>Look for different life cycle stages of the insect pests inside the roots.</a:t>
            </a:r>
          </a:p>
          <a:p>
            <a:r>
              <a:rPr lang="en-US" dirty="0"/>
              <a:t>Share your findings and lessons learned with the rest.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116BDA-FF5D-4BED-803D-2F7E9EFD325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Importance of Understanding Lifecycles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FC4CEC-ED4F-4904-85FE-A76E5EEBAF1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79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60105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Cite the main origins of disease and pest problems in sweetpotato crops.</a:t>
            </a:r>
          </a:p>
          <a:p>
            <a:pPr lvl="0"/>
            <a:r>
              <a:rPr lang="en-US" dirty="0"/>
              <a:t>Tell why it is important to understand pest and disease lifecycles.</a:t>
            </a:r>
          </a:p>
          <a:p>
            <a:pPr lvl="0"/>
            <a:r>
              <a:rPr lang="en-US" dirty="0"/>
              <a:t>Explain why phytosanitary officers are essential to disease control.</a:t>
            </a:r>
          </a:p>
          <a:p>
            <a:pPr lvl="0"/>
            <a:r>
              <a:rPr lang="en-US" dirty="0"/>
              <a:t>Compare the two types of insect lifecycle.</a:t>
            </a:r>
          </a:p>
          <a:p>
            <a:pPr lvl="0"/>
            <a:r>
              <a:rPr lang="en-US" dirty="0"/>
              <a:t>Describe the lifecycle of a typical virus and fungus.</a:t>
            </a:r>
          </a:p>
          <a:p>
            <a:pPr lvl="0"/>
            <a:r>
              <a:rPr lang="en-US" dirty="0"/>
              <a:t>Name common sources of virus and fungus contamination.</a:t>
            </a:r>
          </a:p>
          <a:p>
            <a:pPr lvl="0"/>
            <a:r>
              <a:rPr lang="en-US" dirty="0"/>
              <a:t>Describe how sweetpotato viruses are spread.</a:t>
            </a:r>
          </a:p>
          <a:p>
            <a:pPr lvl="0"/>
            <a:r>
              <a:rPr lang="en-US" dirty="0"/>
              <a:t>Define and describe Integrated Pest Management.</a:t>
            </a:r>
          </a:p>
          <a:p>
            <a:pPr lvl="0"/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By the end of this unit, you should be able to: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t>8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Objectives</a:t>
            </a:r>
          </a:p>
        </p:txBody>
      </p:sp>
    </p:spTree>
    <p:extLst>
      <p:ext uri="{BB962C8B-B14F-4D97-AF65-F5344CB8AC3E}">
        <p14:creationId xmlns:p14="http://schemas.microsoft.com/office/powerpoint/2010/main" val="69817768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B6C9F4A-A840-4F52-B487-785E383769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groups of 3, prepare a 5-minute presentation on your assigned sweetpotato pest or disease.</a:t>
            </a:r>
          </a:p>
          <a:p>
            <a:r>
              <a:rPr lang="en-US" dirty="0"/>
              <a:t>You have 20-minutes.</a:t>
            </a:r>
          </a:p>
          <a:p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116BDA-FF5D-4BED-803D-2F7E9EFD325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Training Others on Sweetpotato Pests and Diseases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FC4CEC-ED4F-4904-85FE-A76E5EEBAF1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80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44168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BC028AAB-0E42-44C7-8FDB-E66EC82D94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Origin of Pest and Disease Problems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6D748B69-11E9-4577-95A1-89E98FEE976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Pests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B1E915D1-AB71-4BBF-B8D0-6F421B4B2B1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Blown in wind</a:t>
            </a:r>
          </a:p>
          <a:p>
            <a:r>
              <a:rPr lang="en-US" dirty="0"/>
              <a:t>Movement of infested soil</a:t>
            </a:r>
          </a:p>
          <a:p>
            <a:r>
              <a:rPr lang="en-US" dirty="0"/>
              <a:t>Plant materials</a:t>
            </a:r>
          </a:p>
          <a:p>
            <a:r>
              <a:rPr lang="en-US" dirty="0"/>
              <a:t>Tools</a:t>
            </a:r>
          </a:p>
          <a:p>
            <a:r>
              <a:rPr lang="en-US" dirty="0"/>
              <a:t>Shoes</a:t>
            </a:r>
          </a:p>
          <a:p>
            <a:r>
              <a:rPr lang="en-US" dirty="0"/>
              <a:t>Vehicles</a:t>
            </a:r>
          </a:p>
          <a:p>
            <a:r>
              <a:rPr lang="en-US" dirty="0"/>
              <a:t>Livestock</a:t>
            </a:r>
          </a:p>
          <a:p>
            <a:pPr lvl="1"/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4F8DD31-27DE-4FE3-8E0E-282A0687C28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Disease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887200A8-F935-4305-90B7-FC8A422C759C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/>
              <a:t>Spores</a:t>
            </a:r>
          </a:p>
          <a:p>
            <a:pPr lvl="1"/>
            <a:r>
              <a:rPr lang="en-US" dirty="0"/>
              <a:t>Blown in wind from diseased crops</a:t>
            </a:r>
          </a:p>
          <a:p>
            <a:pPr lvl="1"/>
            <a:r>
              <a:rPr lang="en-US" dirty="0"/>
              <a:t>Splashed up by heavy rain from leaf litter</a:t>
            </a:r>
          </a:p>
          <a:p>
            <a:r>
              <a:rPr lang="en-US" dirty="0"/>
              <a:t>Diseased planting material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951A77-2FDC-4CFA-98AD-8D9E5B23360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E5FEAE-2393-4031-B909-DB31E3BE2612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13401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IP-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CF1F4D"/>
      </a:accent1>
      <a:accent2>
        <a:srgbClr val="F59A1E"/>
      </a:accent2>
      <a:accent3>
        <a:srgbClr val="A5A5A5"/>
      </a:accent3>
      <a:accent4>
        <a:srgbClr val="FAB414"/>
      </a:accent4>
      <a:accent5>
        <a:srgbClr val="2600FF"/>
      </a:accent5>
      <a:accent6>
        <a:srgbClr val="A6CE3A"/>
      </a:accent6>
      <a:hlink>
        <a:srgbClr val="DE26FF"/>
      </a:hlink>
      <a:folHlink>
        <a:srgbClr val="C70CE8"/>
      </a:folHlink>
    </a:clrScheme>
    <a:fontScheme name="Custom 2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28040</TotalTime>
  <Words>4517</Words>
  <Application>Microsoft Office PowerPoint</Application>
  <PresentationFormat>On-screen Show (4:3)</PresentationFormat>
  <Paragraphs>594</Paragraphs>
  <Slides>80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80</vt:i4>
      </vt:variant>
    </vt:vector>
  </HeadingPairs>
  <TitlesOfParts>
    <vt:vector size="88" baseType="lpstr">
      <vt:lpstr>Arial</vt:lpstr>
      <vt:lpstr>Cabin</vt:lpstr>
      <vt:lpstr>Calibri</vt:lpstr>
      <vt:lpstr>Century Gothic</vt:lpstr>
      <vt:lpstr>Poppins</vt:lpstr>
      <vt:lpstr>Zilla Slab</vt:lpstr>
      <vt:lpstr>Zilla Slab Light</vt:lpstr>
      <vt:lpstr>Office Theme</vt:lpstr>
      <vt:lpstr>Important!</vt:lpstr>
      <vt:lpstr>Legend</vt:lpstr>
      <vt:lpstr>Legal </vt:lpstr>
      <vt:lpstr>Everything You Ever Wanted to Know About Sweetpotato</vt:lpstr>
      <vt:lpstr>Introduction</vt:lpstr>
      <vt:lpstr>Welcome</vt:lpstr>
      <vt:lpstr>Where Do Sweetpotato Pests and Diseases Come From and How Do They Spread?</vt:lpstr>
      <vt:lpstr>Objectives</vt:lpstr>
      <vt:lpstr>Origin of Pest and Disease Problems</vt:lpstr>
      <vt:lpstr>Insect Lifecycles</vt:lpstr>
      <vt:lpstr>Stages of Insect Lifecycles</vt:lpstr>
      <vt:lpstr>Metamorphosis: Process of Changing Form  </vt:lpstr>
      <vt:lpstr>Environmental Effects on Insect Development</vt:lpstr>
      <vt:lpstr>Controlling Pests</vt:lpstr>
      <vt:lpstr>The Role of Phytosanitary Officers</vt:lpstr>
      <vt:lpstr>Types of Plant Diseases</vt:lpstr>
      <vt:lpstr>Integrated Pest Management (IPM)</vt:lpstr>
      <vt:lpstr>PowerPoint Presentation</vt:lpstr>
      <vt:lpstr>Key Points</vt:lpstr>
      <vt:lpstr>Key Points (cont.)</vt:lpstr>
      <vt:lpstr>Key Points (cont.)</vt:lpstr>
      <vt:lpstr>How to Recognise and Manage Sweetpotato Weevils</vt:lpstr>
      <vt:lpstr>Objectives</vt:lpstr>
      <vt:lpstr>Identifying Sweetpotato Weevil (Adult Stage)</vt:lpstr>
      <vt:lpstr>Lifecycle of a Sweetpotato Weevil</vt:lpstr>
      <vt:lpstr>Infestation Symptoms</vt:lpstr>
      <vt:lpstr>Weevil Pest Management</vt:lpstr>
      <vt:lpstr>Rough Sweetpotato Weevil</vt:lpstr>
      <vt:lpstr>PowerPoint Presentation</vt:lpstr>
      <vt:lpstr>Key Points</vt:lpstr>
      <vt:lpstr>Key Points (cont.) </vt:lpstr>
      <vt:lpstr>How to Recognise and Manage Sweetpotato Viruses</vt:lpstr>
      <vt:lpstr>Objectives</vt:lpstr>
      <vt:lpstr>Biology and Lifecyle of a Virus</vt:lpstr>
      <vt:lpstr>Virus Recognition </vt:lpstr>
      <vt:lpstr>Main Types of Virus in Africa</vt:lpstr>
      <vt:lpstr>Prevention Techniques</vt:lpstr>
      <vt:lpstr>PowerPoint Presentation</vt:lpstr>
      <vt:lpstr>Key Points</vt:lpstr>
      <vt:lpstr>How to Recognise and Control Fungal Diseases</vt:lpstr>
      <vt:lpstr>Objectives</vt:lpstr>
      <vt:lpstr>Recognizing Fungal Disease</vt:lpstr>
      <vt:lpstr>3 major fungal infections </vt:lpstr>
      <vt:lpstr>Alternaria Fungal Infection</vt:lpstr>
      <vt:lpstr>Phomopsis Fungal Infection</vt:lpstr>
      <vt:lpstr>Black Rot Disease (Ceratocystis sp.)</vt:lpstr>
      <vt:lpstr>General Fungal Management</vt:lpstr>
      <vt:lpstr>PowerPoint Presentation</vt:lpstr>
      <vt:lpstr>Key Points</vt:lpstr>
      <vt:lpstr>How to Recognise and Manage Mole Rats</vt:lpstr>
      <vt:lpstr>Objectives</vt:lpstr>
      <vt:lpstr>Animal Infestation Description and Signs</vt:lpstr>
      <vt:lpstr>Rodent Control</vt:lpstr>
      <vt:lpstr>Rodent Control (cont.)</vt:lpstr>
      <vt:lpstr>PowerPoint Presentation</vt:lpstr>
      <vt:lpstr>Key Points</vt:lpstr>
      <vt:lpstr>Key Points (cont.)</vt:lpstr>
      <vt:lpstr>How to Recognise and Manage Erinose/ Hairiness/ Eriophyid Mites</vt:lpstr>
      <vt:lpstr>Objectives</vt:lpstr>
      <vt:lpstr>Recognizing Erinose/ Hairiness/ Eriophyid Mites</vt:lpstr>
      <vt:lpstr>How Erinose/ Hairiness/ Eriophyid Mites Spread</vt:lpstr>
      <vt:lpstr>Management of Erinose/ Hairiness/ Eriophyid Mites</vt:lpstr>
      <vt:lpstr>PowerPoint Presentation</vt:lpstr>
      <vt:lpstr>Key Points</vt:lpstr>
      <vt:lpstr>How to Recognise And Manage Sweetpotato Storage Pests</vt:lpstr>
      <vt:lpstr>Objectives</vt:lpstr>
      <vt:lpstr>Initial Product Condition and Monitoring</vt:lpstr>
      <vt:lpstr>Condition of Storage Containers</vt:lpstr>
      <vt:lpstr>Good Storage Hygiene</vt:lpstr>
      <vt:lpstr>Making Dried Sweetpotato Insect Resistant </vt:lpstr>
      <vt:lpstr>PowerPoint Presentation</vt:lpstr>
      <vt:lpstr>Key Points</vt:lpstr>
      <vt:lpstr>Gender and Diversity Aspects of Sweetpotato Pest and Disease Management</vt:lpstr>
      <vt:lpstr>Objectives</vt:lpstr>
      <vt:lpstr>Determining What Each Gender Already Knows </vt:lpstr>
      <vt:lpstr>Gender and Pesticides</vt:lpstr>
      <vt:lpstr>Key Points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Cody Jackson</dc:creator>
  <cp:lastModifiedBy>Kat</cp:lastModifiedBy>
  <cp:revision>1076</cp:revision>
  <dcterms:created xsi:type="dcterms:W3CDTF">2017-08-08T20:14:18Z</dcterms:created>
  <dcterms:modified xsi:type="dcterms:W3CDTF">2018-10-26T20:45:21Z</dcterms:modified>
</cp:coreProperties>
</file>