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0"/>
  </p:notesMasterIdLst>
  <p:sldIdLst>
    <p:sldId id="836" r:id="rId3"/>
    <p:sldId id="815" r:id="rId4"/>
    <p:sldId id="816" r:id="rId5"/>
    <p:sldId id="817" r:id="rId6"/>
    <p:sldId id="837" r:id="rId7"/>
    <p:sldId id="814" r:id="rId8"/>
    <p:sldId id="811" r:id="rId9"/>
    <p:sldId id="812" r:id="rId10"/>
    <p:sldId id="813" r:id="rId11"/>
    <p:sldId id="822" r:id="rId12"/>
    <p:sldId id="834" r:id="rId13"/>
    <p:sldId id="832" r:id="rId14"/>
    <p:sldId id="833" r:id="rId15"/>
    <p:sldId id="821" r:id="rId16"/>
    <p:sldId id="276" r:id="rId17"/>
    <p:sldId id="830" r:id="rId18"/>
    <p:sldId id="835"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62" d="100"/>
          <a:sy n="62" d="100"/>
        </p:scale>
        <p:origin x="828"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7DBFBA-2689-4BC0-947E-C59EB2D3B86B}" type="datetimeFigureOut">
              <a:rPr lang="en-US" smtClean="0"/>
              <a:t>1/29/2020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7D8F37-73E8-4215-B701-149EF5009955}" type="slidenum">
              <a:rPr lang="en-US" smtClean="0"/>
              <a:t>‹#›</a:t>
            </a:fld>
            <a:endParaRPr lang="en-US"/>
          </a:p>
        </p:txBody>
      </p:sp>
    </p:spTree>
    <p:extLst>
      <p:ext uri="{BB962C8B-B14F-4D97-AF65-F5344CB8AC3E}">
        <p14:creationId xmlns:p14="http://schemas.microsoft.com/office/powerpoint/2010/main" val="38136603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701675" y="4473575"/>
            <a:ext cx="5607050" cy="366077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970338" y="8829675"/>
            <a:ext cx="3038475" cy="4667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extLst>
      <p:ext uri="{BB962C8B-B14F-4D97-AF65-F5344CB8AC3E}">
        <p14:creationId xmlns:p14="http://schemas.microsoft.com/office/powerpoint/2010/main" val="965518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701675" y="4473575"/>
            <a:ext cx="5607050" cy="366077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970338" y="8829675"/>
            <a:ext cx="3038475" cy="4667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7144A6-807A-4D4F-8473-A29A3C75752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34959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Gender researchers: </a:t>
            </a:r>
            <a:r>
              <a:rPr lang="en-US" dirty="0"/>
              <a:t>The engine of the GENDER Platform, represented by the </a:t>
            </a:r>
            <a:r>
              <a:rPr lang="en-US" dirty="0" err="1"/>
              <a:t>centre</a:t>
            </a:r>
            <a:r>
              <a:rPr lang="en-US" dirty="0"/>
              <a:t> gender research coordinator and will link with the implementation team of the Platform, with module leaders and with work package coordinators. </a:t>
            </a:r>
          </a:p>
          <a:p>
            <a:r>
              <a:rPr lang="en-US" b="1" dirty="0"/>
              <a:t>Director with Implementation team:</a:t>
            </a:r>
            <a:r>
              <a:rPr lang="en-US" dirty="0"/>
              <a:t> The Platform will be led by the Platform director, with the support of a team including a communications specialist, a science manager, a full-time project manager-cum-M&amp;E expert and administration support.</a:t>
            </a:r>
          </a:p>
          <a:p>
            <a:r>
              <a:rPr lang="en-US" b="1" dirty="0"/>
              <a:t>Module leaders and work package coordinators: </a:t>
            </a:r>
            <a:r>
              <a:rPr lang="en-US" dirty="0"/>
              <a:t>Module leaders will provide scientific leadership and coordinate the work being done within each of the modules. They will be based in </a:t>
            </a:r>
            <a:r>
              <a:rPr lang="en-US" dirty="0" err="1"/>
              <a:t>centres</a:t>
            </a:r>
            <a:r>
              <a:rPr lang="en-US" dirty="0"/>
              <a:t> and be supported by work package coordinators. </a:t>
            </a:r>
          </a:p>
          <a:p>
            <a:r>
              <a:rPr lang="en-US" b="1" dirty="0"/>
              <a:t>Gender research coordinators: </a:t>
            </a:r>
            <a:r>
              <a:rPr lang="en-US" dirty="0"/>
              <a:t>Each CGIAR </a:t>
            </a:r>
            <a:r>
              <a:rPr lang="en-US" dirty="0" err="1"/>
              <a:t>centre</a:t>
            </a:r>
            <a:r>
              <a:rPr lang="en-US" dirty="0"/>
              <a:t> will nominate a gender research coordinator to represent it in the Platform. </a:t>
            </a:r>
          </a:p>
          <a:p>
            <a:r>
              <a:rPr lang="en-US" b="1" dirty="0"/>
              <a:t>Management committee: </a:t>
            </a:r>
            <a:r>
              <a:rPr lang="en-US" dirty="0"/>
              <a:t>The management committee will make all strategic decisions on the management of the Platform, including overall direction, work plans and resource allocations. </a:t>
            </a:r>
          </a:p>
          <a:p>
            <a:r>
              <a:rPr lang="en-US" b="1" dirty="0"/>
              <a:t>Scientific advisory committee: </a:t>
            </a:r>
            <a:r>
              <a:rPr lang="en-US" dirty="0"/>
              <a:t>The main role of the SAC is to provide scientific and strategic guidance to the management committee and feedback to the SMO. </a:t>
            </a:r>
          </a:p>
          <a:p>
            <a:r>
              <a:rPr lang="en-US" b="1" dirty="0"/>
              <a:t>General assembly: </a:t>
            </a:r>
            <a:r>
              <a:rPr lang="en-US" dirty="0"/>
              <a:t>Will link directly to the CGIAR general assembly once a year during the assembly’s annual meeting. </a:t>
            </a:r>
          </a:p>
          <a:p>
            <a:endParaRPr lang="en-US" dirty="0"/>
          </a:p>
        </p:txBody>
      </p:sp>
      <p:sp>
        <p:nvSpPr>
          <p:cNvPr id="4" name="Slide Number Placeholder 3"/>
          <p:cNvSpPr>
            <a:spLocks noGrp="1"/>
          </p:cNvSpPr>
          <p:nvPr>
            <p:ph type="sldNum" sz="quarter" idx="5"/>
          </p:nvPr>
        </p:nvSpPr>
        <p:spPr/>
        <p:txBody>
          <a:bodyPr/>
          <a:lstStyle/>
          <a:p>
            <a:fld id="{737144A6-807A-4D4F-8473-A29A3C75752D}" type="slidenum">
              <a:rPr lang="en-US" smtClean="0"/>
              <a:t>15</a:t>
            </a:fld>
            <a:endParaRPr lang="en-US"/>
          </a:p>
        </p:txBody>
      </p:sp>
    </p:spTree>
    <p:extLst>
      <p:ext uri="{BB962C8B-B14F-4D97-AF65-F5344CB8AC3E}">
        <p14:creationId xmlns:p14="http://schemas.microsoft.com/office/powerpoint/2010/main" val="37733853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B2DBD-209E-4BAD-B8F1-E88BEC7D58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4AD085A-D070-4DD2-964D-DA126B5E916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EA9ADA5-C65F-44E6-8A4D-478B493B7B38}"/>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5" name="Footer Placeholder 4">
            <a:extLst>
              <a:ext uri="{FF2B5EF4-FFF2-40B4-BE49-F238E27FC236}">
                <a16:creationId xmlns:a16="http://schemas.microsoft.com/office/drawing/2014/main" id="{F4967964-990F-4088-9B90-D29491BBE0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05DF68-D973-4CF6-8B66-D43A0D1FFCC4}"/>
              </a:ext>
            </a:extLst>
          </p:cNvPr>
          <p:cNvSpPr>
            <a:spLocks noGrp="1"/>
          </p:cNvSpPr>
          <p:nvPr>
            <p:ph type="sldNum" sz="quarter" idx="12"/>
          </p:nvPr>
        </p:nvSpPr>
        <p:spPr/>
        <p:txBody>
          <a:bodyPr/>
          <a:lstStyle/>
          <a:p>
            <a:fld id="{2813439E-6D38-4125-880B-1E2A5A20987E}" type="slidenum">
              <a:rPr lang="en-US" smtClean="0"/>
              <a:t>‹#›</a:t>
            </a:fld>
            <a:endParaRPr lang="en-US"/>
          </a:p>
        </p:txBody>
      </p:sp>
    </p:spTree>
    <p:extLst>
      <p:ext uri="{BB962C8B-B14F-4D97-AF65-F5344CB8AC3E}">
        <p14:creationId xmlns:p14="http://schemas.microsoft.com/office/powerpoint/2010/main" val="3344663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2B5415-2585-4CA8-BA00-0D76C3DA0A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CD2CAF9-CFC6-4924-BCA3-6368AB3303D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CD6E338-C901-4F47-BE90-49D8687E97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420A73-7480-4020-8072-591595FF0BC5}"/>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6" name="Footer Placeholder 5">
            <a:extLst>
              <a:ext uri="{FF2B5EF4-FFF2-40B4-BE49-F238E27FC236}">
                <a16:creationId xmlns:a16="http://schemas.microsoft.com/office/drawing/2014/main" id="{652BD14D-EE9C-40F8-ABCE-24C675025C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ECB7F6-766F-459D-A74C-1645EFC6F1FE}"/>
              </a:ext>
            </a:extLst>
          </p:cNvPr>
          <p:cNvSpPr>
            <a:spLocks noGrp="1"/>
          </p:cNvSpPr>
          <p:nvPr>
            <p:ph type="sldNum" sz="quarter" idx="12"/>
          </p:nvPr>
        </p:nvSpPr>
        <p:spPr/>
        <p:txBody>
          <a:bodyPr/>
          <a:lstStyle/>
          <a:p>
            <a:fld id="{2813439E-6D38-4125-880B-1E2A5A20987E}" type="slidenum">
              <a:rPr lang="en-US" smtClean="0"/>
              <a:t>‹#›</a:t>
            </a:fld>
            <a:endParaRPr lang="en-US"/>
          </a:p>
        </p:txBody>
      </p:sp>
    </p:spTree>
    <p:extLst>
      <p:ext uri="{BB962C8B-B14F-4D97-AF65-F5344CB8AC3E}">
        <p14:creationId xmlns:p14="http://schemas.microsoft.com/office/powerpoint/2010/main" val="700276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CCD46-E832-4297-A51D-F370EC49400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944F8AD-3839-44E7-81D1-CB8879AAC62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167394-4CC2-4A4C-AE47-F6F6E78D36B5}"/>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5" name="Footer Placeholder 4">
            <a:extLst>
              <a:ext uri="{FF2B5EF4-FFF2-40B4-BE49-F238E27FC236}">
                <a16:creationId xmlns:a16="http://schemas.microsoft.com/office/drawing/2014/main" id="{C9AEC361-8D33-4DB8-BB08-57534A1B3F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6361E9-A9F9-47AE-8C84-CFA1D82A108B}"/>
              </a:ext>
            </a:extLst>
          </p:cNvPr>
          <p:cNvSpPr>
            <a:spLocks noGrp="1"/>
          </p:cNvSpPr>
          <p:nvPr>
            <p:ph type="sldNum" sz="quarter" idx="12"/>
          </p:nvPr>
        </p:nvSpPr>
        <p:spPr/>
        <p:txBody>
          <a:bodyPr/>
          <a:lstStyle/>
          <a:p>
            <a:fld id="{2813439E-6D38-4125-880B-1E2A5A20987E}" type="slidenum">
              <a:rPr lang="en-US" smtClean="0"/>
              <a:t>‹#›</a:t>
            </a:fld>
            <a:endParaRPr lang="en-US"/>
          </a:p>
        </p:txBody>
      </p:sp>
    </p:spTree>
    <p:extLst>
      <p:ext uri="{BB962C8B-B14F-4D97-AF65-F5344CB8AC3E}">
        <p14:creationId xmlns:p14="http://schemas.microsoft.com/office/powerpoint/2010/main" val="29687750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8FCE1E0-6BE9-480B-BD35-F8F43A380CA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AA59724-D8D0-4AEF-B6BE-8DD6A7F5529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278DF4-BD55-4E7B-B5D6-971986D9C69D}"/>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5" name="Footer Placeholder 4">
            <a:extLst>
              <a:ext uri="{FF2B5EF4-FFF2-40B4-BE49-F238E27FC236}">
                <a16:creationId xmlns:a16="http://schemas.microsoft.com/office/drawing/2014/main" id="{4E0EB030-8293-42B5-BA0F-287C3CEF68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6467DF-B4C1-4541-A014-6FB4358A2FD6}"/>
              </a:ext>
            </a:extLst>
          </p:cNvPr>
          <p:cNvSpPr>
            <a:spLocks noGrp="1"/>
          </p:cNvSpPr>
          <p:nvPr>
            <p:ph type="sldNum" sz="quarter" idx="12"/>
          </p:nvPr>
        </p:nvSpPr>
        <p:spPr/>
        <p:txBody>
          <a:bodyPr/>
          <a:lstStyle/>
          <a:p>
            <a:fld id="{2813439E-6D38-4125-880B-1E2A5A20987E}" type="slidenum">
              <a:rPr lang="en-US" smtClean="0"/>
              <a:t>‹#›</a:t>
            </a:fld>
            <a:endParaRPr lang="en-US"/>
          </a:p>
        </p:txBody>
      </p:sp>
    </p:spTree>
    <p:extLst>
      <p:ext uri="{BB962C8B-B14F-4D97-AF65-F5344CB8AC3E}">
        <p14:creationId xmlns:p14="http://schemas.microsoft.com/office/powerpoint/2010/main" val="1316835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533ED6-29A7-4C61-8234-1E24FA71376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9C41253-BA14-47CF-A25F-02F3CB1151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A002009-3FF0-4A74-A656-AAA0D31AB510}"/>
              </a:ext>
            </a:extLst>
          </p:cNvPr>
          <p:cNvSpPr>
            <a:spLocks noGrp="1"/>
          </p:cNvSpPr>
          <p:nvPr>
            <p:ph type="dt" sz="half" idx="10"/>
          </p:nvPr>
        </p:nvSpPr>
        <p:spPr/>
        <p:txBody>
          <a:bodyPr/>
          <a:lstStyle/>
          <a:p>
            <a:fld id="{14C31466-1CDC-4163-9B4E-6A3F7496D8E7}" type="datetimeFigureOut">
              <a:rPr lang="en-US" smtClean="0"/>
              <a:t>1/29/2020</a:t>
            </a:fld>
            <a:endParaRPr lang="en-US"/>
          </a:p>
        </p:txBody>
      </p:sp>
      <p:sp>
        <p:nvSpPr>
          <p:cNvPr id="5" name="Footer Placeholder 4">
            <a:extLst>
              <a:ext uri="{FF2B5EF4-FFF2-40B4-BE49-F238E27FC236}">
                <a16:creationId xmlns:a16="http://schemas.microsoft.com/office/drawing/2014/main" id="{3E4338EA-AA62-49EF-91E6-5872B7C141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3D1C25-0E92-4BCC-8F85-70DDB239633D}"/>
              </a:ext>
            </a:extLst>
          </p:cNvPr>
          <p:cNvSpPr>
            <a:spLocks noGrp="1"/>
          </p:cNvSpPr>
          <p:nvPr>
            <p:ph type="sldNum" sz="quarter" idx="12"/>
          </p:nvPr>
        </p:nvSpPr>
        <p:spPr/>
        <p:txBody>
          <a:bodyPr/>
          <a:lstStyle/>
          <a:p>
            <a:fld id="{FA968F45-73F5-4CDC-AFA6-AA3E38A3D322}" type="slidenum">
              <a:rPr lang="en-US" smtClean="0"/>
              <a:t>‹#›</a:t>
            </a:fld>
            <a:endParaRPr lang="en-US"/>
          </a:p>
        </p:txBody>
      </p:sp>
    </p:spTree>
    <p:extLst>
      <p:ext uri="{BB962C8B-B14F-4D97-AF65-F5344CB8AC3E}">
        <p14:creationId xmlns:p14="http://schemas.microsoft.com/office/powerpoint/2010/main" val="11282781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B7F031-D042-4B42-AABE-46A03C00874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5CEBC8-345B-4D4A-88C4-437999709FA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DD5A2B-71ED-4208-8332-472518C18389}"/>
              </a:ext>
            </a:extLst>
          </p:cNvPr>
          <p:cNvSpPr>
            <a:spLocks noGrp="1"/>
          </p:cNvSpPr>
          <p:nvPr>
            <p:ph type="dt" sz="half" idx="10"/>
          </p:nvPr>
        </p:nvSpPr>
        <p:spPr/>
        <p:txBody>
          <a:bodyPr/>
          <a:lstStyle/>
          <a:p>
            <a:fld id="{14C31466-1CDC-4163-9B4E-6A3F7496D8E7}" type="datetimeFigureOut">
              <a:rPr lang="en-US" smtClean="0"/>
              <a:t>1/29/2020</a:t>
            </a:fld>
            <a:endParaRPr lang="en-US"/>
          </a:p>
        </p:txBody>
      </p:sp>
      <p:sp>
        <p:nvSpPr>
          <p:cNvPr id="5" name="Footer Placeholder 4">
            <a:extLst>
              <a:ext uri="{FF2B5EF4-FFF2-40B4-BE49-F238E27FC236}">
                <a16:creationId xmlns:a16="http://schemas.microsoft.com/office/drawing/2014/main" id="{F07FFF9A-3927-484A-88F5-08C2443234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BB9180-1751-4DF6-9273-39DF014D43CE}"/>
              </a:ext>
            </a:extLst>
          </p:cNvPr>
          <p:cNvSpPr>
            <a:spLocks noGrp="1"/>
          </p:cNvSpPr>
          <p:nvPr>
            <p:ph type="sldNum" sz="quarter" idx="12"/>
          </p:nvPr>
        </p:nvSpPr>
        <p:spPr/>
        <p:txBody>
          <a:bodyPr/>
          <a:lstStyle/>
          <a:p>
            <a:fld id="{FA968F45-73F5-4CDC-AFA6-AA3E38A3D322}" type="slidenum">
              <a:rPr lang="en-US" smtClean="0"/>
              <a:t>‹#›</a:t>
            </a:fld>
            <a:endParaRPr lang="en-US"/>
          </a:p>
        </p:txBody>
      </p:sp>
    </p:spTree>
    <p:extLst>
      <p:ext uri="{BB962C8B-B14F-4D97-AF65-F5344CB8AC3E}">
        <p14:creationId xmlns:p14="http://schemas.microsoft.com/office/powerpoint/2010/main" val="8616558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53629-2768-4E1E-B9C7-51E1C04D15F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17C2FC7-2311-4EB7-8B2B-6B2C1087050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1D8B955-5763-431C-B7C4-372D9A5F6906}"/>
              </a:ext>
            </a:extLst>
          </p:cNvPr>
          <p:cNvSpPr>
            <a:spLocks noGrp="1"/>
          </p:cNvSpPr>
          <p:nvPr>
            <p:ph type="dt" sz="half" idx="10"/>
          </p:nvPr>
        </p:nvSpPr>
        <p:spPr/>
        <p:txBody>
          <a:bodyPr/>
          <a:lstStyle/>
          <a:p>
            <a:fld id="{14C31466-1CDC-4163-9B4E-6A3F7496D8E7}" type="datetimeFigureOut">
              <a:rPr lang="en-US" smtClean="0"/>
              <a:t>1/29/2020</a:t>
            </a:fld>
            <a:endParaRPr lang="en-US"/>
          </a:p>
        </p:txBody>
      </p:sp>
      <p:sp>
        <p:nvSpPr>
          <p:cNvPr id="5" name="Footer Placeholder 4">
            <a:extLst>
              <a:ext uri="{FF2B5EF4-FFF2-40B4-BE49-F238E27FC236}">
                <a16:creationId xmlns:a16="http://schemas.microsoft.com/office/drawing/2014/main" id="{5E5542E2-3384-45F8-B9F2-9C55C12DB0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B2AA8B-3C59-4D4D-B699-ACA7E2F93656}"/>
              </a:ext>
            </a:extLst>
          </p:cNvPr>
          <p:cNvSpPr>
            <a:spLocks noGrp="1"/>
          </p:cNvSpPr>
          <p:nvPr>
            <p:ph type="sldNum" sz="quarter" idx="12"/>
          </p:nvPr>
        </p:nvSpPr>
        <p:spPr/>
        <p:txBody>
          <a:bodyPr/>
          <a:lstStyle/>
          <a:p>
            <a:fld id="{FA968F45-73F5-4CDC-AFA6-AA3E38A3D322}" type="slidenum">
              <a:rPr lang="en-US" smtClean="0"/>
              <a:t>‹#›</a:t>
            </a:fld>
            <a:endParaRPr lang="en-US"/>
          </a:p>
        </p:txBody>
      </p:sp>
    </p:spTree>
    <p:extLst>
      <p:ext uri="{BB962C8B-B14F-4D97-AF65-F5344CB8AC3E}">
        <p14:creationId xmlns:p14="http://schemas.microsoft.com/office/powerpoint/2010/main" val="26233357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22D94-67B8-4C8B-A1EB-D9BAF2DA115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7EF04B2-A8DD-48EB-8074-F11733CC5E2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2C5937B-261B-4EAA-9811-4AEFFD8551F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E158CA1-6CF3-4A1D-BFEA-3FBAF3C53741}"/>
              </a:ext>
            </a:extLst>
          </p:cNvPr>
          <p:cNvSpPr>
            <a:spLocks noGrp="1"/>
          </p:cNvSpPr>
          <p:nvPr>
            <p:ph type="dt" sz="half" idx="10"/>
          </p:nvPr>
        </p:nvSpPr>
        <p:spPr/>
        <p:txBody>
          <a:bodyPr/>
          <a:lstStyle/>
          <a:p>
            <a:fld id="{14C31466-1CDC-4163-9B4E-6A3F7496D8E7}" type="datetimeFigureOut">
              <a:rPr lang="en-US" smtClean="0"/>
              <a:t>1/29/2020</a:t>
            </a:fld>
            <a:endParaRPr lang="en-US"/>
          </a:p>
        </p:txBody>
      </p:sp>
      <p:sp>
        <p:nvSpPr>
          <p:cNvPr id="6" name="Footer Placeholder 5">
            <a:extLst>
              <a:ext uri="{FF2B5EF4-FFF2-40B4-BE49-F238E27FC236}">
                <a16:creationId xmlns:a16="http://schemas.microsoft.com/office/drawing/2014/main" id="{2B708828-555B-4305-BAAE-8A9D35319B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F4B5452-12C2-4C52-9233-FB256A986EFB}"/>
              </a:ext>
            </a:extLst>
          </p:cNvPr>
          <p:cNvSpPr>
            <a:spLocks noGrp="1"/>
          </p:cNvSpPr>
          <p:nvPr>
            <p:ph type="sldNum" sz="quarter" idx="12"/>
          </p:nvPr>
        </p:nvSpPr>
        <p:spPr/>
        <p:txBody>
          <a:bodyPr/>
          <a:lstStyle/>
          <a:p>
            <a:fld id="{FA968F45-73F5-4CDC-AFA6-AA3E38A3D322}" type="slidenum">
              <a:rPr lang="en-US" smtClean="0"/>
              <a:t>‹#›</a:t>
            </a:fld>
            <a:endParaRPr lang="en-US"/>
          </a:p>
        </p:txBody>
      </p:sp>
    </p:spTree>
    <p:extLst>
      <p:ext uri="{BB962C8B-B14F-4D97-AF65-F5344CB8AC3E}">
        <p14:creationId xmlns:p14="http://schemas.microsoft.com/office/powerpoint/2010/main" val="9045502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F7B565-C104-4D57-986D-FEB322065F1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06B24ED-8958-4F8D-8EDF-3520F715419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6EEBD0C-AE6E-4346-B5D6-9EAD641B4F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3A04037-8FD6-4444-A6AA-795044F4CD7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DED276F-D48A-49CF-ADA5-D7D148E92F2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F6390FB-3B7C-4056-B415-B4059A1109F4}"/>
              </a:ext>
            </a:extLst>
          </p:cNvPr>
          <p:cNvSpPr>
            <a:spLocks noGrp="1"/>
          </p:cNvSpPr>
          <p:nvPr>
            <p:ph type="dt" sz="half" idx="10"/>
          </p:nvPr>
        </p:nvSpPr>
        <p:spPr/>
        <p:txBody>
          <a:bodyPr/>
          <a:lstStyle/>
          <a:p>
            <a:fld id="{14C31466-1CDC-4163-9B4E-6A3F7496D8E7}" type="datetimeFigureOut">
              <a:rPr lang="en-US" smtClean="0"/>
              <a:t>1/29/2020</a:t>
            </a:fld>
            <a:endParaRPr lang="en-US"/>
          </a:p>
        </p:txBody>
      </p:sp>
      <p:sp>
        <p:nvSpPr>
          <p:cNvPr id="8" name="Footer Placeholder 7">
            <a:extLst>
              <a:ext uri="{FF2B5EF4-FFF2-40B4-BE49-F238E27FC236}">
                <a16:creationId xmlns:a16="http://schemas.microsoft.com/office/drawing/2014/main" id="{82EB7671-4654-4CF6-8C17-0FE2B4202D3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ED6918F-CDA9-4125-AA0C-165CC384417F}"/>
              </a:ext>
            </a:extLst>
          </p:cNvPr>
          <p:cNvSpPr>
            <a:spLocks noGrp="1"/>
          </p:cNvSpPr>
          <p:nvPr>
            <p:ph type="sldNum" sz="quarter" idx="12"/>
          </p:nvPr>
        </p:nvSpPr>
        <p:spPr/>
        <p:txBody>
          <a:bodyPr/>
          <a:lstStyle/>
          <a:p>
            <a:fld id="{FA968F45-73F5-4CDC-AFA6-AA3E38A3D322}" type="slidenum">
              <a:rPr lang="en-US" smtClean="0"/>
              <a:t>‹#›</a:t>
            </a:fld>
            <a:endParaRPr lang="en-US"/>
          </a:p>
        </p:txBody>
      </p:sp>
    </p:spTree>
    <p:extLst>
      <p:ext uri="{BB962C8B-B14F-4D97-AF65-F5344CB8AC3E}">
        <p14:creationId xmlns:p14="http://schemas.microsoft.com/office/powerpoint/2010/main" val="26618667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9158C-DEBA-4ED5-AD5E-E788C9605B8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F21D56E-6B31-4F22-B17E-058600E22E82}"/>
              </a:ext>
            </a:extLst>
          </p:cNvPr>
          <p:cNvSpPr>
            <a:spLocks noGrp="1"/>
          </p:cNvSpPr>
          <p:nvPr>
            <p:ph type="dt" sz="half" idx="10"/>
          </p:nvPr>
        </p:nvSpPr>
        <p:spPr/>
        <p:txBody>
          <a:bodyPr/>
          <a:lstStyle/>
          <a:p>
            <a:fld id="{14C31466-1CDC-4163-9B4E-6A3F7496D8E7}" type="datetimeFigureOut">
              <a:rPr lang="en-US" smtClean="0"/>
              <a:t>1/29/2020</a:t>
            </a:fld>
            <a:endParaRPr lang="en-US"/>
          </a:p>
        </p:txBody>
      </p:sp>
      <p:sp>
        <p:nvSpPr>
          <p:cNvPr id="4" name="Footer Placeholder 3">
            <a:extLst>
              <a:ext uri="{FF2B5EF4-FFF2-40B4-BE49-F238E27FC236}">
                <a16:creationId xmlns:a16="http://schemas.microsoft.com/office/drawing/2014/main" id="{0D828796-5397-4EED-ABBB-4D2C925EFCA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B946C81-13A3-4DCC-A26F-0800B835EE88}"/>
              </a:ext>
            </a:extLst>
          </p:cNvPr>
          <p:cNvSpPr>
            <a:spLocks noGrp="1"/>
          </p:cNvSpPr>
          <p:nvPr>
            <p:ph type="sldNum" sz="quarter" idx="12"/>
          </p:nvPr>
        </p:nvSpPr>
        <p:spPr/>
        <p:txBody>
          <a:bodyPr/>
          <a:lstStyle/>
          <a:p>
            <a:fld id="{FA968F45-73F5-4CDC-AFA6-AA3E38A3D322}" type="slidenum">
              <a:rPr lang="en-US" smtClean="0"/>
              <a:t>‹#›</a:t>
            </a:fld>
            <a:endParaRPr lang="en-US"/>
          </a:p>
        </p:txBody>
      </p:sp>
    </p:spTree>
    <p:extLst>
      <p:ext uri="{BB962C8B-B14F-4D97-AF65-F5344CB8AC3E}">
        <p14:creationId xmlns:p14="http://schemas.microsoft.com/office/powerpoint/2010/main" val="25162308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5867EC-75D8-426F-80F2-A5A2929EEA95}"/>
              </a:ext>
            </a:extLst>
          </p:cNvPr>
          <p:cNvSpPr>
            <a:spLocks noGrp="1"/>
          </p:cNvSpPr>
          <p:nvPr>
            <p:ph type="dt" sz="half" idx="10"/>
          </p:nvPr>
        </p:nvSpPr>
        <p:spPr/>
        <p:txBody>
          <a:bodyPr/>
          <a:lstStyle/>
          <a:p>
            <a:fld id="{14C31466-1CDC-4163-9B4E-6A3F7496D8E7}" type="datetimeFigureOut">
              <a:rPr lang="en-US" smtClean="0"/>
              <a:t>1/29/2020</a:t>
            </a:fld>
            <a:endParaRPr lang="en-US"/>
          </a:p>
        </p:txBody>
      </p:sp>
      <p:sp>
        <p:nvSpPr>
          <p:cNvPr id="3" name="Footer Placeholder 2">
            <a:extLst>
              <a:ext uri="{FF2B5EF4-FFF2-40B4-BE49-F238E27FC236}">
                <a16:creationId xmlns:a16="http://schemas.microsoft.com/office/drawing/2014/main" id="{19F997DA-A6C4-4FD4-A9B2-D20E69E1F54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1EF9AE7-2F5D-4E09-A6CB-551CC2F265BC}"/>
              </a:ext>
            </a:extLst>
          </p:cNvPr>
          <p:cNvSpPr>
            <a:spLocks noGrp="1"/>
          </p:cNvSpPr>
          <p:nvPr>
            <p:ph type="sldNum" sz="quarter" idx="12"/>
          </p:nvPr>
        </p:nvSpPr>
        <p:spPr/>
        <p:txBody>
          <a:bodyPr/>
          <a:lstStyle/>
          <a:p>
            <a:fld id="{FA968F45-73F5-4CDC-AFA6-AA3E38A3D322}" type="slidenum">
              <a:rPr lang="en-US" smtClean="0"/>
              <a:t>‹#›</a:t>
            </a:fld>
            <a:endParaRPr lang="en-US"/>
          </a:p>
        </p:txBody>
      </p:sp>
    </p:spTree>
    <p:extLst>
      <p:ext uri="{BB962C8B-B14F-4D97-AF65-F5344CB8AC3E}">
        <p14:creationId xmlns:p14="http://schemas.microsoft.com/office/powerpoint/2010/main" val="2086039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64816-B2A7-4FE0-8A17-283656DDE0A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1E4D12F-5656-498C-BBF5-1795C77F4404}"/>
              </a:ext>
            </a:extLst>
          </p:cNvPr>
          <p:cNvSpPr>
            <a:spLocks noGrp="1"/>
          </p:cNvSpPr>
          <p:nvPr>
            <p:ph idx="1"/>
          </p:nvPr>
        </p:nvSpPr>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1D97521-BF62-4157-AE6B-F633A573215B}"/>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5" name="Footer Placeholder 4">
            <a:extLst>
              <a:ext uri="{FF2B5EF4-FFF2-40B4-BE49-F238E27FC236}">
                <a16:creationId xmlns:a16="http://schemas.microsoft.com/office/drawing/2014/main" id="{7C95DC42-B173-42BC-9E99-B337955113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39D509-7652-40CF-9147-378E02DCB1A3}"/>
              </a:ext>
            </a:extLst>
          </p:cNvPr>
          <p:cNvSpPr>
            <a:spLocks noGrp="1"/>
          </p:cNvSpPr>
          <p:nvPr>
            <p:ph type="sldNum" sz="quarter" idx="12"/>
          </p:nvPr>
        </p:nvSpPr>
        <p:spPr/>
        <p:txBody>
          <a:bodyPr/>
          <a:lstStyle/>
          <a:p>
            <a:fld id="{2813439E-6D38-4125-880B-1E2A5A20987E}" type="slidenum">
              <a:rPr lang="en-US" smtClean="0"/>
              <a:t>‹#›</a:t>
            </a:fld>
            <a:endParaRPr lang="en-US"/>
          </a:p>
        </p:txBody>
      </p:sp>
      <p:pic>
        <p:nvPicPr>
          <p:cNvPr id="7" name="Picture 6" descr="GENDER-Logo.png">
            <a:extLst>
              <a:ext uri="{FF2B5EF4-FFF2-40B4-BE49-F238E27FC236}">
                <a16:creationId xmlns:a16="http://schemas.microsoft.com/office/drawing/2014/main" id="{B15CD736-C079-4635-8516-2503228E16C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604809" y="159095"/>
            <a:ext cx="2170074" cy="1080858"/>
          </a:xfrm>
          <a:prstGeom prst="rect">
            <a:avLst/>
          </a:prstGeom>
        </p:spPr>
      </p:pic>
    </p:spTree>
    <p:extLst>
      <p:ext uri="{BB962C8B-B14F-4D97-AF65-F5344CB8AC3E}">
        <p14:creationId xmlns:p14="http://schemas.microsoft.com/office/powerpoint/2010/main" val="42058659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289A4-D4D4-4147-8284-D016A7DDF1F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BBA202A-1E2A-4551-8ECA-6CD2FD30102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33CAA9E-C8D3-43B3-9142-1FA813F04E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A4B6E9-06AB-4323-9E00-08E6FF6FF0AF}"/>
              </a:ext>
            </a:extLst>
          </p:cNvPr>
          <p:cNvSpPr>
            <a:spLocks noGrp="1"/>
          </p:cNvSpPr>
          <p:nvPr>
            <p:ph type="dt" sz="half" idx="10"/>
          </p:nvPr>
        </p:nvSpPr>
        <p:spPr/>
        <p:txBody>
          <a:bodyPr/>
          <a:lstStyle/>
          <a:p>
            <a:fld id="{14C31466-1CDC-4163-9B4E-6A3F7496D8E7}" type="datetimeFigureOut">
              <a:rPr lang="en-US" smtClean="0"/>
              <a:t>1/29/2020</a:t>
            </a:fld>
            <a:endParaRPr lang="en-US"/>
          </a:p>
        </p:txBody>
      </p:sp>
      <p:sp>
        <p:nvSpPr>
          <p:cNvPr id="6" name="Footer Placeholder 5">
            <a:extLst>
              <a:ext uri="{FF2B5EF4-FFF2-40B4-BE49-F238E27FC236}">
                <a16:creationId xmlns:a16="http://schemas.microsoft.com/office/drawing/2014/main" id="{49460071-526D-435F-AF3A-9590798621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76A440-4A68-4EFC-8CF4-DF7285ECC0B6}"/>
              </a:ext>
            </a:extLst>
          </p:cNvPr>
          <p:cNvSpPr>
            <a:spLocks noGrp="1"/>
          </p:cNvSpPr>
          <p:nvPr>
            <p:ph type="sldNum" sz="quarter" idx="12"/>
          </p:nvPr>
        </p:nvSpPr>
        <p:spPr/>
        <p:txBody>
          <a:bodyPr/>
          <a:lstStyle/>
          <a:p>
            <a:fld id="{FA968F45-73F5-4CDC-AFA6-AA3E38A3D322}" type="slidenum">
              <a:rPr lang="en-US" smtClean="0"/>
              <a:t>‹#›</a:t>
            </a:fld>
            <a:endParaRPr lang="en-US"/>
          </a:p>
        </p:txBody>
      </p:sp>
    </p:spTree>
    <p:extLst>
      <p:ext uri="{BB962C8B-B14F-4D97-AF65-F5344CB8AC3E}">
        <p14:creationId xmlns:p14="http://schemas.microsoft.com/office/powerpoint/2010/main" val="23627829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815D7-858D-42B3-85EC-35675F9434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BA30B21-EE79-4D6C-AA83-9D4576E459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E4EFBC0-A4DD-48DB-B2A8-AFC8C257F9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B9CD40B-E7C8-43B8-BEB9-B4D7B3442494}"/>
              </a:ext>
            </a:extLst>
          </p:cNvPr>
          <p:cNvSpPr>
            <a:spLocks noGrp="1"/>
          </p:cNvSpPr>
          <p:nvPr>
            <p:ph type="dt" sz="half" idx="10"/>
          </p:nvPr>
        </p:nvSpPr>
        <p:spPr/>
        <p:txBody>
          <a:bodyPr/>
          <a:lstStyle/>
          <a:p>
            <a:fld id="{14C31466-1CDC-4163-9B4E-6A3F7496D8E7}" type="datetimeFigureOut">
              <a:rPr lang="en-US" smtClean="0"/>
              <a:t>1/29/2020</a:t>
            </a:fld>
            <a:endParaRPr lang="en-US"/>
          </a:p>
        </p:txBody>
      </p:sp>
      <p:sp>
        <p:nvSpPr>
          <p:cNvPr id="6" name="Footer Placeholder 5">
            <a:extLst>
              <a:ext uri="{FF2B5EF4-FFF2-40B4-BE49-F238E27FC236}">
                <a16:creationId xmlns:a16="http://schemas.microsoft.com/office/drawing/2014/main" id="{3F486147-DF87-49BB-878B-806A742924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79786E-F79F-4D69-99B2-CD84AECE1951}"/>
              </a:ext>
            </a:extLst>
          </p:cNvPr>
          <p:cNvSpPr>
            <a:spLocks noGrp="1"/>
          </p:cNvSpPr>
          <p:nvPr>
            <p:ph type="sldNum" sz="quarter" idx="12"/>
          </p:nvPr>
        </p:nvSpPr>
        <p:spPr/>
        <p:txBody>
          <a:bodyPr/>
          <a:lstStyle/>
          <a:p>
            <a:fld id="{FA968F45-73F5-4CDC-AFA6-AA3E38A3D322}" type="slidenum">
              <a:rPr lang="en-US" smtClean="0"/>
              <a:t>‹#›</a:t>
            </a:fld>
            <a:endParaRPr lang="en-US"/>
          </a:p>
        </p:txBody>
      </p:sp>
    </p:spTree>
    <p:extLst>
      <p:ext uri="{BB962C8B-B14F-4D97-AF65-F5344CB8AC3E}">
        <p14:creationId xmlns:p14="http://schemas.microsoft.com/office/powerpoint/2010/main" val="10359565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12CD8-00B6-4616-8309-F5A90DC5359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D992CCE-0BAB-4394-8032-F1AB9CE3B70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2A701E-08B6-486A-8F8A-F12F41CDA3AF}"/>
              </a:ext>
            </a:extLst>
          </p:cNvPr>
          <p:cNvSpPr>
            <a:spLocks noGrp="1"/>
          </p:cNvSpPr>
          <p:nvPr>
            <p:ph type="dt" sz="half" idx="10"/>
          </p:nvPr>
        </p:nvSpPr>
        <p:spPr/>
        <p:txBody>
          <a:bodyPr/>
          <a:lstStyle/>
          <a:p>
            <a:fld id="{14C31466-1CDC-4163-9B4E-6A3F7496D8E7}" type="datetimeFigureOut">
              <a:rPr lang="en-US" smtClean="0"/>
              <a:t>1/29/2020</a:t>
            </a:fld>
            <a:endParaRPr lang="en-US"/>
          </a:p>
        </p:txBody>
      </p:sp>
      <p:sp>
        <p:nvSpPr>
          <p:cNvPr id="5" name="Footer Placeholder 4">
            <a:extLst>
              <a:ext uri="{FF2B5EF4-FFF2-40B4-BE49-F238E27FC236}">
                <a16:creationId xmlns:a16="http://schemas.microsoft.com/office/drawing/2014/main" id="{4C29AB3A-3906-4CCC-9405-0566E79507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37ECCD-4077-48E4-B516-3B77514F380A}"/>
              </a:ext>
            </a:extLst>
          </p:cNvPr>
          <p:cNvSpPr>
            <a:spLocks noGrp="1"/>
          </p:cNvSpPr>
          <p:nvPr>
            <p:ph type="sldNum" sz="quarter" idx="12"/>
          </p:nvPr>
        </p:nvSpPr>
        <p:spPr/>
        <p:txBody>
          <a:bodyPr/>
          <a:lstStyle/>
          <a:p>
            <a:fld id="{FA968F45-73F5-4CDC-AFA6-AA3E38A3D322}" type="slidenum">
              <a:rPr lang="en-US" smtClean="0"/>
              <a:t>‹#›</a:t>
            </a:fld>
            <a:endParaRPr lang="en-US"/>
          </a:p>
        </p:txBody>
      </p:sp>
    </p:spTree>
    <p:extLst>
      <p:ext uri="{BB962C8B-B14F-4D97-AF65-F5344CB8AC3E}">
        <p14:creationId xmlns:p14="http://schemas.microsoft.com/office/powerpoint/2010/main" val="3861740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B43ACF5-CD83-457B-B63B-0656DD890BC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966FE85-458C-474C-A6C3-904E318AFB6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3E52F5-CC87-406A-A8D9-58374DD8A5E8}"/>
              </a:ext>
            </a:extLst>
          </p:cNvPr>
          <p:cNvSpPr>
            <a:spLocks noGrp="1"/>
          </p:cNvSpPr>
          <p:nvPr>
            <p:ph type="dt" sz="half" idx="10"/>
          </p:nvPr>
        </p:nvSpPr>
        <p:spPr/>
        <p:txBody>
          <a:bodyPr/>
          <a:lstStyle/>
          <a:p>
            <a:fld id="{14C31466-1CDC-4163-9B4E-6A3F7496D8E7}" type="datetimeFigureOut">
              <a:rPr lang="en-US" smtClean="0"/>
              <a:t>1/29/2020</a:t>
            </a:fld>
            <a:endParaRPr lang="en-US"/>
          </a:p>
        </p:txBody>
      </p:sp>
      <p:sp>
        <p:nvSpPr>
          <p:cNvPr id="5" name="Footer Placeholder 4">
            <a:extLst>
              <a:ext uri="{FF2B5EF4-FFF2-40B4-BE49-F238E27FC236}">
                <a16:creationId xmlns:a16="http://schemas.microsoft.com/office/drawing/2014/main" id="{C771EF09-CFE2-4CF0-9A76-454F0C4FB0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9ED0123-5A13-4C4B-AACB-9A2F952C221B}"/>
              </a:ext>
            </a:extLst>
          </p:cNvPr>
          <p:cNvSpPr>
            <a:spLocks noGrp="1"/>
          </p:cNvSpPr>
          <p:nvPr>
            <p:ph type="sldNum" sz="quarter" idx="12"/>
          </p:nvPr>
        </p:nvSpPr>
        <p:spPr/>
        <p:txBody>
          <a:bodyPr/>
          <a:lstStyle/>
          <a:p>
            <a:fld id="{FA968F45-73F5-4CDC-AFA6-AA3E38A3D322}" type="slidenum">
              <a:rPr lang="en-US" smtClean="0"/>
              <a:t>‹#›</a:t>
            </a:fld>
            <a:endParaRPr lang="en-US"/>
          </a:p>
        </p:txBody>
      </p:sp>
    </p:spTree>
    <p:extLst>
      <p:ext uri="{BB962C8B-B14F-4D97-AF65-F5344CB8AC3E}">
        <p14:creationId xmlns:p14="http://schemas.microsoft.com/office/powerpoint/2010/main" val="1502214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A51F9-6C37-45E5-A278-C9E6C4F9FDD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DEC1DAE-3E32-4300-91A7-39C8B2768A5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54DF3A-FE73-4A4D-8A3B-2D8D2C96656B}"/>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5" name="Footer Placeholder 4">
            <a:extLst>
              <a:ext uri="{FF2B5EF4-FFF2-40B4-BE49-F238E27FC236}">
                <a16:creationId xmlns:a16="http://schemas.microsoft.com/office/drawing/2014/main" id="{9E5D82D0-22E3-4153-88BC-A1576EC490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D1B567-74C2-4731-ADF6-E625A4CF8E32}"/>
              </a:ext>
            </a:extLst>
          </p:cNvPr>
          <p:cNvSpPr>
            <a:spLocks noGrp="1"/>
          </p:cNvSpPr>
          <p:nvPr>
            <p:ph type="sldNum" sz="quarter" idx="12"/>
          </p:nvPr>
        </p:nvSpPr>
        <p:spPr/>
        <p:txBody>
          <a:bodyPr/>
          <a:lstStyle/>
          <a:p>
            <a:fld id="{2813439E-6D38-4125-880B-1E2A5A20987E}" type="slidenum">
              <a:rPr lang="en-US" smtClean="0"/>
              <a:t>‹#›</a:t>
            </a:fld>
            <a:endParaRPr lang="en-US"/>
          </a:p>
        </p:txBody>
      </p:sp>
    </p:spTree>
    <p:extLst>
      <p:ext uri="{BB962C8B-B14F-4D97-AF65-F5344CB8AC3E}">
        <p14:creationId xmlns:p14="http://schemas.microsoft.com/office/powerpoint/2010/main" val="13733473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BDD34-C1BA-4D1A-A069-385AD9F8922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439E4D4-DD07-4EEA-AE70-E5DBA43AC5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2DB581E-8627-4373-AB3F-D3E533BF92C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6B84EA7-21DE-4EA6-A78C-8B31142235A7}"/>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6" name="Footer Placeholder 5">
            <a:extLst>
              <a:ext uri="{FF2B5EF4-FFF2-40B4-BE49-F238E27FC236}">
                <a16:creationId xmlns:a16="http://schemas.microsoft.com/office/drawing/2014/main" id="{DAC979A0-0B6F-488A-B584-A2800A7760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2ACF39-3029-484A-AB1A-0AB839B73204}"/>
              </a:ext>
            </a:extLst>
          </p:cNvPr>
          <p:cNvSpPr>
            <a:spLocks noGrp="1"/>
          </p:cNvSpPr>
          <p:nvPr>
            <p:ph type="sldNum" sz="quarter" idx="12"/>
          </p:nvPr>
        </p:nvSpPr>
        <p:spPr/>
        <p:txBody>
          <a:bodyPr/>
          <a:lstStyle/>
          <a:p>
            <a:fld id="{2813439E-6D38-4125-880B-1E2A5A20987E}" type="slidenum">
              <a:rPr lang="en-US" smtClean="0"/>
              <a:t>‹#›</a:t>
            </a:fld>
            <a:endParaRPr lang="en-US"/>
          </a:p>
        </p:txBody>
      </p:sp>
    </p:spTree>
    <p:extLst>
      <p:ext uri="{BB962C8B-B14F-4D97-AF65-F5344CB8AC3E}">
        <p14:creationId xmlns:p14="http://schemas.microsoft.com/office/powerpoint/2010/main" val="363396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A69B7-37EE-4054-B6B0-6979FFF47D1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FD02331-3214-4EF1-A90C-FC64E8EEAFF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F357221-55F7-401E-B5DF-CF53C0BC35F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78C7E13-02F6-4C8A-B638-672CB41C60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D934CC6-4E04-410F-92BB-404EDA77CFE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487DA65-B400-4DA9-B4E1-13DCE5E824C5}"/>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8" name="Footer Placeholder 7">
            <a:extLst>
              <a:ext uri="{FF2B5EF4-FFF2-40B4-BE49-F238E27FC236}">
                <a16:creationId xmlns:a16="http://schemas.microsoft.com/office/drawing/2014/main" id="{800B0AAA-63B8-401C-8C98-90A5606F4F6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AF6E2D7-9848-4E02-BEA2-73EA3BE3F56A}"/>
              </a:ext>
            </a:extLst>
          </p:cNvPr>
          <p:cNvSpPr>
            <a:spLocks noGrp="1"/>
          </p:cNvSpPr>
          <p:nvPr>
            <p:ph type="sldNum" sz="quarter" idx="12"/>
          </p:nvPr>
        </p:nvSpPr>
        <p:spPr/>
        <p:txBody>
          <a:bodyPr/>
          <a:lstStyle/>
          <a:p>
            <a:fld id="{2813439E-6D38-4125-880B-1E2A5A20987E}" type="slidenum">
              <a:rPr lang="en-US" smtClean="0"/>
              <a:t>‹#›</a:t>
            </a:fld>
            <a:endParaRPr lang="en-US"/>
          </a:p>
        </p:txBody>
      </p:sp>
    </p:spTree>
    <p:extLst>
      <p:ext uri="{BB962C8B-B14F-4D97-AF65-F5344CB8AC3E}">
        <p14:creationId xmlns:p14="http://schemas.microsoft.com/office/powerpoint/2010/main" val="9312240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1D057-C7D2-468C-BBDA-A4D566EE87C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8755F8C-2933-4626-B2BC-B407E75A58A3}"/>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4" name="Footer Placeholder 3">
            <a:extLst>
              <a:ext uri="{FF2B5EF4-FFF2-40B4-BE49-F238E27FC236}">
                <a16:creationId xmlns:a16="http://schemas.microsoft.com/office/drawing/2014/main" id="{697973AE-D495-4CF3-BB84-026A4C02E78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77AFF9E-3B75-4AE7-9BDE-69E4C4FAF568}"/>
              </a:ext>
            </a:extLst>
          </p:cNvPr>
          <p:cNvSpPr>
            <a:spLocks noGrp="1"/>
          </p:cNvSpPr>
          <p:nvPr>
            <p:ph type="sldNum" sz="quarter" idx="12"/>
          </p:nvPr>
        </p:nvSpPr>
        <p:spPr/>
        <p:txBody>
          <a:bodyPr/>
          <a:lstStyle/>
          <a:p>
            <a:fld id="{2813439E-6D38-4125-880B-1E2A5A20987E}" type="slidenum">
              <a:rPr lang="en-US" smtClean="0"/>
              <a:t>‹#›</a:t>
            </a:fld>
            <a:endParaRPr lang="en-US"/>
          </a:p>
        </p:txBody>
      </p:sp>
    </p:spTree>
    <p:extLst>
      <p:ext uri="{BB962C8B-B14F-4D97-AF65-F5344CB8AC3E}">
        <p14:creationId xmlns:p14="http://schemas.microsoft.com/office/powerpoint/2010/main" val="3362271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F63B7D-26A4-4396-BEBE-51FE476BE4DB}"/>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3" name="Footer Placeholder 2">
            <a:extLst>
              <a:ext uri="{FF2B5EF4-FFF2-40B4-BE49-F238E27FC236}">
                <a16:creationId xmlns:a16="http://schemas.microsoft.com/office/drawing/2014/main" id="{81E50692-9B51-457A-9AED-ECD6342681E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C2DA238-0941-4688-9F36-4FD96736803E}"/>
              </a:ext>
            </a:extLst>
          </p:cNvPr>
          <p:cNvSpPr>
            <a:spLocks noGrp="1"/>
          </p:cNvSpPr>
          <p:nvPr>
            <p:ph type="sldNum" sz="quarter" idx="12"/>
          </p:nvPr>
        </p:nvSpPr>
        <p:spPr/>
        <p:txBody>
          <a:bodyPr/>
          <a:lstStyle/>
          <a:p>
            <a:fld id="{2813439E-6D38-4125-880B-1E2A5A20987E}" type="slidenum">
              <a:rPr lang="en-US" smtClean="0"/>
              <a:t>‹#›</a:t>
            </a:fld>
            <a:endParaRPr lang="en-US"/>
          </a:p>
        </p:txBody>
      </p:sp>
    </p:spTree>
    <p:extLst>
      <p:ext uri="{BB962C8B-B14F-4D97-AF65-F5344CB8AC3E}">
        <p14:creationId xmlns:p14="http://schemas.microsoft.com/office/powerpoint/2010/main" val="3941647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D200E-FCDB-4A60-92A9-7D00E66922D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4CEC005-3EDB-4F39-AA22-7DA50312082A}"/>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4" name="Footer Placeholder 3">
            <a:extLst>
              <a:ext uri="{FF2B5EF4-FFF2-40B4-BE49-F238E27FC236}">
                <a16:creationId xmlns:a16="http://schemas.microsoft.com/office/drawing/2014/main" id="{5E33DB7B-3A6B-4442-902C-ED2769A6E84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C10147E-F75D-47C6-B573-1AF5A4DA3E6C}"/>
              </a:ext>
            </a:extLst>
          </p:cNvPr>
          <p:cNvSpPr>
            <a:spLocks noGrp="1"/>
          </p:cNvSpPr>
          <p:nvPr>
            <p:ph type="sldNum" sz="quarter" idx="12"/>
          </p:nvPr>
        </p:nvSpPr>
        <p:spPr/>
        <p:txBody>
          <a:bodyPr/>
          <a:lstStyle/>
          <a:p>
            <a:fld id="{2813439E-6D38-4125-880B-1E2A5A20987E}" type="slidenum">
              <a:rPr lang="en-US" smtClean="0"/>
              <a:t>‹#›</a:t>
            </a:fld>
            <a:endParaRPr lang="en-US"/>
          </a:p>
        </p:txBody>
      </p:sp>
    </p:spTree>
    <p:extLst>
      <p:ext uri="{BB962C8B-B14F-4D97-AF65-F5344CB8AC3E}">
        <p14:creationId xmlns:p14="http://schemas.microsoft.com/office/powerpoint/2010/main" val="1494038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A6E1C-A843-49B3-8429-D9ED338087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AB31019-EC84-4965-8C04-4DAB81C105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5314112-439A-42DE-82B6-CC46AFBB6F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9FED793-E06F-4F72-8E21-B93089358DEB}"/>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6" name="Footer Placeholder 5">
            <a:extLst>
              <a:ext uri="{FF2B5EF4-FFF2-40B4-BE49-F238E27FC236}">
                <a16:creationId xmlns:a16="http://schemas.microsoft.com/office/drawing/2014/main" id="{1D36D438-9494-432C-B086-849A4B01EC6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618285-4286-46B5-8967-D83D3B26F07C}"/>
              </a:ext>
            </a:extLst>
          </p:cNvPr>
          <p:cNvSpPr>
            <a:spLocks noGrp="1"/>
          </p:cNvSpPr>
          <p:nvPr>
            <p:ph type="sldNum" sz="quarter" idx="12"/>
          </p:nvPr>
        </p:nvSpPr>
        <p:spPr/>
        <p:txBody>
          <a:bodyPr/>
          <a:lstStyle/>
          <a:p>
            <a:fld id="{2813439E-6D38-4125-880B-1E2A5A20987E}" type="slidenum">
              <a:rPr lang="en-US" smtClean="0"/>
              <a:t>‹#›</a:t>
            </a:fld>
            <a:endParaRPr lang="en-US"/>
          </a:p>
        </p:txBody>
      </p:sp>
    </p:spTree>
    <p:extLst>
      <p:ext uri="{BB962C8B-B14F-4D97-AF65-F5344CB8AC3E}">
        <p14:creationId xmlns:p14="http://schemas.microsoft.com/office/powerpoint/2010/main" val="3753159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B0986C1-A3FF-467B-A34F-B87ABCBDB8D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E0D2BB4-4CC6-4A67-871D-395A77105B7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5318C9-6B27-4C31-B236-7A14965C08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CC50B6-F81E-4853-9729-80E4EDA23E59}" type="datetimeFigureOut">
              <a:rPr lang="en-US" smtClean="0"/>
              <a:t>1/29/2020</a:t>
            </a:fld>
            <a:endParaRPr lang="en-US"/>
          </a:p>
        </p:txBody>
      </p:sp>
      <p:sp>
        <p:nvSpPr>
          <p:cNvPr id="5" name="Footer Placeholder 4">
            <a:extLst>
              <a:ext uri="{FF2B5EF4-FFF2-40B4-BE49-F238E27FC236}">
                <a16:creationId xmlns:a16="http://schemas.microsoft.com/office/drawing/2014/main" id="{312BAE9C-014E-49BE-BF27-19E9046751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7A10D32-078E-4FEA-8005-927EA7A935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13439E-6D38-4125-880B-1E2A5A20987E}" type="slidenum">
              <a:rPr lang="en-US" smtClean="0"/>
              <a:t>‹#›</a:t>
            </a:fld>
            <a:endParaRPr lang="en-US"/>
          </a:p>
        </p:txBody>
      </p:sp>
      <p:pic>
        <p:nvPicPr>
          <p:cNvPr id="7" name="Picture 6" descr="GENDER-Logo.png">
            <a:extLst>
              <a:ext uri="{FF2B5EF4-FFF2-40B4-BE49-F238E27FC236}">
                <a16:creationId xmlns:a16="http://schemas.microsoft.com/office/drawing/2014/main" id="{55A53019-19E5-41AC-8565-BB84291609E0}"/>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9604809" y="159095"/>
            <a:ext cx="2170074" cy="1080858"/>
          </a:xfrm>
          <a:prstGeom prst="rect">
            <a:avLst/>
          </a:prstGeom>
        </p:spPr>
      </p:pic>
    </p:spTree>
    <p:extLst>
      <p:ext uri="{BB962C8B-B14F-4D97-AF65-F5344CB8AC3E}">
        <p14:creationId xmlns:p14="http://schemas.microsoft.com/office/powerpoint/2010/main" val="116457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810E2D5-B3CC-4343-9205-88557D1465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4590FED-7048-4833-8D1B-AD471D95D2E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FC0A25-E2F4-4D1C-A8C3-0B36B0256B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C31466-1CDC-4163-9B4E-6A3F7496D8E7}" type="datetimeFigureOut">
              <a:rPr lang="en-US" smtClean="0"/>
              <a:t>1/29/2020</a:t>
            </a:fld>
            <a:endParaRPr lang="en-US"/>
          </a:p>
        </p:txBody>
      </p:sp>
      <p:sp>
        <p:nvSpPr>
          <p:cNvPr id="5" name="Footer Placeholder 4">
            <a:extLst>
              <a:ext uri="{FF2B5EF4-FFF2-40B4-BE49-F238E27FC236}">
                <a16:creationId xmlns:a16="http://schemas.microsoft.com/office/drawing/2014/main" id="{33C3A94B-1FD4-4C91-A9A5-436B2BCB3BC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7B7D742-E523-461D-BF32-3340E28394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968F45-73F5-4CDC-AFA6-AA3E38A3D322}" type="slidenum">
              <a:rPr lang="en-US" smtClean="0"/>
              <a:t>‹#›</a:t>
            </a:fld>
            <a:endParaRPr lang="en-US"/>
          </a:p>
        </p:txBody>
      </p:sp>
    </p:spTree>
    <p:extLst>
      <p:ext uri="{BB962C8B-B14F-4D97-AF65-F5344CB8AC3E}">
        <p14:creationId xmlns:p14="http://schemas.microsoft.com/office/powerpoint/2010/main" val="369503448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cgiar.org/funders" TargetMode="External"/><Relationship Id="rId2" Type="http://schemas.openxmlformats.org/officeDocument/2006/relationships/hyperlink" Target="http://www.cgiar.org/about-us/our-funders" TargetMode="External"/><Relationship Id="rId1" Type="http://schemas.openxmlformats.org/officeDocument/2006/relationships/slideLayout" Target="../slideLayouts/slideLayout2.xml"/><Relationship Id="rId5" Type="http://schemas.openxmlformats.org/officeDocument/2006/relationships/image" Target="cid:image001.png@01D16D8C.9C905A10"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50E44-0246-4A4B-8EF3-6E2E28341826}"/>
              </a:ext>
            </a:extLst>
          </p:cNvPr>
          <p:cNvSpPr>
            <a:spLocks noGrp="1"/>
          </p:cNvSpPr>
          <p:nvPr>
            <p:ph type="ctrTitle"/>
          </p:nvPr>
        </p:nvSpPr>
        <p:spPr>
          <a:xfrm>
            <a:off x="1524000" y="1122363"/>
            <a:ext cx="9144000" cy="1322886"/>
          </a:xfrm>
        </p:spPr>
        <p:txBody>
          <a:bodyPr>
            <a:normAutofit/>
          </a:bodyPr>
          <a:lstStyle/>
          <a:p>
            <a:r>
              <a:rPr lang="en-GB" sz="2400" dirty="0"/>
              <a:t>Generating Evidence and New Directions for Equitable Results</a:t>
            </a:r>
            <a:endParaRPr lang="en-US" sz="2400" dirty="0"/>
          </a:p>
        </p:txBody>
      </p:sp>
      <p:sp>
        <p:nvSpPr>
          <p:cNvPr id="3" name="Subtitle 2">
            <a:extLst>
              <a:ext uri="{FF2B5EF4-FFF2-40B4-BE49-F238E27FC236}">
                <a16:creationId xmlns:a16="http://schemas.microsoft.com/office/drawing/2014/main" id="{CF944991-226B-4D60-B072-1E653C43D25A}"/>
              </a:ext>
            </a:extLst>
          </p:cNvPr>
          <p:cNvSpPr>
            <a:spLocks noGrp="1"/>
          </p:cNvSpPr>
          <p:nvPr>
            <p:ph type="subTitle" idx="1"/>
          </p:nvPr>
        </p:nvSpPr>
        <p:spPr>
          <a:xfrm>
            <a:off x="1524000" y="2445249"/>
            <a:ext cx="9144000" cy="3821987"/>
          </a:xfrm>
        </p:spPr>
        <p:txBody>
          <a:bodyPr>
            <a:normAutofit/>
          </a:bodyPr>
          <a:lstStyle/>
          <a:p>
            <a:endParaRPr lang="en-US" b="1" dirty="0"/>
          </a:p>
          <a:p>
            <a:r>
              <a:rPr lang="en-US" sz="3300" b="1" dirty="0"/>
              <a:t>INTRODUCING THE ‘NEW’ CGIAR GENDER PLATFORM</a:t>
            </a:r>
            <a:endParaRPr lang="en-GB" sz="3300" b="1" dirty="0"/>
          </a:p>
          <a:p>
            <a:endParaRPr lang="en-GB" dirty="0"/>
          </a:p>
          <a:p>
            <a:r>
              <a:rPr lang="en-GB" dirty="0"/>
              <a:t>Nicoline de Haan (ILRI)</a:t>
            </a:r>
          </a:p>
          <a:p>
            <a:r>
              <a:rPr lang="en-GB" dirty="0"/>
              <a:t>CGIAR gender research coordinators meeting</a:t>
            </a:r>
          </a:p>
          <a:p>
            <a:r>
              <a:rPr lang="en-GB" dirty="0"/>
              <a:t> </a:t>
            </a:r>
          </a:p>
          <a:p>
            <a:r>
              <a:rPr lang="en-GB" dirty="0"/>
              <a:t>Rome, 14-16 January 2020</a:t>
            </a:r>
          </a:p>
          <a:p>
            <a:endParaRPr lang="en-US" dirty="0"/>
          </a:p>
        </p:txBody>
      </p:sp>
    </p:spTree>
    <p:extLst>
      <p:ext uri="{BB962C8B-B14F-4D97-AF65-F5344CB8AC3E}">
        <p14:creationId xmlns:p14="http://schemas.microsoft.com/office/powerpoint/2010/main" val="28542481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1691C-BA8A-45A4-8434-E0DC3075A0C3}"/>
              </a:ext>
            </a:extLst>
          </p:cNvPr>
          <p:cNvSpPr>
            <a:spLocks noGrp="1"/>
          </p:cNvSpPr>
          <p:nvPr>
            <p:ph type="title"/>
          </p:nvPr>
        </p:nvSpPr>
        <p:spPr/>
        <p:txBody>
          <a:bodyPr/>
          <a:lstStyle/>
          <a:p>
            <a:r>
              <a:rPr lang="en-GB" dirty="0"/>
              <a:t>Cross-cutting capacity development</a:t>
            </a:r>
            <a:endParaRPr lang="en-US" dirty="0"/>
          </a:p>
        </p:txBody>
      </p:sp>
      <p:sp>
        <p:nvSpPr>
          <p:cNvPr id="3" name="Content Placeholder 2">
            <a:extLst>
              <a:ext uri="{FF2B5EF4-FFF2-40B4-BE49-F238E27FC236}">
                <a16:creationId xmlns:a16="http://schemas.microsoft.com/office/drawing/2014/main" id="{F7E9DFFC-AEE5-4F0F-A223-0E9B25FCF347}"/>
              </a:ext>
            </a:extLst>
          </p:cNvPr>
          <p:cNvSpPr>
            <a:spLocks noGrp="1"/>
          </p:cNvSpPr>
          <p:nvPr>
            <p:ph idx="1"/>
          </p:nvPr>
        </p:nvSpPr>
        <p:spPr/>
        <p:txBody>
          <a:bodyPr>
            <a:normAutofit fontScale="92500" lnSpcReduction="20000"/>
          </a:bodyPr>
          <a:lstStyle/>
          <a:p>
            <a:r>
              <a:rPr lang="en-US" dirty="0">
                <a:latin typeface="+mj-lt"/>
              </a:rPr>
              <a:t>a review of the gender capacities within the CGIAR</a:t>
            </a:r>
          </a:p>
          <a:p>
            <a:r>
              <a:rPr lang="en-US" dirty="0">
                <a:latin typeface="+mj-lt"/>
              </a:rPr>
              <a:t>restarting the postdoctoral fellow program (initially budgeted at one per module)</a:t>
            </a:r>
          </a:p>
          <a:p>
            <a:r>
              <a:rPr lang="en-US" dirty="0">
                <a:latin typeface="+mj-lt"/>
              </a:rPr>
              <a:t>customized courses for practicing gender researchers and non-gender scientists</a:t>
            </a:r>
          </a:p>
          <a:p>
            <a:r>
              <a:rPr lang="en-US" dirty="0">
                <a:latin typeface="+mj-lt"/>
              </a:rPr>
              <a:t>influence the gender research training materials in the universities</a:t>
            </a:r>
          </a:p>
          <a:p>
            <a:r>
              <a:rPr lang="en-US" dirty="0" err="1">
                <a:latin typeface="+mj-lt"/>
              </a:rPr>
              <a:t>CapDev</a:t>
            </a:r>
            <a:r>
              <a:rPr lang="en-US" dirty="0">
                <a:latin typeface="+mj-lt"/>
              </a:rPr>
              <a:t> sessions at the annual CGIAR gender conference and support to gender researchers on resource mobilization</a:t>
            </a:r>
          </a:p>
          <a:p>
            <a:r>
              <a:rPr lang="en-US" dirty="0">
                <a:latin typeface="+mj-lt"/>
              </a:rPr>
              <a:t>alliance with AWARD and other regional bodies </a:t>
            </a:r>
            <a:r>
              <a:rPr lang="en-US" dirty="0" err="1">
                <a:latin typeface="+mj-lt"/>
              </a:rPr>
              <a:t>eg</a:t>
            </a:r>
            <a:r>
              <a:rPr lang="en-US" dirty="0">
                <a:latin typeface="+mj-lt"/>
              </a:rPr>
              <a:t> Arab Women in Agriculture Leadership </a:t>
            </a:r>
          </a:p>
          <a:p>
            <a:r>
              <a:rPr lang="en-US" dirty="0">
                <a:latin typeface="+mj-lt"/>
              </a:rPr>
              <a:t>develop partnerships with groups such as the </a:t>
            </a:r>
            <a:r>
              <a:rPr lang="en-US" dirty="0" err="1">
                <a:latin typeface="+mj-lt"/>
              </a:rPr>
              <a:t>MenEngage</a:t>
            </a:r>
            <a:r>
              <a:rPr lang="en-US" dirty="0">
                <a:latin typeface="+mj-lt"/>
              </a:rPr>
              <a:t> Alliance and universities that offer training on gender research in agriculture</a:t>
            </a:r>
          </a:p>
        </p:txBody>
      </p:sp>
      <p:pic>
        <p:nvPicPr>
          <p:cNvPr id="4" name="Picture 3" descr="GENDER-Logo.png">
            <a:extLst>
              <a:ext uri="{FF2B5EF4-FFF2-40B4-BE49-F238E27FC236}">
                <a16:creationId xmlns:a16="http://schemas.microsoft.com/office/drawing/2014/main" id="{A499B359-B060-49F7-9359-130213A699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04809" y="159095"/>
            <a:ext cx="2170074" cy="1080858"/>
          </a:xfrm>
          <a:prstGeom prst="rect">
            <a:avLst/>
          </a:prstGeom>
        </p:spPr>
      </p:pic>
    </p:spTree>
    <p:extLst>
      <p:ext uri="{BB962C8B-B14F-4D97-AF65-F5344CB8AC3E}">
        <p14:creationId xmlns:p14="http://schemas.microsoft.com/office/powerpoint/2010/main" val="6952466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1691C-BA8A-45A4-8434-E0DC3075A0C3}"/>
              </a:ext>
            </a:extLst>
          </p:cNvPr>
          <p:cNvSpPr>
            <a:spLocks noGrp="1"/>
          </p:cNvSpPr>
          <p:nvPr>
            <p:ph type="title"/>
          </p:nvPr>
        </p:nvSpPr>
        <p:spPr/>
        <p:txBody>
          <a:bodyPr/>
          <a:lstStyle/>
          <a:p>
            <a:r>
              <a:rPr lang="en-GB" dirty="0"/>
              <a:t>Communications and engagement</a:t>
            </a:r>
            <a:endParaRPr lang="en-US" dirty="0"/>
          </a:p>
        </p:txBody>
      </p:sp>
      <p:sp>
        <p:nvSpPr>
          <p:cNvPr id="3" name="Content Placeholder 2">
            <a:extLst>
              <a:ext uri="{FF2B5EF4-FFF2-40B4-BE49-F238E27FC236}">
                <a16:creationId xmlns:a16="http://schemas.microsoft.com/office/drawing/2014/main" id="{F7E9DFFC-AEE5-4F0F-A223-0E9B25FCF347}"/>
              </a:ext>
            </a:extLst>
          </p:cNvPr>
          <p:cNvSpPr>
            <a:spLocks noGrp="1"/>
          </p:cNvSpPr>
          <p:nvPr>
            <p:ph idx="1"/>
          </p:nvPr>
        </p:nvSpPr>
        <p:spPr/>
        <p:txBody>
          <a:bodyPr>
            <a:normAutofit fontScale="92500" lnSpcReduction="10000"/>
          </a:bodyPr>
          <a:lstStyle/>
          <a:p>
            <a:r>
              <a:rPr lang="en-GB" dirty="0">
                <a:latin typeface="+mj-lt"/>
              </a:rPr>
              <a:t>making the Platform the go-to place for CGIAR knowledge and resources on gender equality in food systems such as tools, methods and publications;</a:t>
            </a:r>
          </a:p>
          <a:p>
            <a:r>
              <a:rPr lang="en-GB" dirty="0">
                <a:latin typeface="+mj-lt"/>
              </a:rPr>
              <a:t>promoting evidence for strategic investment in CGIAR gender research;</a:t>
            </a:r>
          </a:p>
          <a:p>
            <a:r>
              <a:rPr lang="en-GB" dirty="0">
                <a:latin typeface="+mj-lt"/>
              </a:rPr>
              <a:t>positioning CGIAR as a thought leader in gender equality in food systems and generate visibility for innovative gender equality research being carried out across CGIAR;</a:t>
            </a:r>
          </a:p>
          <a:p>
            <a:r>
              <a:rPr lang="en-GB" dirty="0">
                <a:latin typeface="+mj-lt"/>
              </a:rPr>
              <a:t>synthesizing and repackaging knowledge from across the Platform so that it informs decisions of key target audiences; </a:t>
            </a:r>
          </a:p>
          <a:p>
            <a:r>
              <a:rPr lang="en-GB" dirty="0">
                <a:latin typeface="+mj-lt"/>
              </a:rPr>
              <a:t>actively enabling internal knowledge sharing, learning and collaboration between Platform leadership and team members for transparency, accountability and effective Platform management.</a:t>
            </a:r>
            <a:endParaRPr lang="en-US" dirty="0">
              <a:latin typeface="+mj-lt"/>
            </a:endParaRPr>
          </a:p>
        </p:txBody>
      </p:sp>
      <p:pic>
        <p:nvPicPr>
          <p:cNvPr id="4" name="Picture 3" descr="GENDER-Logo.png">
            <a:extLst>
              <a:ext uri="{FF2B5EF4-FFF2-40B4-BE49-F238E27FC236}">
                <a16:creationId xmlns:a16="http://schemas.microsoft.com/office/drawing/2014/main" id="{A499B359-B060-49F7-9359-130213A699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04809" y="159095"/>
            <a:ext cx="2170074" cy="1080858"/>
          </a:xfrm>
          <a:prstGeom prst="rect">
            <a:avLst/>
          </a:prstGeom>
        </p:spPr>
      </p:pic>
    </p:spTree>
    <p:extLst>
      <p:ext uri="{BB962C8B-B14F-4D97-AF65-F5344CB8AC3E}">
        <p14:creationId xmlns:p14="http://schemas.microsoft.com/office/powerpoint/2010/main" val="18240549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A2BC3-7F0F-43D4-950F-02335604C3B7}"/>
              </a:ext>
            </a:extLst>
          </p:cNvPr>
          <p:cNvSpPr>
            <a:spLocks noGrp="1"/>
          </p:cNvSpPr>
          <p:nvPr>
            <p:ph type="title"/>
          </p:nvPr>
        </p:nvSpPr>
        <p:spPr/>
        <p:txBody>
          <a:bodyPr/>
          <a:lstStyle/>
          <a:p>
            <a:r>
              <a:rPr lang="en-GB" dirty="0"/>
              <a:t>Monitoring and reporting</a:t>
            </a:r>
            <a:endParaRPr lang="en-US" dirty="0"/>
          </a:p>
        </p:txBody>
      </p:sp>
      <p:pic>
        <p:nvPicPr>
          <p:cNvPr id="4" name="Picture 3" descr="GENDER-Logo.png">
            <a:extLst>
              <a:ext uri="{FF2B5EF4-FFF2-40B4-BE49-F238E27FC236}">
                <a16:creationId xmlns:a16="http://schemas.microsoft.com/office/drawing/2014/main" id="{5CA634A0-30EF-4B5A-9DBB-177F9DF26B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04809" y="159095"/>
            <a:ext cx="2170074" cy="1080858"/>
          </a:xfrm>
          <a:prstGeom prst="rect">
            <a:avLst/>
          </a:prstGeom>
        </p:spPr>
      </p:pic>
      <p:sp>
        <p:nvSpPr>
          <p:cNvPr id="6" name="Content Placeholder 5">
            <a:extLst>
              <a:ext uri="{FF2B5EF4-FFF2-40B4-BE49-F238E27FC236}">
                <a16:creationId xmlns:a16="http://schemas.microsoft.com/office/drawing/2014/main" id="{3BA3F8AE-4A89-490F-BA82-20450E7387FB}"/>
              </a:ext>
            </a:extLst>
          </p:cNvPr>
          <p:cNvSpPr>
            <a:spLocks noGrp="1"/>
          </p:cNvSpPr>
          <p:nvPr>
            <p:ph idx="1"/>
          </p:nvPr>
        </p:nvSpPr>
        <p:spPr/>
        <p:txBody>
          <a:bodyPr/>
          <a:lstStyle/>
          <a:p>
            <a:r>
              <a:rPr lang="en-US" dirty="0">
                <a:latin typeface="+mj-lt"/>
              </a:rPr>
              <a:t>A results-based management framework (</a:t>
            </a:r>
            <a:r>
              <a:rPr lang="en-US" b="1" dirty="0">
                <a:latin typeface="+mj-lt"/>
              </a:rPr>
              <a:t>RBMF</a:t>
            </a:r>
            <a:r>
              <a:rPr lang="en-US" dirty="0">
                <a:latin typeface="+mj-lt"/>
              </a:rPr>
              <a:t>) developed using the overall impact pathway as the guide (see proposal, Annex 2)</a:t>
            </a:r>
          </a:p>
          <a:p>
            <a:r>
              <a:rPr lang="en-US" dirty="0">
                <a:latin typeface="+mj-lt"/>
              </a:rPr>
              <a:t>The framework is the Platform’s reporting tool for monitoring and evaluating the progress the modules and their respective work packages will make achieving the key objectives by delivering on key outputs and outcomes articulated in each of the Module impact pathways</a:t>
            </a:r>
          </a:p>
          <a:p>
            <a:r>
              <a:rPr lang="en-US" dirty="0">
                <a:latin typeface="+mj-lt"/>
              </a:rPr>
              <a:t>The framework identifies </a:t>
            </a:r>
            <a:r>
              <a:rPr lang="en-US" b="1" dirty="0">
                <a:latin typeface="+mj-lt"/>
              </a:rPr>
              <a:t>indicators </a:t>
            </a:r>
            <a:r>
              <a:rPr lang="en-US" dirty="0">
                <a:latin typeface="+mj-lt"/>
              </a:rPr>
              <a:t>for each expected result, estimated time-bound targets, and indicates the data source of verification for each output or outcome </a:t>
            </a:r>
          </a:p>
          <a:p>
            <a:endParaRPr lang="en-US" dirty="0">
              <a:latin typeface="+mj-lt"/>
            </a:endParaRPr>
          </a:p>
        </p:txBody>
      </p:sp>
    </p:spTree>
    <p:extLst>
      <p:ext uri="{BB962C8B-B14F-4D97-AF65-F5344CB8AC3E}">
        <p14:creationId xmlns:p14="http://schemas.microsoft.com/office/powerpoint/2010/main" val="20458562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A2BC3-7F0F-43D4-950F-02335604C3B7}"/>
              </a:ext>
            </a:extLst>
          </p:cNvPr>
          <p:cNvSpPr>
            <a:spLocks noGrp="1"/>
          </p:cNvSpPr>
          <p:nvPr>
            <p:ph type="title"/>
          </p:nvPr>
        </p:nvSpPr>
        <p:spPr/>
        <p:txBody>
          <a:bodyPr/>
          <a:lstStyle/>
          <a:p>
            <a:r>
              <a:rPr lang="en-GB" dirty="0"/>
              <a:t>Monitoring and reporting</a:t>
            </a:r>
            <a:endParaRPr lang="en-US" dirty="0"/>
          </a:p>
        </p:txBody>
      </p:sp>
      <p:pic>
        <p:nvPicPr>
          <p:cNvPr id="4" name="Picture 3" descr="GENDER-Logo.png">
            <a:extLst>
              <a:ext uri="{FF2B5EF4-FFF2-40B4-BE49-F238E27FC236}">
                <a16:creationId xmlns:a16="http://schemas.microsoft.com/office/drawing/2014/main" id="{5CA634A0-30EF-4B5A-9DBB-177F9DF26B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04809" y="159095"/>
            <a:ext cx="2170074" cy="1080858"/>
          </a:xfrm>
          <a:prstGeom prst="rect">
            <a:avLst/>
          </a:prstGeom>
        </p:spPr>
      </p:pic>
      <p:sp>
        <p:nvSpPr>
          <p:cNvPr id="6" name="Content Placeholder 5">
            <a:extLst>
              <a:ext uri="{FF2B5EF4-FFF2-40B4-BE49-F238E27FC236}">
                <a16:creationId xmlns:a16="http://schemas.microsoft.com/office/drawing/2014/main" id="{3BA3F8AE-4A89-490F-BA82-20450E7387FB}"/>
              </a:ext>
            </a:extLst>
          </p:cNvPr>
          <p:cNvSpPr>
            <a:spLocks noGrp="1"/>
          </p:cNvSpPr>
          <p:nvPr>
            <p:ph idx="1"/>
          </p:nvPr>
        </p:nvSpPr>
        <p:spPr/>
        <p:txBody>
          <a:bodyPr>
            <a:normAutofit fontScale="92500" lnSpcReduction="10000"/>
          </a:bodyPr>
          <a:lstStyle/>
          <a:p>
            <a:r>
              <a:rPr lang="en-GB" dirty="0">
                <a:latin typeface="+mj-lt"/>
              </a:rPr>
              <a:t>The Platform team will develop an overall </a:t>
            </a:r>
            <a:r>
              <a:rPr lang="en-GB" b="1" dirty="0">
                <a:latin typeface="+mj-lt"/>
              </a:rPr>
              <a:t>implementation plan </a:t>
            </a:r>
            <a:r>
              <a:rPr lang="en-GB" dirty="0">
                <a:latin typeface="+mj-lt"/>
              </a:rPr>
              <a:t>based on the RBMF</a:t>
            </a:r>
          </a:p>
          <a:p>
            <a:r>
              <a:rPr lang="en-GB" dirty="0">
                <a:latin typeface="+mj-lt"/>
              </a:rPr>
              <a:t>The high-level implementation plan will be complemented by </a:t>
            </a:r>
            <a:r>
              <a:rPr lang="en-GB" b="1" dirty="0">
                <a:latin typeface="+mj-lt"/>
              </a:rPr>
              <a:t>detailed yearly work plans</a:t>
            </a:r>
            <a:r>
              <a:rPr lang="en-GB" dirty="0">
                <a:latin typeface="+mj-lt"/>
              </a:rPr>
              <a:t>, which will be broken down into specific work plans by module</a:t>
            </a:r>
          </a:p>
          <a:p>
            <a:r>
              <a:rPr lang="en-GB" dirty="0">
                <a:latin typeface="+mj-lt"/>
              </a:rPr>
              <a:t>The RBMF and yearly work plans provide the basis for the Platform’s M&amp;E system, against which progress towards milestones and longer-term outcomes by 2030 can be assessed and reported </a:t>
            </a:r>
          </a:p>
          <a:p>
            <a:pPr lvl="1"/>
            <a:r>
              <a:rPr lang="en-US" dirty="0">
                <a:latin typeface="+mj-lt"/>
              </a:rPr>
              <a:t>A full-time project manager-cum-M&amp;E expert will be hired to operationalize and maintain the M&amp;E system</a:t>
            </a:r>
            <a:endParaRPr lang="en-GB" dirty="0">
              <a:latin typeface="+mj-lt"/>
            </a:endParaRPr>
          </a:p>
          <a:p>
            <a:r>
              <a:rPr lang="en-GB" dirty="0">
                <a:latin typeface="+mj-lt"/>
              </a:rPr>
              <a:t>External evaluations will be implemented at regular intervals to assess relevance, efficiency, quality of science, effectiveness, attributable impact and sustainability</a:t>
            </a:r>
            <a:endParaRPr lang="en-US" dirty="0">
              <a:latin typeface="+mj-lt"/>
            </a:endParaRPr>
          </a:p>
          <a:p>
            <a:endParaRPr lang="en-US" dirty="0">
              <a:latin typeface="+mj-lt"/>
            </a:endParaRPr>
          </a:p>
        </p:txBody>
      </p:sp>
    </p:spTree>
    <p:extLst>
      <p:ext uri="{BB962C8B-B14F-4D97-AF65-F5344CB8AC3E}">
        <p14:creationId xmlns:p14="http://schemas.microsoft.com/office/powerpoint/2010/main" val="7242247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EDB687-11D0-41FC-BDBF-DD6D0D779174}"/>
              </a:ext>
            </a:extLst>
          </p:cNvPr>
          <p:cNvSpPr>
            <a:spLocks noGrp="1"/>
          </p:cNvSpPr>
          <p:nvPr>
            <p:ph type="title"/>
          </p:nvPr>
        </p:nvSpPr>
        <p:spPr/>
        <p:txBody>
          <a:bodyPr/>
          <a:lstStyle/>
          <a:p>
            <a:r>
              <a:rPr lang="en-GB" dirty="0"/>
              <a:t>Governance principles</a:t>
            </a:r>
            <a:endParaRPr lang="en-US" dirty="0"/>
          </a:p>
        </p:txBody>
      </p:sp>
      <p:sp>
        <p:nvSpPr>
          <p:cNvPr id="3" name="Content Placeholder 2">
            <a:extLst>
              <a:ext uri="{FF2B5EF4-FFF2-40B4-BE49-F238E27FC236}">
                <a16:creationId xmlns:a16="http://schemas.microsoft.com/office/drawing/2014/main" id="{882DEA3D-FA1D-4405-8048-0466A1B66168}"/>
              </a:ext>
            </a:extLst>
          </p:cNvPr>
          <p:cNvSpPr>
            <a:spLocks noGrp="1"/>
          </p:cNvSpPr>
          <p:nvPr>
            <p:ph idx="1"/>
          </p:nvPr>
        </p:nvSpPr>
        <p:spPr/>
        <p:txBody>
          <a:bodyPr>
            <a:normAutofit fontScale="85000" lnSpcReduction="20000"/>
          </a:bodyPr>
          <a:lstStyle/>
          <a:p>
            <a:pPr lvl="0"/>
            <a:r>
              <a:rPr lang="en-GB" dirty="0"/>
              <a:t>support </a:t>
            </a:r>
            <a:r>
              <a:rPr lang="en-GB" i="1" dirty="0"/>
              <a:t>all </a:t>
            </a:r>
            <a:r>
              <a:rPr lang="en-GB" dirty="0"/>
              <a:t>CRPs, platforms and centres;</a:t>
            </a:r>
            <a:endParaRPr lang="en-US" dirty="0"/>
          </a:p>
          <a:p>
            <a:pPr lvl="0"/>
            <a:r>
              <a:rPr lang="en-GB" dirty="0"/>
              <a:t>be inclusive to ensure diverse representation;</a:t>
            </a:r>
            <a:endParaRPr lang="en-US" dirty="0"/>
          </a:p>
          <a:p>
            <a:pPr lvl="0"/>
            <a:r>
              <a:rPr lang="en-GB" dirty="0"/>
              <a:t>ensure that activities under its modules and work packages are responsive to and driven by the needs of the CGIAR system and the gender researchers within it;</a:t>
            </a:r>
            <a:endParaRPr lang="en-US" dirty="0"/>
          </a:p>
          <a:p>
            <a:pPr lvl="0"/>
            <a:r>
              <a:rPr lang="en-GB" dirty="0"/>
              <a:t>add value to work being done in CRPs, platforms and centres;</a:t>
            </a:r>
            <a:endParaRPr lang="en-US" dirty="0"/>
          </a:p>
          <a:p>
            <a:pPr lvl="0"/>
            <a:r>
              <a:rPr lang="en-GB" dirty="0"/>
              <a:t>promote transparency and accountability; and</a:t>
            </a:r>
            <a:endParaRPr lang="en-US" dirty="0"/>
          </a:p>
          <a:p>
            <a:pPr lvl="0"/>
            <a:r>
              <a:rPr lang="en-GB" dirty="0"/>
              <a:t>have regular critical reflections and feedback on Platform functioning to remain relevant and effective.</a:t>
            </a:r>
            <a:endParaRPr lang="en-US" dirty="0"/>
          </a:p>
          <a:p>
            <a:r>
              <a:rPr lang="en-GB" b="1" dirty="0"/>
              <a:t> </a:t>
            </a:r>
            <a:r>
              <a:rPr lang="en-GB" dirty="0"/>
              <a:t>create structures for diverse partnerships with NARES, universities and the private sector</a:t>
            </a:r>
            <a:endParaRPr lang="en-US" dirty="0"/>
          </a:p>
          <a:p>
            <a:pPr lvl="0"/>
            <a:r>
              <a:rPr lang="en-GB" dirty="0"/>
              <a:t>contribute to the global gender agenda through engaging with continental (e.g. the CAADP process of the AU) and global gender mechanisms (e.g. SDG benchmarking and monitoring of gender indicators)</a:t>
            </a:r>
            <a:endParaRPr lang="en-US" dirty="0"/>
          </a:p>
          <a:p>
            <a:endParaRPr lang="en-US" dirty="0"/>
          </a:p>
        </p:txBody>
      </p:sp>
    </p:spTree>
    <p:extLst>
      <p:ext uri="{BB962C8B-B14F-4D97-AF65-F5344CB8AC3E}">
        <p14:creationId xmlns:p14="http://schemas.microsoft.com/office/powerpoint/2010/main" val="5691914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73932-46FA-46DF-9052-C063AFA42B33}"/>
              </a:ext>
            </a:extLst>
          </p:cNvPr>
          <p:cNvSpPr>
            <a:spLocks noGrp="1"/>
          </p:cNvSpPr>
          <p:nvPr>
            <p:ph type="title"/>
          </p:nvPr>
        </p:nvSpPr>
        <p:spPr/>
        <p:txBody>
          <a:bodyPr>
            <a:normAutofit/>
          </a:bodyPr>
          <a:lstStyle/>
          <a:p>
            <a:r>
              <a:rPr lang="en-GB" dirty="0"/>
              <a:t>Governance structure</a:t>
            </a:r>
            <a:endParaRPr lang="en-US" dirty="0"/>
          </a:p>
        </p:txBody>
      </p:sp>
      <p:sp>
        <p:nvSpPr>
          <p:cNvPr id="25" name="Google Shape;89;p1">
            <a:extLst>
              <a:ext uri="{FF2B5EF4-FFF2-40B4-BE49-F238E27FC236}">
                <a16:creationId xmlns:a16="http://schemas.microsoft.com/office/drawing/2014/main" id="{00C74C05-CF23-46CE-A7F0-1B18016C8B24}"/>
              </a:ext>
            </a:extLst>
          </p:cNvPr>
          <p:cNvSpPr/>
          <p:nvPr/>
        </p:nvSpPr>
        <p:spPr>
          <a:xfrm>
            <a:off x="4186007" y="1457264"/>
            <a:ext cx="2891796" cy="671251"/>
          </a:xfrm>
          <a:prstGeom prst="rect">
            <a:avLst/>
          </a:prstGeom>
          <a:solidFill>
            <a:srgbClr val="FAC70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000" b="0" i="0" u="none" strike="noStrike" cap="none">
                <a:solidFill>
                  <a:schemeClr val="dk1"/>
                </a:solidFill>
                <a:latin typeface="Calibri"/>
                <a:ea typeface="Calibri"/>
                <a:cs typeface="Calibri"/>
                <a:sym typeface="Calibri"/>
              </a:rPr>
              <a:t>General Assembly of </a:t>
            </a:r>
            <a:br>
              <a:rPr lang="en-GB" sz="2000" b="0" i="0" u="none" strike="noStrike" cap="none">
                <a:solidFill>
                  <a:schemeClr val="dk1"/>
                </a:solidFill>
                <a:latin typeface="Calibri"/>
                <a:ea typeface="Calibri"/>
                <a:cs typeface="Calibri"/>
                <a:sym typeface="Calibri"/>
              </a:rPr>
            </a:br>
            <a:r>
              <a:rPr lang="en-GB" sz="2000" b="0" i="0" u="none" strike="noStrike" cap="none">
                <a:solidFill>
                  <a:schemeClr val="dk1"/>
                </a:solidFill>
                <a:latin typeface="Calibri"/>
                <a:ea typeface="Calibri"/>
                <a:cs typeface="Calibri"/>
                <a:sym typeface="Calibri"/>
              </a:rPr>
              <a:t>CGIAR Centres </a:t>
            </a:r>
            <a:endParaRPr sz="2000"/>
          </a:p>
        </p:txBody>
      </p:sp>
      <p:sp>
        <p:nvSpPr>
          <p:cNvPr id="26" name="Google Shape;90;p1">
            <a:extLst>
              <a:ext uri="{FF2B5EF4-FFF2-40B4-BE49-F238E27FC236}">
                <a16:creationId xmlns:a16="http://schemas.microsoft.com/office/drawing/2014/main" id="{85B80E59-9130-4596-A76A-BF8C09FF053F}"/>
              </a:ext>
            </a:extLst>
          </p:cNvPr>
          <p:cNvSpPr/>
          <p:nvPr/>
        </p:nvSpPr>
        <p:spPr>
          <a:xfrm>
            <a:off x="2243539" y="2127999"/>
            <a:ext cx="1519653" cy="584799"/>
          </a:xfrm>
          <a:prstGeom prst="rect">
            <a:avLst/>
          </a:prstGeom>
          <a:solidFill>
            <a:srgbClr val="B3CC3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000" b="0" i="0" u="none" strike="noStrike" cap="none" dirty="0">
                <a:solidFill>
                  <a:schemeClr val="dk1"/>
                </a:solidFill>
                <a:latin typeface="Calibri"/>
                <a:ea typeface="Calibri"/>
                <a:cs typeface="Calibri"/>
                <a:sym typeface="Calibri"/>
              </a:rPr>
              <a:t>ILRI Board</a:t>
            </a:r>
            <a:endParaRPr sz="2000" dirty="0"/>
          </a:p>
        </p:txBody>
      </p:sp>
      <p:sp>
        <p:nvSpPr>
          <p:cNvPr id="27" name="Google Shape;91;p1">
            <a:extLst>
              <a:ext uri="{FF2B5EF4-FFF2-40B4-BE49-F238E27FC236}">
                <a16:creationId xmlns:a16="http://schemas.microsoft.com/office/drawing/2014/main" id="{6AA86BFB-4EA4-4BC9-BBFF-6101556A73C7}"/>
              </a:ext>
            </a:extLst>
          </p:cNvPr>
          <p:cNvSpPr/>
          <p:nvPr/>
        </p:nvSpPr>
        <p:spPr>
          <a:xfrm>
            <a:off x="6390025" y="2354915"/>
            <a:ext cx="2038240" cy="581089"/>
          </a:xfrm>
          <a:prstGeom prst="rect">
            <a:avLst/>
          </a:prstGeom>
          <a:solidFill>
            <a:srgbClr val="8DA9D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000" b="0" i="0" u="none" strike="noStrike" cap="none">
                <a:solidFill>
                  <a:schemeClr val="dk1"/>
                </a:solidFill>
                <a:latin typeface="Calibri"/>
                <a:ea typeface="Calibri"/>
                <a:cs typeface="Calibri"/>
                <a:sym typeface="Calibri"/>
              </a:rPr>
              <a:t>Advisory Committee</a:t>
            </a:r>
            <a:endParaRPr sz="2000"/>
          </a:p>
        </p:txBody>
      </p:sp>
      <p:sp>
        <p:nvSpPr>
          <p:cNvPr id="28" name="Google Shape;92;p1">
            <a:extLst>
              <a:ext uri="{FF2B5EF4-FFF2-40B4-BE49-F238E27FC236}">
                <a16:creationId xmlns:a16="http://schemas.microsoft.com/office/drawing/2014/main" id="{5C91D118-C60F-4CE3-B5D3-A0038B6BD5A4}"/>
              </a:ext>
            </a:extLst>
          </p:cNvPr>
          <p:cNvSpPr/>
          <p:nvPr/>
        </p:nvSpPr>
        <p:spPr>
          <a:xfrm>
            <a:off x="4186007" y="3110495"/>
            <a:ext cx="2891796" cy="671251"/>
          </a:xfrm>
          <a:prstGeom prst="rect">
            <a:avLst/>
          </a:prstGeom>
          <a:solidFill>
            <a:srgbClr val="E9670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000" b="0" i="0" u="none" strike="noStrike" cap="none">
                <a:solidFill>
                  <a:schemeClr val="lt1"/>
                </a:solidFill>
                <a:latin typeface="Calibri"/>
                <a:ea typeface="Calibri"/>
                <a:cs typeface="Calibri"/>
                <a:sym typeface="Calibri"/>
              </a:rPr>
              <a:t>Management Committee</a:t>
            </a:r>
            <a:endParaRPr sz="2000"/>
          </a:p>
        </p:txBody>
      </p:sp>
      <p:sp>
        <p:nvSpPr>
          <p:cNvPr id="29" name="Google Shape;93;p1">
            <a:extLst>
              <a:ext uri="{FF2B5EF4-FFF2-40B4-BE49-F238E27FC236}">
                <a16:creationId xmlns:a16="http://schemas.microsoft.com/office/drawing/2014/main" id="{5889B685-7254-4690-A94D-3A4FCC854A1B}"/>
              </a:ext>
            </a:extLst>
          </p:cNvPr>
          <p:cNvSpPr/>
          <p:nvPr/>
        </p:nvSpPr>
        <p:spPr>
          <a:xfrm>
            <a:off x="1917713" y="5468559"/>
            <a:ext cx="2171307" cy="930052"/>
          </a:xfrm>
          <a:prstGeom prst="rect">
            <a:avLst/>
          </a:prstGeom>
          <a:solidFill>
            <a:srgbClr val="FFC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000" b="0" i="0" u="none" strike="noStrike" cap="none">
                <a:solidFill>
                  <a:schemeClr val="dk1"/>
                </a:solidFill>
                <a:latin typeface="Calibri"/>
                <a:ea typeface="Calibri"/>
                <a:cs typeface="Calibri"/>
                <a:sym typeface="Calibri"/>
              </a:rPr>
              <a:t>Evidence</a:t>
            </a:r>
            <a:endParaRPr sz="2000"/>
          </a:p>
          <a:p>
            <a:pPr marL="0" marR="0" lvl="0" indent="0" algn="ctr" rtl="0">
              <a:spcBef>
                <a:spcPts val="0"/>
              </a:spcBef>
              <a:spcAft>
                <a:spcPts val="0"/>
              </a:spcAft>
              <a:buNone/>
            </a:pPr>
            <a:r>
              <a:rPr lang="en-GB" sz="2000" b="0" i="0" u="none" strike="noStrike" cap="none">
                <a:solidFill>
                  <a:schemeClr val="dk1"/>
                </a:solidFill>
                <a:latin typeface="Calibri"/>
                <a:ea typeface="Calibri"/>
                <a:cs typeface="Calibri"/>
                <a:sym typeface="Calibri"/>
              </a:rPr>
              <a:t>WP1</a:t>
            </a:r>
            <a:endParaRPr sz="2000"/>
          </a:p>
          <a:p>
            <a:pPr marL="0" marR="0" lvl="0" indent="0" algn="ctr" rtl="0">
              <a:spcBef>
                <a:spcPts val="0"/>
              </a:spcBef>
              <a:spcAft>
                <a:spcPts val="0"/>
              </a:spcAft>
              <a:buNone/>
            </a:pPr>
            <a:r>
              <a:rPr lang="en-GB" sz="2000" b="0" i="0" u="none" strike="noStrike" cap="none">
                <a:solidFill>
                  <a:schemeClr val="dk1"/>
                </a:solidFill>
                <a:latin typeface="Calibri"/>
                <a:ea typeface="Calibri"/>
                <a:cs typeface="Calibri"/>
                <a:sym typeface="Calibri"/>
              </a:rPr>
              <a:t>WP2 </a:t>
            </a:r>
            <a:endParaRPr sz="2000" b="0" i="0" u="none" strike="noStrike" cap="none">
              <a:solidFill>
                <a:schemeClr val="dk1"/>
              </a:solidFill>
              <a:latin typeface="Calibri"/>
              <a:ea typeface="Calibri"/>
              <a:cs typeface="Calibri"/>
              <a:sym typeface="Calibri"/>
            </a:endParaRPr>
          </a:p>
        </p:txBody>
      </p:sp>
      <p:sp>
        <p:nvSpPr>
          <p:cNvPr id="30" name="Google Shape;94;p1">
            <a:extLst>
              <a:ext uri="{FF2B5EF4-FFF2-40B4-BE49-F238E27FC236}">
                <a16:creationId xmlns:a16="http://schemas.microsoft.com/office/drawing/2014/main" id="{89D7AC34-A1DF-4327-9914-457F2E9A71A2}"/>
              </a:ext>
            </a:extLst>
          </p:cNvPr>
          <p:cNvSpPr/>
          <p:nvPr/>
        </p:nvSpPr>
        <p:spPr>
          <a:xfrm>
            <a:off x="4479783" y="5480767"/>
            <a:ext cx="2304084" cy="905635"/>
          </a:xfrm>
          <a:prstGeom prst="rect">
            <a:avLst/>
          </a:prstGeom>
          <a:solidFill>
            <a:srgbClr val="92D05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000" b="0" i="0" u="none" strike="noStrike" cap="none" dirty="0">
                <a:solidFill>
                  <a:schemeClr val="dk1"/>
                </a:solidFill>
                <a:latin typeface="Calibri"/>
                <a:ea typeface="Calibri"/>
                <a:cs typeface="Calibri"/>
                <a:sym typeface="Calibri"/>
              </a:rPr>
              <a:t>Methods </a:t>
            </a:r>
            <a:endParaRPr sz="2000" dirty="0"/>
          </a:p>
          <a:p>
            <a:pPr marL="0" marR="0" lvl="0" indent="0" algn="ctr" rtl="0">
              <a:spcBef>
                <a:spcPts val="0"/>
              </a:spcBef>
              <a:spcAft>
                <a:spcPts val="0"/>
              </a:spcAft>
              <a:buNone/>
            </a:pPr>
            <a:r>
              <a:rPr lang="en-GB" sz="2000" b="0" i="0" u="none" strike="noStrike" cap="none" dirty="0">
                <a:solidFill>
                  <a:schemeClr val="dk1"/>
                </a:solidFill>
                <a:latin typeface="Calibri"/>
                <a:ea typeface="Calibri"/>
                <a:cs typeface="Calibri"/>
                <a:sym typeface="Calibri"/>
              </a:rPr>
              <a:t>WP1</a:t>
            </a:r>
            <a:endParaRPr sz="2000" dirty="0"/>
          </a:p>
          <a:p>
            <a:pPr marL="0" marR="0" lvl="0" indent="0" algn="ctr" rtl="0">
              <a:spcBef>
                <a:spcPts val="0"/>
              </a:spcBef>
              <a:spcAft>
                <a:spcPts val="0"/>
              </a:spcAft>
              <a:buNone/>
            </a:pPr>
            <a:r>
              <a:rPr lang="en-GB" sz="2000" b="0" i="0" u="none" strike="noStrike" cap="none" dirty="0">
                <a:solidFill>
                  <a:schemeClr val="dk1"/>
                </a:solidFill>
                <a:latin typeface="Calibri"/>
                <a:ea typeface="Calibri"/>
                <a:cs typeface="Calibri"/>
                <a:sym typeface="Calibri"/>
              </a:rPr>
              <a:t>WP2</a:t>
            </a:r>
            <a:endParaRPr sz="2000" b="0" i="0" u="none" strike="noStrike" cap="none" dirty="0">
              <a:solidFill>
                <a:schemeClr val="dk1"/>
              </a:solidFill>
              <a:latin typeface="Calibri"/>
              <a:ea typeface="Calibri"/>
              <a:cs typeface="Calibri"/>
              <a:sym typeface="Calibri"/>
            </a:endParaRPr>
          </a:p>
        </p:txBody>
      </p:sp>
      <p:sp>
        <p:nvSpPr>
          <p:cNvPr id="31" name="Google Shape;95;p1">
            <a:extLst>
              <a:ext uri="{FF2B5EF4-FFF2-40B4-BE49-F238E27FC236}">
                <a16:creationId xmlns:a16="http://schemas.microsoft.com/office/drawing/2014/main" id="{3C1694C2-6EBE-4151-9AA1-B49366690238}"/>
              </a:ext>
            </a:extLst>
          </p:cNvPr>
          <p:cNvSpPr/>
          <p:nvPr/>
        </p:nvSpPr>
        <p:spPr>
          <a:xfrm>
            <a:off x="7199596" y="5468559"/>
            <a:ext cx="2384334" cy="930071"/>
          </a:xfrm>
          <a:prstGeom prst="rect">
            <a:avLst/>
          </a:prstGeom>
          <a:solidFill>
            <a:srgbClr val="2E75B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000" b="0" i="0" u="none" strike="noStrike" cap="none">
                <a:solidFill>
                  <a:schemeClr val="dk1"/>
                </a:solidFill>
                <a:latin typeface="Calibri"/>
                <a:ea typeface="Calibri"/>
                <a:cs typeface="Calibri"/>
                <a:sym typeface="Calibri"/>
              </a:rPr>
              <a:t>Alliances</a:t>
            </a:r>
            <a:endParaRPr sz="2000"/>
          </a:p>
          <a:p>
            <a:pPr marL="0" marR="0" lvl="0" indent="0" algn="ctr" rtl="0">
              <a:spcBef>
                <a:spcPts val="0"/>
              </a:spcBef>
              <a:spcAft>
                <a:spcPts val="0"/>
              </a:spcAft>
              <a:buNone/>
            </a:pPr>
            <a:r>
              <a:rPr lang="en-GB" sz="2000" b="0" i="0" u="none" strike="noStrike" cap="none">
                <a:solidFill>
                  <a:schemeClr val="dk1"/>
                </a:solidFill>
                <a:latin typeface="Calibri"/>
                <a:ea typeface="Calibri"/>
                <a:cs typeface="Calibri"/>
                <a:sym typeface="Calibri"/>
              </a:rPr>
              <a:t>WP1</a:t>
            </a:r>
            <a:endParaRPr sz="2000"/>
          </a:p>
          <a:p>
            <a:pPr marL="0" marR="0" lvl="0" indent="0" algn="ctr" rtl="0">
              <a:spcBef>
                <a:spcPts val="0"/>
              </a:spcBef>
              <a:spcAft>
                <a:spcPts val="0"/>
              </a:spcAft>
              <a:buNone/>
            </a:pPr>
            <a:r>
              <a:rPr lang="en-GB" sz="2000" b="0" i="0" u="none" strike="noStrike" cap="none">
                <a:solidFill>
                  <a:schemeClr val="dk1"/>
                </a:solidFill>
                <a:latin typeface="Calibri"/>
                <a:ea typeface="Calibri"/>
                <a:cs typeface="Calibri"/>
                <a:sym typeface="Calibri"/>
              </a:rPr>
              <a:t>WP2</a:t>
            </a:r>
            <a:endParaRPr sz="2000" b="0" i="0" u="none" strike="noStrike" cap="none">
              <a:solidFill>
                <a:schemeClr val="dk1"/>
              </a:solidFill>
              <a:latin typeface="Calibri"/>
              <a:ea typeface="Calibri"/>
              <a:cs typeface="Calibri"/>
              <a:sym typeface="Calibri"/>
            </a:endParaRPr>
          </a:p>
        </p:txBody>
      </p:sp>
      <p:cxnSp>
        <p:nvCxnSpPr>
          <p:cNvPr id="32" name="Google Shape;96;p1">
            <a:extLst>
              <a:ext uri="{FF2B5EF4-FFF2-40B4-BE49-F238E27FC236}">
                <a16:creationId xmlns:a16="http://schemas.microsoft.com/office/drawing/2014/main" id="{25F63C69-F617-455B-AE11-C5F39BE8AD89}"/>
              </a:ext>
            </a:extLst>
          </p:cNvPr>
          <p:cNvCxnSpPr>
            <a:cxnSpLocks/>
            <a:stCxn id="28" idx="2"/>
            <a:endCxn id="41" idx="0"/>
          </p:cNvCxnSpPr>
          <p:nvPr/>
        </p:nvCxnSpPr>
        <p:spPr>
          <a:xfrm flipH="1">
            <a:off x="5631825" y="3781746"/>
            <a:ext cx="80" cy="202514"/>
          </a:xfrm>
          <a:prstGeom prst="straightConnector1">
            <a:avLst/>
          </a:prstGeom>
          <a:noFill/>
          <a:ln w="28575" cap="flat" cmpd="sng">
            <a:solidFill>
              <a:schemeClr val="dk1"/>
            </a:solidFill>
            <a:prstDash val="solid"/>
            <a:miter lim="800000"/>
            <a:headEnd type="none" w="sm" len="sm"/>
            <a:tailEnd type="none" w="sm" len="sm"/>
          </a:ln>
        </p:spPr>
      </p:cxnSp>
      <p:cxnSp>
        <p:nvCxnSpPr>
          <p:cNvPr id="33" name="Google Shape;98;p1">
            <a:extLst>
              <a:ext uri="{FF2B5EF4-FFF2-40B4-BE49-F238E27FC236}">
                <a16:creationId xmlns:a16="http://schemas.microsoft.com/office/drawing/2014/main" id="{EFE45937-DBE4-4432-9B56-F76B92024E72}"/>
              </a:ext>
            </a:extLst>
          </p:cNvPr>
          <p:cNvCxnSpPr>
            <a:cxnSpLocks/>
          </p:cNvCxnSpPr>
          <p:nvPr/>
        </p:nvCxnSpPr>
        <p:spPr>
          <a:xfrm rot="5400000" flipH="1" flipV="1">
            <a:off x="5703324" y="2755845"/>
            <a:ext cx="18" cy="5449863"/>
          </a:xfrm>
          <a:prstGeom prst="bentConnector3">
            <a:avLst>
              <a:gd name="adj1" fmla="val 1270100000"/>
            </a:avLst>
          </a:prstGeom>
          <a:noFill/>
          <a:ln w="28575" cap="flat" cmpd="sng">
            <a:solidFill>
              <a:schemeClr val="dk1"/>
            </a:solidFill>
            <a:prstDash val="solid"/>
            <a:miter lim="800000"/>
            <a:headEnd type="none" w="sm" len="sm"/>
            <a:tailEnd type="none" w="sm" len="sm"/>
          </a:ln>
        </p:spPr>
      </p:cxnSp>
      <p:cxnSp>
        <p:nvCxnSpPr>
          <p:cNvPr id="34" name="Google Shape;99;p1">
            <a:extLst>
              <a:ext uri="{FF2B5EF4-FFF2-40B4-BE49-F238E27FC236}">
                <a16:creationId xmlns:a16="http://schemas.microsoft.com/office/drawing/2014/main" id="{B80E86ED-2F66-44FE-B6A9-1D7CD8CA7BC2}"/>
              </a:ext>
            </a:extLst>
          </p:cNvPr>
          <p:cNvCxnSpPr>
            <a:stCxn id="25" idx="2"/>
            <a:endCxn id="28" idx="0"/>
          </p:cNvCxnSpPr>
          <p:nvPr/>
        </p:nvCxnSpPr>
        <p:spPr>
          <a:xfrm>
            <a:off x="5631905" y="2128515"/>
            <a:ext cx="0" cy="981980"/>
          </a:xfrm>
          <a:prstGeom prst="straightConnector1">
            <a:avLst/>
          </a:prstGeom>
          <a:noFill/>
          <a:ln w="28575" cap="flat" cmpd="sng">
            <a:solidFill>
              <a:schemeClr val="dk1"/>
            </a:solidFill>
            <a:prstDash val="solid"/>
            <a:miter lim="800000"/>
            <a:headEnd type="none" w="sm" len="sm"/>
            <a:tailEnd type="none" w="sm" len="sm"/>
          </a:ln>
        </p:spPr>
      </p:cxnSp>
      <p:cxnSp>
        <p:nvCxnSpPr>
          <p:cNvPr id="35" name="Google Shape;100;p1">
            <a:extLst>
              <a:ext uri="{FF2B5EF4-FFF2-40B4-BE49-F238E27FC236}">
                <a16:creationId xmlns:a16="http://schemas.microsoft.com/office/drawing/2014/main" id="{F72BAE88-EFD1-4B2A-8556-A6F68FA21130}"/>
              </a:ext>
            </a:extLst>
          </p:cNvPr>
          <p:cNvCxnSpPr>
            <a:stCxn id="27" idx="1"/>
            <a:endCxn id="28" idx="0"/>
          </p:cNvCxnSpPr>
          <p:nvPr/>
        </p:nvCxnSpPr>
        <p:spPr>
          <a:xfrm rot="10800000" flipV="1">
            <a:off x="5631905" y="2645459"/>
            <a:ext cx="758120" cy="465035"/>
          </a:xfrm>
          <a:prstGeom prst="bentConnector2">
            <a:avLst/>
          </a:prstGeom>
          <a:noFill/>
          <a:ln w="28575" cap="flat" cmpd="sng">
            <a:solidFill>
              <a:schemeClr val="dk1"/>
            </a:solidFill>
            <a:prstDash val="solid"/>
            <a:miter lim="800000"/>
            <a:headEnd type="none" w="sm" len="sm"/>
            <a:tailEnd type="triangle" w="med" len="med"/>
          </a:ln>
        </p:spPr>
      </p:cxnSp>
      <p:cxnSp>
        <p:nvCxnSpPr>
          <p:cNvPr id="36" name="Google Shape;108;p1">
            <a:extLst>
              <a:ext uri="{FF2B5EF4-FFF2-40B4-BE49-F238E27FC236}">
                <a16:creationId xmlns:a16="http://schemas.microsoft.com/office/drawing/2014/main" id="{6160A21B-A2BC-414C-9DA2-9AF6796F1DFA}"/>
              </a:ext>
            </a:extLst>
          </p:cNvPr>
          <p:cNvCxnSpPr>
            <a:stCxn id="29" idx="3"/>
            <a:endCxn id="30" idx="1"/>
          </p:cNvCxnSpPr>
          <p:nvPr/>
        </p:nvCxnSpPr>
        <p:spPr>
          <a:xfrm>
            <a:off x="4089020" y="5933585"/>
            <a:ext cx="390763" cy="0"/>
          </a:xfrm>
          <a:prstGeom prst="straightConnector1">
            <a:avLst/>
          </a:prstGeom>
          <a:noFill/>
          <a:ln w="28575" cap="flat" cmpd="sng">
            <a:solidFill>
              <a:schemeClr val="dk1"/>
            </a:solidFill>
            <a:prstDash val="solid"/>
            <a:miter lim="800000"/>
            <a:headEnd type="none" w="sm" len="sm"/>
            <a:tailEnd type="none" w="sm" len="sm"/>
          </a:ln>
        </p:spPr>
      </p:cxnSp>
      <p:cxnSp>
        <p:nvCxnSpPr>
          <p:cNvPr id="37" name="Google Shape;109;p1">
            <a:extLst>
              <a:ext uri="{FF2B5EF4-FFF2-40B4-BE49-F238E27FC236}">
                <a16:creationId xmlns:a16="http://schemas.microsoft.com/office/drawing/2014/main" id="{C781AB52-D96E-4F31-A4B1-104B5F90B2F9}"/>
              </a:ext>
            </a:extLst>
          </p:cNvPr>
          <p:cNvCxnSpPr>
            <a:stCxn id="30" idx="3"/>
            <a:endCxn id="31" idx="1"/>
          </p:cNvCxnSpPr>
          <p:nvPr/>
        </p:nvCxnSpPr>
        <p:spPr>
          <a:xfrm>
            <a:off x="6783867" y="5933585"/>
            <a:ext cx="415729" cy="10"/>
          </a:xfrm>
          <a:prstGeom prst="straightConnector1">
            <a:avLst/>
          </a:prstGeom>
          <a:noFill/>
          <a:ln w="28575" cap="flat" cmpd="sng">
            <a:solidFill>
              <a:schemeClr val="dk1"/>
            </a:solidFill>
            <a:prstDash val="solid"/>
            <a:miter lim="800000"/>
            <a:headEnd type="none" w="sm" len="sm"/>
            <a:tailEnd type="none" w="sm" len="sm"/>
          </a:ln>
        </p:spPr>
      </p:cxnSp>
      <p:cxnSp>
        <p:nvCxnSpPr>
          <p:cNvPr id="38" name="Google Shape;110;p1">
            <a:extLst>
              <a:ext uri="{FF2B5EF4-FFF2-40B4-BE49-F238E27FC236}">
                <a16:creationId xmlns:a16="http://schemas.microsoft.com/office/drawing/2014/main" id="{0B29FE02-A67B-4977-A9DE-F6377000F2DE}"/>
              </a:ext>
            </a:extLst>
          </p:cNvPr>
          <p:cNvCxnSpPr/>
          <p:nvPr/>
        </p:nvCxnSpPr>
        <p:spPr>
          <a:xfrm rot="10800000">
            <a:off x="5073926" y="5710715"/>
            <a:ext cx="0" cy="15728"/>
          </a:xfrm>
          <a:prstGeom prst="straightConnector1">
            <a:avLst/>
          </a:prstGeom>
          <a:noFill/>
          <a:ln w="9525" cap="flat" cmpd="sng">
            <a:solidFill>
              <a:schemeClr val="accent1"/>
            </a:solidFill>
            <a:prstDash val="solid"/>
            <a:miter lim="800000"/>
            <a:headEnd type="none" w="sm" len="sm"/>
            <a:tailEnd type="none" w="sm" len="sm"/>
          </a:ln>
        </p:spPr>
      </p:cxnSp>
      <p:cxnSp>
        <p:nvCxnSpPr>
          <p:cNvPr id="39" name="Google Shape;111;p1">
            <a:extLst>
              <a:ext uri="{FF2B5EF4-FFF2-40B4-BE49-F238E27FC236}">
                <a16:creationId xmlns:a16="http://schemas.microsoft.com/office/drawing/2014/main" id="{844FB5FE-EAB7-4150-AB22-C1C5CA398DE6}"/>
              </a:ext>
            </a:extLst>
          </p:cNvPr>
          <p:cNvCxnSpPr>
            <a:cxnSpLocks/>
            <a:stCxn id="28" idx="3"/>
            <a:endCxn id="42" idx="0"/>
          </p:cNvCxnSpPr>
          <p:nvPr/>
        </p:nvCxnSpPr>
        <p:spPr>
          <a:xfrm>
            <a:off x="7077803" y="3446121"/>
            <a:ext cx="596722" cy="518841"/>
          </a:xfrm>
          <a:prstGeom prst="straightConnector1">
            <a:avLst/>
          </a:prstGeom>
          <a:noFill/>
          <a:ln w="28575" cap="rnd" cmpd="sng">
            <a:solidFill>
              <a:schemeClr val="dk1"/>
            </a:solidFill>
            <a:prstDash val="solid"/>
            <a:bevel/>
            <a:headEnd type="none" w="med" len="med"/>
            <a:tailEnd type="none" w="med" len="med"/>
          </a:ln>
        </p:spPr>
      </p:cxnSp>
      <p:sp>
        <p:nvSpPr>
          <p:cNvPr id="40" name="Google Shape;113;p1">
            <a:extLst>
              <a:ext uri="{FF2B5EF4-FFF2-40B4-BE49-F238E27FC236}">
                <a16:creationId xmlns:a16="http://schemas.microsoft.com/office/drawing/2014/main" id="{A234A4AE-9DFD-47F9-8F4C-198803CD166E}"/>
              </a:ext>
            </a:extLst>
          </p:cNvPr>
          <p:cNvSpPr/>
          <p:nvPr/>
        </p:nvSpPr>
        <p:spPr>
          <a:xfrm>
            <a:off x="2546256" y="3938599"/>
            <a:ext cx="2171266" cy="1044196"/>
          </a:xfrm>
          <a:prstGeom prst="ellipse">
            <a:avLst/>
          </a:prstGeom>
          <a:solidFill>
            <a:srgbClr val="5A2583">
              <a:alpha val="8000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000" b="0" i="0" u="none" strike="noStrike" cap="none">
                <a:solidFill>
                  <a:schemeClr val="lt1"/>
                </a:solidFill>
                <a:latin typeface="Calibri"/>
                <a:ea typeface="Calibri"/>
                <a:cs typeface="Calibri"/>
                <a:sym typeface="Calibri"/>
              </a:rPr>
              <a:t>Gender Researchers and Partners</a:t>
            </a:r>
            <a:endParaRPr sz="2000"/>
          </a:p>
        </p:txBody>
      </p:sp>
      <p:sp>
        <p:nvSpPr>
          <p:cNvPr id="41" name="Google Shape;97;p1">
            <a:extLst>
              <a:ext uri="{FF2B5EF4-FFF2-40B4-BE49-F238E27FC236}">
                <a16:creationId xmlns:a16="http://schemas.microsoft.com/office/drawing/2014/main" id="{37FF6AAB-81FF-4534-B623-D3D84D8AFA80}"/>
              </a:ext>
            </a:extLst>
          </p:cNvPr>
          <p:cNvSpPr/>
          <p:nvPr/>
        </p:nvSpPr>
        <p:spPr>
          <a:xfrm>
            <a:off x="4320680" y="3984260"/>
            <a:ext cx="2622290" cy="998980"/>
          </a:xfrm>
          <a:prstGeom prst="ellipse">
            <a:avLst/>
          </a:prstGeom>
          <a:solidFill>
            <a:srgbClr val="5A2583">
              <a:alpha val="8000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000" b="0" i="0" u="none" strike="noStrike" cap="none" dirty="0">
                <a:solidFill>
                  <a:schemeClr val="lt1"/>
                </a:solidFill>
                <a:latin typeface="Calibri"/>
                <a:ea typeface="Calibri"/>
                <a:cs typeface="Calibri"/>
                <a:sym typeface="Calibri"/>
              </a:rPr>
              <a:t>Director and Implementation team</a:t>
            </a:r>
            <a:endParaRPr sz="2000" dirty="0"/>
          </a:p>
        </p:txBody>
      </p:sp>
      <p:sp>
        <p:nvSpPr>
          <p:cNvPr id="42" name="Google Shape;112;p1">
            <a:extLst>
              <a:ext uri="{FF2B5EF4-FFF2-40B4-BE49-F238E27FC236}">
                <a16:creationId xmlns:a16="http://schemas.microsoft.com/office/drawing/2014/main" id="{FAB4EFA7-74F5-40C1-B394-C97B8A75B4A2}"/>
              </a:ext>
            </a:extLst>
          </p:cNvPr>
          <p:cNvSpPr/>
          <p:nvPr/>
        </p:nvSpPr>
        <p:spPr>
          <a:xfrm>
            <a:off x="6547524" y="3964962"/>
            <a:ext cx="2254002" cy="1006398"/>
          </a:xfrm>
          <a:prstGeom prst="ellipse">
            <a:avLst/>
          </a:prstGeom>
          <a:solidFill>
            <a:srgbClr val="5A2583">
              <a:alpha val="8000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000" b="0" i="0" u="none" strike="noStrike" cap="none">
                <a:solidFill>
                  <a:schemeClr val="lt1"/>
                </a:solidFill>
                <a:latin typeface="Calibri"/>
                <a:ea typeface="Calibri"/>
                <a:cs typeface="Calibri"/>
                <a:sym typeface="Calibri"/>
              </a:rPr>
              <a:t>Gender Research Coordinators</a:t>
            </a:r>
            <a:endParaRPr sz="2000"/>
          </a:p>
        </p:txBody>
      </p:sp>
      <p:cxnSp>
        <p:nvCxnSpPr>
          <p:cNvPr id="43" name="Google Shape;114;p1">
            <a:extLst>
              <a:ext uri="{FF2B5EF4-FFF2-40B4-BE49-F238E27FC236}">
                <a16:creationId xmlns:a16="http://schemas.microsoft.com/office/drawing/2014/main" id="{6B8FF4DD-A02D-4C8D-A345-DAA7B8EB0A10}"/>
              </a:ext>
            </a:extLst>
          </p:cNvPr>
          <p:cNvCxnSpPr>
            <a:stCxn id="26" idx="3"/>
            <a:endCxn id="28" idx="0"/>
          </p:cNvCxnSpPr>
          <p:nvPr/>
        </p:nvCxnSpPr>
        <p:spPr>
          <a:xfrm>
            <a:off x="3763192" y="2420399"/>
            <a:ext cx="1868713" cy="690096"/>
          </a:xfrm>
          <a:prstGeom prst="bentConnector2">
            <a:avLst/>
          </a:prstGeom>
          <a:noFill/>
          <a:ln w="28575" cap="flat" cmpd="sng">
            <a:solidFill>
              <a:schemeClr val="dk1"/>
            </a:solidFill>
            <a:prstDash val="solid"/>
            <a:miter lim="800000"/>
            <a:headEnd type="none" w="sm" len="sm"/>
            <a:tailEnd type="triangle" w="med" len="med"/>
          </a:ln>
        </p:spPr>
      </p:cxnSp>
      <p:cxnSp>
        <p:nvCxnSpPr>
          <p:cNvPr id="44" name="Google Shape;115;p1">
            <a:extLst>
              <a:ext uri="{FF2B5EF4-FFF2-40B4-BE49-F238E27FC236}">
                <a16:creationId xmlns:a16="http://schemas.microsoft.com/office/drawing/2014/main" id="{4DA39213-7521-42C3-8E1E-4F13E3926597}"/>
              </a:ext>
            </a:extLst>
          </p:cNvPr>
          <p:cNvCxnSpPr>
            <a:cxnSpLocks/>
            <a:stCxn id="41" idx="4"/>
            <a:endCxn id="30" idx="0"/>
          </p:cNvCxnSpPr>
          <p:nvPr/>
        </p:nvCxnSpPr>
        <p:spPr>
          <a:xfrm>
            <a:off x="5631825" y="4983240"/>
            <a:ext cx="0" cy="497527"/>
          </a:xfrm>
          <a:prstGeom prst="straightConnector1">
            <a:avLst/>
          </a:prstGeom>
          <a:noFill/>
          <a:ln w="28575" cap="flat" cmpd="sng">
            <a:solidFill>
              <a:schemeClr val="dk1"/>
            </a:solidFill>
            <a:prstDash val="solid"/>
            <a:miter lim="800000"/>
            <a:headEnd type="none" w="sm" len="sm"/>
            <a:tailEnd type="none" w="sm" len="sm"/>
          </a:ln>
        </p:spPr>
      </p:cxnSp>
    </p:spTree>
    <p:extLst>
      <p:ext uri="{BB962C8B-B14F-4D97-AF65-F5344CB8AC3E}">
        <p14:creationId xmlns:p14="http://schemas.microsoft.com/office/powerpoint/2010/main" val="21426409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5BD2A-6D12-4D7E-9A0A-897CFAC1854A}"/>
              </a:ext>
            </a:extLst>
          </p:cNvPr>
          <p:cNvSpPr>
            <a:spLocks noGrp="1"/>
          </p:cNvSpPr>
          <p:nvPr>
            <p:ph type="title"/>
          </p:nvPr>
        </p:nvSpPr>
        <p:spPr/>
        <p:txBody>
          <a:bodyPr>
            <a:normAutofit/>
          </a:bodyPr>
          <a:lstStyle/>
          <a:p>
            <a:r>
              <a:rPr lang="en-GB"/>
              <a:t>Updates</a:t>
            </a:r>
            <a:endParaRPr lang="en-US" dirty="0"/>
          </a:p>
        </p:txBody>
      </p:sp>
      <p:sp>
        <p:nvSpPr>
          <p:cNvPr id="3" name="Content Placeholder 2">
            <a:extLst>
              <a:ext uri="{FF2B5EF4-FFF2-40B4-BE49-F238E27FC236}">
                <a16:creationId xmlns:a16="http://schemas.microsoft.com/office/drawing/2014/main" id="{79DB4AB8-8D04-4DB0-BDF8-8CFC7588B956}"/>
              </a:ext>
            </a:extLst>
          </p:cNvPr>
          <p:cNvSpPr>
            <a:spLocks noGrp="1"/>
          </p:cNvSpPr>
          <p:nvPr>
            <p:ph idx="1"/>
          </p:nvPr>
        </p:nvSpPr>
        <p:spPr/>
        <p:txBody>
          <a:bodyPr anchor="t">
            <a:normAutofit fontScale="92500" lnSpcReduction="20000"/>
          </a:bodyPr>
          <a:lstStyle/>
          <a:p>
            <a:pPr marL="0" indent="0">
              <a:buNone/>
            </a:pPr>
            <a:endParaRPr lang="en-GB" sz="2000" dirty="0">
              <a:solidFill>
                <a:schemeClr val="bg1"/>
              </a:solidFill>
            </a:endParaRPr>
          </a:p>
          <a:p>
            <a:r>
              <a:rPr lang="en-GB" sz="2000" dirty="0">
                <a:solidFill>
                  <a:schemeClr val="bg1"/>
                </a:solidFill>
              </a:rPr>
              <a:t>Transition plan</a:t>
            </a:r>
          </a:p>
          <a:p>
            <a:r>
              <a:rPr lang="en-GB" sz="2000" dirty="0">
                <a:solidFill>
                  <a:schemeClr val="bg1"/>
                </a:solidFill>
              </a:rPr>
              <a:t>Interim Management Committee – 1</a:t>
            </a:r>
            <a:r>
              <a:rPr lang="en-GB" sz="2000" baseline="30000" dirty="0">
                <a:solidFill>
                  <a:schemeClr val="bg1"/>
                </a:solidFill>
              </a:rPr>
              <a:t>st</a:t>
            </a:r>
            <a:r>
              <a:rPr lang="en-GB" sz="2000" dirty="0">
                <a:solidFill>
                  <a:schemeClr val="bg1"/>
                </a:solidFill>
              </a:rPr>
              <a:t> meeting held</a:t>
            </a:r>
          </a:p>
          <a:p>
            <a:pPr lvl="1"/>
            <a:r>
              <a:rPr lang="en-GB" sz="2000" dirty="0">
                <a:solidFill>
                  <a:schemeClr val="bg1"/>
                </a:solidFill>
              </a:rPr>
              <a:t>Chair: Iain Wright, Members: Marlene Elias, Ruth </a:t>
            </a:r>
            <a:r>
              <a:rPr lang="en-GB" sz="2000" dirty="0" err="1">
                <a:solidFill>
                  <a:schemeClr val="bg1"/>
                </a:solidFill>
              </a:rPr>
              <a:t>Meinzen</a:t>
            </a:r>
            <a:r>
              <a:rPr lang="en-GB" sz="2000" dirty="0">
                <a:solidFill>
                  <a:schemeClr val="bg1"/>
                </a:solidFill>
              </a:rPr>
              <a:t>-Dick, </a:t>
            </a:r>
            <a:r>
              <a:rPr lang="en-GB" sz="2000" dirty="0" err="1">
                <a:solidFill>
                  <a:schemeClr val="bg1"/>
                </a:solidFill>
              </a:rPr>
              <a:t>Netsayi</a:t>
            </a:r>
            <a:r>
              <a:rPr lang="en-GB" sz="2000" dirty="0">
                <a:solidFill>
                  <a:schemeClr val="bg1"/>
                </a:solidFill>
              </a:rPr>
              <a:t> </a:t>
            </a:r>
            <a:r>
              <a:rPr lang="en-GB" sz="2000" dirty="0" err="1">
                <a:solidFill>
                  <a:schemeClr val="bg1"/>
                </a:solidFill>
              </a:rPr>
              <a:t>Mudege</a:t>
            </a:r>
            <a:r>
              <a:rPr lang="en-GB" sz="2000" dirty="0">
                <a:solidFill>
                  <a:schemeClr val="bg1"/>
                </a:solidFill>
              </a:rPr>
              <a:t>, </a:t>
            </a:r>
            <a:r>
              <a:rPr lang="en-GB" sz="2000" dirty="0" err="1">
                <a:solidFill>
                  <a:schemeClr val="bg1"/>
                </a:solidFill>
              </a:rPr>
              <a:t>Ranjitha</a:t>
            </a:r>
            <a:r>
              <a:rPr lang="en-GB" sz="2000" dirty="0">
                <a:solidFill>
                  <a:schemeClr val="bg1"/>
                </a:solidFill>
              </a:rPr>
              <a:t> </a:t>
            </a:r>
            <a:r>
              <a:rPr lang="en-GB" sz="2000" dirty="0" err="1">
                <a:solidFill>
                  <a:schemeClr val="bg1"/>
                </a:solidFill>
              </a:rPr>
              <a:t>Puskur</a:t>
            </a:r>
            <a:r>
              <a:rPr lang="en-GB" sz="2000" dirty="0">
                <a:solidFill>
                  <a:schemeClr val="bg1"/>
                </a:solidFill>
              </a:rPr>
              <a:t> and Nicoline de Haan </a:t>
            </a:r>
          </a:p>
          <a:p>
            <a:r>
              <a:rPr lang="en-GB" sz="2000" dirty="0">
                <a:solidFill>
                  <a:schemeClr val="bg1"/>
                </a:solidFill>
              </a:rPr>
              <a:t>GRC meeting today</a:t>
            </a:r>
          </a:p>
          <a:p>
            <a:r>
              <a:rPr lang="en-GB" sz="2000" dirty="0">
                <a:solidFill>
                  <a:schemeClr val="bg1"/>
                </a:solidFill>
              </a:rPr>
              <a:t>Discussions with SMO, SMO on M&amp;E, BMGF, IDRC, SLU</a:t>
            </a:r>
          </a:p>
          <a:p>
            <a:r>
              <a:rPr lang="en-GB" sz="2000" dirty="0">
                <a:solidFill>
                  <a:schemeClr val="bg1"/>
                </a:solidFill>
              </a:rPr>
              <a:t>Job descriptions and recruitments about to start</a:t>
            </a:r>
          </a:p>
          <a:p>
            <a:pPr lvl="1"/>
            <a:r>
              <a:rPr lang="en-GB" sz="1600" dirty="0">
                <a:solidFill>
                  <a:schemeClr val="bg1"/>
                </a:solidFill>
              </a:rPr>
              <a:t>Director</a:t>
            </a:r>
          </a:p>
          <a:p>
            <a:pPr lvl="1"/>
            <a:r>
              <a:rPr lang="en-GB" sz="1600" dirty="0">
                <a:solidFill>
                  <a:schemeClr val="bg1"/>
                </a:solidFill>
              </a:rPr>
              <a:t>Science manager</a:t>
            </a:r>
          </a:p>
          <a:p>
            <a:pPr lvl="1"/>
            <a:r>
              <a:rPr lang="en-GB" sz="1600" dirty="0">
                <a:solidFill>
                  <a:schemeClr val="bg1"/>
                </a:solidFill>
              </a:rPr>
              <a:t>Communications manager </a:t>
            </a:r>
          </a:p>
          <a:p>
            <a:pPr lvl="1"/>
            <a:endParaRPr lang="en-GB" sz="1600" dirty="0">
              <a:solidFill>
                <a:schemeClr val="bg1"/>
              </a:solidFill>
            </a:endParaRPr>
          </a:p>
          <a:p>
            <a:r>
              <a:rPr lang="en-GB" sz="2000" dirty="0">
                <a:solidFill>
                  <a:schemeClr val="bg1"/>
                </a:solidFill>
              </a:rPr>
              <a:t>Interim implementation team in place – Nadine Sanginga, Marianne </a:t>
            </a:r>
            <a:r>
              <a:rPr lang="en-GB" sz="2000" dirty="0" err="1">
                <a:solidFill>
                  <a:schemeClr val="bg1"/>
                </a:solidFill>
              </a:rPr>
              <a:t>Gadeberg</a:t>
            </a:r>
            <a:r>
              <a:rPr lang="en-GB" sz="2000" dirty="0">
                <a:solidFill>
                  <a:schemeClr val="bg1"/>
                </a:solidFill>
              </a:rPr>
              <a:t> with Vivian Atakos, Simon Turere and Joyce Wanderi</a:t>
            </a:r>
          </a:p>
          <a:p>
            <a:r>
              <a:rPr lang="en-GB" sz="2000" dirty="0">
                <a:solidFill>
                  <a:schemeClr val="bg1"/>
                </a:solidFill>
              </a:rPr>
              <a:t>Updating the website and plan for comms over the next months</a:t>
            </a:r>
          </a:p>
          <a:p>
            <a:endParaRPr lang="en-US" sz="2000" dirty="0">
              <a:solidFill>
                <a:schemeClr val="bg1"/>
              </a:solidFill>
            </a:endParaRPr>
          </a:p>
        </p:txBody>
      </p:sp>
      <p:sp>
        <p:nvSpPr>
          <p:cNvPr id="10" name="Title 1">
            <a:extLst>
              <a:ext uri="{FF2B5EF4-FFF2-40B4-BE49-F238E27FC236}">
                <a16:creationId xmlns:a16="http://schemas.microsoft.com/office/drawing/2014/main" id="{1EC65F22-6663-4152-8723-6E77FE857131}"/>
              </a:ext>
            </a:extLst>
          </p:cNvPr>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solidFill>
                  <a:schemeClr val="bg1"/>
                </a:solidFill>
              </a:rPr>
              <a:t>Update</a:t>
            </a:r>
            <a:endParaRPr lang="en-US" dirty="0">
              <a:solidFill>
                <a:schemeClr val="bg1"/>
              </a:solidFill>
            </a:endParaRPr>
          </a:p>
        </p:txBody>
      </p:sp>
    </p:spTree>
    <p:extLst>
      <p:ext uri="{BB962C8B-B14F-4D97-AF65-F5344CB8AC3E}">
        <p14:creationId xmlns:p14="http://schemas.microsoft.com/office/powerpoint/2010/main" val="2579255635"/>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E23B6-39DD-4B6E-9E88-9ED0AC372886}"/>
              </a:ext>
            </a:extLst>
          </p:cNvPr>
          <p:cNvSpPr>
            <a:spLocks noGrp="1"/>
          </p:cNvSpPr>
          <p:nvPr>
            <p:ph type="title"/>
          </p:nvPr>
        </p:nvSpPr>
        <p:spPr/>
        <p:txBody>
          <a:bodyPr/>
          <a:lstStyle/>
          <a:p>
            <a:r>
              <a:rPr lang="en-GB" dirty="0"/>
              <a:t>Thank you </a:t>
            </a:r>
          </a:p>
        </p:txBody>
      </p:sp>
      <p:sp>
        <p:nvSpPr>
          <p:cNvPr id="4" name="TextBox 6">
            <a:hlinkClick r:id="rId2"/>
            <a:extLst>
              <a:ext uri="{FF2B5EF4-FFF2-40B4-BE49-F238E27FC236}">
                <a16:creationId xmlns:a16="http://schemas.microsoft.com/office/drawing/2014/main" id="{C4B97AA0-09A3-4478-A6C7-3C1A8AAB468E}"/>
              </a:ext>
            </a:extLst>
          </p:cNvPr>
          <p:cNvSpPr txBox="1">
            <a:spLocks noChangeArrowheads="1"/>
          </p:cNvSpPr>
          <p:nvPr/>
        </p:nvSpPr>
        <p:spPr bwMode="auto">
          <a:xfrm>
            <a:off x="0" y="6051826"/>
            <a:ext cx="12192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US" sz="1200" kern="1200" dirty="0">
                <a:solidFill>
                  <a:schemeClr val="tx1"/>
                </a:solidFill>
                <a:effectLst/>
                <a:latin typeface="Calibri" panose="020F0502020204030204" pitchFamily="34" charset="0"/>
                <a:ea typeface="+mn-ea"/>
                <a:cs typeface="Calibri" panose="020F0502020204030204" pitchFamily="34" charset="0"/>
              </a:rPr>
              <a:t>The platform thanks all donors and organizations which globally support its work through their contributions to </a:t>
            </a:r>
            <a:br>
              <a:rPr lang="en-US" sz="1200" kern="1200" dirty="0">
                <a:solidFill>
                  <a:schemeClr val="tx1"/>
                </a:solidFill>
                <a:effectLst/>
                <a:latin typeface="Calibri" panose="020F0502020204030204" pitchFamily="34" charset="0"/>
                <a:ea typeface="+mn-ea"/>
                <a:cs typeface="Calibri" panose="020F0502020204030204" pitchFamily="34" charset="0"/>
              </a:rPr>
            </a:br>
            <a:r>
              <a:rPr lang="en-US" sz="1200" kern="1200" dirty="0">
                <a:solidFill>
                  <a:schemeClr val="tx1"/>
                </a:solidFill>
                <a:effectLst/>
                <a:latin typeface="Calibri" panose="020F0502020204030204" pitchFamily="34" charset="0"/>
                <a:ea typeface="+mn-ea"/>
                <a:cs typeface="Calibri" panose="020F0502020204030204" pitchFamily="34" charset="0"/>
              </a:rPr>
              <a:t>the</a:t>
            </a:r>
            <a:r>
              <a:rPr lang="en-US" sz="1200" b="1" kern="1200" dirty="0">
                <a:solidFill>
                  <a:srgbClr val="72201E"/>
                </a:solidFill>
                <a:effectLst/>
                <a:latin typeface="Calibri" panose="020F0502020204030204" pitchFamily="34" charset="0"/>
                <a:ea typeface="+mn-ea"/>
                <a:cs typeface="Calibri" panose="020F0502020204030204" pitchFamily="34" charset="0"/>
              </a:rPr>
              <a:t> </a:t>
            </a:r>
            <a:r>
              <a:rPr lang="en-US" sz="1200" b="1" kern="1200" dirty="0">
                <a:solidFill>
                  <a:srgbClr val="72201E"/>
                </a:solidFill>
                <a:effectLst/>
                <a:latin typeface="Calibri" panose="020F0502020204030204" pitchFamily="34" charset="0"/>
                <a:ea typeface="+mn-ea"/>
                <a:cs typeface="Calibri" panose="020F0502020204030204" pitchFamily="34" charset="0"/>
                <a:hlinkClick r:id="rId3"/>
              </a:rPr>
              <a:t>CGIAR Trust Fund</a:t>
            </a:r>
            <a:endParaRPr lang="en-US" sz="1200" b="1" kern="1200" dirty="0">
              <a:solidFill>
                <a:srgbClr val="72201E"/>
              </a:solidFill>
              <a:latin typeface="Calibri" panose="020F0502020204030204" pitchFamily="34" charset="0"/>
              <a:ea typeface="+mn-ea"/>
              <a:cs typeface="Calibri" panose="020F0502020204030204" pitchFamily="34" charset="0"/>
            </a:endParaRPr>
          </a:p>
        </p:txBody>
      </p:sp>
      <p:sp>
        <p:nvSpPr>
          <p:cNvPr id="5" name="TextBox 6">
            <a:extLst>
              <a:ext uri="{FF2B5EF4-FFF2-40B4-BE49-F238E27FC236}">
                <a16:creationId xmlns:a16="http://schemas.microsoft.com/office/drawing/2014/main" id="{2711FFEB-F9CF-45A1-947F-05178449C8DF}"/>
              </a:ext>
            </a:extLst>
          </p:cNvPr>
          <p:cNvSpPr txBox="1">
            <a:spLocks noChangeArrowheads="1"/>
          </p:cNvSpPr>
          <p:nvPr/>
        </p:nvSpPr>
        <p:spPr bwMode="auto">
          <a:xfrm>
            <a:off x="3070522" y="6520146"/>
            <a:ext cx="6751575"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200" kern="1200" dirty="0">
                <a:solidFill>
                  <a:schemeClr val="tx1"/>
                </a:solidFill>
                <a:effectLst/>
                <a:latin typeface="+mn-lt"/>
                <a:ea typeface="+mn-ea"/>
                <a:cs typeface="Arial" charset="0"/>
              </a:rPr>
              <a:t>This presentation is licensed for use under the Creative Commons Attribution 4.0 International Licence.</a:t>
            </a:r>
            <a:endParaRPr lang="en-US" sz="1200" dirty="0">
              <a:latin typeface="+mn-lt"/>
            </a:endParaRPr>
          </a:p>
        </p:txBody>
      </p:sp>
      <p:pic>
        <p:nvPicPr>
          <p:cNvPr id="6" name="Picture 5" descr="cc-by 88x31.png">
            <a:extLst>
              <a:ext uri="{FF2B5EF4-FFF2-40B4-BE49-F238E27FC236}">
                <a16:creationId xmlns:a16="http://schemas.microsoft.com/office/drawing/2014/main" id="{D4B5FFDF-40D2-4EFE-A964-4A751E188CDD}"/>
              </a:ext>
            </a:extLst>
          </p:cNvPr>
          <p:cNvPicPr/>
          <p:nvPr/>
        </p:nvPicPr>
        <p:blipFill>
          <a:blip r:embed="rId4" r:link="rId5" cstate="email">
            <a:extLst>
              <a:ext uri="{28A0092B-C50C-407E-A947-70E740481C1C}">
                <a14:useLocalDpi xmlns:a14="http://schemas.microsoft.com/office/drawing/2010/main"/>
              </a:ext>
            </a:extLst>
          </a:blip>
          <a:srcRect/>
          <a:stretch>
            <a:fillRect/>
          </a:stretch>
        </p:blipFill>
        <p:spPr bwMode="auto">
          <a:xfrm>
            <a:off x="2535153" y="6569511"/>
            <a:ext cx="586740" cy="207645"/>
          </a:xfrm>
          <a:prstGeom prst="rect">
            <a:avLst/>
          </a:prstGeom>
          <a:noFill/>
          <a:ln>
            <a:noFill/>
          </a:ln>
        </p:spPr>
      </p:pic>
      <p:sp>
        <p:nvSpPr>
          <p:cNvPr id="7" name="Content Placeholder 2">
            <a:extLst>
              <a:ext uri="{FF2B5EF4-FFF2-40B4-BE49-F238E27FC236}">
                <a16:creationId xmlns:a16="http://schemas.microsoft.com/office/drawing/2014/main" id="{8F79F5B1-81ED-4A3B-BF67-EF63462CB407}"/>
              </a:ext>
            </a:extLst>
          </p:cNvPr>
          <p:cNvSpPr>
            <a:spLocks noGrp="1"/>
          </p:cNvSpPr>
          <p:nvPr>
            <p:ph idx="1"/>
          </p:nvPr>
        </p:nvSpPr>
        <p:spPr>
          <a:xfrm>
            <a:off x="838200" y="1825625"/>
            <a:ext cx="10515600" cy="4351338"/>
          </a:xfrm>
        </p:spPr>
        <p:txBody>
          <a:bodyPr/>
          <a:lstStyle/>
          <a:p>
            <a:endParaRPr lang="en-GB" dirty="0"/>
          </a:p>
          <a:p>
            <a:endParaRPr lang="en-US" dirty="0"/>
          </a:p>
        </p:txBody>
      </p:sp>
    </p:spTree>
    <p:extLst>
      <p:ext uri="{BB962C8B-B14F-4D97-AF65-F5344CB8AC3E}">
        <p14:creationId xmlns:p14="http://schemas.microsoft.com/office/powerpoint/2010/main" val="3668942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5C721-90C6-4BFC-96F8-8E34609D6691}"/>
              </a:ext>
            </a:extLst>
          </p:cNvPr>
          <p:cNvSpPr>
            <a:spLocks noGrp="1"/>
          </p:cNvSpPr>
          <p:nvPr>
            <p:ph type="title"/>
          </p:nvPr>
        </p:nvSpPr>
        <p:spPr>
          <a:xfrm>
            <a:off x="885092" y="1120090"/>
            <a:ext cx="10515600" cy="1325563"/>
          </a:xfrm>
        </p:spPr>
        <p:txBody>
          <a:bodyPr>
            <a:normAutofit/>
          </a:bodyPr>
          <a:lstStyle/>
          <a:p>
            <a:r>
              <a:rPr lang="en-US" sz="2800" b="1" dirty="0"/>
              <a:t>Vision</a:t>
            </a:r>
            <a:r>
              <a:rPr lang="en-US" sz="2800" dirty="0"/>
              <a:t>: a world in which gender equality drives a transformation towards equitable, sustainable, productive and climate-resilient food systems</a:t>
            </a:r>
            <a:endParaRPr lang="en-US" sz="4800" dirty="0"/>
          </a:p>
        </p:txBody>
      </p:sp>
      <p:sp>
        <p:nvSpPr>
          <p:cNvPr id="3" name="Content Placeholder 2">
            <a:extLst>
              <a:ext uri="{FF2B5EF4-FFF2-40B4-BE49-F238E27FC236}">
                <a16:creationId xmlns:a16="http://schemas.microsoft.com/office/drawing/2014/main" id="{2612EAC0-306B-4F49-A4A8-8606465CE1A4}"/>
              </a:ext>
            </a:extLst>
          </p:cNvPr>
          <p:cNvSpPr>
            <a:spLocks noGrp="1"/>
          </p:cNvSpPr>
          <p:nvPr>
            <p:ph idx="1"/>
          </p:nvPr>
        </p:nvSpPr>
        <p:spPr>
          <a:xfrm>
            <a:off x="936673" y="2599348"/>
            <a:ext cx="10515600" cy="4351338"/>
          </a:xfrm>
        </p:spPr>
        <p:txBody>
          <a:bodyPr>
            <a:normAutofit/>
          </a:bodyPr>
          <a:lstStyle/>
          <a:p>
            <a:pPr marL="0" indent="0">
              <a:buNone/>
            </a:pPr>
            <a:r>
              <a:rPr lang="en-US" sz="2400" b="1" dirty="0">
                <a:latin typeface="+mj-lt"/>
              </a:rPr>
              <a:t>Goals:</a:t>
            </a:r>
          </a:p>
          <a:p>
            <a:r>
              <a:rPr lang="en-US" sz="2400" dirty="0">
                <a:latin typeface="+mj-lt"/>
              </a:rPr>
              <a:t>Become the </a:t>
            </a:r>
            <a:r>
              <a:rPr lang="en-US" sz="2400" b="1" dirty="0">
                <a:latin typeface="+mj-lt"/>
              </a:rPr>
              <a:t>go-to place </a:t>
            </a:r>
            <a:r>
              <a:rPr lang="en-US" sz="2400" dirty="0">
                <a:latin typeface="+mj-lt"/>
              </a:rPr>
              <a:t>for high-quality </a:t>
            </a:r>
            <a:r>
              <a:rPr lang="en-US" sz="2400" b="1" dirty="0">
                <a:latin typeface="+mj-lt"/>
              </a:rPr>
              <a:t>evidence, knowledge, methods, tools and alliances </a:t>
            </a:r>
            <a:r>
              <a:rPr lang="en-US" sz="2400" dirty="0">
                <a:latin typeface="+mj-lt"/>
              </a:rPr>
              <a:t>around gender that foster transformational change for inclusive and equitable food systems within </a:t>
            </a:r>
            <a:r>
              <a:rPr lang="en-US" sz="2400" b="1" dirty="0">
                <a:latin typeface="+mj-lt"/>
              </a:rPr>
              <a:t>planetary boundaries</a:t>
            </a:r>
            <a:r>
              <a:rPr lang="en-US" sz="2400" dirty="0">
                <a:latin typeface="+mj-lt"/>
              </a:rPr>
              <a:t>.</a:t>
            </a:r>
          </a:p>
          <a:p>
            <a:r>
              <a:rPr lang="en-US" sz="2400" dirty="0">
                <a:latin typeface="+mj-lt"/>
              </a:rPr>
              <a:t>Use </a:t>
            </a:r>
            <a:r>
              <a:rPr lang="en-US" sz="2400" b="1" dirty="0">
                <a:latin typeface="+mj-lt"/>
              </a:rPr>
              <a:t>tools and evidence </a:t>
            </a:r>
            <a:r>
              <a:rPr lang="en-US" sz="2400" dirty="0">
                <a:latin typeface="+mj-lt"/>
              </a:rPr>
              <a:t>to support CGIAR and its partners in transforming local and global food systems through improved gender equality.</a:t>
            </a:r>
          </a:p>
          <a:p>
            <a:r>
              <a:rPr lang="en-US" sz="2400" dirty="0">
                <a:latin typeface="+mj-lt"/>
              </a:rPr>
              <a:t>Change the </a:t>
            </a:r>
            <a:r>
              <a:rPr lang="en-US" sz="2400" b="1" dirty="0">
                <a:latin typeface="+mj-lt"/>
              </a:rPr>
              <a:t>organizational cultures and enhance capacities </a:t>
            </a:r>
            <a:r>
              <a:rPr lang="en-US" sz="2400" dirty="0">
                <a:latin typeface="+mj-lt"/>
              </a:rPr>
              <a:t>for achieving gender outcomes within CGIAR and its partner institutions such that gender equality becomes a </a:t>
            </a:r>
            <a:r>
              <a:rPr lang="en-US" sz="2400" b="1" dirty="0">
                <a:latin typeface="+mj-lt"/>
              </a:rPr>
              <a:t>core principle in priority setting, research and day-to-day activities</a:t>
            </a:r>
            <a:r>
              <a:rPr lang="en-US" sz="2400" dirty="0">
                <a:latin typeface="+mj-lt"/>
              </a:rPr>
              <a:t>. </a:t>
            </a:r>
          </a:p>
        </p:txBody>
      </p:sp>
    </p:spTree>
    <p:extLst>
      <p:ext uri="{BB962C8B-B14F-4D97-AF65-F5344CB8AC3E}">
        <p14:creationId xmlns:p14="http://schemas.microsoft.com/office/powerpoint/2010/main" val="98524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5C721-90C6-4BFC-96F8-8E34609D6691}"/>
              </a:ext>
            </a:extLst>
          </p:cNvPr>
          <p:cNvSpPr>
            <a:spLocks noGrp="1"/>
          </p:cNvSpPr>
          <p:nvPr>
            <p:ph type="title"/>
          </p:nvPr>
        </p:nvSpPr>
        <p:spPr>
          <a:xfrm>
            <a:off x="838200" y="1007549"/>
            <a:ext cx="10515600" cy="1325563"/>
          </a:xfrm>
        </p:spPr>
        <p:txBody>
          <a:bodyPr>
            <a:normAutofit/>
          </a:bodyPr>
          <a:lstStyle/>
          <a:p>
            <a:r>
              <a:rPr lang="en-US" sz="2800" b="1" dirty="0"/>
              <a:t>Vision</a:t>
            </a:r>
            <a:r>
              <a:rPr lang="en-US" sz="2800" dirty="0"/>
              <a:t>: a world in which gender equality drives a transformation towards equitable, sustainable, productive and climate-resilient food systems</a:t>
            </a:r>
            <a:endParaRPr lang="en-US" sz="4800" dirty="0"/>
          </a:p>
        </p:txBody>
      </p:sp>
      <p:sp>
        <p:nvSpPr>
          <p:cNvPr id="3" name="Content Placeholder 2">
            <a:extLst>
              <a:ext uri="{FF2B5EF4-FFF2-40B4-BE49-F238E27FC236}">
                <a16:creationId xmlns:a16="http://schemas.microsoft.com/office/drawing/2014/main" id="{2612EAC0-306B-4F49-A4A8-8606465CE1A4}"/>
              </a:ext>
            </a:extLst>
          </p:cNvPr>
          <p:cNvSpPr>
            <a:spLocks noGrp="1"/>
          </p:cNvSpPr>
          <p:nvPr>
            <p:ph idx="1"/>
          </p:nvPr>
        </p:nvSpPr>
        <p:spPr>
          <a:xfrm>
            <a:off x="838200" y="2374265"/>
            <a:ext cx="10515600" cy="4351338"/>
          </a:xfrm>
        </p:spPr>
        <p:txBody>
          <a:bodyPr>
            <a:normAutofit/>
          </a:bodyPr>
          <a:lstStyle/>
          <a:p>
            <a:pPr marL="0" indent="0">
              <a:buNone/>
            </a:pPr>
            <a:r>
              <a:rPr lang="en-US" sz="2400" b="1" dirty="0">
                <a:latin typeface="+mj-lt"/>
              </a:rPr>
              <a:t>Strategic objectives:</a:t>
            </a:r>
          </a:p>
          <a:p>
            <a:r>
              <a:rPr lang="en-US" sz="2400" dirty="0">
                <a:latin typeface="+mj-lt"/>
              </a:rPr>
              <a:t>Generate the high-quality </a:t>
            </a:r>
            <a:r>
              <a:rPr lang="en-US" sz="2400" b="1" dirty="0">
                <a:latin typeface="+mj-lt"/>
              </a:rPr>
              <a:t>research evidence </a:t>
            </a:r>
            <a:r>
              <a:rPr lang="en-US" sz="2400" dirty="0">
                <a:latin typeface="+mj-lt"/>
              </a:rPr>
              <a:t>needed to </a:t>
            </a:r>
            <a:r>
              <a:rPr lang="en-US" sz="2400" b="1" dirty="0">
                <a:latin typeface="+mj-lt"/>
              </a:rPr>
              <a:t>influence </a:t>
            </a:r>
            <a:r>
              <a:rPr lang="en-US" sz="2400" dirty="0">
                <a:latin typeface="+mj-lt"/>
              </a:rPr>
              <a:t>the broader AR4D ecosystem and to integrate gender to achieve </a:t>
            </a:r>
            <a:r>
              <a:rPr lang="en-US" sz="2400" b="1" dirty="0">
                <a:latin typeface="+mj-lt"/>
              </a:rPr>
              <a:t>gender-equal outcomes </a:t>
            </a:r>
            <a:r>
              <a:rPr lang="en-US" sz="2400" dirty="0">
                <a:latin typeface="+mj-lt"/>
              </a:rPr>
              <a:t>from AR4D.</a:t>
            </a:r>
          </a:p>
          <a:p>
            <a:r>
              <a:rPr lang="en-US" sz="2400" dirty="0">
                <a:latin typeface="+mj-lt"/>
              </a:rPr>
              <a:t>Create an </a:t>
            </a:r>
            <a:r>
              <a:rPr lang="en-US" sz="2400" b="1" dirty="0">
                <a:latin typeface="+mj-lt"/>
              </a:rPr>
              <a:t>enabling environment </a:t>
            </a:r>
            <a:r>
              <a:rPr lang="en-US" sz="2400" dirty="0">
                <a:latin typeface="+mj-lt"/>
              </a:rPr>
              <a:t>within which gender equality is embraced as a core principle in priority setting, research and day-to-day activities within CGIAR and its partners.</a:t>
            </a:r>
          </a:p>
          <a:p>
            <a:r>
              <a:rPr lang="en-US" sz="2400" dirty="0">
                <a:latin typeface="+mj-lt"/>
              </a:rPr>
              <a:t>Develop the </a:t>
            </a:r>
            <a:r>
              <a:rPr lang="en-US" sz="2400" b="1" dirty="0">
                <a:latin typeface="+mj-lt"/>
              </a:rPr>
              <a:t>capacity of CGIAR and its partner organizations </a:t>
            </a:r>
            <a:r>
              <a:rPr lang="en-US" sz="2400" dirty="0">
                <a:latin typeface="+mj-lt"/>
              </a:rPr>
              <a:t>to carry out gender integrated and gender strategic research that is </a:t>
            </a:r>
            <a:r>
              <a:rPr lang="en-US" sz="2400" b="1" dirty="0">
                <a:latin typeface="+mj-lt"/>
              </a:rPr>
              <a:t>transformative </a:t>
            </a:r>
            <a:r>
              <a:rPr lang="en-US" sz="2400" dirty="0">
                <a:latin typeface="+mj-lt"/>
              </a:rPr>
              <a:t>and strengthens global, regional and national food systems. </a:t>
            </a:r>
          </a:p>
          <a:p>
            <a:endParaRPr lang="en-US" sz="2400" dirty="0">
              <a:latin typeface="+mj-lt"/>
            </a:endParaRPr>
          </a:p>
          <a:p>
            <a:endParaRPr lang="en-US" sz="2400" dirty="0">
              <a:latin typeface="+mj-lt"/>
            </a:endParaRPr>
          </a:p>
        </p:txBody>
      </p:sp>
    </p:spTree>
    <p:extLst>
      <p:ext uri="{BB962C8B-B14F-4D97-AF65-F5344CB8AC3E}">
        <p14:creationId xmlns:p14="http://schemas.microsoft.com/office/powerpoint/2010/main" val="4128870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5C721-90C6-4BFC-96F8-8E34609D6691}"/>
              </a:ext>
            </a:extLst>
          </p:cNvPr>
          <p:cNvSpPr>
            <a:spLocks noGrp="1"/>
          </p:cNvSpPr>
          <p:nvPr>
            <p:ph type="title"/>
          </p:nvPr>
        </p:nvSpPr>
        <p:spPr>
          <a:xfrm>
            <a:off x="880404" y="955968"/>
            <a:ext cx="10515600" cy="1325563"/>
          </a:xfrm>
        </p:spPr>
        <p:txBody>
          <a:bodyPr>
            <a:normAutofit/>
          </a:bodyPr>
          <a:lstStyle/>
          <a:p>
            <a:r>
              <a:rPr lang="en-US" sz="2800" b="1" dirty="0"/>
              <a:t>Vision</a:t>
            </a:r>
            <a:r>
              <a:rPr lang="en-US" sz="2800" dirty="0"/>
              <a:t>: a world in which gender equality drives a transformation towards equitable, sustainable, productive and climate-resilient food systems</a:t>
            </a:r>
            <a:endParaRPr lang="en-US" sz="4800" dirty="0"/>
          </a:p>
        </p:txBody>
      </p:sp>
      <p:sp>
        <p:nvSpPr>
          <p:cNvPr id="3" name="Content Placeholder 2">
            <a:extLst>
              <a:ext uri="{FF2B5EF4-FFF2-40B4-BE49-F238E27FC236}">
                <a16:creationId xmlns:a16="http://schemas.microsoft.com/office/drawing/2014/main" id="{2612EAC0-306B-4F49-A4A8-8606465CE1A4}"/>
              </a:ext>
            </a:extLst>
          </p:cNvPr>
          <p:cNvSpPr>
            <a:spLocks noGrp="1"/>
          </p:cNvSpPr>
          <p:nvPr>
            <p:ph idx="1"/>
          </p:nvPr>
        </p:nvSpPr>
        <p:spPr>
          <a:xfrm>
            <a:off x="838200" y="2224210"/>
            <a:ext cx="10515600" cy="4351338"/>
          </a:xfrm>
        </p:spPr>
        <p:txBody>
          <a:bodyPr>
            <a:normAutofit/>
          </a:bodyPr>
          <a:lstStyle/>
          <a:p>
            <a:pPr marL="0" indent="0">
              <a:buNone/>
            </a:pPr>
            <a:r>
              <a:rPr lang="en-US" sz="2400" b="1" dirty="0">
                <a:latin typeface="+mj-lt"/>
              </a:rPr>
              <a:t>Outcomes:</a:t>
            </a:r>
          </a:p>
          <a:p>
            <a:r>
              <a:rPr lang="en-US" sz="2400" dirty="0">
                <a:latin typeface="+mj-lt"/>
              </a:rPr>
              <a:t>The global food system’s </a:t>
            </a:r>
            <a:r>
              <a:rPr lang="en-US" sz="2400" b="1" dirty="0">
                <a:latin typeface="+mj-lt"/>
              </a:rPr>
              <a:t>development agenda</a:t>
            </a:r>
            <a:r>
              <a:rPr lang="en-US" sz="2400" dirty="0">
                <a:latin typeface="+mj-lt"/>
              </a:rPr>
              <a:t>, including that of CGIAR and its partners, governments, regional bodies, donors and multilateral organizations, is </a:t>
            </a:r>
            <a:r>
              <a:rPr lang="en-US" sz="2400" b="1" dirty="0">
                <a:latin typeface="+mj-lt"/>
              </a:rPr>
              <a:t>informed by gender research and evidence </a:t>
            </a:r>
            <a:r>
              <a:rPr lang="en-US" sz="2400" dirty="0">
                <a:latin typeface="+mj-lt"/>
              </a:rPr>
              <a:t>generated by CGIAR and partners.</a:t>
            </a:r>
          </a:p>
          <a:p>
            <a:r>
              <a:rPr lang="en-US" sz="2400" dirty="0">
                <a:latin typeface="+mj-lt"/>
              </a:rPr>
              <a:t>Gender equality and transformative </a:t>
            </a:r>
            <a:r>
              <a:rPr lang="en-US" sz="2400" b="1" dirty="0">
                <a:latin typeface="+mj-lt"/>
              </a:rPr>
              <a:t>thinking is integral to the CGIAR </a:t>
            </a:r>
            <a:r>
              <a:rPr lang="en-US" sz="2400" dirty="0">
                <a:latin typeface="+mj-lt"/>
              </a:rPr>
              <a:t>system and to NARES, universities and NGOs, and it is a </a:t>
            </a:r>
            <a:r>
              <a:rPr lang="en-US" sz="2400" b="1" dirty="0">
                <a:latin typeface="+mj-lt"/>
              </a:rPr>
              <a:t>key criterion for priority setting, targeting and managing </a:t>
            </a:r>
            <a:r>
              <a:rPr lang="en-US" sz="2400" dirty="0">
                <a:latin typeface="+mj-lt"/>
              </a:rPr>
              <a:t>AR4D at all levels.</a:t>
            </a:r>
          </a:p>
          <a:p>
            <a:r>
              <a:rPr lang="en-US" sz="2400" b="1" dirty="0">
                <a:latin typeface="+mj-lt"/>
              </a:rPr>
              <a:t>Partnerships for achieving gender equality </a:t>
            </a:r>
            <a:r>
              <a:rPr lang="en-US" sz="2400" dirty="0">
                <a:latin typeface="+mj-lt"/>
              </a:rPr>
              <a:t>are developed and/or strengthened, including linkages with existing CGIAR initiatives and external activities relating to gender equality and food systems development, to </a:t>
            </a:r>
            <a:r>
              <a:rPr lang="en-US" sz="2400" b="1" dirty="0">
                <a:latin typeface="+mj-lt"/>
              </a:rPr>
              <a:t>reach scale and impact lives</a:t>
            </a:r>
            <a:r>
              <a:rPr lang="en-US" sz="2400" dirty="0">
                <a:latin typeface="+mj-lt"/>
              </a:rPr>
              <a:t>. </a:t>
            </a:r>
          </a:p>
          <a:p>
            <a:endParaRPr lang="en-US" sz="2400" dirty="0">
              <a:latin typeface="+mj-lt"/>
            </a:endParaRPr>
          </a:p>
        </p:txBody>
      </p:sp>
    </p:spTree>
    <p:extLst>
      <p:ext uri="{BB962C8B-B14F-4D97-AF65-F5344CB8AC3E}">
        <p14:creationId xmlns:p14="http://schemas.microsoft.com/office/powerpoint/2010/main" val="3557038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p:nvPr/>
        </p:nvSpPr>
        <p:spPr>
          <a:xfrm>
            <a:off x="0" y="5384890"/>
            <a:ext cx="121920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0" i="0" u="none" strike="noStrike" cap="none">
                <a:solidFill>
                  <a:srgbClr val="757070"/>
                </a:solidFill>
                <a:latin typeface="Calibri"/>
                <a:ea typeface="Calibri"/>
                <a:cs typeface="Calibri"/>
                <a:sym typeface="Calibri"/>
              </a:rPr>
              <a:t>………………………………………………………………………………………………………………………………………………………………………………………………………….</a:t>
            </a:r>
            <a:endParaRPr/>
          </a:p>
        </p:txBody>
      </p:sp>
      <p:sp>
        <p:nvSpPr>
          <p:cNvPr id="90" name="Google Shape;90;p1"/>
          <p:cNvSpPr txBox="1"/>
          <p:nvPr/>
        </p:nvSpPr>
        <p:spPr>
          <a:xfrm>
            <a:off x="0" y="3380259"/>
            <a:ext cx="121920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rgbClr val="757070"/>
                </a:solidFill>
                <a:latin typeface="Calibri"/>
                <a:ea typeface="Calibri"/>
                <a:cs typeface="Calibri"/>
                <a:sym typeface="Calibri"/>
              </a:rPr>
              <a:t>………………………………………………………………………………………………………………………………………………………………………………………………………….</a:t>
            </a:r>
            <a:endParaRPr dirty="0"/>
          </a:p>
        </p:txBody>
      </p:sp>
      <p:sp>
        <p:nvSpPr>
          <p:cNvPr id="91" name="Google Shape;91;p1"/>
          <p:cNvSpPr txBox="1"/>
          <p:nvPr/>
        </p:nvSpPr>
        <p:spPr>
          <a:xfrm>
            <a:off x="20016" y="1663284"/>
            <a:ext cx="121920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rgbClr val="757070"/>
                </a:solidFill>
                <a:latin typeface="Calibri"/>
                <a:ea typeface="Calibri"/>
                <a:cs typeface="Calibri"/>
                <a:sym typeface="Calibri"/>
              </a:rPr>
              <a:t>………………………………………………………………………………………………………………………………………………………………………………………………………….</a:t>
            </a:r>
            <a:endParaRPr dirty="0"/>
          </a:p>
        </p:txBody>
      </p:sp>
      <p:sp>
        <p:nvSpPr>
          <p:cNvPr id="92" name="Google Shape;92;p1"/>
          <p:cNvSpPr txBox="1"/>
          <p:nvPr/>
        </p:nvSpPr>
        <p:spPr>
          <a:xfrm>
            <a:off x="174009" y="5691258"/>
            <a:ext cx="2866030"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rgbClr val="5A2583"/>
                </a:solidFill>
                <a:latin typeface="Calibri"/>
                <a:ea typeface="Calibri"/>
                <a:cs typeface="Calibri"/>
                <a:sym typeface="Calibri"/>
              </a:rPr>
              <a:t>Underlying assumptions (A) and risks (R)</a:t>
            </a:r>
            <a:endParaRPr/>
          </a:p>
        </p:txBody>
      </p:sp>
      <p:sp>
        <p:nvSpPr>
          <p:cNvPr id="93" name="Google Shape;93;p1"/>
          <p:cNvSpPr txBox="1"/>
          <p:nvPr/>
        </p:nvSpPr>
        <p:spPr>
          <a:xfrm>
            <a:off x="174009" y="3673467"/>
            <a:ext cx="2866030"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rgbClr val="5A2583"/>
                </a:solidFill>
                <a:latin typeface="Calibri"/>
                <a:ea typeface="Calibri"/>
                <a:cs typeface="Calibri"/>
                <a:sym typeface="Calibri"/>
              </a:rPr>
              <a:t>Key outputs by modules</a:t>
            </a:r>
            <a:endParaRPr/>
          </a:p>
        </p:txBody>
      </p:sp>
      <p:sp>
        <p:nvSpPr>
          <p:cNvPr id="94" name="Google Shape;94;p1"/>
          <p:cNvSpPr txBox="1"/>
          <p:nvPr/>
        </p:nvSpPr>
        <p:spPr>
          <a:xfrm>
            <a:off x="174009" y="1926608"/>
            <a:ext cx="2860702"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rgbClr val="5A2583"/>
                </a:solidFill>
                <a:latin typeface="Calibri"/>
                <a:ea typeface="Calibri"/>
                <a:cs typeface="Calibri"/>
                <a:sym typeface="Calibri"/>
              </a:rPr>
              <a:t>Intermediate outcomes (Next users level)</a:t>
            </a:r>
            <a:endParaRPr/>
          </a:p>
        </p:txBody>
      </p:sp>
      <p:sp>
        <p:nvSpPr>
          <p:cNvPr id="95" name="Google Shape;95;p1"/>
          <p:cNvSpPr txBox="1"/>
          <p:nvPr/>
        </p:nvSpPr>
        <p:spPr>
          <a:xfrm>
            <a:off x="168681" y="586679"/>
            <a:ext cx="2866030"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rgbClr val="5A2583"/>
                </a:solidFill>
                <a:latin typeface="Calibri"/>
                <a:ea typeface="Calibri"/>
                <a:cs typeface="Calibri"/>
                <a:sym typeface="Calibri"/>
              </a:rPr>
              <a:t>Primary outcomes</a:t>
            </a:r>
            <a:endParaRPr/>
          </a:p>
        </p:txBody>
      </p:sp>
      <p:sp>
        <p:nvSpPr>
          <p:cNvPr id="96" name="Google Shape;96;p1"/>
          <p:cNvSpPr txBox="1"/>
          <p:nvPr/>
        </p:nvSpPr>
        <p:spPr>
          <a:xfrm>
            <a:off x="3560328" y="101298"/>
            <a:ext cx="5495858"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dirty="0">
                <a:solidFill>
                  <a:srgbClr val="5A2583"/>
                </a:solidFill>
                <a:latin typeface="Calibri"/>
                <a:ea typeface="Calibri"/>
                <a:cs typeface="Calibri"/>
                <a:sym typeface="Calibri"/>
              </a:rPr>
              <a:t>Towards IDO on Gender Equity and Inclusion contributing to other cross-cutting sub-IDOs, IDOs, CGIAR SLOs, SDGs and regional development agendas</a:t>
            </a:r>
            <a:endParaRPr dirty="0"/>
          </a:p>
        </p:txBody>
      </p:sp>
      <p:sp>
        <p:nvSpPr>
          <p:cNvPr id="97" name="Google Shape;97;p1"/>
          <p:cNvSpPr/>
          <p:nvPr/>
        </p:nvSpPr>
        <p:spPr>
          <a:xfrm>
            <a:off x="168506" y="4049337"/>
            <a:ext cx="3530980" cy="1466975"/>
          </a:xfrm>
          <a:prstGeom prst="rect">
            <a:avLst/>
          </a:prstGeom>
          <a:solidFill>
            <a:srgbClr val="FFC000"/>
          </a:solidFill>
          <a:ln>
            <a:noFill/>
          </a:ln>
        </p:spPr>
        <p:txBody>
          <a:bodyPr spcFirstLastPara="1" wrap="square" lIns="91425" tIns="45700" rIns="91425" bIns="45700" anchor="ctr" anchorCtr="0">
            <a:noAutofit/>
          </a:bodyPr>
          <a:lstStyle/>
          <a:p>
            <a:pPr marL="171450" marR="0" lvl="0" indent="-171450" algn="l" rtl="0">
              <a:spcBef>
                <a:spcPts val="0"/>
              </a:spcBef>
              <a:spcAft>
                <a:spcPts val="0"/>
              </a:spcAft>
              <a:buClr>
                <a:schemeClr val="dk1"/>
              </a:buClr>
              <a:buSzPts val="1000"/>
              <a:buFont typeface="Arial"/>
              <a:buChar char="•"/>
            </a:pPr>
            <a:r>
              <a:rPr lang="en-US" sz="1000" dirty="0">
                <a:solidFill>
                  <a:schemeClr val="dk1"/>
                </a:solidFill>
                <a:latin typeface="Calibri"/>
                <a:ea typeface="Calibri"/>
                <a:cs typeface="Calibri"/>
                <a:sym typeface="Calibri"/>
              </a:rPr>
              <a:t>Evidence and lessons learnt on what works for women’s empowerment in agriculture generated and documented</a:t>
            </a:r>
            <a:endParaRPr dirty="0"/>
          </a:p>
          <a:p>
            <a:pPr marL="171450" marR="0" lvl="0" indent="-171450" algn="l" rtl="0">
              <a:spcBef>
                <a:spcPts val="0"/>
              </a:spcBef>
              <a:spcAft>
                <a:spcPts val="0"/>
              </a:spcAft>
              <a:buClr>
                <a:schemeClr val="dk1"/>
              </a:buClr>
              <a:buSzPts val="1000"/>
              <a:buFont typeface="Arial"/>
              <a:buChar char="•"/>
            </a:pPr>
            <a:r>
              <a:rPr lang="en-US" sz="1000" dirty="0">
                <a:solidFill>
                  <a:schemeClr val="dk1"/>
                </a:solidFill>
                <a:latin typeface="Calibri"/>
                <a:ea typeface="Calibri"/>
                <a:cs typeface="Calibri"/>
                <a:sym typeface="Calibri"/>
              </a:rPr>
              <a:t>Evidence for gender theory development and testing (different views, plural knowledges, philosophy of gender science)</a:t>
            </a:r>
            <a:endParaRPr dirty="0"/>
          </a:p>
          <a:p>
            <a:pPr marL="171450" marR="0" lvl="0" indent="-171450" algn="l" rtl="0">
              <a:spcBef>
                <a:spcPts val="0"/>
              </a:spcBef>
              <a:spcAft>
                <a:spcPts val="0"/>
              </a:spcAft>
              <a:buClr>
                <a:schemeClr val="dk1"/>
              </a:buClr>
              <a:buSzPts val="1000"/>
              <a:buFont typeface="Arial"/>
              <a:buChar char="•"/>
            </a:pPr>
            <a:r>
              <a:rPr lang="en-US" sz="1000" dirty="0">
                <a:solidFill>
                  <a:schemeClr val="dk1"/>
                </a:solidFill>
                <a:latin typeface="Calibri"/>
                <a:ea typeface="Calibri"/>
                <a:cs typeface="Calibri"/>
                <a:sym typeface="Calibri"/>
              </a:rPr>
              <a:t>Technological products generated by CGIAR and partners have included gender concerns in their design and evaluation</a:t>
            </a:r>
            <a:endParaRPr dirty="0"/>
          </a:p>
          <a:p>
            <a:pPr marL="171450" marR="0" lvl="0" indent="-171450" algn="l" rtl="0">
              <a:spcBef>
                <a:spcPts val="0"/>
              </a:spcBef>
              <a:spcAft>
                <a:spcPts val="0"/>
              </a:spcAft>
              <a:buClr>
                <a:schemeClr val="dk1"/>
              </a:buClr>
              <a:buSzPts val="1000"/>
              <a:buFont typeface="Arial"/>
              <a:buChar char="•"/>
            </a:pPr>
            <a:r>
              <a:rPr lang="en-US" sz="1000" dirty="0">
                <a:solidFill>
                  <a:schemeClr val="dk1"/>
                </a:solidFill>
                <a:latin typeface="Calibri"/>
                <a:ea typeface="Calibri"/>
                <a:cs typeface="Calibri"/>
                <a:sym typeface="Calibri"/>
              </a:rPr>
              <a:t>Evidence synthesis and policy briefs</a:t>
            </a:r>
            <a:endParaRPr dirty="0"/>
          </a:p>
        </p:txBody>
      </p:sp>
      <p:sp>
        <p:nvSpPr>
          <p:cNvPr id="98" name="Google Shape;98;p1"/>
          <p:cNvSpPr/>
          <p:nvPr/>
        </p:nvSpPr>
        <p:spPr>
          <a:xfrm>
            <a:off x="4429125" y="4055367"/>
            <a:ext cx="3575734" cy="1466975"/>
          </a:xfrm>
          <a:prstGeom prst="rect">
            <a:avLst/>
          </a:prstGeom>
          <a:solidFill>
            <a:schemeClr val="accent6">
              <a:lumMod val="60000"/>
              <a:lumOff val="40000"/>
            </a:schemeClr>
          </a:solidFill>
          <a:ln>
            <a:noFill/>
          </a:ln>
        </p:spPr>
        <p:txBody>
          <a:bodyPr spcFirstLastPara="1" wrap="square" lIns="91425" tIns="45700" rIns="91425" bIns="45700" anchor="ctr" anchorCtr="0">
            <a:noAutofit/>
          </a:bodyPr>
          <a:lstStyle/>
          <a:p>
            <a:pPr marL="171450" lvl="0" indent="-171450">
              <a:buClr>
                <a:schemeClr val="dk1"/>
              </a:buClr>
              <a:buSzPts val="1000"/>
              <a:buFont typeface="Arial"/>
              <a:buChar char="•"/>
            </a:pPr>
            <a:r>
              <a:rPr lang="en-US" sz="1000" dirty="0">
                <a:solidFill>
                  <a:schemeClr val="dk1"/>
                </a:solidFill>
                <a:latin typeface="Calibri"/>
                <a:ea typeface="Calibri"/>
                <a:cs typeface="Calibri"/>
                <a:sym typeface="Calibri"/>
              </a:rPr>
              <a:t>Communities of practice to promote dialogues on knowledge about agricultural development and collaboration on methods and tool development </a:t>
            </a:r>
          </a:p>
          <a:p>
            <a:pPr marL="171450" marR="0" lvl="0" indent="-171450" algn="l" rtl="0">
              <a:spcBef>
                <a:spcPts val="0"/>
              </a:spcBef>
              <a:spcAft>
                <a:spcPts val="0"/>
              </a:spcAft>
              <a:buClr>
                <a:schemeClr val="dk1"/>
              </a:buClr>
              <a:buSzPts val="1000"/>
              <a:buFont typeface="Arial"/>
              <a:buChar char="•"/>
            </a:pPr>
            <a:r>
              <a:rPr lang="en-US" sz="1000" dirty="0">
                <a:solidFill>
                  <a:schemeClr val="dk1"/>
                </a:solidFill>
                <a:latin typeface="Calibri"/>
                <a:ea typeface="Calibri"/>
                <a:cs typeface="Calibri"/>
                <a:sym typeface="Calibri"/>
              </a:rPr>
              <a:t>Approaches/processes facilitating gender theory development</a:t>
            </a:r>
            <a:endParaRPr dirty="0"/>
          </a:p>
          <a:p>
            <a:pPr marL="171450" marR="0" lvl="0" indent="-171450" algn="l" rtl="0">
              <a:spcBef>
                <a:spcPts val="0"/>
              </a:spcBef>
              <a:spcAft>
                <a:spcPts val="0"/>
              </a:spcAft>
              <a:buClr>
                <a:schemeClr val="dk1"/>
              </a:buClr>
              <a:buSzPts val="1000"/>
              <a:buFont typeface="Arial"/>
              <a:buChar char="•"/>
            </a:pPr>
            <a:r>
              <a:rPr lang="en-US" sz="1000" dirty="0">
                <a:solidFill>
                  <a:schemeClr val="dk1"/>
                </a:solidFill>
                <a:latin typeface="Calibri"/>
                <a:ea typeface="Calibri"/>
                <a:cs typeface="Calibri"/>
                <a:sym typeface="Calibri"/>
              </a:rPr>
              <a:t>Reviews/meta-analyses on methods and standards for gender integrated and strategic research</a:t>
            </a:r>
            <a:endParaRPr dirty="0"/>
          </a:p>
          <a:p>
            <a:pPr marL="171450" marR="0" lvl="0" indent="-171450" algn="l" rtl="0">
              <a:spcBef>
                <a:spcPts val="0"/>
              </a:spcBef>
              <a:spcAft>
                <a:spcPts val="0"/>
              </a:spcAft>
              <a:buClr>
                <a:schemeClr val="dk1"/>
              </a:buClr>
              <a:buSzPts val="1000"/>
              <a:buFont typeface="Arial"/>
              <a:buChar char="•"/>
            </a:pPr>
            <a:r>
              <a:rPr lang="en-US" sz="1000" dirty="0">
                <a:solidFill>
                  <a:schemeClr val="dk1"/>
                </a:solidFill>
                <a:latin typeface="Calibri"/>
                <a:ea typeface="Calibri"/>
                <a:cs typeface="Calibri"/>
                <a:sym typeface="Calibri"/>
              </a:rPr>
              <a:t>Good practices in standard operating procedure for gender intentional food systems research</a:t>
            </a:r>
          </a:p>
          <a:p>
            <a:pPr marL="171450" marR="0" lvl="0" indent="-171450" algn="l" rtl="0">
              <a:spcBef>
                <a:spcPts val="0"/>
              </a:spcBef>
              <a:spcAft>
                <a:spcPts val="0"/>
              </a:spcAft>
              <a:buClr>
                <a:schemeClr val="dk1"/>
              </a:buClr>
              <a:buSzPts val="1000"/>
              <a:buFont typeface="Arial"/>
              <a:buChar char="•"/>
            </a:pPr>
            <a:r>
              <a:rPr lang="en-US" sz="1000">
                <a:solidFill>
                  <a:schemeClr val="dk1"/>
                </a:solidFill>
                <a:latin typeface="Calibri"/>
                <a:ea typeface="Calibri"/>
                <a:cs typeface="Calibri"/>
                <a:sym typeface="Calibri"/>
              </a:rPr>
              <a:t>A </a:t>
            </a:r>
            <a:r>
              <a:rPr lang="en-US" sz="1000" dirty="0">
                <a:solidFill>
                  <a:schemeClr val="dk1"/>
                </a:solidFill>
                <a:latin typeface="Calibri"/>
                <a:ea typeface="Calibri"/>
                <a:cs typeface="Calibri"/>
                <a:sym typeface="Calibri"/>
              </a:rPr>
              <a:t>suite of resources on how to integrate gender in AR4D</a:t>
            </a:r>
            <a:endParaRPr dirty="0"/>
          </a:p>
        </p:txBody>
      </p:sp>
      <p:sp>
        <p:nvSpPr>
          <p:cNvPr id="99" name="Google Shape;99;p1"/>
          <p:cNvSpPr/>
          <p:nvPr/>
        </p:nvSpPr>
        <p:spPr>
          <a:xfrm>
            <a:off x="8734498" y="4055367"/>
            <a:ext cx="3275463" cy="1474508"/>
          </a:xfrm>
          <a:prstGeom prst="rect">
            <a:avLst/>
          </a:prstGeom>
          <a:solidFill>
            <a:schemeClr val="accent1">
              <a:lumMod val="40000"/>
              <a:lumOff val="60000"/>
            </a:schemeClr>
          </a:solidFill>
          <a:ln>
            <a:noFill/>
          </a:ln>
        </p:spPr>
        <p:txBody>
          <a:bodyPr spcFirstLastPara="1" wrap="square" lIns="91425" tIns="45700" rIns="91425" bIns="45700" anchor="ctr" anchorCtr="0">
            <a:noAutofit/>
          </a:bodyPr>
          <a:lstStyle/>
          <a:p>
            <a:pPr marL="171450" marR="0" lvl="0" indent="-171450" algn="l" rtl="0">
              <a:spcBef>
                <a:spcPts val="0"/>
              </a:spcBef>
              <a:spcAft>
                <a:spcPts val="0"/>
              </a:spcAft>
              <a:buClr>
                <a:schemeClr val="dk1"/>
              </a:buClr>
              <a:buSzPts val="1000"/>
              <a:buFont typeface="Arial"/>
              <a:buChar char="•"/>
            </a:pPr>
            <a:r>
              <a:rPr lang="en-US" sz="1000" dirty="0">
                <a:solidFill>
                  <a:schemeClr val="dk1"/>
                </a:solidFill>
                <a:latin typeface="Calibri"/>
                <a:ea typeface="Calibri"/>
                <a:cs typeface="Calibri"/>
                <a:sym typeface="Calibri"/>
              </a:rPr>
              <a:t>Strategic alliances developed for impact </a:t>
            </a:r>
          </a:p>
          <a:p>
            <a:pPr marL="171450" marR="0" lvl="0" indent="-171450" algn="l" rtl="0">
              <a:spcBef>
                <a:spcPts val="0"/>
              </a:spcBef>
              <a:spcAft>
                <a:spcPts val="0"/>
              </a:spcAft>
              <a:buClr>
                <a:schemeClr val="dk1"/>
              </a:buClr>
              <a:buSzPts val="1000"/>
              <a:buFont typeface="Arial"/>
              <a:buChar char="•"/>
            </a:pPr>
            <a:r>
              <a:rPr lang="en-US" sz="1000" dirty="0">
                <a:solidFill>
                  <a:schemeClr val="dk1"/>
                </a:solidFill>
                <a:latin typeface="Calibri"/>
                <a:ea typeface="Calibri"/>
                <a:cs typeface="Calibri"/>
                <a:sym typeface="Calibri"/>
              </a:rPr>
              <a:t>Tailored capacity development for researchers and partners operating at different levels and scales to foster institutional culture change</a:t>
            </a:r>
            <a:endParaRPr dirty="0"/>
          </a:p>
          <a:p>
            <a:pPr marL="171450" marR="0" lvl="0" indent="-171450" algn="l" rtl="0">
              <a:spcBef>
                <a:spcPts val="0"/>
              </a:spcBef>
              <a:spcAft>
                <a:spcPts val="0"/>
              </a:spcAft>
              <a:buClr>
                <a:schemeClr val="dk1"/>
              </a:buClr>
              <a:buSzPts val="1000"/>
              <a:buFont typeface="Arial"/>
              <a:buChar char="•"/>
            </a:pPr>
            <a:r>
              <a:rPr lang="en-US" sz="1000" dirty="0">
                <a:solidFill>
                  <a:schemeClr val="dk1"/>
                </a:solidFill>
                <a:latin typeface="Calibri"/>
                <a:ea typeface="Calibri"/>
                <a:cs typeface="Calibri"/>
                <a:sym typeface="Calibri"/>
              </a:rPr>
              <a:t>Support and mentoring programs for early career researchers to conduct rigorous gender research</a:t>
            </a:r>
            <a:endParaRPr dirty="0"/>
          </a:p>
          <a:p>
            <a:pPr marL="171450" marR="0" lvl="0" indent="-171450" algn="l" rtl="0">
              <a:spcBef>
                <a:spcPts val="0"/>
              </a:spcBef>
              <a:spcAft>
                <a:spcPts val="0"/>
              </a:spcAft>
              <a:buClr>
                <a:schemeClr val="dk1"/>
              </a:buClr>
              <a:buSzPts val="1000"/>
              <a:buFont typeface="Arial"/>
              <a:buChar char="•"/>
            </a:pPr>
            <a:r>
              <a:rPr lang="en-US" sz="1000" dirty="0">
                <a:solidFill>
                  <a:schemeClr val="dk1"/>
                </a:solidFill>
                <a:latin typeface="Calibri"/>
                <a:ea typeface="Calibri"/>
                <a:cs typeface="Calibri"/>
                <a:sym typeface="Calibri"/>
              </a:rPr>
              <a:t>Institutional assessments of the prioritization of gender in AR4D and plans to strengthen gender focus in CGIAR </a:t>
            </a:r>
            <a:r>
              <a:rPr lang="en-US" sz="1000" dirty="0" err="1">
                <a:solidFill>
                  <a:schemeClr val="dk1"/>
                </a:solidFill>
                <a:latin typeface="Calibri"/>
                <a:ea typeface="Calibri"/>
                <a:cs typeface="Calibri"/>
                <a:sym typeface="Calibri"/>
              </a:rPr>
              <a:t>centres</a:t>
            </a:r>
            <a:r>
              <a:rPr lang="en-US" sz="1000" dirty="0">
                <a:solidFill>
                  <a:schemeClr val="dk1"/>
                </a:solidFill>
                <a:latin typeface="Calibri"/>
                <a:ea typeface="Calibri"/>
                <a:cs typeface="Calibri"/>
                <a:sym typeface="Calibri"/>
              </a:rPr>
              <a:t> and partners</a:t>
            </a:r>
          </a:p>
        </p:txBody>
      </p:sp>
      <p:sp>
        <p:nvSpPr>
          <p:cNvPr id="100" name="Google Shape;100;p1"/>
          <p:cNvSpPr txBox="1"/>
          <p:nvPr/>
        </p:nvSpPr>
        <p:spPr>
          <a:xfrm>
            <a:off x="2475869" y="3803116"/>
            <a:ext cx="1226024"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chemeClr val="dk1"/>
                </a:solidFill>
                <a:latin typeface="Calibri"/>
                <a:ea typeface="Calibri"/>
                <a:cs typeface="Calibri"/>
                <a:sym typeface="Calibri"/>
              </a:rPr>
              <a:t>Module 1: Evidence</a:t>
            </a:r>
            <a:endParaRPr/>
          </a:p>
        </p:txBody>
      </p:sp>
      <p:sp>
        <p:nvSpPr>
          <p:cNvPr id="101" name="Google Shape;101;p1"/>
          <p:cNvSpPr txBox="1"/>
          <p:nvPr/>
        </p:nvSpPr>
        <p:spPr>
          <a:xfrm>
            <a:off x="6778835" y="3803116"/>
            <a:ext cx="1226024"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chemeClr val="dk1"/>
                </a:solidFill>
                <a:latin typeface="Calibri"/>
                <a:ea typeface="Calibri"/>
                <a:cs typeface="Calibri"/>
                <a:sym typeface="Calibri"/>
              </a:rPr>
              <a:t>Module 2: Methods</a:t>
            </a:r>
            <a:endParaRPr/>
          </a:p>
        </p:txBody>
      </p:sp>
      <p:sp>
        <p:nvSpPr>
          <p:cNvPr id="102" name="Google Shape;102;p1"/>
          <p:cNvSpPr txBox="1"/>
          <p:nvPr/>
        </p:nvSpPr>
        <p:spPr>
          <a:xfrm>
            <a:off x="10784273" y="3803115"/>
            <a:ext cx="1225688"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dirty="0">
                <a:solidFill>
                  <a:schemeClr val="dk1"/>
                </a:solidFill>
                <a:latin typeface="Calibri"/>
                <a:ea typeface="Calibri"/>
                <a:cs typeface="Calibri"/>
                <a:sym typeface="Calibri"/>
              </a:rPr>
              <a:t>Module 3: Alliances</a:t>
            </a:r>
            <a:endParaRPr dirty="0"/>
          </a:p>
        </p:txBody>
      </p:sp>
      <p:sp>
        <p:nvSpPr>
          <p:cNvPr id="103" name="Google Shape;103;p1"/>
          <p:cNvSpPr txBox="1"/>
          <p:nvPr/>
        </p:nvSpPr>
        <p:spPr>
          <a:xfrm>
            <a:off x="195977" y="5917225"/>
            <a:ext cx="2838734" cy="86177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chemeClr val="dk1"/>
                </a:solidFill>
                <a:latin typeface="Calibri"/>
                <a:ea typeface="Calibri"/>
                <a:cs typeface="Calibri"/>
                <a:sym typeface="Calibri"/>
              </a:rPr>
              <a:t>A1: </a:t>
            </a:r>
            <a:r>
              <a:rPr lang="en-US" sz="1000">
                <a:solidFill>
                  <a:schemeClr val="dk1"/>
                </a:solidFill>
                <a:latin typeface="Calibri"/>
                <a:ea typeface="Calibri"/>
                <a:cs typeface="Calibri"/>
                <a:sym typeface="Calibri"/>
              </a:rPr>
              <a:t>The broader AR4D ecosystem will value the evidence generated via the Platform’s facilitation efforts and will incorporate it into strategic initiatives to achieve higher-level development outcomes.</a:t>
            </a:r>
            <a:endParaRPr/>
          </a:p>
        </p:txBody>
      </p:sp>
      <p:sp>
        <p:nvSpPr>
          <p:cNvPr id="104" name="Google Shape;104;p1"/>
          <p:cNvSpPr txBox="1"/>
          <p:nvPr/>
        </p:nvSpPr>
        <p:spPr>
          <a:xfrm>
            <a:off x="2945589" y="5914709"/>
            <a:ext cx="2838734" cy="86177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dirty="0">
                <a:solidFill>
                  <a:schemeClr val="dk1"/>
                </a:solidFill>
                <a:latin typeface="Calibri"/>
                <a:ea typeface="Calibri"/>
                <a:cs typeface="Calibri"/>
                <a:sym typeface="Calibri"/>
              </a:rPr>
              <a:t>A2: </a:t>
            </a:r>
            <a:r>
              <a:rPr lang="en-US" sz="1000" dirty="0">
                <a:solidFill>
                  <a:schemeClr val="dk1"/>
                </a:solidFill>
                <a:latin typeface="Calibri"/>
                <a:ea typeface="Calibri"/>
                <a:cs typeface="Calibri"/>
                <a:sym typeface="Calibri"/>
              </a:rPr>
              <a:t>The assessments, development, and promotion of good practices, methods and standards for gender integrated and strategic research  complement efforts initiated by gender researchers within their individual </a:t>
            </a:r>
            <a:r>
              <a:rPr lang="en-US" sz="1000" dirty="0" err="1">
                <a:solidFill>
                  <a:schemeClr val="dk1"/>
                </a:solidFill>
                <a:latin typeface="Calibri"/>
                <a:ea typeface="Calibri"/>
                <a:cs typeface="Calibri"/>
                <a:sym typeface="Calibri"/>
              </a:rPr>
              <a:t>centres</a:t>
            </a:r>
            <a:r>
              <a:rPr lang="en-US" sz="1000" dirty="0">
                <a:solidFill>
                  <a:schemeClr val="dk1"/>
                </a:solidFill>
                <a:latin typeface="Calibri"/>
                <a:ea typeface="Calibri"/>
                <a:cs typeface="Calibri"/>
                <a:sym typeface="Calibri"/>
              </a:rPr>
              <a:t>. </a:t>
            </a:r>
            <a:endParaRPr dirty="0"/>
          </a:p>
        </p:txBody>
      </p:sp>
      <p:sp>
        <p:nvSpPr>
          <p:cNvPr id="105" name="Google Shape;105;p1"/>
          <p:cNvSpPr txBox="1"/>
          <p:nvPr/>
        </p:nvSpPr>
        <p:spPr>
          <a:xfrm>
            <a:off x="5801886" y="5914709"/>
            <a:ext cx="2838734" cy="86177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chemeClr val="dk1"/>
                </a:solidFill>
                <a:latin typeface="Calibri"/>
                <a:ea typeface="Calibri"/>
                <a:cs typeface="Calibri"/>
                <a:sym typeface="Calibri"/>
              </a:rPr>
              <a:t>A3: </a:t>
            </a:r>
            <a:r>
              <a:rPr lang="en-US" sz="1000">
                <a:solidFill>
                  <a:schemeClr val="dk1"/>
                </a:solidFill>
                <a:latin typeface="Calibri"/>
                <a:ea typeface="Calibri"/>
                <a:cs typeface="Calibri"/>
                <a:sym typeface="Calibri"/>
              </a:rPr>
              <a:t>There is appetite within each CGIAR centre and in partner institutions for gender-related organizational culture change, and budgets and processes in place to operationalize plans developed by the Platform. </a:t>
            </a:r>
            <a:endParaRPr/>
          </a:p>
        </p:txBody>
      </p:sp>
      <p:sp>
        <p:nvSpPr>
          <p:cNvPr id="106" name="Google Shape;106;p1"/>
          <p:cNvSpPr txBox="1"/>
          <p:nvPr/>
        </p:nvSpPr>
        <p:spPr>
          <a:xfrm>
            <a:off x="8734498" y="5684635"/>
            <a:ext cx="3275463"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dirty="0">
                <a:solidFill>
                  <a:schemeClr val="dk1"/>
                </a:solidFill>
                <a:latin typeface="Calibri"/>
                <a:ea typeface="Calibri"/>
                <a:cs typeface="Calibri"/>
                <a:sym typeface="Calibri"/>
              </a:rPr>
              <a:t>R1:</a:t>
            </a:r>
            <a:r>
              <a:rPr lang="en-US" sz="1000" dirty="0">
                <a:solidFill>
                  <a:schemeClr val="dk1"/>
                </a:solidFill>
                <a:latin typeface="Calibri"/>
                <a:ea typeface="Calibri"/>
                <a:cs typeface="Calibri"/>
                <a:sym typeface="Calibri"/>
              </a:rPr>
              <a:t> Stakeholders view the Platform as duplicating efforts by, and not adding value to, CRPs and CGIAR </a:t>
            </a:r>
            <a:r>
              <a:rPr lang="en-US" sz="1000" dirty="0" err="1">
                <a:solidFill>
                  <a:schemeClr val="dk1"/>
                </a:solidFill>
                <a:latin typeface="Calibri"/>
                <a:ea typeface="Calibri"/>
                <a:cs typeface="Calibri"/>
                <a:sym typeface="Calibri"/>
              </a:rPr>
              <a:t>centres</a:t>
            </a:r>
            <a:r>
              <a:rPr lang="en-US" sz="1000" dirty="0">
                <a:solidFill>
                  <a:schemeClr val="dk1"/>
                </a:solidFill>
                <a:latin typeface="Calibri"/>
                <a:ea typeface="Calibri"/>
                <a:cs typeface="Calibri"/>
                <a:sym typeface="Calibri"/>
              </a:rPr>
              <a:t>.</a:t>
            </a:r>
            <a:endParaRPr dirty="0"/>
          </a:p>
        </p:txBody>
      </p:sp>
      <p:sp>
        <p:nvSpPr>
          <p:cNvPr id="107" name="Google Shape;107;p1"/>
          <p:cNvSpPr txBox="1"/>
          <p:nvPr/>
        </p:nvSpPr>
        <p:spPr>
          <a:xfrm>
            <a:off x="8720560" y="6058227"/>
            <a:ext cx="3275463"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chemeClr val="dk1"/>
                </a:solidFill>
                <a:latin typeface="Calibri"/>
                <a:ea typeface="Calibri"/>
                <a:cs typeface="Calibri"/>
                <a:sym typeface="Calibri"/>
              </a:rPr>
              <a:t>R2:</a:t>
            </a:r>
            <a:r>
              <a:rPr lang="en-US" sz="1000">
                <a:solidFill>
                  <a:schemeClr val="dk1"/>
                </a:solidFill>
                <a:latin typeface="Calibri"/>
                <a:ea typeface="Calibri"/>
                <a:cs typeface="Calibri"/>
                <a:sym typeface="Calibri"/>
              </a:rPr>
              <a:t> Biophysical researchers do not engage with the Platform and thus impact at scale is not achieved. </a:t>
            </a:r>
            <a:endParaRPr/>
          </a:p>
        </p:txBody>
      </p:sp>
      <p:sp>
        <p:nvSpPr>
          <p:cNvPr id="108" name="Google Shape;108;p1"/>
          <p:cNvSpPr txBox="1"/>
          <p:nvPr/>
        </p:nvSpPr>
        <p:spPr>
          <a:xfrm>
            <a:off x="8720559" y="6444754"/>
            <a:ext cx="3275463"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chemeClr val="dk1"/>
                </a:solidFill>
                <a:latin typeface="Calibri"/>
                <a:ea typeface="Calibri"/>
                <a:cs typeface="Calibri"/>
                <a:sym typeface="Calibri"/>
              </a:rPr>
              <a:t>R3:</a:t>
            </a:r>
            <a:r>
              <a:rPr lang="en-US" sz="1000">
                <a:solidFill>
                  <a:schemeClr val="dk1"/>
                </a:solidFill>
                <a:latin typeface="Calibri"/>
                <a:ea typeface="Calibri"/>
                <a:cs typeface="Calibri"/>
                <a:sym typeface="Calibri"/>
              </a:rPr>
              <a:t> Donor interests shift, thus decreasing investments to support the development of key outputs by modules. </a:t>
            </a:r>
            <a:endParaRPr/>
          </a:p>
        </p:txBody>
      </p:sp>
      <p:sp>
        <p:nvSpPr>
          <p:cNvPr id="109" name="Google Shape;109;p1"/>
          <p:cNvSpPr txBox="1"/>
          <p:nvPr/>
        </p:nvSpPr>
        <p:spPr>
          <a:xfrm>
            <a:off x="168901" y="2157978"/>
            <a:ext cx="4088139" cy="5539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C55A11"/>
                </a:solidFill>
                <a:latin typeface="Calibri"/>
                <a:ea typeface="Calibri"/>
                <a:cs typeface="Calibri"/>
                <a:sym typeface="Calibri"/>
              </a:rPr>
              <a:t>CRPs, CGIAR </a:t>
            </a:r>
            <a:r>
              <a:rPr lang="en-US" sz="1000" dirty="0" err="1">
                <a:solidFill>
                  <a:srgbClr val="C55A11"/>
                </a:solidFill>
                <a:latin typeface="Calibri"/>
                <a:ea typeface="Calibri"/>
                <a:cs typeface="Calibri"/>
                <a:sym typeface="Calibri"/>
              </a:rPr>
              <a:t>centres</a:t>
            </a:r>
            <a:r>
              <a:rPr lang="en-US" sz="1000" dirty="0">
                <a:solidFill>
                  <a:srgbClr val="C55A11"/>
                </a:solidFill>
                <a:latin typeface="Calibri"/>
                <a:ea typeface="Calibri"/>
                <a:cs typeface="Calibri"/>
                <a:sym typeface="Calibri"/>
              </a:rPr>
              <a:t>, governments, regional bodies, donors and multilateral agencies utilize the evidence on what works for women’s empowerment in agriculture to inform strategic investments.</a:t>
            </a:r>
            <a:endParaRPr dirty="0"/>
          </a:p>
        </p:txBody>
      </p:sp>
      <p:sp>
        <p:nvSpPr>
          <p:cNvPr id="110" name="Google Shape;110;p1"/>
          <p:cNvSpPr txBox="1"/>
          <p:nvPr/>
        </p:nvSpPr>
        <p:spPr>
          <a:xfrm>
            <a:off x="3017456" y="2809411"/>
            <a:ext cx="1854756" cy="5539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C55A11"/>
                </a:solidFill>
                <a:latin typeface="Calibri"/>
                <a:ea typeface="Calibri"/>
                <a:cs typeface="Calibri"/>
                <a:sym typeface="Calibri"/>
              </a:rPr>
              <a:t>CRPs, CGIAR </a:t>
            </a:r>
            <a:r>
              <a:rPr lang="en-US" sz="1000" dirty="0" err="1">
                <a:solidFill>
                  <a:srgbClr val="C55A11"/>
                </a:solidFill>
                <a:latin typeface="Calibri"/>
                <a:ea typeface="Calibri"/>
                <a:cs typeface="Calibri"/>
                <a:sym typeface="Calibri"/>
              </a:rPr>
              <a:t>centres</a:t>
            </a:r>
            <a:r>
              <a:rPr lang="en-US" sz="1000" dirty="0">
                <a:solidFill>
                  <a:srgbClr val="C55A11"/>
                </a:solidFill>
                <a:latin typeface="Calibri"/>
                <a:ea typeface="Calibri"/>
                <a:cs typeface="Calibri"/>
                <a:sym typeface="Calibri"/>
              </a:rPr>
              <a:t>, and NARES improve the quality of gender research evidence generated.</a:t>
            </a:r>
            <a:endParaRPr dirty="0"/>
          </a:p>
        </p:txBody>
      </p:sp>
      <p:sp>
        <p:nvSpPr>
          <p:cNvPr id="111" name="Google Shape;111;p1"/>
          <p:cNvSpPr txBox="1"/>
          <p:nvPr/>
        </p:nvSpPr>
        <p:spPr>
          <a:xfrm>
            <a:off x="4619000" y="2061519"/>
            <a:ext cx="2953999"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rgbClr val="548135"/>
                </a:solidFill>
                <a:latin typeface="Calibri"/>
                <a:ea typeface="Calibri"/>
                <a:cs typeface="Calibri"/>
                <a:sym typeface="Calibri"/>
              </a:rPr>
              <a:t>Social and biophysical researchers use critical thinking and reflexivity to develop, use and adapt gender methods and standards and other gender  resources to better integrate gender in AR4D.</a:t>
            </a:r>
            <a:endParaRPr/>
          </a:p>
        </p:txBody>
      </p:sp>
      <p:sp>
        <p:nvSpPr>
          <p:cNvPr id="112" name="Google Shape;112;p1"/>
          <p:cNvSpPr txBox="1"/>
          <p:nvPr/>
        </p:nvSpPr>
        <p:spPr>
          <a:xfrm>
            <a:off x="7282746" y="2762706"/>
            <a:ext cx="2838734"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rgbClr val="2F5496"/>
                </a:solidFill>
                <a:latin typeface="Calibri"/>
                <a:ea typeface="Calibri"/>
                <a:cs typeface="Calibri"/>
                <a:sym typeface="Calibri"/>
              </a:rPr>
              <a:t>Social and biophysical researchers participate in the capacity development activities and build rigorous gender research skills at different levels and scales.</a:t>
            </a:r>
            <a:endParaRPr/>
          </a:p>
        </p:txBody>
      </p:sp>
      <p:sp>
        <p:nvSpPr>
          <p:cNvPr id="113" name="Google Shape;113;p1"/>
          <p:cNvSpPr txBox="1"/>
          <p:nvPr/>
        </p:nvSpPr>
        <p:spPr>
          <a:xfrm>
            <a:off x="10077114" y="2080958"/>
            <a:ext cx="1932848" cy="101566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rgbClr val="2F5496"/>
                </a:solidFill>
                <a:latin typeface="Calibri"/>
                <a:ea typeface="Calibri"/>
                <a:cs typeface="Calibri"/>
                <a:sym typeface="Calibri"/>
              </a:rPr>
              <a:t>CGIAR, national governments, NARES, NGOs, donor agencies and other partners implement culture change plans that aim to strengthen  their commitment to prioritizing gender in AR4D.</a:t>
            </a:r>
            <a:endParaRPr/>
          </a:p>
        </p:txBody>
      </p:sp>
      <p:sp>
        <p:nvSpPr>
          <p:cNvPr id="114" name="Google Shape;114;p1"/>
          <p:cNvSpPr txBox="1"/>
          <p:nvPr/>
        </p:nvSpPr>
        <p:spPr>
          <a:xfrm>
            <a:off x="182039" y="784894"/>
            <a:ext cx="3480084" cy="86177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rgbClr val="C55A11"/>
                </a:solidFill>
                <a:latin typeface="Calibri"/>
                <a:ea typeface="Calibri"/>
                <a:cs typeface="Calibri"/>
                <a:sym typeface="Calibri"/>
              </a:rPr>
              <a:t>Improved evidence is used to inform strategic investments and scalable gender-intentional innovations and approaches to enable greater gender equality and inclusion in food systems by CGIAR, governments, regional bodies, donors and multilateral agencies by 2028.</a:t>
            </a:r>
            <a:endParaRPr/>
          </a:p>
        </p:txBody>
      </p:sp>
      <p:sp>
        <p:nvSpPr>
          <p:cNvPr id="115" name="Google Shape;115;p1"/>
          <p:cNvSpPr txBox="1"/>
          <p:nvPr/>
        </p:nvSpPr>
        <p:spPr>
          <a:xfrm>
            <a:off x="4616719" y="787296"/>
            <a:ext cx="3444178"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548135"/>
                </a:solidFill>
                <a:latin typeface="Calibri"/>
                <a:ea typeface="Calibri"/>
                <a:cs typeface="Calibri"/>
                <a:sym typeface="Calibri"/>
              </a:rPr>
              <a:t>Forward-looking, dynamic and iterative gender tools, methods and other resources are used to improve the quality of global gender research and gender integrated interventions by CGIAR, NARES, universities and NGOs in food systems by 2029. </a:t>
            </a:r>
            <a:endParaRPr dirty="0"/>
          </a:p>
        </p:txBody>
      </p:sp>
      <p:sp>
        <p:nvSpPr>
          <p:cNvPr id="116" name="Google Shape;116;p1"/>
          <p:cNvSpPr txBox="1"/>
          <p:nvPr/>
        </p:nvSpPr>
        <p:spPr>
          <a:xfrm>
            <a:off x="9171227" y="781145"/>
            <a:ext cx="2838734" cy="5539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rgbClr val="2F5496"/>
                </a:solidFill>
                <a:latin typeface="Calibri"/>
                <a:ea typeface="Calibri"/>
                <a:cs typeface="Calibri"/>
                <a:sym typeface="Calibri"/>
              </a:rPr>
              <a:t>Gender integration is prioritized and practiced throughout AR4D by CGIAR, national governments, NARES, NGOs, donors and other partners by 2030.</a:t>
            </a:r>
            <a:endParaRPr/>
          </a:p>
        </p:txBody>
      </p:sp>
      <p:sp>
        <p:nvSpPr>
          <p:cNvPr id="117" name="Google Shape;117;p1"/>
          <p:cNvSpPr/>
          <p:nvPr/>
        </p:nvSpPr>
        <p:spPr>
          <a:xfrm>
            <a:off x="3747393" y="4689611"/>
            <a:ext cx="617563" cy="216651"/>
          </a:xfrm>
          <a:prstGeom prst="leftRight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8" name="Google Shape;118;p1"/>
          <p:cNvSpPr/>
          <p:nvPr/>
        </p:nvSpPr>
        <p:spPr>
          <a:xfrm>
            <a:off x="5790739" y="3340252"/>
            <a:ext cx="421944" cy="462863"/>
          </a:xfrm>
          <a:prstGeom prst="upArrow">
            <a:avLst>
              <a:gd name="adj1" fmla="val 29130"/>
              <a:gd name="adj2" fmla="val 42174"/>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9" name="Google Shape;119;p1"/>
          <p:cNvSpPr/>
          <p:nvPr/>
        </p:nvSpPr>
        <p:spPr>
          <a:xfrm>
            <a:off x="3480769" y="1674967"/>
            <a:ext cx="189932" cy="450638"/>
          </a:xfrm>
          <a:prstGeom prst="upDown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0" name="Google Shape;120;p1"/>
          <p:cNvSpPr/>
          <p:nvPr/>
        </p:nvSpPr>
        <p:spPr>
          <a:xfrm>
            <a:off x="9290712" y="1633839"/>
            <a:ext cx="189932" cy="450638"/>
          </a:xfrm>
          <a:prstGeom prst="upDown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1" name="Google Shape;121;p1"/>
          <p:cNvSpPr/>
          <p:nvPr/>
        </p:nvSpPr>
        <p:spPr>
          <a:xfrm>
            <a:off x="8574165" y="558645"/>
            <a:ext cx="255896" cy="385098"/>
          </a:xfrm>
          <a:prstGeom prst="upArrow">
            <a:avLst>
              <a:gd name="adj1" fmla="val 29130"/>
              <a:gd name="adj2" fmla="val 42174"/>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2" name="Google Shape;122;p1"/>
          <p:cNvSpPr/>
          <p:nvPr/>
        </p:nvSpPr>
        <p:spPr>
          <a:xfrm>
            <a:off x="3747393" y="559739"/>
            <a:ext cx="255896" cy="385098"/>
          </a:xfrm>
          <a:prstGeom prst="upArrow">
            <a:avLst>
              <a:gd name="adj1" fmla="val 29130"/>
              <a:gd name="adj2" fmla="val 42174"/>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757070"/>
              </a:solidFill>
              <a:latin typeface="Calibri"/>
              <a:ea typeface="Calibri"/>
              <a:cs typeface="Calibri"/>
              <a:sym typeface="Calibri"/>
            </a:endParaRPr>
          </a:p>
        </p:txBody>
      </p:sp>
      <p:sp>
        <p:nvSpPr>
          <p:cNvPr id="123" name="Google Shape;123;p1"/>
          <p:cNvSpPr/>
          <p:nvPr/>
        </p:nvSpPr>
        <p:spPr>
          <a:xfrm>
            <a:off x="7747517" y="2048968"/>
            <a:ext cx="2408860"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rgbClr val="2F5496"/>
                </a:solidFill>
                <a:latin typeface="Calibri"/>
                <a:ea typeface="Calibri"/>
                <a:cs typeface="Calibri"/>
                <a:sym typeface="Calibri"/>
              </a:rPr>
              <a:t>The CGIAR system uses strengthened gender capacities to guide institutional culture change that results in gender equality outcomes in food systems.</a:t>
            </a:r>
            <a:endParaRPr/>
          </a:p>
        </p:txBody>
      </p:sp>
      <p:sp>
        <p:nvSpPr>
          <p:cNvPr id="124" name="Google Shape;124;p1"/>
          <p:cNvSpPr/>
          <p:nvPr/>
        </p:nvSpPr>
        <p:spPr>
          <a:xfrm>
            <a:off x="178723" y="2785274"/>
            <a:ext cx="2838733"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C55A11"/>
                </a:solidFill>
                <a:latin typeface="Calibri"/>
                <a:ea typeface="Calibri"/>
                <a:cs typeface="Calibri"/>
                <a:sym typeface="Calibri"/>
              </a:rPr>
              <a:t>CRPs, CGIAR </a:t>
            </a:r>
            <a:r>
              <a:rPr lang="en-US" sz="1000" dirty="0" err="1">
                <a:solidFill>
                  <a:srgbClr val="C55A11"/>
                </a:solidFill>
                <a:latin typeface="Calibri"/>
                <a:ea typeface="Calibri"/>
                <a:cs typeface="Calibri"/>
                <a:sym typeface="Calibri"/>
              </a:rPr>
              <a:t>centres</a:t>
            </a:r>
            <a:r>
              <a:rPr lang="en-US" sz="1000" dirty="0">
                <a:solidFill>
                  <a:srgbClr val="C55A11"/>
                </a:solidFill>
                <a:latin typeface="Calibri"/>
                <a:ea typeface="Calibri"/>
                <a:cs typeface="Calibri"/>
                <a:sym typeface="Calibri"/>
              </a:rPr>
              <a:t>, and NARES test and evaluate innovations and pro-poor, transformative approaches developed from the evidence base before going to scale.</a:t>
            </a:r>
            <a:endParaRPr dirty="0"/>
          </a:p>
        </p:txBody>
      </p:sp>
      <p:sp>
        <p:nvSpPr>
          <p:cNvPr id="125" name="Google Shape;125;p1"/>
          <p:cNvSpPr/>
          <p:nvPr/>
        </p:nvSpPr>
        <p:spPr>
          <a:xfrm>
            <a:off x="8060897" y="4693973"/>
            <a:ext cx="617563" cy="216651"/>
          </a:xfrm>
          <a:prstGeom prst="leftRight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6" name="Google Shape;126;p1"/>
          <p:cNvSpPr/>
          <p:nvPr/>
        </p:nvSpPr>
        <p:spPr>
          <a:xfrm>
            <a:off x="1502250" y="3340252"/>
            <a:ext cx="421944" cy="462863"/>
          </a:xfrm>
          <a:prstGeom prst="upArrow">
            <a:avLst>
              <a:gd name="adj1" fmla="val 29130"/>
              <a:gd name="adj2" fmla="val 42174"/>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7" name="Google Shape;127;p1"/>
          <p:cNvSpPr/>
          <p:nvPr/>
        </p:nvSpPr>
        <p:spPr>
          <a:xfrm>
            <a:off x="9950285" y="3340253"/>
            <a:ext cx="421944" cy="460288"/>
          </a:xfrm>
          <a:prstGeom prst="upArrow">
            <a:avLst>
              <a:gd name="adj1" fmla="val 29130"/>
              <a:gd name="adj2" fmla="val 42174"/>
            </a:avLst>
          </a:prstGeom>
          <a:solidFill>
            <a:schemeClr val="dk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1946842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97" name="Google Shape;97;p1"/>
          <p:cNvSpPr/>
          <p:nvPr/>
        </p:nvSpPr>
        <p:spPr>
          <a:xfrm>
            <a:off x="484316" y="503145"/>
            <a:ext cx="9000000" cy="1727057"/>
          </a:xfrm>
          <a:prstGeom prst="rect">
            <a:avLst/>
          </a:prstGeom>
          <a:solidFill>
            <a:srgbClr val="FFC000"/>
          </a:solidFill>
          <a:ln>
            <a:noFill/>
          </a:ln>
        </p:spPr>
        <p:txBody>
          <a:bodyPr spcFirstLastPara="1" wrap="square" lIns="91425" tIns="45700" rIns="91425" bIns="45700" anchor="ctr" anchorCtr="0">
            <a:noAutofit/>
          </a:bodyPr>
          <a:lstStyle/>
          <a:p>
            <a:pPr marL="171450" marR="0" lvl="0" indent="-171450" algn="l" rtl="0">
              <a:spcBef>
                <a:spcPts val="0"/>
              </a:spcBef>
              <a:spcAft>
                <a:spcPts val="0"/>
              </a:spcAft>
              <a:buClr>
                <a:schemeClr val="dk1"/>
              </a:buClr>
              <a:buSzPts val="1000"/>
              <a:buFont typeface="Arial"/>
              <a:buChar char="•"/>
            </a:pPr>
            <a:r>
              <a:rPr lang="en-US" sz="1600" dirty="0">
                <a:solidFill>
                  <a:schemeClr val="dk1"/>
                </a:solidFill>
                <a:ea typeface="Calibri"/>
                <a:cs typeface="Calibri"/>
                <a:sym typeface="Calibri"/>
              </a:rPr>
              <a:t>Evidence and lessons learnt on what works for women’s empowerment in agriculture generated and documented</a:t>
            </a:r>
            <a:endParaRPr sz="1600" dirty="0"/>
          </a:p>
          <a:p>
            <a:pPr marL="171450" marR="0" lvl="0" indent="-171450" algn="l" rtl="0">
              <a:spcBef>
                <a:spcPts val="0"/>
              </a:spcBef>
              <a:spcAft>
                <a:spcPts val="0"/>
              </a:spcAft>
              <a:buClr>
                <a:schemeClr val="dk1"/>
              </a:buClr>
              <a:buSzPts val="1000"/>
              <a:buFont typeface="Arial"/>
              <a:buChar char="•"/>
            </a:pPr>
            <a:r>
              <a:rPr lang="en-US" sz="1600" dirty="0">
                <a:solidFill>
                  <a:schemeClr val="dk1"/>
                </a:solidFill>
                <a:ea typeface="Calibri"/>
                <a:cs typeface="Calibri"/>
                <a:sym typeface="Calibri"/>
              </a:rPr>
              <a:t>Evidence for gender theory development and testing (different views, plural knowledges, philosophy of gender science)</a:t>
            </a:r>
            <a:endParaRPr sz="1600" dirty="0"/>
          </a:p>
          <a:p>
            <a:pPr marL="171450" marR="0" lvl="0" indent="-171450" algn="l" rtl="0">
              <a:spcBef>
                <a:spcPts val="0"/>
              </a:spcBef>
              <a:spcAft>
                <a:spcPts val="0"/>
              </a:spcAft>
              <a:buClr>
                <a:schemeClr val="dk1"/>
              </a:buClr>
              <a:buSzPts val="1000"/>
              <a:buFont typeface="Arial"/>
              <a:buChar char="•"/>
            </a:pPr>
            <a:r>
              <a:rPr lang="en-US" sz="1600" dirty="0">
                <a:solidFill>
                  <a:schemeClr val="dk1"/>
                </a:solidFill>
                <a:ea typeface="Calibri"/>
                <a:cs typeface="Calibri"/>
                <a:sym typeface="Calibri"/>
              </a:rPr>
              <a:t>Technological products generated by CGIAR and partners have included gender concerns in their design and evaluation</a:t>
            </a:r>
            <a:endParaRPr sz="1600" dirty="0"/>
          </a:p>
          <a:p>
            <a:pPr marL="171450" marR="0" lvl="0" indent="-171450" algn="l" rtl="0">
              <a:spcBef>
                <a:spcPts val="0"/>
              </a:spcBef>
              <a:spcAft>
                <a:spcPts val="0"/>
              </a:spcAft>
              <a:buClr>
                <a:schemeClr val="dk1"/>
              </a:buClr>
              <a:buSzPts val="1000"/>
              <a:buFont typeface="Arial"/>
              <a:buChar char="•"/>
            </a:pPr>
            <a:r>
              <a:rPr lang="en-US" sz="1600" dirty="0">
                <a:solidFill>
                  <a:schemeClr val="dk1"/>
                </a:solidFill>
                <a:ea typeface="Calibri"/>
                <a:cs typeface="Calibri"/>
                <a:sym typeface="Calibri"/>
              </a:rPr>
              <a:t>Evidence synthesis and policy briefs</a:t>
            </a:r>
            <a:endParaRPr sz="1600" dirty="0"/>
          </a:p>
        </p:txBody>
      </p:sp>
      <p:sp>
        <p:nvSpPr>
          <p:cNvPr id="98" name="Google Shape;98;p1"/>
          <p:cNvSpPr/>
          <p:nvPr/>
        </p:nvSpPr>
        <p:spPr>
          <a:xfrm>
            <a:off x="1612687" y="2720248"/>
            <a:ext cx="9000000" cy="1972809"/>
          </a:xfrm>
          <a:prstGeom prst="rect">
            <a:avLst/>
          </a:prstGeom>
          <a:solidFill>
            <a:schemeClr val="accent6">
              <a:lumMod val="60000"/>
              <a:lumOff val="40000"/>
            </a:schemeClr>
          </a:solidFill>
          <a:ln>
            <a:noFill/>
          </a:ln>
        </p:spPr>
        <p:txBody>
          <a:bodyPr spcFirstLastPara="1" wrap="square" lIns="91425" tIns="45700" rIns="91425" bIns="45700" anchor="ctr" anchorCtr="0">
            <a:noAutofit/>
          </a:bodyPr>
          <a:lstStyle/>
          <a:p>
            <a:pPr marL="171450" lvl="0" indent="-171450">
              <a:buClr>
                <a:schemeClr val="dk1"/>
              </a:buClr>
              <a:buSzPts val="1000"/>
              <a:buFont typeface="Arial"/>
              <a:buChar char="•"/>
            </a:pPr>
            <a:r>
              <a:rPr lang="en-US" sz="1600" dirty="0">
                <a:solidFill>
                  <a:schemeClr val="dk1"/>
                </a:solidFill>
                <a:ea typeface="Calibri"/>
                <a:cs typeface="Calibri"/>
                <a:sym typeface="Calibri"/>
              </a:rPr>
              <a:t>Communities of practice to promote dialogues on knowledge about agricultural development and collaboration on methods and tool development </a:t>
            </a:r>
          </a:p>
          <a:p>
            <a:pPr marL="171450" marR="0" lvl="0" indent="-171450" algn="l" rtl="0">
              <a:spcBef>
                <a:spcPts val="0"/>
              </a:spcBef>
              <a:spcAft>
                <a:spcPts val="0"/>
              </a:spcAft>
              <a:buClr>
                <a:schemeClr val="dk1"/>
              </a:buClr>
              <a:buSzPts val="1000"/>
              <a:buFont typeface="Arial"/>
              <a:buChar char="•"/>
            </a:pPr>
            <a:r>
              <a:rPr lang="en-US" sz="1600" dirty="0">
                <a:solidFill>
                  <a:schemeClr val="dk1"/>
                </a:solidFill>
                <a:ea typeface="Calibri"/>
                <a:cs typeface="Calibri"/>
                <a:sym typeface="Calibri"/>
              </a:rPr>
              <a:t>Approaches/processes facilitating gender theory development</a:t>
            </a:r>
            <a:endParaRPr sz="1600" dirty="0"/>
          </a:p>
          <a:p>
            <a:pPr marL="171450" marR="0" lvl="0" indent="-171450" algn="l" rtl="0">
              <a:spcBef>
                <a:spcPts val="0"/>
              </a:spcBef>
              <a:spcAft>
                <a:spcPts val="0"/>
              </a:spcAft>
              <a:buClr>
                <a:schemeClr val="dk1"/>
              </a:buClr>
              <a:buSzPts val="1000"/>
              <a:buFont typeface="Arial"/>
              <a:buChar char="•"/>
            </a:pPr>
            <a:r>
              <a:rPr lang="en-US" sz="1600" dirty="0">
                <a:solidFill>
                  <a:schemeClr val="dk1"/>
                </a:solidFill>
                <a:ea typeface="Calibri"/>
                <a:cs typeface="Calibri"/>
                <a:sym typeface="Calibri"/>
              </a:rPr>
              <a:t>Reviews/meta-analyses on methods and standards for gender integrated and strategic research</a:t>
            </a:r>
            <a:endParaRPr sz="1600" dirty="0"/>
          </a:p>
          <a:p>
            <a:pPr marL="171450" marR="0" lvl="0" indent="-171450" algn="l" rtl="0">
              <a:spcBef>
                <a:spcPts val="0"/>
              </a:spcBef>
              <a:spcAft>
                <a:spcPts val="0"/>
              </a:spcAft>
              <a:buClr>
                <a:schemeClr val="dk1"/>
              </a:buClr>
              <a:buSzPts val="1000"/>
              <a:buFont typeface="Arial"/>
              <a:buChar char="•"/>
            </a:pPr>
            <a:r>
              <a:rPr lang="en-US" sz="1600" dirty="0">
                <a:solidFill>
                  <a:schemeClr val="dk1"/>
                </a:solidFill>
                <a:ea typeface="Calibri"/>
                <a:cs typeface="Calibri"/>
                <a:sym typeface="Calibri"/>
              </a:rPr>
              <a:t>Good practices in standard operating procedure for gender intentional food systems research</a:t>
            </a:r>
          </a:p>
          <a:p>
            <a:pPr marL="171450" marR="0" lvl="0" indent="-171450" algn="l" rtl="0">
              <a:spcBef>
                <a:spcPts val="0"/>
              </a:spcBef>
              <a:spcAft>
                <a:spcPts val="0"/>
              </a:spcAft>
              <a:buClr>
                <a:schemeClr val="dk1"/>
              </a:buClr>
              <a:buSzPts val="1000"/>
              <a:buFont typeface="Arial"/>
              <a:buChar char="•"/>
            </a:pPr>
            <a:r>
              <a:rPr lang="en-US" sz="1600" dirty="0">
                <a:solidFill>
                  <a:schemeClr val="dk1"/>
                </a:solidFill>
                <a:ea typeface="Calibri"/>
                <a:cs typeface="Calibri"/>
                <a:sym typeface="Calibri"/>
              </a:rPr>
              <a:t>A suite of resources on how to integrate gender in AR4D</a:t>
            </a:r>
            <a:endParaRPr sz="1600" dirty="0"/>
          </a:p>
        </p:txBody>
      </p:sp>
      <p:sp>
        <p:nvSpPr>
          <p:cNvPr id="99" name="Google Shape;99;p1"/>
          <p:cNvSpPr/>
          <p:nvPr/>
        </p:nvSpPr>
        <p:spPr>
          <a:xfrm>
            <a:off x="2766739" y="5154859"/>
            <a:ext cx="9000000" cy="1569859"/>
          </a:xfrm>
          <a:prstGeom prst="rect">
            <a:avLst/>
          </a:prstGeom>
          <a:solidFill>
            <a:schemeClr val="accent5">
              <a:lumMod val="60000"/>
              <a:lumOff val="40000"/>
            </a:schemeClr>
          </a:solidFill>
          <a:ln>
            <a:noFill/>
          </a:ln>
        </p:spPr>
        <p:txBody>
          <a:bodyPr spcFirstLastPara="1" wrap="square" lIns="91425" tIns="45700" rIns="91425" bIns="45700" anchor="ctr" anchorCtr="0">
            <a:noAutofit/>
          </a:bodyPr>
          <a:lstStyle/>
          <a:p>
            <a:pPr marL="171450" marR="0" lvl="0" indent="-171450" algn="l" rtl="0">
              <a:spcBef>
                <a:spcPts val="0"/>
              </a:spcBef>
              <a:spcAft>
                <a:spcPts val="0"/>
              </a:spcAft>
              <a:buClr>
                <a:schemeClr val="dk1"/>
              </a:buClr>
              <a:buSzPts val="1000"/>
              <a:buFont typeface="Arial"/>
              <a:buChar char="•"/>
            </a:pPr>
            <a:r>
              <a:rPr lang="en-US" sz="1600" dirty="0">
                <a:solidFill>
                  <a:schemeClr val="dk1"/>
                </a:solidFill>
                <a:ea typeface="Calibri"/>
                <a:cs typeface="Calibri"/>
                <a:sym typeface="Calibri"/>
              </a:rPr>
              <a:t>Strategic alliances developed for impact </a:t>
            </a:r>
          </a:p>
          <a:p>
            <a:pPr marL="171450" marR="0" lvl="0" indent="-171450" algn="l" rtl="0">
              <a:spcBef>
                <a:spcPts val="0"/>
              </a:spcBef>
              <a:spcAft>
                <a:spcPts val="0"/>
              </a:spcAft>
              <a:buClr>
                <a:schemeClr val="dk1"/>
              </a:buClr>
              <a:buSzPts val="1000"/>
              <a:buFont typeface="Arial"/>
              <a:buChar char="•"/>
            </a:pPr>
            <a:r>
              <a:rPr lang="en-US" sz="1600" dirty="0">
                <a:solidFill>
                  <a:schemeClr val="dk1"/>
                </a:solidFill>
                <a:ea typeface="Calibri"/>
                <a:cs typeface="Calibri"/>
                <a:sym typeface="Calibri"/>
              </a:rPr>
              <a:t>Tailored capacity development for researchers and partners operating at different levels and scales to foster institutional culture change</a:t>
            </a:r>
            <a:endParaRPr sz="1600" dirty="0"/>
          </a:p>
          <a:p>
            <a:pPr marL="171450" marR="0" lvl="0" indent="-171450" algn="l" rtl="0">
              <a:spcBef>
                <a:spcPts val="0"/>
              </a:spcBef>
              <a:spcAft>
                <a:spcPts val="0"/>
              </a:spcAft>
              <a:buClr>
                <a:schemeClr val="dk1"/>
              </a:buClr>
              <a:buSzPts val="1000"/>
              <a:buFont typeface="Arial"/>
              <a:buChar char="•"/>
            </a:pPr>
            <a:r>
              <a:rPr lang="en-US" sz="1600" dirty="0">
                <a:solidFill>
                  <a:schemeClr val="dk1"/>
                </a:solidFill>
                <a:ea typeface="Calibri"/>
                <a:cs typeface="Calibri"/>
                <a:sym typeface="Calibri"/>
              </a:rPr>
              <a:t>Support and mentoring programs for early career researchers to conduct rigorous gender research</a:t>
            </a:r>
            <a:endParaRPr sz="1600" dirty="0"/>
          </a:p>
          <a:p>
            <a:pPr marL="171450" marR="0" lvl="0" indent="-171450" algn="l" rtl="0">
              <a:spcBef>
                <a:spcPts val="0"/>
              </a:spcBef>
              <a:spcAft>
                <a:spcPts val="0"/>
              </a:spcAft>
              <a:buClr>
                <a:schemeClr val="dk1"/>
              </a:buClr>
              <a:buSzPts val="1000"/>
              <a:buFont typeface="Arial"/>
              <a:buChar char="•"/>
            </a:pPr>
            <a:r>
              <a:rPr lang="en-US" sz="1600" dirty="0">
                <a:solidFill>
                  <a:schemeClr val="dk1"/>
                </a:solidFill>
                <a:ea typeface="Calibri"/>
                <a:cs typeface="Calibri"/>
                <a:sym typeface="Calibri"/>
              </a:rPr>
              <a:t>Institutional assessments of the prioritization of gender in AR4D and plans to strengthen gender focus in CGIAR </a:t>
            </a:r>
            <a:r>
              <a:rPr lang="en-US" sz="1600" dirty="0" err="1">
                <a:solidFill>
                  <a:schemeClr val="dk1"/>
                </a:solidFill>
                <a:ea typeface="Calibri"/>
                <a:cs typeface="Calibri"/>
                <a:sym typeface="Calibri"/>
              </a:rPr>
              <a:t>centres</a:t>
            </a:r>
            <a:r>
              <a:rPr lang="en-US" sz="1600" dirty="0">
                <a:solidFill>
                  <a:schemeClr val="dk1"/>
                </a:solidFill>
                <a:ea typeface="Calibri"/>
                <a:cs typeface="Calibri"/>
                <a:sym typeface="Calibri"/>
              </a:rPr>
              <a:t> and partners</a:t>
            </a:r>
          </a:p>
        </p:txBody>
      </p:sp>
      <p:sp>
        <p:nvSpPr>
          <p:cNvPr id="100" name="Google Shape;100;p1"/>
          <p:cNvSpPr txBox="1"/>
          <p:nvPr/>
        </p:nvSpPr>
        <p:spPr>
          <a:xfrm>
            <a:off x="648699" y="164632"/>
            <a:ext cx="2790138"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dirty="0">
                <a:solidFill>
                  <a:schemeClr val="dk1"/>
                </a:solidFill>
                <a:ea typeface="Calibri"/>
                <a:cs typeface="Calibri"/>
                <a:sym typeface="Calibri"/>
              </a:rPr>
              <a:t>Module 1: Evidence</a:t>
            </a:r>
            <a:endParaRPr sz="3600" dirty="0"/>
          </a:p>
        </p:txBody>
      </p:sp>
      <p:sp>
        <p:nvSpPr>
          <p:cNvPr id="101" name="Google Shape;101;p1"/>
          <p:cNvSpPr txBox="1"/>
          <p:nvPr/>
        </p:nvSpPr>
        <p:spPr>
          <a:xfrm>
            <a:off x="2105303" y="2353491"/>
            <a:ext cx="2299516"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dirty="0">
                <a:solidFill>
                  <a:schemeClr val="dk1"/>
                </a:solidFill>
                <a:ea typeface="Calibri"/>
                <a:cs typeface="Calibri"/>
                <a:sym typeface="Calibri"/>
              </a:rPr>
              <a:t>Module 2: Methods</a:t>
            </a:r>
            <a:endParaRPr sz="3600" dirty="0"/>
          </a:p>
        </p:txBody>
      </p:sp>
      <p:sp>
        <p:nvSpPr>
          <p:cNvPr id="102" name="Google Shape;102;p1"/>
          <p:cNvSpPr txBox="1"/>
          <p:nvPr/>
        </p:nvSpPr>
        <p:spPr>
          <a:xfrm>
            <a:off x="3484772" y="4711768"/>
            <a:ext cx="3286570"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dirty="0">
                <a:solidFill>
                  <a:schemeClr val="dk1"/>
                </a:solidFill>
                <a:ea typeface="Calibri"/>
                <a:cs typeface="Calibri"/>
                <a:sym typeface="Calibri"/>
              </a:rPr>
              <a:t>Module 3: Alliances</a:t>
            </a:r>
            <a:endParaRPr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7F324-455D-49D3-9A3F-309E1F31A2D7}"/>
              </a:ext>
            </a:extLst>
          </p:cNvPr>
          <p:cNvSpPr>
            <a:spLocks noGrp="1"/>
          </p:cNvSpPr>
          <p:nvPr>
            <p:ph type="title"/>
          </p:nvPr>
        </p:nvSpPr>
        <p:spPr>
          <a:xfrm>
            <a:off x="838200" y="180820"/>
            <a:ext cx="10515600" cy="1325563"/>
          </a:xfrm>
        </p:spPr>
        <p:txBody>
          <a:bodyPr>
            <a:normAutofit/>
          </a:bodyPr>
          <a:lstStyle/>
          <a:p>
            <a:r>
              <a:rPr lang="en-US" sz="3600" dirty="0"/>
              <a:t>Module 1: Evidence</a:t>
            </a:r>
          </a:p>
        </p:txBody>
      </p:sp>
      <p:sp>
        <p:nvSpPr>
          <p:cNvPr id="37" name="Google Shape;154;p3">
            <a:extLst>
              <a:ext uri="{FF2B5EF4-FFF2-40B4-BE49-F238E27FC236}">
                <a16:creationId xmlns:a16="http://schemas.microsoft.com/office/drawing/2014/main" id="{B4A8B9B9-9AF4-4989-BF5B-E4459701715D}"/>
              </a:ext>
            </a:extLst>
          </p:cNvPr>
          <p:cNvSpPr txBox="1"/>
          <p:nvPr/>
        </p:nvSpPr>
        <p:spPr>
          <a:xfrm>
            <a:off x="10268430" y="2780963"/>
            <a:ext cx="1899699" cy="110795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prstClr val="black"/>
                </a:solidFill>
                <a:effectLst/>
                <a:uLnTx/>
                <a:uFillTx/>
                <a:latin typeface="Calibri"/>
                <a:ea typeface="Calibri"/>
                <a:cs typeface="Calibri"/>
                <a:sym typeface="Calibri"/>
              </a:rPr>
              <a:t>Research and development outcomes</a:t>
            </a:r>
            <a:endParaRPr kumimoji="0" sz="2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3" name="Group 2">
            <a:extLst>
              <a:ext uri="{FF2B5EF4-FFF2-40B4-BE49-F238E27FC236}">
                <a16:creationId xmlns:a16="http://schemas.microsoft.com/office/drawing/2014/main" id="{6AA83DC5-470C-45A4-9CB6-C797268F4455}"/>
              </a:ext>
            </a:extLst>
          </p:cNvPr>
          <p:cNvGrpSpPr/>
          <p:nvPr/>
        </p:nvGrpSpPr>
        <p:grpSpPr>
          <a:xfrm>
            <a:off x="218502" y="1448124"/>
            <a:ext cx="11754996" cy="4881524"/>
            <a:chOff x="218502" y="1448124"/>
            <a:chExt cx="11754996" cy="4881524"/>
          </a:xfrm>
        </p:grpSpPr>
        <p:sp>
          <p:nvSpPr>
            <p:cNvPr id="22" name="Google Shape;137;p3">
              <a:extLst>
                <a:ext uri="{FF2B5EF4-FFF2-40B4-BE49-F238E27FC236}">
                  <a16:creationId xmlns:a16="http://schemas.microsoft.com/office/drawing/2014/main" id="{016EE48E-5C2E-4A1D-9361-BAB7411C0ABE}"/>
                </a:ext>
              </a:extLst>
            </p:cNvPr>
            <p:cNvSpPr/>
            <p:nvPr/>
          </p:nvSpPr>
          <p:spPr>
            <a:xfrm>
              <a:off x="218502" y="1448189"/>
              <a:ext cx="1940804" cy="4881459"/>
            </a:xfrm>
            <a:prstGeom prst="rect">
              <a:avLst/>
            </a:prstGeom>
            <a:solidFill>
              <a:srgbClr val="FFC000"/>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a:ea typeface="Calibri"/>
                  <a:cs typeface="Calibri"/>
                  <a:sym typeface="Calibri"/>
                </a:rPr>
                <a:t>Module 1 </a:t>
              </a:r>
              <a:endParaRPr kumimoji="0" sz="24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a:ea typeface="Calibri"/>
                  <a:cs typeface="Calibri"/>
                  <a:sym typeface="Calibri"/>
                </a:rPr>
                <a:t>Evidence</a:t>
              </a:r>
              <a:endParaRPr kumimoji="0" sz="2400" b="1"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
          <p:nvSpPr>
            <p:cNvPr id="26" name="Google Shape;137;p3">
              <a:extLst>
                <a:ext uri="{FF2B5EF4-FFF2-40B4-BE49-F238E27FC236}">
                  <a16:creationId xmlns:a16="http://schemas.microsoft.com/office/drawing/2014/main" id="{69998FBF-D1AF-43B3-9651-2F981297F162}"/>
                </a:ext>
              </a:extLst>
            </p:cNvPr>
            <p:cNvSpPr/>
            <p:nvPr/>
          </p:nvSpPr>
          <p:spPr>
            <a:xfrm>
              <a:off x="2319291" y="1448124"/>
              <a:ext cx="4107456" cy="440622"/>
            </a:xfrm>
            <a:prstGeom prst="rect">
              <a:avLst/>
            </a:prstGeom>
            <a:solidFill>
              <a:srgbClr val="FFC000"/>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a:ea typeface="Calibri"/>
                  <a:cs typeface="Calibri"/>
                  <a:sym typeface="Calibri"/>
                </a:rPr>
                <a:t>Work Package 1</a:t>
              </a:r>
              <a:endParaRPr kumimoji="0" sz="2400" b="1"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
          <p:nvSpPr>
            <p:cNvPr id="27" name="Google Shape;137;p3">
              <a:extLst>
                <a:ext uri="{FF2B5EF4-FFF2-40B4-BE49-F238E27FC236}">
                  <a16:creationId xmlns:a16="http://schemas.microsoft.com/office/drawing/2014/main" id="{5B548BEB-773E-4E06-914A-77C6FA1C9A42}"/>
                </a:ext>
              </a:extLst>
            </p:cNvPr>
            <p:cNvSpPr/>
            <p:nvPr/>
          </p:nvSpPr>
          <p:spPr>
            <a:xfrm>
              <a:off x="2319293" y="4576655"/>
              <a:ext cx="4107454" cy="436254"/>
            </a:xfrm>
            <a:prstGeom prst="rect">
              <a:avLst/>
            </a:prstGeom>
            <a:solidFill>
              <a:srgbClr val="FFC000"/>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a:ea typeface="Calibri"/>
                  <a:cs typeface="Calibri"/>
                  <a:sym typeface="Calibri"/>
                </a:rPr>
                <a:t>Work Package 2</a:t>
              </a:r>
              <a:endParaRPr kumimoji="0" sz="2400" b="1"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
          <p:nvSpPr>
            <p:cNvPr id="28" name="Google Shape;137;p3">
              <a:extLst>
                <a:ext uri="{FF2B5EF4-FFF2-40B4-BE49-F238E27FC236}">
                  <a16:creationId xmlns:a16="http://schemas.microsoft.com/office/drawing/2014/main" id="{1395DF1B-B363-4D3F-B66C-D60119F4B6C5}"/>
                </a:ext>
              </a:extLst>
            </p:cNvPr>
            <p:cNvSpPr/>
            <p:nvPr/>
          </p:nvSpPr>
          <p:spPr>
            <a:xfrm>
              <a:off x="2319291" y="1881227"/>
              <a:ext cx="4107456" cy="1316739"/>
            </a:xfrm>
            <a:prstGeom prst="rect">
              <a:avLst/>
            </a:prstGeom>
            <a:solidFill>
              <a:schemeClr val="accent4">
                <a:lumMod val="60000"/>
                <a:lumOff val="4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1" indent="0" algn="l" defTabSz="914400" rtl="0" eaLnBrk="1" fontAlgn="auto" latinLnBrk="0" hangingPunct="1">
                <a:lnSpc>
                  <a:spcPct val="90000"/>
                </a:lnSpc>
                <a:spcBef>
                  <a:spcPts val="0"/>
                </a:spcBef>
                <a:spcAft>
                  <a:spcPts val="0"/>
                </a:spcAft>
                <a:buClr>
                  <a:prstClr val="black"/>
                </a:buClr>
                <a:buSzPts val="1200"/>
                <a:buFontTx/>
                <a:buNone/>
                <a:tabLst/>
                <a:defRPr/>
              </a:pPr>
              <a:r>
                <a:rPr kumimoji="0" lang="en-US" sz="2200" b="0" i="0" u="none" strike="noStrike" kern="1200" cap="none" spc="0" normalizeH="0" baseline="0" noProof="0" dirty="0">
                  <a:ln>
                    <a:noFill/>
                  </a:ln>
                  <a:solidFill>
                    <a:prstClr val="black"/>
                  </a:solidFill>
                  <a:effectLst/>
                  <a:uLnTx/>
                  <a:uFillTx/>
                  <a:latin typeface="Calibri" panose="020F0502020204030204"/>
                  <a:ea typeface="Calibri"/>
                  <a:cs typeface="Calibri"/>
                  <a:sym typeface="Calibri"/>
                </a:rPr>
                <a:t>Thematic coordination and meta-analyses of evidence and lessons learnt to harness synergies and influence AR4D priority setting</a:t>
              </a:r>
            </a:p>
          </p:txBody>
        </p:sp>
        <p:sp>
          <p:nvSpPr>
            <p:cNvPr id="29" name="Google Shape;137;p3">
              <a:extLst>
                <a:ext uri="{FF2B5EF4-FFF2-40B4-BE49-F238E27FC236}">
                  <a16:creationId xmlns:a16="http://schemas.microsoft.com/office/drawing/2014/main" id="{6B69D452-3F59-448E-82E4-5EFCECC2A9C8}"/>
                </a:ext>
              </a:extLst>
            </p:cNvPr>
            <p:cNvSpPr/>
            <p:nvPr/>
          </p:nvSpPr>
          <p:spPr>
            <a:xfrm>
              <a:off x="2319291" y="5012909"/>
              <a:ext cx="4107456" cy="1316739"/>
            </a:xfrm>
            <a:prstGeom prst="rect">
              <a:avLst/>
            </a:prstGeom>
            <a:solidFill>
              <a:schemeClr val="accent4">
                <a:lumMod val="60000"/>
                <a:lumOff val="4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1" indent="0" algn="l" defTabSz="914400" rtl="0" eaLnBrk="1" fontAlgn="auto" latinLnBrk="0" hangingPunct="1">
                <a:lnSpc>
                  <a:spcPct val="90000"/>
                </a:lnSpc>
                <a:spcBef>
                  <a:spcPts val="0"/>
                </a:spcBef>
                <a:spcAft>
                  <a:spcPts val="0"/>
                </a:spcAft>
                <a:buClr>
                  <a:prstClr val="black"/>
                </a:buClr>
                <a:buSzPts val="1200"/>
                <a:buFontTx/>
                <a:buNone/>
                <a:tabLst/>
                <a:defRPr/>
              </a:pPr>
              <a:r>
                <a:rPr kumimoji="0" lang="en-US" sz="2200" b="0" i="0" u="none" strike="noStrike" kern="1200" cap="none" spc="0" normalizeH="0" baseline="0" noProof="0" dirty="0">
                  <a:ln>
                    <a:noFill/>
                  </a:ln>
                  <a:solidFill>
                    <a:prstClr val="black"/>
                  </a:solidFill>
                  <a:effectLst/>
                  <a:uLnTx/>
                  <a:uFillTx/>
                  <a:latin typeface="Calibri" panose="020F0502020204030204"/>
                  <a:ea typeface="Calibri"/>
                  <a:cs typeface="Calibri"/>
                  <a:sym typeface="Calibri"/>
                </a:rPr>
                <a:t>Priority gender equality research initiatives identified through a transdisciplinary approach and supported by the Platform</a:t>
              </a:r>
            </a:p>
          </p:txBody>
        </p:sp>
        <p:sp>
          <p:nvSpPr>
            <p:cNvPr id="30" name="Google Shape;149;p3">
              <a:extLst>
                <a:ext uri="{FF2B5EF4-FFF2-40B4-BE49-F238E27FC236}">
                  <a16:creationId xmlns:a16="http://schemas.microsoft.com/office/drawing/2014/main" id="{894414E2-3FC2-4A29-B3EA-B581A80DC723}"/>
                </a:ext>
              </a:extLst>
            </p:cNvPr>
            <p:cNvSpPr/>
            <p:nvPr/>
          </p:nvSpPr>
          <p:spPr>
            <a:xfrm>
              <a:off x="6738650" y="1888746"/>
              <a:ext cx="3478699" cy="997827"/>
            </a:xfrm>
            <a:prstGeom prst="rect">
              <a:avLst/>
            </a:prstGeom>
            <a:solidFill>
              <a:schemeClr val="accent2">
                <a:lumMod val="60000"/>
                <a:lumOff val="4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Calibri"/>
                  <a:cs typeface="Calibri"/>
                  <a:sym typeface="Calibri"/>
                </a:rPr>
                <a:t>Evidence and lessons learnt on what works for women’s empowerment in agriculture</a:t>
              </a:r>
              <a:endParaRPr kumimoji="0"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1" name="Google Shape;149;p3">
              <a:extLst>
                <a:ext uri="{FF2B5EF4-FFF2-40B4-BE49-F238E27FC236}">
                  <a16:creationId xmlns:a16="http://schemas.microsoft.com/office/drawing/2014/main" id="{0F5BC3FB-EB8A-47DD-BA34-900C5E78EDF4}"/>
                </a:ext>
              </a:extLst>
            </p:cNvPr>
            <p:cNvSpPr/>
            <p:nvPr/>
          </p:nvSpPr>
          <p:spPr>
            <a:xfrm>
              <a:off x="6738647" y="3115326"/>
              <a:ext cx="3478701" cy="691305"/>
            </a:xfrm>
            <a:prstGeom prst="rect">
              <a:avLst/>
            </a:prstGeom>
            <a:solidFill>
              <a:schemeClr val="accent2">
                <a:lumMod val="40000"/>
                <a:lumOff val="6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Calibri"/>
                  <a:cs typeface="Calibri"/>
                  <a:sym typeface="Calibri"/>
                </a:rPr>
                <a:t>Evidence for gender theory development and testing</a:t>
              </a:r>
            </a:p>
          </p:txBody>
        </p:sp>
        <p:sp>
          <p:nvSpPr>
            <p:cNvPr id="32" name="Google Shape;149;p3">
              <a:extLst>
                <a:ext uri="{FF2B5EF4-FFF2-40B4-BE49-F238E27FC236}">
                  <a16:creationId xmlns:a16="http://schemas.microsoft.com/office/drawing/2014/main" id="{DEA49F8D-D6D1-42FA-AFC3-7F68E435A797}"/>
                </a:ext>
              </a:extLst>
            </p:cNvPr>
            <p:cNvSpPr/>
            <p:nvPr/>
          </p:nvSpPr>
          <p:spPr>
            <a:xfrm>
              <a:off x="6738647" y="4064117"/>
              <a:ext cx="3478701" cy="1316739"/>
            </a:xfrm>
            <a:prstGeom prst="rect">
              <a:avLst/>
            </a:prstGeom>
            <a:solidFill>
              <a:schemeClr val="accent2">
                <a:lumMod val="60000"/>
                <a:lumOff val="4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Calibri"/>
                  <a:cs typeface="Calibri"/>
                  <a:sym typeface="Calibri"/>
                </a:rPr>
                <a:t>Technological products generated by CGIAR and partners include gender issues in their design and evaluation</a:t>
              </a:r>
            </a:p>
          </p:txBody>
        </p:sp>
        <p:sp>
          <p:nvSpPr>
            <p:cNvPr id="33" name="Google Shape;149;p3">
              <a:extLst>
                <a:ext uri="{FF2B5EF4-FFF2-40B4-BE49-F238E27FC236}">
                  <a16:creationId xmlns:a16="http://schemas.microsoft.com/office/drawing/2014/main" id="{EFFBAE94-C6CA-44CD-BED0-7079312B5D02}"/>
                </a:ext>
              </a:extLst>
            </p:cNvPr>
            <p:cNvSpPr/>
            <p:nvPr/>
          </p:nvSpPr>
          <p:spPr>
            <a:xfrm>
              <a:off x="6738648" y="5638343"/>
              <a:ext cx="3478701" cy="691305"/>
            </a:xfrm>
            <a:prstGeom prst="rect">
              <a:avLst/>
            </a:prstGeom>
            <a:solidFill>
              <a:schemeClr val="accent2">
                <a:lumMod val="40000"/>
                <a:lumOff val="6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Calibri"/>
                  <a:cs typeface="Calibri"/>
                  <a:sym typeface="Calibri"/>
                </a:rPr>
                <a:t>Evidence synthesis and policy briefs</a:t>
              </a:r>
            </a:p>
          </p:txBody>
        </p:sp>
        <p:sp>
          <p:nvSpPr>
            <p:cNvPr id="35" name="Google Shape;149;p3">
              <a:extLst>
                <a:ext uri="{FF2B5EF4-FFF2-40B4-BE49-F238E27FC236}">
                  <a16:creationId xmlns:a16="http://schemas.microsoft.com/office/drawing/2014/main" id="{33B521BB-BC06-42EA-A7B8-A692BCB4EA36}"/>
                </a:ext>
              </a:extLst>
            </p:cNvPr>
            <p:cNvSpPr/>
            <p:nvPr/>
          </p:nvSpPr>
          <p:spPr>
            <a:xfrm>
              <a:off x="6738648" y="1448189"/>
              <a:ext cx="3478701" cy="440557"/>
            </a:xfrm>
            <a:prstGeom prst="rect">
              <a:avLst/>
            </a:prstGeom>
            <a:solidFill>
              <a:schemeClr val="accent2">
                <a:lumMod val="75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Calibri" panose="020F0502020204030204"/>
                  <a:ea typeface="Calibri"/>
                  <a:cs typeface="Calibri"/>
                  <a:sym typeface="Calibri"/>
                </a:rPr>
                <a:t>Key outputs</a:t>
              </a:r>
            </a:p>
          </p:txBody>
        </p:sp>
        <p:sp>
          <p:nvSpPr>
            <p:cNvPr id="36" name="Google Shape;153;p3">
              <a:extLst>
                <a:ext uri="{FF2B5EF4-FFF2-40B4-BE49-F238E27FC236}">
                  <a16:creationId xmlns:a16="http://schemas.microsoft.com/office/drawing/2014/main" id="{625C7958-5EA5-454B-9A3D-6472B028EA53}"/>
                </a:ext>
              </a:extLst>
            </p:cNvPr>
            <p:cNvSpPr/>
            <p:nvPr/>
          </p:nvSpPr>
          <p:spPr>
            <a:xfrm>
              <a:off x="10411974" y="3888918"/>
              <a:ext cx="1561524" cy="216520"/>
            </a:xfrm>
            <a:prstGeom prst="rightArrow">
              <a:avLst>
                <a:gd name="adj1" fmla="val 50000"/>
                <a:gd name="adj2" fmla="val 50000"/>
              </a:avLst>
            </a:prstGeom>
            <a:solidFill>
              <a:schemeClr val="tx1"/>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Calibri"/>
                <a:ea typeface="Calibri"/>
                <a:cs typeface="Calibri"/>
                <a:sym typeface="Calibri"/>
              </a:endParaRPr>
            </a:p>
          </p:txBody>
        </p:sp>
        <p:cxnSp>
          <p:nvCxnSpPr>
            <p:cNvPr id="15" name="Connector: Elbow 14">
              <a:extLst>
                <a:ext uri="{FF2B5EF4-FFF2-40B4-BE49-F238E27FC236}">
                  <a16:creationId xmlns:a16="http://schemas.microsoft.com/office/drawing/2014/main" id="{2A2A4BFA-C729-49F3-9140-01ADB62F095B}"/>
                </a:ext>
              </a:extLst>
            </p:cNvPr>
            <p:cNvCxnSpPr>
              <a:cxnSpLocks/>
              <a:stCxn id="28" idx="2"/>
            </p:cNvCxnSpPr>
            <p:nvPr/>
          </p:nvCxnSpPr>
          <p:spPr>
            <a:xfrm rot="16200000" flipH="1">
              <a:off x="5227829" y="2343156"/>
              <a:ext cx="461382" cy="2171002"/>
            </a:xfrm>
            <a:prstGeom prst="bentConnector2">
              <a:avLst/>
            </a:prstGeom>
            <a:ln w="57150">
              <a:tailEnd type="triangle"/>
            </a:ln>
          </p:spPr>
          <p:style>
            <a:lnRef idx="1">
              <a:schemeClr val="dk1"/>
            </a:lnRef>
            <a:fillRef idx="0">
              <a:schemeClr val="dk1"/>
            </a:fillRef>
            <a:effectRef idx="0">
              <a:schemeClr val="dk1"/>
            </a:effectRef>
            <a:fontRef idx="minor">
              <a:schemeClr val="tx1"/>
            </a:fontRef>
          </p:style>
        </p:cxnSp>
        <p:cxnSp>
          <p:nvCxnSpPr>
            <p:cNvPr id="38" name="Connector: Elbow 37">
              <a:extLst>
                <a:ext uri="{FF2B5EF4-FFF2-40B4-BE49-F238E27FC236}">
                  <a16:creationId xmlns:a16="http://schemas.microsoft.com/office/drawing/2014/main" id="{04603F5B-55CA-46BF-9769-7B66B7B3EDC5}"/>
                </a:ext>
              </a:extLst>
            </p:cNvPr>
            <p:cNvCxnSpPr>
              <a:cxnSpLocks/>
              <a:stCxn id="27" idx="0"/>
            </p:cNvCxnSpPr>
            <p:nvPr/>
          </p:nvCxnSpPr>
          <p:spPr>
            <a:xfrm rot="5400000" flipH="1" flipV="1">
              <a:off x="5227830" y="3260465"/>
              <a:ext cx="461381" cy="2171001"/>
            </a:xfrm>
            <a:prstGeom prst="bentConnector2">
              <a:avLst/>
            </a:prstGeom>
            <a:ln w="57150">
              <a:tailEnd type="triangle"/>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186410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7F324-455D-49D3-9A3F-309E1F31A2D7}"/>
              </a:ext>
            </a:extLst>
          </p:cNvPr>
          <p:cNvSpPr>
            <a:spLocks noGrp="1"/>
          </p:cNvSpPr>
          <p:nvPr>
            <p:ph type="title"/>
          </p:nvPr>
        </p:nvSpPr>
        <p:spPr>
          <a:xfrm>
            <a:off x="838200" y="180820"/>
            <a:ext cx="10515600" cy="1325563"/>
          </a:xfrm>
        </p:spPr>
        <p:txBody>
          <a:bodyPr>
            <a:normAutofit/>
          </a:bodyPr>
          <a:lstStyle/>
          <a:p>
            <a:r>
              <a:rPr lang="en-US" sz="3600" dirty="0"/>
              <a:t>Module 2: Methods</a:t>
            </a:r>
          </a:p>
        </p:txBody>
      </p:sp>
      <p:sp>
        <p:nvSpPr>
          <p:cNvPr id="22" name="Google Shape;137;p3">
            <a:extLst>
              <a:ext uri="{FF2B5EF4-FFF2-40B4-BE49-F238E27FC236}">
                <a16:creationId xmlns:a16="http://schemas.microsoft.com/office/drawing/2014/main" id="{016EE48E-5C2E-4A1D-9361-BAB7411C0ABE}"/>
              </a:ext>
            </a:extLst>
          </p:cNvPr>
          <p:cNvSpPr/>
          <p:nvPr/>
        </p:nvSpPr>
        <p:spPr>
          <a:xfrm>
            <a:off x="218502" y="1448189"/>
            <a:ext cx="1940804" cy="4881459"/>
          </a:xfrm>
          <a:prstGeom prst="rect">
            <a:avLst/>
          </a:prstGeom>
          <a:solidFill>
            <a:schemeClr val="accent6">
              <a:lumMod val="40000"/>
              <a:lumOff val="6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a:ea typeface="Calibri"/>
                <a:cs typeface="Calibri"/>
                <a:sym typeface="Calibri"/>
              </a:rPr>
              <a:t>Module 2</a:t>
            </a:r>
            <a:endParaRPr kumimoji="0" sz="24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a:ea typeface="Calibri"/>
                <a:cs typeface="Calibri"/>
                <a:sym typeface="Calibri"/>
              </a:rPr>
              <a:t>Methods</a:t>
            </a:r>
            <a:endParaRPr kumimoji="0" sz="2400" b="1"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
        <p:nvSpPr>
          <p:cNvPr id="26" name="Google Shape;137;p3">
            <a:extLst>
              <a:ext uri="{FF2B5EF4-FFF2-40B4-BE49-F238E27FC236}">
                <a16:creationId xmlns:a16="http://schemas.microsoft.com/office/drawing/2014/main" id="{69998FBF-D1AF-43B3-9651-2F981297F162}"/>
              </a:ext>
            </a:extLst>
          </p:cNvPr>
          <p:cNvSpPr/>
          <p:nvPr/>
        </p:nvSpPr>
        <p:spPr>
          <a:xfrm>
            <a:off x="2319291" y="1448124"/>
            <a:ext cx="4107456" cy="440622"/>
          </a:xfrm>
          <a:prstGeom prst="rect">
            <a:avLst/>
          </a:prstGeom>
          <a:solidFill>
            <a:schemeClr val="accent6">
              <a:lumMod val="40000"/>
              <a:lumOff val="6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a:ea typeface="Calibri"/>
                <a:cs typeface="Calibri"/>
                <a:sym typeface="Calibri"/>
              </a:rPr>
              <a:t>Work Package 1</a:t>
            </a:r>
            <a:endParaRPr kumimoji="0" sz="2400" b="1"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
        <p:nvSpPr>
          <p:cNvPr id="27" name="Google Shape;137;p3">
            <a:extLst>
              <a:ext uri="{FF2B5EF4-FFF2-40B4-BE49-F238E27FC236}">
                <a16:creationId xmlns:a16="http://schemas.microsoft.com/office/drawing/2014/main" id="{5B548BEB-773E-4E06-914A-77C6FA1C9A42}"/>
              </a:ext>
            </a:extLst>
          </p:cNvPr>
          <p:cNvSpPr/>
          <p:nvPr/>
        </p:nvSpPr>
        <p:spPr>
          <a:xfrm>
            <a:off x="2336613" y="4085200"/>
            <a:ext cx="4107454" cy="436254"/>
          </a:xfrm>
          <a:prstGeom prst="rect">
            <a:avLst/>
          </a:prstGeom>
          <a:solidFill>
            <a:schemeClr val="accent6">
              <a:lumMod val="40000"/>
              <a:lumOff val="6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a:ea typeface="Calibri"/>
                <a:cs typeface="Calibri"/>
                <a:sym typeface="Calibri"/>
              </a:rPr>
              <a:t>Work Package 2</a:t>
            </a:r>
            <a:endParaRPr kumimoji="0" sz="2400" b="1"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
        <p:nvSpPr>
          <p:cNvPr id="28" name="Google Shape;137;p3">
            <a:extLst>
              <a:ext uri="{FF2B5EF4-FFF2-40B4-BE49-F238E27FC236}">
                <a16:creationId xmlns:a16="http://schemas.microsoft.com/office/drawing/2014/main" id="{1395DF1B-B363-4D3F-B66C-D60119F4B6C5}"/>
              </a:ext>
            </a:extLst>
          </p:cNvPr>
          <p:cNvSpPr/>
          <p:nvPr/>
        </p:nvSpPr>
        <p:spPr>
          <a:xfrm>
            <a:off x="2319291" y="1881227"/>
            <a:ext cx="4107456" cy="1316739"/>
          </a:xfrm>
          <a:prstGeom prst="rect">
            <a:avLst/>
          </a:prstGeom>
          <a:solidFill>
            <a:schemeClr val="accent6">
              <a:lumMod val="20000"/>
              <a:lumOff val="8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1" indent="0" algn="l" defTabSz="914400" rtl="0" eaLnBrk="1" fontAlgn="auto" latinLnBrk="0" hangingPunct="1">
              <a:lnSpc>
                <a:spcPct val="90000"/>
              </a:lnSpc>
              <a:spcBef>
                <a:spcPts val="0"/>
              </a:spcBef>
              <a:spcAft>
                <a:spcPts val="0"/>
              </a:spcAft>
              <a:buClr>
                <a:prstClr val="black"/>
              </a:buClr>
              <a:buSzPts val="1200"/>
              <a:buFontTx/>
              <a:buNone/>
              <a:tabLst/>
              <a:defRPr/>
            </a:pPr>
            <a:r>
              <a:rPr kumimoji="0" lang="en-US" sz="2200" b="0" i="0" u="none" strike="noStrike" kern="1200" cap="none" spc="0" normalizeH="0" baseline="0" noProof="0" dirty="0">
                <a:ln>
                  <a:noFill/>
                </a:ln>
                <a:solidFill>
                  <a:prstClr val="black"/>
                </a:solidFill>
                <a:effectLst/>
                <a:uLnTx/>
                <a:uFillTx/>
                <a:latin typeface="Calibri" panose="020F0502020204030204"/>
                <a:ea typeface="Calibri"/>
                <a:cs typeface="Calibri"/>
                <a:sym typeface="Calibri"/>
              </a:rPr>
              <a:t>Assessments to develop and promote theory led approaches, methods and practices for gender integrated and strategic research </a:t>
            </a:r>
          </a:p>
        </p:txBody>
      </p:sp>
      <p:sp>
        <p:nvSpPr>
          <p:cNvPr id="29" name="Google Shape;137;p3">
            <a:extLst>
              <a:ext uri="{FF2B5EF4-FFF2-40B4-BE49-F238E27FC236}">
                <a16:creationId xmlns:a16="http://schemas.microsoft.com/office/drawing/2014/main" id="{6B69D452-3F59-448E-82E4-5EFCECC2A9C8}"/>
              </a:ext>
            </a:extLst>
          </p:cNvPr>
          <p:cNvSpPr/>
          <p:nvPr/>
        </p:nvSpPr>
        <p:spPr>
          <a:xfrm>
            <a:off x="2336613" y="4516403"/>
            <a:ext cx="4107456" cy="1822465"/>
          </a:xfrm>
          <a:prstGeom prst="rect">
            <a:avLst/>
          </a:prstGeom>
          <a:solidFill>
            <a:schemeClr val="accent6">
              <a:lumMod val="20000"/>
              <a:lumOff val="8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1" indent="0" algn="l" defTabSz="914400" rtl="0" eaLnBrk="1" fontAlgn="auto" latinLnBrk="0" hangingPunct="1">
              <a:lnSpc>
                <a:spcPct val="90000"/>
              </a:lnSpc>
              <a:spcBef>
                <a:spcPts val="0"/>
              </a:spcBef>
              <a:spcAft>
                <a:spcPts val="0"/>
              </a:spcAft>
              <a:buClr>
                <a:prstClr val="black"/>
              </a:buClr>
              <a:buSzPts val="1200"/>
              <a:buFontTx/>
              <a:buNone/>
              <a:tabLst/>
              <a:defRPr/>
            </a:pPr>
            <a:r>
              <a:rPr kumimoji="0" lang="en-US" sz="2200" b="0" i="0" u="none" strike="noStrike" kern="1200" cap="none" spc="0" normalizeH="0" baseline="0" noProof="0" dirty="0">
                <a:ln>
                  <a:noFill/>
                </a:ln>
                <a:solidFill>
                  <a:prstClr val="black"/>
                </a:solidFill>
                <a:effectLst/>
                <a:uLnTx/>
                <a:uFillTx/>
                <a:latin typeface="Calibri" panose="020F0502020204030204"/>
                <a:ea typeface="Calibri"/>
                <a:cs typeface="Calibri"/>
                <a:sym typeface="Calibri"/>
              </a:rPr>
              <a:t>Organizing communities of practice (CoP) for thematic interests, fostering collaboration and developing a suite of resources and modalities to integrate gender in AR4D</a:t>
            </a:r>
          </a:p>
        </p:txBody>
      </p:sp>
      <p:sp>
        <p:nvSpPr>
          <p:cNvPr id="30" name="Google Shape;149;p3">
            <a:extLst>
              <a:ext uri="{FF2B5EF4-FFF2-40B4-BE49-F238E27FC236}">
                <a16:creationId xmlns:a16="http://schemas.microsoft.com/office/drawing/2014/main" id="{894414E2-3FC2-4A29-B3EA-B581A80DC723}"/>
              </a:ext>
            </a:extLst>
          </p:cNvPr>
          <p:cNvSpPr/>
          <p:nvPr/>
        </p:nvSpPr>
        <p:spPr>
          <a:xfrm>
            <a:off x="6738643" y="4383876"/>
            <a:ext cx="3478699" cy="1197198"/>
          </a:xfrm>
          <a:prstGeom prst="rect">
            <a:avLst/>
          </a:prstGeom>
          <a:solidFill>
            <a:schemeClr val="accent6">
              <a:lumMod val="40000"/>
              <a:lumOff val="6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Calibri"/>
                <a:cs typeface="Calibri"/>
                <a:sym typeface="Calibri"/>
              </a:rPr>
              <a:t>CoP to promote dialogues on agricultural development and collaboration on methods and tool development</a:t>
            </a:r>
          </a:p>
        </p:txBody>
      </p:sp>
      <p:sp>
        <p:nvSpPr>
          <p:cNvPr id="31" name="Google Shape;149;p3">
            <a:extLst>
              <a:ext uri="{FF2B5EF4-FFF2-40B4-BE49-F238E27FC236}">
                <a16:creationId xmlns:a16="http://schemas.microsoft.com/office/drawing/2014/main" id="{0F5BC3FB-EB8A-47DD-BA34-900C5E78EDF4}"/>
              </a:ext>
            </a:extLst>
          </p:cNvPr>
          <p:cNvSpPr/>
          <p:nvPr/>
        </p:nvSpPr>
        <p:spPr>
          <a:xfrm>
            <a:off x="6738648" y="1889371"/>
            <a:ext cx="3478701" cy="639283"/>
          </a:xfrm>
          <a:prstGeom prst="rect">
            <a:avLst/>
          </a:prstGeom>
          <a:solidFill>
            <a:schemeClr val="accent6">
              <a:lumMod val="60000"/>
              <a:lumOff val="4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Calibri"/>
                <a:cs typeface="Calibri"/>
                <a:sym typeface="Calibri"/>
              </a:rPr>
              <a:t>Approaches to facilitate gender theory development</a:t>
            </a:r>
          </a:p>
        </p:txBody>
      </p:sp>
      <p:sp>
        <p:nvSpPr>
          <p:cNvPr id="35" name="Google Shape;149;p3">
            <a:extLst>
              <a:ext uri="{FF2B5EF4-FFF2-40B4-BE49-F238E27FC236}">
                <a16:creationId xmlns:a16="http://schemas.microsoft.com/office/drawing/2014/main" id="{33B521BB-BC06-42EA-A7B8-A692BCB4EA36}"/>
              </a:ext>
            </a:extLst>
          </p:cNvPr>
          <p:cNvSpPr/>
          <p:nvPr/>
        </p:nvSpPr>
        <p:spPr>
          <a:xfrm>
            <a:off x="6738648" y="1448189"/>
            <a:ext cx="3478701" cy="440557"/>
          </a:xfrm>
          <a:prstGeom prst="rect">
            <a:avLst/>
          </a:prstGeom>
          <a:solidFill>
            <a:schemeClr val="accent6">
              <a:lumMod val="75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Calibri" panose="020F0502020204030204"/>
                <a:ea typeface="Calibri"/>
                <a:cs typeface="Calibri"/>
                <a:sym typeface="Calibri"/>
              </a:rPr>
              <a:t>Key outputs</a:t>
            </a:r>
          </a:p>
        </p:txBody>
      </p:sp>
      <p:sp>
        <p:nvSpPr>
          <p:cNvPr id="37" name="Google Shape;154;p3">
            <a:extLst>
              <a:ext uri="{FF2B5EF4-FFF2-40B4-BE49-F238E27FC236}">
                <a16:creationId xmlns:a16="http://schemas.microsoft.com/office/drawing/2014/main" id="{B4A8B9B9-9AF4-4989-BF5B-E4459701715D}"/>
              </a:ext>
            </a:extLst>
          </p:cNvPr>
          <p:cNvSpPr txBox="1"/>
          <p:nvPr/>
        </p:nvSpPr>
        <p:spPr>
          <a:xfrm>
            <a:off x="10242885" y="2810060"/>
            <a:ext cx="1899699" cy="110795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prstClr val="black"/>
                </a:solidFill>
                <a:effectLst/>
                <a:uLnTx/>
                <a:uFillTx/>
                <a:latin typeface="Calibri"/>
                <a:ea typeface="Calibri"/>
                <a:cs typeface="Calibri"/>
                <a:sym typeface="Calibri"/>
              </a:rPr>
              <a:t>Research and development outcomes</a:t>
            </a:r>
            <a:endParaRPr kumimoji="0" sz="2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5" name="Connector: Elbow 14">
            <a:extLst>
              <a:ext uri="{FF2B5EF4-FFF2-40B4-BE49-F238E27FC236}">
                <a16:creationId xmlns:a16="http://schemas.microsoft.com/office/drawing/2014/main" id="{2A2A4BFA-C729-49F3-9140-01ADB62F095B}"/>
              </a:ext>
            </a:extLst>
          </p:cNvPr>
          <p:cNvCxnSpPr>
            <a:cxnSpLocks/>
            <a:stCxn id="28" idx="2"/>
          </p:cNvCxnSpPr>
          <p:nvPr/>
        </p:nvCxnSpPr>
        <p:spPr>
          <a:xfrm rot="16200000" flipH="1">
            <a:off x="5375114" y="2195871"/>
            <a:ext cx="241763" cy="2245952"/>
          </a:xfrm>
          <a:prstGeom prst="bentConnector2">
            <a:avLst/>
          </a:prstGeom>
          <a:ln w="57150">
            <a:tailEnd type="triangle"/>
          </a:ln>
        </p:spPr>
        <p:style>
          <a:lnRef idx="1">
            <a:schemeClr val="dk1"/>
          </a:lnRef>
          <a:fillRef idx="0">
            <a:schemeClr val="dk1"/>
          </a:fillRef>
          <a:effectRef idx="0">
            <a:schemeClr val="dk1"/>
          </a:effectRef>
          <a:fontRef idx="minor">
            <a:schemeClr val="tx1"/>
          </a:fontRef>
        </p:style>
      </p:cxnSp>
      <p:cxnSp>
        <p:nvCxnSpPr>
          <p:cNvPr id="38" name="Connector: Elbow 37">
            <a:extLst>
              <a:ext uri="{FF2B5EF4-FFF2-40B4-BE49-F238E27FC236}">
                <a16:creationId xmlns:a16="http://schemas.microsoft.com/office/drawing/2014/main" id="{04603F5B-55CA-46BF-9769-7B66B7B3EDC5}"/>
              </a:ext>
            </a:extLst>
          </p:cNvPr>
          <p:cNvCxnSpPr>
            <a:cxnSpLocks/>
            <a:stCxn id="27" idx="0"/>
          </p:cNvCxnSpPr>
          <p:nvPr/>
        </p:nvCxnSpPr>
        <p:spPr>
          <a:xfrm rot="5400000" flipH="1" flipV="1">
            <a:off x="5400046" y="2866276"/>
            <a:ext cx="209218" cy="2228631"/>
          </a:xfrm>
          <a:prstGeom prst="bentConnector2">
            <a:avLst/>
          </a:prstGeom>
          <a:ln w="57150">
            <a:tailEnd type="triangle"/>
          </a:ln>
        </p:spPr>
        <p:style>
          <a:lnRef idx="1">
            <a:schemeClr val="dk1"/>
          </a:lnRef>
          <a:fillRef idx="0">
            <a:schemeClr val="dk1"/>
          </a:fillRef>
          <a:effectRef idx="0">
            <a:schemeClr val="dk1"/>
          </a:effectRef>
          <a:fontRef idx="minor">
            <a:schemeClr val="tx1"/>
          </a:fontRef>
        </p:style>
      </p:cxnSp>
      <p:sp>
        <p:nvSpPr>
          <p:cNvPr id="19" name="Google Shape;149;p3">
            <a:extLst>
              <a:ext uri="{FF2B5EF4-FFF2-40B4-BE49-F238E27FC236}">
                <a16:creationId xmlns:a16="http://schemas.microsoft.com/office/drawing/2014/main" id="{0AB85684-8391-4344-92E7-53933DF27E22}"/>
              </a:ext>
            </a:extLst>
          </p:cNvPr>
          <p:cNvSpPr/>
          <p:nvPr/>
        </p:nvSpPr>
        <p:spPr>
          <a:xfrm>
            <a:off x="6738645" y="2642109"/>
            <a:ext cx="3478701" cy="639283"/>
          </a:xfrm>
          <a:prstGeom prst="rect">
            <a:avLst/>
          </a:prstGeom>
          <a:solidFill>
            <a:schemeClr val="accent6">
              <a:lumMod val="40000"/>
              <a:lumOff val="6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Calibri"/>
                <a:cs typeface="Calibri"/>
                <a:sym typeface="Calibri"/>
              </a:rPr>
              <a:t>Reviews on methods and standards for gender research</a:t>
            </a:r>
          </a:p>
        </p:txBody>
      </p:sp>
      <p:sp>
        <p:nvSpPr>
          <p:cNvPr id="20" name="Google Shape;149;p3">
            <a:extLst>
              <a:ext uri="{FF2B5EF4-FFF2-40B4-BE49-F238E27FC236}">
                <a16:creationId xmlns:a16="http://schemas.microsoft.com/office/drawing/2014/main" id="{48503A5C-4652-4DA1-BC85-32F52A6D8699}"/>
              </a:ext>
            </a:extLst>
          </p:cNvPr>
          <p:cNvSpPr/>
          <p:nvPr/>
        </p:nvSpPr>
        <p:spPr>
          <a:xfrm>
            <a:off x="6738643" y="3398522"/>
            <a:ext cx="3478701" cy="868224"/>
          </a:xfrm>
          <a:prstGeom prst="rect">
            <a:avLst/>
          </a:prstGeom>
          <a:solidFill>
            <a:schemeClr val="accent6">
              <a:lumMod val="60000"/>
              <a:lumOff val="4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Calibri"/>
                <a:cs typeface="Calibri"/>
                <a:sym typeface="Calibri"/>
              </a:rPr>
              <a:t>Good practices in standard operating procedure for food systems research</a:t>
            </a:r>
          </a:p>
        </p:txBody>
      </p:sp>
      <p:sp>
        <p:nvSpPr>
          <p:cNvPr id="21" name="Google Shape;149;p3">
            <a:extLst>
              <a:ext uri="{FF2B5EF4-FFF2-40B4-BE49-F238E27FC236}">
                <a16:creationId xmlns:a16="http://schemas.microsoft.com/office/drawing/2014/main" id="{1F028953-007C-473E-98B1-BDEEA37E931D}"/>
              </a:ext>
            </a:extLst>
          </p:cNvPr>
          <p:cNvSpPr/>
          <p:nvPr/>
        </p:nvSpPr>
        <p:spPr>
          <a:xfrm>
            <a:off x="6738645" y="5699585"/>
            <a:ext cx="3478701" cy="639283"/>
          </a:xfrm>
          <a:prstGeom prst="rect">
            <a:avLst/>
          </a:prstGeom>
          <a:solidFill>
            <a:schemeClr val="accent6">
              <a:lumMod val="60000"/>
              <a:lumOff val="4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Calibri"/>
                <a:cs typeface="Calibri"/>
                <a:sym typeface="Calibri"/>
              </a:rPr>
              <a:t>A suite of resources on how to integrate gender in AR4D</a:t>
            </a:r>
          </a:p>
        </p:txBody>
      </p:sp>
      <p:sp>
        <p:nvSpPr>
          <p:cNvPr id="23" name="Google Shape;153;p3">
            <a:extLst>
              <a:ext uri="{FF2B5EF4-FFF2-40B4-BE49-F238E27FC236}">
                <a16:creationId xmlns:a16="http://schemas.microsoft.com/office/drawing/2014/main" id="{9A893481-5F4E-4C54-A46E-8BB383420886}"/>
              </a:ext>
            </a:extLst>
          </p:cNvPr>
          <p:cNvSpPr/>
          <p:nvPr/>
        </p:nvSpPr>
        <p:spPr>
          <a:xfrm>
            <a:off x="10411973" y="3888918"/>
            <a:ext cx="1561525" cy="196282"/>
          </a:xfrm>
          <a:prstGeom prst="rightArrow">
            <a:avLst>
              <a:gd name="adj1" fmla="val 50000"/>
              <a:gd name="adj2" fmla="val 50000"/>
            </a:avLst>
          </a:prstGeom>
          <a:solidFill>
            <a:schemeClr val="tx1"/>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7345464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7F324-455D-49D3-9A3F-309E1F31A2D7}"/>
              </a:ext>
            </a:extLst>
          </p:cNvPr>
          <p:cNvSpPr>
            <a:spLocks noGrp="1"/>
          </p:cNvSpPr>
          <p:nvPr>
            <p:ph type="title"/>
          </p:nvPr>
        </p:nvSpPr>
        <p:spPr>
          <a:xfrm>
            <a:off x="838200" y="180820"/>
            <a:ext cx="10515600" cy="1325563"/>
          </a:xfrm>
        </p:spPr>
        <p:txBody>
          <a:bodyPr>
            <a:normAutofit/>
          </a:bodyPr>
          <a:lstStyle/>
          <a:p>
            <a:r>
              <a:rPr lang="en-US" sz="3600" dirty="0"/>
              <a:t>Module 3: Alliances</a:t>
            </a:r>
          </a:p>
        </p:txBody>
      </p:sp>
      <p:sp>
        <p:nvSpPr>
          <p:cNvPr id="22" name="Google Shape;137;p3">
            <a:extLst>
              <a:ext uri="{FF2B5EF4-FFF2-40B4-BE49-F238E27FC236}">
                <a16:creationId xmlns:a16="http://schemas.microsoft.com/office/drawing/2014/main" id="{016EE48E-5C2E-4A1D-9361-BAB7411C0ABE}"/>
              </a:ext>
            </a:extLst>
          </p:cNvPr>
          <p:cNvSpPr/>
          <p:nvPr/>
        </p:nvSpPr>
        <p:spPr>
          <a:xfrm>
            <a:off x="218502" y="1448189"/>
            <a:ext cx="1940804" cy="4881459"/>
          </a:xfrm>
          <a:prstGeom prst="rect">
            <a:avLst/>
          </a:prstGeom>
          <a:solidFill>
            <a:schemeClr val="accent1">
              <a:lumMod val="40000"/>
              <a:lumOff val="6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a:ea typeface="Calibri"/>
                <a:cs typeface="Calibri"/>
                <a:sym typeface="Calibri"/>
              </a:rPr>
              <a:t>Module 3 </a:t>
            </a:r>
            <a:endParaRPr kumimoji="0" sz="24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a:ea typeface="Calibri"/>
                <a:cs typeface="Calibri"/>
                <a:sym typeface="Calibri"/>
              </a:rPr>
              <a:t>Alliances</a:t>
            </a:r>
            <a:endParaRPr kumimoji="0" sz="2400" b="1"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
        <p:nvSpPr>
          <p:cNvPr id="26" name="Google Shape;137;p3">
            <a:extLst>
              <a:ext uri="{FF2B5EF4-FFF2-40B4-BE49-F238E27FC236}">
                <a16:creationId xmlns:a16="http://schemas.microsoft.com/office/drawing/2014/main" id="{69998FBF-D1AF-43B3-9651-2F981297F162}"/>
              </a:ext>
            </a:extLst>
          </p:cNvPr>
          <p:cNvSpPr/>
          <p:nvPr/>
        </p:nvSpPr>
        <p:spPr>
          <a:xfrm>
            <a:off x="2319291" y="1448124"/>
            <a:ext cx="4107456" cy="440622"/>
          </a:xfrm>
          <a:prstGeom prst="rect">
            <a:avLst/>
          </a:prstGeom>
          <a:solidFill>
            <a:schemeClr val="accent1">
              <a:lumMod val="40000"/>
              <a:lumOff val="6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a:ea typeface="Calibri"/>
                <a:cs typeface="Calibri"/>
                <a:sym typeface="Calibri"/>
              </a:rPr>
              <a:t>Work Package 1</a:t>
            </a:r>
            <a:endParaRPr kumimoji="0" sz="2400" b="1"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
        <p:nvSpPr>
          <p:cNvPr id="27" name="Google Shape;137;p3">
            <a:extLst>
              <a:ext uri="{FF2B5EF4-FFF2-40B4-BE49-F238E27FC236}">
                <a16:creationId xmlns:a16="http://schemas.microsoft.com/office/drawing/2014/main" id="{5B548BEB-773E-4E06-914A-77C6FA1C9A42}"/>
              </a:ext>
            </a:extLst>
          </p:cNvPr>
          <p:cNvSpPr/>
          <p:nvPr/>
        </p:nvSpPr>
        <p:spPr>
          <a:xfrm>
            <a:off x="2319288" y="4576655"/>
            <a:ext cx="4107454" cy="436254"/>
          </a:xfrm>
          <a:prstGeom prst="rect">
            <a:avLst/>
          </a:prstGeom>
          <a:solidFill>
            <a:schemeClr val="accent1">
              <a:lumMod val="40000"/>
              <a:lumOff val="6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a:ea typeface="Calibri"/>
                <a:cs typeface="Calibri"/>
                <a:sym typeface="Calibri"/>
              </a:rPr>
              <a:t>Work Package 2</a:t>
            </a:r>
            <a:endParaRPr kumimoji="0" sz="2400" b="1"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
        <p:nvSpPr>
          <p:cNvPr id="28" name="Google Shape;137;p3">
            <a:extLst>
              <a:ext uri="{FF2B5EF4-FFF2-40B4-BE49-F238E27FC236}">
                <a16:creationId xmlns:a16="http://schemas.microsoft.com/office/drawing/2014/main" id="{1395DF1B-B363-4D3F-B66C-D60119F4B6C5}"/>
              </a:ext>
            </a:extLst>
          </p:cNvPr>
          <p:cNvSpPr/>
          <p:nvPr/>
        </p:nvSpPr>
        <p:spPr>
          <a:xfrm>
            <a:off x="2319291" y="1881227"/>
            <a:ext cx="4107456" cy="1316739"/>
          </a:xfrm>
          <a:prstGeom prst="rect">
            <a:avLst/>
          </a:prstGeom>
          <a:solidFill>
            <a:schemeClr val="accent1">
              <a:lumMod val="20000"/>
              <a:lumOff val="8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1" indent="0" algn="l" defTabSz="914400" rtl="0" eaLnBrk="1" fontAlgn="auto" latinLnBrk="0" hangingPunct="1">
              <a:lnSpc>
                <a:spcPct val="90000"/>
              </a:lnSpc>
              <a:spcBef>
                <a:spcPts val="0"/>
              </a:spcBef>
              <a:spcAft>
                <a:spcPts val="0"/>
              </a:spcAft>
              <a:buClr>
                <a:prstClr val="black"/>
              </a:buClr>
              <a:buSzPts val="1200"/>
              <a:buFontTx/>
              <a:buNone/>
              <a:tabLst/>
              <a:defRPr/>
            </a:pPr>
            <a:r>
              <a:rPr kumimoji="0" lang="en-US" sz="2200" b="0" i="0" u="none" strike="noStrike" kern="1200" cap="none" spc="0" normalizeH="0" baseline="0" noProof="0" dirty="0">
                <a:ln>
                  <a:noFill/>
                </a:ln>
                <a:solidFill>
                  <a:prstClr val="black"/>
                </a:solidFill>
                <a:effectLst/>
                <a:uLnTx/>
                <a:uFillTx/>
                <a:latin typeface="Calibri" panose="020F0502020204030204"/>
                <a:ea typeface="Calibri"/>
                <a:cs typeface="Calibri"/>
                <a:sym typeface="Calibri"/>
              </a:rPr>
              <a:t>Assessing and influencing institutional culture, practice and gender capacity development needs</a:t>
            </a:r>
          </a:p>
        </p:txBody>
      </p:sp>
      <p:sp>
        <p:nvSpPr>
          <p:cNvPr id="29" name="Google Shape;137;p3">
            <a:extLst>
              <a:ext uri="{FF2B5EF4-FFF2-40B4-BE49-F238E27FC236}">
                <a16:creationId xmlns:a16="http://schemas.microsoft.com/office/drawing/2014/main" id="{6B69D452-3F59-448E-82E4-5EFCECC2A9C8}"/>
              </a:ext>
            </a:extLst>
          </p:cNvPr>
          <p:cNvSpPr/>
          <p:nvPr/>
        </p:nvSpPr>
        <p:spPr>
          <a:xfrm>
            <a:off x="2319291" y="5012909"/>
            <a:ext cx="4107456" cy="1316739"/>
          </a:xfrm>
          <a:prstGeom prst="rect">
            <a:avLst/>
          </a:prstGeom>
          <a:solidFill>
            <a:schemeClr val="accent1">
              <a:lumMod val="20000"/>
              <a:lumOff val="8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1" indent="0" algn="l" defTabSz="914400" rtl="0" eaLnBrk="1" fontAlgn="auto" latinLnBrk="0" hangingPunct="1">
              <a:lnSpc>
                <a:spcPct val="90000"/>
              </a:lnSpc>
              <a:spcBef>
                <a:spcPts val="0"/>
              </a:spcBef>
              <a:spcAft>
                <a:spcPts val="0"/>
              </a:spcAft>
              <a:buClr>
                <a:prstClr val="black"/>
              </a:buClr>
              <a:buSzPts val="1200"/>
              <a:buFontTx/>
              <a:buNone/>
              <a:tabLst/>
              <a:defRPr/>
            </a:pPr>
            <a:r>
              <a:rPr kumimoji="0" lang="en-US" sz="2200" b="0" i="0" u="none" strike="noStrike" kern="1200" cap="none" spc="0" normalizeH="0" baseline="0" noProof="0" dirty="0">
                <a:ln>
                  <a:noFill/>
                </a:ln>
                <a:solidFill>
                  <a:prstClr val="black"/>
                </a:solidFill>
                <a:effectLst/>
                <a:uLnTx/>
                <a:uFillTx/>
                <a:latin typeface="Calibri" panose="020F0502020204030204"/>
                <a:ea typeface="Calibri"/>
                <a:cs typeface="Calibri"/>
                <a:sym typeface="Calibri"/>
              </a:rPr>
              <a:t>Evidence based advocacy and Cap Dev for change in CGIAR institutional policy and practice</a:t>
            </a:r>
          </a:p>
        </p:txBody>
      </p:sp>
      <p:sp>
        <p:nvSpPr>
          <p:cNvPr id="30" name="Google Shape;149;p3">
            <a:extLst>
              <a:ext uri="{FF2B5EF4-FFF2-40B4-BE49-F238E27FC236}">
                <a16:creationId xmlns:a16="http://schemas.microsoft.com/office/drawing/2014/main" id="{894414E2-3FC2-4A29-B3EA-B581A80DC723}"/>
              </a:ext>
            </a:extLst>
          </p:cNvPr>
          <p:cNvSpPr/>
          <p:nvPr/>
        </p:nvSpPr>
        <p:spPr>
          <a:xfrm>
            <a:off x="6738650" y="1888747"/>
            <a:ext cx="3478699" cy="691306"/>
          </a:xfrm>
          <a:prstGeom prst="rect">
            <a:avLst/>
          </a:prstGeom>
          <a:solidFill>
            <a:schemeClr val="accent1">
              <a:lumMod val="60000"/>
              <a:lumOff val="4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Calibri"/>
                <a:cs typeface="Calibri"/>
                <a:sym typeface="Calibri"/>
              </a:rPr>
              <a:t>Strategic alliances developed for impact</a:t>
            </a:r>
          </a:p>
        </p:txBody>
      </p:sp>
      <p:sp>
        <p:nvSpPr>
          <p:cNvPr id="31" name="Google Shape;149;p3">
            <a:extLst>
              <a:ext uri="{FF2B5EF4-FFF2-40B4-BE49-F238E27FC236}">
                <a16:creationId xmlns:a16="http://schemas.microsoft.com/office/drawing/2014/main" id="{0F5BC3FB-EB8A-47DD-BA34-900C5E78EDF4}"/>
              </a:ext>
            </a:extLst>
          </p:cNvPr>
          <p:cNvSpPr/>
          <p:nvPr/>
        </p:nvSpPr>
        <p:spPr>
          <a:xfrm>
            <a:off x="6738647" y="2676452"/>
            <a:ext cx="3478701" cy="945345"/>
          </a:xfrm>
          <a:prstGeom prst="rect">
            <a:avLst/>
          </a:prstGeom>
          <a:solidFill>
            <a:schemeClr val="accent1">
              <a:lumMod val="40000"/>
              <a:lumOff val="6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Calibri"/>
                <a:cs typeface="Calibri"/>
                <a:sym typeface="Calibri"/>
              </a:rPr>
              <a:t>Support and mentoring for early career researchers to conduct gender research</a:t>
            </a:r>
          </a:p>
        </p:txBody>
      </p:sp>
      <p:sp>
        <p:nvSpPr>
          <p:cNvPr id="32" name="Google Shape;149;p3">
            <a:extLst>
              <a:ext uri="{FF2B5EF4-FFF2-40B4-BE49-F238E27FC236}">
                <a16:creationId xmlns:a16="http://schemas.microsoft.com/office/drawing/2014/main" id="{DEA49F8D-D6D1-42FA-AFC3-7F68E435A797}"/>
              </a:ext>
            </a:extLst>
          </p:cNvPr>
          <p:cNvSpPr/>
          <p:nvPr/>
        </p:nvSpPr>
        <p:spPr>
          <a:xfrm>
            <a:off x="6738647" y="3774234"/>
            <a:ext cx="3478701" cy="1228838"/>
          </a:xfrm>
          <a:prstGeom prst="rect">
            <a:avLst/>
          </a:prstGeom>
          <a:solidFill>
            <a:schemeClr val="accent1">
              <a:lumMod val="60000"/>
              <a:lumOff val="4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Calibri"/>
                <a:cs typeface="Calibri"/>
                <a:sym typeface="Calibri"/>
              </a:rPr>
              <a:t>Cap Dev for researchers and partners operating at different levels and scales to foster institutional culture change</a:t>
            </a:r>
          </a:p>
        </p:txBody>
      </p:sp>
      <p:sp>
        <p:nvSpPr>
          <p:cNvPr id="33" name="Google Shape;149;p3">
            <a:extLst>
              <a:ext uri="{FF2B5EF4-FFF2-40B4-BE49-F238E27FC236}">
                <a16:creationId xmlns:a16="http://schemas.microsoft.com/office/drawing/2014/main" id="{EFFBAE94-C6CA-44CD-BED0-7079312B5D02}"/>
              </a:ext>
            </a:extLst>
          </p:cNvPr>
          <p:cNvSpPr/>
          <p:nvPr/>
        </p:nvSpPr>
        <p:spPr>
          <a:xfrm>
            <a:off x="6738648" y="5100810"/>
            <a:ext cx="3478701" cy="1228838"/>
          </a:xfrm>
          <a:prstGeom prst="rect">
            <a:avLst/>
          </a:prstGeom>
          <a:solidFill>
            <a:schemeClr val="accent1">
              <a:lumMod val="40000"/>
              <a:lumOff val="60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Calibri"/>
                <a:cs typeface="Calibri"/>
                <a:sym typeface="Calibri"/>
              </a:rPr>
              <a:t>Institutional assessments of gender prioritization in AR4D and plans to strengthen gender focus</a:t>
            </a:r>
          </a:p>
        </p:txBody>
      </p:sp>
      <p:sp>
        <p:nvSpPr>
          <p:cNvPr id="35" name="Google Shape;149;p3">
            <a:extLst>
              <a:ext uri="{FF2B5EF4-FFF2-40B4-BE49-F238E27FC236}">
                <a16:creationId xmlns:a16="http://schemas.microsoft.com/office/drawing/2014/main" id="{33B521BB-BC06-42EA-A7B8-A692BCB4EA36}"/>
              </a:ext>
            </a:extLst>
          </p:cNvPr>
          <p:cNvSpPr/>
          <p:nvPr/>
        </p:nvSpPr>
        <p:spPr>
          <a:xfrm>
            <a:off x="6738648" y="1448189"/>
            <a:ext cx="3478701" cy="440557"/>
          </a:xfrm>
          <a:prstGeom prst="rect">
            <a:avLst/>
          </a:prstGeom>
          <a:solidFill>
            <a:schemeClr val="accent1">
              <a:lumMod val="75000"/>
            </a:schemeClr>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Calibri" panose="020F0502020204030204"/>
                <a:ea typeface="Calibri"/>
                <a:cs typeface="Calibri"/>
                <a:sym typeface="Calibri"/>
              </a:rPr>
              <a:t>Key outputs</a:t>
            </a:r>
          </a:p>
        </p:txBody>
      </p:sp>
      <p:sp>
        <p:nvSpPr>
          <p:cNvPr id="36" name="Google Shape;153;p3">
            <a:extLst>
              <a:ext uri="{FF2B5EF4-FFF2-40B4-BE49-F238E27FC236}">
                <a16:creationId xmlns:a16="http://schemas.microsoft.com/office/drawing/2014/main" id="{625C7958-5EA5-454B-9A3D-6472B028EA53}"/>
              </a:ext>
            </a:extLst>
          </p:cNvPr>
          <p:cNvSpPr/>
          <p:nvPr/>
        </p:nvSpPr>
        <p:spPr>
          <a:xfrm>
            <a:off x="10411974" y="3888918"/>
            <a:ext cx="1561524" cy="216520"/>
          </a:xfrm>
          <a:prstGeom prst="rightArrow">
            <a:avLst>
              <a:gd name="adj1" fmla="val 50000"/>
              <a:gd name="adj2" fmla="val 50000"/>
            </a:avLst>
          </a:prstGeom>
          <a:solidFill>
            <a:schemeClr val="tx1"/>
          </a:solidFill>
          <a:ln w="12700" cap="flat" cmpd="sng">
            <a:solidFill>
              <a:schemeClr val="tx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Calibri"/>
              <a:ea typeface="Calibri"/>
              <a:cs typeface="Calibri"/>
              <a:sym typeface="Calibri"/>
            </a:endParaRPr>
          </a:p>
        </p:txBody>
      </p:sp>
      <p:sp>
        <p:nvSpPr>
          <p:cNvPr id="37" name="Google Shape;154;p3">
            <a:extLst>
              <a:ext uri="{FF2B5EF4-FFF2-40B4-BE49-F238E27FC236}">
                <a16:creationId xmlns:a16="http://schemas.microsoft.com/office/drawing/2014/main" id="{B4A8B9B9-9AF4-4989-BF5B-E4459701715D}"/>
              </a:ext>
            </a:extLst>
          </p:cNvPr>
          <p:cNvSpPr txBox="1"/>
          <p:nvPr/>
        </p:nvSpPr>
        <p:spPr>
          <a:xfrm>
            <a:off x="10268430" y="2780963"/>
            <a:ext cx="1899699" cy="110795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prstClr val="black"/>
                </a:solidFill>
                <a:effectLst/>
                <a:uLnTx/>
                <a:uFillTx/>
                <a:latin typeface="Calibri"/>
                <a:ea typeface="Calibri"/>
                <a:cs typeface="Calibri"/>
                <a:sym typeface="Calibri"/>
              </a:rPr>
              <a:t>Research and development outcomes</a:t>
            </a:r>
            <a:endParaRPr kumimoji="0" sz="2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5" name="Connector: Elbow 14">
            <a:extLst>
              <a:ext uri="{FF2B5EF4-FFF2-40B4-BE49-F238E27FC236}">
                <a16:creationId xmlns:a16="http://schemas.microsoft.com/office/drawing/2014/main" id="{2A2A4BFA-C729-49F3-9140-01ADB62F095B}"/>
              </a:ext>
            </a:extLst>
          </p:cNvPr>
          <p:cNvCxnSpPr>
            <a:cxnSpLocks/>
            <a:stCxn id="28" idx="2"/>
          </p:cNvCxnSpPr>
          <p:nvPr/>
        </p:nvCxnSpPr>
        <p:spPr>
          <a:xfrm rot="16200000" flipH="1">
            <a:off x="5227829" y="2343156"/>
            <a:ext cx="461382" cy="2171002"/>
          </a:xfrm>
          <a:prstGeom prst="bentConnector2">
            <a:avLst/>
          </a:prstGeom>
          <a:ln w="57150">
            <a:tailEnd type="triangle"/>
          </a:ln>
        </p:spPr>
        <p:style>
          <a:lnRef idx="1">
            <a:schemeClr val="dk1"/>
          </a:lnRef>
          <a:fillRef idx="0">
            <a:schemeClr val="dk1"/>
          </a:fillRef>
          <a:effectRef idx="0">
            <a:schemeClr val="dk1"/>
          </a:effectRef>
          <a:fontRef idx="minor">
            <a:schemeClr val="tx1"/>
          </a:fontRef>
        </p:style>
      </p:cxnSp>
      <p:cxnSp>
        <p:nvCxnSpPr>
          <p:cNvPr id="38" name="Connector: Elbow 37">
            <a:extLst>
              <a:ext uri="{FF2B5EF4-FFF2-40B4-BE49-F238E27FC236}">
                <a16:creationId xmlns:a16="http://schemas.microsoft.com/office/drawing/2014/main" id="{04603F5B-55CA-46BF-9769-7B66B7B3EDC5}"/>
              </a:ext>
            </a:extLst>
          </p:cNvPr>
          <p:cNvCxnSpPr>
            <a:cxnSpLocks/>
            <a:stCxn id="27" idx="0"/>
          </p:cNvCxnSpPr>
          <p:nvPr/>
        </p:nvCxnSpPr>
        <p:spPr>
          <a:xfrm rot="5400000" flipH="1" flipV="1">
            <a:off x="5227825" y="3260465"/>
            <a:ext cx="461381" cy="2171001"/>
          </a:xfrm>
          <a:prstGeom prst="bentConnector2">
            <a:avLst/>
          </a:prstGeom>
          <a:ln w="5715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3406516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TotalTime>
  <Words>2447</Words>
  <Application>Microsoft Office PowerPoint</Application>
  <PresentationFormat>Widescreen</PresentationFormat>
  <Paragraphs>198</Paragraphs>
  <Slides>17</Slides>
  <Notes>4</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17</vt:i4>
      </vt:variant>
    </vt:vector>
  </HeadingPairs>
  <TitlesOfParts>
    <vt:vector size="22" baseType="lpstr">
      <vt:lpstr>Arial</vt:lpstr>
      <vt:lpstr>Calibri</vt:lpstr>
      <vt:lpstr>Calibri Light</vt:lpstr>
      <vt:lpstr>Office Theme</vt:lpstr>
      <vt:lpstr>Custom Design</vt:lpstr>
      <vt:lpstr>Generating Evidence and New Directions for Equitable Results</vt:lpstr>
      <vt:lpstr>Vision: a world in which gender equality drives a transformation towards equitable, sustainable, productive and climate-resilient food systems</vt:lpstr>
      <vt:lpstr>Vision: a world in which gender equality drives a transformation towards equitable, sustainable, productive and climate-resilient food systems</vt:lpstr>
      <vt:lpstr>Vision: a world in which gender equality drives a transformation towards equitable, sustainable, productive and climate-resilient food systems</vt:lpstr>
      <vt:lpstr>PowerPoint Presentation</vt:lpstr>
      <vt:lpstr>PowerPoint Presentation</vt:lpstr>
      <vt:lpstr>Module 1: Evidence</vt:lpstr>
      <vt:lpstr>Module 2: Methods</vt:lpstr>
      <vt:lpstr>Module 3: Alliances</vt:lpstr>
      <vt:lpstr>Cross-cutting capacity development</vt:lpstr>
      <vt:lpstr>Communications and engagement</vt:lpstr>
      <vt:lpstr>Monitoring and reporting</vt:lpstr>
      <vt:lpstr>Monitoring and reporting</vt:lpstr>
      <vt:lpstr>Governance principles</vt:lpstr>
      <vt:lpstr>Governance structure</vt:lpstr>
      <vt:lpstr>Updates</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Generating Evidence and New Directions for Equitable Results</dc:title>
  <dc:creator>de Haan, Nicoline (ILRI)</dc:creator>
  <cp:lastModifiedBy>Ballantyne, Peter (ILRI)</cp:lastModifiedBy>
  <cp:revision>7</cp:revision>
  <dcterms:created xsi:type="dcterms:W3CDTF">2020-01-13T17:34:44Z</dcterms:created>
  <dcterms:modified xsi:type="dcterms:W3CDTF">2020-01-29T13:09:42Z</dcterms:modified>
</cp:coreProperties>
</file>