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955" r:id="rId2"/>
    <p:sldId id="951" r:id="rId3"/>
    <p:sldId id="1835" r:id="rId4"/>
    <p:sldId id="1823" r:id="rId5"/>
    <p:sldId id="1824" r:id="rId6"/>
    <p:sldId id="563" r:id="rId7"/>
    <p:sldId id="1206" r:id="rId8"/>
    <p:sldId id="1090" r:id="rId9"/>
    <p:sldId id="1270" r:id="rId10"/>
    <p:sldId id="1271" r:id="rId11"/>
    <p:sldId id="1826" r:id="rId12"/>
    <p:sldId id="1827" r:id="rId13"/>
    <p:sldId id="1825" r:id="rId14"/>
    <p:sldId id="1260" r:id="rId15"/>
    <p:sldId id="1261" r:id="rId16"/>
    <p:sldId id="1262" r:id="rId17"/>
    <p:sldId id="1272" r:id="rId18"/>
    <p:sldId id="1275" r:id="rId19"/>
    <p:sldId id="1832" r:id="rId20"/>
    <p:sldId id="1828" r:id="rId21"/>
    <p:sldId id="1263" r:id="rId22"/>
    <p:sldId id="1264" r:id="rId23"/>
    <p:sldId id="1265" r:id="rId24"/>
    <p:sldId id="1276" r:id="rId25"/>
    <p:sldId id="1277" r:id="rId26"/>
    <p:sldId id="1278" r:id="rId27"/>
    <p:sldId id="1279" r:id="rId28"/>
    <p:sldId id="1280" r:id="rId29"/>
    <p:sldId id="1281" r:id="rId30"/>
    <p:sldId id="1282" r:id="rId31"/>
    <p:sldId id="1283" r:id="rId32"/>
    <p:sldId id="1284" r:id="rId33"/>
    <p:sldId id="1285" r:id="rId34"/>
    <p:sldId id="1286" r:id="rId35"/>
    <p:sldId id="1829" r:id="rId36"/>
    <p:sldId id="1830" r:id="rId37"/>
    <p:sldId id="1267" r:id="rId38"/>
    <p:sldId id="1268" r:id="rId39"/>
    <p:sldId id="1274" r:id="rId40"/>
    <p:sldId id="1287" r:id="rId41"/>
    <p:sldId id="1831" r:id="rId42"/>
    <p:sldId id="1269" r:id="rId43"/>
    <p:sldId id="1836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Use This Module" id="{9DBEFF19-68A1-4B8D-907E-1D8E76A4DCBE}">
          <p14:sldIdLst>
            <p14:sldId id="955"/>
            <p14:sldId id="951"/>
            <p14:sldId id="1835"/>
          </p14:sldIdLst>
        </p14:section>
        <p14:section name="Introduction" id="{E5B072D4-1A5C-456F-8F89-69AB719C3F82}">
          <p14:sldIdLst>
            <p14:sldId id="1823"/>
            <p14:sldId id="1824"/>
            <p14:sldId id="563"/>
          </p14:sldIdLst>
        </p14:section>
        <p14:section name="Topic 3 - Sweetpotato Varietal Selection and Characteristics" id="{88BCE913-D79C-41AA-921E-633A8BBC3A02}">
          <p14:sldIdLst>
            <p14:sldId id="1206"/>
            <p14:sldId id="1090"/>
            <p14:sldId id="1270"/>
            <p14:sldId id="1271"/>
            <p14:sldId id="1826"/>
            <p14:sldId id="1827"/>
            <p14:sldId id="1825"/>
            <p14:sldId id="1260"/>
            <p14:sldId id="1261"/>
            <p14:sldId id="1262"/>
            <p14:sldId id="1272"/>
            <p14:sldId id="1275"/>
            <p14:sldId id="1832"/>
            <p14:sldId id="1828"/>
            <p14:sldId id="1263"/>
            <p14:sldId id="1264"/>
            <p14:sldId id="1265"/>
            <p14:sldId id="1276"/>
            <p14:sldId id="1277"/>
            <p14:sldId id="1278"/>
            <p14:sldId id="1279"/>
            <p14:sldId id="1280"/>
            <p14:sldId id="1281"/>
            <p14:sldId id="1282"/>
            <p14:sldId id="1283"/>
            <p14:sldId id="1284"/>
            <p14:sldId id="1285"/>
            <p14:sldId id="1286"/>
            <p14:sldId id="1829"/>
            <p14:sldId id="1830"/>
            <p14:sldId id="1267"/>
            <p14:sldId id="1268"/>
            <p14:sldId id="1274"/>
            <p14:sldId id="1287"/>
            <p14:sldId id="1831"/>
            <p14:sldId id="1269"/>
            <p14:sldId id="18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Nata" initials="NVA" lastIdx="5" clrIdx="6"/>
  <p:cmAuthor id="1" name="Emil6 Heidkamp" initials="EH" lastIdx="231" clrIdx="0">
    <p:extLst/>
  </p:cmAuthor>
  <p:cmAuthor id="8" name="Kat" initials="KH" lastIdx="16" clrIdx="7">
    <p:extLst>
      <p:ext uri="{19B8F6BF-5375-455C-9EA6-DF929625EA0E}">
        <p15:presenceInfo xmlns:p15="http://schemas.microsoft.com/office/powerpoint/2012/main" userId="Kat" providerId="None"/>
      </p:ext>
    </p:extLst>
  </p:cmAuthor>
  <p:cmAuthor id="2" name="Emilio" initials="E" lastIdx="64" clrIdx="1">
    <p:extLst/>
  </p:cmAuthor>
  <p:cmAuthor id="3" name="Maru, Joyce  (CIP-SSA)" initials="MJ(" lastIdx="30" clrIdx="2">
    <p:extLst/>
  </p:cmAuthor>
  <p:cmAuthor id="4" name="Cody Jackson" initials="CJ" lastIdx="3" clrIdx="3">
    <p:extLst/>
  </p:cmAuthor>
  <p:cmAuthor id="5" name="Cody Jackson" initials="CJ [2]" lastIdx="1" clrIdx="4">
    <p:extLst/>
  </p:cmAuthor>
  <p:cmAuthor id="6" name="Cody Jackson" initials="CJ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33"/>
    <a:srgbClr val="886BA7"/>
    <a:srgbClr val="E1EDCE"/>
    <a:srgbClr val="008575"/>
    <a:srgbClr val="E76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9" autoAdjust="0"/>
    <p:restoredTop sz="75373" autoAdjust="0"/>
  </p:normalViewPr>
  <p:slideViewPr>
    <p:cSldViewPr snapToGrid="0">
      <p:cViewPr varScale="1">
        <p:scale>
          <a:sx n="50" d="100"/>
          <a:sy n="50" d="100"/>
        </p:scale>
        <p:origin x="16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4212" y="61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1:47:40.926" idx="11">
    <p:pos x="5760" y="0"/>
    <p:text>https://www.flickr.com/photos/106872707@N03/42246484895/in/photolist-27nbh7B-K687yv-K687ht-28EFayW-28K4DtV-28K4DkD-LBkFZ7-28EF92C-LBkEsQ-25Z4Qyj-28EF7ju-25KnkRC-28qWZ5w-278Ef3e-LnuzJN-27pQKim-25e9acG-25e99sL-ETs18k-ETrZZp-21MDnHm-24tFrCN-21MDhJJ-24tFrd9-24tFqR7-24tFqwj-24tFq4W-ETrSj4-GpURtq-21MzRLd-V7Vamp-X8uDqJ-V7V8La-V4pEUb-TQqnAW-V4pjws-UwLo8y-SxeWi2-SxeUSX-SxeThn-SxeRAX-SxePM6-SxeNL8-SxeMzF-SxeusK-PVmkqT-SxerZD-SxeoCP-Sxemev-RXrtxy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1:58:59.495" idx="12">
    <p:pos x="5760" y="0"/>
    <p:text>https://www.flickr.com/photos/106872707@N03/12832943174/in/dateposted/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04:27.552" idx="14">
    <p:pos x="3290" y="0"/>
    <p:text>https://www.flickr.com/photos/106872707@N03/24574675571/in/dateposted/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07:06.167" idx="15">
    <p:pos x="3290" y="0"/>
    <p:text>From manual - source material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25:08.992" idx="16">
    <p:pos x="5760" y="0"/>
    <p:text>https://www.flickr.com/photos/106872707@N03/13424713575/in/dateposted/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AE83D8-2821-487E-8826-60D772DC01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1994F-838A-4D48-BBCB-C629E73323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8A3F-9B52-4D9F-84D3-1BC439CF3B70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C250E-FF2D-42A3-870B-91FCEEC2AD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DF72F-1C19-447A-87D0-AE6AA504BF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A8A20-B5D0-4682-9D03-2B7372A04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6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DEC07-A887-594C-B263-2F0C902F0C4F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417B8-D098-B945-9F65-129BF0C78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1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Differences include leaf shape and colour, growth habit, root shape, root skin colour, flesh colour, taste, texture, dry matter content, resistance to pests and diseases, and yield.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the wide range of flesh colours may seem to indicate otherwise, there is currently no genetic engineering of sweetpotato.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52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75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Notes</a:t>
            </a:r>
          </a:p>
          <a:p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instructor should bring in uncooked varieties of sweetpotato to view and compare.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Pick a recipe that is best for each variety and cook while at the learning centre.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it is not possible to cook together, prepare outside of class and bring in to share.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07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Location, Seasonal conditions; Yield; Root characteristics; Resistance to Drought, Temperature, Disease, Pests; Market price; In-ground storability; Harvest period; Dry texture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Darker colour indicates higher concentration of beta-carotene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740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 neighbouring farmers, the local agricultural extension or NGO offices, local or long-distance traders, nearby research stations or specialised seed producers.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Introduce varieties; Test performance; Farmers acceptance; Feedback; Build farmers knowledge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7 steps are: 1) Situation Analysis; 2) </a:t>
            </a:r>
            <a:r>
              <a:rPr lang="en-GB" dirty="0"/>
              <a:t>Identification of Local Partner(S) and Areas for On-Farm Trials; 3) Identification of Farmers or Farmers’ Groups; 4) Planning the Trials with the Farmers; 5) Planting the Trial; 6) Monitoring of the Trial; 7) Evaluation of the Trials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Stages of final evaluation are: </a:t>
            </a:r>
            <a:r>
              <a:rPr lang="en-US" dirty="0"/>
              <a:t>Stage 1: Quantitative root assessment; Stage 2: Field variety evaluation; Stage 3: Consumer acceptability assessment; Stage 4: In-ground storability assessment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70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Women: Cooking characteristics (time, absorption, taste); Men: marketing characteristics (sales, income); both – yield, root size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that development workers can understand the role sweetpotato plays in the livelihoods of the different groups in the community.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B2DEA-81F3-4769-9579-6D62B2167017}"/>
              </a:ext>
            </a:extLst>
          </p:cNvPr>
          <p:cNvSpPr/>
          <p:nvPr userDrawn="1"/>
        </p:nvSpPr>
        <p:spPr>
          <a:xfrm>
            <a:off x="19647" y="4505721"/>
            <a:ext cx="9144001" cy="235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43B310-965F-4E6E-8354-883EF474D1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22502"/>
            <a:ext cx="9144000" cy="163739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18A2089C-B10D-4E82-939A-1E05D3333D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01489" y="5314139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6EA2A66-5F12-407C-B361-64AC2287A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2880" y="4365828"/>
            <a:ext cx="8676609" cy="832189"/>
          </a:xfrm>
        </p:spPr>
        <p:txBody>
          <a:bodyPr>
            <a:noAutofit/>
          </a:bodyPr>
          <a:lstStyle>
            <a:lvl1pPr algn="r">
              <a:defRPr sz="4000">
                <a:latin typeface="Cabin" panose="00000500000000000000" pitchFamily="2" charset="0"/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217EA2E-17CB-4B37-A17E-A43935EE849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62"/>
          <a:stretch/>
        </p:blipFill>
        <p:spPr bwMode="auto">
          <a:xfrm>
            <a:off x="2914" y="0"/>
            <a:ext cx="9138172" cy="42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3FE517-1BF4-4139-810E-0844E33F21AD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39" y="6024657"/>
            <a:ext cx="615315" cy="62928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5FAF30-12DD-4694-BC0B-7F572FB81D59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79" y="6039262"/>
            <a:ext cx="628650" cy="54483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5A581-9B33-48E0-B1CC-A855F88704AA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24" y="6096412"/>
            <a:ext cx="1187450" cy="455295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E8516F-EBDF-4E44-83C0-A943B498FD37}"/>
              </a:ext>
            </a:extLst>
          </p:cNvPr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454" y="5858287"/>
            <a:ext cx="837565" cy="838200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BEEF6B-3036-43FA-9ED9-B7874C26B764}"/>
              </a:ext>
            </a:extLst>
          </p:cNvPr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14" y="5901467"/>
            <a:ext cx="752475" cy="703580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C7C394-769A-40D7-823B-670F490107A3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284" y="5803522"/>
            <a:ext cx="612775" cy="878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28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C67004-132D-426F-ABC3-4310C7E9F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2495D-1C5E-404B-AA92-A93B68882B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71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267C4-F00C-4C1A-9E92-3E9CBEB45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98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692C-5600-4C6C-B7D9-799AB79AB4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7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2996539-6967-46A7-AE73-11A38C2067C3}"/>
              </a:ext>
            </a:extLst>
          </p:cNvPr>
          <p:cNvGrpSpPr/>
          <p:nvPr userDrawn="1"/>
        </p:nvGrpSpPr>
        <p:grpSpPr>
          <a:xfrm>
            <a:off x="7765026" y="319558"/>
            <a:ext cx="762934" cy="652909"/>
            <a:chOff x="4330700" y="983788"/>
            <a:chExt cx="3987800" cy="34127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665B30-BDAD-4E11-A423-C881AE0397DE}"/>
                </a:ext>
              </a:extLst>
            </p:cNvPr>
            <p:cNvGrpSpPr/>
            <p:nvPr userDrawn="1"/>
          </p:nvGrpSpPr>
          <p:grpSpPr>
            <a:xfrm>
              <a:off x="4889500" y="1933170"/>
              <a:ext cx="2870200" cy="2184400"/>
              <a:chOff x="4889500" y="1933170"/>
              <a:chExt cx="2870200" cy="2184400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59F760CF-C2E3-4F5A-9BED-836295163BA4}"/>
                  </a:ext>
                </a:extLst>
              </p:cNvPr>
              <p:cNvSpPr/>
              <p:nvPr userDrawn="1"/>
            </p:nvSpPr>
            <p:spPr>
              <a:xfrm>
                <a:off x="5816600" y="19331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DCF09170-BE5B-4BF9-AA48-5EEE1743BC81}"/>
                  </a:ext>
                </a:extLst>
              </p:cNvPr>
              <p:cNvSpPr/>
              <p:nvPr userDrawn="1"/>
            </p:nvSpPr>
            <p:spPr>
              <a:xfrm>
                <a:off x="4889500" y="35333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D2D1400D-7E77-4025-9BF6-AB039DF52F2F}"/>
                  </a:ext>
                </a:extLst>
              </p:cNvPr>
              <p:cNvSpPr/>
              <p:nvPr userDrawn="1"/>
            </p:nvSpPr>
            <p:spPr>
              <a:xfrm>
                <a:off x="6743700" y="35460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A8E30E1-FE95-41B1-81D7-06888AEC7E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422"/>
            <a:stretch/>
          </p:blipFill>
          <p:spPr>
            <a:xfrm>
              <a:off x="4330700" y="983788"/>
              <a:ext cx="3987800" cy="341270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97918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(Breakout Groups)</a:t>
            </a:r>
          </a:p>
        </p:txBody>
      </p:sp>
    </p:spTree>
    <p:extLst>
      <p:ext uri="{BB962C8B-B14F-4D97-AF65-F5344CB8AC3E}">
        <p14:creationId xmlns:p14="http://schemas.microsoft.com/office/powerpoint/2010/main" val="285866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(Whole Class)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0BAF12-1B6F-44FA-999C-57E95CC07EB3}"/>
              </a:ext>
            </a:extLst>
          </p:cNvPr>
          <p:cNvGrpSpPr/>
          <p:nvPr userDrawn="1"/>
        </p:nvGrpSpPr>
        <p:grpSpPr>
          <a:xfrm>
            <a:off x="7841078" y="303435"/>
            <a:ext cx="612628" cy="595682"/>
            <a:chOff x="4814206" y="1257561"/>
            <a:chExt cx="767975" cy="74673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E24F18-3469-443E-96FC-BA439187B6E5}"/>
                </a:ext>
              </a:extLst>
            </p:cNvPr>
            <p:cNvSpPr/>
            <p:nvPr userDrawn="1"/>
          </p:nvSpPr>
          <p:spPr>
            <a:xfrm>
              <a:off x="5221585" y="1527172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4E8EA-3A1A-4C37-B2E1-425D03832B57}"/>
                </a:ext>
              </a:extLst>
            </p:cNvPr>
            <p:cNvSpPr/>
            <p:nvPr userDrawn="1"/>
          </p:nvSpPr>
          <p:spPr>
            <a:xfrm>
              <a:off x="4983982" y="1527349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867C27-ABA9-4ECC-8B58-4B01B105F205}"/>
                </a:ext>
              </a:extLst>
            </p:cNvPr>
            <p:cNvSpPr/>
            <p:nvPr userDrawn="1"/>
          </p:nvSpPr>
          <p:spPr>
            <a:xfrm>
              <a:off x="4858378" y="1753437"/>
              <a:ext cx="678264" cy="185895"/>
            </a:xfrm>
            <a:custGeom>
              <a:avLst/>
              <a:gdLst>
                <a:gd name="connsiteX0" fmla="*/ 0 w 678264"/>
                <a:gd name="connsiteY0" fmla="*/ 175847 h 185895"/>
                <a:gd name="connsiteX1" fmla="*/ 15073 w 678264"/>
                <a:gd name="connsiteY1" fmla="*/ 60290 h 185895"/>
                <a:gd name="connsiteX2" fmla="*/ 90435 w 678264"/>
                <a:gd name="connsiteY2" fmla="*/ 5025 h 185895"/>
                <a:gd name="connsiteX3" fmla="*/ 195943 w 678264"/>
                <a:gd name="connsiteY3" fmla="*/ 35170 h 185895"/>
                <a:gd name="connsiteX4" fmla="*/ 226088 w 678264"/>
                <a:gd name="connsiteY4" fmla="*/ 100484 h 185895"/>
                <a:gd name="connsiteX5" fmla="*/ 256233 w 678264"/>
                <a:gd name="connsiteY5" fmla="*/ 40194 h 185895"/>
                <a:gd name="connsiteX6" fmla="*/ 316523 w 678264"/>
                <a:gd name="connsiteY6" fmla="*/ 0 h 185895"/>
                <a:gd name="connsiteX7" fmla="*/ 386862 w 678264"/>
                <a:gd name="connsiteY7" fmla="*/ 10049 h 185895"/>
                <a:gd name="connsiteX8" fmla="*/ 457200 w 678264"/>
                <a:gd name="connsiteY8" fmla="*/ 80387 h 185895"/>
                <a:gd name="connsiteX9" fmla="*/ 497393 w 678264"/>
                <a:gd name="connsiteY9" fmla="*/ 20097 h 185895"/>
                <a:gd name="connsiteX10" fmla="*/ 582804 w 678264"/>
                <a:gd name="connsiteY10" fmla="*/ 0 h 185895"/>
                <a:gd name="connsiteX11" fmla="*/ 653143 w 678264"/>
                <a:gd name="connsiteY11" fmla="*/ 35170 h 185895"/>
                <a:gd name="connsiteX12" fmla="*/ 678264 w 678264"/>
                <a:gd name="connsiteY12" fmla="*/ 110532 h 185895"/>
                <a:gd name="connsiteX13" fmla="*/ 678264 w 678264"/>
                <a:gd name="connsiteY13" fmla="*/ 185895 h 185895"/>
                <a:gd name="connsiteX14" fmla="*/ 0 w 678264"/>
                <a:gd name="connsiteY14" fmla="*/ 175847 h 18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8264" h="185895">
                  <a:moveTo>
                    <a:pt x="0" y="175847"/>
                  </a:moveTo>
                  <a:lnTo>
                    <a:pt x="15073" y="60290"/>
                  </a:lnTo>
                  <a:lnTo>
                    <a:pt x="90435" y="5025"/>
                  </a:lnTo>
                  <a:lnTo>
                    <a:pt x="195943" y="35170"/>
                  </a:lnTo>
                  <a:lnTo>
                    <a:pt x="226088" y="100484"/>
                  </a:lnTo>
                  <a:lnTo>
                    <a:pt x="256233" y="40194"/>
                  </a:lnTo>
                  <a:lnTo>
                    <a:pt x="316523" y="0"/>
                  </a:lnTo>
                  <a:lnTo>
                    <a:pt x="386862" y="10049"/>
                  </a:lnTo>
                  <a:lnTo>
                    <a:pt x="457200" y="80387"/>
                  </a:lnTo>
                  <a:lnTo>
                    <a:pt x="497393" y="20097"/>
                  </a:lnTo>
                  <a:lnTo>
                    <a:pt x="582804" y="0"/>
                  </a:lnTo>
                  <a:lnTo>
                    <a:pt x="653143" y="35170"/>
                  </a:lnTo>
                  <a:lnTo>
                    <a:pt x="678264" y="110532"/>
                  </a:lnTo>
                  <a:lnTo>
                    <a:pt x="678264" y="185895"/>
                  </a:lnTo>
                  <a:lnTo>
                    <a:pt x="0" y="175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6D1B8F9-BE03-4B50-AD56-FD0EC4FED6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213"/>
            <a:stretch/>
          </p:blipFill>
          <p:spPr>
            <a:xfrm>
              <a:off x="4814206" y="1257561"/>
              <a:ext cx="767975" cy="746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33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Discussion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 userDrawn="1"/>
        </p:nvGrpSpPr>
        <p:grpSpPr>
          <a:xfrm>
            <a:off x="7850400" y="344740"/>
            <a:ext cx="598885" cy="654020"/>
            <a:chOff x="7301007" y="2083489"/>
            <a:chExt cx="708761" cy="77401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3490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Write down the class’ ideas…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Brainstorming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3003143-E27D-4707-85B5-97558C5A2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 userDrawn="1"/>
        </p:nvGrpSpPr>
        <p:grpSpPr>
          <a:xfrm>
            <a:off x="7960659" y="360273"/>
            <a:ext cx="409650" cy="683214"/>
            <a:chOff x="6081227" y="276076"/>
            <a:chExt cx="318540" cy="53126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0637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850D07-3C42-4600-9A7F-CBC5A3CDEEF0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E217F8FB-E8BA-438C-B652-A9504C6B13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AD7AC5B-CC24-441F-A807-B7F761CADB22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3118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23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1D6CA6-1BA4-4D3F-84E8-24B001CED307}"/>
              </a:ext>
            </a:extLst>
          </p:cNvPr>
          <p:cNvSpPr/>
          <p:nvPr userDrawn="1"/>
        </p:nvSpPr>
        <p:spPr>
          <a:xfrm>
            <a:off x="1" y="0"/>
            <a:ext cx="13356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332BC-DA7B-4290-AB59-1009D25269A2}"/>
              </a:ext>
            </a:extLst>
          </p:cNvPr>
          <p:cNvSpPr/>
          <p:nvPr userDrawn="1"/>
        </p:nvSpPr>
        <p:spPr>
          <a:xfrm>
            <a:off x="0" y="0"/>
            <a:ext cx="63699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154D6-BDFC-4EE5-83F3-7D6ACD249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81E17662-1D7A-4FAF-A767-6E657B6760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04355" y="2808014"/>
            <a:ext cx="6544732" cy="832189"/>
          </a:xfrm>
        </p:spPr>
        <p:txBody>
          <a:bodyPr>
            <a:no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AD85AD8-5034-4557-9BBC-8CDB93E314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91087" y="2203963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</p:spTree>
    <p:extLst>
      <p:ext uri="{BB962C8B-B14F-4D97-AF65-F5344CB8AC3E}">
        <p14:creationId xmlns:p14="http://schemas.microsoft.com/office/powerpoint/2010/main" val="301371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278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87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4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0"/>
            <a:ext cx="5256609" cy="62674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14CEE7-59D8-4B98-8D1D-AACF407FD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48590" y="63944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81AFF3-3716-4A2E-8F47-D4F6A9F42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0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53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844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C460E-8DA7-416F-8EDC-1484AE241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440632A-B2E1-4889-AFEF-C58C6984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3C3DA5D-DBCF-4F5C-A7B6-C937E65E2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3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4509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1237"/>
            <a:ext cx="2949178" cy="914078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1"/>
            <a:ext cx="5256609" cy="62484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5C2B8E-E972-4DF0-ACD1-D634E2EEE3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9841" y="1499780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1091F-D054-43BE-9F57-47AD0F9E8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0B208D-A588-40CB-958F-693B8BAE97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444" y="2038169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963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363" y="410872"/>
            <a:ext cx="2949178" cy="866386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345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A6827-70BC-4B3A-A84F-EB67F288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FA869A-E126-42A6-A924-729D6DED8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6966" y="1908173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5A370B-C2FF-4990-9A6F-41C1F1750A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6966" y="1410153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414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BD638B5-8C9E-4E58-B6B2-236169D27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559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996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8187588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23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4000" cy="6290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4091558"/>
            <a:ext cx="9144000" cy="18711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14309"/>
            <a:ext cx="6753092" cy="48845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B0CD3-1A6E-460A-A943-A92B887F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5D0DED-343A-4E97-884E-99154BEDCF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802758"/>
            <a:ext cx="7887097" cy="13826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6099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1"/>
            <a:ext cx="3937000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48640"/>
            <a:ext cx="3010826" cy="125014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1FB72-F846-4782-8F1D-9B0CE5276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4E0C55-D963-432D-B26A-F1B61CC04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0466" y="1862396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339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-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>
            <a:extLst>
              <a:ext uri="{FF2B5EF4-FFF2-40B4-BE49-F238E27FC236}">
                <a16:creationId xmlns:a16="http://schemas.microsoft.com/office/drawing/2014/main" id="{F41EED44-9442-4AF5-9905-C3753FF5E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9605" y="2525591"/>
            <a:ext cx="6544732" cy="832189"/>
          </a:xfrm>
        </p:spPr>
        <p:txBody>
          <a:bodyPr>
            <a:noAutofit/>
          </a:bodyPr>
          <a:lstStyle>
            <a:lvl1pPr algn="r">
              <a:defRPr sz="4000"/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BFC00-9155-4284-AC70-A162061BC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552" b="14711"/>
          <a:stretch/>
        </p:blipFill>
        <p:spPr>
          <a:xfrm flipH="1">
            <a:off x="6295749" y="4364044"/>
            <a:ext cx="2848251" cy="18993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5F475-CB69-4059-B793-C3BC5A1C55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76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5164666" y="1"/>
            <a:ext cx="3979334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840" y="456192"/>
            <a:ext cx="3010826" cy="124182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2608A-86D1-4268-98F8-3B4A37BC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EA9F577-6D9E-47F3-9C87-B93B68DF66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7091" y="1892300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6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F0811-3841-46EE-84C1-417D73F5AB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8171923-343E-44BF-8C29-39958ED2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1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5B6C40-9EC2-4A96-87C7-D6B4E43B4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755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n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889672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9941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C71AF-9FAA-497E-9474-0A7BC5BE2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4603-CF73-436D-84D7-F8B6F352FA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0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6074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11741"/>
            <a:ext cx="3868340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542011"/>
            <a:ext cx="3868340" cy="464765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11741"/>
            <a:ext cx="3887391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542011"/>
            <a:ext cx="3887391" cy="464765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E1CDD-FBC3-4188-BE21-626B8067D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5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49D7F-0EB0-4A06-9627-60AD1501C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9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E49B29A-E96A-4699-ABF4-C630B4F89120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69318"/>
            <a:ext cx="9144000" cy="6169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72095"/>
            <a:ext cx="7886700" cy="500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DFC21-CCAB-41FC-A4E8-2553D9C8B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859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2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4" r:id="rId2"/>
    <p:sldLayoutId id="2147483693" r:id="rId3"/>
    <p:sldLayoutId id="2147483662" r:id="rId4"/>
    <p:sldLayoutId id="214748368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6" r:id="rId11"/>
    <p:sldLayoutId id="2147483677" r:id="rId12"/>
    <p:sldLayoutId id="2147483678" r:id="rId13"/>
    <p:sldLayoutId id="2147483686" r:id="rId14"/>
    <p:sldLayoutId id="2147483692" r:id="rId15"/>
    <p:sldLayoutId id="2147483687" r:id="rId16"/>
    <p:sldLayoutId id="2147483689" r:id="rId17"/>
    <p:sldLayoutId id="2147483690" r:id="rId18"/>
    <p:sldLayoutId id="2147483696" r:id="rId19"/>
    <p:sldLayoutId id="2147483691" r:id="rId20"/>
    <p:sldLayoutId id="2147483695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97" r:id="rId27"/>
    <p:sldLayoutId id="2147483674" r:id="rId28"/>
    <p:sldLayoutId id="2147483679" r:id="rId29"/>
    <p:sldLayoutId id="2147483680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Century Gothic" panose="020B0502020202020204" pitchFamily="34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400" b="0" kern="1200">
          <a:solidFill>
            <a:srgbClr val="333333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Zilla Slab Light" pitchFamily="2" charset="0"/>
        <a:buChar char="−"/>
        <a:defRPr sz="22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svg"/><Relationship Id="rId7" Type="http://schemas.openxmlformats.org/officeDocument/2006/relationships/image" Target="../media/image1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98158-9CAA-4716-BDB7-E166654FE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module is designed to potentially serve a wide variety of audiences (nutritionists and agronomists, policymakers, extension workers, farmers).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Not all of the material will be relevant to all audiences.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Please refer to the accompanying Facilitator’s Guide for guidance on how to adapt these materials to your audience and facilitation best practices.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4E7BA-74DE-4A36-A58E-082FA583F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2D6DF-FF71-4325-9082-6CE33B29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Important!</a:t>
            </a:r>
          </a:p>
        </p:txBody>
      </p:sp>
    </p:spTree>
    <p:extLst>
      <p:ext uri="{BB962C8B-B14F-4D97-AF65-F5344CB8AC3E}">
        <p14:creationId xmlns:p14="http://schemas.microsoft.com/office/powerpoint/2010/main" val="29855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415701-30F5-4078-A21E-9907731D3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Flesh Qualities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FE95BF-DCF9-4476-9928-A9D0BF7909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9E7D4F-C3D9-4D8D-97D9-73E09E840F78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Colours</a:t>
            </a:r>
          </a:p>
          <a:p>
            <a:pPr lvl="1"/>
            <a:r>
              <a:rPr lang="en-US" dirty="0"/>
              <a:t>White – yellow</a:t>
            </a:r>
          </a:p>
          <a:p>
            <a:pPr lvl="1"/>
            <a:r>
              <a:rPr lang="en-US" dirty="0"/>
              <a:t>Orange – purple</a:t>
            </a:r>
          </a:p>
          <a:p>
            <a:r>
              <a:rPr lang="en-US" dirty="0"/>
              <a:t>Tastes</a:t>
            </a:r>
          </a:p>
          <a:p>
            <a:pPr lvl="1"/>
            <a:r>
              <a:rPr lang="en-US" dirty="0"/>
              <a:t>Sweet – bland</a:t>
            </a:r>
          </a:p>
          <a:p>
            <a:r>
              <a:rPr lang="en-US" dirty="0"/>
              <a:t>Dry matter</a:t>
            </a:r>
          </a:p>
          <a:p>
            <a:pPr lvl="1"/>
            <a:r>
              <a:rPr lang="en-US" dirty="0"/>
              <a:t>Below 20% - above 40%</a:t>
            </a:r>
          </a:p>
          <a:p>
            <a:pPr lvl="1"/>
            <a:endParaRPr lang="en-US" dirty="0"/>
          </a:p>
        </p:txBody>
      </p:sp>
      <p:pic>
        <p:nvPicPr>
          <p:cNvPr id="2050" name="Picture 2" descr="https://lh3.googleusercontent.com/ORNySeiBuNGT8p6IoJJnr41YLFoFYQYfefMZvhX3KlRBQfAqwzYB-3Y1D576nHRVdD6970483TxxUTNx8Qhjx65ggVACYQxCUN3xiBnnYTCgDIDV7x2QxJIUIfIpMpGcFc2te0DR">
            <a:extLst>
              <a:ext uri="{FF2B5EF4-FFF2-40B4-BE49-F238E27FC236}">
                <a16:creationId xmlns:a16="http://schemas.microsoft.com/office/drawing/2014/main" id="{F6DD1A94-4307-4EDF-9377-D1152159350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r="25906"/>
          <a:stretch/>
        </p:blipFill>
        <p:spPr bwMode="auto">
          <a:xfrm>
            <a:off x="3887390" y="0"/>
            <a:ext cx="5256609" cy="626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682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DCFA9-8FFD-47C0-9514-89C616960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Myth: OFSP varieties are GMO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96A9C-1BD9-4291-A1B6-6BD446314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E706AC-3C8F-40B1-A32C-B6111841BB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Variety of striking flesh colours led to a myth that OFSP is genetically engineered.</a:t>
            </a:r>
          </a:p>
          <a:p>
            <a:r>
              <a:rPr lang="en-GB" dirty="0"/>
              <a:t>All OFSP varieties are the result of natural selection.</a:t>
            </a:r>
          </a:p>
        </p:txBody>
      </p:sp>
      <p:pic>
        <p:nvPicPr>
          <p:cNvPr id="9" name="Content Placeholder 25">
            <a:extLst>
              <a:ext uri="{FF2B5EF4-FFF2-40B4-BE49-F238E27FC236}">
                <a16:creationId xmlns:a16="http://schemas.microsoft.com/office/drawing/2014/main" id="{056C589B-7146-4BEC-AEDD-55F4C519ADF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451"/>
          <a:stretch/>
        </p:blipFill>
        <p:spPr>
          <a:xfrm>
            <a:off x="0" y="0"/>
            <a:ext cx="9144000" cy="387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239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FED84-4881-41EA-BA4E-C9E1886B34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849817-1250-423F-B774-DD52B795F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Geographical Diversity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C1CAB-8E34-44CB-9790-19450EE2F1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Usually just a few varieties grown in a specific geographical area</a:t>
            </a:r>
          </a:p>
          <a:p>
            <a:r>
              <a:rPr lang="en-GB" dirty="0"/>
              <a:t>Selection criteria</a:t>
            </a:r>
          </a:p>
          <a:p>
            <a:pPr lvl="1"/>
            <a:r>
              <a:rPr lang="en-GB" dirty="0"/>
              <a:t>Market demand</a:t>
            </a:r>
          </a:p>
          <a:p>
            <a:pPr lvl="1"/>
            <a:r>
              <a:rPr lang="en-GB" dirty="0"/>
              <a:t>Planned use</a:t>
            </a:r>
          </a:p>
        </p:txBody>
      </p:sp>
      <p:pic>
        <p:nvPicPr>
          <p:cNvPr id="4098" name="Picture 2" descr="https://lh3.googleusercontent.com/3VPf6qg6tkVzQpqvek0wGxmZ5Zd0o5BXmSp5gBXtJJqqFNTVpMBSREFmfWH4M2yOSNEiaw3iyth_-SMDSQi300IBuTXKObQLp3rsPmZkoH-TkrdJqltYt9z4OnCrMC98aL489cy6">
            <a:extLst>
              <a:ext uri="{FF2B5EF4-FFF2-40B4-BE49-F238E27FC236}">
                <a16:creationId xmlns:a16="http://schemas.microsoft.com/office/drawing/2014/main" id="{02D143F1-060E-4F1F-8A91-8CDA68369B3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r="43099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6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A10E5A0-D3EA-42AD-AEEA-6C26F0851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of the ways sweetpotato varieties differ from each other?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Are genetically engineered sweetpotato varieties being commercially produced?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6CFA9B-2F05-4242-9089-C27DAFBE1EA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434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There are thousands of sweetpotato varieties</a:t>
            </a:r>
          </a:p>
          <a:p>
            <a:pPr lvl="0"/>
            <a:r>
              <a:rPr lang="en-US" dirty="0"/>
              <a:t>They differ by leaf and root shapes, growth habit, skin and flesh </a:t>
            </a:r>
            <a:r>
              <a:rPr lang="en-GB" dirty="0"/>
              <a:t>colour</a:t>
            </a:r>
            <a:r>
              <a:rPr lang="en-US" dirty="0"/>
              <a:t>, texture, dry matter content etc.</a:t>
            </a:r>
          </a:p>
          <a:p>
            <a:pPr lvl="0"/>
            <a:r>
              <a:rPr lang="en-US" dirty="0"/>
              <a:t>Flesh colours range from white &gt; yellow &gt; orange &gt; purple</a:t>
            </a:r>
          </a:p>
          <a:p>
            <a:pPr lvl="0"/>
            <a:r>
              <a:rPr lang="en-US" dirty="0"/>
              <a:t>These are natural flesh colours, as no genetically engineered sweetpotato varieties are being commercially produced yet.</a:t>
            </a:r>
          </a:p>
          <a:p>
            <a:pPr lvl="0"/>
            <a:r>
              <a:rPr lang="en-US" dirty="0"/>
              <a:t>In any one area, just a few dominant varieties are typically grown.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441165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Characteristics Are You Looking for In Your </a:t>
            </a:r>
            <a:r>
              <a:rPr lang="en-US" dirty="0" err="1"/>
              <a:t>Sweetpotato</a:t>
            </a:r>
            <a:r>
              <a:rPr lang="en-US" dirty="0"/>
              <a:t> Plants?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2</a:t>
            </a:r>
          </a:p>
        </p:txBody>
      </p:sp>
    </p:spTree>
    <p:extLst>
      <p:ext uri="{BB962C8B-B14F-4D97-AF65-F5344CB8AC3E}">
        <p14:creationId xmlns:p14="http://schemas.microsoft.com/office/powerpoint/2010/main" val="1282629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characteristics that farmers are looking for in sweetpotatoes</a:t>
            </a:r>
          </a:p>
          <a:p>
            <a:pPr lvl="0"/>
            <a:r>
              <a:rPr lang="en-US" dirty="0"/>
              <a:t>Distinguish between important features of different varieties</a:t>
            </a:r>
          </a:p>
          <a:p>
            <a:pPr lvl="0"/>
            <a:r>
              <a:rPr lang="en-US" dirty="0"/>
              <a:t>Explain the impact of beta-carotene on sweetpotato flesh colour</a:t>
            </a:r>
          </a:p>
          <a:p>
            <a:pPr lvl="0"/>
            <a:r>
              <a:rPr lang="en-US" dirty="0"/>
              <a:t>Summarise how sweetpotatoes are selected for drought tolerance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652215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880C5E-F9F5-4057-BC88-B76AF1554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Farmers Want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E9FD13-588B-40DC-9005-442E0BD70A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Determined by farmer’s</a:t>
            </a:r>
          </a:p>
          <a:p>
            <a:pPr lvl="1"/>
            <a:r>
              <a:rPr lang="en-US" dirty="0"/>
              <a:t>Location</a:t>
            </a:r>
          </a:p>
          <a:p>
            <a:pPr lvl="1"/>
            <a:r>
              <a:rPr lang="en-US" dirty="0"/>
              <a:t>Seasonal conditions</a:t>
            </a:r>
          </a:p>
          <a:p>
            <a:r>
              <a:rPr lang="en-US" dirty="0"/>
              <a:t>Yield</a:t>
            </a:r>
          </a:p>
          <a:p>
            <a:r>
              <a:rPr lang="en-US" dirty="0"/>
              <a:t>Root characteristics</a:t>
            </a:r>
          </a:p>
          <a:p>
            <a:r>
              <a:rPr lang="en-US" dirty="0"/>
              <a:t>Resistance</a:t>
            </a:r>
          </a:p>
          <a:p>
            <a:pPr lvl="1"/>
            <a:r>
              <a:rPr lang="en-US" dirty="0"/>
              <a:t>Drought</a:t>
            </a:r>
          </a:p>
          <a:p>
            <a:pPr lvl="1"/>
            <a:r>
              <a:rPr lang="en-US" dirty="0"/>
              <a:t>Temperature</a:t>
            </a:r>
          </a:p>
          <a:p>
            <a:pPr lvl="1"/>
            <a:r>
              <a:rPr lang="en-US" dirty="0"/>
              <a:t>Disease</a:t>
            </a:r>
          </a:p>
          <a:p>
            <a:pPr lvl="1"/>
            <a:r>
              <a:rPr lang="en-US" dirty="0"/>
              <a:t>Pests</a:t>
            </a:r>
          </a:p>
          <a:p>
            <a:r>
              <a:rPr lang="en-US" dirty="0"/>
              <a:t>Market price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792CE-A8CE-4D2E-B5AB-74475C8B24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In-ground storability</a:t>
            </a:r>
          </a:p>
          <a:p>
            <a:r>
              <a:rPr lang="en-US" dirty="0"/>
              <a:t>Harvest period</a:t>
            </a:r>
          </a:p>
          <a:p>
            <a:r>
              <a:rPr lang="en-US" dirty="0"/>
              <a:t>Dry texture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E041A9-A31F-49D2-90D6-D87A422ADB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418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8DE1FA-123C-44B1-9ED0-F9BC5143B4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9792FE-2F13-4263-9C64-EEAF1284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Characteristics 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99FABE-6A90-4344-9C11-67D8256159F6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/>
              <a:t>Beta-carotene content</a:t>
            </a:r>
          </a:p>
          <a:p>
            <a:pPr lvl="1"/>
            <a:r>
              <a:rPr lang="en-US"/>
              <a:t>Deeper orange flesh</a:t>
            </a:r>
          </a:p>
          <a:p>
            <a:pPr lvl="2"/>
            <a:r>
              <a:rPr lang="en-US"/>
              <a:t>Increase beta-carotene</a:t>
            </a:r>
          </a:p>
          <a:p>
            <a:r>
              <a:rPr lang="en-US"/>
              <a:t>Drought tolerance</a:t>
            </a:r>
          </a:p>
          <a:p>
            <a:pPr lvl="1"/>
            <a:r>
              <a:rPr lang="en-US"/>
              <a:t>Evaluate performance</a:t>
            </a:r>
          </a:p>
          <a:p>
            <a:pPr lvl="1"/>
            <a:r>
              <a:rPr lang="en-US"/>
              <a:t>High harvest index</a:t>
            </a:r>
            <a:endParaRPr lang="en-US" dirty="0"/>
          </a:p>
        </p:txBody>
      </p:sp>
      <p:pic>
        <p:nvPicPr>
          <p:cNvPr id="9" name="Picture Placeholder 8" descr="S30_Layer2.TIF">
            <a:extLst>
              <a:ext uri="{FF2B5EF4-FFF2-40B4-BE49-F238E27FC236}">
                <a16:creationId xmlns:a16="http://schemas.microsoft.com/office/drawing/2014/main" id="{3FFB933D-3C6B-48EC-8263-BE4A4790AD95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 cstate="print"/>
          <a:srcRect t="1070" b="8176"/>
          <a:stretch/>
        </p:blipFill>
        <p:spPr>
          <a:xfrm>
            <a:off x="0" y="0"/>
            <a:ext cx="5223007" cy="62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92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3D083B-AF98-489D-A3C4-8D9A0AA87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View and compare varieties of uncooked sweetpotato</a:t>
            </a:r>
          </a:p>
          <a:p>
            <a:r>
              <a:rPr lang="en-GB" dirty="0"/>
              <a:t>Pick a recipe that is best for each variety</a:t>
            </a:r>
          </a:p>
          <a:p>
            <a:r>
              <a:rPr lang="en-GB" dirty="0"/>
              <a:t>Cook!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BE8BF-9839-4F7B-A402-CC45C630BD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Sweetpotato Taste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1950E-BACE-4EDE-8EBF-7E18FFE53E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20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26424" y="994142"/>
          <a:ext cx="8291152" cy="504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894">
                <a:tc>
                  <a:txBody>
                    <a:bodyPr/>
                    <a:lstStyle/>
                    <a:p>
                      <a:r>
                        <a:rPr lang="en-GB" sz="2400" dirty="0"/>
                        <a:t>Icon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Description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Duration, minutes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Quick Review/Survey Questions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Brainstorming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Discussion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Activity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89746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Animated Slide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 of Animation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Graphic 20">
            <a:extLst>
              <a:ext uri="{FF2B5EF4-FFF2-40B4-BE49-F238E27FC236}">
                <a16:creationId xmlns:a16="http://schemas.microsoft.com/office/drawing/2014/main" id="{1F8431D5-08E7-41F6-82E4-56BFC705A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739" y="1615621"/>
            <a:ext cx="367559" cy="459448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044402" y="1642320"/>
            <a:ext cx="838086" cy="41416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j-lt"/>
                <a:ea typeface="Zilla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Zilla Slab Light" pitchFamily="2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Xm</a:t>
            </a:r>
            <a:endParaRPr lang="en-GB" dirty="0"/>
          </a:p>
        </p:txBody>
      </p:sp>
      <p:sp>
        <p:nvSpPr>
          <p:cNvPr id="19" name="Diamond 18"/>
          <p:cNvSpPr/>
          <p:nvPr/>
        </p:nvSpPr>
        <p:spPr>
          <a:xfrm>
            <a:off x="1010081" y="4961064"/>
            <a:ext cx="204717" cy="177421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1010081" y="5628225"/>
            <a:ext cx="204717" cy="177421"/>
          </a:xfrm>
          <a:prstGeom prst="diamond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/>
        </p:nvGrpSpPr>
        <p:grpSpPr>
          <a:xfrm>
            <a:off x="943298" y="2873231"/>
            <a:ext cx="245341" cy="450098"/>
            <a:chOff x="6081227" y="276076"/>
            <a:chExt cx="318540" cy="53126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/>
        </p:nvGrpSpPr>
        <p:grpSpPr>
          <a:xfrm>
            <a:off x="885511" y="3536847"/>
            <a:ext cx="444140" cy="485029"/>
            <a:chOff x="7301007" y="2083489"/>
            <a:chExt cx="708761" cy="774011"/>
          </a:xfrm>
        </p:grpSpPr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752CBE-F1D8-40C2-AA1B-B3B0604056C7}"/>
              </a:ext>
            </a:extLst>
          </p:cNvPr>
          <p:cNvGrpSpPr/>
          <p:nvPr/>
        </p:nvGrpSpPr>
        <p:grpSpPr>
          <a:xfrm>
            <a:off x="759560" y="2110414"/>
            <a:ext cx="614060" cy="594606"/>
            <a:chOff x="6550372" y="-16065"/>
            <a:chExt cx="952500" cy="922323"/>
          </a:xfrm>
        </p:grpSpPr>
        <p:pic>
          <p:nvPicPr>
            <p:cNvPr id="40" name="Graphic 10">
              <a:extLst>
                <a:ext uri="{FF2B5EF4-FFF2-40B4-BE49-F238E27FC236}">
                  <a16:creationId xmlns:a16="http://schemas.microsoft.com/office/drawing/2014/main" id="{E57CAE19-FE18-4023-AC61-6EE4DA4CCA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22535"/>
            <a:stretch/>
          </p:blipFill>
          <p:spPr>
            <a:xfrm>
              <a:off x="6550372" y="-16065"/>
              <a:ext cx="952500" cy="922323"/>
            </a:xfrm>
            <a:prstGeom prst="rect">
              <a:avLst/>
            </a:prstGeom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912CAC-C4C6-4804-877B-9699CAB0928C}"/>
                </a:ext>
              </a:extLst>
            </p:cNvPr>
            <p:cNvSpPr/>
            <p:nvPr userDrawn="1"/>
          </p:nvSpPr>
          <p:spPr>
            <a:xfrm>
              <a:off x="6966385" y="660446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78482C0-82CF-4EC4-BA68-A709080AA3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938" y="4095321"/>
            <a:ext cx="662745" cy="57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05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69C317-7995-480F-ACAE-4FFD2BC30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of the characteristics that farmers prefer?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Does a darker sweetpotato flesh colour indicate a higher or lower concentration of Beta-Carotene?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1BD2F5-11D2-40F4-A5CB-80A284B1A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0965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Farmers prefer varieties with higher yield potential, resistance to pests and diseases, a higher market price and other characteristics.</a:t>
            </a:r>
          </a:p>
          <a:p>
            <a:pPr lvl="0"/>
            <a:r>
              <a:rPr lang="en-US" dirty="0"/>
              <a:t>Sweetpotato varieties differ by leaf, root, colour (beta-carotene content) and other characteristics</a:t>
            </a:r>
          </a:p>
          <a:p>
            <a:pPr lvl="0"/>
            <a:r>
              <a:rPr lang="en-US" dirty="0"/>
              <a:t>Breeding for drought tolerance is often done by evaluating performance under both adequate soil moisture and dry conditions.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831827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and Test Different </a:t>
            </a:r>
            <a:r>
              <a:rPr lang="en-US" dirty="0" err="1"/>
              <a:t>Sweetpotato</a:t>
            </a:r>
            <a:r>
              <a:rPr lang="en-US" dirty="0"/>
              <a:t> Varieties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3</a:t>
            </a:r>
          </a:p>
        </p:txBody>
      </p:sp>
    </p:spTree>
    <p:extLst>
      <p:ext uri="{BB962C8B-B14F-4D97-AF65-F5344CB8AC3E}">
        <p14:creationId xmlns:p14="http://schemas.microsoft.com/office/powerpoint/2010/main" val="3877288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different ways for farmers to access new sweetpotato varieties</a:t>
            </a:r>
          </a:p>
          <a:p>
            <a:pPr lvl="0"/>
            <a:r>
              <a:rPr lang="en-US" dirty="0"/>
              <a:t>Explain the purpose of conducting on-farm participatory testing of different sweetpotato varieties</a:t>
            </a:r>
          </a:p>
          <a:p>
            <a:pPr lvl="0"/>
            <a:r>
              <a:rPr lang="en-US" dirty="0"/>
              <a:t>Summarise seven steps of conducting on-farm participatory testing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554441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27C50F-9CA8-4FD2-B952-CDE5C91A4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Neighbours</a:t>
            </a:r>
          </a:p>
          <a:p>
            <a:pPr lvl="1"/>
            <a:r>
              <a:rPr lang="en-US" dirty="0"/>
              <a:t>Swap or trade</a:t>
            </a:r>
          </a:p>
          <a:p>
            <a:r>
              <a:rPr lang="en-US" dirty="0"/>
              <a:t>Agricultural extension office</a:t>
            </a:r>
          </a:p>
          <a:p>
            <a:r>
              <a:rPr lang="en-US" dirty="0"/>
              <a:t>NGO office</a:t>
            </a:r>
          </a:p>
          <a:p>
            <a:r>
              <a:rPr lang="en-US" dirty="0"/>
              <a:t>Traders</a:t>
            </a:r>
          </a:p>
          <a:p>
            <a:pPr lvl="1"/>
            <a:r>
              <a:rPr lang="en-US" dirty="0"/>
              <a:t>Local</a:t>
            </a:r>
          </a:p>
          <a:p>
            <a:pPr lvl="1"/>
            <a:r>
              <a:rPr lang="en-US" dirty="0"/>
              <a:t>Long-distance</a:t>
            </a:r>
          </a:p>
          <a:p>
            <a:r>
              <a:rPr lang="en-US" dirty="0"/>
              <a:t>Research station</a:t>
            </a:r>
          </a:p>
          <a:p>
            <a:r>
              <a:rPr lang="en-US" dirty="0"/>
              <a:t>Specialised seed producers</a:t>
            </a:r>
          </a:p>
          <a:p>
            <a:pPr lvl="1"/>
            <a:r>
              <a:rPr lang="en-US" dirty="0"/>
              <a:t>Decentralized vine multipliers (DVMs)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25C52A-5E77-4D08-8EBD-8605817150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167AED-B39D-475B-B523-03D44D674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Farmer Access to OFSP Varieties</a:t>
            </a:r>
          </a:p>
        </p:txBody>
      </p:sp>
    </p:spTree>
    <p:extLst>
      <p:ext uri="{BB962C8B-B14F-4D97-AF65-F5344CB8AC3E}">
        <p14:creationId xmlns:p14="http://schemas.microsoft.com/office/powerpoint/2010/main" val="2914979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27C50F-9CA8-4FD2-B952-CDE5C91A4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varieties </a:t>
            </a:r>
          </a:p>
          <a:p>
            <a:r>
              <a:rPr lang="en-US" dirty="0"/>
              <a:t>Test performance</a:t>
            </a:r>
          </a:p>
          <a:p>
            <a:r>
              <a:rPr lang="en-US" dirty="0"/>
              <a:t>Farmers acceptance</a:t>
            </a:r>
          </a:p>
          <a:p>
            <a:r>
              <a:rPr lang="en-US" dirty="0"/>
              <a:t>Feedback</a:t>
            </a:r>
          </a:p>
          <a:p>
            <a:r>
              <a:rPr lang="en-US" dirty="0"/>
              <a:t>Build farmers knowledge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25C52A-5E77-4D08-8EBD-8605817150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167AED-B39D-475B-B523-03D44D674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Participatory Testing</a:t>
            </a:r>
          </a:p>
        </p:txBody>
      </p:sp>
    </p:spTree>
    <p:extLst>
      <p:ext uri="{BB962C8B-B14F-4D97-AF65-F5344CB8AC3E}">
        <p14:creationId xmlns:p14="http://schemas.microsoft.com/office/powerpoint/2010/main" val="3107492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25C52A-5E77-4D08-8EBD-8605817150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167AED-B39D-475B-B523-03D44D674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 Steps On-Farm Participatory Testing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9B2CD0-2B8C-4B45-B7FF-FAC0DDE80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Situation Analysis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Identification of Local Partner(s) and Areas for On-Farm Trials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Identification of Farmers or Farmers’ Groups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Planning the Trials with the Farmers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Planting the Trial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Monitoring of the Trial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Evaluation of the Trials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905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local farming livelihood systems</a:t>
            </a:r>
          </a:p>
          <a:p>
            <a:r>
              <a:rPr lang="en-US" dirty="0"/>
              <a:t>Investigate genders</a:t>
            </a:r>
          </a:p>
          <a:p>
            <a:pPr lvl="1"/>
            <a:r>
              <a:rPr lang="en-US" dirty="0"/>
              <a:t>Diversity issues</a:t>
            </a:r>
          </a:p>
          <a:p>
            <a:pPr lvl="1"/>
            <a:r>
              <a:rPr lang="en-US" dirty="0"/>
              <a:t>Roles</a:t>
            </a:r>
          </a:p>
          <a:p>
            <a:pPr lvl="1"/>
            <a:r>
              <a:rPr lang="en-US" dirty="0"/>
              <a:t>Responsibilities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Situation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32906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partners facilitate trials</a:t>
            </a:r>
          </a:p>
          <a:p>
            <a:pPr lvl="1"/>
            <a:r>
              <a:rPr lang="en-US" dirty="0"/>
              <a:t>NGOs</a:t>
            </a:r>
          </a:p>
          <a:p>
            <a:pPr lvl="1"/>
            <a:r>
              <a:rPr lang="en-US" dirty="0"/>
              <a:t>CBOs</a:t>
            </a:r>
          </a:p>
          <a:p>
            <a:pPr lvl="1"/>
            <a:r>
              <a:rPr lang="en-US" dirty="0"/>
              <a:t>Government extension staff</a:t>
            </a:r>
          </a:p>
          <a:p>
            <a:r>
              <a:rPr lang="en-US" dirty="0"/>
              <a:t>Area</a:t>
            </a:r>
          </a:p>
          <a:p>
            <a:pPr lvl="1"/>
            <a:r>
              <a:rPr lang="en-US" dirty="0"/>
              <a:t>Different ranges</a:t>
            </a:r>
          </a:p>
          <a:p>
            <a:pPr lvl="2"/>
            <a:r>
              <a:rPr lang="en-US" dirty="0"/>
              <a:t>Rainfall</a:t>
            </a:r>
          </a:p>
          <a:p>
            <a:pPr lvl="2"/>
            <a:r>
              <a:rPr lang="en-US" dirty="0"/>
              <a:t>Soil</a:t>
            </a:r>
          </a:p>
          <a:p>
            <a:pPr lvl="2"/>
            <a:r>
              <a:rPr lang="en-US" dirty="0"/>
              <a:t>Temperature</a:t>
            </a:r>
          </a:p>
          <a:p>
            <a:pPr lvl="1"/>
            <a:r>
              <a:rPr lang="en-US" dirty="0"/>
              <a:t>Socio-economic conditions</a:t>
            </a:r>
          </a:p>
          <a:p>
            <a:pPr lvl="2"/>
            <a:r>
              <a:rPr lang="en-US" dirty="0"/>
              <a:t>Poorer </a:t>
            </a:r>
          </a:p>
          <a:p>
            <a:pPr lvl="2"/>
            <a:r>
              <a:rPr lang="en-US" dirty="0"/>
              <a:t>Better-off </a:t>
            </a:r>
          </a:p>
          <a:p>
            <a:pPr lvl="2"/>
            <a:r>
              <a:rPr lang="en-US" dirty="0"/>
              <a:t>Roads</a:t>
            </a:r>
          </a:p>
          <a:p>
            <a:pPr lvl="2"/>
            <a:r>
              <a:rPr lang="en-US" dirty="0"/>
              <a:t>Cultural groups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Identify Partners and Areas</a:t>
            </a:r>
          </a:p>
        </p:txBody>
      </p:sp>
    </p:spTree>
    <p:extLst>
      <p:ext uri="{BB962C8B-B14F-4D97-AF65-F5344CB8AC3E}">
        <p14:creationId xmlns:p14="http://schemas.microsoft.com/office/powerpoint/2010/main" val="27249823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Farmer criteria</a:t>
            </a:r>
          </a:p>
          <a:p>
            <a:pPr lvl="1"/>
            <a:r>
              <a:rPr lang="en-US" dirty="0"/>
              <a:t>Diversity</a:t>
            </a:r>
          </a:p>
          <a:p>
            <a:pPr lvl="1"/>
            <a:r>
              <a:rPr lang="en-US" dirty="0"/>
              <a:t>Willing </a:t>
            </a:r>
          </a:p>
          <a:p>
            <a:pPr lvl="2"/>
            <a:r>
              <a:rPr lang="en-US" dirty="0"/>
              <a:t>Host visitors</a:t>
            </a:r>
          </a:p>
          <a:p>
            <a:pPr lvl="2"/>
            <a:r>
              <a:rPr lang="en-US" dirty="0"/>
              <a:t>Manage trial</a:t>
            </a:r>
          </a:p>
          <a:p>
            <a:pPr lvl="1"/>
            <a:r>
              <a:rPr lang="en-US" dirty="0"/>
              <a:t>Experience</a:t>
            </a:r>
          </a:p>
          <a:p>
            <a:r>
              <a:rPr lang="en-US" dirty="0"/>
              <a:t>Location criteria</a:t>
            </a:r>
          </a:p>
          <a:p>
            <a:pPr lvl="1"/>
            <a:r>
              <a:rPr lang="en-US" dirty="0"/>
              <a:t>Accessible</a:t>
            </a:r>
          </a:p>
          <a:p>
            <a:pPr lvl="1"/>
            <a:r>
              <a:rPr lang="en-US" dirty="0"/>
              <a:t>Homogeneous soil</a:t>
            </a:r>
          </a:p>
          <a:p>
            <a:pPr lvl="1"/>
            <a:r>
              <a:rPr lang="en-US" dirty="0"/>
              <a:t>Invest after trial</a:t>
            </a:r>
          </a:p>
          <a:p>
            <a:pPr lvl="1"/>
            <a:r>
              <a:rPr lang="en-US" dirty="0"/>
              <a:t>Awareness</a:t>
            </a:r>
          </a:p>
          <a:p>
            <a:pPr lvl="2"/>
            <a:r>
              <a:rPr lang="en-US" dirty="0"/>
              <a:t>Past animal destruction</a:t>
            </a:r>
          </a:p>
          <a:p>
            <a:pPr lvl="2"/>
            <a:r>
              <a:rPr lang="en-US" dirty="0"/>
              <a:t>Theft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Identify Farmers’ Groups</a:t>
            </a:r>
          </a:p>
        </p:txBody>
      </p:sp>
    </p:spTree>
    <p:extLst>
      <p:ext uri="{BB962C8B-B14F-4D97-AF65-F5344CB8AC3E}">
        <p14:creationId xmlns:p14="http://schemas.microsoft.com/office/powerpoint/2010/main" val="1782734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7A302-8F6B-44A2-9EB9-0E1D02CB0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Unless otherwise noted, all images copyrighted to International Potato Centre.</a:t>
            </a:r>
          </a:p>
          <a:p>
            <a:r>
              <a:rPr lang="en-US" b="1" dirty="0"/>
              <a:t>Attribution-</a:t>
            </a:r>
            <a:r>
              <a:rPr lang="en-US" b="1" dirty="0" err="1"/>
              <a:t>NonCommercial</a:t>
            </a:r>
            <a:r>
              <a:rPr lang="en-US" b="1" dirty="0"/>
              <a:t>-</a:t>
            </a:r>
            <a:r>
              <a:rPr lang="en-US" b="1" dirty="0" err="1"/>
              <a:t>ShareAlike</a:t>
            </a:r>
            <a:r>
              <a:rPr lang="en-US" b="1" dirty="0"/>
              <a:t> 2.0 Generic (CC BY-NC-SA 2.0)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A67DEB-F0BC-4290-97E9-7495C0807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E7FE7-8749-4C12-B5FE-17AA2A4E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398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meeting</a:t>
            </a:r>
          </a:p>
          <a:p>
            <a:pPr lvl="1"/>
            <a:r>
              <a:rPr lang="en-US" dirty="0"/>
              <a:t>Goals</a:t>
            </a:r>
          </a:p>
          <a:p>
            <a:pPr lvl="1"/>
            <a:r>
              <a:rPr lang="en-US" dirty="0"/>
              <a:t>Activities</a:t>
            </a:r>
          </a:p>
          <a:p>
            <a:pPr lvl="1"/>
            <a:r>
              <a:rPr lang="en-US" dirty="0"/>
              <a:t>Expected contributions, both sides</a:t>
            </a:r>
          </a:p>
          <a:p>
            <a:pPr lvl="2"/>
            <a:r>
              <a:rPr lang="en-US" dirty="0"/>
              <a:t>Land, labour, management, selection, equipment</a:t>
            </a:r>
          </a:p>
          <a:p>
            <a:pPr lvl="1"/>
            <a:r>
              <a:rPr lang="en-US" dirty="0"/>
              <a:t>Plan of action throughout trial</a:t>
            </a:r>
          </a:p>
          <a:p>
            <a:pPr lvl="2"/>
            <a:r>
              <a:rPr lang="en-US" dirty="0"/>
              <a:t>Action</a:t>
            </a:r>
          </a:p>
          <a:p>
            <a:pPr lvl="2"/>
            <a:r>
              <a:rPr lang="en-US" dirty="0"/>
              <a:t>Responsibilities</a:t>
            </a:r>
          </a:p>
          <a:p>
            <a:pPr lvl="2"/>
            <a:r>
              <a:rPr lang="en-US" dirty="0"/>
              <a:t>Who?</a:t>
            </a:r>
          </a:p>
          <a:p>
            <a:pPr lvl="2"/>
            <a:r>
              <a:rPr lang="en-US" dirty="0"/>
              <a:t>How?</a:t>
            </a:r>
          </a:p>
          <a:p>
            <a:pPr lvl="2"/>
            <a:r>
              <a:rPr lang="en-US" dirty="0"/>
              <a:t>When?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Planning with Farmers</a:t>
            </a:r>
          </a:p>
        </p:txBody>
      </p:sp>
    </p:spTree>
    <p:extLst>
      <p:ext uri="{BB962C8B-B14F-4D97-AF65-F5344CB8AC3E}">
        <p14:creationId xmlns:p14="http://schemas.microsoft.com/office/powerpoint/2010/main" val="3300193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Maximum 8 varieties</a:t>
            </a:r>
          </a:p>
          <a:p>
            <a:r>
              <a:rPr lang="en-US" dirty="0"/>
              <a:t>Plot 30 square metres</a:t>
            </a:r>
          </a:p>
          <a:p>
            <a:pPr lvl="1"/>
            <a:r>
              <a:rPr lang="en-US" dirty="0"/>
              <a:t>5 rows</a:t>
            </a:r>
          </a:p>
          <a:p>
            <a:pPr lvl="1"/>
            <a:r>
              <a:rPr lang="en-US" dirty="0"/>
              <a:t>6 metres long per variety</a:t>
            </a:r>
          </a:p>
          <a:p>
            <a:pPr lvl="1"/>
            <a:r>
              <a:rPr lang="en-US" dirty="0"/>
              <a:t>1 metre between rows</a:t>
            </a:r>
          </a:p>
          <a:p>
            <a:pPr lvl="1"/>
            <a:r>
              <a:rPr lang="en-US" dirty="0"/>
              <a:t>100 cuttings per plot</a:t>
            </a:r>
          </a:p>
          <a:p>
            <a:r>
              <a:rPr lang="en-US" dirty="0"/>
              <a:t>Explain to farmers</a:t>
            </a:r>
          </a:p>
          <a:p>
            <a:pPr lvl="1"/>
            <a:r>
              <a:rPr lang="en-US" dirty="0"/>
              <a:t>Middle 3 rows cannot be harvested during growing period</a:t>
            </a:r>
          </a:p>
          <a:p>
            <a:pPr lvl="2"/>
            <a:r>
              <a:rPr lang="en-US" dirty="0"/>
              <a:t>Keep all but 10 roots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row on outside, can piecemeal harvest</a:t>
            </a:r>
          </a:p>
          <a:p>
            <a:pPr lvl="1"/>
            <a:r>
              <a:rPr lang="en-US" dirty="0"/>
              <a:t>Last row must not be piecemeal harvested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Planting Trial</a:t>
            </a:r>
          </a:p>
        </p:txBody>
      </p:sp>
    </p:spTree>
    <p:extLst>
      <p:ext uri="{BB962C8B-B14F-4D97-AF65-F5344CB8AC3E}">
        <p14:creationId xmlns:p14="http://schemas.microsoft.com/office/powerpoint/2010/main" val="128640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6: Monitoring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/>
              <a:t>Completed by stakeholders</a:t>
            </a:r>
          </a:p>
          <a:p>
            <a:pPr lvl="1"/>
            <a:r>
              <a:rPr lang="en-US"/>
              <a:t>Farmers</a:t>
            </a:r>
          </a:p>
          <a:p>
            <a:pPr lvl="1"/>
            <a:r>
              <a:rPr lang="en-US"/>
              <a:t>Local partners</a:t>
            </a:r>
          </a:p>
          <a:p>
            <a:pPr lvl="1"/>
            <a:r>
              <a:rPr lang="en-US"/>
              <a:t>Researchers</a:t>
            </a:r>
          </a:p>
          <a:p>
            <a:r>
              <a:rPr lang="en-US"/>
              <a:t>Purpose </a:t>
            </a:r>
          </a:p>
          <a:p>
            <a:pPr lvl="1"/>
            <a:r>
              <a:rPr lang="en-US"/>
              <a:t>Timely gap filling</a:t>
            </a:r>
          </a:p>
          <a:p>
            <a:pPr lvl="1"/>
            <a:r>
              <a:rPr lang="en-US"/>
              <a:t>Weeding</a:t>
            </a:r>
          </a:p>
          <a:p>
            <a:pPr lvl="1"/>
            <a:r>
              <a:rPr lang="en-US"/>
              <a:t>General good progress</a:t>
            </a:r>
          </a:p>
          <a:p>
            <a:pPr lvl="1"/>
            <a:endParaRPr lang="en-US" dirty="0"/>
          </a:p>
        </p:txBody>
      </p:sp>
      <p:pic>
        <p:nvPicPr>
          <p:cNvPr id="5122" name="Picture 2" descr="https://lh4.googleusercontent.com/oLungSVZ50mQe-d7BBpMKS0HqDkthCiDNihkd1vBwV8JnOiko6zfUXlLxSbU7o79ZE9Xv4maP8OoEgjqu9_tUfRViBzVAeHPjyRxC-0xYOqYMPlkBDME8_lBdabFWemUGFGxASE9">
            <a:extLst>
              <a:ext uri="{FF2B5EF4-FFF2-40B4-BE49-F238E27FC236}">
                <a16:creationId xmlns:a16="http://schemas.microsoft.com/office/drawing/2014/main" id="{1D9AE73D-ED7F-4BC9-AB86-25DEF91AE52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9" b="1027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3077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Virus assessment</a:t>
            </a:r>
          </a:p>
          <a:p>
            <a:pPr lvl="1"/>
            <a:r>
              <a:rPr lang="en-US" dirty="0"/>
              <a:t>Farmer, local partners present </a:t>
            </a:r>
          </a:p>
          <a:p>
            <a:pPr lvl="1"/>
            <a:r>
              <a:rPr lang="en-US" dirty="0"/>
              <a:t>Acknowledge virus symptoms if present</a:t>
            </a:r>
          </a:p>
          <a:p>
            <a:r>
              <a:rPr lang="en-US" dirty="0"/>
              <a:t>First weeding</a:t>
            </a:r>
          </a:p>
          <a:p>
            <a:pPr lvl="1"/>
            <a:r>
              <a:rPr lang="en-US" dirty="0"/>
              <a:t>3 weeks post planting</a:t>
            </a:r>
          </a:p>
          <a:p>
            <a:r>
              <a:rPr lang="en-US" dirty="0"/>
              <a:t>Leaf taste-test</a:t>
            </a:r>
          </a:p>
          <a:p>
            <a:pPr lvl="1"/>
            <a:r>
              <a:rPr lang="en-US" dirty="0"/>
              <a:t>3 months post-planting</a:t>
            </a:r>
          </a:p>
          <a:p>
            <a:pPr lvl="1"/>
            <a:r>
              <a:rPr lang="en-US" dirty="0"/>
              <a:t>While on plant, have farmers evaluate cooking potential</a:t>
            </a:r>
          </a:p>
          <a:p>
            <a:pPr lvl="1"/>
            <a:r>
              <a:rPr lang="en-US" dirty="0"/>
              <a:t>Harvest leaves border row to cook local fashion</a:t>
            </a:r>
          </a:p>
          <a:p>
            <a:pPr lvl="1"/>
            <a:r>
              <a:rPr lang="en-US" dirty="0"/>
              <a:t>Evaluate</a:t>
            </a:r>
          </a:p>
          <a:p>
            <a:pPr lvl="2"/>
            <a:r>
              <a:rPr lang="en-US" dirty="0"/>
              <a:t>Taste</a:t>
            </a:r>
          </a:p>
          <a:p>
            <a:pPr lvl="2"/>
            <a:r>
              <a:rPr lang="en-US" dirty="0"/>
              <a:t>Appearance</a:t>
            </a:r>
          </a:p>
          <a:p>
            <a:pPr lvl="2"/>
            <a:r>
              <a:rPr lang="en-US" dirty="0"/>
              <a:t>Texture (using colour card system)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7: Evaluation</a:t>
            </a:r>
          </a:p>
        </p:txBody>
      </p:sp>
    </p:spTree>
    <p:extLst>
      <p:ext uri="{BB962C8B-B14F-4D97-AF65-F5344CB8AC3E}">
        <p14:creationId xmlns:p14="http://schemas.microsoft.com/office/powerpoint/2010/main" val="11994615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E223B-6037-4E23-A075-5961F09C4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Stage 1: Quantitative root assessment</a:t>
            </a:r>
          </a:p>
          <a:p>
            <a:r>
              <a:rPr lang="en-US" dirty="0"/>
              <a:t>Stage 2: Field variety evaluation</a:t>
            </a:r>
          </a:p>
          <a:p>
            <a:r>
              <a:rPr lang="en-US" dirty="0"/>
              <a:t>Stage 3: Consumer acceptability assessment</a:t>
            </a:r>
          </a:p>
          <a:p>
            <a:r>
              <a:rPr lang="en-US" dirty="0"/>
              <a:t>Stage 4: In-ground storability assessment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69245-CE7A-49EA-955A-C10598641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7216AB-D448-43F4-ABAE-0D56AB04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Evaluation Stages</a:t>
            </a:r>
          </a:p>
        </p:txBody>
      </p:sp>
    </p:spTree>
    <p:extLst>
      <p:ext uri="{BB962C8B-B14F-4D97-AF65-F5344CB8AC3E}">
        <p14:creationId xmlns:p14="http://schemas.microsoft.com/office/powerpoint/2010/main" val="14289001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3802FC-61FC-447D-9F26-78F8D63BB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6360"/>
            <a:ext cx="7886700" cy="42846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of the ways that farmers can access new varieties of sweetpotato?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the advantages of participatory testing?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the 7 key steps of participatory testing?  Summarise what happens at each step.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the stages of final evaluation?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4F95FE-25AD-4361-A7BE-C6B6D14C9B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8984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204972-335C-43B3-A415-29EE53F57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Farmers can access new varieties through neighbours, agricultural extension or NGO offices, local or long-distance traders, research stations or specialised seed producers</a:t>
            </a:r>
          </a:p>
          <a:p>
            <a:r>
              <a:rPr lang="en-US" dirty="0"/>
              <a:t>The seven steps of conducting on-farm participatory testing are: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Situation analysis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Identification of local partner(s) and areas for on-farm trials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Identification of farmers or farmers’ groups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Planning the trials with the farmers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Planting the trial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Monitoring of the trial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Evaluation of the trials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219150-D107-45C0-89CA-3270A8F94A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DF542D-3C8E-4E18-8453-F6EE457B0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8428195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and Diversity Aspects of </a:t>
            </a:r>
            <a:r>
              <a:rPr lang="en-US" dirty="0" err="1"/>
              <a:t>Sweetpotato</a:t>
            </a:r>
            <a:r>
              <a:rPr lang="en-US" dirty="0"/>
              <a:t> Varietal Selection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4</a:t>
            </a:r>
          </a:p>
        </p:txBody>
      </p:sp>
    </p:spTree>
    <p:extLst>
      <p:ext uri="{BB962C8B-B14F-4D97-AF65-F5344CB8AC3E}">
        <p14:creationId xmlns:p14="http://schemas.microsoft.com/office/powerpoint/2010/main" val="40588636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differences in male and female preferences of characteristics</a:t>
            </a:r>
          </a:p>
          <a:p>
            <a:pPr lvl="0"/>
            <a:r>
              <a:rPr lang="en-US" dirty="0"/>
              <a:t>Summarise the importance of conducting sweetpotato needs assessment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0905505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3055FD-5D86-4BA2-BB0B-5B635C6AF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Male and Female Preferences	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9FF1A2-1225-4891-B3C4-A633571F6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Women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5E39076-F109-465A-BF81-6EE76953A3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Cooking qualities</a:t>
            </a:r>
          </a:p>
          <a:p>
            <a:pPr lvl="1"/>
            <a:r>
              <a:rPr lang="en-US" dirty="0"/>
              <a:t>Time</a:t>
            </a:r>
          </a:p>
          <a:p>
            <a:pPr lvl="1"/>
            <a:r>
              <a:rPr lang="en-US" dirty="0"/>
              <a:t>Absorption</a:t>
            </a:r>
          </a:p>
          <a:p>
            <a:pPr lvl="1"/>
            <a:r>
              <a:rPr lang="en-US" dirty="0"/>
              <a:t>Crumble potential </a:t>
            </a:r>
          </a:p>
          <a:p>
            <a:pPr lvl="1"/>
            <a:r>
              <a:rPr lang="en-US" dirty="0"/>
              <a:t>Taste</a:t>
            </a:r>
          </a:p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35586A9-1A46-44CF-9B8F-88D30E7322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Men</a:t>
            </a:r>
          </a:p>
          <a:p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6218AE7-E2A9-4B3B-90E3-E8A734666EC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Market-related qualities</a:t>
            </a:r>
          </a:p>
          <a:p>
            <a:pPr lvl="1"/>
            <a:r>
              <a:rPr lang="en-US" dirty="0"/>
              <a:t>Potential sales</a:t>
            </a:r>
          </a:p>
          <a:p>
            <a:pPr lvl="1"/>
            <a:r>
              <a:rPr lang="en-US" dirty="0"/>
              <a:t>Income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013411-DDD8-459D-A0D7-9B2817CB58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8258A8-67A6-4617-9A1C-AA3F2D18BE82}"/>
              </a:ext>
            </a:extLst>
          </p:cNvPr>
          <p:cNvSpPr txBox="1"/>
          <p:nvPr/>
        </p:nvSpPr>
        <p:spPr>
          <a:xfrm>
            <a:off x="2751932" y="4550138"/>
            <a:ext cx="3492500" cy="7658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b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lvl="1" indent="-228600" defTabSz="914400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Zilla Slab Light" pitchFamily="2" charset="0"/>
              <a:buChar char="−"/>
              <a:defRPr sz="22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Both: </a:t>
            </a:r>
            <a:r>
              <a:rPr lang="en-US" dirty="0"/>
              <a:t>Yield, root size</a:t>
            </a:r>
          </a:p>
        </p:txBody>
      </p:sp>
    </p:spTree>
    <p:extLst>
      <p:ext uri="{BB962C8B-B14F-4D97-AF65-F5344CB8AC3E}">
        <p14:creationId xmlns:p14="http://schemas.microsoft.com/office/powerpoint/2010/main" val="95540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AEF65-7AFB-4B8E-91D1-F14B73B8E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11" y="4379123"/>
            <a:ext cx="8574978" cy="1198333"/>
          </a:xfrm>
        </p:spPr>
        <p:txBody>
          <a:bodyPr/>
          <a:lstStyle/>
          <a:p>
            <a:r>
              <a:rPr lang="en-US" sz="3600" dirty="0"/>
              <a:t>Everything You Ever Wanted to Know About </a:t>
            </a:r>
            <a:r>
              <a:rPr lang="en-US" sz="3600" dirty="0" err="1"/>
              <a:t>Sweetpotato</a:t>
            </a:r>
            <a:endParaRPr lang="en-US" sz="36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4315D42-7402-4999-AD0A-33CEF5410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4756" y="5453631"/>
            <a:ext cx="6544733" cy="512184"/>
          </a:xfrm>
        </p:spPr>
        <p:txBody>
          <a:bodyPr/>
          <a:lstStyle/>
          <a:p>
            <a:r>
              <a:rPr lang="en-GB" b="1" dirty="0"/>
              <a:t>Topic 3: Varietal Selection and Characteristics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73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E9D912-4259-47B4-A6C0-3C5C86DA0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Workers understand OFSP role</a:t>
            </a:r>
          </a:p>
          <a:p>
            <a:pPr lvl="1"/>
            <a:r>
              <a:rPr lang="en-US" dirty="0"/>
              <a:t>Livelihoods</a:t>
            </a:r>
          </a:p>
          <a:p>
            <a:pPr lvl="1"/>
            <a:r>
              <a:rPr lang="en-US" dirty="0"/>
              <a:t>Health</a:t>
            </a:r>
          </a:p>
          <a:p>
            <a:r>
              <a:rPr lang="en-US" dirty="0"/>
              <a:t>Improves</a:t>
            </a:r>
          </a:p>
          <a:p>
            <a:pPr lvl="1"/>
            <a:r>
              <a:rPr lang="en-US" dirty="0"/>
              <a:t>Yield</a:t>
            </a:r>
          </a:p>
          <a:p>
            <a:pPr lvl="1"/>
            <a:r>
              <a:rPr lang="en-US" dirty="0"/>
              <a:t>Income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B3FB56-6F56-4633-9EED-99AA433AA3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0A75C3-DC6C-4DCF-A98E-378F3A477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Needs Assessment</a:t>
            </a:r>
          </a:p>
        </p:txBody>
      </p:sp>
    </p:spTree>
    <p:extLst>
      <p:ext uri="{BB962C8B-B14F-4D97-AF65-F5344CB8AC3E}">
        <p14:creationId xmlns:p14="http://schemas.microsoft.com/office/powerpoint/2010/main" val="4244108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649AD4-1A85-4424-97B2-07E7CA8B7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characteristics are more important for women?  Men?  Both?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Why should a sweetpotato needs assessment be done prior to starting development in a new location?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755299-F865-4772-8C0F-5928A558AB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58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Men and women may value different characteristics, e.g. women are more likely to prefer cooking qualities, while men favour sweetpotatoes with a higher market value.</a:t>
            </a:r>
          </a:p>
          <a:p>
            <a:pPr lvl="0"/>
            <a:r>
              <a:rPr lang="en-US" dirty="0"/>
              <a:t>A sweetpotato needs assessment is done prior to starting sweetpotato work in a new location, in order for the development workers to understand the role sweetpotato plays in the livelihoods of the different groups in the community.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4043641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1CA50F-A1FA-43E5-B16F-33EDD8A99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half a flip chart page, create an advertising poster showing and describing the different characteristics of the two main sweetpotato varieties grown in your work location.</a:t>
            </a:r>
          </a:p>
          <a:p>
            <a:r>
              <a:rPr lang="en-US" dirty="0"/>
              <a:t>On the second half of the flip chart page, add two new varieties of sweetpotato that you have learnt about and could promote in your work location.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57EC3-AD20-4A31-90BD-C402180F7E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Selecting Sweetpotato Varieties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43C359-5F30-4CEB-BB30-876D02C5C5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751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088" y="2808014"/>
            <a:ext cx="7317999" cy="2391307"/>
          </a:xfrm>
        </p:spPr>
        <p:txBody>
          <a:bodyPr/>
          <a:lstStyle/>
          <a:p>
            <a:r>
              <a:rPr lang="en-GB" dirty="0"/>
              <a:t>Introduction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1087" y="2146813"/>
            <a:ext cx="6858000" cy="512184"/>
          </a:xfrm>
        </p:spPr>
        <p:txBody>
          <a:bodyPr/>
          <a:lstStyle/>
          <a:p>
            <a:r>
              <a:rPr lang="en-US" dirty="0"/>
              <a:t>Sweetpotato Varietal Selection and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3675853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E39046-05DD-42FF-B8A5-3ED82493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E75A34-43AC-4FEC-8050-35F09F84C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6546F1-4EC4-410A-B850-89F110A79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this session, we will examine different varieties of sweetpotato and their key characteristics.</a:t>
            </a:r>
          </a:p>
        </p:txBody>
      </p:sp>
      <p:pic>
        <p:nvPicPr>
          <p:cNvPr id="1026" name="Picture 2" descr="https://lh5.googleusercontent.com/agY2leCbP1dIVEyGY7qHGlEGJ-TnXjMnUsLBt4kWHbBiihPWUUrB_EuRiT7AdXQ_NjH2C07p7ENFSoZaU5-pqdG9zwb11emTdfJI2lrk_sdHijYqdzu1TGTzD5NZa5exAuY-gwrG">
            <a:extLst>
              <a:ext uri="{FF2B5EF4-FFF2-40B4-BE49-F238E27FC236}">
                <a16:creationId xmlns:a16="http://schemas.microsoft.com/office/drawing/2014/main" id="{50253E24-D0D8-4F6F-82F3-428FD1831205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5" b="34405"/>
          <a:stretch/>
        </p:blipFill>
        <p:spPr bwMode="auto">
          <a:xfrm>
            <a:off x="0" y="0"/>
            <a:ext cx="9144000" cy="3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881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Diversity of </a:t>
            </a:r>
            <a:r>
              <a:rPr lang="en-US" dirty="0" err="1"/>
              <a:t>Sweetpotato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</p:txBody>
      </p:sp>
    </p:spTree>
    <p:extLst>
      <p:ext uri="{BB962C8B-B14F-4D97-AF65-F5344CB8AC3E}">
        <p14:creationId xmlns:p14="http://schemas.microsoft.com/office/powerpoint/2010/main" val="415517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identifying characteristics of varieties of sweetpotato</a:t>
            </a:r>
          </a:p>
          <a:p>
            <a:pPr lvl="0"/>
            <a:r>
              <a:rPr lang="en-US" dirty="0"/>
              <a:t>Describe typical flesh colours of sweetpotato varieties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541733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2E90A3-F185-495A-BCA9-31B3BDE7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Characteristics of Sweetpotato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3FE1CA-29C8-49A2-A393-07EC8378FE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Leaf </a:t>
            </a:r>
          </a:p>
          <a:p>
            <a:pPr lvl="1"/>
            <a:r>
              <a:rPr lang="en-US" dirty="0"/>
              <a:t>Shape</a:t>
            </a:r>
          </a:p>
          <a:p>
            <a:pPr lvl="1"/>
            <a:r>
              <a:rPr lang="en-US" dirty="0"/>
              <a:t>Colour</a:t>
            </a:r>
          </a:p>
          <a:p>
            <a:r>
              <a:rPr lang="en-US" dirty="0"/>
              <a:t>Growth </a:t>
            </a:r>
          </a:p>
          <a:p>
            <a:r>
              <a:rPr lang="en-US" dirty="0"/>
              <a:t>Root </a:t>
            </a:r>
          </a:p>
          <a:p>
            <a:pPr lvl="1"/>
            <a:r>
              <a:rPr lang="en-US" dirty="0"/>
              <a:t>Shape</a:t>
            </a:r>
          </a:p>
          <a:p>
            <a:pPr lvl="1"/>
            <a:r>
              <a:rPr lang="en-US" dirty="0"/>
              <a:t>Colour</a:t>
            </a:r>
          </a:p>
          <a:p>
            <a:r>
              <a:rPr lang="en-US" dirty="0"/>
              <a:t>Flesh colour</a:t>
            </a:r>
          </a:p>
          <a:p>
            <a:r>
              <a:rPr lang="en-US" dirty="0"/>
              <a:t>Taste</a:t>
            </a:r>
          </a:p>
          <a:p>
            <a:r>
              <a:rPr lang="en-US" dirty="0"/>
              <a:t>Texture</a:t>
            </a:r>
          </a:p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9D7EB2-CD4C-42E9-AF6D-237C208B9CB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Dry matter content</a:t>
            </a:r>
          </a:p>
          <a:p>
            <a:r>
              <a:rPr lang="en-US" dirty="0"/>
              <a:t>Resistance</a:t>
            </a:r>
          </a:p>
          <a:p>
            <a:pPr lvl="1"/>
            <a:r>
              <a:rPr lang="en-US" dirty="0"/>
              <a:t>Pest</a:t>
            </a:r>
          </a:p>
          <a:p>
            <a:pPr lvl="1"/>
            <a:r>
              <a:rPr lang="en-US" dirty="0"/>
              <a:t>Disease</a:t>
            </a:r>
          </a:p>
          <a:p>
            <a:r>
              <a:rPr lang="en-US" dirty="0"/>
              <a:t>Yield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9AD94C-DEFF-462E-9CAE-1BC0277171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83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P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1F4D"/>
      </a:accent1>
      <a:accent2>
        <a:srgbClr val="F59A1E"/>
      </a:accent2>
      <a:accent3>
        <a:srgbClr val="A5A5A5"/>
      </a:accent3>
      <a:accent4>
        <a:srgbClr val="FAB414"/>
      </a:accent4>
      <a:accent5>
        <a:srgbClr val="2600FF"/>
      </a:accent5>
      <a:accent6>
        <a:srgbClr val="A6CE3A"/>
      </a:accent6>
      <a:hlink>
        <a:srgbClr val="DE26FF"/>
      </a:hlink>
      <a:folHlink>
        <a:srgbClr val="C70CE8"/>
      </a:folHlink>
    </a:clrScheme>
    <a:fontScheme name="Custom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27914</TotalTime>
  <Words>1729</Words>
  <Application>Microsoft Office PowerPoint</Application>
  <PresentationFormat>On-screen Show (4:3)</PresentationFormat>
  <Paragraphs>350</Paragraphs>
  <Slides>43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Cabin</vt:lpstr>
      <vt:lpstr>Calibri</vt:lpstr>
      <vt:lpstr>Century Gothic</vt:lpstr>
      <vt:lpstr>Poppins</vt:lpstr>
      <vt:lpstr>Zilla Slab</vt:lpstr>
      <vt:lpstr>Zilla Slab Light</vt:lpstr>
      <vt:lpstr>Office Theme</vt:lpstr>
      <vt:lpstr>Important!</vt:lpstr>
      <vt:lpstr>Legend</vt:lpstr>
      <vt:lpstr>Legal </vt:lpstr>
      <vt:lpstr>Everything You Ever Wanted to Know About Sweetpotato</vt:lpstr>
      <vt:lpstr>Introduction</vt:lpstr>
      <vt:lpstr>Welcome</vt:lpstr>
      <vt:lpstr>Natural Diversity of Sweetpotato</vt:lpstr>
      <vt:lpstr>Objectives</vt:lpstr>
      <vt:lpstr>Characteristics of Sweetpotato</vt:lpstr>
      <vt:lpstr>Typical Flesh Qualities</vt:lpstr>
      <vt:lpstr>Myth: OFSP varieties are GMO</vt:lpstr>
      <vt:lpstr>Geographical Diversity</vt:lpstr>
      <vt:lpstr>PowerPoint Presentation</vt:lpstr>
      <vt:lpstr>Key Points</vt:lpstr>
      <vt:lpstr>What Characteristics Are You Looking for In Your Sweetpotato Plants?</vt:lpstr>
      <vt:lpstr>Objectives</vt:lpstr>
      <vt:lpstr>Characteristics Farmers Want</vt:lpstr>
      <vt:lpstr>Important Characteristics </vt:lpstr>
      <vt:lpstr>PowerPoint Presentation</vt:lpstr>
      <vt:lpstr>PowerPoint Presentation</vt:lpstr>
      <vt:lpstr>Key Points</vt:lpstr>
      <vt:lpstr>How to Access and Test Different Sweetpotato Varieties</vt:lpstr>
      <vt:lpstr>Objectives</vt:lpstr>
      <vt:lpstr>Farmer Access to OFSP Varieties</vt:lpstr>
      <vt:lpstr>Purpose of Participatory Testing</vt:lpstr>
      <vt:lpstr>7 Steps On-Farm Participatory Testing</vt:lpstr>
      <vt:lpstr>Step 1: Situation Analysis</vt:lpstr>
      <vt:lpstr>Step 2: Identify Partners and Areas</vt:lpstr>
      <vt:lpstr>Step 3: Identify Farmers’ Groups</vt:lpstr>
      <vt:lpstr>Step 4: Planning with Farmers</vt:lpstr>
      <vt:lpstr>Step 5: Planting Trial</vt:lpstr>
      <vt:lpstr>Step 6: Monitoring</vt:lpstr>
      <vt:lpstr>Step 7: Evaluation</vt:lpstr>
      <vt:lpstr>Final Evaluation Stages</vt:lpstr>
      <vt:lpstr>PowerPoint Presentation</vt:lpstr>
      <vt:lpstr>Key Points</vt:lpstr>
      <vt:lpstr>Gender and Diversity Aspects of Sweetpotato Varietal Selection</vt:lpstr>
      <vt:lpstr>Objectives</vt:lpstr>
      <vt:lpstr>Male and Female Preferences </vt:lpstr>
      <vt:lpstr>Importance of Needs Assessment</vt:lpstr>
      <vt:lpstr>PowerPoint Presentation</vt:lpstr>
      <vt:lpstr>Key Points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Jackson</dc:creator>
  <cp:lastModifiedBy>Kat</cp:lastModifiedBy>
  <cp:revision>1049</cp:revision>
  <dcterms:created xsi:type="dcterms:W3CDTF">2017-08-08T20:14:18Z</dcterms:created>
  <dcterms:modified xsi:type="dcterms:W3CDTF">2018-10-26T20:09:17Z</dcterms:modified>
</cp:coreProperties>
</file>