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Palatino Linotype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6" roundtripDataSignature="AMtx7mhoR88TLrWuAuIgH5V3yrvyt8j44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PalatinoLinotype-bold.fntdata"/><Relationship Id="rId10" Type="http://schemas.openxmlformats.org/officeDocument/2006/relationships/slide" Target="slides/slide5.xml"/><Relationship Id="rId32" Type="http://schemas.openxmlformats.org/officeDocument/2006/relationships/font" Target="fonts/PalatinoLinotype-regular.fntdata"/><Relationship Id="rId13" Type="http://schemas.openxmlformats.org/officeDocument/2006/relationships/slide" Target="slides/slide8.xml"/><Relationship Id="rId35" Type="http://schemas.openxmlformats.org/officeDocument/2006/relationships/font" Target="fonts/PalatinoLinotype-boldItalic.fntdata"/><Relationship Id="rId12" Type="http://schemas.openxmlformats.org/officeDocument/2006/relationships/slide" Target="slides/slide7.xml"/><Relationship Id="rId34" Type="http://schemas.openxmlformats.org/officeDocument/2006/relationships/font" Target="fonts/PalatinoLinotype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customschemas.google.com/relationships/presentationmetadata" Target="meta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 txBox="1"/>
          <p:nvPr>
            <p:ph idx="12" type="sldNum"/>
          </p:nvPr>
        </p:nvSpPr>
        <p:spPr>
          <a:xfrm>
            <a:off x="3884613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6" name="Google Shape;11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Highlight that this is not a definitive, detailed or very rigorous TOC.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The point to make here is that while a lot has been studies and diagnosed with regard to differential vulnerability, we have very little evidence on impacts, role of institutions, policy and finance. 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21:notes"/>
          <p:cNvSpPr txBox="1"/>
          <p:nvPr>
            <p:ph idx="1" type="body"/>
          </p:nvPr>
        </p:nvSpPr>
        <p:spPr>
          <a:xfrm>
            <a:off x="685801" y="4400556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4" name="Google Shape;184;p21:notes"/>
          <p:cNvSpPr txBox="1"/>
          <p:nvPr>
            <p:ph idx="12" type="sldNum"/>
          </p:nvPr>
        </p:nvSpPr>
        <p:spPr>
          <a:xfrm>
            <a:off x="3884613" y="8685225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9" name="Google Shape;199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2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https://usaidlearninglab.org/lab-notes/learning-agendas-five-most-important-things-you-need-know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3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7" name="Google Shape;47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8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0" name="Google Shape;50;p38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ntent">
  <p:cSld name="One Content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29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1pPr>
            <a:lvl2pPr indent="-3429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/>
            </a:lvl2pPr>
            <a:lvl3pPr indent="-32385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Char char="■"/>
              <a:defRPr sz="1500"/>
            </a:lvl3pPr>
            <a:lvl4pPr indent="-3175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4pPr>
            <a:lvl5pPr indent="-3175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5pPr>
            <a:lvl6pPr indent="-317500" lvl="5" marL="27432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400"/>
            </a:lvl6pPr>
            <a:lvl7pPr indent="-317500" lvl="6" marL="3200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400"/>
            </a:lvl7pPr>
            <a:lvl8pPr indent="-317500" lvl="7" marL="3657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400"/>
            </a:lvl8pPr>
            <a:lvl9pPr indent="-317500" lvl="8" marL="411480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400"/>
            </a:lvl9pPr>
          </a:lstStyle>
          <a:p/>
        </p:txBody>
      </p:sp>
      <p:pic>
        <p:nvPicPr>
          <p:cNvPr descr="GENDER hand.jpg" id="16" name="Google Shape;16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333740" y="4728203"/>
            <a:ext cx="353171" cy="3573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3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32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3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5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8" name="Google Shape;38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6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p36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Google Shape;43;p36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hyperlink" Target="https://app.mural.co/t/gki8162/m/gki8162/1637621217848/24bd14878217aab93f689d809f5d539cf9f808e0?sender=ube2418099f9b4413e7d7154" TargetMode="External"/><Relationship Id="rId5" Type="http://schemas.openxmlformats.org/officeDocument/2006/relationships/hyperlink" Target="https://app.mural.co/t/gki8162/m/gki8162/1637621217848/24bd14878217aab93f689d809f5d539cf9f808e0?sender=ube2418099f9b4413e7d7154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/>
          <p:nvPr>
            <p:ph type="ctrTitle"/>
          </p:nvPr>
        </p:nvSpPr>
        <p:spPr>
          <a:xfrm>
            <a:off x="617211" y="1073075"/>
            <a:ext cx="7909573" cy="19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Gender and Climate Smart Agriculture: 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i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Co-creating a Learning Agenda</a:t>
            </a:r>
            <a:endParaRPr b="1" i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l">
              <a:lnSpc>
                <a:spcPct val="100000"/>
              </a:lnSpc>
              <a:spcBef>
                <a:spcPts val="450"/>
              </a:spcBef>
              <a:spcAft>
                <a:spcPts val="800"/>
              </a:spcAft>
              <a:buSzPts val="5200"/>
              <a:buNone/>
            </a:pPr>
            <a:r>
              <a:t/>
            </a:r>
            <a:endParaRPr b="1"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descr="PPT Hills.png" id="60" name="Google Shape;6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474510"/>
            <a:ext cx="9144002" cy="16689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ENDER logo.eps" id="61" name="Google Shape;6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39251" y="24426"/>
            <a:ext cx="1465495" cy="976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"/>
          <p:cNvSpPr txBox="1"/>
          <p:nvPr>
            <p:ph idx="4294967295" type="body"/>
          </p:nvPr>
        </p:nvSpPr>
        <p:spPr>
          <a:xfrm>
            <a:off x="7313425" y="4880300"/>
            <a:ext cx="1607100" cy="2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4C1130"/>
                </a:solidFill>
              </a:rPr>
              <a:t>https://gender.cgiar.org/</a:t>
            </a:r>
            <a:endParaRPr sz="950">
              <a:solidFill>
                <a:srgbClr val="4C1130"/>
              </a:solidFill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3671850" y="3020375"/>
            <a:ext cx="18003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t/>
            </a:r>
            <a:endParaRPr b="0" i="0" sz="1210" u="none" cap="none" strike="noStrik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b="1" i="0" lang="en" sz="1210" u="none" cap="none" strike="noStrik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5-6th April</a:t>
            </a:r>
            <a:endParaRPr b="1" i="0" sz="1210" u="none" cap="none" strike="noStrik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t/>
            </a:r>
            <a:endParaRPr b="1" i="0" sz="1210" u="none" cap="none" strike="noStrike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b="1" i="0" lang="en" sz="1210" u="none" cap="none" strike="noStrik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ILRI, Nairobi, Kenya</a:t>
            </a:r>
            <a:endParaRPr b="1" i="0" sz="1210" u="none" cap="none" strike="noStrik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0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Process 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19" name="Google Shape;119;p10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77825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Stakeholders </a:t>
            </a:r>
            <a:r>
              <a:rPr b="1"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co-created a working TOC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for use specially during LA development using a human centered design. 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778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b="1"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Draws on existing and relevant TOCs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on CSA and gender transformative change (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CGIAR Research Program on Aquatic Agricultural Systems, 2012; World Bank, FAO and IFAD, 2015; Nelson &amp; Huyer, 2016; Huyer, et al., 2019; Huyer, et al., 2021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).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l">
              <a:lnSpc>
                <a:spcPct val="115000"/>
              </a:lnSpc>
              <a:spcBef>
                <a:spcPts val="400"/>
              </a:spcBef>
              <a:spcAft>
                <a:spcPts val="1200"/>
              </a:spcAft>
              <a:buSzPts val="2100"/>
              <a:buNone/>
            </a:pPr>
            <a:r>
              <a:t/>
            </a: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875" y="0"/>
            <a:ext cx="7772551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1"/>
          <p:cNvSpPr txBox="1"/>
          <p:nvPr/>
        </p:nvSpPr>
        <p:spPr>
          <a:xfrm>
            <a:off x="7453424" y="174903"/>
            <a:ext cx="1526579" cy="39238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en" sz="1350" u="none" cap="none" strike="noStrike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Working</a:t>
            </a:r>
            <a:r>
              <a:rPr b="1" i="0" lang="en" sz="1350" u="none" cap="none" strike="noStrike">
                <a:solidFill>
                  <a:srgbClr val="A64D79"/>
                </a:solidFill>
                <a:uFill>
                  <a:noFill/>
                </a:uFill>
                <a:latin typeface="Palatino Linotype"/>
                <a:ea typeface="Palatino Linotype"/>
                <a:cs typeface="Palatino Linotype"/>
                <a:sym typeface="Palatino Linotype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1" i="0" lang="en" sz="1350" u="sng" cap="none" strike="noStrike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TOC</a:t>
            </a:r>
            <a:endParaRPr b="1" i="0" sz="400" u="sng" cap="none" strike="noStrike">
              <a:solidFill>
                <a:srgbClr val="000000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Library Highlights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31" name="Google Shape;131;p12"/>
          <p:cNvSpPr txBox="1"/>
          <p:nvPr>
            <p:ph idx="1" type="body"/>
          </p:nvPr>
        </p:nvSpPr>
        <p:spPr>
          <a:xfrm>
            <a:off x="457200" y="941126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9525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None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227 relevant resources published in English between 2010-2021</a:t>
            </a:r>
            <a:endParaRPr/>
          </a:p>
        </p:txBody>
      </p:sp>
      <p:pic>
        <p:nvPicPr>
          <p:cNvPr id="132" name="Google Shape;132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891050"/>
            <a:ext cx="9144001" cy="31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Tags and related number of resources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38" name="Google Shape;13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6700" y="1225100"/>
            <a:ext cx="5694293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4"/>
          <p:cNvSpPr txBox="1"/>
          <p:nvPr>
            <p:ph type="title"/>
          </p:nvPr>
        </p:nvSpPr>
        <p:spPr>
          <a:xfrm>
            <a:off x="457200" y="4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Highlight of Evidence Summary</a:t>
            </a: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44" name="Google Shape;144;p14"/>
          <p:cNvSpPr txBox="1"/>
          <p:nvPr>
            <p:ph idx="1" type="body"/>
          </p:nvPr>
        </p:nvSpPr>
        <p:spPr>
          <a:xfrm>
            <a:off x="457200" y="633500"/>
            <a:ext cx="8229600" cy="4233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77500" lnSpcReduction="20000"/>
          </a:bodyPr>
          <a:lstStyle/>
          <a:p>
            <a:pPr indent="-331946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4999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suggests that climate smart food systems transformation and gender equality are mutually reinforcing. An example for this is CSV implemented in India, resulted in 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enhanced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knowledge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capacities of women farmers and promotion of gender equality in households.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27025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need for multi-sector, multi-agency coordination mainly within the same region to exchange learnings, best practices.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27025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Call for further research, especially to address structural inequalities and gaps in capacities for gender-responsive policymaking and practices. Gender budgeting is key.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27025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summary suggests that GTA is not well represented. Important to differentiate between gender transformation, gender equity and gender equality outcomes.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27025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Need for better knowledge about inter- and intra-gender differences in needs, priorities, constraints, and outcomes related to creating intersectional climate smart policies and practice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27025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summary highlighted that more research is needed to understand the impact of 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collective</a:t>
            </a: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actions and social networks as platforms on women empowerment and gender equality under a changing climate.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27025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ct val="100000"/>
              <a:buFont typeface="Palatino Linotype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summary also highlighted the need for region specific gender gaps in agriculture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Learning gaps identified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50" name="Google Shape;150;p15"/>
          <p:cNvPicPr preferRelativeResize="0"/>
          <p:nvPr/>
        </p:nvPicPr>
        <p:blipFill rotWithShape="1">
          <a:blip r:embed="rId3">
            <a:alphaModFix/>
          </a:blip>
          <a:srcRect b="0" l="4047" r="3118" t="0"/>
          <a:stretch/>
        </p:blipFill>
        <p:spPr>
          <a:xfrm>
            <a:off x="140625" y="1388300"/>
            <a:ext cx="8931000" cy="3355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 txBox="1"/>
          <p:nvPr>
            <p:ph type="title"/>
          </p:nvPr>
        </p:nvSpPr>
        <p:spPr>
          <a:xfrm>
            <a:off x="457200" y="105127"/>
            <a:ext cx="8229600" cy="52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Primary Learning Questions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56" name="Google Shape;156;p16"/>
          <p:cNvPicPr preferRelativeResize="0"/>
          <p:nvPr/>
        </p:nvPicPr>
        <p:blipFill rotWithShape="1">
          <a:blip r:embed="rId3">
            <a:alphaModFix/>
          </a:blip>
          <a:srcRect b="2712" l="4113" r="7225" t="2787"/>
          <a:stretch/>
        </p:blipFill>
        <p:spPr>
          <a:xfrm>
            <a:off x="1798775" y="631925"/>
            <a:ext cx="5629650" cy="450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7"/>
          <p:cNvSpPr txBox="1"/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Prioritising Learning Questions </a:t>
            </a:r>
            <a:b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&amp; </a:t>
            </a:r>
            <a:b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Identifying Learning Activities and Outputs 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62" name="Google Shape;16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42775" y="1714625"/>
            <a:ext cx="5525050" cy="286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The Task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Review the primary and secondary learning questions developed and prioritise them based on their relevance and importance.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Drop those that are not relevant, add any that might be missing, reframe as required to make them sharper.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Rank the final secondary questions you have in order of priority.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the final learning questions, identify learning activities that you think would be most effective in answering the questions and what outputs would be envisaged.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9"/>
          <p:cNvSpPr txBox="1"/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Process 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74" name="Google Shape;174;p19"/>
          <p:cNvSpPr txBox="1"/>
          <p:nvPr>
            <p:ph idx="1" type="body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In your groups, assign a facilitator, note taker and a presenter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Use flip charts or laptops as convenient to record the changes and choices and to use for presentation.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note taker should capture detailed notes (in a word document) capturing the discussion and decisions and share with facilitators after the session.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Present in the Plenary Session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/>
          <p:nvPr>
            <p:ph type="title"/>
          </p:nvPr>
        </p:nvSpPr>
        <p:spPr>
          <a:xfrm>
            <a:off x="200025" y="205975"/>
            <a:ext cx="5007900" cy="822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What is a Learning Agenda?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69" name="Google Shape;69;p2"/>
          <p:cNvSpPr txBox="1"/>
          <p:nvPr>
            <p:ph idx="1" type="body"/>
          </p:nvPr>
        </p:nvSpPr>
        <p:spPr>
          <a:xfrm>
            <a:off x="457200" y="1113050"/>
            <a:ext cx="3625500" cy="35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42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b="1"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set of questions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, </a:t>
            </a:r>
            <a:r>
              <a:rPr b="1"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planned activities and products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that facilitate learning and decision making within an organization or project/programme around a specific theme. </a:t>
            </a:r>
            <a:endParaRPr/>
          </a:p>
          <a:p>
            <a:pPr indent="-342900" lvl="0" marL="3429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b="1"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coordination tool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</a:t>
            </a:r>
            <a:r>
              <a:rPr b="1"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identifying knowledge gaps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and </a:t>
            </a:r>
            <a:r>
              <a:rPr b="1"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answers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 range of </a:t>
            </a:r>
            <a:r>
              <a:rPr b="1"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priority questions </a:t>
            </a: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within a given budget and timeframes.</a:t>
            </a:r>
            <a:endParaRPr sz="200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600"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2100"/>
              <a:buNone/>
            </a:pPr>
            <a:r>
              <a:t/>
            </a:r>
            <a:endParaRPr sz="260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70" name="Google Shape;7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58875" y="1028575"/>
            <a:ext cx="4206525" cy="3328650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"/>
          <p:cNvSpPr txBox="1"/>
          <p:nvPr/>
        </p:nvSpPr>
        <p:spPr>
          <a:xfrm>
            <a:off x="8015275" y="4415150"/>
            <a:ext cx="8334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Source: USAID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0"/>
          <p:cNvSpPr txBox="1"/>
          <p:nvPr>
            <p:ph type="title"/>
          </p:nvPr>
        </p:nvSpPr>
        <p:spPr>
          <a:xfrm>
            <a:off x="311700" y="1835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4025"/>
              <a:buFont typeface="Arial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Groups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80" name="Google Shape;18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0500" y="847600"/>
            <a:ext cx="6599625" cy="429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1"/>
          <p:cNvSpPr txBox="1"/>
          <p:nvPr>
            <p:ph type="ctrTitle"/>
          </p:nvPr>
        </p:nvSpPr>
        <p:spPr>
          <a:xfrm>
            <a:off x="617211" y="1073075"/>
            <a:ext cx="7909573" cy="194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Gender and Climate Smart Agriculture: 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i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Co-creating a Learning Agenda</a:t>
            </a:r>
            <a:endParaRPr b="1" i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l">
              <a:lnSpc>
                <a:spcPct val="100000"/>
              </a:lnSpc>
              <a:spcBef>
                <a:spcPts val="450"/>
              </a:spcBef>
              <a:spcAft>
                <a:spcPts val="800"/>
              </a:spcAft>
              <a:buSzPts val="5200"/>
              <a:buNone/>
            </a:pPr>
            <a:r>
              <a:t/>
            </a:r>
            <a:endParaRPr b="1"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descr="PPT Hills.png" id="187" name="Google Shape;18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474510"/>
            <a:ext cx="9144002" cy="166898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ENDER logo.eps" id="188" name="Google Shape;188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39251" y="24426"/>
            <a:ext cx="1465495" cy="976999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1"/>
          <p:cNvSpPr txBox="1"/>
          <p:nvPr>
            <p:ph idx="4294967295" type="body"/>
          </p:nvPr>
        </p:nvSpPr>
        <p:spPr>
          <a:xfrm>
            <a:off x="7313425" y="4880300"/>
            <a:ext cx="1607100" cy="2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SzPts val="275"/>
              <a:buNone/>
            </a:pPr>
            <a:r>
              <a:rPr lang="en" sz="950">
                <a:solidFill>
                  <a:srgbClr val="4C1130"/>
                </a:solidFill>
              </a:rPr>
              <a:t>https://gender.cgiar.org/</a:t>
            </a:r>
            <a:endParaRPr sz="950">
              <a:solidFill>
                <a:srgbClr val="4C1130"/>
              </a:solidFill>
            </a:endParaRPr>
          </a:p>
        </p:txBody>
      </p:sp>
      <p:sp>
        <p:nvSpPr>
          <p:cNvPr id="190" name="Google Shape;190;p21"/>
          <p:cNvSpPr txBox="1"/>
          <p:nvPr/>
        </p:nvSpPr>
        <p:spPr>
          <a:xfrm>
            <a:off x="3671850" y="3020375"/>
            <a:ext cx="18003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t/>
            </a:r>
            <a:endParaRPr b="0" i="0" sz="1210" u="none" cap="none" strike="noStrik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b="1" i="0" lang="en" sz="1210" u="none" cap="none" strike="noStrik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6th April</a:t>
            </a:r>
            <a:endParaRPr b="1" i="0" sz="1210" u="none" cap="none" strike="noStrik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t/>
            </a:r>
            <a:endParaRPr b="1" i="0" sz="1210" u="none" cap="none" strike="noStrike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b="1" i="0" lang="en" sz="1210" u="none" cap="none" strike="noStrike">
                <a:solidFill>
                  <a:srgbClr val="A64D79"/>
                </a:solidFill>
                <a:latin typeface="Arial"/>
                <a:ea typeface="Arial"/>
                <a:cs typeface="Arial"/>
                <a:sym typeface="Arial"/>
              </a:rPr>
              <a:t>ILRI, Nairobi, Kenya</a:t>
            </a:r>
            <a:endParaRPr b="1" i="0" sz="1210" u="none" cap="none" strike="noStrike">
              <a:solidFill>
                <a:srgbClr val="A64D7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916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Identification of Capacity Needs and Activities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196" name="Google Shape;196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1002" y="1556000"/>
            <a:ext cx="5067426" cy="338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3"/>
          <p:cNvSpPr txBox="1"/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The Task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202" name="Google Shape;202;p23"/>
          <p:cNvSpPr txBox="1"/>
          <p:nvPr>
            <p:ph idx="1" type="body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t/>
            </a:r>
            <a:endParaRPr/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the prioritized learning questions and activities, identify if any capacity gaps exist (CG and its partners) that would hinder their implementation.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relevant and effective capacity development activities that would help fill these gaps.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4"/>
          <p:cNvSpPr txBox="1"/>
          <p:nvPr>
            <p:ph type="title"/>
          </p:nvPr>
        </p:nvSpPr>
        <p:spPr>
          <a:xfrm>
            <a:off x="584791" y="35485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4 Break Out Groups – Process </a:t>
            </a:r>
            <a:endParaRPr b="1" sz="318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208" name="Google Shape;208;p24"/>
          <p:cNvSpPr txBox="1"/>
          <p:nvPr>
            <p:ph idx="1" type="body"/>
          </p:nvPr>
        </p:nvSpPr>
        <p:spPr>
          <a:xfrm>
            <a:off x="457200" y="1103104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In your groups, assign a facilitator, note taker and a presenter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Use flip charts or laptops as convenient to record the changes and choices and to use for presentation.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The note taker should capture detailed notes (in a word document) capturing the discussion and decisions and share with facilitators after the session. 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6195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100"/>
              <a:buChar char="●"/>
            </a:pPr>
            <a:r>
              <a:rPr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Present in the Plenary Session</a:t>
            </a:r>
            <a:endParaRPr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5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7833"/>
              <a:buNone/>
            </a:pP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Groups</a:t>
            </a:r>
            <a:endParaRPr/>
          </a:p>
        </p:txBody>
      </p:sp>
      <p:pic>
        <p:nvPicPr>
          <p:cNvPr id="214" name="Google Shape;21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3175" y="665250"/>
            <a:ext cx="6789000" cy="441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 txBox="1"/>
          <p:nvPr>
            <p:ph type="title"/>
          </p:nvPr>
        </p:nvSpPr>
        <p:spPr>
          <a:xfrm>
            <a:off x="457199" y="53558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20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Identifying Effective Communication Products and Strategies</a:t>
            </a:r>
            <a:endParaRPr b="1" sz="20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220" name="Google Shape;220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08561" y="1701209"/>
            <a:ext cx="4526877" cy="2735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Learning Activities</a:t>
            </a:r>
            <a:endParaRPr/>
          </a:p>
        </p:txBody>
      </p:sp>
      <p:sp>
        <p:nvSpPr>
          <p:cNvPr id="77" name="Google Shape;77;p3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Systematic and Scoping Reviews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Outcome and Impact evaluation 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Mixed methods Research Studies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Action Research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Situational analysis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Case studies 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Training workshops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Reflection and Learning Sessions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Peer and learning exchange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29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200"/>
              <a:buChar char="●"/>
            </a:pPr>
            <a:r>
              <a:rPr lang="en" sz="16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Communities of practice</a:t>
            </a:r>
            <a:endParaRPr sz="16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4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 sz="24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Why a Learning Agenda on CSA and Gender?</a:t>
            </a:r>
            <a:endParaRPr b="1" sz="24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83" name="Google Shape;83;p4"/>
          <p:cNvSpPr txBox="1"/>
          <p:nvPr>
            <p:ph idx="1" type="body"/>
          </p:nvPr>
        </p:nvSpPr>
        <p:spPr>
          <a:xfrm>
            <a:off x="337127" y="960005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111125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1850"/>
              <a:buNone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Inform a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six-year gender research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 development 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(R4D) strategy on the theme</a:t>
            </a:r>
            <a:endParaRPr/>
          </a:p>
          <a:p>
            <a:pPr indent="-346075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1850"/>
              <a:buFont typeface="Times New Roman"/>
              <a:buChar char="●"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Form a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basis for research projects/programs 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focused on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filling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priority knowledge and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gaps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developing actionable strategies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approaches that would enhance the synergies between development and application of climate smart agriculture and gender equality and women’s empowerment </a:t>
            </a:r>
            <a:endParaRPr sz="18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607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1850"/>
              <a:buFont typeface="Times New Roman"/>
              <a:buChar char="●"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To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align with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the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One CGIAR strategy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and provide options and opportunities to integrate this work in the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R4D agenda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</a:t>
            </a:r>
            <a:endParaRPr sz="18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4607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1850"/>
              <a:buFont typeface="Times New Roman"/>
              <a:buChar char="●"/>
            </a:pP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Highlight the </a:t>
            </a:r>
            <a:r>
              <a:rPr b="1"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capacities needed</a:t>
            </a:r>
            <a:r>
              <a:rPr lang="en" sz="18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to implement the agenda</a:t>
            </a:r>
            <a:endParaRPr sz="18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"/>
          <p:cNvSpPr txBox="1"/>
          <p:nvPr>
            <p:ph type="title"/>
          </p:nvPr>
        </p:nvSpPr>
        <p:spPr>
          <a:xfrm>
            <a:off x="316575" y="1615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Learning Agenda Development Process</a:t>
            </a:r>
            <a:endParaRPr sz="2400"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89" name="Google Shape;8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6625" y="958451"/>
            <a:ext cx="5089500" cy="386682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5"/>
          <p:cNvSpPr txBox="1"/>
          <p:nvPr/>
        </p:nvSpPr>
        <p:spPr>
          <a:xfrm>
            <a:off x="6808675" y="4866600"/>
            <a:ext cx="12360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b="0" i="0" lang="en" sz="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Taken from Baker M., 2017</a:t>
            </a:r>
            <a:endParaRPr b="0" i="0" sz="6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4591"/>
              <a:buFont typeface="Arial"/>
              <a:buNone/>
            </a:pPr>
            <a:b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</a:br>
            <a:r>
              <a:rPr b="1" lang="en" sz="318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CSA+Gender Learning Agenda Journey</a:t>
            </a: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5555"/>
              <a:buNone/>
            </a:pPr>
            <a:r>
              <a:t/>
            </a:r>
            <a:endParaRPr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pic>
        <p:nvPicPr>
          <p:cNvPr id="96" name="Google Shape;9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2772" y="1275175"/>
            <a:ext cx="8410354" cy="282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This workshop..</a:t>
            </a:r>
            <a:endParaRPr/>
          </a:p>
        </p:txBody>
      </p:sp>
      <p:sp>
        <p:nvSpPr>
          <p:cNvPr id="102" name="Google Shape;102;p7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810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Prioritise Learning Questions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810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Learning Activities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810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Capacity Needs to implement the activities and answer the questions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81000" lvl="0" marL="3429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942092"/>
              </a:buClr>
              <a:buSzPts val="1800"/>
              <a:buChar char="●"/>
            </a:pPr>
            <a:r>
              <a:rPr lang="en" sz="220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Identify communication products and strategies</a:t>
            </a:r>
            <a:endParaRPr sz="220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"/>
          <p:cNvSpPr txBox="1"/>
          <p:nvPr>
            <p:ph idx="1" type="body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95250" rtl="0" algn="ct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95250" rtl="0" algn="ct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Working Theory of Change </a:t>
            </a:r>
            <a:endParaRPr/>
          </a:p>
          <a:p>
            <a:pPr indent="0" lvl="0" marL="95250" rtl="0" algn="ct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&amp; </a:t>
            </a:r>
            <a:endParaRPr/>
          </a:p>
          <a:p>
            <a:pPr indent="0" lvl="0" marL="95250" rtl="0" algn="ctr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Evidence Summary Highlights</a:t>
            </a:r>
            <a:endParaRPr>
              <a:solidFill>
                <a:srgbClr val="94209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 txBox="1"/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en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Purpose of a TOC in the LA development process</a:t>
            </a:r>
            <a:endParaRPr b="1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13" name="Google Shape;113;p9"/>
          <p:cNvSpPr txBox="1"/>
          <p:nvPr>
            <p:ph idx="1" type="body"/>
          </p:nvPr>
        </p:nvSpPr>
        <p:spPr>
          <a:xfrm>
            <a:off x="457200" y="1200150"/>
            <a:ext cx="82608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77825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To support the </a:t>
            </a:r>
            <a:r>
              <a:rPr b="1"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generation of insights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useful for informing the LA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778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b="1"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Provides a structure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for the development and prioritization of learning questions and activities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-377825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A64D79"/>
              </a:buClr>
              <a:buSzPts val="2350"/>
              <a:buFont typeface="Times New Roman"/>
              <a:buChar char="●"/>
            </a:pP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Helps </a:t>
            </a:r>
            <a:r>
              <a:rPr b="1"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surface assumptions and knowledge insights</a:t>
            </a:r>
            <a:r>
              <a:rPr lang="en" sz="2350">
                <a:solidFill>
                  <a:srgbClr val="A64D79"/>
                </a:solidFill>
                <a:latin typeface="Palatino Linotype"/>
                <a:ea typeface="Palatino Linotype"/>
                <a:cs typeface="Palatino Linotype"/>
                <a:sym typeface="Palatino Linotype"/>
              </a:rPr>
              <a:t> useful for programmatic and strategic decision making</a:t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350">
              <a:solidFill>
                <a:srgbClr val="A64D79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