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76" r:id="rId2"/>
    <p:sldId id="278" r:id="rId3"/>
    <p:sldId id="280" r:id="rId4"/>
    <p:sldId id="289" r:id="rId5"/>
    <p:sldId id="281" r:id="rId6"/>
    <p:sldId id="279" r:id="rId7"/>
    <p:sldId id="288" r:id="rId8"/>
    <p:sldId id="303" r:id="rId9"/>
    <p:sldId id="296" r:id="rId10"/>
    <p:sldId id="297" r:id="rId11"/>
    <p:sldId id="298" r:id="rId12"/>
    <p:sldId id="285" r:id="rId13"/>
    <p:sldId id="292" r:id="rId14"/>
    <p:sldId id="295" r:id="rId15"/>
    <p:sldId id="262" r:id="rId16"/>
    <p:sldId id="263" r:id="rId17"/>
    <p:sldId id="301" r:id="rId18"/>
    <p:sldId id="2146847626" r:id="rId19"/>
    <p:sldId id="277" r:id="rId20"/>
    <p:sldId id="30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B2D58D2-4042-3559-6978-CB553ABF203B}" name="Dembélé, Moctar (IWMI)" initials="DM" userId="S::moctar.dembele@cgiar.org::ad3a3353-ea5b-4e6f-9a26-63150fdb31f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01C96D-2BB9-4EA2-ABAC-A7E9EC3D5B6C}" v="4" dt="2024-12-16T10:31:52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9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1B157-2113-4D93-85B3-176D386D807C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7F7AE-C1EF-43F0-BDAD-1D0065E2C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1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D7F7AE-C1EF-43F0-BDAD-1D0065E2C0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52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Multiple historical climate trends show that the West African climate became increasingly variable since the beginning of the century. These climatic components include long-term changes in the local temperature, increases in interannual rainfall variability, low-frequency climatic variability, and increasing frequency of extreme weather events in the region.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D7F7AE-C1EF-43F0-BDAD-1D0065E2C0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39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D7F7AE-C1EF-43F0-BDAD-1D0065E2C0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03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D7F7AE-C1EF-43F0-BDAD-1D0065E2C0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12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D7F7AE-C1EF-43F0-BDAD-1D0065E2C0A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53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AC8E9-4405-4AE1-98C8-DBB9DCFB8E5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0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B5B86-7B72-BBCB-4A3B-AF8D32CBA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10A3E0-F749-231C-5CB2-B84752837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6CD87-6134-CE9B-E139-F9E94856E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D8C6-C8FC-4A26-865E-0E1F9F51B3F3}" type="datetime1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4A51C-2C03-8E91-1E42-D36DDDD93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78263-7D61-7530-F1AF-06190A5DE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82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C659E-BD14-77A0-8944-385484658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A3A21F-656B-F0A1-5456-48845097FC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83349-F98A-D79C-EE1D-8B1B5FE3F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188B-B295-49CD-888D-F1F1CFF2707E}" type="datetime1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1CCC6-DB7A-9F6E-C659-5787E3AFC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FC445-2252-5DF2-542A-847D6FF2D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614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9EF64E-59AC-0E7F-08F8-09C93CEA2A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163003-D108-FE79-3C39-FBCFAECBD4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9F9D8-63A5-EA0A-1207-ACBFF32F7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41E-A9AB-4119-BB5F-F73DB56578D5}" type="datetime1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12574-AEC4-5842-134C-027365B38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017DF-328F-75B4-40E6-07E64956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25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49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EE564-15B7-0ADA-CD3C-A2A438653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59039-4E14-50D0-2A51-8CAD68723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C72A2-FDB5-43DE-3F17-A7DB944C2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A9F8-3DF3-4F40-9B50-CCB65C5EA40D}" type="datetime1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9322F-DE81-EC50-00D5-A2F2F7E6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BA9D6-F8C0-ACD4-3418-83D3C8666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92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9B5E0-323E-CC11-2591-DE7D568D1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57BC67-3AC5-338A-1CB8-35D5184CC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8B974-A67D-EFC2-AD06-E3B6D0FA5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09864-4BF2-43DE-B1AF-D2620E709142}" type="datetime1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134164-541C-E317-E1FA-BE08551C7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2C114-3518-866D-5FAD-7ECE490C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10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EF66D-9727-8179-9A4E-CAB1BF614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1ADB0-91FA-4FEB-F178-9A4C52E444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825302-2D33-D989-9701-0A9E328DA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7B5C4D-E706-9A28-55BE-C637B5944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A4ACF-600F-4479-8833-8AD09E5B7019}" type="datetime1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D8CEEB-784F-0C91-0C0E-7E03C9F3B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7FA13-931C-DB43-594A-D1EA2ACAA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2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D551E-1D5F-7CC5-E49C-6F84E342C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DB3073-7B2E-B20B-913E-13719E493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4730AF-EB3D-D571-6FC4-A7A92D44B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1B3794-B5BF-C95B-BEEC-3563FDF8DD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C36AD8-BF80-49AE-B7BF-BD960374FE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1E00AF-6259-A045-2A74-7E300B2EF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09274-3BA0-40F1-9759-567F744C3333}" type="datetime1">
              <a:rPr lang="en-US" smtClean="0"/>
              <a:t>12/17/2024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272194-88A7-B0E1-7801-7249550A9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1615C6-FDB9-09AB-50B2-18283E704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4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4B903-6CD9-123B-00B6-1E9D5B058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B0588B-00E9-C7BC-ABC0-7ED05BFCC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5BDE-90DA-4637-BCE8-9E7CB44E0EA3}" type="datetime1">
              <a:rPr lang="en-US" smtClean="0"/>
              <a:t>12/17/2024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B90D0E-16DA-A739-87DC-1D996047E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EA1491-3C77-54FC-B414-22E6B894F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3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E8B17B-F94D-1D1C-5E96-1B5F9F90B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61266-9213-4A52-A440-8B880839D91E}" type="datetime1">
              <a:rPr lang="en-US" smtClean="0"/>
              <a:t>12/17/2024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1AEB26-6B8F-0612-976E-55B5726C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FE37A-FFFF-3E02-9C13-151F5B65B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0AF17-62D0-34EB-C487-E71B06853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94453-EC9E-C8FA-B7F3-B075D97F7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3A7213-4DCD-F43E-6632-E8C10A329C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6AFAB9-578F-E796-17CB-10DA1F0F3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416-AE4D-4A95-9A52-FF1C72F78B29}" type="datetime1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60D01-4DF5-DA1B-8E30-34AD2DDC3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0864E6-BB9A-31E3-99EE-B51970361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598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12D3F-8C2E-DCFC-40E0-BE35C98CB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F6EBC3-2ACD-58BD-800F-64B6B540D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BAB9C4-16CB-B39A-865D-D34B0C3A0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EE7BF-9F1B-C2D3-1EF7-713C12601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2747E-521D-4650-806F-C814CFBFB844}" type="datetime1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2AB204-E339-EEA7-9AA8-B43BC81AD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643628-3671-AB33-8F90-1E8858514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7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51D816-7775-BFA9-480D-35E4C228C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8AFA0-A3FF-98C3-1190-9A7F532CA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9DFB7-DC6F-F355-E76C-FA4BC5FBF0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BAB253-3CC6-4729-8655-34D0E1141C80}" type="datetime1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3B5BC-97C1-F5A0-3165-AD62EC23FD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0C984-D767-F98A-F4F4-E6C19B27F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F4E606-B967-492E-A0A7-B3D1F5FAB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0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hyperlink" Target="https://www.linkedin.com/in/salomon-obahoundje-20211588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tista.com/aboutus/our-research-commitment/2642/saifaddin-galal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eographycasestudy.com/the-water-food-energy-nexus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4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33.png"/><Relationship Id="rId5" Type="http://schemas.openxmlformats.org/officeDocument/2006/relationships/image" Target="../media/image32.emf"/><Relationship Id="rId10" Type="http://schemas.openxmlformats.org/officeDocument/2006/relationships/image" Target="../media/image37.png"/><Relationship Id="rId4" Type="http://schemas.openxmlformats.org/officeDocument/2006/relationships/image" Target="../media/image7.png"/><Relationship Id="rId9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pcc.ch/report/ar6/wg1/resources/factsheets/" TargetMode="External"/><Relationship Id="rId2" Type="http://schemas.openxmlformats.org/officeDocument/2006/relationships/hyperlink" Target="https://www.grida.no/resources/13697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public.emdat.b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B603272-C080-2946-816B-39CB51370BBA}"/>
              </a:ext>
            </a:extLst>
          </p:cNvPr>
          <p:cNvSpPr txBox="1">
            <a:spLocks/>
          </p:cNvSpPr>
          <p:nvPr/>
        </p:nvSpPr>
        <p:spPr>
          <a:xfrm>
            <a:off x="594134" y="1100062"/>
            <a:ext cx="9822850" cy="101893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</a:rPr>
              <a:t>Impacts of Climate Extremes and Land Use Land Cover Dynamics on Water Resources in West Africa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F4DCF49D-347C-8A43-8D26-F7AF0A948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917" y="102928"/>
            <a:ext cx="3572933" cy="112005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CA31471-6692-464B-B5E4-72B1294CB7FE}"/>
              </a:ext>
            </a:extLst>
          </p:cNvPr>
          <p:cNvSpPr txBox="1"/>
          <p:nvPr/>
        </p:nvSpPr>
        <p:spPr>
          <a:xfrm>
            <a:off x="214930" y="2334523"/>
            <a:ext cx="539975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Salomon Obahoundje (</a:t>
            </a:r>
            <a:r>
              <a:rPr lang="en-US" sz="1600" b="1" dirty="0" err="1">
                <a:solidFill>
                  <a:schemeClr val="bg1"/>
                </a:solidFill>
              </a:rPr>
              <a:t>Ph.D</a:t>
            </a:r>
            <a:r>
              <a:rPr lang="en-US" sz="1600" b="1" dirty="0">
                <a:solidFill>
                  <a:schemeClr val="bg1"/>
                </a:solidFill>
              </a:rPr>
              <a:t>)</a:t>
            </a:r>
          </a:p>
          <a:p>
            <a:r>
              <a:rPr lang="en-US" sz="1600" dirty="0">
                <a:solidFill>
                  <a:schemeClr val="bg1"/>
                </a:solidFill>
              </a:rPr>
              <a:t>Post-Doctoral Fellow- Spatial Tools for Water Management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A31471-6692-464B-B5E4-72B1294CB7FE}"/>
              </a:ext>
            </a:extLst>
          </p:cNvPr>
          <p:cNvSpPr txBox="1"/>
          <p:nvPr/>
        </p:nvSpPr>
        <p:spPr>
          <a:xfrm>
            <a:off x="245790" y="2980390"/>
            <a:ext cx="5399757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International Water Management Institute – West Africa </a:t>
            </a:r>
          </a:p>
          <a:p>
            <a:r>
              <a:rPr lang="en-US" sz="1400" dirty="0">
                <a:solidFill>
                  <a:schemeClr val="bg1"/>
                </a:solidFill>
              </a:rPr>
              <a:t>Council Cl, CSIR, Airport Residential Area</a:t>
            </a:r>
          </a:p>
          <a:p>
            <a:r>
              <a:rPr lang="en-US" sz="1400" dirty="0">
                <a:solidFill>
                  <a:schemeClr val="bg1"/>
                </a:solidFill>
              </a:rPr>
              <a:t>PMB CT 112, Accra, Ghana</a:t>
            </a:r>
          </a:p>
          <a:p>
            <a:r>
              <a:rPr lang="en-US" sz="1400" dirty="0">
                <a:solidFill>
                  <a:schemeClr val="bg1"/>
                </a:solidFill>
              </a:rPr>
              <a:t>s.obahoundje@cgiar.org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+233 30 278 4752 - 4 (office), +233-533816976 (cell)</a:t>
            </a:r>
          </a:p>
          <a:p>
            <a:r>
              <a:rPr lang="en-GB" sz="1400" u="sng" kern="0" dirty="0">
                <a:effectLst/>
                <a:hlinkClick r:id="rId5"/>
              </a:rPr>
              <a:t>https://www.linkedin.com/in/salomon-obahoundje-20211588/</a:t>
            </a:r>
            <a:r>
              <a:rPr lang="en-GB" sz="1400" kern="0" dirty="0">
                <a:effectLst/>
              </a:rPr>
              <a:t>       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2E5C5B0C-8F0F-1744-B07F-36981EDA1F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16861" y="206238"/>
            <a:ext cx="975262" cy="1018931"/>
          </a:xfrm>
          <a:prstGeom prst="rect">
            <a:avLst/>
          </a:prstGeom>
          <a:noFill/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48747">
            <a:off x="-141880" y="4095416"/>
            <a:ext cx="3623797" cy="35077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66CE2E-EDCB-1863-74F2-7206748141FE}"/>
              </a:ext>
            </a:extLst>
          </p:cNvPr>
          <p:cNvSpPr txBox="1"/>
          <p:nvPr/>
        </p:nvSpPr>
        <p:spPr>
          <a:xfrm>
            <a:off x="63795" y="4749774"/>
            <a:ext cx="32124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0" i="0" dirty="0">
                <a:solidFill>
                  <a:srgbClr val="7030A0"/>
                </a:solidFill>
                <a:effectLst/>
                <a:latin typeface="Helvetica Neue"/>
              </a:rPr>
              <a:t>Prospective Afrique de l'ouest 2040 / Climat, adaptation, habitabilité, aménagement du territoire et des littoraux</a:t>
            </a:r>
          </a:p>
          <a:p>
            <a:r>
              <a:rPr lang="fr-FR" dirty="0">
                <a:solidFill>
                  <a:srgbClr val="7030A0"/>
                </a:solidFill>
                <a:latin typeface="Helvetica Neue"/>
              </a:rPr>
              <a:t>Paris, 16 </a:t>
            </a:r>
            <a:r>
              <a:rPr lang="fr-FR" dirty="0" err="1">
                <a:solidFill>
                  <a:srgbClr val="7030A0"/>
                </a:solidFill>
                <a:latin typeface="Helvetica Neue"/>
              </a:rPr>
              <a:t>Dec</a:t>
            </a:r>
            <a:r>
              <a:rPr lang="fr-FR" dirty="0">
                <a:solidFill>
                  <a:srgbClr val="7030A0"/>
                </a:solidFill>
                <a:latin typeface="Helvetica Neue"/>
              </a:rPr>
              <a:t> 2024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E1C8F6-FC55-C695-CCB1-71AF40D41B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176680"/>
            <a:ext cx="1207357" cy="66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29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3EE5B-B991-A35E-3FE6-BFF55DD46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593033"/>
            <a:ext cx="5906610" cy="4555615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6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600" b="1" dirty="0"/>
              <a:t>General Decline in Basin Irrigation Potential:</a:t>
            </a:r>
            <a:r>
              <a:rPr lang="en-US" sz="2600" dirty="0"/>
              <a:t> All basins experience a decline in Basin Irrigation Potential (BIP), with the magnitude increasing as global warming intensifies.</a:t>
            </a:r>
          </a:p>
          <a:p>
            <a:pPr algn="just">
              <a:lnSpc>
                <a:spcPct val="16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600" b="1" dirty="0"/>
              <a:t>Higher Impact in Coastal Basins</a:t>
            </a:r>
            <a:r>
              <a:rPr lang="en-US" sz="2600" dirty="0"/>
              <a:t>: Coastal basins such as Volta, </a:t>
            </a:r>
            <a:r>
              <a:rPr lang="en-US" sz="2600" dirty="0" err="1"/>
              <a:t>Sassandra</a:t>
            </a:r>
            <a:r>
              <a:rPr lang="en-US" sz="2600" dirty="0"/>
              <a:t>, and </a:t>
            </a:r>
            <a:r>
              <a:rPr lang="en-US" sz="2600" dirty="0" err="1"/>
              <a:t>Bandama</a:t>
            </a:r>
            <a:r>
              <a:rPr lang="en-US" sz="2600" dirty="0"/>
              <a:t> face more significant declines and greater variability in BIP under higher warming scenarios.</a:t>
            </a:r>
          </a:p>
          <a:p>
            <a:pPr algn="just">
              <a:lnSpc>
                <a:spcPct val="16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600" b="1" dirty="0"/>
              <a:t>Lower Impact in Sahelian Basins</a:t>
            </a:r>
            <a:r>
              <a:rPr lang="en-US" sz="2600" dirty="0"/>
              <a:t>: Sahelian basins like Senegal, Gambia, Niger, and Chad show relatively lower declines in BIP, with less variability compared to coastal regions.</a:t>
            </a:r>
          </a:p>
          <a:p>
            <a:pPr algn="just">
              <a:lnSpc>
                <a:spcPct val="16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600" dirty="0"/>
              <a:t>This indicates that West African river basins will likely face severe freshwater shortages thus limiting sustainable agriculture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B08C71-38A8-0AF2-F937-91E30A3CEB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8" r="2421"/>
          <a:stretch/>
        </p:blipFill>
        <p:spPr>
          <a:xfrm>
            <a:off x="41335" y="1122320"/>
            <a:ext cx="6143348" cy="489145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8F9DC54-F235-4849-3B00-35D7B6E0E666}"/>
              </a:ext>
            </a:extLst>
          </p:cNvPr>
          <p:cNvSpPr txBox="1">
            <a:spLocks/>
          </p:cNvSpPr>
          <p:nvPr/>
        </p:nvSpPr>
        <p:spPr>
          <a:xfrm>
            <a:off x="124096" y="-51674"/>
            <a:ext cx="10658383" cy="878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FUTURE IMPACTS ON WATER RESOURCES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89AA95-87F5-5A23-0A23-B3A8A873B296}"/>
              </a:ext>
            </a:extLst>
          </p:cNvPr>
          <p:cNvSpPr txBox="1"/>
          <p:nvPr/>
        </p:nvSpPr>
        <p:spPr>
          <a:xfrm>
            <a:off x="0" y="6148648"/>
            <a:ext cx="6019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Basin irrigation potential </a:t>
            </a:r>
            <a:r>
              <a:rPr lang="en-US" sz="1600" dirty="0"/>
              <a:t>for each river basin (</a:t>
            </a:r>
            <a:r>
              <a:rPr lang="en-US" sz="1600" dirty="0" err="1"/>
              <a:t>Sylla</a:t>
            </a:r>
            <a:r>
              <a:rPr lang="en-US" sz="1600" dirty="0"/>
              <a:t> et al., 2018c)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672D3A-ABA6-29BC-86E5-F289A3D3C9A6}"/>
              </a:ext>
            </a:extLst>
          </p:cNvPr>
          <p:cNvSpPr txBox="1"/>
          <p:nvPr/>
        </p:nvSpPr>
        <p:spPr>
          <a:xfrm>
            <a:off x="219724" y="800756"/>
            <a:ext cx="3473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Basin irrigation Potential (BIP)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47729B-0864-074F-8592-0A95F5C22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64968C-352F-E20F-560C-5A25B2DB6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DC22742-4EFD-9FCC-85F3-936F28B6E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10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55955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EC487-31F7-7083-961E-B78B96587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50" y="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FUTURE IMPACTS ON WATER RESOURCES: HYDROPOWER GENERATION</a:t>
            </a:r>
            <a:endParaRPr lang="en-US" dirty="0"/>
          </a:p>
        </p:txBody>
      </p:sp>
      <p:pic>
        <p:nvPicPr>
          <p:cNvPr id="7" name="Image 7">
            <a:extLst>
              <a:ext uri="{FF2B5EF4-FFF2-40B4-BE49-F238E27FC236}">
                <a16:creationId xmlns:a16="http://schemas.microsoft.com/office/drawing/2014/main" id="{7C09DE21-C3A9-3699-3682-668B49158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6"/>
          <a:stretch/>
        </p:blipFill>
        <p:spPr bwMode="auto">
          <a:xfrm>
            <a:off x="339275" y="1241455"/>
            <a:ext cx="10216275" cy="48198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1363F-94E1-93AE-40C5-6E1342599213}"/>
              </a:ext>
            </a:extLst>
          </p:cNvPr>
          <p:cNvSpPr txBox="1"/>
          <p:nvPr/>
        </p:nvSpPr>
        <p:spPr>
          <a:xfrm>
            <a:off x="8684582" y="3671354"/>
            <a:ext cx="350741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Climate change and variability could also affect the inflow of water to the reservoir as well as the energy generation,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The  changes depend on the basin, the size of the hydropower plant, the emission scenario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The energy generation will decline for both </a:t>
            </a:r>
            <a:r>
              <a:rPr lang="en-US" sz="1600" dirty="0" err="1"/>
              <a:t>Nangbeto</a:t>
            </a:r>
            <a:r>
              <a:rPr lang="en-US" sz="1600" dirty="0"/>
              <a:t> and </a:t>
            </a:r>
            <a:r>
              <a:rPr lang="en-US" sz="1600" dirty="0" err="1"/>
              <a:t>Taabo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29D000-2EA4-64FA-C67B-1248ABEAA41E}"/>
              </a:ext>
            </a:extLst>
          </p:cNvPr>
          <p:cNvSpPr txBox="1"/>
          <p:nvPr/>
        </p:nvSpPr>
        <p:spPr>
          <a:xfrm>
            <a:off x="0" y="6232124"/>
            <a:ext cx="2104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Akafou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al., 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8806BC-4C0C-47E1-ED44-DBAEBCFEE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F5391311-9BBF-C7D2-0575-5B72037A9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11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19686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0BF685D9-94CB-2C2A-6200-CD795611DB72}"/>
              </a:ext>
            </a:extLst>
          </p:cNvPr>
          <p:cNvSpPr txBox="1"/>
          <p:nvPr/>
        </p:nvSpPr>
        <p:spPr>
          <a:xfrm>
            <a:off x="1143717" y="-134536"/>
            <a:ext cx="5219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DEFORESTATION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9503CC-8095-3CF2-2552-AF19FF303C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41"/>
          <a:stretch/>
        </p:blipFill>
        <p:spPr>
          <a:xfrm>
            <a:off x="385957" y="464349"/>
            <a:ext cx="4245007" cy="27059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D2B6F5-6E76-B072-C813-5368B76916FC}"/>
              </a:ext>
            </a:extLst>
          </p:cNvPr>
          <p:cNvSpPr txBox="1"/>
          <p:nvPr/>
        </p:nvSpPr>
        <p:spPr>
          <a:xfrm>
            <a:off x="-2730" y="2967667"/>
            <a:ext cx="58560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fontAlgn="base">
              <a:buFont typeface="Wingdings" panose="05000000000000000000" pitchFamily="2" charset="2"/>
              <a:buChar char="§"/>
            </a:pPr>
            <a:r>
              <a:rPr lang="en-US" sz="1600" dirty="0"/>
              <a:t>Around 1.9 million hectares/year of forest were lost in the 2015-2020 (</a:t>
            </a:r>
            <a:r>
              <a:rPr lang="en-US" sz="1600" b="0" i="0" u="sng" dirty="0" err="1">
                <a:solidFill>
                  <a:srgbClr val="0666E5"/>
                </a:solidFill>
                <a:effectLst/>
                <a:latin typeface="Open Sans" panose="020B0606030504020204" pitchFamily="34" charset="0"/>
                <a:hlinkClick r:id="rId3"/>
              </a:rPr>
              <a:t>Saifaddin</a:t>
            </a:r>
            <a:r>
              <a:rPr lang="en-US" sz="1600" b="0" i="0" u="sng" dirty="0">
                <a:solidFill>
                  <a:srgbClr val="0666E5"/>
                </a:solidFill>
                <a:effectLst/>
                <a:latin typeface="Open Sans" panose="020B0606030504020204" pitchFamily="34" charset="0"/>
                <a:hlinkClick r:id="rId3"/>
              </a:rPr>
              <a:t> Galal</a:t>
            </a:r>
            <a:r>
              <a:rPr lang="en-US" sz="1600" b="0" i="0" dirty="0">
                <a:solidFill>
                  <a:srgbClr val="455F7C"/>
                </a:solidFill>
                <a:effectLst/>
                <a:latin typeface="Open Sans" panose="020B0606030504020204" pitchFamily="34" charset="0"/>
              </a:rPr>
              <a:t>, 2024</a:t>
            </a:r>
            <a:r>
              <a:rPr lang="en-US" sz="1600" dirty="0"/>
              <a:t>).</a:t>
            </a:r>
            <a:endParaRPr lang="en-US" sz="16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/>
              <a:t>Key Drivers of LULCC</a:t>
            </a:r>
            <a:r>
              <a:rPr lang="en-US" sz="1600" dirty="0"/>
              <a:t>: </a:t>
            </a:r>
            <a:r>
              <a:rPr lang="en-US" sz="1600" i="1" dirty="0"/>
              <a:t>Agriculture, mining, and infrastructure development, unsustainable logging practices, and charcoal production </a:t>
            </a:r>
            <a:r>
              <a:rPr lang="en-US" sz="1600" dirty="0"/>
              <a:t> (Obahoundje et al.,2018).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3A5C03-261F-9A84-5817-AE5CAF4CB665}"/>
              </a:ext>
            </a:extLst>
          </p:cNvPr>
          <p:cNvSpPr txBox="1"/>
          <p:nvPr/>
        </p:nvSpPr>
        <p:spPr>
          <a:xfrm>
            <a:off x="1399944" y="2577844"/>
            <a:ext cx="3386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Coastal West Africa forest loss</a:t>
            </a:r>
          </a:p>
        </p:txBody>
      </p:sp>
      <p:grpSp>
        <p:nvGrpSpPr>
          <p:cNvPr id="2059" name="Group 2058">
            <a:extLst>
              <a:ext uri="{FF2B5EF4-FFF2-40B4-BE49-F238E27FC236}">
                <a16:creationId xmlns:a16="http://schemas.microsoft.com/office/drawing/2014/main" id="{C0A0BA09-D917-B977-D9DE-273E7075A86A}"/>
              </a:ext>
            </a:extLst>
          </p:cNvPr>
          <p:cNvGrpSpPr/>
          <p:nvPr/>
        </p:nvGrpSpPr>
        <p:grpSpPr>
          <a:xfrm>
            <a:off x="118419" y="4377828"/>
            <a:ext cx="5764502" cy="2480172"/>
            <a:chOff x="-19929" y="4386206"/>
            <a:chExt cx="5764502" cy="2480172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B3DF20E-A599-BCA8-515A-073222C46570}"/>
                </a:ext>
              </a:extLst>
            </p:cNvPr>
            <p:cNvSpPr txBox="1"/>
            <p:nvPr/>
          </p:nvSpPr>
          <p:spPr>
            <a:xfrm>
              <a:off x="1182436" y="4386206"/>
              <a:ext cx="379618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</a:rPr>
                <a:t>Implication on water resources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CA7CC43-B083-1790-81A4-2318B79FD763}"/>
                </a:ext>
              </a:extLst>
            </p:cNvPr>
            <p:cNvSpPr txBox="1"/>
            <p:nvPr/>
          </p:nvSpPr>
          <p:spPr>
            <a:xfrm>
              <a:off x="-19929" y="4767807"/>
              <a:ext cx="2839746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Disrupts the water cycle </a:t>
              </a:r>
              <a:r>
                <a:rPr lang="en-US" sz="1200" dirty="0">
                  <a:sym typeface="Wingdings" panose="05000000000000000000" pitchFamily="2" charset="2"/>
                </a:rPr>
                <a:t>R</a:t>
              </a:r>
              <a:r>
                <a:rPr lang="en-US" sz="1200" dirty="0"/>
                <a:t>educing evapotranspiration&amp; rainfall recycling</a:t>
              </a:r>
            </a:p>
            <a:p>
              <a:pPr algn="ctr"/>
              <a:r>
                <a:rPr lang="en-US" sz="1200" dirty="0"/>
                <a:t>Reduce regional precipitation</a:t>
              </a:r>
            </a:p>
            <a:p>
              <a:pPr algn="ctr"/>
              <a:r>
                <a:rPr lang="en-US" b="1" dirty="0"/>
                <a:t>Water Availability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BDCEBDC-A403-F9D8-7B3D-3DA15E0A726E}"/>
                </a:ext>
              </a:extLst>
            </p:cNvPr>
            <p:cNvSpPr txBox="1"/>
            <p:nvPr/>
          </p:nvSpPr>
          <p:spPr>
            <a:xfrm>
              <a:off x="3080530" y="4757354"/>
              <a:ext cx="2664043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/>
                <a:t>Soil Erosion &amp; Siltation</a:t>
              </a:r>
            </a:p>
            <a:p>
              <a:pPr algn="ctr"/>
              <a:r>
                <a:rPr lang="en-US" sz="1200" dirty="0"/>
                <a:t>reduces reservoir capacity and affects water quality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B27DAC5-4DB0-3766-97FF-DBEAFC75FDAF}"/>
                </a:ext>
              </a:extLst>
            </p:cNvPr>
            <p:cNvSpPr txBox="1"/>
            <p:nvPr/>
          </p:nvSpPr>
          <p:spPr>
            <a:xfrm>
              <a:off x="3080528" y="5477751"/>
              <a:ext cx="2664042" cy="8617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Reduces infiltration rates, leading to less groundwater availability for agriculture and drinking water</a:t>
              </a:r>
            </a:p>
            <a:p>
              <a:pPr algn="ctr"/>
              <a:r>
                <a:rPr lang="en-US" sz="1400" b="1" dirty="0"/>
                <a:t>Groundwater Recharge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73897E9-0B15-5126-91DE-158A9C8910BA}"/>
                </a:ext>
              </a:extLst>
            </p:cNvPr>
            <p:cNvSpPr txBox="1"/>
            <p:nvPr/>
          </p:nvSpPr>
          <p:spPr>
            <a:xfrm>
              <a:off x="-19929" y="5958353"/>
              <a:ext cx="2839746" cy="8925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/>
                <a:t>Flooding and Hydrological Imbalance</a:t>
              </a:r>
            </a:p>
            <a:p>
              <a:pPr algn="ctr"/>
              <a:r>
                <a:rPr lang="en-US" sz="1200" dirty="0"/>
                <a:t>more vulnerable to flash floods during heavy rainfall events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3FFFD3E-3EE1-03A3-26BC-E602BC99AF4A}"/>
                </a:ext>
              </a:extLst>
            </p:cNvPr>
            <p:cNvSpPr txBox="1"/>
            <p:nvPr/>
          </p:nvSpPr>
          <p:spPr>
            <a:xfrm>
              <a:off x="3080527" y="6343158"/>
              <a:ext cx="2664043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/>
                <a:t>Temperature and Drought Amplification</a:t>
              </a:r>
            </a:p>
          </p:txBody>
        </p:sp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CA026627-2991-2EF5-CC53-5BD56790DF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3467" y="146214"/>
            <a:ext cx="6116714" cy="6565571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04C54D2C-2925-E970-E09D-1A5B1D4AB607}"/>
              </a:ext>
            </a:extLst>
          </p:cNvPr>
          <p:cNvSpPr txBox="1"/>
          <p:nvPr/>
        </p:nvSpPr>
        <p:spPr>
          <a:xfrm>
            <a:off x="6045711" y="1296491"/>
            <a:ext cx="983202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Small-scale cropland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D4FD0D3-F5DA-2BE3-FD3A-053E07293A9C}"/>
              </a:ext>
            </a:extLst>
          </p:cNvPr>
          <p:cNvSpPr txBox="1"/>
          <p:nvPr/>
        </p:nvSpPr>
        <p:spPr>
          <a:xfrm>
            <a:off x="7952931" y="1211619"/>
            <a:ext cx="109935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Large-scale cropland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CA81057-FC33-DD5B-0939-2F4F932F0838}"/>
              </a:ext>
            </a:extLst>
          </p:cNvPr>
          <p:cNvSpPr txBox="1"/>
          <p:nvPr/>
        </p:nvSpPr>
        <p:spPr>
          <a:xfrm>
            <a:off x="10174568" y="1382911"/>
            <a:ext cx="1099351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Pasture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9ACC771-A570-2F68-E3FA-523899C63E55}"/>
              </a:ext>
            </a:extLst>
          </p:cNvPr>
          <p:cNvSpPr txBox="1"/>
          <p:nvPr/>
        </p:nvSpPr>
        <p:spPr>
          <a:xfrm>
            <a:off x="6063467" y="2538891"/>
            <a:ext cx="960268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Tea Plantation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A4657AB-6DB6-ED67-685F-46BE2DDFDC89}"/>
              </a:ext>
            </a:extLst>
          </p:cNvPr>
          <p:cNvSpPr txBox="1"/>
          <p:nvPr/>
        </p:nvSpPr>
        <p:spPr>
          <a:xfrm>
            <a:off x="6091207" y="6049705"/>
            <a:ext cx="923279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Settlement</a:t>
            </a:r>
          </a:p>
          <a:p>
            <a:pPr algn="ctr"/>
            <a:endParaRPr lang="en-US" sz="12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67CE42-26BA-7E90-4943-73B78AC8C7FF}"/>
              </a:ext>
            </a:extLst>
          </p:cNvPr>
          <p:cNvSpPr txBox="1"/>
          <p:nvPr/>
        </p:nvSpPr>
        <p:spPr>
          <a:xfrm>
            <a:off x="10350640" y="2631222"/>
            <a:ext cx="73018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Cashew</a:t>
            </a:r>
          </a:p>
        </p:txBody>
      </p:sp>
      <p:sp>
        <p:nvSpPr>
          <p:cNvPr id="2048" name="TextBox 2047">
            <a:extLst>
              <a:ext uri="{FF2B5EF4-FFF2-40B4-BE49-F238E27FC236}">
                <a16:creationId xmlns:a16="http://schemas.microsoft.com/office/drawing/2014/main" id="{76380595-3C5C-51FF-479C-0F7019B3BC9E}"/>
              </a:ext>
            </a:extLst>
          </p:cNvPr>
          <p:cNvSpPr txBox="1"/>
          <p:nvPr/>
        </p:nvSpPr>
        <p:spPr>
          <a:xfrm>
            <a:off x="6172217" y="3745668"/>
            <a:ext cx="761261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Oil-Palm</a:t>
            </a:r>
          </a:p>
        </p:txBody>
      </p:sp>
      <p:sp>
        <p:nvSpPr>
          <p:cNvPr id="2049" name="TextBox 2048">
            <a:extLst>
              <a:ext uri="{FF2B5EF4-FFF2-40B4-BE49-F238E27FC236}">
                <a16:creationId xmlns:a16="http://schemas.microsoft.com/office/drawing/2014/main" id="{EACC2516-7F68-8002-0BFA-52E9C1EAA4F5}"/>
              </a:ext>
            </a:extLst>
          </p:cNvPr>
          <p:cNvSpPr txBox="1"/>
          <p:nvPr/>
        </p:nvSpPr>
        <p:spPr>
          <a:xfrm>
            <a:off x="8322092" y="3773409"/>
            <a:ext cx="73018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Coffee</a:t>
            </a:r>
          </a:p>
        </p:txBody>
      </p:sp>
      <p:sp>
        <p:nvSpPr>
          <p:cNvPr id="2051" name="TextBox 2050">
            <a:extLst>
              <a:ext uri="{FF2B5EF4-FFF2-40B4-BE49-F238E27FC236}">
                <a16:creationId xmlns:a16="http://schemas.microsoft.com/office/drawing/2014/main" id="{CB86EE5E-1225-F12F-0B8B-B16CBC4D1E1A}"/>
              </a:ext>
            </a:extLst>
          </p:cNvPr>
          <p:cNvSpPr txBox="1"/>
          <p:nvPr/>
        </p:nvSpPr>
        <p:spPr>
          <a:xfrm>
            <a:off x="10251136" y="3785738"/>
            <a:ext cx="73018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Rubber</a:t>
            </a:r>
          </a:p>
        </p:txBody>
      </p:sp>
      <p:sp>
        <p:nvSpPr>
          <p:cNvPr id="2052" name="TextBox 2051">
            <a:extLst>
              <a:ext uri="{FF2B5EF4-FFF2-40B4-BE49-F238E27FC236}">
                <a16:creationId xmlns:a16="http://schemas.microsoft.com/office/drawing/2014/main" id="{D2B5E33D-AB9E-D4CB-C3D5-6BF7F29A0D34}"/>
              </a:ext>
            </a:extLst>
          </p:cNvPr>
          <p:cNvSpPr txBox="1"/>
          <p:nvPr/>
        </p:nvSpPr>
        <p:spPr>
          <a:xfrm>
            <a:off x="6172217" y="4951727"/>
            <a:ext cx="73018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Forest</a:t>
            </a:r>
          </a:p>
        </p:txBody>
      </p:sp>
      <p:sp>
        <p:nvSpPr>
          <p:cNvPr id="2053" name="TextBox 2052">
            <a:extLst>
              <a:ext uri="{FF2B5EF4-FFF2-40B4-BE49-F238E27FC236}">
                <a16:creationId xmlns:a16="http://schemas.microsoft.com/office/drawing/2014/main" id="{C32617C0-CAFE-E2B4-54CF-3F951041294F}"/>
              </a:ext>
            </a:extLst>
          </p:cNvPr>
          <p:cNvSpPr txBox="1"/>
          <p:nvPr/>
        </p:nvSpPr>
        <p:spPr>
          <a:xfrm>
            <a:off x="7952931" y="4990943"/>
            <a:ext cx="116445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Other-land with tree cover</a:t>
            </a:r>
          </a:p>
        </p:txBody>
      </p:sp>
      <p:sp>
        <p:nvSpPr>
          <p:cNvPr id="2054" name="TextBox 2053">
            <a:extLst>
              <a:ext uri="{FF2B5EF4-FFF2-40B4-BE49-F238E27FC236}">
                <a16:creationId xmlns:a16="http://schemas.microsoft.com/office/drawing/2014/main" id="{1915F59D-517F-D93C-8AEA-2EEE31F78B5D}"/>
              </a:ext>
            </a:extLst>
          </p:cNvPr>
          <p:cNvSpPr txBox="1"/>
          <p:nvPr/>
        </p:nvSpPr>
        <p:spPr>
          <a:xfrm>
            <a:off x="10276659" y="4942809"/>
            <a:ext cx="73018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Roads</a:t>
            </a:r>
          </a:p>
        </p:txBody>
      </p:sp>
      <p:sp>
        <p:nvSpPr>
          <p:cNvPr id="2055" name="TextBox 2054">
            <a:extLst>
              <a:ext uri="{FF2B5EF4-FFF2-40B4-BE49-F238E27FC236}">
                <a16:creationId xmlns:a16="http://schemas.microsoft.com/office/drawing/2014/main" id="{2A973BF2-7009-6F21-A526-D957CF4CCC69}"/>
              </a:ext>
            </a:extLst>
          </p:cNvPr>
          <p:cNvSpPr txBox="1"/>
          <p:nvPr/>
        </p:nvSpPr>
        <p:spPr>
          <a:xfrm>
            <a:off x="8387195" y="2555875"/>
            <a:ext cx="73018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Cocoa</a:t>
            </a:r>
          </a:p>
        </p:txBody>
      </p:sp>
      <p:sp>
        <p:nvSpPr>
          <p:cNvPr id="2056" name="TextBox 2055">
            <a:extLst>
              <a:ext uri="{FF2B5EF4-FFF2-40B4-BE49-F238E27FC236}">
                <a16:creationId xmlns:a16="http://schemas.microsoft.com/office/drawing/2014/main" id="{EFC5EC26-5B79-5D64-3169-08E4F0C0C35A}"/>
              </a:ext>
            </a:extLst>
          </p:cNvPr>
          <p:cNvSpPr txBox="1"/>
          <p:nvPr/>
        </p:nvSpPr>
        <p:spPr>
          <a:xfrm>
            <a:off x="8310625" y="6006358"/>
            <a:ext cx="730189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Mining</a:t>
            </a:r>
          </a:p>
          <a:p>
            <a:pPr algn="ctr"/>
            <a:endParaRPr lang="en-US" sz="12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57" name="TextBox 2056">
            <a:extLst>
              <a:ext uri="{FF2B5EF4-FFF2-40B4-BE49-F238E27FC236}">
                <a16:creationId xmlns:a16="http://schemas.microsoft.com/office/drawing/2014/main" id="{7E0DFF3C-760C-CCAC-BB06-740DD2BB4546}"/>
              </a:ext>
            </a:extLst>
          </p:cNvPr>
          <p:cNvSpPr txBox="1"/>
          <p:nvPr/>
        </p:nvSpPr>
        <p:spPr>
          <a:xfrm>
            <a:off x="10336953" y="5910885"/>
            <a:ext cx="730189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Water Bodies</a:t>
            </a:r>
          </a:p>
        </p:txBody>
      </p:sp>
      <p:sp>
        <p:nvSpPr>
          <p:cNvPr id="2058" name="TextBox 2057">
            <a:extLst>
              <a:ext uri="{FF2B5EF4-FFF2-40B4-BE49-F238E27FC236}">
                <a16:creationId xmlns:a16="http://schemas.microsoft.com/office/drawing/2014/main" id="{B531FCA7-E414-0A46-4585-C906EF1B7B23}"/>
              </a:ext>
            </a:extLst>
          </p:cNvPr>
          <p:cNvSpPr txBox="1"/>
          <p:nvPr/>
        </p:nvSpPr>
        <p:spPr>
          <a:xfrm>
            <a:off x="6063467" y="6297517"/>
            <a:ext cx="6116714" cy="584775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Mapping the diversity of land uses following deforestation across Africa; (</a:t>
            </a:r>
            <a:r>
              <a:rPr lang="en-US" sz="1600" dirty="0" err="1">
                <a:solidFill>
                  <a:srgbClr val="FF0000"/>
                </a:solidFill>
              </a:rPr>
              <a:t>Masolele</a:t>
            </a:r>
            <a:r>
              <a:rPr lang="en-US" sz="1600" dirty="0">
                <a:solidFill>
                  <a:srgbClr val="FF0000"/>
                </a:solidFill>
              </a:rPr>
              <a:t> et al. 2024)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59A926-9F96-FF5C-128A-F8710FB594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445597-2862-FEC7-736F-6BF04176F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65B921C-9503-ABEB-429C-F294CB052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0092" y="6514643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>
                <a:solidFill>
                  <a:srgbClr val="00B0F0"/>
                </a:solidFill>
              </a:rPr>
              <a:t>12</a:t>
            </a:fld>
            <a:endParaRPr lang="en-US" sz="2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78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FE6541D-3746-ED45-704E-11E7544B7A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278" b="36918"/>
          <a:stretch/>
        </p:blipFill>
        <p:spPr>
          <a:xfrm>
            <a:off x="8477425" y="4661909"/>
            <a:ext cx="3209925" cy="2254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E490C5-C0D7-59CD-83DA-6325A5E54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30614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CLIMATE-LAND-ENERGY-WATER NEXUS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A76396-726B-6524-953C-476633BBEA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3" t="3939" r="5037" b="12430"/>
          <a:stretch/>
        </p:blipFill>
        <p:spPr>
          <a:xfrm>
            <a:off x="56535" y="1174265"/>
            <a:ext cx="5663953" cy="3782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7469F7-CAF5-4504-D9FA-382B741DE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1576" y="1115407"/>
            <a:ext cx="4979120" cy="36075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496523-1322-1AB6-4C5B-D4C2F2C8A0CA}"/>
              </a:ext>
            </a:extLst>
          </p:cNvPr>
          <p:cNvSpPr txBox="1"/>
          <p:nvPr/>
        </p:nvSpPr>
        <p:spPr>
          <a:xfrm>
            <a:off x="7752478" y="950997"/>
            <a:ext cx="116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Adjarala</a:t>
            </a:r>
            <a:endParaRPr 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309139-52F8-4ADA-1A80-8FCE51644A0C}"/>
              </a:ext>
            </a:extLst>
          </p:cNvPr>
          <p:cNvSpPr txBox="1"/>
          <p:nvPr/>
        </p:nvSpPr>
        <p:spPr>
          <a:xfrm>
            <a:off x="9837614" y="942259"/>
            <a:ext cx="166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Nangbeto</a:t>
            </a:r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E4CFC8-04E9-992E-3A39-C4EC37655703}"/>
              </a:ext>
            </a:extLst>
          </p:cNvPr>
          <p:cNvSpPr txBox="1"/>
          <p:nvPr/>
        </p:nvSpPr>
        <p:spPr>
          <a:xfrm>
            <a:off x="197835" y="1506022"/>
            <a:ext cx="116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Bui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1372E9-7059-4285-17F7-87DA7E8E3E49}"/>
              </a:ext>
            </a:extLst>
          </p:cNvPr>
          <p:cNvSpPr txBox="1"/>
          <p:nvPr/>
        </p:nvSpPr>
        <p:spPr>
          <a:xfrm>
            <a:off x="-62143" y="4811750"/>
            <a:ext cx="578263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C00000"/>
                </a:solidFill>
              </a:rPr>
              <a:t>Dry conditions due to climate change could reduce hydropower generation</a:t>
            </a:r>
            <a:r>
              <a:rPr lang="en-US" sz="1600" dirty="0"/>
              <a:t>, while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wet conditions may boost it</a:t>
            </a:r>
            <a:r>
              <a:rPr lang="en-US" sz="1600" dirty="0"/>
              <a:t>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Land-use and land-cover changes can help mitigate </a:t>
            </a:r>
            <a:r>
              <a:rPr lang="en-US" sz="1600" dirty="0"/>
              <a:t>the impacts of climate change on hydropower production. (Obahoundje et al., 2018)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8AB07A-E8C9-9930-CF1E-5A4A94DB4C78}"/>
              </a:ext>
            </a:extLst>
          </p:cNvPr>
          <p:cNvSpPr txBox="1"/>
          <p:nvPr/>
        </p:nvSpPr>
        <p:spPr>
          <a:xfrm>
            <a:off x="5720488" y="4887330"/>
            <a:ext cx="649888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Climate change impacts on hydropower will intensify with higher GHG emissions and over future periods.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Projected development conditions could further decrease energy production from hydropower.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Land-use and land-cover changes (LULCC) can mitigate climate change impacts on dams, with effectiveness varying by dam (Obahoundje et al., 2021)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862815-A251-A8C9-B2BE-E222223A43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99404BB-53D9-8DE7-93CD-4EE49A681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13109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13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9904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537AE-17E8-6647-F46D-B7AF0DC04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9406"/>
            <a:ext cx="5286906" cy="45158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D94AC3-D053-F0B1-02BD-A087BEA713FF}"/>
              </a:ext>
            </a:extLst>
          </p:cNvPr>
          <p:cNvSpPr txBox="1"/>
          <p:nvPr/>
        </p:nvSpPr>
        <p:spPr>
          <a:xfrm>
            <a:off x="488272" y="6103617"/>
            <a:ext cx="377301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SENSITIVE TO CLIMATE EXTREMES</a:t>
            </a:r>
          </a:p>
          <a:p>
            <a:pPr algn="ctr"/>
            <a:r>
              <a:rPr lang="en-US" b="1" dirty="0"/>
              <a:t>&amp; LULCC 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1D26724E-317A-E30B-047C-D8EFFA103D74}"/>
              </a:ext>
            </a:extLst>
          </p:cNvPr>
          <p:cNvSpPr/>
          <p:nvPr/>
        </p:nvSpPr>
        <p:spPr>
          <a:xfrm rot="5400000">
            <a:off x="2271834" y="3841195"/>
            <a:ext cx="481096" cy="404822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019075-112B-4D71-BA0C-B02F3DF6B1D8}"/>
              </a:ext>
            </a:extLst>
          </p:cNvPr>
          <p:cNvSpPr txBox="1"/>
          <p:nvPr/>
        </p:nvSpPr>
        <p:spPr>
          <a:xfrm>
            <a:off x="5286905" y="2017814"/>
            <a:ext cx="683999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/>
              <a:t>The Water-Energy-Food (WEF) Nexus is deeply influenced by land use practices and climate extremes, requiring a holistic, integrated approach to address climate change impacts.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/>
              <a:t>Effective management of climate change impacts on livelihoods depends on considering the interconnectedness of </a:t>
            </a:r>
            <a:r>
              <a:rPr lang="en-US" b="1" dirty="0"/>
              <a:t>water, energy, food, and health sectors</a:t>
            </a:r>
            <a:r>
              <a:rPr lang="en-US" dirty="0"/>
              <a:t>, as changes in one sector can affect others. 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/>
              <a:t>A systems-based approach is critical for developing adaptive strategies that strengthen resilience and sustainability, particularly in regions vulnerable to climate-related challenges.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A01495C-1346-D1E7-200C-8F211B4DC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30614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CLIMATE-LAND-ENERGY-WATER NEXUS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B2E4E8-A149-A1A5-5C48-6F4C8C89E030}"/>
              </a:ext>
            </a:extLst>
          </p:cNvPr>
          <p:cNvSpPr txBox="1"/>
          <p:nvPr/>
        </p:nvSpPr>
        <p:spPr>
          <a:xfrm>
            <a:off x="5781582" y="5949728"/>
            <a:ext cx="50669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https://geographycasestudy.com/the-water-food-energy-nexus/</a:t>
            </a:r>
            <a:r>
              <a:rPr lang="en-US" sz="1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FE30D7-07E3-99E6-4FF2-1777E35D81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F3314673-5229-A7BC-F7FB-2919436B8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14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272025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EBA32-E3AE-9ED4-F545-E836448C7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b="1" dirty="0"/>
              <a:t>KEY CHALLENGES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F12B867-18ED-FBC9-7CE5-BB44A96C0392}"/>
              </a:ext>
            </a:extLst>
          </p:cNvPr>
          <p:cNvSpPr txBox="1">
            <a:spLocks/>
          </p:cNvSpPr>
          <p:nvPr/>
        </p:nvSpPr>
        <p:spPr>
          <a:xfrm>
            <a:off x="932155" y="1491450"/>
            <a:ext cx="10910657" cy="4785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800"/>
              </a:spcBef>
              <a:buNone/>
            </a:pPr>
            <a:r>
              <a:rPr lang="en-US" sz="1800" dirty="0"/>
              <a:t>Despite the growing risks, adaptation efforts in the region face significant barriers, including :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en-US" sz="1800" b="1" dirty="0"/>
              <a:t>limited financial resources, weak governance, and insufficient access to technology.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1800" dirty="0"/>
              <a:t>Lack of Infrastructure  (non-operational and/or low coverage weather stations, management issue),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1800" dirty="0"/>
              <a:t> Data gap, lack of existing methods, and technologies for river discharge estimation in Africa (</a:t>
            </a:r>
            <a:r>
              <a:rPr lang="en-US" sz="1800" dirty="0" err="1"/>
              <a:t>Apkoti</a:t>
            </a:r>
            <a:r>
              <a:rPr lang="en-US" sz="1800" dirty="0"/>
              <a:t> et al., 2024)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1800" dirty="0"/>
              <a:t>Data accessibility, 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1800" dirty="0"/>
              <a:t>Data uncertainties (observed, satellite, reanalysis, models etc.)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1800" dirty="0"/>
              <a:t>Mistrust among stakeholders (Researchers, Decision makers and end users),  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1800" dirty="0"/>
              <a:t>Misunderstanding of the data sharing policy 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1800" dirty="0"/>
              <a:t>Data commercialization concerns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1800" dirty="0"/>
              <a:t>Historical data digitalization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1F9624-3331-8FB3-28B2-61D33ABDA0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EBBBFB86-0763-A8E1-765E-259B943C5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15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50830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80250-B932-7F7A-9017-F019CE095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3716" y="0"/>
            <a:ext cx="8246616" cy="772357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CONCLUSION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C24521-AA30-17BB-60AE-01C0617C833D}"/>
              </a:ext>
            </a:extLst>
          </p:cNvPr>
          <p:cNvSpPr txBox="1"/>
          <p:nvPr/>
        </p:nvSpPr>
        <p:spPr>
          <a:xfrm>
            <a:off x="1589102" y="1438182"/>
            <a:ext cx="946359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b="1" dirty="0"/>
              <a:t>Climate Extremes in West Africa</a:t>
            </a:r>
            <a:r>
              <a:rPr lang="en-US" dirty="0"/>
              <a:t>: Climate extremes are significantly impacting water-dependent sectors in West Africa, and these effects are expected to worsen in the future, potentially leading to greater loss and damage.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b="1" dirty="0"/>
              <a:t>Vulnerability of Local Communities</a:t>
            </a:r>
            <a:r>
              <a:rPr lang="en-US" dirty="0"/>
              <a:t>: Local communities in the region have low adaptive capacity and are highly vulnerable due to fragile infrastructure, making them especially susceptible to the increasing risks posed by climate change.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215966-F54B-B649-386A-CFD6E29B70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FFF25882-6D86-62C0-7492-F494AAD71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16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83997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80250-B932-7F7A-9017-F019CE095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375" y="195309"/>
            <a:ext cx="8246616" cy="772357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RECOMMANDATIONS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5C789F-C361-204B-A11D-64EF78CACD87}"/>
              </a:ext>
            </a:extLst>
          </p:cNvPr>
          <p:cNvSpPr txBox="1"/>
          <p:nvPr/>
        </p:nvSpPr>
        <p:spPr>
          <a:xfrm>
            <a:off x="381738" y="1233995"/>
            <a:ext cx="11256887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800" b="1" dirty="0"/>
              <a:t>Enhance Governance and Infrastructure</a:t>
            </a:r>
            <a:r>
              <a:rPr lang="en-US" sz="1800" dirty="0"/>
              <a:t>: Strengthen governance frameworks and invest in robust infrastructure to improve resilience to climate extremes.</a:t>
            </a:r>
          </a:p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800" b="1" dirty="0"/>
              <a:t>Strengthen Disaster Risk Reduction (DRR) Capacities</a:t>
            </a:r>
            <a:r>
              <a:rPr lang="en-US" sz="1800" dirty="0"/>
              <a:t>: Build capacity for disaster risk reduction (DRR), focusing on anticipatory actions and early warning systems.</a:t>
            </a:r>
          </a:p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800" b="1" dirty="0"/>
              <a:t>Invest in Climate Information Services</a:t>
            </a:r>
            <a:r>
              <a:rPr lang="en-US" sz="1800" dirty="0"/>
              <a:t>: Expand investments in climate information services, including early warning systems and anticipatory actions to prepare for future climate risks.</a:t>
            </a:r>
          </a:p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Develop Harmonized Data Sharing Frameworks</a:t>
            </a:r>
            <a:r>
              <a:rPr lang="en-US" dirty="0"/>
              <a:t>: Establish harmonized data-sharing frameworks for better coordination and accessibility of climate-related information.</a:t>
            </a:r>
          </a:p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Promote Open Access to Local Data</a:t>
            </a:r>
            <a:r>
              <a:rPr lang="en-US" dirty="0"/>
              <a:t>: Support the development of open-access datasets tailored to local contexts to enhance decision-making at all levels.</a:t>
            </a:r>
          </a:p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Foster Joint Initiatives and Partnerships</a:t>
            </a:r>
            <a:r>
              <a:rPr lang="en-US" dirty="0"/>
              <a:t>: Strengthen cross-border cooperation and build joint initiatives to address shared vulnerabilities, promoting science-policy partnerships for sustainable solutions.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F68815-A972-5EFA-EEF8-CB4AA82F2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D7B6FDD5-4A02-8FF9-9A2F-BD7D4D4CB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17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80391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36F9575-26F0-0C2E-DBAF-3EEEF46C810A}"/>
              </a:ext>
            </a:extLst>
          </p:cNvPr>
          <p:cNvSpPr txBox="1"/>
          <p:nvPr/>
        </p:nvSpPr>
        <p:spPr>
          <a:xfrm>
            <a:off x="2006" y="18121"/>
            <a:ext cx="60939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b="1" dirty="0"/>
              <a:t>IWMI is Part of the CGIAR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54D495-AE0B-451A-86FE-8DABAA8454ED}"/>
              </a:ext>
            </a:extLst>
          </p:cNvPr>
          <p:cNvSpPr/>
          <p:nvPr/>
        </p:nvSpPr>
        <p:spPr>
          <a:xfrm>
            <a:off x="-30581" y="458126"/>
            <a:ext cx="3850438" cy="4393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defTabSz="68580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CGIAR a global research partnership dedicated to reducing poverty, enhancing food and nutrition security, and improving natural resources through </a:t>
            </a:r>
            <a:r>
              <a:rPr lang="en-US" sz="1600" b="1" dirty="0">
                <a:solidFill>
                  <a:prstClr val="black"/>
                </a:solidFill>
              </a:rPr>
              <a:t>global and regional initiatives</a:t>
            </a:r>
            <a:r>
              <a:rPr lang="en-US" sz="1600" dirty="0">
                <a:solidFill>
                  <a:prstClr val="black"/>
                </a:solidFill>
              </a:rPr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>
                <a:ea typeface="Arial" charset="0"/>
                <a:cs typeface="Arial" charset="0"/>
              </a:rPr>
              <a:t>Presence in over 75 countries, mostly in developing countries.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>
              <a:ea typeface="Arial" charset="0"/>
              <a:cs typeface="Arial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>
                <a:ea typeface="Arial" charset="0"/>
                <a:cs typeface="Arial" charset="0"/>
              </a:rPr>
              <a:t>Network of more than 3000 partners from national governments, academic institutions, global policy bodies, private companies &amp; NGOs.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>
              <a:ea typeface="Arial" charset="0"/>
              <a:cs typeface="Arial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>
                <a:ea typeface="Arial" charset="0"/>
                <a:cs typeface="Arial" charset="0"/>
              </a:rPr>
              <a:t> IWMI’s role in the partnership is to </a:t>
            </a:r>
            <a:r>
              <a:rPr lang="en-US" sz="1600" b="1" dirty="0">
                <a:ea typeface="Arial" charset="0"/>
                <a:cs typeface="Arial" charset="0"/>
              </a:rPr>
              <a:t>deliver evidence-based approaches and water solutions for sustainable climate-resilient development</a:t>
            </a:r>
            <a:r>
              <a:rPr lang="en-US" sz="1600" dirty="0"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D17182-2719-876D-25D7-3BBFA13275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E89B699-00A2-162E-ACC9-22AAD6E284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0743" y="1006328"/>
            <a:ext cx="8049555" cy="18644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B639AB-6415-905F-476F-B21F249405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4" y="5000350"/>
            <a:ext cx="4035105" cy="1854099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31E95ACF-78AC-30E5-9E6B-483066444BE2}"/>
              </a:ext>
            </a:extLst>
          </p:cNvPr>
          <p:cNvGrpSpPr/>
          <p:nvPr/>
        </p:nvGrpSpPr>
        <p:grpSpPr>
          <a:xfrm>
            <a:off x="3581860" y="2860427"/>
            <a:ext cx="8935621" cy="2613447"/>
            <a:chOff x="3838105" y="3573683"/>
            <a:chExt cx="8935621" cy="28511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F2DCA66-1486-1CCB-5FF0-6A202156DA34}"/>
                </a:ext>
              </a:extLst>
            </p:cNvPr>
            <p:cNvGrpSpPr/>
            <p:nvPr/>
          </p:nvGrpSpPr>
          <p:grpSpPr>
            <a:xfrm>
              <a:off x="3838105" y="3768441"/>
              <a:ext cx="8935621" cy="2656421"/>
              <a:chOff x="3838105" y="4201579"/>
              <a:chExt cx="8935621" cy="2656421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A403B5E8-D4AC-803E-758E-3E718851D0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38105" y="4201579"/>
                <a:ext cx="8353895" cy="2656421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AE7A5E2-2B2A-A1EE-A745-3D1A5F1911D0}"/>
                  </a:ext>
                </a:extLst>
              </p:cNvPr>
              <p:cNvSpPr/>
              <p:nvPr/>
            </p:nvSpPr>
            <p:spPr>
              <a:xfrm>
                <a:off x="3898806" y="4201579"/>
                <a:ext cx="7711668" cy="10441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77A017A-C568-4303-8E09-7E6EF03A4243}"/>
                  </a:ext>
                </a:extLst>
              </p:cNvPr>
              <p:cNvSpPr/>
              <p:nvPr/>
            </p:nvSpPr>
            <p:spPr>
              <a:xfrm>
                <a:off x="4721825" y="4551151"/>
                <a:ext cx="2467634" cy="61555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ts val="2400"/>
                  </a:lnSpc>
                </a:pPr>
                <a:r>
                  <a:rPr lang="en-US" sz="2000" dirty="0">
                    <a:solidFill>
                      <a:srgbClr val="17997A"/>
                    </a:solidFill>
                  </a:rPr>
                  <a:t>Water, food &amp; ecosystems</a:t>
                </a:r>
                <a:endParaRPr lang="en-US" sz="2000" dirty="0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C38E24B-1FA3-551D-F64D-29F68BB9A529}"/>
                  </a:ext>
                </a:extLst>
              </p:cNvPr>
              <p:cNvSpPr/>
              <p:nvPr/>
            </p:nvSpPr>
            <p:spPr>
              <a:xfrm>
                <a:off x="7526037" y="4555797"/>
                <a:ext cx="2486336" cy="61555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ts val="2400"/>
                  </a:lnSpc>
                </a:pPr>
                <a:r>
                  <a:rPr lang="en-US" sz="2000" dirty="0">
                    <a:solidFill>
                      <a:srgbClr val="E86933"/>
                    </a:solidFill>
                  </a:rPr>
                  <a:t>Water, climate </a:t>
                </a:r>
              </a:p>
              <a:p>
                <a:pPr>
                  <a:lnSpc>
                    <a:spcPts val="2400"/>
                  </a:lnSpc>
                </a:pPr>
                <a:r>
                  <a:rPr lang="en-US" sz="2000" dirty="0">
                    <a:solidFill>
                      <a:srgbClr val="E86933"/>
                    </a:solidFill>
                  </a:rPr>
                  <a:t>change &amp; resilience</a:t>
                </a:r>
                <a:endParaRPr lang="en-US" sz="2000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FB82EE4-6ED2-EA0F-EE6D-49D28AD337E0}"/>
                  </a:ext>
                </a:extLst>
              </p:cNvPr>
              <p:cNvSpPr/>
              <p:nvPr/>
            </p:nvSpPr>
            <p:spPr>
              <a:xfrm>
                <a:off x="10568623" y="4552055"/>
                <a:ext cx="2205103" cy="61985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ts val="2400"/>
                  </a:lnSpc>
                </a:pPr>
                <a:r>
                  <a:rPr lang="en-US" sz="2000" dirty="0">
                    <a:solidFill>
                      <a:srgbClr val="5088C6"/>
                    </a:solidFill>
                  </a:rPr>
                  <a:t>Water, growth</a:t>
                </a:r>
              </a:p>
              <a:p>
                <a:pPr>
                  <a:lnSpc>
                    <a:spcPts val="2400"/>
                  </a:lnSpc>
                </a:pPr>
                <a:r>
                  <a:rPr lang="en-US" sz="2000" dirty="0">
                    <a:solidFill>
                      <a:srgbClr val="5088C6"/>
                    </a:solidFill>
                  </a:rPr>
                  <a:t>&amp; inclusion</a:t>
                </a:r>
              </a:p>
            </p:txBody>
          </p: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989834C9-91E3-1631-331E-CA4BCE7511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53397" y="4479258"/>
                <a:ext cx="453750" cy="72000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930D34E-4B1C-788D-E881-B8A2FF54D4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49037" y="4468362"/>
                <a:ext cx="709665" cy="72000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8209F62-471D-E07E-197D-C3FF79F0EC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49455" y="4563481"/>
                <a:ext cx="746548" cy="576000"/>
              </a:xfrm>
              <a:prstGeom prst="rect">
                <a:avLst/>
              </a:prstGeom>
            </p:spPr>
          </p:pic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3793319-8E0B-A2DF-6316-97850535AF72}"/>
                </a:ext>
              </a:extLst>
            </p:cNvPr>
            <p:cNvSpPr txBox="1"/>
            <p:nvPr/>
          </p:nvSpPr>
          <p:spPr>
            <a:xfrm>
              <a:off x="4327689" y="3573683"/>
              <a:ext cx="73434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IWMI Strategic Programs Addresses Global Water Challenges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26D1BC6-9FAD-14A8-7113-6C890870A532}"/>
              </a:ext>
            </a:extLst>
          </p:cNvPr>
          <p:cNvSpPr txBox="1"/>
          <p:nvPr/>
        </p:nvSpPr>
        <p:spPr>
          <a:xfrm>
            <a:off x="4863624" y="364162"/>
            <a:ext cx="5233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Science for a Transformative Agenda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D55312-8481-7C43-1277-3C3958241C6C}"/>
              </a:ext>
            </a:extLst>
          </p:cNvPr>
          <p:cNvSpPr txBox="1"/>
          <p:nvPr/>
        </p:nvSpPr>
        <p:spPr>
          <a:xfrm>
            <a:off x="4010743" y="5449199"/>
            <a:ext cx="7925012" cy="6918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>
                <a:solidFill>
                  <a:srgbClr val="7030A0"/>
                </a:solidFill>
              </a:rPr>
              <a:t>Water data science &amp; digital innovation</a:t>
            </a:r>
            <a:r>
              <a:rPr lang="en-US" sz="1800" dirty="0">
                <a:solidFill>
                  <a:srgbClr val="E86933"/>
                </a:solidFill>
              </a:rPr>
              <a:t> </a:t>
            </a:r>
            <a:r>
              <a:rPr lang="en-US" sz="1800" dirty="0"/>
              <a:t>How can water management decision-making be supported through data science and digital innovation services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441367-9DFF-D387-BD32-5F4121D81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53934-3153-47F3-9280-962C6E620D51}" type="slidenum">
              <a:rPr lang="en-US" sz="2000" b="1" smtClean="0"/>
              <a:t>18</a:t>
            </a:fld>
            <a:endParaRPr lang="en-US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786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02"/>
    </mc:Choice>
    <mc:Fallback xmlns="">
      <p:transition spd="slow" advTm="8602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7" t="64304"/>
          <a:stretch/>
        </p:blipFill>
        <p:spPr>
          <a:xfrm>
            <a:off x="6910086" y="4415488"/>
            <a:ext cx="5281914" cy="2448046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C96B7B2-6D38-D862-04C7-8AAB3AA73C26}"/>
              </a:ext>
            </a:extLst>
          </p:cNvPr>
          <p:cNvSpPr txBox="1">
            <a:spLocks/>
          </p:cNvSpPr>
          <p:nvPr/>
        </p:nvSpPr>
        <p:spPr>
          <a:xfrm>
            <a:off x="1349406" y="434392"/>
            <a:ext cx="8759300" cy="223778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6000" b="1" dirty="0">
                <a:solidFill>
                  <a:srgbClr val="4F81BD"/>
                </a:solidFill>
                <a:latin typeface="Algerian" panose="04020705040A02060702" pitchFamily="82" charset="0"/>
                <a:ea typeface="MS Gothic" panose="020B0609070205080204" pitchFamily="49" charset="-128"/>
                <a:cs typeface="Times New Roman" panose="02020603050405020304" pitchFamily="18" charset="0"/>
              </a:rPr>
              <a:t>THANK YOU FOR YOUR ATTENTION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CC9140-F2A7-E68A-3049-057BB5BD00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22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80FC0-4D24-E91B-D592-B7F7B7EB5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284" y="0"/>
            <a:ext cx="8326515" cy="1038688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WEST AFRICA REGION</a:t>
            </a: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BCE0D-BA39-2256-D926-02E67EEE2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0582" y="1038687"/>
            <a:ext cx="5988662" cy="581931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1600" dirty="0"/>
              <a:t>Predominantly tropical climate, ranging from arid in the north (Sahel region, one rainy season from Jul-Sep) to humid in the south (coastal areas with two rainy seasons May and Sep to October).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1600" dirty="0"/>
              <a:t>Average temperatures range from </a:t>
            </a:r>
            <a:r>
              <a:rPr lang="en-US" sz="1600" b="1" dirty="0"/>
              <a:t>25°C to 35°C</a:t>
            </a:r>
            <a:r>
              <a:rPr lang="en-US" sz="1600" dirty="0"/>
              <a:t>, with hotter conditions in the Sahara and cooler temperatures in higher altitudes like the Guinea Highlands.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1600" dirty="0"/>
              <a:t>Rivers (Niger, Volta, </a:t>
            </a:r>
            <a:r>
              <a:rPr lang="en-US" sz="1600" dirty="0" err="1"/>
              <a:t>Bandama</a:t>
            </a:r>
            <a:r>
              <a:rPr lang="en-US" sz="1600" dirty="0"/>
              <a:t>, </a:t>
            </a:r>
            <a:r>
              <a:rPr lang="en-US" sz="1600" dirty="0" err="1"/>
              <a:t>Sassandra</a:t>
            </a:r>
            <a:r>
              <a:rPr lang="en-US" sz="1600" dirty="0"/>
              <a:t>, Senegal, </a:t>
            </a:r>
            <a:r>
              <a:rPr lang="en-US" sz="1600" dirty="0" err="1"/>
              <a:t>etc</a:t>
            </a:r>
            <a:r>
              <a:rPr lang="en-US" sz="1600" dirty="0"/>
              <a:t>) key driver of socio-economic development of the region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1600" dirty="0"/>
              <a:t>Rainfed Agricultural and Hydropower plants (existing and planned)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1600" b="1" dirty="0"/>
              <a:t>Key Drivers Pressuring Water Resources</a:t>
            </a:r>
            <a:r>
              <a:rPr lang="en-US" sz="1600" dirty="0"/>
              <a:t>: Rapid population growth, agriculture dependence, frequent droughts, low adaptive capacity, soil degradation, urbanization, and increasing climate variability.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A96F50-C555-E905-CDA3-9F51734853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4"/>
          <a:stretch/>
        </p:blipFill>
        <p:spPr>
          <a:xfrm>
            <a:off x="79899" y="790111"/>
            <a:ext cx="5988662" cy="43323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F71C15-99D1-295E-4EF0-3E348BF66429}"/>
              </a:ext>
            </a:extLst>
          </p:cNvPr>
          <p:cNvSpPr txBox="1"/>
          <p:nvPr/>
        </p:nvSpPr>
        <p:spPr>
          <a:xfrm>
            <a:off x="79900" y="5122415"/>
            <a:ext cx="58148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600" dirty="0"/>
              <a:t>Geographical location of West Africa and countries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600" dirty="0"/>
              <a:t>Climate controlled by the West African Monsoon driven by the movement of Inter </a:t>
            </a:r>
            <a:r>
              <a:rPr lang="en-US" sz="1600" b="1" dirty="0"/>
              <a:t>Tropical Convergence Zone (ITCZ)</a:t>
            </a:r>
            <a:r>
              <a:rPr lang="en-US" sz="1600" dirty="0"/>
              <a:t>,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77DE97-20C7-E84A-490E-1B9BED76A6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FB21C80E-964B-1B13-96AD-122BCFD81965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F153934-3153-47F3-9280-962C6E620D51}" type="slidenum">
              <a:rPr lang="en-US" sz="2000" b="1" smtClean="0"/>
              <a:pPr/>
              <a:t>2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15478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075CD8-75FD-3064-3D44-2C46150029BE}"/>
              </a:ext>
            </a:extLst>
          </p:cNvPr>
          <p:cNvSpPr txBox="1"/>
          <p:nvPr/>
        </p:nvSpPr>
        <p:spPr>
          <a:xfrm>
            <a:off x="372862" y="632935"/>
            <a:ext cx="11683014" cy="629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dirty="0" err="1">
                <a:latin typeface="+mj-lt"/>
              </a:rPr>
              <a:t>Dajuma</a:t>
            </a:r>
            <a:r>
              <a:rPr lang="en-US" sz="1300" dirty="0">
                <a:latin typeface="+mj-lt"/>
              </a:rPr>
              <a:t>, A., </a:t>
            </a:r>
            <a:r>
              <a:rPr lang="en-US" sz="1300" dirty="0" err="1">
                <a:latin typeface="+mj-lt"/>
              </a:rPr>
              <a:t>Sylla</a:t>
            </a:r>
            <a:r>
              <a:rPr lang="en-US" sz="1300" dirty="0">
                <a:latin typeface="+mj-lt"/>
              </a:rPr>
              <a:t>, M. B., Tall, M., </a:t>
            </a:r>
            <a:r>
              <a:rPr lang="en-US" sz="1300" dirty="0" err="1">
                <a:latin typeface="+mj-lt"/>
              </a:rPr>
              <a:t>Almazroui</a:t>
            </a:r>
            <a:r>
              <a:rPr lang="en-US" sz="1300" dirty="0">
                <a:latin typeface="+mj-lt"/>
              </a:rPr>
              <a:t>, M., </a:t>
            </a:r>
            <a:r>
              <a:rPr lang="en-US" sz="1300" dirty="0" err="1">
                <a:latin typeface="+mj-lt"/>
              </a:rPr>
              <a:t>Afiesimama</a:t>
            </a:r>
            <a:r>
              <a:rPr lang="en-US" sz="1300" dirty="0">
                <a:latin typeface="+mj-lt"/>
              </a:rPr>
              <a:t>, E., </a:t>
            </a:r>
            <a:r>
              <a:rPr lang="en-US" sz="1300" dirty="0" err="1">
                <a:latin typeface="+mj-lt"/>
              </a:rPr>
              <a:t>Dosio</a:t>
            </a:r>
            <a:r>
              <a:rPr lang="en-US" sz="1300" dirty="0">
                <a:latin typeface="+mj-lt"/>
              </a:rPr>
              <a:t>, A., ... &amp; Giorgi, F. (2024). Projected intensification and expansion of heat stress and related population exposure over Africa under future climates. Earth's Future, 12(12), e2024EF004646.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b="0" i="0" dirty="0" err="1">
                <a:solidFill>
                  <a:srgbClr val="222222"/>
                </a:solidFill>
                <a:effectLst/>
                <a:latin typeface="+mj-lt"/>
              </a:rPr>
              <a:t>Sylla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 M. B., Faye, A., Giorgi, F.,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+mj-lt"/>
              </a:rPr>
              <a:t>Diedhiou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 A., &amp;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+mj-lt"/>
              </a:rPr>
              <a:t>Kunstmann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 H. (2018a). Projected heat stress under 1.5 C and 2 C global warming scenarios creates unprecedented discomfort for humans in West Africa.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+mj-lt"/>
              </a:rPr>
              <a:t>Earth's Future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+mj-lt"/>
              </a:rPr>
              <a:t>6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(7), 1029-1044.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dirty="0">
                <a:solidFill>
                  <a:srgbClr val="222222"/>
                </a:solidFill>
                <a:latin typeface="+mj-lt"/>
              </a:rPr>
              <a:t>WASCAL, (2024); </a:t>
            </a:r>
            <a:r>
              <a:rPr lang="en-US" sz="1300" dirty="0">
                <a:latin typeface="+mj-lt"/>
              </a:rPr>
              <a:t>Migration Under (Multi)Hazards; BULLETIN NO 1, ISSUE 1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b="0" i="0" dirty="0" err="1">
                <a:solidFill>
                  <a:srgbClr val="222222"/>
                </a:solidFill>
                <a:effectLst/>
                <a:latin typeface="+mj-lt"/>
              </a:rPr>
              <a:t>Fotso‐Nguemo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 T. C., Weber, T.,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+mj-lt"/>
              </a:rPr>
              <a:t>Diedhiou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 A.,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+mj-lt"/>
              </a:rPr>
              <a:t>Chouto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 S.,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+mj-lt"/>
              </a:rPr>
              <a:t>Vondou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 D. A.,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+mj-lt"/>
              </a:rPr>
              <a:t>Rechid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 D., &amp; Jacob, D. (2023). Projected impact of increased global warming on heat stress and exposed population over Africa.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+mj-lt"/>
              </a:rPr>
              <a:t>Earth's Future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,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+mj-lt"/>
              </a:rPr>
              <a:t>11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+mj-lt"/>
              </a:rPr>
              <a:t>(1), e2022EF003268.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dirty="0">
                <a:latin typeface="+mj-lt"/>
              </a:rPr>
              <a:t>UNEP 2020 Water risk and water stress for Africa ; </a:t>
            </a:r>
            <a:r>
              <a:rPr lang="en-US" sz="1300" dirty="0">
                <a:latin typeface="+mj-lt"/>
                <a:hlinkClick r:id="rId2"/>
              </a:rPr>
              <a:t>https://www.grida.no/resources/13697</a:t>
            </a:r>
            <a:endParaRPr lang="en-US" sz="1300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dirty="0" err="1">
                <a:latin typeface="+mj-lt"/>
              </a:rPr>
              <a:t>Badou</a:t>
            </a:r>
            <a:r>
              <a:rPr lang="en-US" sz="1300" dirty="0">
                <a:latin typeface="+mj-lt"/>
              </a:rPr>
              <a:t>, F. D., </a:t>
            </a:r>
            <a:r>
              <a:rPr lang="en-US" sz="1300" dirty="0" err="1">
                <a:latin typeface="+mj-lt"/>
              </a:rPr>
              <a:t>Hounkpè</a:t>
            </a:r>
            <a:r>
              <a:rPr lang="en-US" sz="1300" dirty="0">
                <a:latin typeface="+mj-lt"/>
              </a:rPr>
              <a:t>, J., Yira, Y., Ibrahim, M., &amp; Bossa, A. Y. (2019). Increasing devastating flood events in West Africa: who is to blame?.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Sylla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M. B., Faye, A.,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Klutse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N. A. B., &amp;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Dimobe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K. (2018b). Projected increased risk of water deficit over major West African river basins under future climates.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Climatic Change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151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(2), 247-258.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Sylla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M. B., Pal, J. S., Faye, A.,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Dimobe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K., &amp;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Kunstmann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H. (2018c). Climate change to severely impact West African basin scale irrigation in 2 C and 1.5 C global warming scenarios.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Scientific reports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8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(1), 14395.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Obahoundje, S., &amp;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Diedhiou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A. (2022). Potential impacts of climate, land use and land cover changes on hydropower generation in West Africa: a review.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Environmental Research Letters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17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(4), 043005.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dirty="0">
                <a:latin typeface="+mj-lt"/>
              </a:rPr>
              <a:t>Janes, T., Jones, R. and Hartley, A. 2015. Regional Climate Projections for West Africa. UNEP-WCMC technical report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dirty="0" err="1">
                <a:latin typeface="+mj-lt"/>
              </a:rPr>
              <a:t>Akafou</a:t>
            </a:r>
            <a:r>
              <a:rPr lang="en-US" sz="1300" dirty="0">
                <a:latin typeface="+mj-lt"/>
              </a:rPr>
              <a:t> et al., (2024). Modeling climate change impacts on inflow and hydropower generation in West Africa using ensemble learning with CMIP6. Under Internal Review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Masolele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R. N., Marcos, D., De Sy, V., Abu, I. O.,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Verbesselt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J.,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Reiche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J., &amp; Herold, M. (2024). Mapping the diversity of land uses following deforestation across Africa.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Scientific Reports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14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(1), 1681.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dirty="0"/>
              <a:t>Obahoundje, S., </a:t>
            </a:r>
            <a:r>
              <a:rPr lang="en-US" sz="1300" dirty="0" err="1"/>
              <a:t>Youan</a:t>
            </a:r>
            <a:r>
              <a:rPr lang="en-US" sz="1300" dirty="0"/>
              <a:t> Ta, M., </a:t>
            </a:r>
            <a:r>
              <a:rPr lang="en-US" sz="1300" dirty="0" err="1"/>
              <a:t>Diedhiou</a:t>
            </a:r>
            <a:r>
              <a:rPr lang="en-US" sz="1300" dirty="0"/>
              <a:t>, A., Amoussou, E., &amp; Kouadio, K. (2021). Sensitivity of hydropower generation to changes in climate and land use in the Mono Basin (West Africa) using CORDEX dataset and WEAP model. Environmental Processes, 8(3), 1073-1097.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Obahoundje, S., Ofosu, E. A., Akpoti, K., &amp;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Kabo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-bah, A. T. (2017). Land use and land cover changes under climate uncertainty: Modelling the impacts on hydropower production in Western Africa.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Hydrology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(1),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Akpoti, K.,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Mekonnen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K.,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Leh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M., Owusu, A., Dembélé, M., </a:t>
            </a:r>
            <a:r>
              <a:rPr lang="en-US" sz="13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Tinonetsana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P., ... &amp; Velpuri, N. M. (2024). State of continental discharge estimation and modelling: challenges and opportunities for Africa. </a:t>
            </a:r>
            <a:r>
              <a:rPr lang="en-US" sz="13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Hydrological Sciences Journal</a:t>
            </a:r>
            <a:r>
              <a:rPr lang="en-US" sz="13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1-29.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dirty="0"/>
              <a:t>Intergovernmental Panel on Climate Change (IPCC). (2021). Regional Fact Sheet - Africa. In Climate Change 2021: The Physical Science Basis. Contribution of Working Group I to the Sixth Assessment Report of the Intergovernmental Panel on Climate Change. Retrieved from </a:t>
            </a:r>
            <a:r>
              <a:rPr lang="en-US" sz="1300" dirty="0">
                <a:hlinkClick r:id="rId3"/>
              </a:rPr>
              <a:t>https://www.ipcc.ch/report/ar6/wg1/resources/factsheets/</a:t>
            </a:r>
            <a:endParaRPr lang="en-US" sz="13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300" dirty="0"/>
              <a:t>Intergovernmental Panel on Climate Change (IPCC). (2022). Chapter 9: Africa. In Climate Change 2022: Impacts, Adaptation and Vulnerability. Contribution of Working Group II to the Sixth Assessment Report of the Intergovernmental Panel on Climate Change (pp. 1285-1366). Cambridge University Press. doi:10.1017/9781009325844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467407-C01D-55D5-8780-FCA4E2D784DB}"/>
              </a:ext>
            </a:extLst>
          </p:cNvPr>
          <p:cNvSpPr txBox="1"/>
          <p:nvPr/>
        </p:nvSpPr>
        <p:spPr>
          <a:xfrm>
            <a:off x="4864962" y="0"/>
            <a:ext cx="42790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397169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31830-285D-94AA-7E0C-61707378F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54602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CLIMATE EXTREMES IN WEST AFRICA</a:t>
            </a: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760DF0-45EB-FCCA-C9C3-787C154B9A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3" t="1070" r="1280" b="1540"/>
          <a:stretch/>
        </p:blipFill>
        <p:spPr>
          <a:xfrm>
            <a:off x="0" y="754604"/>
            <a:ext cx="7525269" cy="56728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684AF1-D968-A467-8BAA-88D885ED5BD9}"/>
              </a:ext>
            </a:extLst>
          </p:cNvPr>
          <p:cNvSpPr txBox="1"/>
          <p:nvPr/>
        </p:nvSpPr>
        <p:spPr>
          <a:xfrm>
            <a:off x="7927759" y="821628"/>
            <a:ext cx="22371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	SAHEL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Extreme Heat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Drought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Wildfire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Urban flooding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River flooding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4D1E2F-DDF9-8768-27A7-A4672DA282AD}"/>
              </a:ext>
            </a:extLst>
          </p:cNvPr>
          <p:cNvSpPr txBox="1"/>
          <p:nvPr/>
        </p:nvSpPr>
        <p:spPr>
          <a:xfrm>
            <a:off x="8006183" y="3094315"/>
            <a:ext cx="22371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	COASTAL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Extreme Heat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Drought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Wildfire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Urban flooding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Coastal flooding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52492B-1938-00AB-6E6C-721265FE4013}"/>
              </a:ext>
            </a:extLst>
          </p:cNvPr>
          <p:cNvSpPr txBox="1"/>
          <p:nvPr/>
        </p:nvSpPr>
        <p:spPr>
          <a:xfrm>
            <a:off x="79899" y="6418327"/>
            <a:ext cx="73595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The prominence of climate change related Mult-hazards in West Africa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35C8E2-048F-77A8-6E51-C3E9C45FB5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675" t="-18769" r="1" b="1"/>
          <a:stretch/>
        </p:blipFill>
        <p:spPr>
          <a:xfrm>
            <a:off x="8499062" y="2843889"/>
            <a:ext cx="357621" cy="6516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A91DE5-101F-45C5-1120-1EDB6C8FE8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9481" y="527905"/>
            <a:ext cx="353599" cy="6523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A9EA2E-9B91-D6AE-E5A4-0014988DA9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A372D291-7286-BBFE-36C1-796E3452C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3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28595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55A9D-694D-C9D7-A9D4-66FF810DC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73" y="0"/>
            <a:ext cx="10559625" cy="115139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OBSERVED AND PROJECTED CLIMATE VARIABLES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A2219E-0950-C80A-69C9-1BEB1D067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3" y="1278447"/>
            <a:ext cx="6766560" cy="45991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A16E11-A118-B5FE-7BBB-EF1311860A34}"/>
              </a:ext>
            </a:extLst>
          </p:cNvPr>
          <p:cNvSpPr txBox="1"/>
          <p:nvPr/>
        </p:nvSpPr>
        <p:spPr>
          <a:xfrm>
            <a:off x="7310877" y="6174152"/>
            <a:ext cx="42604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Observed projected changes in temperature and precipitation (Jones and Hartley., 2015)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45BF0-E172-A3E0-2BBB-3AC09F4227DC}"/>
              </a:ext>
            </a:extLst>
          </p:cNvPr>
          <p:cNvSpPr txBox="1"/>
          <p:nvPr/>
        </p:nvSpPr>
        <p:spPr>
          <a:xfrm>
            <a:off x="56073" y="5833130"/>
            <a:ext cx="63202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MuseoSans"/>
              </a:rPr>
              <a:t>Past change in the spatial distribution of precipitation 1981-2018 (Obahoundje and </a:t>
            </a:r>
            <a:r>
              <a:rPr lang="en-US" sz="1400" dirty="0" err="1">
                <a:latin typeface="MuseoSans"/>
              </a:rPr>
              <a:t>Diedhiou</a:t>
            </a:r>
            <a:r>
              <a:rPr lang="en-US" sz="1400" dirty="0">
                <a:latin typeface="MuseoSans"/>
              </a:rPr>
              <a:t>, 2022)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22713F-E47B-8927-B61B-6E73296D34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2B226BC8-E8C8-5E3D-7F15-CE17CA46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8578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4</a:t>
            </a:fld>
            <a:endParaRPr lang="en-US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FD0C89-93CB-C97A-72FE-9F87A6957099}"/>
              </a:ext>
            </a:extLst>
          </p:cNvPr>
          <p:cNvSpPr txBox="1"/>
          <p:nvPr/>
        </p:nvSpPr>
        <p:spPr>
          <a:xfrm>
            <a:off x="319597" y="2592278"/>
            <a:ext cx="5868140" cy="125175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68B467-86D5-8EC1-562A-82F1974B2FBF}"/>
              </a:ext>
            </a:extLst>
          </p:cNvPr>
          <p:cNvSpPr txBox="1"/>
          <p:nvPr/>
        </p:nvSpPr>
        <p:spPr>
          <a:xfrm>
            <a:off x="967666" y="3879542"/>
            <a:ext cx="1065320" cy="6889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FA0A31-1505-D3A7-60E2-8F5B9128E1B3}"/>
              </a:ext>
            </a:extLst>
          </p:cNvPr>
          <p:cNvSpPr txBox="1"/>
          <p:nvPr/>
        </p:nvSpPr>
        <p:spPr>
          <a:xfrm>
            <a:off x="4270159" y="3977196"/>
            <a:ext cx="1216241" cy="102981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CF707F-D13B-73D4-E30A-BF19E071DD9B}"/>
              </a:ext>
            </a:extLst>
          </p:cNvPr>
          <p:cNvSpPr txBox="1"/>
          <p:nvPr/>
        </p:nvSpPr>
        <p:spPr>
          <a:xfrm>
            <a:off x="7017017" y="3068724"/>
            <a:ext cx="4855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b="1" dirty="0"/>
              <a:t>Less frequent and more intense rainfall </a:t>
            </a:r>
            <a:r>
              <a:rPr lang="en-US" dirty="0"/>
              <a:t>along the coast of the Gulf of Guinea in West and Central Africa (1981−2014). (</a:t>
            </a:r>
            <a:r>
              <a:rPr lang="en-US" dirty="0" err="1"/>
              <a:t>Bichet</a:t>
            </a:r>
            <a:r>
              <a:rPr lang="en-US" dirty="0"/>
              <a:t> and </a:t>
            </a:r>
            <a:r>
              <a:rPr lang="en-US" dirty="0" err="1"/>
              <a:t>Diedhiou</a:t>
            </a:r>
            <a:r>
              <a:rPr lang="en-US" dirty="0"/>
              <a:t>., 2018b)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32A81B-FD33-65A6-F8D3-76C2DE118BDD}"/>
              </a:ext>
            </a:extLst>
          </p:cNvPr>
          <p:cNvSpPr txBox="1"/>
          <p:nvPr/>
        </p:nvSpPr>
        <p:spPr>
          <a:xfrm>
            <a:off x="7003850" y="1573421"/>
            <a:ext cx="48744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b="1" dirty="0"/>
              <a:t>West African Sahel has become wetter during the last 30 years, but dry spells are shorter and more frequent</a:t>
            </a:r>
            <a:r>
              <a:rPr lang="en-US" dirty="0"/>
              <a:t>.(</a:t>
            </a:r>
            <a:r>
              <a:rPr lang="en-US" dirty="0" err="1"/>
              <a:t>Bichet</a:t>
            </a:r>
            <a:r>
              <a:rPr lang="en-US" dirty="0"/>
              <a:t> and </a:t>
            </a:r>
            <a:r>
              <a:rPr lang="en-US" dirty="0" err="1"/>
              <a:t>Diedhiou</a:t>
            </a:r>
            <a:r>
              <a:rPr lang="en-US" dirty="0"/>
              <a:t>., 2018a)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7DA23DE-FD82-79CE-6471-D6D4D32767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850" y="829469"/>
            <a:ext cx="4907913" cy="534468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2159C29-EA76-A128-56EB-97D574EA8415}"/>
              </a:ext>
            </a:extLst>
          </p:cNvPr>
          <p:cNvSpPr txBox="1"/>
          <p:nvPr/>
        </p:nvSpPr>
        <p:spPr>
          <a:xfrm>
            <a:off x="9924372" y="1178891"/>
            <a:ext cx="909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2046-2065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D9B1BE-710A-EA91-A1AF-139A20BE60BA}"/>
              </a:ext>
            </a:extLst>
          </p:cNvPr>
          <p:cNvSpPr txBox="1"/>
          <p:nvPr/>
        </p:nvSpPr>
        <p:spPr>
          <a:xfrm>
            <a:off x="10760374" y="1169226"/>
            <a:ext cx="909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2081-2100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FA842A6-8D37-E154-A1B8-80AEAC9CD5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222" y="1093339"/>
            <a:ext cx="6540695" cy="534468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1E5CEBB-2280-216B-6319-79FD75C0250A}"/>
              </a:ext>
            </a:extLst>
          </p:cNvPr>
          <p:cNvSpPr txBox="1"/>
          <p:nvPr/>
        </p:nvSpPr>
        <p:spPr>
          <a:xfrm>
            <a:off x="657580" y="6438021"/>
            <a:ext cx="5856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seasonal (May–September) mean Tas and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Precip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. 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Sylla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et al., 2016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B00658-2645-1526-7A78-E096433CF502}"/>
              </a:ext>
            </a:extLst>
          </p:cNvPr>
          <p:cNvSpPr txBox="1"/>
          <p:nvPr/>
        </p:nvSpPr>
        <p:spPr>
          <a:xfrm>
            <a:off x="36286" y="1310960"/>
            <a:ext cx="277391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SAHEL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B9800C-32BE-E0A4-74E0-C19793B0E953}"/>
              </a:ext>
            </a:extLst>
          </p:cNvPr>
          <p:cNvSpPr txBox="1"/>
          <p:nvPr/>
        </p:nvSpPr>
        <p:spPr>
          <a:xfrm>
            <a:off x="45280" y="2773750"/>
            <a:ext cx="319511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COASTAL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C49B66-0CE6-9B3A-D431-F76468B93AD6}"/>
              </a:ext>
            </a:extLst>
          </p:cNvPr>
          <p:cNvSpPr txBox="1"/>
          <p:nvPr/>
        </p:nvSpPr>
        <p:spPr>
          <a:xfrm>
            <a:off x="36286" y="5063688"/>
            <a:ext cx="277391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WAF</a:t>
            </a:r>
          </a:p>
        </p:txBody>
      </p:sp>
    </p:spTree>
    <p:extLst>
      <p:ext uri="{BB962C8B-B14F-4D97-AF65-F5344CB8AC3E}">
        <p14:creationId xmlns:p14="http://schemas.microsoft.com/office/powerpoint/2010/main" val="412049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 animBg="1"/>
      <p:bldP spid="10" grpId="0" animBg="1"/>
      <p:bldP spid="11" grpId="0" animBg="1"/>
      <p:bldP spid="13" grpId="0"/>
      <p:bldP spid="17" grpId="0"/>
      <p:bldP spid="20" grpId="0"/>
      <p:bldP spid="21" grpId="0"/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60CF80-D791-3E66-981B-D32EE22DB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6" y="1879409"/>
            <a:ext cx="5216643" cy="39860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C2515E-86D0-FB13-E0C9-7CF0AF924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8149" y="3383865"/>
            <a:ext cx="3034069" cy="1768521"/>
          </a:xfrm>
          <a:prstGeom prst="rect">
            <a:avLst/>
          </a:prstGeom>
        </p:spPr>
      </p:pic>
      <p:pic>
        <p:nvPicPr>
          <p:cNvPr id="3074" name="Picture 2" descr="Inondations à Abidjan : Plusieurs quartiers sous les eaux ce jeudi 13 juin  2024 - YECLO.com">
            <a:extLst>
              <a:ext uri="{FF2B5EF4-FFF2-40B4-BE49-F238E27FC236}">
                <a16:creationId xmlns:a16="http://schemas.microsoft.com/office/drawing/2014/main" id="{A7016214-6E21-2CCA-6794-ECD5051AFA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83"/>
          <a:stretch/>
        </p:blipFill>
        <p:spPr bwMode="auto">
          <a:xfrm>
            <a:off x="5287872" y="1615369"/>
            <a:ext cx="2843542" cy="165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619206F-B372-8D62-1AC6-0564A09A9E23}"/>
              </a:ext>
            </a:extLst>
          </p:cNvPr>
          <p:cNvSpPr txBox="1"/>
          <p:nvPr/>
        </p:nvSpPr>
        <p:spPr>
          <a:xfrm>
            <a:off x="5237850" y="4796406"/>
            <a:ext cx="30546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cap="all" dirty="0">
                <a:solidFill>
                  <a:schemeClr val="tx2">
                    <a:lumMod val="10000"/>
                    <a:lumOff val="90000"/>
                  </a:schemeClr>
                </a:solidFill>
                <a:effectLst/>
                <a:latin typeface="Roboto" panose="02000000000000000000" pitchFamily="2" charset="0"/>
              </a:rPr>
              <a:t>NIAMEY, August 23, 2024</a:t>
            </a:r>
            <a:endParaRPr lang="en-US" b="1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1C46F5-2C87-A976-DF4F-866D54EAC28E}"/>
              </a:ext>
            </a:extLst>
          </p:cNvPr>
          <p:cNvSpPr txBox="1"/>
          <p:nvPr/>
        </p:nvSpPr>
        <p:spPr>
          <a:xfrm>
            <a:off x="8922058" y="3429000"/>
            <a:ext cx="532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3BA625-0214-1D2A-47F9-03F6C8C414A5}"/>
              </a:ext>
            </a:extLst>
          </p:cNvPr>
          <p:cNvSpPr txBox="1"/>
          <p:nvPr/>
        </p:nvSpPr>
        <p:spPr>
          <a:xfrm>
            <a:off x="5331173" y="2981575"/>
            <a:ext cx="30944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cap="all" dirty="0">
                <a:solidFill>
                  <a:schemeClr val="tx2">
                    <a:lumMod val="10000"/>
                    <a:lumOff val="90000"/>
                  </a:schemeClr>
                </a:solidFill>
                <a:effectLst/>
                <a:latin typeface="Roboto" panose="02000000000000000000" pitchFamily="2" charset="0"/>
              </a:rPr>
              <a:t>ABIDJAN, JUNE 23, 2024</a:t>
            </a:r>
            <a:endParaRPr lang="en-US" b="1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65F128-617C-1ABA-0EC9-22DD93D96D05}"/>
              </a:ext>
            </a:extLst>
          </p:cNvPr>
          <p:cNvSpPr txBox="1"/>
          <p:nvPr/>
        </p:nvSpPr>
        <p:spPr>
          <a:xfrm>
            <a:off x="72517" y="45934"/>
            <a:ext cx="12119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IMPLICATON OF FLOODING ON WATER RESOURCES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E515819-C6B2-FAB6-AE24-975AB574B88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832" b="10503"/>
          <a:stretch/>
        </p:blipFill>
        <p:spPr>
          <a:xfrm>
            <a:off x="5138409" y="5137684"/>
            <a:ext cx="3143810" cy="158343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7AAC16B-E2CC-D13F-2BD3-31C768AE6681}"/>
              </a:ext>
            </a:extLst>
          </p:cNvPr>
          <p:cNvSpPr txBox="1"/>
          <p:nvPr/>
        </p:nvSpPr>
        <p:spPr>
          <a:xfrm>
            <a:off x="5138408" y="6447221"/>
            <a:ext cx="29989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cap="all" dirty="0">
                <a:solidFill>
                  <a:schemeClr val="tx2">
                    <a:lumMod val="10000"/>
                    <a:lumOff val="90000"/>
                  </a:schemeClr>
                </a:solidFill>
                <a:effectLst/>
                <a:latin typeface="Roboto" panose="02000000000000000000" pitchFamily="2" charset="0"/>
              </a:rPr>
              <a:t>MIADUGURI, </a:t>
            </a:r>
            <a:r>
              <a:rPr lang="en-US" b="1" i="0" cap="all" dirty="0" err="1">
                <a:solidFill>
                  <a:schemeClr val="tx2">
                    <a:lumMod val="10000"/>
                    <a:lumOff val="90000"/>
                  </a:schemeClr>
                </a:solidFill>
                <a:effectLst/>
                <a:latin typeface="Roboto" panose="02000000000000000000" pitchFamily="2" charset="0"/>
              </a:rPr>
              <a:t>SeP</a:t>
            </a:r>
            <a:r>
              <a:rPr lang="en-US" b="1" i="0" cap="all" dirty="0">
                <a:solidFill>
                  <a:schemeClr val="tx2">
                    <a:lumMod val="10000"/>
                    <a:lumOff val="90000"/>
                  </a:schemeClr>
                </a:solidFill>
                <a:effectLst/>
                <a:latin typeface="Roboto" panose="02000000000000000000" pitchFamily="2" charset="0"/>
              </a:rPr>
              <a:t> 12, 2024</a:t>
            </a:r>
            <a:endParaRPr lang="en-US" b="1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0A59F3-3994-7278-2D50-E03844D2DF12}"/>
              </a:ext>
            </a:extLst>
          </p:cNvPr>
          <p:cNvSpPr txBox="1"/>
          <p:nvPr/>
        </p:nvSpPr>
        <p:spPr>
          <a:xfrm>
            <a:off x="36258" y="705705"/>
            <a:ext cx="121194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0" i="0" dirty="0">
                <a:solidFill>
                  <a:srgbClr val="4C4C4C"/>
                </a:solidFill>
                <a:effectLst/>
                <a:latin typeface="HelveticaNeueLTPro-Roman"/>
              </a:rPr>
              <a:t>Observations show a rise in extreme rainfall events in parts of West Africa, particularly along the Gulf of Guinea and Sahel regions. (IPCC, AR6)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0" i="0" dirty="0">
                <a:solidFill>
                  <a:srgbClr val="4C4C4C"/>
                </a:solidFill>
                <a:effectLst/>
                <a:latin typeface="HelveticaNeueLTPro-Roman"/>
              </a:rPr>
              <a:t>More than 5 million people in West and Central Africa have been impacted by floods so far this year, UN OCHA, 2024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03FB04-048C-D648-DAC5-44F76E1005B3}"/>
              </a:ext>
            </a:extLst>
          </p:cNvPr>
          <p:cNvSpPr txBox="1"/>
          <p:nvPr/>
        </p:nvSpPr>
        <p:spPr>
          <a:xfrm>
            <a:off x="70017" y="5892137"/>
            <a:ext cx="50683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Country-based statistics of floods in West Africa during 1966-2017 (EM-DAT, 2017) (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Badou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et al., 2019)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2D9177-E8F5-C285-0766-EED44A3BAB12}"/>
              </a:ext>
            </a:extLst>
          </p:cNvPr>
          <p:cNvSpPr txBox="1"/>
          <p:nvPr/>
        </p:nvSpPr>
        <p:spPr>
          <a:xfrm>
            <a:off x="8100912" y="1739519"/>
            <a:ext cx="40185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b="1" dirty="0"/>
              <a:t>CAUSES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1400" dirty="0"/>
              <a:t>These trends are linked to a combination of </a:t>
            </a:r>
            <a:r>
              <a:rPr lang="en-US" sz="1400" dirty="0">
                <a:solidFill>
                  <a:srgbClr val="FF0000"/>
                </a:solidFill>
              </a:rPr>
              <a:t>natural variability and anthropogenic climate change</a:t>
            </a:r>
            <a:r>
              <a:rPr lang="en-US" sz="1400" dirty="0"/>
              <a:t>, resulting in heightened flood risks.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1400" b="1" dirty="0"/>
              <a:t>Rapid urbanization combined with inadequate infrastructure </a:t>
            </a:r>
            <a:r>
              <a:rPr lang="en-US" sz="1400" dirty="0"/>
              <a:t>has heightened flood risks in many West African cities.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9C08B81-4B52-2642-8F8C-C7DF99215367}"/>
              </a:ext>
            </a:extLst>
          </p:cNvPr>
          <p:cNvGrpSpPr/>
          <p:nvPr/>
        </p:nvGrpSpPr>
        <p:grpSpPr>
          <a:xfrm>
            <a:off x="8348881" y="3906118"/>
            <a:ext cx="3845775" cy="1999569"/>
            <a:chOff x="8331018" y="4426530"/>
            <a:chExt cx="3845775" cy="199956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D132FDD-7A99-36F4-6FEF-88DF4FD70ACD}"/>
                </a:ext>
              </a:extLst>
            </p:cNvPr>
            <p:cNvSpPr/>
            <p:nvPr/>
          </p:nvSpPr>
          <p:spPr>
            <a:xfrm>
              <a:off x="8759660" y="4426530"/>
              <a:ext cx="1976846" cy="57258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FLOODING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AC61054-3349-C793-FF7C-6BFA203E7ACA}"/>
                </a:ext>
              </a:extLst>
            </p:cNvPr>
            <p:cNvSpPr txBox="1"/>
            <p:nvPr/>
          </p:nvSpPr>
          <p:spPr>
            <a:xfrm>
              <a:off x="8352238" y="6056767"/>
              <a:ext cx="1728439" cy="369332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Water Quality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66E9B88-8D9F-0A4B-13E8-58B6CDC11ECF}"/>
                </a:ext>
              </a:extLst>
            </p:cNvPr>
            <p:cNvSpPr txBox="1"/>
            <p:nvPr/>
          </p:nvSpPr>
          <p:spPr>
            <a:xfrm>
              <a:off x="8331018" y="5056829"/>
              <a:ext cx="1651182" cy="646331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Water Infrastructure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7DAAA4F-11CB-47EC-51D5-6FE47A5D9135}"/>
                </a:ext>
              </a:extLst>
            </p:cNvPr>
            <p:cNvSpPr txBox="1"/>
            <p:nvPr/>
          </p:nvSpPr>
          <p:spPr>
            <a:xfrm>
              <a:off x="10378362" y="5018918"/>
              <a:ext cx="1579583" cy="646331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Economic &amp; Livelihood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DF81C01-BA10-C76E-22B2-7D92B17D5332}"/>
                </a:ext>
              </a:extLst>
            </p:cNvPr>
            <p:cNvSpPr txBox="1"/>
            <p:nvPr/>
          </p:nvSpPr>
          <p:spPr>
            <a:xfrm>
              <a:off x="10159516" y="5779768"/>
              <a:ext cx="2017277" cy="646331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Health </a:t>
              </a:r>
            </a:p>
            <a:p>
              <a:pPr algn="ctr"/>
              <a:r>
                <a:rPr lang="en-US" dirty="0"/>
                <a:t>(Cholera, Malaria)</a:t>
              </a:r>
            </a:p>
          </p:txBody>
        </p:sp>
      </p:grp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0CF0A4FF-376E-6C28-9E28-982C84D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6983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5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00896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E6A0E0C1-4600-4AE5-DCC0-9EB879660C6A}"/>
              </a:ext>
            </a:extLst>
          </p:cNvPr>
          <p:cNvSpPr txBox="1"/>
          <p:nvPr/>
        </p:nvSpPr>
        <p:spPr>
          <a:xfrm>
            <a:off x="-89534" y="-68535"/>
            <a:ext cx="105485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IMPLICATION OF DROUGHT ON WATER RESOURCES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C0C37C-32F9-93A1-0664-9CAB3EF040AC}"/>
              </a:ext>
            </a:extLst>
          </p:cNvPr>
          <p:cNvSpPr txBox="1"/>
          <p:nvPr/>
        </p:nvSpPr>
        <p:spPr>
          <a:xfrm>
            <a:off x="1074197" y="825105"/>
            <a:ext cx="138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Inter Var"/>
              </a:rPr>
              <a:t>1950-2021</a:t>
            </a: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A44333-2A63-0E37-149F-2829D173070B}"/>
              </a:ext>
            </a:extLst>
          </p:cNvPr>
          <p:cNvSpPr txBox="1"/>
          <p:nvPr/>
        </p:nvSpPr>
        <p:spPr>
          <a:xfrm>
            <a:off x="291402" y="4019105"/>
            <a:ext cx="2087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  <a:t>https://public.emdat.be/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 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AB52189-EB24-A5F8-A841-C6BC8172D08D}"/>
              </a:ext>
            </a:extLst>
          </p:cNvPr>
          <p:cNvGrpSpPr/>
          <p:nvPr/>
        </p:nvGrpSpPr>
        <p:grpSpPr>
          <a:xfrm>
            <a:off x="106533" y="1105005"/>
            <a:ext cx="4088945" cy="2941977"/>
            <a:chOff x="106532" y="777767"/>
            <a:chExt cx="4677601" cy="353503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7EC9E83-5127-42E2-5C77-09A8D6E628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37"/>
            <a:stretch/>
          </p:blipFill>
          <p:spPr>
            <a:xfrm>
              <a:off x="186431" y="777767"/>
              <a:ext cx="4597702" cy="3535035"/>
            </a:xfrm>
            <a:prstGeom prst="rect">
              <a:avLst/>
            </a:prstGeom>
          </p:spPr>
        </p:pic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B7EC97D-9625-5381-AD87-A6186954D2F7}"/>
                </a:ext>
              </a:extLst>
            </p:cNvPr>
            <p:cNvSpPr/>
            <p:nvPr/>
          </p:nvSpPr>
          <p:spPr>
            <a:xfrm>
              <a:off x="106532" y="2787588"/>
              <a:ext cx="1589103" cy="15252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4" name="Picture 53" descr="A diagram of a drought&#10;&#10;Description automatically generated">
            <a:extLst>
              <a:ext uri="{FF2B5EF4-FFF2-40B4-BE49-F238E27FC236}">
                <a16:creationId xmlns:a16="http://schemas.microsoft.com/office/drawing/2014/main" id="{837DAC5D-4E61-0CD6-460B-EB48AC46A0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" t="1295" r="1529"/>
          <a:stretch/>
        </p:blipFill>
        <p:spPr>
          <a:xfrm>
            <a:off x="4195478" y="1065404"/>
            <a:ext cx="7996522" cy="4696288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EE741866-1315-71EB-F957-5328C4F5014E}"/>
              </a:ext>
            </a:extLst>
          </p:cNvPr>
          <p:cNvSpPr txBox="1"/>
          <p:nvPr/>
        </p:nvSpPr>
        <p:spPr>
          <a:xfrm>
            <a:off x="106533" y="4879694"/>
            <a:ext cx="499812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1600" dirty="0"/>
              <a:t>Droughts have become more frequent and intense in West Africa due to climate change and variability. 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1600" dirty="0"/>
              <a:t>These changes are driven by rising global temperatures and associated shifts in precipitation patterns. (AR6)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9F4882-90FA-865A-06D5-187746ED30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9631409-3B9C-EDFF-7A25-5D451BB6D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6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4027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F21FD-FAEE-802F-6766-CFEB7990C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600" y="-175480"/>
            <a:ext cx="8508443" cy="1135463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HEATSTRESS AND WATER RESOURCES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5E3FED-67AF-4BCA-495B-9E0EA659FA3D}"/>
              </a:ext>
            </a:extLst>
          </p:cNvPr>
          <p:cNvSpPr txBox="1"/>
          <p:nvPr/>
        </p:nvSpPr>
        <p:spPr>
          <a:xfrm>
            <a:off x="173895" y="674878"/>
            <a:ext cx="10310633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1600" dirty="0"/>
              <a:t>Observations reveal a significant rise in the frequency and intensity of heatwaves across West Africa, driven by anthropogenic climate change. (AR6)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1600" dirty="0"/>
              <a:t>Heat stress events will increase further under future warming scenarios, particularly in the Sahel and coastal regions.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7B6E56-6402-ED46-254B-CAA574CC64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62" t="2437" r="6459"/>
          <a:stretch/>
        </p:blipFill>
        <p:spPr>
          <a:xfrm>
            <a:off x="4610364" y="2118836"/>
            <a:ext cx="3427110" cy="436667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E8D124CB-0FEE-04EB-2DE5-ABE0E115EE17}"/>
              </a:ext>
            </a:extLst>
          </p:cNvPr>
          <p:cNvGrpSpPr/>
          <p:nvPr/>
        </p:nvGrpSpPr>
        <p:grpSpPr>
          <a:xfrm>
            <a:off x="8167580" y="1900478"/>
            <a:ext cx="3913107" cy="4374994"/>
            <a:chOff x="8203498" y="2359895"/>
            <a:chExt cx="3913107" cy="437499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3B7A1D4-DDAB-F8DE-5FF5-2031DA12E3A3}"/>
                </a:ext>
              </a:extLst>
            </p:cNvPr>
            <p:cNvSpPr txBox="1"/>
            <p:nvPr/>
          </p:nvSpPr>
          <p:spPr>
            <a:xfrm>
              <a:off x="8206311" y="5033531"/>
              <a:ext cx="3901582" cy="523220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Intensifying water scarcity</a:t>
              </a:r>
            </a:p>
            <a:p>
              <a:pPr algn="ctr"/>
              <a:r>
                <a:rPr lang="en-US" sz="1400" dirty="0"/>
                <a:t>competition over scarce resources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FB2446-85F6-7C33-EE2F-513FBEE63A03}"/>
                </a:ext>
              </a:extLst>
            </p:cNvPr>
            <p:cNvSpPr txBox="1"/>
            <p:nvPr/>
          </p:nvSpPr>
          <p:spPr>
            <a:xfrm>
              <a:off x="8203498" y="2748730"/>
              <a:ext cx="3904395" cy="1169551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Increased Evaporation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Reducing water availability,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Reduce Water Quality,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Decline in Groundwater Recharge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US" sz="1400" dirty="0"/>
                <a:t>Amplifying drought conditions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527CFA-8083-5E5E-6B89-B48D6A091E03}"/>
                </a:ext>
              </a:extLst>
            </p:cNvPr>
            <p:cNvSpPr txBox="1"/>
            <p:nvPr/>
          </p:nvSpPr>
          <p:spPr>
            <a:xfrm>
              <a:off x="8212210" y="4313154"/>
              <a:ext cx="3904395" cy="523220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Stress on Water-Dependent Sectors (</a:t>
              </a:r>
              <a:r>
                <a:rPr lang="en-US" sz="1400" dirty="0"/>
                <a:t>Domestic, Agriculture and hydropower</a:t>
              </a:r>
              <a:r>
                <a:rPr lang="en-US" sz="1400" b="1" dirty="0"/>
                <a:t>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CFB016E-A2DC-40BC-5365-D6CB897A97E9}"/>
                </a:ext>
              </a:extLst>
            </p:cNvPr>
            <p:cNvSpPr txBox="1"/>
            <p:nvPr/>
          </p:nvSpPr>
          <p:spPr>
            <a:xfrm>
              <a:off x="8864718" y="2359895"/>
              <a:ext cx="1844369" cy="369332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IMPLICATION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995FF93-FD79-E2CD-24B9-9B23F3CC61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84678" y="4848865"/>
              <a:ext cx="2224" cy="227395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9E11C6C-3408-6F37-272A-EEFE71C9B8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84678" y="4041787"/>
              <a:ext cx="2224" cy="227395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B3696E-5733-8872-CC45-0F38623BB6D9}"/>
                </a:ext>
              </a:extLst>
            </p:cNvPr>
            <p:cNvSpPr txBox="1"/>
            <p:nvPr/>
          </p:nvSpPr>
          <p:spPr>
            <a:xfrm>
              <a:off x="8599307" y="5780782"/>
              <a:ext cx="2791274" cy="954107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Compounding Risks 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US" sz="1400" dirty="0"/>
                <a:t>population growth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US" sz="1400" dirty="0"/>
                <a:t>urbanization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US" sz="1400" dirty="0"/>
                <a:t>infrastructure deficits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4016A21-6D1A-22FE-3DFA-497DE4F0B0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69427" y="5618306"/>
              <a:ext cx="0" cy="255532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9539519A-5B77-FAFD-C57A-338AE13F8441}"/>
              </a:ext>
            </a:extLst>
          </p:cNvPr>
          <p:cNvSpPr txBox="1"/>
          <p:nvPr/>
        </p:nvSpPr>
        <p:spPr>
          <a:xfrm>
            <a:off x="4751107" y="6387214"/>
            <a:ext cx="31140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Changes (2070–2100 minus Ref :2010) In heat stress indicators. (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Dajuma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et al., 2024)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BD96E4-EC0D-44D5-9B5F-43D5A3467530}"/>
              </a:ext>
            </a:extLst>
          </p:cNvPr>
          <p:cNvSpPr txBox="1"/>
          <p:nvPr/>
        </p:nvSpPr>
        <p:spPr>
          <a:xfrm>
            <a:off x="144086" y="2393958"/>
            <a:ext cx="4336172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Projected Heat Stress Under 1.5 °C and 2 °C Global Warming Scenarios Creates Unprecedented Discomfort for Humans in West Africa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Sylla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et al., 2018a)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Exposed population to heat stress will increase in future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Fotso-Nguemo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et al., 2023,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Dajuma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et al., 2024)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108C22E-1893-7552-4E68-FEC0B027F61E}"/>
              </a:ext>
            </a:extLst>
          </p:cNvPr>
          <p:cNvSpPr txBox="1"/>
          <p:nvPr/>
        </p:nvSpPr>
        <p:spPr>
          <a:xfrm>
            <a:off x="5367664" y="2021470"/>
            <a:ext cx="1143844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1" dirty="0"/>
              <a:t>Heat Index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7A5EEE3-7FD0-FB16-387D-62C4A06AF156}"/>
              </a:ext>
            </a:extLst>
          </p:cNvPr>
          <p:cNvSpPr txBox="1"/>
          <p:nvPr/>
        </p:nvSpPr>
        <p:spPr>
          <a:xfrm>
            <a:off x="6212446" y="1804319"/>
            <a:ext cx="150920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Universal Thermal Climate Index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2E8BE1-B2A2-D7A4-1923-2A5B704051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0522E03-9FDA-DD86-7CEE-5C12D29DF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7487" y="6395803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7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019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1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6325E3F-9590-6EF0-FAF6-F4DD39655300}"/>
              </a:ext>
            </a:extLst>
          </p:cNvPr>
          <p:cNvSpPr txBox="1"/>
          <p:nvPr/>
        </p:nvSpPr>
        <p:spPr>
          <a:xfrm>
            <a:off x="695418" y="834068"/>
            <a:ext cx="9703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climate change and poor management of water resources and services: Africa’s water stress.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46C25F-C1C8-D54C-E909-8E837D7C3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4839"/>
            <a:ext cx="4344553" cy="451030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57C4537-AB4C-4F85-BD87-38422C7E2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6532"/>
            <a:ext cx="10658383" cy="87889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CURRENT IMPACTS ON WATER RESOURCES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478409-2FEA-B399-698D-9536AB798AD1}"/>
              </a:ext>
            </a:extLst>
          </p:cNvPr>
          <p:cNvSpPr txBox="1"/>
          <p:nvPr/>
        </p:nvSpPr>
        <p:spPr>
          <a:xfrm>
            <a:off x="55115" y="5632540"/>
            <a:ext cx="43445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Risk=f</a:t>
            </a:r>
            <a:r>
              <a:rPr lang="en-US" dirty="0"/>
              <a:t>(</a:t>
            </a:r>
            <a:r>
              <a:rPr lang="en-US" sz="1400" dirty="0"/>
              <a:t>vulnerability to floods and droughts, water stress, and seasonal variability)</a:t>
            </a:r>
          </a:p>
        </p:txBody>
      </p:sp>
      <p:pic>
        <p:nvPicPr>
          <p:cNvPr id="4" name="Picture 3" descr="A map of africa with different colored areas&#10;&#10;Description automatically generated">
            <a:extLst>
              <a:ext uri="{FF2B5EF4-FFF2-40B4-BE49-F238E27FC236}">
                <a16:creationId xmlns:a16="http://schemas.microsoft.com/office/drawing/2014/main" id="{70D127D4-A3EB-506E-0F83-AABDA7B01C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43" y="1270102"/>
            <a:ext cx="4616389" cy="41024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D8E1ED6-2979-6102-DF3D-AC93DC09CDAC}"/>
              </a:ext>
            </a:extLst>
          </p:cNvPr>
          <p:cNvSpPr/>
          <p:nvPr/>
        </p:nvSpPr>
        <p:spPr>
          <a:xfrm>
            <a:off x="68268" y="2086253"/>
            <a:ext cx="2104008" cy="104756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DB4754-D252-D7C5-16BE-C1CA7233DA29}"/>
              </a:ext>
            </a:extLst>
          </p:cNvPr>
          <p:cNvSpPr/>
          <p:nvPr/>
        </p:nvSpPr>
        <p:spPr>
          <a:xfrm>
            <a:off x="7711529" y="2152426"/>
            <a:ext cx="2104008" cy="104756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F659B9-AD22-871C-48A5-B2A3C42C618B}"/>
              </a:ext>
            </a:extLst>
          </p:cNvPr>
          <p:cNvSpPr txBox="1"/>
          <p:nvPr/>
        </p:nvSpPr>
        <p:spPr>
          <a:xfrm>
            <a:off x="7265263" y="5372558"/>
            <a:ext cx="4344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Stress=f</a:t>
            </a:r>
            <a:r>
              <a:rPr lang="en-US" dirty="0"/>
              <a:t>(</a:t>
            </a:r>
            <a:r>
              <a:rPr lang="en-US" sz="1400" dirty="0"/>
              <a:t>water demand and availability)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338DDE-8E23-3E86-9FE2-09A4C3B1078B}"/>
              </a:ext>
            </a:extLst>
          </p:cNvPr>
          <p:cNvSpPr txBox="1"/>
          <p:nvPr/>
        </p:nvSpPr>
        <p:spPr>
          <a:xfrm>
            <a:off x="4261283" y="2086253"/>
            <a:ext cx="332024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The Water risk and stress indices vary according to the continent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Sahel: from Higher to extremely high risk and stress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Gulf of Guinea (Togo, Benin, Nigeria) higher risk and medium stress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Western coastal medium risk and from low to medium stress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9534F1-01F9-67A3-3955-7B0D4FCC279F}"/>
              </a:ext>
            </a:extLst>
          </p:cNvPr>
          <p:cNvSpPr txBox="1"/>
          <p:nvPr/>
        </p:nvSpPr>
        <p:spPr>
          <a:xfrm>
            <a:off x="4699616" y="5899027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UNEP., 2020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7C360F-9889-70A8-3FD8-26D3235EA3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C7B21BA4-5D8E-13AE-5901-65E66ACBC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8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1142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0ED0B01-41F2-17B1-D876-D7EBC447C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40" y="1542472"/>
            <a:ext cx="5863809" cy="46061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5D1EBC-348B-D438-2328-DE314A57DD16}"/>
              </a:ext>
            </a:extLst>
          </p:cNvPr>
          <p:cNvSpPr txBox="1"/>
          <p:nvPr/>
        </p:nvSpPr>
        <p:spPr>
          <a:xfrm>
            <a:off x="0" y="6148648"/>
            <a:ext cx="6137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1600" dirty="0"/>
              <a:t>Potential water availability for each river basin (</a:t>
            </a:r>
            <a:r>
              <a:rPr lang="en-US" sz="1600" dirty="0" err="1"/>
              <a:t>Sylla</a:t>
            </a:r>
            <a:r>
              <a:rPr lang="en-US" sz="1600" dirty="0"/>
              <a:t> et al., 2018b)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8EB01E-C235-4107-ADF3-135BAED91909}"/>
              </a:ext>
            </a:extLst>
          </p:cNvPr>
          <p:cNvSpPr txBox="1"/>
          <p:nvPr/>
        </p:nvSpPr>
        <p:spPr>
          <a:xfrm>
            <a:off x="-2" y="5519484"/>
            <a:ext cx="1438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Ref</a:t>
            </a:r>
            <a:r>
              <a:rPr lang="en-US" sz="1400" dirty="0"/>
              <a:t>: </a:t>
            </a:r>
            <a:r>
              <a:rPr lang="en-US" sz="1400" b="1" dirty="0"/>
              <a:t>1976–2005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819DC5-D1C6-8BDC-EFE9-8CDABB864837}"/>
              </a:ext>
            </a:extLst>
          </p:cNvPr>
          <p:cNvSpPr txBox="1"/>
          <p:nvPr/>
        </p:nvSpPr>
        <p:spPr>
          <a:xfrm>
            <a:off x="5983549" y="2261092"/>
            <a:ext cx="613743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Both RCP4.5 and RCP8.5 scenarios show significant reductions in water availability across all river basins (Senegal, Gambia, Niger, Volta, Chad) relative to historical periods. 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The impacts are more severe under RCP8.5, reflecting the higher greenhouse gas emissions and associated climate stress.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The decline intensifies in the latter period, particularly under RCP8.5, suggesting worsening conditions over time.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4213432-C16A-B83E-8DA4-E907B12FD15D}"/>
              </a:ext>
            </a:extLst>
          </p:cNvPr>
          <p:cNvSpPr txBox="1">
            <a:spLocks/>
          </p:cNvSpPr>
          <p:nvPr/>
        </p:nvSpPr>
        <p:spPr>
          <a:xfrm>
            <a:off x="280851" y="0"/>
            <a:ext cx="10658383" cy="878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FUTURE IMPACTS ON WATER RESOURCES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664FA9-AD0D-0924-52EB-19978334C156}"/>
              </a:ext>
            </a:extLst>
          </p:cNvPr>
          <p:cNvSpPr txBox="1"/>
          <p:nvPr/>
        </p:nvSpPr>
        <p:spPr>
          <a:xfrm>
            <a:off x="119740" y="1057477"/>
            <a:ext cx="6103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rPr>
              <a:t>Water availability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8F5B54-C003-9F80-6D68-4A94562F0F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72" y="-26757"/>
            <a:ext cx="1536192" cy="829056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0DFC9F04-E5E6-2D7E-4D07-87D2B30FA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F153934-3153-47F3-9280-962C6E620D51}" type="slidenum">
              <a:rPr lang="en-US" sz="2000" b="1" smtClean="0"/>
              <a:t>9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726262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4589</TotalTime>
  <Words>2848</Words>
  <Application>Microsoft Office PowerPoint</Application>
  <PresentationFormat>Widescreen</PresentationFormat>
  <Paragraphs>244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Algerian</vt:lpstr>
      <vt:lpstr>Aptos</vt:lpstr>
      <vt:lpstr>Aptos Display</vt:lpstr>
      <vt:lpstr>Arial</vt:lpstr>
      <vt:lpstr>Cambria</vt:lpstr>
      <vt:lpstr>Georgia</vt:lpstr>
      <vt:lpstr>Helvetica Neue</vt:lpstr>
      <vt:lpstr>HelveticaNeueLTPro-Roman</vt:lpstr>
      <vt:lpstr>Inter Var</vt:lpstr>
      <vt:lpstr>MuseoSans</vt:lpstr>
      <vt:lpstr>Open Sans</vt:lpstr>
      <vt:lpstr>Roboto</vt:lpstr>
      <vt:lpstr>Wingdings</vt:lpstr>
      <vt:lpstr>Office Theme</vt:lpstr>
      <vt:lpstr>PowerPoint Presentation</vt:lpstr>
      <vt:lpstr>WEST AFRICA REGION</vt:lpstr>
      <vt:lpstr>CLIMATE EXTREMES IN WEST AFRICA</vt:lpstr>
      <vt:lpstr>OBSERVED AND PROJECTED CLIMATE VARIABLES</vt:lpstr>
      <vt:lpstr>PowerPoint Presentation</vt:lpstr>
      <vt:lpstr>PowerPoint Presentation</vt:lpstr>
      <vt:lpstr>HEATSTRESS AND WATER RESOURCES </vt:lpstr>
      <vt:lpstr>CURRENT IMPACTS ON WATER RESOURCES</vt:lpstr>
      <vt:lpstr>PowerPoint Presentation</vt:lpstr>
      <vt:lpstr>PowerPoint Presentation</vt:lpstr>
      <vt:lpstr>FUTURE IMPACTS ON WATER RESOURCES: HYDROPOWER GENERATION</vt:lpstr>
      <vt:lpstr>PowerPoint Presentation</vt:lpstr>
      <vt:lpstr>CLIMATE-LAND-ENERGY-WATER NEXUS</vt:lpstr>
      <vt:lpstr>CLIMATE-LAND-ENERGY-WATER NEXUS</vt:lpstr>
      <vt:lpstr>KEY CHALLENGES</vt:lpstr>
      <vt:lpstr>CONCLUSION</vt:lpstr>
      <vt:lpstr>RECOMMANDATIONS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Obahoundje, Salomon (IWMI)</dc:creator>
  <cp:lastModifiedBy>Udumalagala, Yamuna (IWMI)</cp:lastModifiedBy>
  <cp:revision>16</cp:revision>
  <dcterms:created xsi:type="dcterms:W3CDTF">2024-12-09T18:01:41Z</dcterms:created>
  <dcterms:modified xsi:type="dcterms:W3CDTF">2024-12-17T09:32:14Z</dcterms:modified>
</cp:coreProperties>
</file>