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2.xml" ContentType="application/vnd.openxmlformats-officedocument.presentationml.notesSlide+xml"/>
  <Override PartName="/ppt/charts/chart2.xml" ContentType="application/vnd.openxmlformats-officedocument.drawingml.chart+xml"/>
  <Override PartName="/ppt/drawings/drawing2.xml" ContentType="application/vnd.openxmlformats-officedocument.drawingml.chartshapes+xml"/>
  <Override PartName="/ppt/notesSlides/notesSlide13.xml" ContentType="application/vnd.openxmlformats-officedocument.presentationml.notesSlide+xml"/>
  <Override PartName="/ppt/charts/chart3.xml" ContentType="application/vnd.openxmlformats-officedocument.drawingml.chart+xml"/>
  <Override PartName="/ppt/drawings/drawing3.xml" ContentType="application/vnd.openxmlformats-officedocument.drawingml.chartshape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58" r:id="rId1"/>
    <p:sldMasterId id="2147483648" r:id="rId2"/>
  </p:sldMasterIdLst>
  <p:notesMasterIdLst>
    <p:notesMasterId r:id="rId22"/>
  </p:notesMasterIdLst>
  <p:handoutMasterIdLst>
    <p:handoutMasterId r:id="rId23"/>
  </p:handoutMasterIdLst>
  <p:sldIdLst>
    <p:sldId id="698" r:id="rId3"/>
    <p:sldId id="758" r:id="rId4"/>
    <p:sldId id="757" r:id="rId5"/>
    <p:sldId id="756" r:id="rId6"/>
    <p:sldId id="753" r:id="rId7"/>
    <p:sldId id="770" r:id="rId8"/>
    <p:sldId id="759" r:id="rId9"/>
    <p:sldId id="760" r:id="rId10"/>
    <p:sldId id="761" r:id="rId11"/>
    <p:sldId id="763" r:id="rId12"/>
    <p:sldId id="762" r:id="rId13"/>
    <p:sldId id="766" r:id="rId14"/>
    <p:sldId id="768" r:id="rId15"/>
    <p:sldId id="771" r:id="rId16"/>
    <p:sldId id="764" r:id="rId17"/>
    <p:sldId id="767" r:id="rId18"/>
    <p:sldId id="769" r:id="rId19"/>
    <p:sldId id="755" r:id="rId20"/>
    <p:sldId id="772" r:id="rId21"/>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8" name="Author" initials="A" lastIdx="0" clrIdx="7"/>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68FECB-E1D1-48AA-A655-979F29196AD2}" v="50" dt="2022-12-07T20:56:24.9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72" autoAdjust="0"/>
    <p:restoredTop sz="90946" autoAdjust="0"/>
  </p:normalViewPr>
  <p:slideViewPr>
    <p:cSldViewPr snapToGrid="0" snapToObjects="1">
      <p:cViewPr varScale="1">
        <p:scale>
          <a:sx n="108" d="100"/>
          <a:sy n="108" d="100"/>
        </p:scale>
        <p:origin x="864" y="144"/>
      </p:cViewPr>
      <p:guideLst>
        <p:guide orient="horz" pos="2160"/>
        <p:guide pos="3840"/>
      </p:guideLst>
    </p:cSldViewPr>
  </p:slideViewPr>
  <p:notesTextViewPr>
    <p:cViewPr>
      <p:scale>
        <a:sx n="75" d="100"/>
        <a:sy n="75" d="100"/>
      </p:scale>
      <p:origin x="0" y="0"/>
    </p:cViewPr>
  </p:notesTextViewPr>
  <p:sorterViewPr>
    <p:cViewPr>
      <p:scale>
        <a:sx n="100" d="100"/>
        <a:sy n="100" d="100"/>
      </p:scale>
      <p:origin x="0" y="1842"/>
    </p:cViewPr>
  </p:sorterViewPr>
  <p:notesViewPr>
    <p:cSldViewPr snapToGrid="0" snapToObject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HP\Desktop\DOCUMENTS%20ILRI\Draft%20vaccin%20ILRI\Graphique%205th%20GREN.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HP\Desktop\DOCUMENTS%20ILRI\Draft%20vaccin%20ILRI\Graphique%205th%20GREN.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C:\Users\HP\Desktop\DOCUMENTS%20ILRI\Draft%20vaccin%20ILRI\Graphique%205th%20GRE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448227075712691"/>
          <c:y val="0.12551962558078297"/>
          <c:w val="0.82711936579425505"/>
          <c:h val="0.69368776313963987"/>
        </c:manualLayout>
      </c:layout>
      <c:lineChart>
        <c:grouping val="standard"/>
        <c:varyColors val="0"/>
        <c:ser>
          <c:idx val="0"/>
          <c:order val="0"/>
          <c:tx>
            <c:strRef>
              <c:f>Feuil2!$B$3</c:f>
              <c:strCache>
                <c:ptCount val="1"/>
                <c:pt idx="0">
                  <c:v>ILRI Vac under Lab T°32,5°C to 38,5°C</c:v>
                </c:pt>
              </c:strCache>
            </c:strRef>
          </c:tx>
          <c:marker>
            <c:symbol val="none"/>
          </c:marker>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Feuil2!$A$4:$A$18</c:f>
              <c:strCache>
                <c:ptCount val="15"/>
                <c:pt idx="0">
                  <c:v>Initial titer</c:v>
                </c:pt>
                <c:pt idx="1">
                  <c:v>Day 1</c:v>
                </c:pt>
                <c:pt idx="2">
                  <c:v>Day 2</c:v>
                </c:pt>
                <c:pt idx="3">
                  <c:v>Day 3</c:v>
                </c:pt>
                <c:pt idx="4">
                  <c:v>Day 4</c:v>
                </c:pt>
                <c:pt idx="5">
                  <c:v>Day 5</c:v>
                </c:pt>
                <c:pt idx="6">
                  <c:v>Day 6</c:v>
                </c:pt>
                <c:pt idx="7">
                  <c:v>Day 7</c:v>
                </c:pt>
                <c:pt idx="8">
                  <c:v>Day 8</c:v>
                </c:pt>
                <c:pt idx="9">
                  <c:v>Day 9</c:v>
                </c:pt>
                <c:pt idx="10">
                  <c:v>Day 10</c:v>
                </c:pt>
                <c:pt idx="11">
                  <c:v>Day 11</c:v>
                </c:pt>
                <c:pt idx="12">
                  <c:v>Day 12</c:v>
                </c:pt>
                <c:pt idx="13">
                  <c:v>Day 13</c:v>
                </c:pt>
                <c:pt idx="14">
                  <c:v>Day 14</c:v>
                </c:pt>
              </c:strCache>
            </c:strRef>
          </c:cat>
          <c:val>
            <c:numRef>
              <c:f>Feuil2!$B$4:$B$18</c:f>
              <c:numCache>
                <c:formatCode>General</c:formatCode>
                <c:ptCount val="15"/>
                <c:pt idx="0">
                  <c:v>5.66</c:v>
                </c:pt>
                <c:pt idx="1">
                  <c:v>5.45</c:v>
                </c:pt>
                <c:pt idx="2">
                  <c:v>5.3</c:v>
                </c:pt>
                <c:pt idx="3">
                  <c:v>5.25</c:v>
                </c:pt>
                <c:pt idx="4">
                  <c:v>5.0999999999999996</c:v>
                </c:pt>
                <c:pt idx="5">
                  <c:v>4.95</c:v>
                </c:pt>
                <c:pt idx="6">
                  <c:v>4.9000000000000004</c:v>
                </c:pt>
                <c:pt idx="7">
                  <c:v>4.8</c:v>
                </c:pt>
                <c:pt idx="8">
                  <c:v>4.6500000000000004</c:v>
                </c:pt>
                <c:pt idx="9">
                  <c:v>4.5</c:v>
                </c:pt>
                <c:pt idx="10">
                  <c:v>4.3499999999999996</c:v>
                </c:pt>
                <c:pt idx="11">
                  <c:v>4.2</c:v>
                </c:pt>
                <c:pt idx="12">
                  <c:v>4.1500000000000004</c:v>
                </c:pt>
                <c:pt idx="13">
                  <c:v>3.95</c:v>
                </c:pt>
                <c:pt idx="14">
                  <c:v>3.8</c:v>
                </c:pt>
              </c:numCache>
            </c:numRef>
          </c:val>
          <c:smooth val="0"/>
          <c:extLst>
            <c:ext xmlns:c16="http://schemas.microsoft.com/office/drawing/2014/chart" uri="{C3380CC4-5D6E-409C-BE32-E72D297353CC}">
              <c16:uniqueId val="{00000000-E0CE-493F-85DD-95897EF40654}"/>
            </c:ext>
          </c:extLst>
        </c:ser>
        <c:ser>
          <c:idx val="1"/>
          <c:order val="1"/>
          <c:tx>
            <c:strRef>
              <c:f>Feuil2!$C$3</c:f>
              <c:strCache>
                <c:ptCount val="1"/>
                <c:pt idx="0">
                  <c:v>ILRI Vac under Ice</c:v>
                </c:pt>
              </c:strCache>
            </c:strRef>
          </c:tx>
          <c:marker>
            <c:symbol val="none"/>
          </c:marker>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Feuil2!$A$4:$A$18</c:f>
              <c:strCache>
                <c:ptCount val="15"/>
                <c:pt idx="0">
                  <c:v>Initial titer</c:v>
                </c:pt>
                <c:pt idx="1">
                  <c:v>Day 1</c:v>
                </c:pt>
                <c:pt idx="2">
                  <c:v>Day 2</c:v>
                </c:pt>
                <c:pt idx="3">
                  <c:v>Day 3</c:v>
                </c:pt>
                <c:pt idx="4">
                  <c:v>Day 4</c:v>
                </c:pt>
                <c:pt idx="5">
                  <c:v>Day 5</c:v>
                </c:pt>
                <c:pt idx="6">
                  <c:v>Day 6</c:v>
                </c:pt>
                <c:pt idx="7">
                  <c:v>Day 7</c:v>
                </c:pt>
                <c:pt idx="8">
                  <c:v>Day 8</c:v>
                </c:pt>
                <c:pt idx="9">
                  <c:v>Day 9</c:v>
                </c:pt>
                <c:pt idx="10">
                  <c:v>Day 10</c:v>
                </c:pt>
                <c:pt idx="11">
                  <c:v>Day 11</c:v>
                </c:pt>
                <c:pt idx="12">
                  <c:v>Day 12</c:v>
                </c:pt>
                <c:pt idx="13">
                  <c:v>Day 13</c:v>
                </c:pt>
                <c:pt idx="14">
                  <c:v>Day 14</c:v>
                </c:pt>
              </c:strCache>
            </c:strRef>
          </c:cat>
          <c:val>
            <c:numRef>
              <c:f>Feuil2!$C$4:$C$18</c:f>
              <c:numCache>
                <c:formatCode>General</c:formatCode>
                <c:ptCount val="15"/>
                <c:pt idx="0">
                  <c:v>5.66</c:v>
                </c:pt>
                <c:pt idx="1">
                  <c:v>5.65</c:v>
                </c:pt>
                <c:pt idx="2">
                  <c:v>5.6</c:v>
                </c:pt>
                <c:pt idx="3">
                  <c:v>5.55</c:v>
                </c:pt>
                <c:pt idx="4">
                  <c:v>5.6</c:v>
                </c:pt>
                <c:pt idx="5">
                  <c:v>5.55</c:v>
                </c:pt>
                <c:pt idx="6">
                  <c:v>5.45</c:v>
                </c:pt>
                <c:pt idx="7">
                  <c:v>5.5</c:v>
                </c:pt>
                <c:pt idx="8">
                  <c:v>5.5</c:v>
                </c:pt>
                <c:pt idx="9">
                  <c:v>5.4</c:v>
                </c:pt>
                <c:pt idx="10">
                  <c:v>5.45</c:v>
                </c:pt>
                <c:pt idx="11">
                  <c:v>5.5</c:v>
                </c:pt>
                <c:pt idx="12">
                  <c:v>5.45</c:v>
                </c:pt>
                <c:pt idx="13">
                  <c:v>5.4</c:v>
                </c:pt>
                <c:pt idx="14">
                  <c:v>5.45</c:v>
                </c:pt>
              </c:numCache>
            </c:numRef>
          </c:val>
          <c:smooth val="0"/>
          <c:extLst>
            <c:ext xmlns:c16="http://schemas.microsoft.com/office/drawing/2014/chart" uri="{C3380CC4-5D6E-409C-BE32-E72D297353CC}">
              <c16:uniqueId val="{00000001-E0CE-493F-85DD-95897EF40654}"/>
            </c:ext>
          </c:extLst>
        </c:ser>
        <c:dLbls>
          <c:showLegendKey val="0"/>
          <c:showVal val="0"/>
          <c:showCatName val="0"/>
          <c:showSerName val="0"/>
          <c:showPercent val="0"/>
          <c:showBubbleSize val="0"/>
        </c:dLbls>
        <c:smooth val="0"/>
        <c:axId val="200688000"/>
        <c:axId val="200689536"/>
      </c:lineChart>
      <c:catAx>
        <c:axId val="200688000"/>
        <c:scaling>
          <c:orientation val="minMax"/>
        </c:scaling>
        <c:delete val="0"/>
        <c:axPos val="b"/>
        <c:numFmt formatCode="General" sourceLinked="0"/>
        <c:majorTickMark val="out"/>
        <c:minorTickMark val="none"/>
        <c:tickLblPos val="nextTo"/>
        <c:crossAx val="200689536"/>
        <c:crossesAt val="0.5"/>
        <c:auto val="1"/>
        <c:lblAlgn val="ctr"/>
        <c:lblOffset val="100"/>
        <c:noMultiLvlLbl val="0"/>
      </c:catAx>
      <c:valAx>
        <c:axId val="200689536"/>
        <c:scaling>
          <c:orientation val="minMax"/>
          <c:max val="6"/>
          <c:min val="1"/>
        </c:scaling>
        <c:delete val="0"/>
        <c:axPos val="l"/>
        <c:majorGridlines/>
        <c:numFmt formatCode="General" sourceLinked="1"/>
        <c:majorTickMark val="out"/>
        <c:minorTickMark val="none"/>
        <c:tickLblPos val="nextTo"/>
        <c:crossAx val="200688000"/>
        <c:crosses val="autoZero"/>
        <c:crossBetween val="between"/>
      </c:valAx>
    </c:plotArea>
    <c:legend>
      <c:legendPos val="r"/>
      <c:layout>
        <c:manualLayout>
          <c:xMode val="edge"/>
          <c:yMode val="edge"/>
          <c:x val="5.8082677165354354E-2"/>
          <c:y val="1.3121172353455824E-2"/>
          <c:w val="0.83080621172353453"/>
          <c:h val="0.11727617381160686"/>
        </c:manualLayout>
      </c:layout>
      <c:overlay val="0"/>
    </c:legend>
    <c:plotVisOnly val="1"/>
    <c:dispBlanksAs val="gap"/>
    <c:showDLblsOverMax val="0"/>
  </c:chart>
  <c:spPr>
    <a:ln>
      <a:solidFill>
        <a:schemeClr val="accent1"/>
      </a:solidFill>
    </a:ln>
  </c:sp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179396325459317"/>
          <c:y val="0.15788203557888597"/>
          <c:w val="0.84659405074365701"/>
          <c:h val="0.66963327500729075"/>
        </c:manualLayout>
      </c:layout>
      <c:lineChart>
        <c:grouping val="standard"/>
        <c:varyColors val="0"/>
        <c:ser>
          <c:idx val="0"/>
          <c:order val="0"/>
          <c:tx>
            <c:strRef>
              <c:f>Feuil3!$B$1</c:f>
              <c:strCache>
                <c:ptCount val="1"/>
                <c:pt idx="0">
                  <c:v>ILRI Vac incubation at 40°C</c:v>
                </c:pt>
              </c:strCache>
            </c:strRef>
          </c:tx>
          <c:marker>
            <c:symbol val="none"/>
          </c:marker>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Feuil3!$A$2:$A$9</c:f>
              <c:strCache>
                <c:ptCount val="6"/>
                <c:pt idx="0">
                  <c:v>Initial titer</c:v>
                </c:pt>
                <c:pt idx="1">
                  <c:v>Day 2</c:v>
                </c:pt>
                <c:pt idx="2">
                  <c:v>Day 4</c:v>
                </c:pt>
                <c:pt idx="3">
                  <c:v>Day 7</c:v>
                </c:pt>
                <c:pt idx="4">
                  <c:v>Day 10</c:v>
                </c:pt>
                <c:pt idx="5">
                  <c:v>Day 14</c:v>
                </c:pt>
              </c:strCache>
            </c:strRef>
          </c:cat>
          <c:val>
            <c:numRef>
              <c:f>Feuil3!$B$2:$B$9</c:f>
              <c:numCache>
                <c:formatCode>General</c:formatCode>
                <c:ptCount val="8"/>
                <c:pt idx="0">
                  <c:v>5.66</c:v>
                </c:pt>
                <c:pt idx="1">
                  <c:v>4.8499999999999996</c:v>
                </c:pt>
                <c:pt idx="2">
                  <c:v>4.7</c:v>
                </c:pt>
                <c:pt idx="3">
                  <c:v>4.5999999999999996</c:v>
                </c:pt>
                <c:pt idx="4">
                  <c:v>4.4000000000000004</c:v>
                </c:pt>
                <c:pt idx="5">
                  <c:v>4.3</c:v>
                </c:pt>
              </c:numCache>
            </c:numRef>
          </c:val>
          <c:smooth val="0"/>
          <c:extLst>
            <c:ext xmlns:c16="http://schemas.microsoft.com/office/drawing/2014/chart" uri="{C3380CC4-5D6E-409C-BE32-E72D297353CC}">
              <c16:uniqueId val="{00000000-4BDF-45D4-AF52-B20B60F289B8}"/>
            </c:ext>
          </c:extLst>
        </c:ser>
        <c:ser>
          <c:idx val="1"/>
          <c:order val="1"/>
          <c:tx>
            <c:strRef>
              <c:f>Feuil3!$C$1</c:f>
              <c:strCache>
                <c:ptCount val="1"/>
                <c:pt idx="0">
                  <c:v>ILRI Vac incubation at 45°C</c:v>
                </c:pt>
              </c:strCache>
            </c:strRef>
          </c:tx>
          <c:marker>
            <c:symbol val="none"/>
          </c:marker>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Feuil3!$A$2:$A$9</c:f>
              <c:strCache>
                <c:ptCount val="6"/>
                <c:pt idx="0">
                  <c:v>Initial titer</c:v>
                </c:pt>
                <c:pt idx="1">
                  <c:v>Day 2</c:v>
                </c:pt>
                <c:pt idx="2">
                  <c:v>Day 4</c:v>
                </c:pt>
                <c:pt idx="3">
                  <c:v>Day 7</c:v>
                </c:pt>
                <c:pt idx="4">
                  <c:v>Day 10</c:v>
                </c:pt>
                <c:pt idx="5">
                  <c:v>Day 14</c:v>
                </c:pt>
              </c:strCache>
            </c:strRef>
          </c:cat>
          <c:val>
            <c:numRef>
              <c:f>Feuil3!$C$2:$C$9</c:f>
              <c:numCache>
                <c:formatCode>General</c:formatCode>
                <c:ptCount val="8"/>
                <c:pt idx="0">
                  <c:v>5.66</c:v>
                </c:pt>
                <c:pt idx="1">
                  <c:v>4.45</c:v>
                </c:pt>
                <c:pt idx="2">
                  <c:v>4.0999999999999996</c:v>
                </c:pt>
                <c:pt idx="3">
                  <c:v>3.8</c:v>
                </c:pt>
                <c:pt idx="4">
                  <c:v>3.25</c:v>
                </c:pt>
                <c:pt idx="5">
                  <c:v>0</c:v>
                </c:pt>
              </c:numCache>
            </c:numRef>
          </c:val>
          <c:smooth val="0"/>
          <c:extLst>
            <c:ext xmlns:c16="http://schemas.microsoft.com/office/drawing/2014/chart" uri="{C3380CC4-5D6E-409C-BE32-E72D297353CC}">
              <c16:uniqueId val="{00000001-4BDF-45D4-AF52-B20B60F289B8}"/>
            </c:ext>
          </c:extLst>
        </c:ser>
        <c:dLbls>
          <c:showLegendKey val="0"/>
          <c:showVal val="0"/>
          <c:showCatName val="0"/>
          <c:showSerName val="0"/>
          <c:showPercent val="0"/>
          <c:showBubbleSize val="0"/>
        </c:dLbls>
        <c:smooth val="0"/>
        <c:axId val="208160256"/>
        <c:axId val="208161792"/>
      </c:lineChart>
      <c:catAx>
        <c:axId val="208160256"/>
        <c:scaling>
          <c:orientation val="minMax"/>
        </c:scaling>
        <c:delete val="0"/>
        <c:axPos val="b"/>
        <c:numFmt formatCode="General" sourceLinked="0"/>
        <c:majorTickMark val="out"/>
        <c:minorTickMark val="none"/>
        <c:tickLblPos val="nextTo"/>
        <c:crossAx val="208161792"/>
        <c:crossesAt val="0.5"/>
        <c:auto val="1"/>
        <c:lblAlgn val="ctr"/>
        <c:lblOffset val="100"/>
        <c:noMultiLvlLbl val="0"/>
      </c:catAx>
      <c:valAx>
        <c:axId val="208161792"/>
        <c:scaling>
          <c:orientation val="minMax"/>
          <c:max val="6"/>
          <c:min val="1"/>
        </c:scaling>
        <c:delete val="0"/>
        <c:axPos val="l"/>
        <c:majorGridlines/>
        <c:numFmt formatCode="General" sourceLinked="1"/>
        <c:majorTickMark val="out"/>
        <c:minorTickMark val="none"/>
        <c:tickLblPos val="nextTo"/>
        <c:crossAx val="208160256"/>
        <c:crosses val="autoZero"/>
        <c:crossBetween val="between"/>
      </c:valAx>
    </c:plotArea>
    <c:legend>
      <c:legendPos val="r"/>
      <c:layout>
        <c:manualLayout>
          <c:xMode val="edge"/>
          <c:yMode val="edge"/>
          <c:x val="4.8943569553805785E-2"/>
          <c:y val="2.7010061242344712E-2"/>
          <c:w val="0.82327865266841649"/>
          <c:h val="8.4868766404199464E-2"/>
        </c:manualLayout>
      </c:layout>
      <c:overlay val="0"/>
    </c:legend>
    <c:plotVisOnly val="1"/>
    <c:dispBlanksAs val="gap"/>
    <c:showDLblsOverMax val="0"/>
  </c:chart>
  <c:spPr>
    <a:ln>
      <a:solidFill>
        <a:schemeClr val="accent1"/>
      </a:solidFill>
    </a:ln>
  </c:sp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322227785110677"/>
          <c:y val="0.13010439036029586"/>
          <c:w val="0.78438729840850818"/>
          <c:h val="0.69741111906466235"/>
        </c:manualLayout>
      </c:layout>
      <c:lineChart>
        <c:grouping val="standard"/>
        <c:varyColors val="0"/>
        <c:ser>
          <c:idx val="0"/>
          <c:order val="0"/>
          <c:tx>
            <c:strRef>
              <c:f>Feuil1!$B$1</c:f>
              <c:strCache>
                <c:ptCount val="1"/>
                <c:pt idx="0">
                  <c:v>ILRI Suspension  vaccine under room T° </c:v>
                </c:pt>
              </c:strCache>
            </c:strRef>
          </c:tx>
          <c:marker>
            <c:symbol val="none"/>
          </c:marker>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Feuil1!$A$2:$A$7</c:f>
              <c:strCache>
                <c:ptCount val="6"/>
                <c:pt idx="0">
                  <c:v>Initial titer</c:v>
                </c:pt>
                <c:pt idx="1">
                  <c:v>1 hour</c:v>
                </c:pt>
                <c:pt idx="2">
                  <c:v>2 hours</c:v>
                </c:pt>
                <c:pt idx="3">
                  <c:v>3 hours</c:v>
                </c:pt>
                <c:pt idx="4">
                  <c:v>4 hours</c:v>
                </c:pt>
                <c:pt idx="5">
                  <c:v>5 hours</c:v>
                </c:pt>
              </c:strCache>
            </c:strRef>
          </c:cat>
          <c:val>
            <c:numRef>
              <c:f>Feuil1!$B$2:$B$7</c:f>
              <c:numCache>
                <c:formatCode>General</c:formatCode>
                <c:ptCount val="6"/>
                <c:pt idx="0">
                  <c:v>5.3</c:v>
                </c:pt>
                <c:pt idx="1">
                  <c:v>5.15</c:v>
                </c:pt>
                <c:pt idx="2">
                  <c:v>5.0999999999999996</c:v>
                </c:pt>
                <c:pt idx="3">
                  <c:v>4.9000000000000004</c:v>
                </c:pt>
                <c:pt idx="4">
                  <c:v>4.9000000000000004</c:v>
                </c:pt>
                <c:pt idx="5">
                  <c:v>4.75</c:v>
                </c:pt>
              </c:numCache>
            </c:numRef>
          </c:val>
          <c:smooth val="0"/>
          <c:extLst>
            <c:ext xmlns:c16="http://schemas.microsoft.com/office/drawing/2014/chart" uri="{C3380CC4-5D6E-409C-BE32-E72D297353CC}">
              <c16:uniqueId val="{00000000-0F82-49C5-AAE8-C2DC9301DC15}"/>
            </c:ext>
          </c:extLst>
        </c:ser>
        <c:ser>
          <c:idx val="1"/>
          <c:order val="1"/>
          <c:tx>
            <c:strRef>
              <c:f>Feuil1!$C$1</c:f>
              <c:strCache>
                <c:ptCount val="1"/>
                <c:pt idx="0">
                  <c:v>ILRI Suspension vaccine  under Ice</c:v>
                </c:pt>
              </c:strCache>
            </c:strRef>
          </c:tx>
          <c:marker>
            <c:symbol val="none"/>
          </c:marker>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Feuil1!$A$2:$A$7</c:f>
              <c:strCache>
                <c:ptCount val="6"/>
                <c:pt idx="0">
                  <c:v>Initial titer</c:v>
                </c:pt>
                <c:pt idx="1">
                  <c:v>1 hour</c:v>
                </c:pt>
                <c:pt idx="2">
                  <c:v>2 hours</c:v>
                </c:pt>
                <c:pt idx="3">
                  <c:v>3 hours</c:v>
                </c:pt>
                <c:pt idx="4">
                  <c:v>4 hours</c:v>
                </c:pt>
                <c:pt idx="5">
                  <c:v>5 hours</c:v>
                </c:pt>
              </c:strCache>
            </c:strRef>
          </c:cat>
          <c:val>
            <c:numRef>
              <c:f>Feuil1!$C$2:$C$7</c:f>
              <c:numCache>
                <c:formatCode>General</c:formatCode>
                <c:ptCount val="6"/>
                <c:pt idx="0">
                  <c:v>5.3</c:v>
                </c:pt>
                <c:pt idx="1">
                  <c:v>5.25</c:v>
                </c:pt>
                <c:pt idx="2">
                  <c:v>5.2</c:v>
                </c:pt>
                <c:pt idx="3">
                  <c:v>5.2</c:v>
                </c:pt>
                <c:pt idx="4">
                  <c:v>5.2</c:v>
                </c:pt>
                <c:pt idx="5">
                  <c:v>4.95</c:v>
                </c:pt>
              </c:numCache>
            </c:numRef>
          </c:val>
          <c:smooth val="0"/>
          <c:extLst>
            <c:ext xmlns:c16="http://schemas.microsoft.com/office/drawing/2014/chart" uri="{C3380CC4-5D6E-409C-BE32-E72D297353CC}">
              <c16:uniqueId val="{00000001-0F82-49C5-AAE8-C2DC9301DC15}"/>
            </c:ext>
          </c:extLst>
        </c:ser>
        <c:dLbls>
          <c:showLegendKey val="0"/>
          <c:showVal val="0"/>
          <c:showCatName val="0"/>
          <c:showSerName val="0"/>
          <c:showPercent val="0"/>
          <c:showBubbleSize val="0"/>
        </c:dLbls>
        <c:smooth val="0"/>
        <c:axId val="200723840"/>
        <c:axId val="200725632"/>
      </c:lineChart>
      <c:catAx>
        <c:axId val="200723840"/>
        <c:scaling>
          <c:orientation val="minMax"/>
        </c:scaling>
        <c:delete val="0"/>
        <c:axPos val="b"/>
        <c:numFmt formatCode="General" sourceLinked="0"/>
        <c:majorTickMark val="out"/>
        <c:minorTickMark val="none"/>
        <c:tickLblPos val="nextTo"/>
        <c:crossAx val="200725632"/>
        <c:crosses val="autoZero"/>
        <c:auto val="1"/>
        <c:lblAlgn val="ctr"/>
        <c:lblOffset val="100"/>
        <c:noMultiLvlLbl val="0"/>
      </c:catAx>
      <c:valAx>
        <c:axId val="200725632"/>
        <c:scaling>
          <c:orientation val="minMax"/>
        </c:scaling>
        <c:delete val="0"/>
        <c:axPos val="l"/>
        <c:majorGridlines/>
        <c:numFmt formatCode="General" sourceLinked="1"/>
        <c:majorTickMark val="out"/>
        <c:minorTickMark val="none"/>
        <c:tickLblPos val="nextTo"/>
        <c:crossAx val="200723840"/>
        <c:crosses val="autoZero"/>
        <c:crossBetween val="between"/>
      </c:valAx>
    </c:plotArea>
    <c:legend>
      <c:legendPos val="r"/>
      <c:layout>
        <c:manualLayout>
          <c:xMode val="edge"/>
          <c:yMode val="edge"/>
          <c:x val="0.11746832238839154"/>
          <c:y val="4.1129737815031188E-2"/>
          <c:w val="0.84905708661417312"/>
          <c:h val="5.372405153901217E-2"/>
        </c:manualLayout>
      </c:layout>
      <c:overlay val="0"/>
    </c:legend>
    <c:plotVisOnly val="1"/>
    <c:dispBlanksAs val="gap"/>
    <c:showDLblsOverMax val="0"/>
  </c:chart>
  <c:spPr>
    <a:ln>
      <a:solidFill>
        <a:schemeClr val="accent1"/>
      </a:solidFill>
    </a:ln>
  </c:sp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0.01111</cdr:x>
      <cdr:y>0.21073</cdr:y>
    </cdr:from>
    <cdr:to>
      <cdr:x>0.10747</cdr:x>
      <cdr:y>0.73372</cdr:y>
    </cdr:to>
    <cdr:sp macro="" textlink="">
      <cdr:nvSpPr>
        <cdr:cNvPr id="2" name="ZoneTexte 1"/>
        <cdr:cNvSpPr txBox="1"/>
      </cdr:nvSpPr>
      <cdr:spPr>
        <a:xfrm xmlns:a="http://schemas.openxmlformats.org/drawingml/2006/main" rot="16200000">
          <a:off x="-595708" y="1345009"/>
          <a:ext cx="1733550" cy="44053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fr-FR" sz="1100" b="1" dirty="0" err="1"/>
            <a:t>Titer</a:t>
          </a:r>
          <a:r>
            <a:rPr lang="fr-FR" sz="1100" dirty="0"/>
            <a:t>   </a:t>
          </a:r>
          <a:r>
            <a:rPr lang="fr-FR" sz="1100" b="1" dirty="0">
              <a:effectLst/>
              <a:latin typeface="+mn-lt"/>
              <a:ea typeface="+mn-ea"/>
              <a:cs typeface="+mn-cs"/>
            </a:rPr>
            <a:t>10</a:t>
          </a:r>
          <a:r>
            <a:rPr lang="fr-FR" sz="1200" b="1" baseline="30000" dirty="0">
              <a:effectLst/>
              <a:latin typeface="+mn-lt"/>
              <a:ea typeface="+mn-ea"/>
              <a:cs typeface="+mn-cs"/>
            </a:rPr>
            <a:t>y </a:t>
          </a:r>
          <a:r>
            <a:rPr lang="fr-FR" sz="1100" b="1" dirty="0">
              <a:effectLst/>
              <a:latin typeface="+mn-lt"/>
              <a:ea typeface="+mn-ea"/>
              <a:cs typeface="+mn-cs"/>
            </a:rPr>
            <a:t>TCID</a:t>
          </a:r>
          <a:r>
            <a:rPr lang="fr-FR" sz="1100" b="1" baseline="-25000" dirty="0">
              <a:effectLst/>
              <a:latin typeface="+mn-lt"/>
              <a:ea typeface="+mn-ea"/>
              <a:cs typeface="+mn-cs"/>
            </a:rPr>
            <a:t>50</a:t>
          </a:r>
          <a:r>
            <a:rPr lang="fr-FR" sz="1100" b="1" baseline="0" dirty="0">
              <a:effectLst/>
              <a:latin typeface="+mn-lt"/>
              <a:ea typeface="+mn-ea"/>
              <a:cs typeface="+mn-cs"/>
            </a:rPr>
            <a:t>/</a:t>
          </a:r>
          <a:r>
            <a:rPr lang="fr-FR" sz="1100" b="1" baseline="0" dirty="0" err="1">
              <a:effectLst/>
              <a:latin typeface="+mn-lt"/>
              <a:ea typeface="+mn-ea"/>
              <a:cs typeface="+mn-cs"/>
            </a:rPr>
            <a:t>vial</a:t>
          </a:r>
          <a:endParaRPr lang="fr-FR"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0.00655</cdr:x>
      <cdr:y>0.12616</cdr:y>
    </cdr:from>
    <cdr:to>
      <cdr:x>0.07641</cdr:x>
      <cdr:y>0.7581</cdr:y>
    </cdr:to>
    <cdr:sp macro="" textlink="">
      <cdr:nvSpPr>
        <cdr:cNvPr id="2" name="ZoneTexte 1"/>
        <cdr:cNvSpPr txBox="1"/>
      </cdr:nvSpPr>
      <cdr:spPr>
        <a:xfrm xmlns:a="http://schemas.openxmlformats.org/drawingml/2006/main" rot="16200000">
          <a:off x="-605233" y="992584"/>
          <a:ext cx="1733550" cy="44053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fr-FR" sz="1100" b="1"/>
            <a:t>Titer</a:t>
          </a:r>
          <a:r>
            <a:rPr lang="fr-FR" sz="1100"/>
            <a:t>   </a:t>
          </a:r>
          <a:r>
            <a:rPr lang="fr-FR" sz="1100" b="1">
              <a:effectLst/>
              <a:latin typeface="+mn-lt"/>
              <a:ea typeface="+mn-ea"/>
              <a:cs typeface="+mn-cs"/>
            </a:rPr>
            <a:t>10</a:t>
          </a:r>
          <a:r>
            <a:rPr lang="fr-FR" sz="1200" b="1" baseline="30000">
              <a:effectLst/>
              <a:latin typeface="+mn-lt"/>
              <a:ea typeface="+mn-ea"/>
              <a:cs typeface="+mn-cs"/>
            </a:rPr>
            <a:t>y </a:t>
          </a:r>
          <a:r>
            <a:rPr lang="fr-FR" sz="1100" b="1">
              <a:effectLst/>
              <a:latin typeface="+mn-lt"/>
              <a:ea typeface="+mn-ea"/>
              <a:cs typeface="+mn-cs"/>
            </a:rPr>
            <a:t>TCID</a:t>
          </a:r>
          <a:r>
            <a:rPr lang="fr-FR" sz="1100" b="1" baseline="-25000">
              <a:effectLst/>
              <a:latin typeface="+mn-lt"/>
              <a:ea typeface="+mn-ea"/>
              <a:cs typeface="+mn-cs"/>
            </a:rPr>
            <a:t>50</a:t>
          </a:r>
          <a:r>
            <a:rPr lang="fr-FR" sz="1100" b="1" baseline="0">
              <a:effectLst/>
              <a:latin typeface="+mn-lt"/>
              <a:ea typeface="+mn-ea"/>
              <a:cs typeface="+mn-cs"/>
            </a:rPr>
            <a:t>/vial</a:t>
          </a:r>
          <a:endParaRPr lang="fr-FR" sz="1100"/>
        </a:p>
      </cdr:txBody>
    </cdr:sp>
  </cdr:relSizeAnchor>
  <cdr:relSizeAnchor xmlns:cdr="http://schemas.openxmlformats.org/drawingml/2006/chartDrawing">
    <cdr:from>
      <cdr:x>0.275</cdr:x>
      <cdr:y>0.35133</cdr:y>
    </cdr:from>
    <cdr:to>
      <cdr:x>0.275</cdr:x>
      <cdr:y>0.72889</cdr:y>
    </cdr:to>
    <cdr:cxnSp macro="">
      <cdr:nvCxnSpPr>
        <cdr:cNvPr id="4" name="Straight Arrow Connector 3">
          <a:extLst xmlns:a="http://schemas.openxmlformats.org/drawingml/2006/main">
            <a:ext uri="{FF2B5EF4-FFF2-40B4-BE49-F238E27FC236}">
              <a16:creationId xmlns:a16="http://schemas.microsoft.com/office/drawing/2014/main" id="{4FA159B8-BA16-A8C8-4356-C0308A6BDBC9}"/>
            </a:ext>
          </a:extLst>
        </cdr:cNvPr>
        <cdr:cNvCxnSpPr>
          <a:cxnSpLocks xmlns:a="http://schemas.openxmlformats.org/drawingml/2006/main"/>
        </cdr:cNvCxnSpPr>
      </cdr:nvCxnSpPr>
      <cdr:spPr>
        <a:xfrm xmlns:a="http://schemas.openxmlformats.org/drawingml/2006/main" flipV="1">
          <a:off x="2933959" y="1342148"/>
          <a:ext cx="0" cy="1442400"/>
        </a:xfrm>
        <a:prstGeom xmlns:a="http://schemas.openxmlformats.org/drawingml/2006/main" prst="straightConnector1">
          <a:avLst/>
        </a:prstGeom>
        <a:ln xmlns:a="http://schemas.openxmlformats.org/drawingml/2006/main">
          <a:tailEnd type="triangle"/>
        </a:ln>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0.02999</cdr:x>
      <cdr:y>0.24731</cdr:y>
    </cdr:from>
    <cdr:to>
      <cdr:x>0.09682</cdr:x>
      <cdr:y>0.73656</cdr:y>
    </cdr:to>
    <cdr:sp macro="" textlink="">
      <cdr:nvSpPr>
        <cdr:cNvPr id="2" name="ZoneTexte 1"/>
        <cdr:cNvSpPr txBox="1"/>
      </cdr:nvSpPr>
      <cdr:spPr>
        <a:xfrm xmlns:a="http://schemas.openxmlformats.org/drawingml/2006/main" rot="16200000">
          <a:off x="-448861" y="1522809"/>
          <a:ext cx="1733550" cy="44053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fr-FR" sz="1100" b="1"/>
            <a:t>Titer</a:t>
          </a:r>
          <a:r>
            <a:rPr lang="fr-FR" sz="1100"/>
            <a:t>   </a:t>
          </a:r>
          <a:r>
            <a:rPr lang="fr-FR" sz="1100" b="1">
              <a:effectLst/>
              <a:latin typeface="+mn-lt"/>
              <a:ea typeface="+mn-ea"/>
              <a:cs typeface="+mn-cs"/>
            </a:rPr>
            <a:t>10</a:t>
          </a:r>
          <a:r>
            <a:rPr lang="fr-FR" sz="1200" b="1" baseline="30000">
              <a:effectLst/>
              <a:latin typeface="+mn-lt"/>
              <a:ea typeface="+mn-ea"/>
              <a:cs typeface="+mn-cs"/>
            </a:rPr>
            <a:t>y </a:t>
          </a:r>
          <a:r>
            <a:rPr lang="fr-FR" sz="1100" b="1">
              <a:effectLst/>
              <a:latin typeface="+mn-lt"/>
              <a:ea typeface="+mn-ea"/>
              <a:cs typeface="+mn-cs"/>
            </a:rPr>
            <a:t>TCID</a:t>
          </a:r>
          <a:r>
            <a:rPr lang="fr-FR" sz="1100" b="1" baseline="-25000">
              <a:effectLst/>
              <a:latin typeface="+mn-lt"/>
              <a:ea typeface="+mn-ea"/>
              <a:cs typeface="+mn-cs"/>
            </a:rPr>
            <a:t>50</a:t>
          </a:r>
          <a:r>
            <a:rPr lang="fr-FR" sz="1100" b="1" baseline="0">
              <a:effectLst/>
              <a:latin typeface="+mn-lt"/>
              <a:ea typeface="+mn-ea"/>
              <a:cs typeface="+mn-cs"/>
            </a:rPr>
            <a:t>/vial</a:t>
          </a:r>
          <a:endParaRPr lang="fr-FR" sz="110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5F9D455-E20F-1143-865E-3F66D2B04C86}"/>
              </a:ext>
            </a:extLst>
          </p:cNvPr>
          <p:cNvSpPr>
            <a:spLocks noGrp="1"/>
          </p:cNvSpPr>
          <p:nvPr>
            <p:ph type="hdr" sz="quarter"/>
          </p:nvPr>
        </p:nvSpPr>
        <p:spPr>
          <a:xfrm>
            <a:off x="0" y="0"/>
            <a:ext cx="3079750" cy="512763"/>
          </a:xfrm>
          <a:prstGeom prst="rect">
            <a:avLst/>
          </a:prstGeom>
        </p:spPr>
        <p:txBody>
          <a:bodyPr vert="horz" lIns="97219" tIns="48610" rIns="97219" bIns="48610" rtlCol="0"/>
          <a:lstStyle>
            <a:lvl1pPr algn="l" eaLnBrk="1" hangingPunct="1">
              <a:defRPr sz="1300">
                <a:latin typeface="Arial" pitchFamily="34" charset="0"/>
                <a:ea typeface="MS PGothic" pitchFamily="34" charset="-128"/>
                <a:cs typeface="+mn-cs"/>
              </a:defRPr>
            </a:lvl1pPr>
          </a:lstStyle>
          <a:p>
            <a:pPr>
              <a:defRPr/>
            </a:pPr>
            <a:endParaRPr lang="en-US"/>
          </a:p>
        </p:txBody>
      </p:sp>
      <p:sp>
        <p:nvSpPr>
          <p:cNvPr id="3" name="Date Placeholder 2">
            <a:extLst>
              <a:ext uri="{FF2B5EF4-FFF2-40B4-BE49-F238E27FC236}">
                <a16:creationId xmlns:a16="http://schemas.microsoft.com/office/drawing/2014/main" id="{50A70D17-C1D5-8045-850C-F66CD3D70AF0}"/>
              </a:ext>
            </a:extLst>
          </p:cNvPr>
          <p:cNvSpPr>
            <a:spLocks noGrp="1"/>
          </p:cNvSpPr>
          <p:nvPr>
            <p:ph type="dt" sz="quarter" idx="1"/>
          </p:nvPr>
        </p:nvSpPr>
        <p:spPr>
          <a:xfrm>
            <a:off x="4022725" y="0"/>
            <a:ext cx="3079750" cy="512763"/>
          </a:xfrm>
          <a:prstGeom prst="rect">
            <a:avLst/>
          </a:prstGeom>
        </p:spPr>
        <p:txBody>
          <a:bodyPr vert="horz" wrap="square" lIns="97219" tIns="48610" rIns="97219" bIns="48610" numCol="1" anchor="t" anchorCtr="0" compatLnSpc="1">
            <a:prstTxWarp prst="textNoShape">
              <a:avLst/>
            </a:prstTxWarp>
          </a:bodyPr>
          <a:lstStyle>
            <a:lvl1pPr algn="r" eaLnBrk="1" hangingPunct="1">
              <a:defRPr sz="1300">
                <a:latin typeface="Arial" pitchFamily="34" charset="0"/>
              </a:defRPr>
            </a:lvl1pPr>
          </a:lstStyle>
          <a:p>
            <a:pPr>
              <a:defRPr/>
            </a:pPr>
            <a:fld id="{04347779-37AA-D947-AAF6-7E9E7DB5D0DE}" type="datetimeFigureOut">
              <a:rPr lang="en-US"/>
              <a:pPr>
                <a:defRPr/>
              </a:pPr>
              <a:t>12/16/2022</a:t>
            </a:fld>
            <a:endParaRPr lang="en-US"/>
          </a:p>
        </p:txBody>
      </p:sp>
      <p:sp>
        <p:nvSpPr>
          <p:cNvPr id="4" name="Footer Placeholder 3">
            <a:extLst>
              <a:ext uri="{FF2B5EF4-FFF2-40B4-BE49-F238E27FC236}">
                <a16:creationId xmlns:a16="http://schemas.microsoft.com/office/drawing/2014/main" id="{81B1FB55-ECEA-5A49-ABA1-7D7195A66CB1}"/>
              </a:ext>
            </a:extLst>
          </p:cNvPr>
          <p:cNvSpPr>
            <a:spLocks noGrp="1"/>
          </p:cNvSpPr>
          <p:nvPr>
            <p:ph type="ftr" sz="quarter" idx="2"/>
          </p:nvPr>
        </p:nvSpPr>
        <p:spPr>
          <a:xfrm>
            <a:off x="0" y="9720263"/>
            <a:ext cx="3079750" cy="512762"/>
          </a:xfrm>
          <a:prstGeom prst="rect">
            <a:avLst/>
          </a:prstGeom>
        </p:spPr>
        <p:txBody>
          <a:bodyPr vert="horz" lIns="97219" tIns="48610" rIns="97219" bIns="48610" rtlCol="0" anchor="b"/>
          <a:lstStyle>
            <a:lvl1pPr algn="l" eaLnBrk="1" hangingPunct="1">
              <a:defRPr sz="1300">
                <a:latin typeface="Arial" pitchFamily="34" charset="0"/>
                <a:ea typeface="MS PGothic" pitchFamily="34" charset="-128"/>
                <a:cs typeface="+mn-cs"/>
              </a:defRPr>
            </a:lvl1pPr>
          </a:lstStyle>
          <a:p>
            <a:pPr>
              <a:defRPr/>
            </a:pPr>
            <a:endParaRPr lang="en-US"/>
          </a:p>
        </p:txBody>
      </p:sp>
      <p:sp>
        <p:nvSpPr>
          <p:cNvPr id="5" name="Slide Number Placeholder 4">
            <a:extLst>
              <a:ext uri="{FF2B5EF4-FFF2-40B4-BE49-F238E27FC236}">
                <a16:creationId xmlns:a16="http://schemas.microsoft.com/office/drawing/2014/main" id="{637A7BE0-DD17-5D44-B911-B8340A1CAFC8}"/>
              </a:ext>
            </a:extLst>
          </p:cNvPr>
          <p:cNvSpPr>
            <a:spLocks noGrp="1"/>
          </p:cNvSpPr>
          <p:nvPr>
            <p:ph type="sldNum" sz="quarter" idx="3"/>
          </p:nvPr>
        </p:nvSpPr>
        <p:spPr>
          <a:xfrm>
            <a:off x="4022725" y="9720263"/>
            <a:ext cx="3079750" cy="512762"/>
          </a:xfrm>
          <a:prstGeom prst="rect">
            <a:avLst/>
          </a:prstGeom>
        </p:spPr>
        <p:txBody>
          <a:bodyPr vert="horz" wrap="square" lIns="97219" tIns="48610" rIns="97219" bIns="48610" numCol="1" anchor="b" anchorCtr="0" compatLnSpc="1">
            <a:prstTxWarp prst="textNoShape">
              <a:avLst/>
            </a:prstTxWarp>
          </a:bodyPr>
          <a:lstStyle>
            <a:lvl1pPr algn="r" eaLnBrk="1" hangingPunct="1">
              <a:defRPr sz="1300">
                <a:latin typeface="Arial" pitchFamily="34" charset="0"/>
              </a:defRPr>
            </a:lvl1pPr>
          </a:lstStyle>
          <a:p>
            <a:pPr>
              <a:defRPr/>
            </a:pPr>
            <a:fld id="{3257A9F1-99FB-DB4B-BD3D-40FBB7E245D1}"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36B57CD-3699-B446-887D-14FAEE943457}"/>
              </a:ext>
            </a:extLst>
          </p:cNvPr>
          <p:cNvSpPr>
            <a:spLocks noGrp="1"/>
          </p:cNvSpPr>
          <p:nvPr>
            <p:ph type="hdr" sz="quarter"/>
          </p:nvPr>
        </p:nvSpPr>
        <p:spPr>
          <a:xfrm>
            <a:off x="0" y="0"/>
            <a:ext cx="3079750" cy="512763"/>
          </a:xfrm>
          <a:prstGeom prst="rect">
            <a:avLst/>
          </a:prstGeom>
        </p:spPr>
        <p:txBody>
          <a:bodyPr vert="horz" lIns="97219" tIns="48610" rIns="97219" bIns="48610" rtlCol="0"/>
          <a:lstStyle>
            <a:lvl1pPr algn="l" eaLnBrk="1" fontAlgn="auto" hangingPunct="1">
              <a:spcBef>
                <a:spcPts val="0"/>
              </a:spcBef>
              <a:spcAft>
                <a:spcPts val="0"/>
              </a:spcAft>
              <a:defRPr sz="1300">
                <a:latin typeface="+mn-lt"/>
                <a:ea typeface="+mn-ea"/>
                <a:cs typeface="+mn-cs"/>
              </a:defRPr>
            </a:lvl1pPr>
          </a:lstStyle>
          <a:p>
            <a:pPr>
              <a:defRPr/>
            </a:pPr>
            <a:endParaRPr lang="en-GB"/>
          </a:p>
        </p:txBody>
      </p:sp>
      <p:sp>
        <p:nvSpPr>
          <p:cNvPr id="3" name="Date Placeholder 2">
            <a:extLst>
              <a:ext uri="{FF2B5EF4-FFF2-40B4-BE49-F238E27FC236}">
                <a16:creationId xmlns:a16="http://schemas.microsoft.com/office/drawing/2014/main" id="{42C7B7FF-70BD-C743-84C4-C232CDF413A8}"/>
              </a:ext>
            </a:extLst>
          </p:cNvPr>
          <p:cNvSpPr>
            <a:spLocks noGrp="1"/>
          </p:cNvSpPr>
          <p:nvPr>
            <p:ph type="dt" idx="1"/>
          </p:nvPr>
        </p:nvSpPr>
        <p:spPr>
          <a:xfrm>
            <a:off x="4022725" y="0"/>
            <a:ext cx="3079750" cy="512763"/>
          </a:xfrm>
          <a:prstGeom prst="rect">
            <a:avLst/>
          </a:prstGeom>
        </p:spPr>
        <p:txBody>
          <a:bodyPr vert="horz" wrap="square" lIns="97219" tIns="48610" rIns="97219" bIns="48610" numCol="1" anchor="t" anchorCtr="0" compatLnSpc="1">
            <a:prstTxWarp prst="textNoShape">
              <a:avLst/>
            </a:prstTxWarp>
          </a:bodyPr>
          <a:lstStyle>
            <a:lvl1pPr algn="r" eaLnBrk="1" hangingPunct="1">
              <a:defRPr sz="1300">
                <a:latin typeface="Calibri" pitchFamily="34" charset="0"/>
                <a:cs typeface="Arial" pitchFamily="34" charset="0"/>
              </a:defRPr>
            </a:lvl1pPr>
          </a:lstStyle>
          <a:p>
            <a:pPr>
              <a:defRPr/>
            </a:pPr>
            <a:fld id="{4496B698-5046-3948-9288-F49EAC66328B}" type="datetimeFigureOut">
              <a:rPr lang="en-GB"/>
              <a:pPr>
                <a:defRPr/>
              </a:pPr>
              <a:t>16/12/2022</a:t>
            </a:fld>
            <a:endParaRPr lang="en-GB"/>
          </a:p>
        </p:txBody>
      </p:sp>
      <p:sp>
        <p:nvSpPr>
          <p:cNvPr id="4" name="Slide Image Placeholder 3">
            <a:extLst>
              <a:ext uri="{FF2B5EF4-FFF2-40B4-BE49-F238E27FC236}">
                <a16:creationId xmlns:a16="http://schemas.microsoft.com/office/drawing/2014/main" id="{D30467B5-C785-3442-9EB3-C25751C63B41}"/>
              </a:ext>
            </a:extLst>
          </p:cNvPr>
          <p:cNvSpPr>
            <a:spLocks noGrp="1" noRot="1" noChangeAspect="1"/>
          </p:cNvSpPr>
          <p:nvPr>
            <p:ph type="sldImg" idx="2"/>
          </p:nvPr>
        </p:nvSpPr>
        <p:spPr>
          <a:xfrm>
            <a:off x="141288" y="766763"/>
            <a:ext cx="6821487" cy="3838575"/>
          </a:xfrm>
          <a:prstGeom prst="rect">
            <a:avLst/>
          </a:prstGeom>
          <a:noFill/>
          <a:ln w="12700">
            <a:solidFill>
              <a:prstClr val="black"/>
            </a:solidFill>
          </a:ln>
        </p:spPr>
        <p:txBody>
          <a:bodyPr vert="horz" lIns="97219" tIns="48610" rIns="97219" bIns="48610" rtlCol="0" anchor="ctr"/>
          <a:lstStyle/>
          <a:p>
            <a:pPr lvl="0"/>
            <a:endParaRPr lang="en-GB" noProof="0"/>
          </a:p>
        </p:txBody>
      </p:sp>
      <p:sp>
        <p:nvSpPr>
          <p:cNvPr id="5" name="Notes Placeholder 4">
            <a:extLst>
              <a:ext uri="{FF2B5EF4-FFF2-40B4-BE49-F238E27FC236}">
                <a16:creationId xmlns:a16="http://schemas.microsoft.com/office/drawing/2014/main" id="{43245AF0-049D-6843-BCDE-857D7D9B7D01}"/>
              </a:ext>
            </a:extLst>
          </p:cNvPr>
          <p:cNvSpPr>
            <a:spLocks noGrp="1"/>
          </p:cNvSpPr>
          <p:nvPr>
            <p:ph type="body" sz="quarter" idx="3"/>
          </p:nvPr>
        </p:nvSpPr>
        <p:spPr>
          <a:xfrm>
            <a:off x="709613" y="4860925"/>
            <a:ext cx="5684837" cy="4605338"/>
          </a:xfrm>
          <a:prstGeom prst="rect">
            <a:avLst/>
          </a:prstGeom>
        </p:spPr>
        <p:txBody>
          <a:bodyPr vert="horz" lIns="97219" tIns="48610" rIns="97219" bIns="4861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C3415AEE-B83F-FF4A-9B4F-D43EDE35AA83}"/>
              </a:ext>
            </a:extLst>
          </p:cNvPr>
          <p:cNvSpPr>
            <a:spLocks noGrp="1"/>
          </p:cNvSpPr>
          <p:nvPr>
            <p:ph type="ftr" sz="quarter" idx="4"/>
          </p:nvPr>
        </p:nvSpPr>
        <p:spPr>
          <a:xfrm>
            <a:off x="0" y="9720263"/>
            <a:ext cx="3079750" cy="512762"/>
          </a:xfrm>
          <a:prstGeom prst="rect">
            <a:avLst/>
          </a:prstGeom>
        </p:spPr>
        <p:txBody>
          <a:bodyPr vert="horz" lIns="97219" tIns="48610" rIns="97219" bIns="48610" rtlCol="0" anchor="b"/>
          <a:lstStyle>
            <a:lvl1pPr algn="l" eaLnBrk="1" fontAlgn="auto" hangingPunct="1">
              <a:spcBef>
                <a:spcPts val="0"/>
              </a:spcBef>
              <a:spcAft>
                <a:spcPts val="0"/>
              </a:spcAft>
              <a:defRPr sz="1300">
                <a:latin typeface="+mn-lt"/>
                <a:ea typeface="+mn-ea"/>
                <a:cs typeface="+mn-cs"/>
              </a:defRPr>
            </a:lvl1pPr>
          </a:lstStyle>
          <a:p>
            <a:pPr>
              <a:defRPr/>
            </a:pPr>
            <a:endParaRPr lang="en-GB"/>
          </a:p>
        </p:txBody>
      </p:sp>
      <p:sp>
        <p:nvSpPr>
          <p:cNvPr id="7" name="Slide Number Placeholder 6">
            <a:extLst>
              <a:ext uri="{FF2B5EF4-FFF2-40B4-BE49-F238E27FC236}">
                <a16:creationId xmlns:a16="http://schemas.microsoft.com/office/drawing/2014/main" id="{EB06ACBC-B154-C64C-8D46-85A4FCCABB0C}"/>
              </a:ext>
            </a:extLst>
          </p:cNvPr>
          <p:cNvSpPr>
            <a:spLocks noGrp="1"/>
          </p:cNvSpPr>
          <p:nvPr>
            <p:ph type="sldNum" sz="quarter" idx="5"/>
          </p:nvPr>
        </p:nvSpPr>
        <p:spPr>
          <a:xfrm>
            <a:off x="4022725" y="9720263"/>
            <a:ext cx="3079750" cy="512762"/>
          </a:xfrm>
          <a:prstGeom prst="rect">
            <a:avLst/>
          </a:prstGeom>
        </p:spPr>
        <p:txBody>
          <a:bodyPr vert="horz" wrap="square" lIns="97219" tIns="48610" rIns="97219" bIns="48610" numCol="1" anchor="b" anchorCtr="0" compatLnSpc="1">
            <a:prstTxWarp prst="textNoShape">
              <a:avLst/>
            </a:prstTxWarp>
          </a:bodyPr>
          <a:lstStyle>
            <a:lvl1pPr algn="r" eaLnBrk="1" hangingPunct="1">
              <a:defRPr sz="1300">
                <a:latin typeface="Calibri" pitchFamily="34" charset="0"/>
                <a:cs typeface="Arial" pitchFamily="34" charset="0"/>
              </a:defRPr>
            </a:lvl1pPr>
          </a:lstStyle>
          <a:p>
            <a:pPr>
              <a:defRPr/>
            </a:pPr>
            <a:fld id="{88ACC6E4-9882-8C47-A496-56DAC1B28245}" type="slidenum">
              <a:rPr lang="en-GB"/>
              <a:pPr>
                <a:defRPr/>
              </a:pPr>
              <a:t>‹#›</a:t>
            </a:fld>
            <a:endParaRPr lang="en-GB"/>
          </a:p>
        </p:txBody>
      </p:sp>
    </p:spTree>
    <p:extLst>
      <p:ext uri="{BB962C8B-B14F-4D97-AF65-F5344CB8AC3E}">
        <p14:creationId xmlns:p14="http://schemas.microsoft.com/office/powerpoint/2010/main" val="262909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a:extLst>
              <a:ext uri="{FF2B5EF4-FFF2-40B4-BE49-F238E27FC236}">
                <a16:creationId xmlns:a16="http://schemas.microsoft.com/office/drawing/2014/main" id="{D25563B9-0159-024A-AD2F-23CF5138E98E}"/>
              </a:ext>
            </a:extLst>
          </p:cNvPr>
          <p:cNvSpPr>
            <a:spLocks noGrp="1" noRot="1" noChangeAspect="1" noChangeArrowheads="1" noTextEdit="1"/>
          </p:cNvSpPr>
          <p:nvPr>
            <p:ph type="sldImg"/>
          </p:nvPr>
        </p:nvSpPr>
        <p:spPr bwMode="auto">
          <a:xfrm>
            <a:off x="141288" y="766763"/>
            <a:ext cx="6821487" cy="3838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8" name="Notes Placeholder 2">
            <a:extLst>
              <a:ext uri="{FF2B5EF4-FFF2-40B4-BE49-F238E27FC236}">
                <a16:creationId xmlns:a16="http://schemas.microsoft.com/office/drawing/2014/main" id="{2AF3F4A4-15DF-3E4B-9541-44C1F0EF8D8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x-none" altLang="x-none"/>
          </a:p>
        </p:txBody>
      </p:sp>
      <p:sp>
        <p:nvSpPr>
          <p:cNvPr id="24579" name="Slide Number Placeholder 3">
            <a:extLst>
              <a:ext uri="{FF2B5EF4-FFF2-40B4-BE49-F238E27FC236}">
                <a16:creationId xmlns:a16="http://schemas.microsoft.com/office/drawing/2014/main" id="{11FED1E8-989D-A74F-86EA-62E8223E456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D01CC4C-12AA-4A46-8A38-3357CDFDA867}" type="slidenum">
              <a:rPr lang="en-GB" altLang="x-none" smtClean="0">
                <a:latin typeface="Calibri" panose="020F0502020204030204" pitchFamily="34" charset="0"/>
              </a:rPr>
              <a:pPr/>
              <a:t>1</a:t>
            </a:fld>
            <a:endParaRPr lang="en-GB" altLang="x-none">
              <a:latin typeface="Calibri" panose="020F0502020204030204" pitchFamily="34" charset="0"/>
            </a:endParaRPr>
          </a:p>
        </p:txBody>
      </p:sp>
    </p:spTree>
    <p:extLst>
      <p:ext uri="{BB962C8B-B14F-4D97-AF65-F5344CB8AC3E}">
        <p14:creationId xmlns:p14="http://schemas.microsoft.com/office/powerpoint/2010/main" val="34747187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La PAP est définie comme étant le prix maximum qu’un acheteur consent à payer pour une quantité donnée d’un bien ou d’un service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Cependant pour cette étude, c’est la méthode fondée sur l’expression des éleveurs utilisant l’évaluation contingente (« </a:t>
            </a:r>
            <a:r>
              <a:rPr lang="fr-FR" sz="1200" b="0" i="0" u="none" strike="noStrike" kern="1200" baseline="0" dirty="0" err="1">
                <a:solidFill>
                  <a:schemeClr val="tx1"/>
                </a:solidFill>
                <a:latin typeface="+mn-lt"/>
                <a:ea typeface="MS PGothic" pitchFamily="34" charset="-128"/>
                <a:cs typeface="MS PGothic" charset="0"/>
              </a:rPr>
              <a:t>closed-ended</a:t>
            </a:r>
            <a:r>
              <a:rPr lang="fr-FR" sz="1200" b="0" i="0" u="none" strike="noStrike" kern="1200" baseline="0" dirty="0">
                <a:solidFill>
                  <a:schemeClr val="tx1"/>
                </a:solidFill>
                <a:latin typeface="+mn-lt"/>
                <a:ea typeface="MS PGothic" pitchFamily="34" charset="-128"/>
                <a:cs typeface="MS PGothic" charset="0"/>
              </a:rPr>
              <a:t> contingent valuation ») au travers d’une enquête (PAP déclarée)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rPr>
              <a:t>Collecte : ODK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rPr>
              <a:t>Analyse : SPSS et EXCEL</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quatre séquences de réponse ont été possibles : « oui-oui » ; « oui-non » ; « non-oui » ; « non-non ». En fonction des différentes réponses émises, la propension à payer pour la vaccination a ainsi été déterminée en la classant entre différentes fourchettes. Ainsi pour « oui-oui », la propension à payer des éleveurs est supérieure à l’offre la plus élevée ; pour « oui-non », la PAP se situe entre l’offre initiale et la deuxième offre ; pour « non -oui », la PAP se situe en dessous de l’offre initiale ; pour « non-non », la PAP est inférieure à l’offre la plus faible. </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11</a:t>
            </a:fld>
            <a:endParaRPr lang="en-GB"/>
          </a:p>
        </p:txBody>
      </p:sp>
    </p:spTree>
    <p:extLst>
      <p:ext uri="{BB962C8B-B14F-4D97-AF65-F5344CB8AC3E}">
        <p14:creationId xmlns:p14="http://schemas.microsoft.com/office/powerpoint/2010/main" val="36178955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La PAP est définie comme étant le prix maximum qu’un acheteur consent à payer pour une quantité donnée d’un bien ou d’un service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Cependant pour cette étude, c’est la méthode fondée sur l’expression des éleveurs utilisant l’évaluation contingente (« </a:t>
            </a:r>
            <a:r>
              <a:rPr lang="fr-FR" sz="1200" b="0" i="0" u="none" strike="noStrike" kern="1200" baseline="0" dirty="0" err="1">
                <a:solidFill>
                  <a:schemeClr val="tx1"/>
                </a:solidFill>
                <a:latin typeface="+mn-lt"/>
                <a:ea typeface="MS PGothic" pitchFamily="34" charset="-128"/>
                <a:cs typeface="MS PGothic" charset="0"/>
              </a:rPr>
              <a:t>closed-ended</a:t>
            </a:r>
            <a:r>
              <a:rPr lang="fr-FR" sz="1200" b="0" i="0" u="none" strike="noStrike" kern="1200" baseline="0" dirty="0">
                <a:solidFill>
                  <a:schemeClr val="tx1"/>
                </a:solidFill>
                <a:latin typeface="+mn-lt"/>
                <a:ea typeface="MS PGothic" pitchFamily="34" charset="-128"/>
                <a:cs typeface="MS PGothic" charset="0"/>
              </a:rPr>
              <a:t> contingent valuation ») au travers d’une enquête (PAP déclarée)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rPr>
              <a:t>Collecte : ODK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rPr>
              <a:t>Analyse : SPSS et EXCEL</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quatre séquences de réponse ont été possibles : « oui-oui » ; « oui-non » ; « non-oui » ; « non-non ». En fonction des différentes réponses émises, la propension à payer pour la vaccination a ainsi été déterminée en la classant entre différentes fourchettes. Ainsi pour « oui-oui », la propension à payer des éleveurs est supérieure à l’offre la plus élevée ; pour « oui-non », la PAP se situe entre l’offre initiale et la deuxième offre ; pour « non -oui », la PAP se situe en dessous de l’offre initiale ; pour « non-non », la PAP est inférieure à l’offre la plus faible. </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12</a:t>
            </a:fld>
            <a:endParaRPr lang="en-GB"/>
          </a:p>
        </p:txBody>
      </p:sp>
    </p:spTree>
    <p:extLst>
      <p:ext uri="{BB962C8B-B14F-4D97-AF65-F5344CB8AC3E}">
        <p14:creationId xmlns:p14="http://schemas.microsoft.com/office/powerpoint/2010/main" val="36178955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La PAP est définie comme étant le prix maximum qu’un acheteur consent à payer pour une quantité donnée d’un bien ou d’un service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Cependant pour cette étude, c’est la méthode fondée sur l’expression des éleveurs utilisant l’évaluation contingente (« </a:t>
            </a:r>
            <a:r>
              <a:rPr lang="fr-FR" sz="1200" b="0" i="0" u="none" strike="noStrike" kern="1200" baseline="0" dirty="0" err="1">
                <a:solidFill>
                  <a:schemeClr val="tx1"/>
                </a:solidFill>
                <a:latin typeface="+mn-lt"/>
                <a:ea typeface="MS PGothic" pitchFamily="34" charset="-128"/>
                <a:cs typeface="MS PGothic" charset="0"/>
              </a:rPr>
              <a:t>closed-ended</a:t>
            </a:r>
            <a:r>
              <a:rPr lang="fr-FR" sz="1200" b="0" i="0" u="none" strike="noStrike" kern="1200" baseline="0" dirty="0">
                <a:solidFill>
                  <a:schemeClr val="tx1"/>
                </a:solidFill>
                <a:latin typeface="+mn-lt"/>
                <a:ea typeface="MS PGothic" pitchFamily="34" charset="-128"/>
                <a:cs typeface="MS PGothic" charset="0"/>
              </a:rPr>
              <a:t> contingent valuation ») au travers d’une enquête (PAP déclarée)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rPr>
              <a:t>Collecte : ODK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rPr>
              <a:t>Analyse : SPSS et EXCEL</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quatre séquences de réponse ont été possibles : « oui-oui » ; « oui-non » ; « non-oui » ; « non-non ». En fonction des différentes réponses émises, la propension à payer pour la vaccination a ainsi été déterminée en la classant entre différentes fourchettes. Ainsi pour « oui-oui », la propension à payer des éleveurs est supérieure à l’offre la plus élevée ; pour « oui-non », la PAP se situe entre l’offre initiale et la deuxième offre ; pour « non -oui », la PAP se situe en dessous de l’offre initiale ; pour « non-non », la PAP est inférieure à l’offre la plus faible. </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13</a:t>
            </a:fld>
            <a:endParaRPr lang="en-GB"/>
          </a:p>
        </p:txBody>
      </p:sp>
    </p:spTree>
    <p:extLst>
      <p:ext uri="{BB962C8B-B14F-4D97-AF65-F5344CB8AC3E}">
        <p14:creationId xmlns:p14="http://schemas.microsoft.com/office/powerpoint/2010/main" val="36178955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La PAP est définie comme étant le prix maximum qu’un acheteur consent à payer pour une quantité donnée d’un bien ou d’un service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Cependant pour cette étude, c’est la méthode fondée sur l’expression des éleveurs utilisant l’évaluation contingente (« </a:t>
            </a:r>
            <a:r>
              <a:rPr lang="fr-FR" sz="1200" b="0" i="0" u="none" strike="noStrike" kern="1200" baseline="0" dirty="0" err="1">
                <a:solidFill>
                  <a:schemeClr val="tx1"/>
                </a:solidFill>
                <a:latin typeface="+mn-lt"/>
                <a:ea typeface="MS PGothic" pitchFamily="34" charset="-128"/>
                <a:cs typeface="MS PGothic" charset="0"/>
              </a:rPr>
              <a:t>closed-ended</a:t>
            </a:r>
            <a:r>
              <a:rPr lang="fr-FR" sz="1200" b="0" i="0" u="none" strike="noStrike" kern="1200" baseline="0" dirty="0">
                <a:solidFill>
                  <a:schemeClr val="tx1"/>
                </a:solidFill>
                <a:latin typeface="+mn-lt"/>
                <a:ea typeface="MS PGothic" pitchFamily="34" charset="-128"/>
                <a:cs typeface="MS PGothic" charset="0"/>
              </a:rPr>
              <a:t> contingent valuation ») au travers d’une enquête (PAP déclarée)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rPr>
              <a:t>Collecte : ODK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rPr>
              <a:t>Analyse : SPSS et EXCEL</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quatre séquences de réponse ont été possibles : « oui-oui » ; « oui-non » ; « non-oui » ; « non-non ». En fonction des différentes réponses émises, la propension à payer pour la vaccination a ainsi été déterminée en la classant entre différentes fourchettes. Ainsi pour « oui-oui », la propension à payer des éleveurs est supérieure à l’offre la plus élevée ; pour « oui-non », la PAP se situe entre l’offre initiale et la deuxième offre ; pour « non -oui », la PAP se situe en dessous de l’offre initiale ; pour « non-non », la PAP est inférieure à l’offre la plus faible. </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14</a:t>
            </a:fld>
            <a:endParaRPr lang="en-GB"/>
          </a:p>
        </p:txBody>
      </p:sp>
    </p:spTree>
    <p:extLst>
      <p:ext uri="{BB962C8B-B14F-4D97-AF65-F5344CB8AC3E}">
        <p14:creationId xmlns:p14="http://schemas.microsoft.com/office/powerpoint/2010/main" val="11406303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15</a:t>
            </a:fld>
            <a:endParaRPr lang="en-GB"/>
          </a:p>
        </p:txBody>
      </p:sp>
    </p:spTree>
    <p:extLst>
      <p:ext uri="{BB962C8B-B14F-4D97-AF65-F5344CB8AC3E}">
        <p14:creationId xmlns:p14="http://schemas.microsoft.com/office/powerpoint/2010/main" val="25407999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La PAP est définie comme étant le prix maximum qu’un acheteur consent à payer pour une quantité donnée d’un bien ou d’un service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Cependant pour cette étude, c’est la méthode fondée sur l’expression des éleveurs utilisant l’évaluation contingente (« </a:t>
            </a:r>
            <a:r>
              <a:rPr lang="fr-FR" sz="1200" b="0" i="0" u="none" strike="noStrike" kern="1200" baseline="0" dirty="0" err="1">
                <a:solidFill>
                  <a:schemeClr val="tx1"/>
                </a:solidFill>
                <a:latin typeface="+mn-lt"/>
                <a:ea typeface="MS PGothic" pitchFamily="34" charset="-128"/>
                <a:cs typeface="MS PGothic" charset="0"/>
              </a:rPr>
              <a:t>closed-ended</a:t>
            </a:r>
            <a:r>
              <a:rPr lang="fr-FR" sz="1200" b="0" i="0" u="none" strike="noStrike" kern="1200" baseline="0" dirty="0">
                <a:solidFill>
                  <a:schemeClr val="tx1"/>
                </a:solidFill>
                <a:latin typeface="+mn-lt"/>
                <a:ea typeface="MS PGothic" pitchFamily="34" charset="-128"/>
                <a:cs typeface="MS PGothic" charset="0"/>
              </a:rPr>
              <a:t> contingent valuation ») au travers d’une enquête (PAP déclarée)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rPr>
              <a:t>Collecte : ODK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rPr>
              <a:t>Analyse : SPSS et EXCEL</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quatre séquences de réponse ont été possibles : « oui-oui » ; « oui-non » ; « non-oui » ; « non-non ». En fonction des différentes réponses émises, la propension à payer pour la vaccination a ainsi été déterminée en la classant entre différentes fourchettes. Ainsi pour « oui-oui », la propension à payer des éleveurs est supérieure à l’offre la plus élevée ; pour « oui-non », la PAP se situe entre l’offre initiale et la deuxième offre ; pour « non -oui », la PAP se situe en dessous de l’offre initiale ; pour « non-non », la PAP est inférieure à l’offre la plus faible. </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16</a:t>
            </a:fld>
            <a:endParaRPr lang="en-GB"/>
          </a:p>
        </p:txBody>
      </p:sp>
    </p:spTree>
    <p:extLst>
      <p:ext uri="{BB962C8B-B14F-4D97-AF65-F5344CB8AC3E}">
        <p14:creationId xmlns:p14="http://schemas.microsoft.com/office/powerpoint/2010/main" val="36178955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La PAP est définie comme étant le prix maximum qu’un acheteur consent à payer pour une quantité donnée d’un bien ou d’un service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Cependant pour cette étude, c’est la méthode fondée sur l’expression des éleveurs utilisant l’évaluation contingente (« </a:t>
            </a:r>
            <a:r>
              <a:rPr lang="fr-FR" sz="1200" b="0" i="0" u="none" strike="noStrike" kern="1200" baseline="0" dirty="0" err="1">
                <a:solidFill>
                  <a:schemeClr val="tx1"/>
                </a:solidFill>
                <a:latin typeface="+mn-lt"/>
                <a:ea typeface="MS PGothic" pitchFamily="34" charset="-128"/>
                <a:cs typeface="MS PGothic" charset="0"/>
              </a:rPr>
              <a:t>closed-ended</a:t>
            </a:r>
            <a:r>
              <a:rPr lang="fr-FR" sz="1200" b="0" i="0" u="none" strike="noStrike" kern="1200" baseline="0" dirty="0">
                <a:solidFill>
                  <a:schemeClr val="tx1"/>
                </a:solidFill>
                <a:latin typeface="+mn-lt"/>
                <a:ea typeface="MS PGothic" pitchFamily="34" charset="-128"/>
                <a:cs typeface="MS PGothic" charset="0"/>
              </a:rPr>
              <a:t> contingent valuation ») au travers d’une enquête (PAP déclarée)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rPr>
              <a:t>Collecte : ODK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rPr>
              <a:t>Analyse : SPSS et EXCEL</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quatre séquences de réponse ont été possibles : « oui-oui » ; « oui-non » ; « non-oui » ; « non-non ». En fonction des différentes réponses émises, la propension à payer pour la vaccination a ainsi été déterminée en la classant entre différentes fourchettes. Ainsi pour « oui-oui », la propension à payer des éleveurs est supérieure à l’offre la plus élevée ; pour « oui-non », la PAP se situe entre l’offre initiale et la deuxième offre ; pour « non -oui », la PAP se situe en dessous de l’offre initiale ; pour « non-non », la PAP est inférieure à l’offre la plus faible. </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18</a:t>
            </a:fld>
            <a:endParaRPr lang="en-GB"/>
          </a:p>
        </p:txBody>
      </p:sp>
    </p:spTree>
    <p:extLst>
      <p:ext uri="{BB962C8B-B14F-4D97-AF65-F5344CB8AC3E}">
        <p14:creationId xmlns:p14="http://schemas.microsoft.com/office/powerpoint/2010/main" val="2659522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a:solidFill>
                  <a:schemeClr val="tx1"/>
                </a:solidFill>
                <a:effectLst/>
                <a:latin typeface="+mn-lt"/>
                <a:ea typeface="MS PGothic" pitchFamily="34" charset="-128"/>
                <a:cs typeface="MS PGothic" charset="0"/>
              </a:rPr>
              <a:t>Cette maladie est hautement contagieuse. Une fois introduite, le virus peut infecter jusqu’à 90% d’un troupeau, la maladie tuant alors de 30 à 70% des animaux infectés. </a:t>
            </a:r>
          </a:p>
          <a:p>
            <a:endParaRPr lang="fr-FR" sz="1200" kern="1200" dirty="0">
              <a:solidFill>
                <a:schemeClr val="tx1"/>
              </a:solidFill>
              <a:effectLst/>
              <a:latin typeface="+mn-lt"/>
              <a:ea typeface="MS PGothic" pitchFamily="34" charset="-128"/>
            </a:endParaRPr>
          </a:p>
          <a:p>
            <a:r>
              <a:rPr lang="fr-FR" sz="1200" kern="1200" dirty="0">
                <a:solidFill>
                  <a:schemeClr val="tx1"/>
                </a:solidFill>
                <a:effectLst/>
                <a:latin typeface="+mn-lt"/>
                <a:ea typeface="MS PGothic" pitchFamily="34" charset="-128"/>
                <a:cs typeface="MS PGothic" charset="0"/>
              </a:rPr>
              <a:t>En outre, leurs élevages sont confrontés à des pathologies, avec une existence des principaux virus à tropisme respiratoire déjà connus en Afrique de l’ouest (</a:t>
            </a:r>
            <a:r>
              <a:rPr lang="fr-FR" sz="1200" kern="1200" dirty="0" err="1">
                <a:solidFill>
                  <a:schemeClr val="tx1"/>
                </a:solidFill>
                <a:effectLst/>
                <a:latin typeface="+mn-lt"/>
                <a:ea typeface="MS PGothic" pitchFamily="34" charset="-128"/>
                <a:cs typeface="MS PGothic" charset="0"/>
              </a:rPr>
              <a:t>Maïga</a:t>
            </a:r>
            <a:r>
              <a:rPr lang="fr-FR" sz="1200" kern="1200" dirty="0">
                <a:solidFill>
                  <a:schemeClr val="tx1"/>
                </a:solidFill>
                <a:effectLst/>
                <a:latin typeface="+mn-lt"/>
                <a:ea typeface="MS PGothic" pitchFamily="34" charset="-128"/>
                <a:cs typeface="MS PGothic" charset="0"/>
              </a:rPr>
              <a:t> et al,. 1992). </a:t>
            </a:r>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2</a:t>
            </a:fld>
            <a:endParaRPr lang="en-GB"/>
          </a:p>
        </p:txBody>
      </p:sp>
    </p:spTree>
    <p:extLst>
      <p:ext uri="{BB962C8B-B14F-4D97-AF65-F5344CB8AC3E}">
        <p14:creationId xmlns:p14="http://schemas.microsoft.com/office/powerpoint/2010/main" val="23890568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a:solidFill>
                  <a:schemeClr val="tx1"/>
                </a:solidFill>
                <a:effectLst/>
                <a:latin typeface="+mn-lt"/>
                <a:ea typeface="MS PGothic" pitchFamily="34" charset="-128"/>
                <a:cs typeface="MS PGothic" charset="0"/>
              </a:rPr>
              <a:t>Cette maladie est hautement contagieuse. Une fois introduite, le virus peut infecter jusqu’à 90% d’un troupeau, la maladie tuant alors de 30 à 70% des animaux infectés. </a:t>
            </a:r>
          </a:p>
          <a:p>
            <a:endParaRPr lang="fr-FR" sz="1200" kern="1200" dirty="0">
              <a:solidFill>
                <a:schemeClr val="tx1"/>
              </a:solidFill>
              <a:effectLst/>
              <a:latin typeface="+mn-lt"/>
              <a:ea typeface="MS PGothic" pitchFamily="34" charset="-128"/>
            </a:endParaRPr>
          </a:p>
          <a:p>
            <a:r>
              <a:rPr lang="fr-FR" sz="1200" kern="1200" dirty="0">
                <a:solidFill>
                  <a:schemeClr val="tx1"/>
                </a:solidFill>
                <a:effectLst/>
                <a:latin typeface="+mn-lt"/>
                <a:ea typeface="MS PGothic" pitchFamily="34" charset="-128"/>
                <a:cs typeface="MS PGothic" charset="0"/>
              </a:rPr>
              <a:t>En outre, leurs élevages sont confrontés à des pathologies, avec une existence des principaux virus à tropisme respiratoire déjà connus en Afrique de l’ouest (</a:t>
            </a:r>
            <a:r>
              <a:rPr lang="fr-FR" sz="1200" kern="1200" dirty="0" err="1">
                <a:solidFill>
                  <a:schemeClr val="tx1"/>
                </a:solidFill>
                <a:effectLst/>
                <a:latin typeface="+mn-lt"/>
                <a:ea typeface="MS PGothic" pitchFamily="34" charset="-128"/>
                <a:cs typeface="MS PGothic" charset="0"/>
              </a:rPr>
              <a:t>Maïga</a:t>
            </a:r>
            <a:r>
              <a:rPr lang="fr-FR" sz="1200" kern="1200" dirty="0">
                <a:solidFill>
                  <a:schemeClr val="tx1"/>
                </a:solidFill>
                <a:effectLst/>
                <a:latin typeface="+mn-lt"/>
                <a:ea typeface="MS PGothic" pitchFamily="34" charset="-128"/>
                <a:cs typeface="MS PGothic" charset="0"/>
              </a:rPr>
              <a:t> et al,. 1992). </a:t>
            </a:r>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3</a:t>
            </a:fld>
            <a:endParaRPr lang="en-GB"/>
          </a:p>
        </p:txBody>
      </p:sp>
    </p:spTree>
    <p:extLst>
      <p:ext uri="{BB962C8B-B14F-4D97-AF65-F5344CB8AC3E}">
        <p14:creationId xmlns:p14="http://schemas.microsoft.com/office/powerpoint/2010/main" val="23890568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a:solidFill>
                  <a:schemeClr val="tx1"/>
                </a:solidFill>
                <a:effectLst/>
                <a:latin typeface="+mn-lt"/>
                <a:ea typeface="MS PGothic" pitchFamily="34" charset="-128"/>
                <a:cs typeface="MS PGothic" charset="0"/>
              </a:rPr>
              <a:t>Cette maladie est hautement contagieuse. Une fois introduite, le virus peut infecter jusqu’à 90% d’un troupeau, la maladie tuant alors de 30 à 70% des animaux infectés. </a:t>
            </a:r>
          </a:p>
          <a:p>
            <a:endParaRPr lang="fr-FR" sz="1200" kern="1200" dirty="0">
              <a:solidFill>
                <a:schemeClr val="tx1"/>
              </a:solidFill>
              <a:effectLst/>
              <a:latin typeface="+mn-lt"/>
              <a:ea typeface="MS PGothic" pitchFamily="34" charset="-128"/>
            </a:endParaRPr>
          </a:p>
          <a:p>
            <a:r>
              <a:rPr lang="fr-FR" sz="1200" kern="1200" dirty="0">
                <a:solidFill>
                  <a:schemeClr val="tx1"/>
                </a:solidFill>
                <a:effectLst/>
                <a:latin typeface="+mn-lt"/>
                <a:ea typeface="MS PGothic" pitchFamily="34" charset="-128"/>
                <a:cs typeface="MS PGothic" charset="0"/>
              </a:rPr>
              <a:t>En outre, leurs élevages sont confrontés à des pathologies, avec une existence des principaux virus à tropisme respiratoire déjà connus en Afrique de l’ouest (</a:t>
            </a:r>
            <a:r>
              <a:rPr lang="fr-FR" sz="1200" kern="1200" dirty="0" err="1">
                <a:solidFill>
                  <a:schemeClr val="tx1"/>
                </a:solidFill>
                <a:effectLst/>
                <a:latin typeface="+mn-lt"/>
                <a:ea typeface="MS PGothic" pitchFamily="34" charset="-128"/>
                <a:cs typeface="MS PGothic" charset="0"/>
              </a:rPr>
              <a:t>Maïga</a:t>
            </a:r>
            <a:r>
              <a:rPr lang="fr-FR" sz="1200" kern="1200" dirty="0">
                <a:solidFill>
                  <a:schemeClr val="tx1"/>
                </a:solidFill>
                <a:effectLst/>
                <a:latin typeface="+mn-lt"/>
                <a:ea typeface="MS PGothic" pitchFamily="34" charset="-128"/>
                <a:cs typeface="MS PGothic" charset="0"/>
              </a:rPr>
              <a:t> et al,. 1992). </a:t>
            </a:r>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4</a:t>
            </a:fld>
            <a:endParaRPr lang="en-GB"/>
          </a:p>
        </p:txBody>
      </p:sp>
    </p:spTree>
    <p:extLst>
      <p:ext uri="{BB962C8B-B14F-4D97-AF65-F5344CB8AC3E}">
        <p14:creationId xmlns:p14="http://schemas.microsoft.com/office/powerpoint/2010/main" val="2389056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a:solidFill>
                  <a:schemeClr val="tx1"/>
                </a:solidFill>
                <a:effectLst/>
                <a:latin typeface="+mn-lt"/>
                <a:ea typeface="MS PGothic" pitchFamily="34" charset="-128"/>
                <a:cs typeface="MS PGothic" charset="0"/>
              </a:rPr>
              <a:t>Cette maladie est hautement contagieuse. Une fois introduite, le virus peut infecter jusqu’à 90% d’un troupeau, la maladie tuant alors de 30 à 70% des animaux infectés. </a:t>
            </a:r>
          </a:p>
          <a:p>
            <a:endParaRPr lang="fr-FR" sz="1200" kern="1200" dirty="0">
              <a:solidFill>
                <a:schemeClr val="tx1"/>
              </a:solidFill>
              <a:effectLst/>
              <a:latin typeface="+mn-lt"/>
              <a:ea typeface="MS PGothic" pitchFamily="34" charset="-128"/>
            </a:endParaRPr>
          </a:p>
          <a:p>
            <a:r>
              <a:rPr lang="fr-FR" sz="1200" kern="1200" dirty="0">
                <a:solidFill>
                  <a:schemeClr val="tx1"/>
                </a:solidFill>
                <a:effectLst/>
                <a:latin typeface="+mn-lt"/>
                <a:ea typeface="MS PGothic" pitchFamily="34" charset="-128"/>
                <a:cs typeface="MS PGothic" charset="0"/>
              </a:rPr>
              <a:t>En outre, leurs élevages sont confrontés à des pathologies, avec une existence des principaux virus à tropisme respiratoire déjà connus en Afrique de l’ouest (</a:t>
            </a:r>
            <a:r>
              <a:rPr lang="fr-FR" sz="1200" kern="1200" dirty="0" err="1">
                <a:solidFill>
                  <a:schemeClr val="tx1"/>
                </a:solidFill>
                <a:effectLst/>
                <a:latin typeface="+mn-lt"/>
                <a:ea typeface="MS PGothic" pitchFamily="34" charset="-128"/>
                <a:cs typeface="MS PGothic" charset="0"/>
              </a:rPr>
              <a:t>Maïga</a:t>
            </a:r>
            <a:r>
              <a:rPr lang="fr-FR" sz="1200" kern="1200" dirty="0">
                <a:solidFill>
                  <a:schemeClr val="tx1"/>
                </a:solidFill>
                <a:effectLst/>
                <a:latin typeface="+mn-lt"/>
                <a:ea typeface="MS PGothic" pitchFamily="34" charset="-128"/>
                <a:cs typeface="MS PGothic" charset="0"/>
              </a:rPr>
              <a:t> et al,. 1992). </a:t>
            </a:r>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5</a:t>
            </a:fld>
            <a:endParaRPr lang="en-GB"/>
          </a:p>
        </p:txBody>
      </p:sp>
    </p:spTree>
    <p:extLst>
      <p:ext uri="{BB962C8B-B14F-4D97-AF65-F5344CB8AC3E}">
        <p14:creationId xmlns:p14="http://schemas.microsoft.com/office/powerpoint/2010/main" val="23890568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a:solidFill>
                  <a:schemeClr val="tx1"/>
                </a:solidFill>
                <a:effectLst/>
                <a:latin typeface="+mn-lt"/>
                <a:ea typeface="MS PGothic" pitchFamily="34" charset="-128"/>
                <a:cs typeface="MS PGothic" charset="0"/>
              </a:rPr>
              <a:t>Cette maladie est hautement contagieuse. Une fois introduite, le virus peut infecter jusqu’à 90% d’un troupeau, la maladie tuant alors de 30 à 70% des animaux infectés. </a:t>
            </a:r>
          </a:p>
          <a:p>
            <a:endParaRPr lang="fr-FR" sz="1200" kern="1200" dirty="0">
              <a:solidFill>
                <a:schemeClr val="tx1"/>
              </a:solidFill>
              <a:effectLst/>
              <a:latin typeface="+mn-lt"/>
              <a:ea typeface="MS PGothic" pitchFamily="34" charset="-128"/>
            </a:endParaRPr>
          </a:p>
          <a:p>
            <a:r>
              <a:rPr lang="fr-FR" sz="1200" kern="1200" dirty="0">
                <a:solidFill>
                  <a:schemeClr val="tx1"/>
                </a:solidFill>
                <a:effectLst/>
                <a:latin typeface="+mn-lt"/>
                <a:ea typeface="MS PGothic" pitchFamily="34" charset="-128"/>
                <a:cs typeface="MS PGothic" charset="0"/>
              </a:rPr>
              <a:t>En outre, leurs élevages sont confrontés à des pathologies, avec une existence des principaux virus à tropisme respiratoire déjà connus en Afrique de l’ouest (</a:t>
            </a:r>
            <a:r>
              <a:rPr lang="fr-FR" sz="1200" kern="1200" dirty="0" err="1">
                <a:solidFill>
                  <a:schemeClr val="tx1"/>
                </a:solidFill>
                <a:effectLst/>
                <a:latin typeface="+mn-lt"/>
                <a:ea typeface="MS PGothic" pitchFamily="34" charset="-128"/>
                <a:cs typeface="MS PGothic" charset="0"/>
              </a:rPr>
              <a:t>Maïga</a:t>
            </a:r>
            <a:r>
              <a:rPr lang="fr-FR" sz="1200" kern="1200" dirty="0">
                <a:solidFill>
                  <a:schemeClr val="tx1"/>
                </a:solidFill>
                <a:effectLst/>
                <a:latin typeface="+mn-lt"/>
                <a:ea typeface="MS PGothic" pitchFamily="34" charset="-128"/>
                <a:cs typeface="MS PGothic" charset="0"/>
              </a:rPr>
              <a:t> et al,. 1992). </a:t>
            </a:r>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7</a:t>
            </a:fld>
            <a:endParaRPr lang="en-GB"/>
          </a:p>
        </p:txBody>
      </p:sp>
    </p:spTree>
    <p:extLst>
      <p:ext uri="{BB962C8B-B14F-4D97-AF65-F5344CB8AC3E}">
        <p14:creationId xmlns:p14="http://schemas.microsoft.com/office/powerpoint/2010/main" val="23890568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La PAP est définie comme étant le prix maximum qu’un acheteur consent à payer pour une quantité donnée d’un bien ou d’un service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Cependant pour cette étude, c’est la méthode fondée sur l’expression des éleveurs utilisant l’évaluation contingente (« </a:t>
            </a:r>
            <a:r>
              <a:rPr lang="fr-FR" sz="1200" b="0" i="0" u="none" strike="noStrike" kern="1200" baseline="0" dirty="0" err="1">
                <a:solidFill>
                  <a:schemeClr val="tx1"/>
                </a:solidFill>
                <a:latin typeface="+mn-lt"/>
                <a:ea typeface="MS PGothic" pitchFamily="34" charset="-128"/>
                <a:cs typeface="MS PGothic" charset="0"/>
              </a:rPr>
              <a:t>closed-ended</a:t>
            </a:r>
            <a:r>
              <a:rPr lang="fr-FR" sz="1200" b="0" i="0" u="none" strike="noStrike" kern="1200" baseline="0" dirty="0">
                <a:solidFill>
                  <a:schemeClr val="tx1"/>
                </a:solidFill>
                <a:latin typeface="+mn-lt"/>
                <a:ea typeface="MS PGothic" pitchFamily="34" charset="-128"/>
                <a:cs typeface="MS PGothic" charset="0"/>
              </a:rPr>
              <a:t> contingent valuation ») au travers d’une enquête (PAP déclarée)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rPr>
              <a:t>Collecte : ODK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rPr>
              <a:t>Analyse : SPSS et EXCEL</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quatre séquences de réponse ont été possibles : « oui-oui » ; « oui-non » ; « non-oui » ; « non-non ». En fonction des différentes réponses émises, la propension à payer pour la vaccination a ainsi été déterminée en la classant entre différentes fourchettes. Ainsi pour « oui-oui », la propension à payer des éleveurs est supérieure à l’offre la plus élevée ; pour « oui-non », la PAP se situe entre l’offre initiale et la deuxième offre ; pour « non -oui », la PAP se situe en dessous de l’offre initiale ; pour « non-non », la PAP est inférieure à l’offre la plus faible. </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8</a:t>
            </a:fld>
            <a:endParaRPr lang="en-GB"/>
          </a:p>
        </p:txBody>
      </p:sp>
    </p:spTree>
    <p:extLst>
      <p:ext uri="{BB962C8B-B14F-4D97-AF65-F5344CB8AC3E}">
        <p14:creationId xmlns:p14="http://schemas.microsoft.com/office/powerpoint/2010/main" val="36178955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La PAP est définie comme étant le prix maximum qu’un acheteur consent à payer pour une quantité donnée d’un bien ou d’un service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Cependant pour cette étude, c’est la méthode fondée sur l’expression des éleveurs utilisant l’évaluation contingente (« </a:t>
            </a:r>
            <a:r>
              <a:rPr lang="fr-FR" sz="1200" b="0" i="0" u="none" strike="noStrike" kern="1200" baseline="0" dirty="0" err="1">
                <a:solidFill>
                  <a:schemeClr val="tx1"/>
                </a:solidFill>
                <a:latin typeface="+mn-lt"/>
                <a:ea typeface="MS PGothic" pitchFamily="34" charset="-128"/>
                <a:cs typeface="MS PGothic" charset="0"/>
              </a:rPr>
              <a:t>closed-ended</a:t>
            </a:r>
            <a:r>
              <a:rPr lang="fr-FR" sz="1200" b="0" i="0" u="none" strike="noStrike" kern="1200" baseline="0" dirty="0">
                <a:solidFill>
                  <a:schemeClr val="tx1"/>
                </a:solidFill>
                <a:latin typeface="+mn-lt"/>
                <a:ea typeface="MS PGothic" pitchFamily="34" charset="-128"/>
                <a:cs typeface="MS PGothic" charset="0"/>
              </a:rPr>
              <a:t> contingent valuation ») au travers d’une enquête (PAP déclarée)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rPr>
              <a:t>Collecte : ODK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rPr>
              <a:t>Analyse : SPSS et EXCEL</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quatre séquences de réponse ont été possibles : « oui-oui » ; « oui-non » ; « non-oui » ; « non-non ». En fonction des différentes réponses émises, la propension à payer pour la vaccination a ainsi été déterminée en la classant entre différentes fourchettes. Ainsi pour « oui-oui », la propension à payer des éleveurs est supérieure à l’offre la plus élevée ; pour « oui-non », la PAP se situe entre l’offre initiale et la deuxième offre ; pour « non -oui », la PAP se situe en dessous de l’offre initiale ; pour « non-non », la PAP est inférieure à l’offre la plus faible. </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9</a:t>
            </a:fld>
            <a:endParaRPr lang="en-GB"/>
          </a:p>
        </p:txBody>
      </p:sp>
    </p:spTree>
    <p:extLst>
      <p:ext uri="{BB962C8B-B14F-4D97-AF65-F5344CB8AC3E}">
        <p14:creationId xmlns:p14="http://schemas.microsoft.com/office/powerpoint/2010/main" val="36178955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La PAP est définie comme étant le prix maximum qu’un acheteur consent à payer pour une quantité donnée d’un bien ou d’un service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Cependant pour cette étude, c’est la méthode fondée sur l’expression des éleveurs utilisant l’évaluation contingente (« </a:t>
            </a:r>
            <a:r>
              <a:rPr lang="fr-FR" sz="1200" b="0" i="0" u="none" strike="noStrike" kern="1200" baseline="0" dirty="0" err="1">
                <a:solidFill>
                  <a:schemeClr val="tx1"/>
                </a:solidFill>
                <a:latin typeface="+mn-lt"/>
                <a:ea typeface="MS PGothic" pitchFamily="34" charset="-128"/>
                <a:cs typeface="MS PGothic" charset="0"/>
              </a:rPr>
              <a:t>closed-ended</a:t>
            </a:r>
            <a:r>
              <a:rPr lang="fr-FR" sz="1200" b="0" i="0" u="none" strike="noStrike" kern="1200" baseline="0" dirty="0">
                <a:solidFill>
                  <a:schemeClr val="tx1"/>
                </a:solidFill>
                <a:latin typeface="+mn-lt"/>
                <a:ea typeface="MS PGothic" pitchFamily="34" charset="-128"/>
                <a:cs typeface="MS PGothic" charset="0"/>
              </a:rPr>
              <a:t> contingent valuation ») au travers d’une enquête (PAP déclarée)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rPr>
              <a:t>Collecte : ODK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rPr>
              <a:t>Analyse : SPSS et EXCEL</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u="none" strike="noStrike" kern="1200" baseline="0" dirty="0">
                <a:solidFill>
                  <a:schemeClr val="tx1"/>
                </a:solidFill>
                <a:latin typeface="+mn-lt"/>
                <a:ea typeface="MS PGothic" pitchFamily="34" charset="-128"/>
                <a:cs typeface="MS PGothic" charset="0"/>
              </a:rPr>
              <a:t>quatre séquences de réponse ont été possibles : « oui-oui » ; « oui-non » ; « non-oui » ; « non-non ». En fonction des différentes réponses émises, la propension à payer pour la vaccination a ainsi été déterminée en la classant entre différentes fourchettes. Ainsi pour « oui-oui », la propension à payer des éleveurs est supérieure à l’offre la plus élevée ; pour « oui-non », la PAP se situe entre l’offre initiale et la deuxième offre ; pour « non -oui », la PAP se situe en dessous de l’offre initiale ; pour « non-non », la PAP est inférieure à l’offre la plus faible. </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88ACC6E4-9882-8C47-A496-56DAC1B28245}" type="slidenum">
              <a:rPr lang="en-GB" smtClean="0"/>
              <a:pPr>
                <a:defRPr/>
              </a:pPr>
              <a:t>10</a:t>
            </a:fld>
            <a:endParaRPr lang="en-GB"/>
          </a:p>
        </p:txBody>
      </p:sp>
    </p:spTree>
    <p:extLst>
      <p:ext uri="{BB962C8B-B14F-4D97-AF65-F5344CB8AC3E}">
        <p14:creationId xmlns:p14="http://schemas.microsoft.com/office/powerpoint/2010/main" val="36178955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6.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8.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p:nvSpPr>
        <p:spPr bwMode="auto">
          <a:xfrm>
            <a:off x="9788180" y="1744664"/>
            <a:ext cx="16802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417D4FD1-42F9-3A4A-AA57-53223C7CF13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221635" y="-99195"/>
            <a:ext cx="2956232" cy="2091508"/>
          </a:xfrm>
          <a:prstGeom prst="rect">
            <a:avLst/>
          </a:prstGeom>
        </p:spPr>
      </p:pic>
    </p:spTree>
    <p:extLst>
      <p:ext uri="{BB962C8B-B14F-4D97-AF65-F5344CB8AC3E}">
        <p14:creationId xmlns:p14="http://schemas.microsoft.com/office/powerpoint/2010/main" val="2129691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8" name="Picture 10">
            <a:extLst>
              <a:ext uri="{FF2B5EF4-FFF2-40B4-BE49-F238E27FC236}">
                <a16:creationId xmlns:a16="http://schemas.microsoft.com/office/drawing/2014/main" id="{B27C7EDA-1AFC-7641-86E5-E2227A470A3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3939"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3"/>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2"/>
          </p:nvPr>
        </p:nvSpPr>
        <p:spPr>
          <a:xfrm>
            <a:off x="2"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US" noProof="0"/>
              <a:t>Click icon to add picture</a:t>
            </a:r>
          </a:p>
        </p:txBody>
      </p:sp>
      <p:sp>
        <p:nvSpPr>
          <p:cNvPr id="9" name="Picture Placeholder 8"/>
          <p:cNvSpPr>
            <a:spLocks noGrp="1"/>
          </p:cNvSpPr>
          <p:nvPr>
            <p:ph type="pic" sz="quarter" idx="13"/>
          </p:nvPr>
        </p:nvSpPr>
        <p:spPr>
          <a:xfrm>
            <a:off x="1"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US" noProof="0"/>
              <a:t>Click icon to add picture</a:t>
            </a:r>
          </a:p>
        </p:txBody>
      </p:sp>
    </p:spTree>
    <p:extLst>
      <p:ext uri="{BB962C8B-B14F-4D97-AF65-F5344CB8AC3E}">
        <p14:creationId xmlns:p14="http://schemas.microsoft.com/office/powerpoint/2010/main" val="2224420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378DE12B-4CBF-994B-82AE-EA1FB2B7DE06}"/>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B57A632-FDA3-4B4C-8B50-BAE14AF84F87}"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59F9847-F04C-A248-B470-F6CEE1BBA3B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1526" y="14509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3195735"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3195735" y="768057"/>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pic>
        <p:nvPicPr>
          <p:cNvPr id="3" name="Picture 2" descr="A picture containing text&#10;&#10;Description automatically generated">
            <a:extLst>
              <a:ext uri="{FF2B5EF4-FFF2-40B4-BE49-F238E27FC236}">
                <a16:creationId xmlns:a16="http://schemas.microsoft.com/office/drawing/2014/main" id="{85D1CC82-B7AA-9342-B9BF-E79D0B70C1B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7592" y="703952"/>
            <a:ext cx="2697512" cy="5671448"/>
          </a:xfrm>
          <a:prstGeom prst="rect">
            <a:avLst/>
          </a:prstGeom>
        </p:spPr>
      </p:pic>
    </p:spTree>
    <p:extLst>
      <p:ext uri="{BB962C8B-B14F-4D97-AF65-F5344CB8AC3E}">
        <p14:creationId xmlns:p14="http://schemas.microsoft.com/office/powerpoint/2010/main" val="4851683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B1908BF-FC3C-8945-9403-DD85FDBA35A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039"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682992" y="768057"/>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pic>
        <p:nvPicPr>
          <p:cNvPr id="3" name="Picture 2" descr="A picture containing text&#10;&#10;Description automatically generated">
            <a:extLst>
              <a:ext uri="{FF2B5EF4-FFF2-40B4-BE49-F238E27FC236}">
                <a16:creationId xmlns:a16="http://schemas.microsoft.com/office/drawing/2014/main" id="{7C862EEA-28BB-6E4B-9707-1FFF86A7190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353806" y="137303"/>
            <a:ext cx="2679445" cy="5633463"/>
          </a:xfrm>
          <a:prstGeom prst="rect">
            <a:avLst/>
          </a:prstGeom>
        </p:spPr>
      </p:pic>
    </p:spTree>
    <p:extLst>
      <p:ext uri="{BB962C8B-B14F-4D97-AF65-F5344CB8AC3E}">
        <p14:creationId xmlns:p14="http://schemas.microsoft.com/office/powerpoint/2010/main" val="40147755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7" name="Picture 10">
            <a:extLst>
              <a:ext uri="{FF2B5EF4-FFF2-40B4-BE49-F238E27FC236}">
                <a16:creationId xmlns:a16="http://schemas.microsoft.com/office/drawing/2014/main" id="{C73892EC-ECFE-E64C-9F0E-E3D58BDACF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6"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1" y="1116015"/>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9245600" y="6352"/>
            <a:ext cx="2946400" cy="4443731"/>
          </a:xfrm>
          <a:prstGeom prst="rect">
            <a:avLst/>
          </a:prstGeom>
        </p:spPr>
        <p:txBody>
          <a:bodyPr/>
          <a:lstStyle/>
          <a:p>
            <a:pPr lvl="0"/>
            <a:r>
              <a:rPr lang="en-US" noProof="0"/>
              <a:t>Click icon to add picture</a:t>
            </a:r>
          </a:p>
        </p:txBody>
      </p:sp>
      <p:sp>
        <p:nvSpPr>
          <p:cNvPr id="12" name="Picture Placeholder 11"/>
          <p:cNvSpPr>
            <a:spLocks noGrp="1"/>
          </p:cNvSpPr>
          <p:nvPr>
            <p:ph type="pic" sz="quarter" idx="12"/>
          </p:nvPr>
        </p:nvSpPr>
        <p:spPr>
          <a:xfrm>
            <a:off x="9245600" y="4515997"/>
            <a:ext cx="2946400" cy="2297555"/>
          </a:xfrm>
          <a:prstGeom prst="rect">
            <a:avLst/>
          </a:prstGeom>
        </p:spPr>
        <p:txBody>
          <a:bodyPr/>
          <a:lstStyle/>
          <a:p>
            <a:pPr lvl="0"/>
            <a:r>
              <a:rPr lang="en-US" noProof="0"/>
              <a:t>Click icon to add picture</a:t>
            </a:r>
          </a:p>
        </p:txBody>
      </p:sp>
      <p:sp>
        <p:nvSpPr>
          <p:cNvPr id="22" name="Title 1"/>
          <p:cNvSpPr>
            <a:spLocks noGrp="1"/>
          </p:cNvSpPr>
          <p:nvPr>
            <p:ph type="title"/>
          </p:nvPr>
        </p:nvSpPr>
        <p:spPr>
          <a:xfrm>
            <a:off x="599965" y="427833"/>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spTree>
    <p:extLst>
      <p:ext uri="{BB962C8B-B14F-4D97-AF65-F5344CB8AC3E}">
        <p14:creationId xmlns:p14="http://schemas.microsoft.com/office/powerpoint/2010/main" val="41420893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1" name="Picture 10">
            <a:extLst>
              <a:ext uri="{FF2B5EF4-FFF2-40B4-BE49-F238E27FC236}">
                <a16:creationId xmlns:a16="http://schemas.microsoft.com/office/drawing/2014/main" id="{A3FFBDF1-8AB4-3E4D-8DFD-F7244FD3A96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48885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8E1ED0-3FF6-A64D-BC40-D8206D83AEDC}"/>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431F65F4-0E3D-0546-8139-6B6AC2549528}"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10B3B51D-58A8-8242-BA9C-178E951334E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91949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A34211-2653-3A4F-BEB3-59B9B7148638}"/>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E1E722F4-5A2C-8646-A701-E423F44131BB}"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068E215A-560C-BA4A-9508-913D464E46E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6"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05149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AAE99088-1C21-7A49-9186-E6FBC87C6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051" y="5186363"/>
            <a:ext cx="1137761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0"/>
          </p:nvPr>
        </p:nvSpPr>
        <p:spPr>
          <a:xfrm>
            <a:off x="400597" y="322327"/>
            <a:ext cx="11376551" cy="4782551"/>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2122498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06293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499" y="1717677"/>
            <a:ext cx="12888913"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1213784" y="2911254"/>
            <a:ext cx="9826091"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Click to edit Master text styles</a:t>
            </a:r>
          </a:p>
        </p:txBody>
      </p:sp>
    </p:spTree>
    <p:extLst>
      <p:ext uri="{BB962C8B-B14F-4D97-AF65-F5344CB8AC3E}">
        <p14:creationId xmlns:p14="http://schemas.microsoft.com/office/powerpoint/2010/main" val="4011472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E8AAAE71-6966-984D-939C-3DE2CB26C7F3}"/>
              </a:ext>
            </a:extLst>
          </p:cNvPr>
          <p:cNvSpPr txBox="1">
            <a:spLocks noChangeArrowheads="1"/>
          </p:cNvSpPr>
          <p:nvPr/>
        </p:nvSpPr>
        <p:spPr bwMode="auto">
          <a:xfrm>
            <a:off x="10221568" y="1246189"/>
            <a:ext cx="16802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EA446260-BB98-7A48-9BB1-5024BF35BCE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B9E2A312-72A6-8645-85C5-5EBC1328AB78}"/>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0E92363-8635-3C4C-A2F6-CA9F9C69EF1C}"/>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FC258CB-5757-8D47-AB57-0BD22960215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4B708E28-CA18-5D4E-887C-D21719A7D79D}"/>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76DD1515-3A2D-AE43-AB5C-B3A0DF18AEA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E8E91A9-A022-594F-94BC-2AD52B75A7A3}"/>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9247F472-163E-2745-B7AD-783EC28912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EF02C66B-623C-0548-A7CD-2E30C59D5FD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0F53DA01-FBFF-E44A-B075-0E36664DAE9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DAB45DE1-CEF4-A145-BA81-DF9D40936C0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80639" y="250825"/>
            <a:ext cx="17653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spTree>
    <p:extLst>
      <p:ext uri="{BB962C8B-B14F-4D97-AF65-F5344CB8AC3E}">
        <p14:creationId xmlns:p14="http://schemas.microsoft.com/office/powerpoint/2010/main" val="42904629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r>
              <a:rPr lang="en-US"/>
              <a:t>Click icon to add picture</a:t>
            </a:r>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0595" y="5186074"/>
            <a:ext cx="11376551" cy="1542050"/>
          </a:xfrm>
          <a:prstGeom prst="rect">
            <a:avLst/>
          </a:prstGeom>
        </p:spPr>
      </p:pic>
    </p:spTree>
    <p:extLst>
      <p:ext uri="{BB962C8B-B14F-4D97-AF65-F5344CB8AC3E}">
        <p14:creationId xmlns:p14="http://schemas.microsoft.com/office/powerpoint/2010/main" val="3708596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FA1489B6-F0A8-8545-8C8B-E9F3A4D37EA2}"/>
              </a:ext>
            </a:extLst>
          </p:cNvPr>
          <p:cNvSpPr txBox="1">
            <a:spLocks noChangeArrowheads="1"/>
          </p:cNvSpPr>
          <p:nvPr/>
        </p:nvSpPr>
        <p:spPr bwMode="auto">
          <a:xfrm>
            <a:off x="10221568" y="1246189"/>
            <a:ext cx="16802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D515404E-A9AA-3A44-8A88-A801FBAD015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882129-2DA5-FB4D-B57C-95BF0BB83DF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07B5F1E-91D4-CC41-B9FF-D38FD07A0561}"/>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C00AC6A-6267-5740-8FDE-D63AC999A95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4761E21-19CB-FA46-9AFE-A8ACFC7F2C1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B056C2DA-6E9C-0542-AD7A-6E1EEC63D10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63BB242-1400-6A4F-A615-402A70BDD8B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34ED1D9-55A4-A94A-B840-F92D3B68A51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C0B3593E-1324-D64A-AE61-94E67B896FC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AFFEA4E6-917F-6B41-90A8-C3B7C33A864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DCA5D2A-FD7F-F84C-8C02-78C0E3F2BA6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5765" y="234950"/>
            <a:ext cx="77628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spTree>
    <p:extLst>
      <p:ext uri="{BB962C8B-B14F-4D97-AF65-F5344CB8AC3E}">
        <p14:creationId xmlns:p14="http://schemas.microsoft.com/office/powerpoint/2010/main" val="827665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05744F90-F626-2043-9D25-B0D16F87F610}"/>
              </a:ext>
            </a:extLst>
          </p:cNvPr>
          <p:cNvSpPr txBox="1">
            <a:spLocks noChangeArrowheads="1"/>
          </p:cNvSpPr>
          <p:nvPr/>
        </p:nvSpPr>
        <p:spPr bwMode="auto">
          <a:xfrm>
            <a:off x="10221568" y="1246189"/>
            <a:ext cx="16802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C92437D1-B9DD-CC43-B9FC-7B08A9052230}"/>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9481EB3-52AC-3642-BB15-27957B7B3B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5A8205E-42BB-9541-BA05-813040AE2D1F}"/>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986C4E9C-3814-4841-B945-01EDE3A66693}"/>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269B3F08-3815-8D47-8B51-EB8A2AA3B479}"/>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DA1BAB05-AE2E-D64B-B03F-E59F7FA8E18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C1CDF31-EBD2-A84E-9F68-CC7B970C9E7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B28DA97-246A-BA40-8EE3-31109206F617}"/>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A5EEB8FD-AC8C-674C-BF45-1AD0F6A28E7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2E96D582-2110-4344-BD06-7DE5F2A418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93B8064C-142E-2C42-B00B-B9A12FBE279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8939" y="436565"/>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4158545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3FB62F2-3D23-7543-BD48-C9EA55182CC0}"/>
              </a:ext>
            </a:extLst>
          </p:cNvPr>
          <p:cNvSpPr txBox="1">
            <a:spLocks noChangeArrowheads="1"/>
          </p:cNvSpPr>
          <p:nvPr/>
        </p:nvSpPr>
        <p:spPr bwMode="auto">
          <a:xfrm>
            <a:off x="10221568" y="1246189"/>
            <a:ext cx="16802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BE4DCAF-34C2-1C42-AEA5-8B9B0BA56ABB}"/>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43D84BB6-BDEA-F84F-B099-EF0F4C1C7DB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88F5FF2-0905-E347-A597-2BCBC936178A}"/>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8C68B338-14AA-F449-96BF-04D62B2E1CC1}"/>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3DD175FF-8B38-7F4C-A262-3F5382B93A9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82D5E158-0765-FB49-9488-3E3826084B2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A8E4676-1000-6549-8523-15BCC91346A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9AEF2F3-5627-C74C-9382-F1613494705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63A86BB6-65A5-7740-A134-1669A9E9A1E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5A811E7-A47F-B241-A160-A607EE52D9E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B55E6FD-7B8A-F440-9F87-5980588DBCA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1001" y="373065"/>
            <a:ext cx="101282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888301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E4FE409-FAF8-6F4D-97C8-2AE5E4750DE4}"/>
              </a:ext>
            </a:extLst>
          </p:cNvPr>
          <p:cNvSpPr txBox="1">
            <a:spLocks noChangeArrowheads="1"/>
          </p:cNvSpPr>
          <p:nvPr/>
        </p:nvSpPr>
        <p:spPr bwMode="auto">
          <a:xfrm>
            <a:off x="10221568" y="1246189"/>
            <a:ext cx="16802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D56FECE-01C4-D541-8DB1-E42AD326066E}"/>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65FD74FF-2BE5-C545-BFF4-B4736D4C04AC}"/>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26EFE5C9-D9A6-2949-A2D5-9094D00FADB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FE00573-4EC4-7540-9308-65CD03A73B60}"/>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81D9F60-FB7B-6E45-9A16-66FBBAA5F4D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CC5F371-18CC-644B-9731-973A5104304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7584E38-FCE6-D34D-BD81-B2C22AD5A1C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DC0F7CB3-B3F6-D543-B30E-8895468B7252}"/>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130E518A-A162-3848-ABC9-AD7B4225E52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3271B97-CD70-EE40-9284-E186D6FE106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A7C00EAC-4D19-AF45-B816-85E5BE578F0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67988" y="390527"/>
            <a:ext cx="8985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1530405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4D7B3629-C448-BA43-870B-89F43EB8EA3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1" y="1116015"/>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3"/>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318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1B70EB63-6C52-1F4D-9360-FD2278EBCDE1}"/>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B0162140-2925-614F-BEC8-1B2BCD619AC2}"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E2D38A6B-0C24-5C43-B8DC-2ADC87098F3C}"/>
              </a:ext>
            </a:extLst>
          </p:cNvPr>
          <p:cNvGrpSpPr>
            <a:grpSpLocks/>
          </p:cNvGrpSpPr>
          <p:nvPr/>
        </p:nvGrpSpPr>
        <p:grpSpPr bwMode="auto">
          <a:xfrm>
            <a:off x="0" y="2782888"/>
            <a:ext cx="12192000" cy="50800"/>
            <a:chOff x="0" y="6813551"/>
            <a:chExt cx="12192000" cy="50800"/>
          </a:xfrm>
        </p:grpSpPr>
        <p:sp>
          <p:nvSpPr>
            <p:cNvPr id="7" name="Rectangle 6">
              <a:extLst>
                <a:ext uri="{FF2B5EF4-FFF2-40B4-BE49-F238E27FC236}">
                  <a16:creationId xmlns:a16="http://schemas.microsoft.com/office/drawing/2014/main" id="{970266FA-5A5A-A34C-B544-B097193BF59B}"/>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FF2D1029-CF93-7247-AE34-B15F824D9F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A0C59A3-DFAF-4347-AADB-90D6518D56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62B8BC26-AA82-C242-A969-500DE825529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65701007-3BF4-1A4F-A37C-1A793CD18B8C}"/>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BBD23B6-197C-9D4B-86A0-CA83F74E890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E434E7A4-A7EA-CD46-8E0F-DC88838B682D}"/>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20CDF1BF-4DC6-504F-B328-BD0AA35E65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48A157B9-9C9F-8045-B8DF-684FD27579B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0463" y="3798888"/>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1066797" y="3120249"/>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p:cNvSpPr>
            <a:spLocks noGrp="1"/>
          </p:cNvSpPr>
          <p:nvPr>
            <p:ph sz="quarter" idx="10"/>
          </p:nvPr>
        </p:nvSpPr>
        <p:spPr>
          <a:xfrm>
            <a:off x="1076432"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0" y="0"/>
            <a:ext cx="12192000" cy="2781300"/>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2806582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1" y="125413"/>
            <a:ext cx="64135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6" name="Picture 10">
            <a:extLst>
              <a:ext uri="{FF2B5EF4-FFF2-40B4-BE49-F238E27FC236}">
                <a16:creationId xmlns:a16="http://schemas.microsoft.com/office/drawing/2014/main" id="{2420AE24-C916-8346-8C68-184C75157BB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6"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1" y="1116015"/>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2" y="25401"/>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US" noProof="0"/>
              <a:t>Click icon to add picture</a:t>
            </a:r>
            <a:endParaRPr lang="en-US" noProof="0" dirty="0"/>
          </a:p>
        </p:txBody>
      </p:sp>
      <p:sp>
        <p:nvSpPr>
          <p:cNvPr id="12" name="Title 1"/>
          <p:cNvSpPr>
            <a:spLocks noGrp="1"/>
          </p:cNvSpPr>
          <p:nvPr>
            <p:ph type="title"/>
          </p:nvPr>
        </p:nvSpPr>
        <p:spPr>
          <a:xfrm>
            <a:off x="599965" y="427833"/>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609600" y="1342716"/>
            <a:ext cx="7238171"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59553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696" r:id="rId1"/>
    <p:sldLayoutId id="2147485697" r:id="rId2"/>
    <p:sldLayoutId id="2147485698" r:id="rId3"/>
    <p:sldLayoutId id="2147485699" r:id="rId4"/>
    <p:sldLayoutId id="2147485700" r:id="rId5"/>
    <p:sldLayoutId id="2147485701" r:id="rId6"/>
    <p:sldLayoutId id="2147485702" r:id="rId7"/>
    <p:sldLayoutId id="2147485703" r:id="rId8"/>
    <p:sldLayoutId id="2147485704" r:id="rId9"/>
    <p:sldLayoutId id="2147485705" r:id="rId10"/>
    <p:sldLayoutId id="2147485706" r:id="rId11"/>
    <p:sldLayoutId id="2147485707" r:id="rId12"/>
    <p:sldLayoutId id="2147485708" r:id="rId13"/>
    <p:sldLayoutId id="2147485709" r:id="rId14"/>
    <p:sldLayoutId id="2147485710" r:id="rId15"/>
    <p:sldLayoutId id="2147485711" r:id="rId16"/>
    <p:sldLayoutId id="2147485712" r:id="rId17"/>
    <p:sldLayoutId id="2147485695" r:id="rId18"/>
    <p:sldLayoutId id="2147485713" r:id="rId19"/>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BC452DC-9046-4352-ACF2-3596FB998B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5D63C32-DF71-4E07-9AD5-9A046462144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BB8039B-2024-471C-B044-50A603E595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4232CA-5C46-446D-B877-EDF932D0CEFB}" type="datetimeFigureOut">
              <a:rPr lang="en-GB" smtClean="0"/>
              <a:t>16/12/2022</a:t>
            </a:fld>
            <a:endParaRPr lang="en-GB"/>
          </a:p>
        </p:txBody>
      </p:sp>
      <p:sp>
        <p:nvSpPr>
          <p:cNvPr id="5" name="Footer Placeholder 4">
            <a:extLst>
              <a:ext uri="{FF2B5EF4-FFF2-40B4-BE49-F238E27FC236}">
                <a16:creationId xmlns:a16="http://schemas.microsoft.com/office/drawing/2014/main" id="{29791BFD-FEF6-4914-9AC2-7A68D08220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FFB3EB8-98F0-4C42-ACEA-8F3E377F69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F02DED-5649-4319-8A03-69D1AA175A4B}" type="slidenum">
              <a:rPr lang="en-GB" smtClean="0"/>
              <a:t>‹#›</a:t>
            </a:fld>
            <a:endParaRPr lang="en-GB"/>
          </a:p>
        </p:txBody>
      </p:sp>
    </p:spTree>
    <p:extLst>
      <p:ext uri="{BB962C8B-B14F-4D97-AF65-F5344CB8AC3E}">
        <p14:creationId xmlns:p14="http://schemas.microsoft.com/office/powerpoint/2010/main" val="2012107260"/>
      </p:ext>
    </p:extLst>
  </p:cSld>
  <p:clrMap bg1="lt1" tx1="dk1" bg2="lt2" tx2="dk2" accent1="accent1" accent2="accent2" accent3="accent3" accent4="accent4" accent5="accent5" accent6="accent6" hlink="hlink" folHlink="folHlink"/>
  <p:sldLayoutIdLst>
    <p:sldLayoutId id="214748366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0.xml.rels><?xml version="1.0" encoding="UTF-8" standalone="yes"?>
<Relationships xmlns="http://schemas.openxmlformats.org/package/2006/relationships"><Relationship Id="rId3" Type="http://schemas.openxmlformats.org/officeDocument/2006/relationships/image" Target="../media/image14.gif"/><Relationship Id="rId7" Type="http://schemas.openxmlformats.org/officeDocument/2006/relationships/image" Target="../media/image32.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14.gif"/><Relationship Id="rId7" Type="http://schemas.openxmlformats.org/officeDocument/2006/relationships/image" Target="../media/image32.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image" Target="../media/image14.gif"/><Relationship Id="rId7"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4.gif"/><Relationship Id="rId7"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4.gif"/><Relationship Id="rId7" Type="http://schemas.openxmlformats.org/officeDocument/2006/relationships/chart" Target="../charts/chart3.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14.gif"/><Relationship Id="rId7" Type="http://schemas.openxmlformats.org/officeDocument/2006/relationships/image" Target="../media/image35.jpe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39.png"/><Relationship Id="rId5" Type="http://schemas.openxmlformats.org/officeDocument/2006/relationships/image" Target="../media/image16.png"/><Relationship Id="rId10" Type="http://schemas.openxmlformats.org/officeDocument/2006/relationships/image" Target="../media/image38.jpeg"/><Relationship Id="rId4" Type="http://schemas.openxmlformats.org/officeDocument/2006/relationships/image" Target="../media/image15.png"/><Relationship Id="rId9" Type="http://schemas.openxmlformats.org/officeDocument/2006/relationships/image" Target="../media/image37.png"/></Relationships>
</file>

<file path=ppt/slides/_rels/slide16.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14.gif"/><Relationship Id="rId7" Type="http://schemas.openxmlformats.org/officeDocument/2006/relationships/image" Target="../media/image43.jp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42.jpg"/><Relationship Id="rId5" Type="http://schemas.openxmlformats.org/officeDocument/2006/relationships/image" Target="../media/image41.png"/><Relationship Id="rId4" Type="http://schemas.openxmlformats.org/officeDocument/2006/relationships/image" Target="../media/image40.png"/><Relationship Id="rId9" Type="http://schemas.openxmlformats.org/officeDocument/2006/relationships/image" Target="../media/image45.jpg"/></Relationships>
</file>

<file path=ppt/slides/_rels/slide19.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4.gif"/><Relationship Id="rId7"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4.gif"/><Relationship Id="rId7" Type="http://schemas.openxmlformats.org/officeDocument/2006/relationships/image" Target="../media/image19.jpeg"/><Relationship Id="rId12"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23.jpeg"/><Relationship Id="rId5" Type="http://schemas.openxmlformats.org/officeDocument/2006/relationships/image" Target="../media/image16.png"/><Relationship Id="rId10" Type="http://schemas.openxmlformats.org/officeDocument/2006/relationships/image" Target="../media/image22.jpeg"/><Relationship Id="rId4" Type="http://schemas.openxmlformats.org/officeDocument/2006/relationships/image" Target="../media/image15.png"/><Relationship Id="rId9" Type="http://schemas.openxmlformats.org/officeDocument/2006/relationships/image" Target="../media/image2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14.gif"/><Relationship Id="rId7"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6.jpeg"/></Relationships>
</file>

<file path=ppt/slides/_rels/slide8.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14.gif"/><Relationship Id="rId7" Type="http://schemas.openxmlformats.org/officeDocument/2006/relationships/image" Target="../media/image27.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31.jpeg"/><Relationship Id="rId5" Type="http://schemas.openxmlformats.org/officeDocument/2006/relationships/image" Target="../media/image16.png"/><Relationship Id="rId10" Type="http://schemas.openxmlformats.org/officeDocument/2006/relationships/image" Target="../media/image30.jpeg"/><Relationship Id="rId4" Type="http://schemas.openxmlformats.org/officeDocument/2006/relationships/image" Target="../media/image15.png"/><Relationship Id="rId9" Type="http://schemas.openxmlformats.org/officeDocument/2006/relationships/image" Target="../media/image29.jpeg"/></Relationships>
</file>

<file path=ppt/slides/_rels/slide9.xml.rels><?xml version="1.0" encoding="UTF-8" standalone="yes"?>
<Relationships xmlns="http://schemas.openxmlformats.org/package/2006/relationships"><Relationship Id="rId3" Type="http://schemas.openxmlformats.org/officeDocument/2006/relationships/image" Target="../media/image14.gif"/><Relationship Id="rId7" Type="http://schemas.openxmlformats.org/officeDocument/2006/relationships/image" Target="../media/image32.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751BA7-23F3-4E4F-8A93-B04B4B8452CE}"/>
              </a:ext>
            </a:extLst>
          </p:cNvPr>
          <p:cNvSpPr>
            <a:spLocks noGrp="1"/>
          </p:cNvSpPr>
          <p:nvPr>
            <p:ph type="ctrTitle"/>
          </p:nvPr>
        </p:nvSpPr>
        <p:spPr>
          <a:xfrm>
            <a:off x="530764" y="1643439"/>
            <a:ext cx="9349392" cy="1318038"/>
          </a:xfrm>
        </p:spPr>
        <p:txBody>
          <a:bodyPr>
            <a:noAutofit/>
          </a:bodyPr>
          <a:lstStyle/>
          <a:p>
            <a:pPr algn="l"/>
            <a:r>
              <a:rPr lang="fr-FR" sz="3600" dirty="0"/>
              <a:t>Evaluation of a candidate thermotolerant vaccine against peste des petits ruminants in Mali</a:t>
            </a:r>
          </a:p>
        </p:txBody>
      </p:sp>
      <p:pic>
        <p:nvPicPr>
          <p:cNvPr id="2" name="Picture 2" descr="Logo of IFAD">
            <a:extLst>
              <a:ext uri="{FF2B5EF4-FFF2-40B4-BE49-F238E27FC236}">
                <a16:creationId xmlns:a16="http://schemas.microsoft.com/office/drawing/2014/main" id="{8D39BC3C-C8D4-76AE-EF6F-1F73B7F3B6F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11109626" y="5994399"/>
            <a:ext cx="977376" cy="59050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1">
            <a:extLst>
              <a:ext uri="{FF2B5EF4-FFF2-40B4-BE49-F238E27FC236}">
                <a16:creationId xmlns:a16="http://schemas.microsoft.com/office/drawing/2014/main" id="{E8421C22-1148-70D3-2F5D-CD8C423D2DD4}"/>
              </a:ext>
            </a:extLst>
          </p:cNvPr>
          <p:cNvPicPr>
            <a:picLocks noChangeAspect="1"/>
          </p:cNvPicPr>
          <p:nvPr/>
        </p:nvPicPr>
        <p:blipFill rotWithShape="1">
          <a:blip r:embed="rId4"/>
          <a:srcRect l="24679" t="35543" r="26655" b="13505"/>
          <a:stretch/>
        </p:blipFill>
        <p:spPr>
          <a:xfrm>
            <a:off x="9785632" y="6007751"/>
            <a:ext cx="817447" cy="590503"/>
          </a:xfrm>
          <a:prstGeom prst="rect">
            <a:avLst/>
          </a:prstGeom>
        </p:spPr>
      </p:pic>
      <p:sp>
        <p:nvSpPr>
          <p:cNvPr id="5" name="Rectangle 4"/>
          <p:cNvSpPr/>
          <p:nvPr/>
        </p:nvSpPr>
        <p:spPr>
          <a:xfrm>
            <a:off x="625032" y="3253788"/>
            <a:ext cx="10383279" cy="2324547"/>
          </a:xfrm>
          <a:prstGeom prst="rect">
            <a:avLst/>
          </a:prstGeom>
        </p:spPr>
        <p:txBody>
          <a:bodyPr wrap="square">
            <a:spAutoFit/>
          </a:bodyPr>
          <a:lstStyle/>
          <a:p>
            <a:pPr lvl="0" defTabSz="457200" fontAlgn="auto">
              <a:lnSpc>
                <a:spcPct val="100000"/>
              </a:lnSpc>
              <a:spcBef>
                <a:spcPct val="20000"/>
              </a:spcBef>
              <a:spcAft>
                <a:spcPts val="0"/>
              </a:spcAft>
            </a:pPr>
            <a:r>
              <a:rPr lang="en-US" sz="2000" dirty="0">
                <a:solidFill>
                  <a:prstClr val="black"/>
                </a:solidFill>
                <a:latin typeface="+mn-lt"/>
                <a:cs typeface="Arial" panose="020B0604020202020204" pitchFamily="34" charset="0"/>
              </a:rPr>
              <a:t>Cheick A.K. </a:t>
            </a:r>
            <a:r>
              <a:rPr lang="en-US" sz="2000" dirty="0" err="1">
                <a:solidFill>
                  <a:prstClr val="black"/>
                </a:solidFill>
                <a:latin typeface="+mn-lt"/>
                <a:cs typeface="Arial" panose="020B0604020202020204" pitchFamily="34" charset="0"/>
              </a:rPr>
              <a:t>Sidibe</a:t>
            </a:r>
            <a:r>
              <a:rPr lang="en-GB" sz="2000" baseline="30000" dirty="0">
                <a:solidFill>
                  <a:prstClr val="black"/>
                </a:solidFill>
                <a:latin typeface="+mn-lt"/>
                <a:cs typeface="Arial" panose="020B0604020202020204" pitchFamily="34" charset="0"/>
              </a:rPr>
              <a:t>1</a:t>
            </a:r>
            <a:r>
              <a:rPr lang="en-US" dirty="0">
                <a:solidFill>
                  <a:srgbClr val="292929"/>
                </a:solidFill>
                <a:latin typeface="+mn-lt"/>
                <a:cs typeface="Arial" panose="020B0604020202020204" pitchFamily="34" charset="0"/>
              </a:rPr>
              <a:t>, Amadou Séry</a:t>
            </a:r>
            <a:r>
              <a:rPr lang="en-US" baseline="30000" dirty="0">
                <a:solidFill>
                  <a:srgbClr val="292929"/>
                </a:solidFill>
                <a:latin typeface="+mn-lt"/>
                <a:cs typeface="Arial" panose="020B0604020202020204" pitchFamily="34" charset="0"/>
              </a:rPr>
              <a:t>1</a:t>
            </a:r>
            <a:r>
              <a:rPr lang="en-US" dirty="0">
                <a:solidFill>
                  <a:srgbClr val="292929"/>
                </a:solidFill>
                <a:latin typeface="+mn-lt"/>
                <a:cs typeface="Arial" panose="020B0604020202020204" pitchFamily="34" charset="0"/>
              </a:rPr>
              <a:t>, </a:t>
            </a:r>
            <a:r>
              <a:rPr lang="en-US" dirty="0" err="1">
                <a:solidFill>
                  <a:srgbClr val="292929"/>
                </a:solidFill>
                <a:latin typeface="+mn-lt"/>
                <a:cs typeface="Arial" panose="020B0604020202020204" pitchFamily="34" charset="0"/>
              </a:rPr>
              <a:t>Oumar</a:t>
            </a:r>
            <a:r>
              <a:rPr lang="en-US" dirty="0">
                <a:solidFill>
                  <a:srgbClr val="292929"/>
                </a:solidFill>
                <a:latin typeface="+mn-lt"/>
                <a:cs typeface="Arial" panose="020B0604020202020204" pitchFamily="34" charset="0"/>
              </a:rPr>
              <a:t> </a:t>
            </a:r>
            <a:r>
              <a:rPr lang="en-US" dirty="0" err="1">
                <a:solidFill>
                  <a:srgbClr val="292929"/>
                </a:solidFill>
                <a:latin typeface="+mn-lt"/>
                <a:cs typeface="Arial" panose="020B0604020202020204" pitchFamily="34" charset="0"/>
              </a:rPr>
              <a:t>Kantao</a:t>
            </a:r>
            <a:r>
              <a:rPr lang="en-GB" baseline="30000" dirty="0">
                <a:solidFill>
                  <a:prstClr val="black"/>
                </a:solidFill>
                <a:latin typeface="+mn-lt"/>
                <a:cs typeface="Arial" panose="020B0604020202020204" pitchFamily="34" charset="0"/>
              </a:rPr>
              <a:t> 1</a:t>
            </a:r>
            <a:r>
              <a:rPr lang="en-US">
                <a:solidFill>
                  <a:srgbClr val="292929"/>
                </a:solidFill>
                <a:latin typeface="+mn-lt"/>
                <a:cs typeface="Arial" panose="020B0604020202020204" pitchFamily="34" charset="0"/>
              </a:rPr>
              <a:t>, Abdou </a:t>
            </a:r>
            <a:r>
              <a:rPr lang="en-US" dirty="0">
                <a:solidFill>
                  <a:srgbClr val="292929"/>
                </a:solidFill>
                <a:latin typeface="+mn-lt"/>
                <a:cs typeface="Arial" panose="020B0604020202020204" pitchFamily="34" charset="0"/>
              </a:rPr>
              <a:t>Fall</a:t>
            </a:r>
            <a:r>
              <a:rPr lang="en-GB" baseline="30000" dirty="0">
                <a:solidFill>
                  <a:prstClr val="black"/>
                </a:solidFill>
                <a:latin typeface="+mn-lt"/>
                <a:cs typeface="Arial" panose="020B0604020202020204" pitchFamily="34" charset="0"/>
              </a:rPr>
              <a:t> 2</a:t>
            </a:r>
            <a:r>
              <a:rPr lang="en-GB" dirty="0">
                <a:latin typeface="+mn-lt"/>
                <a:cs typeface="Arial" panose="020B0604020202020204" pitchFamily="34" charset="0"/>
              </a:rPr>
              <a:t>, </a:t>
            </a:r>
            <a:r>
              <a:rPr lang="en-US" dirty="0" err="1">
                <a:latin typeface="+mn-lt"/>
                <a:cs typeface="Arial" panose="020B0604020202020204" pitchFamily="34" charset="0"/>
              </a:rPr>
              <a:t>Mamadou</a:t>
            </a:r>
            <a:r>
              <a:rPr lang="en-US" dirty="0">
                <a:latin typeface="+mn-lt"/>
                <a:cs typeface="Arial" panose="020B0604020202020204" pitchFamily="34" charset="0"/>
              </a:rPr>
              <a:t> Niang</a:t>
            </a:r>
            <a:r>
              <a:rPr lang="en-US" baseline="30000" dirty="0">
                <a:latin typeface="+mn-lt"/>
                <a:cs typeface="Arial" panose="020B0604020202020204" pitchFamily="34" charset="0"/>
              </a:rPr>
              <a:t>3</a:t>
            </a:r>
            <a:r>
              <a:rPr lang="en-US" dirty="0">
                <a:solidFill>
                  <a:srgbClr val="FF0000"/>
                </a:solidFill>
                <a:latin typeface="+mn-lt"/>
                <a:cs typeface="Arial" panose="020B0604020202020204" pitchFamily="34" charset="0"/>
              </a:rPr>
              <a:t> </a:t>
            </a:r>
            <a:r>
              <a:rPr lang="en-US" dirty="0">
                <a:solidFill>
                  <a:srgbClr val="292929"/>
                </a:solidFill>
                <a:latin typeface="+mn-lt"/>
                <a:cs typeface="Arial" panose="020B0604020202020204" pitchFamily="34" charset="0"/>
              </a:rPr>
              <a:t>and </a:t>
            </a:r>
            <a:r>
              <a:rPr lang="en-US" dirty="0">
                <a:solidFill>
                  <a:prstClr val="black"/>
                </a:solidFill>
                <a:latin typeface="+mn-lt"/>
                <a:cs typeface="Arial" panose="020B0604020202020204" pitchFamily="34" charset="0"/>
              </a:rPr>
              <a:t>Michel Dione</a:t>
            </a:r>
            <a:r>
              <a:rPr lang="en-GB" baseline="30000" dirty="0">
                <a:solidFill>
                  <a:prstClr val="black"/>
                </a:solidFill>
                <a:latin typeface="+mn-lt"/>
                <a:cs typeface="Arial" panose="020B0604020202020204" pitchFamily="34" charset="0"/>
              </a:rPr>
              <a:t>2</a:t>
            </a:r>
            <a:endParaRPr lang="en-US" dirty="0">
              <a:solidFill>
                <a:srgbClr val="292929"/>
              </a:solidFill>
              <a:latin typeface="+mn-lt"/>
              <a:cs typeface="Arial" panose="020B0604020202020204" pitchFamily="34" charset="0"/>
            </a:endParaRPr>
          </a:p>
          <a:p>
            <a:pPr lvl="0" defTabSz="457200" fontAlgn="auto">
              <a:lnSpc>
                <a:spcPct val="100000"/>
              </a:lnSpc>
              <a:spcBef>
                <a:spcPts val="0"/>
              </a:spcBef>
              <a:spcAft>
                <a:spcPts val="0"/>
              </a:spcAft>
              <a:defRPr/>
            </a:pPr>
            <a:endParaRPr lang="en-GB" i="1" baseline="30000" dirty="0">
              <a:solidFill>
                <a:prstClr val="black"/>
              </a:solidFill>
              <a:latin typeface="+mn-lt"/>
              <a:cs typeface="Arial" panose="020B0604020202020204" pitchFamily="34" charset="0"/>
            </a:endParaRPr>
          </a:p>
          <a:p>
            <a:pPr defTabSz="457200" fontAlgn="auto">
              <a:lnSpc>
                <a:spcPct val="100000"/>
              </a:lnSpc>
              <a:spcBef>
                <a:spcPts val="0"/>
              </a:spcBef>
              <a:spcAft>
                <a:spcPts val="0"/>
              </a:spcAft>
              <a:defRPr/>
            </a:pPr>
            <a:r>
              <a:rPr lang="en-GB" sz="1400" baseline="30000" dirty="0">
                <a:solidFill>
                  <a:prstClr val="black"/>
                </a:solidFill>
                <a:latin typeface="+mn-lt"/>
                <a:cs typeface="Arial" panose="020B0604020202020204" pitchFamily="34" charset="0"/>
              </a:rPr>
              <a:t>1 </a:t>
            </a:r>
            <a:r>
              <a:rPr lang="en-US" sz="1400" dirty="0">
                <a:solidFill>
                  <a:srgbClr val="292929"/>
                </a:solidFill>
                <a:latin typeface="+mn-lt"/>
                <a:cs typeface="Arial" panose="020B0604020202020204" pitchFamily="34" charset="0"/>
              </a:rPr>
              <a:t>Central Veterinary Laboratory, Bamako, Mali</a:t>
            </a:r>
          </a:p>
          <a:p>
            <a:pPr lvl="0" defTabSz="457200" fontAlgn="auto">
              <a:lnSpc>
                <a:spcPct val="100000"/>
              </a:lnSpc>
              <a:spcBef>
                <a:spcPts val="0"/>
              </a:spcBef>
              <a:spcAft>
                <a:spcPts val="0"/>
              </a:spcAft>
              <a:defRPr/>
            </a:pPr>
            <a:r>
              <a:rPr lang="en-GB" sz="1400" baseline="30000" dirty="0">
                <a:solidFill>
                  <a:prstClr val="black"/>
                </a:solidFill>
                <a:latin typeface="+mn-lt"/>
                <a:cs typeface="Arial" panose="020B0604020202020204" pitchFamily="34" charset="0"/>
              </a:rPr>
              <a:t>2</a:t>
            </a:r>
            <a:r>
              <a:rPr lang="en-US" sz="1400" dirty="0">
                <a:solidFill>
                  <a:srgbClr val="292929"/>
                </a:solidFill>
                <a:latin typeface="+mn-lt"/>
                <a:cs typeface="Arial" panose="020B0604020202020204" pitchFamily="34" charset="0"/>
              </a:rPr>
              <a:t>International Livestock Research Institute, Dakar, Senegal</a:t>
            </a:r>
          </a:p>
          <a:p>
            <a:pPr defTabSz="457200" fontAlgn="auto">
              <a:spcBef>
                <a:spcPts val="400"/>
              </a:spcBef>
              <a:spcAft>
                <a:spcPts val="0"/>
              </a:spcAft>
            </a:pPr>
            <a:r>
              <a:rPr lang="en-US" sz="1400" baseline="30000" dirty="0">
                <a:latin typeface="+mn-lt"/>
                <a:cs typeface="Arial" panose="020B0604020202020204" pitchFamily="34" charset="0"/>
              </a:rPr>
              <a:t>3</a:t>
            </a:r>
            <a:r>
              <a:rPr lang="en-US" sz="1400" dirty="0">
                <a:latin typeface="+mn-lt"/>
                <a:cs typeface="Arial" panose="020B0604020202020204" pitchFamily="34" charset="0"/>
              </a:rPr>
              <a:t>Food and Agriculture Organization of the United Nations, Accra, Ghana</a:t>
            </a:r>
            <a:endParaRPr lang="en-US" sz="1400" baseline="30000" dirty="0">
              <a:latin typeface="+mn-lt"/>
              <a:cs typeface="Arial" panose="020B0604020202020204" pitchFamily="34" charset="0"/>
            </a:endParaRPr>
          </a:p>
          <a:p>
            <a:pPr marL="0" marR="0">
              <a:lnSpc>
                <a:spcPct val="107000"/>
              </a:lnSpc>
              <a:spcBef>
                <a:spcPts val="0"/>
              </a:spcBef>
              <a:spcAft>
                <a:spcPts val="0"/>
              </a:spcAft>
            </a:pPr>
            <a:endParaRPr lang="en-US" altLang="x-none" sz="1600" i="1" dirty="0">
              <a:solidFill>
                <a:srgbClr val="292929"/>
              </a:solidFill>
              <a:latin typeface="+mn-lt"/>
            </a:endParaRPr>
          </a:p>
          <a:p>
            <a:pPr marL="0" marR="0">
              <a:lnSpc>
                <a:spcPct val="107000"/>
              </a:lnSpc>
              <a:spcBef>
                <a:spcPts val="0"/>
              </a:spcBef>
              <a:spcAft>
                <a:spcPts val="0"/>
              </a:spcAft>
            </a:pPr>
            <a:endParaRPr lang="en-US" altLang="x-none" sz="1600" i="1" dirty="0">
              <a:solidFill>
                <a:srgbClr val="292929"/>
              </a:solidFill>
              <a:latin typeface="+mn-lt"/>
            </a:endParaRPr>
          </a:p>
          <a:p>
            <a:pPr marL="0" marR="0">
              <a:lnSpc>
                <a:spcPct val="107000"/>
              </a:lnSpc>
              <a:spcBef>
                <a:spcPts val="0"/>
              </a:spcBef>
              <a:spcAft>
                <a:spcPts val="0"/>
              </a:spcAft>
            </a:pPr>
            <a:r>
              <a:rPr lang="en-US" altLang="x-none" sz="1600" i="1" dirty="0">
                <a:solidFill>
                  <a:srgbClr val="292929"/>
                </a:solidFill>
                <a:latin typeface="+mn-lt"/>
              </a:rPr>
              <a:t>Peste des petits ruminants Global Research and Expertise Network (PPR-GREN) meeting</a:t>
            </a:r>
          </a:p>
          <a:p>
            <a:pPr marL="0" marR="0">
              <a:lnSpc>
                <a:spcPct val="107000"/>
              </a:lnSpc>
              <a:spcBef>
                <a:spcPts val="0"/>
              </a:spcBef>
              <a:spcAft>
                <a:spcPts val="0"/>
              </a:spcAft>
            </a:pPr>
            <a:r>
              <a:rPr lang="en-US" altLang="x-none" sz="1600" i="1" dirty="0">
                <a:solidFill>
                  <a:srgbClr val="292929"/>
                </a:solidFill>
                <a:latin typeface="+mn-lt"/>
              </a:rPr>
              <a:t>Montpellier, France, 7–9 December 2022</a:t>
            </a:r>
            <a:endParaRPr lang="en-US" sz="1600" dirty="0">
              <a:latin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280377" y="6070465"/>
            <a:ext cx="1028625" cy="6214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a:extLst>
              <a:ext uri="{FF2B5EF4-FFF2-40B4-BE49-F238E27FC236}">
                <a16:creationId xmlns:a16="http://schemas.microsoft.com/office/drawing/2014/main" id="{F0EB8739-8E5C-1DCA-BA29-9C2132183EF3}"/>
              </a:ext>
            </a:extLst>
          </p:cNvPr>
          <p:cNvPicPr>
            <a:picLocks noChangeAspect="1"/>
          </p:cNvPicPr>
          <p:nvPr/>
        </p:nvPicPr>
        <p:blipFill rotWithShape="1">
          <a:blip r:embed="rId4"/>
          <a:srcRect l="24679" t="35543" r="26655" b="13505"/>
          <a:stretch/>
        </p:blipFill>
        <p:spPr>
          <a:xfrm>
            <a:off x="7939782" y="6156642"/>
            <a:ext cx="759495" cy="548640"/>
          </a:xfrm>
          <a:prstGeom prst="rect">
            <a:avLst/>
          </a:prstGeom>
        </p:spPr>
      </p:pic>
      <p:pic>
        <p:nvPicPr>
          <p:cNvPr id="2" name="Picture 1" descr="A picture containing text, plant, vector graphics&#10;&#10;Description automatically generated">
            <a:extLst>
              <a:ext uri="{FF2B5EF4-FFF2-40B4-BE49-F238E27FC236}">
                <a16:creationId xmlns:a16="http://schemas.microsoft.com/office/drawing/2014/main" id="{275AE37E-5F51-E4EF-0736-F86C78BED0D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802286"/>
            <a:ext cx="925634" cy="925634"/>
          </a:xfrm>
          <a:prstGeom prst="rect">
            <a:avLst/>
          </a:prstGeom>
        </p:spPr>
      </p:pic>
      <p:pic>
        <p:nvPicPr>
          <p:cNvPr id="3" name="Picture 2">
            <a:extLst>
              <a:ext uri="{FF2B5EF4-FFF2-40B4-BE49-F238E27FC236}">
                <a16:creationId xmlns:a16="http://schemas.microsoft.com/office/drawing/2014/main" id="{4A799D18-2CB2-73E5-9211-356DC36BB44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60736" y="-13308"/>
            <a:ext cx="1230132" cy="1230132"/>
          </a:xfrm>
          <a:prstGeom prst="rect">
            <a:avLst/>
          </a:prstGeom>
        </p:spPr>
      </p:pic>
      <p:sp>
        <p:nvSpPr>
          <p:cNvPr id="9" name="Rectangle 8"/>
          <p:cNvSpPr/>
          <p:nvPr/>
        </p:nvSpPr>
        <p:spPr>
          <a:xfrm>
            <a:off x="3759666" y="1216824"/>
            <a:ext cx="8231202" cy="4339650"/>
          </a:xfrm>
          <a:prstGeom prst="rect">
            <a:avLst/>
          </a:prstGeom>
        </p:spPr>
        <p:txBody>
          <a:bodyPr wrap="square">
            <a:spAutoFit/>
          </a:bodyPr>
          <a:lstStyle/>
          <a:p>
            <a:pPr marL="285750" indent="-285750">
              <a:buFont typeface="Wingdings" panose="05000000000000000000" pitchFamily="2" charset="2"/>
              <a:buChar char="q"/>
            </a:pPr>
            <a:r>
              <a:rPr lang="fr-FR" b="1" i="1" dirty="0">
                <a:latin typeface="+mj-lt"/>
              </a:rPr>
              <a:t>Titration of Vaccine in </a:t>
            </a:r>
            <a:r>
              <a:rPr lang="fr-FR" b="1" i="1" dirty="0" err="1">
                <a:latin typeface="+mj-lt"/>
              </a:rPr>
              <a:t>liquid</a:t>
            </a:r>
            <a:r>
              <a:rPr lang="fr-FR" b="1" i="1" dirty="0">
                <a:latin typeface="+mj-lt"/>
              </a:rPr>
              <a:t> suspension  (</a:t>
            </a:r>
            <a:r>
              <a:rPr lang="fr-FR" b="1" i="1" dirty="0" err="1">
                <a:latin typeface="+mj-lt"/>
              </a:rPr>
              <a:t>Ice</a:t>
            </a:r>
            <a:r>
              <a:rPr lang="fr-FR" b="1" i="1" dirty="0">
                <a:latin typeface="+mj-lt"/>
              </a:rPr>
              <a:t> vs Room </a:t>
            </a:r>
            <a:r>
              <a:rPr lang="fr-FR" b="1" i="1" dirty="0" err="1">
                <a:latin typeface="+mj-lt"/>
              </a:rPr>
              <a:t>Temperature</a:t>
            </a:r>
            <a:r>
              <a:rPr lang="fr-FR" b="1" i="1" dirty="0">
                <a:latin typeface="+mj-lt"/>
              </a:rPr>
              <a:t>  5 </a:t>
            </a:r>
            <a:r>
              <a:rPr lang="fr-FR" b="1" i="1" dirty="0" err="1">
                <a:latin typeface="+mj-lt"/>
              </a:rPr>
              <a:t>hours</a:t>
            </a:r>
            <a:r>
              <a:rPr lang="fr-FR" b="1" i="1" dirty="0">
                <a:latin typeface="+mj-lt"/>
              </a:rPr>
              <a:t> )</a:t>
            </a:r>
          </a:p>
          <a:p>
            <a:r>
              <a:rPr lang="fr-FR" b="1" i="1" dirty="0">
                <a:latin typeface="+mj-lt"/>
              </a:rPr>
              <a:t> </a:t>
            </a:r>
          </a:p>
          <a:p>
            <a:r>
              <a:rPr lang="fr-FR" sz="1600" i="1" dirty="0">
                <a:latin typeface="+mj-lt"/>
              </a:rPr>
              <a:t>10 </a:t>
            </a:r>
            <a:r>
              <a:rPr lang="fr-FR" sz="1600" i="1" dirty="0" err="1">
                <a:latin typeface="+mj-lt"/>
              </a:rPr>
              <a:t>vials</a:t>
            </a:r>
            <a:r>
              <a:rPr lang="fr-FR" sz="1600" i="1" dirty="0">
                <a:latin typeface="+mj-lt"/>
              </a:rPr>
              <a:t> sampled/ dilution in 2ml /Titration by </a:t>
            </a:r>
            <a:r>
              <a:rPr lang="fr-FR" sz="1600" i="1" dirty="0" err="1">
                <a:latin typeface="+mj-lt"/>
              </a:rPr>
              <a:t>hour</a:t>
            </a:r>
            <a:r>
              <a:rPr lang="fr-FR" sz="1600" i="1" dirty="0">
                <a:latin typeface="+mj-lt"/>
              </a:rPr>
              <a:t> during 5h</a:t>
            </a:r>
          </a:p>
          <a:p>
            <a:endParaRPr lang="fr-FR" sz="1400" b="1" i="1" dirty="0">
              <a:latin typeface="+mj-lt"/>
            </a:endParaRPr>
          </a:p>
          <a:p>
            <a:endParaRPr lang="fr-FR" b="1" i="1" dirty="0">
              <a:latin typeface="+mj-lt"/>
            </a:endParaRPr>
          </a:p>
          <a:p>
            <a:pPr marL="285750" indent="-285750">
              <a:buFont typeface="Wingdings" panose="05000000000000000000" pitchFamily="2" charset="2"/>
              <a:buChar char="q"/>
            </a:pPr>
            <a:r>
              <a:rPr lang="fr-FR" b="1" i="1" dirty="0">
                <a:latin typeface="+mj-lt"/>
              </a:rPr>
              <a:t>Titration of Vaccine on </a:t>
            </a:r>
            <a:r>
              <a:rPr lang="fr-FR" b="1" i="1" dirty="0" err="1">
                <a:latin typeface="+mj-lt"/>
              </a:rPr>
              <a:t>ice</a:t>
            </a:r>
            <a:r>
              <a:rPr lang="fr-FR" b="1" i="1" dirty="0">
                <a:latin typeface="+mj-lt"/>
              </a:rPr>
              <a:t>  during 14 </a:t>
            </a:r>
            <a:r>
              <a:rPr lang="fr-FR" b="1" i="1" dirty="0" err="1">
                <a:latin typeface="+mj-lt"/>
              </a:rPr>
              <a:t>days</a:t>
            </a:r>
            <a:r>
              <a:rPr lang="fr-FR" b="1" i="1" dirty="0">
                <a:latin typeface="+mj-lt"/>
              </a:rPr>
              <a:t> (+4°C to +8°C)</a:t>
            </a:r>
          </a:p>
          <a:p>
            <a:endParaRPr lang="fr-FR" sz="1600" i="1" dirty="0">
              <a:latin typeface="+mj-lt"/>
            </a:endParaRPr>
          </a:p>
          <a:p>
            <a:r>
              <a:rPr lang="fr-FR" sz="1600" i="1" dirty="0">
                <a:latin typeface="+mj-lt"/>
              </a:rPr>
              <a:t>60 </a:t>
            </a:r>
            <a:r>
              <a:rPr lang="fr-FR" sz="1600" i="1" dirty="0" err="1">
                <a:latin typeface="+mj-lt"/>
              </a:rPr>
              <a:t>vials</a:t>
            </a:r>
            <a:r>
              <a:rPr lang="fr-FR" sz="1600" i="1" dirty="0">
                <a:latin typeface="+mj-lt"/>
              </a:rPr>
              <a:t> sampled /titration of 4 </a:t>
            </a:r>
            <a:r>
              <a:rPr lang="fr-FR" sz="1600" i="1" dirty="0" err="1">
                <a:latin typeface="+mj-lt"/>
              </a:rPr>
              <a:t>vials</a:t>
            </a:r>
            <a:r>
              <a:rPr lang="fr-FR" sz="1600" i="1" dirty="0">
                <a:latin typeface="+mj-lt"/>
              </a:rPr>
              <a:t> per day/14 Days</a:t>
            </a:r>
          </a:p>
          <a:p>
            <a:endParaRPr lang="fr-FR" sz="1400" b="1" i="1" dirty="0">
              <a:latin typeface="+mj-lt"/>
            </a:endParaRPr>
          </a:p>
          <a:p>
            <a:endParaRPr lang="fr-FR" sz="1400" b="1" i="1" dirty="0">
              <a:latin typeface="+mj-lt"/>
            </a:endParaRPr>
          </a:p>
          <a:p>
            <a:pPr marL="285750" indent="-285750">
              <a:buFont typeface="Wingdings" panose="05000000000000000000" pitchFamily="2" charset="2"/>
              <a:buChar char="q"/>
            </a:pPr>
            <a:r>
              <a:rPr lang="fr-FR" b="1" i="1" dirty="0">
                <a:latin typeface="+mj-lt"/>
              </a:rPr>
              <a:t>Titration of vaccine at room </a:t>
            </a:r>
            <a:r>
              <a:rPr lang="fr-FR" b="1" i="1" dirty="0" err="1">
                <a:latin typeface="+mj-lt"/>
              </a:rPr>
              <a:t>temperature</a:t>
            </a:r>
            <a:r>
              <a:rPr lang="fr-FR" b="1" i="1" dirty="0">
                <a:latin typeface="+mj-lt"/>
              </a:rPr>
              <a:t> for 14 Days (32.5°C to 38.5°C)</a:t>
            </a:r>
          </a:p>
          <a:p>
            <a:endParaRPr lang="fr-FR" sz="1600" i="1" dirty="0">
              <a:latin typeface="+mj-lt"/>
            </a:endParaRPr>
          </a:p>
          <a:p>
            <a:r>
              <a:rPr lang="fr-FR" sz="1600" i="1" dirty="0">
                <a:latin typeface="+mj-lt"/>
              </a:rPr>
              <a:t>60 </a:t>
            </a:r>
            <a:r>
              <a:rPr lang="fr-FR" sz="1600" i="1" dirty="0" err="1">
                <a:latin typeface="+mj-lt"/>
              </a:rPr>
              <a:t>vials</a:t>
            </a:r>
            <a:r>
              <a:rPr lang="fr-FR" sz="1600" i="1" dirty="0">
                <a:latin typeface="+mj-lt"/>
              </a:rPr>
              <a:t> sampled /titration of 4 </a:t>
            </a:r>
            <a:r>
              <a:rPr lang="fr-FR" sz="1600" i="1" dirty="0" err="1">
                <a:latin typeface="+mj-lt"/>
              </a:rPr>
              <a:t>vials</a:t>
            </a:r>
            <a:r>
              <a:rPr lang="fr-FR" sz="1600" i="1" dirty="0">
                <a:latin typeface="+mj-lt"/>
              </a:rPr>
              <a:t> per day/14 Days</a:t>
            </a:r>
          </a:p>
          <a:p>
            <a:endParaRPr lang="fr-FR" b="1" i="1" dirty="0">
              <a:latin typeface="+mj-lt"/>
            </a:endParaRPr>
          </a:p>
          <a:p>
            <a:pPr marL="285750" indent="-285750">
              <a:buFont typeface="Wingdings" panose="05000000000000000000" pitchFamily="2" charset="2"/>
              <a:buChar char="q"/>
            </a:pPr>
            <a:r>
              <a:rPr lang="fr-FR" b="1" i="1" dirty="0">
                <a:latin typeface="+mj-lt"/>
              </a:rPr>
              <a:t>Titration of vaccine </a:t>
            </a:r>
            <a:r>
              <a:rPr lang="fr-FR" b="1" i="1" dirty="0" err="1">
                <a:latin typeface="+mj-lt"/>
              </a:rPr>
              <a:t>incubated</a:t>
            </a:r>
            <a:r>
              <a:rPr lang="fr-FR" b="1" i="1" dirty="0">
                <a:latin typeface="+mj-lt"/>
              </a:rPr>
              <a:t> at 40°C and 45°C  </a:t>
            </a:r>
            <a:r>
              <a:rPr lang="fr-FR" b="1" i="1" dirty="0" err="1">
                <a:latin typeface="+mj-lt"/>
              </a:rPr>
              <a:t>during</a:t>
            </a:r>
            <a:r>
              <a:rPr lang="fr-FR" b="1" i="1" dirty="0">
                <a:latin typeface="+mj-lt"/>
              </a:rPr>
              <a:t> 14 Days </a:t>
            </a:r>
          </a:p>
          <a:p>
            <a:endParaRPr lang="fr-FR" sz="1400" b="1" i="1" dirty="0">
              <a:latin typeface="+mj-lt"/>
            </a:endParaRPr>
          </a:p>
          <a:p>
            <a:r>
              <a:rPr lang="fr-FR" sz="1400" i="1" dirty="0">
                <a:latin typeface="+mj-lt"/>
              </a:rPr>
              <a:t>60 </a:t>
            </a:r>
            <a:r>
              <a:rPr lang="fr-FR" sz="1400" i="1" dirty="0" err="1">
                <a:latin typeface="+mj-lt"/>
              </a:rPr>
              <a:t>vials</a:t>
            </a:r>
            <a:r>
              <a:rPr lang="fr-FR" sz="1400" i="1" dirty="0">
                <a:latin typeface="+mj-lt"/>
              </a:rPr>
              <a:t> </a:t>
            </a:r>
            <a:r>
              <a:rPr lang="fr-FR" sz="1200" i="1" dirty="0">
                <a:latin typeface="+mj-lt"/>
              </a:rPr>
              <a:t>sampled </a:t>
            </a:r>
            <a:r>
              <a:rPr lang="fr-FR" sz="1400" i="1" dirty="0">
                <a:latin typeface="+mj-lt"/>
              </a:rPr>
              <a:t>/titration of 8vials per  incubation </a:t>
            </a:r>
            <a:r>
              <a:rPr lang="fr-FR" sz="1400" i="1" dirty="0" err="1">
                <a:latin typeface="+mj-lt"/>
              </a:rPr>
              <a:t>Temperature</a:t>
            </a:r>
            <a:r>
              <a:rPr lang="fr-FR" sz="1400" i="1" dirty="0">
                <a:latin typeface="+mj-lt"/>
              </a:rPr>
              <a:t> at day2; Day4;Day7j;Day10;Day14 ; Days21</a:t>
            </a:r>
            <a:endParaRPr lang="fr-FR" i="1" dirty="0">
              <a:latin typeface="+mj-lt"/>
            </a:endParaRPr>
          </a:p>
        </p:txBody>
      </p:sp>
      <p:sp>
        <p:nvSpPr>
          <p:cNvPr id="10"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107706" y="-8301"/>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fr-FR" altLang="x-none" dirty="0">
                <a:solidFill>
                  <a:srgbClr val="712C3D"/>
                </a:solidFill>
              </a:rPr>
              <a:t>Thermostability tests in the </a:t>
            </a:r>
            <a:r>
              <a:rPr lang="fr-FR" altLang="x-none" dirty="0" err="1">
                <a:solidFill>
                  <a:srgbClr val="712C3D"/>
                </a:solidFill>
              </a:rPr>
              <a:t>laboratory</a:t>
            </a:r>
            <a:endParaRPr lang="en-US" altLang="x-none" dirty="0">
              <a:solidFill>
                <a:srgbClr val="712C3D"/>
              </a:solidFill>
            </a:endParaRPr>
          </a:p>
        </p:txBody>
      </p:sp>
      <p:pic>
        <p:nvPicPr>
          <p:cNvPr id="11" name="Picture 2" descr="D:\Dossier ILRI\Photos vaccin ILRI\DSCN0843.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1016" y="1237765"/>
            <a:ext cx="3470882" cy="4067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94625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201132" y="28539"/>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dirty="0">
                <a:solidFill>
                  <a:srgbClr val="712C3D"/>
                </a:solidFill>
              </a:rPr>
              <a:t>ILRI </a:t>
            </a:r>
            <a:r>
              <a:rPr lang="fr-FR" altLang="x-none" dirty="0" err="1">
                <a:solidFill>
                  <a:srgbClr val="712C3D"/>
                </a:solidFill>
              </a:rPr>
              <a:t>thermotolerant</a:t>
            </a:r>
            <a:r>
              <a:rPr lang="fr-FR" altLang="x-none" dirty="0">
                <a:solidFill>
                  <a:srgbClr val="712C3D"/>
                </a:solidFill>
              </a:rPr>
              <a:t> vaccine </a:t>
            </a:r>
            <a:r>
              <a:rPr lang="fr-FR" altLang="x-none" dirty="0" err="1">
                <a:solidFill>
                  <a:srgbClr val="712C3D"/>
                </a:solidFill>
              </a:rPr>
              <a:t>quality</a:t>
            </a:r>
            <a:r>
              <a:rPr lang="fr-FR" altLang="x-none" dirty="0">
                <a:solidFill>
                  <a:srgbClr val="712C3D"/>
                </a:solidFill>
              </a:rPr>
              <a:t> control</a:t>
            </a:r>
            <a:endParaRPr lang="en-US" altLang="x-none" dirty="0">
              <a:solidFill>
                <a:srgbClr val="712C3D"/>
              </a:solidFill>
            </a:endParaRPr>
          </a:p>
        </p:txBody>
      </p:sp>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280377" y="6070465"/>
            <a:ext cx="1028625" cy="6214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a:extLst>
              <a:ext uri="{FF2B5EF4-FFF2-40B4-BE49-F238E27FC236}">
                <a16:creationId xmlns:a16="http://schemas.microsoft.com/office/drawing/2014/main" id="{F0EB8739-8E5C-1DCA-BA29-9C2132183EF3}"/>
              </a:ext>
            </a:extLst>
          </p:cNvPr>
          <p:cNvPicPr>
            <a:picLocks noChangeAspect="1"/>
          </p:cNvPicPr>
          <p:nvPr/>
        </p:nvPicPr>
        <p:blipFill rotWithShape="1">
          <a:blip r:embed="rId4"/>
          <a:srcRect l="24679" t="35543" r="26655" b="13505"/>
          <a:stretch/>
        </p:blipFill>
        <p:spPr>
          <a:xfrm>
            <a:off x="7939782" y="6156642"/>
            <a:ext cx="759495" cy="548640"/>
          </a:xfrm>
          <a:prstGeom prst="rect">
            <a:avLst/>
          </a:prstGeom>
        </p:spPr>
      </p:pic>
      <p:pic>
        <p:nvPicPr>
          <p:cNvPr id="2" name="Picture 1" descr="A picture containing text, plant, vector graphics&#10;&#10;Description automatically generated">
            <a:extLst>
              <a:ext uri="{FF2B5EF4-FFF2-40B4-BE49-F238E27FC236}">
                <a16:creationId xmlns:a16="http://schemas.microsoft.com/office/drawing/2014/main" id="{275AE37E-5F51-E4EF-0736-F86C78BED0D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802286"/>
            <a:ext cx="925634" cy="925634"/>
          </a:xfrm>
          <a:prstGeom prst="rect">
            <a:avLst/>
          </a:prstGeom>
        </p:spPr>
      </p:pic>
      <p:pic>
        <p:nvPicPr>
          <p:cNvPr id="3" name="Picture 2">
            <a:extLst>
              <a:ext uri="{FF2B5EF4-FFF2-40B4-BE49-F238E27FC236}">
                <a16:creationId xmlns:a16="http://schemas.microsoft.com/office/drawing/2014/main" id="{4A799D18-2CB2-73E5-9211-356DC36BB44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60736" y="-13308"/>
            <a:ext cx="1230132" cy="1230132"/>
          </a:xfrm>
          <a:prstGeom prst="rect">
            <a:avLst/>
          </a:prstGeom>
        </p:spPr>
      </p:pic>
      <p:pic>
        <p:nvPicPr>
          <p:cNvPr id="7" name="Picture 2" descr="D:\Dossier ILRI\Photos vaccin ILRI\DSCN0843.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61257" y="942535"/>
            <a:ext cx="3211634" cy="2014549"/>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p:cNvSpPr txBox="1"/>
          <p:nvPr/>
        </p:nvSpPr>
        <p:spPr bwMode="auto">
          <a:xfrm>
            <a:off x="3721904" y="804720"/>
            <a:ext cx="3739214" cy="10156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rtlCol="0">
            <a:spAutoFit/>
          </a:bodyPr>
          <a:lstStyle/>
          <a:p>
            <a:r>
              <a:rPr lang="fr-FR" sz="2000" dirty="0">
                <a:latin typeface="+mn-lt"/>
              </a:rPr>
              <a:t>Interne Control </a:t>
            </a:r>
            <a:r>
              <a:rPr lang="fr-FR" sz="2000" dirty="0" err="1">
                <a:latin typeface="+mn-lt"/>
              </a:rPr>
              <a:t>Quality</a:t>
            </a:r>
            <a:r>
              <a:rPr lang="fr-FR" sz="2000" dirty="0">
                <a:latin typeface="+mn-lt"/>
              </a:rPr>
              <a:t>  LCV</a:t>
            </a:r>
          </a:p>
          <a:p>
            <a:r>
              <a:rPr lang="fr-FR" sz="2000" dirty="0" err="1">
                <a:latin typeface="+mn-lt"/>
              </a:rPr>
              <a:t>Observed</a:t>
            </a:r>
            <a:r>
              <a:rPr lang="fr-FR" sz="2000" dirty="0">
                <a:latin typeface="+mn-lt"/>
              </a:rPr>
              <a:t> Titre/</a:t>
            </a:r>
            <a:r>
              <a:rPr lang="fr-FR" sz="2000" dirty="0" err="1">
                <a:latin typeface="+mn-lt"/>
              </a:rPr>
              <a:t>vial</a:t>
            </a:r>
            <a:r>
              <a:rPr lang="fr-FR" sz="2000" dirty="0">
                <a:latin typeface="+mn-lt"/>
              </a:rPr>
              <a:t>= 10</a:t>
            </a:r>
            <a:r>
              <a:rPr lang="fr-FR" sz="2000" baseline="30000" dirty="0">
                <a:latin typeface="+mn-lt"/>
              </a:rPr>
              <a:t>5.66</a:t>
            </a:r>
            <a:r>
              <a:rPr lang="fr-FR" sz="2000" dirty="0">
                <a:latin typeface="+mn-lt"/>
              </a:rPr>
              <a:t> TCID</a:t>
            </a:r>
            <a:r>
              <a:rPr lang="fr-FR" sz="2000" baseline="-25000" dirty="0">
                <a:latin typeface="+mn-lt"/>
              </a:rPr>
              <a:t>50</a:t>
            </a:r>
          </a:p>
          <a:p>
            <a:r>
              <a:rPr lang="fr-FR" sz="2000" dirty="0" err="1">
                <a:latin typeface="+mn-lt"/>
              </a:rPr>
              <a:t>Pass</a:t>
            </a:r>
            <a:r>
              <a:rPr lang="fr-FR" sz="2000" dirty="0">
                <a:latin typeface="+mn-lt"/>
              </a:rPr>
              <a:t> for all </a:t>
            </a:r>
            <a:r>
              <a:rPr lang="fr-FR" sz="2000" dirty="0" err="1">
                <a:latin typeface="+mn-lt"/>
              </a:rPr>
              <a:t>parameters</a:t>
            </a:r>
            <a:r>
              <a:rPr lang="fr-FR" sz="2000" dirty="0">
                <a:latin typeface="+mn-lt"/>
              </a:rPr>
              <a:t> </a:t>
            </a:r>
            <a:r>
              <a:rPr lang="fr-FR" sz="2000" dirty="0" err="1">
                <a:latin typeface="+mn-lt"/>
              </a:rPr>
              <a:t>measured</a:t>
            </a:r>
            <a:endParaRPr lang="fr-FR" sz="2000" dirty="0">
              <a:latin typeface="+mn-lt"/>
            </a:endParaRPr>
          </a:p>
        </p:txBody>
      </p:sp>
      <p:sp>
        <p:nvSpPr>
          <p:cNvPr id="10" name="ZoneTexte 9"/>
          <p:cNvSpPr txBox="1"/>
          <p:nvPr/>
        </p:nvSpPr>
        <p:spPr bwMode="auto">
          <a:xfrm>
            <a:off x="3721904" y="1893855"/>
            <a:ext cx="3739215" cy="10156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rtlCol="0">
            <a:spAutoFit/>
          </a:bodyPr>
          <a:lstStyle/>
          <a:p>
            <a:r>
              <a:rPr lang="fr-FR" sz="2000" dirty="0">
                <a:latin typeface="+mn-lt"/>
              </a:rPr>
              <a:t>Externe Control </a:t>
            </a:r>
            <a:r>
              <a:rPr lang="fr-FR" sz="2000" dirty="0" err="1">
                <a:latin typeface="+mn-lt"/>
              </a:rPr>
              <a:t>Quality</a:t>
            </a:r>
            <a:r>
              <a:rPr lang="fr-FR" sz="2000" dirty="0">
                <a:latin typeface="+mn-lt"/>
              </a:rPr>
              <a:t> PANVAC</a:t>
            </a:r>
          </a:p>
          <a:p>
            <a:r>
              <a:rPr lang="fr-FR" sz="2000" dirty="0" err="1">
                <a:latin typeface="+mn-lt"/>
              </a:rPr>
              <a:t>Observed</a:t>
            </a:r>
            <a:r>
              <a:rPr lang="fr-FR" sz="2000" dirty="0">
                <a:latin typeface="+mn-lt"/>
              </a:rPr>
              <a:t> Titre/</a:t>
            </a:r>
            <a:r>
              <a:rPr lang="fr-FR" sz="2000" dirty="0" err="1">
                <a:latin typeface="+mn-lt"/>
              </a:rPr>
              <a:t>vial</a:t>
            </a:r>
            <a:r>
              <a:rPr lang="fr-FR" sz="2000" dirty="0">
                <a:latin typeface="+mn-lt"/>
              </a:rPr>
              <a:t>= 10</a:t>
            </a:r>
            <a:r>
              <a:rPr lang="fr-FR" sz="2000" baseline="30000" dirty="0">
                <a:latin typeface="+mn-lt"/>
              </a:rPr>
              <a:t>5.3</a:t>
            </a:r>
            <a:r>
              <a:rPr lang="fr-FR" sz="2000" dirty="0">
                <a:latin typeface="+mn-lt"/>
              </a:rPr>
              <a:t> TCID</a:t>
            </a:r>
            <a:r>
              <a:rPr lang="fr-FR" sz="2000" baseline="-25000" dirty="0">
                <a:latin typeface="+mn-lt"/>
              </a:rPr>
              <a:t>50</a:t>
            </a:r>
          </a:p>
          <a:p>
            <a:r>
              <a:rPr lang="fr-FR" sz="2000" dirty="0" err="1">
                <a:latin typeface="+mn-lt"/>
              </a:rPr>
              <a:t>Pass</a:t>
            </a:r>
            <a:r>
              <a:rPr lang="fr-FR" sz="2000" dirty="0">
                <a:latin typeface="+mn-lt"/>
              </a:rPr>
              <a:t> for all </a:t>
            </a:r>
            <a:r>
              <a:rPr lang="fr-FR" sz="2000" dirty="0" err="1">
                <a:latin typeface="+mn-lt"/>
              </a:rPr>
              <a:t>parameters</a:t>
            </a:r>
            <a:r>
              <a:rPr lang="fr-FR" sz="2000" dirty="0">
                <a:latin typeface="+mn-lt"/>
              </a:rPr>
              <a:t> </a:t>
            </a:r>
            <a:r>
              <a:rPr lang="fr-FR" sz="2000" dirty="0" err="1">
                <a:latin typeface="+mn-lt"/>
              </a:rPr>
              <a:t>measured</a:t>
            </a:r>
            <a:endParaRPr lang="fr-FR" sz="2000" dirty="0">
              <a:latin typeface="+mn-lt"/>
            </a:endParaRPr>
          </a:p>
        </p:txBody>
      </p:sp>
      <p:pic>
        <p:nvPicPr>
          <p:cNvPr id="205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5546" y="3042219"/>
            <a:ext cx="7345572" cy="33303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71954" y="1312552"/>
            <a:ext cx="4456488" cy="4609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ZoneTexte 10"/>
          <p:cNvSpPr txBox="1"/>
          <p:nvPr/>
        </p:nvSpPr>
        <p:spPr bwMode="auto">
          <a:xfrm>
            <a:off x="1535950" y="6420143"/>
            <a:ext cx="387388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a:r>
              <a:rPr lang="fr-FR" sz="1400" b="1" i="1" dirty="0">
                <a:latin typeface="+mn-lt"/>
              </a:rPr>
              <a:t>QCR 1730-PANVAC Reference No:P188/709/58/20</a:t>
            </a:r>
          </a:p>
        </p:txBody>
      </p:sp>
      <p:sp>
        <p:nvSpPr>
          <p:cNvPr id="15" name="ZoneTexte 14"/>
          <p:cNvSpPr txBox="1"/>
          <p:nvPr/>
        </p:nvSpPr>
        <p:spPr bwMode="auto">
          <a:xfrm>
            <a:off x="8054559" y="5848865"/>
            <a:ext cx="387388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a:r>
              <a:rPr lang="fr-FR" sz="1400" b="1" i="1" dirty="0">
                <a:latin typeface="+mn-lt"/>
              </a:rPr>
              <a:t>QCR 1731-PANVAC Reference No:P188/709/58/20</a:t>
            </a:r>
          </a:p>
        </p:txBody>
      </p:sp>
    </p:spTree>
    <p:extLst>
      <p:ext uri="{BB962C8B-B14F-4D97-AF65-F5344CB8AC3E}">
        <p14:creationId xmlns:p14="http://schemas.microsoft.com/office/powerpoint/2010/main" val="35694625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462817" y="395119"/>
            <a:ext cx="10205183"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fr-FR" altLang="x-none" dirty="0">
                <a:solidFill>
                  <a:srgbClr val="712C3D"/>
                </a:solidFill>
                <a:latin typeface="+mn-lt"/>
              </a:rPr>
              <a:t>Thermostability tests in the </a:t>
            </a:r>
            <a:r>
              <a:rPr lang="fr-FR" altLang="x-none" dirty="0" err="1">
                <a:solidFill>
                  <a:srgbClr val="712C3D"/>
                </a:solidFill>
                <a:latin typeface="+mn-lt"/>
              </a:rPr>
              <a:t>laboratory</a:t>
            </a:r>
            <a:endParaRPr lang="en-US" altLang="x-none" dirty="0">
              <a:solidFill>
                <a:srgbClr val="712C3D"/>
              </a:solidFill>
              <a:latin typeface="+mn-lt"/>
            </a:endParaRPr>
          </a:p>
        </p:txBody>
      </p:sp>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280377" y="6070465"/>
            <a:ext cx="1028625" cy="6214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a:extLst>
              <a:ext uri="{FF2B5EF4-FFF2-40B4-BE49-F238E27FC236}">
                <a16:creationId xmlns:a16="http://schemas.microsoft.com/office/drawing/2014/main" id="{F0EB8739-8E5C-1DCA-BA29-9C2132183EF3}"/>
              </a:ext>
            </a:extLst>
          </p:cNvPr>
          <p:cNvPicPr>
            <a:picLocks noChangeAspect="1"/>
          </p:cNvPicPr>
          <p:nvPr/>
        </p:nvPicPr>
        <p:blipFill rotWithShape="1">
          <a:blip r:embed="rId4"/>
          <a:srcRect l="24679" t="35543" r="26655" b="13505"/>
          <a:stretch/>
        </p:blipFill>
        <p:spPr>
          <a:xfrm>
            <a:off x="7939782" y="6156642"/>
            <a:ext cx="759495" cy="548640"/>
          </a:xfrm>
          <a:prstGeom prst="rect">
            <a:avLst/>
          </a:prstGeom>
        </p:spPr>
      </p:pic>
      <p:pic>
        <p:nvPicPr>
          <p:cNvPr id="2" name="Picture 1" descr="A picture containing text, plant, vector graphics&#10;&#10;Description automatically generated">
            <a:extLst>
              <a:ext uri="{FF2B5EF4-FFF2-40B4-BE49-F238E27FC236}">
                <a16:creationId xmlns:a16="http://schemas.microsoft.com/office/drawing/2014/main" id="{275AE37E-5F51-E4EF-0736-F86C78BED0D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802286"/>
            <a:ext cx="925634" cy="925634"/>
          </a:xfrm>
          <a:prstGeom prst="rect">
            <a:avLst/>
          </a:prstGeom>
        </p:spPr>
      </p:pic>
      <p:pic>
        <p:nvPicPr>
          <p:cNvPr id="3" name="Picture 2">
            <a:extLst>
              <a:ext uri="{FF2B5EF4-FFF2-40B4-BE49-F238E27FC236}">
                <a16:creationId xmlns:a16="http://schemas.microsoft.com/office/drawing/2014/main" id="{4A799D18-2CB2-73E5-9211-356DC36BB44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60736" y="-13308"/>
            <a:ext cx="1230132" cy="1230132"/>
          </a:xfrm>
          <a:prstGeom prst="rect">
            <a:avLst/>
          </a:prstGeom>
        </p:spPr>
      </p:pic>
      <p:graphicFrame>
        <p:nvGraphicFramePr>
          <p:cNvPr id="11" name="Graphique 10"/>
          <p:cNvGraphicFramePr>
            <a:graphicFrameLocks/>
          </p:cNvGraphicFramePr>
          <p:nvPr>
            <p:extLst>
              <p:ext uri="{D42A27DB-BD31-4B8C-83A1-F6EECF244321}">
                <p14:modId xmlns:p14="http://schemas.microsoft.com/office/powerpoint/2010/main" val="35569491"/>
              </p:ext>
            </p:extLst>
          </p:nvPr>
        </p:nvGraphicFramePr>
        <p:xfrm>
          <a:off x="2431291" y="1589702"/>
          <a:ext cx="6367265" cy="4028778"/>
        </p:xfrm>
        <a:graphic>
          <a:graphicData uri="http://schemas.openxmlformats.org/drawingml/2006/chart">
            <c:chart xmlns:c="http://schemas.openxmlformats.org/drawingml/2006/chart" xmlns:r="http://schemas.openxmlformats.org/officeDocument/2006/relationships" r:id="rId7"/>
          </a:graphicData>
        </a:graphic>
      </p:graphicFrame>
      <p:sp>
        <p:nvSpPr>
          <p:cNvPr id="26" name="Rectangle 25"/>
          <p:cNvSpPr/>
          <p:nvPr/>
        </p:nvSpPr>
        <p:spPr>
          <a:xfrm>
            <a:off x="2134342" y="5969297"/>
            <a:ext cx="5937327" cy="461665"/>
          </a:xfrm>
          <a:prstGeom prst="rect">
            <a:avLst/>
          </a:prstGeom>
        </p:spPr>
        <p:txBody>
          <a:bodyPr wrap="square">
            <a:spAutoFit/>
          </a:bodyPr>
          <a:lstStyle/>
          <a:p>
            <a:r>
              <a:rPr lang="fr-FR" sz="1200" b="1" i="1" dirty="0">
                <a:latin typeface="+mn-lt"/>
              </a:rPr>
              <a:t>Graphique: </a:t>
            </a:r>
            <a:r>
              <a:rPr lang="fr-FR" sz="1200" i="1" dirty="0">
                <a:latin typeface="+mn-lt"/>
              </a:rPr>
              <a:t>Titration of vaccine </a:t>
            </a:r>
            <a:r>
              <a:rPr lang="fr-FR" sz="1200" i="1" dirty="0" err="1">
                <a:latin typeface="+mn-lt"/>
              </a:rPr>
              <a:t>storage</a:t>
            </a:r>
            <a:r>
              <a:rPr lang="fr-FR" sz="1200" i="1" dirty="0">
                <a:latin typeface="+mn-lt"/>
              </a:rPr>
              <a:t>  </a:t>
            </a:r>
            <a:r>
              <a:rPr lang="fr-FR" sz="1200" i="1" dirty="0" err="1">
                <a:latin typeface="+mn-lt"/>
              </a:rPr>
              <a:t>Lab</a:t>
            </a:r>
            <a:r>
              <a:rPr lang="fr-FR" sz="1200" i="1" dirty="0">
                <a:latin typeface="+mn-lt"/>
              </a:rPr>
              <a:t> room </a:t>
            </a:r>
            <a:r>
              <a:rPr lang="fr-FR" sz="1200" i="1" dirty="0" err="1">
                <a:latin typeface="+mn-lt"/>
              </a:rPr>
              <a:t>Temperature</a:t>
            </a:r>
            <a:r>
              <a:rPr lang="fr-FR" sz="1200" i="1" dirty="0">
                <a:latin typeface="+mn-lt"/>
              </a:rPr>
              <a:t>  vs </a:t>
            </a:r>
            <a:r>
              <a:rPr lang="fr-FR" sz="1200" i="1" dirty="0" err="1">
                <a:latin typeface="+mn-lt"/>
              </a:rPr>
              <a:t>under</a:t>
            </a:r>
            <a:r>
              <a:rPr lang="fr-FR" sz="1200" i="1" dirty="0">
                <a:latin typeface="+mn-lt"/>
              </a:rPr>
              <a:t> </a:t>
            </a:r>
            <a:r>
              <a:rPr lang="fr-FR" sz="1200" i="1" dirty="0" err="1">
                <a:latin typeface="+mn-lt"/>
              </a:rPr>
              <a:t>ice</a:t>
            </a:r>
            <a:r>
              <a:rPr lang="fr-FR" sz="1200" i="1" dirty="0">
                <a:latin typeface="+mn-lt"/>
              </a:rPr>
              <a:t> </a:t>
            </a:r>
            <a:r>
              <a:rPr lang="fr-FR" sz="1200" i="1" dirty="0" err="1">
                <a:latin typeface="+mn-lt"/>
              </a:rPr>
              <a:t>during</a:t>
            </a:r>
            <a:r>
              <a:rPr lang="fr-FR" sz="1200" i="1" dirty="0">
                <a:latin typeface="+mn-lt"/>
              </a:rPr>
              <a:t> 14 </a:t>
            </a:r>
            <a:r>
              <a:rPr lang="fr-FR" sz="1200" i="1" dirty="0" err="1">
                <a:latin typeface="+mn-lt"/>
              </a:rPr>
              <a:t>Days</a:t>
            </a:r>
            <a:r>
              <a:rPr lang="fr-FR" sz="1200" i="1" dirty="0">
                <a:latin typeface="+mn-lt"/>
              </a:rPr>
              <a:t> </a:t>
            </a:r>
          </a:p>
          <a:p>
            <a:r>
              <a:rPr lang="fr-FR" sz="1200" b="1" i="1" dirty="0">
                <a:latin typeface="+mn-lt"/>
              </a:rPr>
              <a:t>Minimum </a:t>
            </a:r>
            <a:r>
              <a:rPr lang="fr-FR" sz="1200" b="1" i="1" dirty="0" err="1">
                <a:latin typeface="+mn-lt"/>
              </a:rPr>
              <a:t>titer</a:t>
            </a:r>
            <a:r>
              <a:rPr lang="fr-FR" sz="1200" b="1" i="1" dirty="0">
                <a:latin typeface="+mn-lt"/>
              </a:rPr>
              <a:t> acceptable per </a:t>
            </a:r>
            <a:r>
              <a:rPr lang="fr-FR" sz="1200" b="1" i="1" dirty="0" err="1">
                <a:latin typeface="+mn-lt"/>
              </a:rPr>
              <a:t>vial</a:t>
            </a:r>
            <a:r>
              <a:rPr lang="fr-FR" sz="1200" b="1" i="1" dirty="0">
                <a:latin typeface="+mn-lt"/>
              </a:rPr>
              <a:t>= </a:t>
            </a:r>
            <a:r>
              <a:rPr lang="fr-FR" sz="1200" b="1" i="1" dirty="0"/>
              <a:t>10</a:t>
            </a:r>
            <a:r>
              <a:rPr lang="fr-FR" sz="1200" b="1" i="1" baseline="30000" dirty="0"/>
              <a:t>4,5</a:t>
            </a:r>
            <a:r>
              <a:rPr lang="fr-FR" sz="1200" b="1" i="1" dirty="0"/>
              <a:t> TCID</a:t>
            </a:r>
            <a:r>
              <a:rPr lang="fr-FR" sz="1200" b="1" i="1" baseline="-25000" dirty="0"/>
              <a:t>50</a:t>
            </a:r>
            <a:endParaRPr lang="fr-FR" sz="1200" b="1" i="1" dirty="0">
              <a:latin typeface="+mn-lt"/>
            </a:endParaRPr>
          </a:p>
        </p:txBody>
      </p:sp>
      <p:cxnSp>
        <p:nvCxnSpPr>
          <p:cNvPr id="9" name="Straight Arrow Connector 8">
            <a:extLst>
              <a:ext uri="{FF2B5EF4-FFF2-40B4-BE49-F238E27FC236}">
                <a16:creationId xmlns:a16="http://schemas.microsoft.com/office/drawing/2014/main" id="{B395E890-ADB7-DECC-C512-53AF9A731BE4}"/>
              </a:ext>
            </a:extLst>
          </p:cNvPr>
          <p:cNvCxnSpPr>
            <a:cxnSpLocks/>
          </p:cNvCxnSpPr>
          <p:nvPr/>
        </p:nvCxnSpPr>
        <p:spPr>
          <a:xfrm flipV="1">
            <a:off x="6450149" y="2929077"/>
            <a:ext cx="0" cy="144240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72894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462817" y="317315"/>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fr-FR" altLang="x-none" dirty="0" err="1">
                <a:solidFill>
                  <a:srgbClr val="712C3D"/>
                </a:solidFill>
                <a:latin typeface="+mn-lt"/>
              </a:rPr>
              <a:t>Thermostability</a:t>
            </a:r>
            <a:r>
              <a:rPr lang="fr-FR" altLang="x-none" dirty="0">
                <a:solidFill>
                  <a:srgbClr val="712C3D"/>
                </a:solidFill>
                <a:latin typeface="+mn-lt"/>
              </a:rPr>
              <a:t> tests in the </a:t>
            </a:r>
            <a:r>
              <a:rPr lang="fr-FR" altLang="x-none" dirty="0" err="1">
                <a:solidFill>
                  <a:srgbClr val="712C3D"/>
                </a:solidFill>
                <a:latin typeface="+mn-lt"/>
              </a:rPr>
              <a:t>laboratory</a:t>
            </a:r>
            <a:endParaRPr lang="en-US" altLang="x-none" b="1" dirty="0">
              <a:solidFill>
                <a:srgbClr val="712C3D"/>
              </a:solidFill>
              <a:latin typeface="Candara" panose="020E0502030303020204" pitchFamily="34" charset="0"/>
            </a:endParaRPr>
          </a:p>
        </p:txBody>
      </p:sp>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280377" y="6070465"/>
            <a:ext cx="1028625" cy="6214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a:extLst>
              <a:ext uri="{FF2B5EF4-FFF2-40B4-BE49-F238E27FC236}">
                <a16:creationId xmlns:a16="http://schemas.microsoft.com/office/drawing/2014/main" id="{F0EB8739-8E5C-1DCA-BA29-9C2132183EF3}"/>
              </a:ext>
            </a:extLst>
          </p:cNvPr>
          <p:cNvPicPr>
            <a:picLocks noChangeAspect="1"/>
          </p:cNvPicPr>
          <p:nvPr/>
        </p:nvPicPr>
        <p:blipFill rotWithShape="1">
          <a:blip r:embed="rId4"/>
          <a:srcRect l="24679" t="35543" r="26655" b="13505"/>
          <a:stretch/>
        </p:blipFill>
        <p:spPr>
          <a:xfrm>
            <a:off x="7939782" y="6156642"/>
            <a:ext cx="759495" cy="548640"/>
          </a:xfrm>
          <a:prstGeom prst="rect">
            <a:avLst/>
          </a:prstGeom>
        </p:spPr>
      </p:pic>
      <p:pic>
        <p:nvPicPr>
          <p:cNvPr id="2" name="Picture 1" descr="A picture containing text, plant, vector graphics&#10;&#10;Description automatically generated">
            <a:extLst>
              <a:ext uri="{FF2B5EF4-FFF2-40B4-BE49-F238E27FC236}">
                <a16:creationId xmlns:a16="http://schemas.microsoft.com/office/drawing/2014/main" id="{275AE37E-5F51-E4EF-0736-F86C78BED0D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802286"/>
            <a:ext cx="925634" cy="925634"/>
          </a:xfrm>
          <a:prstGeom prst="rect">
            <a:avLst/>
          </a:prstGeom>
        </p:spPr>
      </p:pic>
      <p:pic>
        <p:nvPicPr>
          <p:cNvPr id="3" name="Picture 2">
            <a:extLst>
              <a:ext uri="{FF2B5EF4-FFF2-40B4-BE49-F238E27FC236}">
                <a16:creationId xmlns:a16="http://schemas.microsoft.com/office/drawing/2014/main" id="{4A799D18-2CB2-73E5-9211-356DC36BB44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60736" y="-13308"/>
            <a:ext cx="1230132" cy="1230132"/>
          </a:xfrm>
          <a:prstGeom prst="rect">
            <a:avLst/>
          </a:prstGeom>
        </p:spPr>
      </p:pic>
      <p:sp>
        <p:nvSpPr>
          <p:cNvPr id="26" name="Rectangle 25"/>
          <p:cNvSpPr/>
          <p:nvPr/>
        </p:nvSpPr>
        <p:spPr>
          <a:xfrm>
            <a:off x="515063" y="5037071"/>
            <a:ext cx="5937327" cy="461665"/>
          </a:xfrm>
          <a:prstGeom prst="rect">
            <a:avLst/>
          </a:prstGeom>
        </p:spPr>
        <p:txBody>
          <a:bodyPr wrap="square">
            <a:spAutoFit/>
          </a:bodyPr>
          <a:lstStyle/>
          <a:p>
            <a:r>
              <a:rPr lang="fr-FR" sz="1200" b="1" i="1" dirty="0">
                <a:latin typeface="+mn-lt"/>
              </a:rPr>
              <a:t>Graphique: </a:t>
            </a:r>
            <a:r>
              <a:rPr lang="fr-FR" sz="1200" i="1" dirty="0">
                <a:latin typeface="+mn-lt"/>
              </a:rPr>
              <a:t>Titration of vaccine </a:t>
            </a:r>
            <a:r>
              <a:rPr lang="fr-FR" sz="1200" i="1" dirty="0" err="1">
                <a:latin typeface="+mn-lt"/>
              </a:rPr>
              <a:t>incubated</a:t>
            </a:r>
            <a:r>
              <a:rPr lang="fr-FR" sz="1200" i="1" dirty="0">
                <a:latin typeface="+mn-lt"/>
              </a:rPr>
              <a:t> at 40°C  and at 45°C  </a:t>
            </a:r>
            <a:r>
              <a:rPr lang="fr-FR" sz="1200" i="1" dirty="0" err="1">
                <a:latin typeface="+mn-lt"/>
              </a:rPr>
              <a:t>during</a:t>
            </a:r>
            <a:r>
              <a:rPr lang="fr-FR" sz="1200" i="1" dirty="0">
                <a:latin typeface="+mn-lt"/>
              </a:rPr>
              <a:t> 14 </a:t>
            </a:r>
            <a:r>
              <a:rPr lang="fr-FR" sz="1200" i="1" dirty="0" err="1">
                <a:latin typeface="+mn-lt"/>
              </a:rPr>
              <a:t>Days</a:t>
            </a:r>
            <a:r>
              <a:rPr lang="fr-FR" sz="1200" i="1" dirty="0">
                <a:latin typeface="+mn-lt"/>
              </a:rPr>
              <a:t> </a:t>
            </a:r>
          </a:p>
          <a:p>
            <a:r>
              <a:rPr lang="fr-FR" sz="1200" b="1" i="1" dirty="0">
                <a:latin typeface="+mn-lt"/>
              </a:rPr>
              <a:t>Minimum </a:t>
            </a:r>
            <a:r>
              <a:rPr lang="fr-FR" sz="1200" b="1" i="1" dirty="0" err="1">
                <a:latin typeface="+mn-lt"/>
              </a:rPr>
              <a:t>titer</a:t>
            </a:r>
            <a:r>
              <a:rPr lang="fr-FR" sz="1200" b="1" i="1" dirty="0">
                <a:latin typeface="+mn-lt"/>
              </a:rPr>
              <a:t> acceptable per </a:t>
            </a:r>
            <a:r>
              <a:rPr lang="fr-FR" sz="1200" b="1" i="1" dirty="0" err="1">
                <a:latin typeface="+mn-lt"/>
              </a:rPr>
              <a:t>vial</a:t>
            </a:r>
            <a:r>
              <a:rPr lang="fr-FR" sz="1200" b="1" i="1" dirty="0">
                <a:latin typeface="+mn-lt"/>
              </a:rPr>
              <a:t>= </a:t>
            </a:r>
            <a:r>
              <a:rPr lang="fr-FR" sz="1200" b="1" i="1" dirty="0"/>
              <a:t>10</a:t>
            </a:r>
            <a:r>
              <a:rPr lang="fr-FR" sz="1200" b="1" i="1" baseline="30000" dirty="0"/>
              <a:t>4,5</a:t>
            </a:r>
            <a:r>
              <a:rPr lang="fr-FR" sz="1200" b="1" i="1" dirty="0"/>
              <a:t> TCID</a:t>
            </a:r>
            <a:r>
              <a:rPr lang="fr-FR" sz="1200" b="1" i="1" baseline="-25000" dirty="0"/>
              <a:t>50</a:t>
            </a:r>
            <a:endParaRPr lang="fr-FR" sz="1200" b="1" i="1" dirty="0">
              <a:latin typeface="+mn-lt"/>
            </a:endParaRPr>
          </a:p>
        </p:txBody>
      </p:sp>
      <p:graphicFrame>
        <p:nvGraphicFramePr>
          <p:cNvPr id="14" name="Graphique 13"/>
          <p:cNvGraphicFramePr>
            <a:graphicFrameLocks/>
          </p:cNvGraphicFramePr>
          <p:nvPr>
            <p:extLst>
              <p:ext uri="{D42A27DB-BD31-4B8C-83A1-F6EECF244321}">
                <p14:modId xmlns:p14="http://schemas.microsoft.com/office/powerpoint/2010/main" val="1152953562"/>
              </p:ext>
            </p:extLst>
          </p:nvPr>
        </p:nvGraphicFramePr>
        <p:xfrm>
          <a:off x="515063" y="1216825"/>
          <a:ext cx="10668751" cy="3820246"/>
        </p:xfrm>
        <a:graphic>
          <a:graphicData uri="http://schemas.openxmlformats.org/drawingml/2006/chart">
            <c:chart xmlns:c="http://schemas.openxmlformats.org/drawingml/2006/chart" xmlns:r="http://schemas.openxmlformats.org/officeDocument/2006/relationships" r:id="rId7"/>
          </a:graphicData>
        </a:graphic>
      </p:graphicFrame>
      <p:cxnSp>
        <p:nvCxnSpPr>
          <p:cNvPr id="4" name="Straight Arrow Connector 3">
            <a:extLst>
              <a:ext uri="{FF2B5EF4-FFF2-40B4-BE49-F238E27FC236}">
                <a16:creationId xmlns:a16="http://schemas.microsoft.com/office/drawing/2014/main" id="{B395E890-ADB7-DECC-C512-53AF9A731BE4}"/>
              </a:ext>
            </a:extLst>
          </p:cNvPr>
          <p:cNvCxnSpPr>
            <a:cxnSpLocks/>
          </p:cNvCxnSpPr>
          <p:nvPr/>
        </p:nvCxnSpPr>
        <p:spPr>
          <a:xfrm flipV="1">
            <a:off x="6305420" y="2583119"/>
            <a:ext cx="0" cy="144240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1375999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589280" y="335149"/>
            <a:ext cx="908304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fr-FR" altLang="x-none" dirty="0" err="1">
                <a:solidFill>
                  <a:srgbClr val="712C3D"/>
                </a:solidFill>
                <a:latin typeface="+mn-lt"/>
              </a:rPr>
              <a:t>Thermostability</a:t>
            </a:r>
            <a:r>
              <a:rPr lang="fr-FR" altLang="x-none" dirty="0">
                <a:solidFill>
                  <a:srgbClr val="712C3D"/>
                </a:solidFill>
                <a:latin typeface="+mn-lt"/>
              </a:rPr>
              <a:t> tests in the </a:t>
            </a:r>
            <a:r>
              <a:rPr lang="fr-FR" altLang="x-none" dirty="0" err="1">
                <a:solidFill>
                  <a:srgbClr val="712C3D"/>
                </a:solidFill>
                <a:latin typeface="+mn-lt"/>
              </a:rPr>
              <a:t>laboratory</a:t>
            </a:r>
            <a:endParaRPr lang="en-US" altLang="x-none" b="1" dirty="0">
              <a:solidFill>
                <a:srgbClr val="712C3D"/>
              </a:solidFill>
              <a:latin typeface="Candara" panose="020E0502030303020204" pitchFamily="34" charset="0"/>
            </a:endParaRPr>
          </a:p>
        </p:txBody>
      </p:sp>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280377" y="6070465"/>
            <a:ext cx="1028625" cy="6214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a:extLst>
              <a:ext uri="{FF2B5EF4-FFF2-40B4-BE49-F238E27FC236}">
                <a16:creationId xmlns:a16="http://schemas.microsoft.com/office/drawing/2014/main" id="{F0EB8739-8E5C-1DCA-BA29-9C2132183EF3}"/>
              </a:ext>
            </a:extLst>
          </p:cNvPr>
          <p:cNvPicPr>
            <a:picLocks noChangeAspect="1"/>
          </p:cNvPicPr>
          <p:nvPr/>
        </p:nvPicPr>
        <p:blipFill rotWithShape="1">
          <a:blip r:embed="rId4"/>
          <a:srcRect l="24679" t="35543" r="26655" b="13505"/>
          <a:stretch/>
        </p:blipFill>
        <p:spPr>
          <a:xfrm>
            <a:off x="7939782" y="6156642"/>
            <a:ext cx="759495" cy="548640"/>
          </a:xfrm>
          <a:prstGeom prst="rect">
            <a:avLst/>
          </a:prstGeom>
        </p:spPr>
      </p:pic>
      <p:pic>
        <p:nvPicPr>
          <p:cNvPr id="2" name="Picture 1" descr="A picture containing text, plant, vector graphics&#10;&#10;Description automatically generated">
            <a:extLst>
              <a:ext uri="{FF2B5EF4-FFF2-40B4-BE49-F238E27FC236}">
                <a16:creationId xmlns:a16="http://schemas.microsoft.com/office/drawing/2014/main" id="{275AE37E-5F51-E4EF-0736-F86C78BED0D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802286"/>
            <a:ext cx="925634" cy="925634"/>
          </a:xfrm>
          <a:prstGeom prst="rect">
            <a:avLst/>
          </a:prstGeom>
        </p:spPr>
      </p:pic>
      <p:pic>
        <p:nvPicPr>
          <p:cNvPr id="3" name="Picture 2">
            <a:extLst>
              <a:ext uri="{FF2B5EF4-FFF2-40B4-BE49-F238E27FC236}">
                <a16:creationId xmlns:a16="http://schemas.microsoft.com/office/drawing/2014/main" id="{4A799D18-2CB2-73E5-9211-356DC36BB44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60736" y="-13308"/>
            <a:ext cx="1230132" cy="1230132"/>
          </a:xfrm>
          <a:prstGeom prst="rect">
            <a:avLst/>
          </a:prstGeom>
        </p:spPr>
      </p:pic>
      <p:sp>
        <p:nvSpPr>
          <p:cNvPr id="19" name="Rectangle 18"/>
          <p:cNvSpPr/>
          <p:nvPr/>
        </p:nvSpPr>
        <p:spPr>
          <a:xfrm>
            <a:off x="1745973" y="5930215"/>
            <a:ext cx="6531429" cy="461665"/>
          </a:xfrm>
          <a:prstGeom prst="rect">
            <a:avLst/>
          </a:prstGeom>
        </p:spPr>
        <p:txBody>
          <a:bodyPr wrap="square">
            <a:spAutoFit/>
          </a:bodyPr>
          <a:lstStyle/>
          <a:p>
            <a:r>
              <a:rPr lang="fr-FR" sz="1200" b="1" i="1" dirty="0">
                <a:latin typeface="+mn-lt"/>
              </a:rPr>
              <a:t>Graphique: </a:t>
            </a:r>
            <a:r>
              <a:rPr lang="fr-FR" sz="1200" i="1" dirty="0">
                <a:latin typeface="+mn-lt"/>
              </a:rPr>
              <a:t>Titration of vaccine in </a:t>
            </a:r>
            <a:r>
              <a:rPr lang="fr-FR" sz="1200" i="1" dirty="0" err="1">
                <a:latin typeface="+mn-lt"/>
              </a:rPr>
              <a:t>liquid</a:t>
            </a:r>
            <a:r>
              <a:rPr lang="fr-FR" sz="1200" i="1" dirty="0">
                <a:latin typeface="+mn-lt"/>
              </a:rPr>
              <a:t> suspension </a:t>
            </a:r>
            <a:r>
              <a:rPr lang="fr-FR" sz="1200" i="1" dirty="0" err="1">
                <a:latin typeface="+mn-lt"/>
              </a:rPr>
              <a:t>under</a:t>
            </a:r>
            <a:r>
              <a:rPr lang="fr-FR" sz="1200" i="1" dirty="0">
                <a:latin typeface="+mn-lt"/>
              </a:rPr>
              <a:t> </a:t>
            </a:r>
            <a:r>
              <a:rPr lang="fr-FR" sz="1200" i="1" dirty="0" err="1">
                <a:latin typeface="+mn-lt"/>
              </a:rPr>
              <a:t>Ice</a:t>
            </a:r>
            <a:r>
              <a:rPr lang="fr-FR" sz="1200" i="1" dirty="0">
                <a:latin typeface="+mn-lt"/>
              </a:rPr>
              <a:t> vs </a:t>
            </a:r>
            <a:r>
              <a:rPr lang="fr-FR" sz="1200" i="1" dirty="0" err="1">
                <a:latin typeface="+mn-lt"/>
              </a:rPr>
              <a:t>under</a:t>
            </a:r>
            <a:r>
              <a:rPr lang="fr-FR" sz="1200" i="1" dirty="0">
                <a:latin typeface="+mn-lt"/>
              </a:rPr>
              <a:t> room </a:t>
            </a:r>
            <a:r>
              <a:rPr lang="fr-FR" sz="1200" i="1" dirty="0" err="1">
                <a:latin typeface="+mn-lt"/>
              </a:rPr>
              <a:t>Temperature</a:t>
            </a:r>
            <a:r>
              <a:rPr lang="fr-FR" sz="1200" i="1" dirty="0">
                <a:latin typeface="+mn-lt"/>
              </a:rPr>
              <a:t>  5 </a:t>
            </a:r>
            <a:r>
              <a:rPr lang="fr-FR" sz="1200" i="1" dirty="0" err="1">
                <a:latin typeface="+mn-lt"/>
              </a:rPr>
              <a:t>hours</a:t>
            </a:r>
            <a:endParaRPr lang="fr-FR" sz="1200" i="1" dirty="0">
              <a:latin typeface="+mn-lt"/>
            </a:endParaRPr>
          </a:p>
          <a:p>
            <a:r>
              <a:rPr lang="fr-FR" sz="1200" b="1" i="1" dirty="0">
                <a:latin typeface="+mn-lt"/>
              </a:rPr>
              <a:t>Minimum </a:t>
            </a:r>
            <a:r>
              <a:rPr lang="fr-FR" sz="1200" b="1" i="1" dirty="0" err="1">
                <a:latin typeface="+mn-lt"/>
              </a:rPr>
              <a:t>titer</a:t>
            </a:r>
            <a:r>
              <a:rPr lang="fr-FR" sz="1200" b="1" i="1" dirty="0">
                <a:latin typeface="+mn-lt"/>
              </a:rPr>
              <a:t> acceptable per </a:t>
            </a:r>
            <a:r>
              <a:rPr lang="fr-FR" sz="1200" b="1" i="1" dirty="0" err="1">
                <a:latin typeface="+mn-lt"/>
              </a:rPr>
              <a:t>vial</a:t>
            </a:r>
            <a:r>
              <a:rPr lang="fr-FR" sz="1200" b="1" i="1" dirty="0">
                <a:latin typeface="+mn-lt"/>
              </a:rPr>
              <a:t>= </a:t>
            </a:r>
            <a:r>
              <a:rPr lang="fr-FR" sz="1200" b="1" i="1" dirty="0"/>
              <a:t>10</a:t>
            </a:r>
            <a:r>
              <a:rPr lang="fr-FR" sz="1200" b="1" i="1" baseline="30000" dirty="0"/>
              <a:t>4,5</a:t>
            </a:r>
            <a:r>
              <a:rPr lang="fr-FR" sz="1200" b="1" i="1" dirty="0"/>
              <a:t> TCID</a:t>
            </a:r>
            <a:r>
              <a:rPr lang="fr-FR" sz="1200" b="1" i="1" baseline="-25000" dirty="0"/>
              <a:t>50</a:t>
            </a:r>
            <a:endParaRPr lang="fr-FR" sz="1200" b="1" i="1" dirty="0">
              <a:latin typeface="+mn-lt"/>
            </a:endParaRPr>
          </a:p>
        </p:txBody>
      </p:sp>
      <p:graphicFrame>
        <p:nvGraphicFramePr>
          <p:cNvPr id="22" name="Graphique 21"/>
          <p:cNvGraphicFramePr>
            <a:graphicFrameLocks/>
          </p:cNvGraphicFramePr>
          <p:nvPr>
            <p:extLst>
              <p:ext uri="{D42A27DB-BD31-4B8C-83A1-F6EECF244321}">
                <p14:modId xmlns:p14="http://schemas.microsoft.com/office/powerpoint/2010/main" val="1096541786"/>
              </p:ext>
            </p:extLst>
          </p:nvPr>
        </p:nvGraphicFramePr>
        <p:xfrm>
          <a:off x="1854737" y="1433730"/>
          <a:ext cx="6313903" cy="4337672"/>
        </p:xfrm>
        <a:graphic>
          <a:graphicData uri="http://schemas.openxmlformats.org/drawingml/2006/chart">
            <c:chart xmlns:c="http://schemas.openxmlformats.org/drawingml/2006/chart" xmlns:r="http://schemas.openxmlformats.org/officeDocument/2006/relationships" r:id="rId7"/>
          </a:graphicData>
        </a:graphic>
      </p:graphicFrame>
      <p:cxnSp>
        <p:nvCxnSpPr>
          <p:cNvPr id="4" name="Straight Arrow Connector 3">
            <a:extLst>
              <a:ext uri="{FF2B5EF4-FFF2-40B4-BE49-F238E27FC236}">
                <a16:creationId xmlns:a16="http://schemas.microsoft.com/office/drawing/2014/main" id="{E2734949-C85F-4A65-CB7C-F42A9EF14081}"/>
              </a:ext>
            </a:extLst>
          </p:cNvPr>
          <p:cNvCxnSpPr>
            <a:cxnSpLocks/>
          </p:cNvCxnSpPr>
          <p:nvPr/>
        </p:nvCxnSpPr>
        <p:spPr>
          <a:xfrm flipV="1">
            <a:off x="7242629" y="3998554"/>
            <a:ext cx="0" cy="86808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2584069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280377" y="6070465"/>
            <a:ext cx="1028625" cy="6214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a:extLst>
              <a:ext uri="{FF2B5EF4-FFF2-40B4-BE49-F238E27FC236}">
                <a16:creationId xmlns:a16="http://schemas.microsoft.com/office/drawing/2014/main" id="{F0EB8739-8E5C-1DCA-BA29-9C2132183EF3}"/>
              </a:ext>
            </a:extLst>
          </p:cNvPr>
          <p:cNvPicPr>
            <a:picLocks noChangeAspect="1"/>
          </p:cNvPicPr>
          <p:nvPr/>
        </p:nvPicPr>
        <p:blipFill rotWithShape="1">
          <a:blip r:embed="rId4"/>
          <a:srcRect l="24679" t="35543" r="26655" b="13505"/>
          <a:stretch/>
        </p:blipFill>
        <p:spPr>
          <a:xfrm>
            <a:off x="7939782" y="6156642"/>
            <a:ext cx="759495" cy="548640"/>
          </a:xfrm>
          <a:prstGeom prst="rect">
            <a:avLst/>
          </a:prstGeom>
        </p:spPr>
      </p:pic>
      <p:pic>
        <p:nvPicPr>
          <p:cNvPr id="2" name="Picture 1" descr="A picture containing text, plant, vector graphics&#10;&#10;Description automatically generated">
            <a:extLst>
              <a:ext uri="{FF2B5EF4-FFF2-40B4-BE49-F238E27FC236}">
                <a16:creationId xmlns:a16="http://schemas.microsoft.com/office/drawing/2014/main" id="{275AE37E-5F51-E4EF-0736-F86C78BED0D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802286"/>
            <a:ext cx="925634" cy="925634"/>
          </a:xfrm>
          <a:prstGeom prst="rect">
            <a:avLst/>
          </a:prstGeom>
        </p:spPr>
      </p:pic>
      <p:pic>
        <p:nvPicPr>
          <p:cNvPr id="3" name="Picture 2">
            <a:extLst>
              <a:ext uri="{FF2B5EF4-FFF2-40B4-BE49-F238E27FC236}">
                <a16:creationId xmlns:a16="http://schemas.microsoft.com/office/drawing/2014/main" id="{4A799D18-2CB2-73E5-9211-356DC36BB44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60736" y="-13308"/>
            <a:ext cx="1230132" cy="1230132"/>
          </a:xfrm>
          <a:prstGeom prst="rect">
            <a:avLst/>
          </a:prstGeom>
        </p:spPr>
      </p:pic>
      <p:sp>
        <p:nvSpPr>
          <p:cNvPr id="11" name="Rectangle 10"/>
          <p:cNvSpPr/>
          <p:nvPr/>
        </p:nvSpPr>
        <p:spPr>
          <a:xfrm>
            <a:off x="717452" y="1131989"/>
            <a:ext cx="6349444" cy="5355312"/>
          </a:xfrm>
          <a:prstGeom prst="rect">
            <a:avLst/>
          </a:prstGeom>
        </p:spPr>
        <p:txBody>
          <a:bodyPr wrap="square">
            <a:spAutoFit/>
          </a:bodyPr>
          <a:lstStyle/>
          <a:p>
            <a:r>
              <a:rPr lang="fr-FR" dirty="0"/>
              <a:t>   </a:t>
            </a:r>
            <a:endParaRPr lang="fr-FR" b="1" i="1" dirty="0">
              <a:latin typeface="+mn-lt"/>
            </a:endParaRPr>
          </a:p>
          <a:p>
            <a:r>
              <a:rPr lang="fr-FR" sz="2800" b="1" i="1" dirty="0">
                <a:latin typeface="+mn-lt"/>
              </a:rPr>
              <a:t>Scenario 1</a:t>
            </a:r>
          </a:p>
          <a:p>
            <a:pPr marL="285750" indent="-285750">
              <a:buFont typeface="Courier New" panose="02070309020205020404" pitchFamily="49" charset="0"/>
              <a:buChar char="o"/>
            </a:pPr>
            <a:r>
              <a:rPr lang="en-US" i="1" dirty="0">
                <a:latin typeface="+mn-lt"/>
              </a:rPr>
              <a:t>Vaccine stored </a:t>
            </a:r>
            <a:r>
              <a:rPr lang="fr-FR" i="1" dirty="0" err="1">
                <a:latin typeface="+mn-lt"/>
              </a:rPr>
              <a:t>under</a:t>
            </a:r>
            <a:r>
              <a:rPr lang="fr-FR" i="1" dirty="0">
                <a:latin typeface="+mn-lt"/>
              </a:rPr>
              <a:t> </a:t>
            </a:r>
            <a:r>
              <a:rPr lang="en-US" i="1" dirty="0">
                <a:latin typeface="+mn-lt"/>
              </a:rPr>
              <a:t>ambient temperature  from Lab to field </a:t>
            </a:r>
            <a:endParaRPr lang="fr-FR" i="1" dirty="0">
              <a:latin typeface="+mn-lt"/>
            </a:endParaRPr>
          </a:p>
          <a:p>
            <a:pPr marL="285750" indent="-285750">
              <a:buFont typeface="Courier New" panose="02070309020205020404" pitchFamily="49" charset="0"/>
              <a:buChar char="o"/>
            </a:pPr>
            <a:r>
              <a:rPr lang="fr-FR" i="1" dirty="0">
                <a:latin typeface="+mn-lt"/>
              </a:rPr>
              <a:t>284 </a:t>
            </a:r>
            <a:r>
              <a:rPr lang="fr-FR" i="1" dirty="0" err="1">
                <a:latin typeface="+mn-lt"/>
              </a:rPr>
              <a:t>animals</a:t>
            </a:r>
            <a:r>
              <a:rPr lang="fr-FR" i="1" dirty="0">
                <a:latin typeface="+mn-lt"/>
              </a:rPr>
              <a:t> </a:t>
            </a:r>
            <a:r>
              <a:rPr lang="fr-FR" i="1" dirty="0" err="1">
                <a:latin typeface="+mn-lt"/>
              </a:rPr>
              <a:t>sampled</a:t>
            </a:r>
            <a:r>
              <a:rPr lang="fr-FR" i="1" dirty="0">
                <a:latin typeface="+mn-lt"/>
              </a:rPr>
              <a:t> and vaccinated  </a:t>
            </a:r>
            <a:r>
              <a:rPr lang="en-US" i="1" dirty="0">
                <a:latin typeface="+mn-lt"/>
              </a:rPr>
              <a:t>after 3 to 5 days </a:t>
            </a:r>
          </a:p>
          <a:p>
            <a:endParaRPr lang="fr-FR" i="1" dirty="0"/>
          </a:p>
          <a:p>
            <a:r>
              <a:rPr lang="fr-FR" sz="2800" b="1" i="1" dirty="0">
                <a:latin typeface="+mn-lt"/>
              </a:rPr>
              <a:t>Scenario 2 </a:t>
            </a:r>
          </a:p>
          <a:p>
            <a:pPr marL="285750" indent="-285750">
              <a:buFont typeface="Courier New" panose="02070309020205020404" pitchFamily="49" charset="0"/>
              <a:buChar char="o"/>
            </a:pPr>
            <a:r>
              <a:rPr lang="en-US" i="1" dirty="0">
                <a:latin typeface="+mn-lt"/>
              </a:rPr>
              <a:t>Vaccine under thermal shocks (storage -20 °C  to +33°C with maximum field exposure at +47 °C)</a:t>
            </a:r>
            <a:endParaRPr lang="fr-FR" i="1" dirty="0">
              <a:latin typeface="+mn-lt"/>
            </a:endParaRPr>
          </a:p>
          <a:p>
            <a:pPr marL="285750" indent="-285750">
              <a:buFont typeface="Courier New" panose="02070309020205020404" pitchFamily="49" charset="0"/>
              <a:buChar char="o"/>
            </a:pPr>
            <a:r>
              <a:rPr lang="en-US" i="1" dirty="0">
                <a:latin typeface="+mn-lt"/>
              </a:rPr>
              <a:t>162 animals </a:t>
            </a:r>
            <a:r>
              <a:rPr lang="fr-FR" i="1" dirty="0">
                <a:latin typeface="+mn-lt"/>
              </a:rPr>
              <a:t>sampled and vaccinated</a:t>
            </a:r>
            <a:r>
              <a:rPr lang="en-US" i="1" dirty="0">
                <a:latin typeface="+mn-lt"/>
              </a:rPr>
              <a:t> after 6 to 7 days</a:t>
            </a:r>
          </a:p>
          <a:p>
            <a:endParaRPr lang="fr-FR" sz="2400" b="1" i="1" dirty="0">
              <a:latin typeface="+mn-lt"/>
            </a:endParaRPr>
          </a:p>
          <a:p>
            <a:r>
              <a:rPr lang="fr-FR" sz="2800" b="1" i="1" dirty="0">
                <a:latin typeface="+mn-lt"/>
              </a:rPr>
              <a:t>Scenario 3</a:t>
            </a:r>
          </a:p>
          <a:p>
            <a:pPr marL="285750" indent="-285750">
              <a:buFont typeface="Courier New" panose="02070309020205020404" pitchFamily="49" charset="0"/>
              <a:buChar char="o"/>
            </a:pPr>
            <a:r>
              <a:rPr lang="en-US" i="1" dirty="0">
                <a:latin typeface="+mn-lt"/>
              </a:rPr>
              <a:t>Vaccine stored permanently under cold chain from the laboratory to the feet of the animal (-18°C to +19°C)</a:t>
            </a:r>
          </a:p>
          <a:p>
            <a:pPr marL="285750" indent="-285750">
              <a:buFont typeface="Courier New" panose="02070309020205020404" pitchFamily="49" charset="0"/>
              <a:buChar char="o"/>
            </a:pPr>
            <a:r>
              <a:rPr lang="en-US" i="1" dirty="0">
                <a:latin typeface="+mn-lt"/>
              </a:rPr>
              <a:t>180 animals</a:t>
            </a:r>
            <a:r>
              <a:rPr lang="fr-FR" i="1" dirty="0"/>
              <a:t> </a:t>
            </a:r>
            <a:r>
              <a:rPr lang="fr-FR" i="1" dirty="0">
                <a:latin typeface="+mn-lt"/>
              </a:rPr>
              <a:t>sampled and vaccinated</a:t>
            </a:r>
            <a:r>
              <a:rPr lang="en-US" i="1" dirty="0">
                <a:latin typeface="+mn-lt"/>
              </a:rPr>
              <a:t> after 8 to 9 days</a:t>
            </a:r>
          </a:p>
          <a:p>
            <a:endParaRPr lang="en-US" dirty="0">
              <a:latin typeface="+mn-lt"/>
            </a:endParaRPr>
          </a:p>
          <a:p>
            <a:pPr marL="285750" indent="-285750">
              <a:buFont typeface="Wingdings" panose="05000000000000000000" pitchFamily="2" charset="2"/>
              <a:buChar char="Ø"/>
            </a:pPr>
            <a:r>
              <a:rPr lang="en-US" i="1" dirty="0">
                <a:latin typeface="+mn-lt"/>
              </a:rPr>
              <a:t>Total of 626 sera samples collected from sheep and goats in three villages in </a:t>
            </a:r>
            <a:r>
              <a:rPr lang="en-US" i="1" dirty="0" err="1">
                <a:latin typeface="+mn-lt"/>
              </a:rPr>
              <a:t>Koutiala</a:t>
            </a:r>
            <a:r>
              <a:rPr lang="en-US" i="1" dirty="0">
                <a:latin typeface="+mn-lt"/>
              </a:rPr>
              <a:t> region</a:t>
            </a:r>
            <a:endParaRPr lang="fr-FR" i="1" dirty="0">
              <a:latin typeface="+mn-lt"/>
            </a:endParaRPr>
          </a:p>
        </p:txBody>
      </p:sp>
      <p:pic>
        <p:nvPicPr>
          <p:cNvPr id="12"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54834" y="2949032"/>
            <a:ext cx="1762259" cy="13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019883" y="2949032"/>
            <a:ext cx="1870442" cy="13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a:stretch/>
        </p:blipFill>
        <p:spPr bwMode="auto">
          <a:xfrm>
            <a:off x="7770176" y="1001984"/>
            <a:ext cx="3293833" cy="15303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006820" y="4624929"/>
            <a:ext cx="1883505" cy="12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oneTexte 3"/>
          <p:cNvSpPr txBox="1"/>
          <p:nvPr/>
        </p:nvSpPr>
        <p:spPr bwMode="auto">
          <a:xfrm>
            <a:off x="7556246" y="2437626"/>
            <a:ext cx="364952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l"/>
            <a:r>
              <a:rPr lang="fr-FR" sz="1200" b="1" i="1" dirty="0">
                <a:latin typeface="+mn-lt"/>
              </a:rPr>
              <a:t>        </a:t>
            </a:r>
            <a:r>
              <a:rPr lang="fr-FR" sz="1200" b="1" i="1" dirty="0" err="1">
                <a:latin typeface="+mn-lt"/>
              </a:rPr>
              <a:t>Study</a:t>
            </a:r>
            <a:r>
              <a:rPr lang="fr-FR" sz="1200" b="1" i="1" dirty="0">
                <a:latin typeface="+mn-lt"/>
              </a:rPr>
              <a:t> area : </a:t>
            </a:r>
            <a:r>
              <a:rPr lang="fr-FR" sz="1200" b="1" i="1" dirty="0" err="1">
                <a:latin typeface="+mn-lt"/>
              </a:rPr>
              <a:t>Sincina</a:t>
            </a:r>
            <a:r>
              <a:rPr lang="fr-FR" sz="1200" b="1" i="1" dirty="0">
                <a:latin typeface="+mn-lt"/>
              </a:rPr>
              <a:t> commune/Koutiala </a:t>
            </a:r>
            <a:r>
              <a:rPr lang="fr-FR" sz="1200" b="1" i="1" dirty="0" err="1">
                <a:latin typeface="+mn-lt"/>
              </a:rPr>
              <a:t>region</a:t>
            </a:r>
            <a:endParaRPr lang="fr-FR" sz="1200" b="1" i="1" dirty="0">
              <a:latin typeface="+mn-lt"/>
            </a:endParaRPr>
          </a:p>
        </p:txBody>
      </p:sp>
      <p:sp>
        <p:nvSpPr>
          <p:cNvPr id="15" name="ZoneTexte 14"/>
          <p:cNvSpPr txBox="1"/>
          <p:nvPr/>
        </p:nvSpPr>
        <p:spPr bwMode="auto">
          <a:xfrm>
            <a:off x="7546478" y="4112305"/>
            <a:ext cx="202305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a:r>
              <a:rPr lang="fr-FR" sz="1200" b="1" i="1" dirty="0">
                <a:latin typeface="+mn-lt"/>
              </a:rPr>
              <a:t>Vaccine </a:t>
            </a:r>
            <a:r>
              <a:rPr lang="fr-FR" sz="1200" b="1" i="1" dirty="0" err="1">
                <a:latin typeface="+mn-lt"/>
              </a:rPr>
              <a:t>under</a:t>
            </a:r>
            <a:r>
              <a:rPr lang="fr-FR" sz="1200" b="1" i="1" dirty="0">
                <a:latin typeface="+mn-lt"/>
              </a:rPr>
              <a:t> ambiant T</a:t>
            </a:r>
            <a:r>
              <a:rPr lang="fr-FR" sz="2000" dirty="0">
                <a:latin typeface="+mn-lt"/>
              </a:rPr>
              <a:t>°</a:t>
            </a:r>
          </a:p>
        </p:txBody>
      </p:sp>
      <p:sp>
        <p:nvSpPr>
          <p:cNvPr id="16" name="ZoneTexte 15"/>
          <p:cNvSpPr txBox="1"/>
          <p:nvPr/>
        </p:nvSpPr>
        <p:spPr bwMode="auto">
          <a:xfrm>
            <a:off x="10286776" y="4087427"/>
            <a:ext cx="155446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a:r>
              <a:rPr lang="fr-FR" sz="1200" b="1" i="1" dirty="0">
                <a:latin typeface="+mn-lt"/>
              </a:rPr>
              <a:t>Vaccine </a:t>
            </a:r>
            <a:r>
              <a:rPr lang="fr-FR" sz="1200" b="1" i="1" dirty="0" err="1">
                <a:latin typeface="+mn-lt"/>
              </a:rPr>
              <a:t>under</a:t>
            </a:r>
            <a:r>
              <a:rPr lang="fr-FR" sz="1200" b="1" i="1" dirty="0">
                <a:latin typeface="+mn-lt"/>
              </a:rPr>
              <a:t> </a:t>
            </a:r>
            <a:r>
              <a:rPr lang="fr-FR" sz="1200" b="1" i="1" dirty="0" err="1">
                <a:latin typeface="+mn-lt"/>
              </a:rPr>
              <a:t>Ice</a:t>
            </a:r>
            <a:r>
              <a:rPr lang="fr-FR" sz="2000" dirty="0">
                <a:latin typeface="+mn-lt"/>
              </a:rPr>
              <a:t>°</a:t>
            </a:r>
          </a:p>
        </p:txBody>
      </p:sp>
      <p:sp>
        <p:nvSpPr>
          <p:cNvPr id="17" name="ZoneTexte 16"/>
          <p:cNvSpPr txBox="1"/>
          <p:nvPr/>
        </p:nvSpPr>
        <p:spPr bwMode="auto">
          <a:xfrm>
            <a:off x="9794688" y="5715893"/>
            <a:ext cx="274094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a:r>
              <a:rPr lang="fr-FR" sz="1200" b="1" i="1" dirty="0">
                <a:latin typeface="+mn-lt"/>
              </a:rPr>
              <a:t>Vaccine </a:t>
            </a:r>
            <a:r>
              <a:rPr lang="fr-FR" sz="1200" b="1" i="1" dirty="0" err="1">
                <a:latin typeface="+mn-lt"/>
              </a:rPr>
              <a:t>under</a:t>
            </a:r>
            <a:r>
              <a:rPr lang="fr-FR" sz="1200" b="1" i="1" dirty="0">
                <a:latin typeface="+mn-lt"/>
              </a:rPr>
              <a:t> </a:t>
            </a:r>
            <a:r>
              <a:rPr lang="fr-FR" sz="1200" b="1" i="1" dirty="0" err="1">
                <a:latin typeface="+mn-lt"/>
              </a:rPr>
              <a:t>Ice</a:t>
            </a:r>
            <a:r>
              <a:rPr lang="fr-FR" sz="1200" b="1" i="1" dirty="0">
                <a:latin typeface="+mn-lt"/>
              </a:rPr>
              <a:t> </a:t>
            </a:r>
            <a:r>
              <a:rPr lang="fr-FR" sz="1200" b="1" i="1" dirty="0" err="1">
                <a:latin typeface="+mn-lt"/>
              </a:rPr>
              <a:t>until</a:t>
            </a:r>
            <a:r>
              <a:rPr lang="fr-FR" sz="1200" b="1" i="1" dirty="0">
                <a:latin typeface="+mn-lt"/>
              </a:rPr>
              <a:t> </a:t>
            </a:r>
            <a:r>
              <a:rPr lang="fr-FR" sz="1200" b="1" i="1" dirty="0" err="1">
                <a:latin typeface="+mn-lt"/>
              </a:rPr>
              <a:t>animal’s</a:t>
            </a:r>
            <a:r>
              <a:rPr lang="fr-FR" sz="1200" b="1" i="1" dirty="0">
                <a:latin typeface="+mn-lt"/>
              </a:rPr>
              <a:t> </a:t>
            </a:r>
            <a:r>
              <a:rPr lang="fr-FR" sz="1200" b="1" i="1" dirty="0" err="1">
                <a:latin typeface="+mn-lt"/>
              </a:rPr>
              <a:t>feet</a:t>
            </a:r>
            <a:r>
              <a:rPr lang="fr-FR" sz="2000" dirty="0">
                <a:latin typeface="+mn-lt"/>
              </a:rPr>
              <a:t>°</a:t>
            </a:r>
          </a:p>
        </p:txBody>
      </p:sp>
      <p:pic>
        <p:nvPicPr>
          <p:cNvPr id="7" name="Picture 2"/>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676876" y="4628365"/>
            <a:ext cx="1762258" cy="12639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ZoneTexte 17"/>
          <p:cNvSpPr txBox="1"/>
          <p:nvPr/>
        </p:nvSpPr>
        <p:spPr bwMode="auto">
          <a:xfrm>
            <a:off x="7328805" y="5824648"/>
            <a:ext cx="253159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a:r>
              <a:rPr lang="fr-FR" sz="1200" b="1" i="1" dirty="0" err="1">
                <a:latin typeface="+mn-lt"/>
              </a:rPr>
              <a:t>Sample</a:t>
            </a:r>
            <a:r>
              <a:rPr lang="fr-FR" sz="1200" b="1" i="1" dirty="0">
                <a:latin typeface="+mn-lt"/>
              </a:rPr>
              <a:t> collection </a:t>
            </a:r>
            <a:r>
              <a:rPr lang="fr-FR" sz="1200" b="1" i="1" dirty="0" err="1">
                <a:latin typeface="+mn-lt"/>
              </a:rPr>
              <a:t>before</a:t>
            </a:r>
            <a:r>
              <a:rPr lang="fr-FR" sz="1200" b="1" i="1" dirty="0">
                <a:latin typeface="+mn-lt"/>
              </a:rPr>
              <a:t> vaccination</a:t>
            </a:r>
          </a:p>
        </p:txBody>
      </p:sp>
      <p:sp>
        <p:nvSpPr>
          <p:cNvPr id="19" name="Title 4">
            <a:extLst>
              <a:ext uri="{FF2B5EF4-FFF2-40B4-BE49-F238E27FC236}">
                <a16:creationId xmlns:a16="http://schemas.microsoft.com/office/drawing/2014/main" id="{99C5C1CC-6403-7D41-BFEB-2ED4CDD1AD81}"/>
              </a:ext>
            </a:extLst>
          </p:cNvPr>
          <p:cNvSpPr txBox="1">
            <a:spLocks noChangeArrowheads="1"/>
          </p:cNvSpPr>
          <p:nvPr/>
        </p:nvSpPr>
        <p:spPr bwMode="auto">
          <a:xfrm>
            <a:off x="403002" y="367551"/>
            <a:ext cx="10972800" cy="6794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marR="0" indent="0" algn="l" defTabSz="914411" rtl="0" eaLnBrk="1" fontAlgn="base" latinLnBrk="0" hangingPunct="1">
              <a:lnSpc>
                <a:spcPct val="100000"/>
              </a:lnSpc>
              <a:spcBef>
                <a:spcPct val="0"/>
              </a:spcBef>
              <a:spcAft>
                <a:spcPct val="0"/>
              </a:spcAft>
              <a:tabLst/>
              <a:defRPr sz="3600" kern="1200">
                <a:solidFill>
                  <a:srgbClr val="682622"/>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a:lstStyle>
          <a:p>
            <a:pPr defTabSz="914400"/>
            <a:r>
              <a:rPr lang="fr-FR" altLang="x-none" dirty="0" err="1">
                <a:solidFill>
                  <a:srgbClr val="712C3D"/>
                </a:solidFill>
                <a:latin typeface="+mn-lt"/>
              </a:rPr>
              <a:t>Thermostability</a:t>
            </a:r>
            <a:r>
              <a:rPr lang="fr-FR" altLang="x-none" dirty="0">
                <a:solidFill>
                  <a:srgbClr val="712C3D"/>
                </a:solidFill>
                <a:latin typeface="+mn-lt"/>
              </a:rPr>
              <a:t> tests in the </a:t>
            </a:r>
            <a:r>
              <a:rPr lang="fr-FR" altLang="x-none" dirty="0" err="1">
                <a:solidFill>
                  <a:srgbClr val="712C3D"/>
                </a:solidFill>
                <a:latin typeface="+mn-lt"/>
              </a:rPr>
              <a:t>field</a:t>
            </a:r>
            <a:endParaRPr lang="en-US" altLang="x-none" b="1" dirty="0">
              <a:solidFill>
                <a:srgbClr val="712C3D"/>
              </a:solidFill>
              <a:latin typeface="Candara" panose="020E0502030303020204" pitchFamily="34" charset="0"/>
            </a:endParaRPr>
          </a:p>
        </p:txBody>
      </p:sp>
    </p:spTree>
    <p:extLst>
      <p:ext uri="{BB962C8B-B14F-4D97-AF65-F5344CB8AC3E}">
        <p14:creationId xmlns:p14="http://schemas.microsoft.com/office/powerpoint/2010/main" val="14026188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580063" y="219800"/>
            <a:ext cx="10262108"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fr-FR" altLang="x-none" dirty="0" err="1">
                <a:solidFill>
                  <a:srgbClr val="712C3D"/>
                </a:solidFill>
                <a:latin typeface="+mn-lt"/>
              </a:rPr>
              <a:t>Thermostability</a:t>
            </a:r>
            <a:r>
              <a:rPr lang="fr-FR" altLang="x-none" dirty="0">
                <a:solidFill>
                  <a:srgbClr val="712C3D"/>
                </a:solidFill>
                <a:latin typeface="+mn-lt"/>
              </a:rPr>
              <a:t> tests in the </a:t>
            </a:r>
            <a:r>
              <a:rPr lang="fr-FR" altLang="x-none" dirty="0" err="1">
                <a:solidFill>
                  <a:srgbClr val="712C3D"/>
                </a:solidFill>
                <a:latin typeface="+mn-lt"/>
              </a:rPr>
              <a:t>field</a:t>
            </a:r>
            <a:endParaRPr lang="en-US" altLang="x-none" b="1" dirty="0">
              <a:solidFill>
                <a:srgbClr val="712C3D"/>
              </a:solidFill>
              <a:latin typeface="Candara" panose="020E0502030303020204" pitchFamily="34" charset="0"/>
            </a:endParaRPr>
          </a:p>
        </p:txBody>
      </p:sp>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280377" y="6070465"/>
            <a:ext cx="1028625" cy="6214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a:extLst>
              <a:ext uri="{FF2B5EF4-FFF2-40B4-BE49-F238E27FC236}">
                <a16:creationId xmlns:a16="http://schemas.microsoft.com/office/drawing/2014/main" id="{F0EB8739-8E5C-1DCA-BA29-9C2132183EF3}"/>
              </a:ext>
            </a:extLst>
          </p:cNvPr>
          <p:cNvPicPr>
            <a:picLocks noChangeAspect="1"/>
          </p:cNvPicPr>
          <p:nvPr/>
        </p:nvPicPr>
        <p:blipFill rotWithShape="1">
          <a:blip r:embed="rId4"/>
          <a:srcRect l="24679" t="35543" r="26655" b="13505"/>
          <a:stretch/>
        </p:blipFill>
        <p:spPr>
          <a:xfrm>
            <a:off x="7939782" y="6156642"/>
            <a:ext cx="759495" cy="548640"/>
          </a:xfrm>
          <a:prstGeom prst="rect">
            <a:avLst/>
          </a:prstGeom>
        </p:spPr>
      </p:pic>
      <p:pic>
        <p:nvPicPr>
          <p:cNvPr id="2" name="Picture 1" descr="A picture containing text, plant, vector graphics&#10;&#10;Description automatically generated">
            <a:extLst>
              <a:ext uri="{FF2B5EF4-FFF2-40B4-BE49-F238E27FC236}">
                <a16:creationId xmlns:a16="http://schemas.microsoft.com/office/drawing/2014/main" id="{275AE37E-5F51-E4EF-0736-F86C78BED0D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802286"/>
            <a:ext cx="925634" cy="925634"/>
          </a:xfrm>
          <a:prstGeom prst="rect">
            <a:avLst/>
          </a:prstGeom>
        </p:spPr>
      </p:pic>
      <p:pic>
        <p:nvPicPr>
          <p:cNvPr id="3" name="Picture 2">
            <a:extLst>
              <a:ext uri="{FF2B5EF4-FFF2-40B4-BE49-F238E27FC236}">
                <a16:creationId xmlns:a16="http://schemas.microsoft.com/office/drawing/2014/main" id="{4A799D18-2CB2-73E5-9211-356DC36BB44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60736" y="-13308"/>
            <a:ext cx="1230132" cy="1230132"/>
          </a:xfrm>
          <a:prstGeom prst="rect">
            <a:avLst/>
          </a:prstGeom>
        </p:spPr>
      </p:pic>
      <p:sp>
        <p:nvSpPr>
          <p:cNvPr id="26" name="Rectangle 25"/>
          <p:cNvSpPr/>
          <p:nvPr/>
        </p:nvSpPr>
        <p:spPr>
          <a:xfrm>
            <a:off x="600076" y="1209759"/>
            <a:ext cx="10932774" cy="369332"/>
          </a:xfrm>
          <a:prstGeom prst="rect">
            <a:avLst/>
          </a:prstGeom>
        </p:spPr>
        <p:txBody>
          <a:bodyPr wrap="square">
            <a:spAutoFit/>
          </a:bodyPr>
          <a:lstStyle/>
          <a:p>
            <a:r>
              <a:rPr lang="fr-FR" i="1" dirty="0">
                <a:latin typeface="+mn-lt"/>
              </a:rPr>
              <a:t>Table: </a:t>
            </a:r>
            <a:r>
              <a:rPr lang="en-US" i="1" dirty="0">
                <a:latin typeface="+mn-lt"/>
              </a:rPr>
              <a:t>Seroconversion rate one month post-vaccination following vaccine storage scenarios implemented in field </a:t>
            </a:r>
            <a:endParaRPr lang="fr-FR" b="1" i="1" dirty="0">
              <a:latin typeface="+mn-lt"/>
            </a:endParaRPr>
          </a:p>
        </p:txBody>
      </p:sp>
      <p:graphicFrame>
        <p:nvGraphicFramePr>
          <p:cNvPr id="4" name="Tableau 3"/>
          <p:cNvGraphicFramePr>
            <a:graphicFrameLocks noGrp="1"/>
          </p:cNvGraphicFramePr>
          <p:nvPr>
            <p:extLst>
              <p:ext uri="{D42A27DB-BD31-4B8C-83A1-F6EECF244321}">
                <p14:modId xmlns:p14="http://schemas.microsoft.com/office/powerpoint/2010/main" val="1312541070"/>
              </p:ext>
            </p:extLst>
          </p:nvPr>
        </p:nvGraphicFramePr>
        <p:xfrm>
          <a:off x="600077" y="1623392"/>
          <a:ext cx="10932773" cy="2847594"/>
        </p:xfrm>
        <a:graphic>
          <a:graphicData uri="http://schemas.openxmlformats.org/drawingml/2006/table">
            <a:tbl>
              <a:tblPr firstRow="1" firstCol="1" bandRow="1">
                <a:tableStyleId>{5C22544A-7EE6-4342-B048-85BDC9FD1C3A}</a:tableStyleId>
              </a:tblPr>
              <a:tblGrid>
                <a:gridCol w="3648366">
                  <a:extLst>
                    <a:ext uri="{9D8B030D-6E8A-4147-A177-3AD203B41FA5}">
                      <a16:colId xmlns:a16="http://schemas.microsoft.com/office/drawing/2014/main" val="20000"/>
                    </a:ext>
                  </a:extLst>
                </a:gridCol>
                <a:gridCol w="1055077">
                  <a:extLst>
                    <a:ext uri="{9D8B030D-6E8A-4147-A177-3AD203B41FA5}">
                      <a16:colId xmlns:a16="http://schemas.microsoft.com/office/drawing/2014/main" val="20001"/>
                    </a:ext>
                  </a:extLst>
                </a:gridCol>
                <a:gridCol w="1026942">
                  <a:extLst>
                    <a:ext uri="{9D8B030D-6E8A-4147-A177-3AD203B41FA5}">
                      <a16:colId xmlns:a16="http://schemas.microsoft.com/office/drawing/2014/main" val="20002"/>
                    </a:ext>
                  </a:extLst>
                </a:gridCol>
                <a:gridCol w="1097280">
                  <a:extLst>
                    <a:ext uri="{9D8B030D-6E8A-4147-A177-3AD203B41FA5}">
                      <a16:colId xmlns:a16="http://schemas.microsoft.com/office/drawing/2014/main" val="20003"/>
                    </a:ext>
                  </a:extLst>
                </a:gridCol>
                <a:gridCol w="604910">
                  <a:extLst>
                    <a:ext uri="{9D8B030D-6E8A-4147-A177-3AD203B41FA5}">
                      <a16:colId xmlns:a16="http://schemas.microsoft.com/office/drawing/2014/main" val="20004"/>
                    </a:ext>
                  </a:extLst>
                </a:gridCol>
                <a:gridCol w="2011680">
                  <a:extLst>
                    <a:ext uri="{9D8B030D-6E8A-4147-A177-3AD203B41FA5}">
                      <a16:colId xmlns:a16="http://schemas.microsoft.com/office/drawing/2014/main" val="20005"/>
                    </a:ext>
                  </a:extLst>
                </a:gridCol>
                <a:gridCol w="1488518">
                  <a:extLst>
                    <a:ext uri="{9D8B030D-6E8A-4147-A177-3AD203B41FA5}">
                      <a16:colId xmlns:a16="http://schemas.microsoft.com/office/drawing/2014/main" val="20006"/>
                    </a:ext>
                  </a:extLst>
                </a:gridCol>
              </a:tblGrid>
              <a:tr h="479973">
                <a:tc>
                  <a:txBody>
                    <a:bodyPr/>
                    <a:lstStyle/>
                    <a:p>
                      <a:pPr>
                        <a:lnSpc>
                          <a:spcPct val="115000"/>
                        </a:lnSpc>
                        <a:spcAft>
                          <a:spcPts val="0"/>
                        </a:spcAft>
                      </a:pPr>
                      <a:r>
                        <a:rPr lang="fr-FR" sz="2000" dirty="0">
                          <a:effectLst/>
                        </a:rPr>
                        <a:t>Scenarios/Statuts</a:t>
                      </a:r>
                      <a:endParaRPr lang="fr-FR" sz="20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dirty="0" err="1">
                          <a:effectLst/>
                        </a:rPr>
                        <a:t>Doubtful</a:t>
                      </a:r>
                      <a:endParaRPr lang="fr-FR" sz="20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dirty="0" err="1">
                          <a:effectLst/>
                        </a:rPr>
                        <a:t>Negative</a:t>
                      </a:r>
                      <a:endParaRPr lang="fr-FR" sz="20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a:effectLst/>
                        </a:rPr>
                        <a:t>Positive</a:t>
                      </a:r>
                      <a:endParaRPr lang="fr-FR" sz="20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a:effectLst/>
                        </a:rPr>
                        <a:t>Total</a:t>
                      </a:r>
                      <a:endParaRPr lang="fr-FR" sz="20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dirty="0" err="1">
                          <a:effectLst/>
                        </a:rPr>
                        <a:t>Seroconversion</a:t>
                      </a:r>
                      <a:r>
                        <a:rPr lang="fr-FR" sz="2000" dirty="0">
                          <a:effectLst/>
                        </a:rPr>
                        <a:t> rates %</a:t>
                      </a:r>
                      <a:endParaRPr lang="fr-FR" sz="20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a:effectLst/>
                        </a:rPr>
                        <a:t>Proportion equality test</a:t>
                      </a:r>
                      <a:endParaRPr lang="fr-FR" sz="2000">
                        <a:effectLst/>
                        <a:latin typeface="Calibri"/>
                        <a:ea typeface="Calibri"/>
                        <a:cs typeface="Times New Roman"/>
                      </a:endParaRPr>
                    </a:p>
                  </a:txBody>
                  <a:tcPr marL="44450" marR="44450" marT="0" marB="0" anchor="b"/>
                </a:tc>
                <a:extLst>
                  <a:ext uri="{0D108BD9-81ED-4DB2-BD59-A6C34878D82A}">
                    <a16:rowId xmlns:a16="http://schemas.microsoft.com/office/drawing/2014/main" val="10000"/>
                  </a:ext>
                </a:extLst>
              </a:tr>
              <a:tr h="479973">
                <a:tc>
                  <a:txBody>
                    <a:bodyPr/>
                    <a:lstStyle/>
                    <a:p>
                      <a:pPr>
                        <a:lnSpc>
                          <a:spcPct val="115000"/>
                        </a:lnSpc>
                        <a:spcAft>
                          <a:spcPts val="0"/>
                        </a:spcAft>
                      </a:pPr>
                      <a:r>
                        <a:rPr lang="fr-FR" sz="1800" dirty="0">
                          <a:effectLst/>
                        </a:rPr>
                        <a:t>Scenario 1 (vaccine </a:t>
                      </a:r>
                      <a:r>
                        <a:rPr lang="fr-FR" sz="1800" dirty="0" err="1">
                          <a:effectLst/>
                        </a:rPr>
                        <a:t>storage</a:t>
                      </a:r>
                      <a:r>
                        <a:rPr lang="fr-FR" sz="1800" dirty="0">
                          <a:effectLst/>
                        </a:rPr>
                        <a:t> </a:t>
                      </a:r>
                      <a:r>
                        <a:rPr lang="fr-FR" sz="1800" dirty="0" err="1">
                          <a:effectLst/>
                        </a:rPr>
                        <a:t>under</a:t>
                      </a:r>
                      <a:r>
                        <a:rPr lang="fr-FR" sz="1800" dirty="0">
                          <a:effectLst/>
                        </a:rPr>
                        <a:t> ambient </a:t>
                      </a:r>
                      <a:r>
                        <a:rPr lang="fr-FR" sz="1800" dirty="0" err="1">
                          <a:effectLst/>
                        </a:rPr>
                        <a:t>Temperature</a:t>
                      </a:r>
                      <a:r>
                        <a:rPr lang="fr-FR" sz="1800" dirty="0">
                          <a:effectLst/>
                        </a:rPr>
                        <a:t>)</a:t>
                      </a:r>
                      <a:endParaRPr lang="fr-FR" sz="18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a:effectLst/>
                        </a:rPr>
                        <a:t>1</a:t>
                      </a:r>
                      <a:endParaRPr lang="fr-FR" sz="20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dirty="0">
                          <a:effectLst/>
                        </a:rPr>
                        <a:t>5</a:t>
                      </a:r>
                      <a:endParaRPr lang="fr-FR" sz="20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dirty="0">
                          <a:effectLst/>
                        </a:rPr>
                        <a:t>278</a:t>
                      </a:r>
                      <a:endParaRPr lang="fr-FR" sz="20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dirty="0">
                          <a:effectLst/>
                        </a:rPr>
                        <a:t>284</a:t>
                      </a:r>
                      <a:endParaRPr lang="fr-FR" sz="20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dirty="0">
                          <a:effectLst/>
                        </a:rPr>
                        <a:t>97,88</a:t>
                      </a:r>
                      <a:endParaRPr lang="fr-FR" sz="2000" dirty="0">
                        <a:effectLst/>
                        <a:latin typeface="Calibri"/>
                        <a:ea typeface="Calibri"/>
                        <a:cs typeface="Times New Roman"/>
                      </a:endParaRPr>
                    </a:p>
                  </a:txBody>
                  <a:tcPr marL="44450" marR="44450" marT="0" marB="0" anchor="b"/>
                </a:tc>
                <a:tc rowSpan="3">
                  <a:txBody>
                    <a:bodyPr/>
                    <a:lstStyle/>
                    <a:p>
                      <a:pPr algn="ctr">
                        <a:lnSpc>
                          <a:spcPct val="115000"/>
                        </a:lnSpc>
                        <a:spcAft>
                          <a:spcPts val="0"/>
                        </a:spcAft>
                      </a:pPr>
                      <a:r>
                        <a:rPr lang="fr-FR" sz="2000" dirty="0">
                          <a:effectLst/>
                        </a:rPr>
                        <a:t> </a:t>
                      </a:r>
                    </a:p>
                    <a:p>
                      <a:pPr algn="ctr">
                        <a:lnSpc>
                          <a:spcPct val="115000"/>
                        </a:lnSpc>
                        <a:spcAft>
                          <a:spcPts val="0"/>
                        </a:spcAft>
                      </a:pPr>
                      <a:r>
                        <a:rPr lang="fr-FR" sz="2000" dirty="0">
                          <a:effectLst/>
                        </a:rPr>
                        <a:t>X-</a:t>
                      </a:r>
                      <a:r>
                        <a:rPr lang="fr-FR" sz="2000" dirty="0" err="1">
                          <a:effectLst/>
                        </a:rPr>
                        <a:t>squared</a:t>
                      </a:r>
                      <a:r>
                        <a:rPr lang="fr-FR" sz="2000" dirty="0">
                          <a:effectLst/>
                        </a:rPr>
                        <a:t> = 1,9488 </a:t>
                      </a:r>
                    </a:p>
                    <a:p>
                      <a:pPr algn="ctr">
                        <a:lnSpc>
                          <a:spcPct val="115000"/>
                        </a:lnSpc>
                        <a:spcAft>
                          <a:spcPts val="0"/>
                        </a:spcAft>
                      </a:pPr>
                      <a:r>
                        <a:rPr lang="fr-FR" sz="2000" dirty="0">
                          <a:effectLst/>
                        </a:rPr>
                        <a:t>p-value = 0,3774 </a:t>
                      </a:r>
                      <a:endParaRPr lang="fr-FR" sz="2000" dirty="0">
                        <a:effectLst/>
                        <a:latin typeface="Calibri"/>
                        <a:ea typeface="Calibri"/>
                        <a:cs typeface="Times New Roman"/>
                      </a:endParaRPr>
                    </a:p>
                  </a:txBody>
                  <a:tcPr marL="44450" marR="44450" marT="0" marB="0" anchor="b"/>
                </a:tc>
                <a:extLst>
                  <a:ext uri="{0D108BD9-81ED-4DB2-BD59-A6C34878D82A}">
                    <a16:rowId xmlns:a16="http://schemas.microsoft.com/office/drawing/2014/main" val="10001"/>
                  </a:ext>
                </a:extLst>
              </a:tr>
              <a:tr h="326879">
                <a:tc>
                  <a:txBody>
                    <a:bodyPr/>
                    <a:lstStyle/>
                    <a:p>
                      <a:pPr>
                        <a:lnSpc>
                          <a:spcPct val="115000"/>
                        </a:lnSpc>
                        <a:spcAft>
                          <a:spcPts val="0"/>
                        </a:spcAft>
                      </a:pPr>
                      <a:r>
                        <a:rPr lang="fr-FR" sz="1800" dirty="0">
                          <a:effectLst/>
                        </a:rPr>
                        <a:t>Scenario 2 (Vaccine </a:t>
                      </a:r>
                      <a:r>
                        <a:rPr lang="fr-FR" sz="1800" dirty="0" err="1">
                          <a:effectLst/>
                        </a:rPr>
                        <a:t>under</a:t>
                      </a:r>
                      <a:r>
                        <a:rPr lang="fr-FR" sz="1800" dirty="0">
                          <a:effectLst/>
                        </a:rPr>
                        <a:t> thermal </a:t>
                      </a:r>
                      <a:r>
                        <a:rPr lang="fr-FR" sz="1800" dirty="0" err="1">
                          <a:effectLst/>
                        </a:rPr>
                        <a:t>shocks</a:t>
                      </a:r>
                      <a:r>
                        <a:rPr lang="fr-FR" sz="1800" dirty="0">
                          <a:effectLst/>
                        </a:rPr>
                        <a:t> (</a:t>
                      </a:r>
                      <a:r>
                        <a:rPr lang="fr-FR" sz="1800" dirty="0" err="1">
                          <a:effectLst/>
                        </a:rPr>
                        <a:t>storage</a:t>
                      </a:r>
                      <a:r>
                        <a:rPr lang="fr-FR" sz="1800" dirty="0">
                          <a:effectLst/>
                        </a:rPr>
                        <a:t> -20 °C  to ±33°C)</a:t>
                      </a:r>
                      <a:endParaRPr lang="fr-FR" sz="18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a:effectLst/>
                        </a:rPr>
                        <a:t>0</a:t>
                      </a:r>
                      <a:endParaRPr lang="fr-FR" sz="20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a:effectLst/>
                        </a:rPr>
                        <a:t>2</a:t>
                      </a:r>
                      <a:endParaRPr lang="fr-FR" sz="20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dirty="0">
                          <a:effectLst/>
                        </a:rPr>
                        <a:t>160</a:t>
                      </a:r>
                      <a:endParaRPr lang="fr-FR" sz="20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a:effectLst/>
                        </a:rPr>
                        <a:t>162</a:t>
                      </a:r>
                      <a:endParaRPr lang="fr-FR" sz="20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a:effectLst/>
                        </a:rPr>
                        <a:t>98,76</a:t>
                      </a:r>
                      <a:endParaRPr lang="fr-FR" sz="2000">
                        <a:effectLst/>
                        <a:latin typeface="Calibri"/>
                        <a:ea typeface="Calibri"/>
                        <a:cs typeface="Times New Roman"/>
                      </a:endParaRPr>
                    </a:p>
                  </a:txBody>
                  <a:tcPr marL="44450" marR="44450" marT="0" marB="0" anchor="b"/>
                </a:tc>
                <a:tc vMerge="1">
                  <a:txBody>
                    <a:bodyPr/>
                    <a:lstStyle/>
                    <a:p>
                      <a:endParaRPr lang="fr-FR"/>
                    </a:p>
                  </a:txBody>
                  <a:tcPr/>
                </a:tc>
                <a:extLst>
                  <a:ext uri="{0D108BD9-81ED-4DB2-BD59-A6C34878D82A}">
                    <a16:rowId xmlns:a16="http://schemas.microsoft.com/office/drawing/2014/main" val="10002"/>
                  </a:ext>
                </a:extLst>
              </a:tr>
              <a:tr h="150583">
                <a:tc>
                  <a:txBody>
                    <a:bodyPr/>
                    <a:lstStyle/>
                    <a:p>
                      <a:pPr>
                        <a:lnSpc>
                          <a:spcPct val="115000"/>
                        </a:lnSpc>
                        <a:spcAft>
                          <a:spcPts val="0"/>
                        </a:spcAft>
                      </a:pPr>
                      <a:r>
                        <a:rPr lang="fr-FR" sz="1800" dirty="0">
                          <a:effectLst/>
                        </a:rPr>
                        <a:t>Scenario 3 (Vaccine </a:t>
                      </a:r>
                      <a:r>
                        <a:rPr lang="fr-FR" sz="1800" dirty="0" err="1">
                          <a:effectLst/>
                        </a:rPr>
                        <a:t>stored</a:t>
                      </a:r>
                      <a:r>
                        <a:rPr lang="fr-FR" sz="1800" dirty="0">
                          <a:effectLst/>
                        </a:rPr>
                        <a:t> </a:t>
                      </a:r>
                      <a:r>
                        <a:rPr lang="fr-FR" sz="1800" dirty="0" err="1">
                          <a:effectLst/>
                        </a:rPr>
                        <a:t>permanently</a:t>
                      </a:r>
                      <a:r>
                        <a:rPr lang="fr-FR" sz="1800" dirty="0">
                          <a:effectLst/>
                        </a:rPr>
                        <a:t> </a:t>
                      </a:r>
                      <a:r>
                        <a:rPr lang="fr-FR" sz="1800" dirty="0" err="1">
                          <a:effectLst/>
                        </a:rPr>
                        <a:t>under</a:t>
                      </a:r>
                      <a:r>
                        <a:rPr lang="fr-FR" sz="1800" dirty="0">
                          <a:effectLst/>
                        </a:rPr>
                        <a:t> cold </a:t>
                      </a:r>
                      <a:r>
                        <a:rPr lang="fr-FR" sz="1800" dirty="0" err="1">
                          <a:effectLst/>
                        </a:rPr>
                        <a:t>chain</a:t>
                      </a:r>
                      <a:r>
                        <a:rPr lang="fr-FR" sz="1800" dirty="0">
                          <a:effectLst/>
                        </a:rPr>
                        <a:t>)</a:t>
                      </a:r>
                      <a:endParaRPr lang="fr-FR" sz="18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a:effectLst/>
                        </a:rPr>
                        <a:t>1</a:t>
                      </a:r>
                      <a:endParaRPr lang="fr-FR" sz="20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a:effectLst/>
                        </a:rPr>
                        <a:t>0</a:t>
                      </a:r>
                      <a:endParaRPr lang="fr-FR" sz="20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dirty="0">
                          <a:effectLst/>
                        </a:rPr>
                        <a:t>179</a:t>
                      </a:r>
                      <a:endParaRPr lang="fr-FR" sz="20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dirty="0">
                          <a:effectLst/>
                        </a:rPr>
                        <a:t>180</a:t>
                      </a:r>
                      <a:endParaRPr lang="fr-FR" sz="20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dirty="0">
                          <a:effectLst/>
                        </a:rPr>
                        <a:t>99,44</a:t>
                      </a:r>
                      <a:endParaRPr lang="fr-FR" sz="2000" dirty="0">
                        <a:effectLst/>
                        <a:latin typeface="Calibri"/>
                        <a:ea typeface="Calibri"/>
                        <a:cs typeface="Times New Roman"/>
                      </a:endParaRPr>
                    </a:p>
                  </a:txBody>
                  <a:tcPr marL="44450" marR="44450" marT="0" marB="0" anchor="b"/>
                </a:tc>
                <a:tc vMerge="1">
                  <a:txBody>
                    <a:bodyPr/>
                    <a:lstStyle/>
                    <a:p>
                      <a:endParaRPr lang="fr-FR"/>
                    </a:p>
                  </a:txBody>
                  <a:tcPr/>
                </a:tc>
                <a:extLst>
                  <a:ext uri="{0D108BD9-81ED-4DB2-BD59-A6C34878D82A}">
                    <a16:rowId xmlns:a16="http://schemas.microsoft.com/office/drawing/2014/main" val="10003"/>
                  </a:ext>
                </a:extLst>
              </a:tr>
              <a:tr h="241045">
                <a:tc>
                  <a:txBody>
                    <a:bodyPr/>
                    <a:lstStyle/>
                    <a:p>
                      <a:pPr>
                        <a:lnSpc>
                          <a:spcPct val="115000"/>
                        </a:lnSpc>
                        <a:spcAft>
                          <a:spcPts val="0"/>
                        </a:spcAft>
                      </a:pPr>
                      <a:r>
                        <a:rPr lang="fr-FR" sz="2000" dirty="0">
                          <a:effectLst/>
                        </a:rPr>
                        <a:t>Total</a:t>
                      </a:r>
                      <a:endParaRPr lang="fr-FR" sz="20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a:effectLst/>
                        </a:rPr>
                        <a:t>2</a:t>
                      </a:r>
                      <a:endParaRPr lang="fr-FR" sz="20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a:effectLst/>
                        </a:rPr>
                        <a:t>7</a:t>
                      </a:r>
                      <a:endParaRPr lang="fr-FR" sz="20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a:effectLst/>
                        </a:rPr>
                        <a:t>617</a:t>
                      </a:r>
                      <a:endParaRPr lang="fr-FR" sz="20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dirty="0">
                          <a:effectLst/>
                        </a:rPr>
                        <a:t>626</a:t>
                      </a:r>
                      <a:endParaRPr lang="fr-FR" sz="20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dirty="0">
                          <a:effectLst/>
                        </a:rPr>
                        <a:t>98,56</a:t>
                      </a:r>
                      <a:endParaRPr lang="fr-FR" sz="20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fr-FR" sz="2000" dirty="0">
                          <a:effectLst/>
                        </a:rPr>
                        <a:t> </a:t>
                      </a:r>
                      <a:endParaRPr lang="fr-FR" sz="2000" dirty="0">
                        <a:effectLst/>
                        <a:latin typeface="Calibri"/>
                        <a:ea typeface="Calibri"/>
                        <a:cs typeface="Times New Roman"/>
                      </a:endParaRPr>
                    </a:p>
                  </a:txBody>
                  <a:tcPr marL="44450" marR="44450" marT="0" marB="0" anchor="b"/>
                </a:tc>
                <a:extLst>
                  <a:ext uri="{0D108BD9-81ED-4DB2-BD59-A6C34878D82A}">
                    <a16:rowId xmlns:a16="http://schemas.microsoft.com/office/drawing/2014/main" val="10004"/>
                  </a:ext>
                </a:extLst>
              </a:tr>
            </a:tbl>
          </a:graphicData>
        </a:graphic>
      </p:graphicFrame>
      <p:sp>
        <p:nvSpPr>
          <p:cNvPr id="7" name="Rectangle 6"/>
          <p:cNvSpPr/>
          <p:nvPr/>
        </p:nvSpPr>
        <p:spPr>
          <a:xfrm>
            <a:off x="600076" y="4751509"/>
            <a:ext cx="10607217" cy="646331"/>
          </a:xfrm>
          <a:prstGeom prst="rect">
            <a:avLst/>
          </a:prstGeom>
        </p:spPr>
        <p:txBody>
          <a:bodyPr wrap="square">
            <a:spAutoFit/>
          </a:bodyPr>
          <a:lstStyle/>
          <a:p>
            <a:r>
              <a:rPr lang="en-US" dirty="0"/>
              <a:t>The vaccine maintained a satisfactory titer under different thermostability profiles in the laboratory. Seroconversion rates in the field after vaccination was also good . </a:t>
            </a:r>
            <a:endParaRPr lang="fr-FR" b="1" dirty="0"/>
          </a:p>
        </p:txBody>
      </p:sp>
    </p:spTree>
    <p:extLst>
      <p:ext uri="{BB962C8B-B14F-4D97-AF65-F5344CB8AC3E}">
        <p14:creationId xmlns:p14="http://schemas.microsoft.com/office/powerpoint/2010/main" val="21375999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F6073-5A98-689B-877C-41B7201FFEA5}"/>
              </a:ext>
            </a:extLst>
          </p:cNvPr>
          <p:cNvSpPr>
            <a:spLocks noGrp="1"/>
          </p:cNvSpPr>
          <p:nvPr>
            <p:ph type="title"/>
          </p:nvPr>
        </p:nvSpPr>
        <p:spPr/>
        <p:txBody>
          <a:bodyPr/>
          <a:lstStyle/>
          <a:p>
            <a:r>
              <a:rPr lang="en-US" dirty="0"/>
              <a:t>Next steps (2023)</a:t>
            </a:r>
          </a:p>
        </p:txBody>
      </p:sp>
      <p:sp>
        <p:nvSpPr>
          <p:cNvPr id="3" name="Content Placeholder 2">
            <a:extLst>
              <a:ext uri="{FF2B5EF4-FFF2-40B4-BE49-F238E27FC236}">
                <a16:creationId xmlns:a16="http://schemas.microsoft.com/office/drawing/2014/main" id="{A22F5457-1627-71CB-A4AB-AE26EC30AA7A}"/>
              </a:ext>
            </a:extLst>
          </p:cNvPr>
          <p:cNvSpPr>
            <a:spLocks noGrp="1"/>
          </p:cNvSpPr>
          <p:nvPr>
            <p:ph sz="quarter" idx="10"/>
          </p:nvPr>
        </p:nvSpPr>
        <p:spPr>
          <a:xfrm>
            <a:off x="396240" y="1434018"/>
            <a:ext cx="11176525" cy="5129342"/>
          </a:xfrm>
        </p:spPr>
        <p:txBody>
          <a:bodyPr/>
          <a:lstStyle/>
          <a:p>
            <a:pPr marL="457200" indent="-457200">
              <a:buFont typeface="Arial" panose="020B0604020202020204" pitchFamily="34" charset="0"/>
              <a:buChar char="•"/>
            </a:pPr>
            <a:r>
              <a:rPr lang="en-US" sz="2400" dirty="0"/>
              <a:t>Sero-neutralization assays on the collected serums to measure rate of protection of animals. </a:t>
            </a:r>
          </a:p>
          <a:p>
            <a:endParaRPr lang="en-US" sz="2400" dirty="0">
              <a:solidFill>
                <a:srgbClr val="FF0000"/>
              </a:solidFill>
            </a:endParaRPr>
          </a:p>
          <a:p>
            <a:pPr marL="457200" indent="-457200">
              <a:buFont typeface="Arial" panose="020B0604020202020204" pitchFamily="34" charset="0"/>
              <a:buChar char="•"/>
            </a:pPr>
            <a:r>
              <a:rPr lang="en-US" sz="2400" dirty="0"/>
              <a:t>Studies on production cost ongoing</a:t>
            </a:r>
          </a:p>
          <a:p>
            <a:pPr marL="457200" indent="-457200">
              <a:buFont typeface="Arial" panose="020B0604020202020204" pitchFamily="34" charset="0"/>
              <a:buChar char="•"/>
            </a:pPr>
            <a:endParaRPr lang="en-US" sz="2400" dirty="0">
              <a:solidFill>
                <a:srgbClr val="FF0000"/>
              </a:solidFill>
            </a:endParaRPr>
          </a:p>
          <a:p>
            <a:pPr marL="457200" indent="-457200">
              <a:buFont typeface="Arial" panose="020B0604020202020204" pitchFamily="34" charset="0"/>
              <a:buChar char="•"/>
            </a:pPr>
            <a:r>
              <a:rPr lang="en-US" sz="2400" dirty="0"/>
              <a:t>Cost benefit studies of thermotolerant vaccines</a:t>
            </a:r>
          </a:p>
          <a:p>
            <a:endParaRPr lang="en-US" sz="2400" dirty="0"/>
          </a:p>
          <a:p>
            <a:pPr marL="457200" indent="-457200">
              <a:buFont typeface="Arial" panose="020B0604020202020204" pitchFamily="34" charset="0"/>
              <a:buChar char="•"/>
            </a:pPr>
            <a:r>
              <a:rPr lang="en-US" sz="2400" dirty="0"/>
              <a:t>Policy brief to present the innovation to the decision-makers</a:t>
            </a:r>
          </a:p>
          <a:p>
            <a:pPr marL="457200" indent="-457200">
              <a:buFont typeface="Arial" panose="020B0604020202020204" pitchFamily="34" charset="0"/>
              <a:buChar char="•"/>
            </a:pPr>
            <a:endParaRPr lang="en-US" sz="2400" dirty="0"/>
          </a:p>
          <a:p>
            <a:pPr marL="457200" indent="-457200">
              <a:buFont typeface="Arial" panose="020B0604020202020204" pitchFamily="34" charset="0"/>
              <a:buChar char="•"/>
            </a:pPr>
            <a:r>
              <a:rPr lang="en-US" sz="2400" dirty="0"/>
              <a:t>Process for registration (UEMOA)</a:t>
            </a:r>
          </a:p>
          <a:p>
            <a:pPr marL="457200" indent="-457200">
              <a:buFont typeface="Arial" panose="020B0604020202020204" pitchFamily="34" charset="0"/>
              <a:buChar char="•"/>
            </a:pPr>
            <a:endParaRPr lang="en-US" sz="2400" dirty="0"/>
          </a:p>
          <a:p>
            <a:pPr marL="457200" indent="-457200">
              <a:buFont typeface="Arial" panose="020B0604020202020204" pitchFamily="34" charset="0"/>
              <a:buChar char="•"/>
            </a:pPr>
            <a:r>
              <a:rPr lang="en-US" sz="2400" dirty="0"/>
              <a:t>Business models to scale up the vaccines and support greater availability of the vaccine to increase coverage of livestock, especially in remote areas</a:t>
            </a:r>
          </a:p>
          <a:p>
            <a:pPr lvl="1" indent="0">
              <a:buNone/>
            </a:pPr>
            <a:endParaRPr lang="en-US" sz="2400" dirty="0"/>
          </a:p>
          <a:p>
            <a:r>
              <a:rPr lang="en-US" sz="2400" dirty="0"/>
              <a:t> </a:t>
            </a:r>
          </a:p>
        </p:txBody>
      </p:sp>
    </p:spTree>
    <p:extLst>
      <p:ext uri="{BB962C8B-B14F-4D97-AF65-F5344CB8AC3E}">
        <p14:creationId xmlns:p14="http://schemas.microsoft.com/office/powerpoint/2010/main" val="1352590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8619977" y="5588000"/>
            <a:ext cx="1946423" cy="110393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705BBC3-927B-AFB9-C2FB-E8B1ECBE569A}"/>
              </a:ext>
            </a:extLst>
          </p:cNvPr>
          <p:cNvSpPr txBox="1"/>
          <p:nvPr/>
        </p:nvSpPr>
        <p:spPr>
          <a:xfrm>
            <a:off x="361403" y="478128"/>
            <a:ext cx="11135180" cy="1631216"/>
          </a:xfrm>
          <a:prstGeom prst="rect">
            <a:avLst/>
          </a:prstGeom>
          <a:solidFill>
            <a:schemeClr val="bg1"/>
          </a:solidFill>
        </p:spPr>
        <p:txBody>
          <a:bodyPr wrap="square" rtlCol="0">
            <a:spAutoFit/>
          </a:bodyPr>
          <a:lstStyle/>
          <a:p>
            <a:r>
              <a:rPr lang="en-US" sz="2000" dirty="0">
                <a:latin typeface="+mn-lt"/>
              </a:rPr>
              <a:t>This research was conducted under CRP livestock and the project Epidemiology and Control of peste des petits ruminants (EcoPPR) and continued under the CGIAR Initiative Sustainable Animal Productivity for Livelihoods, Nutrition and Gender (SAPLING). CGIAR research is supported by contributions from the CGIAR Trust Fund. CGIAR is a global research partnership for a food-secure future dedicated to transforming food, land, and water systems in a climate crisis.</a:t>
            </a:r>
          </a:p>
        </p:txBody>
      </p:sp>
      <p:pic>
        <p:nvPicPr>
          <p:cNvPr id="4" name="Picture 3" descr="A picture containing icon&#10;&#10;Description automatically generated">
            <a:extLst>
              <a:ext uri="{FF2B5EF4-FFF2-40B4-BE49-F238E27FC236}">
                <a16:creationId xmlns:a16="http://schemas.microsoft.com/office/drawing/2014/main" id="{6DC60C78-5CD1-994D-9D67-A495416658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47498" y="5769169"/>
            <a:ext cx="1705332" cy="834072"/>
          </a:xfrm>
          <a:prstGeom prst="rect">
            <a:avLst/>
          </a:prstGeom>
        </p:spPr>
      </p:pic>
      <p:pic>
        <p:nvPicPr>
          <p:cNvPr id="9" name="Picture 8" descr="Icon&#10;&#10;Description automatically generated">
            <a:extLst>
              <a:ext uri="{FF2B5EF4-FFF2-40B4-BE49-F238E27FC236}">
                <a16:creationId xmlns:a16="http://schemas.microsoft.com/office/drawing/2014/main" id="{356E6E83-BE6E-D212-8142-6CAF35070D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50605" y="5192112"/>
            <a:ext cx="1048564" cy="994093"/>
          </a:xfrm>
          <a:prstGeom prst="rect">
            <a:avLst/>
          </a:prstGeom>
        </p:spPr>
      </p:pic>
      <p:pic>
        <p:nvPicPr>
          <p:cNvPr id="11" name="Picture 10" descr="A picture containing text, clipart&#10;&#10;Description automatically generated">
            <a:extLst>
              <a:ext uri="{FF2B5EF4-FFF2-40B4-BE49-F238E27FC236}">
                <a16:creationId xmlns:a16="http://schemas.microsoft.com/office/drawing/2014/main" id="{667BD238-1946-CF17-BD41-769424D5641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19190" y="4109436"/>
            <a:ext cx="1852614" cy="614363"/>
          </a:xfrm>
          <a:prstGeom prst="rect">
            <a:avLst/>
          </a:prstGeom>
        </p:spPr>
      </p:pic>
      <p:pic>
        <p:nvPicPr>
          <p:cNvPr id="13" name="Picture 12" descr="Logo&#10;&#10;Description automatically generated">
            <a:extLst>
              <a:ext uri="{FF2B5EF4-FFF2-40B4-BE49-F238E27FC236}">
                <a16:creationId xmlns:a16="http://schemas.microsoft.com/office/drawing/2014/main" id="{91791ECC-515C-115E-4A41-FF00B71E2FE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4386" y="3598251"/>
            <a:ext cx="1593861" cy="1593861"/>
          </a:xfrm>
          <a:prstGeom prst="rect">
            <a:avLst/>
          </a:prstGeom>
        </p:spPr>
      </p:pic>
      <p:pic>
        <p:nvPicPr>
          <p:cNvPr id="15" name="Picture 14" descr="Text&#10;&#10;Description automatically generated with low confidence">
            <a:extLst>
              <a:ext uri="{FF2B5EF4-FFF2-40B4-BE49-F238E27FC236}">
                <a16:creationId xmlns:a16="http://schemas.microsoft.com/office/drawing/2014/main" id="{11AB7C10-ED72-160C-D302-1DC02E93FD4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89275" y="4723799"/>
            <a:ext cx="1630829" cy="936625"/>
          </a:xfrm>
          <a:prstGeom prst="rect">
            <a:avLst/>
          </a:prstGeom>
        </p:spPr>
      </p:pic>
      <p:pic>
        <p:nvPicPr>
          <p:cNvPr id="17" name="Picture 16" descr="Logo, company name&#10;&#10;Description automatically generated">
            <a:extLst>
              <a:ext uri="{FF2B5EF4-FFF2-40B4-BE49-F238E27FC236}">
                <a16:creationId xmlns:a16="http://schemas.microsoft.com/office/drawing/2014/main" id="{0CC67CC7-5982-2BE8-1C6B-DAEAECACDDD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20197" y="3589702"/>
            <a:ext cx="2231503" cy="1620597"/>
          </a:xfrm>
          <a:prstGeom prst="rect">
            <a:avLst/>
          </a:prstGeom>
        </p:spPr>
      </p:pic>
      <p:sp>
        <p:nvSpPr>
          <p:cNvPr id="3" name="TextBox 1">
            <a:extLst>
              <a:ext uri="{FF2B5EF4-FFF2-40B4-BE49-F238E27FC236}">
                <a16:creationId xmlns:a16="http://schemas.microsoft.com/office/drawing/2014/main" id="{8791A7E6-88C0-203E-BB74-F883875E8137}"/>
              </a:ext>
            </a:extLst>
          </p:cNvPr>
          <p:cNvSpPr txBox="1"/>
          <p:nvPr/>
        </p:nvSpPr>
        <p:spPr>
          <a:xfrm>
            <a:off x="499116" y="3192807"/>
            <a:ext cx="11830596" cy="400110"/>
          </a:xfrm>
          <a:prstGeom prst="rect">
            <a:avLst/>
          </a:prstGeom>
          <a:solidFill>
            <a:schemeClr val="bg1"/>
          </a:solidFill>
        </p:spPr>
        <p:txBody>
          <a:bodyPr wrap="square" rtlCol="0">
            <a:spAutoFit/>
          </a:bodyPr>
          <a:lstStyle/>
          <a:p>
            <a:pPr algn="ctr"/>
            <a:r>
              <a:rPr lang="en-US" sz="2000" b="1" dirty="0">
                <a:solidFill>
                  <a:srgbClr val="B55638"/>
                </a:solidFill>
              </a:rPr>
              <a:t>Thanks</a:t>
            </a:r>
            <a:endParaRPr lang="en-US" sz="2000" b="1" dirty="0"/>
          </a:p>
        </p:txBody>
      </p:sp>
    </p:spTree>
    <p:extLst>
      <p:ext uri="{BB962C8B-B14F-4D97-AF65-F5344CB8AC3E}">
        <p14:creationId xmlns:p14="http://schemas.microsoft.com/office/powerpoint/2010/main" val="37902219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98304" y="2465735"/>
            <a:ext cx="3338992" cy="769441"/>
          </a:xfrm>
          <a:prstGeom prst="rect">
            <a:avLst/>
          </a:prstGeom>
          <a:noFill/>
        </p:spPr>
        <p:txBody>
          <a:bodyPr wrap="none" rtlCol="0">
            <a:spAutoFit/>
          </a:bodyPr>
          <a:lstStyle/>
          <a:p>
            <a:pPr algn="ctr"/>
            <a:r>
              <a:rPr lang="en-US" sz="4400" spc="300" dirty="0">
                <a:solidFill>
                  <a:schemeClr val="bg1"/>
                </a:solidFill>
                <a:latin typeface="Calibri Light" panose="020F0302020204030204" pitchFamily="34" charset="0"/>
                <a:ea typeface="Calibri" charset="0"/>
                <a:cs typeface="Calibri Light" panose="020F0302020204030204" pitchFamily="34" charset="0"/>
              </a:rPr>
              <a:t>THANK YOU</a:t>
            </a:r>
          </a:p>
        </p:txBody>
      </p:sp>
      <p:pic>
        <p:nvPicPr>
          <p:cNvPr id="5" name="Picture Placeholder 4" descr="A person drinking from a glass&#10;&#10;Description automatically generated">
            <a:extLst>
              <a:ext uri="{FF2B5EF4-FFF2-40B4-BE49-F238E27FC236}">
                <a16:creationId xmlns:a16="http://schemas.microsoft.com/office/drawing/2014/main" id="{2CBDF23E-C6F2-B94A-9361-DA325D24954E}"/>
              </a:ext>
            </a:extLst>
          </p:cNvPr>
          <p:cNvPicPr>
            <a:picLocks noGrp="1" noChangeAspect="1"/>
          </p:cNvPicPr>
          <p:nvPr>
            <p:ph type="pic" sz="quarter" idx="10"/>
          </p:nvPr>
        </p:nvPicPr>
        <p:blipFill rotWithShape="1">
          <a:blip r:embed="rId2" cstate="hqprint">
            <a:extLst>
              <a:ext uri="{28A0092B-C50C-407E-A947-70E740481C1C}">
                <a14:useLocalDpi xmlns:a14="http://schemas.microsoft.com/office/drawing/2010/main"/>
              </a:ext>
            </a:extLst>
          </a:blip>
          <a:srcRect/>
          <a:stretch/>
        </p:blipFill>
        <p:spPr>
          <a:xfrm>
            <a:off x="400595" y="322325"/>
            <a:ext cx="11376551" cy="4782551"/>
          </a:xfrm>
        </p:spPr>
      </p:pic>
    </p:spTree>
    <p:extLst>
      <p:ext uri="{BB962C8B-B14F-4D97-AF65-F5344CB8AC3E}">
        <p14:creationId xmlns:p14="http://schemas.microsoft.com/office/powerpoint/2010/main" val="2604994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D13096-DC3A-2CE7-EB4E-01846A4A61F7}"/>
              </a:ext>
            </a:extLst>
          </p:cNvPr>
          <p:cNvSpPr>
            <a:spLocks noGrp="1"/>
          </p:cNvSpPr>
          <p:nvPr>
            <p:ph sz="quarter" idx="10"/>
          </p:nvPr>
        </p:nvSpPr>
        <p:spPr>
          <a:xfrm>
            <a:off x="609600" y="1184337"/>
            <a:ext cx="10130816" cy="4572000"/>
          </a:xfrm>
        </p:spPr>
        <p:txBody>
          <a:bodyPr/>
          <a:lstStyle/>
          <a:p>
            <a:pPr marL="457200" indent="-457200">
              <a:buFont typeface="Wingdings" panose="05000000000000000000" pitchFamily="2" charset="2"/>
              <a:buChar char="q"/>
            </a:pPr>
            <a:endParaRPr lang="en-US" dirty="0"/>
          </a:p>
          <a:p>
            <a:pPr marL="457200" indent="-457200">
              <a:buFont typeface="Wingdings" panose="05000000000000000000" pitchFamily="2" charset="2"/>
              <a:buChar char="q"/>
            </a:pPr>
            <a:endParaRPr lang="en-US" dirty="0"/>
          </a:p>
          <a:p>
            <a:pPr marL="457200" indent="-457200">
              <a:buFont typeface="Wingdings" panose="05000000000000000000" pitchFamily="2" charset="2"/>
              <a:buChar char="q"/>
            </a:pPr>
            <a:endParaRPr lang="en-US" dirty="0"/>
          </a:p>
          <a:p>
            <a:endParaRPr lang="en-US" dirty="0"/>
          </a:p>
          <a:p>
            <a:endParaRPr lang="en-US" dirty="0"/>
          </a:p>
          <a:p>
            <a:endParaRPr lang="en-US" dirty="0"/>
          </a:p>
        </p:txBody>
      </p:sp>
      <p:pic>
        <p:nvPicPr>
          <p:cNvPr id="3" name="Picture 2" descr="Logo of IFAD">
            <a:extLst>
              <a:ext uri="{FF2B5EF4-FFF2-40B4-BE49-F238E27FC236}">
                <a16:creationId xmlns:a16="http://schemas.microsoft.com/office/drawing/2014/main" id="{2D6A2D60-5CC9-214E-3902-1FD21EB102B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448023" y="6085578"/>
            <a:ext cx="1104819" cy="667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1">
            <a:extLst>
              <a:ext uri="{FF2B5EF4-FFF2-40B4-BE49-F238E27FC236}">
                <a16:creationId xmlns:a16="http://schemas.microsoft.com/office/drawing/2014/main" id="{6FD45A4C-8C21-156C-6579-06D1E17A25A5}"/>
              </a:ext>
            </a:extLst>
          </p:cNvPr>
          <p:cNvPicPr>
            <a:picLocks noChangeAspect="1"/>
          </p:cNvPicPr>
          <p:nvPr/>
        </p:nvPicPr>
        <p:blipFill rotWithShape="1">
          <a:blip r:embed="rId4"/>
          <a:srcRect l="24679" t="35543" r="26655" b="13505"/>
          <a:stretch/>
        </p:blipFill>
        <p:spPr>
          <a:xfrm>
            <a:off x="8127363" y="6177149"/>
            <a:ext cx="815754" cy="589280"/>
          </a:xfrm>
          <a:prstGeom prst="rect">
            <a:avLst/>
          </a:prstGeom>
        </p:spPr>
      </p:pic>
      <p:pic>
        <p:nvPicPr>
          <p:cNvPr id="5" name="Picture 4" descr="A picture containing text, plant, vector graphics&#10;&#10;Description automatically generated">
            <a:extLst>
              <a:ext uri="{FF2B5EF4-FFF2-40B4-BE49-F238E27FC236}">
                <a16:creationId xmlns:a16="http://schemas.microsoft.com/office/drawing/2014/main" id="{F3C38D90-7F0E-6A8F-63DA-69AAE9E5DC5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861564"/>
            <a:ext cx="925634" cy="925634"/>
          </a:xfrm>
          <a:prstGeom prst="rect">
            <a:avLst/>
          </a:prstGeom>
        </p:spPr>
      </p:pic>
      <p:pic>
        <p:nvPicPr>
          <p:cNvPr id="6" name="Picture 5">
            <a:extLst>
              <a:ext uri="{FF2B5EF4-FFF2-40B4-BE49-F238E27FC236}">
                <a16:creationId xmlns:a16="http://schemas.microsoft.com/office/drawing/2014/main" id="{92C020E5-EA3F-680B-0131-AA57D649E02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40416" y="-106347"/>
            <a:ext cx="1230132" cy="1230132"/>
          </a:xfrm>
          <a:prstGeom prst="rect">
            <a:avLst/>
          </a:prstGeom>
        </p:spPr>
      </p:pic>
      <p:sp>
        <p:nvSpPr>
          <p:cNvPr id="9" name="TextBox 1">
            <a:extLst>
              <a:ext uri="{FF2B5EF4-FFF2-40B4-BE49-F238E27FC236}">
                <a16:creationId xmlns:a16="http://schemas.microsoft.com/office/drawing/2014/main" id="{828CD864-58BD-4B55-8354-8BEAD86A7149}"/>
              </a:ext>
            </a:extLst>
          </p:cNvPr>
          <p:cNvSpPr txBox="1"/>
          <p:nvPr/>
        </p:nvSpPr>
        <p:spPr bwMode="auto">
          <a:xfrm>
            <a:off x="609600" y="1481058"/>
            <a:ext cx="10231120" cy="3903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457200" indent="-457200">
              <a:lnSpc>
                <a:spcPct val="150000"/>
              </a:lnSpc>
              <a:buFont typeface="Courier New" panose="02070309020205020404" pitchFamily="49" charset="0"/>
              <a:buChar char="o"/>
            </a:pPr>
            <a:r>
              <a:rPr lang="en-US" sz="2800" dirty="0">
                <a:latin typeface="+mn-lt"/>
              </a:rPr>
              <a:t>PPR is a threat to livelihoods of millions of livestock farmers worldwide</a:t>
            </a:r>
          </a:p>
          <a:p>
            <a:pPr marL="457200" indent="-457200">
              <a:lnSpc>
                <a:spcPct val="150000"/>
              </a:lnSpc>
              <a:buFont typeface="Courier New" panose="02070309020205020404" pitchFamily="49" charset="0"/>
              <a:buChar char="o"/>
            </a:pPr>
            <a:r>
              <a:rPr lang="en-US" sz="2800" dirty="0">
                <a:latin typeface="+mn-lt"/>
              </a:rPr>
              <a:t>PPR is endemic in Mali  </a:t>
            </a:r>
          </a:p>
          <a:p>
            <a:pPr marL="457200" indent="-457200">
              <a:lnSpc>
                <a:spcPct val="150000"/>
              </a:lnSpc>
              <a:buFont typeface="Courier New" panose="02070309020205020404" pitchFamily="49" charset="0"/>
              <a:buChar char="o"/>
            </a:pPr>
            <a:r>
              <a:rPr lang="fr-FR" sz="2800" dirty="0">
                <a:latin typeface="+mn-lt"/>
              </a:rPr>
              <a:t>Mali faces challenges in the control of PPR</a:t>
            </a:r>
          </a:p>
          <a:p>
            <a:pPr marL="457200" indent="-457200">
              <a:lnSpc>
                <a:spcPct val="150000"/>
              </a:lnSpc>
              <a:buFont typeface="Courier New" panose="02070309020205020404" pitchFamily="49" charset="0"/>
              <a:buChar char="o"/>
            </a:pPr>
            <a:r>
              <a:rPr lang="en-US" sz="2800" dirty="0">
                <a:latin typeface="+mn-lt"/>
              </a:rPr>
              <a:t>National Strategic Plan for PPR control (PNS-PPR)</a:t>
            </a:r>
            <a:endParaRPr lang="fr-FR" sz="2800" dirty="0">
              <a:latin typeface="+mn-lt"/>
            </a:endParaRPr>
          </a:p>
          <a:p>
            <a:pPr marL="457200" indent="-457200">
              <a:lnSpc>
                <a:spcPct val="150000"/>
              </a:lnSpc>
              <a:buFont typeface="Courier New" panose="02070309020205020404" pitchFamily="49" charset="0"/>
              <a:buChar char="o"/>
            </a:pPr>
            <a:r>
              <a:rPr lang="fr-FR" sz="2800" dirty="0">
                <a:latin typeface="+mn-lt"/>
              </a:rPr>
              <a:t>FAO/OMSA support PPR global eradication program </a:t>
            </a:r>
          </a:p>
        </p:txBody>
      </p:sp>
      <p:sp>
        <p:nvSpPr>
          <p:cNvPr id="7" name="Title 6">
            <a:extLst>
              <a:ext uri="{FF2B5EF4-FFF2-40B4-BE49-F238E27FC236}">
                <a16:creationId xmlns:a16="http://schemas.microsoft.com/office/drawing/2014/main" id="{DB50838A-66FB-78A6-4D98-4B0071F28754}"/>
              </a:ext>
            </a:extLst>
          </p:cNvPr>
          <p:cNvSpPr>
            <a:spLocks noGrp="1"/>
          </p:cNvSpPr>
          <p:nvPr>
            <p:ph type="title"/>
          </p:nvPr>
        </p:nvSpPr>
        <p:spPr>
          <a:xfrm>
            <a:off x="609600" y="315766"/>
            <a:ext cx="10972800" cy="677955"/>
          </a:xfrm>
        </p:spPr>
        <p:txBody>
          <a:bodyPr/>
          <a:lstStyle/>
          <a:p>
            <a:r>
              <a:rPr lang="en-US" sz="3600" dirty="0"/>
              <a:t>PPR eradication challenges</a:t>
            </a:r>
            <a:br>
              <a:rPr lang="en-US" sz="3600" dirty="0"/>
            </a:br>
            <a:endParaRPr lang="en-US" dirty="0"/>
          </a:p>
        </p:txBody>
      </p:sp>
    </p:spTree>
    <p:extLst>
      <p:ext uri="{BB962C8B-B14F-4D97-AF65-F5344CB8AC3E}">
        <p14:creationId xmlns:p14="http://schemas.microsoft.com/office/powerpoint/2010/main" val="2141682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462817" y="396876"/>
            <a:ext cx="10428709"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dirty="0">
                <a:ea typeface="MS PGothic"/>
              </a:rPr>
              <a:t>What tools are available to control PPR?</a:t>
            </a:r>
            <a:br>
              <a:rPr lang="en-US" sz="2800" dirty="0"/>
            </a:br>
            <a:endParaRPr lang="en-US" altLang="x-none" sz="2800" dirty="0">
              <a:solidFill>
                <a:srgbClr val="712C3D"/>
              </a:solidFill>
              <a:latin typeface="Candara" panose="020E0502030303020204" pitchFamily="34" charset="0"/>
            </a:endParaRPr>
          </a:p>
        </p:txBody>
      </p:sp>
      <p:pic>
        <p:nvPicPr>
          <p:cNvPr id="3" name="Picture 2" descr="Logo of IFAD">
            <a:extLst>
              <a:ext uri="{FF2B5EF4-FFF2-40B4-BE49-F238E27FC236}">
                <a16:creationId xmlns:a16="http://schemas.microsoft.com/office/drawing/2014/main" id="{2D6A2D60-5CC9-214E-3902-1FD21EB102B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448023" y="6085578"/>
            <a:ext cx="1104819" cy="667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1">
            <a:extLst>
              <a:ext uri="{FF2B5EF4-FFF2-40B4-BE49-F238E27FC236}">
                <a16:creationId xmlns:a16="http://schemas.microsoft.com/office/drawing/2014/main" id="{6FD45A4C-8C21-156C-6579-06D1E17A25A5}"/>
              </a:ext>
            </a:extLst>
          </p:cNvPr>
          <p:cNvPicPr>
            <a:picLocks noChangeAspect="1"/>
          </p:cNvPicPr>
          <p:nvPr/>
        </p:nvPicPr>
        <p:blipFill rotWithShape="1">
          <a:blip r:embed="rId4"/>
          <a:srcRect l="24679" t="35543" r="26655" b="13505"/>
          <a:stretch/>
        </p:blipFill>
        <p:spPr>
          <a:xfrm>
            <a:off x="8127363" y="6177149"/>
            <a:ext cx="815754" cy="589280"/>
          </a:xfrm>
          <a:prstGeom prst="rect">
            <a:avLst/>
          </a:prstGeom>
        </p:spPr>
      </p:pic>
      <p:pic>
        <p:nvPicPr>
          <p:cNvPr id="5" name="Picture 4" descr="A picture containing text, plant, vector graphics&#10;&#10;Description automatically generated">
            <a:extLst>
              <a:ext uri="{FF2B5EF4-FFF2-40B4-BE49-F238E27FC236}">
                <a16:creationId xmlns:a16="http://schemas.microsoft.com/office/drawing/2014/main" id="{F3C38D90-7F0E-6A8F-63DA-69AAE9E5DC5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861564"/>
            <a:ext cx="925634" cy="925634"/>
          </a:xfrm>
          <a:prstGeom prst="rect">
            <a:avLst/>
          </a:prstGeom>
        </p:spPr>
      </p:pic>
      <p:pic>
        <p:nvPicPr>
          <p:cNvPr id="6" name="Picture 5">
            <a:extLst>
              <a:ext uri="{FF2B5EF4-FFF2-40B4-BE49-F238E27FC236}">
                <a16:creationId xmlns:a16="http://schemas.microsoft.com/office/drawing/2014/main" id="{92C020E5-EA3F-680B-0131-AA57D649E02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40416" y="-106347"/>
            <a:ext cx="1230132" cy="1230132"/>
          </a:xfrm>
          <a:prstGeom prst="rect">
            <a:avLst/>
          </a:prstGeom>
        </p:spPr>
      </p:pic>
      <p:sp>
        <p:nvSpPr>
          <p:cNvPr id="10" name="TextBox 1">
            <a:extLst>
              <a:ext uri="{FF2B5EF4-FFF2-40B4-BE49-F238E27FC236}">
                <a16:creationId xmlns:a16="http://schemas.microsoft.com/office/drawing/2014/main" id="{95FE8ABC-3DED-4FB2-B7E2-C7575835855D}"/>
              </a:ext>
            </a:extLst>
          </p:cNvPr>
          <p:cNvSpPr txBox="1">
            <a:spLocks noGrp="1"/>
          </p:cNvSpPr>
          <p:nvPr>
            <p:ph sz="quarter" idx="10"/>
          </p:nvPr>
        </p:nvSpPr>
        <p:spPr bwMode="auto">
          <a:xfrm>
            <a:off x="609600" y="1350116"/>
            <a:ext cx="109728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457200" indent="-457200">
              <a:lnSpc>
                <a:spcPct val="150000"/>
              </a:lnSpc>
              <a:buFont typeface="Courier New" panose="02070309020205020404" pitchFamily="49" charset="0"/>
              <a:buChar char="o"/>
            </a:pPr>
            <a:r>
              <a:rPr lang="en-US" sz="2800" b="1" dirty="0">
                <a:latin typeface="+mn-lt"/>
              </a:rPr>
              <a:t>Current effective vaccines </a:t>
            </a:r>
            <a:r>
              <a:rPr lang="en-US" sz="2800" dirty="0">
                <a:latin typeface="+mn-lt"/>
              </a:rPr>
              <a:t>(Nigeria 75/1 and Sungri strains)</a:t>
            </a:r>
          </a:p>
          <a:p>
            <a:pPr marL="914400" lvl="1" indent="-457200">
              <a:lnSpc>
                <a:spcPct val="150000"/>
              </a:lnSpc>
              <a:buFont typeface="Wingdings" panose="05000000000000000000" pitchFamily="2" charset="2"/>
              <a:buChar char="ü"/>
            </a:pPr>
            <a:r>
              <a:rPr lang="en-US" sz="2800" dirty="0">
                <a:latin typeface="+mn-lt"/>
              </a:rPr>
              <a:t>Vaccines induce long-lived immunity</a:t>
            </a:r>
          </a:p>
          <a:p>
            <a:pPr marL="914400" lvl="1" indent="-457200">
              <a:lnSpc>
                <a:spcPct val="150000"/>
              </a:lnSpc>
              <a:buFont typeface="Wingdings" panose="05000000000000000000" pitchFamily="2" charset="2"/>
              <a:buChar char="ü"/>
            </a:pPr>
            <a:r>
              <a:rPr lang="en-US" sz="2800" dirty="0">
                <a:latin typeface="+mn-lt"/>
              </a:rPr>
              <a:t>Vaccines are safe</a:t>
            </a:r>
          </a:p>
          <a:p>
            <a:pPr marL="457200" indent="-457200">
              <a:lnSpc>
                <a:spcPct val="150000"/>
              </a:lnSpc>
              <a:buFont typeface="Courier New" panose="02070309020205020404" pitchFamily="49" charset="0"/>
              <a:buChar char="o"/>
            </a:pPr>
            <a:r>
              <a:rPr lang="en-US" sz="2800" b="1" dirty="0">
                <a:latin typeface="+mn-lt"/>
              </a:rPr>
              <a:t>Thermotolerant vaccines (technology available but not used) </a:t>
            </a:r>
          </a:p>
          <a:p>
            <a:pPr marL="914400" lvl="1" indent="-457200">
              <a:lnSpc>
                <a:spcPct val="150000"/>
              </a:lnSpc>
              <a:buFont typeface="Wingdings" panose="05000000000000000000" pitchFamily="2" charset="2"/>
              <a:buChar char="ü"/>
            </a:pPr>
            <a:r>
              <a:rPr lang="en-US" sz="2800" dirty="0">
                <a:latin typeface="+mn-lt"/>
              </a:rPr>
              <a:t>Advantage for remote and high temperature areas</a:t>
            </a:r>
          </a:p>
          <a:p>
            <a:pPr marL="914400" lvl="1" indent="-457200">
              <a:lnSpc>
                <a:spcPct val="150000"/>
              </a:lnSpc>
              <a:buFont typeface="Wingdings" panose="05000000000000000000" pitchFamily="2" charset="2"/>
              <a:buChar char="ü"/>
            </a:pPr>
            <a:r>
              <a:rPr lang="en-US" sz="2800" dirty="0">
                <a:latin typeface="+mn-lt"/>
              </a:rPr>
              <a:t>Reduce delivery cost (cold chain)</a:t>
            </a:r>
            <a:endParaRPr lang="en-US" sz="2800" b="1" dirty="0">
              <a:latin typeface="+mn-lt"/>
            </a:endParaRPr>
          </a:p>
          <a:p>
            <a:pPr marL="457200" indent="-457200">
              <a:lnSpc>
                <a:spcPct val="150000"/>
              </a:lnSpc>
              <a:buFont typeface="Courier New" panose="02070309020205020404" pitchFamily="49" charset="0"/>
              <a:buChar char="o"/>
            </a:pPr>
            <a:r>
              <a:rPr lang="en-US" sz="2800" b="1" dirty="0">
                <a:latin typeface="+mn-lt"/>
              </a:rPr>
              <a:t>Test new vaccination strategies </a:t>
            </a:r>
          </a:p>
        </p:txBody>
      </p:sp>
    </p:spTree>
    <p:extLst>
      <p:ext uri="{BB962C8B-B14F-4D97-AF65-F5344CB8AC3E}">
        <p14:creationId xmlns:p14="http://schemas.microsoft.com/office/powerpoint/2010/main" val="21416825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462817" y="302504"/>
            <a:ext cx="9759067" cy="6939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sz="2800" dirty="0">
                <a:solidFill>
                  <a:srgbClr val="712C3D"/>
                </a:solidFill>
              </a:rPr>
              <a:t>Opportunities for a thermotolerant vaccine</a:t>
            </a:r>
          </a:p>
        </p:txBody>
      </p:sp>
      <p:sp>
        <p:nvSpPr>
          <p:cNvPr id="2" name="Content Placeholder 1">
            <a:extLst>
              <a:ext uri="{FF2B5EF4-FFF2-40B4-BE49-F238E27FC236}">
                <a16:creationId xmlns:a16="http://schemas.microsoft.com/office/drawing/2014/main" id="{F0D13096-DC3A-2CE7-EB4E-01846A4A61F7}"/>
              </a:ext>
            </a:extLst>
          </p:cNvPr>
          <p:cNvSpPr>
            <a:spLocks noGrp="1"/>
          </p:cNvSpPr>
          <p:nvPr>
            <p:ph sz="quarter" idx="10"/>
          </p:nvPr>
        </p:nvSpPr>
        <p:spPr>
          <a:xfrm>
            <a:off x="4497355" y="944414"/>
            <a:ext cx="6055487" cy="4917149"/>
          </a:xfrm>
        </p:spPr>
        <p:txBody>
          <a:bodyPr/>
          <a:lstStyle/>
          <a:p>
            <a:pPr marL="457200" indent="-457200">
              <a:buFont typeface="Wingdings" panose="05000000000000000000" pitchFamily="2" charset="2"/>
              <a:buChar char="ü"/>
            </a:pPr>
            <a:r>
              <a:rPr lang="en-US" sz="2400" dirty="0">
                <a:latin typeface="+mj-lt"/>
              </a:rPr>
              <a:t>Adapted product for the Sahel </a:t>
            </a:r>
          </a:p>
          <a:p>
            <a:r>
              <a:rPr lang="en-US" sz="2400" dirty="0">
                <a:latin typeface="+mj-lt"/>
              </a:rPr>
              <a:t>(temperatures of 25–45 degrees Celsius)</a:t>
            </a:r>
          </a:p>
          <a:p>
            <a:endParaRPr lang="en-US" sz="2400" dirty="0">
              <a:latin typeface="+mj-lt"/>
            </a:endParaRPr>
          </a:p>
          <a:p>
            <a:pPr marL="457200" indent="-457200">
              <a:buFont typeface="Wingdings" panose="05000000000000000000" pitchFamily="2" charset="2"/>
              <a:buChar char="ü"/>
            </a:pPr>
            <a:r>
              <a:rPr lang="en-US" sz="2400" dirty="0">
                <a:latin typeface="+mj-lt"/>
              </a:rPr>
              <a:t>Decrease vaccine loss in the field</a:t>
            </a:r>
          </a:p>
          <a:p>
            <a:pPr marL="457200" indent="-457200">
              <a:buFont typeface="Wingdings" panose="05000000000000000000" pitchFamily="2" charset="2"/>
              <a:buChar char="ü"/>
            </a:pPr>
            <a:endParaRPr lang="en-US" sz="2400" dirty="0">
              <a:latin typeface="+mj-lt"/>
            </a:endParaRPr>
          </a:p>
          <a:p>
            <a:pPr marL="457200" indent="-457200">
              <a:buFont typeface="Wingdings" panose="05000000000000000000" pitchFamily="2" charset="2"/>
              <a:buChar char="ü"/>
            </a:pPr>
            <a:r>
              <a:rPr lang="en-US" sz="2400" dirty="0">
                <a:latin typeface="+mj-lt"/>
              </a:rPr>
              <a:t>Meets stakeholders’ needs</a:t>
            </a:r>
          </a:p>
          <a:p>
            <a:pPr marL="457200" indent="-457200">
              <a:buFont typeface="Wingdings" panose="05000000000000000000" pitchFamily="2" charset="2"/>
              <a:buChar char="ü"/>
            </a:pPr>
            <a:endParaRPr lang="en-US" sz="2400" dirty="0">
              <a:latin typeface="+mj-lt"/>
            </a:endParaRPr>
          </a:p>
          <a:p>
            <a:pPr marL="457200" indent="-457200">
              <a:buFont typeface="Wingdings" panose="05000000000000000000" pitchFamily="2" charset="2"/>
              <a:buChar char="ü"/>
            </a:pPr>
            <a:r>
              <a:rPr lang="en-US" sz="2400" dirty="0">
                <a:latin typeface="+mj-lt"/>
              </a:rPr>
              <a:t>Opportunities for commercialization in the region</a:t>
            </a:r>
          </a:p>
          <a:p>
            <a:pPr marL="457200" indent="-457200">
              <a:buFont typeface="Wingdings" panose="05000000000000000000" pitchFamily="2" charset="2"/>
              <a:buChar char="ü"/>
            </a:pPr>
            <a:endParaRPr lang="en-US" sz="3200" dirty="0">
              <a:latin typeface="+mj-lt"/>
            </a:endParaRPr>
          </a:p>
          <a:p>
            <a:pPr marL="457200" indent="-457200">
              <a:buFont typeface="Wingdings" panose="05000000000000000000" pitchFamily="2" charset="2"/>
              <a:buChar char="ü"/>
            </a:pPr>
            <a:endParaRPr lang="en-US" sz="3200" dirty="0">
              <a:latin typeface="+mj-lt"/>
            </a:endParaRPr>
          </a:p>
          <a:p>
            <a:pPr marL="457200" indent="-457200">
              <a:buFont typeface="Wingdings" panose="05000000000000000000" pitchFamily="2" charset="2"/>
              <a:buChar char="q"/>
            </a:pPr>
            <a:endParaRPr lang="en-US" sz="3200" dirty="0">
              <a:latin typeface="+mj-lt"/>
            </a:endParaRPr>
          </a:p>
          <a:p>
            <a:pPr marL="457200" indent="-457200">
              <a:buFont typeface="Wingdings" panose="05000000000000000000" pitchFamily="2" charset="2"/>
              <a:buChar char="q"/>
            </a:pPr>
            <a:endParaRPr lang="en-US" sz="3200" dirty="0">
              <a:latin typeface="+mj-lt"/>
            </a:endParaRPr>
          </a:p>
          <a:p>
            <a:pPr marL="457200" indent="-457200">
              <a:buFont typeface="Wingdings" panose="05000000000000000000" pitchFamily="2" charset="2"/>
              <a:buChar char="q"/>
            </a:pPr>
            <a:endParaRPr lang="en-US" sz="3200" dirty="0">
              <a:latin typeface="+mj-lt"/>
            </a:endParaRPr>
          </a:p>
          <a:p>
            <a:pPr marL="457200" indent="-457200">
              <a:buFont typeface="Wingdings" panose="05000000000000000000" pitchFamily="2" charset="2"/>
              <a:buChar char="q"/>
            </a:pPr>
            <a:endParaRPr lang="en-US" sz="3200" dirty="0">
              <a:latin typeface="+mj-lt"/>
            </a:endParaRPr>
          </a:p>
          <a:p>
            <a:endParaRPr lang="en-US" sz="3200" dirty="0">
              <a:latin typeface="+mj-lt"/>
            </a:endParaRPr>
          </a:p>
          <a:p>
            <a:pPr marL="457200" indent="-457200">
              <a:buFont typeface="Wingdings" panose="05000000000000000000" pitchFamily="2" charset="2"/>
              <a:buChar char="ü"/>
            </a:pPr>
            <a:endParaRPr lang="en-US" dirty="0"/>
          </a:p>
          <a:p>
            <a:endParaRPr lang="en-US" dirty="0"/>
          </a:p>
          <a:p>
            <a:endParaRPr lang="en-US" dirty="0"/>
          </a:p>
        </p:txBody>
      </p:sp>
      <p:pic>
        <p:nvPicPr>
          <p:cNvPr id="3" name="Picture 2" descr="Logo of IFAD">
            <a:extLst>
              <a:ext uri="{FF2B5EF4-FFF2-40B4-BE49-F238E27FC236}">
                <a16:creationId xmlns:a16="http://schemas.microsoft.com/office/drawing/2014/main" id="{2D6A2D60-5CC9-214E-3902-1FD21EB102B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448023" y="6085578"/>
            <a:ext cx="1104819" cy="667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1">
            <a:extLst>
              <a:ext uri="{FF2B5EF4-FFF2-40B4-BE49-F238E27FC236}">
                <a16:creationId xmlns:a16="http://schemas.microsoft.com/office/drawing/2014/main" id="{6FD45A4C-8C21-156C-6579-06D1E17A25A5}"/>
              </a:ext>
            </a:extLst>
          </p:cNvPr>
          <p:cNvPicPr>
            <a:picLocks noChangeAspect="1"/>
          </p:cNvPicPr>
          <p:nvPr/>
        </p:nvPicPr>
        <p:blipFill rotWithShape="1">
          <a:blip r:embed="rId4"/>
          <a:srcRect l="24679" t="35543" r="26655" b="13505"/>
          <a:stretch/>
        </p:blipFill>
        <p:spPr>
          <a:xfrm>
            <a:off x="8127363" y="6177149"/>
            <a:ext cx="815754" cy="589280"/>
          </a:xfrm>
          <a:prstGeom prst="rect">
            <a:avLst/>
          </a:prstGeom>
        </p:spPr>
      </p:pic>
      <p:pic>
        <p:nvPicPr>
          <p:cNvPr id="5" name="Picture 4" descr="A picture containing text, plant, vector graphics&#10;&#10;Description automatically generated">
            <a:extLst>
              <a:ext uri="{FF2B5EF4-FFF2-40B4-BE49-F238E27FC236}">
                <a16:creationId xmlns:a16="http://schemas.microsoft.com/office/drawing/2014/main" id="{F3C38D90-7F0E-6A8F-63DA-69AAE9E5DC5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861564"/>
            <a:ext cx="925634" cy="925634"/>
          </a:xfrm>
          <a:prstGeom prst="rect">
            <a:avLst/>
          </a:prstGeom>
        </p:spPr>
      </p:pic>
      <p:pic>
        <p:nvPicPr>
          <p:cNvPr id="6" name="Picture 5">
            <a:extLst>
              <a:ext uri="{FF2B5EF4-FFF2-40B4-BE49-F238E27FC236}">
                <a16:creationId xmlns:a16="http://schemas.microsoft.com/office/drawing/2014/main" id="{92C020E5-EA3F-680B-0131-AA57D649E02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40416" y="-106347"/>
            <a:ext cx="1230132" cy="1230132"/>
          </a:xfrm>
          <a:prstGeom prst="rect">
            <a:avLst/>
          </a:prstGeom>
        </p:spPr>
      </p:pic>
      <p:pic>
        <p:nvPicPr>
          <p:cNvPr id="8" name="Picture 2" descr="D:\Dossier ILRI\Photos vaccin ILRI\DSCN0843.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62817" y="1315494"/>
            <a:ext cx="3879668" cy="45460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026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221452" y="13391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dirty="0">
                <a:solidFill>
                  <a:srgbClr val="712C3D"/>
                </a:solidFill>
              </a:rPr>
              <a:t>Cold chain requirements for the c</a:t>
            </a:r>
            <a:r>
              <a:rPr lang="en-US" dirty="0">
                <a:ea typeface="MS PGothic"/>
              </a:rPr>
              <a:t>urrent vaccine at LCV</a:t>
            </a:r>
            <a:endParaRPr lang="en-US" altLang="x-none" dirty="0">
              <a:solidFill>
                <a:srgbClr val="712C3D"/>
              </a:solidFill>
            </a:endParaRPr>
          </a:p>
        </p:txBody>
      </p:sp>
      <p:sp>
        <p:nvSpPr>
          <p:cNvPr id="2" name="Content Placeholder 1">
            <a:extLst>
              <a:ext uri="{FF2B5EF4-FFF2-40B4-BE49-F238E27FC236}">
                <a16:creationId xmlns:a16="http://schemas.microsoft.com/office/drawing/2014/main" id="{F0D13096-DC3A-2CE7-EB4E-01846A4A61F7}"/>
              </a:ext>
            </a:extLst>
          </p:cNvPr>
          <p:cNvSpPr>
            <a:spLocks noGrp="1"/>
          </p:cNvSpPr>
          <p:nvPr>
            <p:ph sz="quarter" idx="10"/>
          </p:nvPr>
        </p:nvSpPr>
        <p:spPr>
          <a:xfrm>
            <a:off x="609600" y="1668781"/>
            <a:ext cx="10972800" cy="1913072"/>
          </a:xfrm>
        </p:spPr>
        <p:txBody>
          <a:bodyPr/>
          <a:lstStyle/>
          <a:p>
            <a:endParaRPr lang="en-US" dirty="0"/>
          </a:p>
          <a:p>
            <a:r>
              <a:rPr lang="en-US" sz="1600" b="1" dirty="0"/>
              <a:t>Fist storage in LCV</a:t>
            </a:r>
            <a:r>
              <a:rPr lang="en-US" sz="1200" dirty="0"/>
              <a:t>                       </a:t>
            </a:r>
          </a:p>
          <a:p>
            <a:r>
              <a:rPr lang="en-US" sz="1200" b="1" dirty="0"/>
              <a:t>                                                                  </a:t>
            </a:r>
          </a:p>
          <a:p>
            <a:r>
              <a:rPr lang="en-US" sz="1200" b="1" dirty="0"/>
              <a:t>                                                                       </a:t>
            </a:r>
            <a:r>
              <a:rPr lang="en-US" sz="1600" b="1" dirty="0"/>
              <a:t>       Transportation</a:t>
            </a:r>
            <a:r>
              <a:rPr lang="en-US" sz="1200" dirty="0"/>
              <a:t>        </a:t>
            </a:r>
          </a:p>
          <a:p>
            <a:r>
              <a:rPr lang="en-US" sz="1200" b="1" dirty="0"/>
              <a:t>                                                                                                                                                           </a:t>
            </a:r>
            <a:r>
              <a:rPr lang="en-US" sz="1600" b="1" dirty="0"/>
              <a:t>Storage</a:t>
            </a:r>
            <a:r>
              <a:rPr lang="en-US" sz="1200" dirty="0"/>
              <a:t>                           </a:t>
            </a:r>
          </a:p>
          <a:p>
            <a:r>
              <a:rPr lang="en-US" sz="1200" dirty="0"/>
              <a:t>                                                                                                                                                                                                  </a:t>
            </a:r>
          </a:p>
          <a:p>
            <a:r>
              <a:rPr lang="en-US" sz="1200" dirty="0"/>
              <a:t>                                                                                                                                                                                                                         </a:t>
            </a:r>
            <a:r>
              <a:rPr lang="en-US" sz="1600" b="1" dirty="0"/>
              <a:t>Ice  until to the feet of animals</a:t>
            </a:r>
          </a:p>
          <a:p>
            <a:endParaRPr lang="en-US" sz="1200" dirty="0"/>
          </a:p>
        </p:txBody>
      </p:sp>
      <p:pic>
        <p:nvPicPr>
          <p:cNvPr id="3" name="Picture 2" descr="Logo of IFAD">
            <a:extLst>
              <a:ext uri="{FF2B5EF4-FFF2-40B4-BE49-F238E27FC236}">
                <a16:creationId xmlns:a16="http://schemas.microsoft.com/office/drawing/2014/main" id="{2D6A2D60-5CC9-214E-3902-1FD21EB102B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448023" y="6085578"/>
            <a:ext cx="1104819" cy="667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1">
            <a:extLst>
              <a:ext uri="{FF2B5EF4-FFF2-40B4-BE49-F238E27FC236}">
                <a16:creationId xmlns:a16="http://schemas.microsoft.com/office/drawing/2014/main" id="{6FD45A4C-8C21-156C-6579-06D1E17A25A5}"/>
              </a:ext>
            </a:extLst>
          </p:cNvPr>
          <p:cNvPicPr>
            <a:picLocks noChangeAspect="1"/>
          </p:cNvPicPr>
          <p:nvPr/>
        </p:nvPicPr>
        <p:blipFill rotWithShape="1">
          <a:blip r:embed="rId4"/>
          <a:srcRect l="24679" t="35543" r="26655" b="13505"/>
          <a:stretch/>
        </p:blipFill>
        <p:spPr>
          <a:xfrm>
            <a:off x="8127363" y="6177149"/>
            <a:ext cx="815754" cy="589280"/>
          </a:xfrm>
          <a:prstGeom prst="rect">
            <a:avLst/>
          </a:prstGeom>
        </p:spPr>
      </p:pic>
      <p:pic>
        <p:nvPicPr>
          <p:cNvPr id="5" name="Picture 4" descr="A picture containing text, plant, vector graphics&#10;&#10;Description automatically generated">
            <a:extLst>
              <a:ext uri="{FF2B5EF4-FFF2-40B4-BE49-F238E27FC236}">
                <a16:creationId xmlns:a16="http://schemas.microsoft.com/office/drawing/2014/main" id="{F3C38D90-7F0E-6A8F-63DA-69AAE9E5DC5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861564"/>
            <a:ext cx="925634" cy="925634"/>
          </a:xfrm>
          <a:prstGeom prst="rect">
            <a:avLst/>
          </a:prstGeom>
        </p:spPr>
      </p:pic>
      <p:pic>
        <p:nvPicPr>
          <p:cNvPr id="6" name="Picture 5">
            <a:extLst>
              <a:ext uri="{FF2B5EF4-FFF2-40B4-BE49-F238E27FC236}">
                <a16:creationId xmlns:a16="http://schemas.microsoft.com/office/drawing/2014/main" id="{92C020E5-EA3F-680B-0131-AA57D649E02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40416" y="-106347"/>
            <a:ext cx="1230132" cy="1230132"/>
          </a:xfrm>
          <a:prstGeom prst="rect">
            <a:avLst/>
          </a:prstGeom>
        </p:spPr>
      </p:pic>
      <p:pic>
        <p:nvPicPr>
          <p:cNvPr id="8" name="Image 7" descr="Une image contenant texte&#10;&#10;Description générée automatiquement"/>
          <p:cNvPicPr/>
          <p:nvPr/>
        </p:nvPicPr>
        <p:blipFill>
          <a:blip r:embed="rId7">
            <a:extLst>
              <a:ext uri="{28A0092B-C50C-407E-A947-70E740481C1C}">
                <a14:useLocalDpi xmlns:a14="http://schemas.microsoft.com/office/drawing/2010/main" val="0"/>
              </a:ext>
            </a:extLst>
          </a:blip>
          <a:srcRect/>
          <a:stretch>
            <a:fillRect/>
          </a:stretch>
        </p:blipFill>
        <p:spPr bwMode="auto">
          <a:xfrm>
            <a:off x="9448023" y="1067152"/>
            <a:ext cx="1918519" cy="2059456"/>
          </a:xfrm>
          <a:prstGeom prst="rect">
            <a:avLst/>
          </a:prstGeom>
          <a:noFill/>
          <a:ln>
            <a:noFill/>
          </a:ln>
        </p:spPr>
      </p:pic>
      <p:pic>
        <p:nvPicPr>
          <p:cNvPr id="19" name="Picture 3"/>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116677" y="4126849"/>
            <a:ext cx="2853871" cy="1670541"/>
          </a:xfrm>
          <a:prstGeom prst="rect">
            <a:avLst/>
          </a:prstGeom>
          <a:noFill/>
          <a:ln>
            <a:noFill/>
          </a:ln>
        </p:spPr>
      </p:pic>
      <p:sp>
        <p:nvSpPr>
          <p:cNvPr id="14" name="Rectangle 13"/>
          <p:cNvSpPr/>
          <p:nvPr/>
        </p:nvSpPr>
        <p:spPr>
          <a:xfrm>
            <a:off x="2410957" y="889568"/>
            <a:ext cx="5474069" cy="1384995"/>
          </a:xfrm>
          <a:prstGeom prst="rect">
            <a:avLst/>
          </a:prstGeom>
        </p:spPr>
        <p:txBody>
          <a:bodyPr wrap="square">
            <a:spAutoFit/>
          </a:bodyPr>
          <a:lstStyle/>
          <a:p>
            <a:pPr>
              <a:lnSpc>
                <a:spcPct val="150000"/>
              </a:lnSpc>
            </a:pPr>
            <a:r>
              <a:rPr lang="en-US" sz="2400" b="1" dirty="0">
                <a:latin typeface="+mj-lt"/>
              </a:rPr>
              <a:t>       </a:t>
            </a:r>
            <a:r>
              <a:rPr lang="en-US" sz="2400" b="1" dirty="0" err="1">
                <a:latin typeface="+mj-lt"/>
              </a:rPr>
              <a:t>Ovipeste</a:t>
            </a:r>
            <a:r>
              <a:rPr lang="en-US" sz="2400" b="1" dirty="0">
                <a:latin typeface="+mj-lt"/>
              </a:rPr>
              <a:t> : Nigeria 75/1 strains</a:t>
            </a:r>
          </a:p>
          <a:p>
            <a:pPr marL="914400" lvl="1" indent="-457200">
              <a:buFont typeface="Wingdings" panose="05000000000000000000" pitchFamily="2" charset="2"/>
              <a:buChar char="ü"/>
            </a:pPr>
            <a:r>
              <a:rPr lang="en-US" sz="2400" dirty="0">
                <a:latin typeface="+mj-lt"/>
              </a:rPr>
              <a:t>Induce long-live immunity</a:t>
            </a:r>
          </a:p>
          <a:p>
            <a:pPr marL="914400" lvl="1" indent="-457200">
              <a:buFont typeface="Wingdings" panose="05000000000000000000" pitchFamily="2" charset="2"/>
              <a:buChar char="ü"/>
            </a:pPr>
            <a:r>
              <a:rPr lang="en-US" sz="2400" dirty="0">
                <a:latin typeface="+mj-lt"/>
              </a:rPr>
              <a:t>Need of cold chain</a:t>
            </a:r>
          </a:p>
        </p:txBody>
      </p:sp>
      <p:pic>
        <p:nvPicPr>
          <p:cNvPr id="1026"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5400000">
            <a:off x="13206" y="2839161"/>
            <a:ext cx="3270088" cy="2586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rot="5400000">
            <a:off x="2920088" y="3359719"/>
            <a:ext cx="2833559" cy="2041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252152" y="3676162"/>
            <a:ext cx="1750422" cy="2121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456273" y="3264184"/>
            <a:ext cx="1681776" cy="2533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92423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5E1CD-7E87-CDBF-C969-1D848FD8268C}"/>
              </a:ext>
            </a:extLst>
          </p:cNvPr>
          <p:cNvSpPr>
            <a:spLocks noGrp="1"/>
          </p:cNvSpPr>
          <p:nvPr>
            <p:ph type="title"/>
          </p:nvPr>
        </p:nvSpPr>
        <p:spPr>
          <a:xfrm>
            <a:off x="552213" y="447869"/>
            <a:ext cx="11087573" cy="721168"/>
          </a:xfrm>
        </p:spPr>
        <p:txBody>
          <a:bodyPr/>
          <a:lstStyle/>
          <a:p>
            <a:r>
              <a:rPr lang="en-US" sz="2800" dirty="0"/>
              <a:t>A public-private partnership to produce PPR thermotolerant vaccines</a:t>
            </a:r>
          </a:p>
        </p:txBody>
      </p:sp>
      <p:sp>
        <p:nvSpPr>
          <p:cNvPr id="11" name="TextBox 10">
            <a:extLst>
              <a:ext uri="{FF2B5EF4-FFF2-40B4-BE49-F238E27FC236}">
                <a16:creationId xmlns:a16="http://schemas.microsoft.com/office/drawing/2014/main" id="{9E03E7CD-37CD-DA53-2C66-F255688180FD}"/>
              </a:ext>
            </a:extLst>
          </p:cNvPr>
          <p:cNvSpPr txBox="1"/>
          <p:nvPr/>
        </p:nvSpPr>
        <p:spPr bwMode="auto">
          <a:xfrm>
            <a:off x="552213" y="1197698"/>
            <a:ext cx="10495232"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en-US" sz="2400" dirty="0">
                <a:latin typeface="+mj-lt"/>
              </a:rPr>
              <a:t>ILRI has partnered with Hester Biosciences Ltd of India to support the LCV of Mali to optimize protocols to produce two thermotolerant PPR vaccines: </a:t>
            </a:r>
          </a:p>
          <a:p>
            <a:pPr marL="342900" indent="-342900">
              <a:buFont typeface="Arial" panose="020B0604020202020204" pitchFamily="34" charset="0"/>
              <a:buChar char="•"/>
            </a:pPr>
            <a:endParaRPr lang="en-US" sz="2400" dirty="0">
              <a:latin typeface="+mj-lt"/>
            </a:endParaRPr>
          </a:p>
          <a:p>
            <a:pPr marL="342900" indent="-342900">
              <a:buFont typeface="Arial" panose="020B0604020202020204" pitchFamily="34" charset="0"/>
              <a:buChar char="•"/>
            </a:pPr>
            <a:endParaRPr lang="en-US" sz="2400" dirty="0">
              <a:latin typeface="+mj-lt"/>
            </a:endParaRPr>
          </a:p>
          <a:p>
            <a:pPr marL="342900" indent="-342900">
              <a:buFont typeface="Wingdings" panose="05000000000000000000" pitchFamily="2" charset="2"/>
              <a:buChar char="ü"/>
            </a:pPr>
            <a:r>
              <a:rPr lang="en-US" sz="2400" dirty="0">
                <a:latin typeface="+mj-lt"/>
              </a:rPr>
              <a:t>“ILRI thermotolerant PPR vaccine produced by the </a:t>
            </a:r>
            <a:r>
              <a:rPr lang="en-US" sz="2400" dirty="0" err="1">
                <a:latin typeface="+mj-lt"/>
              </a:rPr>
              <a:t>Thermovac</a:t>
            </a:r>
            <a:r>
              <a:rPr lang="en-US" sz="2400" dirty="0">
                <a:latin typeface="+mj-lt"/>
              </a:rPr>
              <a:t> process” (Mariner et al. 2017) developed by ILRI and referred here as “ILRI protocol”</a:t>
            </a:r>
          </a:p>
          <a:p>
            <a:pPr marL="342900" indent="-342900">
              <a:buFont typeface="Wingdings" panose="05000000000000000000" pitchFamily="2" charset="2"/>
              <a:buChar char="ü"/>
            </a:pPr>
            <a:endParaRPr lang="en-US" sz="2400" dirty="0">
              <a:solidFill>
                <a:srgbClr val="FFFFFF"/>
              </a:solidFill>
              <a:latin typeface="+mj-lt"/>
            </a:endParaRPr>
          </a:p>
          <a:p>
            <a:pPr marL="342900" indent="-342900">
              <a:buFont typeface="Wingdings" panose="05000000000000000000" pitchFamily="2" charset="2"/>
              <a:buChar char="ü"/>
            </a:pPr>
            <a:endParaRPr lang="en-US" sz="2400" dirty="0">
              <a:solidFill>
                <a:srgbClr val="FFFFFF"/>
              </a:solidFill>
              <a:latin typeface="+mj-lt"/>
            </a:endParaRPr>
          </a:p>
          <a:p>
            <a:pPr marL="342900" indent="-342900">
              <a:buFont typeface="Wingdings" panose="05000000000000000000" pitchFamily="2" charset="2"/>
              <a:buChar char="ü"/>
            </a:pPr>
            <a:r>
              <a:rPr lang="en-US" sz="2400" dirty="0">
                <a:latin typeface="+mj-lt"/>
              </a:rPr>
              <a:t>Xerovac an old vaccine whose technology existed already at LCV (Worrall et al. 2000) but has never been marketed by the government because Malian farmers don’t like its texture which they perceive as a sign of deterioration. </a:t>
            </a:r>
            <a:endParaRPr lang="en-US" sz="2400" dirty="0">
              <a:solidFill>
                <a:srgbClr val="FFFFFF"/>
              </a:solidFill>
              <a:latin typeface="+mj-lt"/>
            </a:endParaRPr>
          </a:p>
        </p:txBody>
      </p:sp>
    </p:spTree>
    <p:extLst>
      <p:ext uri="{BB962C8B-B14F-4D97-AF65-F5344CB8AC3E}">
        <p14:creationId xmlns:p14="http://schemas.microsoft.com/office/powerpoint/2010/main" val="7704054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182881" y="87313"/>
            <a:ext cx="10775851"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dirty="0">
                <a:ea typeface="MS PGothic"/>
              </a:rPr>
              <a:t>What tools are available in Mali to control PPR?</a:t>
            </a:r>
            <a:endParaRPr lang="en-US" altLang="x-none" dirty="0">
              <a:solidFill>
                <a:srgbClr val="712C3D"/>
              </a:solidFill>
              <a:latin typeface="Candara" panose="020E0502030303020204" pitchFamily="34" charset="0"/>
            </a:endParaRPr>
          </a:p>
        </p:txBody>
      </p:sp>
      <p:pic>
        <p:nvPicPr>
          <p:cNvPr id="3" name="Picture 2" descr="Logo of IFAD">
            <a:extLst>
              <a:ext uri="{FF2B5EF4-FFF2-40B4-BE49-F238E27FC236}">
                <a16:creationId xmlns:a16="http://schemas.microsoft.com/office/drawing/2014/main" id="{2D6A2D60-5CC9-214E-3902-1FD21EB102B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448023" y="6085578"/>
            <a:ext cx="1104819" cy="667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1">
            <a:extLst>
              <a:ext uri="{FF2B5EF4-FFF2-40B4-BE49-F238E27FC236}">
                <a16:creationId xmlns:a16="http://schemas.microsoft.com/office/drawing/2014/main" id="{6FD45A4C-8C21-156C-6579-06D1E17A25A5}"/>
              </a:ext>
            </a:extLst>
          </p:cNvPr>
          <p:cNvPicPr>
            <a:picLocks noChangeAspect="1"/>
          </p:cNvPicPr>
          <p:nvPr/>
        </p:nvPicPr>
        <p:blipFill rotWithShape="1">
          <a:blip r:embed="rId4"/>
          <a:srcRect l="24679" t="35543" r="26655" b="13505"/>
          <a:stretch/>
        </p:blipFill>
        <p:spPr>
          <a:xfrm>
            <a:off x="8127363" y="6177149"/>
            <a:ext cx="815754" cy="589280"/>
          </a:xfrm>
          <a:prstGeom prst="rect">
            <a:avLst/>
          </a:prstGeom>
        </p:spPr>
      </p:pic>
      <p:pic>
        <p:nvPicPr>
          <p:cNvPr id="5" name="Picture 4" descr="A picture containing text, plant, vector graphics&#10;&#10;Description automatically generated">
            <a:extLst>
              <a:ext uri="{FF2B5EF4-FFF2-40B4-BE49-F238E27FC236}">
                <a16:creationId xmlns:a16="http://schemas.microsoft.com/office/drawing/2014/main" id="{F3C38D90-7F0E-6A8F-63DA-69AAE9E5DC5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861564"/>
            <a:ext cx="925634" cy="925634"/>
          </a:xfrm>
          <a:prstGeom prst="rect">
            <a:avLst/>
          </a:prstGeom>
        </p:spPr>
      </p:pic>
      <p:pic>
        <p:nvPicPr>
          <p:cNvPr id="6" name="Picture 5">
            <a:extLst>
              <a:ext uri="{FF2B5EF4-FFF2-40B4-BE49-F238E27FC236}">
                <a16:creationId xmlns:a16="http://schemas.microsoft.com/office/drawing/2014/main" id="{92C020E5-EA3F-680B-0131-AA57D649E02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40416" y="-106347"/>
            <a:ext cx="1230132" cy="1230132"/>
          </a:xfrm>
          <a:prstGeom prst="rect">
            <a:avLst/>
          </a:prstGeom>
        </p:spPr>
      </p:pic>
      <p:pic>
        <p:nvPicPr>
          <p:cNvPr id="19" name="Picture 2" descr="D:\Dossier ILRI\Photos vaccin ILRI\DSCN0843.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79224" y="766763"/>
            <a:ext cx="3879668" cy="269489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5" descr="A picture containing indoor, bottle, cup, sitting&#10;&#10;Description automatically generated">
            <a:extLst>
              <a:ext uri="{FF2B5EF4-FFF2-40B4-BE49-F238E27FC236}">
                <a16:creationId xmlns:a16="http://schemas.microsoft.com/office/drawing/2014/main" id="{A8628844-6E22-44BF-B01D-85DD68CC4F55}"/>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182881" y="766763"/>
            <a:ext cx="3396342" cy="2694893"/>
          </a:xfrm>
          <a:prstGeom prst="rect">
            <a:avLst/>
          </a:prstGeom>
        </p:spPr>
      </p:pic>
      <p:pic>
        <p:nvPicPr>
          <p:cNvPr id="21" name="Image 20">
            <a:extLst>
              <a:ext uri="{FF2B5EF4-FFF2-40B4-BE49-F238E27FC236}">
                <a16:creationId xmlns:a16="http://schemas.microsoft.com/office/drawing/2014/main" id="{A2D4D165-D4F7-5DF9-A89A-4177B107AFFA}"/>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7458893" y="766763"/>
            <a:ext cx="4025636" cy="2694893"/>
          </a:xfrm>
          <a:prstGeom prst="rect">
            <a:avLst/>
          </a:prstGeom>
        </p:spPr>
      </p:pic>
      <p:graphicFrame>
        <p:nvGraphicFramePr>
          <p:cNvPr id="22" name="Tableau 21">
            <a:extLst>
              <a:ext uri="{FF2B5EF4-FFF2-40B4-BE49-F238E27FC236}">
                <a16:creationId xmlns:a16="http://schemas.microsoft.com/office/drawing/2014/main" id="{77CD06C1-DDED-656F-B453-5513D92B0BB8}"/>
              </a:ext>
            </a:extLst>
          </p:cNvPr>
          <p:cNvGraphicFramePr>
            <a:graphicFrameLocks noGrp="1"/>
          </p:cNvGraphicFramePr>
          <p:nvPr>
            <p:extLst>
              <p:ext uri="{D42A27DB-BD31-4B8C-83A1-F6EECF244321}">
                <p14:modId xmlns:p14="http://schemas.microsoft.com/office/powerpoint/2010/main" val="3795392986"/>
              </p:ext>
            </p:extLst>
          </p:nvPr>
        </p:nvGraphicFramePr>
        <p:xfrm>
          <a:off x="7458892" y="3461658"/>
          <a:ext cx="4025637" cy="2317224"/>
        </p:xfrm>
        <a:graphic>
          <a:graphicData uri="http://schemas.openxmlformats.org/drawingml/2006/table">
            <a:tbl>
              <a:tblPr firstRow="1" firstCol="1" bandRow="1"/>
              <a:tblGrid>
                <a:gridCol w="4025637">
                  <a:extLst>
                    <a:ext uri="{9D8B030D-6E8A-4147-A177-3AD203B41FA5}">
                      <a16:colId xmlns:a16="http://schemas.microsoft.com/office/drawing/2014/main" val="2949788010"/>
                    </a:ext>
                  </a:extLst>
                </a:gridCol>
              </a:tblGrid>
              <a:tr h="444136">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2000" b="1" i="0" u="none" strike="noStrike" dirty="0">
                          <a:solidFill>
                            <a:srgbClr val="000000"/>
                          </a:solidFill>
                          <a:effectLst/>
                          <a:latin typeface="Calibri" panose="020F0502020204030204" pitchFamily="34" charset="0"/>
                        </a:rPr>
                        <a:t>Xerovac protocol</a:t>
                      </a:r>
                    </a:p>
                    <a:p>
                      <a:pPr marL="0" marR="0" lvl="0" indent="0" algn="ctr" defTabSz="914400" rtl="0" eaLnBrk="1" fontAlgn="ctr" latinLnBrk="0" hangingPunct="1">
                        <a:lnSpc>
                          <a:spcPct val="100000"/>
                        </a:lnSpc>
                        <a:spcBef>
                          <a:spcPts val="0"/>
                        </a:spcBef>
                        <a:spcAft>
                          <a:spcPts val="0"/>
                        </a:spcAft>
                        <a:buClrTx/>
                        <a:buSzTx/>
                        <a:buFontTx/>
                        <a:buNone/>
                        <a:tabLst/>
                        <a:defRPr/>
                      </a:pPr>
                      <a:r>
                        <a:rPr lang="en-US" sz="2000" b="1" i="0" u="none" strike="noStrike" dirty="0">
                          <a:solidFill>
                            <a:srgbClr val="000000"/>
                          </a:solidFill>
                          <a:effectLst/>
                          <a:latin typeface="Calibri" panose="020F0502020204030204" pitchFamily="34" charset="0"/>
                        </a:rPr>
                        <a:t>(thermotolerant)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0578582"/>
                  </a:ext>
                </a:extLst>
              </a:tr>
              <a:tr h="287383">
                <a:tc>
                  <a:txBody>
                    <a:bodyPr/>
                    <a:lstStyle/>
                    <a:p>
                      <a:pPr algn="ctr" rtl="0" fontAlgn="ctr"/>
                      <a:r>
                        <a:rPr lang="en-US" sz="1600" b="0" i="0" u="none" strike="noStrike" dirty="0">
                          <a:solidFill>
                            <a:srgbClr val="000000"/>
                          </a:solidFill>
                          <a:effectLst/>
                          <a:latin typeface="Calibri" panose="020F0502020204030204" pitchFamily="34" charset="0"/>
                        </a:rPr>
                        <a:t>Nigeria 75/1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9395555"/>
                  </a:ext>
                </a:extLst>
              </a:tr>
              <a:tr h="270946">
                <a:tc>
                  <a:txBody>
                    <a:bodyPr/>
                    <a:lstStyle/>
                    <a:p>
                      <a:pPr algn="ctr" rtl="0" fontAlgn="ctr"/>
                      <a:r>
                        <a:rPr lang="en-US" sz="1600" b="0" i="0" u="none" strike="noStrike" dirty="0">
                          <a:solidFill>
                            <a:srgbClr val="000000"/>
                          </a:solidFill>
                          <a:effectLst/>
                          <a:latin typeface="Calibri" panose="020F0502020204030204" pitchFamily="34" charset="0"/>
                        </a:rPr>
                        <a:t>MEM + </a:t>
                      </a:r>
                      <a:r>
                        <a:rPr lang="en-US" sz="1600" b="0" i="0" u="none" strike="noStrike" dirty="0" err="1">
                          <a:solidFill>
                            <a:srgbClr val="000000"/>
                          </a:solidFill>
                          <a:effectLst/>
                          <a:latin typeface="Calibri" panose="020F0502020204030204" pitchFamily="34" charset="0"/>
                        </a:rPr>
                        <a:t>foetal</a:t>
                      </a:r>
                      <a:r>
                        <a:rPr lang="en-US" sz="1600" b="0" i="0" u="none" strike="noStrike" dirty="0">
                          <a:solidFill>
                            <a:srgbClr val="000000"/>
                          </a:solidFill>
                          <a:effectLst/>
                          <a:latin typeface="Calibri" panose="020F0502020204030204" pitchFamily="34" charset="0"/>
                        </a:rPr>
                        <a:t> sera 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5479928"/>
                  </a:ext>
                </a:extLst>
              </a:tr>
              <a:tr h="308919">
                <a:tc>
                  <a:txBody>
                    <a:bodyPr/>
                    <a:lstStyle/>
                    <a:p>
                      <a:pPr algn="ctr" rtl="0" fontAlgn="ctr"/>
                      <a:r>
                        <a:rPr lang="en-US" sz="1600" b="0" i="0" u="none" strike="noStrike" dirty="0">
                          <a:solidFill>
                            <a:srgbClr val="000000"/>
                          </a:solidFill>
                          <a:effectLst/>
                          <a:latin typeface="Calibri" panose="020F0502020204030204" pitchFamily="34" charset="0"/>
                        </a:rPr>
                        <a:t>Trehalose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36343073"/>
                  </a:ext>
                </a:extLst>
              </a:tr>
              <a:tr h="269148">
                <a:tc>
                  <a:txBody>
                    <a:bodyPr/>
                    <a:lstStyle/>
                    <a:p>
                      <a:pPr algn="ctr" rtl="0" fontAlgn="ctr"/>
                      <a:r>
                        <a:rPr lang="en-US" sz="1600" b="0" i="0" u="none" strike="noStrike" dirty="0">
                          <a:solidFill>
                            <a:srgbClr val="000000"/>
                          </a:solidFill>
                          <a:effectLst/>
                          <a:latin typeface="Calibri" panose="020F0502020204030204" pitchFamily="34" charset="0"/>
                        </a:rPr>
                        <a:t>18h (Ultra-rapid drying method)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85612889"/>
                  </a:ext>
                </a:extLst>
              </a:tr>
              <a:tr h="305035">
                <a:tc>
                  <a:txBody>
                    <a:bodyPr/>
                    <a:lstStyle/>
                    <a:p>
                      <a:pPr algn="ctr" rtl="0" fontAlgn="ctr"/>
                      <a:r>
                        <a:rPr lang="en-US" sz="1600" b="0" i="0" u="none" strike="noStrike" dirty="0">
                          <a:solidFill>
                            <a:srgbClr val="000000"/>
                          </a:solidFill>
                          <a:effectLst/>
                          <a:latin typeface="Calibri" panose="020F0502020204030204" pitchFamily="34" charset="0"/>
                        </a:rPr>
                        <a:t>1 ml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91042104"/>
                  </a:ext>
                </a:extLst>
              </a:tr>
              <a:tr h="256668">
                <a:tc>
                  <a:txBody>
                    <a:bodyPr/>
                    <a:lstStyle/>
                    <a:p>
                      <a:pPr algn="ctr" rtl="0" fontAlgn="ctr"/>
                      <a:r>
                        <a:rPr lang="en-US" sz="1600" b="0" i="0" u="none" strike="noStrike" dirty="0">
                          <a:solidFill>
                            <a:srgbClr val="000000"/>
                          </a:solidFill>
                          <a:effectLst/>
                          <a:latin typeface="Calibri" panose="020F0502020204030204" pitchFamily="34" charset="0"/>
                        </a:rPr>
                        <a:t>10</a:t>
                      </a:r>
                      <a:r>
                        <a:rPr lang="en-US" sz="1600" b="0" i="0" u="none" strike="noStrike" baseline="30000" dirty="0">
                          <a:solidFill>
                            <a:srgbClr val="000000"/>
                          </a:solidFill>
                          <a:effectLst/>
                          <a:latin typeface="Calibri" panose="020F0502020204030204" pitchFamily="34" charset="0"/>
                        </a:rPr>
                        <a:t>2,50</a:t>
                      </a:r>
                      <a:r>
                        <a:rPr lang="en-US" sz="1600" b="0" i="0" u="none" strike="noStrike" dirty="0">
                          <a:solidFill>
                            <a:srgbClr val="000000"/>
                          </a:solidFill>
                          <a:effectLst/>
                          <a:latin typeface="Calibri" panose="020F0502020204030204" pitchFamily="34" charset="0"/>
                        </a:rPr>
                        <a:t> TCID</a:t>
                      </a:r>
                      <a:r>
                        <a:rPr lang="en-US" sz="1600" b="0" i="0" u="none" strike="noStrike" baseline="-25000" dirty="0">
                          <a:solidFill>
                            <a:srgbClr val="000000"/>
                          </a:solidFill>
                          <a:effectLst/>
                          <a:latin typeface="Calibri" panose="020F0502020204030204" pitchFamily="34" charset="0"/>
                        </a:rPr>
                        <a:t>50</a:t>
                      </a:r>
                      <a:endParaRPr lang="en-US" sz="16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3228695"/>
                  </a:ext>
                </a:extLst>
              </a:tr>
            </a:tbl>
          </a:graphicData>
        </a:graphic>
      </p:graphicFrame>
      <p:graphicFrame>
        <p:nvGraphicFramePr>
          <p:cNvPr id="23" name="Tableau 22">
            <a:extLst>
              <a:ext uri="{FF2B5EF4-FFF2-40B4-BE49-F238E27FC236}">
                <a16:creationId xmlns:a16="http://schemas.microsoft.com/office/drawing/2014/main" id="{33C946D7-D18A-B91B-AEEA-4C6C5E5D3D41}"/>
              </a:ext>
            </a:extLst>
          </p:cNvPr>
          <p:cNvGraphicFramePr>
            <a:graphicFrameLocks noGrp="1"/>
          </p:cNvGraphicFramePr>
          <p:nvPr>
            <p:extLst>
              <p:ext uri="{D42A27DB-BD31-4B8C-83A1-F6EECF244321}">
                <p14:modId xmlns:p14="http://schemas.microsoft.com/office/powerpoint/2010/main" val="1729439655"/>
              </p:ext>
            </p:extLst>
          </p:nvPr>
        </p:nvGraphicFramePr>
        <p:xfrm>
          <a:off x="3579224" y="3461657"/>
          <a:ext cx="3879669" cy="2314326"/>
        </p:xfrm>
        <a:graphic>
          <a:graphicData uri="http://schemas.openxmlformats.org/drawingml/2006/table">
            <a:tbl>
              <a:tblPr firstRow="1" firstCol="1" bandRow="1"/>
              <a:tblGrid>
                <a:gridCol w="3879669">
                  <a:extLst>
                    <a:ext uri="{9D8B030D-6E8A-4147-A177-3AD203B41FA5}">
                      <a16:colId xmlns:a16="http://schemas.microsoft.com/office/drawing/2014/main" val="1740072796"/>
                    </a:ext>
                  </a:extLst>
                </a:gridCol>
              </a:tblGrid>
              <a:tr h="429384">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2000" b="1" i="0" u="none" strike="noStrike" dirty="0">
                          <a:solidFill>
                            <a:srgbClr val="0070C0"/>
                          </a:solidFill>
                          <a:effectLst/>
                          <a:latin typeface="Calibri" panose="020F0502020204030204" pitchFamily="34" charset="0"/>
                        </a:rPr>
                        <a:t>ILRI protocol</a:t>
                      </a:r>
                    </a:p>
                    <a:p>
                      <a:pPr marL="0" marR="0" lvl="0" indent="0" algn="ctr" defTabSz="914400" rtl="0" eaLnBrk="1" fontAlgn="ctr" latinLnBrk="0" hangingPunct="1">
                        <a:lnSpc>
                          <a:spcPct val="100000"/>
                        </a:lnSpc>
                        <a:spcBef>
                          <a:spcPts val="0"/>
                        </a:spcBef>
                        <a:spcAft>
                          <a:spcPts val="0"/>
                        </a:spcAft>
                        <a:buClrTx/>
                        <a:buSzTx/>
                        <a:buFontTx/>
                        <a:buNone/>
                        <a:tabLst/>
                        <a:defRPr/>
                      </a:pPr>
                      <a:r>
                        <a:rPr lang="en-US" sz="2000" b="1" i="0" u="none" strike="noStrike" dirty="0">
                          <a:solidFill>
                            <a:srgbClr val="0070C0"/>
                          </a:solidFill>
                          <a:effectLst/>
                          <a:latin typeface="Calibri" panose="020F0502020204030204" pitchFamily="34" charset="0"/>
                        </a:rPr>
                        <a:t>(thermotolerant)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3896992"/>
                  </a:ext>
                </a:extLst>
              </a:tr>
              <a:tr h="294804">
                <a:tc>
                  <a:txBody>
                    <a:bodyPr/>
                    <a:lstStyle/>
                    <a:p>
                      <a:pPr algn="ctr" rtl="0" fontAlgn="ctr"/>
                      <a:r>
                        <a:rPr lang="en-US" sz="1600" b="0" i="0" u="none" strike="noStrike" dirty="0">
                          <a:solidFill>
                            <a:srgbClr val="0070C0"/>
                          </a:solidFill>
                          <a:effectLst/>
                          <a:latin typeface="Calibri" panose="020F0502020204030204" pitchFamily="34" charset="0"/>
                        </a:rPr>
                        <a:t>Nigeria 75/1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8502732"/>
                  </a:ext>
                </a:extLst>
              </a:tr>
              <a:tr h="255137">
                <a:tc>
                  <a:txBody>
                    <a:bodyPr/>
                    <a:lstStyle/>
                    <a:p>
                      <a:pPr algn="ctr" rtl="0" fontAlgn="ctr"/>
                      <a:r>
                        <a:rPr lang="en-US" sz="1600" b="0" i="0" u="none" strike="noStrike" dirty="0">
                          <a:solidFill>
                            <a:srgbClr val="0070C0"/>
                          </a:solidFill>
                          <a:effectLst/>
                          <a:latin typeface="Calibri" panose="020F0502020204030204" pitchFamily="34" charset="0"/>
                        </a:rPr>
                        <a:t>MEM + </a:t>
                      </a:r>
                      <a:r>
                        <a:rPr lang="en-US" sz="1600" b="0" i="0" u="none" strike="noStrike" dirty="0" err="1">
                          <a:solidFill>
                            <a:srgbClr val="0070C0"/>
                          </a:solidFill>
                          <a:effectLst/>
                          <a:latin typeface="Calibri" panose="020F0502020204030204" pitchFamily="34" charset="0"/>
                        </a:rPr>
                        <a:t>foetal</a:t>
                      </a:r>
                      <a:r>
                        <a:rPr lang="en-US" sz="1600" b="0" i="0" u="none" strike="noStrike" dirty="0">
                          <a:solidFill>
                            <a:srgbClr val="0070C0"/>
                          </a:solidFill>
                          <a:effectLst/>
                          <a:latin typeface="Calibri" panose="020F0502020204030204" pitchFamily="34" charset="0"/>
                        </a:rPr>
                        <a:t>  sera 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7208970"/>
                  </a:ext>
                </a:extLst>
              </a:tr>
              <a:tr h="294804">
                <a:tc>
                  <a:txBody>
                    <a:bodyPr/>
                    <a:lstStyle/>
                    <a:p>
                      <a:pPr algn="ctr" rtl="0" fontAlgn="ctr"/>
                      <a:r>
                        <a:rPr lang="fr-FR" sz="1600" b="0" i="0" u="none" strike="noStrike" dirty="0">
                          <a:solidFill>
                            <a:srgbClr val="0070C0"/>
                          </a:solidFill>
                          <a:effectLst/>
                          <a:latin typeface="Calibri" panose="020F0502020204030204" pitchFamily="34" charset="0"/>
                        </a:rPr>
                        <a:t>Lactalbumine saccharose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59842053"/>
                  </a:ext>
                </a:extLst>
              </a:tr>
              <a:tr h="278653">
                <a:tc>
                  <a:txBody>
                    <a:bodyPr/>
                    <a:lstStyle/>
                    <a:p>
                      <a:pPr algn="ctr" rtl="0" fontAlgn="ctr"/>
                      <a:r>
                        <a:rPr lang="en-US" sz="1600" b="0" i="0" u="none" strike="noStrike" dirty="0">
                          <a:solidFill>
                            <a:srgbClr val="0070C0"/>
                          </a:solidFill>
                          <a:effectLst/>
                          <a:latin typeface="Calibri" panose="020F0502020204030204" pitchFamily="34" charset="0"/>
                        </a:rPr>
                        <a:t>63h (Sublimation)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5826324"/>
                  </a:ext>
                </a:extLst>
              </a:tr>
              <a:tr h="294804">
                <a:tc>
                  <a:txBody>
                    <a:bodyPr/>
                    <a:lstStyle/>
                    <a:p>
                      <a:pPr algn="ctr" rtl="0" fontAlgn="ctr"/>
                      <a:r>
                        <a:rPr lang="en-US" sz="1600" b="0" i="0" u="none" strike="noStrike" dirty="0">
                          <a:solidFill>
                            <a:srgbClr val="0070C0"/>
                          </a:solidFill>
                          <a:effectLst/>
                          <a:latin typeface="Calibri" panose="020F0502020204030204" pitchFamily="34" charset="0"/>
                        </a:rPr>
                        <a:t>2ml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1855340"/>
                  </a:ext>
                </a:extLst>
              </a:tr>
              <a:tr h="276999">
                <a:tc>
                  <a:txBody>
                    <a:bodyPr/>
                    <a:lstStyle/>
                    <a:p>
                      <a:pPr algn="ctr" rtl="0" fontAlgn="ctr"/>
                      <a:r>
                        <a:rPr lang="en-US" sz="1600" b="0" i="0" u="none" strike="noStrike" dirty="0">
                          <a:solidFill>
                            <a:srgbClr val="0070C0"/>
                          </a:solidFill>
                          <a:effectLst/>
                          <a:latin typeface="Calibri" panose="020F0502020204030204" pitchFamily="34" charset="0"/>
                        </a:rPr>
                        <a:t>10</a:t>
                      </a:r>
                      <a:r>
                        <a:rPr lang="en-US" sz="1600" b="0" i="0" u="none" strike="noStrike" baseline="30000" dirty="0">
                          <a:solidFill>
                            <a:srgbClr val="0070C0"/>
                          </a:solidFill>
                          <a:effectLst/>
                          <a:latin typeface="Calibri" panose="020F0502020204030204" pitchFamily="34" charset="0"/>
                        </a:rPr>
                        <a:t>2,50</a:t>
                      </a:r>
                      <a:r>
                        <a:rPr lang="en-US" sz="1600" b="0" i="0" u="none" strike="noStrike" dirty="0">
                          <a:solidFill>
                            <a:srgbClr val="0070C0"/>
                          </a:solidFill>
                          <a:effectLst/>
                          <a:latin typeface="Calibri" panose="020F0502020204030204" pitchFamily="34" charset="0"/>
                        </a:rPr>
                        <a:t> TCID</a:t>
                      </a:r>
                      <a:r>
                        <a:rPr lang="en-US" sz="1600" b="0" i="0" u="none" strike="noStrike" baseline="-25000" dirty="0">
                          <a:solidFill>
                            <a:srgbClr val="0070C0"/>
                          </a:solidFill>
                          <a:effectLst/>
                          <a:latin typeface="Calibri" panose="020F0502020204030204" pitchFamily="34" charset="0"/>
                        </a:rPr>
                        <a:t>50</a:t>
                      </a:r>
                      <a:endParaRPr lang="en-US" sz="1600" b="0" i="0" u="none" strike="noStrike" dirty="0">
                        <a:solidFill>
                          <a:srgbClr val="0070C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0193544"/>
                  </a:ext>
                </a:extLst>
              </a:tr>
            </a:tbl>
          </a:graphicData>
        </a:graphic>
      </p:graphicFrame>
      <p:graphicFrame>
        <p:nvGraphicFramePr>
          <p:cNvPr id="30" name="Tableau 29">
            <a:extLst>
              <a:ext uri="{FF2B5EF4-FFF2-40B4-BE49-F238E27FC236}">
                <a16:creationId xmlns:a16="http://schemas.microsoft.com/office/drawing/2014/main" id="{80001CB9-2580-03C3-26AD-E67C71A04F15}"/>
              </a:ext>
            </a:extLst>
          </p:cNvPr>
          <p:cNvGraphicFramePr>
            <a:graphicFrameLocks noGrp="1"/>
          </p:cNvGraphicFramePr>
          <p:nvPr>
            <p:extLst>
              <p:ext uri="{D42A27DB-BD31-4B8C-83A1-F6EECF244321}">
                <p14:modId xmlns:p14="http://schemas.microsoft.com/office/powerpoint/2010/main" val="305288076"/>
              </p:ext>
            </p:extLst>
          </p:nvPr>
        </p:nvGraphicFramePr>
        <p:xfrm>
          <a:off x="182881" y="3461659"/>
          <a:ext cx="3396341" cy="2319305"/>
        </p:xfrm>
        <a:graphic>
          <a:graphicData uri="http://schemas.openxmlformats.org/drawingml/2006/table">
            <a:tbl>
              <a:tblPr firstRow="1" firstCol="1" bandRow="1"/>
              <a:tblGrid>
                <a:gridCol w="3396341">
                  <a:extLst>
                    <a:ext uri="{9D8B030D-6E8A-4147-A177-3AD203B41FA5}">
                      <a16:colId xmlns:a16="http://schemas.microsoft.com/office/drawing/2014/main" val="1566844715"/>
                    </a:ext>
                  </a:extLst>
                </a:gridCol>
              </a:tblGrid>
              <a:tr h="414969">
                <a:tc>
                  <a:txBody>
                    <a:bodyPr/>
                    <a:lstStyle/>
                    <a:p>
                      <a:pPr algn="ctr" rtl="0" fontAlgn="ctr"/>
                      <a:r>
                        <a:rPr lang="en-US" sz="2000" b="1" i="0" u="none" strike="noStrike" dirty="0" err="1">
                          <a:solidFill>
                            <a:srgbClr val="000000"/>
                          </a:solidFill>
                          <a:effectLst/>
                          <a:latin typeface="Calibri" panose="020F0502020204030204" pitchFamily="34" charset="0"/>
                        </a:rPr>
                        <a:t>Ovipeste</a:t>
                      </a:r>
                      <a:r>
                        <a:rPr lang="en-US" sz="2000" b="1" i="0" u="none" strike="noStrike" dirty="0">
                          <a:solidFill>
                            <a:srgbClr val="000000"/>
                          </a:solidFill>
                          <a:effectLst/>
                          <a:latin typeface="Calibri" panose="020F0502020204030204" pitchFamily="34" charset="0"/>
                        </a:rPr>
                        <a:t> </a:t>
                      </a:r>
                    </a:p>
                    <a:p>
                      <a:pPr algn="ctr" rtl="0" fontAlgn="ctr"/>
                      <a:r>
                        <a:rPr lang="en-US" sz="2000" b="1" i="0" u="none" strike="noStrike" dirty="0">
                          <a:solidFill>
                            <a:srgbClr val="000000"/>
                          </a:solidFill>
                          <a:effectLst/>
                          <a:latin typeface="Calibri" panose="020F0502020204030204" pitchFamily="34" charset="0"/>
                        </a:rPr>
                        <a:t>(</a:t>
                      </a:r>
                      <a:r>
                        <a:rPr lang="en-US" sz="2000" b="1" i="0" u="none" strike="noStrike" dirty="0" err="1">
                          <a:solidFill>
                            <a:srgbClr val="000000"/>
                          </a:solidFill>
                          <a:effectLst/>
                          <a:latin typeface="Calibri" panose="020F0502020204030204" pitchFamily="34" charset="0"/>
                        </a:rPr>
                        <a:t>Thermolabile</a:t>
                      </a:r>
                      <a:r>
                        <a:rPr lang="en-US" sz="2000" b="1" i="0" u="none" strike="noStrike" dirty="0">
                          <a:solidFill>
                            <a:srgbClr val="000000"/>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11942548"/>
                  </a:ext>
                </a:extLst>
              </a:tr>
              <a:tr h="294593">
                <a:tc>
                  <a:txBody>
                    <a:bodyPr/>
                    <a:lstStyle/>
                    <a:p>
                      <a:pPr algn="ctr" rtl="0" fontAlgn="ctr"/>
                      <a:r>
                        <a:rPr lang="en-US" sz="1600" b="0" i="0" u="none" strike="noStrike" dirty="0">
                          <a:solidFill>
                            <a:srgbClr val="000000"/>
                          </a:solidFill>
                          <a:effectLst/>
                          <a:latin typeface="Calibri" panose="020F0502020204030204" pitchFamily="34" charset="0"/>
                        </a:rPr>
                        <a:t>Nigeria 75/1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9393312"/>
                  </a:ext>
                </a:extLst>
              </a:tr>
              <a:tr h="179845">
                <a:tc>
                  <a:txBody>
                    <a:bodyPr/>
                    <a:lstStyle/>
                    <a:p>
                      <a:pPr algn="ctr" rtl="0" fontAlgn="ctr"/>
                      <a:r>
                        <a:rPr lang="en-US" sz="1600" b="0" i="0" u="none" strike="noStrike" dirty="0">
                          <a:solidFill>
                            <a:srgbClr val="000000"/>
                          </a:solidFill>
                          <a:effectLst/>
                          <a:latin typeface="Calibri" panose="020F0502020204030204" pitchFamily="34" charset="0"/>
                        </a:rPr>
                        <a:t>MEM + f</a:t>
                      </a:r>
                      <a:r>
                        <a:rPr lang="en-GB" sz="1600" b="0" i="0" u="none" strike="noStrike" noProof="0" dirty="0">
                          <a:solidFill>
                            <a:srgbClr val="000000"/>
                          </a:solidFill>
                          <a:effectLst/>
                          <a:latin typeface="Calibri" panose="020F0502020204030204" pitchFamily="34" charset="0"/>
                        </a:rPr>
                        <a:t>oetal</a:t>
                      </a:r>
                      <a:r>
                        <a:rPr lang="en-US" sz="1600" b="0" i="0" u="none" strike="noStrike" dirty="0">
                          <a:solidFill>
                            <a:srgbClr val="000000"/>
                          </a:solidFill>
                          <a:effectLst/>
                          <a:latin typeface="Calibri" panose="020F0502020204030204" pitchFamily="34" charset="0"/>
                        </a:rPr>
                        <a:t> sera 10%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51233112"/>
                  </a:ext>
                </a:extLst>
              </a:tr>
              <a:tr h="294593">
                <a:tc>
                  <a:txBody>
                    <a:bodyPr/>
                    <a:lstStyle/>
                    <a:p>
                      <a:pPr algn="ctr" rtl="0" fontAlgn="ctr"/>
                      <a:r>
                        <a:rPr lang="en-US" sz="1600" b="0" i="0" u="none" strike="noStrike" dirty="0">
                          <a:solidFill>
                            <a:srgbClr val="000000"/>
                          </a:solidFill>
                          <a:effectLst/>
                          <a:latin typeface="Calibri" panose="020F0502020204030204" pitchFamily="34" charset="0"/>
                        </a:rPr>
                        <a:t>Trehalose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3822081"/>
                  </a:ext>
                </a:extLst>
              </a:tr>
              <a:tr h="279495">
                <a:tc>
                  <a:txBody>
                    <a:bodyPr/>
                    <a:lstStyle/>
                    <a:p>
                      <a:pPr algn="ctr" rtl="0" fontAlgn="ctr"/>
                      <a:r>
                        <a:rPr lang="en-US" sz="1600" b="0" i="0" u="none" strike="noStrike" dirty="0">
                          <a:solidFill>
                            <a:srgbClr val="000000"/>
                          </a:solidFill>
                          <a:effectLst/>
                          <a:latin typeface="Calibri" panose="020F0502020204030204" pitchFamily="34" charset="0"/>
                        </a:rPr>
                        <a:t>36h (Sublimation)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8190042"/>
                  </a:ext>
                </a:extLst>
              </a:tr>
              <a:tr h="294593">
                <a:tc>
                  <a:txBody>
                    <a:bodyPr/>
                    <a:lstStyle/>
                    <a:p>
                      <a:pPr algn="ctr" rtl="0" fontAlgn="ctr"/>
                      <a:r>
                        <a:rPr lang="en-US" sz="1600" b="0" i="0" u="none" strike="noStrike" dirty="0">
                          <a:solidFill>
                            <a:srgbClr val="000000"/>
                          </a:solidFill>
                          <a:effectLst/>
                          <a:latin typeface="Calibri" panose="020F0502020204030204" pitchFamily="34" charset="0"/>
                        </a:rPr>
                        <a:t>1ml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3348980"/>
                  </a:ext>
                </a:extLst>
              </a:tr>
              <a:tr h="283541">
                <a:tc>
                  <a:txBody>
                    <a:bodyPr/>
                    <a:lstStyle/>
                    <a:p>
                      <a:pPr algn="ctr" rtl="0" fontAlgn="ctr"/>
                      <a:r>
                        <a:rPr lang="en-US" sz="1600" b="0" i="0" u="none" strike="noStrike" dirty="0">
                          <a:solidFill>
                            <a:srgbClr val="000000"/>
                          </a:solidFill>
                          <a:effectLst/>
                          <a:latin typeface="Calibri" panose="020F0502020204030204" pitchFamily="34" charset="0"/>
                        </a:rPr>
                        <a:t>10</a:t>
                      </a:r>
                      <a:r>
                        <a:rPr lang="en-US" sz="1600" b="0" i="0" u="none" strike="noStrike" baseline="30000" dirty="0">
                          <a:solidFill>
                            <a:srgbClr val="000000"/>
                          </a:solidFill>
                          <a:effectLst/>
                          <a:latin typeface="Calibri" panose="020F0502020204030204" pitchFamily="34" charset="0"/>
                        </a:rPr>
                        <a:t>2,50</a:t>
                      </a:r>
                      <a:r>
                        <a:rPr lang="en-US" sz="1600" b="0" i="0" u="none" strike="noStrike" dirty="0">
                          <a:solidFill>
                            <a:srgbClr val="000000"/>
                          </a:solidFill>
                          <a:effectLst/>
                          <a:latin typeface="Calibri" panose="020F0502020204030204" pitchFamily="34" charset="0"/>
                        </a:rPr>
                        <a:t> TCID</a:t>
                      </a:r>
                      <a:r>
                        <a:rPr lang="en-US" sz="1600" b="0" i="0" u="none" strike="noStrike" baseline="-25000" dirty="0">
                          <a:solidFill>
                            <a:srgbClr val="000000"/>
                          </a:solidFill>
                          <a:effectLst/>
                          <a:latin typeface="Calibri" panose="020F0502020204030204" pitchFamily="34" charset="0"/>
                        </a:rPr>
                        <a:t>50</a:t>
                      </a:r>
                      <a:endParaRPr lang="en-US" sz="16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9330574"/>
                  </a:ext>
                </a:extLst>
              </a:tr>
            </a:tbl>
          </a:graphicData>
        </a:graphic>
      </p:graphicFrame>
    </p:spTree>
    <p:extLst>
      <p:ext uri="{BB962C8B-B14F-4D97-AF65-F5344CB8AC3E}">
        <p14:creationId xmlns:p14="http://schemas.microsoft.com/office/powerpoint/2010/main" val="3114904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363985" y="125747"/>
            <a:ext cx="10679936"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sz="3200" dirty="0">
                <a:solidFill>
                  <a:srgbClr val="712C3D"/>
                </a:solidFill>
                <a:cs typeface="Arial" panose="020B0604020202020204" pitchFamily="34" charset="0"/>
              </a:rPr>
              <a:t>How do we produce the </a:t>
            </a:r>
            <a:r>
              <a:rPr lang="fr-FR" altLang="x-none" sz="3200" dirty="0">
                <a:solidFill>
                  <a:srgbClr val="712C3D"/>
                </a:solidFill>
                <a:cs typeface="Arial" panose="020B0604020202020204" pitchFamily="34" charset="0"/>
              </a:rPr>
              <a:t>ILRI candidate </a:t>
            </a:r>
            <a:r>
              <a:rPr lang="fr-FR" altLang="x-none" sz="3200" dirty="0" err="1">
                <a:solidFill>
                  <a:srgbClr val="712C3D"/>
                </a:solidFill>
                <a:cs typeface="Arial" panose="020B0604020202020204" pitchFamily="34" charset="0"/>
              </a:rPr>
              <a:t>thermotolerant</a:t>
            </a:r>
            <a:r>
              <a:rPr lang="fr-FR" altLang="x-none" sz="3200" dirty="0">
                <a:solidFill>
                  <a:srgbClr val="712C3D"/>
                </a:solidFill>
                <a:cs typeface="Arial" panose="020B0604020202020204" pitchFamily="34" charset="0"/>
              </a:rPr>
              <a:t> vaccine?</a:t>
            </a:r>
            <a:endParaRPr lang="en-US" altLang="x-none" sz="3200" dirty="0">
              <a:solidFill>
                <a:srgbClr val="712C3D"/>
              </a:solidFill>
              <a:cs typeface="Arial" panose="020B0604020202020204" pitchFamily="34" charset="0"/>
            </a:endParaRPr>
          </a:p>
        </p:txBody>
      </p:sp>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280377" y="6070465"/>
            <a:ext cx="1028625" cy="6214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a:extLst>
              <a:ext uri="{FF2B5EF4-FFF2-40B4-BE49-F238E27FC236}">
                <a16:creationId xmlns:a16="http://schemas.microsoft.com/office/drawing/2014/main" id="{F0EB8739-8E5C-1DCA-BA29-9C2132183EF3}"/>
              </a:ext>
            </a:extLst>
          </p:cNvPr>
          <p:cNvPicPr>
            <a:picLocks noChangeAspect="1"/>
          </p:cNvPicPr>
          <p:nvPr/>
        </p:nvPicPr>
        <p:blipFill rotWithShape="1">
          <a:blip r:embed="rId4"/>
          <a:srcRect l="24679" t="35543" r="26655" b="13505"/>
          <a:stretch/>
        </p:blipFill>
        <p:spPr>
          <a:xfrm>
            <a:off x="7939782" y="6156642"/>
            <a:ext cx="759495" cy="548640"/>
          </a:xfrm>
          <a:prstGeom prst="rect">
            <a:avLst/>
          </a:prstGeom>
        </p:spPr>
      </p:pic>
      <p:pic>
        <p:nvPicPr>
          <p:cNvPr id="2" name="Picture 1" descr="A picture containing text, plant, vector graphics&#10;&#10;Description automatically generated">
            <a:extLst>
              <a:ext uri="{FF2B5EF4-FFF2-40B4-BE49-F238E27FC236}">
                <a16:creationId xmlns:a16="http://schemas.microsoft.com/office/drawing/2014/main" id="{275AE37E-5F51-E4EF-0736-F86C78BED0D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802286"/>
            <a:ext cx="925634" cy="925634"/>
          </a:xfrm>
          <a:prstGeom prst="rect">
            <a:avLst/>
          </a:prstGeom>
        </p:spPr>
      </p:pic>
      <p:pic>
        <p:nvPicPr>
          <p:cNvPr id="3" name="Picture 2">
            <a:extLst>
              <a:ext uri="{FF2B5EF4-FFF2-40B4-BE49-F238E27FC236}">
                <a16:creationId xmlns:a16="http://schemas.microsoft.com/office/drawing/2014/main" id="{4A799D18-2CB2-73E5-9211-356DC36BB44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60736" y="-13308"/>
            <a:ext cx="1230132" cy="1230132"/>
          </a:xfrm>
          <a:prstGeom prst="rect">
            <a:avLst/>
          </a:prstGeom>
        </p:spPr>
      </p:pic>
      <p:pic>
        <p:nvPicPr>
          <p:cNvPr id="8" name="Image 7"/>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47378" y="3944983"/>
            <a:ext cx="1764302" cy="1638480"/>
          </a:xfrm>
          <a:prstGeom prst="rect">
            <a:avLst/>
          </a:prstGeom>
          <a:noFill/>
          <a:ln>
            <a:noFill/>
          </a:ln>
        </p:spPr>
      </p:pic>
      <p:pic>
        <p:nvPicPr>
          <p:cNvPr id="9" name="Image 8"/>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306342" y="3690284"/>
            <a:ext cx="2020479" cy="1969541"/>
          </a:xfrm>
          <a:prstGeom prst="rect">
            <a:avLst/>
          </a:prstGeom>
          <a:noFill/>
          <a:ln>
            <a:noFill/>
          </a:ln>
        </p:spPr>
      </p:pic>
      <p:pic>
        <p:nvPicPr>
          <p:cNvPr id="10" name="Image 9"/>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635932" y="3690283"/>
            <a:ext cx="1879540" cy="1924927"/>
          </a:xfrm>
          <a:prstGeom prst="rect">
            <a:avLst/>
          </a:prstGeom>
          <a:noFill/>
          <a:ln>
            <a:noFill/>
          </a:ln>
        </p:spPr>
      </p:pic>
      <p:pic>
        <p:nvPicPr>
          <p:cNvPr id="11" name="Image 10"/>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903277" y="2487025"/>
            <a:ext cx="2482530" cy="3096437"/>
          </a:xfrm>
          <a:prstGeom prst="rect">
            <a:avLst/>
          </a:prstGeom>
          <a:noFill/>
          <a:ln>
            <a:noFill/>
          </a:ln>
        </p:spPr>
      </p:pic>
      <p:sp>
        <p:nvSpPr>
          <p:cNvPr id="4" name="ZoneTexte 3"/>
          <p:cNvSpPr txBox="1"/>
          <p:nvPr/>
        </p:nvSpPr>
        <p:spPr bwMode="auto">
          <a:xfrm>
            <a:off x="100914" y="2487025"/>
            <a:ext cx="21970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r>
              <a:rPr lang="fr-FR" sz="2000" dirty="0" err="1">
                <a:latin typeface="+mn-lt"/>
              </a:rPr>
              <a:t>Strain</a:t>
            </a:r>
            <a:r>
              <a:rPr lang="fr-FR" sz="2000" dirty="0">
                <a:latin typeface="+mn-lt"/>
              </a:rPr>
              <a:t> </a:t>
            </a:r>
            <a:r>
              <a:rPr lang="en-US" sz="2000" dirty="0">
                <a:solidFill>
                  <a:srgbClr val="000000"/>
                </a:solidFill>
                <a:latin typeface="Calibri" panose="020F0502020204030204" pitchFamily="34" charset="0"/>
              </a:rPr>
              <a:t>Nigeria 75/1</a:t>
            </a:r>
            <a:r>
              <a:rPr lang="fr-FR" sz="2000" dirty="0">
                <a:solidFill>
                  <a:srgbClr val="FFFFFF"/>
                </a:solidFill>
                <a:latin typeface="+mn-lt"/>
              </a:rPr>
              <a:t> </a:t>
            </a:r>
          </a:p>
        </p:txBody>
      </p:sp>
      <p:pic>
        <p:nvPicPr>
          <p:cNvPr id="2050" name="Picture 2" descr="D:\IMG_1392.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240282" y="3944983"/>
            <a:ext cx="1719344" cy="1670228"/>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Connecteur en angle 12"/>
          <p:cNvCxnSpPr/>
          <p:nvPr/>
        </p:nvCxnSpPr>
        <p:spPr>
          <a:xfrm rot="5400000">
            <a:off x="448288" y="3233419"/>
            <a:ext cx="1097568" cy="325560"/>
          </a:xfrm>
          <a:prstGeom prst="bentConnector3">
            <a:avLst>
              <a:gd name="adj1" fmla="val 50000"/>
            </a:avLst>
          </a:prstGeom>
          <a:ln w="57150">
            <a:tailEnd type="arrow"/>
          </a:ln>
        </p:spPr>
        <p:style>
          <a:lnRef idx="1">
            <a:schemeClr val="accent2"/>
          </a:lnRef>
          <a:fillRef idx="0">
            <a:schemeClr val="accent2"/>
          </a:fillRef>
          <a:effectRef idx="0">
            <a:schemeClr val="accent2"/>
          </a:effectRef>
          <a:fontRef idx="minor">
            <a:schemeClr val="tx1"/>
          </a:fontRef>
        </p:style>
      </p:cxnSp>
      <p:sp>
        <p:nvSpPr>
          <p:cNvPr id="16" name="ZoneTexte 15"/>
          <p:cNvSpPr txBox="1"/>
          <p:nvPr/>
        </p:nvSpPr>
        <p:spPr bwMode="auto">
          <a:xfrm>
            <a:off x="2007403" y="3271931"/>
            <a:ext cx="229893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fr-FR" sz="1200" b="1" dirty="0">
                <a:latin typeface="+mn-lt"/>
              </a:rPr>
              <a:t>Viral multiplication </a:t>
            </a:r>
            <a:r>
              <a:rPr lang="fr-FR" sz="1200" b="1" dirty="0" err="1">
                <a:latin typeface="+mn-lt"/>
              </a:rPr>
              <a:t>under</a:t>
            </a:r>
            <a:r>
              <a:rPr lang="fr-FR" sz="1200" b="1" dirty="0">
                <a:latin typeface="+mn-lt"/>
              </a:rPr>
              <a:t> MEM</a:t>
            </a:r>
          </a:p>
          <a:p>
            <a:r>
              <a:rPr lang="fr-FR" sz="1200" b="1" dirty="0">
                <a:solidFill>
                  <a:srgbClr val="000000"/>
                </a:solidFill>
                <a:latin typeface="+mn-lt"/>
              </a:rPr>
              <a:t>                          +</a:t>
            </a:r>
            <a:endParaRPr lang="en-US" sz="1200" b="1" dirty="0">
              <a:solidFill>
                <a:srgbClr val="000000"/>
              </a:solidFill>
              <a:latin typeface="+mn-lt"/>
            </a:endParaRPr>
          </a:p>
          <a:p>
            <a:pPr algn="l"/>
            <a:r>
              <a:rPr lang="fr-FR" sz="1200" b="1" dirty="0">
                <a:solidFill>
                  <a:srgbClr val="FFFFFF"/>
                </a:solidFill>
                <a:latin typeface="+mn-lt"/>
              </a:rPr>
              <a:t>                    </a:t>
            </a:r>
            <a:r>
              <a:rPr lang="fr-FR" sz="1200" b="1" dirty="0">
                <a:latin typeface="+mn-lt"/>
              </a:rPr>
              <a:t>Horse </a:t>
            </a:r>
            <a:r>
              <a:rPr lang="fr-FR" sz="1200" b="1" dirty="0" err="1">
                <a:latin typeface="+mn-lt"/>
              </a:rPr>
              <a:t>blood</a:t>
            </a:r>
            <a:r>
              <a:rPr lang="fr-FR" sz="1200" b="1" dirty="0">
                <a:latin typeface="+mn-lt"/>
              </a:rPr>
              <a:t> </a:t>
            </a:r>
          </a:p>
        </p:txBody>
      </p:sp>
      <p:sp>
        <p:nvSpPr>
          <p:cNvPr id="17" name="ZoneTexte 16"/>
          <p:cNvSpPr txBox="1"/>
          <p:nvPr/>
        </p:nvSpPr>
        <p:spPr bwMode="auto">
          <a:xfrm>
            <a:off x="4402182" y="3043953"/>
            <a:ext cx="182880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fr-FR" sz="1200" b="1" dirty="0" err="1">
                <a:latin typeface="+mn-lt"/>
              </a:rPr>
              <a:t>Vero</a:t>
            </a:r>
            <a:r>
              <a:rPr lang="fr-FR" sz="1200" b="1" dirty="0">
                <a:latin typeface="+mn-lt"/>
              </a:rPr>
              <a:t> </a:t>
            </a:r>
            <a:r>
              <a:rPr lang="fr-FR" sz="1200" b="1" dirty="0" err="1">
                <a:latin typeface="+mn-lt"/>
              </a:rPr>
              <a:t>cells</a:t>
            </a:r>
            <a:endParaRPr lang="fr-FR" sz="1200" b="1" dirty="0">
              <a:latin typeface="+mn-lt"/>
            </a:endParaRPr>
          </a:p>
          <a:p>
            <a:pPr algn="ctr"/>
            <a:r>
              <a:rPr lang="fr-FR" sz="1200" b="1" dirty="0">
                <a:solidFill>
                  <a:srgbClr val="000000"/>
                </a:solidFill>
                <a:latin typeface="+mn-lt"/>
              </a:rPr>
              <a:t>+</a:t>
            </a:r>
            <a:r>
              <a:rPr lang="fr-FR" sz="1200" b="1" dirty="0">
                <a:solidFill>
                  <a:srgbClr val="FFFFFF"/>
                </a:solidFill>
                <a:latin typeface="+mn-lt"/>
              </a:rPr>
              <a:t> </a:t>
            </a:r>
          </a:p>
          <a:p>
            <a:pPr algn="ctr"/>
            <a:r>
              <a:rPr lang="fr-FR" sz="1200" b="1" dirty="0">
                <a:latin typeface="+mn-lt"/>
              </a:rPr>
              <a:t>Lactalbumine </a:t>
            </a:r>
            <a:r>
              <a:rPr lang="fr-FR" sz="1200" b="1" dirty="0" err="1">
                <a:latin typeface="+mn-lt"/>
              </a:rPr>
              <a:t>sacharose</a:t>
            </a:r>
            <a:r>
              <a:rPr lang="fr-FR" sz="1200" b="1" dirty="0">
                <a:latin typeface="+mn-lt"/>
              </a:rPr>
              <a:t>  </a:t>
            </a:r>
          </a:p>
        </p:txBody>
      </p:sp>
      <p:sp>
        <p:nvSpPr>
          <p:cNvPr id="19" name="ZoneTexte 18"/>
          <p:cNvSpPr txBox="1"/>
          <p:nvPr/>
        </p:nvSpPr>
        <p:spPr bwMode="auto">
          <a:xfrm>
            <a:off x="6635932" y="3265844"/>
            <a:ext cx="182880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fr-FR" sz="1200" b="1" dirty="0" err="1">
                <a:latin typeface="+mn-lt"/>
              </a:rPr>
              <a:t>Repartition</a:t>
            </a:r>
            <a:r>
              <a:rPr lang="fr-FR" sz="1200" b="1" dirty="0">
                <a:latin typeface="+mn-lt"/>
              </a:rPr>
              <a:t> for 2 ml/</a:t>
            </a:r>
            <a:r>
              <a:rPr lang="fr-FR" sz="1200" b="1" dirty="0" err="1">
                <a:latin typeface="+mn-lt"/>
              </a:rPr>
              <a:t>vial</a:t>
            </a:r>
            <a:endParaRPr lang="fr-FR" sz="1200" b="1" dirty="0">
              <a:latin typeface="+mn-lt"/>
            </a:endParaRPr>
          </a:p>
        </p:txBody>
      </p:sp>
      <p:sp>
        <p:nvSpPr>
          <p:cNvPr id="20" name="ZoneTexte 19"/>
          <p:cNvSpPr txBox="1"/>
          <p:nvPr/>
        </p:nvSpPr>
        <p:spPr bwMode="auto">
          <a:xfrm>
            <a:off x="9198717" y="2210026"/>
            <a:ext cx="214566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fr-FR" sz="1200" b="1" dirty="0" err="1">
                <a:latin typeface="+mn-lt"/>
              </a:rPr>
              <a:t>Freezing</a:t>
            </a:r>
            <a:r>
              <a:rPr lang="fr-FR" sz="1200" b="1" dirty="0">
                <a:latin typeface="+mn-lt"/>
              </a:rPr>
              <a:t> – </a:t>
            </a:r>
            <a:r>
              <a:rPr lang="fr-FR" sz="1200" b="1" dirty="0" err="1">
                <a:latin typeface="+mn-lt"/>
              </a:rPr>
              <a:t>drying</a:t>
            </a:r>
            <a:r>
              <a:rPr lang="fr-FR" sz="1200" b="1" dirty="0">
                <a:latin typeface="+mn-lt"/>
              </a:rPr>
              <a:t>  63 </a:t>
            </a:r>
            <a:r>
              <a:rPr lang="fr-FR" sz="1200" b="1" dirty="0" err="1">
                <a:latin typeface="+mn-lt"/>
              </a:rPr>
              <a:t>hours</a:t>
            </a:r>
            <a:endParaRPr lang="fr-FR" sz="1200" b="1" dirty="0">
              <a:latin typeface="+mn-lt"/>
            </a:endParaRPr>
          </a:p>
        </p:txBody>
      </p:sp>
      <p:sp>
        <p:nvSpPr>
          <p:cNvPr id="21" name="ZoneTexte 20"/>
          <p:cNvSpPr txBox="1"/>
          <p:nvPr/>
        </p:nvSpPr>
        <p:spPr bwMode="auto">
          <a:xfrm>
            <a:off x="755098" y="5525845"/>
            <a:ext cx="8258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fr-FR" sz="1200" b="1" dirty="0" err="1">
                <a:latin typeface="+mn-lt"/>
              </a:rPr>
              <a:t>Vero</a:t>
            </a:r>
            <a:r>
              <a:rPr lang="fr-FR" sz="1200" b="1" dirty="0">
                <a:latin typeface="+mn-lt"/>
              </a:rPr>
              <a:t> </a:t>
            </a:r>
            <a:r>
              <a:rPr lang="fr-FR" sz="1200" b="1" dirty="0" err="1">
                <a:latin typeface="+mn-lt"/>
              </a:rPr>
              <a:t>cells</a:t>
            </a:r>
            <a:endParaRPr lang="fr-FR" sz="1200" b="1" dirty="0">
              <a:latin typeface="+mn-lt"/>
            </a:endParaRPr>
          </a:p>
        </p:txBody>
      </p:sp>
      <p:sp>
        <p:nvSpPr>
          <p:cNvPr id="22" name="ZoneTexte 21"/>
          <p:cNvSpPr txBox="1"/>
          <p:nvPr/>
        </p:nvSpPr>
        <p:spPr bwMode="auto">
          <a:xfrm>
            <a:off x="2315466" y="5585839"/>
            <a:ext cx="15689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fr-FR" sz="1200" b="1" dirty="0" err="1">
                <a:latin typeface="+mn-lt"/>
              </a:rPr>
              <a:t>Cytopatogenic</a:t>
            </a:r>
            <a:r>
              <a:rPr lang="fr-FR" sz="1200" b="1" dirty="0">
                <a:latin typeface="+mn-lt"/>
              </a:rPr>
              <a:t> </a:t>
            </a:r>
            <a:r>
              <a:rPr lang="fr-FR" sz="1200" b="1" dirty="0" err="1">
                <a:latin typeface="+mn-lt"/>
              </a:rPr>
              <a:t>effect</a:t>
            </a:r>
            <a:endParaRPr lang="fr-FR" sz="1200" b="1" dirty="0">
              <a:latin typeface="+mn-lt"/>
            </a:endParaRPr>
          </a:p>
        </p:txBody>
      </p:sp>
      <p:sp>
        <p:nvSpPr>
          <p:cNvPr id="23" name="ZoneTexte 22"/>
          <p:cNvSpPr txBox="1"/>
          <p:nvPr/>
        </p:nvSpPr>
        <p:spPr bwMode="auto">
          <a:xfrm>
            <a:off x="4790509" y="5615211"/>
            <a:ext cx="134903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fr-FR" sz="1200" b="1" dirty="0">
                <a:latin typeface="+mn-lt"/>
              </a:rPr>
              <a:t>Vaccine </a:t>
            </a:r>
            <a:r>
              <a:rPr lang="fr-FR" sz="1200" b="1" dirty="0" err="1">
                <a:latin typeface="+mn-lt"/>
              </a:rPr>
              <a:t>liquid</a:t>
            </a:r>
            <a:endParaRPr lang="fr-FR" sz="1200" b="1" dirty="0">
              <a:latin typeface="+mn-lt"/>
            </a:endParaRPr>
          </a:p>
        </p:txBody>
      </p:sp>
      <p:sp>
        <p:nvSpPr>
          <p:cNvPr id="24" name="ZoneTexte 23"/>
          <p:cNvSpPr txBox="1"/>
          <p:nvPr/>
        </p:nvSpPr>
        <p:spPr bwMode="auto">
          <a:xfrm>
            <a:off x="7162796" y="5578398"/>
            <a:ext cx="13526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fr-FR" sz="1200" b="1" dirty="0">
                <a:latin typeface="+mn-lt"/>
              </a:rPr>
              <a:t>Vaccine </a:t>
            </a:r>
            <a:r>
              <a:rPr lang="fr-FR" sz="1200" b="1" dirty="0" err="1">
                <a:latin typeface="+mn-lt"/>
              </a:rPr>
              <a:t>vials</a:t>
            </a:r>
            <a:r>
              <a:rPr lang="fr-FR" sz="1200" b="1" dirty="0">
                <a:latin typeface="+mn-lt"/>
              </a:rPr>
              <a:t> </a:t>
            </a:r>
          </a:p>
        </p:txBody>
      </p:sp>
      <p:sp>
        <p:nvSpPr>
          <p:cNvPr id="25" name="ZoneTexte 24"/>
          <p:cNvSpPr txBox="1"/>
          <p:nvPr/>
        </p:nvSpPr>
        <p:spPr bwMode="auto">
          <a:xfrm>
            <a:off x="9794689" y="5525845"/>
            <a:ext cx="13526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fr-FR" sz="1200" b="1" dirty="0">
                <a:latin typeface="+mn-lt"/>
              </a:rPr>
              <a:t>Lyophilisation</a:t>
            </a:r>
          </a:p>
        </p:txBody>
      </p:sp>
    </p:spTree>
    <p:extLst>
      <p:ext uri="{BB962C8B-B14F-4D97-AF65-F5344CB8AC3E}">
        <p14:creationId xmlns:p14="http://schemas.microsoft.com/office/powerpoint/2010/main" val="25733685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Logo of IFAD">
            <a:extLst>
              <a:ext uri="{FF2B5EF4-FFF2-40B4-BE49-F238E27FC236}">
                <a16:creationId xmlns:a16="http://schemas.microsoft.com/office/drawing/2014/main" id="{979B6697-2581-676D-E862-7DB02F4054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643" b="11765"/>
          <a:stretch/>
        </p:blipFill>
        <p:spPr bwMode="auto">
          <a:xfrm>
            <a:off x="9280377" y="6070465"/>
            <a:ext cx="1028625" cy="62146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a:extLst>
              <a:ext uri="{FF2B5EF4-FFF2-40B4-BE49-F238E27FC236}">
                <a16:creationId xmlns:a16="http://schemas.microsoft.com/office/drawing/2014/main" id="{F0EB8739-8E5C-1DCA-BA29-9C2132183EF3}"/>
              </a:ext>
            </a:extLst>
          </p:cNvPr>
          <p:cNvPicPr>
            <a:picLocks noChangeAspect="1"/>
          </p:cNvPicPr>
          <p:nvPr/>
        </p:nvPicPr>
        <p:blipFill rotWithShape="1">
          <a:blip r:embed="rId4"/>
          <a:srcRect l="24679" t="35543" r="26655" b="13505"/>
          <a:stretch/>
        </p:blipFill>
        <p:spPr>
          <a:xfrm>
            <a:off x="7939782" y="6156642"/>
            <a:ext cx="759495" cy="548640"/>
          </a:xfrm>
          <a:prstGeom prst="rect">
            <a:avLst/>
          </a:prstGeom>
        </p:spPr>
      </p:pic>
      <p:pic>
        <p:nvPicPr>
          <p:cNvPr id="2" name="Picture 1" descr="A picture containing text, plant, vector graphics&#10;&#10;Description automatically generated">
            <a:extLst>
              <a:ext uri="{FF2B5EF4-FFF2-40B4-BE49-F238E27FC236}">
                <a16:creationId xmlns:a16="http://schemas.microsoft.com/office/drawing/2014/main" id="{275AE37E-5F51-E4EF-0736-F86C78BED0D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802286"/>
            <a:ext cx="925634" cy="925634"/>
          </a:xfrm>
          <a:prstGeom prst="rect">
            <a:avLst/>
          </a:prstGeom>
        </p:spPr>
      </p:pic>
      <p:pic>
        <p:nvPicPr>
          <p:cNvPr id="3" name="Picture 2">
            <a:extLst>
              <a:ext uri="{FF2B5EF4-FFF2-40B4-BE49-F238E27FC236}">
                <a16:creationId xmlns:a16="http://schemas.microsoft.com/office/drawing/2014/main" id="{4A799D18-2CB2-73E5-9211-356DC36BB44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60736" y="-13308"/>
            <a:ext cx="1230132" cy="1230132"/>
          </a:xfrm>
          <a:prstGeom prst="rect">
            <a:avLst/>
          </a:prstGeom>
        </p:spPr>
      </p:pic>
      <p:sp>
        <p:nvSpPr>
          <p:cNvPr id="4" name="ZoneTexte 3"/>
          <p:cNvSpPr txBox="1"/>
          <p:nvPr/>
        </p:nvSpPr>
        <p:spPr bwMode="auto">
          <a:xfrm>
            <a:off x="4353088" y="2287246"/>
            <a:ext cx="2926080" cy="70788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rtlCol="0">
            <a:spAutoFit/>
          </a:bodyPr>
          <a:lstStyle/>
          <a:p>
            <a:pPr algn="ctr"/>
            <a:r>
              <a:rPr lang="fr-FR" sz="2000" dirty="0" err="1">
                <a:latin typeface="+mn-lt"/>
              </a:rPr>
              <a:t>Inte</a:t>
            </a:r>
            <a:r>
              <a:rPr lang="fr-FR" sz="2000" dirty="0" err="1">
                <a:solidFill>
                  <a:schemeClr val="tx2"/>
                </a:solidFill>
                <a:latin typeface="+mn-lt"/>
              </a:rPr>
              <a:t>rnal</a:t>
            </a:r>
            <a:r>
              <a:rPr lang="fr-FR" sz="2000" dirty="0">
                <a:solidFill>
                  <a:schemeClr val="tx2"/>
                </a:solidFill>
                <a:latin typeface="+mn-lt"/>
              </a:rPr>
              <a:t> </a:t>
            </a:r>
            <a:r>
              <a:rPr lang="fr-FR" sz="2000" dirty="0" err="1">
                <a:latin typeface="+mn-lt"/>
              </a:rPr>
              <a:t>Quality</a:t>
            </a:r>
            <a:r>
              <a:rPr lang="fr-FR" sz="2000" dirty="0">
                <a:latin typeface="+mn-lt"/>
              </a:rPr>
              <a:t>  LCV Control </a:t>
            </a:r>
          </a:p>
        </p:txBody>
      </p:sp>
      <p:sp>
        <p:nvSpPr>
          <p:cNvPr id="10" name="ZoneTexte 9"/>
          <p:cNvSpPr txBox="1"/>
          <p:nvPr/>
        </p:nvSpPr>
        <p:spPr bwMode="auto">
          <a:xfrm>
            <a:off x="4353088" y="4465018"/>
            <a:ext cx="2926080" cy="70788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rtlCol="0">
            <a:spAutoFit/>
          </a:bodyPr>
          <a:lstStyle/>
          <a:p>
            <a:pPr algn="ctr"/>
            <a:r>
              <a:rPr lang="fr-FR" sz="2000" dirty="0">
                <a:latin typeface="+mn-lt"/>
              </a:rPr>
              <a:t>External </a:t>
            </a:r>
            <a:r>
              <a:rPr lang="fr-FR" sz="2000" dirty="0" err="1">
                <a:latin typeface="+mn-lt"/>
              </a:rPr>
              <a:t>Quality</a:t>
            </a:r>
            <a:endParaRPr lang="fr-FR" sz="2000" dirty="0">
              <a:latin typeface="+mn-lt"/>
            </a:endParaRPr>
          </a:p>
          <a:p>
            <a:pPr algn="ctr"/>
            <a:r>
              <a:rPr lang="fr-FR" sz="2000" dirty="0">
                <a:latin typeface="+mn-lt"/>
              </a:rPr>
              <a:t>Control PANVAC</a:t>
            </a:r>
          </a:p>
        </p:txBody>
      </p:sp>
      <p:sp>
        <p:nvSpPr>
          <p:cNvPr id="11" name="ZoneTexte 10"/>
          <p:cNvSpPr txBox="1"/>
          <p:nvPr/>
        </p:nvSpPr>
        <p:spPr bwMode="auto">
          <a:xfrm>
            <a:off x="7664188" y="1519893"/>
            <a:ext cx="3424977" cy="409342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rtlCol="0">
            <a:spAutoFit/>
          </a:bodyPr>
          <a:lstStyle/>
          <a:p>
            <a:pPr algn="l"/>
            <a:r>
              <a:rPr lang="fr-FR" sz="2000" b="1" dirty="0">
                <a:latin typeface="+mn-lt"/>
              </a:rPr>
              <a:t>TESTS CONDUCTED</a:t>
            </a:r>
          </a:p>
          <a:p>
            <a:pPr algn="l"/>
            <a:r>
              <a:rPr lang="fr-FR" sz="2000" dirty="0">
                <a:latin typeface="+mn-lt"/>
              </a:rPr>
              <a:t>1- STERILITY</a:t>
            </a:r>
          </a:p>
          <a:p>
            <a:pPr marL="342900" indent="-342900" algn="l">
              <a:buFont typeface="Wingdings" panose="05000000000000000000" pitchFamily="2" charset="2"/>
              <a:buChar char="q"/>
            </a:pPr>
            <a:r>
              <a:rPr lang="fr-FR" sz="2000" dirty="0" err="1">
                <a:latin typeface="+mn-lt"/>
              </a:rPr>
              <a:t>Bacteria</a:t>
            </a:r>
            <a:endParaRPr lang="fr-FR" sz="2000" dirty="0">
              <a:latin typeface="+mn-lt"/>
            </a:endParaRPr>
          </a:p>
          <a:p>
            <a:pPr marL="342900" indent="-342900" algn="l">
              <a:buFont typeface="Wingdings" panose="05000000000000000000" pitchFamily="2" charset="2"/>
              <a:buChar char="q"/>
            </a:pPr>
            <a:r>
              <a:rPr lang="fr-FR" sz="2000" dirty="0" err="1">
                <a:latin typeface="+mn-lt"/>
              </a:rPr>
              <a:t>Bacteria</a:t>
            </a:r>
            <a:r>
              <a:rPr lang="fr-FR" sz="2000" dirty="0">
                <a:latin typeface="+mn-lt"/>
              </a:rPr>
              <a:t>/</a:t>
            </a:r>
            <a:r>
              <a:rPr lang="fr-FR" sz="2000" dirty="0" err="1">
                <a:latin typeface="+mn-lt"/>
              </a:rPr>
              <a:t>fungi</a:t>
            </a:r>
            <a:endParaRPr lang="fr-FR" sz="2000" dirty="0">
              <a:latin typeface="+mn-lt"/>
            </a:endParaRPr>
          </a:p>
          <a:p>
            <a:pPr marL="342900" indent="-342900" algn="l">
              <a:buFont typeface="Wingdings" panose="05000000000000000000" pitchFamily="2" charset="2"/>
              <a:buChar char="q"/>
            </a:pPr>
            <a:r>
              <a:rPr lang="fr-FR" sz="2000" dirty="0" err="1">
                <a:latin typeface="+mn-lt"/>
              </a:rPr>
              <a:t>Mycoplasma</a:t>
            </a:r>
            <a:r>
              <a:rPr lang="fr-FR" sz="2000" dirty="0">
                <a:latin typeface="+mn-lt"/>
              </a:rPr>
              <a:t> contamination</a:t>
            </a:r>
          </a:p>
          <a:p>
            <a:pPr marL="342900" indent="-342900" algn="l">
              <a:buFont typeface="Wingdings" panose="05000000000000000000" pitchFamily="2" charset="2"/>
              <a:buChar char="q"/>
            </a:pPr>
            <a:r>
              <a:rPr lang="fr-FR" sz="2000" dirty="0">
                <a:latin typeface="+mn-lt"/>
              </a:rPr>
              <a:t>BVD </a:t>
            </a:r>
            <a:r>
              <a:rPr lang="fr-FR" sz="2000" dirty="0" err="1">
                <a:latin typeface="+mn-lt"/>
              </a:rPr>
              <a:t>contaminatio</a:t>
            </a:r>
            <a:endParaRPr lang="fr-FR" sz="2000" dirty="0">
              <a:latin typeface="+mn-lt"/>
            </a:endParaRPr>
          </a:p>
          <a:p>
            <a:pPr algn="l"/>
            <a:r>
              <a:rPr lang="fr-FR" sz="2000" dirty="0">
                <a:latin typeface="+mn-lt"/>
              </a:rPr>
              <a:t>2- SAFETY</a:t>
            </a:r>
          </a:p>
          <a:p>
            <a:pPr algn="l"/>
            <a:r>
              <a:rPr lang="fr-FR" sz="2000" dirty="0">
                <a:latin typeface="+mn-lt"/>
              </a:rPr>
              <a:t>3-POTENCY</a:t>
            </a:r>
          </a:p>
          <a:p>
            <a:pPr algn="l"/>
            <a:r>
              <a:rPr lang="fr-FR" sz="2000" dirty="0">
                <a:latin typeface="+mn-lt"/>
              </a:rPr>
              <a:t>4-IDENTITY</a:t>
            </a:r>
          </a:p>
          <a:p>
            <a:pPr algn="l"/>
            <a:r>
              <a:rPr lang="fr-FR" sz="2000" dirty="0">
                <a:latin typeface="+mn-lt"/>
              </a:rPr>
              <a:t>5-STABILITY</a:t>
            </a:r>
          </a:p>
          <a:p>
            <a:pPr marL="342900" indent="-342900" algn="l">
              <a:buFont typeface="Wingdings" panose="05000000000000000000" pitchFamily="2" charset="2"/>
              <a:buChar char="q"/>
            </a:pPr>
            <a:r>
              <a:rPr lang="fr-FR" sz="2000" dirty="0" err="1">
                <a:latin typeface="+mn-lt"/>
              </a:rPr>
              <a:t>Vaccum</a:t>
            </a:r>
            <a:endParaRPr lang="fr-FR" sz="2000" dirty="0">
              <a:latin typeface="+mn-lt"/>
            </a:endParaRPr>
          </a:p>
          <a:p>
            <a:pPr marL="342900" indent="-342900" algn="l">
              <a:buFont typeface="Wingdings" panose="05000000000000000000" pitchFamily="2" charset="2"/>
              <a:buChar char="q"/>
            </a:pPr>
            <a:r>
              <a:rPr lang="fr-FR" sz="2000" dirty="0" err="1">
                <a:latin typeface="+mn-lt"/>
              </a:rPr>
              <a:t>Residual</a:t>
            </a:r>
            <a:r>
              <a:rPr lang="fr-FR" sz="2000" dirty="0">
                <a:latin typeface="+mn-lt"/>
              </a:rPr>
              <a:t> </a:t>
            </a:r>
            <a:r>
              <a:rPr lang="fr-FR" sz="2000" dirty="0" err="1">
                <a:latin typeface="+mn-lt"/>
              </a:rPr>
              <a:t>Moisture</a:t>
            </a:r>
            <a:endParaRPr lang="fr-FR" sz="2000" dirty="0">
              <a:latin typeface="+mn-lt"/>
            </a:endParaRPr>
          </a:p>
          <a:p>
            <a:pPr algn="l"/>
            <a:r>
              <a:rPr lang="fr-FR" sz="2000" dirty="0">
                <a:latin typeface="+mn-lt"/>
              </a:rPr>
              <a:t> </a:t>
            </a:r>
          </a:p>
        </p:txBody>
      </p:sp>
      <p:pic>
        <p:nvPicPr>
          <p:cNvPr id="13" name="Picture 2" descr="D:\Dossier ILRI\Photos vaccin ILRI\DSCN0843.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1786" y="1519893"/>
            <a:ext cx="3230111" cy="3784941"/>
          </a:xfrm>
          <a:prstGeom prst="rect">
            <a:avLst/>
          </a:prstGeom>
          <a:noFill/>
          <a:extLst>
            <a:ext uri="{909E8E84-426E-40DD-AFC4-6F175D3DCCD1}">
              <a14:hiddenFill xmlns:a14="http://schemas.microsoft.com/office/drawing/2010/main">
                <a:solidFill>
                  <a:srgbClr val="FFFFFF"/>
                </a:solidFill>
              </a14:hiddenFill>
            </a:ext>
          </a:extLst>
        </p:spPr>
      </p:pic>
      <p:sp>
        <p:nvSpPr>
          <p:cNvPr id="12" name="Flèche vers le bas 11"/>
          <p:cNvSpPr/>
          <p:nvPr/>
        </p:nvSpPr>
        <p:spPr>
          <a:xfrm>
            <a:off x="5623342" y="3200779"/>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451785" y="87313"/>
            <a:ext cx="10028645"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fr-FR" altLang="x-none" dirty="0">
                <a:solidFill>
                  <a:srgbClr val="712C3D"/>
                </a:solidFill>
              </a:rPr>
              <a:t>Vaccine </a:t>
            </a:r>
            <a:r>
              <a:rPr lang="fr-FR" altLang="x-none" dirty="0" err="1">
                <a:solidFill>
                  <a:srgbClr val="712C3D"/>
                </a:solidFill>
              </a:rPr>
              <a:t>quality</a:t>
            </a:r>
            <a:r>
              <a:rPr lang="fr-FR" altLang="x-none" dirty="0">
                <a:solidFill>
                  <a:srgbClr val="712C3D"/>
                </a:solidFill>
              </a:rPr>
              <a:t> control</a:t>
            </a:r>
            <a:endParaRPr lang="en-US" altLang="x-none" dirty="0">
              <a:solidFill>
                <a:srgbClr val="712C3D"/>
              </a:solidFill>
            </a:endParaRPr>
          </a:p>
        </p:txBody>
      </p:sp>
    </p:spTree>
    <p:extLst>
      <p:ext uri="{BB962C8B-B14F-4D97-AF65-F5344CB8AC3E}">
        <p14:creationId xmlns:p14="http://schemas.microsoft.com/office/powerpoint/2010/main" val="2573368582"/>
      </p:ext>
    </p:extLst>
  </p:cSld>
  <p:clrMapOvr>
    <a:masterClrMapping/>
  </p:clrMapOvr>
</p:sld>
</file>

<file path=ppt/theme/theme1.xml><?xml version="1.0" encoding="utf-8"?>
<a:theme xmlns:a="http://schemas.openxmlformats.org/drawingml/2006/main" name="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  Read-Only" id="{67C61EE9-E88D-4F7E-9462-2AF102803C1B}" vid="{5B8A186B-13A0-4843-B71D-E391B8CF91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Formative Research</Template>
  <TotalTime>0</TotalTime>
  <Words>3133</Words>
  <Application>Microsoft Office PowerPoint</Application>
  <PresentationFormat>Widescreen</PresentationFormat>
  <Paragraphs>311</Paragraphs>
  <Slides>19</Slides>
  <Notes>16</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19</vt:i4>
      </vt:variant>
    </vt:vector>
  </HeadingPairs>
  <TitlesOfParts>
    <vt:vector size="27" baseType="lpstr">
      <vt:lpstr>Arial</vt:lpstr>
      <vt:lpstr>Calibri</vt:lpstr>
      <vt:lpstr>Calibri Light</vt:lpstr>
      <vt:lpstr>Candara</vt:lpstr>
      <vt:lpstr>Courier New</vt:lpstr>
      <vt:lpstr>Wingdings</vt:lpstr>
      <vt:lpstr>ilri_powerpoint_template_apr2013</vt:lpstr>
      <vt:lpstr>Office Theme</vt:lpstr>
      <vt:lpstr>Evaluation of a candidate thermotolerant vaccine against peste des petits ruminants in Mali</vt:lpstr>
      <vt:lpstr>PPR eradication challenges </vt:lpstr>
      <vt:lpstr>What tools are available to control PPR? </vt:lpstr>
      <vt:lpstr>Opportunities for a thermotolerant vaccine</vt:lpstr>
      <vt:lpstr>Cold chain requirements for the current vaccine at LCV</vt:lpstr>
      <vt:lpstr>A public-private partnership to produce PPR thermotolerant vaccines</vt:lpstr>
      <vt:lpstr>What tools are available in Mali to control PPR?</vt:lpstr>
      <vt:lpstr>How do we produce the ILRI candidate thermotolerant vaccine?</vt:lpstr>
      <vt:lpstr>Vaccine quality control</vt:lpstr>
      <vt:lpstr>Thermostability tests in the laboratory</vt:lpstr>
      <vt:lpstr>ILRI thermotolerant vaccine quality control</vt:lpstr>
      <vt:lpstr>Thermostability tests in the laboratory</vt:lpstr>
      <vt:lpstr>Thermostability tests in the laboratory</vt:lpstr>
      <vt:lpstr>Thermostability tests in the laboratory</vt:lpstr>
      <vt:lpstr>PowerPoint Presentation</vt:lpstr>
      <vt:lpstr>Thermostability tests in the field</vt:lpstr>
      <vt:lpstr>Next steps (2023)</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2022-12-13T12:40:15Z</dcterms:created>
  <dcterms:modified xsi:type="dcterms:W3CDTF">2022-12-16T12:02:36Z</dcterms:modified>
</cp:coreProperties>
</file>