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313" r:id="rId3"/>
    <p:sldId id="301" r:id="rId4"/>
    <p:sldId id="334" r:id="rId5"/>
    <p:sldId id="315" r:id="rId6"/>
    <p:sldId id="303" r:id="rId7"/>
    <p:sldId id="316" r:id="rId8"/>
    <p:sldId id="338" r:id="rId9"/>
    <p:sldId id="339" r:id="rId10"/>
    <p:sldId id="336" r:id="rId11"/>
    <p:sldId id="337" r:id="rId12"/>
    <p:sldId id="335" r:id="rId13"/>
    <p:sldId id="340" r:id="rId14"/>
    <p:sldId id="341" r:id="rId15"/>
    <p:sldId id="332" r:id="rId16"/>
    <p:sldId id="317" r:id="rId17"/>
    <p:sldId id="2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25E115-3D43-499B-B65B-FCD351D5D24C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76FFA6-8D45-4FF1-BFC2-19D661B60B5A}">
      <dgm:prSet phldrT="[Text]"/>
      <dgm:spPr/>
      <dgm:t>
        <a:bodyPr/>
        <a:lstStyle/>
        <a:p>
          <a:r>
            <a:rPr lang="en-US" dirty="0"/>
            <a:t>Donkey Health and Welfare </a:t>
          </a:r>
        </a:p>
      </dgm:t>
    </dgm:pt>
    <dgm:pt modelId="{13E70884-40BE-4F1A-B077-C3D4CEB45F90}" type="parTrans" cxnId="{81D92EB6-4BB4-44B9-976B-D48ABF6B3E20}">
      <dgm:prSet/>
      <dgm:spPr/>
      <dgm:t>
        <a:bodyPr/>
        <a:lstStyle/>
        <a:p>
          <a:endParaRPr lang="en-US"/>
        </a:p>
      </dgm:t>
    </dgm:pt>
    <dgm:pt modelId="{29CFFC04-9ACE-4B0A-B77F-7C338D5A7312}" type="sibTrans" cxnId="{81D92EB6-4BB4-44B9-976B-D48ABF6B3E20}">
      <dgm:prSet/>
      <dgm:spPr/>
      <dgm:t>
        <a:bodyPr/>
        <a:lstStyle/>
        <a:p>
          <a:endParaRPr lang="en-US"/>
        </a:p>
      </dgm:t>
    </dgm:pt>
    <dgm:pt modelId="{1885097C-6DE0-4702-AA49-8FA396EDE393}">
      <dgm:prSet phldrT="[Text]"/>
      <dgm:spPr/>
      <dgm:t>
        <a:bodyPr/>
        <a:lstStyle/>
        <a:p>
          <a:r>
            <a:rPr lang="en-US" dirty="0"/>
            <a:t>Community Partnership and Education </a:t>
          </a:r>
        </a:p>
      </dgm:t>
    </dgm:pt>
    <dgm:pt modelId="{747D7B10-6E12-4F30-A32B-7907B62949D8}" type="parTrans" cxnId="{5F94F8DD-4188-436D-A89E-BAEBB35FE4AD}">
      <dgm:prSet/>
      <dgm:spPr/>
      <dgm:t>
        <a:bodyPr/>
        <a:lstStyle/>
        <a:p>
          <a:endParaRPr lang="en-US"/>
        </a:p>
      </dgm:t>
    </dgm:pt>
    <dgm:pt modelId="{3E8A603D-5391-4671-9EA5-8912B79E31E3}" type="sibTrans" cxnId="{5F94F8DD-4188-436D-A89E-BAEBB35FE4AD}">
      <dgm:prSet/>
      <dgm:spPr/>
      <dgm:t>
        <a:bodyPr/>
        <a:lstStyle/>
        <a:p>
          <a:endParaRPr lang="en-US"/>
        </a:p>
      </dgm:t>
    </dgm:pt>
    <dgm:pt modelId="{380CE042-3BCF-42FE-A0E8-EAF2FD72154C}">
      <dgm:prSet phldrT="[Text]"/>
      <dgm:spPr/>
      <dgm:t>
        <a:bodyPr/>
        <a:lstStyle/>
        <a:p>
          <a:r>
            <a:rPr lang="en-US" dirty="0"/>
            <a:t>School Animal Welfare Education</a:t>
          </a:r>
        </a:p>
      </dgm:t>
    </dgm:pt>
    <dgm:pt modelId="{4D66FAE2-6084-400B-92DA-9F852C9E01EF}" type="parTrans" cxnId="{3BC6E4E4-8268-442A-86FB-A846AA69F491}">
      <dgm:prSet/>
      <dgm:spPr/>
      <dgm:t>
        <a:bodyPr/>
        <a:lstStyle/>
        <a:p>
          <a:endParaRPr lang="en-US"/>
        </a:p>
      </dgm:t>
    </dgm:pt>
    <dgm:pt modelId="{CB82D338-19B9-42D3-A0C3-179469D0984A}" type="sibTrans" cxnId="{3BC6E4E4-8268-442A-86FB-A846AA69F491}">
      <dgm:prSet/>
      <dgm:spPr/>
      <dgm:t>
        <a:bodyPr/>
        <a:lstStyle/>
        <a:p>
          <a:endParaRPr lang="en-US"/>
        </a:p>
      </dgm:t>
    </dgm:pt>
    <dgm:pt modelId="{D8922662-6029-4942-B9CD-786D45AFD911}">
      <dgm:prSet phldrT="[Text]"/>
      <dgm:spPr/>
      <dgm:t>
        <a:bodyPr/>
        <a:lstStyle/>
        <a:p>
          <a:r>
            <a:rPr lang="en-US" dirty="0"/>
            <a:t>Harness Development</a:t>
          </a:r>
        </a:p>
      </dgm:t>
    </dgm:pt>
    <dgm:pt modelId="{68C0A487-11DE-425A-8A74-228B52148286}" type="parTrans" cxnId="{504D757D-8354-4FB0-8F04-DF5F659C1691}">
      <dgm:prSet/>
      <dgm:spPr/>
      <dgm:t>
        <a:bodyPr/>
        <a:lstStyle/>
        <a:p>
          <a:endParaRPr lang="en-US"/>
        </a:p>
      </dgm:t>
    </dgm:pt>
    <dgm:pt modelId="{C24BFA5F-D279-48DD-8CDC-B7E7AC6BE42F}" type="sibTrans" cxnId="{504D757D-8354-4FB0-8F04-DF5F659C1691}">
      <dgm:prSet/>
      <dgm:spPr/>
      <dgm:t>
        <a:bodyPr/>
        <a:lstStyle/>
        <a:p>
          <a:endParaRPr lang="en-US"/>
        </a:p>
      </dgm:t>
    </dgm:pt>
    <dgm:pt modelId="{9ED026DA-35CA-4D11-AC3C-76C2C6D770D5}" type="pres">
      <dgm:prSet presAssocID="{9F25E115-3D43-499B-B65B-FCD351D5D24C}" presName="Name0" presStyleCnt="0">
        <dgm:presLayoutVars>
          <dgm:chMax val="7"/>
          <dgm:dir/>
          <dgm:resizeHandles val="exact"/>
        </dgm:presLayoutVars>
      </dgm:prSet>
      <dgm:spPr/>
    </dgm:pt>
    <dgm:pt modelId="{69EF6153-36B5-4E26-BAEB-DCB1C89256FB}" type="pres">
      <dgm:prSet presAssocID="{9F25E115-3D43-499B-B65B-FCD351D5D24C}" presName="ellipse1" presStyleLbl="vennNode1" presStyleIdx="0" presStyleCnt="4" custScaleX="84056" custScaleY="75490" custLinFactNeighborX="27536" custLinFactNeighborY="-4546">
        <dgm:presLayoutVars>
          <dgm:bulletEnabled val="1"/>
        </dgm:presLayoutVars>
      </dgm:prSet>
      <dgm:spPr/>
    </dgm:pt>
    <dgm:pt modelId="{FC6308F5-1C4D-48DC-A712-212437528983}" type="pres">
      <dgm:prSet presAssocID="{9F25E115-3D43-499B-B65B-FCD351D5D24C}" presName="ellipse2" presStyleLbl="vennNode1" presStyleIdx="1" presStyleCnt="4" custScaleX="87240" custScaleY="79131" custLinFactNeighborX="-27098" custLinFactNeighborY="-15282">
        <dgm:presLayoutVars>
          <dgm:bulletEnabled val="1"/>
        </dgm:presLayoutVars>
      </dgm:prSet>
      <dgm:spPr/>
    </dgm:pt>
    <dgm:pt modelId="{0772D03F-44E5-4F09-9FD6-335016FDE078}" type="pres">
      <dgm:prSet presAssocID="{9F25E115-3D43-499B-B65B-FCD351D5D24C}" presName="ellipse3" presStyleLbl="vennNode1" presStyleIdx="2" presStyleCnt="4" custScaleX="79762" custScaleY="80289" custLinFactNeighborX="-14741" custLinFactNeighborY="-283">
        <dgm:presLayoutVars>
          <dgm:bulletEnabled val="1"/>
        </dgm:presLayoutVars>
      </dgm:prSet>
      <dgm:spPr/>
    </dgm:pt>
    <dgm:pt modelId="{E1749062-9AB6-41D4-ACBF-20486772E690}" type="pres">
      <dgm:prSet presAssocID="{9F25E115-3D43-499B-B65B-FCD351D5D24C}" presName="ellipse4" presStyleLbl="vennNode1" presStyleIdx="3" presStyleCnt="4" custScaleX="82836" custScaleY="78371" custLinFactNeighborX="-66804" custLinFactNeighborY="-12541">
        <dgm:presLayoutVars>
          <dgm:bulletEnabled val="1"/>
        </dgm:presLayoutVars>
      </dgm:prSet>
      <dgm:spPr/>
    </dgm:pt>
  </dgm:ptLst>
  <dgm:cxnLst>
    <dgm:cxn modelId="{BF3CE723-C2C0-481A-9405-2F9A6CDE30DB}" type="presOf" srcId="{D8922662-6029-4942-B9CD-786D45AFD911}" destId="{E1749062-9AB6-41D4-ACBF-20486772E690}" srcOrd="0" destOrd="0" presId="urn:microsoft.com/office/officeart/2005/8/layout/rings+Icon"/>
    <dgm:cxn modelId="{60207247-C833-4788-ACDA-BCB85BC47F1D}" type="presOf" srcId="{380CE042-3BCF-42FE-A0E8-EAF2FD72154C}" destId="{0772D03F-44E5-4F09-9FD6-335016FDE078}" srcOrd="0" destOrd="0" presId="urn:microsoft.com/office/officeart/2005/8/layout/rings+Icon"/>
    <dgm:cxn modelId="{504D757D-8354-4FB0-8F04-DF5F659C1691}" srcId="{9F25E115-3D43-499B-B65B-FCD351D5D24C}" destId="{D8922662-6029-4942-B9CD-786D45AFD911}" srcOrd="3" destOrd="0" parTransId="{68C0A487-11DE-425A-8A74-228B52148286}" sibTransId="{C24BFA5F-D279-48DD-8CDC-B7E7AC6BE42F}"/>
    <dgm:cxn modelId="{81D92EB6-4BB4-44B9-976B-D48ABF6B3E20}" srcId="{9F25E115-3D43-499B-B65B-FCD351D5D24C}" destId="{A376FFA6-8D45-4FF1-BFC2-19D661B60B5A}" srcOrd="0" destOrd="0" parTransId="{13E70884-40BE-4F1A-B077-C3D4CEB45F90}" sibTransId="{29CFFC04-9ACE-4B0A-B77F-7C338D5A7312}"/>
    <dgm:cxn modelId="{92150EBE-DE25-4B0D-8F27-A4DD414A72B3}" type="presOf" srcId="{1885097C-6DE0-4702-AA49-8FA396EDE393}" destId="{FC6308F5-1C4D-48DC-A712-212437528983}" srcOrd="0" destOrd="0" presId="urn:microsoft.com/office/officeart/2005/8/layout/rings+Icon"/>
    <dgm:cxn modelId="{1D8652C7-03C7-4568-8506-451E3D6D0805}" type="presOf" srcId="{A376FFA6-8D45-4FF1-BFC2-19D661B60B5A}" destId="{69EF6153-36B5-4E26-BAEB-DCB1C89256FB}" srcOrd="0" destOrd="0" presId="urn:microsoft.com/office/officeart/2005/8/layout/rings+Icon"/>
    <dgm:cxn modelId="{5F94F8DD-4188-436D-A89E-BAEBB35FE4AD}" srcId="{9F25E115-3D43-499B-B65B-FCD351D5D24C}" destId="{1885097C-6DE0-4702-AA49-8FA396EDE393}" srcOrd="1" destOrd="0" parTransId="{747D7B10-6E12-4F30-A32B-7907B62949D8}" sibTransId="{3E8A603D-5391-4671-9EA5-8912B79E31E3}"/>
    <dgm:cxn modelId="{5DEFACE1-DC74-4C59-B585-1451A385975C}" type="presOf" srcId="{9F25E115-3D43-499B-B65B-FCD351D5D24C}" destId="{9ED026DA-35CA-4D11-AC3C-76C2C6D770D5}" srcOrd="0" destOrd="0" presId="urn:microsoft.com/office/officeart/2005/8/layout/rings+Icon"/>
    <dgm:cxn modelId="{3BC6E4E4-8268-442A-86FB-A846AA69F491}" srcId="{9F25E115-3D43-499B-B65B-FCD351D5D24C}" destId="{380CE042-3BCF-42FE-A0E8-EAF2FD72154C}" srcOrd="2" destOrd="0" parTransId="{4D66FAE2-6084-400B-92DA-9F852C9E01EF}" sibTransId="{CB82D338-19B9-42D3-A0C3-179469D0984A}"/>
    <dgm:cxn modelId="{D3CA1379-FF85-4201-BA33-F352B1B9D0E6}" type="presParOf" srcId="{9ED026DA-35CA-4D11-AC3C-76C2C6D770D5}" destId="{69EF6153-36B5-4E26-BAEB-DCB1C89256FB}" srcOrd="0" destOrd="0" presId="urn:microsoft.com/office/officeart/2005/8/layout/rings+Icon"/>
    <dgm:cxn modelId="{6CE61C0E-7692-4C32-8723-7B6B81E5C6FE}" type="presParOf" srcId="{9ED026DA-35CA-4D11-AC3C-76C2C6D770D5}" destId="{FC6308F5-1C4D-48DC-A712-212437528983}" srcOrd="1" destOrd="0" presId="urn:microsoft.com/office/officeart/2005/8/layout/rings+Icon"/>
    <dgm:cxn modelId="{8B709CDB-9DEB-49CE-8CE8-F5E2E182B78A}" type="presParOf" srcId="{9ED026DA-35CA-4D11-AC3C-76C2C6D770D5}" destId="{0772D03F-44E5-4F09-9FD6-335016FDE078}" srcOrd="2" destOrd="0" presId="urn:microsoft.com/office/officeart/2005/8/layout/rings+Icon"/>
    <dgm:cxn modelId="{E6F3B85D-C37B-4EFB-A1F6-2A97567D4E32}" type="presParOf" srcId="{9ED026DA-35CA-4D11-AC3C-76C2C6D770D5}" destId="{E1749062-9AB6-41D4-ACBF-20486772E690}" srcOrd="3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25E115-3D43-499B-B65B-FCD351D5D24C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</dgm:pt>
    <dgm:pt modelId="{A376FFA6-8D45-4FF1-BFC2-19D661B60B5A}">
      <dgm:prSet phldrT="[Text]"/>
      <dgm:spPr/>
      <dgm:t>
        <a:bodyPr/>
        <a:lstStyle/>
        <a:p>
          <a:r>
            <a:rPr lang="en-US" dirty="0"/>
            <a:t>Veterinary Education </a:t>
          </a:r>
        </a:p>
      </dgm:t>
    </dgm:pt>
    <dgm:pt modelId="{13E70884-40BE-4F1A-B077-C3D4CEB45F90}" type="parTrans" cxnId="{81D92EB6-4BB4-44B9-976B-D48ABF6B3E20}">
      <dgm:prSet/>
      <dgm:spPr/>
      <dgm:t>
        <a:bodyPr/>
        <a:lstStyle/>
        <a:p>
          <a:endParaRPr lang="en-US"/>
        </a:p>
      </dgm:t>
    </dgm:pt>
    <dgm:pt modelId="{29CFFC04-9ACE-4B0A-B77F-7C338D5A7312}" type="sibTrans" cxnId="{81D92EB6-4BB4-44B9-976B-D48ABF6B3E20}">
      <dgm:prSet/>
      <dgm:spPr/>
      <dgm:t>
        <a:bodyPr/>
        <a:lstStyle/>
        <a:p>
          <a:endParaRPr lang="en-US"/>
        </a:p>
      </dgm:t>
    </dgm:pt>
    <dgm:pt modelId="{1885097C-6DE0-4702-AA49-8FA396EDE393}">
      <dgm:prSet phldrT="[Text]"/>
      <dgm:spPr/>
      <dgm:t>
        <a:bodyPr/>
        <a:lstStyle/>
        <a:p>
          <a:r>
            <a:rPr lang="en-US" dirty="0"/>
            <a:t>Community Engagement </a:t>
          </a:r>
        </a:p>
      </dgm:t>
    </dgm:pt>
    <dgm:pt modelId="{747D7B10-6E12-4F30-A32B-7907B62949D8}" type="parTrans" cxnId="{5F94F8DD-4188-436D-A89E-BAEBB35FE4AD}">
      <dgm:prSet/>
      <dgm:spPr/>
      <dgm:t>
        <a:bodyPr/>
        <a:lstStyle/>
        <a:p>
          <a:endParaRPr lang="en-US"/>
        </a:p>
      </dgm:t>
    </dgm:pt>
    <dgm:pt modelId="{3E8A603D-5391-4671-9EA5-8912B79E31E3}" type="sibTrans" cxnId="{5F94F8DD-4188-436D-A89E-BAEBB35FE4AD}">
      <dgm:prSet/>
      <dgm:spPr/>
      <dgm:t>
        <a:bodyPr/>
        <a:lstStyle/>
        <a:p>
          <a:endParaRPr lang="en-US"/>
        </a:p>
      </dgm:t>
    </dgm:pt>
    <dgm:pt modelId="{380CE042-3BCF-42FE-A0E8-EAF2FD72154C}">
      <dgm:prSet phldrT="[Text]"/>
      <dgm:spPr/>
      <dgm:t>
        <a:bodyPr/>
        <a:lstStyle/>
        <a:p>
          <a:r>
            <a:rPr lang="en-US" dirty="0"/>
            <a:t>Donkey Health and Welfare  (Vet Service)</a:t>
          </a:r>
        </a:p>
      </dgm:t>
    </dgm:pt>
    <dgm:pt modelId="{4D66FAE2-6084-400B-92DA-9F852C9E01EF}" type="parTrans" cxnId="{3BC6E4E4-8268-442A-86FB-A846AA69F491}">
      <dgm:prSet/>
      <dgm:spPr/>
      <dgm:t>
        <a:bodyPr/>
        <a:lstStyle/>
        <a:p>
          <a:endParaRPr lang="en-US"/>
        </a:p>
      </dgm:t>
    </dgm:pt>
    <dgm:pt modelId="{CB82D338-19B9-42D3-A0C3-179469D0984A}" type="sibTrans" cxnId="{3BC6E4E4-8268-442A-86FB-A846AA69F491}">
      <dgm:prSet/>
      <dgm:spPr/>
      <dgm:t>
        <a:bodyPr/>
        <a:lstStyle/>
        <a:p>
          <a:endParaRPr lang="en-US"/>
        </a:p>
      </dgm:t>
    </dgm:pt>
    <dgm:pt modelId="{9ED026DA-35CA-4D11-AC3C-76C2C6D770D5}" type="pres">
      <dgm:prSet presAssocID="{9F25E115-3D43-499B-B65B-FCD351D5D24C}" presName="Name0" presStyleCnt="0">
        <dgm:presLayoutVars>
          <dgm:chMax val="7"/>
          <dgm:dir/>
          <dgm:resizeHandles val="exact"/>
        </dgm:presLayoutVars>
      </dgm:prSet>
      <dgm:spPr/>
    </dgm:pt>
    <dgm:pt modelId="{69EF6153-36B5-4E26-BAEB-DCB1C89256FB}" type="pres">
      <dgm:prSet presAssocID="{9F25E115-3D43-499B-B65B-FCD351D5D24C}" presName="ellipse1" presStyleLbl="vennNode1" presStyleIdx="0" presStyleCnt="3">
        <dgm:presLayoutVars>
          <dgm:bulletEnabled val="1"/>
        </dgm:presLayoutVars>
      </dgm:prSet>
      <dgm:spPr/>
    </dgm:pt>
    <dgm:pt modelId="{FC6308F5-1C4D-48DC-A712-212437528983}" type="pres">
      <dgm:prSet presAssocID="{9F25E115-3D43-499B-B65B-FCD351D5D24C}" presName="ellipse2" presStyleLbl="vennNode1" presStyleIdx="1" presStyleCnt="3" custLinFactNeighborX="-6876" custLinFactNeighborY="313">
        <dgm:presLayoutVars>
          <dgm:bulletEnabled val="1"/>
        </dgm:presLayoutVars>
      </dgm:prSet>
      <dgm:spPr/>
    </dgm:pt>
    <dgm:pt modelId="{0772D03F-44E5-4F09-9FD6-335016FDE078}" type="pres">
      <dgm:prSet presAssocID="{9F25E115-3D43-499B-B65B-FCD351D5D24C}" presName="ellipse3" presStyleLbl="vennNode1" presStyleIdx="2" presStyleCnt="3" custLinFactNeighborX="-16495" custLinFactNeighborY="2734">
        <dgm:presLayoutVars>
          <dgm:bulletEnabled val="1"/>
        </dgm:presLayoutVars>
      </dgm:prSet>
      <dgm:spPr/>
    </dgm:pt>
  </dgm:ptLst>
  <dgm:cxnLst>
    <dgm:cxn modelId="{60207247-C833-4788-ACDA-BCB85BC47F1D}" type="presOf" srcId="{380CE042-3BCF-42FE-A0E8-EAF2FD72154C}" destId="{0772D03F-44E5-4F09-9FD6-335016FDE078}" srcOrd="0" destOrd="0" presId="urn:microsoft.com/office/officeart/2005/8/layout/rings+Icon"/>
    <dgm:cxn modelId="{81D92EB6-4BB4-44B9-976B-D48ABF6B3E20}" srcId="{9F25E115-3D43-499B-B65B-FCD351D5D24C}" destId="{A376FFA6-8D45-4FF1-BFC2-19D661B60B5A}" srcOrd="0" destOrd="0" parTransId="{13E70884-40BE-4F1A-B077-C3D4CEB45F90}" sibTransId="{29CFFC04-9ACE-4B0A-B77F-7C338D5A7312}"/>
    <dgm:cxn modelId="{92150EBE-DE25-4B0D-8F27-A4DD414A72B3}" type="presOf" srcId="{1885097C-6DE0-4702-AA49-8FA396EDE393}" destId="{FC6308F5-1C4D-48DC-A712-212437528983}" srcOrd="0" destOrd="0" presId="urn:microsoft.com/office/officeart/2005/8/layout/rings+Icon"/>
    <dgm:cxn modelId="{1D8652C7-03C7-4568-8506-451E3D6D0805}" type="presOf" srcId="{A376FFA6-8D45-4FF1-BFC2-19D661B60B5A}" destId="{69EF6153-36B5-4E26-BAEB-DCB1C89256FB}" srcOrd="0" destOrd="0" presId="urn:microsoft.com/office/officeart/2005/8/layout/rings+Icon"/>
    <dgm:cxn modelId="{5F94F8DD-4188-436D-A89E-BAEBB35FE4AD}" srcId="{9F25E115-3D43-499B-B65B-FCD351D5D24C}" destId="{1885097C-6DE0-4702-AA49-8FA396EDE393}" srcOrd="1" destOrd="0" parTransId="{747D7B10-6E12-4F30-A32B-7907B62949D8}" sibTransId="{3E8A603D-5391-4671-9EA5-8912B79E31E3}"/>
    <dgm:cxn modelId="{5DEFACE1-DC74-4C59-B585-1451A385975C}" type="presOf" srcId="{9F25E115-3D43-499B-B65B-FCD351D5D24C}" destId="{9ED026DA-35CA-4D11-AC3C-76C2C6D770D5}" srcOrd="0" destOrd="0" presId="urn:microsoft.com/office/officeart/2005/8/layout/rings+Icon"/>
    <dgm:cxn modelId="{3BC6E4E4-8268-442A-86FB-A846AA69F491}" srcId="{9F25E115-3D43-499B-B65B-FCD351D5D24C}" destId="{380CE042-3BCF-42FE-A0E8-EAF2FD72154C}" srcOrd="2" destOrd="0" parTransId="{4D66FAE2-6084-400B-92DA-9F852C9E01EF}" sibTransId="{CB82D338-19B9-42D3-A0C3-179469D0984A}"/>
    <dgm:cxn modelId="{D3CA1379-FF85-4201-BA33-F352B1B9D0E6}" type="presParOf" srcId="{9ED026DA-35CA-4D11-AC3C-76C2C6D770D5}" destId="{69EF6153-36B5-4E26-BAEB-DCB1C89256FB}" srcOrd="0" destOrd="0" presId="urn:microsoft.com/office/officeart/2005/8/layout/rings+Icon"/>
    <dgm:cxn modelId="{6CE61C0E-7692-4C32-8723-7B6B81E5C6FE}" type="presParOf" srcId="{9ED026DA-35CA-4D11-AC3C-76C2C6D770D5}" destId="{FC6308F5-1C4D-48DC-A712-212437528983}" srcOrd="1" destOrd="0" presId="urn:microsoft.com/office/officeart/2005/8/layout/rings+Icon"/>
    <dgm:cxn modelId="{8B709CDB-9DEB-49CE-8CE8-F5E2E182B78A}" type="presParOf" srcId="{9ED026DA-35CA-4D11-AC3C-76C2C6D770D5}" destId="{0772D03F-44E5-4F09-9FD6-335016FDE078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F6153-36B5-4E26-BAEB-DCB1C89256FB}">
      <dsp:nvSpPr>
        <dsp:cNvPr id="0" name=""/>
        <dsp:cNvSpPr/>
      </dsp:nvSpPr>
      <dsp:spPr>
        <a:xfrm>
          <a:off x="1885424" y="282022"/>
          <a:ext cx="2963408" cy="26617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Donkey Health and Welfare </a:t>
          </a:r>
        </a:p>
      </dsp:txBody>
      <dsp:txXfrm>
        <a:off x="2319405" y="671825"/>
        <a:ext cx="2095446" cy="1882132"/>
      </dsp:txXfrm>
    </dsp:sp>
    <dsp:sp modelId="{FC6308F5-1C4D-48DC-A712-212437528983}">
      <dsp:nvSpPr>
        <dsp:cNvPr id="0" name=""/>
        <dsp:cNvSpPr/>
      </dsp:nvSpPr>
      <dsp:spPr>
        <a:xfrm>
          <a:off x="1717033" y="2190899"/>
          <a:ext cx="3075660" cy="27901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Community Partnership and Education </a:t>
          </a:r>
        </a:p>
      </dsp:txBody>
      <dsp:txXfrm>
        <a:off x="2167453" y="2599502"/>
        <a:ext cx="2174820" cy="1972912"/>
      </dsp:txXfrm>
    </dsp:sp>
    <dsp:sp modelId="{0772D03F-44E5-4F09-9FD6-335016FDE078}">
      <dsp:nvSpPr>
        <dsp:cNvPr id="0" name=""/>
        <dsp:cNvSpPr/>
      </dsp:nvSpPr>
      <dsp:spPr>
        <a:xfrm>
          <a:off x="4097469" y="347729"/>
          <a:ext cx="2812022" cy="28309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School Animal Welfare Education</a:t>
          </a:r>
        </a:p>
      </dsp:txBody>
      <dsp:txXfrm>
        <a:off x="4509280" y="762312"/>
        <a:ext cx="1988400" cy="2001782"/>
      </dsp:txXfrm>
    </dsp:sp>
    <dsp:sp modelId="{E1749062-9AB6-41D4-ACBF-20486772E690}">
      <dsp:nvSpPr>
        <dsp:cNvPr id="0" name=""/>
        <dsp:cNvSpPr/>
      </dsp:nvSpPr>
      <dsp:spPr>
        <a:xfrm>
          <a:off x="4021658" y="2300943"/>
          <a:ext cx="2920397" cy="27633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Harness Development</a:t>
          </a:r>
        </a:p>
      </dsp:txBody>
      <dsp:txXfrm>
        <a:off x="4449340" y="2705622"/>
        <a:ext cx="2065033" cy="1953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F6153-36B5-4E26-BAEB-DCB1C89256FB}">
      <dsp:nvSpPr>
        <dsp:cNvPr id="0" name=""/>
        <dsp:cNvSpPr/>
      </dsp:nvSpPr>
      <dsp:spPr>
        <a:xfrm>
          <a:off x="1640442" y="0"/>
          <a:ext cx="3416287" cy="34162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Veterinary Education </a:t>
          </a:r>
        </a:p>
      </dsp:txBody>
      <dsp:txXfrm>
        <a:off x="2140746" y="500296"/>
        <a:ext cx="2415679" cy="2415646"/>
      </dsp:txXfrm>
    </dsp:sp>
    <dsp:sp modelId="{FC6308F5-1C4D-48DC-A712-212437528983}">
      <dsp:nvSpPr>
        <dsp:cNvPr id="0" name=""/>
        <dsp:cNvSpPr/>
      </dsp:nvSpPr>
      <dsp:spPr>
        <a:xfrm>
          <a:off x="3163931" y="2278441"/>
          <a:ext cx="3416287" cy="34162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Community Engagement </a:t>
          </a:r>
        </a:p>
      </dsp:txBody>
      <dsp:txXfrm>
        <a:off x="3664235" y="2778737"/>
        <a:ext cx="2415679" cy="2415646"/>
      </dsp:txXfrm>
    </dsp:sp>
    <dsp:sp modelId="{0772D03F-44E5-4F09-9FD6-335016FDE078}">
      <dsp:nvSpPr>
        <dsp:cNvPr id="0" name=""/>
        <dsp:cNvSpPr/>
      </dsp:nvSpPr>
      <dsp:spPr>
        <a:xfrm>
          <a:off x="4591633" y="93399"/>
          <a:ext cx="3416287" cy="34162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Donkey Health and Welfare  (Vet Service)</a:t>
          </a:r>
        </a:p>
      </dsp:txBody>
      <dsp:txXfrm>
        <a:off x="5091937" y="593695"/>
        <a:ext cx="2415679" cy="2415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306B9-EB46-4F75-B9DF-2747536885D6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34B6C-A029-4DEC-9D08-49F95394C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84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9F7B3-1637-0B7C-664A-FB730A9C9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05993A-4FEB-B7DC-BCDC-A4E1E30F6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777352-0A37-22A3-8D11-14560AB24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221FC-26F5-C896-3F86-41EECE50AB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67063-D7C9-44C9-82FB-846BF4558AE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09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34B6C-A029-4DEC-9D08-49F95394C6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50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838383-5908-47C2-B0F2-12F34E6DCD8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802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717421-4ECD-4DBF-8963-A97CED5A52F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113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9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3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ext Placeholder 366"/>
          <p:cNvSpPr>
            <a:spLocks noGrp="1"/>
          </p:cNvSpPr>
          <p:nvPr>
            <p:ph type="body" sz="quarter" idx="12" hasCustomPrompt="1"/>
          </p:nvPr>
        </p:nvSpPr>
        <p:spPr>
          <a:xfrm>
            <a:off x="778407" y="4288022"/>
            <a:ext cx="3768194" cy="3730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ADD DATE</a:t>
            </a:r>
          </a:p>
        </p:txBody>
      </p:sp>
      <p:pic>
        <p:nvPicPr>
          <p:cNvPr id="368" name="Picture 36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3"/>
          <a:stretch/>
        </p:blipFill>
        <p:spPr>
          <a:xfrm>
            <a:off x="10033383" y="-8467"/>
            <a:ext cx="1384004" cy="2108200"/>
          </a:xfrm>
          <a:prstGeom prst="rect">
            <a:avLst/>
          </a:prstGeom>
        </p:spPr>
      </p:pic>
      <p:sp>
        <p:nvSpPr>
          <p:cNvPr id="365" name="Text Placeholder 366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65300"/>
            <a:ext cx="8932822" cy="520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4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GB" dirty="0"/>
              <a:t>ADD TITLE</a:t>
            </a:r>
          </a:p>
        </p:txBody>
      </p:sp>
      <p:sp>
        <p:nvSpPr>
          <p:cNvPr id="366" name="Text Placeholder 366"/>
          <p:cNvSpPr>
            <a:spLocks noGrp="1"/>
          </p:cNvSpPr>
          <p:nvPr>
            <p:ph type="body" sz="quarter" idx="14" hasCustomPrompt="1"/>
          </p:nvPr>
        </p:nvSpPr>
        <p:spPr>
          <a:xfrm>
            <a:off x="778407" y="2691078"/>
            <a:ext cx="8932822" cy="520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GB" dirty="0"/>
              <a:t>Subtitle or copy</a:t>
            </a:r>
          </a:p>
        </p:txBody>
      </p:sp>
    </p:spTree>
    <p:extLst>
      <p:ext uri="{BB962C8B-B14F-4D97-AF65-F5344CB8AC3E}">
        <p14:creationId xmlns:p14="http://schemas.microsoft.com/office/powerpoint/2010/main" val="293211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83">
          <p15:clr>
            <a:srgbClr val="FBAE40"/>
          </p15:clr>
        </p15:guide>
        <p15:guide id="3" pos="7192">
          <p15:clr>
            <a:srgbClr val="FBAE40"/>
          </p15:clr>
        </p15:guide>
        <p15:guide id="4" orient="horz" pos="111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ext Placeholder 366"/>
          <p:cNvSpPr>
            <a:spLocks noGrp="1"/>
          </p:cNvSpPr>
          <p:nvPr>
            <p:ph type="body" sz="quarter" idx="12" hasCustomPrompt="1"/>
          </p:nvPr>
        </p:nvSpPr>
        <p:spPr>
          <a:xfrm>
            <a:off x="778407" y="4288022"/>
            <a:ext cx="3768194" cy="3730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1">
                <a:solidFill>
                  <a:srgbClr val="92D2E4"/>
                </a:solidFill>
              </a:defRPr>
            </a:lvl1pPr>
          </a:lstStyle>
          <a:p>
            <a:pPr lvl="0"/>
            <a:r>
              <a:rPr lang="en-GB" dirty="0"/>
              <a:t>INSERT DATE</a:t>
            </a:r>
          </a:p>
        </p:txBody>
      </p:sp>
      <p:pic>
        <p:nvPicPr>
          <p:cNvPr id="368" name="Picture 36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3"/>
          <a:stretch/>
        </p:blipFill>
        <p:spPr>
          <a:xfrm>
            <a:off x="10033383" y="-8467"/>
            <a:ext cx="1384004" cy="2108200"/>
          </a:xfrm>
          <a:prstGeom prst="rect">
            <a:avLst/>
          </a:prstGeom>
        </p:spPr>
      </p:pic>
      <p:sp>
        <p:nvSpPr>
          <p:cNvPr id="365" name="Text Placeholder 366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65300"/>
            <a:ext cx="8932822" cy="520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ADD TITLE</a:t>
            </a:r>
          </a:p>
        </p:txBody>
      </p:sp>
      <p:sp>
        <p:nvSpPr>
          <p:cNvPr id="366" name="Text Placeholder 366"/>
          <p:cNvSpPr>
            <a:spLocks noGrp="1"/>
          </p:cNvSpPr>
          <p:nvPr>
            <p:ph type="body" sz="quarter" idx="14" hasCustomPrompt="1"/>
          </p:nvPr>
        </p:nvSpPr>
        <p:spPr>
          <a:xfrm>
            <a:off x="778407" y="2691078"/>
            <a:ext cx="8932822" cy="520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Add subtitle or copy</a:t>
            </a:r>
          </a:p>
        </p:txBody>
      </p:sp>
    </p:spTree>
    <p:extLst>
      <p:ext uri="{BB962C8B-B14F-4D97-AF65-F5344CB8AC3E}">
        <p14:creationId xmlns:p14="http://schemas.microsoft.com/office/powerpoint/2010/main" val="261698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83">
          <p15:clr>
            <a:srgbClr val="FBAE40"/>
          </p15:clr>
        </p15:guide>
        <p15:guide id="3" pos="7192">
          <p15:clr>
            <a:srgbClr val="FBAE40"/>
          </p15:clr>
        </p15:guide>
        <p15:guide id="4" orient="horz" pos="111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57162" y="1785908"/>
            <a:ext cx="10636325" cy="38192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 b="1">
                <a:solidFill>
                  <a:schemeClr val="bg2"/>
                </a:solidFill>
              </a:defRPr>
            </a:lvl2pPr>
            <a:lvl3pPr marL="914400" indent="0">
              <a:buNone/>
              <a:defRPr sz="1800" b="1">
                <a:solidFill>
                  <a:schemeClr val="bg2"/>
                </a:solidFill>
              </a:defRPr>
            </a:lvl3pPr>
            <a:lvl4pPr marL="1371600" indent="0">
              <a:buNone/>
              <a:defRPr sz="1800" b="1">
                <a:solidFill>
                  <a:schemeClr val="bg2"/>
                </a:solidFill>
              </a:defRPr>
            </a:lvl4pPr>
            <a:lvl5pPr marL="1828800" indent="0">
              <a:buNone/>
              <a:defRPr sz="1800" b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Text slide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4358" y="944045"/>
            <a:ext cx="10649129" cy="828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b="1">
                <a:solidFill>
                  <a:schemeClr val="bg1"/>
                </a:solidFill>
              </a:defRPr>
            </a:lvl2pPr>
            <a:lvl3pPr marL="914400" indent="0">
              <a:buNone/>
              <a:defRPr b="1">
                <a:solidFill>
                  <a:schemeClr val="bg1"/>
                </a:solidFill>
              </a:defRPr>
            </a:lvl3pPr>
            <a:lvl4pPr marL="1371600" indent="0">
              <a:buNone/>
              <a:defRPr b="1">
                <a:solidFill>
                  <a:schemeClr val="bg1"/>
                </a:solidFill>
              </a:defRPr>
            </a:lvl4pPr>
            <a:lvl5pPr marL="1828800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60623" y="1011692"/>
            <a:ext cx="94914" cy="4593462"/>
          </a:xfrm>
          <a:prstGeom prst="rect">
            <a:avLst/>
          </a:prstGeom>
          <a:solidFill>
            <a:srgbClr val="A4A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9" y="5750974"/>
            <a:ext cx="571541" cy="798224"/>
          </a:xfrm>
          <a:prstGeom prst="rect">
            <a:avLst/>
          </a:prstGeom>
        </p:spPr>
      </p:pic>
      <p:sp>
        <p:nvSpPr>
          <p:cNvPr id="369" name="TextBox 368"/>
          <p:cNvSpPr txBox="1"/>
          <p:nvPr/>
        </p:nvSpPr>
        <p:spPr>
          <a:xfrm>
            <a:off x="8129374" y="6420453"/>
            <a:ext cx="259518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thedonkeysanctuary.org.uk</a:t>
            </a:r>
            <a:endParaRPr lang="en-GB" sz="105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8EA261-30FD-76E4-2197-369B8E0E326E}"/>
              </a:ext>
            </a:extLst>
          </p:cNvPr>
          <p:cNvSpPr/>
          <p:nvPr userDrawn="1"/>
        </p:nvSpPr>
        <p:spPr>
          <a:xfrm>
            <a:off x="560623" y="1011692"/>
            <a:ext cx="94914" cy="4593462"/>
          </a:xfrm>
          <a:prstGeom prst="rect">
            <a:avLst/>
          </a:prstGeom>
          <a:solidFill>
            <a:srgbClr val="A4A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531C7B-EA61-3165-DE03-8DE3C2DB8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9" y="5750974"/>
            <a:ext cx="571541" cy="798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F28356-C75B-E565-89EB-3435A2BDCEDB}"/>
              </a:ext>
            </a:extLst>
          </p:cNvPr>
          <p:cNvSpPr txBox="1"/>
          <p:nvPr userDrawn="1"/>
        </p:nvSpPr>
        <p:spPr>
          <a:xfrm>
            <a:off x="8129374" y="6420453"/>
            <a:ext cx="259518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65000"/>
                  </a:schemeClr>
                </a:solidFill>
                <a:latin typeface="+mn-lt"/>
              </a:rPr>
              <a:t>thedonkeysanctuary.org.uk</a:t>
            </a:r>
            <a:endParaRPr lang="en-GB" sz="105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047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60623" y="944045"/>
            <a:ext cx="10649129" cy="4580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b="1">
                <a:solidFill>
                  <a:schemeClr val="bg1"/>
                </a:solidFill>
              </a:defRPr>
            </a:lvl2pPr>
            <a:lvl3pPr marL="914400" indent="0">
              <a:buNone/>
              <a:defRPr b="1">
                <a:solidFill>
                  <a:schemeClr val="bg1"/>
                </a:solidFill>
              </a:defRPr>
            </a:lvl3pPr>
            <a:lvl4pPr marL="1371600" indent="0">
              <a:buNone/>
              <a:defRPr b="1">
                <a:solidFill>
                  <a:schemeClr val="bg1"/>
                </a:solidFill>
              </a:defRPr>
            </a:lvl4pPr>
            <a:lvl5pPr marL="1828800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HERE</a:t>
            </a:r>
            <a:endParaRPr lang="en-GB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60624" y="1638048"/>
            <a:ext cx="10649128" cy="3925044"/>
          </a:xfrm>
          <a:prstGeom prst="rect">
            <a:avLst/>
          </a:prstGeom>
        </p:spPr>
        <p:txBody>
          <a:bodyPr wrap="square" lIns="0" tIns="0" rIns="72000" bIns="0"/>
          <a:lstStyle>
            <a:lvl1pPr marL="0" indent="0">
              <a:buClr>
                <a:schemeClr val="bg2"/>
              </a:buClr>
              <a:buSzPct val="90000"/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Clr>
                <a:schemeClr val="bg2"/>
              </a:buClr>
              <a:buSzPct val="90000"/>
              <a:buFont typeface="Wingdings" panose="05000000000000000000" pitchFamily="2" charset="2"/>
              <a:buNone/>
              <a:defRPr sz="1600">
                <a:solidFill>
                  <a:schemeClr val="tx1"/>
                </a:solidFill>
              </a:defRPr>
            </a:lvl2pPr>
            <a:lvl3pPr marL="914400" indent="0">
              <a:buClr>
                <a:schemeClr val="bg2"/>
              </a:buClr>
              <a:buSzPct val="90000"/>
              <a:buFont typeface="Wingdings" panose="05000000000000000000" pitchFamily="2" charset="2"/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Clr>
                <a:schemeClr val="bg2"/>
              </a:buClr>
              <a:buSzPct val="90000"/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Clr>
                <a:schemeClr val="bg2"/>
              </a:buClr>
              <a:buSzPct val="90000"/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224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41295" y="0"/>
            <a:ext cx="40941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60623" y="944045"/>
            <a:ext cx="3218897" cy="3328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spc="300" baseline="0">
                <a:solidFill>
                  <a:srgbClr val="5D5F73"/>
                </a:solidFill>
              </a:defRPr>
            </a:lvl1pPr>
            <a:lvl2pPr marL="457200" indent="0">
              <a:buNone/>
              <a:defRPr b="1">
                <a:solidFill>
                  <a:schemeClr val="bg1"/>
                </a:solidFill>
              </a:defRPr>
            </a:lvl2pPr>
            <a:lvl3pPr marL="914400" indent="0">
              <a:buNone/>
              <a:defRPr b="1">
                <a:solidFill>
                  <a:schemeClr val="bg1"/>
                </a:solidFill>
              </a:defRPr>
            </a:lvl3pPr>
            <a:lvl4pPr marL="1371600" indent="0">
              <a:buNone/>
              <a:defRPr b="1">
                <a:solidFill>
                  <a:schemeClr val="bg1"/>
                </a:solidFill>
              </a:defRPr>
            </a:lvl4pPr>
            <a:lvl5pPr marL="1828800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DIVIDER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273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 userDrawn="1"/>
        </p:nvSpPr>
        <p:spPr>
          <a:xfrm>
            <a:off x="560623" y="1011692"/>
            <a:ext cx="94914" cy="4593462"/>
          </a:xfrm>
          <a:prstGeom prst="rect">
            <a:avLst/>
          </a:prstGeom>
          <a:solidFill>
            <a:srgbClr val="423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4358" y="944045"/>
            <a:ext cx="10649129" cy="828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baseline="0">
                <a:solidFill>
                  <a:schemeClr val="tx1"/>
                </a:solidFill>
              </a:defRPr>
            </a:lvl1pPr>
            <a:lvl2pPr marL="457200" indent="0">
              <a:buNone/>
              <a:defRPr b="1">
                <a:solidFill>
                  <a:schemeClr val="bg1"/>
                </a:solidFill>
              </a:defRPr>
            </a:lvl2pPr>
            <a:lvl3pPr marL="914400" indent="0">
              <a:buNone/>
              <a:defRPr b="1">
                <a:solidFill>
                  <a:schemeClr val="bg1"/>
                </a:solidFill>
              </a:defRPr>
            </a:lvl3pPr>
            <a:lvl4pPr marL="1371600" indent="0">
              <a:buNone/>
              <a:defRPr b="1">
                <a:solidFill>
                  <a:schemeClr val="bg1"/>
                </a:solidFill>
              </a:defRPr>
            </a:lvl4pPr>
            <a:lvl5pPr marL="1828800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timeline title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286" y="5790181"/>
            <a:ext cx="843560" cy="10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33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ext Placeholder 366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9930955" y="4288023"/>
            <a:ext cx="3768194" cy="3730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spc="3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INSERT DATE</a:t>
            </a:r>
          </a:p>
        </p:txBody>
      </p:sp>
      <p:sp>
        <p:nvSpPr>
          <p:cNvPr id="365" name="Text Placeholder 366"/>
          <p:cNvSpPr>
            <a:spLocks noGrp="1"/>
          </p:cNvSpPr>
          <p:nvPr>
            <p:ph type="body" sz="quarter" idx="13" hasCustomPrompt="1"/>
          </p:nvPr>
        </p:nvSpPr>
        <p:spPr>
          <a:xfrm>
            <a:off x="772663" y="2940944"/>
            <a:ext cx="10901177" cy="6647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lvl1pPr marL="0" indent="0" algn="l">
              <a:spcBef>
                <a:spcPts val="600"/>
              </a:spcBef>
              <a:buNone/>
              <a:defRPr sz="4800" b="0" spc="600">
                <a:solidFill>
                  <a:srgbClr val="5D5F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ADD TITLE</a:t>
            </a:r>
          </a:p>
        </p:txBody>
      </p:sp>
      <p:sp>
        <p:nvSpPr>
          <p:cNvPr id="9" name="Text Placeholder 366">
            <a:extLst>
              <a:ext uri="{FF2B5EF4-FFF2-40B4-BE49-F238E27FC236}">
                <a16:creationId xmlns:a16="http://schemas.microsoft.com/office/drawing/2014/main" id="{0E793BCB-271D-45FB-8211-0FA7EA2BE3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2663" y="4230548"/>
            <a:ext cx="10367777" cy="332399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lvl1pPr marL="0" indent="0" algn="l">
              <a:spcBef>
                <a:spcPts val="600"/>
              </a:spcBef>
              <a:buNone/>
              <a:defRPr sz="2400" b="1" spc="0">
                <a:solidFill>
                  <a:srgbClr val="5D5F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Add subtitle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690D318F-D8F3-4B31-A445-24A2750AB9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301" y="0"/>
            <a:ext cx="1764790" cy="223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68114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83">
          <p15:clr>
            <a:srgbClr val="FBAE40"/>
          </p15:clr>
        </p15:guide>
        <p15:guide id="3" pos="7192">
          <p15:clr>
            <a:srgbClr val="FBAE40"/>
          </p15:clr>
        </p15:guide>
        <p15:guide id="4" orient="horz" pos="111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74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9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6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8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10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8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1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A6916-3CE6-4A27-96C3-07F21CAA2D7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72B8-30A7-4580-BB04-5C3AEE059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8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microsoft.com/office/2007/relationships/hdphoto" Target="../media/hdphoto2.wdp"/><Relationship Id="rId4" Type="http://schemas.openxmlformats.org/officeDocument/2006/relationships/image" Target="../media/image18.png"/><Relationship Id="rId9" Type="http://schemas.openxmlformats.org/officeDocument/2006/relationships/image" Target="../media/image2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9EA4A7-723E-23F8-A898-82D976C187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916" y="2271822"/>
            <a:ext cx="11355109" cy="814277"/>
          </a:xfrm>
        </p:spPr>
        <p:txBody>
          <a:bodyPr>
            <a:noAutofit/>
          </a:bodyPr>
          <a:lstStyle/>
          <a:p>
            <a:pPr algn="ctr"/>
            <a:r>
              <a:rPr lang="en-GB" sz="4000" b="0" dirty="0">
                <a:latin typeface="+mj-lt"/>
                <a:ea typeface="MS PGothic" pitchFamily="34" charset="-128"/>
              </a:rPr>
              <a:t>The Donkey Sanctuary: Experiences in implementing public-private partnerships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1046DDF-05D1-2D8E-DB1A-7785A5E52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536" y="3429000"/>
            <a:ext cx="6508750" cy="102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en-KE" sz="2000" i="1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en-KE" sz="2000" i="1" dirty="0">
                <a:solidFill>
                  <a:schemeClr val="bg1"/>
                </a:solidFill>
                <a:ea typeface="MS PGothic" panose="020B0600070205080204" pitchFamily="34" charset="-128"/>
              </a:rPr>
              <a:t>Tilahun Haile </a:t>
            </a:r>
          </a:p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GB" altLang="en-KE" i="1" dirty="0">
                <a:solidFill>
                  <a:schemeClr val="bg1"/>
                </a:solidFill>
                <a:ea typeface="MS PGothic" panose="020B0600070205080204" pitchFamily="34" charset="-128"/>
              </a:rPr>
              <a:t>The Donkey Sanctuary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796FF7F-3BF5-60C2-C649-38FCB5A71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536" y="4649787"/>
            <a:ext cx="7638014" cy="1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chemeClr val="bg1"/>
                </a:solidFill>
                <a:latin typeface="Calibri" panose="020F0502020204030204" pitchFamily="34" charset="0"/>
              </a:rPr>
              <a:t>Public-Private-Partnership for delivery of veterinary services: Review and validation of PPP models for scaling out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en-KE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1600" kern="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ILRI Ethiopia campus, Azage Auditorium, Addis Ababa               </a:t>
            </a:r>
            <a:r>
              <a:rPr lang="en-US" altLang="en-KE" sz="1600" dirty="0">
                <a:solidFill>
                  <a:schemeClr val="bg1"/>
                </a:solidFill>
                <a:latin typeface="Calibri" panose="020F0502020204030204" pitchFamily="34" charset="0"/>
              </a:rPr>
              <a:t>27 March 2025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kern="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536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5790C-22E6-E73D-2A51-01B49FEB5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E39832-584B-6C20-7C93-28B4FE5DA8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7162" y="998220"/>
            <a:ext cx="10636325" cy="56769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67AA0F-BFB9-DC0F-42FA-3502A977D0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0759" y="380197"/>
            <a:ext cx="10649129" cy="82867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TDS –Integrated Community Based Donkey/Mule Welfare Approach (TDS Direct Implementation Model 2014-2020)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3842FD23-D252-91DF-F8D2-8623A14ED6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1275329"/>
              </p:ext>
            </p:extLst>
          </p:nvPr>
        </p:nvGraphicFramePr>
        <p:xfrm>
          <a:off x="750759" y="998220"/>
          <a:ext cx="10211880" cy="5877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1D5C6AE-0727-5C88-589D-A84335333EAB}"/>
              </a:ext>
            </a:extLst>
          </p:cNvPr>
          <p:cNvSpPr/>
          <p:nvPr/>
        </p:nvSpPr>
        <p:spPr>
          <a:xfrm>
            <a:off x="550606" y="1715176"/>
            <a:ext cx="2615381" cy="1583977"/>
          </a:xfrm>
          <a:prstGeom prst="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govt vet clinics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Establish Model welfare friendly clinics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PP AHP Training (CPD)</a:t>
            </a:r>
          </a:p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58246A-F88C-AD4C-7ECD-94ED85BD512F}"/>
              </a:ext>
            </a:extLst>
          </p:cNvPr>
          <p:cNvSpPr/>
          <p:nvPr/>
        </p:nvSpPr>
        <p:spPr>
          <a:xfrm>
            <a:off x="550606" y="5092802"/>
            <a:ext cx="2802194" cy="153395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Animal Welfare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Animal Welfare bylaw</a:t>
            </a:r>
          </a:p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503A04-0C71-B5FA-7B06-72FAD4137D4E}"/>
              </a:ext>
            </a:extLst>
          </p:cNvPr>
          <p:cNvSpPr/>
          <p:nvPr/>
        </p:nvSpPr>
        <p:spPr>
          <a:xfrm>
            <a:off x="7184563" y="1700735"/>
            <a:ext cx="3188469" cy="155896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 Training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Teachers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Animal Welfare Clubs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Establish Model Club Centers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17993-4A80-4AF2-10F6-CCCC120221CE}"/>
              </a:ext>
            </a:extLst>
          </p:cNvPr>
          <p:cNvSpPr/>
          <p:nvPr/>
        </p:nvSpPr>
        <p:spPr>
          <a:xfrm>
            <a:off x="7184563" y="4943848"/>
            <a:ext cx="3067664" cy="153395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and resources support for local cart and harness makers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LS Extension Workers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2D26C8-E237-01AD-70D0-B0CE0DC810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284" y="1785908"/>
            <a:ext cx="11061290" cy="4128047"/>
          </a:xfrm>
        </p:spPr>
        <p:txBody>
          <a:bodyPr/>
          <a:lstStyle/>
          <a:p>
            <a:r>
              <a:rPr lang="en-US" dirty="0"/>
              <a:t>Training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5B05F-D715-9515-D74F-5D7E630C83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4356" y="914355"/>
            <a:ext cx="10649129" cy="828676"/>
          </a:xfrm>
        </p:spPr>
        <p:txBody>
          <a:bodyPr/>
          <a:lstStyle/>
          <a:p>
            <a:r>
              <a:rPr lang="en-US" dirty="0"/>
              <a:t>Alage ATVT Partnership Project since 2013- Present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55CA669-9E17-F241-8A54-94B53FC2465D}"/>
              </a:ext>
            </a:extLst>
          </p:cNvPr>
          <p:cNvSpPr/>
          <p:nvPr/>
        </p:nvSpPr>
        <p:spPr>
          <a:xfrm>
            <a:off x="576760" y="2195143"/>
            <a:ext cx="2325115" cy="2280004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kern="0" dirty="0">
              <a:solidFill>
                <a:prstClr val="white"/>
              </a:solidFill>
              <a:latin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Practical Training on Donkey Health and Welfare for  Animal Health Students</a:t>
            </a:r>
          </a:p>
        </p:txBody>
      </p:sp>
      <p:sp>
        <p:nvSpPr>
          <p:cNvPr id="8" name="Freeform 88">
            <a:extLst>
              <a:ext uri="{FF2B5EF4-FFF2-40B4-BE49-F238E27FC236}">
                <a16:creationId xmlns:a16="http://schemas.microsoft.com/office/drawing/2014/main" id="{A3027041-CDD8-53FD-692D-82845D94B01A}"/>
              </a:ext>
            </a:extLst>
          </p:cNvPr>
          <p:cNvSpPr>
            <a:spLocks noEditPoints="1"/>
          </p:cNvSpPr>
          <p:nvPr/>
        </p:nvSpPr>
        <p:spPr bwMode="auto">
          <a:xfrm>
            <a:off x="1859854" y="2258807"/>
            <a:ext cx="564260" cy="711496"/>
          </a:xfrm>
          <a:custGeom>
            <a:avLst/>
            <a:gdLst>
              <a:gd name="T0" fmla="*/ 134 w 1318"/>
              <a:gd name="T1" fmla="*/ 1059 h 1674"/>
              <a:gd name="T2" fmla="*/ 301 w 1318"/>
              <a:gd name="T3" fmla="*/ 1179 h 1674"/>
              <a:gd name="T4" fmla="*/ 238 w 1318"/>
              <a:gd name="T5" fmla="*/ 1322 h 1674"/>
              <a:gd name="T6" fmla="*/ 635 w 1318"/>
              <a:gd name="T7" fmla="*/ 1582 h 1674"/>
              <a:gd name="T8" fmla="*/ 939 w 1318"/>
              <a:gd name="T9" fmla="*/ 1105 h 1674"/>
              <a:gd name="T10" fmla="*/ 857 w 1318"/>
              <a:gd name="T11" fmla="*/ 1039 h 1674"/>
              <a:gd name="T12" fmla="*/ 543 w 1318"/>
              <a:gd name="T13" fmla="*/ 790 h 1674"/>
              <a:gd name="T14" fmla="*/ 537 w 1318"/>
              <a:gd name="T15" fmla="*/ 730 h 1674"/>
              <a:gd name="T16" fmla="*/ 412 w 1318"/>
              <a:gd name="T17" fmla="*/ 405 h 1674"/>
              <a:gd name="T18" fmla="*/ 503 w 1318"/>
              <a:gd name="T19" fmla="*/ 113 h 1674"/>
              <a:gd name="T20" fmla="*/ 538 w 1318"/>
              <a:gd name="T21" fmla="*/ 89 h 1674"/>
              <a:gd name="T22" fmla="*/ 643 w 1318"/>
              <a:gd name="T23" fmla="*/ 72 h 1674"/>
              <a:gd name="T24" fmla="*/ 700 w 1318"/>
              <a:gd name="T25" fmla="*/ 113 h 1674"/>
              <a:gd name="T26" fmla="*/ 700 w 1318"/>
              <a:gd name="T27" fmla="*/ 113 h 1674"/>
              <a:gd name="T28" fmla="*/ 659 w 1318"/>
              <a:gd name="T29" fmla="*/ 170 h 1674"/>
              <a:gd name="T30" fmla="*/ 554 w 1318"/>
              <a:gd name="T31" fmla="*/ 186 h 1674"/>
              <a:gd name="T32" fmla="*/ 526 w 1318"/>
              <a:gd name="T33" fmla="*/ 183 h 1674"/>
              <a:gd name="T34" fmla="*/ 478 w 1318"/>
              <a:gd name="T35" fmla="*/ 219 h 1674"/>
              <a:gd name="T36" fmla="*/ 486 w 1318"/>
              <a:gd name="T37" fmla="*/ 393 h 1674"/>
              <a:gd name="T38" fmla="*/ 602 w 1318"/>
              <a:gd name="T39" fmla="*/ 693 h 1674"/>
              <a:gd name="T40" fmla="*/ 646 w 1318"/>
              <a:gd name="T41" fmla="*/ 719 h 1674"/>
              <a:gd name="T42" fmla="*/ 946 w 1318"/>
              <a:gd name="T43" fmla="*/ 921 h 1674"/>
              <a:gd name="T44" fmla="*/ 1174 w 1318"/>
              <a:gd name="T45" fmla="*/ 622 h 1674"/>
              <a:gd name="T46" fmla="*/ 1213 w 1318"/>
              <a:gd name="T47" fmla="*/ 580 h 1674"/>
              <a:gd name="T48" fmla="*/ 1228 w 1318"/>
              <a:gd name="T49" fmla="*/ 275 h 1674"/>
              <a:gd name="T50" fmla="*/ 1181 w 1318"/>
              <a:gd name="T51" fmla="*/ 106 h 1674"/>
              <a:gd name="T52" fmla="*/ 1119 w 1318"/>
              <a:gd name="T53" fmla="*/ 87 h 1674"/>
              <a:gd name="T54" fmla="*/ 1093 w 1318"/>
              <a:gd name="T55" fmla="*/ 100 h 1674"/>
              <a:gd name="T56" fmla="*/ 988 w 1318"/>
              <a:gd name="T57" fmla="*/ 117 h 1674"/>
              <a:gd name="T58" fmla="*/ 931 w 1318"/>
              <a:gd name="T59" fmla="*/ 76 h 1674"/>
              <a:gd name="T60" fmla="*/ 931 w 1318"/>
              <a:gd name="T61" fmla="*/ 76 h 1674"/>
              <a:gd name="T62" fmla="*/ 973 w 1318"/>
              <a:gd name="T63" fmla="*/ 19 h 1674"/>
              <a:gd name="T64" fmla="*/ 1078 w 1318"/>
              <a:gd name="T65" fmla="*/ 2 h 1674"/>
              <a:gd name="T66" fmla="*/ 1117 w 1318"/>
              <a:gd name="T67" fmla="*/ 13 h 1674"/>
              <a:gd name="T68" fmla="*/ 1238 w 1318"/>
              <a:gd name="T69" fmla="*/ 57 h 1674"/>
              <a:gd name="T70" fmla="*/ 1302 w 1318"/>
              <a:gd name="T71" fmla="*/ 263 h 1674"/>
              <a:gd name="T72" fmla="*/ 1284 w 1318"/>
              <a:gd name="T73" fmla="*/ 602 h 1674"/>
              <a:gd name="T74" fmla="*/ 1294 w 1318"/>
              <a:gd name="T75" fmla="*/ 655 h 1674"/>
              <a:gd name="T76" fmla="*/ 1175 w 1318"/>
              <a:gd name="T77" fmla="*/ 905 h 1674"/>
              <a:gd name="T78" fmla="*/ 1073 w 1318"/>
              <a:gd name="T79" fmla="*/ 1001 h 1674"/>
              <a:gd name="T80" fmla="*/ 1013 w 1318"/>
              <a:gd name="T81" fmla="*/ 1094 h 1674"/>
              <a:gd name="T82" fmla="*/ 936 w 1318"/>
              <a:gd name="T83" fmla="*/ 1424 h 1674"/>
              <a:gd name="T84" fmla="*/ 646 w 1318"/>
              <a:gd name="T85" fmla="*/ 1655 h 1674"/>
              <a:gd name="T86" fmla="*/ 300 w 1318"/>
              <a:gd name="T87" fmla="*/ 1525 h 1674"/>
              <a:gd name="T88" fmla="*/ 166 w 1318"/>
              <a:gd name="T89" fmla="*/ 1346 h 1674"/>
              <a:gd name="T90" fmla="*/ 13 w 1318"/>
              <a:gd name="T91" fmla="*/ 1225 h 1674"/>
              <a:gd name="T92" fmla="*/ 134 w 1318"/>
              <a:gd name="T93" fmla="*/ 1059 h 1674"/>
              <a:gd name="T94" fmla="*/ 141 w 1318"/>
              <a:gd name="T95" fmla="*/ 1289 h 1674"/>
              <a:gd name="T96" fmla="*/ 173 w 1318"/>
              <a:gd name="T97" fmla="*/ 1289 h 1674"/>
              <a:gd name="T98" fmla="*/ 215 w 1318"/>
              <a:gd name="T99" fmla="*/ 1271 h 1674"/>
              <a:gd name="T100" fmla="*/ 249 w 1318"/>
              <a:gd name="T101" fmla="*/ 1186 h 1674"/>
              <a:gd name="T102" fmla="*/ 145 w 1318"/>
              <a:gd name="T103" fmla="*/ 1111 h 1674"/>
              <a:gd name="T104" fmla="*/ 69 w 1318"/>
              <a:gd name="T105" fmla="*/ 1214 h 1674"/>
              <a:gd name="T106" fmla="*/ 141 w 1318"/>
              <a:gd name="T107" fmla="*/ 128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8" h="1674">
                <a:moveTo>
                  <a:pt x="134" y="1059"/>
                </a:moveTo>
                <a:cubicBezTo>
                  <a:pt x="214" y="1046"/>
                  <a:pt x="288" y="1100"/>
                  <a:pt x="301" y="1179"/>
                </a:cubicBezTo>
                <a:cubicBezTo>
                  <a:pt x="310" y="1236"/>
                  <a:pt x="284" y="1291"/>
                  <a:pt x="238" y="1322"/>
                </a:cubicBezTo>
                <a:cubicBezTo>
                  <a:pt x="316" y="1468"/>
                  <a:pt x="476" y="1607"/>
                  <a:pt x="635" y="1582"/>
                </a:cubicBezTo>
                <a:cubicBezTo>
                  <a:pt x="829" y="1551"/>
                  <a:pt x="951" y="1283"/>
                  <a:pt x="939" y="1105"/>
                </a:cubicBezTo>
                <a:cubicBezTo>
                  <a:pt x="904" y="1098"/>
                  <a:pt x="874" y="1073"/>
                  <a:pt x="857" y="1039"/>
                </a:cubicBezTo>
                <a:cubicBezTo>
                  <a:pt x="749" y="1014"/>
                  <a:pt x="638" y="928"/>
                  <a:pt x="543" y="790"/>
                </a:cubicBezTo>
                <a:cubicBezTo>
                  <a:pt x="530" y="772"/>
                  <a:pt x="529" y="749"/>
                  <a:pt x="537" y="730"/>
                </a:cubicBezTo>
                <a:cubicBezTo>
                  <a:pt x="474" y="627"/>
                  <a:pt x="429" y="510"/>
                  <a:pt x="412" y="405"/>
                </a:cubicBezTo>
                <a:cubicBezTo>
                  <a:pt x="385" y="230"/>
                  <a:pt x="385" y="153"/>
                  <a:pt x="503" y="113"/>
                </a:cubicBezTo>
                <a:cubicBezTo>
                  <a:pt x="510" y="100"/>
                  <a:pt x="523" y="91"/>
                  <a:pt x="538" y="89"/>
                </a:cubicBezTo>
                <a:cubicBezTo>
                  <a:pt x="643" y="72"/>
                  <a:pt x="643" y="72"/>
                  <a:pt x="643" y="72"/>
                </a:cubicBezTo>
                <a:cubicBezTo>
                  <a:pt x="670" y="68"/>
                  <a:pt x="696" y="86"/>
                  <a:pt x="700" y="113"/>
                </a:cubicBezTo>
                <a:cubicBezTo>
                  <a:pt x="700" y="113"/>
                  <a:pt x="700" y="113"/>
                  <a:pt x="700" y="113"/>
                </a:cubicBezTo>
                <a:cubicBezTo>
                  <a:pt x="704" y="140"/>
                  <a:pt x="686" y="165"/>
                  <a:pt x="659" y="170"/>
                </a:cubicBezTo>
                <a:cubicBezTo>
                  <a:pt x="554" y="186"/>
                  <a:pt x="554" y="186"/>
                  <a:pt x="554" y="186"/>
                </a:cubicBezTo>
                <a:cubicBezTo>
                  <a:pt x="544" y="188"/>
                  <a:pt x="535" y="187"/>
                  <a:pt x="526" y="183"/>
                </a:cubicBezTo>
                <a:cubicBezTo>
                  <a:pt x="494" y="194"/>
                  <a:pt x="483" y="205"/>
                  <a:pt x="478" y="219"/>
                </a:cubicBezTo>
                <a:cubicBezTo>
                  <a:pt x="466" y="249"/>
                  <a:pt x="472" y="303"/>
                  <a:pt x="486" y="393"/>
                </a:cubicBezTo>
                <a:cubicBezTo>
                  <a:pt x="501" y="490"/>
                  <a:pt x="544" y="598"/>
                  <a:pt x="602" y="693"/>
                </a:cubicBezTo>
                <a:cubicBezTo>
                  <a:pt x="619" y="695"/>
                  <a:pt x="635" y="704"/>
                  <a:pt x="646" y="719"/>
                </a:cubicBezTo>
                <a:cubicBezTo>
                  <a:pt x="743" y="860"/>
                  <a:pt x="855" y="936"/>
                  <a:pt x="946" y="921"/>
                </a:cubicBezTo>
                <a:cubicBezTo>
                  <a:pt x="1038" y="907"/>
                  <a:pt x="1126" y="792"/>
                  <a:pt x="1174" y="622"/>
                </a:cubicBezTo>
                <a:cubicBezTo>
                  <a:pt x="1180" y="602"/>
                  <a:pt x="1195" y="587"/>
                  <a:pt x="1213" y="580"/>
                </a:cubicBezTo>
                <a:cubicBezTo>
                  <a:pt x="1237" y="476"/>
                  <a:pt x="1243" y="366"/>
                  <a:pt x="1228" y="275"/>
                </a:cubicBezTo>
                <a:cubicBezTo>
                  <a:pt x="1214" y="186"/>
                  <a:pt x="1202" y="130"/>
                  <a:pt x="1181" y="106"/>
                </a:cubicBezTo>
                <a:cubicBezTo>
                  <a:pt x="1171" y="94"/>
                  <a:pt x="1156" y="87"/>
                  <a:pt x="1119" y="87"/>
                </a:cubicBezTo>
                <a:cubicBezTo>
                  <a:pt x="1112" y="94"/>
                  <a:pt x="1103" y="99"/>
                  <a:pt x="1093" y="100"/>
                </a:cubicBezTo>
                <a:cubicBezTo>
                  <a:pt x="988" y="117"/>
                  <a:pt x="988" y="117"/>
                  <a:pt x="988" y="117"/>
                </a:cubicBezTo>
                <a:cubicBezTo>
                  <a:pt x="961" y="121"/>
                  <a:pt x="936" y="103"/>
                  <a:pt x="931" y="76"/>
                </a:cubicBezTo>
                <a:cubicBezTo>
                  <a:pt x="931" y="76"/>
                  <a:pt x="931" y="76"/>
                  <a:pt x="931" y="76"/>
                </a:cubicBezTo>
                <a:cubicBezTo>
                  <a:pt x="927" y="49"/>
                  <a:pt x="946" y="24"/>
                  <a:pt x="973" y="19"/>
                </a:cubicBezTo>
                <a:cubicBezTo>
                  <a:pt x="1078" y="2"/>
                  <a:pt x="1078" y="2"/>
                  <a:pt x="1078" y="2"/>
                </a:cubicBezTo>
                <a:cubicBezTo>
                  <a:pt x="1093" y="0"/>
                  <a:pt x="1107" y="4"/>
                  <a:pt x="1117" y="13"/>
                </a:cubicBezTo>
                <a:cubicBezTo>
                  <a:pt x="1168" y="13"/>
                  <a:pt x="1208" y="23"/>
                  <a:pt x="1238" y="57"/>
                </a:cubicBezTo>
                <a:cubicBezTo>
                  <a:pt x="1271" y="95"/>
                  <a:pt x="1285" y="156"/>
                  <a:pt x="1302" y="263"/>
                </a:cubicBezTo>
                <a:cubicBezTo>
                  <a:pt x="1318" y="365"/>
                  <a:pt x="1311" y="487"/>
                  <a:pt x="1284" y="602"/>
                </a:cubicBezTo>
                <a:cubicBezTo>
                  <a:pt x="1295" y="617"/>
                  <a:pt x="1299" y="636"/>
                  <a:pt x="1294" y="655"/>
                </a:cubicBezTo>
                <a:cubicBezTo>
                  <a:pt x="1266" y="753"/>
                  <a:pt x="1225" y="840"/>
                  <a:pt x="1175" y="905"/>
                </a:cubicBezTo>
                <a:cubicBezTo>
                  <a:pt x="1144" y="945"/>
                  <a:pt x="1110" y="978"/>
                  <a:pt x="1073" y="1001"/>
                </a:cubicBezTo>
                <a:cubicBezTo>
                  <a:pt x="1068" y="1041"/>
                  <a:pt x="1046" y="1076"/>
                  <a:pt x="1013" y="1094"/>
                </a:cubicBezTo>
                <a:cubicBezTo>
                  <a:pt x="1021" y="1196"/>
                  <a:pt x="993" y="1320"/>
                  <a:pt x="936" y="1424"/>
                </a:cubicBezTo>
                <a:cubicBezTo>
                  <a:pt x="864" y="1555"/>
                  <a:pt x="761" y="1637"/>
                  <a:pt x="646" y="1655"/>
                </a:cubicBezTo>
                <a:cubicBezTo>
                  <a:pt x="531" y="1674"/>
                  <a:pt x="408" y="1627"/>
                  <a:pt x="300" y="1525"/>
                </a:cubicBezTo>
                <a:cubicBezTo>
                  <a:pt x="245" y="1474"/>
                  <a:pt x="199" y="1411"/>
                  <a:pt x="166" y="1346"/>
                </a:cubicBezTo>
                <a:cubicBezTo>
                  <a:pt x="92" y="1352"/>
                  <a:pt x="24" y="1300"/>
                  <a:pt x="13" y="1225"/>
                </a:cubicBezTo>
                <a:cubicBezTo>
                  <a:pt x="0" y="1146"/>
                  <a:pt x="55" y="1071"/>
                  <a:pt x="134" y="1059"/>
                </a:cubicBezTo>
                <a:moveTo>
                  <a:pt x="141" y="1289"/>
                </a:moveTo>
                <a:cubicBezTo>
                  <a:pt x="151" y="1291"/>
                  <a:pt x="162" y="1291"/>
                  <a:pt x="173" y="1289"/>
                </a:cubicBezTo>
                <a:cubicBezTo>
                  <a:pt x="189" y="1287"/>
                  <a:pt x="203" y="1280"/>
                  <a:pt x="215" y="1271"/>
                </a:cubicBezTo>
                <a:cubicBezTo>
                  <a:pt x="240" y="1251"/>
                  <a:pt x="254" y="1219"/>
                  <a:pt x="249" y="1186"/>
                </a:cubicBezTo>
                <a:cubicBezTo>
                  <a:pt x="241" y="1136"/>
                  <a:pt x="194" y="1103"/>
                  <a:pt x="145" y="1111"/>
                </a:cubicBezTo>
                <a:cubicBezTo>
                  <a:pt x="95" y="1119"/>
                  <a:pt x="61" y="1165"/>
                  <a:pt x="69" y="1214"/>
                </a:cubicBezTo>
                <a:cubicBezTo>
                  <a:pt x="75" y="1253"/>
                  <a:pt x="105" y="1282"/>
                  <a:pt x="141" y="1289"/>
                </a:cubicBezTo>
              </a:path>
            </a:pathLst>
          </a:custGeom>
          <a:solidFill>
            <a:sysClr val="windowText" lastClr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89">
            <a:extLst>
              <a:ext uri="{FF2B5EF4-FFF2-40B4-BE49-F238E27FC236}">
                <a16:creationId xmlns:a16="http://schemas.microsoft.com/office/drawing/2014/main" id="{1452B703-28FD-15DB-947C-F1C8527D86ED}"/>
              </a:ext>
            </a:extLst>
          </p:cNvPr>
          <p:cNvSpPr>
            <a:spLocks noEditPoints="1"/>
          </p:cNvSpPr>
          <p:nvPr/>
        </p:nvSpPr>
        <p:spPr bwMode="auto">
          <a:xfrm>
            <a:off x="1618783" y="2369480"/>
            <a:ext cx="241071" cy="238502"/>
          </a:xfrm>
          <a:custGeom>
            <a:avLst/>
            <a:gdLst>
              <a:gd name="T0" fmla="*/ 241 w 563"/>
              <a:gd name="T1" fmla="*/ 23 h 561"/>
              <a:gd name="T2" fmla="*/ 541 w 563"/>
              <a:gd name="T3" fmla="*/ 239 h 561"/>
              <a:gd name="T4" fmla="*/ 322 w 563"/>
              <a:gd name="T5" fmla="*/ 538 h 561"/>
              <a:gd name="T6" fmla="*/ 22 w 563"/>
              <a:gd name="T7" fmla="*/ 322 h 561"/>
              <a:gd name="T8" fmla="*/ 241 w 563"/>
              <a:gd name="T9" fmla="*/ 23 h 561"/>
              <a:gd name="T10" fmla="*/ 166 w 563"/>
              <a:gd name="T11" fmla="*/ 333 h 561"/>
              <a:gd name="T12" fmla="*/ 253 w 563"/>
              <a:gd name="T13" fmla="*/ 319 h 561"/>
              <a:gd name="T14" fmla="*/ 267 w 563"/>
              <a:gd name="T15" fmla="*/ 406 h 561"/>
              <a:gd name="T16" fmla="*/ 334 w 563"/>
              <a:gd name="T17" fmla="*/ 395 h 561"/>
              <a:gd name="T18" fmla="*/ 320 w 563"/>
              <a:gd name="T19" fmla="*/ 308 h 561"/>
              <a:gd name="T20" fmla="*/ 408 w 563"/>
              <a:gd name="T21" fmla="*/ 294 h 561"/>
              <a:gd name="T22" fmla="*/ 397 w 563"/>
              <a:gd name="T23" fmla="*/ 228 h 561"/>
              <a:gd name="T24" fmla="*/ 310 w 563"/>
              <a:gd name="T25" fmla="*/ 242 h 561"/>
              <a:gd name="T26" fmla="*/ 296 w 563"/>
              <a:gd name="T27" fmla="*/ 155 h 561"/>
              <a:gd name="T28" fmla="*/ 229 w 563"/>
              <a:gd name="T29" fmla="*/ 165 h 561"/>
              <a:gd name="T30" fmla="*/ 243 w 563"/>
              <a:gd name="T31" fmla="*/ 252 h 561"/>
              <a:gd name="T32" fmla="*/ 155 w 563"/>
              <a:gd name="T33" fmla="*/ 266 h 561"/>
              <a:gd name="T34" fmla="*/ 166 w 563"/>
              <a:gd name="T35" fmla="*/ 333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63" h="561">
                <a:moveTo>
                  <a:pt x="241" y="23"/>
                </a:moveTo>
                <a:cubicBezTo>
                  <a:pt x="384" y="0"/>
                  <a:pt x="518" y="97"/>
                  <a:pt x="541" y="239"/>
                </a:cubicBezTo>
                <a:cubicBezTo>
                  <a:pt x="563" y="381"/>
                  <a:pt x="465" y="515"/>
                  <a:pt x="322" y="538"/>
                </a:cubicBezTo>
                <a:cubicBezTo>
                  <a:pt x="179" y="561"/>
                  <a:pt x="45" y="464"/>
                  <a:pt x="22" y="322"/>
                </a:cubicBezTo>
                <a:cubicBezTo>
                  <a:pt x="0" y="179"/>
                  <a:pt x="98" y="46"/>
                  <a:pt x="241" y="23"/>
                </a:cubicBezTo>
                <a:moveTo>
                  <a:pt x="166" y="333"/>
                </a:moveTo>
                <a:cubicBezTo>
                  <a:pt x="253" y="319"/>
                  <a:pt x="253" y="319"/>
                  <a:pt x="253" y="319"/>
                </a:cubicBezTo>
                <a:cubicBezTo>
                  <a:pt x="267" y="406"/>
                  <a:pt x="267" y="406"/>
                  <a:pt x="267" y="406"/>
                </a:cubicBezTo>
                <a:cubicBezTo>
                  <a:pt x="334" y="395"/>
                  <a:pt x="334" y="395"/>
                  <a:pt x="334" y="395"/>
                </a:cubicBezTo>
                <a:cubicBezTo>
                  <a:pt x="320" y="308"/>
                  <a:pt x="320" y="308"/>
                  <a:pt x="320" y="308"/>
                </a:cubicBezTo>
                <a:cubicBezTo>
                  <a:pt x="408" y="294"/>
                  <a:pt x="408" y="294"/>
                  <a:pt x="408" y="294"/>
                </a:cubicBezTo>
                <a:cubicBezTo>
                  <a:pt x="397" y="228"/>
                  <a:pt x="397" y="228"/>
                  <a:pt x="397" y="228"/>
                </a:cubicBezTo>
                <a:cubicBezTo>
                  <a:pt x="310" y="242"/>
                  <a:pt x="310" y="242"/>
                  <a:pt x="310" y="242"/>
                </a:cubicBezTo>
                <a:cubicBezTo>
                  <a:pt x="296" y="155"/>
                  <a:pt x="296" y="155"/>
                  <a:pt x="296" y="155"/>
                </a:cubicBezTo>
                <a:cubicBezTo>
                  <a:pt x="229" y="165"/>
                  <a:pt x="229" y="165"/>
                  <a:pt x="229" y="165"/>
                </a:cubicBezTo>
                <a:cubicBezTo>
                  <a:pt x="243" y="252"/>
                  <a:pt x="243" y="252"/>
                  <a:pt x="243" y="252"/>
                </a:cubicBezTo>
                <a:cubicBezTo>
                  <a:pt x="155" y="266"/>
                  <a:pt x="155" y="266"/>
                  <a:pt x="155" y="266"/>
                </a:cubicBezTo>
                <a:lnTo>
                  <a:pt x="166" y="333"/>
                </a:lnTo>
                <a:close/>
              </a:path>
            </a:pathLst>
          </a:custGeom>
          <a:solidFill>
            <a:sysClr val="windowText" lastClr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37504B-014D-B0C5-A58E-20458495981A}"/>
              </a:ext>
            </a:extLst>
          </p:cNvPr>
          <p:cNvGrpSpPr/>
          <p:nvPr/>
        </p:nvGrpSpPr>
        <p:grpSpPr>
          <a:xfrm>
            <a:off x="2633264" y="3172751"/>
            <a:ext cx="2509687" cy="2398839"/>
            <a:chOff x="8782673" y="3168999"/>
            <a:chExt cx="2347145" cy="228645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BAC755-3D89-C42C-960B-C8E2B707E2E0}"/>
                </a:ext>
              </a:extLst>
            </p:cNvPr>
            <p:cNvSpPr/>
            <p:nvPr/>
          </p:nvSpPr>
          <p:spPr>
            <a:xfrm>
              <a:off x="8824796" y="3168999"/>
              <a:ext cx="2305022" cy="2286456"/>
            </a:xfrm>
            <a:prstGeom prst="ellipse">
              <a:avLst/>
            </a:prstGeom>
            <a:solidFill>
              <a:srgbClr val="C5C30D"/>
            </a:solidFill>
            <a:ln w="12700" cap="flat" cmpd="sng" algn="ctr">
              <a:solidFill>
                <a:srgbClr val="C5C30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4017711-E982-36BF-84FC-B0BFEBC51BE4}"/>
                </a:ext>
              </a:extLst>
            </p:cNvPr>
            <p:cNvGrpSpPr/>
            <p:nvPr/>
          </p:nvGrpSpPr>
          <p:grpSpPr>
            <a:xfrm>
              <a:off x="8782673" y="3351245"/>
              <a:ext cx="2329847" cy="1853656"/>
              <a:chOff x="8420666" y="3322224"/>
              <a:chExt cx="2329847" cy="1853656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E56D666-26D4-C9F9-8E8A-EA0EDC2532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2239" b="86269" l="12821" r="90313">
                            <a14:foregroundMark x1="16809" y1="49254" x2="16809" y2="49254"/>
                            <a14:foregroundMark x1="13105" y1="50448" x2="13105" y2="50448"/>
                            <a14:foregroundMark x1="90313" y1="36119" x2="90313" y2="36119"/>
                            <a14:backgroundMark x1="41311" y1="26866" x2="41311" y2="26866"/>
                            <a14:backgroundMark x1="53846" y1="77910" x2="53846" y2="77910"/>
                            <a14:backgroundMark x1="67521" y1="55821" x2="67521" y2="55821"/>
                            <a14:backgroundMark x1="49288" y1="49552" x2="49288" y2="49552"/>
                            <a14:backgroundMark x1="48718" y1="46269" x2="48718" y2="46269"/>
                          </a14:backgroundRemoval>
                        </a14:imgEffect>
                      </a14:imgLayer>
                    </a14:imgProps>
                  </a:ext>
                </a:extLst>
              </a:blip>
              <a:srcRect l="8910" t="3161" r="2014" b="4180"/>
              <a:stretch/>
            </p:blipFill>
            <p:spPr>
              <a:xfrm>
                <a:off x="9418817" y="3408969"/>
                <a:ext cx="1331696" cy="1322093"/>
              </a:xfrm>
              <a:prstGeom prst="ellipse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1803C5-4BDB-E059-EA5C-D8739FB9A4E3}"/>
                  </a:ext>
                </a:extLst>
              </p:cNvPr>
              <p:cNvSpPr txBox="1"/>
              <p:nvPr/>
            </p:nvSpPr>
            <p:spPr>
              <a:xfrm>
                <a:off x="8631598" y="4471822"/>
                <a:ext cx="2014319" cy="7040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Donkey Cart and Harness Training for Animal Science Students and Local Artisans  </a:t>
                </a: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6B1D86C-C6DF-7D87-590C-5040B7E68F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9087" b="91010" l="11712" r="86280"/>
                        </a14:imgEffect>
                      </a14:imgLayer>
                    </a14:imgProps>
                  </a:ext>
                </a:extLst>
              </a:blip>
              <a:srcRect l="2391" t="10096" r="4399"/>
              <a:stretch/>
            </p:blipFill>
            <p:spPr>
              <a:xfrm>
                <a:off x="8420666" y="3322224"/>
                <a:ext cx="1220576" cy="1230006"/>
              </a:xfrm>
              <a:prstGeom prst="ellipse">
                <a:avLst/>
              </a:prstGeom>
            </p:spPr>
          </p:pic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CC63ECC-ADA1-FD15-BC31-AF6E340C1101}"/>
              </a:ext>
            </a:extLst>
          </p:cNvPr>
          <p:cNvGrpSpPr/>
          <p:nvPr/>
        </p:nvGrpSpPr>
        <p:grpSpPr>
          <a:xfrm>
            <a:off x="7911999" y="1532048"/>
            <a:ext cx="2210970" cy="2151868"/>
            <a:chOff x="1387466" y="4036321"/>
            <a:chExt cx="2326642" cy="228645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E513A61-9682-4442-E0E1-369B71B46D79}"/>
                </a:ext>
              </a:extLst>
            </p:cNvPr>
            <p:cNvSpPr/>
            <p:nvPr/>
          </p:nvSpPr>
          <p:spPr>
            <a:xfrm>
              <a:off x="1387466" y="4036321"/>
              <a:ext cx="2305022" cy="2286456"/>
            </a:xfrm>
            <a:prstGeom prst="ellipse">
              <a:avLst/>
            </a:prstGeom>
            <a:solidFill>
              <a:srgbClr val="D67C28"/>
            </a:solidFill>
            <a:ln w="12700" cap="flat" cmpd="sng" algn="ctr">
              <a:solidFill>
                <a:srgbClr val="D67C2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B75F0CC-A86A-54DE-E26C-505601B7C421}"/>
                </a:ext>
              </a:extLst>
            </p:cNvPr>
            <p:cNvGrpSpPr/>
            <p:nvPr/>
          </p:nvGrpSpPr>
          <p:grpSpPr>
            <a:xfrm>
              <a:off x="1409086" y="4099528"/>
              <a:ext cx="2305022" cy="1713606"/>
              <a:chOff x="2024294" y="4019301"/>
              <a:chExt cx="2305022" cy="171360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E77FB3A-B9ED-51F4-940F-0574A9298EE9}"/>
                  </a:ext>
                </a:extLst>
              </p:cNvPr>
              <p:cNvSpPr txBox="1"/>
              <p:nvPr/>
            </p:nvSpPr>
            <p:spPr>
              <a:xfrm>
                <a:off x="2024294" y="4948044"/>
                <a:ext cx="2305022" cy="7848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kern="0" dirty="0">
                    <a:solidFill>
                      <a:prstClr val="black"/>
                    </a:solidFill>
                    <a:latin typeface="Calibri" panose="020F0502020204030204"/>
                  </a:rPr>
                  <a:t>Students’ Corporate (Real Time) Training  in communities 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64A2E46-641B-C23E-ED9E-FD10CED054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9524" b="89744" l="5844" r="89610">
                            <a14:foregroundMark x1="9091" y1="57875" x2="9091" y2="57875"/>
                            <a14:foregroundMark x1="5844" y1="72161" x2="5844" y2="72161"/>
                            <a14:foregroundMark x1="59091" y1="54579" x2="59091" y2="54579"/>
                            <a14:foregroundMark x1="77922" y1="56410" x2="77922" y2="56410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587785" y="4019301"/>
                <a:ext cx="1158004" cy="1026413"/>
              </a:xfrm>
              <a:prstGeom prst="rect">
                <a:avLst/>
              </a:prstGeom>
            </p:spPr>
          </p:pic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2BDDB5-45A0-6A34-9E7E-8C98996B70A4}"/>
              </a:ext>
            </a:extLst>
          </p:cNvPr>
          <p:cNvGrpSpPr/>
          <p:nvPr/>
        </p:nvGrpSpPr>
        <p:grpSpPr>
          <a:xfrm>
            <a:off x="4618889" y="1549279"/>
            <a:ext cx="2190425" cy="2151868"/>
            <a:chOff x="8754571" y="303337"/>
            <a:chExt cx="2305022" cy="228645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76E385F-7BAB-7693-4241-18F2963E4CE4}"/>
                </a:ext>
              </a:extLst>
            </p:cNvPr>
            <p:cNvSpPr/>
            <p:nvPr/>
          </p:nvSpPr>
          <p:spPr>
            <a:xfrm>
              <a:off x="8754571" y="303337"/>
              <a:ext cx="2305022" cy="2286456"/>
            </a:xfrm>
            <a:prstGeom prst="ellipse">
              <a:avLst/>
            </a:prstGeom>
            <a:solidFill>
              <a:srgbClr val="F3B41D"/>
            </a:solidFill>
            <a:ln w="12700" cap="flat" cmpd="sng" algn="ctr">
              <a:solidFill>
                <a:srgbClr val="F3B4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76A310B-9A06-7FE4-6E9E-CCEDE6FFDF6C}"/>
                </a:ext>
              </a:extLst>
            </p:cNvPr>
            <p:cNvSpPr txBox="1"/>
            <p:nvPr/>
          </p:nvSpPr>
          <p:spPr>
            <a:xfrm>
              <a:off x="9587973" y="877569"/>
              <a:ext cx="1335182" cy="14716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College Instructors’ CPD Training On Donkey Health and Welfare </a:t>
              </a:r>
            </a:p>
          </p:txBody>
        </p:sp>
        <p:sp>
          <p:nvSpPr>
            <p:cNvPr id="25" name="Freeform 88">
              <a:extLst>
                <a:ext uri="{FF2B5EF4-FFF2-40B4-BE49-F238E27FC236}">
                  <a16:creationId xmlns:a16="http://schemas.microsoft.com/office/drawing/2014/main" id="{1227232D-0EE9-DCDC-BC9C-FD1E04A16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07694" y="769353"/>
              <a:ext cx="593781" cy="755996"/>
            </a:xfrm>
            <a:custGeom>
              <a:avLst/>
              <a:gdLst>
                <a:gd name="T0" fmla="*/ 134 w 1318"/>
                <a:gd name="T1" fmla="*/ 1059 h 1674"/>
                <a:gd name="T2" fmla="*/ 301 w 1318"/>
                <a:gd name="T3" fmla="*/ 1179 h 1674"/>
                <a:gd name="T4" fmla="*/ 238 w 1318"/>
                <a:gd name="T5" fmla="*/ 1322 h 1674"/>
                <a:gd name="T6" fmla="*/ 635 w 1318"/>
                <a:gd name="T7" fmla="*/ 1582 h 1674"/>
                <a:gd name="T8" fmla="*/ 939 w 1318"/>
                <a:gd name="T9" fmla="*/ 1105 h 1674"/>
                <a:gd name="T10" fmla="*/ 857 w 1318"/>
                <a:gd name="T11" fmla="*/ 1039 h 1674"/>
                <a:gd name="T12" fmla="*/ 543 w 1318"/>
                <a:gd name="T13" fmla="*/ 790 h 1674"/>
                <a:gd name="T14" fmla="*/ 537 w 1318"/>
                <a:gd name="T15" fmla="*/ 730 h 1674"/>
                <a:gd name="T16" fmla="*/ 412 w 1318"/>
                <a:gd name="T17" fmla="*/ 405 h 1674"/>
                <a:gd name="T18" fmla="*/ 503 w 1318"/>
                <a:gd name="T19" fmla="*/ 113 h 1674"/>
                <a:gd name="T20" fmla="*/ 538 w 1318"/>
                <a:gd name="T21" fmla="*/ 89 h 1674"/>
                <a:gd name="T22" fmla="*/ 643 w 1318"/>
                <a:gd name="T23" fmla="*/ 72 h 1674"/>
                <a:gd name="T24" fmla="*/ 700 w 1318"/>
                <a:gd name="T25" fmla="*/ 113 h 1674"/>
                <a:gd name="T26" fmla="*/ 700 w 1318"/>
                <a:gd name="T27" fmla="*/ 113 h 1674"/>
                <a:gd name="T28" fmla="*/ 659 w 1318"/>
                <a:gd name="T29" fmla="*/ 170 h 1674"/>
                <a:gd name="T30" fmla="*/ 554 w 1318"/>
                <a:gd name="T31" fmla="*/ 186 h 1674"/>
                <a:gd name="T32" fmla="*/ 526 w 1318"/>
                <a:gd name="T33" fmla="*/ 183 h 1674"/>
                <a:gd name="T34" fmla="*/ 478 w 1318"/>
                <a:gd name="T35" fmla="*/ 219 h 1674"/>
                <a:gd name="T36" fmla="*/ 486 w 1318"/>
                <a:gd name="T37" fmla="*/ 393 h 1674"/>
                <a:gd name="T38" fmla="*/ 602 w 1318"/>
                <a:gd name="T39" fmla="*/ 693 h 1674"/>
                <a:gd name="T40" fmla="*/ 646 w 1318"/>
                <a:gd name="T41" fmla="*/ 719 h 1674"/>
                <a:gd name="T42" fmla="*/ 946 w 1318"/>
                <a:gd name="T43" fmla="*/ 921 h 1674"/>
                <a:gd name="T44" fmla="*/ 1174 w 1318"/>
                <a:gd name="T45" fmla="*/ 622 h 1674"/>
                <a:gd name="T46" fmla="*/ 1213 w 1318"/>
                <a:gd name="T47" fmla="*/ 580 h 1674"/>
                <a:gd name="T48" fmla="*/ 1228 w 1318"/>
                <a:gd name="T49" fmla="*/ 275 h 1674"/>
                <a:gd name="T50" fmla="*/ 1181 w 1318"/>
                <a:gd name="T51" fmla="*/ 106 h 1674"/>
                <a:gd name="T52" fmla="*/ 1119 w 1318"/>
                <a:gd name="T53" fmla="*/ 87 h 1674"/>
                <a:gd name="T54" fmla="*/ 1093 w 1318"/>
                <a:gd name="T55" fmla="*/ 100 h 1674"/>
                <a:gd name="T56" fmla="*/ 988 w 1318"/>
                <a:gd name="T57" fmla="*/ 117 h 1674"/>
                <a:gd name="T58" fmla="*/ 931 w 1318"/>
                <a:gd name="T59" fmla="*/ 76 h 1674"/>
                <a:gd name="T60" fmla="*/ 931 w 1318"/>
                <a:gd name="T61" fmla="*/ 76 h 1674"/>
                <a:gd name="T62" fmla="*/ 973 w 1318"/>
                <a:gd name="T63" fmla="*/ 19 h 1674"/>
                <a:gd name="T64" fmla="*/ 1078 w 1318"/>
                <a:gd name="T65" fmla="*/ 2 h 1674"/>
                <a:gd name="T66" fmla="*/ 1117 w 1318"/>
                <a:gd name="T67" fmla="*/ 13 h 1674"/>
                <a:gd name="T68" fmla="*/ 1238 w 1318"/>
                <a:gd name="T69" fmla="*/ 57 h 1674"/>
                <a:gd name="T70" fmla="*/ 1302 w 1318"/>
                <a:gd name="T71" fmla="*/ 263 h 1674"/>
                <a:gd name="T72" fmla="*/ 1284 w 1318"/>
                <a:gd name="T73" fmla="*/ 602 h 1674"/>
                <a:gd name="T74" fmla="*/ 1294 w 1318"/>
                <a:gd name="T75" fmla="*/ 655 h 1674"/>
                <a:gd name="T76" fmla="*/ 1175 w 1318"/>
                <a:gd name="T77" fmla="*/ 905 h 1674"/>
                <a:gd name="T78" fmla="*/ 1073 w 1318"/>
                <a:gd name="T79" fmla="*/ 1001 h 1674"/>
                <a:gd name="T80" fmla="*/ 1013 w 1318"/>
                <a:gd name="T81" fmla="*/ 1094 h 1674"/>
                <a:gd name="T82" fmla="*/ 936 w 1318"/>
                <a:gd name="T83" fmla="*/ 1424 h 1674"/>
                <a:gd name="T84" fmla="*/ 646 w 1318"/>
                <a:gd name="T85" fmla="*/ 1655 h 1674"/>
                <a:gd name="T86" fmla="*/ 300 w 1318"/>
                <a:gd name="T87" fmla="*/ 1525 h 1674"/>
                <a:gd name="T88" fmla="*/ 166 w 1318"/>
                <a:gd name="T89" fmla="*/ 1346 h 1674"/>
                <a:gd name="T90" fmla="*/ 13 w 1318"/>
                <a:gd name="T91" fmla="*/ 1225 h 1674"/>
                <a:gd name="T92" fmla="*/ 134 w 1318"/>
                <a:gd name="T93" fmla="*/ 1059 h 1674"/>
                <a:gd name="T94" fmla="*/ 141 w 1318"/>
                <a:gd name="T95" fmla="*/ 1289 h 1674"/>
                <a:gd name="T96" fmla="*/ 173 w 1318"/>
                <a:gd name="T97" fmla="*/ 1289 h 1674"/>
                <a:gd name="T98" fmla="*/ 215 w 1318"/>
                <a:gd name="T99" fmla="*/ 1271 h 1674"/>
                <a:gd name="T100" fmla="*/ 249 w 1318"/>
                <a:gd name="T101" fmla="*/ 1186 h 1674"/>
                <a:gd name="T102" fmla="*/ 145 w 1318"/>
                <a:gd name="T103" fmla="*/ 1111 h 1674"/>
                <a:gd name="T104" fmla="*/ 69 w 1318"/>
                <a:gd name="T105" fmla="*/ 1214 h 1674"/>
                <a:gd name="T106" fmla="*/ 141 w 1318"/>
                <a:gd name="T107" fmla="*/ 128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8" h="1674">
                  <a:moveTo>
                    <a:pt x="134" y="1059"/>
                  </a:moveTo>
                  <a:cubicBezTo>
                    <a:pt x="214" y="1046"/>
                    <a:pt x="288" y="1100"/>
                    <a:pt x="301" y="1179"/>
                  </a:cubicBezTo>
                  <a:cubicBezTo>
                    <a:pt x="310" y="1236"/>
                    <a:pt x="284" y="1291"/>
                    <a:pt x="238" y="1322"/>
                  </a:cubicBezTo>
                  <a:cubicBezTo>
                    <a:pt x="316" y="1468"/>
                    <a:pt x="476" y="1607"/>
                    <a:pt x="635" y="1582"/>
                  </a:cubicBezTo>
                  <a:cubicBezTo>
                    <a:pt x="829" y="1551"/>
                    <a:pt x="951" y="1283"/>
                    <a:pt x="939" y="1105"/>
                  </a:cubicBezTo>
                  <a:cubicBezTo>
                    <a:pt x="904" y="1098"/>
                    <a:pt x="874" y="1073"/>
                    <a:pt x="857" y="1039"/>
                  </a:cubicBezTo>
                  <a:cubicBezTo>
                    <a:pt x="749" y="1014"/>
                    <a:pt x="638" y="928"/>
                    <a:pt x="543" y="790"/>
                  </a:cubicBezTo>
                  <a:cubicBezTo>
                    <a:pt x="530" y="772"/>
                    <a:pt x="529" y="749"/>
                    <a:pt x="537" y="730"/>
                  </a:cubicBezTo>
                  <a:cubicBezTo>
                    <a:pt x="474" y="627"/>
                    <a:pt x="429" y="510"/>
                    <a:pt x="412" y="405"/>
                  </a:cubicBezTo>
                  <a:cubicBezTo>
                    <a:pt x="385" y="230"/>
                    <a:pt x="385" y="153"/>
                    <a:pt x="503" y="113"/>
                  </a:cubicBezTo>
                  <a:cubicBezTo>
                    <a:pt x="510" y="100"/>
                    <a:pt x="523" y="91"/>
                    <a:pt x="538" y="89"/>
                  </a:cubicBezTo>
                  <a:cubicBezTo>
                    <a:pt x="643" y="72"/>
                    <a:pt x="643" y="72"/>
                    <a:pt x="643" y="72"/>
                  </a:cubicBezTo>
                  <a:cubicBezTo>
                    <a:pt x="670" y="68"/>
                    <a:pt x="696" y="86"/>
                    <a:pt x="700" y="113"/>
                  </a:cubicBezTo>
                  <a:cubicBezTo>
                    <a:pt x="700" y="113"/>
                    <a:pt x="700" y="113"/>
                    <a:pt x="700" y="113"/>
                  </a:cubicBezTo>
                  <a:cubicBezTo>
                    <a:pt x="704" y="140"/>
                    <a:pt x="686" y="165"/>
                    <a:pt x="659" y="170"/>
                  </a:cubicBezTo>
                  <a:cubicBezTo>
                    <a:pt x="554" y="186"/>
                    <a:pt x="554" y="186"/>
                    <a:pt x="554" y="186"/>
                  </a:cubicBezTo>
                  <a:cubicBezTo>
                    <a:pt x="544" y="188"/>
                    <a:pt x="535" y="187"/>
                    <a:pt x="526" y="183"/>
                  </a:cubicBezTo>
                  <a:cubicBezTo>
                    <a:pt x="494" y="194"/>
                    <a:pt x="483" y="205"/>
                    <a:pt x="478" y="219"/>
                  </a:cubicBezTo>
                  <a:cubicBezTo>
                    <a:pt x="466" y="249"/>
                    <a:pt x="472" y="303"/>
                    <a:pt x="486" y="393"/>
                  </a:cubicBezTo>
                  <a:cubicBezTo>
                    <a:pt x="501" y="490"/>
                    <a:pt x="544" y="598"/>
                    <a:pt x="602" y="693"/>
                  </a:cubicBezTo>
                  <a:cubicBezTo>
                    <a:pt x="619" y="695"/>
                    <a:pt x="635" y="704"/>
                    <a:pt x="646" y="719"/>
                  </a:cubicBezTo>
                  <a:cubicBezTo>
                    <a:pt x="743" y="860"/>
                    <a:pt x="855" y="936"/>
                    <a:pt x="946" y="921"/>
                  </a:cubicBezTo>
                  <a:cubicBezTo>
                    <a:pt x="1038" y="907"/>
                    <a:pt x="1126" y="792"/>
                    <a:pt x="1174" y="622"/>
                  </a:cubicBezTo>
                  <a:cubicBezTo>
                    <a:pt x="1180" y="602"/>
                    <a:pt x="1195" y="587"/>
                    <a:pt x="1213" y="580"/>
                  </a:cubicBezTo>
                  <a:cubicBezTo>
                    <a:pt x="1237" y="476"/>
                    <a:pt x="1243" y="366"/>
                    <a:pt x="1228" y="275"/>
                  </a:cubicBezTo>
                  <a:cubicBezTo>
                    <a:pt x="1214" y="186"/>
                    <a:pt x="1202" y="130"/>
                    <a:pt x="1181" y="106"/>
                  </a:cubicBezTo>
                  <a:cubicBezTo>
                    <a:pt x="1171" y="94"/>
                    <a:pt x="1156" y="87"/>
                    <a:pt x="1119" y="87"/>
                  </a:cubicBezTo>
                  <a:cubicBezTo>
                    <a:pt x="1112" y="94"/>
                    <a:pt x="1103" y="99"/>
                    <a:pt x="1093" y="100"/>
                  </a:cubicBezTo>
                  <a:cubicBezTo>
                    <a:pt x="988" y="117"/>
                    <a:pt x="988" y="117"/>
                    <a:pt x="988" y="117"/>
                  </a:cubicBezTo>
                  <a:cubicBezTo>
                    <a:pt x="961" y="121"/>
                    <a:pt x="936" y="103"/>
                    <a:pt x="931" y="76"/>
                  </a:cubicBezTo>
                  <a:cubicBezTo>
                    <a:pt x="931" y="76"/>
                    <a:pt x="931" y="76"/>
                    <a:pt x="931" y="76"/>
                  </a:cubicBezTo>
                  <a:cubicBezTo>
                    <a:pt x="927" y="49"/>
                    <a:pt x="946" y="24"/>
                    <a:pt x="973" y="19"/>
                  </a:cubicBezTo>
                  <a:cubicBezTo>
                    <a:pt x="1078" y="2"/>
                    <a:pt x="1078" y="2"/>
                    <a:pt x="1078" y="2"/>
                  </a:cubicBezTo>
                  <a:cubicBezTo>
                    <a:pt x="1093" y="0"/>
                    <a:pt x="1107" y="4"/>
                    <a:pt x="1117" y="13"/>
                  </a:cubicBezTo>
                  <a:cubicBezTo>
                    <a:pt x="1168" y="13"/>
                    <a:pt x="1208" y="23"/>
                    <a:pt x="1238" y="57"/>
                  </a:cubicBezTo>
                  <a:cubicBezTo>
                    <a:pt x="1271" y="95"/>
                    <a:pt x="1285" y="156"/>
                    <a:pt x="1302" y="263"/>
                  </a:cubicBezTo>
                  <a:cubicBezTo>
                    <a:pt x="1318" y="365"/>
                    <a:pt x="1311" y="487"/>
                    <a:pt x="1284" y="602"/>
                  </a:cubicBezTo>
                  <a:cubicBezTo>
                    <a:pt x="1295" y="617"/>
                    <a:pt x="1299" y="636"/>
                    <a:pt x="1294" y="655"/>
                  </a:cubicBezTo>
                  <a:cubicBezTo>
                    <a:pt x="1266" y="753"/>
                    <a:pt x="1225" y="840"/>
                    <a:pt x="1175" y="905"/>
                  </a:cubicBezTo>
                  <a:cubicBezTo>
                    <a:pt x="1144" y="945"/>
                    <a:pt x="1110" y="978"/>
                    <a:pt x="1073" y="1001"/>
                  </a:cubicBezTo>
                  <a:cubicBezTo>
                    <a:pt x="1068" y="1041"/>
                    <a:pt x="1046" y="1076"/>
                    <a:pt x="1013" y="1094"/>
                  </a:cubicBezTo>
                  <a:cubicBezTo>
                    <a:pt x="1021" y="1196"/>
                    <a:pt x="993" y="1320"/>
                    <a:pt x="936" y="1424"/>
                  </a:cubicBezTo>
                  <a:cubicBezTo>
                    <a:pt x="864" y="1555"/>
                    <a:pt x="761" y="1637"/>
                    <a:pt x="646" y="1655"/>
                  </a:cubicBezTo>
                  <a:cubicBezTo>
                    <a:pt x="531" y="1674"/>
                    <a:pt x="408" y="1627"/>
                    <a:pt x="300" y="1525"/>
                  </a:cubicBezTo>
                  <a:cubicBezTo>
                    <a:pt x="245" y="1474"/>
                    <a:pt x="199" y="1411"/>
                    <a:pt x="166" y="1346"/>
                  </a:cubicBezTo>
                  <a:cubicBezTo>
                    <a:pt x="92" y="1352"/>
                    <a:pt x="24" y="1300"/>
                    <a:pt x="13" y="1225"/>
                  </a:cubicBezTo>
                  <a:cubicBezTo>
                    <a:pt x="0" y="1146"/>
                    <a:pt x="55" y="1071"/>
                    <a:pt x="134" y="1059"/>
                  </a:cubicBezTo>
                  <a:moveTo>
                    <a:pt x="141" y="1289"/>
                  </a:moveTo>
                  <a:cubicBezTo>
                    <a:pt x="151" y="1291"/>
                    <a:pt x="162" y="1291"/>
                    <a:pt x="173" y="1289"/>
                  </a:cubicBezTo>
                  <a:cubicBezTo>
                    <a:pt x="189" y="1287"/>
                    <a:pt x="203" y="1280"/>
                    <a:pt x="215" y="1271"/>
                  </a:cubicBezTo>
                  <a:cubicBezTo>
                    <a:pt x="240" y="1251"/>
                    <a:pt x="254" y="1219"/>
                    <a:pt x="249" y="1186"/>
                  </a:cubicBezTo>
                  <a:cubicBezTo>
                    <a:pt x="241" y="1136"/>
                    <a:pt x="194" y="1103"/>
                    <a:pt x="145" y="1111"/>
                  </a:cubicBezTo>
                  <a:cubicBezTo>
                    <a:pt x="95" y="1119"/>
                    <a:pt x="61" y="1165"/>
                    <a:pt x="69" y="1214"/>
                  </a:cubicBezTo>
                  <a:cubicBezTo>
                    <a:pt x="75" y="1253"/>
                    <a:pt x="105" y="1282"/>
                    <a:pt x="141" y="1289"/>
                  </a:cubicBezTo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89">
              <a:extLst>
                <a:ext uri="{FF2B5EF4-FFF2-40B4-BE49-F238E27FC236}">
                  <a16:creationId xmlns:a16="http://schemas.microsoft.com/office/drawing/2014/main" id="{75C61922-29BF-035C-5502-8B1B1C1041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6449" y="964056"/>
              <a:ext cx="253683" cy="253419"/>
            </a:xfrm>
            <a:custGeom>
              <a:avLst/>
              <a:gdLst>
                <a:gd name="T0" fmla="*/ 241 w 563"/>
                <a:gd name="T1" fmla="*/ 23 h 561"/>
                <a:gd name="T2" fmla="*/ 541 w 563"/>
                <a:gd name="T3" fmla="*/ 239 h 561"/>
                <a:gd name="T4" fmla="*/ 322 w 563"/>
                <a:gd name="T5" fmla="*/ 538 h 561"/>
                <a:gd name="T6" fmla="*/ 22 w 563"/>
                <a:gd name="T7" fmla="*/ 322 h 561"/>
                <a:gd name="T8" fmla="*/ 241 w 563"/>
                <a:gd name="T9" fmla="*/ 23 h 561"/>
                <a:gd name="T10" fmla="*/ 166 w 563"/>
                <a:gd name="T11" fmla="*/ 333 h 561"/>
                <a:gd name="T12" fmla="*/ 253 w 563"/>
                <a:gd name="T13" fmla="*/ 319 h 561"/>
                <a:gd name="T14" fmla="*/ 267 w 563"/>
                <a:gd name="T15" fmla="*/ 406 h 561"/>
                <a:gd name="T16" fmla="*/ 334 w 563"/>
                <a:gd name="T17" fmla="*/ 395 h 561"/>
                <a:gd name="T18" fmla="*/ 320 w 563"/>
                <a:gd name="T19" fmla="*/ 308 h 561"/>
                <a:gd name="T20" fmla="*/ 408 w 563"/>
                <a:gd name="T21" fmla="*/ 294 h 561"/>
                <a:gd name="T22" fmla="*/ 397 w 563"/>
                <a:gd name="T23" fmla="*/ 228 h 561"/>
                <a:gd name="T24" fmla="*/ 310 w 563"/>
                <a:gd name="T25" fmla="*/ 242 h 561"/>
                <a:gd name="T26" fmla="*/ 296 w 563"/>
                <a:gd name="T27" fmla="*/ 155 h 561"/>
                <a:gd name="T28" fmla="*/ 229 w 563"/>
                <a:gd name="T29" fmla="*/ 165 h 561"/>
                <a:gd name="T30" fmla="*/ 243 w 563"/>
                <a:gd name="T31" fmla="*/ 252 h 561"/>
                <a:gd name="T32" fmla="*/ 155 w 563"/>
                <a:gd name="T33" fmla="*/ 266 h 561"/>
                <a:gd name="T34" fmla="*/ 166 w 563"/>
                <a:gd name="T35" fmla="*/ 33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3" h="561">
                  <a:moveTo>
                    <a:pt x="241" y="23"/>
                  </a:moveTo>
                  <a:cubicBezTo>
                    <a:pt x="384" y="0"/>
                    <a:pt x="518" y="97"/>
                    <a:pt x="541" y="239"/>
                  </a:cubicBezTo>
                  <a:cubicBezTo>
                    <a:pt x="563" y="381"/>
                    <a:pt x="465" y="515"/>
                    <a:pt x="322" y="538"/>
                  </a:cubicBezTo>
                  <a:cubicBezTo>
                    <a:pt x="179" y="561"/>
                    <a:pt x="45" y="464"/>
                    <a:pt x="22" y="322"/>
                  </a:cubicBezTo>
                  <a:cubicBezTo>
                    <a:pt x="0" y="179"/>
                    <a:pt x="98" y="46"/>
                    <a:pt x="241" y="23"/>
                  </a:cubicBezTo>
                  <a:moveTo>
                    <a:pt x="166" y="333"/>
                  </a:moveTo>
                  <a:cubicBezTo>
                    <a:pt x="253" y="319"/>
                    <a:pt x="253" y="319"/>
                    <a:pt x="253" y="319"/>
                  </a:cubicBezTo>
                  <a:cubicBezTo>
                    <a:pt x="267" y="406"/>
                    <a:pt x="267" y="406"/>
                    <a:pt x="267" y="406"/>
                  </a:cubicBezTo>
                  <a:cubicBezTo>
                    <a:pt x="334" y="395"/>
                    <a:pt x="334" y="395"/>
                    <a:pt x="334" y="395"/>
                  </a:cubicBezTo>
                  <a:cubicBezTo>
                    <a:pt x="320" y="308"/>
                    <a:pt x="320" y="308"/>
                    <a:pt x="320" y="308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397" y="228"/>
                    <a:pt x="397" y="228"/>
                    <a:pt x="397" y="228"/>
                  </a:cubicBezTo>
                  <a:cubicBezTo>
                    <a:pt x="310" y="242"/>
                    <a:pt x="310" y="242"/>
                    <a:pt x="310" y="242"/>
                  </a:cubicBezTo>
                  <a:cubicBezTo>
                    <a:pt x="296" y="155"/>
                    <a:pt x="296" y="155"/>
                    <a:pt x="296" y="155"/>
                  </a:cubicBezTo>
                  <a:cubicBezTo>
                    <a:pt x="229" y="165"/>
                    <a:pt x="229" y="165"/>
                    <a:pt x="229" y="165"/>
                  </a:cubicBezTo>
                  <a:cubicBezTo>
                    <a:pt x="243" y="252"/>
                    <a:pt x="243" y="252"/>
                    <a:pt x="243" y="252"/>
                  </a:cubicBezTo>
                  <a:cubicBezTo>
                    <a:pt x="155" y="266"/>
                    <a:pt x="155" y="266"/>
                    <a:pt x="155" y="266"/>
                  </a:cubicBezTo>
                  <a:lnTo>
                    <a:pt x="166" y="333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C2946D-A3C8-8992-28C5-694BAED15BE7}"/>
              </a:ext>
            </a:extLst>
          </p:cNvPr>
          <p:cNvGrpSpPr/>
          <p:nvPr/>
        </p:nvGrpSpPr>
        <p:grpSpPr>
          <a:xfrm>
            <a:off x="6164386" y="3537658"/>
            <a:ext cx="2230801" cy="2233520"/>
            <a:chOff x="8722139" y="305243"/>
            <a:chExt cx="2305022" cy="228645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E01C8FD-49BC-C179-DBC2-55F52229ED3C}"/>
                </a:ext>
              </a:extLst>
            </p:cNvPr>
            <p:cNvSpPr/>
            <p:nvPr/>
          </p:nvSpPr>
          <p:spPr>
            <a:xfrm>
              <a:off x="8722139" y="305243"/>
              <a:ext cx="2305022" cy="2286456"/>
            </a:xfrm>
            <a:prstGeom prst="ellipse">
              <a:avLst/>
            </a:prstGeom>
            <a:solidFill>
              <a:srgbClr val="F3B41D"/>
            </a:solidFill>
            <a:ln w="12700" cap="flat" cmpd="sng" algn="ctr">
              <a:solidFill>
                <a:srgbClr val="F3B4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E6108A7-A149-6FA2-B1D3-16FACA4D79F6}"/>
                </a:ext>
              </a:extLst>
            </p:cNvPr>
            <p:cNvSpPr txBox="1"/>
            <p:nvPr/>
          </p:nvSpPr>
          <p:spPr>
            <a:xfrm>
              <a:off x="9587973" y="877569"/>
              <a:ext cx="1335182" cy="14716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Job Training for PP Animal Health Workers around the college </a:t>
              </a:r>
            </a:p>
          </p:txBody>
        </p:sp>
        <p:sp>
          <p:nvSpPr>
            <p:cNvPr id="30" name="Freeform 88">
              <a:extLst>
                <a:ext uri="{FF2B5EF4-FFF2-40B4-BE49-F238E27FC236}">
                  <a16:creationId xmlns:a16="http://schemas.microsoft.com/office/drawing/2014/main" id="{8B78C7FA-A405-B26E-F98D-73B7C81EE7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07694" y="769353"/>
              <a:ext cx="593781" cy="755996"/>
            </a:xfrm>
            <a:custGeom>
              <a:avLst/>
              <a:gdLst>
                <a:gd name="T0" fmla="*/ 134 w 1318"/>
                <a:gd name="T1" fmla="*/ 1059 h 1674"/>
                <a:gd name="T2" fmla="*/ 301 w 1318"/>
                <a:gd name="T3" fmla="*/ 1179 h 1674"/>
                <a:gd name="T4" fmla="*/ 238 w 1318"/>
                <a:gd name="T5" fmla="*/ 1322 h 1674"/>
                <a:gd name="T6" fmla="*/ 635 w 1318"/>
                <a:gd name="T7" fmla="*/ 1582 h 1674"/>
                <a:gd name="T8" fmla="*/ 939 w 1318"/>
                <a:gd name="T9" fmla="*/ 1105 h 1674"/>
                <a:gd name="T10" fmla="*/ 857 w 1318"/>
                <a:gd name="T11" fmla="*/ 1039 h 1674"/>
                <a:gd name="T12" fmla="*/ 543 w 1318"/>
                <a:gd name="T13" fmla="*/ 790 h 1674"/>
                <a:gd name="T14" fmla="*/ 537 w 1318"/>
                <a:gd name="T15" fmla="*/ 730 h 1674"/>
                <a:gd name="T16" fmla="*/ 412 w 1318"/>
                <a:gd name="T17" fmla="*/ 405 h 1674"/>
                <a:gd name="T18" fmla="*/ 503 w 1318"/>
                <a:gd name="T19" fmla="*/ 113 h 1674"/>
                <a:gd name="T20" fmla="*/ 538 w 1318"/>
                <a:gd name="T21" fmla="*/ 89 h 1674"/>
                <a:gd name="T22" fmla="*/ 643 w 1318"/>
                <a:gd name="T23" fmla="*/ 72 h 1674"/>
                <a:gd name="T24" fmla="*/ 700 w 1318"/>
                <a:gd name="T25" fmla="*/ 113 h 1674"/>
                <a:gd name="T26" fmla="*/ 700 w 1318"/>
                <a:gd name="T27" fmla="*/ 113 h 1674"/>
                <a:gd name="T28" fmla="*/ 659 w 1318"/>
                <a:gd name="T29" fmla="*/ 170 h 1674"/>
                <a:gd name="T30" fmla="*/ 554 w 1318"/>
                <a:gd name="T31" fmla="*/ 186 h 1674"/>
                <a:gd name="T32" fmla="*/ 526 w 1318"/>
                <a:gd name="T33" fmla="*/ 183 h 1674"/>
                <a:gd name="T34" fmla="*/ 478 w 1318"/>
                <a:gd name="T35" fmla="*/ 219 h 1674"/>
                <a:gd name="T36" fmla="*/ 486 w 1318"/>
                <a:gd name="T37" fmla="*/ 393 h 1674"/>
                <a:gd name="T38" fmla="*/ 602 w 1318"/>
                <a:gd name="T39" fmla="*/ 693 h 1674"/>
                <a:gd name="T40" fmla="*/ 646 w 1318"/>
                <a:gd name="T41" fmla="*/ 719 h 1674"/>
                <a:gd name="T42" fmla="*/ 946 w 1318"/>
                <a:gd name="T43" fmla="*/ 921 h 1674"/>
                <a:gd name="T44" fmla="*/ 1174 w 1318"/>
                <a:gd name="T45" fmla="*/ 622 h 1674"/>
                <a:gd name="T46" fmla="*/ 1213 w 1318"/>
                <a:gd name="T47" fmla="*/ 580 h 1674"/>
                <a:gd name="T48" fmla="*/ 1228 w 1318"/>
                <a:gd name="T49" fmla="*/ 275 h 1674"/>
                <a:gd name="T50" fmla="*/ 1181 w 1318"/>
                <a:gd name="T51" fmla="*/ 106 h 1674"/>
                <a:gd name="T52" fmla="*/ 1119 w 1318"/>
                <a:gd name="T53" fmla="*/ 87 h 1674"/>
                <a:gd name="T54" fmla="*/ 1093 w 1318"/>
                <a:gd name="T55" fmla="*/ 100 h 1674"/>
                <a:gd name="T56" fmla="*/ 988 w 1318"/>
                <a:gd name="T57" fmla="*/ 117 h 1674"/>
                <a:gd name="T58" fmla="*/ 931 w 1318"/>
                <a:gd name="T59" fmla="*/ 76 h 1674"/>
                <a:gd name="T60" fmla="*/ 931 w 1318"/>
                <a:gd name="T61" fmla="*/ 76 h 1674"/>
                <a:gd name="T62" fmla="*/ 973 w 1318"/>
                <a:gd name="T63" fmla="*/ 19 h 1674"/>
                <a:gd name="T64" fmla="*/ 1078 w 1318"/>
                <a:gd name="T65" fmla="*/ 2 h 1674"/>
                <a:gd name="T66" fmla="*/ 1117 w 1318"/>
                <a:gd name="T67" fmla="*/ 13 h 1674"/>
                <a:gd name="T68" fmla="*/ 1238 w 1318"/>
                <a:gd name="T69" fmla="*/ 57 h 1674"/>
                <a:gd name="T70" fmla="*/ 1302 w 1318"/>
                <a:gd name="T71" fmla="*/ 263 h 1674"/>
                <a:gd name="T72" fmla="*/ 1284 w 1318"/>
                <a:gd name="T73" fmla="*/ 602 h 1674"/>
                <a:gd name="T74" fmla="*/ 1294 w 1318"/>
                <a:gd name="T75" fmla="*/ 655 h 1674"/>
                <a:gd name="T76" fmla="*/ 1175 w 1318"/>
                <a:gd name="T77" fmla="*/ 905 h 1674"/>
                <a:gd name="T78" fmla="*/ 1073 w 1318"/>
                <a:gd name="T79" fmla="*/ 1001 h 1674"/>
                <a:gd name="T80" fmla="*/ 1013 w 1318"/>
                <a:gd name="T81" fmla="*/ 1094 h 1674"/>
                <a:gd name="T82" fmla="*/ 936 w 1318"/>
                <a:gd name="T83" fmla="*/ 1424 h 1674"/>
                <a:gd name="T84" fmla="*/ 646 w 1318"/>
                <a:gd name="T85" fmla="*/ 1655 h 1674"/>
                <a:gd name="T86" fmla="*/ 300 w 1318"/>
                <a:gd name="T87" fmla="*/ 1525 h 1674"/>
                <a:gd name="T88" fmla="*/ 166 w 1318"/>
                <a:gd name="T89" fmla="*/ 1346 h 1674"/>
                <a:gd name="T90" fmla="*/ 13 w 1318"/>
                <a:gd name="T91" fmla="*/ 1225 h 1674"/>
                <a:gd name="T92" fmla="*/ 134 w 1318"/>
                <a:gd name="T93" fmla="*/ 1059 h 1674"/>
                <a:gd name="T94" fmla="*/ 141 w 1318"/>
                <a:gd name="T95" fmla="*/ 1289 h 1674"/>
                <a:gd name="T96" fmla="*/ 173 w 1318"/>
                <a:gd name="T97" fmla="*/ 1289 h 1674"/>
                <a:gd name="T98" fmla="*/ 215 w 1318"/>
                <a:gd name="T99" fmla="*/ 1271 h 1674"/>
                <a:gd name="T100" fmla="*/ 249 w 1318"/>
                <a:gd name="T101" fmla="*/ 1186 h 1674"/>
                <a:gd name="T102" fmla="*/ 145 w 1318"/>
                <a:gd name="T103" fmla="*/ 1111 h 1674"/>
                <a:gd name="T104" fmla="*/ 69 w 1318"/>
                <a:gd name="T105" fmla="*/ 1214 h 1674"/>
                <a:gd name="T106" fmla="*/ 141 w 1318"/>
                <a:gd name="T107" fmla="*/ 128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8" h="1674">
                  <a:moveTo>
                    <a:pt x="134" y="1059"/>
                  </a:moveTo>
                  <a:cubicBezTo>
                    <a:pt x="214" y="1046"/>
                    <a:pt x="288" y="1100"/>
                    <a:pt x="301" y="1179"/>
                  </a:cubicBezTo>
                  <a:cubicBezTo>
                    <a:pt x="310" y="1236"/>
                    <a:pt x="284" y="1291"/>
                    <a:pt x="238" y="1322"/>
                  </a:cubicBezTo>
                  <a:cubicBezTo>
                    <a:pt x="316" y="1468"/>
                    <a:pt x="476" y="1607"/>
                    <a:pt x="635" y="1582"/>
                  </a:cubicBezTo>
                  <a:cubicBezTo>
                    <a:pt x="829" y="1551"/>
                    <a:pt x="951" y="1283"/>
                    <a:pt x="939" y="1105"/>
                  </a:cubicBezTo>
                  <a:cubicBezTo>
                    <a:pt x="904" y="1098"/>
                    <a:pt x="874" y="1073"/>
                    <a:pt x="857" y="1039"/>
                  </a:cubicBezTo>
                  <a:cubicBezTo>
                    <a:pt x="749" y="1014"/>
                    <a:pt x="638" y="928"/>
                    <a:pt x="543" y="790"/>
                  </a:cubicBezTo>
                  <a:cubicBezTo>
                    <a:pt x="530" y="772"/>
                    <a:pt x="529" y="749"/>
                    <a:pt x="537" y="730"/>
                  </a:cubicBezTo>
                  <a:cubicBezTo>
                    <a:pt x="474" y="627"/>
                    <a:pt x="429" y="510"/>
                    <a:pt x="412" y="405"/>
                  </a:cubicBezTo>
                  <a:cubicBezTo>
                    <a:pt x="385" y="230"/>
                    <a:pt x="385" y="153"/>
                    <a:pt x="503" y="113"/>
                  </a:cubicBezTo>
                  <a:cubicBezTo>
                    <a:pt x="510" y="100"/>
                    <a:pt x="523" y="91"/>
                    <a:pt x="538" y="89"/>
                  </a:cubicBezTo>
                  <a:cubicBezTo>
                    <a:pt x="643" y="72"/>
                    <a:pt x="643" y="72"/>
                    <a:pt x="643" y="72"/>
                  </a:cubicBezTo>
                  <a:cubicBezTo>
                    <a:pt x="670" y="68"/>
                    <a:pt x="696" y="86"/>
                    <a:pt x="700" y="113"/>
                  </a:cubicBezTo>
                  <a:cubicBezTo>
                    <a:pt x="700" y="113"/>
                    <a:pt x="700" y="113"/>
                    <a:pt x="700" y="113"/>
                  </a:cubicBezTo>
                  <a:cubicBezTo>
                    <a:pt x="704" y="140"/>
                    <a:pt x="686" y="165"/>
                    <a:pt x="659" y="170"/>
                  </a:cubicBezTo>
                  <a:cubicBezTo>
                    <a:pt x="554" y="186"/>
                    <a:pt x="554" y="186"/>
                    <a:pt x="554" y="186"/>
                  </a:cubicBezTo>
                  <a:cubicBezTo>
                    <a:pt x="544" y="188"/>
                    <a:pt x="535" y="187"/>
                    <a:pt x="526" y="183"/>
                  </a:cubicBezTo>
                  <a:cubicBezTo>
                    <a:pt x="494" y="194"/>
                    <a:pt x="483" y="205"/>
                    <a:pt x="478" y="219"/>
                  </a:cubicBezTo>
                  <a:cubicBezTo>
                    <a:pt x="466" y="249"/>
                    <a:pt x="472" y="303"/>
                    <a:pt x="486" y="393"/>
                  </a:cubicBezTo>
                  <a:cubicBezTo>
                    <a:pt x="501" y="490"/>
                    <a:pt x="544" y="598"/>
                    <a:pt x="602" y="693"/>
                  </a:cubicBezTo>
                  <a:cubicBezTo>
                    <a:pt x="619" y="695"/>
                    <a:pt x="635" y="704"/>
                    <a:pt x="646" y="719"/>
                  </a:cubicBezTo>
                  <a:cubicBezTo>
                    <a:pt x="743" y="860"/>
                    <a:pt x="855" y="936"/>
                    <a:pt x="946" y="921"/>
                  </a:cubicBezTo>
                  <a:cubicBezTo>
                    <a:pt x="1038" y="907"/>
                    <a:pt x="1126" y="792"/>
                    <a:pt x="1174" y="622"/>
                  </a:cubicBezTo>
                  <a:cubicBezTo>
                    <a:pt x="1180" y="602"/>
                    <a:pt x="1195" y="587"/>
                    <a:pt x="1213" y="580"/>
                  </a:cubicBezTo>
                  <a:cubicBezTo>
                    <a:pt x="1237" y="476"/>
                    <a:pt x="1243" y="366"/>
                    <a:pt x="1228" y="275"/>
                  </a:cubicBezTo>
                  <a:cubicBezTo>
                    <a:pt x="1214" y="186"/>
                    <a:pt x="1202" y="130"/>
                    <a:pt x="1181" y="106"/>
                  </a:cubicBezTo>
                  <a:cubicBezTo>
                    <a:pt x="1171" y="94"/>
                    <a:pt x="1156" y="87"/>
                    <a:pt x="1119" y="87"/>
                  </a:cubicBezTo>
                  <a:cubicBezTo>
                    <a:pt x="1112" y="94"/>
                    <a:pt x="1103" y="99"/>
                    <a:pt x="1093" y="100"/>
                  </a:cubicBezTo>
                  <a:cubicBezTo>
                    <a:pt x="988" y="117"/>
                    <a:pt x="988" y="117"/>
                    <a:pt x="988" y="117"/>
                  </a:cubicBezTo>
                  <a:cubicBezTo>
                    <a:pt x="961" y="121"/>
                    <a:pt x="936" y="103"/>
                    <a:pt x="931" y="76"/>
                  </a:cubicBezTo>
                  <a:cubicBezTo>
                    <a:pt x="931" y="76"/>
                    <a:pt x="931" y="76"/>
                    <a:pt x="931" y="76"/>
                  </a:cubicBezTo>
                  <a:cubicBezTo>
                    <a:pt x="927" y="49"/>
                    <a:pt x="946" y="24"/>
                    <a:pt x="973" y="19"/>
                  </a:cubicBezTo>
                  <a:cubicBezTo>
                    <a:pt x="1078" y="2"/>
                    <a:pt x="1078" y="2"/>
                    <a:pt x="1078" y="2"/>
                  </a:cubicBezTo>
                  <a:cubicBezTo>
                    <a:pt x="1093" y="0"/>
                    <a:pt x="1107" y="4"/>
                    <a:pt x="1117" y="13"/>
                  </a:cubicBezTo>
                  <a:cubicBezTo>
                    <a:pt x="1168" y="13"/>
                    <a:pt x="1208" y="23"/>
                    <a:pt x="1238" y="57"/>
                  </a:cubicBezTo>
                  <a:cubicBezTo>
                    <a:pt x="1271" y="95"/>
                    <a:pt x="1285" y="156"/>
                    <a:pt x="1302" y="263"/>
                  </a:cubicBezTo>
                  <a:cubicBezTo>
                    <a:pt x="1318" y="365"/>
                    <a:pt x="1311" y="487"/>
                    <a:pt x="1284" y="602"/>
                  </a:cubicBezTo>
                  <a:cubicBezTo>
                    <a:pt x="1295" y="617"/>
                    <a:pt x="1299" y="636"/>
                    <a:pt x="1294" y="655"/>
                  </a:cubicBezTo>
                  <a:cubicBezTo>
                    <a:pt x="1266" y="753"/>
                    <a:pt x="1225" y="840"/>
                    <a:pt x="1175" y="905"/>
                  </a:cubicBezTo>
                  <a:cubicBezTo>
                    <a:pt x="1144" y="945"/>
                    <a:pt x="1110" y="978"/>
                    <a:pt x="1073" y="1001"/>
                  </a:cubicBezTo>
                  <a:cubicBezTo>
                    <a:pt x="1068" y="1041"/>
                    <a:pt x="1046" y="1076"/>
                    <a:pt x="1013" y="1094"/>
                  </a:cubicBezTo>
                  <a:cubicBezTo>
                    <a:pt x="1021" y="1196"/>
                    <a:pt x="993" y="1320"/>
                    <a:pt x="936" y="1424"/>
                  </a:cubicBezTo>
                  <a:cubicBezTo>
                    <a:pt x="864" y="1555"/>
                    <a:pt x="761" y="1637"/>
                    <a:pt x="646" y="1655"/>
                  </a:cubicBezTo>
                  <a:cubicBezTo>
                    <a:pt x="531" y="1674"/>
                    <a:pt x="408" y="1627"/>
                    <a:pt x="300" y="1525"/>
                  </a:cubicBezTo>
                  <a:cubicBezTo>
                    <a:pt x="245" y="1474"/>
                    <a:pt x="199" y="1411"/>
                    <a:pt x="166" y="1346"/>
                  </a:cubicBezTo>
                  <a:cubicBezTo>
                    <a:pt x="92" y="1352"/>
                    <a:pt x="24" y="1300"/>
                    <a:pt x="13" y="1225"/>
                  </a:cubicBezTo>
                  <a:cubicBezTo>
                    <a:pt x="0" y="1146"/>
                    <a:pt x="55" y="1071"/>
                    <a:pt x="134" y="1059"/>
                  </a:cubicBezTo>
                  <a:moveTo>
                    <a:pt x="141" y="1289"/>
                  </a:moveTo>
                  <a:cubicBezTo>
                    <a:pt x="151" y="1291"/>
                    <a:pt x="162" y="1291"/>
                    <a:pt x="173" y="1289"/>
                  </a:cubicBezTo>
                  <a:cubicBezTo>
                    <a:pt x="189" y="1287"/>
                    <a:pt x="203" y="1280"/>
                    <a:pt x="215" y="1271"/>
                  </a:cubicBezTo>
                  <a:cubicBezTo>
                    <a:pt x="240" y="1251"/>
                    <a:pt x="254" y="1219"/>
                    <a:pt x="249" y="1186"/>
                  </a:cubicBezTo>
                  <a:cubicBezTo>
                    <a:pt x="241" y="1136"/>
                    <a:pt x="194" y="1103"/>
                    <a:pt x="145" y="1111"/>
                  </a:cubicBezTo>
                  <a:cubicBezTo>
                    <a:pt x="95" y="1119"/>
                    <a:pt x="61" y="1165"/>
                    <a:pt x="69" y="1214"/>
                  </a:cubicBezTo>
                  <a:cubicBezTo>
                    <a:pt x="75" y="1253"/>
                    <a:pt x="105" y="1282"/>
                    <a:pt x="141" y="1289"/>
                  </a:cubicBezTo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89">
              <a:extLst>
                <a:ext uri="{FF2B5EF4-FFF2-40B4-BE49-F238E27FC236}">
                  <a16:creationId xmlns:a16="http://schemas.microsoft.com/office/drawing/2014/main" id="{A7A3CF3A-D112-D9BB-963E-533279DC6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6449" y="964056"/>
              <a:ext cx="253683" cy="253419"/>
            </a:xfrm>
            <a:custGeom>
              <a:avLst/>
              <a:gdLst>
                <a:gd name="T0" fmla="*/ 241 w 563"/>
                <a:gd name="T1" fmla="*/ 23 h 561"/>
                <a:gd name="T2" fmla="*/ 541 w 563"/>
                <a:gd name="T3" fmla="*/ 239 h 561"/>
                <a:gd name="T4" fmla="*/ 322 w 563"/>
                <a:gd name="T5" fmla="*/ 538 h 561"/>
                <a:gd name="T6" fmla="*/ 22 w 563"/>
                <a:gd name="T7" fmla="*/ 322 h 561"/>
                <a:gd name="T8" fmla="*/ 241 w 563"/>
                <a:gd name="T9" fmla="*/ 23 h 561"/>
                <a:gd name="T10" fmla="*/ 166 w 563"/>
                <a:gd name="T11" fmla="*/ 333 h 561"/>
                <a:gd name="T12" fmla="*/ 253 w 563"/>
                <a:gd name="T13" fmla="*/ 319 h 561"/>
                <a:gd name="T14" fmla="*/ 267 w 563"/>
                <a:gd name="T15" fmla="*/ 406 h 561"/>
                <a:gd name="T16" fmla="*/ 334 w 563"/>
                <a:gd name="T17" fmla="*/ 395 h 561"/>
                <a:gd name="T18" fmla="*/ 320 w 563"/>
                <a:gd name="T19" fmla="*/ 308 h 561"/>
                <a:gd name="T20" fmla="*/ 408 w 563"/>
                <a:gd name="T21" fmla="*/ 294 h 561"/>
                <a:gd name="T22" fmla="*/ 397 w 563"/>
                <a:gd name="T23" fmla="*/ 228 h 561"/>
                <a:gd name="T24" fmla="*/ 310 w 563"/>
                <a:gd name="T25" fmla="*/ 242 h 561"/>
                <a:gd name="T26" fmla="*/ 296 w 563"/>
                <a:gd name="T27" fmla="*/ 155 h 561"/>
                <a:gd name="T28" fmla="*/ 229 w 563"/>
                <a:gd name="T29" fmla="*/ 165 h 561"/>
                <a:gd name="T30" fmla="*/ 243 w 563"/>
                <a:gd name="T31" fmla="*/ 252 h 561"/>
                <a:gd name="T32" fmla="*/ 155 w 563"/>
                <a:gd name="T33" fmla="*/ 266 h 561"/>
                <a:gd name="T34" fmla="*/ 166 w 563"/>
                <a:gd name="T35" fmla="*/ 33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3" h="561">
                  <a:moveTo>
                    <a:pt x="241" y="23"/>
                  </a:moveTo>
                  <a:cubicBezTo>
                    <a:pt x="384" y="0"/>
                    <a:pt x="518" y="97"/>
                    <a:pt x="541" y="239"/>
                  </a:cubicBezTo>
                  <a:cubicBezTo>
                    <a:pt x="563" y="381"/>
                    <a:pt x="465" y="515"/>
                    <a:pt x="322" y="538"/>
                  </a:cubicBezTo>
                  <a:cubicBezTo>
                    <a:pt x="179" y="561"/>
                    <a:pt x="45" y="464"/>
                    <a:pt x="22" y="322"/>
                  </a:cubicBezTo>
                  <a:cubicBezTo>
                    <a:pt x="0" y="179"/>
                    <a:pt x="98" y="46"/>
                    <a:pt x="241" y="23"/>
                  </a:cubicBezTo>
                  <a:moveTo>
                    <a:pt x="166" y="333"/>
                  </a:moveTo>
                  <a:cubicBezTo>
                    <a:pt x="253" y="319"/>
                    <a:pt x="253" y="319"/>
                    <a:pt x="253" y="319"/>
                  </a:cubicBezTo>
                  <a:cubicBezTo>
                    <a:pt x="267" y="406"/>
                    <a:pt x="267" y="406"/>
                    <a:pt x="267" y="406"/>
                  </a:cubicBezTo>
                  <a:cubicBezTo>
                    <a:pt x="334" y="395"/>
                    <a:pt x="334" y="395"/>
                    <a:pt x="334" y="395"/>
                  </a:cubicBezTo>
                  <a:cubicBezTo>
                    <a:pt x="320" y="308"/>
                    <a:pt x="320" y="308"/>
                    <a:pt x="320" y="308"/>
                  </a:cubicBezTo>
                  <a:cubicBezTo>
                    <a:pt x="408" y="294"/>
                    <a:pt x="408" y="294"/>
                    <a:pt x="408" y="294"/>
                  </a:cubicBezTo>
                  <a:cubicBezTo>
                    <a:pt x="397" y="228"/>
                    <a:pt x="397" y="228"/>
                    <a:pt x="397" y="228"/>
                  </a:cubicBezTo>
                  <a:cubicBezTo>
                    <a:pt x="310" y="242"/>
                    <a:pt x="310" y="242"/>
                    <a:pt x="310" y="242"/>
                  </a:cubicBezTo>
                  <a:cubicBezTo>
                    <a:pt x="296" y="155"/>
                    <a:pt x="296" y="155"/>
                    <a:pt x="296" y="155"/>
                  </a:cubicBezTo>
                  <a:cubicBezTo>
                    <a:pt x="229" y="165"/>
                    <a:pt x="229" y="165"/>
                    <a:pt x="229" y="165"/>
                  </a:cubicBezTo>
                  <a:cubicBezTo>
                    <a:pt x="243" y="252"/>
                    <a:pt x="243" y="252"/>
                    <a:pt x="243" y="252"/>
                  </a:cubicBezTo>
                  <a:cubicBezTo>
                    <a:pt x="155" y="266"/>
                    <a:pt x="155" y="266"/>
                    <a:pt x="155" y="266"/>
                  </a:cubicBezTo>
                  <a:lnTo>
                    <a:pt x="166" y="333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5C4CFF7A-F91E-A510-BFBA-2A94DDBFD85F}"/>
              </a:ext>
            </a:extLst>
          </p:cNvPr>
          <p:cNvSpPr/>
          <p:nvPr/>
        </p:nvSpPr>
        <p:spPr>
          <a:xfrm>
            <a:off x="8998988" y="3537658"/>
            <a:ext cx="2514585" cy="240598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71EB6BA-BCA2-3CD4-8A14-3868926E02C3}"/>
              </a:ext>
            </a:extLst>
          </p:cNvPr>
          <p:cNvGrpSpPr/>
          <p:nvPr/>
        </p:nvGrpSpPr>
        <p:grpSpPr>
          <a:xfrm>
            <a:off x="8998988" y="4017303"/>
            <a:ext cx="2579754" cy="1896652"/>
            <a:chOff x="8358555" y="5885533"/>
            <a:chExt cx="2457666" cy="1359252"/>
          </a:xfrm>
        </p:grpSpPr>
        <p:pic>
          <p:nvPicPr>
            <p:cNvPr id="38" name="Graphic 37" descr="Handshake with solid fill">
              <a:extLst>
                <a:ext uri="{FF2B5EF4-FFF2-40B4-BE49-F238E27FC236}">
                  <a16:creationId xmlns:a16="http://schemas.microsoft.com/office/drawing/2014/main" id="{30F7C085-7648-3F7F-73D3-1CED93E15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58555" y="5885533"/>
              <a:ext cx="914400" cy="9144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42963A2-DC41-2347-7BB7-45750C745F2E}"/>
                </a:ext>
              </a:extLst>
            </p:cNvPr>
            <p:cNvSpPr txBox="1"/>
            <p:nvPr/>
          </p:nvSpPr>
          <p:spPr>
            <a:xfrm>
              <a:off x="9104722" y="5968936"/>
              <a:ext cx="1711499" cy="1275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Work in Collaboration with </a:t>
              </a:r>
              <a:r>
                <a:rPr kumimoji="0" lang="en-GB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MoLS</a:t>
              </a: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for Curriculum Inclusion and Scaling up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312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854F0-2757-C8EC-211D-32E8C7D00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7C05FA-685C-F585-A0C1-B9337252F2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7162" y="998220"/>
            <a:ext cx="10636325" cy="56769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7E488-45D6-1B1B-D788-105FE27538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0759" y="380197"/>
            <a:ext cx="10649129" cy="828676"/>
          </a:xfrm>
        </p:spPr>
        <p:txBody>
          <a:bodyPr/>
          <a:lstStyle/>
          <a:p>
            <a:r>
              <a:rPr lang="en-US" dirty="0"/>
              <a:t>TDS -AAU/CVMA Partnership Program 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FF626FC-8A20-6B63-BE3B-1ECF4A92AB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9665044"/>
              </p:ext>
            </p:extLst>
          </p:nvPr>
        </p:nvGraphicFramePr>
        <p:xfrm>
          <a:off x="750760" y="980440"/>
          <a:ext cx="10211880" cy="5694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Arrow: Right 17">
            <a:extLst>
              <a:ext uri="{FF2B5EF4-FFF2-40B4-BE49-F238E27FC236}">
                <a16:creationId xmlns:a16="http://schemas.microsoft.com/office/drawing/2014/main" id="{84047C1E-E8D0-AEFE-37A1-5549D7882CA4}"/>
              </a:ext>
            </a:extLst>
          </p:cNvPr>
          <p:cNvSpPr/>
          <p:nvPr/>
        </p:nvSpPr>
        <p:spPr>
          <a:xfrm>
            <a:off x="1154113" y="871285"/>
            <a:ext cx="2025967" cy="1138087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Vet Stu. Eq. Welfare &amp; Med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DA2FE432-D4CA-AA8E-92FA-7413C8CFB0C6}"/>
              </a:ext>
            </a:extLst>
          </p:cNvPr>
          <p:cNvSpPr/>
          <p:nvPr/>
        </p:nvSpPr>
        <p:spPr>
          <a:xfrm>
            <a:off x="1154113" y="2040571"/>
            <a:ext cx="2025967" cy="1138087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CPD for Instructors 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3A008066-567C-D53C-14CC-8AE34BAAFBB2}"/>
              </a:ext>
            </a:extLst>
          </p:cNvPr>
          <p:cNvSpPr/>
          <p:nvPr/>
        </p:nvSpPr>
        <p:spPr>
          <a:xfrm>
            <a:off x="1154113" y="3174848"/>
            <a:ext cx="2025967" cy="1138087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 </a:t>
            </a:r>
            <a:r>
              <a:rPr lang="en-US" dirty="0" err="1"/>
              <a:t>Equ</a:t>
            </a:r>
            <a:r>
              <a:rPr lang="en-US" dirty="0"/>
              <a:t>. Research 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C8B78ADA-ACA0-CEE6-4C41-F6F926AD5BC8}"/>
              </a:ext>
            </a:extLst>
          </p:cNvPr>
          <p:cNvSpPr/>
          <p:nvPr/>
        </p:nvSpPr>
        <p:spPr>
          <a:xfrm>
            <a:off x="2310581" y="3921031"/>
            <a:ext cx="2135741" cy="124194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Education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8CF7585-6455-3674-2C4C-969A152AE9EE}"/>
              </a:ext>
            </a:extLst>
          </p:cNvPr>
          <p:cNvSpPr/>
          <p:nvPr/>
        </p:nvSpPr>
        <p:spPr>
          <a:xfrm>
            <a:off x="2420355" y="5159170"/>
            <a:ext cx="2025967" cy="113808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School AWC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2DDBF84-C40D-5B01-7FC9-4CC69EA457EB}"/>
              </a:ext>
            </a:extLst>
          </p:cNvPr>
          <p:cNvSpPr/>
          <p:nvPr/>
        </p:nvSpPr>
        <p:spPr>
          <a:xfrm>
            <a:off x="7851963" y="766039"/>
            <a:ext cx="2727546" cy="134857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Veterinary Service Provision 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5DA4F28-1AE5-BB70-47D1-86329B975890}"/>
              </a:ext>
            </a:extLst>
          </p:cNvPr>
          <p:cNvSpPr/>
          <p:nvPr/>
        </p:nvSpPr>
        <p:spPr>
          <a:xfrm>
            <a:off x="8268930" y="2879245"/>
            <a:ext cx="2226794" cy="113808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CPD for PP AHPs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3B5C0670-F150-4364-238F-75297AC41FC6}"/>
              </a:ext>
            </a:extLst>
          </p:cNvPr>
          <p:cNvSpPr/>
          <p:nvPr/>
        </p:nvSpPr>
        <p:spPr>
          <a:xfrm>
            <a:off x="6732696" y="4075833"/>
            <a:ext cx="2025967" cy="113808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Cart &amp; Harness Makers 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1CCF0B82-8F11-21E0-AFEE-F00C770B04A4}"/>
              </a:ext>
            </a:extLst>
          </p:cNvPr>
          <p:cNvSpPr/>
          <p:nvPr/>
        </p:nvSpPr>
        <p:spPr>
          <a:xfrm>
            <a:off x="5820197" y="5234622"/>
            <a:ext cx="3114762" cy="1498999"/>
          </a:xfrm>
          <a:prstGeom prst="rightArrow">
            <a:avLst>
              <a:gd name="adj1" fmla="val 52624"/>
              <a:gd name="adj2" fmla="val 5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Working with LS Extension &amp; Community Institutions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6B69FDFE-B607-25A3-358E-AC0CAAAF9ED3}"/>
              </a:ext>
            </a:extLst>
          </p:cNvPr>
          <p:cNvSpPr/>
          <p:nvPr/>
        </p:nvSpPr>
        <p:spPr>
          <a:xfrm>
            <a:off x="8042786" y="1809116"/>
            <a:ext cx="2536723" cy="129498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Clinical Infrastructure &amp; Standard </a:t>
            </a:r>
            <a:r>
              <a:rPr lang="en-US" dirty="0" err="1"/>
              <a:t>dev’t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748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E3062F-433C-1377-BA47-6A523F3B8A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Reduction in Wound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48324-4E57-7BC5-B739-1695658FD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Impact (Sample )</a:t>
            </a:r>
          </a:p>
        </p:txBody>
      </p:sp>
      <p:pic>
        <p:nvPicPr>
          <p:cNvPr id="4" name="Picture 3" descr="A graph of a number of patients with injury&#10;&#10;Description automatically generated with medium confidence">
            <a:extLst>
              <a:ext uri="{FF2B5EF4-FFF2-40B4-BE49-F238E27FC236}">
                <a16:creationId xmlns:a16="http://schemas.microsoft.com/office/drawing/2014/main" id="{245510C9-6CEC-9112-3D2D-B3DBBD41A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270" y="1749742"/>
            <a:ext cx="5585460" cy="335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20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9A5218-9F6C-2FEC-A6F5-C84FEBD980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Weak (lack of) political and legal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Lack of sustainable funding and resources allocation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Weak communication and coordination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Lack of capacity, enabling institutional environment and support system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Lack of monitoring evaluation and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 organizational culture and transparency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79B48-B678-1E2B-6A69-FEF2FCD5E4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Challenges of PPP</a:t>
            </a:r>
          </a:p>
        </p:txBody>
      </p:sp>
    </p:spTree>
    <p:extLst>
      <p:ext uri="{BB962C8B-B14F-4D97-AF65-F5344CB8AC3E}">
        <p14:creationId xmlns:p14="http://schemas.microsoft.com/office/powerpoint/2010/main" val="2793844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6DAA48D1-640D-234D-6E98-64E5E871DB79}"/>
              </a:ext>
            </a:extLst>
          </p:cNvPr>
          <p:cNvSpPr/>
          <p:nvPr/>
        </p:nvSpPr>
        <p:spPr>
          <a:xfrm>
            <a:off x="901477" y="-74604"/>
            <a:ext cx="8420100" cy="689575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F9E102D-9482-2323-2683-E4A8D2E0FBEC}"/>
              </a:ext>
            </a:extLst>
          </p:cNvPr>
          <p:cNvSpPr txBox="1"/>
          <p:nvPr/>
        </p:nvSpPr>
        <p:spPr>
          <a:xfrm>
            <a:off x="6536207" y="5227849"/>
            <a:ext cx="11933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Finance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0C82428-B172-8FCE-8F1D-2FF40A6C3004}"/>
              </a:ext>
            </a:extLst>
          </p:cNvPr>
          <p:cNvSpPr txBox="1"/>
          <p:nvPr/>
        </p:nvSpPr>
        <p:spPr>
          <a:xfrm>
            <a:off x="7589121" y="2001863"/>
            <a:ext cx="702311" cy="6711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HR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56" name="Gráfico 55" descr="Flecha: curva en sentido contrario de las agujas del reloj contorno">
            <a:extLst>
              <a:ext uri="{FF2B5EF4-FFF2-40B4-BE49-F238E27FC236}">
                <a16:creationId xmlns:a16="http://schemas.microsoft.com/office/drawing/2014/main" id="{84E6143A-C7ED-9309-68E1-CABB7FEB53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841656">
            <a:off x="8782774" y="2843618"/>
            <a:ext cx="914400" cy="914400"/>
          </a:xfrm>
          <a:prstGeom prst="rect">
            <a:avLst/>
          </a:prstGeom>
        </p:spPr>
      </p:pic>
      <p:sp>
        <p:nvSpPr>
          <p:cNvPr id="8" name="CuadroTexto 23">
            <a:extLst>
              <a:ext uri="{FF2B5EF4-FFF2-40B4-BE49-F238E27FC236}">
                <a16:creationId xmlns:a16="http://schemas.microsoft.com/office/drawing/2014/main" id="{4335F163-32AE-7CF6-0494-9DF160CB6EB6}"/>
              </a:ext>
            </a:extLst>
          </p:cNvPr>
          <p:cNvSpPr txBox="1"/>
          <p:nvPr/>
        </p:nvSpPr>
        <p:spPr>
          <a:xfrm>
            <a:off x="4219911" y="2750611"/>
            <a:ext cx="178323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Deliver TDS vision and mission internationally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D2DD721-A8F1-C946-005C-C75497785A35}"/>
              </a:ext>
            </a:extLst>
          </p:cNvPr>
          <p:cNvSpPr/>
          <p:nvPr/>
        </p:nvSpPr>
        <p:spPr>
          <a:xfrm rot="21026467">
            <a:off x="6826006" y="2862038"/>
            <a:ext cx="196922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kern="1200" dirty="0"/>
          </a:p>
        </p:txBody>
      </p:sp>
      <p:sp>
        <p:nvSpPr>
          <p:cNvPr id="58" name="CuadroTexto 28">
            <a:extLst>
              <a:ext uri="{FF2B5EF4-FFF2-40B4-BE49-F238E27FC236}">
                <a16:creationId xmlns:a16="http://schemas.microsoft.com/office/drawing/2014/main" id="{D18209C1-0E2B-8902-80DE-D1C7B903B400}"/>
              </a:ext>
            </a:extLst>
          </p:cNvPr>
          <p:cNvSpPr txBox="1"/>
          <p:nvPr/>
        </p:nvSpPr>
        <p:spPr>
          <a:xfrm>
            <a:off x="6943851" y="3541288"/>
            <a:ext cx="18163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Stakeholder Engagement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7ECB3BF-AB69-4804-9CD6-DEA0A9229233}"/>
              </a:ext>
            </a:extLst>
          </p:cNvPr>
          <p:cNvSpPr/>
          <p:nvPr/>
        </p:nvSpPr>
        <p:spPr>
          <a:xfrm>
            <a:off x="5601294" y="84163"/>
            <a:ext cx="196922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51200BE-6535-7536-CAB2-CB10D81C0CF8}"/>
              </a:ext>
            </a:extLst>
          </p:cNvPr>
          <p:cNvSpPr/>
          <p:nvPr/>
        </p:nvSpPr>
        <p:spPr>
          <a:xfrm>
            <a:off x="7227890" y="986306"/>
            <a:ext cx="196922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91C6252-5AAD-0947-6F0A-28EE411CADFE}"/>
              </a:ext>
            </a:extLst>
          </p:cNvPr>
          <p:cNvSpPr/>
          <p:nvPr/>
        </p:nvSpPr>
        <p:spPr>
          <a:xfrm rot="21009843">
            <a:off x="6491382" y="4672766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32" name="CuadroTexto 28">
            <a:extLst>
              <a:ext uri="{FF2B5EF4-FFF2-40B4-BE49-F238E27FC236}">
                <a16:creationId xmlns:a16="http://schemas.microsoft.com/office/drawing/2014/main" id="{F9C959EC-69B2-C501-6C75-780252E1665E}"/>
              </a:ext>
            </a:extLst>
          </p:cNvPr>
          <p:cNvSpPr txBox="1"/>
          <p:nvPr/>
        </p:nvSpPr>
        <p:spPr>
          <a:xfrm>
            <a:off x="6554955" y="5274368"/>
            <a:ext cx="18163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Innovative Approaches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465A8C9-2C43-195A-2940-539461919948}"/>
              </a:ext>
            </a:extLst>
          </p:cNvPr>
          <p:cNvSpPr/>
          <p:nvPr/>
        </p:nvSpPr>
        <p:spPr>
          <a:xfrm rot="20145586">
            <a:off x="4567895" y="4960002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50" name="CuadroTexto 28">
            <a:extLst>
              <a:ext uri="{FF2B5EF4-FFF2-40B4-BE49-F238E27FC236}">
                <a16:creationId xmlns:a16="http://schemas.microsoft.com/office/drawing/2014/main" id="{4089FE46-3823-FE5F-18FB-3F172DF1F21A}"/>
              </a:ext>
            </a:extLst>
          </p:cNvPr>
          <p:cNvSpPr txBox="1"/>
          <p:nvPr/>
        </p:nvSpPr>
        <p:spPr>
          <a:xfrm>
            <a:off x="4637871" y="5660881"/>
            <a:ext cx="18163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Pilot Projects and Scaling Up.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CF638-FE7F-7200-1131-86DDDF81723A}"/>
              </a:ext>
            </a:extLst>
          </p:cNvPr>
          <p:cNvSpPr/>
          <p:nvPr/>
        </p:nvSpPr>
        <p:spPr>
          <a:xfrm rot="19922855">
            <a:off x="2731759" y="4755027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61" name="CuadroTexto 28">
            <a:extLst>
              <a:ext uri="{FF2B5EF4-FFF2-40B4-BE49-F238E27FC236}">
                <a16:creationId xmlns:a16="http://schemas.microsoft.com/office/drawing/2014/main" id="{FA39DB26-FADF-FAFD-4EFD-02596415075D}"/>
              </a:ext>
            </a:extLst>
          </p:cNvPr>
          <p:cNvSpPr txBox="1"/>
          <p:nvPr/>
        </p:nvSpPr>
        <p:spPr>
          <a:xfrm>
            <a:off x="2795331" y="5309505"/>
            <a:ext cx="18163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Monitoring and Evaluation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A946D7D-69D0-649F-3ADF-23E077EFAB9A}"/>
              </a:ext>
            </a:extLst>
          </p:cNvPr>
          <p:cNvSpPr/>
          <p:nvPr/>
        </p:nvSpPr>
        <p:spPr>
          <a:xfrm>
            <a:off x="879148" y="4053223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64" name="CuadroTexto 28">
            <a:extLst>
              <a:ext uri="{FF2B5EF4-FFF2-40B4-BE49-F238E27FC236}">
                <a16:creationId xmlns:a16="http://schemas.microsoft.com/office/drawing/2014/main" id="{3E004CC7-87CA-83F8-0E57-D13B6A38EFDD}"/>
              </a:ext>
            </a:extLst>
          </p:cNvPr>
          <p:cNvSpPr txBox="1"/>
          <p:nvPr/>
        </p:nvSpPr>
        <p:spPr>
          <a:xfrm>
            <a:off x="942720" y="4535704"/>
            <a:ext cx="181637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Building transparent organizational culture</a:t>
            </a: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D4FDEC3-3C10-C2F4-90CE-FE3F6A24E080}"/>
              </a:ext>
            </a:extLst>
          </p:cNvPr>
          <p:cNvSpPr/>
          <p:nvPr/>
        </p:nvSpPr>
        <p:spPr>
          <a:xfrm>
            <a:off x="992687" y="2047328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67" name="CuadroTexto 28">
            <a:extLst>
              <a:ext uri="{FF2B5EF4-FFF2-40B4-BE49-F238E27FC236}">
                <a16:creationId xmlns:a16="http://schemas.microsoft.com/office/drawing/2014/main" id="{86005B3E-D971-BC46-815E-2712E49D571D}"/>
              </a:ext>
            </a:extLst>
          </p:cNvPr>
          <p:cNvSpPr txBox="1"/>
          <p:nvPr/>
        </p:nvSpPr>
        <p:spPr>
          <a:xfrm>
            <a:off x="1065764" y="2684934"/>
            <a:ext cx="181637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Co-planning and implementation </a:t>
            </a: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4B3C2F3-7F15-0FFF-4CC5-67F5B5ED9A44}"/>
              </a:ext>
            </a:extLst>
          </p:cNvPr>
          <p:cNvSpPr/>
          <p:nvPr/>
        </p:nvSpPr>
        <p:spPr>
          <a:xfrm>
            <a:off x="1719694" y="163867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70" name="CuadroTexto 28">
            <a:extLst>
              <a:ext uri="{FF2B5EF4-FFF2-40B4-BE49-F238E27FC236}">
                <a16:creationId xmlns:a16="http://schemas.microsoft.com/office/drawing/2014/main" id="{8BC4F212-BBA7-460D-3247-5C04E3AC3D84}"/>
              </a:ext>
            </a:extLst>
          </p:cNvPr>
          <p:cNvSpPr txBox="1"/>
          <p:nvPr/>
        </p:nvSpPr>
        <p:spPr>
          <a:xfrm>
            <a:off x="1814183" y="774362"/>
            <a:ext cx="18163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Clear Legal and Regulatory Framework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59C4466-50DF-029C-3A90-95A1EB81D8FD}"/>
              </a:ext>
            </a:extLst>
          </p:cNvPr>
          <p:cNvSpPr/>
          <p:nvPr/>
        </p:nvSpPr>
        <p:spPr>
          <a:xfrm>
            <a:off x="3755554" y="-272626"/>
            <a:ext cx="1943515" cy="1994835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73" name="CuadroTexto 28">
            <a:extLst>
              <a:ext uri="{FF2B5EF4-FFF2-40B4-BE49-F238E27FC236}">
                <a16:creationId xmlns:a16="http://schemas.microsoft.com/office/drawing/2014/main" id="{5F184357-9642-26E8-9385-1EB57DD7824F}"/>
              </a:ext>
            </a:extLst>
          </p:cNvPr>
          <p:cNvSpPr txBox="1"/>
          <p:nvPr/>
        </p:nvSpPr>
        <p:spPr>
          <a:xfrm>
            <a:off x="3830939" y="451705"/>
            <a:ext cx="18163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Capacity Building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7255D6D-1FF0-896B-5986-04C347CAFD6A}"/>
              </a:ext>
            </a:extLst>
          </p:cNvPr>
          <p:cNvSpPr/>
          <p:nvPr/>
        </p:nvSpPr>
        <p:spPr>
          <a:xfrm>
            <a:off x="3006596" y="1608481"/>
            <a:ext cx="3610032" cy="3551827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7746" tIns="766693" rIns="667746" bIns="818815" numCol="1" spcCol="1270" anchor="ctr" anchorCtr="0">
            <a:noAutofit/>
          </a:bodyPr>
          <a:lstStyle/>
          <a:p>
            <a:pPr marL="0" lvl="0" indent="0" algn="ctr" defTabSz="2400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kern="1200" dirty="0"/>
          </a:p>
        </p:txBody>
      </p:sp>
      <p:sp>
        <p:nvSpPr>
          <p:cNvPr id="76" name="CuadroTexto 28">
            <a:extLst>
              <a:ext uri="{FF2B5EF4-FFF2-40B4-BE49-F238E27FC236}">
                <a16:creationId xmlns:a16="http://schemas.microsoft.com/office/drawing/2014/main" id="{B1852A33-9603-A0D7-1E0E-85519CE47284}"/>
              </a:ext>
            </a:extLst>
          </p:cNvPr>
          <p:cNvSpPr txBox="1"/>
          <p:nvPr/>
        </p:nvSpPr>
        <p:spPr>
          <a:xfrm>
            <a:off x="3869343" y="2689860"/>
            <a:ext cx="181637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Effective and Sustainable Public Private Partnership </a:t>
            </a: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7" name="CuadroTexto 28">
            <a:extLst>
              <a:ext uri="{FF2B5EF4-FFF2-40B4-BE49-F238E27FC236}">
                <a16:creationId xmlns:a16="http://schemas.microsoft.com/office/drawing/2014/main" id="{847D2CCB-933D-E534-847D-6E13267ADAF1}"/>
              </a:ext>
            </a:extLst>
          </p:cNvPr>
          <p:cNvSpPr txBox="1"/>
          <p:nvPr/>
        </p:nvSpPr>
        <p:spPr>
          <a:xfrm>
            <a:off x="7304317" y="1379474"/>
            <a:ext cx="181637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 Communication and Coordination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8" name="CuadroTexto 28">
            <a:extLst>
              <a:ext uri="{FF2B5EF4-FFF2-40B4-BE49-F238E27FC236}">
                <a16:creationId xmlns:a16="http://schemas.microsoft.com/office/drawing/2014/main" id="{9BE62F57-8830-5E53-374B-E8C25A5EDAC7}"/>
              </a:ext>
            </a:extLst>
          </p:cNvPr>
          <p:cNvSpPr txBox="1"/>
          <p:nvPr/>
        </p:nvSpPr>
        <p:spPr>
          <a:xfrm>
            <a:off x="5717744" y="646295"/>
            <a:ext cx="181637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Funding Mechanisms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32561B-E2FA-B95C-AB2A-A7B81263E979}"/>
              </a:ext>
            </a:extLst>
          </p:cNvPr>
          <p:cNvSpPr/>
          <p:nvPr/>
        </p:nvSpPr>
        <p:spPr>
          <a:xfrm>
            <a:off x="9391971" y="2981140"/>
            <a:ext cx="2711539" cy="84360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Recommendations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668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2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2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9" grpId="0" animBg="1"/>
      <p:bldP spid="24" grpId="0" animBg="1"/>
      <p:bldP spid="30" grpId="0" animBg="1"/>
      <p:bldP spid="48" grpId="0" animBg="1"/>
      <p:bldP spid="60" grpId="0" animBg="1"/>
      <p:bldP spid="63" grpId="0" animBg="1"/>
      <p:bldP spid="66" grpId="0" animBg="1"/>
      <p:bldP spid="69" grpId="0" animBg="1"/>
      <p:bldP spid="72" grpId="0" animBg="1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32B5E-1B98-6E58-E7F0-7591C04E6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2663" y="2608545"/>
            <a:ext cx="10901177" cy="1329595"/>
          </a:xfrm>
        </p:spPr>
        <p:txBody>
          <a:bodyPr/>
          <a:lstStyle/>
          <a:p>
            <a:r>
              <a:rPr lang="en-US"/>
              <a:t>Introducing International Meeting 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2DD269-78DC-1D5C-13F9-704BB19DC8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23" y="-1172813"/>
            <a:ext cx="12081754" cy="8030813"/>
          </a:xfrm>
          <a:prstGeom prst="rect">
            <a:avLst/>
          </a:prstGeom>
          <a:gradFill>
            <a:gsLst>
              <a:gs pos="74000">
                <a:schemeClr val="accent1">
                  <a:lumMod val="45000"/>
                  <a:lumOff val="55000"/>
                  <a:alpha val="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CCCE0E-F3A6-EE0D-7FD4-A16DA1281ED6}"/>
              </a:ext>
            </a:extLst>
          </p:cNvPr>
          <p:cNvSpPr txBox="1"/>
          <p:nvPr/>
        </p:nvSpPr>
        <p:spPr>
          <a:xfrm>
            <a:off x="308563" y="2120949"/>
            <a:ext cx="11437222" cy="19389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62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“</a:t>
            </a:r>
            <a:r>
              <a:rPr lang="en-GB" sz="72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One plus one </a:t>
            </a:r>
            <a:r>
              <a:rPr lang="en-GB" sz="7200" dirty="0">
                <a:solidFill>
                  <a:schemeClr val="bg1"/>
                </a:solidFill>
                <a:ea typeface="Calibri" panose="020F0502020204030204" pitchFamily="34" charset="0"/>
              </a:rPr>
              <a:t>makes</a:t>
            </a:r>
            <a:r>
              <a:rPr lang="en-GB" sz="72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eleven.”</a:t>
            </a:r>
          </a:p>
          <a:p>
            <a:pPr algn="r"/>
            <a:r>
              <a:rPr lang="en-GB" sz="4800" dirty="0">
                <a:solidFill>
                  <a:schemeClr val="bg1"/>
                </a:solidFill>
                <a:latin typeface="Calibri"/>
                <a:ea typeface="Calibri" panose="020F0502020204030204" pitchFamily="34" charset="0"/>
                <a:cs typeface="Calibri"/>
              </a:rPr>
              <a:t>Kashmiri proverb</a:t>
            </a:r>
          </a:p>
        </p:txBody>
      </p:sp>
    </p:spTree>
    <p:extLst>
      <p:ext uri="{BB962C8B-B14F-4D97-AF65-F5344CB8AC3E}">
        <p14:creationId xmlns:p14="http://schemas.microsoft.com/office/powerpoint/2010/main" val="1045437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algn="ctr"/>
            <a:r>
              <a:rPr lang="en-GB" sz="13800" b="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03494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87319-D460-79A7-982C-45416802F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839788" y="585896"/>
            <a:ext cx="5157787" cy="823912"/>
          </a:xfrm>
        </p:spPr>
        <p:txBody>
          <a:bodyPr>
            <a:normAutofit/>
          </a:bodyPr>
          <a:lstStyle/>
          <a:p>
            <a:r>
              <a:rPr lang="en-US" sz="4800" dirty="0"/>
              <a:t>Vision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839788" y="1590675"/>
            <a:ext cx="5157787" cy="368458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 world where every donkey has a good quality of life</a:t>
            </a:r>
          </a:p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839788" y="2886967"/>
            <a:ext cx="5183188" cy="823912"/>
          </a:xfrm>
        </p:spPr>
        <p:txBody>
          <a:bodyPr>
            <a:normAutofit/>
          </a:bodyPr>
          <a:lstStyle/>
          <a:p>
            <a:r>
              <a:rPr lang="en-US" sz="4800" dirty="0"/>
              <a:t>Mission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6332973" y="663190"/>
            <a:ext cx="5183188" cy="5054321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20" name="Content Placeholder 16"/>
          <p:cNvSpPr txBox="1">
            <a:spLocks/>
          </p:cNvSpPr>
          <p:nvPr/>
        </p:nvSpPr>
        <p:spPr>
          <a:xfrm>
            <a:off x="675212" y="4107747"/>
            <a:ext cx="4640366" cy="1299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Improving the lives of donkeys every day</a:t>
            </a:r>
          </a:p>
          <a:p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988" y="389925"/>
            <a:ext cx="4061359" cy="581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87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9818F9-FE6E-AEB6-488C-2D106094E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12" y="596933"/>
            <a:ext cx="4646286" cy="49083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9C6B33-5458-E6EA-C09D-DA3F2627A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371" y="0"/>
            <a:ext cx="5206666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C1B250-F083-3DD7-8DB5-4B5EEA65FE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586"/>
          <a:stretch/>
        </p:blipFill>
        <p:spPr>
          <a:xfrm>
            <a:off x="4835425" y="4674545"/>
            <a:ext cx="1009791" cy="14905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A7B9EFC-A96F-5E73-C9C8-4F1B1178C0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2998" b="-1"/>
          <a:stretch/>
        </p:blipFill>
        <p:spPr>
          <a:xfrm rot="5207989">
            <a:off x="4101669" y="416607"/>
            <a:ext cx="1009791" cy="17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5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9FC67-6A0D-D26A-2613-7807511D6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810597-E527-9679-E34D-2A07ED4780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A3F14-8F2F-65E4-8946-FD957F794F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A90FB4-3D65-05C8-37E0-C5075C91B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703" y="-96053"/>
            <a:ext cx="6418703" cy="65901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496" y="1168866"/>
            <a:ext cx="5186256" cy="53252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2C942D7-DB3E-72F4-C45F-A93E85ADCFAD}"/>
              </a:ext>
            </a:extLst>
          </p:cNvPr>
          <p:cNvSpPr/>
          <p:nvPr/>
        </p:nvSpPr>
        <p:spPr>
          <a:xfrm>
            <a:off x="1170039" y="122068"/>
            <a:ext cx="8259096" cy="713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Our strategic Pillars </a:t>
            </a:r>
          </a:p>
        </p:txBody>
      </p:sp>
    </p:spTree>
    <p:extLst>
      <p:ext uri="{BB962C8B-B14F-4D97-AF65-F5344CB8AC3E}">
        <p14:creationId xmlns:p14="http://schemas.microsoft.com/office/powerpoint/2010/main" val="263220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2" y="276962"/>
            <a:ext cx="6189783" cy="63731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-1022555"/>
            <a:ext cx="6341503" cy="67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00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0352E-89D5-1A76-FBCD-C4BE3E909C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0368" y="2018701"/>
            <a:ext cx="3218897" cy="1054437"/>
          </a:xfrm>
        </p:spPr>
        <p:txBody>
          <a:bodyPr/>
          <a:lstStyle/>
          <a:p>
            <a:pPr algn="ctr"/>
            <a:r>
              <a:rPr lang="en-GB" b="1" dirty="0"/>
              <a:t>Our International Theory of Change</a:t>
            </a:r>
          </a:p>
        </p:txBody>
      </p:sp>
    </p:spTree>
    <p:extLst>
      <p:ext uri="{BB962C8B-B14F-4D97-AF65-F5344CB8AC3E}">
        <p14:creationId xmlns:p14="http://schemas.microsoft.com/office/powerpoint/2010/main" val="4049795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4681"/>
            <a:ext cx="12192000" cy="57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85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C0698-83B8-A379-95F7-F2F1D6893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DF4C4-0C75-20E2-5586-7CB7FC919C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435" y="299397"/>
            <a:ext cx="10649129" cy="828676"/>
          </a:xfrm>
        </p:spPr>
        <p:txBody>
          <a:bodyPr/>
          <a:lstStyle/>
          <a:p>
            <a:r>
              <a:rPr lang="en-GB" dirty="0"/>
              <a:t>We need to work together to create change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FC77F90-DD11-9C6B-7BA5-0C41E6005D43}"/>
              </a:ext>
            </a:extLst>
          </p:cNvPr>
          <p:cNvSpPr/>
          <p:nvPr/>
        </p:nvSpPr>
        <p:spPr>
          <a:xfrm>
            <a:off x="1259261" y="941078"/>
            <a:ext cx="5418667" cy="5418667"/>
          </a:xfrm>
          <a:custGeom>
            <a:avLst/>
            <a:gdLst>
              <a:gd name="connsiteX0" fmla="*/ 0 w 5418667"/>
              <a:gd name="connsiteY0" fmla="*/ 2709334 h 5418667"/>
              <a:gd name="connsiteX1" fmla="*/ 2709334 w 5418667"/>
              <a:gd name="connsiteY1" fmla="*/ 0 h 5418667"/>
              <a:gd name="connsiteX2" fmla="*/ 5418668 w 5418667"/>
              <a:gd name="connsiteY2" fmla="*/ 2709334 h 5418667"/>
              <a:gd name="connsiteX3" fmla="*/ 2709334 w 5418667"/>
              <a:gd name="connsiteY3" fmla="*/ 5418668 h 5418667"/>
              <a:gd name="connsiteX4" fmla="*/ 0 w 5418667"/>
              <a:gd name="connsiteY4" fmla="*/ 2709334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18667" h="5418667">
                <a:moveTo>
                  <a:pt x="0" y="2709334"/>
                </a:moveTo>
                <a:cubicBezTo>
                  <a:pt x="0" y="1213010"/>
                  <a:pt x="1213010" y="0"/>
                  <a:pt x="2709334" y="0"/>
                </a:cubicBezTo>
                <a:cubicBezTo>
                  <a:pt x="4205658" y="0"/>
                  <a:pt x="5418668" y="1213010"/>
                  <a:pt x="5418668" y="2709334"/>
                </a:cubicBezTo>
                <a:cubicBezTo>
                  <a:pt x="5418668" y="4205658"/>
                  <a:pt x="4205658" y="5418668"/>
                  <a:pt x="2709334" y="5418668"/>
                </a:cubicBezTo>
                <a:cubicBezTo>
                  <a:pt x="1213010" y="5418668"/>
                  <a:pt x="0" y="4205658"/>
                  <a:pt x="0" y="2709334"/>
                </a:cubicBez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7125" tIns="384725" rIns="1807126" bIns="47196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Governmental &amp; non-governmental stakeholders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D01A48B-FE15-2BFA-CC48-AD477DC9F647}"/>
              </a:ext>
            </a:extLst>
          </p:cNvPr>
          <p:cNvSpPr/>
          <p:nvPr/>
        </p:nvSpPr>
        <p:spPr>
          <a:xfrm>
            <a:off x="1665661" y="1753878"/>
            <a:ext cx="4605866" cy="4605866"/>
          </a:xfrm>
          <a:custGeom>
            <a:avLst/>
            <a:gdLst>
              <a:gd name="connsiteX0" fmla="*/ 0 w 4605866"/>
              <a:gd name="connsiteY0" fmla="*/ 2302933 h 4605866"/>
              <a:gd name="connsiteX1" fmla="*/ 2302933 w 4605866"/>
              <a:gd name="connsiteY1" fmla="*/ 0 h 4605866"/>
              <a:gd name="connsiteX2" fmla="*/ 4605866 w 4605866"/>
              <a:gd name="connsiteY2" fmla="*/ 2302933 h 4605866"/>
              <a:gd name="connsiteX3" fmla="*/ 2302933 w 4605866"/>
              <a:gd name="connsiteY3" fmla="*/ 4605866 h 4605866"/>
              <a:gd name="connsiteX4" fmla="*/ 0 w 4605866"/>
              <a:gd name="connsiteY4" fmla="*/ 2302933 h 460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5866" h="4605866">
                <a:moveTo>
                  <a:pt x="0" y="2302933"/>
                </a:moveTo>
                <a:cubicBezTo>
                  <a:pt x="0" y="1031058"/>
                  <a:pt x="1031058" y="0"/>
                  <a:pt x="2302933" y="0"/>
                </a:cubicBezTo>
                <a:cubicBezTo>
                  <a:pt x="3574808" y="0"/>
                  <a:pt x="4605866" y="1031058"/>
                  <a:pt x="4605866" y="2302933"/>
                </a:cubicBezTo>
                <a:cubicBezTo>
                  <a:pt x="4605866" y="3574808"/>
                  <a:pt x="3574808" y="4605866"/>
                  <a:pt x="2302933" y="4605866"/>
                </a:cubicBezTo>
                <a:cubicBezTo>
                  <a:pt x="1031058" y="4605866"/>
                  <a:pt x="0" y="3574808"/>
                  <a:pt x="0" y="230293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3585" tIns="378629" rIns="1423585" bIns="3925147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Animal Healthcare system </a:t>
            </a:r>
            <a:r>
              <a:rPr lang="en-GB" sz="1400" kern="1200" dirty="0"/>
              <a:t>(demand &amp; supply)</a:t>
            </a:r>
            <a:endParaRPr lang="en-GB" sz="1600" kern="120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F94F67C-1099-E90C-7734-0F30DE196F38}"/>
              </a:ext>
            </a:extLst>
          </p:cNvPr>
          <p:cNvSpPr/>
          <p:nvPr/>
        </p:nvSpPr>
        <p:spPr>
          <a:xfrm>
            <a:off x="2072061" y="2566678"/>
            <a:ext cx="3793066" cy="3793066"/>
          </a:xfrm>
          <a:custGeom>
            <a:avLst/>
            <a:gdLst>
              <a:gd name="connsiteX0" fmla="*/ 0 w 3793066"/>
              <a:gd name="connsiteY0" fmla="*/ 1896533 h 3793066"/>
              <a:gd name="connsiteX1" fmla="*/ 1896533 w 3793066"/>
              <a:gd name="connsiteY1" fmla="*/ 0 h 3793066"/>
              <a:gd name="connsiteX2" fmla="*/ 3793066 w 3793066"/>
              <a:gd name="connsiteY2" fmla="*/ 1896533 h 3793066"/>
              <a:gd name="connsiteX3" fmla="*/ 1896533 w 3793066"/>
              <a:gd name="connsiteY3" fmla="*/ 3793066 h 3793066"/>
              <a:gd name="connsiteX4" fmla="*/ 0 w 3793066"/>
              <a:gd name="connsiteY4" fmla="*/ 1896533 h 379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3066" h="3793066">
                <a:moveTo>
                  <a:pt x="0" y="1896533"/>
                </a:moveTo>
                <a:cubicBezTo>
                  <a:pt x="0" y="849107"/>
                  <a:pt x="849107" y="0"/>
                  <a:pt x="1896533" y="0"/>
                </a:cubicBezTo>
                <a:cubicBezTo>
                  <a:pt x="2943959" y="0"/>
                  <a:pt x="3793066" y="849107"/>
                  <a:pt x="3793066" y="1896533"/>
                </a:cubicBezTo>
                <a:cubicBezTo>
                  <a:pt x="3793066" y="2943959"/>
                  <a:pt x="2943959" y="3793066"/>
                  <a:pt x="1896533" y="3793066"/>
                </a:cubicBezTo>
                <a:cubicBezTo>
                  <a:pt x="849107" y="3793066"/>
                  <a:pt x="0" y="2943959"/>
                  <a:pt x="0" y="1896533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28869" tIns="375513" rIns="1028869" bIns="3121694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Communities 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514C67F-E523-0B50-7861-6D0C309ED3A2}"/>
              </a:ext>
            </a:extLst>
          </p:cNvPr>
          <p:cNvSpPr/>
          <p:nvPr/>
        </p:nvSpPr>
        <p:spPr>
          <a:xfrm>
            <a:off x="2478461" y="3379478"/>
            <a:ext cx="2980266" cy="2980266"/>
          </a:xfrm>
          <a:custGeom>
            <a:avLst/>
            <a:gdLst>
              <a:gd name="connsiteX0" fmla="*/ 0 w 2980266"/>
              <a:gd name="connsiteY0" fmla="*/ 1490133 h 2980266"/>
              <a:gd name="connsiteX1" fmla="*/ 1490133 w 2980266"/>
              <a:gd name="connsiteY1" fmla="*/ 0 h 2980266"/>
              <a:gd name="connsiteX2" fmla="*/ 2980266 w 2980266"/>
              <a:gd name="connsiteY2" fmla="*/ 1490133 h 2980266"/>
              <a:gd name="connsiteX3" fmla="*/ 1490133 w 2980266"/>
              <a:gd name="connsiteY3" fmla="*/ 2980266 h 2980266"/>
              <a:gd name="connsiteX4" fmla="*/ 0 w 2980266"/>
              <a:gd name="connsiteY4" fmla="*/ 1490133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0266" h="2980266">
                <a:moveTo>
                  <a:pt x="0" y="1490133"/>
                </a:moveTo>
                <a:cubicBezTo>
                  <a:pt x="0" y="667155"/>
                  <a:pt x="667155" y="0"/>
                  <a:pt x="1490133" y="0"/>
                </a:cubicBezTo>
                <a:cubicBezTo>
                  <a:pt x="2313111" y="0"/>
                  <a:pt x="2980266" y="667155"/>
                  <a:pt x="2980266" y="1490133"/>
                </a:cubicBezTo>
                <a:cubicBezTo>
                  <a:pt x="2980266" y="2313111"/>
                  <a:pt x="2313111" y="2980266"/>
                  <a:pt x="1490133" y="2980266"/>
                </a:cubicBezTo>
                <a:cubicBezTo>
                  <a:pt x="667155" y="2980266"/>
                  <a:pt x="0" y="2313111"/>
                  <a:pt x="0" y="1490133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99253" tIns="382016" rIns="799253" bIns="228938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kern="1200" dirty="0"/>
              <a:t>Owners &amp; handlers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01537A-52A8-7297-6A70-9E4D76EA5043}"/>
              </a:ext>
            </a:extLst>
          </p:cNvPr>
          <p:cNvSpPr/>
          <p:nvPr/>
        </p:nvSpPr>
        <p:spPr>
          <a:xfrm>
            <a:off x="2884861" y="4192278"/>
            <a:ext cx="2167466" cy="2167466"/>
          </a:xfrm>
          <a:custGeom>
            <a:avLst/>
            <a:gdLst>
              <a:gd name="connsiteX0" fmla="*/ 0 w 2167466"/>
              <a:gd name="connsiteY0" fmla="*/ 1083733 h 2167466"/>
              <a:gd name="connsiteX1" fmla="*/ 1083733 w 2167466"/>
              <a:gd name="connsiteY1" fmla="*/ 0 h 2167466"/>
              <a:gd name="connsiteX2" fmla="*/ 2167466 w 2167466"/>
              <a:gd name="connsiteY2" fmla="*/ 1083733 h 2167466"/>
              <a:gd name="connsiteX3" fmla="*/ 1083733 w 2167466"/>
              <a:gd name="connsiteY3" fmla="*/ 2167466 h 2167466"/>
              <a:gd name="connsiteX4" fmla="*/ 0 w 2167466"/>
              <a:gd name="connsiteY4" fmla="*/ 1083733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7466" h="2167466">
                <a:moveTo>
                  <a:pt x="0" y="1083733"/>
                </a:moveTo>
                <a:cubicBezTo>
                  <a:pt x="0" y="485204"/>
                  <a:pt x="485204" y="0"/>
                  <a:pt x="1083733" y="0"/>
                </a:cubicBezTo>
                <a:cubicBezTo>
                  <a:pt x="1682262" y="0"/>
                  <a:pt x="2167466" y="485204"/>
                  <a:pt x="2167466" y="1083733"/>
                </a:cubicBezTo>
                <a:cubicBezTo>
                  <a:pt x="2167466" y="1682262"/>
                  <a:pt x="1682262" y="2167466"/>
                  <a:pt x="1083733" y="2167466"/>
                </a:cubicBezTo>
                <a:cubicBezTo>
                  <a:pt x="485204" y="2167466"/>
                  <a:pt x="0" y="1682262"/>
                  <a:pt x="0" y="108373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1210" tIns="655658" rIns="431210" bIns="655659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600" kern="12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DC9434-C010-D01D-E26B-22687DB1AE9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10101" y="4793037"/>
            <a:ext cx="1116986" cy="905499"/>
            <a:chOff x="7733848" y="2293720"/>
            <a:chExt cx="3264" cy="2646"/>
          </a:xfrm>
        </p:grpSpPr>
        <p:sp>
          <p:nvSpPr>
            <p:cNvPr id="20" name="AutoShape 221">
              <a:extLst>
                <a:ext uri="{FF2B5EF4-FFF2-40B4-BE49-F238E27FC236}">
                  <a16:creationId xmlns:a16="http://schemas.microsoft.com/office/drawing/2014/main" id="{FDEFC878-5C69-6623-9AD4-D5661C3E333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733849" y="2293739"/>
              <a:ext cx="3252" cy="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21" name="Freeform 223">
              <a:extLst>
                <a:ext uri="{FF2B5EF4-FFF2-40B4-BE49-F238E27FC236}">
                  <a16:creationId xmlns:a16="http://schemas.microsoft.com/office/drawing/2014/main" id="{4133CF07-298D-0A95-70F9-909C025FC4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3848" y="2293720"/>
              <a:ext cx="3104" cy="2646"/>
            </a:xfrm>
            <a:custGeom>
              <a:avLst/>
              <a:gdLst>
                <a:gd name="T0" fmla="*/ 1066 w 2257"/>
                <a:gd name="T1" fmla="*/ 1103 h 1921"/>
                <a:gd name="T2" fmla="*/ 1539 w 2257"/>
                <a:gd name="T3" fmla="*/ 1066 h 1921"/>
                <a:gd name="T4" fmla="*/ 1589 w 2257"/>
                <a:gd name="T5" fmla="*/ 1060 h 1921"/>
                <a:gd name="T6" fmla="*/ 1615 w 2257"/>
                <a:gd name="T7" fmla="*/ 1015 h 1921"/>
                <a:gd name="T8" fmla="*/ 1893 w 2257"/>
                <a:gd name="T9" fmla="*/ 654 h 1921"/>
                <a:gd name="T10" fmla="*/ 2047 w 2257"/>
                <a:gd name="T11" fmla="*/ 767 h 1921"/>
                <a:gd name="T12" fmla="*/ 2089 w 2257"/>
                <a:gd name="T13" fmla="*/ 800 h 1921"/>
                <a:gd name="T14" fmla="*/ 2145 w 2257"/>
                <a:gd name="T15" fmla="*/ 846 h 1921"/>
                <a:gd name="T16" fmla="*/ 2177 w 2257"/>
                <a:gd name="T17" fmla="*/ 843 h 1921"/>
                <a:gd name="T18" fmla="*/ 2189 w 2257"/>
                <a:gd name="T19" fmla="*/ 842 h 1921"/>
                <a:gd name="T20" fmla="*/ 2224 w 2257"/>
                <a:gd name="T21" fmla="*/ 640 h 1921"/>
                <a:gd name="T22" fmla="*/ 2118 w 2257"/>
                <a:gd name="T23" fmla="*/ 439 h 1921"/>
                <a:gd name="T24" fmla="*/ 2009 w 2257"/>
                <a:gd name="T25" fmla="*/ 276 h 1921"/>
                <a:gd name="T26" fmla="*/ 2103 w 2257"/>
                <a:gd name="T27" fmla="*/ 53 h 1921"/>
                <a:gd name="T28" fmla="*/ 2085 w 2257"/>
                <a:gd name="T29" fmla="*/ 20 h 1921"/>
                <a:gd name="T30" fmla="*/ 1913 w 2257"/>
                <a:gd name="T31" fmla="*/ 210 h 1921"/>
                <a:gd name="T32" fmla="*/ 1790 w 2257"/>
                <a:gd name="T33" fmla="*/ 253 h 1921"/>
                <a:gd name="T34" fmla="*/ 1530 w 2257"/>
                <a:gd name="T35" fmla="*/ 434 h 1921"/>
                <a:gd name="T36" fmla="*/ 1352 w 2257"/>
                <a:gd name="T37" fmla="*/ 530 h 1921"/>
                <a:gd name="T38" fmla="*/ 882 w 2257"/>
                <a:gd name="T39" fmla="*/ 562 h 1921"/>
                <a:gd name="T40" fmla="*/ 129 w 2257"/>
                <a:gd name="T41" fmla="*/ 622 h 1921"/>
                <a:gd name="T42" fmla="*/ 47 w 2257"/>
                <a:gd name="T43" fmla="*/ 828 h 1921"/>
                <a:gd name="T44" fmla="*/ 26 w 2257"/>
                <a:gd name="T45" fmla="*/ 1131 h 1921"/>
                <a:gd name="T46" fmla="*/ 1 w 2257"/>
                <a:gd name="T47" fmla="*/ 1331 h 1921"/>
                <a:gd name="T48" fmla="*/ 18 w 2257"/>
                <a:gd name="T49" fmla="*/ 1408 h 1921"/>
                <a:gd name="T50" fmla="*/ 38 w 2257"/>
                <a:gd name="T51" fmla="*/ 1411 h 1921"/>
                <a:gd name="T52" fmla="*/ 62 w 2257"/>
                <a:gd name="T53" fmla="*/ 1381 h 1921"/>
                <a:gd name="T54" fmla="*/ 53 w 2257"/>
                <a:gd name="T55" fmla="*/ 1512 h 1921"/>
                <a:gd name="T56" fmla="*/ 13 w 2257"/>
                <a:gd name="T57" fmla="*/ 1760 h 1921"/>
                <a:gd name="T58" fmla="*/ 43 w 2257"/>
                <a:gd name="T59" fmla="*/ 1857 h 1921"/>
                <a:gd name="T60" fmla="*/ 50 w 2257"/>
                <a:gd name="T61" fmla="*/ 1914 h 1921"/>
                <a:gd name="T62" fmla="*/ 145 w 2257"/>
                <a:gd name="T63" fmla="*/ 1889 h 1921"/>
                <a:gd name="T64" fmla="*/ 96 w 2257"/>
                <a:gd name="T65" fmla="*/ 1810 h 1921"/>
                <a:gd name="T66" fmla="*/ 103 w 2257"/>
                <a:gd name="T67" fmla="*/ 1701 h 1921"/>
                <a:gd name="T68" fmla="*/ 161 w 2257"/>
                <a:gd name="T69" fmla="*/ 1496 h 1921"/>
                <a:gd name="T70" fmla="*/ 187 w 2257"/>
                <a:gd name="T71" fmla="*/ 1762 h 1921"/>
                <a:gd name="T72" fmla="*/ 188 w 2257"/>
                <a:gd name="T73" fmla="*/ 1812 h 1921"/>
                <a:gd name="T74" fmla="*/ 219 w 2257"/>
                <a:gd name="T75" fmla="*/ 1844 h 1921"/>
                <a:gd name="T76" fmla="*/ 222 w 2257"/>
                <a:gd name="T77" fmla="*/ 1897 h 1921"/>
                <a:gd name="T78" fmla="*/ 313 w 2257"/>
                <a:gd name="T79" fmla="*/ 1918 h 1921"/>
                <a:gd name="T80" fmla="*/ 308 w 2257"/>
                <a:gd name="T81" fmla="*/ 1847 h 1921"/>
                <a:gd name="T82" fmla="*/ 270 w 2257"/>
                <a:gd name="T83" fmla="*/ 1804 h 1921"/>
                <a:gd name="T84" fmla="*/ 255 w 2257"/>
                <a:gd name="T85" fmla="*/ 1678 h 1921"/>
                <a:gd name="T86" fmla="*/ 309 w 2257"/>
                <a:gd name="T87" fmla="*/ 1444 h 1921"/>
                <a:gd name="T88" fmla="*/ 494 w 2257"/>
                <a:gd name="T89" fmla="*/ 1104 h 1921"/>
                <a:gd name="T90" fmla="*/ 1016 w 2257"/>
                <a:gd name="T91" fmla="*/ 1221 h 1921"/>
                <a:gd name="T92" fmla="*/ 80 w 2257"/>
                <a:gd name="T93" fmla="*/ 1360 h 1921"/>
                <a:gd name="T94" fmla="*/ 79 w 2257"/>
                <a:gd name="T95" fmla="*/ 1288 h 1921"/>
                <a:gd name="T96" fmla="*/ 74 w 2257"/>
                <a:gd name="T97" fmla="*/ 1073 h 1921"/>
                <a:gd name="T98" fmla="*/ 98 w 2257"/>
                <a:gd name="T99" fmla="*/ 890 h 1921"/>
                <a:gd name="T100" fmla="*/ 118 w 2257"/>
                <a:gd name="T101" fmla="*/ 1055 h 1921"/>
                <a:gd name="T102" fmla="*/ 80 w 2257"/>
                <a:gd name="T103" fmla="*/ 136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57" h="1921">
                  <a:moveTo>
                    <a:pt x="1026" y="1169"/>
                  </a:moveTo>
                  <a:cubicBezTo>
                    <a:pt x="1031" y="1152"/>
                    <a:pt x="1043" y="1129"/>
                    <a:pt x="1066" y="1103"/>
                  </a:cubicBezTo>
                  <a:cubicBezTo>
                    <a:pt x="1092" y="1075"/>
                    <a:pt x="1201" y="1011"/>
                    <a:pt x="1313" y="1025"/>
                  </a:cubicBezTo>
                  <a:cubicBezTo>
                    <a:pt x="1426" y="1039"/>
                    <a:pt x="1480" y="1065"/>
                    <a:pt x="1539" y="1066"/>
                  </a:cubicBezTo>
                  <a:cubicBezTo>
                    <a:pt x="1551" y="1066"/>
                    <a:pt x="1567" y="1065"/>
                    <a:pt x="1586" y="1065"/>
                  </a:cubicBezTo>
                  <a:cubicBezTo>
                    <a:pt x="1587" y="1063"/>
                    <a:pt x="1588" y="1062"/>
                    <a:pt x="1589" y="1060"/>
                  </a:cubicBezTo>
                  <a:cubicBezTo>
                    <a:pt x="1599" y="1045"/>
                    <a:pt x="1607" y="1029"/>
                    <a:pt x="1613" y="1013"/>
                  </a:cubicBezTo>
                  <a:cubicBezTo>
                    <a:pt x="1614" y="1014"/>
                    <a:pt x="1614" y="1014"/>
                    <a:pt x="1615" y="1015"/>
                  </a:cubicBezTo>
                  <a:cubicBezTo>
                    <a:pt x="1688" y="927"/>
                    <a:pt x="1850" y="678"/>
                    <a:pt x="1877" y="653"/>
                  </a:cubicBezTo>
                  <a:cubicBezTo>
                    <a:pt x="1882" y="648"/>
                    <a:pt x="1889" y="649"/>
                    <a:pt x="1893" y="654"/>
                  </a:cubicBezTo>
                  <a:cubicBezTo>
                    <a:pt x="1911" y="679"/>
                    <a:pt x="1960" y="704"/>
                    <a:pt x="1974" y="705"/>
                  </a:cubicBezTo>
                  <a:cubicBezTo>
                    <a:pt x="1983" y="725"/>
                    <a:pt x="2041" y="763"/>
                    <a:pt x="2047" y="767"/>
                  </a:cubicBezTo>
                  <a:cubicBezTo>
                    <a:pt x="2053" y="770"/>
                    <a:pt x="2057" y="781"/>
                    <a:pt x="2064" y="784"/>
                  </a:cubicBezTo>
                  <a:cubicBezTo>
                    <a:pt x="2070" y="787"/>
                    <a:pt x="2090" y="794"/>
                    <a:pt x="2089" y="800"/>
                  </a:cubicBezTo>
                  <a:cubicBezTo>
                    <a:pt x="2099" y="830"/>
                    <a:pt x="2115" y="838"/>
                    <a:pt x="2125" y="843"/>
                  </a:cubicBezTo>
                  <a:cubicBezTo>
                    <a:pt x="2136" y="847"/>
                    <a:pt x="2142" y="844"/>
                    <a:pt x="2145" y="846"/>
                  </a:cubicBezTo>
                  <a:cubicBezTo>
                    <a:pt x="2146" y="847"/>
                    <a:pt x="2147" y="847"/>
                    <a:pt x="2148" y="847"/>
                  </a:cubicBezTo>
                  <a:cubicBezTo>
                    <a:pt x="2156" y="844"/>
                    <a:pt x="2166" y="842"/>
                    <a:pt x="2177" y="843"/>
                  </a:cubicBezTo>
                  <a:cubicBezTo>
                    <a:pt x="2177" y="842"/>
                    <a:pt x="2178" y="841"/>
                    <a:pt x="2178" y="840"/>
                  </a:cubicBezTo>
                  <a:cubicBezTo>
                    <a:pt x="2182" y="842"/>
                    <a:pt x="2186" y="842"/>
                    <a:pt x="2189" y="842"/>
                  </a:cubicBezTo>
                  <a:cubicBezTo>
                    <a:pt x="2208" y="813"/>
                    <a:pt x="2227" y="789"/>
                    <a:pt x="2242" y="771"/>
                  </a:cubicBezTo>
                  <a:cubicBezTo>
                    <a:pt x="2257" y="727"/>
                    <a:pt x="2244" y="675"/>
                    <a:pt x="2224" y="640"/>
                  </a:cubicBezTo>
                  <a:cubicBezTo>
                    <a:pt x="2183" y="571"/>
                    <a:pt x="2172" y="562"/>
                    <a:pt x="2155" y="528"/>
                  </a:cubicBezTo>
                  <a:cubicBezTo>
                    <a:pt x="2142" y="499"/>
                    <a:pt x="2123" y="453"/>
                    <a:pt x="2118" y="439"/>
                  </a:cubicBezTo>
                  <a:cubicBezTo>
                    <a:pt x="2082" y="341"/>
                    <a:pt x="2031" y="304"/>
                    <a:pt x="2017" y="285"/>
                  </a:cubicBezTo>
                  <a:cubicBezTo>
                    <a:pt x="2014" y="282"/>
                    <a:pt x="2012" y="279"/>
                    <a:pt x="2009" y="276"/>
                  </a:cubicBezTo>
                  <a:cubicBezTo>
                    <a:pt x="2045" y="224"/>
                    <a:pt x="2138" y="86"/>
                    <a:pt x="2146" y="36"/>
                  </a:cubicBezTo>
                  <a:cubicBezTo>
                    <a:pt x="2149" y="16"/>
                    <a:pt x="2113" y="44"/>
                    <a:pt x="2103" y="53"/>
                  </a:cubicBezTo>
                  <a:cubicBezTo>
                    <a:pt x="2099" y="56"/>
                    <a:pt x="2088" y="63"/>
                    <a:pt x="2072" y="75"/>
                  </a:cubicBezTo>
                  <a:cubicBezTo>
                    <a:pt x="2080" y="52"/>
                    <a:pt x="2085" y="33"/>
                    <a:pt x="2085" y="20"/>
                  </a:cubicBezTo>
                  <a:cubicBezTo>
                    <a:pt x="2085" y="0"/>
                    <a:pt x="2053" y="32"/>
                    <a:pt x="2044" y="43"/>
                  </a:cubicBezTo>
                  <a:cubicBezTo>
                    <a:pt x="2036" y="53"/>
                    <a:pt x="1973" y="114"/>
                    <a:pt x="1913" y="210"/>
                  </a:cubicBezTo>
                  <a:cubicBezTo>
                    <a:pt x="1909" y="209"/>
                    <a:pt x="1905" y="208"/>
                    <a:pt x="1901" y="208"/>
                  </a:cubicBezTo>
                  <a:cubicBezTo>
                    <a:pt x="1845" y="202"/>
                    <a:pt x="1808" y="240"/>
                    <a:pt x="1790" y="253"/>
                  </a:cubicBezTo>
                  <a:cubicBezTo>
                    <a:pt x="1772" y="267"/>
                    <a:pt x="1688" y="326"/>
                    <a:pt x="1659" y="354"/>
                  </a:cubicBezTo>
                  <a:cubicBezTo>
                    <a:pt x="1629" y="381"/>
                    <a:pt x="1565" y="411"/>
                    <a:pt x="1530" y="434"/>
                  </a:cubicBezTo>
                  <a:cubicBezTo>
                    <a:pt x="1496" y="457"/>
                    <a:pt x="1388" y="489"/>
                    <a:pt x="1372" y="502"/>
                  </a:cubicBezTo>
                  <a:cubicBezTo>
                    <a:pt x="1364" y="509"/>
                    <a:pt x="1357" y="520"/>
                    <a:pt x="1352" y="530"/>
                  </a:cubicBezTo>
                  <a:cubicBezTo>
                    <a:pt x="1323" y="537"/>
                    <a:pt x="1307" y="539"/>
                    <a:pt x="1291" y="541"/>
                  </a:cubicBezTo>
                  <a:cubicBezTo>
                    <a:pt x="1261" y="546"/>
                    <a:pt x="977" y="563"/>
                    <a:pt x="882" y="562"/>
                  </a:cubicBezTo>
                  <a:cubicBezTo>
                    <a:pt x="787" y="561"/>
                    <a:pt x="701" y="519"/>
                    <a:pt x="522" y="497"/>
                  </a:cubicBezTo>
                  <a:cubicBezTo>
                    <a:pt x="343" y="475"/>
                    <a:pt x="170" y="578"/>
                    <a:pt x="129" y="622"/>
                  </a:cubicBezTo>
                  <a:cubicBezTo>
                    <a:pt x="92" y="663"/>
                    <a:pt x="74" y="699"/>
                    <a:pt x="65" y="726"/>
                  </a:cubicBezTo>
                  <a:cubicBezTo>
                    <a:pt x="45" y="774"/>
                    <a:pt x="51" y="808"/>
                    <a:pt x="47" y="828"/>
                  </a:cubicBezTo>
                  <a:cubicBezTo>
                    <a:pt x="42" y="855"/>
                    <a:pt x="41" y="1039"/>
                    <a:pt x="41" y="1059"/>
                  </a:cubicBezTo>
                  <a:cubicBezTo>
                    <a:pt x="41" y="1079"/>
                    <a:pt x="32" y="1096"/>
                    <a:pt x="26" y="1131"/>
                  </a:cubicBezTo>
                  <a:cubicBezTo>
                    <a:pt x="23" y="1146"/>
                    <a:pt x="29" y="1208"/>
                    <a:pt x="25" y="1230"/>
                  </a:cubicBezTo>
                  <a:cubicBezTo>
                    <a:pt x="22" y="1252"/>
                    <a:pt x="2" y="1311"/>
                    <a:pt x="1" y="1331"/>
                  </a:cubicBezTo>
                  <a:cubicBezTo>
                    <a:pt x="1" y="1352"/>
                    <a:pt x="3" y="1356"/>
                    <a:pt x="3" y="1361"/>
                  </a:cubicBezTo>
                  <a:cubicBezTo>
                    <a:pt x="3" y="1367"/>
                    <a:pt x="15" y="1411"/>
                    <a:pt x="18" y="1408"/>
                  </a:cubicBezTo>
                  <a:cubicBezTo>
                    <a:pt x="21" y="1406"/>
                    <a:pt x="27" y="1368"/>
                    <a:pt x="28" y="1371"/>
                  </a:cubicBezTo>
                  <a:cubicBezTo>
                    <a:pt x="30" y="1374"/>
                    <a:pt x="34" y="1391"/>
                    <a:pt x="38" y="1411"/>
                  </a:cubicBezTo>
                  <a:cubicBezTo>
                    <a:pt x="50" y="1400"/>
                    <a:pt x="56" y="1360"/>
                    <a:pt x="56" y="1360"/>
                  </a:cubicBezTo>
                  <a:cubicBezTo>
                    <a:pt x="56" y="1360"/>
                    <a:pt x="60" y="1368"/>
                    <a:pt x="62" y="1381"/>
                  </a:cubicBezTo>
                  <a:cubicBezTo>
                    <a:pt x="53" y="1391"/>
                    <a:pt x="47" y="1399"/>
                    <a:pt x="46" y="1407"/>
                  </a:cubicBezTo>
                  <a:cubicBezTo>
                    <a:pt x="45" y="1420"/>
                    <a:pt x="53" y="1467"/>
                    <a:pt x="53" y="1512"/>
                  </a:cubicBezTo>
                  <a:cubicBezTo>
                    <a:pt x="53" y="1557"/>
                    <a:pt x="21" y="1724"/>
                    <a:pt x="18" y="1738"/>
                  </a:cubicBezTo>
                  <a:cubicBezTo>
                    <a:pt x="17" y="1743"/>
                    <a:pt x="15" y="1751"/>
                    <a:pt x="13" y="1760"/>
                  </a:cubicBezTo>
                  <a:cubicBezTo>
                    <a:pt x="7" y="1785"/>
                    <a:pt x="0" y="1815"/>
                    <a:pt x="9" y="1825"/>
                  </a:cubicBezTo>
                  <a:cubicBezTo>
                    <a:pt x="20" y="1840"/>
                    <a:pt x="38" y="1844"/>
                    <a:pt x="43" y="1857"/>
                  </a:cubicBezTo>
                  <a:cubicBezTo>
                    <a:pt x="48" y="1869"/>
                    <a:pt x="34" y="1886"/>
                    <a:pt x="34" y="1895"/>
                  </a:cubicBezTo>
                  <a:cubicBezTo>
                    <a:pt x="34" y="1903"/>
                    <a:pt x="38" y="1910"/>
                    <a:pt x="50" y="1914"/>
                  </a:cubicBezTo>
                  <a:cubicBezTo>
                    <a:pt x="61" y="1918"/>
                    <a:pt x="97" y="1917"/>
                    <a:pt x="128" y="1915"/>
                  </a:cubicBezTo>
                  <a:cubicBezTo>
                    <a:pt x="158" y="1914"/>
                    <a:pt x="151" y="1898"/>
                    <a:pt x="145" y="1889"/>
                  </a:cubicBezTo>
                  <a:cubicBezTo>
                    <a:pt x="140" y="1881"/>
                    <a:pt x="127" y="1856"/>
                    <a:pt x="121" y="1845"/>
                  </a:cubicBezTo>
                  <a:cubicBezTo>
                    <a:pt x="117" y="1835"/>
                    <a:pt x="101" y="1817"/>
                    <a:pt x="96" y="1810"/>
                  </a:cubicBezTo>
                  <a:cubicBezTo>
                    <a:pt x="95" y="1809"/>
                    <a:pt x="95" y="1807"/>
                    <a:pt x="94" y="1806"/>
                  </a:cubicBezTo>
                  <a:cubicBezTo>
                    <a:pt x="90" y="1792"/>
                    <a:pt x="100" y="1718"/>
                    <a:pt x="103" y="1701"/>
                  </a:cubicBezTo>
                  <a:cubicBezTo>
                    <a:pt x="106" y="1683"/>
                    <a:pt x="118" y="1625"/>
                    <a:pt x="124" y="1604"/>
                  </a:cubicBezTo>
                  <a:cubicBezTo>
                    <a:pt x="129" y="1583"/>
                    <a:pt x="150" y="1544"/>
                    <a:pt x="161" y="1496"/>
                  </a:cubicBezTo>
                  <a:cubicBezTo>
                    <a:pt x="159" y="1526"/>
                    <a:pt x="177" y="1631"/>
                    <a:pt x="182" y="1680"/>
                  </a:cubicBezTo>
                  <a:cubicBezTo>
                    <a:pt x="184" y="1705"/>
                    <a:pt x="186" y="1736"/>
                    <a:pt x="187" y="1762"/>
                  </a:cubicBezTo>
                  <a:cubicBezTo>
                    <a:pt x="186" y="1773"/>
                    <a:pt x="186" y="1789"/>
                    <a:pt x="188" y="1802"/>
                  </a:cubicBezTo>
                  <a:cubicBezTo>
                    <a:pt x="188" y="1807"/>
                    <a:pt x="188" y="1811"/>
                    <a:pt x="188" y="1812"/>
                  </a:cubicBezTo>
                  <a:cubicBezTo>
                    <a:pt x="188" y="1823"/>
                    <a:pt x="205" y="1841"/>
                    <a:pt x="217" y="1843"/>
                  </a:cubicBezTo>
                  <a:cubicBezTo>
                    <a:pt x="217" y="1843"/>
                    <a:pt x="218" y="1843"/>
                    <a:pt x="219" y="1844"/>
                  </a:cubicBezTo>
                  <a:cubicBezTo>
                    <a:pt x="225" y="1848"/>
                    <a:pt x="229" y="1853"/>
                    <a:pt x="231" y="1859"/>
                  </a:cubicBezTo>
                  <a:cubicBezTo>
                    <a:pt x="236" y="1872"/>
                    <a:pt x="222" y="1888"/>
                    <a:pt x="222" y="1897"/>
                  </a:cubicBezTo>
                  <a:cubicBezTo>
                    <a:pt x="222" y="1906"/>
                    <a:pt x="227" y="1913"/>
                    <a:pt x="238" y="1917"/>
                  </a:cubicBezTo>
                  <a:cubicBezTo>
                    <a:pt x="249" y="1921"/>
                    <a:pt x="284" y="1919"/>
                    <a:pt x="313" y="1918"/>
                  </a:cubicBezTo>
                  <a:cubicBezTo>
                    <a:pt x="343" y="1916"/>
                    <a:pt x="336" y="1900"/>
                    <a:pt x="331" y="1892"/>
                  </a:cubicBezTo>
                  <a:cubicBezTo>
                    <a:pt x="326" y="1883"/>
                    <a:pt x="313" y="1859"/>
                    <a:pt x="308" y="1847"/>
                  </a:cubicBezTo>
                  <a:cubicBezTo>
                    <a:pt x="304" y="1839"/>
                    <a:pt x="286" y="1823"/>
                    <a:pt x="276" y="1816"/>
                  </a:cubicBezTo>
                  <a:cubicBezTo>
                    <a:pt x="273" y="1813"/>
                    <a:pt x="270" y="1809"/>
                    <a:pt x="270" y="1804"/>
                  </a:cubicBezTo>
                  <a:cubicBezTo>
                    <a:pt x="267" y="1790"/>
                    <a:pt x="265" y="1776"/>
                    <a:pt x="263" y="1766"/>
                  </a:cubicBezTo>
                  <a:cubicBezTo>
                    <a:pt x="258" y="1731"/>
                    <a:pt x="256" y="1688"/>
                    <a:pt x="255" y="1678"/>
                  </a:cubicBezTo>
                  <a:cubicBezTo>
                    <a:pt x="254" y="1661"/>
                    <a:pt x="251" y="1584"/>
                    <a:pt x="273" y="1509"/>
                  </a:cubicBezTo>
                  <a:cubicBezTo>
                    <a:pt x="279" y="1490"/>
                    <a:pt x="303" y="1476"/>
                    <a:pt x="309" y="1444"/>
                  </a:cubicBezTo>
                  <a:cubicBezTo>
                    <a:pt x="316" y="1413"/>
                    <a:pt x="320" y="1391"/>
                    <a:pt x="330" y="1380"/>
                  </a:cubicBezTo>
                  <a:cubicBezTo>
                    <a:pt x="369" y="1338"/>
                    <a:pt x="437" y="1303"/>
                    <a:pt x="494" y="1104"/>
                  </a:cubicBezTo>
                  <a:cubicBezTo>
                    <a:pt x="503" y="1076"/>
                    <a:pt x="535" y="1065"/>
                    <a:pt x="553" y="1095"/>
                  </a:cubicBezTo>
                  <a:cubicBezTo>
                    <a:pt x="664" y="1226"/>
                    <a:pt x="869" y="1235"/>
                    <a:pt x="1016" y="1221"/>
                  </a:cubicBezTo>
                  <a:cubicBezTo>
                    <a:pt x="1016" y="1209"/>
                    <a:pt x="1016" y="1191"/>
                    <a:pt x="1026" y="1169"/>
                  </a:cubicBezTo>
                  <a:close/>
                  <a:moveTo>
                    <a:pt x="80" y="1360"/>
                  </a:moveTo>
                  <a:cubicBezTo>
                    <a:pt x="76" y="1365"/>
                    <a:pt x="72" y="1369"/>
                    <a:pt x="69" y="1373"/>
                  </a:cubicBezTo>
                  <a:cubicBezTo>
                    <a:pt x="75" y="1353"/>
                    <a:pt x="81" y="1314"/>
                    <a:pt x="79" y="1288"/>
                  </a:cubicBezTo>
                  <a:cubicBezTo>
                    <a:pt x="78" y="1255"/>
                    <a:pt x="73" y="1238"/>
                    <a:pt x="79" y="1198"/>
                  </a:cubicBezTo>
                  <a:cubicBezTo>
                    <a:pt x="86" y="1158"/>
                    <a:pt x="83" y="1134"/>
                    <a:pt x="74" y="1073"/>
                  </a:cubicBezTo>
                  <a:cubicBezTo>
                    <a:pt x="66" y="1027"/>
                    <a:pt x="85" y="902"/>
                    <a:pt x="94" y="843"/>
                  </a:cubicBezTo>
                  <a:cubicBezTo>
                    <a:pt x="95" y="865"/>
                    <a:pt x="96" y="882"/>
                    <a:pt x="98" y="890"/>
                  </a:cubicBezTo>
                  <a:cubicBezTo>
                    <a:pt x="100" y="900"/>
                    <a:pt x="111" y="1003"/>
                    <a:pt x="111" y="1003"/>
                  </a:cubicBezTo>
                  <a:cubicBezTo>
                    <a:pt x="118" y="1055"/>
                    <a:pt x="118" y="1055"/>
                    <a:pt x="118" y="1055"/>
                  </a:cubicBezTo>
                  <a:cubicBezTo>
                    <a:pt x="118" y="1055"/>
                    <a:pt x="128" y="1118"/>
                    <a:pt x="128" y="1131"/>
                  </a:cubicBezTo>
                  <a:cubicBezTo>
                    <a:pt x="129" y="1256"/>
                    <a:pt x="99" y="1337"/>
                    <a:pt x="80" y="1360"/>
                  </a:cubicBezTo>
                  <a:close/>
                </a:path>
              </a:pathLst>
            </a:custGeom>
            <a:solidFill>
              <a:srgbClr val="324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" name="Freeform 224">
              <a:extLst>
                <a:ext uri="{FF2B5EF4-FFF2-40B4-BE49-F238E27FC236}">
                  <a16:creationId xmlns:a16="http://schemas.microsoft.com/office/drawing/2014/main" id="{61A18600-9BC0-53BF-9121-03A5987B0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629" y="2295623"/>
              <a:ext cx="311" cy="740"/>
            </a:xfrm>
            <a:custGeom>
              <a:avLst/>
              <a:gdLst>
                <a:gd name="T0" fmla="*/ 199 w 226"/>
                <a:gd name="T1" fmla="*/ 461 h 537"/>
                <a:gd name="T2" fmla="*/ 171 w 226"/>
                <a:gd name="T3" fmla="*/ 412 h 537"/>
                <a:gd name="T4" fmla="*/ 149 w 226"/>
                <a:gd name="T5" fmla="*/ 377 h 537"/>
                <a:gd name="T6" fmla="*/ 130 w 226"/>
                <a:gd name="T7" fmla="*/ 286 h 537"/>
                <a:gd name="T8" fmla="*/ 142 w 226"/>
                <a:gd name="T9" fmla="*/ 200 h 537"/>
                <a:gd name="T10" fmla="*/ 149 w 226"/>
                <a:gd name="T11" fmla="*/ 117 h 537"/>
                <a:gd name="T12" fmla="*/ 150 w 226"/>
                <a:gd name="T13" fmla="*/ 86 h 537"/>
                <a:gd name="T14" fmla="*/ 38 w 226"/>
                <a:gd name="T15" fmla="*/ 19 h 537"/>
                <a:gd name="T16" fmla="*/ 1 w 226"/>
                <a:gd name="T17" fmla="*/ 24 h 537"/>
                <a:gd name="T18" fmla="*/ 0 w 226"/>
                <a:gd name="T19" fmla="*/ 28 h 537"/>
                <a:gd name="T20" fmla="*/ 9 w 226"/>
                <a:gd name="T21" fmla="*/ 67 h 537"/>
                <a:gd name="T22" fmla="*/ 27 w 226"/>
                <a:gd name="T23" fmla="*/ 153 h 537"/>
                <a:gd name="T24" fmla="*/ 34 w 226"/>
                <a:gd name="T25" fmla="*/ 346 h 537"/>
                <a:gd name="T26" fmla="*/ 29 w 226"/>
                <a:gd name="T27" fmla="*/ 392 h 537"/>
                <a:gd name="T28" fmla="*/ 54 w 226"/>
                <a:gd name="T29" fmla="*/ 437 h 537"/>
                <a:gd name="T30" fmla="*/ 70 w 226"/>
                <a:gd name="T31" fmla="*/ 476 h 537"/>
                <a:gd name="T32" fmla="*/ 61 w 226"/>
                <a:gd name="T33" fmla="*/ 513 h 537"/>
                <a:gd name="T34" fmla="*/ 76 w 226"/>
                <a:gd name="T35" fmla="*/ 533 h 537"/>
                <a:gd name="T36" fmla="*/ 140 w 226"/>
                <a:gd name="T37" fmla="*/ 534 h 537"/>
                <a:gd name="T38" fmla="*/ 199 w 226"/>
                <a:gd name="T39" fmla="*/ 533 h 537"/>
                <a:gd name="T40" fmla="*/ 215 w 226"/>
                <a:gd name="T41" fmla="*/ 508 h 537"/>
                <a:gd name="T42" fmla="*/ 199 w 226"/>
                <a:gd name="T43" fmla="*/ 46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6" h="537">
                  <a:moveTo>
                    <a:pt x="199" y="461"/>
                  </a:moveTo>
                  <a:cubicBezTo>
                    <a:pt x="194" y="449"/>
                    <a:pt x="178" y="421"/>
                    <a:pt x="171" y="412"/>
                  </a:cubicBezTo>
                  <a:cubicBezTo>
                    <a:pt x="153" y="389"/>
                    <a:pt x="149" y="377"/>
                    <a:pt x="149" y="377"/>
                  </a:cubicBezTo>
                  <a:cubicBezTo>
                    <a:pt x="139" y="351"/>
                    <a:pt x="133" y="313"/>
                    <a:pt x="130" y="286"/>
                  </a:cubicBezTo>
                  <a:cubicBezTo>
                    <a:pt x="125" y="252"/>
                    <a:pt x="134" y="216"/>
                    <a:pt x="142" y="200"/>
                  </a:cubicBezTo>
                  <a:cubicBezTo>
                    <a:pt x="149" y="185"/>
                    <a:pt x="151" y="139"/>
                    <a:pt x="149" y="117"/>
                  </a:cubicBezTo>
                  <a:cubicBezTo>
                    <a:pt x="149" y="112"/>
                    <a:pt x="149" y="101"/>
                    <a:pt x="150" y="86"/>
                  </a:cubicBezTo>
                  <a:cubicBezTo>
                    <a:pt x="107" y="74"/>
                    <a:pt x="67" y="53"/>
                    <a:pt x="38" y="19"/>
                  </a:cubicBezTo>
                  <a:cubicBezTo>
                    <a:pt x="27" y="0"/>
                    <a:pt x="6" y="7"/>
                    <a:pt x="1" y="24"/>
                  </a:cubicBezTo>
                  <a:cubicBezTo>
                    <a:pt x="1" y="26"/>
                    <a:pt x="0" y="27"/>
                    <a:pt x="0" y="28"/>
                  </a:cubicBezTo>
                  <a:cubicBezTo>
                    <a:pt x="6" y="46"/>
                    <a:pt x="10" y="60"/>
                    <a:pt x="9" y="67"/>
                  </a:cubicBezTo>
                  <a:cubicBezTo>
                    <a:pt x="8" y="91"/>
                    <a:pt x="17" y="118"/>
                    <a:pt x="27" y="153"/>
                  </a:cubicBezTo>
                  <a:cubicBezTo>
                    <a:pt x="36" y="188"/>
                    <a:pt x="36" y="330"/>
                    <a:pt x="34" y="346"/>
                  </a:cubicBezTo>
                  <a:cubicBezTo>
                    <a:pt x="31" y="362"/>
                    <a:pt x="30" y="373"/>
                    <a:pt x="29" y="392"/>
                  </a:cubicBezTo>
                  <a:cubicBezTo>
                    <a:pt x="29" y="408"/>
                    <a:pt x="36" y="424"/>
                    <a:pt x="54" y="437"/>
                  </a:cubicBezTo>
                  <a:cubicBezTo>
                    <a:pt x="67" y="447"/>
                    <a:pt x="65" y="463"/>
                    <a:pt x="70" y="476"/>
                  </a:cubicBezTo>
                  <a:cubicBezTo>
                    <a:pt x="74" y="488"/>
                    <a:pt x="61" y="505"/>
                    <a:pt x="61" y="513"/>
                  </a:cubicBezTo>
                  <a:cubicBezTo>
                    <a:pt x="61" y="522"/>
                    <a:pt x="65" y="529"/>
                    <a:pt x="76" y="533"/>
                  </a:cubicBezTo>
                  <a:cubicBezTo>
                    <a:pt x="85" y="537"/>
                    <a:pt x="114" y="536"/>
                    <a:pt x="140" y="534"/>
                  </a:cubicBezTo>
                  <a:cubicBezTo>
                    <a:pt x="155" y="536"/>
                    <a:pt x="179" y="535"/>
                    <a:pt x="199" y="533"/>
                  </a:cubicBezTo>
                  <a:cubicBezTo>
                    <a:pt x="226" y="532"/>
                    <a:pt x="220" y="516"/>
                    <a:pt x="215" y="508"/>
                  </a:cubicBezTo>
                  <a:cubicBezTo>
                    <a:pt x="211" y="499"/>
                    <a:pt x="204" y="472"/>
                    <a:pt x="199" y="461"/>
                  </a:cubicBezTo>
                  <a:close/>
                </a:path>
              </a:pathLst>
            </a:custGeom>
            <a:solidFill>
              <a:srgbClr val="324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23" name="Freeform 225">
              <a:extLst>
                <a:ext uri="{FF2B5EF4-FFF2-40B4-BE49-F238E27FC236}">
                  <a16:creationId xmlns:a16="http://schemas.microsoft.com/office/drawing/2014/main" id="{D699F862-FE7A-EB43-8C75-1F03524F2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5260" y="2294789"/>
              <a:ext cx="1852" cy="1573"/>
            </a:xfrm>
            <a:custGeom>
              <a:avLst/>
              <a:gdLst>
                <a:gd name="T0" fmla="*/ 41 w 1346"/>
                <a:gd name="T1" fmla="*/ 817 h 1142"/>
                <a:gd name="T2" fmla="*/ 47 w 1346"/>
                <a:gd name="T3" fmla="*/ 713 h 1142"/>
                <a:gd name="T4" fmla="*/ 56 w 1346"/>
                <a:gd name="T5" fmla="*/ 502 h 1142"/>
                <a:gd name="T6" fmla="*/ 66 w 1346"/>
                <a:gd name="T7" fmla="*/ 597 h 1142"/>
                <a:gd name="T8" fmla="*/ 76 w 1346"/>
                <a:gd name="T9" fmla="*/ 673 h 1142"/>
                <a:gd name="T10" fmla="*/ 22 w 1346"/>
                <a:gd name="T11" fmla="*/ 839 h 1142"/>
                <a:gd name="T12" fmla="*/ 37 w 1346"/>
                <a:gd name="T13" fmla="*/ 822 h 1142"/>
                <a:gd name="T14" fmla="*/ 31 w 1346"/>
                <a:gd name="T15" fmla="*/ 900 h 1142"/>
                <a:gd name="T16" fmla="*/ 7 w 1346"/>
                <a:gd name="T17" fmla="*/ 1047 h 1142"/>
                <a:gd name="T18" fmla="*/ 25 w 1346"/>
                <a:gd name="T19" fmla="*/ 1104 h 1142"/>
                <a:gd name="T20" fmla="*/ 29 w 1346"/>
                <a:gd name="T21" fmla="*/ 1139 h 1142"/>
                <a:gd name="T22" fmla="*/ 86 w 1346"/>
                <a:gd name="T23" fmla="*/ 1124 h 1142"/>
                <a:gd name="T24" fmla="*/ 56 w 1346"/>
                <a:gd name="T25" fmla="*/ 1077 h 1142"/>
                <a:gd name="T26" fmla="*/ 61 w 1346"/>
                <a:gd name="T27" fmla="*/ 1012 h 1142"/>
                <a:gd name="T28" fmla="*/ 95 w 1346"/>
                <a:gd name="T29" fmla="*/ 890 h 1142"/>
                <a:gd name="T30" fmla="*/ 111 w 1346"/>
                <a:gd name="T31" fmla="*/ 1048 h 1142"/>
                <a:gd name="T32" fmla="*/ 111 w 1346"/>
                <a:gd name="T33" fmla="*/ 1078 h 1142"/>
                <a:gd name="T34" fmla="*/ 130 w 1346"/>
                <a:gd name="T35" fmla="*/ 1097 h 1142"/>
                <a:gd name="T36" fmla="*/ 132 w 1346"/>
                <a:gd name="T37" fmla="*/ 1128 h 1142"/>
                <a:gd name="T38" fmla="*/ 186 w 1346"/>
                <a:gd name="T39" fmla="*/ 1141 h 1142"/>
                <a:gd name="T40" fmla="*/ 182 w 1346"/>
                <a:gd name="T41" fmla="*/ 1099 h 1142"/>
                <a:gd name="T42" fmla="*/ 160 w 1346"/>
                <a:gd name="T43" fmla="*/ 1073 h 1142"/>
                <a:gd name="T44" fmla="*/ 151 w 1346"/>
                <a:gd name="T45" fmla="*/ 998 h 1142"/>
                <a:gd name="T46" fmla="*/ 183 w 1346"/>
                <a:gd name="T47" fmla="*/ 859 h 1142"/>
                <a:gd name="T48" fmla="*/ 294 w 1346"/>
                <a:gd name="T49" fmla="*/ 657 h 1142"/>
                <a:gd name="T50" fmla="*/ 699 w 1346"/>
                <a:gd name="T51" fmla="*/ 711 h 1142"/>
                <a:gd name="T52" fmla="*/ 775 w 1346"/>
                <a:gd name="T53" fmla="*/ 862 h 1142"/>
                <a:gd name="T54" fmla="*/ 790 w 1346"/>
                <a:gd name="T55" fmla="*/ 1028 h 1142"/>
                <a:gd name="T56" fmla="*/ 802 w 1346"/>
                <a:gd name="T57" fmla="*/ 1082 h 1142"/>
                <a:gd name="T58" fmla="*/ 806 w 1346"/>
                <a:gd name="T59" fmla="*/ 1127 h 1142"/>
                <a:gd name="T60" fmla="*/ 853 w 1346"/>
                <a:gd name="T61" fmla="*/ 1140 h 1142"/>
                <a:gd name="T62" fmla="*/ 898 w 1346"/>
                <a:gd name="T63" fmla="*/ 1124 h 1142"/>
                <a:gd name="T64" fmla="*/ 872 w 1346"/>
                <a:gd name="T65" fmla="*/ 1067 h 1142"/>
                <a:gd name="T66" fmla="*/ 847 w 1346"/>
                <a:gd name="T67" fmla="*/ 992 h 1142"/>
                <a:gd name="T68" fmla="*/ 858 w 1346"/>
                <a:gd name="T69" fmla="*/ 892 h 1142"/>
                <a:gd name="T70" fmla="*/ 883 w 1346"/>
                <a:gd name="T71" fmla="*/ 686 h 1142"/>
                <a:gd name="T72" fmla="*/ 959 w 1346"/>
                <a:gd name="T73" fmla="*/ 603 h 1142"/>
                <a:gd name="T74" fmla="*/ 1116 w 1346"/>
                <a:gd name="T75" fmla="*/ 388 h 1142"/>
                <a:gd name="T76" fmla="*/ 1173 w 1346"/>
                <a:gd name="T77" fmla="*/ 419 h 1142"/>
                <a:gd name="T78" fmla="*/ 1227 w 1346"/>
                <a:gd name="T79" fmla="*/ 467 h 1142"/>
                <a:gd name="T80" fmla="*/ 1263 w 1346"/>
                <a:gd name="T81" fmla="*/ 501 h 1142"/>
                <a:gd name="T82" fmla="*/ 1295 w 1346"/>
                <a:gd name="T83" fmla="*/ 500 h 1142"/>
                <a:gd name="T84" fmla="*/ 1323 w 1346"/>
                <a:gd name="T85" fmla="*/ 477 h 1142"/>
                <a:gd name="T86" fmla="*/ 1281 w 1346"/>
                <a:gd name="T87" fmla="*/ 314 h 1142"/>
                <a:gd name="T88" fmla="*/ 1199 w 1346"/>
                <a:gd name="T89" fmla="*/ 170 h 1142"/>
                <a:gd name="T90" fmla="*/ 1276 w 1346"/>
                <a:gd name="T91" fmla="*/ 22 h 1142"/>
                <a:gd name="T92" fmla="*/ 1232 w 1346"/>
                <a:gd name="T93" fmla="*/ 45 h 1142"/>
                <a:gd name="T94" fmla="*/ 1215 w 1346"/>
                <a:gd name="T95" fmla="*/ 26 h 1142"/>
                <a:gd name="T96" fmla="*/ 1130 w 1346"/>
                <a:gd name="T97" fmla="*/ 124 h 1142"/>
                <a:gd name="T98" fmla="*/ 986 w 1346"/>
                <a:gd name="T99" fmla="*/ 211 h 1142"/>
                <a:gd name="T100" fmla="*/ 815 w 1346"/>
                <a:gd name="T101" fmla="*/ 299 h 1142"/>
                <a:gd name="T102" fmla="*/ 767 w 1346"/>
                <a:gd name="T103" fmla="*/ 322 h 1142"/>
                <a:gd name="T104" fmla="*/ 310 w 1346"/>
                <a:gd name="T105" fmla="*/ 296 h 1142"/>
                <a:gd name="T106" fmla="*/ 38 w 1346"/>
                <a:gd name="T107" fmla="*/ 432 h 1142"/>
                <a:gd name="T108" fmla="*/ 24 w 1346"/>
                <a:gd name="T109" fmla="*/ 630 h 1142"/>
                <a:gd name="T110" fmla="*/ 15 w 1346"/>
                <a:gd name="T111" fmla="*/ 732 h 1142"/>
                <a:gd name="T112" fmla="*/ 1 w 1346"/>
                <a:gd name="T113" fmla="*/ 810 h 1142"/>
                <a:gd name="T114" fmla="*/ 16 w 1346"/>
                <a:gd name="T115" fmla="*/ 816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6" h="1142">
                  <a:moveTo>
                    <a:pt x="47" y="809"/>
                  </a:moveTo>
                  <a:cubicBezTo>
                    <a:pt x="45" y="812"/>
                    <a:pt x="43" y="815"/>
                    <a:pt x="41" y="817"/>
                  </a:cubicBezTo>
                  <a:cubicBezTo>
                    <a:pt x="44" y="805"/>
                    <a:pt x="47" y="781"/>
                    <a:pt x="47" y="766"/>
                  </a:cubicBezTo>
                  <a:cubicBezTo>
                    <a:pt x="46" y="747"/>
                    <a:pt x="43" y="736"/>
                    <a:pt x="47" y="713"/>
                  </a:cubicBezTo>
                  <a:cubicBezTo>
                    <a:pt x="51" y="689"/>
                    <a:pt x="49" y="675"/>
                    <a:pt x="43" y="638"/>
                  </a:cubicBezTo>
                  <a:cubicBezTo>
                    <a:pt x="39" y="611"/>
                    <a:pt x="50" y="537"/>
                    <a:pt x="56" y="502"/>
                  </a:cubicBezTo>
                  <a:cubicBezTo>
                    <a:pt x="56" y="515"/>
                    <a:pt x="57" y="525"/>
                    <a:pt x="58" y="530"/>
                  </a:cubicBezTo>
                  <a:cubicBezTo>
                    <a:pt x="59" y="536"/>
                    <a:pt x="66" y="597"/>
                    <a:pt x="66" y="597"/>
                  </a:cubicBezTo>
                  <a:cubicBezTo>
                    <a:pt x="70" y="628"/>
                    <a:pt x="70" y="628"/>
                    <a:pt x="70" y="628"/>
                  </a:cubicBezTo>
                  <a:cubicBezTo>
                    <a:pt x="70" y="628"/>
                    <a:pt x="76" y="665"/>
                    <a:pt x="76" y="673"/>
                  </a:cubicBezTo>
                  <a:cubicBezTo>
                    <a:pt x="77" y="747"/>
                    <a:pt x="58" y="795"/>
                    <a:pt x="47" y="809"/>
                  </a:cubicBezTo>
                  <a:moveTo>
                    <a:pt x="22" y="839"/>
                  </a:moveTo>
                  <a:cubicBezTo>
                    <a:pt x="29" y="833"/>
                    <a:pt x="33" y="809"/>
                    <a:pt x="33" y="809"/>
                  </a:cubicBezTo>
                  <a:cubicBezTo>
                    <a:pt x="33" y="809"/>
                    <a:pt x="35" y="814"/>
                    <a:pt x="37" y="822"/>
                  </a:cubicBezTo>
                  <a:cubicBezTo>
                    <a:pt x="31" y="828"/>
                    <a:pt x="28" y="832"/>
                    <a:pt x="27" y="837"/>
                  </a:cubicBezTo>
                  <a:cubicBezTo>
                    <a:pt x="27" y="845"/>
                    <a:pt x="31" y="873"/>
                    <a:pt x="31" y="900"/>
                  </a:cubicBezTo>
                  <a:cubicBezTo>
                    <a:pt x="31" y="926"/>
                    <a:pt x="12" y="1025"/>
                    <a:pt x="10" y="1034"/>
                  </a:cubicBezTo>
                  <a:cubicBezTo>
                    <a:pt x="10" y="1037"/>
                    <a:pt x="9" y="1042"/>
                    <a:pt x="7" y="1047"/>
                  </a:cubicBezTo>
                  <a:cubicBezTo>
                    <a:pt x="4" y="1061"/>
                    <a:pt x="0" y="1080"/>
                    <a:pt x="5" y="1086"/>
                  </a:cubicBezTo>
                  <a:cubicBezTo>
                    <a:pt x="11" y="1094"/>
                    <a:pt x="22" y="1097"/>
                    <a:pt x="25" y="1104"/>
                  </a:cubicBezTo>
                  <a:cubicBezTo>
                    <a:pt x="28" y="1112"/>
                    <a:pt x="20" y="1122"/>
                    <a:pt x="20" y="1127"/>
                  </a:cubicBezTo>
                  <a:cubicBezTo>
                    <a:pt x="20" y="1132"/>
                    <a:pt x="22" y="1136"/>
                    <a:pt x="29" y="1139"/>
                  </a:cubicBezTo>
                  <a:cubicBezTo>
                    <a:pt x="36" y="1141"/>
                    <a:pt x="58" y="1140"/>
                    <a:pt x="75" y="1139"/>
                  </a:cubicBezTo>
                  <a:cubicBezTo>
                    <a:pt x="93" y="1138"/>
                    <a:pt x="89" y="1129"/>
                    <a:pt x="86" y="1124"/>
                  </a:cubicBezTo>
                  <a:cubicBezTo>
                    <a:pt x="83" y="1119"/>
                    <a:pt x="75" y="1104"/>
                    <a:pt x="72" y="1097"/>
                  </a:cubicBezTo>
                  <a:cubicBezTo>
                    <a:pt x="69" y="1092"/>
                    <a:pt x="60" y="1081"/>
                    <a:pt x="56" y="1077"/>
                  </a:cubicBezTo>
                  <a:cubicBezTo>
                    <a:pt x="56" y="1076"/>
                    <a:pt x="56" y="1075"/>
                    <a:pt x="56" y="1074"/>
                  </a:cubicBezTo>
                  <a:cubicBezTo>
                    <a:pt x="53" y="1066"/>
                    <a:pt x="59" y="1022"/>
                    <a:pt x="61" y="1012"/>
                  </a:cubicBezTo>
                  <a:cubicBezTo>
                    <a:pt x="63" y="1001"/>
                    <a:pt x="70" y="967"/>
                    <a:pt x="73" y="954"/>
                  </a:cubicBezTo>
                  <a:cubicBezTo>
                    <a:pt x="76" y="942"/>
                    <a:pt x="89" y="919"/>
                    <a:pt x="95" y="890"/>
                  </a:cubicBezTo>
                  <a:cubicBezTo>
                    <a:pt x="94" y="907"/>
                    <a:pt x="105" y="970"/>
                    <a:pt x="108" y="999"/>
                  </a:cubicBezTo>
                  <a:cubicBezTo>
                    <a:pt x="109" y="1014"/>
                    <a:pt x="110" y="1032"/>
                    <a:pt x="111" y="1048"/>
                  </a:cubicBezTo>
                  <a:cubicBezTo>
                    <a:pt x="110" y="1055"/>
                    <a:pt x="110" y="1064"/>
                    <a:pt x="111" y="1072"/>
                  </a:cubicBezTo>
                  <a:cubicBezTo>
                    <a:pt x="111" y="1075"/>
                    <a:pt x="111" y="1077"/>
                    <a:pt x="111" y="1078"/>
                  </a:cubicBezTo>
                  <a:cubicBezTo>
                    <a:pt x="111" y="1085"/>
                    <a:pt x="121" y="1095"/>
                    <a:pt x="128" y="1096"/>
                  </a:cubicBezTo>
                  <a:cubicBezTo>
                    <a:pt x="129" y="1096"/>
                    <a:pt x="129" y="1097"/>
                    <a:pt x="130" y="1097"/>
                  </a:cubicBezTo>
                  <a:cubicBezTo>
                    <a:pt x="133" y="1100"/>
                    <a:pt x="136" y="1102"/>
                    <a:pt x="137" y="1106"/>
                  </a:cubicBezTo>
                  <a:cubicBezTo>
                    <a:pt x="140" y="1113"/>
                    <a:pt x="132" y="1123"/>
                    <a:pt x="132" y="1128"/>
                  </a:cubicBezTo>
                  <a:cubicBezTo>
                    <a:pt x="132" y="1134"/>
                    <a:pt x="135" y="1138"/>
                    <a:pt x="141" y="1140"/>
                  </a:cubicBezTo>
                  <a:cubicBezTo>
                    <a:pt x="147" y="1142"/>
                    <a:pt x="169" y="1142"/>
                    <a:pt x="186" y="1141"/>
                  </a:cubicBezTo>
                  <a:cubicBezTo>
                    <a:pt x="203" y="1140"/>
                    <a:pt x="199" y="1130"/>
                    <a:pt x="196" y="1125"/>
                  </a:cubicBezTo>
                  <a:cubicBezTo>
                    <a:pt x="193" y="1120"/>
                    <a:pt x="186" y="1106"/>
                    <a:pt x="182" y="1099"/>
                  </a:cubicBezTo>
                  <a:cubicBezTo>
                    <a:pt x="180" y="1094"/>
                    <a:pt x="169" y="1085"/>
                    <a:pt x="164" y="1080"/>
                  </a:cubicBezTo>
                  <a:cubicBezTo>
                    <a:pt x="162" y="1078"/>
                    <a:pt x="160" y="1076"/>
                    <a:pt x="160" y="1073"/>
                  </a:cubicBezTo>
                  <a:cubicBezTo>
                    <a:pt x="159" y="1065"/>
                    <a:pt x="157" y="1057"/>
                    <a:pt x="156" y="1051"/>
                  </a:cubicBezTo>
                  <a:cubicBezTo>
                    <a:pt x="153" y="1029"/>
                    <a:pt x="152" y="1004"/>
                    <a:pt x="151" y="998"/>
                  </a:cubicBezTo>
                  <a:cubicBezTo>
                    <a:pt x="150" y="988"/>
                    <a:pt x="149" y="942"/>
                    <a:pt x="162" y="898"/>
                  </a:cubicBezTo>
                  <a:cubicBezTo>
                    <a:pt x="165" y="886"/>
                    <a:pt x="180" y="878"/>
                    <a:pt x="183" y="859"/>
                  </a:cubicBezTo>
                  <a:cubicBezTo>
                    <a:pt x="187" y="840"/>
                    <a:pt x="190" y="827"/>
                    <a:pt x="196" y="821"/>
                  </a:cubicBezTo>
                  <a:cubicBezTo>
                    <a:pt x="219" y="796"/>
                    <a:pt x="259" y="775"/>
                    <a:pt x="294" y="657"/>
                  </a:cubicBezTo>
                  <a:cubicBezTo>
                    <a:pt x="298" y="640"/>
                    <a:pt x="318" y="634"/>
                    <a:pt x="329" y="651"/>
                  </a:cubicBezTo>
                  <a:cubicBezTo>
                    <a:pt x="429" y="771"/>
                    <a:pt x="660" y="721"/>
                    <a:pt x="699" y="711"/>
                  </a:cubicBezTo>
                  <a:cubicBezTo>
                    <a:pt x="738" y="701"/>
                    <a:pt x="739" y="707"/>
                    <a:pt x="740" y="713"/>
                  </a:cubicBezTo>
                  <a:cubicBezTo>
                    <a:pt x="744" y="776"/>
                    <a:pt x="776" y="848"/>
                    <a:pt x="775" y="862"/>
                  </a:cubicBezTo>
                  <a:cubicBezTo>
                    <a:pt x="774" y="876"/>
                    <a:pt x="780" y="892"/>
                    <a:pt x="786" y="913"/>
                  </a:cubicBezTo>
                  <a:cubicBezTo>
                    <a:pt x="791" y="934"/>
                    <a:pt x="791" y="1018"/>
                    <a:pt x="790" y="1028"/>
                  </a:cubicBezTo>
                  <a:cubicBezTo>
                    <a:pt x="788" y="1038"/>
                    <a:pt x="787" y="1044"/>
                    <a:pt x="787" y="1055"/>
                  </a:cubicBezTo>
                  <a:cubicBezTo>
                    <a:pt x="787" y="1065"/>
                    <a:pt x="791" y="1074"/>
                    <a:pt x="802" y="1082"/>
                  </a:cubicBezTo>
                  <a:cubicBezTo>
                    <a:pt x="809" y="1088"/>
                    <a:pt x="809" y="1098"/>
                    <a:pt x="811" y="1105"/>
                  </a:cubicBezTo>
                  <a:cubicBezTo>
                    <a:pt x="814" y="1112"/>
                    <a:pt x="806" y="1122"/>
                    <a:pt x="806" y="1127"/>
                  </a:cubicBezTo>
                  <a:cubicBezTo>
                    <a:pt x="806" y="1133"/>
                    <a:pt x="809" y="1137"/>
                    <a:pt x="815" y="1139"/>
                  </a:cubicBezTo>
                  <a:cubicBezTo>
                    <a:pt x="820" y="1141"/>
                    <a:pt x="838" y="1141"/>
                    <a:pt x="853" y="1140"/>
                  </a:cubicBezTo>
                  <a:cubicBezTo>
                    <a:pt x="862" y="1141"/>
                    <a:pt x="876" y="1140"/>
                    <a:pt x="888" y="1139"/>
                  </a:cubicBezTo>
                  <a:cubicBezTo>
                    <a:pt x="904" y="1139"/>
                    <a:pt x="901" y="1129"/>
                    <a:pt x="898" y="1124"/>
                  </a:cubicBezTo>
                  <a:cubicBezTo>
                    <a:pt x="895" y="1119"/>
                    <a:pt x="891" y="1103"/>
                    <a:pt x="888" y="1096"/>
                  </a:cubicBezTo>
                  <a:cubicBezTo>
                    <a:pt x="885" y="1089"/>
                    <a:pt x="876" y="1072"/>
                    <a:pt x="872" y="1067"/>
                  </a:cubicBezTo>
                  <a:cubicBezTo>
                    <a:pt x="861" y="1053"/>
                    <a:pt x="858" y="1046"/>
                    <a:pt x="858" y="1046"/>
                  </a:cubicBezTo>
                  <a:cubicBezTo>
                    <a:pt x="852" y="1031"/>
                    <a:pt x="849" y="1008"/>
                    <a:pt x="847" y="992"/>
                  </a:cubicBezTo>
                  <a:cubicBezTo>
                    <a:pt x="844" y="972"/>
                    <a:pt x="849" y="950"/>
                    <a:pt x="854" y="941"/>
                  </a:cubicBezTo>
                  <a:cubicBezTo>
                    <a:pt x="858" y="932"/>
                    <a:pt x="860" y="905"/>
                    <a:pt x="858" y="892"/>
                  </a:cubicBezTo>
                  <a:cubicBezTo>
                    <a:pt x="857" y="879"/>
                    <a:pt x="863" y="809"/>
                    <a:pt x="867" y="797"/>
                  </a:cubicBezTo>
                  <a:cubicBezTo>
                    <a:pt x="871" y="786"/>
                    <a:pt x="882" y="717"/>
                    <a:pt x="883" y="686"/>
                  </a:cubicBezTo>
                  <a:cubicBezTo>
                    <a:pt x="905" y="674"/>
                    <a:pt x="934" y="648"/>
                    <a:pt x="945" y="631"/>
                  </a:cubicBezTo>
                  <a:cubicBezTo>
                    <a:pt x="951" y="622"/>
                    <a:pt x="955" y="612"/>
                    <a:pt x="959" y="603"/>
                  </a:cubicBezTo>
                  <a:cubicBezTo>
                    <a:pt x="959" y="603"/>
                    <a:pt x="960" y="604"/>
                    <a:pt x="960" y="604"/>
                  </a:cubicBezTo>
                  <a:cubicBezTo>
                    <a:pt x="1003" y="551"/>
                    <a:pt x="1099" y="404"/>
                    <a:pt x="1116" y="388"/>
                  </a:cubicBezTo>
                  <a:cubicBezTo>
                    <a:pt x="1119" y="386"/>
                    <a:pt x="1123" y="386"/>
                    <a:pt x="1125" y="389"/>
                  </a:cubicBezTo>
                  <a:cubicBezTo>
                    <a:pt x="1136" y="404"/>
                    <a:pt x="1165" y="419"/>
                    <a:pt x="1173" y="419"/>
                  </a:cubicBezTo>
                  <a:cubicBezTo>
                    <a:pt x="1179" y="432"/>
                    <a:pt x="1214" y="454"/>
                    <a:pt x="1217" y="456"/>
                  </a:cubicBezTo>
                  <a:cubicBezTo>
                    <a:pt x="1220" y="458"/>
                    <a:pt x="1223" y="465"/>
                    <a:pt x="1227" y="467"/>
                  </a:cubicBezTo>
                  <a:cubicBezTo>
                    <a:pt x="1231" y="469"/>
                    <a:pt x="1242" y="472"/>
                    <a:pt x="1242" y="476"/>
                  </a:cubicBezTo>
                  <a:cubicBezTo>
                    <a:pt x="1248" y="494"/>
                    <a:pt x="1257" y="498"/>
                    <a:pt x="1263" y="501"/>
                  </a:cubicBezTo>
                  <a:cubicBezTo>
                    <a:pt x="1270" y="504"/>
                    <a:pt x="1273" y="502"/>
                    <a:pt x="1275" y="504"/>
                  </a:cubicBezTo>
                  <a:cubicBezTo>
                    <a:pt x="1288" y="510"/>
                    <a:pt x="1292" y="507"/>
                    <a:pt x="1295" y="500"/>
                  </a:cubicBezTo>
                  <a:cubicBezTo>
                    <a:pt x="1307" y="506"/>
                    <a:pt x="1315" y="493"/>
                    <a:pt x="1316" y="488"/>
                  </a:cubicBezTo>
                  <a:cubicBezTo>
                    <a:pt x="1317" y="483"/>
                    <a:pt x="1320" y="481"/>
                    <a:pt x="1323" y="477"/>
                  </a:cubicBezTo>
                  <a:cubicBezTo>
                    <a:pt x="1346" y="449"/>
                    <a:pt x="1337" y="406"/>
                    <a:pt x="1322" y="381"/>
                  </a:cubicBezTo>
                  <a:cubicBezTo>
                    <a:pt x="1298" y="340"/>
                    <a:pt x="1291" y="335"/>
                    <a:pt x="1281" y="314"/>
                  </a:cubicBezTo>
                  <a:cubicBezTo>
                    <a:pt x="1273" y="297"/>
                    <a:pt x="1262" y="270"/>
                    <a:pt x="1259" y="261"/>
                  </a:cubicBezTo>
                  <a:cubicBezTo>
                    <a:pt x="1238" y="203"/>
                    <a:pt x="1207" y="181"/>
                    <a:pt x="1199" y="170"/>
                  </a:cubicBezTo>
                  <a:cubicBezTo>
                    <a:pt x="1197" y="168"/>
                    <a:pt x="1196" y="166"/>
                    <a:pt x="1194" y="164"/>
                  </a:cubicBezTo>
                  <a:cubicBezTo>
                    <a:pt x="1216" y="133"/>
                    <a:pt x="1271" y="51"/>
                    <a:pt x="1276" y="22"/>
                  </a:cubicBezTo>
                  <a:cubicBezTo>
                    <a:pt x="1277" y="10"/>
                    <a:pt x="1256" y="26"/>
                    <a:pt x="1250" y="32"/>
                  </a:cubicBezTo>
                  <a:cubicBezTo>
                    <a:pt x="1248" y="34"/>
                    <a:pt x="1241" y="38"/>
                    <a:pt x="1232" y="45"/>
                  </a:cubicBezTo>
                  <a:cubicBezTo>
                    <a:pt x="1236" y="31"/>
                    <a:pt x="1239" y="20"/>
                    <a:pt x="1240" y="12"/>
                  </a:cubicBezTo>
                  <a:cubicBezTo>
                    <a:pt x="1239" y="0"/>
                    <a:pt x="1221" y="19"/>
                    <a:pt x="1215" y="26"/>
                  </a:cubicBezTo>
                  <a:cubicBezTo>
                    <a:pt x="1210" y="32"/>
                    <a:pt x="1173" y="68"/>
                    <a:pt x="1137" y="125"/>
                  </a:cubicBezTo>
                  <a:cubicBezTo>
                    <a:pt x="1135" y="124"/>
                    <a:pt x="1132" y="124"/>
                    <a:pt x="1130" y="124"/>
                  </a:cubicBezTo>
                  <a:cubicBezTo>
                    <a:pt x="1097" y="120"/>
                    <a:pt x="1075" y="143"/>
                    <a:pt x="1064" y="151"/>
                  </a:cubicBezTo>
                  <a:cubicBezTo>
                    <a:pt x="1053" y="159"/>
                    <a:pt x="1004" y="194"/>
                    <a:pt x="986" y="211"/>
                  </a:cubicBezTo>
                  <a:cubicBezTo>
                    <a:pt x="968" y="227"/>
                    <a:pt x="930" y="245"/>
                    <a:pt x="910" y="258"/>
                  </a:cubicBezTo>
                  <a:cubicBezTo>
                    <a:pt x="889" y="272"/>
                    <a:pt x="825" y="291"/>
                    <a:pt x="815" y="299"/>
                  </a:cubicBezTo>
                  <a:cubicBezTo>
                    <a:pt x="811" y="303"/>
                    <a:pt x="807" y="310"/>
                    <a:pt x="804" y="316"/>
                  </a:cubicBezTo>
                  <a:cubicBezTo>
                    <a:pt x="786" y="320"/>
                    <a:pt x="777" y="321"/>
                    <a:pt x="767" y="322"/>
                  </a:cubicBezTo>
                  <a:cubicBezTo>
                    <a:pt x="750" y="325"/>
                    <a:pt x="580" y="335"/>
                    <a:pt x="524" y="334"/>
                  </a:cubicBezTo>
                  <a:cubicBezTo>
                    <a:pt x="467" y="334"/>
                    <a:pt x="416" y="309"/>
                    <a:pt x="310" y="296"/>
                  </a:cubicBezTo>
                  <a:cubicBezTo>
                    <a:pt x="204" y="283"/>
                    <a:pt x="101" y="344"/>
                    <a:pt x="76" y="370"/>
                  </a:cubicBezTo>
                  <a:cubicBezTo>
                    <a:pt x="54" y="394"/>
                    <a:pt x="43" y="416"/>
                    <a:pt x="38" y="432"/>
                  </a:cubicBezTo>
                  <a:cubicBezTo>
                    <a:pt x="26" y="460"/>
                    <a:pt x="30" y="481"/>
                    <a:pt x="28" y="493"/>
                  </a:cubicBezTo>
                  <a:cubicBezTo>
                    <a:pt x="25" y="508"/>
                    <a:pt x="24" y="618"/>
                    <a:pt x="24" y="630"/>
                  </a:cubicBezTo>
                  <a:cubicBezTo>
                    <a:pt x="24" y="642"/>
                    <a:pt x="19" y="652"/>
                    <a:pt x="15" y="673"/>
                  </a:cubicBezTo>
                  <a:cubicBezTo>
                    <a:pt x="13" y="682"/>
                    <a:pt x="17" y="719"/>
                    <a:pt x="15" y="732"/>
                  </a:cubicBezTo>
                  <a:cubicBezTo>
                    <a:pt x="13" y="745"/>
                    <a:pt x="1" y="780"/>
                    <a:pt x="0" y="792"/>
                  </a:cubicBezTo>
                  <a:cubicBezTo>
                    <a:pt x="0" y="804"/>
                    <a:pt x="1" y="807"/>
                    <a:pt x="1" y="810"/>
                  </a:cubicBezTo>
                  <a:cubicBezTo>
                    <a:pt x="1" y="813"/>
                    <a:pt x="8" y="839"/>
                    <a:pt x="10" y="838"/>
                  </a:cubicBezTo>
                  <a:cubicBezTo>
                    <a:pt x="12" y="837"/>
                    <a:pt x="15" y="814"/>
                    <a:pt x="16" y="816"/>
                  </a:cubicBezTo>
                  <a:cubicBezTo>
                    <a:pt x="17" y="817"/>
                    <a:pt x="20" y="827"/>
                    <a:pt x="22" y="839"/>
                  </a:cubicBezTo>
                </a:path>
              </a:pathLst>
            </a:custGeom>
            <a:solidFill>
              <a:srgbClr val="465D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pic>
        <p:nvPicPr>
          <p:cNvPr id="30" name="Picture 8">
            <a:extLst>
              <a:ext uri="{FF2B5EF4-FFF2-40B4-BE49-F238E27FC236}">
                <a16:creationId xmlns:a16="http://schemas.microsoft.com/office/drawing/2014/main" id="{1C1E464D-C2E8-6FD9-567A-9EFF58878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96" y="1609131"/>
            <a:ext cx="4027568" cy="383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31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5DE1E-40A8-D50F-2D57-57B7357B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12073-5457-F43D-E82D-59EF48338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1435" y="330728"/>
            <a:ext cx="10649129" cy="828676"/>
          </a:xfrm>
        </p:spPr>
        <p:txBody>
          <a:bodyPr/>
          <a:lstStyle/>
          <a:p>
            <a:r>
              <a:rPr lang="en-GB" dirty="0"/>
              <a:t>Why does partnering makes sense?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D4E36F-C56A-25BC-5D0E-1B7CA524C80D}"/>
              </a:ext>
            </a:extLst>
          </p:cNvPr>
          <p:cNvSpPr/>
          <p:nvPr/>
        </p:nvSpPr>
        <p:spPr>
          <a:xfrm>
            <a:off x="2321932" y="1300573"/>
            <a:ext cx="8128000" cy="504000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F162B7C-C004-7788-0DE3-608DB3ED9547}"/>
              </a:ext>
            </a:extLst>
          </p:cNvPr>
          <p:cNvSpPr/>
          <p:nvPr/>
        </p:nvSpPr>
        <p:spPr>
          <a:xfrm>
            <a:off x="2721585" y="10053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have more impact through local solutions </a:t>
            </a:r>
            <a:endParaRPr lang="en-GB" sz="2400" kern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F776D3-0A56-376B-7BEB-9DB84856D39F}"/>
              </a:ext>
            </a:extLst>
          </p:cNvPr>
          <p:cNvSpPr/>
          <p:nvPr/>
        </p:nvSpPr>
        <p:spPr>
          <a:xfrm>
            <a:off x="2321932" y="2207773"/>
            <a:ext cx="8128000" cy="504000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4BCACC-5B49-F8AB-E46A-6EC2D18CF5AE}"/>
              </a:ext>
            </a:extLst>
          </p:cNvPr>
          <p:cNvSpPr/>
          <p:nvPr/>
        </p:nvSpPr>
        <p:spPr>
          <a:xfrm>
            <a:off x="2721585" y="19125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create long lasting sustainable change</a:t>
            </a:r>
            <a:endParaRPr lang="en-GB" sz="2400" kern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40EE53-20CB-113E-BF06-59F1826760C6}"/>
              </a:ext>
            </a:extLst>
          </p:cNvPr>
          <p:cNvSpPr/>
          <p:nvPr/>
        </p:nvSpPr>
        <p:spPr>
          <a:xfrm>
            <a:off x="2321932" y="3114973"/>
            <a:ext cx="8128000" cy="504000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FC1182D-93CB-FF70-6B36-BFA314A56ECA}"/>
              </a:ext>
            </a:extLst>
          </p:cNvPr>
          <p:cNvSpPr/>
          <p:nvPr/>
        </p:nvSpPr>
        <p:spPr>
          <a:xfrm>
            <a:off x="2721585" y="28197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increase our reach</a:t>
            </a:r>
            <a:endParaRPr lang="en-GB" sz="2400" kern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C51894-1375-24E1-7725-5D1C0D08661A}"/>
              </a:ext>
            </a:extLst>
          </p:cNvPr>
          <p:cNvSpPr/>
          <p:nvPr/>
        </p:nvSpPr>
        <p:spPr>
          <a:xfrm>
            <a:off x="2321932" y="4022173"/>
            <a:ext cx="8128000" cy="504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2B72FF1-36C1-D612-F3E4-C8931D9E9340}"/>
              </a:ext>
            </a:extLst>
          </p:cNvPr>
          <p:cNvSpPr/>
          <p:nvPr/>
        </p:nvSpPr>
        <p:spPr>
          <a:xfrm>
            <a:off x="2721585" y="37269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influence different sectors &amp; communities</a:t>
            </a:r>
            <a:endParaRPr lang="en-GB" sz="2400" kern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0EAF67-182C-DF5C-0917-14BEE6733CA3}"/>
              </a:ext>
            </a:extLst>
          </p:cNvPr>
          <p:cNvSpPr/>
          <p:nvPr/>
        </p:nvSpPr>
        <p:spPr>
          <a:xfrm>
            <a:off x="2321932" y="4929373"/>
            <a:ext cx="8128000" cy="504000"/>
          </a:xfrm>
          <a:prstGeom prst="rect">
            <a:avLst/>
          </a:pr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AF6DF9D-19CE-035B-2A40-A95B00E08CA0}"/>
              </a:ext>
            </a:extLst>
          </p:cNvPr>
          <p:cNvSpPr/>
          <p:nvPr/>
        </p:nvSpPr>
        <p:spPr>
          <a:xfrm>
            <a:off x="2721585" y="46341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bring others on board our mission</a:t>
            </a:r>
            <a:endParaRPr lang="en-GB" sz="2400" kern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0F4848-1319-3D74-BED4-EC8999827CFE}"/>
              </a:ext>
            </a:extLst>
          </p:cNvPr>
          <p:cNvSpPr/>
          <p:nvPr/>
        </p:nvSpPr>
        <p:spPr>
          <a:xfrm>
            <a:off x="2321932" y="5836573"/>
            <a:ext cx="8128000" cy="50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7694269-8033-09CD-1BD3-791792A9B644}"/>
              </a:ext>
            </a:extLst>
          </p:cNvPr>
          <p:cNvSpPr/>
          <p:nvPr/>
        </p:nvSpPr>
        <p:spPr>
          <a:xfrm>
            <a:off x="2721585" y="5541373"/>
            <a:ext cx="7724991" cy="590400"/>
          </a:xfrm>
          <a:custGeom>
            <a:avLst/>
            <a:gdLst>
              <a:gd name="connsiteX0" fmla="*/ 0 w 7724991"/>
              <a:gd name="connsiteY0" fmla="*/ 98402 h 590400"/>
              <a:gd name="connsiteX1" fmla="*/ 98402 w 7724991"/>
              <a:gd name="connsiteY1" fmla="*/ 0 h 590400"/>
              <a:gd name="connsiteX2" fmla="*/ 7626589 w 7724991"/>
              <a:gd name="connsiteY2" fmla="*/ 0 h 590400"/>
              <a:gd name="connsiteX3" fmla="*/ 7724991 w 7724991"/>
              <a:gd name="connsiteY3" fmla="*/ 98402 h 590400"/>
              <a:gd name="connsiteX4" fmla="*/ 7724991 w 7724991"/>
              <a:gd name="connsiteY4" fmla="*/ 491998 h 590400"/>
              <a:gd name="connsiteX5" fmla="*/ 7626589 w 7724991"/>
              <a:gd name="connsiteY5" fmla="*/ 590400 h 590400"/>
              <a:gd name="connsiteX6" fmla="*/ 98402 w 7724991"/>
              <a:gd name="connsiteY6" fmla="*/ 590400 h 590400"/>
              <a:gd name="connsiteX7" fmla="*/ 0 w 7724991"/>
              <a:gd name="connsiteY7" fmla="*/ 491998 h 590400"/>
              <a:gd name="connsiteX8" fmla="*/ 0 w 7724991"/>
              <a:gd name="connsiteY8" fmla="*/ 98402 h 59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24991" h="590400">
                <a:moveTo>
                  <a:pt x="0" y="98402"/>
                </a:moveTo>
                <a:cubicBezTo>
                  <a:pt x="0" y="44056"/>
                  <a:pt x="44056" y="0"/>
                  <a:pt x="98402" y="0"/>
                </a:cubicBezTo>
                <a:lnTo>
                  <a:pt x="7626589" y="0"/>
                </a:lnTo>
                <a:cubicBezTo>
                  <a:pt x="7680935" y="0"/>
                  <a:pt x="7724991" y="44056"/>
                  <a:pt x="7724991" y="98402"/>
                </a:cubicBezTo>
                <a:lnTo>
                  <a:pt x="7724991" y="491998"/>
                </a:lnTo>
                <a:cubicBezTo>
                  <a:pt x="7724991" y="546344"/>
                  <a:pt x="7680935" y="590400"/>
                  <a:pt x="7626589" y="590400"/>
                </a:cubicBezTo>
                <a:lnTo>
                  <a:pt x="98402" y="590400"/>
                </a:lnTo>
                <a:cubicBezTo>
                  <a:pt x="44056" y="590400"/>
                  <a:pt x="0" y="546344"/>
                  <a:pt x="0" y="491998"/>
                </a:cubicBezTo>
                <a:lnTo>
                  <a:pt x="0" y="98402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74" tIns="28821" rIns="243874" bIns="28821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We have access to more resources &amp; expertise</a:t>
            </a:r>
            <a:endParaRPr lang="en-GB" sz="2400" kern="1200" dirty="0"/>
          </a:p>
        </p:txBody>
      </p:sp>
    </p:spTree>
    <p:extLst>
      <p:ext uri="{BB962C8B-B14F-4D97-AF65-F5344CB8AC3E}">
        <p14:creationId xmlns:p14="http://schemas.microsoft.com/office/powerpoint/2010/main" val="253984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1297</TotalTime>
  <Words>478</Words>
  <Application>Microsoft Office PowerPoint</Application>
  <PresentationFormat>Widescreen</PresentationFormat>
  <Paragraphs>100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MS PGothic</vt:lpstr>
      <vt:lpstr>Aptos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Lore, Tezira (ILRI)</cp:lastModifiedBy>
  <cp:revision>63</cp:revision>
  <dcterms:modified xsi:type="dcterms:W3CDTF">2025-04-23T09:18:04Z</dcterms:modified>
</cp:coreProperties>
</file>