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  <p:sldMasterId id="2147483690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7" r:id="rId7"/>
    <p:sldId id="297" r:id="rId8"/>
    <p:sldId id="258" r:id="rId9"/>
    <p:sldId id="259" r:id="rId10"/>
    <p:sldId id="299" r:id="rId11"/>
    <p:sldId id="296" r:id="rId12"/>
    <p:sldId id="300" r:id="rId13"/>
    <p:sldId id="301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cRae, Mary Margaret (ICARDA)" initials="M(" lastIdx="3" clrIdx="0"/>
  <p:cmAuthor id="2" name="Jenichub" initials="J" lastIdx="44" clrIdx="1"/>
  <p:cmAuthor id="3" name="Ibrahim, Sahar Said (ICARDA)" initials="ISS(" lastIdx="2" clrIdx="2">
    <p:extLst>
      <p:ext uri="{19B8F6BF-5375-455C-9EA6-DF929625EA0E}">
        <p15:presenceInfo xmlns:p15="http://schemas.microsoft.com/office/powerpoint/2012/main" userId="S::s.Ibrahim@cgiar.org::c1c72ca7-507a-4c82-b5e7-33de6d1dbd5f" providerId="AD"/>
      </p:ext>
    </p:extLst>
  </p:cmAuthor>
  <p:cmAuthor id="4" name="Wery, Jacques (ICARDA)" initials="WJ(" lastIdx="15" clrIdx="3">
    <p:extLst>
      <p:ext uri="{19B8F6BF-5375-455C-9EA6-DF929625EA0E}">
        <p15:presenceInfo xmlns:p15="http://schemas.microsoft.com/office/powerpoint/2012/main" userId="S::J.Wery@cgiar.org::75439711-522d-4ead-aae9-ccd058c4eca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4D05"/>
    <a:srgbClr val="007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6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8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CC29B3F-8930-496B-B98B-EB2EDBA618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463F16-A6E3-45DA-A7CC-8AAD72CF61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795AB-5D6A-4207-B098-3B29FFAE566D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018857-FCBA-450F-8779-2AB725BA6A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A3A4D-822C-4532-82C8-0CC9E7BD91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2B9B8-76B0-465D-8A19-DA30EA2C7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37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AB41F-0CAE-4167-AE77-F5C42ACAD38E}" type="datetimeFigureOut">
              <a:rPr lang="en-GB" smtClean="0"/>
              <a:t>21/07/2020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2AB68-BBBA-47A2-BC36-1416843E3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84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Oblong.jpg">
            <a:extLst>
              <a:ext uri="{FF2B5EF4-FFF2-40B4-BE49-F238E27FC236}">
                <a16:creationId xmlns:a16="http://schemas.microsoft.com/office/drawing/2014/main" id="{24D1066A-F7AF-4EDF-BEBC-77280A7AD9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4981" y="432950"/>
            <a:ext cx="3086100" cy="93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37DC70C-E6CA-4539-82FD-29C3CC1F22F1}"/>
              </a:ext>
            </a:extLst>
          </p:cNvPr>
          <p:cNvGrpSpPr/>
          <p:nvPr userDrawn="1"/>
        </p:nvGrpSpPr>
        <p:grpSpPr>
          <a:xfrm>
            <a:off x="757603" y="6054499"/>
            <a:ext cx="5020415" cy="570936"/>
            <a:chOff x="527456" y="5975439"/>
            <a:chExt cx="6693886" cy="57093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17B3229-A3F3-4F66-8A5B-6E7CF56CB6C2}"/>
                </a:ext>
              </a:extLst>
            </p:cNvPr>
            <p:cNvSpPr/>
            <p:nvPr userDrawn="1"/>
          </p:nvSpPr>
          <p:spPr>
            <a:xfrm>
              <a:off x="527456" y="6238598"/>
              <a:ext cx="62784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>
                  <a:solidFill>
                    <a:srgbClr val="007436"/>
                  </a:solidFill>
                </a:rPr>
                <a:t>International </a:t>
              </a:r>
              <a:r>
                <a:rPr lang="en-GB" sz="1400" err="1">
                  <a:solidFill>
                    <a:srgbClr val="007436"/>
                  </a:solidFill>
                </a:rPr>
                <a:t>Center</a:t>
              </a:r>
              <a:r>
                <a:rPr lang="en-GB" sz="1400">
                  <a:solidFill>
                    <a:srgbClr val="007436"/>
                  </a:solidFill>
                </a:rPr>
                <a:t> for Agricultural Research in the Dry Areas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7F76F1-7764-4938-BA77-AC12E8F60F2F}"/>
                </a:ext>
              </a:extLst>
            </p:cNvPr>
            <p:cNvSpPr txBox="1"/>
            <p:nvPr userDrawn="1"/>
          </p:nvSpPr>
          <p:spPr>
            <a:xfrm>
              <a:off x="534791" y="5975439"/>
              <a:ext cx="66865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>
                  <a:solidFill>
                    <a:srgbClr val="007436"/>
                  </a:solidFill>
                </a:rPr>
                <a:t>icarda.org</a:t>
              </a:r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137794-223A-4C35-93EE-A48B11FD27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97994" y="2885908"/>
            <a:ext cx="4732282" cy="71563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600">
                <a:solidFill>
                  <a:srgbClr val="007436"/>
                </a:solidFill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AD19466-4010-420B-B901-20719C10BDB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407" y="5659525"/>
            <a:ext cx="762792" cy="8906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9BC4EB-8023-49C2-9128-D4797658A432}"/>
              </a:ext>
            </a:extLst>
          </p:cNvPr>
          <p:cNvSpPr txBox="1"/>
          <p:nvPr userDrawn="1"/>
        </p:nvSpPr>
        <p:spPr>
          <a:xfrm>
            <a:off x="5976730" y="6085486"/>
            <a:ext cx="2039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/>
              <a:t>cgiar.org</a:t>
            </a:r>
          </a:p>
          <a:p>
            <a:r>
              <a:rPr lang="en-GB" sz="1400"/>
              <a:t>A CGIAR Research </a:t>
            </a:r>
            <a:r>
              <a:rPr lang="en-GB" sz="1400" err="1"/>
              <a:t>Center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427577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AEA181-94C8-47BB-9CDA-F5E2C9CA2F5C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0B3FEC-C67E-4132-8864-6BEC5202E0CE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05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44A6430-997D-4DC5-A09D-83EB09C8C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820" y="1825625"/>
            <a:ext cx="78867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17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2pPr>
            <a:lvl3pPr marL="1200082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 marL="1657248" indent="-285750">
              <a:buFont typeface="Arial" panose="020B0604020202020204" pitchFamily="34" charset="0"/>
              <a:buChar char="•"/>
              <a:defRPr/>
            </a:lvl4pPr>
            <a:lvl5pPr marL="2114414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itle 18">
            <a:extLst>
              <a:ext uri="{FF2B5EF4-FFF2-40B4-BE49-F238E27FC236}">
                <a16:creationId xmlns:a16="http://schemas.microsoft.com/office/drawing/2014/main" id="{364BB3B4-26E4-49AA-B2E7-D19CE6D24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C619DD-0F43-4535-8452-8F6422A1BCE3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B57DA8-BB28-4E20-A359-320C6635F023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04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41C47-0F04-4E34-8159-F3849DE8F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37" y="1825625"/>
            <a:ext cx="3867912" cy="420624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18">
            <a:extLst>
              <a:ext uri="{FF2B5EF4-FFF2-40B4-BE49-F238E27FC236}">
                <a16:creationId xmlns:a16="http://schemas.microsoft.com/office/drawing/2014/main" id="{12E718C8-0294-4D4A-9AFA-E9F8DFC90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774961-A4F4-4415-B74C-4FC9BC41CE29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5B615A-4AA3-4DB3-B5EC-A342AB24CECF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596E811-D607-4075-9A79-CE8B8012BAF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58167" y="1825625"/>
            <a:ext cx="3867912" cy="4206240"/>
          </a:xfrm>
          <a:prstGeom prst="rect">
            <a:avLst/>
          </a:prstGeom>
        </p:spPr>
        <p:txBody>
          <a:bodyPr/>
          <a:lstStyle>
            <a:lvl1pPr marL="228600" indent="-22860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/>
              <a:t>Edit Master text styles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53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9986913-6EAE-49F0-A4B4-C0D5DD76152C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AB9CE7-900A-470C-B05E-4B47054CA9C9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BFA6AF3B-D2DF-4C8C-A9AE-216D6701B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586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AEA181-94C8-47BB-9CDA-F5E2C9CA2F5C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0B3FEC-C67E-4132-8864-6BEC5202E0CE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348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Oblong.jpg">
            <a:extLst>
              <a:ext uri="{FF2B5EF4-FFF2-40B4-BE49-F238E27FC236}">
                <a16:creationId xmlns:a16="http://schemas.microsoft.com/office/drawing/2014/main" id="{24D1066A-F7AF-4EDF-BEBC-77280A7AD9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4981" y="432950"/>
            <a:ext cx="3086100" cy="93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37DC70C-E6CA-4539-82FD-29C3CC1F22F1}"/>
              </a:ext>
            </a:extLst>
          </p:cNvPr>
          <p:cNvGrpSpPr/>
          <p:nvPr userDrawn="1"/>
        </p:nvGrpSpPr>
        <p:grpSpPr>
          <a:xfrm>
            <a:off x="757603" y="6054499"/>
            <a:ext cx="5020415" cy="570936"/>
            <a:chOff x="527456" y="5975439"/>
            <a:chExt cx="6693886" cy="57093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17B3229-A3F3-4F66-8A5B-6E7CF56CB6C2}"/>
                </a:ext>
              </a:extLst>
            </p:cNvPr>
            <p:cNvSpPr/>
            <p:nvPr userDrawn="1"/>
          </p:nvSpPr>
          <p:spPr>
            <a:xfrm>
              <a:off x="527456" y="6238598"/>
              <a:ext cx="627847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>
                  <a:solidFill>
                    <a:srgbClr val="007436"/>
                  </a:solidFill>
                </a:rPr>
                <a:t>International </a:t>
              </a:r>
              <a:r>
                <a:rPr lang="en-GB" sz="1400" err="1">
                  <a:solidFill>
                    <a:srgbClr val="007436"/>
                  </a:solidFill>
                </a:rPr>
                <a:t>Center</a:t>
              </a:r>
              <a:r>
                <a:rPr lang="en-GB" sz="1400">
                  <a:solidFill>
                    <a:srgbClr val="007436"/>
                  </a:solidFill>
                </a:rPr>
                <a:t> for Agricultural Research in the Dry Areas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7F76F1-7764-4938-BA77-AC12E8F60F2F}"/>
                </a:ext>
              </a:extLst>
            </p:cNvPr>
            <p:cNvSpPr txBox="1"/>
            <p:nvPr userDrawn="1"/>
          </p:nvSpPr>
          <p:spPr>
            <a:xfrm>
              <a:off x="534791" y="5975439"/>
              <a:ext cx="66865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>
                  <a:solidFill>
                    <a:srgbClr val="007436"/>
                  </a:solidFill>
                </a:rPr>
                <a:t>icarda.org</a:t>
              </a:r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137794-223A-4C35-93EE-A48B11FD27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97994" y="2885908"/>
            <a:ext cx="4732282" cy="71563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3600">
                <a:solidFill>
                  <a:srgbClr val="007436"/>
                </a:solidFill>
              </a:defRPr>
            </a:lvl1pPr>
          </a:lstStyle>
          <a:p>
            <a:pPr lvl="0"/>
            <a:r>
              <a:rPr lang="en-GB"/>
              <a:t>Presentation title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AD19466-4010-420B-B901-20719C10BDB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407" y="5659525"/>
            <a:ext cx="762792" cy="8906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9BC4EB-8023-49C2-9128-D4797658A432}"/>
              </a:ext>
            </a:extLst>
          </p:cNvPr>
          <p:cNvSpPr txBox="1"/>
          <p:nvPr userDrawn="1"/>
        </p:nvSpPr>
        <p:spPr>
          <a:xfrm>
            <a:off x="5976730" y="6085486"/>
            <a:ext cx="2039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/>
              <a:t>cgiar.org</a:t>
            </a:r>
          </a:p>
          <a:p>
            <a:r>
              <a:rPr lang="en-GB" sz="1400"/>
              <a:t>A CGIAR Research </a:t>
            </a:r>
            <a:r>
              <a:rPr lang="en-GB" sz="1400" err="1"/>
              <a:t>Center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4052324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44A6430-997D-4DC5-A09D-83EB09C8C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820" y="1825625"/>
            <a:ext cx="78867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1pPr>
            <a:lvl2pPr marL="742917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2pPr>
            <a:lvl3pPr marL="1200082" indent="-28575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</a:defRPr>
            </a:lvl3pPr>
            <a:lvl4pPr marL="1657248" indent="-285750">
              <a:buFont typeface="Arial" panose="020B0604020202020204" pitchFamily="34" charset="0"/>
              <a:buChar char="•"/>
              <a:defRPr/>
            </a:lvl4pPr>
            <a:lvl5pPr marL="2114414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itle 18">
            <a:extLst>
              <a:ext uri="{FF2B5EF4-FFF2-40B4-BE49-F238E27FC236}">
                <a16:creationId xmlns:a16="http://schemas.microsoft.com/office/drawing/2014/main" id="{364BB3B4-26E4-49AA-B2E7-D19CE6D24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C619DD-0F43-4535-8452-8F6422A1BCE3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B57DA8-BB28-4E20-A359-320C6635F023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00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41C47-0F04-4E34-8159-F3849DE8F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37" y="1825625"/>
            <a:ext cx="3867912" cy="420624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18">
            <a:extLst>
              <a:ext uri="{FF2B5EF4-FFF2-40B4-BE49-F238E27FC236}">
                <a16:creationId xmlns:a16="http://schemas.microsoft.com/office/drawing/2014/main" id="{12E718C8-0294-4D4A-9AFA-E9F8DFC90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774961-A4F4-4415-B74C-4FC9BC41CE29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5B615A-4AA3-4DB3-B5EC-A342AB24CECF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596E811-D607-4075-9A79-CE8B8012BAF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58167" y="1825625"/>
            <a:ext cx="3867912" cy="4206240"/>
          </a:xfrm>
          <a:prstGeom prst="rect">
            <a:avLst/>
          </a:prstGeom>
        </p:spPr>
        <p:txBody>
          <a:bodyPr/>
          <a:lstStyle>
            <a:lvl1pPr marL="228600" indent="-22860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/>
              <a:t>Edit Master text styles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2871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9986913-6EAE-49F0-A4B4-C0D5DD76152C}"/>
              </a:ext>
            </a:extLst>
          </p:cNvPr>
          <p:cNvSpPr txBox="1"/>
          <p:nvPr userDrawn="1"/>
        </p:nvSpPr>
        <p:spPr>
          <a:xfrm>
            <a:off x="763103" y="6054506"/>
            <a:ext cx="501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rgbClr val="007436"/>
                </a:solidFill>
              </a:rPr>
              <a:t>icarda.org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AB9CE7-900A-470C-B05E-4B47054CA9C9}"/>
              </a:ext>
            </a:extLst>
          </p:cNvPr>
          <p:cNvSpPr txBox="1"/>
          <p:nvPr userDrawn="1"/>
        </p:nvSpPr>
        <p:spPr>
          <a:xfrm>
            <a:off x="8273667" y="6054499"/>
            <a:ext cx="408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C90DB4-0EF6-4763-8A24-99CFAA713A3B}" type="slidenum">
              <a:rPr lang="en-GB" sz="1400" b="1" smtClean="0">
                <a:solidFill>
                  <a:srgbClr val="007436"/>
                </a:solidFill>
              </a:rPr>
              <a:t>‹#›</a:t>
            </a:fld>
            <a:endParaRPr lang="en-GB" sz="1400" b="1">
              <a:solidFill>
                <a:srgbClr val="007436"/>
              </a:solidFill>
            </a:endParaRPr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BFA6AF3B-D2DF-4C8C-A9AE-216D6701B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379" y="365129"/>
            <a:ext cx="7886700" cy="1325563"/>
          </a:xfrm>
          <a:prstGeom prst="rect">
            <a:avLst/>
          </a:prstGeom>
        </p:spPr>
        <p:txBody>
          <a:bodyPr/>
          <a:lstStyle>
            <a:lvl1pPr algn="r">
              <a:defRPr sz="4000" b="1">
                <a:solidFill>
                  <a:srgbClr val="00743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64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ideWings.jpg">
            <a:extLst>
              <a:ext uri="{FF2B5EF4-FFF2-40B4-BE49-F238E27FC236}">
                <a16:creationId xmlns:a16="http://schemas.microsoft.com/office/drawing/2014/main" id="{539DE5B7-1818-4C78-A747-868CD31E43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01937"/>
            <a:ext cx="349334" cy="291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51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5" r:id="rId2"/>
    <p:sldLayoutId id="2147483681" r:id="rId3"/>
    <p:sldLayoutId id="2147483686" r:id="rId4"/>
    <p:sldLayoutId id="214748368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ideWings.jpg">
            <a:extLst>
              <a:ext uri="{FF2B5EF4-FFF2-40B4-BE49-F238E27FC236}">
                <a16:creationId xmlns:a16="http://schemas.microsoft.com/office/drawing/2014/main" id="{539DE5B7-1818-4C78-A747-868CD31E43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01937"/>
            <a:ext cx="349334" cy="291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9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3" r:id="rId2"/>
    <p:sldLayoutId id="2147483694" r:id="rId3"/>
    <p:sldLayoutId id="2147483695" r:id="rId4"/>
    <p:sldLayoutId id="214748369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7387D2E-9942-4019-86B7-724FD4D95F72}"/>
              </a:ext>
            </a:extLst>
          </p:cNvPr>
          <p:cNvSpPr txBox="1"/>
          <p:nvPr/>
        </p:nvSpPr>
        <p:spPr>
          <a:xfrm>
            <a:off x="3799840" y="5364655"/>
            <a:ext cx="4328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Team: Aymen Frija, Mongi Sghaier, Mariem Sghaier, Mondher Fetoui, and Boubaker Dhehibi.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83CF8EF-C720-4202-A86C-6A99B7B2B08E}"/>
              </a:ext>
            </a:extLst>
          </p:cNvPr>
          <p:cNvSpPr txBox="1">
            <a:spLocks/>
          </p:cNvSpPr>
          <p:nvPr/>
        </p:nvSpPr>
        <p:spPr>
          <a:xfrm>
            <a:off x="523558" y="2802060"/>
            <a:ext cx="8416031" cy="27046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rgbClr val="007436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Research investments in institutional innovations: the case of rangeland governance in Tunisia:</a:t>
            </a:r>
          </a:p>
          <a:p>
            <a:r>
              <a:rPr lang="en-US" sz="2800" b="1" dirty="0"/>
              <a:t> </a:t>
            </a:r>
          </a:p>
          <a:p>
            <a:r>
              <a:rPr lang="en-US" sz="2400" b="1" dirty="0">
                <a:solidFill>
                  <a:srgbClr val="974D05"/>
                </a:solidFill>
              </a:rPr>
              <a:t>1 - Background on IFAD-CGIAR-NARS collaboration in South Tunisia</a:t>
            </a:r>
          </a:p>
          <a:p>
            <a:endParaRPr lang="en-GB" sz="3200" b="1" dirty="0"/>
          </a:p>
        </p:txBody>
      </p:sp>
      <p:pic>
        <p:nvPicPr>
          <p:cNvPr id="1026" name="Picture 2" descr="Colloque international Développement territorial, patrimoine et ...">
            <a:extLst>
              <a:ext uri="{FF2B5EF4-FFF2-40B4-BE49-F238E27FC236}">
                <a16:creationId xmlns:a16="http://schemas.microsoft.com/office/drawing/2014/main" id="{DA547D75-E496-46BA-B31B-66BF4C9AC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6433" y="518990"/>
            <a:ext cx="990282" cy="99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B3079A9-B8BF-4DC6-9A3A-994034E48F75}"/>
              </a:ext>
            </a:extLst>
          </p:cNvPr>
          <p:cNvSpPr txBox="1"/>
          <p:nvPr/>
        </p:nvSpPr>
        <p:spPr>
          <a:xfrm>
            <a:off x="5994527" y="1559130"/>
            <a:ext cx="2728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974D05"/>
                </a:solidFill>
              </a:rPr>
              <a:t>Webinar </a:t>
            </a:r>
            <a:r>
              <a:rPr lang="fr-FR" sz="1600" dirty="0" err="1">
                <a:solidFill>
                  <a:srgbClr val="974D05"/>
                </a:solidFill>
              </a:rPr>
              <a:t>series</a:t>
            </a:r>
            <a:r>
              <a:rPr lang="fr-FR" sz="1600" dirty="0">
                <a:solidFill>
                  <a:srgbClr val="974D05"/>
                </a:solidFill>
              </a:rPr>
              <a:t> on: </a:t>
            </a:r>
          </a:p>
          <a:p>
            <a:r>
              <a:rPr lang="en-US" sz="1600" dirty="0">
                <a:solidFill>
                  <a:srgbClr val="974D05"/>
                </a:solidFill>
              </a:rPr>
              <a:t>Land and Natural Resource Governance, Planning and Management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0C2253-09C4-4739-B559-985C8D7D6AB6}"/>
              </a:ext>
            </a:extLst>
          </p:cNvPr>
          <p:cNvSpPr txBox="1"/>
          <p:nvPr/>
        </p:nvSpPr>
        <p:spPr>
          <a:xfrm>
            <a:off x="690880" y="5364655"/>
            <a:ext cx="207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July 2020.</a:t>
            </a:r>
          </a:p>
        </p:txBody>
      </p:sp>
      <p:pic>
        <p:nvPicPr>
          <p:cNvPr id="2" name="Picture 2" descr="PIM Branding - Policies, Institutions and Markets">
            <a:extLst>
              <a:ext uri="{FF2B5EF4-FFF2-40B4-BE49-F238E27FC236}">
                <a16:creationId xmlns:a16="http://schemas.microsoft.com/office/drawing/2014/main" id="{680FD623-1D5A-4B7F-8C07-B441E451D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7309" y="619633"/>
            <a:ext cx="1452880" cy="78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ivestock | International Livestock Research Institute">
            <a:extLst>
              <a:ext uri="{FF2B5EF4-FFF2-40B4-BE49-F238E27FC236}">
                <a16:creationId xmlns:a16="http://schemas.microsoft.com/office/drawing/2014/main" id="{B5C81F39-1EFC-448C-AD71-C63380738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271" y="518990"/>
            <a:ext cx="1452880" cy="70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273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9E1966-0F25-425A-B0E3-F8D894A35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820" y="1412240"/>
            <a:ext cx="7886700" cy="4927600"/>
          </a:xfrm>
        </p:spPr>
        <p:txBody>
          <a:bodyPr>
            <a:normAutofit/>
          </a:bodyPr>
          <a:lstStyle/>
          <a:p>
            <a:r>
              <a:rPr lang="en-US" sz="2400" dirty="0"/>
              <a:t>Mixed performances of GDAs, which continue to have a strong effect on rangeland governance (as will be shown in the next presentation). </a:t>
            </a:r>
          </a:p>
          <a:p>
            <a:r>
              <a:rPr lang="en-US" sz="2400" dirty="0"/>
              <a:t>Many of the tools, manuals, approaches which have been developed through previous projects are being used, but we also need up to date development engineering tools. </a:t>
            </a:r>
          </a:p>
          <a:p>
            <a:r>
              <a:rPr lang="en-US" sz="2400" dirty="0"/>
              <a:t>Need for new value chain and entrepreneurship guidelines to align with the new IFAD approaches.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5FAE9F-0B8F-4E13-B05A-48F46310C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Main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22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9E1966-0F25-425A-B0E3-F8D894A35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“Developing Sustainable Livelihood of Agropastoral Communities of West Asia and North Africa Mashreq-Maghreb” (M&amp;M projects)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Start year 1998. Three phases 1998- 2010.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Six (06) countries involved: Algeria, Iraq, Jordan, Lebanon, Libya, Morocco, Syria, and Tunisia Co investment from AFESD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fr-FR" sz="1800" dirty="0"/>
              <a:t>2008-2010, Project on «  Réhabilitations, conservations et promotion des plantes aromatiques et médicales  ». 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5FAE9F-0B8F-4E13-B05A-48F46310C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Projects led by ICARDA and NARS (INRAT-IRA) to support IFAD investments in South Tunisia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686158-16C6-4724-99D4-D1E9304712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12"/>
          <a:stretch/>
        </p:blipFill>
        <p:spPr>
          <a:xfrm>
            <a:off x="4159967" y="3429000"/>
            <a:ext cx="4245213" cy="128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84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A66C33A-8F6E-4B7D-BDEE-F18AFFAB1F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14" y="1165799"/>
            <a:ext cx="8625066" cy="494036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FA32D86-7751-43EE-8A5F-49F1EEF8263B}"/>
              </a:ext>
            </a:extLst>
          </p:cNvPr>
          <p:cNvSpPr txBox="1">
            <a:spLocks/>
          </p:cNvSpPr>
          <p:nvPr/>
        </p:nvSpPr>
        <p:spPr>
          <a:xfrm>
            <a:off x="900926" y="134876"/>
            <a:ext cx="7886700" cy="1325563"/>
          </a:xfrm>
          <a:prstGeom prst="rect">
            <a:avLst/>
          </a:prstGeom>
        </p:spPr>
        <p:txBody>
          <a:bodyPr/>
          <a:lstStyle>
            <a:lvl1pPr algn="r" defTabSz="914400"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rgbClr val="00743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How these projects have been embedded into an overall R&amp;D landscape?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6FC380A-F10F-478D-976C-E79330D34061}"/>
              </a:ext>
            </a:extLst>
          </p:cNvPr>
          <p:cNvSpPr/>
          <p:nvPr/>
        </p:nvSpPr>
        <p:spPr>
          <a:xfrm>
            <a:off x="2733040" y="3078480"/>
            <a:ext cx="2936240" cy="17881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CC67CE-9DBB-4895-9564-4FA25AE87900}"/>
              </a:ext>
            </a:extLst>
          </p:cNvPr>
          <p:cNvSpPr txBox="1"/>
          <p:nvPr/>
        </p:nvSpPr>
        <p:spPr>
          <a:xfrm>
            <a:off x="2786383" y="3479560"/>
            <a:ext cx="1493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CGIAR-IFAD-NARS (INRAT &amp; IRA)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103ECCF-3340-4F19-BC8B-58133708ED77}"/>
              </a:ext>
            </a:extLst>
          </p:cNvPr>
          <p:cNvSpPr/>
          <p:nvPr/>
        </p:nvSpPr>
        <p:spPr>
          <a:xfrm>
            <a:off x="5354323" y="2973197"/>
            <a:ext cx="2357118" cy="13255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8D3BE6-884C-4A84-BA40-4344FB140C33}"/>
              </a:ext>
            </a:extLst>
          </p:cNvPr>
          <p:cNvSpPr txBox="1"/>
          <p:nvPr/>
        </p:nvSpPr>
        <p:spPr>
          <a:xfrm>
            <a:off x="5726929" y="3797870"/>
            <a:ext cx="1270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CGIAR-NARS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D1375C-DE18-4B77-B504-11B34B9A23F2}"/>
              </a:ext>
            </a:extLst>
          </p:cNvPr>
          <p:cNvSpPr txBox="1"/>
          <p:nvPr/>
        </p:nvSpPr>
        <p:spPr>
          <a:xfrm>
            <a:off x="8097520" y="3321634"/>
            <a:ext cx="802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</a:rPr>
              <a:t>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435C23-B89F-48EA-B098-4DF97673DBB6}"/>
              </a:ext>
            </a:extLst>
          </p:cNvPr>
          <p:cNvSpPr txBox="1"/>
          <p:nvPr/>
        </p:nvSpPr>
        <p:spPr>
          <a:xfrm>
            <a:off x="2077720" y="4325592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Nested into larger national programs and investment projects,</a:t>
            </a:r>
          </a:p>
        </p:txBody>
      </p:sp>
    </p:spTree>
    <p:extLst>
      <p:ext uri="{BB962C8B-B14F-4D97-AF65-F5344CB8AC3E}">
        <p14:creationId xmlns:p14="http://schemas.microsoft.com/office/powerpoint/2010/main" val="1620723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9E1966-0F25-425A-B0E3-F8D894A35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820" y="1524000"/>
            <a:ext cx="8141020" cy="49688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Most of these projects were focusing on the below key questions :</a:t>
            </a:r>
          </a:p>
          <a:p>
            <a:r>
              <a:rPr lang="en-US" sz="2000" dirty="0"/>
              <a:t>How can we ensure enhanced livelihoods of agropastoral communities through better crop-livestock practices</a:t>
            </a:r>
          </a:p>
          <a:p>
            <a:r>
              <a:rPr lang="en-US" sz="2000" dirty="0"/>
              <a:t>Technologies are not sufficient! Land tenure is a constraint, and there is a need for collective action and communities organizations. </a:t>
            </a:r>
          </a:p>
          <a:p>
            <a:r>
              <a:rPr lang="en-US" sz="2000" dirty="0"/>
              <a:t>What is the best way to organize communities and which empowerment activities are needed? </a:t>
            </a:r>
          </a:p>
          <a:p>
            <a:endParaRPr lang="fr-FR" sz="18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Increasing understanding that the problem of pastoral development is highly intricated into social and economic development dimensions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5FAE9F-0B8F-4E13-B05A-48F46310C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Research themes – in relation to land tenure security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713203C3-5008-4709-9DEC-17E45AC217B9}"/>
              </a:ext>
            </a:extLst>
          </p:cNvPr>
          <p:cNvSpPr/>
          <p:nvPr/>
        </p:nvSpPr>
        <p:spPr>
          <a:xfrm>
            <a:off x="5052859" y="4095850"/>
            <a:ext cx="416560" cy="447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7C0A205D-6F06-4B1D-97A9-A49747D8CE7B}"/>
              </a:ext>
            </a:extLst>
          </p:cNvPr>
          <p:cNvSpPr/>
          <p:nvPr/>
        </p:nvSpPr>
        <p:spPr>
          <a:xfrm rot="16200000">
            <a:off x="892139" y="4570459"/>
            <a:ext cx="416560" cy="447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31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FAE9F-0B8F-4E13-B05A-48F46310C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928" y="120609"/>
            <a:ext cx="7886700" cy="1325563"/>
          </a:xfrm>
        </p:spPr>
        <p:txBody>
          <a:bodyPr/>
          <a:lstStyle/>
          <a:p>
            <a:r>
              <a:rPr lang="en-US" sz="2800" dirty="0"/>
              <a:t>Some Examples of Achievements – Guides for “Community Development Plans”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1DAA4F-0A33-426C-A634-19D705A9A247}"/>
              </a:ext>
            </a:extLst>
          </p:cNvPr>
          <p:cNvSpPr txBox="1">
            <a:spLocks noChangeArrowheads="1"/>
          </p:cNvSpPr>
          <p:nvPr/>
        </p:nvSpPr>
        <p:spPr>
          <a:xfrm>
            <a:off x="611187" y="952947"/>
            <a:ext cx="7921625" cy="925686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007436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Wingdings" panose="05000000000000000000" pitchFamily="2" charset="2"/>
              <a:buChar char="§"/>
              <a:defRPr/>
            </a:pPr>
            <a:r>
              <a:rPr lang="en-US" altLang="en-US" sz="2400" dirty="0">
                <a:solidFill>
                  <a:schemeClr val="tx1"/>
                </a:solidFill>
              </a:rPr>
              <a:t>Development of methodological approaches </a:t>
            </a:r>
            <a:r>
              <a:rPr lang="fr-FR" altLang="en-US" sz="2400" dirty="0">
                <a:solidFill>
                  <a:schemeClr val="tx1"/>
                </a:solidFill>
              </a:rPr>
              <a:t>for </a:t>
            </a:r>
            <a:r>
              <a:rPr lang="en-US" altLang="en-US" sz="2400" dirty="0">
                <a:solidFill>
                  <a:schemeClr val="tx1"/>
                </a:solidFill>
              </a:rPr>
              <a:t>participatory community development</a:t>
            </a:r>
            <a:r>
              <a:rPr lang="fr-FR" altLang="en-US" sz="2400" dirty="0">
                <a:solidFill>
                  <a:schemeClr val="tx1"/>
                </a:solidFill>
              </a:rPr>
              <a:t> (Tunisie/ICARDA/FIDA)</a:t>
            </a:r>
          </a:p>
        </p:txBody>
      </p:sp>
      <p:pic>
        <p:nvPicPr>
          <p:cNvPr id="7" name="Picture 7" descr="Approche participative PRODESUD">
            <a:extLst>
              <a:ext uri="{FF2B5EF4-FFF2-40B4-BE49-F238E27FC236}">
                <a16:creationId xmlns:a16="http://schemas.microsoft.com/office/drawing/2014/main" id="{EDBC891A-1E7F-49A8-B050-4166FF680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750" y="1983299"/>
            <a:ext cx="3519329" cy="264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F74A8AAE-7E76-4787-ABA7-9026ACA02B27}"/>
              </a:ext>
            </a:extLst>
          </p:cNvPr>
          <p:cNvSpPr txBox="1">
            <a:spLocks noChangeArrowheads="1"/>
          </p:cNvSpPr>
          <p:nvPr/>
        </p:nvSpPr>
        <p:spPr>
          <a:xfrm>
            <a:off x="611187" y="1724121"/>
            <a:ext cx="4392135" cy="316388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17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0082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248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414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40000"/>
              <a:buFont typeface="Wingdings" pitchFamily="2" charset="2"/>
              <a:buChar char="§"/>
              <a:defRPr/>
            </a:pPr>
            <a:r>
              <a:rPr lang="en-US" altLang="en-US" sz="2000" dirty="0"/>
              <a:t>Development of a protocol (Guide/manual) for the elaboration of participatory community development plans. </a:t>
            </a:r>
          </a:p>
          <a:p>
            <a:pPr>
              <a:buSzPct val="140000"/>
              <a:buFont typeface="Wingdings" pitchFamily="2" charset="2"/>
              <a:buChar char="§"/>
              <a:defRPr/>
            </a:pPr>
            <a:r>
              <a:rPr lang="en-US" altLang="en-US" sz="2000" dirty="0"/>
              <a:t>Training and assistance to the project management unit. </a:t>
            </a:r>
          </a:p>
        </p:txBody>
      </p:sp>
      <p:pic>
        <p:nvPicPr>
          <p:cNvPr id="9" name="Picture 3" descr="Picture 1">
            <a:extLst>
              <a:ext uri="{FF2B5EF4-FFF2-40B4-BE49-F238E27FC236}">
                <a16:creationId xmlns:a16="http://schemas.microsoft.com/office/drawing/2014/main" id="{60376B43-4478-4A07-B60F-A7D018D26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7100" y="3830953"/>
            <a:ext cx="3046222" cy="267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11DE5E-1547-4E24-883D-3C1687244397}"/>
              </a:ext>
            </a:extLst>
          </p:cNvPr>
          <p:cNvSpPr txBox="1"/>
          <p:nvPr/>
        </p:nvSpPr>
        <p:spPr>
          <a:xfrm>
            <a:off x="2616636" y="6460392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Nefzaoui et al., 2006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49240A-EB79-4F1B-8647-39B3AE6110D9}"/>
              </a:ext>
            </a:extLst>
          </p:cNvPr>
          <p:cNvSpPr txBox="1"/>
          <p:nvPr/>
        </p:nvSpPr>
        <p:spPr>
          <a:xfrm>
            <a:off x="6866414" y="458835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Credit</a:t>
            </a:r>
            <a:r>
              <a:rPr lang="fr-FR" sz="1200" dirty="0"/>
              <a:t>. ICRDA, Nefzaoui A.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4599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FAE9F-0B8F-4E13-B05A-48F46310C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Some Examples of Achievements</a:t>
            </a:r>
          </a:p>
        </p:txBody>
      </p:sp>
      <p:pic>
        <p:nvPicPr>
          <p:cNvPr id="6" name="Picture 2" descr="Field manual CDP arabic">
            <a:extLst>
              <a:ext uri="{FF2B5EF4-FFF2-40B4-BE49-F238E27FC236}">
                <a16:creationId xmlns:a16="http://schemas.microsoft.com/office/drawing/2014/main" id="{4A0BD3F8-7EBA-42C5-B801-2B829BC3E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6434" y="1192209"/>
            <a:ext cx="3816350" cy="51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B12CB670-8571-4D53-88E6-56140F762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921" y="1192209"/>
            <a:ext cx="4094163" cy="530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ADB504-294C-4BE8-943A-A510AABD60DF}"/>
              </a:ext>
            </a:extLst>
          </p:cNvPr>
          <p:cNvSpPr txBox="1"/>
          <p:nvPr/>
        </p:nvSpPr>
        <p:spPr>
          <a:xfrm>
            <a:off x="5035973" y="6376984"/>
            <a:ext cx="3721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Source: Nefzaoui et al., 2009. </a:t>
            </a:r>
            <a:r>
              <a:rPr lang="fr-FR" sz="1200" dirty="0" err="1"/>
              <a:t>Presentation</a:t>
            </a:r>
            <a:r>
              <a:rPr lang="fr-FR" sz="1200" dirty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98988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FAE9F-0B8F-4E13-B05A-48F46310C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Some Examples of Achievements – “UST”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1DAA4F-0A33-426C-A634-19D705A9A247}"/>
              </a:ext>
            </a:extLst>
          </p:cNvPr>
          <p:cNvSpPr txBox="1">
            <a:spLocks noChangeArrowheads="1"/>
          </p:cNvSpPr>
          <p:nvPr/>
        </p:nvSpPr>
        <p:spPr>
          <a:xfrm>
            <a:off x="626905" y="1521858"/>
            <a:ext cx="8108158" cy="1800225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007436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Wingdings" panose="05000000000000000000" pitchFamily="2" charset="2"/>
              <a:buChar char="§"/>
              <a:defRPr/>
            </a:pPr>
            <a:r>
              <a:rPr lang="en-US" altLang="en-US" sz="2400" dirty="0">
                <a:solidFill>
                  <a:schemeClr val="tx1"/>
                </a:solidFill>
              </a:rPr>
              <a:t>Use of the concept of « Social-territorial units » (Les </a:t>
            </a:r>
            <a:r>
              <a:rPr lang="en-US" altLang="en-US" sz="2400" dirty="0" err="1">
                <a:solidFill>
                  <a:schemeClr val="tx1"/>
                </a:solidFill>
              </a:rPr>
              <a:t>Unités</a:t>
            </a:r>
            <a:r>
              <a:rPr lang="en-US" altLang="en-US" sz="2400" dirty="0">
                <a:solidFill>
                  <a:schemeClr val="tx1"/>
                </a:solidFill>
              </a:rPr>
              <a:t> Socio - </a:t>
            </a:r>
            <a:r>
              <a:rPr lang="en-US" altLang="en-US" sz="2400" dirty="0" err="1">
                <a:solidFill>
                  <a:schemeClr val="tx1"/>
                </a:solidFill>
              </a:rPr>
              <a:t>Territoriales</a:t>
            </a:r>
            <a:r>
              <a:rPr lang="en-US" altLang="en-US" sz="2400" dirty="0">
                <a:solidFill>
                  <a:schemeClr val="tx1"/>
                </a:solidFill>
              </a:rPr>
              <a:t> UST) as a basis for the definition and creation of farmers associations (for rangeland management)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4A8AAE-7E76-4787-ABA7-9026ACA02B27}"/>
              </a:ext>
            </a:extLst>
          </p:cNvPr>
          <p:cNvSpPr txBox="1">
            <a:spLocks noChangeArrowheads="1"/>
          </p:cNvSpPr>
          <p:nvPr/>
        </p:nvSpPr>
        <p:spPr>
          <a:xfrm>
            <a:off x="626905" y="2848448"/>
            <a:ext cx="4392135" cy="316388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17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0082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248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414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40000"/>
              <a:buFont typeface="Wingdings" pitchFamily="2" charset="2"/>
              <a:buChar char="§"/>
              <a:defRPr/>
            </a:pPr>
            <a:r>
              <a:rPr lang="en-US" altLang="en-US" sz="2000" dirty="0"/>
              <a:t>Early tentative to provide a solid basis for the newly created rangeland farmers associations.</a:t>
            </a:r>
          </a:p>
          <a:p>
            <a:pPr>
              <a:buSzPct val="140000"/>
              <a:buFont typeface="Wingdings" pitchFamily="2" charset="2"/>
              <a:buChar char="§"/>
              <a:defRPr/>
            </a:pPr>
            <a:r>
              <a:rPr lang="en-US" altLang="en-US" sz="2000" dirty="0"/>
              <a:t>The objective is to ensure a social and territorial harmony and avoid conflicts over collective rangelands. </a:t>
            </a:r>
          </a:p>
          <a:p>
            <a:pPr>
              <a:buSzPct val="140000"/>
              <a:buFont typeface="Wingdings" pitchFamily="2" charset="2"/>
              <a:buChar char="§"/>
              <a:defRPr/>
            </a:pPr>
            <a:r>
              <a:rPr lang="en-US" altLang="en-US" sz="2000" dirty="0"/>
              <a:t>It gave a good start – some revisions are needed today!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6B5909-9B52-4BB4-AC15-34D662471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8024" y="2695022"/>
            <a:ext cx="3920186" cy="2798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DF198B-3D53-4F39-B980-8BA905C758F8}"/>
              </a:ext>
            </a:extLst>
          </p:cNvPr>
          <p:cNvSpPr txBox="1"/>
          <p:nvPr/>
        </p:nvSpPr>
        <p:spPr>
          <a:xfrm>
            <a:off x="6624321" y="5493168"/>
            <a:ext cx="2189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Source: M&amp;M Project reports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61196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FAE9F-0B8F-4E13-B05A-48F46310C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659" y="91440"/>
            <a:ext cx="7886700" cy="864231"/>
          </a:xfrm>
        </p:spPr>
        <p:txBody>
          <a:bodyPr/>
          <a:lstStyle/>
          <a:p>
            <a:r>
              <a:rPr lang="en-US" sz="2800" dirty="0"/>
              <a:t>Some outcome stories – Large areas rested and impact on income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B940B0-3894-442B-97FC-6C71B168F4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2369" y="1169217"/>
            <a:ext cx="4944738" cy="2753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31108D-13B8-49FC-BF7C-456381C3297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2164" y="3862392"/>
            <a:ext cx="4764943" cy="2581697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4788755-3784-4236-ABDA-884A07D32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141" y="1579880"/>
            <a:ext cx="2918780" cy="420624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Calibri (Body)"/>
              </a:rPr>
              <a:t>Increase in the number of rangelands areas and sites under rest.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latin typeface="Calibri (Body)"/>
              </a:rPr>
              <a:t>Positive impact on farmers income and livelihood were assessed at that time.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sz="2400" dirty="0">
                <a:latin typeface="Calibri (Body)"/>
              </a:rPr>
              <a:t>Change of mindset and practices towards larger collective participation</a:t>
            </a:r>
            <a:endParaRPr lang="en-US" sz="2400" dirty="0">
              <a:latin typeface="Calibri (Body)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9765E8-3CBA-4A75-9DEF-DE82233CED11}"/>
              </a:ext>
            </a:extLst>
          </p:cNvPr>
          <p:cNvSpPr txBox="1"/>
          <p:nvPr/>
        </p:nvSpPr>
        <p:spPr>
          <a:xfrm>
            <a:off x="4233333" y="6356651"/>
            <a:ext cx="3721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Source: Nefzaoui et al., 2009. </a:t>
            </a:r>
            <a:r>
              <a:rPr lang="fr-FR" sz="1200" dirty="0" err="1"/>
              <a:t>Presentation</a:t>
            </a:r>
            <a:r>
              <a:rPr lang="fr-FR" sz="1200" dirty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17002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B886ED9-E294-44A9-9334-FDFA88990ED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87" y="1078550"/>
            <a:ext cx="8827113" cy="50057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EEAE1F2-8F16-4C75-9CBE-242502C7D984}"/>
              </a:ext>
            </a:extLst>
          </p:cNvPr>
          <p:cNvSpPr txBox="1">
            <a:spLocks/>
          </p:cNvSpPr>
          <p:nvPr/>
        </p:nvSpPr>
        <p:spPr>
          <a:xfrm>
            <a:off x="1257300" y="121289"/>
            <a:ext cx="7886700" cy="691511"/>
          </a:xfrm>
          <a:prstGeom prst="rect">
            <a:avLst/>
          </a:prstGeom>
        </p:spPr>
        <p:txBody>
          <a:bodyPr/>
          <a:lstStyle>
            <a:lvl1pPr algn="r" defTabSz="914400"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rgbClr val="00743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E</a:t>
            </a:r>
            <a:r>
              <a:rPr lang="en-US" dirty="0" err="1"/>
              <a:t>ntry</a:t>
            </a:r>
            <a:r>
              <a:rPr lang="en-US" dirty="0"/>
              <a:t> points of R&amp;D projects: a change of paradigms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2D2BE6-A132-46D7-ABCE-0E78291F9897}"/>
              </a:ext>
            </a:extLst>
          </p:cNvPr>
          <p:cNvSpPr txBox="1"/>
          <p:nvPr/>
        </p:nvSpPr>
        <p:spPr>
          <a:xfrm>
            <a:off x="4273973" y="6211500"/>
            <a:ext cx="3721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Source: </a:t>
            </a:r>
            <a:r>
              <a:rPr lang="fr-FR" sz="1200" dirty="0" err="1"/>
              <a:t>Own</a:t>
            </a:r>
            <a:r>
              <a:rPr lang="fr-FR" sz="1200" dirty="0"/>
              <a:t> Elaboration by Sghaier &amp; Frija 2020..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4675373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8D6D1C4DDBC94CB74F8DC25105E2A5" ma:contentTypeVersion="13" ma:contentTypeDescription="Create a new document." ma:contentTypeScope="" ma:versionID="b371464a0b198d3418e882836dcbd4f0">
  <xsd:schema xmlns:xsd="http://www.w3.org/2001/XMLSchema" xmlns:xs="http://www.w3.org/2001/XMLSchema" xmlns:p="http://schemas.microsoft.com/office/2006/metadata/properties" xmlns:ns3="ec62c492-18da-40da-971d-6aa3ccb3d7b1" xmlns:ns4="11f9f7e2-9136-49eb-80c5-e8b281bbd1c2" targetNamespace="http://schemas.microsoft.com/office/2006/metadata/properties" ma:root="true" ma:fieldsID="190b1a085787bfd189e2f60d3f838782" ns3:_="" ns4:_="">
    <xsd:import namespace="ec62c492-18da-40da-971d-6aa3ccb3d7b1"/>
    <xsd:import namespace="11f9f7e2-9136-49eb-80c5-e8b281bbd1c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62c492-18da-40da-971d-6aa3ccb3d7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9f7e2-9136-49eb-80c5-e8b281bbd1c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AD437F-A744-4CBE-BFE2-A7AA6457E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c62c492-18da-40da-971d-6aa3ccb3d7b1"/>
    <ds:schemaRef ds:uri="11f9f7e2-9136-49eb-80c5-e8b281bbd1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3BE22A4-B245-4EFA-8FEF-5D5D823FEE78}">
  <ds:schemaRefs>
    <ds:schemaRef ds:uri="http://schemas.microsoft.com/office/2006/documentManagement/types"/>
    <ds:schemaRef ds:uri="http://www.w3.org/XML/1998/namespace"/>
    <ds:schemaRef ds:uri="http://purl.org/dc/dcmitype/"/>
    <ds:schemaRef ds:uri="ec62c492-18da-40da-971d-6aa3ccb3d7b1"/>
    <ds:schemaRef ds:uri="http://schemas.openxmlformats.org/package/2006/metadata/core-properties"/>
    <ds:schemaRef ds:uri="11f9f7e2-9136-49eb-80c5-e8b281bbd1c2"/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62CDB77-6F66-4266-8C6E-F178943273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1794</TotalTime>
  <Words>552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(Body)</vt:lpstr>
      <vt:lpstr>Calibri Light</vt:lpstr>
      <vt:lpstr>Wingdings</vt:lpstr>
      <vt:lpstr>1_Custom Design</vt:lpstr>
      <vt:lpstr>2_Custom Design</vt:lpstr>
      <vt:lpstr>PowerPoint Presentation</vt:lpstr>
      <vt:lpstr>Projects led by ICARDA and NARS (INRAT-IRA) to support IFAD investments in South Tunisia</vt:lpstr>
      <vt:lpstr>PowerPoint Presentation</vt:lpstr>
      <vt:lpstr>Research themes – in relation to land tenure security</vt:lpstr>
      <vt:lpstr>Some Examples of Achievements – Guides for “Community Development Plans”</vt:lpstr>
      <vt:lpstr>Some Examples of Achievements</vt:lpstr>
      <vt:lpstr>Some Examples of Achievements – “UST”</vt:lpstr>
      <vt:lpstr>Some outcome stories – Large areas rested and impact on income</vt:lpstr>
      <vt:lpstr>PowerPoint Presentation</vt:lpstr>
      <vt:lpstr>Main 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McRae, Mary Margaret (ICARDA)</dc:creator>
  <cp:lastModifiedBy>Kasyoka, Sarah (ILRI)</cp:lastModifiedBy>
  <cp:revision>35</cp:revision>
  <dcterms:created xsi:type="dcterms:W3CDTF">2019-02-03T15:45:09Z</dcterms:created>
  <dcterms:modified xsi:type="dcterms:W3CDTF">2020-07-21T08:58:34Z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0x010100498D6D1C4DDBC94CB74F8DC25105E2A5</vt:lpwstr>
  </property>
  <property fmtid="{D5CDD505-2E9C-101B-9397-08002B2CF9AE}" pid="3" name="AuthorIds_UIVersion_10752">
    <vt:lpwstr>570</vt:lpwstr>
  </property>
</Properties>
</file>