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2" r:id="rId2"/>
  </p:sldMasterIdLst>
  <p:notesMasterIdLst>
    <p:notesMasterId r:id="rId34"/>
  </p:notesMasterIdLst>
  <p:sldIdLst>
    <p:sldId id="283" r:id="rId3"/>
    <p:sldId id="302" r:id="rId4"/>
    <p:sldId id="295" r:id="rId5"/>
    <p:sldId id="285" r:id="rId6"/>
    <p:sldId id="297" r:id="rId7"/>
    <p:sldId id="303" r:id="rId8"/>
    <p:sldId id="304" r:id="rId9"/>
    <p:sldId id="258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98" r:id="rId25"/>
    <p:sldId id="299" r:id="rId26"/>
    <p:sldId id="300" r:id="rId27"/>
    <p:sldId id="263" r:id="rId28"/>
    <p:sldId id="281" r:id="rId29"/>
    <p:sldId id="282" r:id="rId30"/>
    <p:sldId id="305" r:id="rId31"/>
    <p:sldId id="265" r:id="rId32"/>
    <p:sldId id="306" r:id="rId33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45DE0-0E08-4034-8721-94D2E9992FEF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C230D-1263-4C9B-9ECF-3383E7112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157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318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1299A0-5949-1D48-A107-C2C63C7CE00F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318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" y="757238"/>
            <a:ext cx="6727825" cy="37846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9282" y="4794429"/>
            <a:ext cx="4998728" cy="4541093"/>
          </a:xfrm>
          <a:noFill/>
        </p:spPr>
        <p:txBody>
          <a:bodyPr/>
          <a:lstStyle/>
          <a:p>
            <a:pPr eaLnBrk="1" hangingPunct="1"/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6966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964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14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164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7286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670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5148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5033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5098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9295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8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318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1299A0-5949-1D48-A107-C2C63C7CE00F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318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" y="757238"/>
            <a:ext cx="6727825" cy="37846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9282" y="4794429"/>
            <a:ext cx="4998728" cy="4541093"/>
          </a:xfrm>
          <a:noFill/>
        </p:spPr>
        <p:txBody>
          <a:bodyPr/>
          <a:lstStyle/>
          <a:p>
            <a:pPr eaLnBrk="1" hangingPunct="1"/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006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618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899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0812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70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913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091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435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1022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081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318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1299A0-5949-1D48-A107-C2C63C7CE00F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318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" y="757238"/>
            <a:ext cx="6727825" cy="37846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9282" y="4794429"/>
            <a:ext cx="4998728" cy="4541093"/>
          </a:xfrm>
          <a:noFill/>
        </p:spPr>
        <p:txBody>
          <a:bodyPr/>
          <a:lstStyle/>
          <a:p>
            <a:pPr eaLnBrk="1" hangingPunct="1"/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26929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4450" y="757238"/>
            <a:ext cx="6727825" cy="3784600"/>
          </a:xfrm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baseline="0" dirty="0">
              <a:solidFill>
                <a:srgbClr val="00B05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318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E5F52A-EBBB-184D-837E-91B1BA3D232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318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7069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9084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CDB841EF-47C0-44DC-9DCF-F548741BD764}" type="slidenum">
              <a:rPr lang="en-US" smtClean="0"/>
              <a:pPr eaLnBrk="1" hangingPunct="1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6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34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122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1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31863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318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1299A0-5949-1D48-A107-C2C63C7CE00F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318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4450" y="757238"/>
            <a:ext cx="6727825" cy="37846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9282" y="4794429"/>
            <a:ext cx="4998728" cy="4541093"/>
          </a:xfrm>
          <a:noFill/>
        </p:spPr>
        <p:txBody>
          <a:bodyPr/>
          <a:lstStyle/>
          <a:p>
            <a:pPr eaLnBrk="1" hangingPunct="1"/>
            <a:endParaRPr lang="en-US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8162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714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6C230D-1263-4C9B-9ECF-3383E7112E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5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jpeg"/><Relationship Id="rId5" Type="http://schemas.openxmlformats.org/officeDocument/2006/relationships/hyperlink" Target="https://www.cgiar.org/funders" TargetMode="External"/><Relationship Id="rId4" Type="http://schemas.openxmlformats.org/officeDocument/2006/relationships/hyperlink" Target="http://www.cgiar.org/about-us/our-funder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5EF4B-26B0-4698-A7F5-DC33BE1AB9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547234-77A7-43C3-BAEA-2D7613E48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964EF-074E-486C-8714-3767C21C9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0C195-F3EF-4708-A445-26BE08F57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D250B-5DE5-49A6-9A91-5D14057F1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85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B683C-0C40-4569-9425-0A9C16C99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AD9E1-1E06-4B30-83FF-786DC77B96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4FAEF7-F62C-4D1D-9A0D-B0F9AFEBF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A7312-9ABD-4405-A01A-FA123F141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A60EA-18F8-4F30-9656-667065D49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33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FD7926-234A-4EF1-9595-985188613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F21AF9-C078-4CE2-8E15-56B2680C8C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B07B4-66B9-400F-84B3-492C50584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2C04C-DC74-4164-9799-ED1B6F2DA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ABD35-4C81-4C2B-A328-52B748405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89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more info and addre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2436460" y="6550969"/>
            <a:ext cx="8128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880" y="2302889"/>
            <a:ext cx="12192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Clr>
                <a:srgbClr val="5F0500"/>
              </a:buClr>
              <a:defRPr/>
            </a:pPr>
            <a:r>
              <a:rPr lang="en-US" sz="3200" i="1" dirty="0">
                <a:ea typeface="Verdana" pitchFamily="34" charset="0"/>
                <a:cs typeface="Verdana" pitchFamily="34" charset="0"/>
              </a:rPr>
              <a:t>better lives through livestock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60880" y="3149024"/>
            <a:ext cx="6096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rgbClr val="5F0500"/>
              </a:buClr>
            </a:pPr>
            <a:r>
              <a:rPr lang="en-US" sz="3200" dirty="0">
                <a:solidFill>
                  <a:srgbClr val="762123"/>
                </a:solidFill>
              </a:rPr>
              <a:t>ilri.org</a:t>
            </a:r>
          </a:p>
        </p:txBody>
      </p:sp>
      <p:pic>
        <p:nvPicPr>
          <p:cNvPr id="7" name="Picture 6" descr="cc-by 88x31.png"/>
          <p:cNvPicPr/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40" y="6569512"/>
            <a:ext cx="782320" cy="2076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6">
            <a:hlinkClick r:id="rId4"/>
          </p:cNvPr>
          <p:cNvSpPr txBox="1">
            <a:spLocks noChangeArrowheads="1"/>
          </p:cNvSpPr>
          <p:nvPr userDrawn="1"/>
        </p:nvSpPr>
        <p:spPr bwMode="auto">
          <a:xfrm>
            <a:off x="1664071" y="3992626"/>
            <a:ext cx="866802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ILRI thanks all donors and organizations which globally support its work through their contributions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to the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</a:rPr>
              <a:t> </a:t>
            </a:r>
            <a:r>
              <a:rPr lang="en-US" sz="1200" b="1" kern="1200" dirty="0">
                <a:solidFill>
                  <a:srgbClr val="72201E"/>
                </a:solidFill>
                <a:effectLst/>
                <a:latin typeface="+mn-lt"/>
                <a:ea typeface="+mn-ea"/>
                <a:cs typeface="Arial" charset="0"/>
                <a:hlinkClick r:id="rId5"/>
              </a:rPr>
              <a:t>CGIAR Trust Fund</a:t>
            </a:r>
            <a:endParaRPr lang="en-US" sz="1200" b="1" dirty="0">
              <a:solidFill>
                <a:srgbClr val="72201E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071" y="4838762"/>
            <a:ext cx="8668512" cy="151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1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B51F0-497F-48C1-9E2F-6C3A3247A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4040A-2371-4F39-9F88-9425581B1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2A581-751C-417C-AE9D-AA44B1230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0E6FF-2E27-4C76-8678-8CE733246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789256-E3EA-4D15-A3E6-17A3BEF95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160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2838A-5061-4C45-A718-74D3E104B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781D2-B5E9-4F91-84EA-6920847A6C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B2085-B8D8-4F40-99AD-84F4DA8AE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8544B-C85E-4E84-A399-15E66E1AA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549924-BAFD-47AD-AC1F-BBC6F16E2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20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9A660-CB13-487E-AF24-74D19ED67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F12B87-A05B-492D-BD5D-50646B0BA9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C4B77A-2610-40E4-8DE7-FE967C57F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EC047F-6036-4B5F-9C56-016DDD328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41435A-2060-4A73-80F7-A6081F46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1894CA-006D-4823-9B56-191D157BB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18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19538-6D75-4B71-BA54-8283EE6BD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645C2-B147-48F2-A798-C6A601E3D3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3ACD3-CE59-44B2-81BA-9C4B0EE3F2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7E6771-8481-43D5-8961-9AA0AEEF54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94CC55-054D-451F-A52D-83FB097464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4F136C-9297-45C5-9083-71B11FEDB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94732C-DD61-4C71-B55C-D5C5CD26D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75CB9B-0149-4585-97CD-8D83F451C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97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7D1D6-F702-46CD-A3B2-4C3037AD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EEA7BD-6C54-4712-9DEF-5958A47A0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2791C5-9841-4880-8086-C30E20EEE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32BB4-B339-477B-AB25-4AD4FCD3E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76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2F84C9-1BA1-4E04-9D51-69915327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2F5B46-D250-49B0-88D8-18CC28C73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DEDBC1-E24E-43AE-845B-A986E6300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10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0063D-DC88-407A-8399-80E4774C2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1BFFA-F041-4E30-A905-40A3CBA29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C78A94-0CC8-4396-9445-F4485F129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1A3AC-ED9B-4098-9E7C-366E53944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AAD664-AFED-403C-ADA1-597F0F3BD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004ACB-A22D-470C-8181-9DCBAFB31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04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F7F33-6181-43CE-9766-4122C7B60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CAA9D9-4A5B-468B-AC04-34B31F863B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DB454D-B866-4901-8F59-7FAF8EC24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A7C3FC-5B56-49A3-A153-6D154CAC6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F0BABF-2A52-46CC-87F1-F791F09A2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3B9FE2-1A96-4B37-B553-57EE3172D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26D683-E004-440E-A229-7C38CD12F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C52F3C-11D5-4222-A7C7-56FF898E7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26C45D-AF65-4124-B622-BD4DFEFD92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356EB-D9BF-4053-88E9-5EBEC8298F17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D11598-DDE2-4525-AEB1-849090DB2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40D5B-5E13-4CC4-8251-D1D26CE7A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C761D-5307-4CE5-BD14-643A98D18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51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A28B2-B588-7648-AF02-E7AF7BB505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3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tiff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jp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7697" y="2139518"/>
            <a:ext cx="8713067" cy="1447061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Co-infection with Rift Valley fever virus, </a:t>
            </a:r>
            <a:r>
              <a:rPr lang="en-US" sz="3600" b="1" i="1" dirty="0"/>
              <a:t>Brucella</a:t>
            </a:r>
            <a:r>
              <a:rPr lang="en-US" sz="3600" b="1" dirty="0"/>
              <a:t> spp. and </a:t>
            </a:r>
            <a:r>
              <a:rPr lang="en-US" sz="3600" b="1" i="1" dirty="0"/>
              <a:t>Coxiella burnetii</a:t>
            </a:r>
            <a:r>
              <a:rPr lang="en-US" sz="3600" b="1" dirty="0"/>
              <a:t> in humans and animals in Kenya: Disease burden and ecological factors</a:t>
            </a:r>
            <a:br>
              <a:rPr lang="en-US" sz="3600" dirty="0"/>
            </a:br>
            <a:endParaRPr lang="en-US" dirty="0"/>
          </a:p>
        </p:txBody>
      </p:sp>
      <p:pic>
        <p:nvPicPr>
          <p:cNvPr id="5" name="Picture 18" descr="ILRI logo color [Converted].png">
            <a:extLst>
              <a:ext uri="{FF2B5EF4-FFF2-40B4-BE49-F238E27FC236}">
                <a16:creationId xmlns:a16="http://schemas.microsoft.com/office/drawing/2014/main" id="{DC45FE0A-88F0-4718-AAE7-1D22D0A30C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81" y="526799"/>
            <a:ext cx="990600" cy="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9FE992-BC97-4526-804F-BF6AEED20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339" y="5342034"/>
            <a:ext cx="8713067" cy="11409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8602E0-79D2-40EE-9821-84BC34F89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83" y="5596654"/>
            <a:ext cx="3104668" cy="886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19FDD0-4F02-41A3-9D5A-099EB8F58412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764" y="183415"/>
            <a:ext cx="1629103" cy="122970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7D8F099-ED0D-4DC6-82AC-E4982D8DBBA0}"/>
              </a:ext>
            </a:extLst>
          </p:cNvPr>
          <p:cNvSpPr txBox="1">
            <a:spLocks/>
          </p:cNvSpPr>
          <p:nvPr/>
        </p:nvSpPr>
        <p:spPr>
          <a:xfrm>
            <a:off x="1106906" y="3060834"/>
            <a:ext cx="9953880" cy="224269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Bernard Bett</a:t>
            </a:r>
          </a:p>
          <a:p>
            <a:endParaRPr lang="en-US" sz="2200" dirty="0"/>
          </a:p>
          <a:p>
            <a:r>
              <a:rPr lang="en-US" sz="2200" dirty="0"/>
              <a:t>International Livestock Research Institute</a:t>
            </a:r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  <a:p>
            <a:r>
              <a:rPr lang="en-US" sz="2200" dirty="0"/>
              <a:t>Inaugural workshop of a bio-surveillance project on Rift Valley fever, brucellosis and Q fever</a:t>
            </a:r>
          </a:p>
          <a:p>
            <a:r>
              <a:rPr lang="en-US" sz="2200" dirty="0"/>
              <a:t> </a:t>
            </a:r>
            <a:endParaRPr lang="en-US" sz="2200" b="1" dirty="0"/>
          </a:p>
          <a:p>
            <a:r>
              <a:rPr lang="en-US" sz="2200" dirty="0"/>
              <a:t>Nairobi, Kenya, 3 September 2019 </a:t>
            </a:r>
          </a:p>
          <a:p>
            <a:endParaRPr lang="en-US" sz="1000" dirty="0"/>
          </a:p>
          <a:p>
            <a:br>
              <a:rPr lang="en-US" sz="1000" dirty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5553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1: Risk mapping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80798"/>
            <a:ext cx="10515600" cy="5807628"/>
          </a:xfrm>
        </p:spPr>
        <p:txBody>
          <a:bodyPr>
            <a:normAutofit/>
          </a:bodyPr>
          <a:lstStyle/>
          <a:p>
            <a:r>
              <a:rPr lang="en-GB" b="1" dirty="0"/>
              <a:t>Schedule</a:t>
            </a:r>
            <a:r>
              <a:rPr lang="en-GB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1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b="1" dirty="0"/>
              <a:t>Output</a:t>
            </a:r>
            <a:r>
              <a:rPr lang="en-GB" dirty="0"/>
              <a:t>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Refined risk maps for each pathogen for the current and future (30 – 50 years)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234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251" y="-15175"/>
            <a:ext cx="10515600" cy="965719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2a: Burden of </a:t>
            </a:r>
            <a:r>
              <a:rPr lang="en-GB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RVFv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Brucella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spp. and 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n-GB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burnetii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livestock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251" y="1419747"/>
            <a:ext cx="10591203" cy="4794623"/>
          </a:xfrm>
        </p:spPr>
        <p:txBody>
          <a:bodyPr>
            <a:normAutofit lnSpcReduction="10000"/>
          </a:bodyPr>
          <a:lstStyle/>
          <a:p>
            <a:r>
              <a:rPr lang="en-GB" sz="2400" b="1" dirty="0"/>
              <a:t>Objectives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To determine the incidence and risk factors for </a:t>
            </a:r>
            <a:r>
              <a:rPr lang="en-GB" sz="2000" dirty="0" err="1"/>
              <a:t>RVFv</a:t>
            </a:r>
            <a:r>
              <a:rPr lang="en-GB" sz="2000" dirty="0"/>
              <a:t>, </a:t>
            </a:r>
            <a:r>
              <a:rPr lang="en-GB" sz="2000" i="1" dirty="0"/>
              <a:t>Brucella</a:t>
            </a:r>
            <a:r>
              <a:rPr lang="en-GB" sz="2000" dirty="0"/>
              <a:t> spp. and </a:t>
            </a:r>
            <a:r>
              <a:rPr lang="en-GB" sz="2000" i="1" dirty="0"/>
              <a:t>C. </a:t>
            </a:r>
            <a:r>
              <a:rPr lang="en-GB" sz="2000" i="1" dirty="0" err="1"/>
              <a:t>burnetii</a:t>
            </a:r>
            <a:r>
              <a:rPr lang="en-GB" sz="2000" dirty="0"/>
              <a:t> in single/joint infections in livestock in selected counties in northern Kenya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To estimate economic impacts associated with these diseases in these livestock production systems </a:t>
            </a:r>
          </a:p>
          <a:p>
            <a:r>
              <a:rPr lang="en-GB" sz="2400" b="1" dirty="0"/>
              <a:t>Background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Multiple cross-sectional serological studies on </a:t>
            </a:r>
            <a:r>
              <a:rPr lang="en-GB" sz="2000" dirty="0" err="1"/>
              <a:t>RVFv</a:t>
            </a:r>
            <a:r>
              <a:rPr lang="en-GB" sz="2000" dirty="0"/>
              <a:t>, </a:t>
            </a:r>
            <a:r>
              <a:rPr lang="en-GB" sz="2000" i="1" dirty="0"/>
              <a:t>Brucella</a:t>
            </a:r>
            <a:r>
              <a:rPr lang="en-GB" sz="2000" dirty="0"/>
              <a:t> spp. and </a:t>
            </a:r>
            <a:r>
              <a:rPr lang="en-GB" sz="2000" i="1" dirty="0"/>
              <a:t>C. </a:t>
            </a:r>
            <a:r>
              <a:rPr lang="en-GB" sz="2000" i="1" dirty="0" err="1"/>
              <a:t>burnetii</a:t>
            </a:r>
            <a:r>
              <a:rPr lang="en-GB" sz="2000" i="1" dirty="0"/>
              <a:t> </a:t>
            </a:r>
            <a:r>
              <a:rPr lang="en-GB" sz="2000" dirty="0"/>
              <a:t>have been done in various parts of the county </a:t>
            </a:r>
            <a:endParaRPr lang="en-GB" sz="1600" i="1" dirty="0"/>
          </a:p>
          <a:p>
            <a:pPr marL="715963" lvl="2" indent="-258763">
              <a:buNone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Prevalence estimates obtained – variable, ranging 3 – 20%. </a:t>
            </a:r>
            <a:r>
              <a:rPr lang="en-GB" sz="2000" dirty="0" err="1"/>
              <a:t>RVFv</a:t>
            </a:r>
            <a:r>
              <a:rPr lang="en-GB" sz="2000" dirty="0"/>
              <a:t> prevalence often higher in cattle while Q fever often higher in goats</a:t>
            </a:r>
          </a:p>
          <a:p>
            <a:pPr marL="457200" lvl="1" indent="0">
              <a:buNone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Data gaps – incidence, drivers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and socio-economic impacts to determine burden to individual diseases as well as their co-infections</a:t>
            </a:r>
          </a:p>
          <a:p>
            <a:pPr marL="457200" lvl="1" indent="0">
              <a:buNone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Evidence from recent studies show these diseases co-occur either at the host or area levels </a:t>
            </a:r>
          </a:p>
          <a:p>
            <a:pPr marL="457200" lvl="1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b="1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309E5C9-C0FB-465D-A58D-1FD780736ED0}"/>
              </a:ext>
            </a:extLst>
          </p:cNvPr>
          <p:cNvSpPr txBox="1">
            <a:spLocks/>
          </p:cNvSpPr>
          <p:nvPr/>
        </p:nvSpPr>
        <p:spPr>
          <a:xfrm>
            <a:off x="548550" y="855224"/>
            <a:ext cx="3109050" cy="3743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</a:t>
            </a:r>
            <a:r>
              <a:rPr lang="en-GB" sz="1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Mathew Muturi, ZDU/DVS</a:t>
            </a:r>
            <a:endParaRPr lang="en-US" sz="1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6546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2a: Burden in livestock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80798"/>
            <a:ext cx="10515600" cy="580762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Approach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sz="1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Characterization and selection of study villages (n = 22) in 4 counties - </a:t>
            </a:r>
            <a:r>
              <a:rPr lang="en-GB" dirty="0" err="1"/>
              <a:t>Isiolo</a:t>
            </a:r>
            <a:r>
              <a:rPr lang="en-GB" dirty="0"/>
              <a:t>, </a:t>
            </a:r>
            <a:r>
              <a:rPr lang="en-GB" dirty="0" err="1"/>
              <a:t>Marsabit</a:t>
            </a:r>
            <a:r>
              <a:rPr lang="en-GB" dirty="0"/>
              <a:t>, Wajir, Garissa</a:t>
            </a:r>
          </a:p>
          <a:p>
            <a:pPr marL="457200" lvl="1" indent="0">
              <a:buNone/>
            </a:pPr>
            <a:endParaRPr lang="en-GB" sz="1000" dirty="0"/>
          </a:p>
          <a:p>
            <a:pPr lvl="2">
              <a:buFontTx/>
              <a:buChar char="-"/>
            </a:pPr>
            <a:r>
              <a:rPr lang="en-GB" dirty="0"/>
              <a:t>Sample size estimated using standard epidemiological approaches</a:t>
            </a:r>
            <a:endParaRPr lang="en-GB" strike="sngStrike" dirty="0"/>
          </a:p>
          <a:p>
            <a:pPr lvl="2">
              <a:buFontTx/>
              <a:buChar char="-"/>
            </a:pPr>
            <a:r>
              <a:rPr lang="en-GB" dirty="0"/>
              <a:t>Field visits to all the target counties to obtain background information for site selection </a:t>
            </a:r>
          </a:p>
          <a:p>
            <a:pPr lvl="2">
              <a:buFontTx/>
              <a:buChar char="-"/>
            </a:pPr>
            <a:r>
              <a:rPr lang="en-GB" dirty="0"/>
              <a:t>Collation of secondary/surveillance data </a:t>
            </a:r>
          </a:p>
          <a:p>
            <a:pPr lvl="2">
              <a:buFontTx/>
              <a:buChar char="-"/>
            </a:pPr>
            <a:r>
              <a:rPr lang="en-GB" dirty="0"/>
              <a:t>Participatory epidemiological studies to obtain perceptions on the prevalence of these diseases from pastoral communities </a:t>
            </a:r>
          </a:p>
          <a:p>
            <a:pPr marL="1371600" lvl="3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Establish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active surveillance teams at each county. </a:t>
            </a:r>
          </a:p>
          <a:p>
            <a:pPr lvl="2">
              <a:buFontTx/>
              <a:buChar char="-"/>
            </a:pPr>
            <a:r>
              <a:rPr lang="en-GB" dirty="0"/>
              <a:t>1 vet, 2 AHAs and 6 community disease reporters per county to cover 6 villages </a:t>
            </a:r>
          </a:p>
          <a:p>
            <a:pPr lvl="2">
              <a:buFontTx/>
              <a:buChar char="-"/>
            </a:pPr>
            <a:r>
              <a:rPr lang="en-GB" dirty="0"/>
              <a:t>ZDU unit – technical team to lead biological sampling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Active surveillance </a:t>
            </a:r>
          </a:p>
          <a:p>
            <a:pPr lvl="2">
              <a:buFontTx/>
              <a:buChar char="-"/>
            </a:pPr>
            <a:r>
              <a:rPr lang="en-GB" dirty="0"/>
              <a:t>Selected villages will be put under active surveillance for one year </a:t>
            </a:r>
          </a:p>
          <a:p>
            <a:pPr lvl="2">
              <a:buFontTx/>
              <a:buChar char="-"/>
            </a:pPr>
            <a:r>
              <a:rPr lang="en-GB" dirty="0"/>
              <a:t>Syndromic surveillance and biological sampling </a:t>
            </a:r>
          </a:p>
          <a:p>
            <a:pPr marL="457200" lvl="1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7977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2a: Burden in livestock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80798"/>
            <a:ext cx="10515600" cy="5807628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Approach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sz="1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Syndromic surveillance </a:t>
            </a:r>
          </a:p>
          <a:p>
            <a:pPr lvl="2">
              <a:buFontTx/>
              <a:buChar char="-"/>
            </a:pPr>
            <a:r>
              <a:rPr lang="en-GB" dirty="0"/>
              <a:t>Sensitize communities on lay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case definition for cases of interest </a:t>
            </a:r>
          </a:p>
          <a:p>
            <a:pPr lvl="2">
              <a:buFontTx/>
              <a:buChar char="-"/>
            </a:pPr>
            <a:r>
              <a:rPr lang="en-GB" dirty="0"/>
              <a:t>Develop SMS codes or USSD lines which communities can report cases</a:t>
            </a:r>
          </a:p>
          <a:p>
            <a:pPr lvl="2">
              <a:buFontTx/>
              <a:buChar char="-"/>
            </a:pPr>
            <a:r>
              <a:rPr lang="en-GB" dirty="0"/>
              <a:t>Routine visits to the study sites by AHAs (motor-bikes to be provided)</a:t>
            </a:r>
          </a:p>
          <a:p>
            <a:pPr lvl="2">
              <a:buFontTx/>
              <a:buChar char="-"/>
            </a:pPr>
            <a:r>
              <a:rPr lang="en-GB" dirty="0"/>
              <a:t>Vets collect reported syndromes and post them to an on-line portal managed by DVS</a:t>
            </a:r>
          </a:p>
          <a:p>
            <a:pPr marL="1371600" lvl="3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Biological sampling  </a:t>
            </a:r>
          </a:p>
          <a:p>
            <a:pPr lvl="2">
              <a:buFontTx/>
              <a:buChar char="-"/>
            </a:pPr>
            <a:r>
              <a:rPr lang="en-GB" dirty="0"/>
              <a:t>Systematic random sampling of every 10</a:t>
            </a:r>
            <a:r>
              <a:rPr lang="en-GB" baseline="30000" dirty="0"/>
              <a:t>th</a:t>
            </a:r>
            <a:r>
              <a:rPr lang="en-GB" dirty="0"/>
              <a:t> case that fits the case definition for sampling</a:t>
            </a:r>
          </a:p>
          <a:p>
            <a:pPr lvl="2">
              <a:buFontTx/>
              <a:buChar char="-"/>
            </a:pPr>
            <a:r>
              <a:rPr lang="en-GB" dirty="0"/>
              <a:t>ZDU team – visit for sample collection based on reports received from the county vets</a:t>
            </a:r>
          </a:p>
          <a:p>
            <a:pPr lvl="2">
              <a:buFontTx/>
              <a:buChar char="-"/>
            </a:pPr>
            <a:r>
              <a:rPr lang="en-GB" dirty="0"/>
              <a:t>All the required metadata will be collected on the host, household, village at the time of sampling </a:t>
            </a:r>
          </a:p>
          <a:p>
            <a:pPr lvl="2">
              <a:buFontTx/>
              <a:buChar char="-"/>
            </a:pPr>
            <a:r>
              <a:rPr lang="en-GB" dirty="0"/>
              <a:t>All samples will be screened using ELISA tests and those that turn positive will be screened further with PCR at ILRI</a:t>
            </a:r>
          </a:p>
          <a:p>
            <a:pPr marL="457200" lvl="1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Data management and analysis </a:t>
            </a:r>
          </a:p>
          <a:p>
            <a:pPr lvl="2">
              <a:buFontTx/>
              <a:buChar char="-"/>
            </a:pPr>
            <a:r>
              <a:rPr lang="en-GB" dirty="0"/>
              <a:t>A relational database will be established and shared with all the partners</a:t>
            </a:r>
          </a:p>
          <a:p>
            <a:pPr lvl="2">
              <a:buFontTx/>
              <a:buChar char="-"/>
            </a:pPr>
            <a:r>
              <a:rPr lang="en-GB" dirty="0"/>
              <a:t>The database will contain scripts for automated analyses to show trends </a:t>
            </a:r>
          </a:p>
          <a:p>
            <a:pPr lvl="2">
              <a:buFontTx/>
              <a:buChar char="-"/>
            </a:pPr>
            <a:r>
              <a:rPr lang="en-GB" dirty="0"/>
              <a:t>Other datasets from meteorological department, census, on-line GIS databases will be collated for multivariable analyses  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688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2a: Burden in livestock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80798"/>
            <a:ext cx="10515600" cy="5807628"/>
          </a:xfrm>
        </p:spPr>
        <p:txBody>
          <a:bodyPr>
            <a:normAutofit/>
          </a:bodyPr>
          <a:lstStyle/>
          <a:p>
            <a:r>
              <a:rPr lang="en-GB" b="1" dirty="0"/>
              <a:t>Schedule</a:t>
            </a:r>
            <a:r>
              <a:rPr lang="en-GB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1 – selection of study sites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2 – commencement of longitudinal surveillance study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3 – completion of longitudinal surveillance study 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b="1" dirty="0"/>
              <a:t>Outputs</a:t>
            </a:r>
            <a:r>
              <a:rPr lang="en-GB" dirty="0"/>
              <a:t>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Estimates of burden attributable to the target pathogens as well as their co-infections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Refinement of the existing surveillance systems at the county level</a:t>
            </a:r>
          </a:p>
          <a:p>
            <a:pPr marL="457200" lvl="1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70231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909"/>
            <a:ext cx="10515600" cy="965719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2b: Occurrence patterns of </a:t>
            </a:r>
            <a:r>
              <a:rPr lang="en-GB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RVFv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Brucella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spp. and 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n-GB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burnetii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wildlife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92" y="1715329"/>
            <a:ext cx="10515600" cy="4809758"/>
          </a:xfrm>
        </p:spPr>
        <p:txBody>
          <a:bodyPr>
            <a:normAutofit lnSpcReduction="10000"/>
          </a:bodyPr>
          <a:lstStyle/>
          <a:p>
            <a:r>
              <a:rPr lang="en-GB" sz="2400" b="1" dirty="0"/>
              <a:t>Objectives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To determine the prevalence and occurrence patterns of </a:t>
            </a:r>
            <a:r>
              <a:rPr lang="en-GB" sz="2000" dirty="0" err="1"/>
              <a:t>RVFv</a:t>
            </a:r>
            <a:r>
              <a:rPr lang="en-GB" sz="2000" dirty="0"/>
              <a:t>, </a:t>
            </a:r>
            <a:r>
              <a:rPr lang="en-GB" sz="2000" i="1" dirty="0"/>
              <a:t>Brucella</a:t>
            </a:r>
            <a:r>
              <a:rPr lang="en-GB" sz="2000" dirty="0"/>
              <a:t> spp. and </a:t>
            </a:r>
            <a:r>
              <a:rPr lang="en-GB" sz="2000" i="1" dirty="0"/>
              <a:t>C. </a:t>
            </a:r>
            <a:r>
              <a:rPr lang="en-GB" sz="2000" i="1" dirty="0" err="1"/>
              <a:t>burnetii</a:t>
            </a:r>
            <a:r>
              <a:rPr lang="en-GB" sz="2000" dirty="0"/>
              <a:t> in various species of wildlife in selected counties in northern Kenya</a:t>
            </a:r>
          </a:p>
          <a:p>
            <a:pPr marL="457200" lvl="1" indent="0">
              <a:buNone/>
            </a:pPr>
            <a:endParaRPr lang="en-GB" sz="1050" dirty="0"/>
          </a:p>
          <a:p>
            <a:r>
              <a:rPr lang="en-GB" sz="2400" b="1" dirty="0"/>
              <a:t>Background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About 5% and 11% of buffaloes have been found to have both </a:t>
            </a:r>
            <a:r>
              <a:rPr lang="en-GB" sz="2000" i="1" dirty="0"/>
              <a:t>Brucella</a:t>
            </a:r>
            <a:r>
              <a:rPr lang="en-GB" sz="2000" dirty="0"/>
              <a:t> spp. and </a:t>
            </a:r>
            <a:r>
              <a:rPr lang="en-GB" sz="2000" i="1" dirty="0"/>
              <a:t>C. </a:t>
            </a:r>
            <a:r>
              <a:rPr lang="en-GB" sz="2000" i="1" dirty="0" err="1"/>
              <a:t>burnetii</a:t>
            </a:r>
            <a:r>
              <a:rPr lang="en-GB" sz="2000" i="1" dirty="0"/>
              <a:t> </a:t>
            </a:r>
            <a:r>
              <a:rPr lang="en-GB" sz="2000" dirty="0"/>
              <a:t>and </a:t>
            </a:r>
            <a:r>
              <a:rPr lang="en-GB" sz="2000" dirty="0" err="1"/>
              <a:t>RVFv</a:t>
            </a:r>
            <a:r>
              <a:rPr lang="en-GB" sz="2000" dirty="0"/>
              <a:t>/</a:t>
            </a:r>
            <a:r>
              <a:rPr lang="en-GB" sz="2000" i="1" dirty="0"/>
              <a:t>C. </a:t>
            </a:r>
            <a:r>
              <a:rPr lang="en-GB" sz="2000" i="1" dirty="0" err="1"/>
              <a:t>burnetii</a:t>
            </a:r>
            <a:r>
              <a:rPr lang="en-GB" sz="2000" i="1" dirty="0"/>
              <a:t> </a:t>
            </a:r>
            <a:r>
              <a:rPr lang="en-GB" sz="2000" dirty="0"/>
              <a:t>antibodies</a:t>
            </a:r>
            <a:r>
              <a:rPr lang="en-GB" sz="1600" dirty="0"/>
              <a:t> (Cook et al., 2017)</a:t>
            </a:r>
            <a:endParaRPr lang="en-GB" sz="1600" i="1" dirty="0"/>
          </a:p>
          <a:p>
            <a:pPr marL="715963" lvl="2" indent="-258763">
              <a:buNone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Other hosts that can act as reservoirs for these pathogens are wildebeests, various antelopes e.g. impalas, etc. A lot of effort has particularly been directed at identifying wildlife reservoirs for RVF </a:t>
            </a:r>
          </a:p>
          <a:p>
            <a:pPr marL="457200" lvl="1" indent="0">
              <a:buNone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Interaction between livestock and wildlife is common in pastoral communities and back-and-forth transmission of these pathogens is thought to occur routinely </a:t>
            </a:r>
          </a:p>
          <a:p>
            <a:pPr marL="457200" lvl="1" indent="0">
              <a:buNone/>
            </a:pPr>
            <a:endParaRPr lang="en-GB" sz="11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 Knowledge on occurrence patterns of these pathogens in livestock, and their transmission patterns between wildlife and livestock is relevant for surveillance and control policies </a:t>
            </a:r>
          </a:p>
          <a:p>
            <a:pPr marL="457200" lvl="1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b="1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7CDA274-CE2E-4CA6-80E4-BAF8277835D3}"/>
              </a:ext>
            </a:extLst>
          </p:cNvPr>
          <p:cNvSpPr txBox="1">
            <a:spLocks/>
          </p:cNvSpPr>
          <p:nvPr/>
        </p:nvSpPr>
        <p:spPr>
          <a:xfrm>
            <a:off x="768659" y="1189608"/>
            <a:ext cx="3554766" cy="337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i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</a:t>
            </a:r>
            <a:r>
              <a:rPr lang="en-GB" sz="1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Francis Gakuya, KWS</a:t>
            </a:r>
            <a:endParaRPr lang="en-US" sz="18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00958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2b: EDPs in wildlife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80798"/>
            <a:ext cx="10515600" cy="5807628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Approach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sz="1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Participate in the selection of the study sites</a:t>
            </a:r>
          </a:p>
          <a:p>
            <a:pPr marL="457200" lvl="1" indent="0">
              <a:buNone/>
            </a:pPr>
            <a:endParaRPr lang="en-GB" sz="10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Surveillance plan: opportunistic sampling of clinical cases identified from KLWSS and affected animals will be captured and sampled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sz="1200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Opportunistic sampling </a:t>
            </a:r>
          </a:p>
          <a:p>
            <a:pPr lvl="2">
              <a:buFontTx/>
              <a:buChar char="-"/>
            </a:pPr>
            <a:r>
              <a:rPr lang="en-GB" dirty="0"/>
              <a:t>The DVS works with the KWS on disease surveillance under the KLWSS </a:t>
            </a:r>
          </a:p>
          <a:p>
            <a:pPr lvl="2">
              <a:buFontTx/>
              <a:buChar char="-"/>
            </a:pPr>
            <a:r>
              <a:rPr lang="en-GB" dirty="0"/>
              <a:t>Cases in wildlife with abortion, emaciation, weakness, and fever and other related disease syndromes will be sampled and screened for these pathogens using ELISA and PCR kits at ILRI</a:t>
            </a:r>
          </a:p>
          <a:p>
            <a:pPr lvl="2">
              <a:buFontTx/>
              <a:buChar char="-"/>
            </a:pPr>
            <a:r>
              <a:rPr lang="en-GB" dirty="0"/>
              <a:t>Routine procedures for immobilizing animals will be used</a:t>
            </a:r>
          </a:p>
          <a:p>
            <a:pPr lvl="2">
              <a:buFontTx/>
              <a:buChar char="-"/>
            </a:pPr>
            <a:endParaRPr lang="en-GB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GB" dirty="0"/>
              <a:t>Capture and sampling of target species (Active surveillance – longitudinal studies)</a:t>
            </a:r>
          </a:p>
          <a:p>
            <a:pPr lvl="2">
              <a:buFontTx/>
              <a:buChar char="-"/>
            </a:pPr>
            <a:endParaRPr lang="en-GB" dirty="0"/>
          </a:p>
          <a:p>
            <a:pPr lvl="2">
              <a:buFontTx/>
              <a:buChar char="-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 Data management and analysis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933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2b: EDPs in wildlife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80798"/>
            <a:ext cx="10515600" cy="5807628"/>
          </a:xfrm>
        </p:spPr>
        <p:txBody>
          <a:bodyPr>
            <a:normAutofit/>
          </a:bodyPr>
          <a:lstStyle/>
          <a:p>
            <a:r>
              <a:rPr lang="en-GB" b="1" dirty="0"/>
              <a:t>Schedule</a:t>
            </a:r>
            <a:r>
              <a:rPr lang="en-GB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1 – selection of study sites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2 – commencement of longitudinal surveillance study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3 – completion of longitudinal surveillance study 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b="1" dirty="0"/>
              <a:t>Output</a:t>
            </a:r>
            <a:r>
              <a:rPr lang="en-GB" dirty="0"/>
              <a:t>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Prevalence of EDPs in selected wildlife species </a:t>
            </a:r>
          </a:p>
          <a:p>
            <a:pPr marL="457200" lvl="1" indent="0">
              <a:buNone/>
            </a:pPr>
            <a:endParaRPr lang="en-GB" sz="2000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952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826" y="135112"/>
            <a:ext cx="10515600" cy="965719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2c: Burden of </a:t>
            </a:r>
            <a:r>
              <a:rPr lang="en-GB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RVFv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Brucella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spp. and 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n-GB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burnetii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humans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175" y="1706452"/>
            <a:ext cx="10515600" cy="4729858"/>
          </a:xfrm>
        </p:spPr>
        <p:txBody>
          <a:bodyPr>
            <a:normAutofit lnSpcReduction="10000"/>
          </a:bodyPr>
          <a:lstStyle/>
          <a:p>
            <a:r>
              <a:rPr lang="en-GB" sz="2400" b="1" dirty="0"/>
              <a:t>Objectives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To determine the incidence and risk factors for </a:t>
            </a:r>
            <a:r>
              <a:rPr lang="en-GB" sz="2000" dirty="0" err="1"/>
              <a:t>RVFv</a:t>
            </a:r>
            <a:r>
              <a:rPr lang="en-GB" sz="2000" dirty="0"/>
              <a:t>, </a:t>
            </a:r>
            <a:r>
              <a:rPr lang="en-GB" sz="2000" i="1" dirty="0"/>
              <a:t>Brucella</a:t>
            </a:r>
            <a:r>
              <a:rPr lang="en-GB" sz="2000" dirty="0"/>
              <a:t> spp. and </a:t>
            </a:r>
            <a:r>
              <a:rPr lang="en-GB" sz="2000" i="1" dirty="0"/>
              <a:t>C. </a:t>
            </a:r>
            <a:r>
              <a:rPr lang="en-GB" sz="2000" i="1" dirty="0" err="1"/>
              <a:t>burnetii</a:t>
            </a:r>
            <a:r>
              <a:rPr lang="en-GB" sz="2000" dirty="0"/>
              <a:t> in single/joint infections in humans in selected counties in northern Kenya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To determine whether the severity of illness varies with pathogen strains and number of EDP infections observed</a:t>
            </a:r>
          </a:p>
          <a:p>
            <a:r>
              <a:rPr lang="en-GB" sz="2400" b="1" dirty="0"/>
              <a:t>Background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The prevalence of </a:t>
            </a:r>
            <a:r>
              <a:rPr lang="en-GB" sz="2000" dirty="0" err="1"/>
              <a:t>RVFv</a:t>
            </a:r>
            <a:r>
              <a:rPr lang="en-GB" sz="2000" dirty="0"/>
              <a:t>, </a:t>
            </a:r>
            <a:r>
              <a:rPr lang="en-GB" sz="2000" i="1" dirty="0"/>
              <a:t>Brucella</a:t>
            </a:r>
            <a:r>
              <a:rPr lang="en-GB" sz="2000" dirty="0"/>
              <a:t> spp. and </a:t>
            </a:r>
            <a:r>
              <a:rPr lang="en-GB" sz="2000" i="1" dirty="0"/>
              <a:t>C. </a:t>
            </a:r>
            <a:r>
              <a:rPr lang="en-GB" sz="2000" i="1" dirty="0" err="1"/>
              <a:t>burnetii</a:t>
            </a:r>
            <a:r>
              <a:rPr lang="en-GB" sz="2000" i="1" dirty="0"/>
              <a:t> </a:t>
            </a:r>
            <a:r>
              <a:rPr lang="en-GB" sz="2000" dirty="0"/>
              <a:t>in pastoral areas in Kenya is quite high. A study conducted by Osoro et al. showed a high prevalence of &gt;40% of brucellosis in humans</a:t>
            </a:r>
            <a:endParaRPr lang="en-GB" sz="1600" i="1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A strong association between the presence of livestock and human seropositive cases at the household and area levels – an observation that can be used to design One Health surveillance 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No studies have been done to determine the incidence of these diseases and their impacts on human health – this can aid decision making, especially on levels of investments required to mitigate health impacts </a:t>
            </a:r>
          </a:p>
          <a:p>
            <a:pPr marL="457200" lvl="1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b="1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99BB8DC-69FF-42B5-8FC8-FFA36C6039D5}"/>
              </a:ext>
            </a:extLst>
          </p:cNvPr>
          <p:cNvSpPr txBox="1">
            <a:spLocks/>
          </p:cNvSpPr>
          <p:nvPr/>
        </p:nvSpPr>
        <p:spPr>
          <a:xfrm>
            <a:off x="689113" y="1100831"/>
            <a:ext cx="5045862" cy="3906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i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</a:t>
            </a:r>
            <a:r>
              <a:rPr lang="en-GB" sz="1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Athman Mwatondo, ZDU/</a:t>
            </a:r>
            <a:r>
              <a:rPr lang="en-GB" sz="1800" b="1" i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MoH</a:t>
            </a:r>
            <a:endParaRPr lang="en-US" sz="18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40992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2c: Burden in humans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840" y="909777"/>
            <a:ext cx="10515600" cy="5807628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/>
              <a:t>Approach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sz="1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Characterization and selection of study areas </a:t>
            </a:r>
          </a:p>
          <a:p>
            <a:pPr lvl="2">
              <a:buFontTx/>
              <a:buChar char="-"/>
            </a:pPr>
            <a:r>
              <a:rPr lang="en-GB" dirty="0"/>
              <a:t>Field visits to all the target counties to obtain background information for site selection </a:t>
            </a:r>
          </a:p>
          <a:p>
            <a:pPr lvl="2">
              <a:buFontTx/>
              <a:buChar char="-"/>
            </a:pPr>
            <a:r>
              <a:rPr lang="en-GB" dirty="0"/>
              <a:t>Collation of secondary/surveillance data </a:t>
            </a:r>
          </a:p>
          <a:p>
            <a:pPr lvl="2">
              <a:buFontTx/>
              <a:buChar char="-"/>
            </a:pPr>
            <a:r>
              <a:rPr lang="en-GB" dirty="0"/>
              <a:t>Participatory epidemiological studies to obtain perceptions on the prevalence of these diseases from pastoral communities </a:t>
            </a:r>
          </a:p>
          <a:p>
            <a:pPr marL="1371600" lvl="3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Establish surveillance facilities  </a:t>
            </a:r>
          </a:p>
          <a:p>
            <a:pPr lvl="2">
              <a:buFontTx/>
              <a:buChar char="-"/>
            </a:pPr>
            <a:r>
              <a:rPr lang="en-GB" dirty="0"/>
              <a:t>11 facilities will be used as sentinel units</a:t>
            </a:r>
          </a:p>
          <a:p>
            <a:pPr lvl="2">
              <a:buFontTx/>
              <a:buChar char="-"/>
            </a:pPr>
            <a:r>
              <a:rPr lang="en-GB" dirty="0"/>
              <a:t>2 clinicians will be engaged in each unit to help with subject identification and sampling</a:t>
            </a:r>
          </a:p>
          <a:p>
            <a:pPr lvl="2">
              <a:buFontTx/>
              <a:buChar char="-"/>
            </a:pPr>
            <a:r>
              <a:rPr lang="en-GB" dirty="0"/>
              <a:t>The units will have dry shippers for temporary storage of collected samples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Subject identification </a:t>
            </a:r>
          </a:p>
          <a:p>
            <a:pPr lvl="2">
              <a:buFontTx/>
              <a:buChar char="-"/>
            </a:pPr>
            <a:r>
              <a:rPr lang="en-GB" dirty="0"/>
              <a:t>Non-malaria cases with fever (&gt;37.5C), with headache, muscle and/or joint pains</a:t>
            </a:r>
          </a:p>
          <a:p>
            <a:pPr lvl="2">
              <a:buFontTx/>
              <a:buChar char="-"/>
            </a:pPr>
            <a:r>
              <a:rPr lang="en-GB" dirty="0"/>
              <a:t>Above 5 years of age and not suffering from traumatic conditions or chronic conditions, organ failure or heart disease</a:t>
            </a:r>
          </a:p>
          <a:p>
            <a:pPr lvl="2">
              <a:buFontTx/>
              <a:buChar char="-"/>
            </a:pPr>
            <a:r>
              <a:rPr lang="en-GB" dirty="0"/>
              <a:t>One in five cases will be selected for sampling and the standard procedures for consenting process will be followed</a:t>
            </a:r>
          </a:p>
          <a:p>
            <a:pPr lvl="2">
              <a:buFontTx/>
              <a:buChar char="-"/>
            </a:pPr>
            <a:r>
              <a:rPr lang="en-GB" dirty="0"/>
              <a:t>All samples collected will be screened with ELISA kits while those that turn positive will be screened further with PCR at KEMRI</a:t>
            </a:r>
          </a:p>
          <a:p>
            <a:pPr marL="457200" lvl="1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5978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 descr="ILRI logo color [Converted].png">
            <a:extLst>
              <a:ext uri="{FF2B5EF4-FFF2-40B4-BE49-F238E27FC236}">
                <a16:creationId xmlns:a16="http://schemas.microsoft.com/office/drawing/2014/main" id="{DC45FE0A-88F0-4718-AAE7-1D22D0A30C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581" y="526799"/>
            <a:ext cx="990600" cy="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9FE992-BC97-4526-804F-BF6AEED20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339" y="5581522"/>
            <a:ext cx="8713067" cy="11409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8602E0-79D2-40EE-9821-84BC34F89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83" y="5792602"/>
            <a:ext cx="3104668" cy="886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19FDD0-4F02-41A3-9D5A-099EB8F58412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764" y="183415"/>
            <a:ext cx="1629103" cy="1229709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066AFBF-3920-4A78-B513-61668E7B3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059878"/>
              </p:ext>
            </p:extLst>
          </p:nvPr>
        </p:nvGraphicFramePr>
        <p:xfrm>
          <a:off x="2035628" y="537728"/>
          <a:ext cx="8120743" cy="4804306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872232">
                  <a:extLst>
                    <a:ext uri="{9D8B030D-6E8A-4147-A177-3AD203B41FA5}">
                      <a16:colId xmlns:a16="http://schemas.microsoft.com/office/drawing/2014/main" val="2340907473"/>
                    </a:ext>
                  </a:extLst>
                </a:gridCol>
                <a:gridCol w="4248511">
                  <a:extLst>
                    <a:ext uri="{9D8B030D-6E8A-4147-A177-3AD203B41FA5}">
                      <a16:colId xmlns:a16="http://schemas.microsoft.com/office/drawing/2014/main" val="631401075"/>
                    </a:ext>
                  </a:extLst>
                </a:gridCol>
              </a:tblGrid>
              <a:tr h="216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</a:rPr>
                        <a:t>Institution</a:t>
                      </a:r>
                      <a:endParaRPr lang="en-US" sz="1600" b="1" u="non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1520008"/>
                  </a:ext>
                </a:extLst>
              </a:tr>
              <a:tr h="6770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International Livestock Research Institute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Bernard Bett, Sam Oyola, Johanna Lindahl, veterinary epidemiologists, Elisha Mutinda, Stella Ikileng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392573"/>
                  </a:ext>
                </a:extLst>
              </a:tr>
              <a:tr h="325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Washington State University (WSU)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Kariuki Njenga, microbiologist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4065139"/>
                  </a:ext>
                </a:extLst>
              </a:tr>
              <a:tr h="492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Zoonosis Disease Unit/Ministry of Agriculture, Livestock and Fisheries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 Mathew Muturi, veterinary epidemiologist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0585556"/>
                  </a:ext>
                </a:extLst>
              </a:tr>
              <a:tr h="492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Zoonosis Disease Unit/Ministry of Health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Athman Mwatondo, medical epidemiologist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468308"/>
                  </a:ext>
                </a:extLst>
              </a:tr>
              <a:tr h="492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Kenya Wildlife Service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Francis Gakuya, Wildlife veterinarian and scientist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334780"/>
                  </a:ext>
                </a:extLst>
              </a:tr>
              <a:tr h="6770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Los Alamos National Laboratory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Patrick Chain, Jeanne Fair, Tracy Erkkila (molecular scientists), Andrew </a:t>
                      </a:r>
                      <a:r>
                        <a:rPr lang="en-US" sz="1600" b="0" dirty="0" err="1">
                          <a:effectLst/>
                        </a:rPr>
                        <a:t>Bartlow</a:t>
                      </a:r>
                      <a:r>
                        <a:rPr lang="en-US" sz="1600" b="0" dirty="0">
                          <a:effectLst/>
                        </a:rPr>
                        <a:t>, postdoc scientist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4254864"/>
                  </a:ext>
                </a:extLst>
              </a:tr>
              <a:tr h="216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University of Nairobi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Joshua </a:t>
                      </a:r>
                      <a:r>
                        <a:rPr lang="en-US" sz="1600" b="0" dirty="0" err="1">
                          <a:effectLst/>
                        </a:rPr>
                        <a:t>Amimo</a:t>
                      </a:r>
                      <a:r>
                        <a:rPr lang="en-US" sz="1600" b="0" dirty="0">
                          <a:effectLst/>
                        </a:rPr>
                        <a:t>, molecular scientist, Sally Bukachi, anthropologist 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7620264"/>
                  </a:ext>
                </a:extLst>
              </a:tr>
              <a:tr h="4924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Kenya Medical Research Institute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Konongoi Limbaso, Victor Ofula, Lubano Kizito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5606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7420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7573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2c: Burden in humans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697" y="657335"/>
            <a:ext cx="10515600" cy="3426393"/>
          </a:xfrm>
        </p:spPr>
        <p:txBody>
          <a:bodyPr>
            <a:normAutofit/>
          </a:bodyPr>
          <a:lstStyle/>
          <a:p>
            <a:r>
              <a:rPr lang="en-GB" b="1" dirty="0"/>
              <a:t>Approach</a:t>
            </a:r>
            <a:r>
              <a:rPr lang="en-GB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 dirty="0"/>
              <a:t>Severity of infection </a:t>
            </a:r>
          </a:p>
          <a:p>
            <a:pPr lvl="2">
              <a:buFontTx/>
              <a:buChar char="-"/>
            </a:pPr>
            <a:r>
              <a:rPr lang="en-GB" sz="1600" dirty="0"/>
              <a:t>A total of 224 subjects will be selected for severity study. Groups to be considered are: 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GB" sz="1400" dirty="0"/>
              <a:t>Those testing negative for all pathogens 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GB" sz="1400" dirty="0" err="1"/>
              <a:t>RVFv</a:t>
            </a:r>
            <a:r>
              <a:rPr lang="en-GB" sz="1400" dirty="0"/>
              <a:t> positive cases only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GB" sz="1400" i="1" dirty="0"/>
              <a:t>Brucella</a:t>
            </a:r>
            <a:r>
              <a:rPr lang="en-GB" sz="1400" dirty="0"/>
              <a:t> spp. cases only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GB" sz="1400" i="1" dirty="0"/>
              <a:t>Coxiella </a:t>
            </a:r>
            <a:r>
              <a:rPr lang="en-GB" sz="1400" i="1" dirty="0" err="1"/>
              <a:t>burnetii</a:t>
            </a:r>
            <a:r>
              <a:rPr lang="en-GB" sz="1400" i="1" dirty="0"/>
              <a:t> </a:t>
            </a:r>
            <a:r>
              <a:rPr lang="en-GB" sz="1400" dirty="0"/>
              <a:t>cases only 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GB" sz="1400" dirty="0"/>
              <a:t>Subjects with mixed infections </a:t>
            </a:r>
          </a:p>
          <a:p>
            <a:pPr lvl="3">
              <a:buFont typeface="Courier New" panose="02070309020205020404" pitchFamily="49" charset="0"/>
              <a:buChar char="o"/>
            </a:pPr>
            <a:endParaRPr lang="en-GB" sz="1400" dirty="0"/>
          </a:p>
          <a:p>
            <a:pPr lvl="2">
              <a:buFontTx/>
              <a:buChar char="-"/>
            </a:pPr>
            <a:r>
              <a:rPr lang="en-GB" sz="1600" dirty="0"/>
              <a:t>Severity scores will be generated based on severity of clinical signs and haematological parameters at weekly intervals (Table below)</a:t>
            </a:r>
          </a:p>
          <a:p>
            <a:pPr marL="1371600" lvl="3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5477316-B56E-4C63-92DC-2614CCB60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591568"/>
              </p:ext>
            </p:extLst>
          </p:nvPr>
        </p:nvGraphicFramePr>
        <p:xfrm>
          <a:off x="1003244" y="4023377"/>
          <a:ext cx="10736059" cy="2177288"/>
        </p:xfrm>
        <a:graphic>
          <a:graphicData uri="http://schemas.openxmlformats.org/drawingml/2006/table">
            <a:tbl>
              <a:tblPr firstRow="1" firstCol="1" bandRow="1"/>
              <a:tblGrid>
                <a:gridCol w="2746761">
                  <a:extLst>
                    <a:ext uri="{9D8B030D-6E8A-4147-A177-3AD203B41FA5}">
                      <a16:colId xmlns:a16="http://schemas.microsoft.com/office/drawing/2014/main" val="1304993412"/>
                    </a:ext>
                  </a:extLst>
                </a:gridCol>
                <a:gridCol w="400232">
                  <a:extLst>
                    <a:ext uri="{9D8B030D-6E8A-4147-A177-3AD203B41FA5}">
                      <a16:colId xmlns:a16="http://schemas.microsoft.com/office/drawing/2014/main" val="3629361706"/>
                    </a:ext>
                  </a:extLst>
                </a:gridCol>
                <a:gridCol w="1037810">
                  <a:extLst>
                    <a:ext uri="{9D8B030D-6E8A-4147-A177-3AD203B41FA5}">
                      <a16:colId xmlns:a16="http://schemas.microsoft.com/office/drawing/2014/main" val="2093609942"/>
                    </a:ext>
                  </a:extLst>
                </a:gridCol>
                <a:gridCol w="1737995">
                  <a:extLst>
                    <a:ext uri="{9D8B030D-6E8A-4147-A177-3AD203B41FA5}">
                      <a16:colId xmlns:a16="http://schemas.microsoft.com/office/drawing/2014/main" val="3553543807"/>
                    </a:ext>
                  </a:extLst>
                </a:gridCol>
                <a:gridCol w="1913559">
                  <a:extLst>
                    <a:ext uri="{9D8B030D-6E8A-4147-A177-3AD203B41FA5}">
                      <a16:colId xmlns:a16="http://schemas.microsoft.com/office/drawing/2014/main" val="3952732565"/>
                    </a:ext>
                  </a:extLst>
                </a:gridCol>
                <a:gridCol w="1696441">
                  <a:extLst>
                    <a:ext uri="{9D8B030D-6E8A-4147-A177-3AD203B41FA5}">
                      <a16:colId xmlns:a16="http://schemas.microsoft.com/office/drawing/2014/main" val="3996665187"/>
                    </a:ext>
                  </a:extLst>
                </a:gridCol>
                <a:gridCol w="400232">
                  <a:extLst>
                    <a:ext uri="{9D8B030D-6E8A-4147-A177-3AD203B41FA5}">
                      <a16:colId xmlns:a16="http://schemas.microsoft.com/office/drawing/2014/main" val="3509778025"/>
                    </a:ext>
                  </a:extLst>
                </a:gridCol>
                <a:gridCol w="803029">
                  <a:extLst>
                    <a:ext uri="{9D8B030D-6E8A-4147-A177-3AD203B41FA5}">
                      <a16:colId xmlns:a16="http://schemas.microsoft.com/office/drawing/2014/main" val="10744996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Clinical sign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Score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5789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Mild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Moderate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Severe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Total 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0693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0043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Fever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Headache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Abdominal pain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Joint pains/myalgia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Fatigue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Temperature gradient based on thermometer readings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Mild/intermittent – throbbing headache -- chronic headache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Mild/no major consequence - acute – chronic/longstanding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Mild – moderate – severe with loss of function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Fatigue questionnaire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927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58191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2c: Burden in humans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80798"/>
            <a:ext cx="10515600" cy="5807628"/>
          </a:xfrm>
        </p:spPr>
        <p:txBody>
          <a:bodyPr>
            <a:normAutofit/>
          </a:bodyPr>
          <a:lstStyle/>
          <a:p>
            <a:r>
              <a:rPr lang="en-GB" b="1" dirty="0"/>
              <a:t>Schedule</a:t>
            </a:r>
            <a:r>
              <a:rPr lang="en-GB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1 – selection of facilities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2 – commencement of longitudinal surveillance study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3 – completion of longitudinal surveillance study 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b="1" dirty="0"/>
              <a:t>Outputs</a:t>
            </a:r>
            <a:r>
              <a:rPr lang="en-GB" dirty="0"/>
              <a:t>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Estimates of health burden attributable to the target pathogens as well as their co-infections in humans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Refinement of One Health surveillance systems </a:t>
            </a:r>
          </a:p>
          <a:p>
            <a:pPr marL="457200" lvl="1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166651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3255B4F-B6E5-4F36-A37A-2BA95056B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256" y="208073"/>
            <a:ext cx="10515600" cy="965719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2d: Socio-economics and gender studies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B5DE86-8B15-4517-B10D-35A00E386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969" y="1173792"/>
            <a:ext cx="10515600" cy="5235886"/>
          </a:xfrm>
        </p:spPr>
        <p:txBody>
          <a:bodyPr>
            <a:normAutofit/>
          </a:bodyPr>
          <a:lstStyle/>
          <a:p>
            <a:r>
              <a:rPr lang="en-GB" sz="2400" b="1" dirty="0"/>
              <a:t>Objective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To determine socio-economic practices that promote exposure to each of the pathogens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To determine how to incentivise local communities and other relevant institutions for improved EDP surveillance </a:t>
            </a:r>
          </a:p>
          <a:p>
            <a:pPr marL="457200" lvl="1" indent="0">
              <a:buNone/>
            </a:pPr>
            <a:endParaRPr lang="en-GB" sz="1100" dirty="0"/>
          </a:p>
          <a:p>
            <a:r>
              <a:rPr lang="en-GB" sz="2400" b="1" dirty="0"/>
              <a:t>Background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Social factors influence exposure and vulnerability to zoonotic diseases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Exposure factors include: livelihood practices e.g. herding animals, milking, slaughtering, food preparation, etc. Determinants of vulnerability include access to health services, poverty, education levels, etc.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There is potential to reduce human exposure through KAP interventions but a recent study in Kenya showed that community trainings improved knowledge but not practices on RVF</a:t>
            </a:r>
          </a:p>
          <a:p>
            <a:pPr marL="457200" lvl="1" indent="0">
              <a:buNone/>
            </a:pPr>
            <a:endParaRPr lang="en-GB" sz="8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Uptake of control measures also influenced by gender and socio-economic factors 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457200" lvl="1" indent="0">
              <a:buNone/>
            </a:pPr>
            <a:endParaRPr lang="en-GB" sz="8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457200" lvl="1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b="1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3377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2d: Socio-economic studies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840" y="909777"/>
            <a:ext cx="10515600" cy="5807628"/>
          </a:xfrm>
        </p:spPr>
        <p:txBody>
          <a:bodyPr>
            <a:normAutofit/>
          </a:bodyPr>
          <a:lstStyle/>
          <a:p>
            <a:r>
              <a:rPr lang="en-GB" b="1" dirty="0"/>
              <a:t>Approach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sz="1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Questionnaire surveys before, during and shortly after the longitudinal studies at quarterly intervals. Questions will aim to identify exposure factors </a:t>
            </a:r>
          </a:p>
          <a:p>
            <a:pPr marL="1371600" lvl="3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Community sensitization activities as part of the communication plan. Feedback messaging through USSD/short SMS services will be piloted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Data analysis</a:t>
            </a:r>
          </a:p>
          <a:p>
            <a:pPr lvl="2">
              <a:buFontTx/>
              <a:buChar char="-"/>
            </a:pPr>
            <a:r>
              <a:rPr lang="en-GB" dirty="0"/>
              <a:t>Descriptive statistics and risk factor analyses</a:t>
            </a:r>
          </a:p>
          <a:p>
            <a:pPr lvl="2">
              <a:buFontTx/>
              <a:buChar char="-"/>
            </a:pPr>
            <a:r>
              <a:rPr lang="en-GB" dirty="0"/>
              <a:t>Agent-based modelling which relates livelihood activities and EDP risk</a:t>
            </a:r>
          </a:p>
          <a:p>
            <a:pPr lvl="2">
              <a:buFontTx/>
              <a:buChar char="-"/>
            </a:pPr>
            <a:r>
              <a:rPr lang="en-GB" dirty="0"/>
              <a:t>Extrapolation of risk to population level for socio-economic impact assessments </a:t>
            </a:r>
          </a:p>
          <a:p>
            <a:pPr marL="457200" lvl="1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52073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2d: Socio-economic studies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80798"/>
            <a:ext cx="10515600" cy="5807628"/>
          </a:xfrm>
        </p:spPr>
        <p:txBody>
          <a:bodyPr>
            <a:normAutofit/>
          </a:bodyPr>
          <a:lstStyle/>
          <a:p>
            <a:r>
              <a:rPr lang="en-GB" b="1" dirty="0"/>
              <a:t>Schedule</a:t>
            </a:r>
            <a:r>
              <a:rPr lang="en-GB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2 – commencement of longitudinal surveillance study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3 – completion of longitudinal surveillance study 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b="1" dirty="0"/>
              <a:t>Output</a:t>
            </a:r>
            <a:r>
              <a:rPr lang="en-GB" dirty="0"/>
              <a:t>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Identification of socio-economic factors influencing exposure to EDPs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Identification of incentives for surveillance at community and county levels </a:t>
            </a:r>
          </a:p>
          <a:p>
            <a:pPr marL="457200" lvl="1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838606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22455-E59F-4131-8E7D-30A51AECA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8138" y="188140"/>
            <a:ext cx="10918138" cy="50041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3: Sequencing, metagenomics, and bioinformatics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EE466-97C0-4A75-AE15-01FE09D74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676" y="767860"/>
            <a:ext cx="12010342" cy="6253052"/>
          </a:xfrm>
        </p:spPr>
        <p:txBody>
          <a:bodyPr>
            <a:normAutofit lnSpcReduction="10000"/>
          </a:bodyPr>
          <a:lstStyle/>
          <a:p>
            <a:r>
              <a:rPr lang="en-GB" sz="2400" b="1" dirty="0"/>
              <a:t>Objective</a:t>
            </a:r>
            <a:r>
              <a:rPr lang="en-GB" sz="2000" b="1" dirty="0"/>
              <a:t> </a:t>
            </a:r>
            <a:endParaRPr lang="en-GB" sz="2000" dirty="0"/>
          </a:p>
          <a:p>
            <a:pPr lvl="1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/>
              <a:t>Metagenomic and phylogenetic analyses of detected EDPs and training to improve the capacity of local researchers on sequencing and molecular techniques for EDP surveillance </a:t>
            </a:r>
            <a:endParaRPr lang="en-GB" sz="2000" dirty="0"/>
          </a:p>
          <a:p>
            <a:r>
              <a:rPr lang="en-GB" sz="2400" b="1" dirty="0"/>
              <a:t>Approach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Subset of positive samples will be subjected to Next Generation Sequencing (NGS) and a series of analyses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56 human samples, 88 livestock samples, and 45 wildlife samples</a:t>
            </a:r>
            <a:endParaRPr lang="en-GB" sz="18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Pathogens will be detected using GOTTCHA2, KRAKEN, </a:t>
            </a:r>
            <a:r>
              <a:rPr lang="en-US" sz="2000" dirty="0" err="1"/>
              <a:t>PanGIA</a:t>
            </a:r>
            <a:r>
              <a:rPr lang="en-US" sz="2000" dirty="0"/>
              <a:t> in EDGE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EDP genotypes will be assessed to give information on the diversity and distribution of each genotype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Phylogenies of each EDP will be inferred</a:t>
            </a:r>
          </a:p>
          <a:p>
            <a:pPr lvl="1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2000" dirty="0"/>
              <a:t>Host microbiomes will be analysed using various statistical methods</a:t>
            </a:r>
          </a:p>
          <a:p>
            <a:r>
              <a:rPr lang="en-GB" sz="2400" b="1" dirty="0"/>
              <a:t>Outputs</a:t>
            </a:r>
            <a:r>
              <a:rPr lang="en-GB" sz="2000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Confirmation of PCR pathogen detection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Information on additional pathogens not assayed for by PCR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Phylogenies for each EDP with whole genome sequencing </a:t>
            </a:r>
          </a:p>
          <a:p>
            <a:pPr lvl="1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2000" dirty="0"/>
              <a:t>Host microbiome characterization</a:t>
            </a:r>
            <a:endParaRPr lang="en-GB" sz="2400" dirty="0"/>
          </a:p>
          <a:p>
            <a:r>
              <a:rPr lang="en-GB" sz="2400" b="1" dirty="0"/>
              <a:t>Schedule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Years 2 and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3051052-D230-7341-8016-78629CD440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82" t="6127" r="12420" b="2934"/>
          <a:stretch/>
        </p:blipFill>
        <p:spPr>
          <a:xfrm>
            <a:off x="9331447" y="3666672"/>
            <a:ext cx="1553324" cy="14832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18A97D-A72C-7745-95F6-4B9E4A4E17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5708" y="5190335"/>
            <a:ext cx="1553935" cy="148323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E60450-F69A-A347-9F06-33E4468A79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777" r="12349"/>
          <a:stretch/>
        </p:blipFill>
        <p:spPr>
          <a:xfrm>
            <a:off x="10213540" y="5134642"/>
            <a:ext cx="1964968" cy="164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8451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3255B4F-B6E5-4F36-A37A-2BA95056B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256" y="208073"/>
            <a:ext cx="10515600" cy="965719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4: Biosafety and biosecurity trainings 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B5DE86-8B15-4517-B10D-35A00E386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357" y="1826300"/>
            <a:ext cx="10515600" cy="3890919"/>
          </a:xfrm>
        </p:spPr>
        <p:txBody>
          <a:bodyPr>
            <a:normAutofit/>
          </a:bodyPr>
          <a:lstStyle/>
          <a:p>
            <a:r>
              <a:rPr lang="en-GB" sz="2400" b="1" dirty="0"/>
              <a:t>Objective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To build capacity on biosafety and biosecurity practices among human and animal health workers across the target counties 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b="1" dirty="0"/>
              <a:t>Background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The target pathogens present a lot of risk to human and animal health workers especially in pastoral areas</a:t>
            </a:r>
            <a:endParaRPr lang="en-GB" sz="1600" dirty="0"/>
          </a:p>
          <a:p>
            <a:pPr marL="715963" lvl="2" indent="-258763">
              <a:buNone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These workers, being the frontline staff, play a major role in the control of these pathogens 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8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Training manuals on biosafety and biosecurity practices have been developed and are available for use </a:t>
            </a: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b="1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EDC705C-0853-44A8-87AC-9893C23921BE}"/>
              </a:ext>
            </a:extLst>
          </p:cNvPr>
          <p:cNvSpPr txBox="1">
            <a:spLocks/>
          </p:cNvSpPr>
          <p:nvPr/>
        </p:nvSpPr>
        <p:spPr>
          <a:xfrm>
            <a:off x="751255" y="1049505"/>
            <a:ext cx="2558001" cy="6525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i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</a:t>
            </a:r>
            <a:r>
              <a:rPr lang="en-GB" sz="18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Victor Ofula, KEMRI</a:t>
            </a:r>
            <a:endParaRPr lang="en-US" sz="18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3386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3255B4F-B6E5-4F36-A37A-2BA95056B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256" y="208073"/>
            <a:ext cx="10515600" cy="965719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4: Biosafety and biosecurity trainings 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B5DE86-8B15-4517-B10D-35A00E386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969" y="1173792"/>
            <a:ext cx="10515600" cy="5235886"/>
          </a:xfrm>
        </p:spPr>
        <p:txBody>
          <a:bodyPr>
            <a:normAutofit/>
          </a:bodyPr>
          <a:lstStyle/>
          <a:p>
            <a:r>
              <a:rPr lang="en-GB" sz="2400" b="1" dirty="0"/>
              <a:t>Approach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Refine the existing training materials with inputs from experts from Sandia Laboratories who have been involved in </a:t>
            </a:r>
            <a:r>
              <a:rPr lang="en-GB" sz="2000" dirty="0" err="1"/>
              <a:t>ToT</a:t>
            </a:r>
            <a:r>
              <a:rPr lang="en-GB" sz="2000" dirty="0"/>
              <a:t> trainings in the country </a:t>
            </a:r>
            <a:endParaRPr lang="en-GB" sz="1600" dirty="0"/>
          </a:p>
          <a:p>
            <a:pPr marL="715963" lvl="2" indent="-258763">
              <a:buNone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Work with counties to select 10 – 16 people to be trained per county (</a:t>
            </a:r>
            <a:r>
              <a:rPr lang="en-GB" sz="2000" dirty="0" err="1"/>
              <a:t>Wajir</a:t>
            </a:r>
            <a:r>
              <a:rPr lang="en-GB" sz="2000" dirty="0"/>
              <a:t>, Mandera, Garissa, </a:t>
            </a:r>
            <a:r>
              <a:rPr lang="en-GB" sz="2000" dirty="0" err="1"/>
              <a:t>Isiolo</a:t>
            </a:r>
            <a:r>
              <a:rPr lang="en-GB" sz="2000" dirty="0"/>
              <a:t>, </a:t>
            </a:r>
            <a:r>
              <a:rPr lang="en-GB" sz="2000" dirty="0" err="1"/>
              <a:t>Isiolo</a:t>
            </a:r>
            <a:r>
              <a:rPr lang="en-GB" sz="2000" dirty="0"/>
              <a:t>)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Administer a pre-training KAP assessment to be used later for assessing impact of training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8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Offer trainings to groups of 20 participants – mixed groups of public and animal health professionals to promote interdisciplinary interactions during trainings 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6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Conduct post-training KAP assessments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6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Conduct statistical analyses to determine impact of training </a:t>
            </a:r>
          </a:p>
          <a:p>
            <a:pPr marL="457200" lvl="1" indent="0">
              <a:buNone/>
            </a:pPr>
            <a:endParaRPr lang="en-GB" sz="20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457200" lvl="1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b="1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9116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4: Biosafety and biosecurity trainings 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80798"/>
            <a:ext cx="10515600" cy="5807628"/>
          </a:xfrm>
        </p:spPr>
        <p:txBody>
          <a:bodyPr>
            <a:normAutofit/>
          </a:bodyPr>
          <a:lstStyle/>
          <a:p>
            <a:r>
              <a:rPr lang="en-GB" b="1" dirty="0"/>
              <a:t>Schedule</a:t>
            </a:r>
            <a:r>
              <a:rPr lang="en-GB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Year 1 – selection of facilities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b="1" dirty="0"/>
              <a:t>Output</a:t>
            </a:r>
            <a:r>
              <a:rPr lang="en-GB" dirty="0"/>
              <a:t>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Improved knowledge and practices on biosafety and biosecurity practices among public and animal health workers </a:t>
            </a:r>
          </a:p>
        </p:txBody>
      </p:sp>
    </p:spTree>
    <p:extLst>
      <p:ext uri="{BB962C8B-B14F-4D97-AF65-F5344CB8AC3E}">
        <p14:creationId xmlns:p14="http://schemas.microsoft.com/office/powerpoint/2010/main" val="41178663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 descr="ILRI logo color [Converted].png">
            <a:extLst>
              <a:ext uri="{FF2B5EF4-FFF2-40B4-BE49-F238E27FC236}">
                <a16:creationId xmlns:a16="http://schemas.microsoft.com/office/drawing/2014/main" id="{DC45FE0A-88F0-4718-AAE7-1D22D0A30C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051" y="2416391"/>
            <a:ext cx="990600" cy="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9FE992-BC97-4526-804F-BF6AEED20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4087" y="3802531"/>
            <a:ext cx="8713067" cy="11409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8602E0-79D2-40EE-9821-84BC34F89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83" y="4057151"/>
            <a:ext cx="3104668" cy="886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19FDD0-4F02-41A3-9D5A-099EB8F58412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507" y="2199291"/>
            <a:ext cx="1629103" cy="122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09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D6A58B6-61F9-7A41-AE48-D98D3BC0BF8E}"/>
              </a:ext>
            </a:extLst>
          </p:cNvPr>
          <p:cNvSpPr txBox="1"/>
          <p:nvPr/>
        </p:nvSpPr>
        <p:spPr>
          <a:xfrm>
            <a:off x="351227" y="741854"/>
            <a:ext cx="8175099" cy="58785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Three-year bio-surveillance study in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northeastern Kenya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Rift Valley fever virus,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Brucella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spp. and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Coxiella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burnetii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2000" dirty="0">
                <a:solidFill>
                  <a:schemeClr val="tx1"/>
                </a:solidFill>
                <a:latin typeface="Calibri" panose="020F0502020204030204"/>
              </a:rPr>
              <a:t>All are priority zoonotic pathogens in Kenya (ZDU)</a:t>
            </a:r>
            <a:endParaRPr kumimoji="0" lang="en-US" sz="2000" b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Components: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Retrospective analysis of archived human and animal samples from various sources –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risk mapping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Active surveillance for these agents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selected humans, livestock and wildlife –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estimate burden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Genotyping isolated pathogens –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characterize pathogens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Biosafety and biosecurity trainings will also be offered to key personnel - first line responders,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animal and human health workers and wildlife personnel  - </a:t>
            </a:r>
            <a:r>
              <a:rPr lang="en-US" sz="2000" b="1" dirty="0">
                <a:solidFill>
                  <a:schemeClr val="tx1"/>
                </a:solidFill>
                <a:latin typeface="Calibri" panose="020F0502020204030204"/>
              </a:rPr>
              <a:t>build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capacity 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project contributes to objectives of C-WMD by: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2000" dirty="0">
                <a:solidFill>
                  <a:schemeClr val="tx1"/>
                </a:solidFill>
                <a:latin typeface="Calibri" panose="020F0502020204030204"/>
              </a:rPr>
              <a:t>Establishing the burden of these pathogens and defining their ecological drivers to inform interventions </a:t>
            </a:r>
            <a:endParaRPr lang="en-US" sz="2000" strike="sngStrike" dirty="0">
              <a:solidFill>
                <a:schemeClr val="tx1"/>
              </a:solidFill>
              <a:latin typeface="Calibri" panose="020F0502020204030204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Building capacity on biosafety and biosecurity practices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B43AC36-2048-CB4F-A6DF-B35EBD962B09}"/>
              </a:ext>
            </a:extLst>
          </p:cNvPr>
          <p:cNvSpPr/>
          <p:nvPr/>
        </p:nvSpPr>
        <p:spPr bwMode="auto">
          <a:xfrm>
            <a:off x="1141828" y="120932"/>
            <a:ext cx="6172771" cy="66657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ＭＳ Ｐゴシック" panose="020B0600070205080204" pitchFamily="34" charset="-128"/>
                <a:cs typeface="+mn-cs"/>
              </a:rPr>
              <a:t>The project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CAD9B1-FF26-214D-BC97-64116A7CF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6326" y="1"/>
            <a:ext cx="3665674" cy="27487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9A42EA-5A8F-3A44-9E71-B6016E0E7D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6326" y="4109241"/>
            <a:ext cx="3665675" cy="2748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753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22455-E59F-4131-8E7D-30A51AECA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6929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Role of counties in the project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EE466-97C0-4A75-AE15-01FE09D74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78696"/>
            <a:ext cx="10515600" cy="4351338"/>
          </a:xfrm>
        </p:spPr>
        <p:txBody>
          <a:bodyPr/>
          <a:lstStyle/>
          <a:p>
            <a:r>
              <a:rPr lang="en-GB" dirty="0"/>
              <a:t>Implementation of the project:</a:t>
            </a:r>
          </a:p>
          <a:p>
            <a:endParaRPr lang="en-GB" sz="9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Required approvals for the project to be implemented on the ground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Identification of surveillance sites </a:t>
            </a:r>
            <a:r>
              <a:rPr lang="en-US" dirty="0"/>
              <a:t>– villages, health centers, parks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Approve participation of staff in the project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Participate in trainings – e.g. biosafety and biosecurity</a:t>
            </a:r>
          </a:p>
          <a:p>
            <a:r>
              <a:rPr lang="en-GB" dirty="0"/>
              <a:t>Utilization of research outputs </a:t>
            </a:r>
          </a:p>
          <a:p>
            <a:r>
              <a:rPr lang="en-GB" dirty="0"/>
              <a:t>Participation in review workshops and scientific conferences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7768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226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D81A3D-C13E-2A45-8A31-6FAFBB36EA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3913" y="6256492"/>
            <a:ext cx="27432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C974DB-FF45-7644-859F-BCA39B8248BB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14A8E2-14A6-724F-BFBF-AEF1A1B5F98F}"/>
              </a:ext>
            </a:extLst>
          </p:cNvPr>
          <p:cNvSpPr txBox="1"/>
          <p:nvPr/>
        </p:nvSpPr>
        <p:spPr>
          <a:xfrm>
            <a:off x="287416" y="1233560"/>
            <a:ext cx="11770242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ILRI – overall implementation and reporting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Zoonosis Disease Unit – surveillance in animals and humans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Kenya Wildlife Service – surveillance in wildlife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Kenya Medical Research Institute – biosafety and biosecurity training/human health research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Washington State university – Serology of stored serum samples 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Los Alamos National Laboratory – Sequencing and bioinformatics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of Nairobi – anthropology/gender studies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06E9727-7BEF-0145-8133-6E16BC846B04}"/>
              </a:ext>
            </a:extLst>
          </p:cNvPr>
          <p:cNvSpPr/>
          <p:nvPr/>
        </p:nvSpPr>
        <p:spPr bwMode="auto">
          <a:xfrm>
            <a:off x="1301932" y="600256"/>
            <a:ext cx="6852763" cy="771875"/>
          </a:xfrm>
          <a:prstGeom prst="round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ＭＳ Ｐゴシック" panose="020B0600070205080204" pitchFamily="34" charset="-128"/>
                <a:cs typeface="+mn-cs"/>
              </a:rPr>
              <a:t>Key Partners and regions of study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AE9F64-4D2B-8E4D-AE70-F970EC61C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337" y="3286486"/>
            <a:ext cx="3736796" cy="10676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15B69E-0B8F-8B4D-B9B8-48FFBBB68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33" y="4658024"/>
            <a:ext cx="1972916" cy="14081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4590410-B4FC-034F-9224-D7B03D1901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2267" y="4643279"/>
            <a:ext cx="2609973" cy="13919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CFC6AF-9DBA-1546-A034-7EFF462630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416" y="4752499"/>
            <a:ext cx="2857500" cy="12192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DB29EBF-518E-5841-B274-D794ACEB730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0458" y="1401757"/>
            <a:ext cx="2209714" cy="19335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1E1C9EDE-F203-404C-B910-9E9C838B9DC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094115" y="4938664"/>
            <a:ext cx="2743200" cy="850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4C54282-AEAD-8B42-91CA-B647526480A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72559" y="4559139"/>
            <a:ext cx="1560266" cy="1560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971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D81A3D-C13E-2A45-8A31-6FAFBB36EA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C974DB-FF45-7644-859F-BCA39B8248BB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14A8E2-14A6-724F-BFBF-AEF1A1B5F98F}"/>
              </a:ext>
            </a:extLst>
          </p:cNvPr>
          <p:cNvSpPr txBox="1"/>
          <p:nvPr/>
        </p:nvSpPr>
        <p:spPr>
          <a:xfrm>
            <a:off x="129687" y="1114802"/>
            <a:ext cx="7368070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Year 1: September 2019 – August 2020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Conduct biosafety and biosecurity trainings 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Complete serological analyses of stored human, livestock and wildlife samples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 risk maps for the three target pathogens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Select study areas for bio-surveillance work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Year 2: September 2020 – August 2021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Commence bio-surveillance activities (field and laboratory work)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Conduct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metagenomic and phylogenetic analyses of detected pathogens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Train local researchers on metagenomic and phylogenetic analyses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Year 3: September 2021 – August 2022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Complete bio-surveillance activities (field and laboratory work)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Complete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metagenomic and phylogenetic analyses of detected pathogens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Conduct severity studies in humans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06E9727-7BEF-0145-8133-6E16BC846B04}"/>
              </a:ext>
            </a:extLst>
          </p:cNvPr>
          <p:cNvSpPr/>
          <p:nvPr/>
        </p:nvSpPr>
        <p:spPr bwMode="auto">
          <a:xfrm>
            <a:off x="738829" y="438156"/>
            <a:ext cx="7368070" cy="8032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ＭＳ Ｐゴシック" panose="020B0600070205080204" pitchFamily="34" charset="-128"/>
                <a:cs typeface="+mn-cs"/>
              </a:rPr>
              <a:t>Timeline and major milestones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8C313B-5245-E74E-BE66-EA2E61AF538A}"/>
              </a:ext>
            </a:extLst>
          </p:cNvPr>
          <p:cNvPicPr/>
          <p:nvPr/>
        </p:nvPicPr>
        <p:blipFill rotWithShape="1">
          <a:blip r:embed="rId3"/>
          <a:srcRect b="5655"/>
          <a:stretch/>
        </p:blipFill>
        <p:spPr>
          <a:xfrm>
            <a:off x="7552263" y="2093091"/>
            <a:ext cx="4593005" cy="39089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5A5081-3E71-074D-A237-0A2BA01AA40B}"/>
              </a:ext>
            </a:extLst>
          </p:cNvPr>
          <p:cNvSpPr txBox="1"/>
          <p:nvPr/>
        </p:nvSpPr>
        <p:spPr>
          <a:xfrm>
            <a:off x="8750856" y="1527479"/>
            <a:ext cx="2944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 overview</a:t>
            </a:r>
          </a:p>
        </p:txBody>
      </p:sp>
    </p:spTree>
    <p:extLst>
      <p:ext uri="{BB962C8B-B14F-4D97-AF65-F5344CB8AC3E}">
        <p14:creationId xmlns:p14="http://schemas.microsoft.com/office/powerpoint/2010/main" val="3140183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D14A8E2-14A6-724F-BFBF-AEF1A1B5F98F}"/>
              </a:ext>
            </a:extLst>
          </p:cNvPr>
          <p:cNvSpPr txBox="1"/>
          <p:nvPr/>
        </p:nvSpPr>
        <p:spPr>
          <a:xfrm>
            <a:off x="129687" y="1191004"/>
            <a:ext cx="10592742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Communication plan – 1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quarter </a:t>
            </a: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Internal communications </a:t>
            </a: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External communications</a:t>
            </a: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Risk communication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management plan </a:t>
            </a: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Identify all the sources of data, data types, formats, storage </a:t>
            </a: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 sharing and roles </a:t>
            </a: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Animal use and ethics </a:t>
            </a: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Commenced filling out the requisite forms </a:t>
            </a:r>
          </a:p>
          <a:p>
            <a:pPr marL="631825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Compliance monitoring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06E9727-7BEF-0145-8133-6E16BC846B04}"/>
              </a:ext>
            </a:extLst>
          </p:cNvPr>
          <p:cNvSpPr/>
          <p:nvPr/>
        </p:nvSpPr>
        <p:spPr bwMode="auto">
          <a:xfrm>
            <a:off x="738829" y="438156"/>
            <a:ext cx="7368070" cy="80325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ＭＳ Ｐゴシック" panose="020B0600070205080204" pitchFamily="34" charset="-128"/>
                <a:cs typeface="+mn-cs"/>
              </a:rPr>
              <a:t>Project management tools 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2372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 descr="ILRI logo color [Converted].png">
            <a:extLst>
              <a:ext uri="{FF2B5EF4-FFF2-40B4-BE49-F238E27FC236}">
                <a16:creationId xmlns:a16="http://schemas.microsoft.com/office/drawing/2014/main" id="{DC45FE0A-88F0-4718-AAE7-1D22D0A30C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051" y="2416391"/>
            <a:ext cx="990600" cy="88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9FE992-BC97-4526-804F-BF6AEED20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4087" y="3802531"/>
            <a:ext cx="8713067" cy="11409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8602E0-79D2-40EE-9821-84BC34F89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383" y="4057151"/>
            <a:ext cx="3104668" cy="886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19FDD0-4F02-41A3-9D5A-099EB8F58412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507" y="2199291"/>
            <a:ext cx="1629103" cy="122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89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113" y="139612"/>
            <a:ext cx="10515600" cy="965719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1: Risk mapping of </a:t>
            </a:r>
            <a:r>
              <a:rPr lang="en-GB" sz="2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RVFv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Brucella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spp. and 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  <a:r>
              <a:rPr lang="en-GB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burnetii</a:t>
            </a:r>
            <a:r>
              <a:rPr lang="en-GB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analysis of stored serum samples</a:t>
            </a:r>
            <a:b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113" y="1493388"/>
            <a:ext cx="10515600" cy="5235886"/>
          </a:xfrm>
        </p:spPr>
        <p:txBody>
          <a:bodyPr>
            <a:normAutofit fontScale="92500" lnSpcReduction="10000"/>
          </a:bodyPr>
          <a:lstStyle/>
          <a:p>
            <a:r>
              <a:rPr lang="en-GB" sz="2400" b="1" dirty="0"/>
              <a:t>Objective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000" dirty="0"/>
              <a:t>To develop risk maps for </a:t>
            </a:r>
            <a:r>
              <a:rPr lang="en-GB" sz="2000" dirty="0" err="1"/>
              <a:t>RVFv</a:t>
            </a:r>
            <a:r>
              <a:rPr lang="en-GB" sz="2000" dirty="0"/>
              <a:t>, </a:t>
            </a:r>
            <a:r>
              <a:rPr lang="en-GB" sz="2000" i="1" dirty="0"/>
              <a:t>Brucella</a:t>
            </a:r>
            <a:r>
              <a:rPr lang="en-GB" sz="2000" dirty="0"/>
              <a:t> spp. and </a:t>
            </a:r>
            <a:r>
              <a:rPr lang="en-GB" sz="2000" i="1" dirty="0"/>
              <a:t>Coxiella </a:t>
            </a:r>
            <a:r>
              <a:rPr lang="en-GB" sz="2000" i="1" dirty="0" err="1"/>
              <a:t>burnetii</a:t>
            </a:r>
            <a:r>
              <a:rPr lang="en-GB" sz="2000" i="1" dirty="0"/>
              <a:t> </a:t>
            </a:r>
            <a:r>
              <a:rPr lang="en-GB" sz="2000" dirty="0"/>
              <a:t>based on serological analysis of stored serum samples </a:t>
            </a:r>
          </a:p>
          <a:p>
            <a:pPr marL="457200" lvl="1" indent="0">
              <a:buNone/>
            </a:pPr>
            <a:endParaRPr lang="en-GB" sz="2000" dirty="0"/>
          </a:p>
          <a:p>
            <a:r>
              <a:rPr lang="en-GB" sz="2400" b="1" dirty="0"/>
              <a:t>Background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Maps of disease distribution/intensity useful for:</a:t>
            </a:r>
          </a:p>
          <a:p>
            <a:pPr marL="1173163" lvl="3" indent="-258763">
              <a:buFont typeface="Wingdings" panose="05000000000000000000" pitchFamily="2" charset="2"/>
              <a:buChar char="§"/>
            </a:pPr>
            <a:r>
              <a:rPr lang="en-GB" sz="1600" dirty="0"/>
              <a:t>Visualizing the extent and magnitude of a public health problem</a:t>
            </a:r>
          </a:p>
          <a:p>
            <a:pPr marL="1173163" lvl="3" indent="-258763">
              <a:buFont typeface="Wingdings" panose="05000000000000000000" pitchFamily="2" charset="2"/>
              <a:buChar char="§"/>
            </a:pPr>
            <a:r>
              <a:rPr lang="en-GB" sz="1600" dirty="0"/>
              <a:t>Evaluating advantages and disadvantages of alternative surveillance and control options</a:t>
            </a:r>
          </a:p>
          <a:p>
            <a:pPr marL="1173163" lvl="3" indent="-258763">
              <a:buFont typeface="Wingdings" panose="05000000000000000000" pitchFamily="2" charset="2"/>
              <a:buChar char="§"/>
            </a:pPr>
            <a:r>
              <a:rPr lang="en-GB" sz="1600" dirty="0"/>
              <a:t>Documenting baseline levels of disease before an intervention is conducted </a:t>
            </a:r>
          </a:p>
          <a:p>
            <a:pPr marL="715963" lvl="2" indent="-258763">
              <a:buNone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Maps of RVF have been produced, but requires refinement. Development of maps for brucellosis using DDSR data -- ongoing. No plans have been made to map Q fever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8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However, maps based on disease outbreaks/clinical cases alone (such as those for RVF) have some limitations – biased to conditions that favour “disease presence”, and hence low predictive power</a:t>
            </a:r>
          </a:p>
          <a:p>
            <a:pPr marL="457200" lvl="1" indent="0">
              <a:buNone/>
            </a:pPr>
            <a:endParaRPr lang="en-GB" sz="9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Serological data – added advantage of identifying areas where endemic transmissions occur</a:t>
            </a:r>
          </a:p>
          <a:p>
            <a:pPr marL="457200" lvl="1" indent="0">
              <a:buNone/>
            </a:pPr>
            <a:endParaRPr lang="en-GB" sz="800" dirty="0"/>
          </a:p>
          <a:p>
            <a:pPr marL="715963" lvl="1" indent="-258763">
              <a:buFont typeface="Courier New" panose="02070309020205020404" pitchFamily="49" charset="0"/>
              <a:buChar char="o"/>
            </a:pPr>
            <a:r>
              <a:rPr lang="en-GB" sz="2000" dirty="0"/>
              <a:t>A comparison of various types of maps – based on </a:t>
            </a:r>
            <a:r>
              <a:rPr lang="en-GB" sz="2000" b="1" dirty="0">
                <a:solidFill>
                  <a:srgbClr val="C00000"/>
                </a:solidFill>
              </a:rPr>
              <a:t>serological</a:t>
            </a:r>
            <a:r>
              <a:rPr lang="en-GB" sz="2000" b="1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data, </a:t>
            </a:r>
            <a:r>
              <a:rPr lang="en-GB" sz="2000" b="1" dirty="0">
                <a:solidFill>
                  <a:srgbClr val="C00000"/>
                </a:solidFill>
              </a:rPr>
              <a:t>disease</a:t>
            </a:r>
            <a:r>
              <a:rPr lang="en-GB" sz="2000" dirty="0"/>
              <a:t> occurrence, </a:t>
            </a:r>
            <a:r>
              <a:rPr lang="en-GB" sz="2000" b="1" dirty="0">
                <a:solidFill>
                  <a:srgbClr val="C00000"/>
                </a:solidFill>
              </a:rPr>
              <a:t>vulnerability</a:t>
            </a:r>
            <a:r>
              <a:rPr lang="en-GB" sz="2000" dirty="0"/>
              <a:t> indices provide useful insights on the distribution of disease risk </a:t>
            </a:r>
          </a:p>
          <a:p>
            <a:pPr marL="715963" lvl="1" indent="-258763">
              <a:buFont typeface="Courier New" panose="02070309020205020404" pitchFamily="49" charset="0"/>
              <a:buChar char="o"/>
            </a:pPr>
            <a:endParaRPr lang="en-GB" sz="2000" dirty="0"/>
          </a:p>
          <a:p>
            <a:pPr marL="457200" lvl="1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endParaRPr lang="en-GB" b="1" dirty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ABE95D-E004-4738-8076-B3ECEFFDFC7A}"/>
              </a:ext>
            </a:extLst>
          </p:cNvPr>
          <p:cNvSpPr/>
          <p:nvPr/>
        </p:nvSpPr>
        <p:spPr>
          <a:xfrm>
            <a:off x="689113" y="909779"/>
            <a:ext cx="2926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 Njenga Kariuki, WSU </a:t>
            </a:r>
            <a:endParaRPr lang="en-US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39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8678-4C5A-4A24-9ED4-BFB26FA3C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1: Risk mapping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031FA-BA28-4F56-9F8F-7A24AAA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452" y="915482"/>
            <a:ext cx="10883348" cy="5807628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/>
              <a:t>Approach</a:t>
            </a:r>
            <a:r>
              <a:rPr lang="en-GB" dirty="0"/>
              <a:t>:</a:t>
            </a:r>
          </a:p>
          <a:p>
            <a:pPr marL="0" indent="0">
              <a:buNone/>
            </a:pPr>
            <a:endParaRPr lang="en-GB" sz="12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Prepare an inventory of projects that have collected serum samples in livestock, human and wildlife throughout the country and establish required partnerships for the work </a:t>
            </a:r>
          </a:p>
          <a:p>
            <a:pPr marL="457200" lvl="1" indent="0">
              <a:buNone/>
            </a:pPr>
            <a:endParaRPr lang="en-GB" sz="11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Review the list of samples that are available and select a subset based on predetermined criteria such as: </a:t>
            </a:r>
          </a:p>
          <a:p>
            <a:pPr lvl="2">
              <a:buFontTx/>
              <a:buChar char="-"/>
            </a:pPr>
            <a:r>
              <a:rPr lang="en-GB" dirty="0"/>
              <a:t>Sample storage conditions</a:t>
            </a:r>
          </a:p>
          <a:p>
            <a:pPr lvl="2">
              <a:buFontTx/>
              <a:buChar char="-"/>
            </a:pPr>
            <a:r>
              <a:rPr lang="en-GB" dirty="0"/>
              <a:t>Geographical regions covered </a:t>
            </a:r>
          </a:p>
          <a:p>
            <a:pPr lvl="2">
              <a:buFontTx/>
              <a:buChar char="-"/>
            </a:pPr>
            <a:r>
              <a:rPr lang="en-GB" dirty="0"/>
              <a:t>Ethical approvals </a:t>
            </a:r>
          </a:p>
          <a:p>
            <a:pPr marL="1371600" lvl="3" indent="0">
              <a:buNone/>
            </a:pPr>
            <a:r>
              <a:rPr lang="en-GB" dirty="0"/>
              <a:t>Number of samples required:  ~2000 each from humans and cattle, and wildlife samples that will be available  </a:t>
            </a:r>
          </a:p>
          <a:p>
            <a:pPr marL="1371600" lvl="3" indent="0">
              <a:buNone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Conduct serological analyses for all the three pathogens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Use spatial statistical analyses to generate risk maps – considering current socio-ecological scenarios and those for the future 30 – 50 years based on predicted changes in climate, land use change and socio-economic scenarios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Disseminate risk maps through journal publications, stakeholder meetings and conferences, trainings e.g. those for FELTP </a:t>
            </a:r>
          </a:p>
        </p:txBody>
      </p:sp>
    </p:spTree>
    <p:extLst>
      <p:ext uri="{BB962C8B-B14F-4D97-AF65-F5344CB8AC3E}">
        <p14:creationId xmlns:p14="http://schemas.microsoft.com/office/powerpoint/2010/main" val="1923660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2934</Words>
  <Application>Microsoft Office PowerPoint</Application>
  <PresentationFormat>Widescreen</PresentationFormat>
  <Paragraphs>472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Calibri Light</vt:lpstr>
      <vt:lpstr>Courier New</vt:lpstr>
      <vt:lpstr>Wingdings</vt:lpstr>
      <vt:lpstr>Office Theme</vt:lpstr>
      <vt:lpstr>2_Office Theme</vt:lpstr>
      <vt:lpstr>Co-infection with Rift Valley fever virus, Brucella spp. and Coxiella burnetii in humans and animals in Kenya: Disease burden and ecological factors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Task 1: Risk mapping of RVFv, Brucella spp. and C. burnetii based on analysis of stored serum samples </vt:lpstr>
      <vt:lpstr>Task 1: Risk mapping</vt:lpstr>
      <vt:lpstr>Task 1: Risk mapping</vt:lpstr>
      <vt:lpstr>Task 2a: Burden of of RVFv, Brucella spp. and C. burnetii in livestock </vt:lpstr>
      <vt:lpstr>Task 2a: Burden in livestock </vt:lpstr>
      <vt:lpstr>Task 2a: Burden in livestock </vt:lpstr>
      <vt:lpstr>Task 2a: Burden in livestock </vt:lpstr>
      <vt:lpstr>Task 2b: Occurrence patterns of RVFv, Brucella spp. and C. burnetii in wildlife </vt:lpstr>
      <vt:lpstr>Task 2b: EDPs in wildlife</vt:lpstr>
      <vt:lpstr>Task 2b: EDPs in wildlife</vt:lpstr>
      <vt:lpstr>Task 2c: Burden of of RVFv, Brucella spp. and C. burnetii in humans </vt:lpstr>
      <vt:lpstr>Task 2c: Burden in humans </vt:lpstr>
      <vt:lpstr>Task 2c: Burden in humans </vt:lpstr>
      <vt:lpstr>Task 2c: Burden in humans </vt:lpstr>
      <vt:lpstr>Task 2d: Socio-economics and gender studies </vt:lpstr>
      <vt:lpstr>Task 2d: Socio-economic studies </vt:lpstr>
      <vt:lpstr>Task 2d: Socio-economic studies </vt:lpstr>
      <vt:lpstr>Task 3: Sequencing, metagenomics, and bioinformatics</vt:lpstr>
      <vt:lpstr>Task 4: Biosafety and biosecurity trainings  </vt:lpstr>
      <vt:lpstr>Task 4: Biosafety and biosecurity trainings  </vt:lpstr>
      <vt:lpstr>Task 4: Biosafety and biosecurity trainings </vt:lpstr>
      <vt:lpstr>PowerPoint Presentation</vt:lpstr>
      <vt:lpstr>Role of counties in the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2019-10-28T08:19:54Z</dcterms:created>
  <dcterms:modified xsi:type="dcterms:W3CDTF">2019-10-28T08:19:57Z</dcterms:modified>
</cp:coreProperties>
</file>