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2">
  <p:sldMasterIdLst>
    <p:sldMasterId id="2147483736" r:id="rId4"/>
    <p:sldMasterId id="2147483748" r:id="rId5"/>
  </p:sldMasterIdLst>
  <p:notesMasterIdLst>
    <p:notesMasterId r:id="rId39"/>
  </p:notesMasterIdLst>
  <p:handoutMasterIdLst>
    <p:handoutMasterId r:id="rId40"/>
  </p:handoutMasterIdLst>
  <p:sldIdLst>
    <p:sldId id="2146847624" r:id="rId6"/>
    <p:sldId id="2146847618" r:id="rId7"/>
    <p:sldId id="2146847597" r:id="rId8"/>
    <p:sldId id="2146847642" r:id="rId9"/>
    <p:sldId id="2146847620" r:id="rId10"/>
    <p:sldId id="2146847603" r:id="rId11"/>
    <p:sldId id="2146847621" r:id="rId12"/>
    <p:sldId id="2146847640" r:id="rId13"/>
    <p:sldId id="2146847622" r:id="rId14"/>
    <p:sldId id="2146847612" r:id="rId15"/>
    <p:sldId id="2146847579" r:id="rId16"/>
    <p:sldId id="2146847577" r:id="rId17"/>
    <p:sldId id="2146847583" r:id="rId18"/>
    <p:sldId id="2146847587" r:id="rId19"/>
    <p:sldId id="2146847584" r:id="rId20"/>
    <p:sldId id="2146847596" r:id="rId21"/>
    <p:sldId id="2146847626" r:id="rId22"/>
    <p:sldId id="2146847589" r:id="rId23"/>
    <p:sldId id="2146847611" r:id="rId24"/>
    <p:sldId id="2146847604" r:id="rId25"/>
    <p:sldId id="2146847628" r:id="rId26"/>
    <p:sldId id="2146847632" r:id="rId27"/>
    <p:sldId id="2146847631" r:id="rId28"/>
    <p:sldId id="2146847609" r:id="rId29"/>
    <p:sldId id="2146847605" r:id="rId30"/>
    <p:sldId id="2146847633" r:id="rId31"/>
    <p:sldId id="2146847636" r:id="rId32"/>
    <p:sldId id="2146847634" r:id="rId33"/>
    <p:sldId id="2146847627" r:id="rId34"/>
    <p:sldId id="2146847637" r:id="rId35"/>
    <p:sldId id="2146847639" r:id="rId36"/>
    <p:sldId id="2146847638" r:id="rId37"/>
    <p:sldId id="2146847614" r:id="rId3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CE8D2D-36E4-D18C-1792-63D505E32558}" name="Bonaiuti, Enrico (CIP-ICARDA)" initials="B(" userId="S::e.bonaiuti@cgiar.org::6f82986f-8bf3-466b-b784-687dc0e2ba12" providerId="AD"/>
  <p188:author id="{F9D47261-3A6D-08A9-0B68-ECD88CCDC6A4}" name="Laura Reumann" initials="LR" userId="S::l.reumann@cgiar.org::f4e6e4f5-a4b9-47aa-92f1-38f4ba8fbf4d" providerId="AD"/>
  <p188:author id="{B570DF8B-1F44-234F-D7A9-9FD8D2F4281C}" name="Dror, Iddo (ILRI)" initials="D(" userId="S::i.dror@cgiar.org::126218ad-f5a5-46c0-802d-24358986ae5c" providerId="AD"/>
  <p188:author id="{C85CBCB0-7911-7505-9265-B718AD23E74B}" name="Place, Frank (IFPRI)" initials="P(" userId="S::f.place@cgiar.org::8ab4ffdd-4022-4611-9366-be6a8301fa96" providerId="AD"/>
  <p188:author id="{D62FBFC0-DA1D-FA35-7861-04CCF71BDF77}" name="Colomer, Julien (CGIAR System Organization)" initials="CJ(SO" userId="S::J.Colomer@cgiar.org::b2411d90-1fdc-4700-bb9a-fbe80d4d111c" providerId="AD"/>
  <p188:author id="{51137FCC-DEF1-A103-3C73-66AB594DB076}" name="Trifa, Nicoleta (CGIAR System Organization)" initials="TN(SO" userId="S::n.trifa@cgiar.org::93290713-cbbf-4b42-969d-f5220aba938d" providerId="AD"/>
  <p188:author id="{661BE5E2-1426-0D67-1F64-E57E035A12F3}" name="MG M" initials="" userId="Anonymous_MG M" providerId="None"/>
  <p188:author id="{88E34EF8-13C0-24D0-4DF1-AADF2CFD867E}" name="Schut, Marc (CGIAR System Organization)" initials="SM(SO" userId="S::m.schut@cgiar.org::8f1de797-6913-4f4f-b300-838fc292d0e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K Bennett" initials="KCB" lastIdx="6" clrIdx="29">
    <p:extLst>
      <p:ext uri="{19B8F6BF-5375-455C-9EA6-DF929625EA0E}">
        <p15:presenceInfo xmlns:p15="http://schemas.microsoft.com/office/powerpoint/2012/main" userId="K Bennett" providerId="None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MG M" initials="" lastIdx="2" clrIdx="30"/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Reumann, Laura (CGIAR System Organization)" initials="LR" lastIdx="3" clrIdx="31">
    <p:extLst>
      <p:ext uri="{19B8F6BF-5375-455C-9EA6-DF929625EA0E}">
        <p15:presenceInfo xmlns:p15="http://schemas.microsoft.com/office/powerpoint/2012/main" userId="S::L.Reumann@cgiar.org::f4e6e4f5-a4b9-47aa-92f1-38f4ba8fbf4d" providerId="AD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Trifa, Nicoleta (CGIAR System Organization)" initials="TN(SO" lastIdx="11" clrIdx="32">
    <p:extLst>
      <p:ext uri="{19B8F6BF-5375-455C-9EA6-DF929625EA0E}">
        <p15:presenceInfo xmlns:p15="http://schemas.microsoft.com/office/powerpoint/2012/main" userId="S::n.trifa@cgiar.org::93290713-cbbf-4b42-969d-f5220aba938d" providerId="AD"/>
      </p:ext>
    </p:extLst>
  </p:cmAuthor>
  <p:cmAuthor id="5" name="Manning-Thomas, Nadia (CGIAR System Organization)" initials="MO" lastIdx="30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34" name="Mariani, Mariagiulia (CGIAR System Organization)" initials="MO" lastIdx="2" clrIdx="33">
    <p:extLst>
      <p:ext uri="{19B8F6BF-5375-455C-9EA6-DF929625EA0E}">
        <p15:presenceInfo xmlns:p15="http://schemas.microsoft.com/office/powerpoint/2012/main" userId="S::m.mariani@cgiar.org::3157fbc7-3ecf-49ca-85d8-61e25ab92daf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35" name="Galvez Lasso, Santiago (Alliance Bioversity-CIAT)" initials="GB" lastIdx="2" clrIdx="34">
    <p:extLst>
      <p:ext uri="{19B8F6BF-5375-455C-9EA6-DF929625EA0E}">
        <p15:presenceInfo xmlns:p15="http://schemas.microsoft.com/office/powerpoint/2012/main" userId="S::s.galvez@cgiar.org::66320cb4-e853-42df-9ccc-17dd70d00459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0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3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3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2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9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2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101"/>
    <a:srgbClr val="4B8100"/>
    <a:srgbClr val="722B3C"/>
    <a:srgbClr val="DAE9FC"/>
    <a:srgbClr val="926CCA"/>
    <a:srgbClr val="F0F0F0"/>
    <a:srgbClr val="014D91"/>
    <a:srgbClr val="2B6939"/>
    <a:srgbClr val="CAD9CD"/>
    <a:srgbClr val="F6E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6F792-2F99-9004-C674-3C204E88AB3F}" v="153" dt="2023-06-15T08:01:43.554"/>
    <p1510:client id="{4783CA94-12FB-2C63-8E99-05B41A88AA4C}" v="1" dt="2023-06-14T13:17:06.660"/>
    <p1510:client id="{48953781-78C8-4D8A-B34A-0860AD3C47FD}" v="127" vWet="129" dt="2023-06-15T07:53:26.957"/>
    <p1510:client id="{4E686207-3EC1-1647-B7A9-2FEBC9FCFB75}" v="368" dt="2023-06-15T11:09:05.731"/>
    <p1510:client id="{73FA559F-BE74-C2E5-898F-E4D18A2AAEA8}" v="454" dt="2023-06-14T18:08:30.942"/>
    <p1510:client id="{75AE27D4-DA8C-78C6-7AF6-2985F36FFB96}" v="293" dt="2023-06-19T10:14:59.220"/>
    <p1510:client id="{9A911FA8-ADF8-C26A-DCC9-F428D7757389}" v="17" dt="2023-06-19T10:31:50.163"/>
    <p1510:client id="{BFAD993E-F129-972E-0D43-9F2CB1A494B0}" v="25" dt="2023-06-20T07:41:47.812"/>
    <p1510:client id="{CB6C7DC1-63AF-38EC-13A9-DCB7FD0D65C0}" v="1" dt="2023-06-29T10:49:12.886"/>
    <p1510:client id="{EF61AD3C-F52B-89B0-454C-2B8972595FD5}" v="39" dt="2023-06-19T15:51:10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b="1">
                <a:effectLst/>
                <a:latin typeface="Montserrat"/>
                <a:cs typeface="Montserrat"/>
              </a:rPr>
              <a:t>Type of Initiatives’ replies</a:t>
            </a:r>
            <a:endParaRPr lang="en-US" sz="1300">
              <a:latin typeface="Montserrat"/>
              <a:cs typeface="Montserrat"/>
            </a:endParaRPr>
          </a:p>
        </c:rich>
      </c:tx>
      <c:layout>
        <c:manualLayout>
          <c:xMode val="edge"/>
          <c:yMode val="edge"/>
          <c:x val="9.9937250774244493E-2"/>
          <c:y val="3.7769789521581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K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Agreement</c:v>
                </c:pt>
                <c:pt idx="1">
                  <c:v>Disagreement</c:v>
                </c:pt>
                <c:pt idx="2">
                  <c:v>Pending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2541</c:v>
                </c:pt>
                <c:pt idx="1">
                  <c:v>546</c:v>
                </c:pt>
                <c:pt idx="2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6C-42A6-A385-B6ACF4B77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586194860580797"/>
          <c:y val="0.37695299677085298"/>
          <c:w val="0.243601805558367"/>
          <c:h val="0.34423360678547599"/>
        </c:manualLayout>
      </c:layout>
      <c:overlay val="0"/>
      <c:txPr>
        <a:bodyPr/>
        <a:lstStyle/>
        <a:p>
          <a:pPr>
            <a:defRPr sz="1200">
              <a:latin typeface="Montserrat"/>
              <a:cs typeface="Montserrat"/>
            </a:defRPr>
          </a:pPr>
          <a:endParaRPr lang="en-K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KE"/>
    </a:p>
  </c:txPr>
  <c:userShapes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300">
                <a:latin typeface="Montserrat"/>
                <a:cs typeface="Montserrat"/>
              </a:rPr>
              <a:t>Type of 3</a:t>
            </a:r>
            <a:r>
              <a:rPr lang="en-US" sz="1300" baseline="30000">
                <a:latin typeface="Montserrat"/>
                <a:cs typeface="Montserrat"/>
              </a:rPr>
              <a:t>rd</a:t>
            </a:r>
            <a:r>
              <a:rPr lang="en-US" sz="1300" baseline="0">
                <a:latin typeface="Montserrat"/>
                <a:cs typeface="Montserrat"/>
              </a:rPr>
              <a:t> P</a:t>
            </a:r>
            <a:r>
              <a:rPr lang="en-US" sz="1300">
                <a:latin typeface="Montserrat"/>
                <a:cs typeface="Montserrat"/>
              </a:rPr>
              <a:t>arty’s Instructions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7.38203423856129E-2"/>
          <c:y val="0.23415923365480201"/>
          <c:w val="0.62857829159350398"/>
          <c:h val="0.676850609774533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Third party Instruction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 change needed</c:v>
                </c:pt>
                <c:pt idx="1">
                  <c:v>Change data</c:v>
                </c:pt>
                <c:pt idx="2">
                  <c:v>Remove item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122</c:v>
                </c:pt>
                <c:pt idx="1">
                  <c:v>68</c:v>
                </c:pt>
                <c:pt idx="2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3D-4BC2-90F0-5B3CFF4CBC4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300"/>
            </a:pPr>
            <a:endParaRPr lang="en-KE"/>
          </a:p>
        </c:txPr>
      </c:legendEntry>
      <c:legendEntry>
        <c:idx val="1"/>
        <c:txPr>
          <a:bodyPr/>
          <a:lstStyle/>
          <a:p>
            <a:pPr>
              <a:defRPr sz="1300"/>
            </a:pPr>
            <a:endParaRPr lang="en-KE"/>
          </a:p>
        </c:txPr>
      </c:legendEntry>
      <c:legendEntry>
        <c:idx val="2"/>
        <c:txPr>
          <a:bodyPr/>
          <a:lstStyle/>
          <a:p>
            <a:pPr>
              <a:defRPr sz="1300"/>
            </a:pPr>
            <a:endParaRPr lang="en-KE"/>
          </a:p>
        </c:txPr>
      </c:legendEntry>
      <c:layout>
        <c:manualLayout>
          <c:xMode val="edge"/>
          <c:yMode val="edge"/>
          <c:x val="0.74076841441911201"/>
          <c:y val="0.44100841942408497"/>
          <c:w val="0.24318880567661799"/>
          <c:h val="0.299785085263702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KE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3"/>
          <c:dPt>
            <c:idx val="0"/>
            <c:bubble3D val="0"/>
            <c:explosion val="0"/>
            <c:extLst>
              <c:ext xmlns:c16="http://schemas.microsoft.com/office/drawing/2014/chart" uri="{C3380CC4-5D6E-409C-BE32-E72D297353CC}">
                <c16:uniqueId val="{00000000-F9CD-4D9B-9E71-9C0E076639F5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KP</c:v>
                </c:pt>
                <c:pt idx="1">
                  <c:v>Innovation Dev</c:v>
                </c:pt>
                <c:pt idx="2">
                  <c:v>CapDev</c:v>
                </c:pt>
                <c:pt idx="3">
                  <c:v>Not fitting</c:v>
                </c:pt>
                <c:pt idx="4">
                  <c:v>Innovation use</c:v>
                </c:pt>
                <c:pt idx="5">
                  <c:v>Uptake of KP</c:v>
                </c:pt>
                <c:pt idx="6">
                  <c:v>Policy Change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240</c:v>
                </c:pt>
                <c:pt idx="1">
                  <c:v>63</c:v>
                </c:pt>
                <c:pt idx="2">
                  <c:v>15</c:v>
                </c:pt>
                <c:pt idx="3">
                  <c:v>35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CD-4D9B-9E71-9C0E076639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KE"/>
    </a:p>
  </c:txPr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9432B9-7AAF-964C-B5D5-FCFDB02F686D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3C28E632-78CF-C847-BD87-4F63FDAEB76A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Jan 25 </a:t>
          </a:r>
        </a:p>
      </dgm:t>
    </dgm:pt>
    <dgm:pt modelId="{5D4BCFB9-BD60-C44A-9F7B-72F381D97BA3}" type="parTrans" cxnId="{0298A1C7-0A71-0C41-86FF-2627F7A4E401}">
      <dgm:prSet/>
      <dgm:spPr/>
      <dgm:t>
        <a:bodyPr/>
        <a:lstStyle/>
        <a:p>
          <a:endParaRPr lang="en-US"/>
        </a:p>
      </dgm:t>
    </dgm:pt>
    <dgm:pt modelId="{DD429BFC-9991-B44B-9D2A-D422A224C9D5}" type="sibTrans" cxnId="{0298A1C7-0A71-0C41-86FF-2627F7A4E401}">
      <dgm:prSet/>
      <dgm:spPr/>
      <dgm:t>
        <a:bodyPr/>
        <a:lstStyle/>
        <a:p>
          <a:endParaRPr lang="en-US"/>
        </a:p>
      </dgm:t>
    </dgm:pt>
    <dgm:pt modelId="{4D530237-40A8-9B45-B1F0-44FA5DC7F13F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Jan 26 – Feb 2nd </a:t>
          </a:r>
        </a:p>
      </dgm:t>
    </dgm:pt>
    <dgm:pt modelId="{80FCA632-2DE4-D543-912D-7040FE8AD000}" type="parTrans" cxnId="{4BFD0DC3-D130-8748-A53C-D68490EE3427}">
      <dgm:prSet/>
      <dgm:spPr/>
      <dgm:t>
        <a:bodyPr/>
        <a:lstStyle/>
        <a:p>
          <a:endParaRPr lang="en-US"/>
        </a:p>
      </dgm:t>
    </dgm:pt>
    <dgm:pt modelId="{F8115F88-4952-7F46-BAE7-CB7E4C39E769}" type="sibTrans" cxnId="{4BFD0DC3-D130-8748-A53C-D68490EE3427}">
      <dgm:prSet/>
      <dgm:spPr/>
      <dgm:t>
        <a:bodyPr/>
        <a:lstStyle/>
        <a:p>
          <a:endParaRPr lang="en-US"/>
        </a:p>
      </dgm:t>
    </dgm:pt>
    <dgm:pt modelId="{6D015416-45C1-3B42-80B7-5CA5C2EC6E5F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Feb 3rd – 12  </a:t>
          </a:r>
        </a:p>
      </dgm:t>
    </dgm:pt>
    <dgm:pt modelId="{F75F8282-6E7B-9F40-8175-172916C5FC39}" type="parTrans" cxnId="{8B215F8B-28BD-AA4D-9DE0-E5E4E5FBBBDB}">
      <dgm:prSet/>
      <dgm:spPr/>
      <dgm:t>
        <a:bodyPr/>
        <a:lstStyle/>
        <a:p>
          <a:endParaRPr lang="en-US"/>
        </a:p>
      </dgm:t>
    </dgm:pt>
    <dgm:pt modelId="{6437C5FF-F778-714F-9CC7-BA9173FEFA81}" type="sibTrans" cxnId="{8B215F8B-28BD-AA4D-9DE0-E5E4E5FBBBDB}">
      <dgm:prSet/>
      <dgm:spPr/>
      <dgm:t>
        <a:bodyPr/>
        <a:lstStyle/>
        <a:p>
          <a:endParaRPr lang="en-US"/>
        </a:p>
      </dgm:t>
    </dgm:pt>
    <dgm:pt modelId="{F1462446-C100-F640-BE01-1220031D3CE2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Feb 13 – Feb </a:t>
          </a:r>
        </a:p>
      </dgm:t>
    </dgm:pt>
    <dgm:pt modelId="{12A91829-D0B3-5F41-A436-642301B12013}" type="parTrans" cxnId="{5F7437B7-C7C1-054A-B05C-EBD097E13294}">
      <dgm:prSet/>
      <dgm:spPr/>
      <dgm:t>
        <a:bodyPr/>
        <a:lstStyle/>
        <a:p>
          <a:endParaRPr lang="en-US"/>
        </a:p>
      </dgm:t>
    </dgm:pt>
    <dgm:pt modelId="{64C43BB4-3FE8-D147-8015-B6BBECCA0E22}" type="sibTrans" cxnId="{5F7437B7-C7C1-054A-B05C-EBD097E13294}">
      <dgm:prSet/>
      <dgm:spPr/>
      <dgm:t>
        <a:bodyPr/>
        <a:lstStyle/>
        <a:p>
          <a:endParaRPr lang="en-US"/>
        </a:p>
      </dgm:t>
    </dgm:pt>
    <dgm:pt modelId="{5E8023CB-23C6-3847-BBEB-3F9312FA8D84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Feb 14 - Feb </a:t>
          </a:r>
          <a:r>
            <a:rPr lang="en-US" sz="1400" baseline="0">
              <a:latin typeface="Montserrat"/>
            </a:rPr>
            <a:t>15 </a:t>
          </a:r>
          <a:endParaRPr lang="en-US" sz="1400" baseline="30000">
            <a:latin typeface="Montserrat"/>
          </a:endParaRPr>
        </a:p>
      </dgm:t>
    </dgm:pt>
    <dgm:pt modelId="{340CA5ED-99A1-5743-BB6E-A70A7BBEC46C}" type="parTrans" cxnId="{CB58DAFE-4A5F-484D-A531-20ABAFCDF151}">
      <dgm:prSet/>
      <dgm:spPr/>
      <dgm:t>
        <a:bodyPr/>
        <a:lstStyle/>
        <a:p>
          <a:endParaRPr lang="en-US"/>
        </a:p>
      </dgm:t>
    </dgm:pt>
    <dgm:pt modelId="{4D0B48AA-D30C-614C-907F-58D47FA6CC66}" type="sibTrans" cxnId="{CB58DAFE-4A5F-484D-A531-20ABAFCDF151}">
      <dgm:prSet/>
      <dgm:spPr/>
      <dgm:t>
        <a:bodyPr/>
        <a:lstStyle/>
        <a:p>
          <a:endParaRPr lang="en-US"/>
        </a:p>
      </dgm:t>
    </dgm:pt>
    <dgm:pt modelId="{07B8EA25-A279-D248-A6D3-B3D839CFE771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Feb 16 - 17</a:t>
          </a:r>
        </a:p>
      </dgm:t>
    </dgm:pt>
    <dgm:pt modelId="{FC9341BB-E1F9-B54C-B00D-AA20B29702F9}" type="parTrans" cxnId="{76620B06-1C44-5847-BD0C-613BD7FE99C9}">
      <dgm:prSet/>
      <dgm:spPr/>
      <dgm:t>
        <a:bodyPr/>
        <a:lstStyle/>
        <a:p>
          <a:endParaRPr lang="en-US"/>
        </a:p>
      </dgm:t>
    </dgm:pt>
    <dgm:pt modelId="{B3EF0ED4-4F8A-EC43-A8C3-00EB367BDD31}" type="sibTrans" cxnId="{76620B06-1C44-5847-BD0C-613BD7FE99C9}">
      <dgm:prSet/>
      <dgm:spPr/>
      <dgm:t>
        <a:bodyPr/>
        <a:lstStyle/>
        <a:p>
          <a:endParaRPr lang="en-US"/>
        </a:p>
      </dgm:t>
    </dgm:pt>
    <dgm:pt modelId="{CD065DFF-09CA-6241-9D17-F72CC47CCF67}" type="pres">
      <dgm:prSet presAssocID="{6E9432B9-7AAF-964C-B5D5-FCFDB02F686D}" presName="Name0" presStyleCnt="0">
        <dgm:presLayoutVars>
          <dgm:dir/>
          <dgm:animLvl val="lvl"/>
          <dgm:resizeHandles val="exact"/>
        </dgm:presLayoutVars>
      </dgm:prSet>
      <dgm:spPr/>
    </dgm:pt>
    <dgm:pt modelId="{2AFDBD5C-6C37-5545-9891-5D47ECCC9010}" type="pres">
      <dgm:prSet presAssocID="{3C28E632-78CF-C847-BD87-4F63FDAEB76A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C5CA636-E56C-7B43-A50D-177D63F8463C}" type="pres">
      <dgm:prSet presAssocID="{DD429BFC-9991-B44B-9D2A-D422A224C9D5}" presName="parTxOnlySpace" presStyleCnt="0"/>
      <dgm:spPr/>
    </dgm:pt>
    <dgm:pt modelId="{2AC534F9-5866-1F4B-9480-418486FBCBA5}" type="pres">
      <dgm:prSet presAssocID="{4D530237-40A8-9B45-B1F0-44FA5DC7F13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B433B691-3BFB-1E40-8179-038C93F4AFEC}" type="pres">
      <dgm:prSet presAssocID="{F8115F88-4952-7F46-BAE7-CB7E4C39E769}" presName="parTxOnlySpace" presStyleCnt="0"/>
      <dgm:spPr/>
    </dgm:pt>
    <dgm:pt modelId="{9233B3EA-E825-2045-ABE5-68D6FD74764D}" type="pres">
      <dgm:prSet presAssocID="{6D015416-45C1-3B42-80B7-5CA5C2EC6E5F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5C6D39E-7D34-E64B-A4AB-A2F175C48DA6}" type="pres">
      <dgm:prSet presAssocID="{6437C5FF-F778-714F-9CC7-BA9173FEFA81}" presName="parTxOnlySpace" presStyleCnt="0"/>
      <dgm:spPr/>
    </dgm:pt>
    <dgm:pt modelId="{3AA6330C-943D-EB41-89AD-B2E5B9E37083}" type="pres">
      <dgm:prSet presAssocID="{F1462446-C100-F640-BE01-1220031D3CE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4464AA9E-D954-C244-BBEB-408033A2426E}" type="pres">
      <dgm:prSet presAssocID="{64C43BB4-3FE8-D147-8015-B6BBECCA0E22}" presName="parTxOnlySpace" presStyleCnt="0"/>
      <dgm:spPr/>
    </dgm:pt>
    <dgm:pt modelId="{07FC38A9-9E0B-1343-856A-6A36CD919881}" type="pres">
      <dgm:prSet presAssocID="{5E8023CB-23C6-3847-BBEB-3F9312FA8D84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9E767DBD-75FA-1E43-8BEE-E71EF8D03194}" type="pres">
      <dgm:prSet presAssocID="{4D0B48AA-D30C-614C-907F-58D47FA6CC66}" presName="parTxOnlySpace" presStyleCnt="0"/>
      <dgm:spPr/>
    </dgm:pt>
    <dgm:pt modelId="{DA152B65-37B9-164F-B5D5-FF4CF232090F}" type="pres">
      <dgm:prSet presAssocID="{07B8EA25-A279-D248-A6D3-B3D839CFE77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76620B06-1C44-5847-BD0C-613BD7FE99C9}" srcId="{6E9432B9-7AAF-964C-B5D5-FCFDB02F686D}" destId="{07B8EA25-A279-D248-A6D3-B3D839CFE771}" srcOrd="5" destOrd="0" parTransId="{FC9341BB-E1F9-B54C-B00D-AA20B29702F9}" sibTransId="{B3EF0ED4-4F8A-EC43-A8C3-00EB367BDD31}"/>
    <dgm:cxn modelId="{64C25146-DFE2-7649-9815-5E199EC2F351}" type="presOf" srcId="{6E9432B9-7AAF-964C-B5D5-FCFDB02F686D}" destId="{CD065DFF-09CA-6241-9D17-F72CC47CCF67}" srcOrd="0" destOrd="0" presId="urn:microsoft.com/office/officeart/2005/8/layout/chevron1"/>
    <dgm:cxn modelId="{06696F4B-A2A6-40B2-80C7-4A1509221281}" type="presOf" srcId="{5E8023CB-23C6-3847-BBEB-3F9312FA8D84}" destId="{07FC38A9-9E0B-1343-856A-6A36CD919881}" srcOrd="0" destOrd="0" presId="urn:microsoft.com/office/officeart/2005/8/layout/chevron1"/>
    <dgm:cxn modelId="{234F0154-A880-45A8-BE29-9DDEC31421FE}" type="presOf" srcId="{4D530237-40A8-9B45-B1F0-44FA5DC7F13F}" destId="{2AC534F9-5866-1F4B-9480-418486FBCBA5}" srcOrd="0" destOrd="0" presId="urn:microsoft.com/office/officeart/2005/8/layout/chevron1"/>
    <dgm:cxn modelId="{8B215F8B-28BD-AA4D-9DE0-E5E4E5FBBBDB}" srcId="{6E9432B9-7AAF-964C-B5D5-FCFDB02F686D}" destId="{6D015416-45C1-3B42-80B7-5CA5C2EC6E5F}" srcOrd="2" destOrd="0" parTransId="{F75F8282-6E7B-9F40-8175-172916C5FC39}" sibTransId="{6437C5FF-F778-714F-9CC7-BA9173FEFA81}"/>
    <dgm:cxn modelId="{98FD5DA9-A0EB-46BA-85E8-2F3992541B95}" type="presOf" srcId="{07B8EA25-A279-D248-A6D3-B3D839CFE771}" destId="{DA152B65-37B9-164F-B5D5-FF4CF232090F}" srcOrd="0" destOrd="0" presId="urn:microsoft.com/office/officeart/2005/8/layout/chevron1"/>
    <dgm:cxn modelId="{5F7437B7-C7C1-054A-B05C-EBD097E13294}" srcId="{6E9432B9-7AAF-964C-B5D5-FCFDB02F686D}" destId="{F1462446-C100-F640-BE01-1220031D3CE2}" srcOrd="3" destOrd="0" parTransId="{12A91829-D0B3-5F41-A436-642301B12013}" sibTransId="{64C43BB4-3FE8-D147-8015-B6BBECCA0E22}"/>
    <dgm:cxn modelId="{4BFD0DC3-D130-8748-A53C-D68490EE3427}" srcId="{6E9432B9-7AAF-964C-B5D5-FCFDB02F686D}" destId="{4D530237-40A8-9B45-B1F0-44FA5DC7F13F}" srcOrd="1" destOrd="0" parTransId="{80FCA632-2DE4-D543-912D-7040FE8AD000}" sibTransId="{F8115F88-4952-7F46-BAE7-CB7E4C39E769}"/>
    <dgm:cxn modelId="{66396FC6-36D4-4E75-9858-E82E0ECD4980}" type="presOf" srcId="{F1462446-C100-F640-BE01-1220031D3CE2}" destId="{3AA6330C-943D-EB41-89AD-B2E5B9E37083}" srcOrd="0" destOrd="0" presId="urn:microsoft.com/office/officeart/2005/8/layout/chevron1"/>
    <dgm:cxn modelId="{0298A1C7-0A71-0C41-86FF-2627F7A4E401}" srcId="{6E9432B9-7AAF-964C-B5D5-FCFDB02F686D}" destId="{3C28E632-78CF-C847-BD87-4F63FDAEB76A}" srcOrd="0" destOrd="0" parTransId="{5D4BCFB9-BD60-C44A-9F7B-72F381D97BA3}" sibTransId="{DD429BFC-9991-B44B-9D2A-D422A224C9D5}"/>
    <dgm:cxn modelId="{E8B034E6-46E5-4843-8286-5D373DD5D0F2}" type="presOf" srcId="{3C28E632-78CF-C847-BD87-4F63FDAEB76A}" destId="{2AFDBD5C-6C37-5545-9891-5D47ECCC9010}" srcOrd="0" destOrd="0" presId="urn:microsoft.com/office/officeart/2005/8/layout/chevron1"/>
    <dgm:cxn modelId="{53AB0CF5-7C6D-4EF5-9574-5591747E4D70}" type="presOf" srcId="{6D015416-45C1-3B42-80B7-5CA5C2EC6E5F}" destId="{9233B3EA-E825-2045-ABE5-68D6FD74764D}" srcOrd="0" destOrd="0" presId="urn:microsoft.com/office/officeart/2005/8/layout/chevron1"/>
    <dgm:cxn modelId="{CB58DAFE-4A5F-484D-A531-20ABAFCDF151}" srcId="{6E9432B9-7AAF-964C-B5D5-FCFDB02F686D}" destId="{5E8023CB-23C6-3847-BBEB-3F9312FA8D84}" srcOrd="4" destOrd="0" parTransId="{340CA5ED-99A1-5743-BB6E-A70A7BBEC46C}" sibTransId="{4D0B48AA-D30C-614C-907F-58D47FA6CC66}"/>
    <dgm:cxn modelId="{330EADB3-C26A-480D-85DC-FF0C78048AEB}" type="presParOf" srcId="{CD065DFF-09CA-6241-9D17-F72CC47CCF67}" destId="{2AFDBD5C-6C37-5545-9891-5D47ECCC9010}" srcOrd="0" destOrd="0" presId="urn:microsoft.com/office/officeart/2005/8/layout/chevron1"/>
    <dgm:cxn modelId="{681C9477-AC28-48D4-9915-2388CA8E8E4A}" type="presParOf" srcId="{CD065DFF-09CA-6241-9D17-F72CC47CCF67}" destId="{FC5CA636-E56C-7B43-A50D-177D63F8463C}" srcOrd="1" destOrd="0" presId="urn:microsoft.com/office/officeart/2005/8/layout/chevron1"/>
    <dgm:cxn modelId="{CCEEC4B4-1BFE-46B9-BB9D-4613078B9826}" type="presParOf" srcId="{CD065DFF-09CA-6241-9D17-F72CC47CCF67}" destId="{2AC534F9-5866-1F4B-9480-418486FBCBA5}" srcOrd="2" destOrd="0" presId="urn:microsoft.com/office/officeart/2005/8/layout/chevron1"/>
    <dgm:cxn modelId="{BDD11797-6214-4671-B6E5-79C973B69F38}" type="presParOf" srcId="{CD065DFF-09CA-6241-9D17-F72CC47CCF67}" destId="{B433B691-3BFB-1E40-8179-038C93F4AFEC}" srcOrd="3" destOrd="0" presId="urn:microsoft.com/office/officeart/2005/8/layout/chevron1"/>
    <dgm:cxn modelId="{FFC1195B-9F35-4AEC-A36F-43204FFF51C9}" type="presParOf" srcId="{CD065DFF-09CA-6241-9D17-F72CC47CCF67}" destId="{9233B3EA-E825-2045-ABE5-68D6FD74764D}" srcOrd="4" destOrd="0" presId="urn:microsoft.com/office/officeart/2005/8/layout/chevron1"/>
    <dgm:cxn modelId="{866FC8A0-3388-47EE-869B-C31BD9995712}" type="presParOf" srcId="{CD065DFF-09CA-6241-9D17-F72CC47CCF67}" destId="{E5C6D39E-7D34-E64B-A4AB-A2F175C48DA6}" srcOrd="5" destOrd="0" presId="urn:microsoft.com/office/officeart/2005/8/layout/chevron1"/>
    <dgm:cxn modelId="{DD8D0EE5-890E-4667-B82F-DC434EF0BDD9}" type="presParOf" srcId="{CD065DFF-09CA-6241-9D17-F72CC47CCF67}" destId="{3AA6330C-943D-EB41-89AD-B2E5B9E37083}" srcOrd="6" destOrd="0" presId="urn:microsoft.com/office/officeart/2005/8/layout/chevron1"/>
    <dgm:cxn modelId="{87934F20-F751-4EEF-9475-E2DDF7AA5DEC}" type="presParOf" srcId="{CD065DFF-09CA-6241-9D17-F72CC47CCF67}" destId="{4464AA9E-D954-C244-BBEB-408033A2426E}" srcOrd="7" destOrd="0" presId="urn:microsoft.com/office/officeart/2005/8/layout/chevron1"/>
    <dgm:cxn modelId="{72E41552-39B1-473F-8E6C-4509F6CF9864}" type="presParOf" srcId="{CD065DFF-09CA-6241-9D17-F72CC47CCF67}" destId="{07FC38A9-9E0B-1343-856A-6A36CD919881}" srcOrd="8" destOrd="0" presId="urn:microsoft.com/office/officeart/2005/8/layout/chevron1"/>
    <dgm:cxn modelId="{541998E5-6A72-49C0-9745-F0E8E1075A44}" type="presParOf" srcId="{CD065DFF-09CA-6241-9D17-F72CC47CCF67}" destId="{9E767DBD-75FA-1E43-8BEE-E71EF8D03194}" srcOrd="9" destOrd="0" presId="urn:microsoft.com/office/officeart/2005/8/layout/chevron1"/>
    <dgm:cxn modelId="{796CCDEA-A0B8-4873-9AE4-2591738E0DC9}" type="presParOf" srcId="{CD065DFF-09CA-6241-9D17-F72CC47CCF67}" destId="{DA152B65-37B9-164F-B5D5-FF4CF232090F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Timeline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Time constraint to conduct the QA in the allocated windows.</a:t>
          </a:r>
          <a:endParaRPr lang="en-US">
            <a:latin typeface="Montserrat" pitchFamily="2" charset="77"/>
          </a:endParaRP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PRMS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7A9058EC-CF38-9F4E-8D77-87F1B158150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To change a result type/level, it was necessary to unsubmit and re-enter a new result. For IDTs: this was time consuming and did not allow for getting approval of partners in a timely manner. For QA assessors: it was hard to check if the initial result was deleted, risk of duplications.</a:t>
          </a:r>
        </a:p>
      </dgm:t>
    </dgm:pt>
    <dgm:pt modelId="{0DAFE2D8-87F2-E04C-8057-04821C5109D2}" type="parTrans" cxnId="{7396E1EC-F3EF-D14E-AE5E-7D55D7DD85CA}">
      <dgm:prSet/>
      <dgm:spPr/>
      <dgm:t>
        <a:bodyPr/>
        <a:lstStyle/>
        <a:p>
          <a:endParaRPr lang="en-US"/>
        </a:p>
      </dgm:t>
    </dgm:pt>
    <dgm:pt modelId="{75A29CB4-0161-B14E-B96F-51F44E44C26B}" type="sibTrans" cxnId="{7396E1EC-F3EF-D14E-AE5E-7D55D7DD85CA}">
      <dgm:prSet/>
      <dgm:spPr/>
      <dgm:t>
        <a:bodyPr/>
        <a:lstStyle/>
        <a:p>
          <a:endParaRPr lang="en-US"/>
        </a:p>
      </dgm:t>
    </dgm:pt>
    <dgm:pt modelId="{74817BAD-30AE-A546-9661-31B40D40D50D}">
      <dgm:prSet phldrT="[Text]"/>
      <dgm:spPr/>
      <dgm:t>
        <a:bodyPr/>
        <a:lstStyle/>
        <a:p>
          <a:r>
            <a:rPr lang="en-US">
              <a:latin typeface="Montserrat"/>
            </a:rPr>
            <a:t>Difficulties in spotting duplications</a:t>
          </a:r>
        </a:p>
      </dgm:t>
    </dgm:pt>
    <dgm:pt modelId="{E072B618-C52A-FF40-87FF-F0150F3ADA8E}" type="parTrans" cxnId="{22FE3635-3E62-2942-8DCC-E2439DDF4AE6}">
      <dgm:prSet/>
      <dgm:spPr/>
      <dgm:t>
        <a:bodyPr/>
        <a:lstStyle/>
        <a:p>
          <a:endParaRPr lang="en-US"/>
        </a:p>
      </dgm:t>
    </dgm:pt>
    <dgm:pt modelId="{B6EF5EBD-B930-B44B-8FC2-038C727E5A70}" type="sibTrans" cxnId="{22FE3635-3E62-2942-8DCC-E2439DDF4AE6}">
      <dgm:prSet/>
      <dgm:spPr/>
      <dgm:t>
        <a:bodyPr/>
        <a:lstStyle/>
        <a:p>
          <a:endParaRPr lang="en-US"/>
        </a:p>
      </dgm:t>
    </dgm:pt>
    <dgm:pt modelId="{D241FA6E-F8F4-D145-ADB8-46C8EDB69224}">
      <dgm:prSet phldrT="[Text]"/>
      <dgm:spPr/>
      <dgm:t>
        <a:bodyPr/>
        <a:lstStyle/>
        <a:p>
          <a:r>
            <a:rPr lang="en-US">
              <a:latin typeface="Montserrat"/>
            </a:rPr>
            <a:t>Other technicalities</a:t>
          </a:r>
        </a:p>
      </dgm:t>
    </dgm:pt>
    <dgm:pt modelId="{23B70134-D18C-3A48-B196-0DF33FAA662F}" type="parTrans" cxnId="{64A2269D-D68E-B64B-BB1E-9762FDD8897A}">
      <dgm:prSet/>
      <dgm:spPr/>
      <dgm:t>
        <a:bodyPr/>
        <a:lstStyle/>
        <a:p>
          <a:endParaRPr lang="en-US"/>
        </a:p>
      </dgm:t>
    </dgm:pt>
    <dgm:pt modelId="{92C1D231-2EA8-0E43-B91E-BC32344418F9}" type="sibTrans" cxnId="{64A2269D-D68E-B64B-BB1E-9762FDD8897A}">
      <dgm:prSet/>
      <dgm:spPr/>
      <dgm:t>
        <a:bodyPr/>
        <a:lstStyle/>
        <a:p>
          <a:endParaRPr lang="en-US"/>
        </a:p>
      </dgm:t>
    </dgm:pt>
    <dgm:pt modelId="{86FDDAA8-10DD-9848-8584-3EE3257EAB06}">
      <dgm:prSet phldrT="[Text]"/>
      <dgm:spPr/>
      <dgm:t>
        <a:bodyPr/>
        <a:lstStyle/>
        <a:p>
          <a:r>
            <a:rPr lang="en-US">
              <a:latin typeface="Montserrat"/>
            </a:rPr>
            <a:t>Geographic scope was reported in an inconsistent way, listing (or not) regions/countries</a:t>
          </a:r>
        </a:p>
      </dgm:t>
    </dgm:pt>
    <dgm:pt modelId="{082B48E2-75A2-0447-860E-2CAFB27C82DC}" type="parTrans" cxnId="{58F87B86-1023-8546-80BE-ACB103318DA0}">
      <dgm:prSet/>
      <dgm:spPr/>
      <dgm:t>
        <a:bodyPr/>
        <a:lstStyle/>
        <a:p>
          <a:endParaRPr lang="en-US"/>
        </a:p>
      </dgm:t>
    </dgm:pt>
    <dgm:pt modelId="{F692F395-C223-D842-85D2-445E9DDECDE7}" type="sibTrans" cxnId="{58F87B86-1023-8546-80BE-ACB103318DA0}">
      <dgm:prSet/>
      <dgm:spPr/>
      <dgm:t>
        <a:bodyPr/>
        <a:lstStyle/>
        <a:p>
          <a:endParaRPr lang="en-US"/>
        </a:p>
      </dgm:t>
    </dgm:pt>
    <dgm:pt modelId="{D6A1C884-84F7-9E4D-B205-6F9F5BEF9FFC}">
      <dgm:prSet/>
      <dgm:spPr/>
      <dgm:t>
        <a:bodyPr/>
        <a:lstStyle/>
        <a:p>
          <a:pPr rtl="0"/>
          <a:r>
            <a:rPr lang="en-US">
              <a:latin typeface="Montserrat"/>
            </a:rPr>
            <a:t>Limited QA of </a:t>
          </a:r>
          <a:r>
            <a:rPr lang="en-US" err="1">
              <a:latin typeface="Montserrat"/>
            </a:rPr>
            <a:t>ToCs</a:t>
          </a:r>
          <a:r>
            <a:rPr lang="en-US">
              <a:latin typeface="Montserrat"/>
            </a:rPr>
            <a:t>: sometimes, Initiatives just put the number of outcomes and the meaning was unclear to assessors.</a:t>
          </a:r>
        </a:p>
      </dgm:t>
    </dgm:pt>
    <dgm:pt modelId="{49DF850D-4A42-624A-A1D7-6A10057FBA1E}" type="parTrans" cxnId="{ECAC426A-EDF3-6C4D-88DA-8F59CD31341B}">
      <dgm:prSet/>
      <dgm:spPr/>
      <dgm:t>
        <a:bodyPr/>
        <a:lstStyle/>
        <a:p>
          <a:endParaRPr lang="en-US"/>
        </a:p>
      </dgm:t>
    </dgm:pt>
    <dgm:pt modelId="{22CA6049-E625-5F44-B146-2FD09AA96697}" type="sibTrans" cxnId="{ECAC426A-EDF3-6C4D-88DA-8F59CD31341B}">
      <dgm:prSet/>
      <dgm:spPr/>
      <dgm:t>
        <a:bodyPr/>
        <a:lstStyle/>
        <a:p>
          <a:endParaRPr lang="en-US"/>
        </a:p>
      </dgm:t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84645129-CF97-7345-AD98-A997B90948E5}" type="pres">
      <dgm:prSet presAssocID="{8DE3F7BD-4EEF-D84C-893B-DB88DA584C8E}" presName="space" presStyleCnt="0"/>
      <dgm:spPr/>
    </dgm:pt>
    <dgm:pt modelId="{9B0D7A13-EEDA-AE47-9F09-0D6AFCD4EC48}" type="pres">
      <dgm:prSet presAssocID="{D241FA6E-F8F4-D145-ADB8-46C8EDB69224}" presName="composite" presStyleCnt="0"/>
      <dgm:spPr/>
    </dgm:pt>
    <dgm:pt modelId="{9094EE29-0FCF-844A-B6AD-7752D3476534}" type="pres">
      <dgm:prSet presAssocID="{D241FA6E-F8F4-D145-ADB8-46C8EDB6922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EAE8D91-1584-6348-ABF1-C305B899E6A1}" type="pres">
      <dgm:prSet presAssocID="{D241FA6E-F8F4-D145-ADB8-46C8EDB6922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D470440F-E506-1F4A-A5A6-137CA71319C4}" type="presOf" srcId="{D6A1C884-84F7-9E4D-B205-6F9F5BEF9FFC}" destId="{2EAE8D91-1584-6348-ABF1-C305B899E6A1}" srcOrd="0" destOrd="1" presId="urn:microsoft.com/office/officeart/2005/8/layout/hList1"/>
    <dgm:cxn modelId="{22FE3635-3E62-2942-8DCC-E2439DDF4AE6}" srcId="{2388990C-E565-3043-A336-4C9AD8BA2402}" destId="{74817BAD-30AE-A546-9661-31B40D40D50D}" srcOrd="1" destOrd="0" parTransId="{E072B618-C52A-FF40-87FF-F0150F3ADA8E}" sibTransId="{B6EF5EBD-B930-B44B-8FC2-038C727E5A70}"/>
    <dgm:cxn modelId="{904B4E68-2A36-AC4B-82F1-53964A0F8688}" type="presOf" srcId="{7A9058EC-CF38-9F4E-8D77-87F1B158150A}" destId="{8CB4A332-1D37-0A45-8641-D6748AADCD16}" srcOrd="0" destOrd="0" presId="urn:microsoft.com/office/officeart/2005/8/layout/hList1"/>
    <dgm:cxn modelId="{ECAC426A-EDF3-6C4D-88DA-8F59CD31341B}" srcId="{D241FA6E-F8F4-D145-ADB8-46C8EDB69224}" destId="{D6A1C884-84F7-9E4D-B205-6F9F5BEF9FFC}" srcOrd="1" destOrd="0" parTransId="{49DF850D-4A42-624A-A1D7-6A10057FBA1E}" sibTransId="{22CA6049-E625-5F44-B146-2FD09AA96697}"/>
    <dgm:cxn modelId="{459C1E4C-BE32-204E-B58D-C2BF096D03E8}" type="presOf" srcId="{10C3F5BA-FDF2-8F44-874D-2FAE739AB7FA}" destId="{FE09FAB1-168F-9940-9288-786505A5DC6E}" srcOrd="0" destOrd="0" presId="urn:microsoft.com/office/officeart/2005/8/layout/hList1"/>
    <dgm:cxn modelId="{A1C0084D-C4BB-BD4F-AFA0-BD3B0AD6DD2A}" type="presOf" srcId="{74817BAD-30AE-A546-9661-31B40D40D50D}" destId="{8CB4A332-1D37-0A45-8641-D6748AADCD16}" srcOrd="0" destOrd="1" presId="urn:microsoft.com/office/officeart/2005/8/layout/hList1"/>
    <dgm:cxn modelId="{91313E4E-6A85-6541-98FE-5016628A545F}" type="presOf" srcId="{D241FA6E-F8F4-D145-ADB8-46C8EDB69224}" destId="{9094EE29-0FCF-844A-B6AD-7752D3476534}" srcOrd="0" destOrd="0" presId="urn:microsoft.com/office/officeart/2005/8/layout/hList1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58F87B86-1023-8546-80BE-ACB103318DA0}" srcId="{D241FA6E-F8F4-D145-ADB8-46C8EDB69224}" destId="{86FDDAA8-10DD-9848-8584-3EE3257EAB06}" srcOrd="0" destOrd="0" parTransId="{082B48E2-75A2-0447-860E-2CAFB27C82DC}" sibTransId="{F692F395-C223-D842-85D2-445E9DDECDE7}"/>
    <dgm:cxn modelId="{6450048E-39F3-BF42-92CE-80B70925BE01}" type="presOf" srcId="{86FDDAA8-10DD-9848-8584-3EE3257EAB06}" destId="{2EAE8D91-1584-6348-ABF1-C305B899E6A1}" srcOrd="0" destOrd="0" presId="urn:microsoft.com/office/officeart/2005/8/layout/hList1"/>
    <dgm:cxn modelId="{67524493-C4BF-7C48-A04D-B992121D0174}" type="presOf" srcId="{C1ADA154-F532-0F43-B5C4-A9F8D3858686}" destId="{3769226C-89A4-1646-9725-3AA10D5A145A}" srcOrd="0" destOrd="0" presId="urn:microsoft.com/office/officeart/2005/8/layout/hList1"/>
    <dgm:cxn modelId="{64A2269D-D68E-B64B-BB1E-9762FDD8897A}" srcId="{10C3F5BA-FDF2-8F44-874D-2FAE739AB7FA}" destId="{D241FA6E-F8F4-D145-ADB8-46C8EDB69224}" srcOrd="2" destOrd="0" parTransId="{23B70134-D18C-3A48-B196-0DF33FAA662F}" sibTransId="{92C1D231-2EA8-0E43-B91E-BC32344418F9}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3F5CEACC-A20D-494A-AFEA-0D9163957A76}" type="presOf" srcId="{2388990C-E565-3043-A336-4C9AD8BA2402}" destId="{BCBA7220-D258-CB4D-8693-C36CB5470E80}" srcOrd="0" destOrd="0" presId="urn:microsoft.com/office/officeart/2005/8/layout/hList1"/>
    <dgm:cxn modelId="{7396E1EC-F3EF-D14E-AE5E-7D55D7DD85CA}" srcId="{2388990C-E565-3043-A336-4C9AD8BA2402}" destId="{7A9058EC-CF38-9F4E-8D77-87F1B158150A}" srcOrd="0" destOrd="0" parTransId="{0DAFE2D8-87F2-E04C-8057-04821C5109D2}" sibTransId="{75A29CB4-0161-B14E-B96F-51F44E44C26B}"/>
    <dgm:cxn modelId="{DCF3B5F3-CC6D-2C4D-853B-3ACEFCE182F6}" type="presOf" srcId="{AEC55402-4F83-3540-B9CE-167C812FFF24}" destId="{18565DE7-E353-1F4E-AA23-BC76F19757A9}" srcOrd="0" destOrd="0" presId="urn:microsoft.com/office/officeart/2005/8/layout/hList1"/>
    <dgm:cxn modelId="{42C6FE52-CE6D-074B-9F08-09A43B2F0545}" type="presParOf" srcId="{FE09FAB1-168F-9940-9288-786505A5DC6E}" destId="{775D6C81-25F2-144E-9779-91573651C75F}" srcOrd="0" destOrd="0" presId="urn:microsoft.com/office/officeart/2005/8/layout/hList1"/>
    <dgm:cxn modelId="{83BE2675-08F3-3946-8C4E-D3616ED8B753}" type="presParOf" srcId="{775D6C81-25F2-144E-9779-91573651C75F}" destId="{18565DE7-E353-1F4E-AA23-BC76F19757A9}" srcOrd="0" destOrd="0" presId="urn:microsoft.com/office/officeart/2005/8/layout/hList1"/>
    <dgm:cxn modelId="{1AA82330-EE1F-4443-9422-F34482B1DC97}" type="presParOf" srcId="{775D6C81-25F2-144E-9779-91573651C75F}" destId="{3769226C-89A4-1646-9725-3AA10D5A145A}" srcOrd="1" destOrd="0" presId="urn:microsoft.com/office/officeart/2005/8/layout/hList1"/>
    <dgm:cxn modelId="{7855CBEC-4408-5445-92E6-D4C71EDA6A45}" type="presParOf" srcId="{FE09FAB1-168F-9940-9288-786505A5DC6E}" destId="{64D78694-D6EF-0545-9BF7-97D32002AF74}" srcOrd="1" destOrd="0" presId="urn:microsoft.com/office/officeart/2005/8/layout/hList1"/>
    <dgm:cxn modelId="{0F90B7B6-0A2D-D941-B180-782A15926F38}" type="presParOf" srcId="{FE09FAB1-168F-9940-9288-786505A5DC6E}" destId="{039440EC-2495-BB4D-AE45-4DE35DC54AD2}" srcOrd="2" destOrd="0" presId="urn:microsoft.com/office/officeart/2005/8/layout/hList1"/>
    <dgm:cxn modelId="{F431F9D7-0D49-B74C-AA24-9690B25011FF}" type="presParOf" srcId="{039440EC-2495-BB4D-AE45-4DE35DC54AD2}" destId="{BCBA7220-D258-CB4D-8693-C36CB5470E80}" srcOrd="0" destOrd="0" presId="urn:microsoft.com/office/officeart/2005/8/layout/hList1"/>
    <dgm:cxn modelId="{4E4BA2FF-7395-CA4A-96F4-DFABDDA93959}" type="presParOf" srcId="{039440EC-2495-BB4D-AE45-4DE35DC54AD2}" destId="{8CB4A332-1D37-0A45-8641-D6748AADCD16}" srcOrd="1" destOrd="0" presId="urn:microsoft.com/office/officeart/2005/8/layout/hList1"/>
    <dgm:cxn modelId="{B5874258-951A-5C4A-A94D-74322323798B}" type="presParOf" srcId="{FE09FAB1-168F-9940-9288-786505A5DC6E}" destId="{84645129-CF97-7345-AD98-A997B90948E5}" srcOrd="3" destOrd="0" presId="urn:microsoft.com/office/officeart/2005/8/layout/hList1"/>
    <dgm:cxn modelId="{A690550F-0BE7-764C-873C-E5543BB3BBE2}" type="presParOf" srcId="{FE09FAB1-168F-9940-9288-786505A5DC6E}" destId="{9B0D7A13-EEDA-AE47-9F09-0D6AFCD4EC48}" srcOrd="4" destOrd="0" presId="urn:microsoft.com/office/officeart/2005/8/layout/hList1"/>
    <dgm:cxn modelId="{4EC84DBE-646D-BA46-8D7F-93140DA886A2}" type="presParOf" srcId="{9B0D7A13-EEDA-AE47-9F09-0D6AFCD4EC48}" destId="{9094EE29-0FCF-844A-B6AD-7752D3476534}" srcOrd="0" destOrd="0" presId="urn:microsoft.com/office/officeart/2005/8/layout/hList1"/>
    <dgm:cxn modelId="{9F5792B5-6CB6-7247-B5FB-893684B89A5F}" type="presParOf" srcId="{9B0D7A13-EEDA-AE47-9F09-0D6AFCD4EC48}" destId="{2EAE8D91-1584-6348-ABF1-C305B899E6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Timeline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/>
      <dgm:spPr/>
      <dgm:t>
        <a:bodyPr/>
        <a:lstStyle/>
        <a:p>
          <a:pPr rtl="0"/>
          <a:r>
            <a:rPr lang="en-US" b="0" i="0">
              <a:latin typeface="Montserrat"/>
            </a:rPr>
            <a:t>Introduction of a preliminary QA batch in October/November, to reduce the final workload and introduce/experiment with the QA on a quarterly basis.</a:t>
          </a:r>
          <a:endParaRPr lang="en-US">
            <a:latin typeface="Montserrat"/>
          </a:endParaRP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PRMS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7A9058EC-CF38-9F4E-8D77-87F1B158150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Possibility to change result type/level without re-entering the full result.</a:t>
          </a:r>
        </a:p>
      </dgm:t>
    </dgm:pt>
    <dgm:pt modelId="{0DAFE2D8-87F2-E04C-8057-04821C5109D2}" type="parTrans" cxnId="{7396E1EC-F3EF-D14E-AE5E-7D55D7DD85CA}">
      <dgm:prSet/>
      <dgm:spPr/>
      <dgm:t>
        <a:bodyPr/>
        <a:lstStyle/>
        <a:p>
          <a:endParaRPr lang="en-US"/>
        </a:p>
      </dgm:t>
    </dgm:pt>
    <dgm:pt modelId="{75A29CB4-0161-B14E-B96F-51F44E44C26B}" type="sibTrans" cxnId="{7396E1EC-F3EF-D14E-AE5E-7D55D7DD85CA}">
      <dgm:prSet/>
      <dgm:spPr/>
      <dgm:t>
        <a:bodyPr/>
        <a:lstStyle/>
        <a:p>
          <a:endParaRPr lang="en-US"/>
        </a:p>
      </dgm:t>
    </dgm:pt>
    <dgm:pt modelId="{74817BAD-30AE-A546-9661-31B40D40D50D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QA Platform fully embedded in the PRMS.</a:t>
          </a:r>
        </a:p>
      </dgm:t>
    </dgm:pt>
    <dgm:pt modelId="{E072B618-C52A-FF40-87FF-F0150F3ADA8E}" type="parTrans" cxnId="{22FE3635-3E62-2942-8DCC-E2439DDF4AE6}">
      <dgm:prSet/>
      <dgm:spPr/>
      <dgm:t>
        <a:bodyPr/>
        <a:lstStyle/>
        <a:p>
          <a:endParaRPr lang="en-US"/>
        </a:p>
      </dgm:t>
    </dgm:pt>
    <dgm:pt modelId="{B6EF5EBD-B930-B44B-8FC2-038C727E5A70}" type="sibTrans" cxnId="{22FE3635-3E62-2942-8DCC-E2439DDF4AE6}">
      <dgm:prSet/>
      <dgm:spPr/>
      <dgm:t>
        <a:bodyPr/>
        <a:lstStyle/>
        <a:p>
          <a:endParaRPr lang="en-US"/>
        </a:p>
      </dgm:t>
    </dgm:pt>
    <dgm:pt modelId="{D241FA6E-F8F4-D145-ADB8-46C8EDB69224}">
      <dgm:prSet phldrT="[Text]"/>
      <dgm:spPr/>
      <dgm:t>
        <a:bodyPr/>
        <a:lstStyle/>
        <a:p>
          <a:r>
            <a:rPr lang="en-US">
              <a:latin typeface="Montserrat"/>
            </a:rPr>
            <a:t>Other Technicalities</a:t>
          </a:r>
        </a:p>
      </dgm:t>
    </dgm:pt>
    <dgm:pt modelId="{23B70134-D18C-3A48-B196-0DF33FAA662F}" type="parTrans" cxnId="{64A2269D-D68E-B64B-BB1E-9762FDD8897A}">
      <dgm:prSet/>
      <dgm:spPr/>
      <dgm:t>
        <a:bodyPr/>
        <a:lstStyle/>
        <a:p>
          <a:endParaRPr lang="en-US"/>
        </a:p>
      </dgm:t>
    </dgm:pt>
    <dgm:pt modelId="{92C1D231-2EA8-0E43-B91E-BC32344418F9}" type="sibTrans" cxnId="{64A2269D-D68E-B64B-BB1E-9762FDD8897A}">
      <dgm:prSet/>
      <dgm:spPr/>
      <dgm:t>
        <a:bodyPr/>
        <a:lstStyle/>
        <a:p>
          <a:endParaRPr lang="en-US"/>
        </a:p>
      </dgm:t>
    </dgm:pt>
    <dgm:pt modelId="{86FDDAA8-10DD-9848-8584-3EE3257EAB06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Improve functionalities of the Platform for the second round, e.g., to have a button that indicates nothing to address for the third party. </a:t>
          </a:r>
        </a:p>
      </dgm:t>
    </dgm:pt>
    <dgm:pt modelId="{082B48E2-75A2-0447-860E-2CAFB27C82DC}" type="parTrans" cxnId="{58F87B86-1023-8546-80BE-ACB103318DA0}">
      <dgm:prSet/>
      <dgm:spPr/>
      <dgm:t>
        <a:bodyPr/>
        <a:lstStyle/>
        <a:p>
          <a:endParaRPr lang="en-US"/>
        </a:p>
      </dgm:t>
    </dgm:pt>
    <dgm:pt modelId="{F692F395-C223-D842-85D2-445E9DDECDE7}" type="sibTrans" cxnId="{58F87B86-1023-8546-80BE-ACB103318DA0}">
      <dgm:prSet/>
      <dgm:spPr/>
      <dgm:t>
        <a:bodyPr/>
        <a:lstStyle/>
        <a:p>
          <a:endParaRPr lang="en-US"/>
        </a:p>
      </dgm:t>
    </dgm:pt>
    <dgm:pt modelId="{F2BF56E3-E5B5-C845-9E1F-7E47B17163D6}">
      <dgm:prSet/>
      <dgm:spPr/>
      <dgm:t>
        <a:bodyPr/>
        <a:lstStyle/>
        <a:p>
          <a:pPr rtl="0"/>
          <a:r>
            <a:rPr lang="en-US">
              <a:latin typeface="Montserrat"/>
            </a:rPr>
            <a:t>Avoiding two people assessing the same result at the same time. </a:t>
          </a:r>
        </a:p>
      </dgm:t>
    </dgm:pt>
    <dgm:pt modelId="{469B3692-C3F5-924D-9874-72D58EF88516}" type="parTrans" cxnId="{59818C8C-F803-F146-8B67-F89D02BD9D87}">
      <dgm:prSet/>
      <dgm:spPr/>
      <dgm:t>
        <a:bodyPr/>
        <a:lstStyle/>
        <a:p>
          <a:endParaRPr lang="en-US"/>
        </a:p>
      </dgm:t>
    </dgm:pt>
    <dgm:pt modelId="{EE490284-102D-664A-9301-9B44D9C3AB55}" type="sibTrans" cxnId="{59818C8C-F803-F146-8B67-F89D02BD9D87}">
      <dgm:prSet/>
      <dgm:spPr/>
      <dgm:t>
        <a:bodyPr/>
        <a:lstStyle/>
        <a:p>
          <a:endParaRPr lang="en-US"/>
        </a:p>
      </dgm:t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84645129-CF97-7345-AD98-A997B90948E5}" type="pres">
      <dgm:prSet presAssocID="{8DE3F7BD-4EEF-D84C-893B-DB88DA584C8E}" presName="space" presStyleCnt="0"/>
      <dgm:spPr/>
    </dgm:pt>
    <dgm:pt modelId="{9B0D7A13-EEDA-AE47-9F09-0D6AFCD4EC48}" type="pres">
      <dgm:prSet presAssocID="{D241FA6E-F8F4-D145-ADB8-46C8EDB69224}" presName="composite" presStyleCnt="0"/>
      <dgm:spPr/>
    </dgm:pt>
    <dgm:pt modelId="{9094EE29-0FCF-844A-B6AD-7752D3476534}" type="pres">
      <dgm:prSet presAssocID="{D241FA6E-F8F4-D145-ADB8-46C8EDB6922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EAE8D91-1584-6348-ABF1-C305B899E6A1}" type="pres">
      <dgm:prSet presAssocID="{D241FA6E-F8F4-D145-ADB8-46C8EDB6922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22FE3635-3E62-2942-8DCC-E2439DDF4AE6}" srcId="{2388990C-E565-3043-A336-4C9AD8BA2402}" destId="{74817BAD-30AE-A546-9661-31B40D40D50D}" srcOrd="1" destOrd="0" parTransId="{E072B618-C52A-FF40-87FF-F0150F3ADA8E}" sibTransId="{B6EF5EBD-B930-B44B-8FC2-038C727E5A70}"/>
    <dgm:cxn modelId="{63F3D635-8A60-D34C-AD4F-4AEA69515B0A}" type="presOf" srcId="{AEC55402-4F83-3540-B9CE-167C812FFF24}" destId="{18565DE7-E353-1F4E-AA23-BC76F19757A9}" srcOrd="0" destOrd="0" presId="urn:microsoft.com/office/officeart/2005/8/layout/hList1"/>
    <dgm:cxn modelId="{9798556D-02DA-D348-A28B-C156E4D8AE14}" type="presOf" srcId="{7A9058EC-CF38-9F4E-8D77-87F1B158150A}" destId="{8CB4A332-1D37-0A45-8641-D6748AADCD16}" srcOrd="0" destOrd="0" presId="urn:microsoft.com/office/officeart/2005/8/layout/hList1"/>
    <dgm:cxn modelId="{0493CC4E-7036-D84A-B805-EC5E1A136A5B}" type="presOf" srcId="{C1ADA154-F532-0F43-B5C4-A9F8D3858686}" destId="{3769226C-89A4-1646-9725-3AA10D5A145A}" srcOrd="0" destOrd="0" presId="urn:microsoft.com/office/officeart/2005/8/layout/hList1"/>
    <dgm:cxn modelId="{B0F06A72-03CE-9F46-BCBA-8A79E559C4A8}" type="presOf" srcId="{F2BF56E3-E5B5-C845-9E1F-7E47B17163D6}" destId="{2EAE8D91-1584-6348-ABF1-C305B899E6A1}" srcOrd="0" destOrd="1" presId="urn:microsoft.com/office/officeart/2005/8/layout/hList1"/>
    <dgm:cxn modelId="{87DD2678-6EFC-044C-BAEE-69BA8B6DA96D}" type="presOf" srcId="{2388990C-E565-3043-A336-4C9AD8BA2402}" destId="{BCBA7220-D258-CB4D-8693-C36CB5470E80}" srcOrd="0" destOrd="0" presId="urn:microsoft.com/office/officeart/2005/8/layout/hList1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58F87B86-1023-8546-80BE-ACB103318DA0}" srcId="{D241FA6E-F8F4-D145-ADB8-46C8EDB69224}" destId="{86FDDAA8-10DD-9848-8584-3EE3257EAB06}" srcOrd="0" destOrd="0" parTransId="{082B48E2-75A2-0447-860E-2CAFB27C82DC}" sibTransId="{F692F395-C223-D842-85D2-445E9DDECDE7}"/>
    <dgm:cxn modelId="{59818C8C-F803-F146-8B67-F89D02BD9D87}" srcId="{D241FA6E-F8F4-D145-ADB8-46C8EDB69224}" destId="{F2BF56E3-E5B5-C845-9E1F-7E47B17163D6}" srcOrd="1" destOrd="0" parTransId="{469B3692-C3F5-924D-9874-72D58EF88516}" sibTransId="{EE490284-102D-664A-9301-9B44D9C3AB55}"/>
    <dgm:cxn modelId="{64A2269D-D68E-B64B-BB1E-9762FDD8897A}" srcId="{10C3F5BA-FDF2-8F44-874D-2FAE739AB7FA}" destId="{D241FA6E-F8F4-D145-ADB8-46C8EDB69224}" srcOrd="2" destOrd="0" parTransId="{23B70134-D18C-3A48-B196-0DF33FAA662F}" sibTransId="{92C1D231-2EA8-0E43-B91E-BC32344418F9}"/>
    <dgm:cxn modelId="{EFCD5E9E-6FA7-D842-B453-82177DF8338C}" type="presOf" srcId="{10C3F5BA-FDF2-8F44-874D-2FAE739AB7FA}" destId="{FE09FAB1-168F-9940-9288-786505A5DC6E}" srcOrd="0" destOrd="0" presId="urn:microsoft.com/office/officeart/2005/8/layout/hList1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369106D5-1E47-B24A-9416-60B6EA1A0EA9}" type="presOf" srcId="{86FDDAA8-10DD-9848-8584-3EE3257EAB06}" destId="{2EAE8D91-1584-6348-ABF1-C305B899E6A1}" srcOrd="0" destOrd="0" presId="urn:microsoft.com/office/officeart/2005/8/layout/hList1"/>
    <dgm:cxn modelId="{0532DFD5-4255-144B-88E2-F52A9997FDED}" type="presOf" srcId="{74817BAD-30AE-A546-9661-31B40D40D50D}" destId="{8CB4A332-1D37-0A45-8641-D6748AADCD16}" srcOrd="0" destOrd="1" presId="urn:microsoft.com/office/officeart/2005/8/layout/hList1"/>
    <dgm:cxn modelId="{7396E1EC-F3EF-D14E-AE5E-7D55D7DD85CA}" srcId="{2388990C-E565-3043-A336-4C9AD8BA2402}" destId="{7A9058EC-CF38-9F4E-8D77-87F1B158150A}" srcOrd="0" destOrd="0" parTransId="{0DAFE2D8-87F2-E04C-8057-04821C5109D2}" sibTransId="{75A29CB4-0161-B14E-B96F-51F44E44C26B}"/>
    <dgm:cxn modelId="{91E02AF5-159F-0B46-B885-667E52678C01}" type="presOf" srcId="{D241FA6E-F8F4-D145-ADB8-46C8EDB69224}" destId="{9094EE29-0FCF-844A-B6AD-7752D3476534}" srcOrd="0" destOrd="0" presId="urn:microsoft.com/office/officeart/2005/8/layout/hList1"/>
    <dgm:cxn modelId="{00ED91A0-DBE2-314A-BA77-1AD48E63D8C8}" type="presParOf" srcId="{FE09FAB1-168F-9940-9288-786505A5DC6E}" destId="{775D6C81-25F2-144E-9779-91573651C75F}" srcOrd="0" destOrd="0" presId="urn:microsoft.com/office/officeart/2005/8/layout/hList1"/>
    <dgm:cxn modelId="{68E7C309-472D-3749-829F-F86936F66713}" type="presParOf" srcId="{775D6C81-25F2-144E-9779-91573651C75F}" destId="{18565DE7-E353-1F4E-AA23-BC76F19757A9}" srcOrd="0" destOrd="0" presId="urn:microsoft.com/office/officeart/2005/8/layout/hList1"/>
    <dgm:cxn modelId="{5E85B88D-5992-F247-8B71-B477C398978C}" type="presParOf" srcId="{775D6C81-25F2-144E-9779-91573651C75F}" destId="{3769226C-89A4-1646-9725-3AA10D5A145A}" srcOrd="1" destOrd="0" presId="urn:microsoft.com/office/officeart/2005/8/layout/hList1"/>
    <dgm:cxn modelId="{9F6C4502-9253-F54B-94B6-99285380D933}" type="presParOf" srcId="{FE09FAB1-168F-9940-9288-786505A5DC6E}" destId="{64D78694-D6EF-0545-9BF7-97D32002AF74}" srcOrd="1" destOrd="0" presId="urn:microsoft.com/office/officeart/2005/8/layout/hList1"/>
    <dgm:cxn modelId="{17DC62ED-6143-8E43-B697-508F35D6B73E}" type="presParOf" srcId="{FE09FAB1-168F-9940-9288-786505A5DC6E}" destId="{039440EC-2495-BB4D-AE45-4DE35DC54AD2}" srcOrd="2" destOrd="0" presId="urn:microsoft.com/office/officeart/2005/8/layout/hList1"/>
    <dgm:cxn modelId="{631FE453-5079-3D45-BFDB-38B0F81434F0}" type="presParOf" srcId="{039440EC-2495-BB4D-AE45-4DE35DC54AD2}" destId="{BCBA7220-D258-CB4D-8693-C36CB5470E80}" srcOrd="0" destOrd="0" presId="urn:microsoft.com/office/officeart/2005/8/layout/hList1"/>
    <dgm:cxn modelId="{BF845785-AFE4-2442-A266-1968E801A930}" type="presParOf" srcId="{039440EC-2495-BB4D-AE45-4DE35DC54AD2}" destId="{8CB4A332-1D37-0A45-8641-D6748AADCD16}" srcOrd="1" destOrd="0" presId="urn:microsoft.com/office/officeart/2005/8/layout/hList1"/>
    <dgm:cxn modelId="{96122360-C9AE-304A-9D95-B0A3B2D5D58D}" type="presParOf" srcId="{FE09FAB1-168F-9940-9288-786505A5DC6E}" destId="{84645129-CF97-7345-AD98-A997B90948E5}" srcOrd="3" destOrd="0" presId="urn:microsoft.com/office/officeart/2005/8/layout/hList1"/>
    <dgm:cxn modelId="{357A9F3D-9B09-9843-8F70-A482C3B86B3A}" type="presParOf" srcId="{FE09FAB1-168F-9940-9288-786505A5DC6E}" destId="{9B0D7A13-EEDA-AE47-9F09-0D6AFCD4EC48}" srcOrd="4" destOrd="0" presId="urn:microsoft.com/office/officeart/2005/8/layout/hList1"/>
    <dgm:cxn modelId="{D22FE2AB-E9DB-F247-973B-27B0780BC0FD}" type="presParOf" srcId="{9B0D7A13-EEDA-AE47-9F09-0D6AFCD4EC48}" destId="{9094EE29-0FCF-844A-B6AD-7752D3476534}" srcOrd="0" destOrd="0" presId="urn:microsoft.com/office/officeart/2005/8/layout/hList1"/>
    <dgm:cxn modelId="{44150136-CF04-F14D-AFBA-9D54E9707DCB}" type="presParOf" srcId="{9B0D7A13-EEDA-AE47-9F09-0D6AFCD4EC48}" destId="{2EAE8D91-1584-6348-ABF1-C305B899E6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9432B9-7AAF-964C-B5D5-FCFDB02F686D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3C28E632-78CF-C847-BD87-4F63FDAEB76A}">
      <dgm:prSet phldrT="[Text]" custT="1"/>
      <dgm:spPr>
        <a:solidFill>
          <a:srgbClr val="ED7D31"/>
        </a:solidFill>
      </dgm:spPr>
      <dgm:t>
        <a:bodyPr/>
        <a:lstStyle/>
        <a:p>
          <a:pPr rtl="0"/>
          <a:r>
            <a:rPr lang="en-US" sz="1400" b="1">
              <a:latin typeface="Montserrat"/>
            </a:rPr>
            <a:t>BATCH 1: </a:t>
          </a:r>
          <a:r>
            <a:rPr lang="en-US" sz="1400">
              <a:latin typeface="Montserrat"/>
            </a:rPr>
            <a:t>submission in October</a:t>
          </a:r>
        </a:p>
      </dgm:t>
    </dgm:pt>
    <dgm:pt modelId="{5D4BCFB9-BD60-C44A-9F7B-72F381D97BA3}" type="parTrans" cxnId="{0298A1C7-0A71-0C41-86FF-2627F7A4E401}">
      <dgm:prSet/>
      <dgm:spPr/>
      <dgm:t>
        <a:bodyPr/>
        <a:lstStyle/>
        <a:p>
          <a:endParaRPr lang="en-US"/>
        </a:p>
      </dgm:t>
    </dgm:pt>
    <dgm:pt modelId="{DD429BFC-9991-B44B-9D2A-D422A224C9D5}" type="sibTrans" cxnId="{0298A1C7-0A71-0C41-86FF-2627F7A4E401}">
      <dgm:prSet/>
      <dgm:spPr/>
      <dgm:t>
        <a:bodyPr/>
        <a:lstStyle/>
        <a:p>
          <a:endParaRPr lang="en-US"/>
        </a:p>
      </dgm:t>
    </dgm:pt>
    <dgm:pt modelId="{4D530237-40A8-9B45-B1F0-44FA5DC7F13F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1 week </a:t>
          </a:r>
        </a:p>
      </dgm:t>
    </dgm:pt>
    <dgm:pt modelId="{80FCA632-2DE4-D543-912D-7040FE8AD000}" type="parTrans" cxnId="{4BFD0DC3-D130-8748-A53C-D68490EE3427}">
      <dgm:prSet/>
      <dgm:spPr/>
      <dgm:t>
        <a:bodyPr/>
        <a:lstStyle/>
        <a:p>
          <a:endParaRPr lang="en-US"/>
        </a:p>
      </dgm:t>
    </dgm:pt>
    <dgm:pt modelId="{F8115F88-4952-7F46-BAE7-CB7E4C39E769}" type="sibTrans" cxnId="{4BFD0DC3-D130-8748-A53C-D68490EE3427}">
      <dgm:prSet/>
      <dgm:spPr/>
      <dgm:t>
        <a:bodyPr/>
        <a:lstStyle/>
        <a:p>
          <a:endParaRPr lang="en-US"/>
        </a:p>
      </dgm:t>
    </dgm:pt>
    <dgm:pt modelId="{6D015416-45C1-3B42-80B7-5CA5C2EC6E5F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1 week</a:t>
          </a:r>
        </a:p>
      </dgm:t>
    </dgm:pt>
    <dgm:pt modelId="{F75F8282-6E7B-9F40-8175-172916C5FC39}" type="parTrans" cxnId="{8B215F8B-28BD-AA4D-9DE0-E5E4E5FBBBDB}">
      <dgm:prSet/>
      <dgm:spPr/>
      <dgm:t>
        <a:bodyPr/>
        <a:lstStyle/>
        <a:p>
          <a:endParaRPr lang="en-US"/>
        </a:p>
      </dgm:t>
    </dgm:pt>
    <dgm:pt modelId="{6437C5FF-F778-714F-9CC7-BA9173FEFA81}" type="sibTrans" cxnId="{8B215F8B-28BD-AA4D-9DE0-E5E4E5FBBBDB}">
      <dgm:prSet/>
      <dgm:spPr/>
      <dgm:t>
        <a:bodyPr/>
        <a:lstStyle/>
        <a:p>
          <a:endParaRPr lang="en-US"/>
        </a:p>
      </dgm:t>
    </dgm:pt>
    <dgm:pt modelId="{F1462446-C100-F640-BE01-1220031D3CE2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2 days</a:t>
          </a:r>
        </a:p>
      </dgm:t>
    </dgm:pt>
    <dgm:pt modelId="{12A91829-D0B3-5F41-A436-642301B12013}" type="parTrans" cxnId="{5F7437B7-C7C1-054A-B05C-EBD097E13294}">
      <dgm:prSet/>
      <dgm:spPr/>
      <dgm:t>
        <a:bodyPr/>
        <a:lstStyle/>
        <a:p>
          <a:endParaRPr lang="en-US"/>
        </a:p>
      </dgm:t>
    </dgm:pt>
    <dgm:pt modelId="{64C43BB4-3FE8-D147-8015-B6BBECCA0E22}" type="sibTrans" cxnId="{5F7437B7-C7C1-054A-B05C-EBD097E13294}">
      <dgm:prSet/>
      <dgm:spPr/>
      <dgm:t>
        <a:bodyPr/>
        <a:lstStyle/>
        <a:p>
          <a:endParaRPr lang="en-US"/>
        </a:p>
      </dgm:t>
    </dgm:pt>
    <dgm:pt modelId="{5E8023CB-23C6-3847-BBEB-3F9312FA8D84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2 days</a:t>
          </a:r>
          <a:endParaRPr lang="en-US" sz="1400" baseline="30000">
            <a:latin typeface="Montserrat"/>
          </a:endParaRPr>
        </a:p>
      </dgm:t>
    </dgm:pt>
    <dgm:pt modelId="{340CA5ED-99A1-5743-BB6E-A70A7BBEC46C}" type="parTrans" cxnId="{CB58DAFE-4A5F-484D-A531-20ABAFCDF151}">
      <dgm:prSet/>
      <dgm:spPr/>
      <dgm:t>
        <a:bodyPr/>
        <a:lstStyle/>
        <a:p>
          <a:endParaRPr lang="en-US"/>
        </a:p>
      </dgm:t>
    </dgm:pt>
    <dgm:pt modelId="{4D0B48AA-D30C-614C-907F-58D47FA6CC66}" type="sibTrans" cxnId="{CB58DAFE-4A5F-484D-A531-20ABAFCDF151}">
      <dgm:prSet/>
      <dgm:spPr/>
      <dgm:t>
        <a:bodyPr/>
        <a:lstStyle/>
        <a:p>
          <a:endParaRPr lang="en-US"/>
        </a:p>
      </dgm:t>
    </dgm:pt>
    <dgm:pt modelId="{07B8EA25-A279-D248-A6D3-B3D839CFE771}">
      <dgm:prSet phldrT="[Text]" custT="1"/>
      <dgm:spPr/>
      <dgm:t>
        <a:bodyPr/>
        <a:lstStyle/>
        <a:p>
          <a:pPr rtl="0"/>
          <a:r>
            <a:rPr lang="en-US" sz="1400">
              <a:latin typeface="Montserrat"/>
            </a:rPr>
            <a:t>2 days</a:t>
          </a:r>
        </a:p>
      </dgm:t>
    </dgm:pt>
    <dgm:pt modelId="{FC9341BB-E1F9-B54C-B00D-AA20B29702F9}" type="parTrans" cxnId="{76620B06-1C44-5847-BD0C-613BD7FE99C9}">
      <dgm:prSet/>
      <dgm:spPr/>
      <dgm:t>
        <a:bodyPr/>
        <a:lstStyle/>
        <a:p>
          <a:endParaRPr lang="en-US"/>
        </a:p>
      </dgm:t>
    </dgm:pt>
    <dgm:pt modelId="{B3EF0ED4-4F8A-EC43-A8C3-00EB367BDD31}" type="sibTrans" cxnId="{76620B06-1C44-5847-BD0C-613BD7FE99C9}">
      <dgm:prSet/>
      <dgm:spPr/>
      <dgm:t>
        <a:bodyPr/>
        <a:lstStyle/>
        <a:p>
          <a:endParaRPr lang="en-US"/>
        </a:p>
      </dgm:t>
    </dgm:pt>
    <dgm:pt modelId="{CD065DFF-09CA-6241-9D17-F72CC47CCF67}" type="pres">
      <dgm:prSet presAssocID="{6E9432B9-7AAF-964C-B5D5-FCFDB02F686D}" presName="Name0" presStyleCnt="0">
        <dgm:presLayoutVars>
          <dgm:dir/>
          <dgm:animLvl val="lvl"/>
          <dgm:resizeHandles val="exact"/>
        </dgm:presLayoutVars>
      </dgm:prSet>
      <dgm:spPr/>
    </dgm:pt>
    <dgm:pt modelId="{2AFDBD5C-6C37-5545-9891-5D47ECCC9010}" type="pres">
      <dgm:prSet presAssocID="{3C28E632-78CF-C847-BD87-4F63FDAEB76A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C5CA636-E56C-7B43-A50D-177D63F8463C}" type="pres">
      <dgm:prSet presAssocID="{DD429BFC-9991-B44B-9D2A-D422A224C9D5}" presName="parTxOnlySpace" presStyleCnt="0"/>
      <dgm:spPr/>
    </dgm:pt>
    <dgm:pt modelId="{2AC534F9-5866-1F4B-9480-418486FBCBA5}" type="pres">
      <dgm:prSet presAssocID="{4D530237-40A8-9B45-B1F0-44FA5DC7F13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B433B691-3BFB-1E40-8179-038C93F4AFEC}" type="pres">
      <dgm:prSet presAssocID="{F8115F88-4952-7F46-BAE7-CB7E4C39E769}" presName="parTxOnlySpace" presStyleCnt="0"/>
      <dgm:spPr/>
    </dgm:pt>
    <dgm:pt modelId="{9233B3EA-E825-2045-ABE5-68D6FD74764D}" type="pres">
      <dgm:prSet presAssocID="{6D015416-45C1-3B42-80B7-5CA5C2EC6E5F}" presName="parTxOnly" presStyleLbl="node1" presStyleIdx="2" presStyleCnt="6" custLinFactNeighborX="-7853" custLinFactNeighborY="-4938">
        <dgm:presLayoutVars>
          <dgm:chMax val="0"/>
          <dgm:chPref val="0"/>
          <dgm:bulletEnabled val="1"/>
        </dgm:presLayoutVars>
      </dgm:prSet>
      <dgm:spPr/>
    </dgm:pt>
    <dgm:pt modelId="{E5C6D39E-7D34-E64B-A4AB-A2F175C48DA6}" type="pres">
      <dgm:prSet presAssocID="{6437C5FF-F778-714F-9CC7-BA9173FEFA81}" presName="parTxOnlySpace" presStyleCnt="0"/>
      <dgm:spPr/>
    </dgm:pt>
    <dgm:pt modelId="{3AA6330C-943D-EB41-89AD-B2E5B9E37083}" type="pres">
      <dgm:prSet presAssocID="{F1462446-C100-F640-BE01-1220031D3CE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4464AA9E-D954-C244-BBEB-408033A2426E}" type="pres">
      <dgm:prSet presAssocID="{64C43BB4-3FE8-D147-8015-B6BBECCA0E22}" presName="parTxOnlySpace" presStyleCnt="0"/>
      <dgm:spPr/>
    </dgm:pt>
    <dgm:pt modelId="{07FC38A9-9E0B-1343-856A-6A36CD919881}" type="pres">
      <dgm:prSet presAssocID="{5E8023CB-23C6-3847-BBEB-3F9312FA8D84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9E767DBD-75FA-1E43-8BEE-E71EF8D03194}" type="pres">
      <dgm:prSet presAssocID="{4D0B48AA-D30C-614C-907F-58D47FA6CC66}" presName="parTxOnlySpace" presStyleCnt="0"/>
      <dgm:spPr/>
    </dgm:pt>
    <dgm:pt modelId="{DA152B65-37B9-164F-B5D5-FF4CF232090F}" type="pres">
      <dgm:prSet presAssocID="{07B8EA25-A279-D248-A6D3-B3D839CFE77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76620B06-1C44-5847-BD0C-613BD7FE99C9}" srcId="{6E9432B9-7AAF-964C-B5D5-FCFDB02F686D}" destId="{07B8EA25-A279-D248-A6D3-B3D839CFE771}" srcOrd="5" destOrd="0" parTransId="{FC9341BB-E1F9-B54C-B00D-AA20B29702F9}" sibTransId="{B3EF0ED4-4F8A-EC43-A8C3-00EB367BDD31}"/>
    <dgm:cxn modelId="{7158710F-3DF8-724D-956F-106484187C94}" type="presOf" srcId="{F1462446-C100-F640-BE01-1220031D3CE2}" destId="{3AA6330C-943D-EB41-89AD-B2E5B9E37083}" srcOrd="0" destOrd="0" presId="urn:microsoft.com/office/officeart/2005/8/layout/chevron1"/>
    <dgm:cxn modelId="{70435B36-1959-8644-857A-A44D7CA2C81F}" type="presOf" srcId="{5E8023CB-23C6-3847-BBEB-3F9312FA8D84}" destId="{07FC38A9-9E0B-1343-856A-6A36CD919881}" srcOrd="0" destOrd="0" presId="urn:microsoft.com/office/officeart/2005/8/layout/chevron1"/>
    <dgm:cxn modelId="{2A298273-83FF-3845-B404-4AEDD19D6976}" type="presOf" srcId="{3C28E632-78CF-C847-BD87-4F63FDAEB76A}" destId="{2AFDBD5C-6C37-5545-9891-5D47ECCC9010}" srcOrd="0" destOrd="0" presId="urn:microsoft.com/office/officeart/2005/8/layout/chevron1"/>
    <dgm:cxn modelId="{8B215F8B-28BD-AA4D-9DE0-E5E4E5FBBBDB}" srcId="{6E9432B9-7AAF-964C-B5D5-FCFDB02F686D}" destId="{6D015416-45C1-3B42-80B7-5CA5C2EC6E5F}" srcOrd="2" destOrd="0" parTransId="{F75F8282-6E7B-9F40-8175-172916C5FC39}" sibTransId="{6437C5FF-F778-714F-9CC7-BA9173FEFA81}"/>
    <dgm:cxn modelId="{C3DBB4AF-14D4-1F48-B81B-96A3C37B6BEC}" type="presOf" srcId="{6E9432B9-7AAF-964C-B5D5-FCFDB02F686D}" destId="{CD065DFF-09CA-6241-9D17-F72CC47CCF67}" srcOrd="0" destOrd="0" presId="urn:microsoft.com/office/officeart/2005/8/layout/chevron1"/>
    <dgm:cxn modelId="{B1A56DB6-A3D9-A94C-9635-BF477BFD6257}" type="presOf" srcId="{4D530237-40A8-9B45-B1F0-44FA5DC7F13F}" destId="{2AC534F9-5866-1F4B-9480-418486FBCBA5}" srcOrd="0" destOrd="0" presId="urn:microsoft.com/office/officeart/2005/8/layout/chevron1"/>
    <dgm:cxn modelId="{5F7437B7-C7C1-054A-B05C-EBD097E13294}" srcId="{6E9432B9-7AAF-964C-B5D5-FCFDB02F686D}" destId="{F1462446-C100-F640-BE01-1220031D3CE2}" srcOrd="3" destOrd="0" parTransId="{12A91829-D0B3-5F41-A436-642301B12013}" sibTransId="{64C43BB4-3FE8-D147-8015-B6BBECCA0E22}"/>
    <dgm:cxn modelId="{503E15B8-5B18-914C-9191-109E4B121CD8}" type="presOf" srcId="{6D015416-45C1-3B42-80B7-5CA5C2EC6E5F}" destId="{9233B3EA-E825-2045-ABE5-68D6FD74764D}" srcOrd="0" destOrd="0" presId="urn:microsoft.com/office/officeart/2005/8/layout/chevron1"/>
    <dgm:cxn modelId="{044CB9B9-3962-8649-BDB7-F560BBC30628}" type="presOf" srcId="{07B8EA25-A279-D248-A6D3-B3D839CFE771}" destId="{DA152B65-37B9-164F-B5D5-FF4CF232090F}" srcOrd="0" destOrd="0" presId="urn:microsoft.com/office/officeart/2005/8/layout/chevron1"/>
    <dgm:cxn modelId="{4BFD0DC3-D130-8748-A53C-D68490EE3427}" srcId="{6E9432B9-7AAF-964C-B5D5-FCFDB02F686D}" destId="{4D530237-40A8-9B45-B1F0-44FA5DC7F13F}" srcOrd="1" destOrd="0" parTransId="{80FCA632-2DE4-D543-912D-7040FE8AD000}" sibTransId="{F8115F88-4952-7F46-BAE7-CB7E4C39E769}"/>
    <dgm:cxn modelId="{0298A1C7-0A71-0C41-86FF-2627F7A4E401}" srcId="{6E9432B9-7AAF-964C-B5D5-FCFDB02F686D}" destId="{3C28E632-78CF-C847-BD87-4F63FDAEB76A}" srcOrd="0" destOrd="0" parTransId="{5D4BCFB9-BD60-C44A-9F7B-72F381D97BA3}" sibTransId="{DD429BFC-9991-B44B-9D2A-D422A224C9D5}"/>
    <dgm:cxn modelId="{CB58DAFE-4A5F-484D-A531-20ABAFCDF151}" srcId="{6E9432B9-7AAF-964C-B5D5-FCFDB02F686D}" destId="{5E8023CB-23C6-3847-BBEB-3F9312FA8D84}" srcOrd="4" destOrd="0" parTransId="{340CA5ED-99A1-5743-BB6E-A70A7BBEC46C}" sibTransId="{4D0B48AA-D30C-614C-907F-58D47FA6CC66}"/>
    <dgm:cxn modelId="{74A14754-044D-5846-BCBF-05920673DDE6}" type="presParOf" srcId="{CD065DFF-09CA-6241-9D17-F72CC47CCF67}" destId="{2AFDBD5C-6C37-5545-9891-5D47ECCC9010}" srcOrd="0" destOrd="0" presId="urn:microsoft.com/office/officeart/2005/8/layout/chevron1"/>
    <dgm:cxn modelId="{1C1614BD-8E72-AF42-AB09-D0C8C30EB161}" type="presParOf" srcId="{CD065DFF-09CA-6241-9D17-F72CC47CCF67}" destId="{FC5CA636-E56C-7B43-A50D-177D63F8463C}" srcOrd="1" destOrd="0" presId="urn:microsoft.com/office/officeart/2005/8/layout/chevron1"/>
    <dgm:cxn modelId="{E06A39D2-AD9A-EB49-B04A-241A26CA8E26}" type="presParOf" srcId="{CD065DFF-09CA-6241-9D17-F72CC47CCF67}" destId="{2AC534F9-5866-1F4B-9480-418486FBCBA5}" srcOrd="2" destOrd="0" presId="urn:microsoft.com/office/officeart/2005/8/layout/chevron1"/>
    <dgm:cxn modelId="{36381142-A40E-314D-A00C-FFA533BB21F6}" type="presParOf" srcId="{CD065DFF-09CA-6241-9D17-F72CC47CCF67}" destId="{B433B691-3BFB-1E40-8179-038C93F4AFEC}" srcOrd="3" destOrd="0" presId="urn:microsoft.com/office/officeart/2005/8/layout/chevron1"/>
    <dgm:cxn modelId="{2BF05519-02A3-2A48-93A2-99201BCA7A21}" type="presParOf" srcId="{CD065DFF-09CA-6241-9D17-F72CC47CCF67}" destId="{9233B3EA-E825-2045-ABE5-68D6FD74764D}" srcOrd="4" destOrd="0" presId="urn:microsoft.com/office/officeart/2005/8/layout/chevron1"/>
    <dgm:cxn modelId="{11A0FDAB-38B8-824A-A3EA-9CCC2C81B51C}" type="presParOf" srcId="{CD065DFF-09CA-6241-9D17-F72CC47CCF67}" destId="{E5C6D39E-7D34-E64B-A4AB-A2F175C48DA6}" srcOrd="5" destOrd="0" presId="urn:microsoft.com/office/officeart/2005/8/layout/chevron1"/>
    <dgm:cxn modelId="{40BF6434-3AB0-1C42-B675-C05EF6D5E579}" type="presParOf" srcId="{CD065DFF-09CA-6241-9D17-F72CC47CCF67}" destId="{3AA6330C-943D-EB41-89AD-B2E5B9E37083}" srcOrd="6" destOrd="0" presId="urn:microsoft.com/office/officeart/2005/8/layout/chevron1"/>
    <dgm:cxn modelId="{8B493A99-A3B5-7C4F-B47D-D1C5364C5B23}" type="presParOf" srcId="{CD065DFF-09CA-6241-9D17-F72CC47CCF67}" destId="{4464AA9E-D954-C244-BBEB-408033A2426E}" srcOrd="7" destOrd="0" presId="urn:microsoft.com/office/officeart/2005/8/layout/chevron1"/>
    <dgm:cxn modelId="{777BDA2F-D9BA-FD44-8061-B2B85E52E6CD}" type="presParOf" srcId="{CD065DFF-09CA-6241-9D17-F72CC47CCF67}" destId="{07FC38A9-9E0B-1343-856A-6A36CD919881}" srcOrd="8" destOrd="0" presId="urn:microsoft.com/office/officeart/2005/8/layout/chevron1"/>
    <dgm:cxn modelId="{851EF83E-F8AA-FF4A-968C-34AADF8E43AB}" type="presParOf" srcId="{CD065DFF-09CA-6241-9D17-F72CC47CCF67}" destId="{9E767DBD-75FA-1E43-8BEE-E71EF8D03194}" srcOrd="9" destOrd="0" presId="urn:microsoft.com/office/officeart/2005/8/layout/chevron1"/>
    <dgm:cxn modelId="{36D2DE47-A7D4-8E4D-B906-9A08C830D318}" type="presParOf" srcId="{CD065DFF-09CA-6241-9D17-F72CC47CCF67}" destId="{DA152B65-37B9-164F-B5D5-FF4CF232090F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3</a:t>
          </a:r>
          <a:r>
            <a:rPr lang="en-US" baseline="30000">
              <a:latin typeface="Montserrat"/>
            </a:rPr>
            <a:t>rd</a:t>
          </a:r>
          <a:r>
            <a:rPr lang="en-US">
              <a:latin typeface="Montserrat"/>
            </a:rPr>
            <a:t> party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The </a:t>
          </a:r>
          <a:r>
            <a:rPr lang="en-US" b="0" baseline="30000">
              <a:latin typeface="Montserrat"/>
            </a:rPr>
            <a:t>3rd</a:t>
          </a:r>
          <a:r>
            <a:rPr lang="en-US" b="0">
              <a:latin typeface="Montserrat"/>
            </a:rPr>
            <a:t> party mechanism</a:t>
          </a:r>
          <a:r>
            <a:rPr lang="en-US" b="1">
              <a:latin typeface="Montserrat"/>
            </a:rPr>
            <a:t> </a:t>
          </a:r>
          <a:r>
            <a:rPr lang="en-US">
              <a:latin typeface="Montserrat"/>
            </a:rPr>
            <a:t>ensured the quality of priority data for QA and brokered an agreement in case of disagreement between assessors and Initiatives</a:t>
          </a: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Process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7A9058EC-CF38-9F4E-8D77-87F1B158150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Streamlined</a:t>
          </a:r>
          <a:r>
            <a:rPr lang="en-US" baseline="0">
              <a:latin typeface="Montserrat"/>
            </a:rPr>
            <a:t> process but still time/effort demanding</a:t>
          </a:r>
          <a:endParaRPr lang="en-US">
            <a:latin typeface="Montserrat"/>
          </a:endParaRPr>
        </a:p>
      </dgm:t>
    </dgm:pt>
    <dgm:pt modelId="{0DAFE2D8-87F2-E04C-8057-04821C5109D2}" type="parTrans" cxnId="{7396E1EC-F3EF-D14E-AE5E-7D55D7DD85CA}">
      <dgm:prSet/>
      <dgm:spPr/>
      <dgm:t>
        <a:bodyPr/>
        <a:lstStyle/>
        <a:p>
          <a:endParaRPr lang="en-US"/>
        </a:p>
      </dgm:t>
    </dgm:pt>
    <dgm:pt modelId="{75A29CB4-0161-B14E-B96F-51F44E44C26B}" type="sibTrans" cxnId="{7396E1EC-F3EF-D14E-AE5E-7D55D7DD85CA}">
      <dgm:prSet/>
      <dgm:spPr/>
      <dgm:t>
        <a:bodyPr/>
        <a:lstStyle/>
        <a:p>
          <a:endParaRPr lang="en-US"/>
        </a:p>
      </dgm:t>
    </dgm:pt>
    <dgm:pt modelId="{D241FA6E-F8F4-D145-ADB8-46C8EDB69224}">
      <dgm:prSet phldrT="[Text]"/>
      <dgm:spPr/>
      <dgm:t>
        <a:bodyPr/>
        <a:lstStyle/>
        <a:p>
          <a:r>
            <a:rPr lang="en-US">
              <a:latin typeface="Montserrat"/>
            </a:rPr>
            <a:t>Evidence</a:t>
          </a:r>
        </a:p>
      </dgm:t>
    </dgm:pt>
    <dgm:pt modelId="{23B70134-D18C-3A48-B196-0DF33FAA662F}" type="parTrans" cxnId="{64A2269D-D68E-B64B-BB1E-9762FDD8897A}">
      <dgm:prSet/>
      <dgm:spPr/>
      <dgm:t>
        <a:bodyPr/>
        <a:lstStyle/>
        <a:p>
          <a:endParaRPr lang="en-US"/>
        </a:p>
      </dgm:t>
    </dgm:pt>
    <dgm:pt modelId="{92C1D231-2EA8-0E43-B91E-BC32344418F9}" type="sibTrans" cxnId="{64A2269D-D68E-B64B-BB1E-9762FDD8897A}">
      <dgm:prSet/>
      <dgm:spPr/>
      <dgm:t>
        <a:bodyPr/>
        <a:lstStyle/>
        <a:p>
          <a:endParaRPr lang="en-US"/>
        </a:p>
      </dgm:t>
    </dgm:pt>
    <dgm:pt modelId="{86FDDAA8-10DD-9848-8584-3EE3257EAB06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High number of results with no evidence or restricted access evidence in round 1. </a:t>
          </a:r>
          <a:endParaRPr lang="en-US">
            <a:latin typeface="Montserrat" pitchFamily="2" charset="77"/>
          </a:endParaRPr>
        </a:p>
      </dgm:t>
    </dgm:pt>
    <dgm:pt modelId="{082B48E2-75A2-0447-860E-2CAFB27C82DC}" type="parTrans" cxnId="{58F87B86-1023-8546-80BE-ACB103318DA0}">
      <dgm:prSet/>
      <dgm:spPr/>
      <dgm:t>
        <a:bodyPr/>
        <a:lstStyle/>
        <a:p>
          <a:endParaRPr lang="en-US"/>
        </a:p>
      </dgm:t>
    </dgm:pt>
    <dgm:pt modelId="{F692F395-C223-D842-85D2-445E9DDECDE7}" type="sibTrans" cxnId="{58F87B86-1023-8546-80BE-ACB103318DA0}">
      <dgm:prSet/>
      <dgm:spPr/>
      <dgm:t>
        <a:bodyPr/>
        <a:lstStyle/>
        <a:p>
          <a:endParaRPr lang="en-US"/>
        </a:p>
      </dgm:t>
    </dgm:pt>
    <dgm:pt modelId="{511F6AE5-E007-BC40-82C0-61592E9A110B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Unclear action needed if changes were not made (evidence not made available, result type not changed)</a:t>
          </a:r>
        </a:p>
      </dgm:t>
    </dgm:pt>
    <dgm:pt modelId="{A97E9B37-EC11-1044-AA2E-121BAAB8F851}" type="parTrans" cxnId="{B3781C82-89EB-5444-A207-9D53E63C8359}">
      <dgm:prSet/>
      <dgm:spPr/>
      <dgm:t>
        <a:bodyPr/>
        <a:lstStyle/>
        <a:p>
          <a:endParaRPr lang="en-GB"/>
        </a:p>
      </dgm:t>
    </dgm:pt>
    <dgm:pt modelId="{E07E70A1-16B9-054D-9C90-A5846BB9B29E}" type="sibTrans" cxnId="{B3781C82-89EB-5444-A207-9D53E63C8359}">
      <dgm:prSet/>
      <dgm:spPr/>
      <dgm:t>
        <a:bodyPr/>
        <a:lstStyle/>
        <a:p>
          <a:endParaRPr lang="en-GB"/>
        </a:p>
      </dgm:t>
    </dgm:pt>
    <dgm:pt modelId="{0F20C690-C898-46A3-BFE2-D9E0DF5E4505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Adapt to IDTs need of extending their window</a:t>
          </a:r>
          <a:endParaRPr lang="en-US"/>
        </a:p>
      </dgm:t>
    </dgm:pt>
    <dgm:pt modelId="{DAC942D2-3475-4B86-9CB4-4B53032F6203}" type="parTrans" cxnId="{92DF9595-FFBB-194B-8A76-DE3B4CBE7116}">
      <dgm:prSet/>
      <dgm:spPr/>
    </dgm:pt>
    <dgm:pt modelId="{D85B2061-E05C-4722-B8B4-04636DC62DD9}" type="sibTrans" cxnId="{92DF9595-FFBB-194B-8A76-DE3B4CBE7116}">
      <dgm:prSet/>
      <dgm:spPr/>
    </dgm:pt>
    <dgm:pt modelId="{2B0B6D5E-866B-4248-9CB4-3405AC2AB7E2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Unexpected high number of OT and need to squeeze their QA</a:t>
          </a:r>
        </a:p>
      </dgm:t>
    </dgm:pt>
    <dgm:pt modelId="{47728DFC-8655-4B85-BE0B-997C7F449130}" type="parTrans" cxnId="{39A6E424-B3C0-2A4B-A194-C82594D70625}">
      <dgm:prSet/>
      <dgm:spPr/>
    </dgm:pt>
    <dgm:pt modelId="{D521FF19-45A5-4168-80CC-F3914609D1DD}" type="sibTrans" cxnId="{39A6E424-B3C0-2A4B-A194-C82594D70625}">
      <dgm:prSet/>
      <dgm:spPr/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84645129-CF97-7345-AD98-A997B90948E5}" type="pres">
      <dgm:prSet presAssocID="{8DE3F7BD-4EEF-D84C-893B-DB88DA584C8E}" presName="space" presStyleCnt="0"/>
      <dgm:spPr/>
    </dgm:pt>
    <dgm:pt modelId="{9B0D7A13-EEDA-AE47-9F09-0D6AFCD4EC48}" type="pres">
      <dgm:prSet presAssocID="{D241FA6E-F8F4-D145-ADB8-46C8EDB69224}" presName="composite" presStyleCnt="0"/>
      <dgm:spPr/>
    </dgm:pt>
    <dgm:pt modelId="{9094EE29-0FCF-844A-B6AD-7752D3476534}" type="pres">
      <dgm:prSet presAssocID="{D241FA6E-F8F4-D145-ADB8-46C8EDB6922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EAE8D91-1584-6348-ABF1-C305B899E6A1}" type="pres">
      <dgm:prSet presAssocID="{D241FA6E-F8F4-D145-ADB8-46C8EDB6922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4C571713-910E-C043-A8F7-0365561C692E}" type="presOf" srcId="{2B0B6D5E-866B-4248-9CB4-3405AC2AB7E2}" destId="{8CB4A332-1D37-0A45-8641-D6748AADCD16}" srcOrd="0" destOrd="2" presId="urn:microsoft.com/office/officeart/2005/8/layout/hList1"/>
    <dgm:cxn modelId="{1C5C301E-B224-1B46-BE3D-550877494515}" type="presOf" srcId="{10C3F5BA-FDF2-8F44-874D-2FAE739AB7FA}" destId="{FE09FAB1-168F-9940-9288-786505A5DC6E}" srcOrd="0" destOrd="0" presId="urn:microsoft.com/office/officeart/2005/8/layout/hList1"/>
    <dgm:cxn modelId="{39A6E424-B3C0-2A4B-A194-C82594D70625}" srcId="{2388990C-E565-3043-A336-4C9AD8BA2402}" destId="{2B0B6D5E-866B-4248-9CB4-3405AC2AB7E2}" srcOrd="2" destOrd="0" parTransId="{47728DFC-8655-4B85-BE0B-997C7F449130}" sibTransId="{D521FF19-45A5-4168-80CC-F3914609D1DD}"/>
    <dgm:cxn modelId="{10153A5F-514C-B345-9483-12A411D2E6E6}" type="presOf" srcId="{7A9058EC-CF38-9F4E-8D77-87F1B158150A}" destId="{8CB4A332-1D37-0A45-8641-D6748AADCD16}" srcOrd="0" destOrd="0" presId="urn:microsoft.com/office/officeart/2005/8/layout/hList1"/>
    <dgm:cxn modelId="{1518344F-EB97-7648-A73F-E528851D6960}" type="presOf" srcId="{D241FA6E-F8F4-D145-ADB8-46C8EDB69224}" destId="{9094EE29-0FCF-844A-B6AD-7752D3476534}" srcOrd="0" destOrd="0" presId="urn:microsoft.com/office/officeart/2005/8/layout/hList1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B3781C82-89EB-5444-A207-9D53E63C8359}" srcId="{AEC55402-4F83-3540-B9CE-167C812FFF24}" destId="{511F6AE5-E007-BC40-82C0-61592E9A110B}" srcOrd="1" destOrd="0" parTransId="{A97E9B37-EC11-1044-AA2E-121BAAB8F851}" sibTransId="{E07E70A1-16B9-054D-9C90-A5846BB9B29E}"/>
    <dgm:cxn modelId="{58F87B86-1023-8546-80BE-ACB103318DA0}" srcId="{D241FA6E-F8F4-D145-ADB8-46C8EDB69224}" destId="{86FDDAA8-10DD-9848-8584-3EE3257EAB06}" srcOrd="0" destOrd="0" parTransId="{082B48E2-75A2-0447-860E-2CAFB27C82DC}" sibTransId="{F692F395-C223-D842-85D2-445E9DDECDE7}"/>
    <dgm:cxn modelId="{03068F8A-9399-8948-ADDF-5466A5D33BD4}" type="presOf" srcId="{86FDDAA8-10DD-9848-8584-3EE3257EAB06}" destId="{2EAE8D91-1584-6348-ABF1-C305B899E6A1}" srcOrd="0" destOrd="0" presId="urn:microsoft.com/office/officeart/2005/8/layout/hList1"/>
    <dgm:cxn modelId="{92DF9595-FFBB-194B-8A76-DE3B4CBE7116}" srcId="{2388990C-E565-3043-A336-4C9AD8BA2402}" destId="{0F20C690-C898-46A3-BFE2-D9E0DF5E4505}" srcOrd="1" destOrd="0" parTransId="{DAC942D2-3475-4B86-9CB4-4B53032F6203}" sibTransId="{D85B2061-E05C-4722-B8B4-04636DC62DD9}"/>
    <dgm:cxn modelId="{64A2269D-D68E-B64B-BB1E-9762FDD8897A}" srcId="{10C3F5BA-FDF2-8F44-874D-2FAE739AB7FA}" destId="{D241FA6E-F8F4-D145-ADB8-46C8EDB69224}" srcOrd="2" destOrd="0" parTransId="{23B70134-D18C-3A48-B196-0DF33FAA662F}" sibTransId="{92C1D231-2EA8-0E43-B91E-BC32344418F9}"/>
    <dgm:cxn modelId="{262D36AD-E7B4-CB49-967B-FFEF7544C73A}" type="presOf" srcId="{C1ADA154-F532-0F43-B5C4-A9F8D3858686}" destId="{3769226C-89A4-1646-9725-3AA10D5A145A}" srcOrd="0" destOrd="0" presId="urn:microsoft.com/office/officeart/2005/8/layout/hList1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915D14D7-F536-A642-A0A0-4D5417E63912}" type="presOf" srcId="{AEC55402-4F83-3540-B9CE-167C812FFF24}" destId="{18565DE7-E353-1F4E-AA23-BC76F19757A9}" srcOrd="0" destOrd="0" presId="urn:microsoft.com/office/officeart/2005/8/layout/hList1"/>
    <dgm:cxn modelId="{8E0C2ADD-905E-CF48-8716-3AE4D216B40E}" type="presOf" srcId="{0F20C690-C898-46A3-BFE2-D9E0DF5E4505}" destId="{8CB4A332-1D37-0A45-8641-D6748AADCD16}" srcOrd="0" destOrd="1" presId="urn:microsoft.com/office/officeart/2005/8/layout/hList1"/>
    <dgm:cxn modelId="{C1A033E1-9CE0-BF4A-A0D6-EAAC144B7C9A}" type="presOf" srcId="{2388990C-E565-3043-A336-4C9AD8BA2402}" destId="{BCBA7220-D258-CB4D-8693-C36CB5470E80}" srcOrd="0" destOrd="0" presId="urn:microsoft.com/office/officeart/2005/8/layout/hList1"/>
    <dgm:cxn modelId="{7396E1EC-F3EF-D14E-AE5E-7D55D7DD85CA}" srcId="{2388990C-E565-3043-A336-4C9AD8BA2402}" destId="{7A9058EC-CF38-9F4E-8D77-87F1B158150A}" srcOrd="0" destOrd="0" parTransId="{0DAFE2D8-87F2-E04C-8057-04821C5109D2}" sibTransId="{75A29CB4-0161-B14E-B96F-51F44E44C26B}"/>
    <dgm:cxn modelId="{BCFD4BF7-30C9-5342-8233-FCCED1A653CD}" type="presOf" srcId="{511F6AE5-E007-BC40-82C0-61592E9A110B}" destId="{3769226C-89A4-1646-9725-3AA10D5A145A}" srcOrd="0" destOrd="1" presId="urn:microsoft.com/office/officeart/2005/8/layout/hList1"/>
    <dgm:cxn modelId="{1A64A6A9-9129-F14E-9C5E-A8D9DD2D68F1}" type="presParOf" srcId="{FE09FAB1-168F-9940-9288-786505A5DC6E}" destId="{775D6C81-25F2-144E-9779-91573651C75F}" srcOrd="0" destOrd="0" presId="urn:microsoft.com/office/officeart/2005/8/layout/hList1"/>
    <dgm:cxn modelId="{9EFB3B68-45C5-A242-9491-14E54D04A030}" type="presParOf" srcId="{775D6C81-25F2-144E-9779-91573651C75F}" destId="{18565DE7-E353-1F4E-AA23-BC76F19757A9}" srcOrd="0" destOrd="0" presId="urn:microsoft.com/office/officeart/2005/8/layout/hList1"/>
    <dgm:cxn modelId="{DD7834A3-A29E-2240-9908-01F24C9D246A}" type="presParOf" srcId="{775D6C81-25F2-144E-9779-91573651C75F}" destId="{3769226C-89A4-1646-9725-3AA10D5A145A}" srcOrd="1" destOrd="0" presId="urn:microsoft.com/office/officeart/2005/8/layout/hList1"/>
    <dgm:cxn modelId="{BC6EB3BB-73A2-3344-AF27-BA29FB58DCF7}" type="presParOf" srcId="{FE09FAB1-168F-9940-9288-786505A5DC6E}" destId="{64D78694-D6EF-0545-9BF7-97D32002AF74}" srcOrd="1" destOrd="0" presId="urn:microsoft.com/office/officeart/2005/8/layout/hList1"/>
    <dgm:cxn modelId="{5AE9A3F9-79CF-994B-BA4D-DC7EC05942AE}" type="presParOf" srcId="{FE09FAB1-168F-9940-9288-786505A5DC6E}" destId="{039440EC-2495-BB4D-AE45-4DE35DC54AD2}" srcOrd="2" destOrd="0" presId="urn:microsoft.com/office/officeart/2005/8/layout/hList1"/>
    <dgm:cxn modelId="{358C4CC9-B4C2-5641-A0CD-5E030FE1EACC}" type="presParOf" srcId="{039440EC-2495-BB4D-AE45-4DE35DC54AD2}" destId="{BCBA7220-D258-CB4D-8693-C36CB5470E80}" srcOrd="0" destOrd="0" presId="urn:microsoft.com/office/officeart/2005/8/layout/hList1"/>
    <dgm:cxn modelId="{700E227D-E642-4B49-8992-D5120B58F777}" type="presParOf" srcId="{039440EC-2495-BB4D-AE45-4DE35DC54AD2}" destId="{8CB4A332-1D37-0A45-8641-D6748AADCD16}" srcOrd="1" destOrd="0" presId="urn:microsoft.com/office/officeart/2005/8/layout/hList1"/>
    <dgm:cxn modelId="{075B7823-C7C7-FE4E-8143-C9ACB3DE5CFD}" type="presParOf" srcId="{FE09FAB1-168F-9940-9288-786505A5DC6E}" destId="{84645129-CF97-7345-AD98-A997B90948E5}" srcOrd="3" destOrd="0" presId="urn:microsoft.com/office/officeart/2005/8/layout/hList1"/>
    <dgm:cxn modelId="{D87039D9-6342-3640-9C0D-9A18DFD363A5}" type="presParOf" srcId="{FE09FAB1-168F-9940-9288-786505A5DC6E}" destId="{9B0D7A13-EEDA-AE47-9F09-0D6AFCD4EC48}" srcOrd="4" destOrd="0" presId="urn:microsoft.com/office/officeart/2005/8/layout/hList1"/>
    <dgm:cxn modelId="{6D6A1527-CBDA-5C44-ABD5-B72C5260AA2C}" type="presParOf" srcId="{9B0D7A13-EEDA-AE47-9F09-0D6AFCD4EC48}" destId="{9094EE29-0FCF-844A-B6AD-7752D3476534}" srcOrd="0" destOrd="0" presId="urn:microsoft.com/office/officeart/2005/8/layout/hList1"/>
    <dgm:cxn modelId="{FD816AE5-0D61-8A45-AD09-1D172B454E2F}" type="presParOf" srcId="{9B0D7A13-EEDA-AE47-9F09-0D6AFCD4EC48}" destId="{2EAE8D91-1584-6348-ABF1-C305B899E6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3</a:t>
          </a:r>
          <a:r>
            <a:rPr lang="en-US" baseline="30000">
              <a:latin typeface="Montserrat"/>
            </a:rPr>
            <a:t>rd</a:t>
          </a:r>
          <a:r>
            <a:rPr lang="en-US">
              <a:latin typeface="Montserrat"/>
            </a:rPr>
            <a:t> party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/>
      <dgm:spPr/>
      <dgm:t>
        <a:bodyPr/>
        <a:lstStyle/>
        <a:p>
          <a:r>
            <a:rPr lang="en-US">
              <a:latin typeface="Montserrat"/>
            </a:rPr>
            <a:t>The </a:t>
          </a:r>
          <a:r>
            <a:rPr lang="en-US" b="0">
              <a:latin typeface="Montserrat"/>
            </a:rPr>
            <a:t>3</a:t>
          </a:r>
          <a:r>
            <a:rPr lang="en-US" b="0" baseline="30000">
              <a:latin typeface="Montserrat"/>
            </a:rPr>
            <a:t>rd</a:t>
          </a:r>
          <a:r>
            <a:rPr lang="en-US" b="0">
              <a:latin typeface="Montserrat"/>
            </a:rPr>
            <a:t> party mechanism is confirmed</a:t>
          </a: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Process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7A9058EC-CF38-9F4E-8D77-87F1B158150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Searching for increased automation of QA tasks (ex. PR Journals).</a:t>
          </a:r>
        </a:p>
      </dgm:t>
    </dgm:pt>
    <dgm:pt modelId="{0DAFE2D8-87F2-E04C-8057-04821C5109D2}" type="parTrans" cxnId="{7396E1EC-F3EF-D14E-AE5E-7D55D7DD85CA}">
      <dgm:prSet/>
      <dgm:spPr/>
      <dgm:t>
        <a:bodyPr/>
        <a:lstStyle/>
        <a:p>
          <a:endParaRPr lang="en-US"/>
        </a:p>
      </dgm:t>
    </dgm:pt>
    <dgm:pt modelId="{75A29CB4-0161-B14E-B96F-51F44E44C26B}" type="sibTrans" cxnId="{7396E1EC-F3EF-D14E-AE5E-7D55D7DD85CA}">
      <dgm:prSet/>
      <dgm:spPr/>
      <dgm:t>
        <a:bodyPr/>
        <a:lstStyle/>
        <a:p>
          <a:endParaRPr lang="en-US"/>
        </a:p>
      </dgm:t>
    </dgm:pt>
    <dgm:pt modelId="{D241FA6E-F8F4-D145-ADB8-46C8EDB69224}">
      <dgm:prSet phldrT="[Text]"/>
      <dgm:spPr/>
      <dgm:t>
        <a:bodyPr/>
        <a:lstStyle/>
        <a:p>
          <a:r>
            <a:rPr lang="en-US">
              <a:latin typeface="Montserrat"/>
            </a:rPr>
            <a:t>Evidence</a:t>
          </a:r>
        </a:p>
      </dgm:t>
    </dgm:pt>
    <dgm:pt modelId="{23B70134-D18C-3A48-B196-0DF33FAA662F}" type="parTrans" cxnId="{64A2269D-D68E-B64B-BB1E-9762FDD8897A}">
      <dgm:prSet/>
      <dgm:spPr/>
      <dgm:t>
        <a:bodyPr/>
        <a:lstStyle/>
        <a:p>
          <a:endParaRPr lang="en-US"/>
        </a:p>
      </dgm:t>
    </dgm:pt>
    <dgm:pt modelId="{92C1D231-2EA8-0E43-B91E-BC32344418F9}" type="sibTrans" cxnId="{64A2269D-D68E-B64B-BB1E-9762FDD8897A}">
      <dgm:prSet/>
      <dgm:spPr/>
      <dgm:t>
        <a:bodyPr/>
        <a:lstStyle/>
        <a:p>
          <a:endParaRPr lang="en-US"/>
        </a:p>
      </dgm:t>
    </dgm:pt>
    <dgm:pt modelId="{86FDDAA8-10DD-9848-8584-3EE3257EAB06}">
      <dgm:prSet phldrT="[Text]"/>
      <dgm:spPr/>
      <dgm:t>
        <a:bodyPr/>
        <a:lstStyle/>
        <a:p>
          <a:r>
            <a:rPr lang="en-US">
              <a:latin typeface="Montserrat"/>
            </a:rPr>
            <a:t>Find a way to share evidence with assessors before the QA, not possible to “ask for permission” during the QA</a:t>
          </a:r>
        </a:p>
      </dgm:t>
    </dgm:pt>
    <dgm:pt modelId="{082B48E2-75A2-0447-860E-2CAFB27C82DC}" type="parTrans" cxnId="{58F87B86-1023-8546-80BE-ACB103318DA0}">
      <dgm:prSet/>
      <dgm:spPr/>
      <dgm:t>
        <a:bodyPr/>
        <a:lstStyle/>
        <a:p>
          <a:endParaRPr lang="en-US"/>
        </a:p>
      </dgm:t>
    </dgm:pt>
    <dgm:pt modelId="{F692F395-C223-D842-85D2-445E9DDECDE7}" type="sibTrans" cxnId="{58F87B86-1023-8546-80BE-ACB103318DA0}">
      <dgm:prSet/>
      <dgm:spPr/>
      <dgm:t>
        <a:bodyPr/>
        <a:lstStyle/>
        <a:p>
          <a:endParaRPr lang="en-US"/>
        </a:p>
      </dgm:t>
    </dgm:pt>
    <dgm:pt modelId="{1A62413D-4C92-B841-938E-1BAB01459309}">
      <dgm:prSet/>
      <dgm:spPr/>
      <dgm:t>
        <a:bodyPr/>
        <a:lstStyle/>
        <a:p>
          <a:pPr rtl="0"/>
          <a:r>
            <a:rPr lang="en-US">
              <a:latin typeface="Montserrat"/>
            </a:rPr>
            <a:t>Improve reporting guidance and emphasize that evidence must be publicly available. </a:t>
          </a:r>
        </a:p>
      </dgm:t>
    </dgm:pt>
    <dgm:pt modelId="{C48244EC-B00C-B94F-BAAA-CCADE9D6F2EA}" type="parTrans" cxnId="{D71B5F57-F5E7-1943-A826-71C02CFFB7FE}">
      <dgm:prSet/>
      <dgm:spPr/>
      <dgm:t>
        <a:bodyPr/>
        <a:lstStyle/>
        <a:p>
          <a:endParaRPr lang="en-US"/>
        </a:p>
      </dgm:t>
    </dgm:pt>
    <dgm:pt modelId="{7FB9A722-5863-EC4D-A2D2-1AE10B078D32}" type="sibTrans" cxnId="{D71B5F57-F5E7-1943-A826-71C02CFFB7FE}">
      <dgm:prSet/>
      <dgm:spPr/>
      <dgm:t>
        <a:bodyPr/>
        <a:lstStyle/>
        <a:p>
          <a:endParaRPr lang="en-US"/>
        </a:p>
      </dgm:t>
    </dgm:pt>
    <dgm:pt modelId="{9E1E613A-CEB4-664B-83E0-72E9F1E20AB5}">
      <dgm:prSet phldrT="[Text]"/>
      <dgm:spPr/>
      <dgm:t>
        <a:bodyPr/>
        <a:lstStyle/>
        <a:p>
          <a:r>
            <a:rPr lang="en-US">
              <a:latin typeface="Montserrat"/>
            </a:rPr>
            <a:t>Reiterate the need to specify where evidence can be found (e.g., table, para, page,...)</a:t>
          </a:r>
        </a:p>
      </dgm:t>
    </dgm:pt>
    <dgm:pt modelId="{F12EDDEA-725A-9444-8F2B-DD6C7ADF37CF}" type="parTrans" cxnId="{EE75B7DF-AA66-4047-8F0F-0A4C8440A831}">
      <dgm:prSet/>
      <dgm:spPr/>
      <dgm:t>
        <a:bodyPr/>
        <a:lstStyle/>
        <a:p>
          <a:endParaRPr lang="en-GB"/>
        </a:p>
      </dgm:t>
    </dgm:pt>
    <dgm:pt modelId="{E2F63A7D-32F0-1A4A-A4A8-95B2F9DBB2D3}" type="sibTrans" cxnId="{EE75B7DF-AA66-4047-8F0F-0A4C8440A831}">
      <dgm:prSet/>
      <dgm:spPr/>
      <dgm:t>
        <a:bodyPr/>
        <a:lstStyle/>
        <a:p>
          <a:endParaRPr lang="en-GB"/>
        </a:p>
      </dgm:t>
    </dgm:pt>
    <dgm:pt modelId="{E730478E-C4EA-2F42-BFC1-0E838854DB38}">
      <dgm:prSet/>
      <dgm:spPr/>
      <dgm:t>
        <a:bodyPr/>
        <a:lstStyle/>
        <a:p>
          <a:pPr rtl="0"/>
          <a:r>
            <a:rPr lang="en-US">
              <a:latin typeface="Montserrat"/>
            </a:rPr>
            <a:t>The 3</a:t>
          </a:r>
          <a:r>
            <a:rPr lang="en-US" baseline="30000">
              <a:latin typeface="Montserrat"/>
            </a:rPr>
            <a:t>rd</a:t>
          </a:r>
          <a:r>
            <a:rPr lang="en-US">
              <a:latin typeface="Montserrat"/>
            </a:rPr>
            <a:t> party will be (again) designated by the SGDs of each AA.</a:t>
          </a:r>
        </a:p>
      </dgm:t>
    </dgm:pt>
    <dgm:pt modelId="{34D6B2DE-2CDC-E54B-983C-12F3E3CC3229}" type="parTrans" cxnId="{56F4F47F-AE05-904B-AFE3-FD2BBEAB074F}">
      <dgm:prSet/>
      <dgm:spPr/>
      <dgm:t>
        <a:bodyPr/>
        <a:lstStyle/>
        <a:p>
          <a:endParaRPr lang="en-US"/>
        </a:p>
      </dgm:t>
    </dgm:pt>
    <dgm:pt modelId="{4E1C1CFD-F6BD-5E47-A815-DB23B79AA010}" type="sibTrans" cxnId="{56F4F47F-AE05-904B-AFE3-FD2BBEAB074F}">
      <dgm:prSet/>
      <dgm:spPr/>
      <dgm:t>
        <a:bodyPr/>
        <a:lstStyle/>
        <a:p>
          <a:endParaRPr lang="en-US"/>
        </a:p>
      </dgm:t>
    </dgm:pt>
    <dgm:pt modelId="{797C62F6-FCB5-463C-AD43-E89316CC93A3}">
      <dgm:prSet phldr="0"/>
      <dgm:spPr/>
      <dgm:t>
        <a:bodyPr/>
        <a:lstStyle/>
        <a:p>
          <a:r>
            <a:rPr lang="en-US">
              <a:latin typeface="Montserrat"/>
            </a:rPr>
            <a:t>Not allowing submission of innovations if no evidence is provided and it is an innovation above the idea stage</a:t>
          </a:r>
          <a:endParaRPr lang="en-US"/>
        </a:p>
      </dgm:t>
    </dgm:pt>
    <dgm:pt modelId="{1ECCCB11-41D3-4214-AB50-45EB4C0BA4EC}" type="parTrans" cxnId="{3F95100C-3F18-904C-9535-866CB1B5B554}">
      <dgm:prSet/>
      <dgm:spPr/>
    </dgm:pt>
    <dgm:pt modelId="{6B8CF3BA-6B1B-420E-9043-3108BF8A4D0D}" type="sibTrans" cxnId="{3F95100C-3F18-904C-9535-866CB1B5B554}">
      <dgm:prSet/>
      <dgm:spPr/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84645129-CF97-7345-AD98-A997B90948E5}" type="pres">
      <dgm:prSet presAssocID="{8DE3F7BD-4EEF-D84C-893B-DB88DA584C8E}" presName="space" presStyleCnt="0"/>
      <dgm:spPr/>
    </dgm:pt>
    <dgm:pt modelId="{9B0D7A13-EEDA-AE47-9F09-0D6AFCD4EC48}" type="pres">
      <dgm:prSet presAssocID="{D241FA6E-F8F4-D145-ADB8-46C8EDB69224}" presName="composite" presStyleCnt="0"/>
      <dgm:spPr/>
    </dgm:pt>
    <dgm:pt modelId="{9094EE29-0FCF-844A-B6AD-7752D3476534}" type="pres">
      <dgm:prSet presAssocID="{D241FA6E-F8F4-D145-ADB8-46C8EDB6922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EAE8D91-1584-6348-ABF1-C305B899E6A1}" type="pres">
      <dgm:prSet presAssocID="{D241FA6E-F8F4-D145-ADB8-46C8EDB6922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7B09F02-C815-374A-8FCC-E198C8BE3716}" type="presOf" srcId="{10C3F5BA-FDF2-8F44-874D-2FAE739AB7FA}" destId="{FE09FAB1-168F-9940-9288-786505A5DC6E}" srcOrd="0" destOrd="0" presId="urn:microsoft.com/office/officeart/2005/8/layout/hList1"/>
    <dgm:cxn modelId="{768CFC05-8258-114B-B63C-42EF1CB90111}" type="presOf" srcId="{C1ADA154-F532-0F43-B5C4-A9F8D3858686}" destId="{3769226C-89A4-1646-9725-3AA10D5A145A}" srcOrd="0" destOrd="0" presId="urn:microsoft.com/office/officeart/2005/8/layout/hList1"/>
    <dgm:cxn modelId="{3F95100C-3F18-904C-9535-866CB1B5B554}" srcId="{D241FA6E-F8F4-D145-ADB8-46C8EDB69224}" destId="{797C62F6-FCB5-463C-AD43-E89316CC93A3}" srcOrd="2" destOrd="0" parTransId="{1ECCCB11-41D3-4214-AB50-45EB4C0BA4EC}" sibTransId="{6B8CF3BA-6B1B-420E-9043-3108BF8A4D0D}"/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6DE8B05B-EA13-F842-B2DD-5E7ED2A605F0}" type="presOf" srcId="{D241FA6E-F8F4-D145-ADB8-46C8EDB69224}" destId="{9094EE29-0FCF-844A-B6AD-7752D3476534}" srcOrd="0" destOrd="0" presId="urn:microsoft.com/office/officeart/2005/8/layout/hList1"/>
    <dgm:cxn modelId="{E12F985F-63DA-BF48-94F7-AA409FF9857A}" type="presOf" srcId="{9E1E613A-CEB4-664B-83E0-72E9F1E20AB5}" destId="{8CB4A332-1D37-0A45-8641-D6748AADCD16}" srcOrd="0" destOrd="1" presId="urn:microsoft.com/office/officeart/2005/8/layout/hList1"/>
    <dgm:cxn modelId="{D71B5F57-F5E7-1943-A826-71C02CFFB7FE}" srcId="{D241FA6E-F8F4-D145-ADB8-46C8EDB69224}" destId="{1A62413D-4C92-B841-938E-1BAB01459309}" srcOrd="1" destOrd="0" parTransId="{C48244EC-B00C-B94F-BAAA-CCADE9D6F2EA}" sibTransId="{7FB9A722-5863-EC4D-A2D2-1AE10B078D32}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56F4F47F-AE05-904B-AFE3-FD2BBEAB074F}" srcId="{AEC55402-4F83-3540-B9CE-167C812FFF24}" destId="{E730478E-C4EA-2F42-BFC1-0E838854DB38}" srcOrd="1" destOrd="0" parTransId="{34D6B2DE-2CDC-E54B-983C-12F3E3CC3229}" sibTransId="{4E1C1CFD-F6BD-5E47-A815-DB23B79AA010}"/>
    <dgm:cxn modelId="{58F87B86-1023-8546-80BE-ACB103318DA0}" srcId="{D241FA6E-F8F4-D145-ADB8-46C8EDB69224}" destId="{86FDDAA8-10DD-9848-8584-3EE3257EAB06}" srcOrd="0" destOrd="0" parTransId="{082B48E2-75A2-0447-860E-2CAFB27C82DC}" sibTransId="{F692F395-C223-D842-85D2-445E9DDECDE7}"/>
    <dgm:cxn modelId="{64A2269D-D68E-B64B-BB1E-9762FDD8897A}" srcId="{10C3F5BA-FDF2-8F44-874D-2FAE739AB7FA}" destId="{D241FA6E-F8F4-D145-ADB8-46C8EDB69224}" srcOrd="2" destOrd="0" parTransId="{23B70134-D18C-3A48-B196-0DF33FAA662F}" sibTransId="{92C1D231-2EA8-0E43-B91E-BC32344418F9}"/>
    <dgm:cxn modelId="{65F835A0-21A0-8341-BBD7-42AA063BDAE7}" type="presOf" srcId="{E730478E-C4EA-2F42-BFC1-0E838854DB38}" destId="{3769226C-89A4-1646-9725-3AA10D5A145A}" srcOrd="0" destOrd="1" presId="urn:microsoft.com/office/officeart/2005/8/layout/hList1"/>
    <dgm:cxn modelId="{ADA768A5-5E02-BA45-858B-E1C43840108E}" type="presOf" srcId="{7A9058EC-CF38-9F4E-8D77-87F1B158150A}" destId="{8CB4A332-1D37-0A45-8641-D6748AADCD16}" srcOrd="0" destOrd="0" presId="urn:microsoft.com/office/officeart/2005/8/layout/hList1"/>
    <dgm:cxn modelId="{0836DEA6-066A-974D-995F-35FFA6D028F3}" type="presOf" srcId="{86FDDAA8-10DD-9848-8584-3EE3257EAB06}" destId="{2EAE8D91-1584-6348-ABF1-C305B899E6A1}" srcOrd="0" destOrd="0" presId="urn:microsoft.com/office/officeart/2005/8/layout/hList1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EE75B7DF-AA66-4047-8F0F-0A4C8440A831}" srcId="{2388990C-E565-3043-A336-4C9AD8BA2402}" destId="{9E1E613A-CEB4-664B-83E0-72E9F1E20AB5}" srcOrd="1" destOrd="0" parTransId="{F12EDDEA-725A-9444-8F2B-DD6C7ADF37CF}" sibTransId="{E2F63A7D-32F0-1A4A-A4A8-95B2F9DBB2D3}"/>
    <dgm:cxn modelId="{4CC6B9DF-73F0-D94F-8A34-227076B29EE1}" type="presOf" srcId="{1A62413D-4C92-B841-938E-1BAB01459309}" destId="{2EAE8D91-1584-6348-ABF1-C305B899E6A1}" srcOrd="0" destOrd="1" presId="urn:microsoft.com/office/officeart/2005/8/layout/hList1"/>
    <dgm:cxn modelId="{25BFB7E3-41E9-C64A-B026-EC3840A229C5}" type="presOf" srcId="{2388990C-E565-3043-A336-4C9AD8BA2402}" destId="{BCBA7220-D258-CB4D-8693-C36CB5470E80}" srcOrd="0" destOrd="0" presId="urn:microsoft.com/office/officeart/2005/8/layout/hList1"/>
    <dgm:cxn modelId="{7396E1EC-F3EF-D14E-AE5E-7D55D7DD85CA}" srcId="{2388990C-E565-3043-A336-4C9AD8BA2402}" destId="{7A9058EC-CF38-9F4E-8D77-87F1B158150A}" srcOrd="0" destOrd="0" parTransId="{0DAFE2D8-87F2-E04C-8057-04821C5109D2}" sibTransId="{75A29CB4-0161-B14E-B96F-51F44E44C26B}"/>
    <dgm:cxn modelId="{8EA53FFA-6D3A-8146-8119-306FF65F5AC4}" type="presOf" srcId="{AEC55402-4F83-3540-B9CE-167C812FFF24}" destId="{18565DE7-E353-1F4E-AA23-BC76F19757A9}" srcOrd="0" destOrd="0" presId="urn:microsoft.com/office/officeart/2005/8/layout/hList1"/>
    <dgm:cxn modelId="{DF9289FE-4854-B541-A777-AF61AD014369}" type="presOf" srcId="{797C62F6-FCB5-463C-AD43-E89316CC93A3}" destId="{2EAE8D91-1584-6348-ABF1-C305B899E6A1}" srcOrd="0" destOrd="2" presId="urn:microsoft.com/office/officeart/2005/8/layout/hList1"/>
    <dgm:cxn modelId="{94D330A5-3416-3B44-9A6E-DFDD48E2E394}" type="presParOf" srcId="{FE09FAB1-168F-9940-9288-786505A5DC6E}" destId="{775D6C81-25F2-144E-9779-91573651C75F}" srcOrd="0" destOrd="0" presId="urn:microsoft.com/office/officeart/2005/8/layout/hList1"/>
    <dgm:cxn modelId="{FBEFCA80-C796-F04A-90D1-A7F131FAFC1B}" type="presParOf" srcId="{775D6C81-25F2-144E-9779-91573651C75F}" destId="{18565DE7-E353-1F4E-AA23-BC76F19757A9}" srcOrd="0" destOrd="0" presId="urn:microsoft.com/office/officeart/2005/8/layout/hList1"/>
    <dgm:cxn modelId="{D5FA7C5C-94E8-2749-AC2D-C1B9C17CB203}" type="presParOf" srcId="{775D6C81-25F2-144E-9779-91573651C75F}" destId="{3769226C-89A4-1646-9725-3AA10D5A145A}" srcOrd="1" destOrd="0" presId="urn:microsoft.com/office/officeart/2005/8/layout/hList1"/>
    <dgm:cxn modelId="{938119D3-1558-FD43-99EF-0B30D11A5F11}" type="presParOf" srcId="{FE09FAB1-168F-9940-9288-786505A5DC6E}" destId="{64D78694-D6EF-0545-9BF7-97D32002AF74}" srcOrd="1" destOrd="0" presId="urn:microsoft.com/office/officeart/2005/8/layout/hList1"/>
    <dgm:cxn modelId="{CB403DB6-DA58-F94E-BEF2-01A8948B9DB0}" type="presParOf" srcId="{FE09FAB1-168F-9940-9288-786505A5DC6E}" destId="{039440EC-2495-BB4D-AE45-4DE35DC54AD2}" srcOrd="2" destOrd="0" presId="urn:microsoft.com/office/officeart/2005/8/layout/hList1"/>
    <dgm:cxn modelId="{2E4BC4A4-982B-9042-B5D1-D96773826E33}" type="presParOf" srcId="{039440EC-2495-BB4D-AE45-4DE35DC54AD2}" destId="{BCBA7220-D258-CB4D-8693-C36CB5470E80}" srcOrd="0" destOrd="0" presId="urn:microsoft.com/office/officeart/2005/8/layout/hList1"/>
    <dgm:cxn modelId="{3FA9FBF1-7063-8040-83F8-33D2538FF45A}" type="presParOf" srcId="{039440EC-2495-BB4D-AE45-4DE35DC54AD2}" destId="{8CB4A332-1D37-0A45-8641-D6748AADCD16}" srcOrd="1" destOrd="0" presId="urn:microsoft.com/office/officeart/2005/8/layout/hList1"/>
    <dgm:cxn modelId="{EB13A317-8997-DA44-92F3-85780954D72F}" type="presParOf" srcId="{FE09FAB1-168F-9940-9288-786505A5DC6E}" destId="{84645129-CF97-7345-AD98-A997B90948E5}" srcOrd="3" destOrd="0" presId="urn:microsoft.com/office/officeart/2005/8/layout/hList1"/>
    <dgm:cxn modelId="{D25C0E4C-5679-6746-87C4-EA17918B5056}" type="presParOf" srcId="{FE09FAB1-168F-9940-9288-786505A5DC6E}" destId="{9B0D7A13-EEDA-AE47-9F09-0D6AFCD4EC48}" srcOrd="4" destOrd="0" presId="urn:microsoft.com/office/officeart/2005/8/layout/hList1"/>
    <dgm:cxn modelId="{0FF169E9-83C6-D340-87E5-E224AE77BE2B}" type="presParOf" srcId="{9B0D7A13-EEDA-AE47-9F09-0D6AFCD4EC48}" destId="{9094EE29-0FCF-844A-B6AD-7752D3476534}" srcOrd="0" destOrd="0" presId="urn:microsoft.com/office/officeart/2005/8/layout/hList1"/>
    <dgm:cxn modelId="{22930470-330E-804E-9212-F98ADA201BD3}" type="presParOf" srcId="{9B0D7A13-EEDA-AE47-9F09-0D6AFCD4EC48}" destId="{2EAE8D91-1584-6348-ABF1-C305B899E6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KM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/>
      <dgm:spPr/>
      <dgm:t>
        <a:bodyPr/>
        <a:lstStyle/>
        <a:p>
          <a:r>
            <a:rPr lang="en-US">
              <a:latin typeface="Montserrat"/>
            </a:rPr>
            <a:t>Different policies on what a KP is and what should be uploaded to CGSpace (e.g., scoping reports)</a:t>
          </a: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Reporting indicators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7A9058EC-CF38-9F4E-8D77-87F1B158150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The OT and OO categories were often used to report results that could have been placed under other categories or that deserve a new category </a:t>
          </a:r>
        </a:p>
      </dgm:t>
    </dgm:pt>
    <dgm:pt modelId="{0DAFE2D8-87F2-E04C-8057-04821C5109D2}" type="parTrans" cxnId="{7396E1EC-F3EF-D14E-AE5E-7D55D7DD85CA}">
      <dgm:prSet/>
      <dgm:spPr/>
      <dgm:t>
        <a:bodyPr/>
        <a:lstStyle/>
        <a:p>
          <a:endParaRPr lang="en-US"/>
        </a:p>
      </dgm:t>
    </dgm:pt>
    <dgm:pt modelId="{75A29CB4-0161-B14E-B96F-51F44E44C26B}" type="sibTrans" cxnId="{7396E1EC-F3EF-D14E-AE5E-7D55D7DD85CA}">
      <dgm:prSet/>
      <dgm:spPr/>
      <dgm:t>
        <a:bodyPr/>
        <a:lstStyle/>
        <a:p>
          <a:endParaRPr lang="en-US"/>
        </a:p>
      </dgm:t>
    </dgm:pt>
    <dgm:pt modelId="{D241FA6E-F8F4-D145-ADB8-46C8EDB69224}">
      <dgm:prSet phldrT="[Text]"/>
      <dgm:spPr/>
      <dgm:t>
        <a:bodyPr/>
        <a:lstStyle/>
        <a:p>
          <a:r>
            <a:rPr lang="en-US">
              <a:latin typeface="Montserrat"/>
            </a:rPr>
            <a:t>Guidance</a:t>
          </a:r>
        </a:p>
      </dgm:t>
    </dgm:pt>
    <dgm:pt modelId="{23B70134-D18C-3A48-B196-0DF33FAA662F}" type="parTrans" cxnId="{64A2269D-D68E-B64B-BB1E-9762FDD8897A}">
      <dgm:prSet/>
      <dgm:spPr/>
      <dgm:t>
        <a:bodyPr/>
        <a:lstStyle/>
        <a:p>
          <a:endParaRPr lang="en-US"/>
        </a:p>
      </dgm:t>
    </dgm:pt>
    <dgm:pt modelId="{92C1D231-2EA8-0E43-B91E-BC32344418F9}" type="sibTrans" cxnId="{64A2269D-D68E-B64B-BB1E-9762FDD8897A}">
      <dgm:prSet/>
      <dgm:spPr/>
      <dgm:t>
        <a:bodyPr/>
        <a:lstStyle/>
        <a:p>
          <a:endParaRPr lang="en-US"/>
        </a:p>
      </dgm:t>
    </dgm:pt>
    <dgm:pt modelId="{86FDDAA8-10DD-9848-8584-3EE3257EAB06}">
      <dgm:prSet phldrT="[Text]"/>
      <dgm:spPr/>
      <dgm:t>
        <a:bodyPr/>
        <a:lstStyle/>
        <a:p>
          <a:r>
            <a:rPr lang="en-US" b="0">
              <a:latin typeface="Montserrat"/>
            </a:rPr>
            <a:t>Difficulties in defining the right indicator for CapDev-related results</a:t>
          </a:r>
        </a:p>
      </dgm:t>
    </dgm:pt>
    <dgm:pt modelId="{082B48E2-75A2-0447-860E-2CAFB27C82DC}" type="parTrans" cxnId="{58F87B86-1023-8546-80BE-ACB103318DA0}">
      <dgm:prSet/>
      <dgm:spPr/>
      <dgm:t>
        <a:bodyPr/>
        <a:lstStyle/>
        <a:p>
          <a:endParaRPr lang="en-US"/>
        </a:p>
      </dgm:t>
    </dgm:pt>
    <dgm:pt modelId="{F692F395-C223-D842-85D2-445E9DDECDE7}" type="sibTrans" cxnId="{58F87B86-1023-8546-80BE-ACB103318DA0}">
      <dgm:prSet/>
      <dgm:spPr/>
      <dgm:t>
        <a:bodyPr/>
        <a:lstStyle/>
        <a:p>
          <a:endParaRPr lang="en-US"/>
        </a:p>
      </dgm:t>
    </dgm:pt>
    <dgm:pt modelId="{B97C9B9C-3D8B-F348-B212-9B7381D3FA4A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For PR journals, it was confusing to have both CGIAR and Scopus for each item</a:t>
          </a:r>
          <a:r>
            <a:rPr lang="en-US"/>
            <a:t>.</a:t>
          </a:r>
          <a:r>
            <a:rPr lang="en-US">
              <a:latin typeface="Calibri Light"/>
            </a:rPr>
            <a:t> </a:t>
          </a:r>
          <a:endParaRPr lang="en-US"/>
        </a:p>
      </dgm:t>
    </dgm:pt>
    <dgm:pt modelId="{46C9E35D-6B43-194E-8910-E2C457CEDE28}" type="parTrans" cxnId="{8605BD21-981C-1547-A0D6-3D049004D8F4}">
      <dgm:prSet/>
      <dgm:spPr/>
      <dgm:t>
        <a:bodyPr/>
        <a:lstStyle/>
        <a:p>
          <a:endParaRPr lang="en-GB"/>
        </a:p>
      </dgm:t>
    </dgm:pt>
    <dgm:pt modelId="{73332041-460A-3B45-86FD-21A3AEC3A35C}" type="sibTrans" cxnId="{8605BD21-981C-1547-A0D6-3D049004D8F4}">
      <dgm:prSet/>
      <dgm:spPr/>
      <dgm:t>
        <a:bodyPr/>
        <a:lstStyle/>
        <a:p>
          <a:endParaRPr lang="en-GB"/>
        </a:p>
      </dgm:t>
    </dgm:pt>
    <dgm:pt modelId="{75D839B6-B3C5-C14D-8F8B-074B17866E3E}">
      <dgm:prSet phldrT="[Text]"/>
      <dgm:spPr/>
      <dgm:t>
        <a:bodyPr/>
        <a:lstStyle/>
        <a:p>
          <a:r>
            <a:rPr lang="en-US">
              <a:latin typeface="Montserrat"/>
            </a:rPr>
            <a:t>Time to get a CGSpace handle</a:t>
          </a:r>
        </a:p>
      </dgm:t>
    </dgm:pt>
    <dgm:pt modelId="{CEB04ABB-7360-6F47-B30B-D271A6499337}" type="parTrans" cxnId="{014148C9-8E91-C644-9E01-CA40CC904FF0}">
      <dgm:prSet/>
      <dgm:spPr/>
      <dgm:t>
        <a:bodyPr/>
        <a:lstStyle/>
        <a:p>
          <a:endParaRPr lang="en-GB"/>
        </a:p>
      </dgm:t>
    </dgm:pt>
    <dgm:pt modelId="{35ED6B5C-968B-A940-B4CB-ED1FC7101090}" type="sibTrans" cxnId="{014148C9-8E91-C644-9E01-CA40CC904FF0}">
      <dgm:prSet/>
      <dgm:spPr/>
      <dgm:t>
        <a:bodyPr/>
        <a:lstStyle/>
        <a:p>
          <a:endParaRPr lang="en-GB"/>
        </a:p>
      </dgm:t>
    </dgm:pt>
    <dgm:pt modelId="{C28010D0-C187-D541-B649-DB10633CA036}">
      <dgm:prSet phldrT="[Text]"/>
      <dgm:spPr/>
      <dgm:t>
        <a:bodyPr/>
        <a:lstStyle/>
        <a:p>
          <a:pPr rtl="0"/>
          <a:r>
            <a:rPr lang="en-US">
              <a:latin typeface="Montserrat"/>
            </a:rPr>
            <a:t>Delayed sync between PRMS and CGSpace</a:t>
          </a:r>
        </a:p>
      </dgm:t>
    </dgm:pt>
    <dgm:pt modelId="{1345B480-0C42-2E4F-867F-9DDA4DCB7CEF}" type="parTrans" cxnId="{E4D9408A-F6DE-9145-B88B-8ADFDB74664C}">
      <dgm:prSet/>
      <dgm:spPr/>
      <dgm:t>
        <a:bodyPr/>
        <a:lstStyle/>
        <a:p>
          <a:endParaRPr lang="en-GB"/>
        </a:p>
      </dgm:t>
    </dgm:pt>
    <dgm:pt modelId="{3269F01F-6DE3-A940-902B-7D97D31E0CF4}" type="sibTrans" cxnId="{E4D9408A-F6DE-9145-B88B-8ADFDB74664C}">
      <dgm:prSet/>
      <dgm:spPr/>
      <dgm:t>
        <a:bodyPr/>
        <a:lstStyle/>
        <a:p>
          <a:endParaRPr lang="en-GB"/>
        </a:p>
      </dgm:t>
    </dgm:pt>
    <dgm:pt modelId="{FBD7D0AF-4585-224B-B8CC-1C7F27B9D5F3}">
      <dgm:prSet phldrT="[Text]"/>
      <dgm:spPr/>
      <dgm:t>
        <a:bodyPr/>
        <a:lstStyle/>
        <a:p>
          <a:r>
            <a:rPr lang="en-US" b="0">
              <a:latin typeface="Montserrat"/>
            </a:rPr>
            <a:t>Many policy changes were reported under other outcomes as well as other outputs</a:t>
          </a:r>
        </a:p>
      </dgm:t>
    </dgm:pt>
    <dgm:pt modelId="{C5980834-C7D4-AF48-99CE-4375B5FEDF25}" type="parTrans" cxnId="{374F6895-3E43-DC48-9C28-7898ECF0E862}">
      <dgm:prSet/>
      <dgm:spPr/>
      <dgm:t>
        <a:bodyPr/>
        <a:lstStyle/>
        <a:p>
          <a:endParaRPr lang="en-GB"/>
        </a:p>
      </dgm:t>
    </dgm:pt>
    <dgm:pt modelId="{C8C02AF2-AE6A-5044-A2C5-AE90520E52DC}" type="sibTrans" cxnId="{374F6895-3E43-DC48-9C28-7898ECF0E862}">
      <dgm:prSet/>
      <dgm:spPr/>
      <dgm:t>
        <a:bodyPr/>
        <a:lstStyle/>
        <a:p>
          <a:endParaRPr lang="en-GB"/>
        </a:p>
      </dgm:t>
    </dgm:pt>
    <dgm:pt modelId="{9DDD8004-FF02-4441-A38E-7090C0344D44}">
      <dgm:prSet phldrT="[Text]"/>
      <dgm:spPr/>
      <dgm:t>
        <a:bodyPr/>
        <a:lstStyle/>
        <a:p>
          <a:r>
            <a:rPr lang="en-US" b="0">
              <a:latin typeface="Montserrat"/>
            </a:rPr>
            <a:t>M/F disaggregation (Innov Use) with </a:t>
          </a:r>
          <a:r>
            <a:rPr lang="en-US" b="0">
              <a:latin typeface="Montserrat"/>
              <a:cs typeface="Arial"/>
            </a:rPr>
            <a:t>estimates which cannot be found in the evidence, are inconsistent or "1"</a:t>
          </a:r>
          <a:endParaRPr lang="en-US" b="0">
            <a:latin typeface="Montserrat"/>
          </a:endParaRPr>
        </a:p>
      </dgm:t>
    </dgm:pt>
    <dgm:pt modelId="{1FBA586D-1579-DF49-9442-AD6023DBB8FE}" type="parTrans" cxnId="{670D55AE-0B04-E34E-BDF6-070D2BAB9D83}">
      <dgm:prSet/>
      <dgm:spPr/>
      <dgm:t>
        <a:bodyPr/>
        <a:lstStyle/>
        <a:p>
          <a:endParaRPr lang="en-GB"/>
        </a:p>
      </dgm:t>
    </dgm:pt>
    <dgm:pt modelId="{F8E269CE-77F0-174E-A4C0-99D18A5ABF8F}" type="sibTrans" cxnId="{670D55AE-0B04-E34E-BDF6-070D2BAB9D83}">
      <dgm:prSet/>
      <dgm:spPr/>
      <dgm:t>
        <a:bodyPr/>
        <a:lstStyle/>
        <a:p>
          <a:endParaRPr lang="en-GB"/>
        </a:p>
      </dgm:t>
    </dgm:pt>
    <dgm:pt modelId="{49F44A39-589D-B844-AA48-EF87C9C0A124}">
      <dgm:prSet phldrT="[Text]"/>
      <dgm:spPr/>
      <dgm:t>
        <a:bodyPr/>
        <a:lstStyle/>
        <a:p>
          <a:pPr rtl="0"/>
          <a:r>
            <a:rPr lang="en-US" b="0">
              <a:latin typeface="Montserrat"/>
            </a:rPr>
            <a:t>Very poor descriptions of CapDev results were provided</a:t>
          </a:r>
        </a:p>
      </dgm:t>
    </dgm:pt>
    <dgm:pt modelId="{883B6D84-28D8-E44B-821C-F9FA0648A65C}" type="parTrans" cxnId="{24A855F6-5124-5C4D-881B-9F0C2CA41434}">
      <dgm:prSet/>
      <dgm:spPr/>
      <dgm:t>
        <a:bodyPr/>
        <a:lstStyle/>
        <a:p>
          <a:endParaRPr lang="en-GB"/>
        </a:p>
      </dgm:t>
    </dgm:pt>
    <dgm:pt modelId="{CE729595-A13F-E245-B6A4-3F372A069BF8}" type="sibTrans" cxnId="{24A855F6-5124-5C4D-881B-9F0C2CA41434}">
      <dgm:prSet/>
      <dgm:spPr/>
      <dgm:t>
        <a:bodyPr/>
        <a:lstStyle/>
        <a:p>
          <a:endParaRPr lang="en-GB"/>
        </a:p>
      </dgm:t>
    </dgm:pt>
    <dgm:pt modelId="{57312AB2-1267-1E4D-B6CC-429BC5A856BB}">
      <dgm:prSet phldrT="[Text]"/>
      <dgm:spPr/>
      <dgm:t>
        <a:bodyPr/>
        <a:lstStyle/>
        <a:p>
          <a:r>
            <a:rPr lang="en-US" b="0">
              <a:latin typeface="Montserrat"/>
            </a:rPr>
            <a:t>Titles not matching with the result type</a:t>
          </a:r>
        </a:p>
      </dgm:t>
    </dgm:pt>
    <dgm:pt modelId="{8221B917-6977-2D49-8895-5ABC209A4A52}" type="parTrans" cxnId="{41D5599F-2639-ED49-95D6-BA13BEB8A469}">
      <dgm:prSet/>
      <dgm:spPr/>
      <dgm:t>
        <a:bodyPr/>
        <a:lstStyle/>
        <a:p>
          <a:endParaRPr lang="en-GB"/>
        </a:p>
      </dgm:t>
    </dgm:pt>
    <dgm:pt modelId="{722C079E-A23B-374B-8DCC-BAC14D4AEF77}" type="sibTrans" cxnId="{41D5599F-2639-ED49-95D6-BA13BEB8A469}">
      <dgm:prSet/>
      <dgm:spPr/>
      <dgm:t>
        <a:bodyPr/>
        <a:lstStyle/>
        <a:p>
          <a:endParaRPr lang="en-GB"/>
        </a:p>
      </dgm:t>
    </dgm:pt>
    <dgm:pt modelId="{D4C6E590-EAEC-4481-9ECD-BCE88728C7CD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KPs that are not JA or MELIA were not QAed, but their quality was checked by Center librarians.</a:t>
          </a:r>
        </a:p>
      </dgm:t>
    </dgm:pt>
    <dgm:pt modelId="{D9A0EA8F-01A2-46F6-B684-5C878130DC29}" type="parTrans" cxnId="{7A153F70-B2FB-4946-A039-6453FBE31B5A}">
      <dgm:prSet/>
      <dgm:spPr/>
      <dgm:t>
        <a:bodyPr/>
        <a:lstStyle/>
        <a:p>
          <a:endParaRPr lang="en-GB"/>
        </a:p>
      </dgm:t>
    </dgm:pt>
    <dgm:pt modelId="{69AA1635-B12E-41EE-AAC5-3B7179D641E8}" type="sibTrans" cxnId="{7A153F70-B2FB-4946-A039-6453FBE31B5A}">
      <dgm:prSet/>
      <dgm:spPr/>
      <dgm:t>
        <a:bodyPr/>
        <a:lstStyle/>
        <a:p>
          <a:endParaRPr lang="en-GB"/>
        </a:p>
      </dgm:t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84645129-CF97-7345-AD98-A997B90948E5}" type="pres">
      <dgm:prSet presAssocID="{8DE3F7BD-4EEF-D84C-893B-DB88DA584C8E}" presName="space" presStyleCnt="0"/>
      <dgm:spPr/>
    </dgm:pt>
    <dgm:pt modelId="{9B0D7A13-EEDA-AE47-9F09-0D6AFCD4EC48}" type="pres">
      <dgm:prSet presAssocID="{D241FA6E-F8F4-D145-ADB8-46C8EDB69224}" presName="composite" presStyleCnt="0"/>
      <dgm:spPr/>
    </dgm:pt>
    <dgm:pt modelId="{9094EE29-0FCF-844A-B6AD-7752D3476534}" type="pres">
      <dgm:prSet presAssocID="{D241FA6E-F8F4-D145-ADB8-46C8EDB6922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EAE8D91-1584-6348-ABF1-C305B899E6A1}" type="pres">
      <dgm:prSet presAssocID="{D241FA6E-F8F4-D145-ADB8-46C8EDB6922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F91AA80E-1E85-DC40-8A63-22F0D5AA4567}" type="presOf" srcId="{86FDDAA8-10DD-9848-8584-3EE3257EAB06}" destId="{2EAE8D91-1584-6348-ABF1-C305B899E6A1}" srcOrd="0" destOrd="0" presId="urn:microsoft.com/office/officeart/2005/8/layout/hList1"/>
    <dgm:cxn modelId="{DD942C10-D962-A24E-A4BF-1C214B665ACC}" type="presOf" srcId="{2388990C-E565-3043-A336-4C9AD8BA2402}" destId="{BCBA7220-D258-CB4D-8693-C36CB5470E80}" srcOrd="0" destOrd="0" presId="urn:microsoft.com/office/officeart/2005/8/layout/hList1"/>
    <dgm:cxn modelId="{B2FBAE15-89D5-EC4B-8971-17DCD63546D7}" type="presOf" srcId="{10C3F5BA-FDF2-8F44-874D-2FAE739AB7FA}" destId="{FE09FAB1-168F-9940-9288-786505A5DC6E}" srcOrd="0" destOrd="0" presId="urn:microsoft.com/office/officeart/2005/8/layout/hList1"/>
    <dgm:cxn modelId="{B196FB18-1646-2E49-88EB-B0F7DA5FD284}" type="presOf" srcId="{AEC55402-4F83-3540-B9CE-167C812FFF24}" destId="{18565DE7-E353-1F4E-AA23-BC76F19757A9}" srcOrd="0" destOrd="0" presId="urn:microsoft.com/office/officeart/2005/8/layout/hList1"/>
    <dgm:cxn modelId="{45595D1A-626F-044D-B175-B783A92633CE}" type="presOf" srcId="{75D839B6-B3C5-C14D-8F8B-074B17866E3E}" destId="{3769226C-89A4-1646-9725-3AA10D5A145A}" srcOrd="0" destOrd="1" presId="urn:microsoft.com/office/officeart/2005/8/layout/hList1"/>
    <dgm:cxn modelId="{7B02F61F-62C2-9E45-8708-1940C2BD4B39}" type="presOf" srcId="{C1ADA154-F532-0F43-B5C4-A9F8D3858686}" destId="{3769226C-89A4-1646-9725-3AA10D5A145A}" srcOrd="0" destOrd="0" presId="urn:microsoft.com/office/officeart/2005/8/layout/hList1"/>
    <dgm:cxn modelId="{8605BD21-981C-1547-A0D6-3D049004D8F4}" srcId="{AEC55402-4F83-3540-B9CE-167C812FFF24}" destId="{B97C9B9C-3D8B-F348-B212-9B7381D3FA4A}" srcOrd="4" destOrd="0" parTransId="{46C9E35D-6B43-194E-8910-E2C457CEDE28}" sibTransId="{73332041-460A-3B45-86FD-21A3AEC3A35C}"/>
    <dgm:cxn modelId="{B73E643A-C747-BE4A-8059-A7FDDA949C66}" type="presOf" srcId="{C28010D0-C187-D541-B649-DB10633CA036}" destId="{3769226C-89A4-1646-9725-3AA10D5A145A}" srcOrd="0" destOrd="2" presId="urn:microsoft.com/office/officeart/2005/8/layout/hList1"/>
    <dgm:cxn modelId="{841C173F-C1A0-AA49-A102-50E7BDC8E12C}" type="presOf" srcId="{B97C9B9C-3D8B-F348-B212-9B7381D3FA4A}" destId="{3769226C-89A4-1646-9725-3AA10D5A145A}" srcOrd="0" destOrd="4" presId="urn:microsoft.com/office/officeart/2005/8/layout/hList1"/>
    <dgm:cxn modelId="{BD763A4B-1E0B-314B-8A14-E2F837F6385F}" type="presOf" srcId="{7A9058EC-CF38-9F4E-8D77-87F1B158150A}" destId="{8CB4A332-1D37-0A45-8641-D6748AADCD16}" srcOrd="0" destOrd="0" presId="urn:microsoft.com/office/officeart/2005/8/layout/hList1"/>
    <dgm:cxn modelId="{7A153F70-B2FB-4946-A039-6453FBE31B5A}" srcId="{AEC55402-4F83-3540-B9CE-167C812FFF24}" destId="{D4C6E590-EAEC-4481-9ECD-BCE88728C7CD}" srcOrd="3" destOrd="0" parTransId="{D9A0EA8F-01A2-46F6-B684-5C878130DC29}" sibTransId="{69AA1635-B12E-41EE-AAC5-3B7179D641E8}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58F87B86-1023-8546-80BE-ACB103318DA0}" srcId="{D241FA6E-F8F4-D145-ADB8-46C8EDB69224}" destId="{86FDDAA8-10DD-9848-8584-3EE3257EAB06}" srcOrd="0" destOrd="0" parTransId="{082B48E2-75A2-0447-860E-2CAFB27C82DC}" sibTransId="{F692F395-C223-D842-85D2-445E9DDECDE7}"/>
    <dgm:cxn modelId="{E4D9408A-F6DE-9145-B88B-8ADFDB74664C}" srcId="{AEC55402-4F83-3540-B9CE-167C812FFF24}" destId="{C28010D0-C187-D541-B649-DB10633CA036}" srcOrd="2" destOrd="0" parTransId="{1345B480-0C42-2E4F-867F-9DDA4DCB7CEF}" sibTransId="{3269F01F-6DE3-A940-902B-7D97D31E0CF4}"/>
    <dgm:cxn modelId="{374F6895-3E43-DC48-9C28-7898ECF0E862}" srcId="{D241FA6E-F8F4-D145-ADB8-46C8EDB69224}" destId="{FBD7D0AF-4585-224B-B8CC-1C7F27B9D5F3}" srcOrd="3" destOrd="0" parTransId="{C5980834-C7D4-AF48-99CE-4375B5FEDF25}" sibTransId="{C8C02AF2-AE6A-5044-A2C5-AE90520E52DC}"/>
    <dgm:cxn modelId="{64A2269D-D68E-B64B-BB1E-9762FDD8897A}" srcId="{10C3F5BA-FDF2-8F44-874D-2FAE739AB7FA}" destId="{D241FA6E-F8F4-D145-ADB8-46C8EDB69224}" srcOrd="2" destOrd="0" parTransId="{23B70134-D18C-3A48-B196-0DF33FAA662F}" sibTransId="{92C1D231-2EA8-0E43-B91E-BC32344418F9}"/>
    <dgm:cxn modelId="{41D5599F-2639-ED49-95D6-BA13BEB8A469}" srcId="{D241FA6E-F8F4-D145-ADB8-46C8EDB69224}" destId="{57312AB2-1267-1E4D-B6CC-429BC5A856BB}" srcOrd="2" destOrd="0" parTransId="{8221B917-6977-2D49-8895-5ABC209A4A52}" sibTransId="{722C079E-A23B-374B-8DCC-BAC14D4AEF77}"/>
    <dgm:cxn modelId="{6FAE2BA3-B5FD-D947-8CAD-0CD267B5F881}" type="presOf" srcId="{9DDD8004-FF02-4441-A38E-7090C0344D44}" destId="{2EAE8D91-1584-6348-ABF1-C305B899E6A1}" srcOrd="0" destOrd="4" presId="urn:microsoft.com/office/officeart/2005/8/layout/hList1"/>
    <dgm:cxn modelId="{670D55AE-0B04-E34E-BDF6-070D2BAB9D83}" srcId="{D241FA6E-F8F4-D145-ADB8-46C8EDB69224}" destId="{9DDD8004-FF02-4441-A38E-7090C0344D44}" srcOrd="4" destOrd="0" parTransId="{1FBA586D-1579-DF49-9442-AD6023DBB8FE}" sibTransId="{F8E269CE-77F0-174E-A4C0-99D18A5ABF8F}"/>
    <dgm:cxn modelId="{82258DB4-43E5-5043-8BD1-33AF875F1F21}" type="presOf" srcId="{FBD7D0AF-4585-224B-B8CC-1C7F27B9D5F3}" destId="{2EAE8D91-1584-6348-ABF1-C305B899E6A1}" srcOrd="0" destOrd="3" presId="urn:microsoft.com/office/officeart/2005/8/layout/hList1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014148C9-8E91-C644-9E01-CA40CC904FF0}" srcId="{AEC55402-4F83-3540-B9CE-167C812FFF24}" destId="{75D839B6-B3C5-C14D-8F8B-074B17866E3E}" srcOrd="1" destOrd="0" parTransId="{CEB04ABB-7360-6F47-B30B-D271A6499337}" sibTransId="{35ED6B5C-968B-A940-B4CB-ED1FC7101090}"/>
    <dgm:cxn modelId="{9C7E67D1-1190-184C-AAA0-28CE5ED28923}" type="presOf" srcId="{D4C6E590-EAEC-4481-9ECD-BCE88728C7CD}" destId="{3769226C-89A4-1646-9725-3AA10D5A145A}" srcOrd="0" destOrd="3" presId="urn:microsoft.com/office/officeart/2005/8/layout/hList1"/>
    <dgm:cxn modelId="{B8970EDB-418B-BF44-9A5D-2546AA825A93}" type="presOf" srcId="{D241FA6E-F8F4-D145-ADB8-46C8EDB69224}" destId="{9094EE29-0FCF-844A-B6AD-7752D3476534}" srcOrd="0" destOrd="0" presId="urn:microsoft.com/office/officeart/2005/8/layout/hList1"/>
    <dgm:cxn modelId="{7396E1EC-F3EF-D14E-AE5E-7D55D7DD85CA}" srcId="{2388990C-E565-3043-A336-4C9AD8BA2402}" destId="{7A9058EC-CF38-9F4E-8D77-87F1B158150A}" srcOrd="0" destOrd="0" parTransId="{0DAFE2D8-87F2-E04C-8057-04821C5109D2}" sibTransId="{75A29CB4-0161-B14E-B96F-51F44E44C26B}"/>
    <dgm:cxn modelId="{843651F2-5968-424B-B5C0-4419AE0E818E}" type="presOf" srcId="{57312AB2-1267-1E4D-B6CC-429BC5A856BB}" destId="{2EAE8D91-1584-6348-ABF1-C305B899E6A1}" srcOrd="0" destOrd="2" presId="urn:microsoft.com/office/officeart/2005/8/layout/hList1"/>
    <dgm:cxn modelId="{F3A179F2-EAC3-6343-9598-8F4C73B9B35D}" type="presOf" srcId="{49F44A39-589D-B844-AA48-EF87C9C0A124}" destId="{2EAE8D91-1584-6348-ABF1-C305B899E6A1}" srcOrd="0" destOrd="1" presId="urn:microsoft.com/office/officeart/2005/8/layout/hList1"/>
    <dgm:cxn modelId="{24A855F6-5124-5C4D-881B-9F0C2CA41434}" srcId="{D241FA6E-F8F4-D145-ADB8-46C8EDB69224}" destId="{49F44A39-589D-B844-AA48-EF87C9C0A124}" srcOrd="1" destOrd="0" parTransId="{883B6D84-28D8-E44B-821C-F9FA0648A65C}" sibTransId="{CE729595-A13F-E245-B6A4-3F372A069BF8}"/>
    <dgm:cxn modelId="{FFA35ED6-BBD9-D343-A143-BE4E5BFCE77E}" type="presParOf" srcId="{FE09FAB1-168F-9940-9288-786505A5DC6E}" destId="{775D6C81-25F2-144E-9779-91573651C75F}" srcOrd="0" destOrd="0" presId="urn:microsoft.com/office/officeart/2005/8/layout/hList1"/>
    <dgm:cxn modelId="{56A0AE7B-B8CB-8E44-94B8-088816ADE36F}" type="presParOf" srcId="{775D6C81-25F2-144E-9779-91573651C75F}" destId="{18565DE7-E353-1F4E-AA23-BC76F19757A9}" srcOrd="0" destOrd="0" presId="urn:microsoft.com/office/officeart/2005/8/layout/hList1"/>
    <dgm:cxn modelId="{218FB605-3940-054B-B656-8F3AED88CAB8}" type="presParOf" srcId="{775D6C81-25F2-144E-9779-91573651C75F}" destId="{3769226C-89A4-1646-9725-3AA10D5A145A}" srcOrd="1" destOrd="0" presId="urn:microsoft.com/office/officeart/2005/8/layout/hList1"/>
    <dgm:cxn modelId="{BD9200B2-AEC9-D541-8427-11F9EC033226}" type="presParOf" srcId="{FE09FAB1-168F-9940-9288-786505A5DC6E}" destId="{64D78694-D6EF-0545-9BF7-97D32002AF74}" srcOrd="1" destOrd="0" presId="urn:microsoft.com/office/officeart/2005/8/layout/hList1"/>
    <dgm:cxn modelId="{1AFABDFB-3C07-3D43-B92D-A497599DAB9C}" type="presParOf" srcId="{FE09FAB1-168F-9940-9288-786505A5DC6E}" destId="{039440EC-2495-BB4D-AE45-4DE35DC54AD2}" srcOrd="2" destOrd="0" presId="urn:microsoft.com/office/officeart/2005/8/layout/hList1"/>
    <dgm:cxn modelId="{F9515AB1-CA2E-244F-A7A3-CC237DEBEFA1}" type="presParOf" srcId="{039440EC-2495-BB4D-AE45-4DE35DC54AD2}" destId="{BCBA7220-D258-CB4D-8693-C36CB5470E80}" srcOrd="0" destOrd="0" presId="urn:microsoft.com/office/officeart/2005/8/layout/hList1"/>
    <dgm:cxn modelId="{9A6BF114-C51D-1148-9120-35B261CDAC47}" type="presParOf" srcId="{039440EC-2495-BB4D-AE45-4DE35DC54AD2}" destId="{8CB4A332-1D37-0A45-8641-D6748AADCD16}" srcOrd="1" destOrd="0" presId="urn:microsoft.com/office/officeart/2005/8/layout/hList1"/>
    <dgm:cxn modelId="{9E573FDF-3D78-7547-BC58-ECFEBAAD4217}" type="presParOf" srcId="{FE09FAB1-168F-9940-9288-786505A5DC6E}" destId="{84645129-CF97-7345-AD98-A997B90948E5}" srcOrd="3" destOrd="0" presId="urn:microsoft.com/office/officeart/2005/8/layout/hList1"/>
    <dgm:cxn modelId="{FFE0C8D9-30D0-8047-8713-BD105EFE7496}" type="presParOf" srcId="{FE09FAB1-168F-9940-9288-786505A5DC6E}" destId="{9B0D7A13-EEDA-AE47-9F09-0D6AFCD4EC48}" srcOrd="4" destOrd="0" presId="urn:microsoft.com/office/officeart/2005/8/layout/hList1"/>
    <dgm:cxn modelId="{BC18AC8E-2C32-694E-98C1-BF54018A81BE}" type="presParOf" srcId="{9B0D7A13-EEDA-AE47-9F09-0D6AFCD4EC48}" destId="{9094EE29-0FCF-844A-B6AD-7752D3476534}" srcOrd="0" destOrd="0" presId="urn:microsoft.com/office/officeart/2005/8/layout/hList1"/>
    <dgm:cxn modelId="{43695372-E6BB-564C-A250-786FB8A97746}" type="presParOf" srcId="{9B0D7A13-EEDA-AE47-9F09-0D6AFCD4EC48}" destId="{2EAE8D91-1584-6348-ABF1-C305B899E6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C3F5BA-FDF2-8F44-874D-2FAE739AB7FA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C55402-4F83-3540-B9CE-167C812FFF24}">
      <dgm:prSet phldrT="[Text]"/>
      <dgm:spPr/>
      <dgm:t>
        <a:bodyPr/>
        <a:lstStyle/>
        <a:p>
          <a:r>
            <a:rPr lang="en-US">
              <a:latin typeface="Montserrat"/>
            </a:rPr>
            <a:t>KM</a:t>
          </a:r>
        </a:p>
      </dgm:t>
    </dgm:pt>
    <dgm:pt modelId="{8B1C86AB-7BF9-2A4D-BE02-421862793163}" type="parTrans" cxnId="{9D8F3CB8-A6B4-B742-9445-8D1B102B5E49}">
      <dgm:prSet/>
      <dgm:spPr/>
      <dgm:t>
        <a:bodyPr/>
        <a:lstStyle/>
        <a:p>
          <a:endParaRPr lang="en-US"/>
        </a:p>
      </dgm:t>
    </dgm:pt>
    <dgm:pt modelId="{625F5FDD-1E32-D840-8111-4396C6C081AC}" type="sibTrans" cxnId="{9D8F3CB8-A6B4-B742-9445-8D1B102B5E49}">
      <dgm:prSet/>
      <dgm:spPr/>
      <dgm:t>
        <a:bodyPr/>
        <a:lstStyle/>
        <a:p>
          <a:endParaRPr lang="en-US"/>
        </a:p>
      </dgm:t>
    </dgm:pt>
    <dgm:pt modelId="{C1ADA154-F532-0F43-B5C4-A9F8D3858686}">
      <dgm:prSet phldrT="[Text]" custT="1"/>
      <dgm:spPr/>
      <dgm:t>
        <a:bodyPr/>
        <a:lstStyle/>
        <a:p>
          <a:r>
            <a:rPr lang="en-US" sz="1400">
              <a:latin typeface="Montserrat"/>
              <a:cs typeface="Calibri"/>
            </a:rPr>
            <a:t>Clarify the types of KP to be accepted in </a:t>
          </a:r>
          <a:r>
            <a:rPr lang="en-US" sz="1400" err="1">
              <a:latin typeface="Montserrat"/>
              <a:cs typeface="Calibri"/>
            </a:rPr>
            <a:t>CGSpace</a:t>
          </a:r>
          <a:endParaRPr lang="en-US" sz="1400" err="1">
            <a:latin typeface="Montserrat"/>
          </a:endParaRPr>
        </a:p>
      </dgm:t>
    </dgm:pt>
    <dgm:pt modelId="{BD0FD45E-525F-0543-B6ED-14153F3CB67D}" type="parTrans" cxnId="{CA35117B-E9C6-4F45-B99A-924C2FF9E5D7}">
      <dgm:prSet/>
      <dgm:spPr/>
      <dgm:t>
        <a:bodyPr/>
        <a:lstStyle/>
        <a:p>
          <a:endParaRPr lang="en-US"/>
        </a:p>
      </dgm:t>
    </dgm:pt>
    <dgm:pt modelId="{4B60B2DE-D4B0-D34B-A5CB-B0B86F0FE3E2}" type="sibTrans" cxnId="{CA35117B-E9C6-4F45-B99A-924C2FF9E5D7}">
      <dgm:prSet/>
      <dgm:spPr/>
      <dgm:t>
        <a:bodyPr/>
        <a:lstStyle/>
        <a:p>
          <a:endParaRPr lang="en-US"/>
        </a:p>
      </dgm:t>
    </dgm:pt>
    <dgm:pt modelId="{2388990C-E565-3043-A336-4C9AD8BA2402}">
      <dgm:prSet phldrT="[Text]"/>
      <dgm:spPr/>
      <dgm:t>
        <a:bodyPr/>
        <a:lstStyle/>
        <a:p>
          <a:r>
            <a:rPr lang="en-US">
              <a:latin typeface="Montserrat"/>
            </a:rPr>
            <a:t>Reporting indicators</a:t>
          </a:r>
        </a:p>
      </dgm:t>
    </dgm:pt>
    <dgm:pt modelId="{216C5066-8B90-4843-B33F-7888B9BFDDF4}" type="parTrans" cxnId="{CECD650C-AABE-B04C-AC54-D99D292135B3}">
      <dgm:prSet/>
      <dgm:spPr/>
      <dgm:t>
        <a:bodyPr/>
        <a:lstStyle/>
        <a:p>
          <a:endParaRPr lang="en-US"/>
        </a:p>
      </dgm:t>
    </dgm:pt>
    <dgm:pt modelId="{8DE3F7BD-4EEF-D84C-893B-DB88DA584C8E}" type="sibTrans" cxnId="{CECD650C-AABE-B04C-AC54-D99D292135B3}">
      <dgm:prSet/>
      <dgm:spPr/>
      <dgm:t>
        <a:bodyPr/>
        <a:lstStyle/>
        <a:p>
          <a:endParaRPr lang="en-US"/>
        </a:p>
      </dgm:t>
    </dgm:pt>
    <dgm:pt modelId="{B97C9B9C-3D8B-F348-B212-9B7381D3FA4A}">
      <dgm:prSet phldrT="[Text]" custT="1"/>
      <dgm:spPr/>
      <dgm:t>
        <a:bodyPr/>
        <a:lstStyle/>
        <a:p>
          <a:r>
            <a:rPr lang="en-US" sz="1400">
              <a:latin typeface="Montserrat"/>
            </a:rPr>
            <a:t>For PR journals, have only CGIAR information</a:t>
          </a:r>
        </a:p>
      </dgm:t>
    </dgm:pt>
    <dgm:pt modelId="{46C9E35D-6B43-194E-8910-E2C457CEDE28}" type="parTrans" cxnId="{8605BD21-981C-1547-A0D6-3D049004D8F4}">
      <dgm:prSet/>
      <dgm:spPr/>
      <dgm:t>
        <a:bodyPr/>
        <a:lstStyle/>
        <a:p>
          <a:endParaRPr lang="en-US"/>
        </a:p>
      </dgm:t>
    </dgm:pt>
    <dgm:pt modelId="{73332041-460A-3B45-86FD-21A3AEC3A35C}" type="sibTrans" cxnId="{8605BD21-981C-1547-A0D6-3D049004D8F4}">
      <dgm:prSet/>
      <dgm:spPr/>
      <dgm:t>
        <a:bodyPr/>
        <a:lstStyle/>
        <a:p>
          <a:endParaRPr lang="en-US"/>
        </a:p>
      </dgm:t>
    </dgm:pt>
    <dgm:pt modelId="{5CCCCA7F-0D56-7049-9BB3-FE5B3200FBEC}">
      <dgm:prSet phldrT="[Text]" custT="1"/>
      <dgm:spPr/>
      <dgm:t>
        <a:bodyPr/>
        <a:lstStyle/>
        <a:p>
          <a:r>
            <a:rPr lang="en-US" sz="1400">
              <a:latin typeface="Montserrat"/>
            </a:rPr>
            <a:t>Define the minimum quality for KP to be reported as such (and uploaded to </a:t>
          </a:r>
          <a:r>
            <a:rPr lang="en-US" sz="1400" err="1">
              <a:latin typeface="Montserrat"/>
            </a:rPr>
            <a:t>CGSpace</a:t>
          </a:r>
          <a:r>
            <a:rPr lang="en-US" sz="1400">
              <a:latin typeface="Montserrat"/>
            </a:rPr>
            <a:t>) and whether reporting them under OT. </a:t>
          </a:r>
        </a:p>
      </dgm:t>
    </dgm:pt>
    <dgm:pt modelId="{652964A8-8490-4640-A755-409F45088C1A}" type="parTrans" cxnId="{00E556C8-6FD9-AC49-8B2A-F10E57C6BDAB}">
      <dgm:prSet/>
      <dgm:spPr/>
      <dgm:t>
        <a:bodyPr/>
        <a:lstStyle/>
        <a:p>
          <a:endParaRPr lang="en-US"/>
        </a:p>
      </dgm:t>
    </dgm:pt>
    <dgm:pt modelId="{15230543-E6B5-A04A-A6AD-0DD35DB3ED7C}" type="sibTrans" cxnId="{00E556C8-6FD9-AC49-8B2A-F10E57C6BDAB}">
      <dgm:prSet/>
      <dgm:spPr/>
      <dgm:t>
        <a:bodyPr/>
        <a:lstStyle/>
        <a:p>
          <a:endParaRPr lang="en-US"/>
        </a:p>
      </dgm:t>
    </dgm:pt>
    <dgm:pt modelId="{B01F96B4-6AB8-AF49-B6D4-E8D8B82FD525}">
      <dgm:prSet custT="1"/>
      <dgm:spPr/>
      <dgm:t>
        <a:bodyPr/>
        <a:lstStyle/>
        <a:p>
          <a:r>
            <a:rPr lang="en-US" sz="1400">
              <a:latin typeface="Montserrat"/>
            </a:rPr>
            <a:t>Include a specific indicator for partnership/engagement, at outcome level.</a:t>
          </a:r>
        </a:p>
      </dgm:t>
    </dgm:pt>
    <dgm:pt modelId="{668D4BFC-AA4C-654D-BF9E-477372E9840F}" type="parTrans" cxnId="{71D6B484-D583-8843-B4A4-1806CF9FE851}">
      <dgm:prSet/>
      <dgm:spPr/>
      <dgm:t>
        <a:bodyPr/>
        <a:lstStyle/>
        <a:p>
          <a:endParaRPr lang="en-US"/>
        </a:p>
      </dgm:t>
    </dgm:pt>
    <dgm:pt modelId="{25ABA474-F68A-374D-BA0C-54F6616AB74B}" type="sibTrans" cxnId="{71D6B484-D583-8843-B4A4-1806CF9FE851}">
      <dgm:prSet/>
      <dgm:spPr/>
      <dgm:t>
        <a:bodyPr/>
        <a:lstStyle/>
        <a:p>
          <a:endParaRPr lang="en-US"/>
        </a:p>
      </dgm:t>
    </dgm:pt>
    <dgm:pt modelId="{3CCEE9E5-96AB-314D-AAE7-87ED35C833BA}">
      <dgm:prSet custT="1"/>
      <dgm:spPr/>
      <dgm:t>
        <a:bodyPr/>
        <a:lstStyle/>
        <a:p>
          <a:pPr rtl="0"/>
          <a:r>
            <a:rPr lang="en-US" sz="1400">
              <a:latin typeface="Montserrat"/>
            </a:rPr>
            <a:t>Include a specific indicator for events that result in correlated outputs. </a:t>
          </a:r>
        </a:p>
      </dgm:t>
    </dgm:pt>
    <dgm:pt modelId="{2E09F361-D1DD-974A-A854-36E0AD7318DE}" type="parTrans" cxnId="{3D22BE56-2100-B943-9E8E-BC1FE6F03BDD}">
      <dgm:prSet/>
      <dgm:spPr/>
      <dgm:t>
        <a:bodyPr/>
        <a:lstStyle/>
        <a:p>
          <a:endParaRPr lang="en-US"/>
        </a:p>
      </dgm:t>
    </dgm:pt>
    <dgm:pt modelId="{AC14E53D-A5F2-C746-8833-653C4F60C7B7}" type="sibTrans" cxnId="{3D22BE56-2100-B943-9E8E-BC1FE6F03BDD}">
      <dgm:prSet/>
      <dgm:spPr/>
      <dgm:t>
        <a:bodyPr/>
        <a:lstStyle/>
        <a:p>
          <a:endParaRPr lang="en-US"/>
        </a:p>
      </dgm:t>
    </dgm:pt>
    <dgm:pt modelId="{9C8D0F44-BF5F-174C-89E6-7AD280888C7E}">
      <dgm:prSet phldrT="[Text]" phldr="0"/>
      <dgm:spPr/>
      <dgm:t>
        <a:bodyPr/>
        <a:lstStyle/>
        <a:p>
          <a:pPr rtl="0"/>
          <a:r>
            <a:rPr lang="en-US">
              <a:latin typeface="Montserrat"/>
            </a:rPr>
            <a:t>Further implement the guidance on titles and description with ad hoc examples.</a:t>
          </a:r>
        </a:p>
      </dgm:t>
    </dgm:pt>
    <dgm:pt modelId="{97C6896D-2309-FC4E-8F78-9AA42AD7EA02}" type="parTrans" cxnId="{E1084238-789D-EC4C-A729-780EF259EC81}">
      <dgm:prSet/>
      <dgm:spPr/>
      <dgm:t>
        <a:bodyPr/>
        <a:lstStyle/>
        <a:p>
          <a:endParaRPr lang="en-GB"/>
        </a:p>
      </dgm:t>
    </dgm:pt>
    <dgm:pt modelId="{3066A892-2465-704B-9E43-C80278ACE876}" type="sibTrans" cxnId="{E1084238-789D-EC4C-A729-780EF259EC81}">
      <dgm:prSet/>
      <dgm:spPr/>
      <dgm:t>
        <a:bodyPr/>
        <a:lstStyle/>
        <a:p>
          <a:endParaRPr lang="en-GB"/>
        </a:p>
      </dgm:t>
    </dgm:pt>
    <dgm:pt modelId="{AA0C5E33-C41D-DA41-8894-78538B818B0D}">
      <dgm:prSet phldrT="[Text]"/>
      <dgm:spPr/>
      <dgm:t>
        <a:bodyPr/>
        <a:lstStyle/>
        <a:p>
          <a:r>
            <a:rPr lang="en-US">
              <a:latin typeface="Montserrat"/>
            </a:rPr>
            <a:t>For M/F disaggregation, </a:t>
          </a:r>
          <a:r>
            <a:rPr lang="en-US">
              <a:latin typeface="Montserrat"/>
              <a:cs typeface="Arial"/>
            </a:rPr>
            <a:t>add the N/A option</a:t>
          </a:r>
          <a:endParaRPr lang="en-US">
            <a:latin typeface="Montserrat"/>
          </a:endParaRPr>
        </a:p>
      </dgm:t>
    </dgm:pt>
    <dgm:pt modelId="{7C4347FF-2AF6-F842-90B6-81A1CC3FE65C}" type="parTrans" cxnId="{37C2BCDF-C271-DA45-AB00-389AF1DB7F45}">
      <dgm:prSet/>
      <dgm:spPr/>
      <dgm:t>
        <a:bodyPr/>
        <a:lstStyle/>
        <a:p>
          <a:endParaRPr lang="en-GB"/>
        </a:p>
      </dgm:t>
    </dgm:pt>
    <dgm:pt modelId="{04E6F4E7-4E08-2A4A-ABDC-3129E5CEE4D9}" type="sibTrans" cxnId="{37C2BCDF-C271-DA45-AB00-389AF1DB7F45}">
      <dgm:prSet/>
      <dgm:spPr/>
      <dgm:t>
        <a:bodyPr/>
        <a:lstStyle/>
        <a:p>
          <a:endParaRPr lang="en-GB"/>
        </a:p>
      </dgm:t>
    </dgm:pt>
    <dgm:pt modelId="{C412E06A-5DB8-4FC5-A2E0-53699901B812}">
      <dgm:prSet phldr="0"/>
      <dgm:spPr/>
      <dgm:t>
        <a:bodyPr/>
        <a:lstStyle/>
        <a:p>
          <a:pPr rtl="0"/>
          <a:endParaRPr lang="en-US">
            <a:latin typeface="Montserrat"/>
          </a:endParaRPr>
        </a:p>
      </dgm:t>
    </dgm:pt>
    <dgm:pt modelId="{18AF3201-026C-4B5A-B9A7-F6E43751F379}" type="parTrans" cxnId="{B1B524A2-3A0B-9743-85AD-ED0B0AA719EC}">
      <dgm:prSet/>
      <dgm:spPr/>
      <dgm:t>
        <a:bodyPr/>
        <a:lstStyle/>
        <a:p>
          <a:endParaRPr lang="en-GB"/>
        </a:p>
      </dgm:t>
    </dgm:pt>
    <dgm:pt modelId="{1CFD0F8B-185C-4CB7-8C21-4B7889A7F3B1}" type="sibTrans" cxnId="{B1B524A2-3A0B-9743-85AD-ED0B0AA719EC}">
      <dgm:prSet/>
      <dgm:spPr/>
      <dgm:t>
        <a:bodyPr/>
        <a:lstStyle/>
        <a:p>
          <a:endParaRPr lang="en-GB"/>
        </a:p>
      </dgm:t>
    </dgm:pt>
    <dgm:pt modelId="{007F7E45-4225-4B75-AB51-83B5C17907C2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Guidance</a:t>
          </a:r>
          <a:endParaRPr lang="en-US"/>
        </a:p>
      </dgm:t>
    </dgm:pt>
    <dgm:pt modelId="{2AEC8942-D80F-4FEF-B652-67C262EB417F}" type="parTrans" cxnId="{7201B3DE-1B58-45D2-94BD-71EB4E2000E9}">
      <dgm:prSet/>
      <dgm:spPr/>
    </dgm:pt>
    <dgm:pt modelId="{3FD85249-0C13-4CFD-8156-ED3FE6147E88}" type="sibTrans" cxnId="{7201B3DE-1B58-45D2-94BD-71EB4E2000E9}">
      <dgm:prSet/>
      <dgm:spPr/>
    </dgm:pt>
    <dgm:pt modelId="{9EDF90FF-6DD7-4950-9AAE-7946626A40BC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Improve guidance for results, esp. events, that could alternatively fit CapDev or KP or Innov Dev CapDev type, or OO.</a:t>
          </a:r>
          <a:r>
            <a:rPr lang="en-US" b="1">
              <a:latin typeface="Montserrat"/>
            </a:rPr>
            <a:t> </a:t>
          </a:r>
          <a:endParaRPr lang="en-US">
            <a:latin typeface="Montserrat"/>
          </a:endParaRPr>
        </a:p>
      </dgm:t>
    </dgm:pt>
    <dgm:pt modelId="{2B4234D8-8396-40E3-B409-34119A823B2A}" type="parTrans" cxnId="{70CB165E-EA76-4567-AB6B-6D5061886537}">
      <dgm:prSet/>
      <dgm:spPr/>
    </dgm:pt>
    <dgm:pt modelId="{CCFC0386-FE8D-494B-B8FA-E4567FEBED1B}" type="sibTrans" cxnId="{70CB165E-EA76-4567-AB6B-6D5061886537}">
      <dgm:prSet/>
      <dgm:spPr/>
    </dgm:pt>
    <dgm:pt modelId="{2F6CF797-68B4-41DB-A420-3034AB33706C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Need to provide examples of OT and OO</a:t>
          </a:r>
          <a:endParaRPr lang="en-US"/>
        </a:p>
      </dgm:t>
    </dgm:pt>
    <dgm:pt modelId="{2C3A7425-296D-48CF-92E0-206252CE8306}" type="parTrans" cxnId="{5BD3A8BE-82CC-411B-8034-73AEB3C1CB4A}">
      <dgm:prSet/>
      <dgm:spPr/>
    </dgm:pt>
    <dgm:pt modelId="{F3006B81-E7DD-44A3-AB12-447AFA8AD95D}" type="sibTrans" cxnId="{5BD3A8BE-82CC-411B-8034-73AEB3C1CB4A}">
      <dgm:prSet/>
      <dgm:spPr/>
    </dgm:pt>
    <dgm:pt modelId="{F7A265E7-EC89-4E81-8BF6-C6735EB750AF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Clarify what policy change implies in various contexts.</a:t>
          </a:r>
          <a:endParaRPr lang="en-US"/>
        </a:p>
      </dgm:t>
    </dgm:pt>
    <dgm:pt modelId="{893D027D-0957-4832-B4F9-7AC3ECBDD2E1}" type="parTrans" cxnId="{4EDADE26-A8BE-457C-8643-8C7D62C6F9D9}">
      <dgm:prSet/>
      <dgm:spPr/>
    </dgm:pt>
    <dgm:pt modelId="{19775705-4167-43BD-A372-3187C9B876F1}" type="sibTrans" cxnId="{4EDADE26-A8BE-457C-8643-8C7D62C6F9D9}">
      <dgm:prSet/>
      <dgm:spPr/>
    </dgm:pt>
    <dgm:pt modelId="{88BB4F36-3DBA-4D7E-8A3F-B83BAFCF847F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Need to agree what is output and what is outcome.</a:t>
          </a:r>
          <a:endParaRPr lang="en-US"/>
        </a:p>
      </dgm:t>
    </dgm:pt>
    <dgm:pt modelId="{18359070-1BE8-400E-81C4-C8C002870E61}" type="parTrans" cxnId="{679ECA05-CD55-4D98-B9A1-6A5A43FE5E4F}">
      <dgm:prSet/>
      <dgm:spPr/>
    </dgm:pt>
    <dgm:pt modelId="{BEA103F3-3F9B-46F2-BE69-7B28EA8B09E5}" type="sibTrans" cxnId="{679ECA05-CD55-4D98-B9A1-6A5A43FE5E4F}">
      <dgm:prSet/>
      <dgm:spPr/>
    </dgm:pt>
    <dgm:pt modelId="{3B2709AD-17B0-4ACD-955F-D428F298733F}">
      <dgm:prSet phldr="0"/>
      <dgm:spPr/>
      <dgm:t>
        <a:bodyPr/>
        <a:lstStyle/>
        <a:p>
          <a:pPr rtl="0"/>
          <a:r>
            <a:rPr lang="en-US">
              <a:latin typeface="Montserrat"/>
            </a:rPr>
            <a:t>Improve Capacity Change and CapDev guidance with definitions and examples. </a:t>
          </a:r>
          <a:endParaRPr lang="en-US"/>
        </a:p>
      </dgm:t>
    </dgm:pt>
    <dgm:pt modelId="{2F96BA23-E428-4B74-B8EF-86440B6752C0}" type="parTrans" cxnId="{ADE9D941-2950-4D77-8150-375807499010}">
      <dgm:prSet/>
      <dgm:spPr/>
    </dgm:pt>
    <dgm:pt modelId="{8DC8480A-5D97-4C26-8F6E-3B6E354E1718}" type="sibTrans" cxnId="{ADE9D941-2950-4D77-8150-375807499010}">
      <dgm:prSet/>
      <dgm:spPr/>
    </dgm:pt>
    <dgm:pt modelId="{FE09FAB1-168F-9940-9288-786505A5DC6E}" type="pres">
      <dgm:prSet presAssocID="{10C3F5BA-FDF2-8F44-874D-2FAE739AB7FA}" presName="Name0" presStyleCnt="0">
        <dgm:presLayoutVars>
          <dgm:dir/>
          <dgm:animLvl val="lvl"/>
          <dgm:resizeHandles val="exact"/>
        </dgm:presLayoutVars>
      </dgm:prSet>
      <dgm:spPr/>
    </dgm:pt>
    <dgm:pt modelId="{775D6C81-25F2-144E-9779-91573651C75F}" type="pres">
      <dgm:prSet presAssocID="{AEC55402-4F83-3540-B9CE-167C812FFF24}" presName="composite" presStyleCnt="0"/>
      <dgm:spPr/>
    </dgm:pt>
    <dgm:pt modelId="{18565DE7-E353-1F4E-AA23-BC76F19757A9}" type="pres">
      <dgm:prSet presAssocID="{AEC55402-4F83-3540-B9CE-167C812FFF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769226C-89A4-1646-9725-3AA10D5A145A}" type="pres">
      <dgm:prSet presAssocID="{AEC55402-4F83-3540-B9CE-167C812FFF24}" presName="desTx" presStyleLbl="alignAccFollowNode1" presStyleIdx="0" presStyleCnt="3">
        <dgm:presLayoutVars>
          <dgm:bulletEnabled val="1"/>
        </dgm:presLayoutVars>
      </dgm:prSet>
      <dgm:spPr/>
    </dgm:pt>
    <dgm:pt modelId="{64D78694-D6EF-0545-9BF7-97D32002AF74}" type="pres">
      <dgm:prSet presAssocID="{625F5FDD-1E32-D840-8111-4396C6C081AC}" presName="space" presStyleCnt="0"/>
      <dgm:spPr/>
    </dgm:pt>
    <dgm:pt modelId="{039440EC-2495-BB4D-AE45-4DE35DC54AD2}" type="pres">
      <dgm:prSet presAssocID="{2388990C-E565-3043-A336-4C9AD8BA2402}" presName="composite" presStyleCnt="0"/>
      <dgm:spPr/>
    </dgm:pt>
    <dgm:pt modelId="{BCBA7220-D258-CB4D-8693-C36CB5470E80}" type="pres">
      <dgm:prSet presAssocID="{2388990C-E565-3043-A336-4C9AD8BA24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B4A332-1D37-0A45-8641-D6748AADCD16}" type="pres">
      <dgm:prSet presAssocID="{2388990C-E565-3043-A336-4C9AD8BA2402}" presName="desTx" presStyleLbl="alignAccFollowNode1" presStyleIdx="1" presStyleCnt="3">
        <dgm:presLayoutVars>
          <dgm:bulletEnabled val="1"/>
        </dgm:presLayoutVars>
      </dgm:prSet>
      <dgm:spPr/>
    </dgm:pt>
    <dgm:pt modelId="{DDF1EF22-6B38-4ACE-8A5D-C976170621D3}" type="pres">
      <dgm:prSet presAssocID="{8DE3F7BD-4EEF-D84C-893B-DB88DA584C8E}" presName="space" presStyleCnt="0"/>
      <dgm:spPr/>
    </dgm:pt>
    <dgm:pt modelId="{7DD34C14-6EA1-4D73-91F1-79E522AE05FB}" type="pres">
      <dgm:prSet presAssocID="{007F7E45-4225-4B75-AB51-83B5C17907C2}" presName="composite" presStyleCnt="0"/>
      <dgm:spPr/>
    </dgm:pt>
    <dgm:pt modelId="{2CF3D585-392B-439B-ACBC-A2F5D73AFC5A}" type="pres">
      <dgm:prSet presAssocID="{007F7E45-4225-4B75-AB51-83B5C17907C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88ACE09-4E74-4F4C-8267-02F4D75B3427}" type="pres">
      <dgm:prSet presAssocID="{007F7E45-4225-4B75-AB51-83B5C17907C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79ECA05-CD55-4D98-B9A1-6A5A43FE5E4F}" srcId="{007F7E45-4225-4B75-AB51-83B5C17907C2}" destId="{88BB4F36-3DBA-4D7E-8A3F-B83BAFCF847F}" srcOrd="3" destOrd="0" parTransId="{18359070-1BE8-400E-81C4-C8C002870E61}" sibTransId="{BEA103F3-3F9B-46F2-BE69-7B28EA8B09E5}"/>
    <dgm:cxn modelId="{CECD650C-AABE-B04C-AC54-D99D292135B3}" srcId="{10C3F5BA-FDF2-8F44-874D-2FAE739AB7FA}" destId="{2388990C-E565-3043-A336-4C9AD8BA2402}" srcOrd="1" destOrd="0" parTransId="{216C5066-8B90-4843-B33F-7888B9BFDDF4}" sibTransId="{8DE3F7BD-4EEF-D84C-893B-DB88DA584C8E}"/>
    <dgm:cxn modelId="{D390630E-29BD-4723-AA5C-772769029DCE}" type="presOf" srcId="{9EDF90FF-6DD7-4950-9AAE-7946626A40BC}" destId="{F88ACE09-4E74-4F4C-8267-02F4D75B3427}" srcOrd="0" destOrd="0" presId="urn:microsoft.com/office/officeart/2005/8/layout/hList1"/>
    <dgm:cxn modelId="{E7AE3913-1CAA-41A7-8982-E12F8D5AF87E}" type="presOf" srcId="{B01F96B4-6AB8-AF49-B6D4-E8D8B82FD525}" destId="{8CB4A332-1D37-0A45-8641-D6748AADCD16}" srcOrd="0" destOrd="0" presId="urn:microsoft.com/office/officeart/2005/8/layout/hList1"/>
    <dgm:cxn modelId="{DD7E2715-A49E-4AD4-90E7-497BA8BC9887}" type="presOf" srcId="{9C8D0F44-BF5F-174C-89E6-7AD280888C7E}" destId="{F88ACE09-4E74-4F4C-8267-02F4D75B3427}" srcOrd="0" destOrd="5" presId="urn:microsoft.com/office/officeart/2005/8/layout/hList1"/>
    <dgm:cxn modelId="{D4831D21-A84E-48CD-BE19-D392D0BB3F81}" type="presOf" srcId="{2388990C-E565-3043-A336-4C9AD8BA2402}" destId="{BCBA7220-D258-CB4D-8693-C36CB5470E80}" srcOrd="0" destOrd="0" presId="urn:microsoft.com/office/officeart/2005/8/layout/hList1"/>
    <dgm:cxn modelId="{8605BD21-981C-1547-A0D6-3D049004D8F4}" srcId="{AEC55402-4F83-3540-B9CE-167C812FFF24}" destId="{B97C9B9C-3D8B-F348-B212-9B7381D3FA4A}" srcOrd="2" destOrd="0" parTransId="{46C9E35D-6B43-194E-8910-E2C457CEDE28}" sibTransId="{73332041-460A-3B45-86FD-21A3AEC3A35C}"/>
    <dgm:cxn modelId="{CFE40522-0271-4DC9-844C-7F6AB82A04EB}" type="presOf" srcId="{F7A265E7-EC89-4E81-8BF6-C6735EB750AF}" destId="{F88ACE09-4E74-4F4C-8267-02F4D75B3427}" srcOrd="0" destOrd="2" presId="urn:microsoft.com/office/officeart/2005/8/layout/hList1"/>
    <dgm:cxn modelId="{4EDADE26-A8BE-457C-8643-8C7D62C6F9D9}" srcId="{007F7E45-4225-4B75-AB51-83B5C17907C2}" destId="{F7A265E7-EC89-4E81-8BF6-C6735EB750AF}" srcOrd="2" destOrd="0" parTransId="{893D027D-0957-4832-B4F9-7AC3ECBDD2E1}" sibTransId="{19775705-4167-43BD-A372-3187C9B876F1}"/>
    <dgm:cxn modelId="{D12EEC2B-8B9E-4F8A-8855-22B5F87A7ABF}" type="presOf" srcId="{5CCCCA7F-0D56-7049-9BB3-FE5B3200FBEC}" destId="{3769226C-89A4-1646-9725-3AA10D5A145A}" srcOrd="0" destOrd="1" presId="urn:microsoft.com/office/officeart/2005/8/layout/hList1"/>
    <dgm:cxn modelId="{96FEE62E-1378-4D77-A22D-54A0D166A5E0}" type="presOf" srcId="{C412E06A-5DB8-4FC5-A2E0-53699901B812}" destId="{8CB4A332-1D37-0A45-8641-D6748AADCD16}" srcOrd="0" destOrd="2" presId="urn:microsoft.com/office/officeart/2005/8/layout/hList1"/>
    <dgm:cxn modelId="{E1084238-789D-EC4C-A729-780EF259EC81}" srcId="{007F7E45-4225-4B75-AB51-83B5C17907C2}" destId="{9C8D0F44-BF5F-174C-89E6-7AD280888C7E}" srcOrd="5" destOrd="0" parTransId="{97C6896D-2309-FC4E-8F78-9AA42AD7EA02}" sibTransId="{3066A892-2465-704B-9E43-C80278ACE876}"/>
    <dgm:cxn modelId="{70CB165E-EA76-4567-AB6B-6D5061886537}" srcId="{007F7E45-4225-4B75-AB51-83B5C17907C2}" destId="{9EDF90FF-6DD7-4950-9AAE-7946626A40BC}" srcOrd="0" destOrd="0" parTransId="{2B4234D8-8396-40E3-B409-34119A823B2A}" sibTransId="{CCFC0386-FE8D-494B-B8FA-E4567FEBED1B}"/>
    <dgm:cxn modelId="{ADE9D941-2950-4D77-8150-375807499010}" srcId="{007F7E45-4225-4B75-AB51-83B5C17907C2}" destId="{3B2709AD-17B0-4ACD-955F-D428F298733F}" srcOrd="4" destOrd="0" parTransId="{2F96BA23-E428-4B74-B8EF-86440B6752C0}" sibTransId="{8DC8480A-5D97-4C26-8F6E-3B6E354E1718}"/>
    <dgm:cxn modelId="{14CE914B-C9D4-4655-A7E7-D305ED5CC3EF}" type="presOf" srcId="{AEC55402-4F83-3540-B9CE-167C812FFF24}" destId="{18565DE7-E353-1F4E-AA23-BC76F19757A9}" srcOrd="0" destOrd="0" presId="urn:microsoft.com/office/officeart/2005/8/layout/hList1"/>
    <dgm:cxn modelId="{62A68E6D-C583-2845-8AC3-F12FD937404B}" type="presOf" srcId="{10C3F5BA-FDF2-8F44-874D-2FAE739AB7FA}" destId="{FE09FAB1-168F-9940-9288-786505A5DC6E}" srcOrd="0" destOrd="0" presId="urn:microsoft.com/office/officeart/2005/8/layout/hList1"/>
    <dgm:cxn modelId="{3D22BE56-2100-B943-9E8E-BC1FE6F03BDD}" srcId="{2388990C-E565-3043-A336-4C9AD8BA2402}" destId="{3CCEE9E5-96AB-314D-AAE7-87ED35C833BA}" srcOrd="1" destOrd="0" parTransId="{2E09F361-D1DD-974A-A854-36E0AD7318DE}" sibTransId="{AC14E53D-A5F2-C746-8833-653C4F60C7B7}"/>
    <dgm:cxn modelId="{CA35117B-E9C6-4F45-B99A-924C2FF9E5D7}" srcId="{AEC55402-4F83-3540-B9CE-167C812FFF24}" destId="{C1ADA154-F532-0F43-B5C4-A9F8D3858686}" srcOrd="0" destOrd="0" parTransId="{BD0FD45E-525F-0543-B6ED-14153F3CB67D}" sibTransId="{4B60B2DE-D4B0-D34B-A5CB-B0B86F0FE3E2}"/>
    <dgm:cxn modelId="{71D6B484-D583-8843-B4A4-1806CF9FE851}" srcId="{2388990C-E565-3043-A336-4C9AD8BA2402}" destId="{B01F96B4-6AB8-AF49-B6D4-E8D8B82FD525}" srcOrd="0" destOrd="0" parTransId="{668D4BFC-AA4C-654D-BF9E-477372E9840F}" sibTransId="{25ABA474-F68A-374D-BA0C-54F6616AB74B}"/>
    <dgm:cxn modelId="{74826291-87E3-44D6-814C-B3650859FCCB}" type="presOf" srcId="{3B2709AD-17B0-4ACD-955F-D428F298733F}" destId="{F88ACE09-4E74-4F4C-8267-02F4D75B3427}" srcOrd="0" destOrd="4" presId="urn:microsoft.com/office/officeart/2005/8/layout/hList1"/>
    <dgm:cxn modelId="{10C766A0-601B-42A9-8079-A8D1BA9D6588}" type="presOf" srcId="{3CCEE9E5-96AB-314D-AAE7-87ED35C833BA}" destId="{8CB4A332-1D37-0A45-8641-D6748AADCD16}" srcOrd="0" destOrd="1" presId="urn:microsoft.com/office/officeart/2005/8/layout/hList1"/>
    <dgm:cxn modelId="{B1B524A2-3A0B-9743-85AD-ED0B0AA719EC}" srcId="{2388990C-E565-3043-A336-4C9AD8BA2402}" destId="{C412E06A-5DB8-4FC5-A2E0-53699901B812}" srcOrd="2" destOrd="0" parTransId="{18AF3201-026C-4B5A-B9A7-F6E43751F379}" sibTransId="{1CFD0F8B-185C-4CB7-8C21-4B7889A7F3B1}"/>
    <dgm:cxn modelId="{EA94EEA5-E59C-46D8-8305-189D728574C5}" type="presOf" srcId="{007F7E45-4225-4B75-AB51-83B5C17907C2}" destId="{2CF3D585-392B-439B-ACBC-A2F5D73AFC5A}" srcOrd="0" destOrd="0" presId="urn:microsoft.com/office/officeart/2005/8/layout/hList1"/>
    <dgm:cxn modelId="{419FECA6-920D-4797-B1BF-81BFCF9DE3B6}" type="presOf" srcId="{C1ADA154-F532-0F43-B5C4-A9F8D3858686}" destId="{3769226C-89A4-1646-9725-3AA10D5A145A}" srcOrd="0" destOrd="0" presId="urn:microsoft.com/office/officeart/2005/8/layout/hList1"/>
    <dgm:cxn modelId="{3B10EDAF-3F99-40F5-90DB-BB4E05019421}" type="presOf" srcId="{2F6CF797-68B4-41DB-A420-3034AB33706C}" destId="{F88ACE09-4E74-4F4C-8267-02F4D75B3427}" srcOrd="0" destOrd="1" presId="urn:microsoft.com/office/officeart/2005/8/layout/hList1"/>
    <dgm:cxn modelId="{206396B1-A982-46E5-8973-938AA7594C25}" type="presOf" srcId="{88BB4F36-3DBA-4D7E-8A3F-B83BAFCF847F}" destId="{F88ACE09-4E74-4F4C-8267-02F4D75B3427}" srcOrd="0" destOrd="3" presId="urn:microsoft.com/office/officeart/2005/8/layout/hList1"/>
    <dgm:cxn modelId="{9D8F3CB8-A6B4-B742-9445-8D1B102B5E49}" srcId="{10C3F5BA-FDF2-8F44-874D-2FAE739AB7FA}" destId="{AEC55402-4F83-3540-B9CE-167C812FFF24}" srcOrd="0" destOrd="0" parTransId="{8B1C86AB-7BF9-2A4D-BE02-421862793163}" sibTransId="{625F5FDD-1E32-D840-8111-4396C6C081AC}"/>
    <dgm:cxn modelId="{5BD3A8BE-82CC-411B-8034-73AEB3C1CB4A}" srcId="{007F7E45-4225-4B75-AB51-83B5C17907C2}" destId="{2F6CF797-68B4-41DB-A420-3034AB33706C}" srcOrd="1" destOrd="0" parTransId="{2C3A7425-296D-48CF-92E0-206252CE8306}" sibTransId="{F3006B81-E7DD-44A3-AB12-447AFA8AD95D}"/>
    <dgm:cxn modelId="{00E556C8-6FD9-AC49-8B2A-F10E57C6BDAB}" srcId="{AEC55402-4F83-3540-B9CE-167C812FFF24}" destId="{5CCCCA7F-0D56-7049-9BB3-FE5B3200FBEC}" srcOrd="1" destOrd="0" parTransId="{652964A8-8490-4640-A755-409F45088C1A}" sibTransId="{15230543-E6B5-A04A-A6AD-0DD35DB3ED7C}"/>
    <dgm:cxn modelId="{13DA68CD-422B-4FE0-8EBD-95ABBF37D624}" type="presOf" srcId="{AA0C5E33-C41D-DA41-8894-78538B818B0D}" destId="{F88ACE09-4E74-4F4C-8267-02F4D75B3427}" srcOrd="0" destOrd="6" presId="urn:microsoft.com/office/officeart/2005/8/layout/hList1"/>
    <dgm:cxn modelId="{7201B3DE-1B58-45D2-94BD-71EB4E2000E9}" srcId="{10C3F5BA-FDF2-8F44-874D-2FAE739AB7FA}" destId="{007F7E45-4225-4B75-AB51-83B5C17907C2}" srcOrd="2" destOrd="0" parTransId="{2AEC8942-D80F-4FEF-B652-67C262EB417F}" sibTransId="{3FD85249-0C13-4CFD-8156-ED3FE6147E88}"/>
    <dgm:cxn modelId="{37C2BCDF-C271-DA45-AB00-389AF1DB7F45}" srcId="{007F7E45-4225-4B75-AB51-83B5C17907C2}" destId="{AA0C5E33-C41D-DA41-8894-78538B818B0D}" srcOrd="6" destOrd="0" parTransId="{7C4347FF-2AF6-F842-90B6-81A1CC3FE65C}" sibTransId="{04E6F4E7-4E08-2A4A-ABDC-3129E5CEE4D9}"/>
    <dgm:cxn modelId="{5DF983E2-423B-4A04-8C2C-178E5A2D7866}" type="presOf" srcId="{B97C9B9C-3D8B-F348-B212-9B7381D3FA4A}" destId="{3769226C-89A4-1646-9725-3AA10D5A145A}" srcOrd="0" destOrd="2" presId="urn:microsoft.com/office/officeart/2005/8/layout/hList1"/>
    <dgm:cxn modelId="{0B2B97B0-5BCF-481E-BF0B-EF63B9F9E34F}" type="presParOf" srcId="{FE09FAB1-168F-9940-9288-786505A5DC6E}" destId="{775D6C81-25F2-144E-9779-91573651C75F}" srcOrd="0" destOrd="0" presId="urn:microsoft.com/office/officeart/2005/8/layout/hList1"/>
    <dgm:cxn modelId="{691675DF-0088-47D8-BBCF-6A965A8378F1}" type="presParOf" srcId="{775D6C81-25F2-144E-9779-91573651C75F}" destId="{18565DE7-E353-1F4E-AA23-BC76F19757A9}" srcOrd="0" destOrd="0" presId="urn:microsoft.com/office/officeart/2005/8/layout/hList1"/>
    <dgm:cxn modelId="{AD92DF1D-50FB-48B6-BD53-1B88733223FB}" type="presParOf" srcId="{775D6C81-25F2-144E-9779-91573651C75F}" destId="{3769226C-89A4-1646-9725-3AA10D5A145A}" srcOrd="1" destOrd="0" presId="urn:microsoft.com/office/officeart/2005/8/layout/hList1"/>
    <dgm:cxn modelId="{50163385-2ADE-473F-BC01-6390D2D5B93D}" type="presParOf" srcId="{FE09FAB1-168F-9940-9288-786505A5DC6E}" destId="{64D78694-D6EF-0545-9BF7-97D32002AF74}" srcOrd="1" destOrd="0" presId="urn:microsoft.com/office/officeart/2005/8/layout/hList1"/>
    <dgm:cxn modelId="{50BA2C84-A5AC-469F-9113-C903162BC1F8}" type="presParOf" srcId="{FE09FAB1-168F-9940-9288-786505A5DC6E}" destId="{039440EC-2495-BB4D-AE45-4DE35DC54AD2}" srcOrd="2" destOrd="0" presId="urn:microsoft.com/office/officeart/2005/8/layout/hList1"/>
    <dgm:cxn modelId="{17460891-0B07-43D5-9D56-5D5D691C4597}" type="presParOf" srcId="{039440EC-2495-BB4D-AE45-4DE35DC54AD2}" destId="{BCBA7220-D258-CB4D-8693-C36CB5470E80}" srcOrd="0" destOrd="0" presId="urn:microsoft.com/office/officeart/2005/8/layout/hList1"/>
    <dgm:cxn modelId="{E6A8F706-3D1A-4539-9613-3B7E99949495}" type="presParOf" srcId="{039440EC-2495-BB4D-AE45-4DE35DC54AD2}" destId="{8CB4A332-1D37-0A45-8641-D6748AADCD16}" srcOrd="1" destOrd="0" presId="urn:microsoft.com/office/officeart/2005/8/layout/hList1"/>
    <dgm:cxn modelId="{BFD93176-0C75-4DFE-B448-3FF4B774E1C5}" type="presParOf" srcId="{FE09FAB1-168F-9940-9288-786505A5DC6E}" destId="{DDF1EF22-6B38-4ACE-8A5D-C976170621D3}" srcOrd="3" destOrd="0" presId="urn:microsoft.com/office/officeart/2005/8/layout/hList1"/>
    <dgm:cxn modelId="{20195958-08F7-4BE4-9752-7005A87D9406}" type="presParOf" srcId="{FE09FAB1-168F-9940-9288-786505A5DC6E}" destId="{7DD34C14-6EA1-4D73-91F1-79E522AE05FB}" srcOrd="4" destOrd="0" presId="urn:microsoft.com/office/officeart/2005/8/layout/hList1"/>
    <dgm:cxn modelId="{DBC5CADA-5DEF-4BF9-B4CE-C54E3F45B12B}" type="presParOf" srcId="{7DD34C14-6EA1-4D73-91F1-79E522AE05FB}" destId="{2CF3D585-392B-439B-ACBC-A2F5D73AFC5A}" srcOrd="0" destOrd="0" presId="urn:microsoft.com/office/officeart/2005/8/layout/hList1"/>
    <dgm:cxn modelId="{D565F39F-16AD-4D54-B572-8ABF8D63CCD7}" type="presParOf" srcId="{7DD34C14-6EA1-4D73-91F1-79E522AE05FB}" destId="{F88ACE09-4E74-4F4C-8267-02F4D75B342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DBD5C-6C37-5545-9891-5D47ECCC9010}">
      <dsp:nvSpPr>
        <dsp:cNvPr id="0" name=""/>
        <dsp:cNvSpPr/>
      </dsp:nvSpPr>
      <dsp:spPr>
        <a:xfrm>
          <a:off x="5796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Jan 25 </a:t>
          </a:r>
        </a:p>
      </dsp:txBody>
      <dsp:txXfrm>
        <a:off x="247096" y="0"/>
        <a:ext cx="1673603" cy="482600"/>
      </dsp:txXfrm>
    </dsp:sp>
    <dsp:sp modelId="{2AC534F9-5866-1F4B-9480-418486FBCBA5}">
      <dsp:nvSpPr>
        <dsp:cNvPr id="0" name=""/>
        <dsp:cNvSpPr/>
      </dsp:nvSpPr>
      <dsp:spPr>
        <a:xfrm>
          <a:off x="1946379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Jan 26 – Feb 2nd </a:t>
          </a:r>
        </a:p>
      </dsp:txBody>
      <dsp:txXfrm>
        <a:off x="2187679" y="0"/>
        <a:ext cx="1673603" cy="482600"/>
      </dsp:txXfrm>
    </dsp:sp>
    <dsp:sp modelId="{9233B3EA-E825-2045-ABE5-68D6FD74764D}">
      <dsp:nvSpPr>
        <dsp:cNvPr id="0" name=""/>
        <dsp:cNvSpPr/>
      </dsp:nvSpPr>
      <dsp:spPr>
        <a:xfrm>
          <a:off x="3886962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Feb 3rd – 12  </a:t>
          </a:r>
        </a:p>
      </dsp:txBody>
      <dsp:txXfrm>
        <a:off x="4128262" y="0"/>
        <a:ext cx="1673603" cy="482600"/>
      </dsp:txXfrm>
    </dsp:sp>
    <dsp:sp modelId="{3AA6330C-943D-EB41-89AD-B2E5B9E37083}">
      <dsp:nvSpPr>
        <dsp:cNvPr id="0" name=""/>
        <dsp:cNvSpPr/>
      </dsp:nvSpPr>
      <dsp:spPr>
        <a:xfrm>
          <a:off x="5827546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Feb 13 – Feb </a:t>
          </a:r>
        </a:p>
      </dsp:txBody>
      <dsp:txXfrm>
        <a:off x="6068846" y="0"/>
        <a:ext cx="1673603" cy="482600"/>
      </dsp:txXfrm>
    </dsp:sp>
    <dsp:sp modelId="{07FC38A9-9E0B-1343-856A-6A36CD919881}">
      <dsp:nvSpPr>
        <dsp:cNvPr id="0" name=""/>
        <dsp:cNvSpPr/>
      </dsp:nvSpPr>
      <dsp:spPr>
        <a:xfrm>
          <a:off x="7768129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Feb 14 - Feb </a:t>
          </a:r>
          <a:r>
            <a:rPr lang="en-US" sz="1400" kern="1200" baseline="0">
              <a:latin typeface="Montserrat"/>
            </a:rPr>
            <a:t>15 </a:t>
          </a:r>
          <a:endParaRPr lang="en-US" sz="1400" kern="1200" baseline="30000">
            <a:latin typeface="Montserrat"/>
          </a:endParaRPr>
        </a:p>
      </dsp:txBody>
      <dsp:txXfrm>
        <a:off x="8009429" y="0"/>
        <a:ext cx="1673603" cy="482600"/>
      </dsp:txXfrm>
    </dsp:sp>
    <dsp:sp modelId="{DA152B65-37B9-164F-B5D5-FF4CF232090F}">
      <dsp:nvSpPr>
        <dsp:cNvPr id="0" name=""/>
        <dsp:cNvSpPr/>
      </dsp:nvSpPr>
      <dsp:spPr>
        <a:xfrm>
          <a:off x="9708713" y="0"/>
          <a:ext cx="2156203" cy="482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Feb 16 - 17</a:t>
          </a:r>
        </a:p>
      </dsp:txBody>
      <dsp:txXfrm>
        <a:off x="9950013" y="0"/>
        <a:ext cx="1673603" cy="482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0" y="124081"/>
          <a:ext cx="3256542" cy="518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Montserrat"/>
            </a:rPr>
            <a:t>Timeline</a:t>
          </a:r>
        </a:p>
      </dsp:txBody>
      <dsp:txXfrm>
        <a:off x="3340" y="124081"/>
        <a:ext cx="3256542" cy="518400"/>
      </dsp:txXfrm>
    </dsp:sp>
    <dsp:sp modelId="{3769226C-89A4-1646-9725-3AA10D5A145A}">
      <dsp:nvSpPr>
        <dsp:cNvPr id="0" name=""/>
        <dsp:cNvSpPr/>
      </dsp:nvSpPr>
      <dsp:spPr>
        <a:xfrm>
          <a:off x="3340" y="642481"/>
          <a:ext cx="3256542" cy="405161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Montserrat"/>
            </a:rPr>
            <a:t>Time constraint to conduct the QA in the allocated windows.</a:t>
          </a:r>
          <a:endParaRPr lang="en-US" sz="1800" kern="1200">
            <a:latin typeface="Montserrat" pitchFamily="2" charset="77"/>
          </a:endParaRPr>
        </a:p>
      </dsp:txBody>
      <dsp:txXfrm>
        <a:off x="3340" y="642481"/>
        <a:ext cx="3256542" cy="4051619"/>
      </dsp:txXfrm>
    </dsp:sp>
    <dsp:sp modelId="{BCBA7220-D258-CB4D-8693-C36CB5470E80}">
      <dsp:nvSpPr>
        <dsp:cNvPr id="0" name=""/>
        <dsp:cNvSpPr/>
      </dsp:nvSpPr>
      <dsp:spPr>
        <a:xfrm>
          <a:off x="3715798" y="124081"/>
          <a:ext cx="3256542" cy="518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Montserrat"/>
            </a:rPr>
            <a:t>PRMS</a:t>
          </a:r>
        </a:p>
      </dsp:txBody>
      <dsp:txXfrm>
        <a:off x="3715798" y="124081"/>
        <a:ext cx="3256542" cy="518400"/>
      </dsp:txXfrm>
    </dsp:sp>
    <dsp:sp modelId="{8CB4A332-1D37-0A45-8641-D6748AADCD16}">
      <dsp:nvSpPr>
        <dsp:cNvPr id="0" name=""/>
        <dsp:cNvSpPr/>
      </dsp:nvSpPr>
      <dsp:spPr>
        <a:xfrm>
          <a:off x="3715798" y="642481"/>
          <a:ext cx="3256542" cy="405161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Montserrat"/>
            </a:rPr>
            <a:t>To change a result type/level, it was necessary to unsubmit and re-enter a new result. For IDTs: this was time consuming and did not allow for getting approval of partners in a timely manner. For QA assessors: it was hard to check if the initial result was deleted, risk of duplications.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Montserrat"/>
            </a:rPr>
            <a:t>Difficulties in spotting duplications</a:t>
          </a:r>
        </a:p>
      </dsp:txBody>
      <dsp:txXfrm>
        <a:off x="3715798" y="642481"/>
        <a:ext cx="3256542" cy="4051619"/>
      </dsp:txXfrm>
    </dsp:sp>
    <dsp:sp modelId="{9094EE29-0FCF-844A-B6AD-7752D3476534}">
      <dsp:nvSpPr>
        <dsp:cNvPr id="0" name=""/>
        <dsp:cNvSpPr/>
      </dsp:nvSpPr>
      <dsp:spPr>
        <a:xfrm>
          <a:off x="7428256" y="124081"/>
          <a:ext cx="3256542" cy="518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Montserrat"/>
            </a:rPr>
            <a:t>Other technicalities</a:t>
          </a:r>
        </a:p>
      </dsp:txBody>
      <dsp:txXfrm>
        <a:off x="7428256" y="124081"/>
        <a:ext cx="3256542" cy="518400"/>
      </dsp:txXfrm>
    </dsp:sp>
    <dsp:sp modelId="{2EAE8D91-1584-6348-ABF1-C305B899E6A1}">
      <dsp:nvSpPr>
        <dsp:cNvPr id="0" name=""/>
        <dsp:cNvSpPr/>
      </dsp:nvSpPr>
      <dsp:spPr>
        <a:xfrm>
          <a:off x="7428256" y="642481"/>
          <a:ext cx="3256542" cy="405161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Montserrat"/>
            </a:rPr>
            <a:t>Geographic scope was reported in an inconsistent way, listing (or not) regions/countries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Montserrat"/>
            </a:rPr>
            <a:t>Limited QA of </a:t>
          </a:r>
          <a:r>
            <a:rPr lang="en-US" sz="1800" kern="1200" err="1">
              <a:latin typeface="Montserrat"/>
            </a:rPr>
            <a:t>ToCs</a:t>
          </a:r>
          <a:r>
            <a:rPr lang="en-US" sz="1800" kern="1200">
              <a:latin typeface="Montserrat"/>
            </a:rPr>
            <a:t>: sometimes, Initiatives just put the number of outcomes and the meaning was unclear to assessors.</a:t>
          </a:r>
        </a:p>
      </dsp:txBody>
      <dsp:txXfrm>
        <a:off x="7428256" y="642481"/>
        <a:ext cx="3256542" cy="40516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0" y="523576"/>
          <a:ext cx="3256542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Timeline</a:t>
          </a:r>
        </a:p>
      </dsp:txBody>
      <dsp:txXfrm>
        <a:off x="3340" y="523576"/>
        <a:ext cx="3256542" cy="547200"/>
      </dsp:txXfrm>
    </dsp:sp>
    <dsp:sp modelId="{3769226C-89A4-1646-9725-3AA10D5A145A}">
      <dsp:nvSpPr>
        <dsp:cNvPr id="0" name=""/>
        <dsp:cNvSpPr/>
      </dsp:nvSpPr>
      <dsp:spPr>
        <a:xfrm>
          <a:off x="3340" y="1070776"/>
          <a:ext cx="3256542" cy="32238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0" i="0" kern="1200">
              <a:latin typeface="Montserrat"/>
            </a:rPr>
            <a:t>Introduction of a preliminary QA batch in October/November, to reduce the final workload and introduce/experiment with the QA on a quarterly basis.</a:t>
          </a:r>
          <a:endParaRPr lang="en-US" sz="1900" kern="1200">
            <a:latin typeface="Montserrat"/>
          </a:endParaRPr>
        </a:p>
      </dsp:txBody>
      <dsp:txXfrm>
        <a:off x="3340" y="1070776"/>
        <a:ext cx="3256542" cy="3223830"/>
      </dsp:txXfrm>
    </dsp:sp>
    <dsp:sp modelId="{BCBA7220-D258-CB4D-8693-C36CB5470E80}">
      <dsp:nvSpPr>
        <dsp:cNvPr id="0" name=""/>
        <dsp:cNvSpPr/>
      </dsp:nvSpPr>
      <dsp:spPr>
        <a:xfrm>
          <a:off x="3715798" y="523576"/>
          <a:ext cx="3256542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PRMS</a:t>
          </a:r>
        </a:p>
      </dsp:txBody>
      <dsp:txXfrm>
        <a:off x="3715798" y="523576"/>
        <a:ext cx="3256542" cy="547200"/>
      </dsp:txXfrm>
    </dsp:sp>
    <dsp:sp modelId="{8CB4A332-1D37-0A45-8641-D6748AADCD16}">
      <dsp:nvSpPr>
        <dsp:cNvPr id="0" name=""/>
        <dsp:cNvSpPr/>
      </dsp:nvSpPr>
      <dsp:spPr>
        <a:xfrm>
          <a:off x="3715798" y="1070776"/>
          <a:ext cx="3256542" cy="32238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Possibility to change result type/level without re-entering the full result.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QA Platform fully embedded in the PRMS.</a:t>
          </a:r>
        </a:p>
      </dsp:txBody>
      <dsp:txXfrm>
        <a:off x="3715798" y="1070776"/>
        <a:ext cx="3256542" cy="3223830"/>
      </dsp:txXfrm>
    </dsp:sp>
    <dsp:sp modelId="{9094EE29-0FCF-844A-B6AD-7752D3476534}">
      <dsp:nvSpPr>
        <dsp:cNvPr id="0" name=""/>
        <dsp:cNvSpPr/>
      </dsp:nvSpPr>
      <dsp:spPr>
        <a:xfrm>
          <a:off x="7428256" y="523576"/>
          <a:ext cx="3256542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Other Technicalities</a:t>
          </a:r>
        </a:p>
      </dsp:txBody>
      <dsp:txXfrm>
        <a:off x="7428256" y="523576"/>
        <a:ext cx="3256542" cy="547200"/>
      </dsp:txXfrm>
    </dsp:sp>
    <dsp:sp modelId="{2EAE8D91-1584-6348-ABF1-C305B899E6A1}">
      <dsp:nvSpPr>
        <dsp:cNvPr id="0" name=""/>
        <dsp:cNvSpPr/>
      </dsp:nvSpPr>
      <dsp:spPr>
        <a:xfrm>
          <a:off x="7428256" y="1070776"/>
          <a:ext cx="3256542" cy="32238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Improve functionalities of the Platform for the second round, e.g., to have a button that indicates nothing to address for the third party. 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Avoiding two people assessing the same result at the same time. </a:t>
          </a:r>
        </a:p>
      </dsp:txBody>
      <dsp:txXfrm>
        <a:off x="7428256" y="1070776"/>
        <a:ext cx="3256542" cy="3223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DBD5C-6C37-5545-9891-5D47ECCC9010}">
      <dsp:nvSpPr>
        <dsp:cNvPr id="0" name=""/>
        <dsp:cNvSpPr/>
      </dsp:nvSpPr>
      <dsp:spPr>
        <a:xfrm>
          <a:off x="5796" y="0"/>
          <a:ext cx="2156203" cy="685800"/>
        </a:xfrm>
        <a:prstGeom prst="chevron">
          <a:avLst/>
        </a:prstGeom>
        <a:solidFill>
          <a:srgbClr val="ED7D3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Montserrat"/>
            </a:rPr>
            <a:t>BATCH 1: </a:t>
          </a:r>
          <a:r>
            <a:rPr lang="en-US" sz="1400" kern="1200">
              <a:latin typeface="Montserrat"/>
            </a:rPr>
            <a:t>submission in October</a:t>
          </a:r>
        </a:p>
      </dsp:txBody>
      <dsp:txXfrm>
        <a:off x="348696" y="0"/>
        <a:ext cx="1470403" cy="685800"/>
      </dsp:txXfrm>
    </dsp:sp>
    <dsp:sp modelId="{2AC534F9-5866-1F4B-9480-418486FBCBA5}">
      <dsp:nvSpPr>
        <dsp:cNvPr id="0" name=""/>
        <dsp:cNvSpPr/>
      </dsp:nvSpPr>
      <dsp:spPr>
        <a:xfrm>
          <a:off x="1946379" y="0"/>
          <a:ext cx="2156203" cy="6858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1 week </a:t>
          </a:r>
        </a:p>
      </dsp:txBody>
      <dsp:txXfrm>
        <a:off x="2289279" y="0"/>
        <a:ext cx="1470403" cy="685800"/>
      </dsp:txXfrm>
    </dsp:sp>
    <dsp:sp modelId="{9233B3EA-E825-2045-ABE5-68D6FD74764D}">
      <dsp:nvSpPr>
        <dsp:cNvPr id="0" name=""/>
        <dsp:cNvSpPr/>
      </dsp:nvSpPr>
      <dsp:spPr>
        <a:xfrm>
          <a:off x="3870030" y="0"/>
          <a:ext cx="2156203" cy="6858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1 week</a:t>
          </a:r>
        </a:p>
      </dsp:txBody>
      <dsp:txXfrm>
        <a:off x="4212930" y="0"/>
        <a:ext cx="1470403" cy="685800"/>
      </dsp:txXfrm>
    </dsp:sp>
    <dsp:sp modelId="{3AA6330C-943D-EB41-89AD-B2E5B9E37083}">
      <dsp:nvSpPr>
        <dsp:cNvPr id="0" name=""/>
        <dsp:cNvSpPr/>
      </dsp:nvSpPr>
      <dsp:spPr>
        <a:xfrm>
          <a:off x="5827546" y="0"/>
          <a:ext cx="2156203" cy="6858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2 days</a:t>
          </a:r>
        </a:p>
      </dsp:txBody>
      <dsp:txXfrm>
        <a:off x="6170446" y="0"/>
        <a:ext cx="1470403" cy="685800"/>
      </dsp:txXfrm>
    </dsp:sp>
    <dsp:sp modelId="{07FC38A9-9E0B-1343-856A-6A36CD919881}">
      <dsp:nvSpPr>
        <dsp:cNvPr id="0" name=""/>
        <dsp:cNvSpPr/>
      </dsp:nvSpPr>
      <dsp:spPr>
        <a:xfrm>
          <a:off x="7768129" y="0"/>
          <a:ext cx="2156203" cy="6858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2 days</a:t>
          </a:r>
          <a:endParaRPr lang="en-US" sz="1400" kern="1200" baseline="30000">
            <a:latin typeface="Montserrat"/>
          </a:endParaRPr>
        </a:p>
      </dsp:txBody>
      <dsp:txXfrm>
        <a:off x="8111029" y="0"/>
        <a:ext cx="1470403" cy="685800"/>
      </dsp:txXfrm>
    </dsp:sp>
    <dsp:sp modelId="{DA152B65-37B9-164F-B5D5-FF4CF232090F}">
      <dsp:nvSpPr>
        <dsp:cNvPr id="0" name=""/>
        <dsp:cNvSpPr/>
      </dsp:nvSpPr>
      <dsp:spPr>
        <a:xfrm>
          <a:off x="9708713" y="0"/>
          <a:ext cx="2156203" cy="6858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Montserrat"/>
            </a:rPr>
            <a:t>2 days</a:t>
          </a:r>
        </a:p>
      </dsp:txBody>
      <dsp:txXfrm>
        <a:off x="10051613" y="0"/>
        <a:ext cx="1470403" cy="685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0" y="101446"/>
          <a:ext cx="3256542" cy="5472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3</a:t>
          </a:r>
          <a:r>
            <a:rPr lang="en-US" sz="1900" kern="1200" baseline="30000">
              <a:latin typeface="Montserrat"/>
            </a:rPr>
            <a:t>rd</a:t>
          </a:r>
          <a:r>
            <a:rPr lang="en-US" sz="1900" kern="1200">
              <a:latin typeface="Montserrat"/>
            </a:rPr>
            <a:t> party</a:t>
          </a:r>
        </a:p>
      </dsp:txBody>
      <dsp:txXfrm>
        <a:off x="3340" y="101446"/>
        <a:ext cx="3256542" cy="547200"/>
      </dsp:txXfrm>
    </dsp:sp>
    <dsp:sp modelId="{3769226C-89A4-1646-9725-3AA10D5A145A}">
      <dsp:nvSpPr>
        <dsp:cNvPr id="0" name=""/>
        <dsp:cNvSpPr/>
      </dsp:nvSpPr>
      <dsp:spPr>
        <a:xfrm>
          <a:off x="3340" y="648646"/>
          <a:ext cx="3256542" cy="406808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The </a:t>
          </a:r>
          <a:r>
            <a:rPr lang="en-US" sz="1900" b="0" kern="1200" baseline="30000">
              <a:latin typeface="Montserrat"/>
            </a:rPr>
            <a:t>3rd</a:t>
          </a:r>
          <a:r>
            <a:rPr lang="en-US" sz="1900" b="0" kern="1200">
              <a:latin typeface="Montserrat"/>
            </a:rPr>
            <a:t> party mechanism</a:t>
          </a:r>
          <a:r>
            <a:rPr lang="en-US" sz="1900" b="1" kern="1200">
              <a:latin typeface="Montserrat"/>
            </a:rPr>
            <a:t> </a:t>
          </a:r>
          <a:r>
            <a:rPr lang="en-US" sz="1900" kern="1200">
              <a:latin typeface="Montserrat"/>
            </a:rPr>
            <a:t>ensured the quality of priority data for QA and brokered an agreement in case of disagreement between assessors and Initiatives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Unclear action needed if changes were not made (evidence not made available, result type not changed)</a:t>
          </a:r>
        </a:p>
      </dsp:txBody>
      <dsp:txXfrm>
        <a:off x="3340" y="648646"/>
        <a:ext cx="3256542" cy="4068089"/>
      </dsp:txXfrm>
    </dsp:sp>
    <dsp:sp modelId="{BCBA7220-D258-CB4D-8693-C36CB5470E80}">
      <dsp:nvSpPr>
        <dsp:cNvPr id="0" name=""/>
        <dsp:cNvSpPr/>
      </dsp:nvSpPr>
      <dsp:spPr>
        <a:xfrm>
          <a:off x="3715798" y="101446"/>
          <a:ext cx="3256542" cy="5472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Process</a:t>
          </a:r>
        </a:p>
      </dsp:txBody>
      <dsp:txXfrm>
        <a:off x="3715798" y="101446"/>
        <a:ext cx="3256542" cy="547200"/>
      </dsp:txXfrm>
    </dsp:sp>
    <dsp:sp modelId="{8CB4A332-1D37-0A45-8641-D6748AADCD16}">
      <dsp:nvSpPr>
        <dsp:cNvPr id="0" name=""/>
        <dsp:cNvSpPr/>
      </dsp:nvSpPr>
      <dsp:spPr>
        <a:xfrm>
          <a:off x="3715798" y="648646"/>
          <a:ext cx="3256542" cy="406808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Streamlined</a:t>
          </a:r>
          <a:r>
            <a:rPr lang="en-US" sz="1900" kern="1200" baseline="0">
              <a:latin typeface="Montserrat"/>
            </a:rPr>
            <a:t> process but still time/effort demanding</a:t>
          </a:r>
          <a:endParaRPr lang="en-US" sz="1900" kern="1200">
            <a:latin typeface="Montserrat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Adapt to IDTs need of extending their window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Unexpected high number of OT and need to squeeze their QA</a:t>
          </a:r>
        </a:p>
      </dsp:txBody>
      <dsp:txXfrm>
        <a:off x="3715798" y="648646"/>
        <a:ext cx="3256542" cy="4068089"/>
      </dsp:txXfrm>
    </dsp:sp>
    <dsp:sp modelId="{9094EE29-0FCF-844A-B6AD-7752D3476534}">
      <dsp:nvSpPr>
        <dsp:cNvPr id="0" name=""/>
        <dsp:cNvSpPr/>
      </dsp:nvSpPr>
      <dsp:spPr>
        <a:xfrm>
          <a:off x="7428256" y="101446"/>
          <a:ext cx="3256542" cy="5472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Montserrat"/>
            </a:rPr>
            <a:t>Evidence</a:t>
          </a:r>
        </a:p>
      </dsp:txBody>
      <dsp:txXfrm>
        <a:off x="7428256" y="101446"/>
        <a:ext cx="3256542" cy="547200"/>
      </dsp:txXfrm>
    </dsp:sp>
    <dsp:sp modelId="{2EAE8D91-1584-6348-ABF1-C305B899E6A1}">
      <dsp:nvSpPr>
        <dsp:cNvPr id="0" name=""/>
        <dsp:cNvSpPr/>
      </dsp:nvSpPr>
      <dsp:spPr>
        <a:xfrm>
          <a:off x="7428256" y="648646"/>
          <a:ext cx="3256542" cy="406808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Montserrat"/>
            </a:rPr>
            <a:t>High number of results with no evidence or restricted access evidence in round 1. </a:t>
          </a:r>
          <a:endParaRPr lang="en-US" sz="1900" kern="1200">
            <a:latin typeface="Montserrat" pitchFamily="2" charset="77"/>
          </a:endParaRPr>
        </a:p>
      </dsp:txBody>
      <dsp:txXfrm>
        <a:off x="7428256" y="648646"/>
        <a:ext cx="3256542" cy="40680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0" y="174694"/>
          <a:ext cx="3256542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Montserrat"/>
            </a:rPr>
            <a:t>3</a:t>
          </a:r>
          <a:r>
            <a:rPr lang="en-US" sz="1700" kern="1200" baseline="30000">
              <a:latin typeface="Montserrat"/>
            </a:rPr>
            <a:t>rd</a:t>
          </a:r>
          <a:r>
            <a:rPr lang="en-US" sz="1700" kern="1200">
              <a:latin typeface="Montserrat"/>
            </a:rPr>
            <a:t> party</a:t>
          </a:r>
        </a:p>
      </dsp:txBody>
      <dsp:txXfrm>
        <a:off x="3340" y="174694"/>
        <a:ext cx="3256542" cy="489600"/>
      </dsp:txXfrm>
    </dsp:sp>
    <dsp:sp modelId="{3769226C-89A4-1646-9725-3AA10D5A145A}">
      <dsp:nvSpPr>
        <dsp:cNvPr id="0" name=""/>
        <dsp:cNvSpPr/>
      </dsp:nvSpPr>
      <dsp:spPr>
        <a:xfrm>
          <a:off x="3340" y="664294"/>
          <a:ext cx="3256542" cy="39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The </a:t>
          </a:r>
          <a:r>
            <a:rPr lang="en-US" sz="1700" b="0" kern="1200">
              <a:latin typeface="Montserrat"/>
            </a:rPr>
            <a:t>3</a:t>
          </a:r>
          <a:r>
            <a:rPr lang="en-US" sz="1700" b="0" kern="1200" baseline="30000">
              <a:latin typeface="Montserrat"/>
            </a:rPr>
            <a:t>rd</a:t>
          </a:r>
          <a:r>
            <a:rPr lang="en-US" sz="1700" b="0" kern="1200">
              <a:latin typeface="Montserrat"/>
            </a:rPr>
            <a:t> party mechanism is confirmed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The 3</a:t>
          </a:r>
          <a:r>
            <a:rPr lang="en-US" sz="1700" kern="1200" baseline="30000">
              <a:latin typeface="Montserrat"/>
            </a:rPr>
            <a:t>rd</a:t>
          </a:r>
          <a:r>
            <a:rPr lang="en-US" sz="1700" kern="1200">
              <a:latin typeface="Montserrat"/>
            </a:rPr>
            <a:t> party will be (again) designated by the SGDs of each AA.</a:t>
          </a:r>
        </a:p>
      </dsp:txBody>
      <dsp:txXfrm>
        <a:off x="3340" y="664294"/>
        <a:ext cx="3256542" cy="3979193"/>
      </dsp:txXfrm>
    </dsp:sp>
    <dsp:sp modelId="{BCBA7220-D258-CB4D-8693-C36CB5470E80}">
      <dsp:nvSpPr>
        <dsp:cNvPr id="0" name=""/>
        <dsp:cNvSpPr/>
      </dsp:nvSpPr>
      <dsp:spPr>
        <a:xfrm>
          <a:off x="3715798" y="174694"/>
          <a:ext cx="3256542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Montserrat"/>
            </a:rPr>
            <a:t>Process</a:t>
          </a:r>
        </a:p>
      </dsp:txBody>
      <dsp:txXfrm>
        <a:off x="3715798" y="174694"/>
        <a:ext cx="3256542" cy="489600"/>
      </dsp:txXfrm>
    </dsp:sp>
    <dsp:sp modelId="{8CB4A332-1D37-0A45-8641-D6748AADCD16}">
      <dsp:nvSpPr>
        <dsp:cNvPr id="0" name=""/>
        <dsp:cNvSpPr/>
      </dsp:nvSpPr>
      <dsp:spPr>
        <a:xfrm>
          <a:off x="3715798" y="664294"/>
          <a:ext cx="3256542" cy="39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Searching for increased automation of QA tasks (ex. PR Journals).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Reiterate the need to specify where evidence can be found (e.g., table, para, page,...)</a:t>
          </a:r>
        </a:p>
      </dsp:txBody>
      <dsp:txXfrm>
        <a:off x="3715798" y="664294"/>
        <a:ext cx="3256542" cy="3979193"/>
      </dsp:txXfrm>
    </dsp:sp>
    <dsp:sp modelId="{9094EE29-0FCF-844A-B6AD-7752D3476534}">
      <dsp:nvSpPr>
        <dsp:cNvPr id="0" name=""/>
        <dsp:cNvSpPr/>
      </dsp:nvSpPr>
      <dsp:spPr>
        <a:xfrm>
          <a:off x="7428256" y="174694"/>
          <a:ext cx="3256542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Montserrat"/>
            </a:rPr>
            <a:t>Evidence</a:t>
          </a:r>
        </a:p>
      </dsp:txBody>
      <dsp:txXfrm>
        <a:off x="7428256" y="174694"/>
        <a:ext cx="3256542" cy="489600"/>
      </dsp:txXfrm>
    </dsp:sp>
    <dsp:sp modelId="{2EAE8D91-1584-6348-ABF1-C305B899E6A1}">
      <dsp:nvSpPr>
        <dsp:cNvPr id="0" name=""/>
        <dsp:cNvSpPr/>
      </dsp:nvSpPr>
      <dsp:spPr>
        <a:xfrm>
          <a:off x="7428256" y="664294"/>
          <a:ext cx="3256542" cy="3979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Find a way to share evidence with assessors before the QA, not possible to “ask for permission” during the QA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Improve reporting guidance and emphasize that evidence must be publicly available. 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Montserrat"/>
            </a:rPr>
            <a:t>Not allowing submission of innovations if no evidence is provided and it is an innovation above the idea stage</a:t>
          </a:r>
          <a:endParaRPr lang="en-US" sz="1700" kern="1200"/>
        </a:p>
      </dsp:txBody>
      <dsp:txXfrm>
        <a:off x="7428256" y="664294"/>
        <a:ext cx="3256542" cy="39791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0" y="78766"/>
          <a:ext cx="3256542" cy="460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Montserrat"/>
            </a:rPr>
            <a:t>KM</a:t>
          </a:r>
        </a:p>
      </dsp:txBody>
      <dsp:txXfrm>
        <a:off x="3340" y="78766"/>
        <a:ext cx="3256542" cy="460800"/>
      </dsp:txXfrm>
    </dsp:sp>
    <dsp:sp modelId="{3769226C-89A4-1646-9725-3AA10D5A145A}">
      <dsp:nvSpPr>
        <dsp:cNvPr id="0" name=""/>
        <dsp:cNvSpPr/>
      </dsp:nvSpPr>
      <dsp:spPr>
        <a:xfrm>
          <a:off x="3340" y="539566"/>
          <a:ext cx="3256542" cy="419985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Different policies on what a KP is and what should be uploaded to CGSpace (e.g., scoping reports)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Time to get a CGSpace handle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Delayed sync between PRMS and CGSpace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KPs that are not JA or MELIA were not QAed, but their quality was checked by Center librarians.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For PR journals, it was confusing to have both CGIAR and Scopus for each item</a:t>
          </a:r>
          <a:r>
            <a:rPr lang="en-US" sz="1600" kern="1200"/>
            <a:t>.</a:t>
          </a:r>
          <a:r>
            <a:rPr lang="en-US" sz="1600" kern="1200">
              <a:latin typeface="Calibri Light"/>
            </a:rPr>
            <a:t> </a:t>
          </a:r>
          <a:endParaRPr lang="en-US" sz="1600" kern="1200"/>
        </a:p>
      </dsp:txBody>
      <dsp:txXfrm>
        <a:off x="3340" y="539566"/>
        <a:ext cx="3256542" cy="4199850"/>
      </dsp:txXfrm>
    </dsp:sp>
    <dsp:sp modelId="{BCBA7220-D258-CB4D-8693-C36CB5470E80}">
      <dsp:nvSpPr>
        <dsp:cNvPr id="0" name=""/>
        <dsp:cNvSpPr/>
      </dsp:nvSpPr>
      <dsp:spPr>
        <a:xfrm>
          <a:off x="3715798" y="78766"/>
          <a:ext cx="3256542" cy="460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Montserrat"/>
            </a:rPr>
            <a:t>Reporting indicators</a:t>
          </a:r>
        </a:p>
      </dsp:txBody>
      <dsp:txXfrm>
        <a:off x="3715798" y="78766"/>
        <a:ext cx="3256542" cy="460800"/>
      </dsp:txXfrm>
    </dsp:sp>
    <dsp:sp modelId="{8CB4A332-1D37-0A45-8641-D6748AADCD16}">
      <dsp:nvSpPr>
        <dsp:cNvPr id="0" name=""/>
        <dsp:cNvSpPr/>
      </dsp:nvSpPr>
      <dsp:spPr>
        <a:xfrm>
          <a:off x="3715798" y="539566"/>
          <a:ext cx="3256542" cy="419985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Montserrat"/>
            </a:rPr>
            <a:t>The OT and OO categories were often used to report results that could have been placed under other categories or that deserve a new category </a:t>
          </a:r>
        </a:p>
      </dsp:txBody>
      <dsp:txXfrm>
        <a:off x="3715798" y="539566"/>
        <a:ext cx="3256542" cy="4199850"/>
      </dsp:txXfrm>
    </dsp:sp>
    <dsp:sp modelId="{9094EE29-0FCF-844A-B6AD-7752D3476534}">
      <dsp:nvSpPr>
        <dsp:cNvPr id="0" name=""/>
        <dsp:cNvSpPr/>
      </dsp:nvSpPr>
      <dsp:spPr>
        <a:xfrm>
          <a:off x="7428256" y="78766"/>
          <a:ext cx="3256542" cy="460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Montserrat"/>
            </a:rPr>
            <a:t>Guidance</a:t>
          </a:r>
        </a:p>
      </dsp:txBody>
      <dsp:txXfrm>
        <a:off x="7428256" y="78766"/>
        <a:ext cx="3256542" cy="460800"/>
      </dsp:txXfrm>
    </dsp:sp>
    <dsp:sp modelId="{2EAE8D91-1584-6348-ABF1-C305B899E6A1}">
      <dsp:nvSpPr>
        <dsp:cNvPr id="0" name=""/>
        <dsp:cNvSpPr/>
      </dsp:nvSpPr>
      <dsp:spPr>
        <a:xfrm>
          <a:off x="7428256" y="539566"/>
          <a:ext cx="3256542" cy="419985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>
              <a:latin typeface="Montserrat"/>
            </a:rPr>
            <a:t>Difficulties in defining the right indicator for CapDev-related results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>
              <a:latin typeface="Montserrat"/>
            </a:rPr>
            <a:t>Very poor descriptions of CapDev results were provided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>
              <a:latin typeface="Montserrat"/>
            </a:rPr>
            <a:t>Titles not matching with the result type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>
              <a:latin typeface="Montserrat"/>
            </a:rPr>
            <a:t>Many policy changes were reported under other outcomes as well as other outputs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>
              <a:latin typeface="Montserrat"/>
            </a:rPr>
            <a:t>M/F disaggregation (Innov Use) with </a:t>
          </a:r>
          <a:r>
            <a:rPr lang="en-US" sz="1600" b="0" kern="1200">
              <a:latin typeface="Montserrat"/>
              <a:cs typeface="Arial"/>
            </a:rPr>
            <a:t>estimates which cannot be found in the evidence, are inconsistent or "1"</a:t>
          </a:r>
          <a:endParaRPr lang="en-US" sz="1600" b="0" kern="1200">
            <a:latin typeface="Montserrat"/>
          </a:endParaRPr>
        </a:p>
      </dsp:txBody>
      <dsp:txXfrm>
        <a:off x="7428256" y="539566"/>
        <a:ext cx="3256542" cy="41998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65DE7-E353-1F4E-AA23-BC76F19757A9}">
      <dsp:nvSpPr>
        <dsp:cNvPr id="0" name=""/>
        <dsp:cNvSpPr/>
      </dsp:nvSpPr>
      <dsp:spPr>
        <a:xfrm>
          <a:off x="3349" y="1756537"/>
          <a:ext cx="3265303" cy="345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latin typeface="Montserrat"/>
            </a:rPr>
            <a:t>KM</a:t>
          </a:r>
        </a:p>
      </dsp:txBody>
      <dsp:txXfrm>
        <a:off x="3349" y="1756537"/>
        <a:ext cx="3265303" cy="345600"/>
      </dsp:txXfrm>
    </dsp:sp>
    <dsp:sp modelId="{3769226C-89A4-1646-9725-3AA10D5A145A}">
      <dsp:nvSpPr>
        <dsp:cNvPr id="0" name=""/>
        <dsp:cNvSpPr/>
      </dsp:nvSpPr>
      <dsp:spPr>
        <a:xfrm>
          <a:off x="3349" y="2102137"/>
          <a:ext cx="3265303" cy="33907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Montserrat"/>
              <a:cs typeface="Calibri"/>
            </a:rPr>
            <a:t>Clarify the types of KP to be accepted in </a:t>
          </a:r>
          <a:r>
            <a:rPr lang="en-US" sz="1400" kern="1200" err="1">
              <a:latin typeface="Montserrat"/>
              <a:cs typeface="Calibri"/>
            </a:rPr>
            <a:t>CGSpace</a:t>
          </a:r>
          <a:endParaRPr lang="en-US" sz="1400" kern="1200" err="1">
            <a:latin typeface="Montserra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Montserrat"/>
            </a:rPr>
            <a:t>Define the minimum quality for KP to be reported as such (and uploaded to </a:t>
          </a:r>
          <a:r>
            <a:rPr lang="en-US" sz="1400" kern="1200" err="1">
              <a:latin typeface="Montserrat"/>
            </a:rPr>
            <a:t>CGSpace</a:t>
          </a:r>
          <a:r>
            <a:rPr lang="en-US" sz="1400" kern="1200">
              <a:latin typeface="Montserrat"/>
            </a:rPr>
            <a:t>) and whether reporting them under OT. 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Montserrat"/>
            </a:rPr>
            <a:t>For PR journals, have only CGIAR information</a:t>
          </a:r>
        </a:p>
      </dsp:txBody>
      <dsp:txXfrm>
        <a:off x="3349" y="2102137"/>
        <a:ext cx="3265303" cy="3390761"/>
      </dsp:txXfrm>
    </dsp:sp>
    <dsp:sp modelId="{BCBA7220-D258-CB4D-8693-C36CB5470E80}">
      <dsp:nvSpPr>
        <dsp:cNvPr id="0" name=""/>
        <dsp:cNvSpPr/>
      </dsp:nvSpPr>
      <dsp:spPr>
        <a:xfrm>
          <a:off x="3725794" y="1756537"/>
          <a:ext cx="3265303" cy="345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latin typeface="Montserrat"/>
            </a:rPr>
            <a:t>Reporting indicators</a:t>
          </a:r>
        </a:p>
      </dsp:txBody>
      <dsp:txXfrm>
        <a:off x="3725794" y="1756537"/>
        <a:ext cx="3265303" cy="345600"/>
      </dsp:txXfrm>
    </dsp:sp>
    <dsp:sp modelId="{8CB4A332-1D37-0A45-8641-D6748AADCD16}">
      <dsp:nvSpPr>
        <dsp:cNvPr id="0" name=""/>
        <dsp:cNvSpPr/>
      </dsp:nvSpPr>
      <dsp:spPr>
        <a:xfrm>
          <a:off x="3725794" y="2102137"/>
          <a:ext cx="3265303" cy="33907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Montserrat"/>
            </a:rPr>
            <a:t>Include a specific indicator for partnership/engagement, at outcome level.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Montserrat"/>
            </a:rPr>
            <a:t>Include a specific indicator for events that result in correlated outputs. </a:t>
          </a:r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>
            <a:latin typeface="Montserrat"/>
          </a:endParaRPr>
        </a:p>
      </dsp:txBody>
      <dsp:txXfrm>
        <a:off x="3725794" y="2102137"/>
        <a:ext cx="3265303" cy="3390761"/>
      </dsp:txXfrm>
    </dsp:sp>
    <dsp:sp modelId="{2CF3D585-392B-439B-ACBC-A2F5D73AFC5A}">
      <dsp:nvSpPr>
        <dsp:cNvPr id="0" name=""/>
        <dsp:cNvSpPr/>
      </dsp:nvSpPr>
      <dsp:spPr>
        <a:xfrm>
          <a:off x="7448240" y="1756537"/>
          <a:ext cx="3265303" cy="345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latin typeface="Montserrat"/>
            </a:rPr>
            <a:t>Guidance</a:t>
          </a:r>
          <a:endParaRPr lang="en-US" sz="1200" kern="1200"/>
        </a:p>
      </dsp:txBody>
      <dsp:txXfrm>
        <a:off x="7448240" y="1756537"/>
        <a:ext cx="3265303" cy="345600"/>
      </dsp:txXfrm>
    </dsp:sp>
    <dsp:sp modelId="{F88ACE09-4E74-4F4C-8267-02F4D75B3427}">
      <dsp:nvSpPr>
        <dsp:cNvPr id="0" name=""/>
        <dsp:cNvSpPr/>
      </dsp:nvSpPr>
      <dsp:spPr>
        <a:xfrm>
          <a:off x="7448240" y="2102137"/>
          <a:ext cx="3265303" cy="33907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Improve guidance for results, esp. events, that could alternatively fit CapDev or KP or Innov Dev CapDev type, or OO.</a:t>
          </a:r>
          <a:r>
            <a:rPr lang="en-US" sz="1200" b="1" kern="1200">
              <a:latin typeface="Montserrat"/>
            </a:rPr>
            <a:t> </a:t>
          </a:r>
          <a:endParaRPr lang="en-US" sz="1200" kern="1200">
            <a:latin typeface="Montserrat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Need to provide examples of OT and OO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Clarify what policy change implies in various contexts.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Need to agree what is output and what is outcome.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Improve Capacity Change and CapDev guidance with definitions and examples. 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Further implement the guidance on titles and description with ad hoc examples.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Montserrat"/>
            </a:rPr>
            <a:t>For M/F disaggregation, </a:t>
          </a:r>
          <a:r>
            <a:rPr lang="en-US" sz="1200" kern="1200">
              <a:latin typeface="Montserrat"/>
              <a:cs typeface="Arial"/>
            </a:rPr>
            <a:t>add the N/A option</a:t>
          </a:r>
          <a:endParaRPr lang="en-US" sz="1200" kern="1200">
            <a:latin typeface="Montserrat"/>
          </a:endParaRPr>
        </a:p>
      </dsp:txBody>
      <dsp:txXfrm>
        <a:off x="7448240" y="2102137"/>
        <a:ext cx="3265303" cy="3390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0.36917</cdr:x>
      <cdr:y>0.93665</cdr:y>
    </cdr:from>
    <cdr:to>
      <cdr:x>0.5117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9300" y="4584700"/>
          <a:ext cx="1270000" cy="29238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300" b="1"/>
            <a:t>tot: 3164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0.53338</cdr:x>
      <cdr:y>0.2514</cdr:y>
    </cdr:from>
    <cdr:to>
      <cdr:x>0.84235</cdr:x>
      <cdr:y>0.32167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77915" y="1204749"/>
          <a:ext cx="1956728" cy="33674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sz="16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E8625-ABA9-47AC-97D8-2031586E30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44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Update the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30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, e.g. several types o KP might not be accepted, or lack of required quality.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IDTs ask to change this afterwards.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67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134377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ne CGIAR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87B4722E-E755-4562-A6B0-FF9D29B4B0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4" y="-9832"/>
            <a:ext cx="1217378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ADDBB46C-2EE3-4074-BAEC-A98BAC00AF1A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95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4765544-9D0A-EE48-9187-D9E2AD4C54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1000" b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9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FC6EB04-D0D1-468F-A00C-86A1F6C646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1000" b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01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_Th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5C2F80D-954A-4B98-ADDC-1D680870C9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2172"/>
            <a:ext cx="12171004" cy="68536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F6B00-780A-4320-863C-CCE4BEC0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09808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4765544-9D0A-EE48-9187-D9E2AD4C54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1000" b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94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27FE411-C220-43CE-93DF-2ABF3193AF78}"/>
              </a:ext>
            </a:extLst>
          </p:cNvPr>
          <p:cNvCxnSpPr>
            <a:cxnSpLocks/>
          </p:cNvCxnSpPr>
          <p:nvPr userDrawn="1"/>
        </p:nvCxnSpPr>
        <p:spPr>
          <a:xfrm>
            <a:off x="835098" y="1583827"/>
            <a:ext cx="7542250" cy="3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37" r:id="rId2"/>
    <p:sldLayoutId id="2147483742" r:id="rId3"/>
    <p:sldLayoutId id="2147483746" r:id="rId4"/>
    <p:sldLayoutId id="214748374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>
              <a:lumMod val="50000"/>
            </a:schemeClr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27FE411-C220-43CE-93DF-2ABF3193AF78}"/>
              </a:ext>
            </a:extLst>
          </p:cNvPr>
          <p:cNvCxnSpPr>
            <a:cxnSpLocks/>
          </p:cNvCxnSpPr>
          <p:nvPr userDrawn="1"/>
        </p:nvCxnSpPr>
        <p:spPr>
          <a:xfrm>
            <a:off x="835098" y="1583827"/>
            <a:ext cx="7542250" cy="3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>
              <a:lumMod val="50000"/>
            </a:schemeClr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l.reumann@cigar.org" TargetMode="External"/><Relationship Id="rId2" Type="http://schemas.openxmlformats.org/officeDocument/2006/relationships/hyperlink" Target="mailto:m.mariani@cigar.org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iro.com/app/board/uXjVM-qbvY0=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61047" y="2024160"/>
            <a:ext cx="8730953" cy="2275765"/>
          </a:xfrm>
        </p:spPr>
        <p:txBody>
          <a:bodyPr/>
          <a:lstStyle/>
          <a:p>
            <a:r>
              <a:rPr lang="en-GB">
                <a:latin typeface="Montserrat Black"/>
                <a:cs typeface="Calibri"/>
              </a:rPr>
              <a:t>2022 Learning and Optimization </a:t>
            </a:r>
            <a:br>
              <a:rPr lang="en-GB">
                <a:latin typeface="Montserrat Black" panose="00000A00000000000000" pitchFamily="2" charset="0"/>
              </a:rPr>
            </a:br>
            <a:br>
              <a:rPr lang="en-GB">
                <a:latin typeface="Montserrat Black" panose="00000A00000000000000" pitchFamily="2" charset="0"/>
              </a:rPr>
            </a:br>
            <a:r>
              <a:rPr lang="en-GB" sz="4000" i="1">
                <a:latin typeface="Montserrat Black"/>
                <a:cs typeface="Calibri"/>
              </a:rPr>
              <a:t>Focus Group Discussion on the QA process</a:t>
            </a:r>
            <a:endParaRPr lang="en-US" sz="4000" i="1">
              <a:latin typeface="Montserrat Black" panose="00000A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779" y="4944933"/>
            <a:ext cx="6615294" cy="83195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>
                <a:latin typeface="Montserrat"/>
              </a:rPr>
              <a:t>20 June 2023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838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716" y="2159063"/>
            <a:ext cx="7350568" cy="1269937"/>
          </a:xfrm>
        </p:spPr>
        <p:txBody>
          <a:bodyPr>
            <a:normAutofit/>
          </a:bodyPr>
          <a:lstStyle/>
          <a:p>
            <a:r>
              <a:rPr lang="en-US"/>
              <a:t>QA 22 process: an overview</a:t>
            </a:r>
          </a:p>
        </p:txBody>
      </p:sp>
    </p:spTree>
    <p:extLst>
      <p:ext uri="{BB962C8B-B14F-4D97-AF65-F5344CB8AC3E}">
        <p14:creationId xmlns:p14="http://schemas.microsoft.com/office/powerpoint/2010/main" val="3131661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1861"/>
            <a:ext cx="10767762" cy="776459"/>
          </a:xfrm>
        </p:spPr>
        <p:txBody>
          <a:bodyPr>
            <a:normAutofit/>
          </a:bodyPr>
          <a:lstStyle/>
          <a:p>
            <a:r>
              <a:rPr lang="en-US">
                <a:latin typeface="Montserrat ExtraBold"/>
                <a:cs typeface="Calibri"/>
              </a:rPr>
              <a:t>Quality assurance: process and timeline</a:t>
            </a:r>
            <a:endParaRPr lang="en-US">
              <a:latin typeface="Montserrat ExtraBold"/>
            </a:endParaRPr>
          </a:p>
        </p:txBody>
      </p:sp>
      <p:sp>
        <p:nvSpPr>
          <p:cNvPr id="7" name="Google Shape;119;p17"/>
          <p:cNvSpPr/>
          <p:nvPr/>
        </p:nvSpPr>
        <p:spPr>
          <a:xfrm>
            <a:off x="2184401" y="2424999"/>
            <a:ext cx="1802790" cy="432501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10 </a:t>
            </a:r>
            <a:r>
              <a:rPr lang="es" sz="1100">
                <a:latin typeface="Montserrat"/>
                <a:ea typeface="Poppins"/>
                <a:cs typeface="Poppins"/>
                <a:sym typeface="Poppins"/>
              </a:rPr>
              <a:t>Anonymous assessors</a:t>
            </a:r>
            <a:endParaRPr lang="en-US" sz="1100" err="1">
              <a:latin typeface="Montserrat"/>
              <a:ea typeface="Poppins"/>
              <a:cs typeface="Poppins"/>
            </a:endParaRPr>
          </a:p>
        </p:txBody>
      </p:sp>
      <p:sp>
        <p:nvSpPr>
          <p:cNvPr id="10" name="Google Shape;122;p17"/>
          <p:cNvSpPr/>
          <p:nvPr/>
        </p:nvSpPr>
        <p:spPr>
          <a:xfrm>
            <a:off x="4121126" y="2960594"/>
            <a:ext cx="1930424" cy="75415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s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Agree/disagree and adjust</a:t>
            </a:r>
            <a:r>
              <a:rPr lang="es" sz="1100">
                <a:solidFill>
                  <a:schemeClr val="dk1"/>
                </a:solidFill>
                <a:latin typeface="Montserrat"/>
                <a:ea typeface="Poppins"/>
                <a:cs typeface="Poppins"/>
              </a:rPr>
              <a:t>, holding </a:t>
            </a:r>
            <a:r>
              <a:rPr lang="es" sz="1100">
                <a:solidFill>
                  <a:srgbClr val="FF0000"/>
                </a:solidFill>
                <a:latin typeface="Montserrat"/>
                <a:ea typeface="Poppins"/>
                <a:cs typeface="Poppins"/>
                <a:sym typeface="Poppins"/>
              </a:rPr>
              <a:t>responsibility for the data</a:t>
            </a:r>
            <a:r>
              <a:rPr lang="en-US" sz="1100">
                <a:solidFill>
                  <a:srgbClr val="FF0000"/>
                </a:solidFill>
                <a:latin typeface="Montserrat"/>
                <a:ea typeface="Poppins"/>
                <a:cs typeface="Poppins"/>
                <a:sym typeface="Poppins"/>
              </a:rPr>
              <a:t> on regular fields</a:t>
            </a:r>
            <a:endParaRPr lang="en-US" sz="1100">
              <a:solidFill>
                <a:srgbClr val="FF0000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11" name="Google Shape;123;p17"/>
          <p:cNvSpPr txBox="1"/>
          <p:nvPr/>
        </p:nvSpPr>
        <p:spPr>
          <a:xfrm>
            <a:off x="2116866" y="2878524"/>
            <a:ext cx="187728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GB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Two assessments are made</a:t>
            </a:r>
            <a:endParaRPr lang="en-GB" sz="11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13" name="Google Shape;125;p17"/>
          <p:cNvSpPr/>
          <p:nvPr/>
        </p:nvSpPr>
        <p:spPr>
          <a:xfrm>
            <a:off x="4133097" y="2441048"/>
            <a:ext cx="1921515" cy="439324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Initiatives (IDTs)</a:t>
            </a:r>
            <a:endParaRPr lang="en-US" sz="1100">
              <a:latin typeface="Montserrat"/>
              <a:ea typeface="Poppins"/>
              <a:cs typeface="Poppins"/>
            </a:endParaRPr>
          </a:p>
        </p:txBody>
      </p:sp>
      <p:sp>
        <p:nvSpPr>
          <p:cNvPr id="17" name="Google Shape;119;p17"/>
          <p:cNvSpPr/>
          <p:nvPr/>
        </p:nvSpPr>
        <p:spPr>
          <a:xfrm>
            <a:off x="6164691" y="2426465"/>
            <a:ext cx="1924147" cy="4683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Lead </a:t>
            </a:r>
            <a:r>
              <a:rPr lang="es" sz="1100">
                <a:latin typeface="Montserrat"/>
                <a:ea typeface="Poppins"/>
                <a:cs typeface="Poppins"/>
                <a:sym typeface="Poppins"/>
              </a:rPr>
              <a:t>assessors</a:t>
            </a:r>
            <a:endParaRPr lang="en-US" sz="1100">
              <a:latin typeface="Montserrat"/>
              <a:ea typeface="Poppins"/>
              <a:cs typeface="Poppins"/>
            </a:endParaRPr>
          </a:p>
        </p:txBody>
      </p:sp>
      <p:sp>
        <p:nvSpPr>
          <p:cNvPr id="19" name="Google Shape;122;p17"/>
          <p:cNvSpPr/>
          <p:nvPr/>
        </p:nvSpPr>
        <p:spPr>
          <a:xfrm>
            <a:off x="8235950" y="2965539"/>
            <a:ext cx="1733550" cy="61586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>
                <a:solidFill>
                  <a:srgbClr val="FF0000"/>
                </a:solidFill>
                <a:latin typeface="Montserrat"/>
                <a:cs typeface="Poppins"/>
              </a:rPr>
              <a:t>Final decision is taken on unresolved disagreements</a:t>
            </a:r>
          </a:p>
        </p:txBody>
      </p:sp>
      <p:sp>
        <p:nvSpPr>
          <p:cNvPr id="20" name="Google Shape;123;p17"/>
          <p:cNvSpPr txBox="1"/>
          <p:nvPr/>
        </p:nvSpPr>
        <p:spPr>
          <a:xfrm>
            <a:off x="6165850" y="2890361"/>
            <a:ext cx="1924050" cy="69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None/>
            </a:pPr>
            <a:r>
              <a:rPr lang="en-GB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Highlight:</a:t>
            </a:r>
            <a:endParaRPr lang="en-GB" sz="11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GB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 - unresolved disagreement </a:t>
            </a:r>
            <a:endParaRPr lang="en-GB" sz="11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GB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 - unimplemented changes</a:t>
            </a:r>
            <a:endParaRPr lang="en-GB" sz="1100">
              <a:solidFill>
                <a:schemeClr val="dk1"/>
              </a:solidFill>
              <a:latin typeface="Montserrat"/>
            </a:endParaRPr>
          </a:p>
        </p:txBody>
      </p:sp>
      <p:sp>
        <p:nvSpPr>
          <p:cNvPr id="21" name="Google Shape;125;p17"/>
          <p:cNvSpPr/>
          <p:nvPr/>
        </p:nvSpPr>
        <p:spPr>
          <a:xfrm>
            <a:off x="8236341" y="2439307"/>
            <a:ext cx="1761827" cy="455009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3</a:t>
            </a:r>
            <a:r>
              <a:rPr lang="en-US" sz="1100" baseline="30000">
                <a:latin typeface="Montserrat"/>
                <a:ea typeface="Poppins"/>
                <a:cs typeface="Poppins"/>
                <a:sym typeface="Poppins"/>
              </a:rPr>
              <a:t>rd</a:t>
            </a: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 party </a:t>
            </a:r>
            <a:endParaRPr lang="en-US" sz="1100">
              <a:latin typeface="Montserrat"/>
              <a:ea typeface="Poppins"/>
              <a:cs typeface="Poppins"/>
            </a:endParaRPr>
          </a:p>
        </p:txBody>
      </p:sp>
      <p:sp>
        <p:nvSpPr>
          <p:cNvPr id="27" name="Google Shape;125;p17"/>
          <p:cNvSpPr/>
          <p:nvPr/>
        </p:nvSpPr>
        <p:spPr>
          <a:xfrm>
            <a:off x="10079052" y="2451100"/>
            <a:ext cx="1804081" cy="4826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PPU/PCU</a:t>
            </a:r>
            <a:endParaRPr lang="en-US" sz="1100">
              <a:latin typeface="Montserrat"/>
              <a:ea typeface="Poppins"/>
              <a:cs typeface="Poppins"/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4072027968"/>
              </p:ext>
            </p:extLst>
          </p:nvPr>
        </p:nvGraphicFramePr>
        <p:xfrm>
          <a:off x="186267" y="1905000"/>
          <a:ext cx="11870713" cy="48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Left Brace 27">
            <a:extLst>
              <a:ext uri="{FF2B5EF4-FFF2-40B4-BE49-F238E27FC236}">
                <a16:creationId xmlns:a16="http://schemas.microsoft.com/office/drawing/2014/main" id="{073BEC44-7FBD-50BE-6E6C-0B2C24EB5E14}"/>
              </a:ext>
            </a:extLst>
          </p:cNvPr>
          <p:cNvSpPr/>
          <p:nvPr/>
        </p:nvSpPr>
        <p:spPr>
          <a:xfrm rot="5400000">
            <a:off x="2890756" y="-1143472"/>
            <a:ext cx="296162" cy="5851582"/>
          </a:xfrm>
          <a:prstGeom prst="leftBrace">
            <a:avLst>
              <a:gd name="adj1" fmla="val 8333"/>
              <a:gd name="adj2" fmla="val 502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45FB8C-44AD-9B4E-D4CD-A040EA013BCC}"/>
              </a:ext>
            </a:extLst>
          </p:cNvPr>
          <p:cNvSpPr txBox="1"/>
          <p:nvPr/>
        </p:nvSpPr>
        <p:spPr>
          <a:xfrm>
            <a:off x="1862671" y="1366518"/>
            <a:ext cx="237066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b="1">
                <a:latin typeface="Montserrat"/>
                <a:ea typeface="Calibri"/>
                <a:cs typeface="Calibri"/>
              </a:rPr>
              <a:t>ROUND 1: for all fields</a:t>
            </a:r>
            <a:endParaRPr lang="en-US" sz="1500" b="1">
              <a:latin typeface="Montserra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633BC0-C958-0678-2E5C-3B0C7100EE66}"/>
              </a:ext>
            </a:extLst>
          </p:cNvPr>
          <p:cNvSpPr txBox="1"/>
          <p:nvPr/>
        </p:nvSpPr>
        <p:spPr>
          <a:xfrm>
            <a:off x="7658100" y="1355496"/>
            <a:ext cx="272345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b="1">
                <a:latin typeface="Montserrat"/>
                <a:ea typeface="Calibri"/>
                <a:cs typeface="Calibri"/>
              </a:rPr>
              <a:t>ROUND 2: for core fields</a:t>
            </a:r>
            <a:endParaRPr lang="en-US" sz="1500" b="1">
              <a:latin typeface="Montserrat"/>
            </a:endParaRPr>
          </a:p>
        </p:txBody>
      </p:sp>
      <p:sp>
        <p:nvSpPr>
          <p:cNvPr id="257" name="Left Brace 256">
            <a:extLst>
              <a:ext uri="{FF2B5EF4-FFF2-40B4-BE49-F238E27FC236}">
                <a16:creationId xmlns:a16="http://schemas.microsoft.com/office/drawing/2014/main" id="{0EB385AF-7E83-CD81-6F41-19F30A292ECC}"/>
              </a:ext>
            </a:extLst>
          </p:cNvPr>
          <p:cNvSpPr/>
          <p:nvPr/>
        </p:nvSpPr>
        <p:spPr>
          <a:xfrm rot="5400000">
            <a:off x="8861154" y="-1083846"/>
            <a:ext cx="317329" cy="57365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>
              <a:latin typeface="Montserrat"/>
            </a:endParaRPr>
          </a:p>
        </p:txBody>
      </p:sp>
      <p:sp>
        <p:nvSpPr>
          <p:cNvPr id="566" name="TextBox 565">
            <a:extLst>
              <a:ext uri="{FF2B5EF4-FFF2-40B4-BE49-F238E27FC236}">
                <a16:creationId xmlns:a16="http://schemas.microsoft.com/office/drawing/2014/main" id="{C4AC8D9D-899D-1FAA-1652-5B699C04A29E}"/>
              </a:ext>
            </a:extLst>
          </p:cNvPr>
          <p:cNvSpPr txBox="1"/>
          <p:nvPr/>
        </p:nvSpPr>
        <p:spPr>
          <a:xfrm>
            <a:off x="10090149" y="2950647"/>
            <a:ext cx="179070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>
                <a:latin typeface="Montserrat"/>
                <a:cs typeface="Calibri"/>
              </a:rPr>
              <a:t>Implementation of changes in the PRMS</a:t>
            </a:r>
            <a:endParaRPr lang="en-US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752" y="4271125"/>
            <a:ext cx="10660440" cy="2092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300" b="1">
                <a:latin typeface="Montserrat"/>
                <a:cs typeface="Montserrat"/>
              </a:rPr>
              <a:t>Main improvements implemented for 2022 QA:</a:t>
            </a:r>
          </a:p>
          <a:p>
            <a:endParaRPr lang="en-US" sz="1300" b="1">
              <a:latin typeface="Montserrat"/>
              <a:cs typeface="Montserrat"/>
            </a:endParaRPr>
          </a:p>
          <a:p>
            <a:pPr marL="285750" indent="-285750">
              <a:buFont typeface="Arial"/>
              <a:buChar char="•"/>
            </a:pPr>
            <a:r>
              <a:rPr lang="en-US" sz="1300">
                <a:latin typeface="Montserrat"/>
                <a:cs typeface="Montserrat"/>
              </a:rPr>
              <a:t>Introduction of the </a:t>
            </a:r>
            <a:r>
              <a:rPr lang="en-US" sz="1300" b="1">
                <a:latin typeface="Montserrat"/>
                <a:cs typeface="Montserrat"/>
              </a:rPr>
              <a:t>3</a:t>
            </a:r>
            <a:r>
              <a:rPr lang="en-US" sz="1300" b="1" baseline="30000">
                <a:latin typeface="Montserrat"/>
                <a:cs typeface="Montserrat"/>
              </a:rPr>
              <a:t>rd</a:t>
            </a:r>
            <a:r>
              <a:rPr lang="en-US" sz="1300" b="1">
                <a:latin typeface="Montserrat"/>
                <a:cs typeface="Montserrat"/>
              </a:rPr>
              <a:t> Party mechanism</a:t>
            </a:r>
            <a:r>
              <a:rPr lang="en-US" sz="1300">
                <a:latin typeface="Montserrat"/>
                <a:cs typeface="Montserrat"/>
              </a:rPr>
              <a:t> to ensure the quality of priority data for QA – e.g., result type, level, evidence based, and readiness/maturity levels - and broker an agreement in case of disagreement between assessors and Initiatives.</a:t>
            </a:r>
            <a:endParaRPr lang="en-US" sz="1300" b="1">
              <a:latin typeface="Montserrat"/>
              <a:cs typeface="Montserrat"/>
            </a:endParaRPr>
          </a:p>
          <a:p>
            <a:pPr marL="285750" indent="-285750">
              <a:buFont typeface="Arial"/>
              <a:buChar char="•"/>
            </a:pPr>
            <a:r>
              <a:rPr lang="en-US" sz="1300">
                <a:latin typeface="Montserrat"/>
                <a:cs typeface="Montserrat"/>
              </a:rPr>
              <a:t>Process </a:t>
            </a:r>
            <a:r>
              <a:rPr lang="en-US" sz="1300" b="1">
                <a:latin typeface="Montserrat"/>
                <a:cs typeface="Montserrat"/>
              </a:rPr>
              <a:t>streamlined to 3 weeks</a:t>
            </a:r>
            <a:r>
              <a:rPr lang="en-US" sz="1300">
                <a:latin typeface="Montserrat"/>
                <a:cs typeface="Montserrat"/>
              </a:rPr>
              <a:t>, from the original 6 weeks. </a:t>
            </a:r>
          </a:p>
          <a:p>
            <a:pPr marL="285750" indent="-285750">
              <a:buFont typeface="Arial"/>
              <a:buChar char="•"/>
            </a:pPr>
            <a:r>
              <a:rPr lang="en-US" sz="1300">
                <a:latin typeface="Montserrat"/>
                <a:cs typeface="Montserrat"/>
              </a:rPr>
              <a:t>Harmonized </a:t>
            </a:r>
            <a:r>
              <a:rPr lang="en-US" sz="1300" b="1">
                <a:latin typeface="Montserrat"/>
                <a:cs typeface="Montserrat"/>
              </a:rPr>
              <a:t>reporting guidance</a:t>
            </a:r>
            <a:r>
              <a:rPr lang="en-US" sz="1300">
                <a:latin typeface="Montserrat"/>
                <a:cs typeface="Montserrat"/>
              </a:rPr>
              <a:t>/QA criteria, and reporting system (PRMS) requirements.</a:t>
            </a:r>
          </a:p>
          <a:p>
            <a:pPr marL="285750" indent="-285750">
              <a:buFont typeface="Arial"/>
              <a:buChar char="•"/>
            </a:pPr>
            <a:r>
              <a:rPr lang="en-US" sz="1300">
                <a:latin typeface="Montserrat"/>
                <a:cs typeface="Montserrat"/>
              </a:rPr>
              <a:t>User friendly QA platform linked to the PRMS.</a:t>
            </a:r>
          </a:p>
          <a:p>
            <a:pPr marL="285750" indent="-285750">
              <a:buFont typeface="Arial"/>
              <a:buChar char="•"/>
            </a:pPr>
            <a:r>
              <a:rPr lang="en-US" sz="1300">
                <a:latin typeface="Montserrat"/>
                <a:cs typeface="Montserrat"/>
              </a:rPr>
              <a:t>Improved support to IDTs (1 Deep Dive, 1 customized training for IDTs, 2 drop/in sessions, 6</a:t>
            </a:r>
            <a:r>
              <a:rPr lang="en-US" sz="1300">
                <a:latin typeface="Montserrat"/>
                <a:ea typeface="+mn-lt"/>
                <a:cs typeface="+mn-lt"/>
              </a:rPr>
              <a:t> support cases successfully addressed, </a:t>
            </a:r>
            <a:r>
              <a:rPr lang="en-US" sz="1300">
                <a:ea typeface="+mn-lt"/>
                <a:cs typeface="+mn-lt"/>
              </a:rPr>
              <a:t> </a:t>
            </a:r>
            <a:r>
              <a:rPr lang="en-US" sz="1300">
                <a:latin typeface="Montserrat"/>
                <a:cs typeface="+mn-lt"/>
              </a:rPr>
              <a:t>3</a:t>
            </a:r>
            <a:r>
              <a:rPr lang="en-US" sz="1300">
                <a:latin typeface="Montserrat"/>
                <a:cs typeface="Montserrat"/>
              </a:rPr>
              <a:t> days extension of IDT window)</a:t>
            </a:r>
          </a:p>
          <a:p>
            <a:pPr marL="285750" indent="-285750">
              <a:buFont typeface="Arial"/>
              <a:buChar char="•"/>
            </a:pPr>
            <a:endParaRPr lang="en-US" sz="1300">
              <a:latin typeface="Montserrat"/>
              <a:cs typeface="Montserrat"/>
            </a:endParaRPr>
          </a:p>
        </p:txBody>
      </p:sp>
      <p:sp>
        <p:nvSpPr>
          <p:cNvPr id="24" name="Google Shape;123;p17"/>
          <p:cNvSpPr txBox="1"/>
          <p:nvPr/>
        </p:nvSpPr>
        <p:spPr>
          <a:xfrm>
            <a:off x="262666" y="2878524"/>
            <a:ext cx="1877284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GB" sz="11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Data submission</a:t>
            </a:r>
            <a:endParaRPr lang="en-GB" sz="11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25" name="Google Shape;125;p17"/>
          <p:cNvSpPr/>
          <p:nvPr/>
        </p:nvSpPr>
        <p:spPr>
          <a:xfrm>
            <a:off x="419100" y="2441048"/>
            <a:ext cx="1663700" cy="439324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Montserrat"/>
                <a:ea typeface="Poppins"/>
                <a:cs typeface="Poppins"/>
                <a:sym typeface="Poppins"/>
              </a:rPr>
              <a:t>Initiatives (IDTs)</a:t>
            </a:r>
            <a:endParaRPr lang="en-US" sz="1100">
              <a:latin typeface="Montserrat"/>
              <a:ea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436546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3A6D9-B82B-4320-FA61-F1367D3F5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315" y="194836"/>
            <a:ext cx="9039655" cy="776459"/>
          </a:xfrm>
        </p:spPr>
        <p:txBody>
          <a:bodyPr/>
          <a:lstStyle/>
          <a:p>
            <a:r>
              <a:rPr lang="en-US"/>
              <a:t>Quality assurance: key stats</a:t>
            </a:r>
            <a:endParaRPr lang="en-GB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564628"/>
              </p:ext>
            </p:extLst>
          </p:nvPr>
        </p:nvGraphicFramePr>
        <p:xfrm>
          <a:off x="1866900" y="1244601"/>
          <a:ext cx="7480300" cy="514768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37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2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latin typeface="Montserrat" pitchFamily="2" charset="77"/>
                        </a:rPr>
                        <a:t># items that received at</a:t>
                      </a:r>
                      <a:r>
                        <a:rPr lang="en-US" sz="1200" b="0" baseline="0">
                          <a:latin typeface="Montserrat" pitchFamily="2" charset="77"/>
                        </a:rPr>
                        <a:t> least one comment </a:t>
                      </a:r>
                      <a:r>
                        <a:rPr lang="en-US" sz="1200" b="0">
                          <a:latin typeface="Montserrat" pitchFamily="2" charset="77"/>
                        </a:rPr>
                        <a:t>(round 1+2)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latin typeface="Montserrat" pitchFamily="2" charset="77"/>
                        </a:rPr>
                        <a:t>1496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# comments left by assessors (round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3365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Ratio reported results/comments left by assessors (round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 ~ 1:1,5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Top commented indicators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Innov dev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Cap Dev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Other 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Top commented fields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 baseline="0">
                          <a:latin typeface="Montserrat" pitchFamily="2" charset="77"/>
                        </a:rPr>
                        <a:t>Title (652 comments)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 baseline="0">
                          <a:latin typeface="Montserrat" pitchFamily="2" charset="77"/>
                        </a:rPr>
                        <a:t>Description (501)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200" baseline="0">
                          <a:latin typeface="Montserrat" pitchFamily="2" charset="77"/>
                        </a:rPr>
                        <a:t>Evidence (314)</a:t>
                      </a:r>
                      <a:endParaRPr lang="en-US" sz="1200">
                        <a:latin typeface="Montserrat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>
                          <a:latin typeface="Montserrat" pitchFamily="2" charset="77"/>
                        </a:rPr>
                        <a:t># </a:t>
                      </a:r>
                      <a:r>
                        <a:rPr lang="en-US" sz="1200">
                          <a:latin typeface="Montserrat" pitchFamily="2" charset="77"/>
                        </a:rPr>
                        <a:t>Items added during the initiative 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 pitchFamily="2" charset="77"/>
                        </a:rPr>
                        <a:t>119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latin typeface="Montserrat" pitchFamily="2" charset="77"/>
                        </a:rPr>
                        <a:t># comments referred to 3</a:t>
                      </a:r>
                      <a:r>
                        <a:rPr lang="en-US" sz="1200" b="0" baseline="30000">
                          <a:latin typeface="Montserrat" pitchFamily="2" charset="77"/>
                        </a:rPr>
                        <a:t>rd</a:t>
                      </a:r>
                      <a:r>
                        <a:rPr lang="en-US" sz="1200" b="0">
                          <a:latin typeface="Montserrat" pitchFamily="2" charset="77"/>
                        </a:rPr>
                        <a:t> party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 285 (243 results)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>
                          <a:latin typeface="Montserrat" pitchFamily="2" charset="77"/>
                        </a:rPr>
                        <a:t># </a:t>
                      </a:r>
                      <a:r>
                        <a:rPr lang="en-US" sz="1200">
                          <a:latin typeface="Montserrat" pitchFamily="2" charset="77"/>
                        </a:rPr>
                        <a:t>Instructions of change left by 3</a:t>
                      </a:r>
                      <a:r>
                        <a:rPr lang="en-US" sz="1200" baseline="30000">
                          <a:latin typeface="Montserrat" pitchFamily="2" charset="77"/>
                        </a:rPr>
                        <a:t>rd</a:t>
                      </a:r>
                      <a:r>
                        <a:rPr lang="en-US" sz="1200">
                          <a:latin typeface="Montserrat" pitchFamily="2" charset="77"/>
                        </a:rPr>
                        <a:t> party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 pitchFamily="2" charset="77"/>
                        </a:rPr>
                        <a:t>161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9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latin typeface="Montserrat" pitchFamily="2" charset="77"/>
                        </a:rPr>
                        <a:t># total removed results</a:t>
                      </a:r>
                    </a:p>
                    <a:p>
                      <a:endParaRPr lang="en-US" sz="120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/>
                      <a:r>
                        <a:rPr lang="en-US" sz="1200">
                          <a:latin typeface="Montserrat" pitchFamily="2" charset="77"/>
                        </a:rPr>
                        <a:t>315</a:t>
                      </a:r>
                    </a:p>
                    <a:p>
                      <a:pPr marL="171450" lvl="0" indent="-171450" rtl="0">
                        <a:buFont typeface="Arial"/>
                        <a:buChar char="•"/>
                      </a:pPr>
                      <a:r>
                        <a:rPr lang="en-US" sz="1200">
                          <a:latin typeface="Montserrat" pitchFamily="2" charset="77"/>
                        </a:rPr>
                        <a:t>following the 3</a:t>
                      </a:r>
                      <a:r>
                        <a:rPr lang="en-US" sz="1200" baseline="30000">
                          <a:latin typeface="Montserrat" pitchFamily="2" charset="77"/>
                        </a:rPr>
                        <a:t>rd</a:t>
                      </a:r>
                      <a:r>
                        <a:rPr lang="en-US" sz="1200">
                          <a:latin typeface="Montserrat" pitchFamily="2" charset="77"/>
                        </a:rPr>
                        <a:t> party decision: 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495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C960E-CC77-9DEE-5727-4D66E4434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Montserrat ExtraBold"/>
                <a:cs typeface="Calibri"/>
              </a:rPr>
              <a:t>Type of Initiative replies to assessor comments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D3E97F-D92D-A7A2-0B4C-DCA193CE71FE}"/>
              </a:ext>
            </a:extLst>
          </p:cNvPr>
          <p:cNvSpPr/>
          <p:nvPr/>
        </p:nvSpPr>
        <p:spPr>
          <a:xfrm>
            <a:off x="2895600" y="5900057"/>
            <a:ext cx="61722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200" i="1">
              <a:solidFill>
                <a:schemeClr val="tx1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9B52C9D-1AB4-8F35-942F-C568A3A25E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5169989"/>
              </p:ext>
            </p:extLst>
          </p:nvPr>
        </p:nvGraphicFramePr>
        <p:xfrm>
          <a:off x="783576" y="1371602"/>
          <a:ext cx="8910073" cy="4615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3">
            <a:extLst>
              <a:ext uri="{FF2B5EF4-FFF2-40B4-BE49-F238E27FC236}">
                <a16:creationId xmlns:a16="http://schemas.microsoft.com/office/drawing/2014/main" id="{36D4F039-3FD3-134F-4EB5-5597E8FF2D75}"/>
              </a:ext>
            </a:extLst>
          </p:cNvPr>
          <p:cNvSpPr txBox="1"/>
          <p:nvPr/>
        </p:nvSpPr>
        <p:spPr>
          <a:xfrm>
            <a:off x="7638435" y="1720645"/>
            <a:ext cx="3183194" cy="6924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>
                <a:latin typeface="Montserrat" pitchFamily="2" charset="77"/>
              </a:rPr>
              <a:t>Note: this chart refers to round 2. It includes added results and doesn’t include removed results.</a:t>
            </a:r>
          </a:p>
        </p:txBody>
      </p:sp>
    </p:spTree>
    <p:extLst>
      <p:ext uri="{BB962C8B-B14F-4D97-AF65-F5344CB8AC3E}">
        <p14:creationId xmlns:p14="http://schemas.microsoft.com/office/powerpoint/2010/main" val="2909747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Party round: type of instructions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511898"/>
              </p:ext>
            </p:extLst>
          </p:nvPr>
        </p:nvGraphicFramePr>
        <p:xfrm>
          <a:off x="2158181" y="1162462"/>
          <a:ext cx="5520267" cy="5534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91947" y="2621646"/>
            <a:ext cx="270933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latin typeface="Montserrat"/>
                <a:cs typeface="Montserrat"/>
              </a:rPr>
              <a:t>Total number of comments referred to the 3</a:t>
            </a:r>
            <a:r>
              <a:rPr lang="en-US" sz="1300" b="1" baseline="30000">
                <a:latin typeface="Montserrat"/>
                <a:cs typeface="Montserrat"/>
              </a:rPr>
              <a:t>rd</a:t>
            </a:r>
            <a:r>
              <a:rPr lang="en-US" sz="1300" b="1">
                <a:latin typeface="Montserrat"/>
                <a:cs typeface="Montserrat"/>
              </a:rPr>
              <a:t> Party: 283 (243 results)</a:t>
            </a:r>
          </a:p>
          <a:p>
            <a:endParaRPr lang="en-US" sz="1300" b="1"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1638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Variation in the # of reported results following the QA process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053706"/>
              </p:ext>
            </p:extLst>
          </p:nvPr>
        </p:nvGraphicFramePr>
        <p:xfrm>
          <a:off x="1227667" y="1540932"/>
          <a:ext cx="8966200" cy="4673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32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6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64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Montserrat"/>
                          <a:cs typeface="Montserrat"/>
                        </a:rPr>
                        <a:t>Indicator</a:t>
                      </a:r>
                    </a:p>
                  </a:txBody>
                  <a:tcPr>
                    <a:solidFill>
                      <a:srgbClr val="68B10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bg1"/>
                          </a:solidFill>
                          <a:latin typeface="Montserrat"/>
                          <a:cs typeface="Montserrat"/>
                        </a:rPr>
                        <a:t># results</a:t>
                      </a:r>
                      <a:r>
                        <a:rPr lang="en-US" sz="1200" b="1" baseline="0">
                          <a:solidFill>
                            <a:schemeClr val="bg1"/>
                          </a:solidFill>
                          <a:latin typeface="Montserrat"/>
                          <a:cs typeface="Montserrat"/>
                        </a:rPr>
                        <a:t> reported on Jan 25</a:t>
                      </a:r>
                      <a:endParaRPr lang="en-US" sz="1200" b="1">
                        <a:solidFill>
                          <a:schemeClr val="bg1"/>
                        </a:solidFill>
                        <a:latin typeface="Montserrat"/>
                        <a:cs typeface="Montserrat"/>
                      </a:endParaRPr>
                    </a:p>
                  </a:txBody>
                  <a:tcPr>
                    <a:solidFill>
                      <a:srgbClr val="68B10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bg1"/>
                          </a:solidFill>
                          <a:latin typeface="Montserrat"/>
                          <a:cs typeface="Montserrat"/>
                        </a:rPr>
                        <a:t># results reported after QA</a:t>
                      </a:r>
                    </a:p>
                  </a:txBody>
                  <a:tcPr>
                    <a:solidFill>
                      <a:srgbClr val="68B1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latin typeface="Montserrat"/>
                        </a:rPr>
                        <a:t>Impact contribution</a:t>
                      </a:r>
                      <a:endParaRPr lang="en-US" sz="1200" b="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latin typeface="Montserrat"/>
                        </a:rPr>
                        <a:t>1</a:t>
                      </a:r>
                      <a:endParaRPr lang="en-US" sz="1200" b="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latin typeface="Montserrat"/>
                          <a:cs typeface="Montserrat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Capacity Change 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17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Other Outcome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13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Other Outputs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561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CapDev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>
                          <a:latin typeface="Montserrat"/>
                        </a:rPr>
                        <a:t>537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Innov Dev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Montserrat"/>
                        </a:rPr>
                        <a:t>474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476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Policy</a:t>
                      </a:r>
                      <a:r>
                        <a:rPr lang="en-US" sz="1200" baseline="0">
                          <a:latin typeface="Montserrat"/>
                        </a:rPr>
                        <a:t> Change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38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Innov Use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61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  <a:cs typeface="Montserrat"/>
                        </a:rPr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>
                          <a:latin typeface="Montserrat"/>
                        </a:rPr>
                        <a:t>KP to be QAed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200">
                          <a:latin typeface="Montserrat"/>
                        </a:rPr>
                        <a:t>206 </a:t>
                      </a:r>
                      <a:r>
                        <a:rPr lang="en-US" sz="1200">
                          <a:latin typeface="Montserrat"/>
                        </a:rPr>
                        <a:t>(incl. ~50 MELIA)</a:t>
                      </a:r>
                      <a:endParaRPr lang="en-US" sz="1200">
                        <a:latin typeface="Montserrat"/>
                        <a:cs typeface="Montserra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Montserrat"/>
                          <a:cs typeface="Montserrat"/>
                        </a:rPr>
                        <a:t>198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911">
                <a:tc>
                  <a:txBody>
                    <a:bodyPr/>
                    <a:lstStyle/>
                    <a:p>
                      <a:r>
                        <a:rPr lang="en-US" sz="1200" b="1">
                          <a:latin typeface="Montserrat"/>
                        </a:rPr>
                        <a:t>TOT reported results to QA</a:t>
                      </a:r>
                      <a:endParaRPr lang="en-US" sz="1200" b="1">
                        <a:latin typeface="Montserrat"/>
                        <a:cs typeface="Montserra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latin typeface="Montserrat"/>
                        </a:rPr>
                        <a:t>1908</a:t>
                      </a:r>
                      <a:endParaRPr lang="en-US" sz="1200" b="1">
                        <a:latin typeface="Montserrat"/>
                        <a:cs typeface="Montserra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>
                          <a:solidFill>
                            <a:srgbClr val="242424"/>
                          </a:solidFill>
                          <a:effectLst/>
                          <a:latin typeface="Montserrat"/>
                          <a:cs typeface="Montserrat"/>
                        </a:rPr>
                        <a:t>1728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4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u="none" strike="noStrike">
                          <a:solidFill>
                            <a:schemeClr val="accent6"/>
                          </a:solidFill>
                          <a:effectLst/>
                          <a:latin typeface="Montserrat"/>
                          <a:cs typeface="Montserrat"/>
                        </a:rPr>
                        <a:t>KP automatically validated (</a:t>
                      </a:r>
                      <a:r>
                        <a:rPr lang="en-US" sz="1200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M-QAP validated Journal Articles)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516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534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4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u="none" strike="noStrike">
                          <a:solidFill>
                            <a:schemeClr val="accent6"/>
                          </a:solidFill>
                          <a:effectLst/>
                          <a:latin typeface="Montserrat"/>
                          <a:cs typeface="Montserrat"/>
                        </a:rPr>
                        <a:t>KP not added to QA (Non-Journal article and non-MELIA)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967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1097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3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>
                          <a:solidFill>
                            <a:schemeClr val="accent6"/>
                          </a:solidFill>
                          <a:effectLst/>
                          <a:latin typeface="Montserrat"/>
                          <a:cs typeface="Montserrat"/>
                        </a:rPr>
                        <a:t>Tot</a:t>
                      </a:r>
                      <a:r>
                        <a:rPr lang="en-US" sz="1200" b="1" i="1" u="none" strike="noStrike" baseline="0">
                          <a:solidFill>
                            <a:schemeClr val="accent6"/>
                          </a:solidFill>
                          <a:effectLst/>
                          <a:latin typeface="Montserrat"/>
                          <a:cs typeface="Montserrat"/>
                        </a:rPr>
                        <a:t> reported results</a:t>
                      </a:r>
                      <a:endParaRPr lang="en-US" sz="1200" b="1" i="1" u="none" strike="noStrike">
                        <a:solidFill>
                          <a:schemeClr val="accent6"/>
                        </a:solidFill>
                        <a:effectLst/>
                        <a:latin typeface="Montserrat"/>
                        <a:cs typeface="Montserrat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3391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1">
                          <a:solidFill>
                            <a:schemeClr val="accent6"/>
                          </a:solidFill>
                          <a:latin typeface="Montserrat"/>
                          <a:cs typeface="Montserrat"/>
                        </a:rPr>
                        <a:t>3359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0494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820" y="2413508"/>
            <a:ext cx="7972360" cy="1269937"/>
          </a:xfrm>
        </p:spPr>
        <p:txBody>
          <a:bodyPr>
            <a:normAutofit/>
          </a:bodyPr>
          <a:lstStyle/>
          <a:p>
            <a:r>
              <a:rPr lang="en-US"/>
              <a:t>Other Output category: An insight</a:t>
            </a:r>
          </a:p>
        </p:txBody>
      </p:sp>
    </p:spTree>
    <p:extLst>
      <p:ext uri="{BB962C8B-B14F-4D97-AF65-F5344CB8AC3E}">
        <p14:creationId xmlns:p14="http://schemas.microsoft.com/office/powerpoint/2010/main" val="3853563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Montserrat ExtraBold"/>
                <a:cs typeface="Calibri"/>
              </a:rPr>
              <a:t>General overview: Other Output (OT)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157097"/>
              </p:ext>
            </p:extLst>
          </p:nvPr>
        </p:nvGraphicFramePr>
        <p:xfrm>
          <a:off x="939802" y="2218266"/>
          <a:ext cx="10007598" cy="2525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458952549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14967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# Submitted items </a:t>
                      </a:r>
                      <a:endParaRPr lang="en-US" sz="200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>
                          <a:latin typeface="Montserrat"/>
                        </a:rPr>
                        <a:t># Validated without comment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000">
                          <a:latin typeface="Montserrat"/>
                        </a:rPr>
                        <a:t># Comments left </a:t>
                      </a:r>
                    </a:p>
                    <a:p>
                      <a:pPr algn="ctr"/>
                      <a:endParaRPr lang="en-US" sz="200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Removed after round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Added after round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# Items after QA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4967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>
                          <a:latin typeface="Montserrat"/>
                        </a:rPr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601  (19% of the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>
                          <a:latin typeface="Montserrat"/>
                        </a:rPr>
                        <a:t>199</a:t>
                      </a:r>
                    </a:p>
                    <a:p>
                      <a:pPr algn="ctr"/>
                      <a:endParaRPr lang="en-US" sz="2000"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Montserrat"/>
                        </a:rPr>
                        <a:t>404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68400" y="5105400"/>
            <a:ext cx="1003300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latin typeface="Montserrat"/>
                <a:cs typeface="Calibri"/>
              </a:rPr>
              <a:t>199 Other Outputs </a:t>
            </a:r>
            <a:r>
              <a:rPr lang="en-US">
                <a:latin typeface="Montserrat"/>
                <a:ea typeface="+mn-lt"/>
                <a:cs typeface="+mn-lt"/>
              </a:rPr>
              <a:t>(&gt;1/3)</a:t>
            </a:r>
            <a:r>
              <a:rPr lang="en-US">
                <a:latin typeface="Montserrat"/>
                <a:cs typeface="Calibri"/>
              </a:rPr>
              <a:t> that were reported on Jan 25 were unsubmitted as a result of the QA process.</a:t>
            </a:r>
          </a:p>
          <a:p>
            <a:r>
              <a:rPr lang="en-US">
                <a:latin typeface="Montserrat" pitchFamily="2" charset="77"/>
                <a:cs typeface="Calibri"/>
              </a:rPr>
              <a:t> &gt;100 OT that were reported on Jan 25 were re-submitted as KP in round 2.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03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201" y="70208"/>
            <a:ext cx="10631265" cy="776459"/>
          </a:xfrm>
        </p:spPr>
        <p:txBody>
          <a:bodyPr>
            <a:normAutofit/>
          </a:bodyPr>
          <a:lstStyle/>
          <a:p>
            <a:r>
              <a:rPr lang="en-US"/>
              <a:t>Breakdown of results by main types (Round 2)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6212" y="1002099"/>
            <a:ext cx="5029200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>
                <a:latin typeface="Montserrat"/>
              </a:rPr>
              <a:t>Main reasons for reporting in the wrong indicator:</a:t>
            </a:r>
          </a:p>
          <a:p>
            <a:pPr marL="285750" indent="-285750">
              <a:buFont typeface="Arial"/>
              <a:buChar char="•"/>
            </a:pPr>
            <a:endParaRPr lang="en-US"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Uncompleted products - too early to publish on CGSpace </a:t>
            </a:r>
            <a:endParaRPr lang="en-US"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Drafted internal document, e.g., a mission report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Products not matching the requirements of Centers to be reported in CGSpace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The CGSpace handle was missing due to time constraints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The Initiative is not willing to report the Innovation (early stage) in the next years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Missing data (# participants) to qualify as a CapDev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Montserrat"/>
              </a:rPr>
              <a:t>Established partnerships are understood as an output rather than outcome</a:t>
            </a:r>
            <a:endParaRPr lang="en-US">
              <a:latin typeface="Montserrat"/>
              <a:cs typeface="Calibri"/>
            </a:endParaRPr>
          </a:p>
          <a:p>
            <a:endParaRPr lang="en-US"/>
          </a:p>
          <a:p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17C4C66-0F89-5F71-9D6A-33A73D606A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7628264"/>
              </p:ext>
            </p:extLst>
          </p:nvPr>
        </p:nvGraphicFramePr>
        <p:xfrm>
          <a:off x="290457" y="1451987"/>
          <a:ext cx="6245023" cy="424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412D95D-BAA7-633F-6688-E9D428D174F9}"/>
              </a:ext>
            </a:extLst>
          </p:cNvPr>
          <p:cNvSpPr txBox="1"/>
          <p:nvPr/>
        </p:nvSpPr>
        <p:spPr>
          <a:xfrm>
            <a:off x="165100" y="4380896"/>
            <a:ext cx="1241577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sz="1500"/>
              <a:t>Innovation dev were mostly Cap Dev type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4EFA0C-46C1-D063-BDA7-A2FE0E48FB2C}"/>
              </a:ext>
            </a:extLst>
          </p:cNvPr>
          <p:cNvSpPr txBox="1"/>
          <p:nvPr/>
        </p:nvSpPr>
        <p:spPr>
          <a:xfrm rot="10800000" flipV="1">
            <a:off x="511997" y="5618686"/>
            <a:ext cx="5953873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Montserrat"/>
                <a:cs typeface="Calibri"/>
              </a:rPr>
              <a:t>Methodological note: </a:t>
            </a:r>
            <a:r>
              <a:rPr lang="en-US" sz="1400">
                <a:latin typeface="Montserrat"/>
                <a:cs typeface="Calibri"/>
              </a:rPr>
              <a:t>this analysis was conducted on the excel file comprising all results/comments available in Round 2, after the 3rd Party mechanism took place (16/02/23). 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3721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928" y="1645684"/>
            <a:ext cx="11338559" cy="1783316"/>
          </a:xfrm>
        </p:spPr>
        <p:txBody>
          <a:bodyPr>
            <a:normAutofit/>
          </a:bodyPr>
          <a:lstStyle/>
          <a:p>
            <a:r>
              <a:rPr lang="en-US"/>
              <a:t>Working groups: challenges and possible solutions</a:t>
            </a:r>
          </a:p>
        </p:txBody>
      </p:sp>
    </p:spTree>
    <p:extLst>
      <p:ext uri="{BB962C8B-B14F-4D97-AF65-F5344CB8AC3E}">
        <p14:creationId xmlns:p14="http://schemas.microsoft.com/office/powerpoint/2010/main" val="273581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7CB0C-3707-495F-AD47-32777AA8D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9389C804-7BED-E882-DB26-81B4E07CDE7D}"/>
              </a:ext>
            </a:extLst>
          </p:cNvPr>
          <p:cNvSpPr txBox="1">
            <a:spLocks/>
          </p:cNvSpPr>
          <p:nvPr/>
        </p:nvSpPr>
        <p:spPr>
          <a:xfrm>
            <a:off x="724930" y="1481959"/>
            <a:ext cx="5026166" cy="5041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.AppleSystemUIFont" charset="-120"/>
              <a:buChar char="-"/>
              <a:defRPr sz="2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60000"/>
              <a:buFont typeface=".AppleSystemUIFont" charset="-120"/>
              <a:buChar char="-"/>
              <a:defRPr sz="18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</a:pPr>
            <a:r>
              <a:rPr lang="en-US" sz="3600" b="1">
                <a:latin typeface="Montserrat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Understand</a:t>
            </a:r>
          </a:p>
          <a:p>
            <a:pPr marL="571500" indent="-571500">
              <a:lnSpc>
                <a:spcPct val="107000"/>
              </a:lnSpc>
              <a:buFontTx/>
              <a:buChar char="-"/>
            </a:pPr>
            <a:r>
              <a:rPr lang="en-US" sz="3600">
                <a:latin typeface="Montserrat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what went well</a:t>
            </a:r>
          </a:p>
          <a:p>
            <a:pPr marL="571500" indent="-571500">
              <a:lnSpc>
                <a:spcPct val="107000"/>
              </a:lnSpc>
              <a:buFontTx/>
              <a:buChar char="-"/>
            </a:pPr>
            <a:r>
              <a:rPr lang="en-US" sz="3600">
                <a:latin typeface="Montserrat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what didn’t</a:t>
            </a:r>
          </a:p>
          <a:p>
            <a:pPr marL="571500" indent="-571500">
              <a:lnSpc>
                <a:spcPct val="107000"/>
              </a:lnSpc>
              <a:buFontTx/>
              <a:buChar char="-"/>
            </a:pPr>
            <a:r>
              <a:rPr lang="en-US" sz="3600">
                <a:latin typeface="Montserrat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how we might improve</a:t>
            </a:r>
          </a:p>
          <a:p>
            <a:pPr>
              <a:lnSpc>
                <a:spcPct val="107000"/>
              </a:lnSpc>
            </a:pPr>
            <a:endParaRPr lang="en-US" sz="3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3E73654E-EABB-D653-25C2-78D532C1F2E6}"/>
              </a:ext>
            </a:extLst>
          </p:cNvPr>
          <p:cNvSpPr txBox="1">
            <a:spLocks/>
          </p:cNvSpPr>
          <p:nvPr/>
        </p:nvSpPr>
        <p:spPr>
          <a:xfrm>
            <a:off x="5867400" y="1481958"/>
            <a:ext cx="5969000" cy="504154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.AppleSystemUIFont" charset="-120"/>
              <a:buChar char="-"/>
              <a:defRPr sz="2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60000"/>
              <a:buFont typeface=".AppleSystemUIFont" charset="-120"/>
              <a:buChar char="-"/>
              <a:defRPr sz="18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</a:pPr>
            <a:r>
              <a:rPr lang="en-US" sz="3600">
                <a:solidFill>
                  <a:schemeClr val="accent2"/>
                </a:solidFill>
                <a:latin typeface="Montserrat"/>
                <a:ea typeface="Calibri" panose="020F0502020204030204" pitchFamily="34" charset="0"/>
                <a:cs typeface="Times New Roman"/>
              </a:rPr>
              <a:t>Focusing on the QA process developed for 2022 Tech Reporting and completed in February 2023</a:t>
            </a:r>
          </a:p>
          <a:p>
            <a:pPr>
              <a:lnSpc>
                <a:spcPct val="107000"/>
              </a:lnSpc>
            </a:pPr>
            <a:endParaRPr lang="en-US" sz="3600">
              <a:latin typeface="Montserrat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3600">
                <a:latin typeface="Montserrat" pitchFamily="2" charset="77"/>
                <a:ea typeface="Calibri" panose="020F0502020204030204" pitchFamily="34" charset="0"/>
                <a:cs typeface="Times New Roman"/>
              </a:rPr>
              <a:t>… but with space to think and talk more widely</a:t>
            </a:r>
            <a:endParaRPr lang="en-GB" sz="2800">
              <a:latin typeface="Montserrat" pitchFamily="2" charset="77"/>
              <a:cs typeface="Times New Roman"/>
            </a:endParaRPr>
          </a:p>
          <a:p>
            <a:pPr>
              <a:lnSpc>
                <a:spcPct val="107000"/>
              </a:lnSpc>
            </a:pPr>
            <a:endParaRPr lang="en-US" sz="3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52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Montserrat ExtraBold"/>
                <a:cs typeface="Calibri"/>
              </a:rPr>
              <a:t>Working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>
                <a:latin typeface="Montserrat"/>
              </a:rPr>
              <a:t>QA system and product challenges:</a:t>
            </a:r>
            <a:endParaRPr lang="en-US" b="1">
              <a:latin typeface="Montserrat"/>
            </a:endParaRPr>
          </a:p>
          <a:p>
            <a:pPr marL="342900" indent="-342900">
              <a:buFont typeface="Arial"/>
              <a:buChar char="•"/>
            </a:pPr>
            <a:endParaRPr lang="en-US"/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Scope and quality </a:t>
            </a:r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Timeline</a:t>
            </a:r>
            <a:endParaRPr lang="en-US"/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PRMS bottlenecks and needs</a:t>
            </a:r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QA Platform</a:t>
            </a:r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Other technicalities</a:t>
            </a:r>
          </a:p>
        </p:txBody>
      </p:sp>
    </p:spTree>
    <p:extLst>
      <p:ext uri="{BB962C8B-B14F-4D97-AF65-F5344CB8AC3E}">
        <p14:creationId xmlns:p14="http://schemas.microsoft.com/office/powerpoint/2010/main" val="3567394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Lessons and challenges faced in ‘22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461818"/>
              </p:ext>
            </p:extLst>
          </p:nvPr>
        </p:nvGraphicFramePr>
        <p:xfrm>
          <a:off x="724928" y="1358781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874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implementations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132797"/>
              </p:ext>
            </p:extLst>
          </p:nvPr>
        </p:nvGraphicFramePr>
        <p:xfrm>
          <a:off x="758546" y="1571693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7287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8" y="0"/>
            <a:ext cx="9039655" cy="776459"/>
          </a:xfrm>
        </p:spPr>
        <p:txBody>
          <a:bodyPr/>
          <a:lstStyle/>
          <a:p>
            <a:r>
              <a:rPr lang="en-US"/>
              <a:t>Questions for discussion (Laura)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348" y="941346"/>
            <a:ext cx="11466855" cy="573191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400" b="1">
                <a:latin typeface="Montserrat"/>
              </a:rPr>
              <a:t>Satisfaction with the product</a:t>
            </a:r>
          </a:p>
          <a:p>
            <a:r>
              <a:rPr lang="en-US" sz="1400">
                <a:latin typeface="Montserrat"/>
              </a:rPr>
              <a:t>Are you satisfied with the current QA scope and quality? Which aspects of the QA could be improved, e.g.,</a:t>
            </a:r>
          </a:p>
          <a:p>
            <a:r>
              <a:rPr lang="en-US" sz="1400">
                <a:latin typeface="Montserrat"/>
              </a:rPr>
              <a:t>accuracy, believability, objectivity, good reputation. completeness, accessibility, and timeliness?</a:t>
            </a:r>
          </a:p>
          <a:p>
            <a:endParaRPr lang="en-US" sz="1400" b="1">
              <a:latin typeface="Montserrat"/>
            </a:endParaRPr>
          </a:p>
          <a:p>
            <a:r>
              <a:rPr lang="en-US" sz="1400" b="1">
                <a:latin typeface="Montserrat"/>
              </a:rPr>
              <a:t>Desired frequency of QA, and when</a:t>
            </a:r>
            <a:endParaRPr lang="en-US" sz="1400">
              <a:latin typeface="Montserrat"/>
            </a:endParaRPr>
          </a:p>
          <a:p>
            <a:r>
              <a:rPr lang="en-US" sz="1400" i="1" u="sng">
                <a:latin typeface="Montserrat"/>
              </a:rPr>
              <a:t>This year:</a:t>
            </a:r>
            <a:endParaRPr lang="en-US" sz="1400" i="1" u="sng">
              <a:latin typeface="Montserrat"/>
              <a:cs typeface="Arial"/>
            </a:endParaRPr>
          </a:p>
          <a:p>
            <a:r>
              <a:rPr lang="en-US" sz="1400">
                <a:latin typeface="Montserrat"/>
                <a:cs typeface="Arial"/>
              </a:rPr>
              <a:t>Reporting will start in August. Is it desirable to have 3 rather than the 2 suggested batches? </a:t>
            </a:r>
          </a:p>
          <a:p>
            <a:pPr marL="971550" lvl="1" indent="-285750">
              <a:buClr>
                <a:srgbClr val="000000"/>
              </a:buClr>
              <a:buFont typeface="Arial,Sans-Serif"/>
              <a:buChar char="•"/>
            </a:pPr>
            <a:r>
              <a:rPr lang="en-US" sz="1400">
                <a:latin typeface="Montserrat"/>
                <a:cs typeface="Arial"/>
              </a:rPr>
              <a:t>One in October, a second in December, and a third in January/February. </a:t>
            </a:r>
          </a:p>
          <a:p>
            <a:pPr marL="971550" lvl="1" indent="-285750">
              <a:buClr>
                <a:srgbClr val="000000"/>
              </a:buClr>
              <a:buFont typeface="Arial,Sans-Serif"/>
              <a:buChar char="•"/>
            </a:pPr>
            <a:r>
              <a:rPr lang="en-US" sz="1400">
                <a:latin typeface="Montserrat"/>
                <a:cs typeface="Arial"/>
              </a:rPr>
              <a:t>But this will make the process heavier and costlier, without real improvement.</a:t>
            </a:r>
            <a:endParaRPr lang="en-US" sz="1400">
              <a:latin typeface="Montserrat"/>
            </a:endParaRPr>
          </a:p>
          <a:p>
            <a:r>
              <a:rPr lang="en-US" sz="1400" i="1" u="sng">
                <a:latin typeface="Montserrat"/>
                <a:cs typeface="Arial"/>
              </a:rPr>
              <a:t>In the future:</a:t>
            </a:r>
          </a:p>
          <a:p>
            <a:pPr marL="285750" indent="-285750">
              <a:buFont typeface="Arial"/>
              <a:buChar char="•"/>
            </a:pPr>
            <a:r>
              <a:rPr lang="en-US" sz="1400">
                <a:latin typeface="Montserrat"/>
              </a:rPr>
              <a:t>Should Initiatives/Platforms report on an ongoing basis? </a:t>
            </a:r>
          </a:p>
          <a:p>
            <a:pPr marL="971550" lvl="1" indent="-285750">
              <a:buClr>
                <a:srgbClr val="000000"/>
              </a:buClr>
              <a:buFont typeface="Arial,Sans-Serif"/>
              <a:buChar char="•"/>
            </a:pPr>
            <a:r>
              <a:rPr lang="en-US" sz="1400">
                <a:latin typeface="Montserrat"/>
              </a:rPr>
              <a:t>The PRMS would act as a repository and Initiatives would track development against their </a:t>
            </a:r>
            <a:r>
              <a:rPr lang="en-US" sz="1400" err="1">
                <a:latin typeface="Montserrat"/>
              </a:rPr>
              <a:t>ToCs</a:t>
            </a:r>
            <a:r>
              <a:rPr lang="en-US" sz="1400">
                <a:latin typeface="Montserrat"/>
              </a:rPr>
              <a:t> on an ongoing basis. </a:t>
            </a:r>
          </a:p>
          <a:p>
            <a:pPr marL="971550" lvl="1" indent="-285750">
              <a:buClr>
                <a:srgbClr val="000000"/>
              </a:buClr>
              <a:buFont typeface="Arial"/>
              <a:buChar char="•"/>
            </a:pPr>
            <a:r>
              <a:rPr lang="en-US" sz="1400">
                <a:latin typeface="Montserrat"/>
              </a:rPr>
              <a:t>Time constraints for reporting would be reduced significantly.</a:t>
            </a:r>
          </a:p>
          <a:p>
            <a:pPr marL="342900" indent="-342900">
              <a:buChar char="•"/>
            </a:pPr>
            <a:r>
              <a:rPr lang="en-US" sz="1400">
                <a:latin typeface="Montserrat"/>
              </a:rPr>
              <a:t>Should the QA be conducted on a quarterly basis, or other options?</a:t>
            </a:r>
          </a:p>
          <a:p>
            <a:endParaRPr lang="en-US" sz="1400" b="1">
              <a:latin typeface="Montserrat"/>
            </a:endParaRPr>
          </a:p>
          <a:p>
            <a:pPr>
              <a:buFont typeface="Arial"/>
            </a:pPr>
            <a:r>
              <a:rPr lang="en-US" sz="1400" b="1">
                <a:latin typeface="Montserrat"/>
              </a:rPr>
              <a:t>PRMS and QA Platform</a:t>
            </a:r>
            <a:endParaRPr lang="en-US">
              <a:latin typeface="Montserrat"/>
            </a:endParaRPr>
          </a:p>
          <a:p>
            <a:pPr>
              <a:buFont typeface="Arial"/>
            </a:pPr>
            <a:r>
              <a:rPr lang="en-US" sz="1400">
                <a:latin typeface="Montserrat"/>
              </a:rPr>
              <a:t>Are you satisfied with the general functionalities provided by the PRMS, regarding the QA tasks? Any major development requests?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625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9;p17"/>
          <p:cNvSpPr/>
          <p:nvPr/>
        </p:nvSpPr>
        <p:spPr>
          <a:xfrm>
            <a:off x="2302932" y="2863752"/>
            <a:ext cx="1802790" cy="432501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4 </a:t>
            </a:r>
            <a:r>
              <a:rPr lang="es" sz="1300">
                <a:latin typeface="Montserrat"/>
                <a:ea typeface="Poppins"/>
                <a:cs typeface="Poppins"/>
                <a:sym typeface="Poppins"/>
              </a:rPr>
              <a:t>Anonymous assessors</a:t>
            </a:r>
            <a:endParaRPr lang="en-US" sz="1300" err="1">
              <a:latin typeface="Montserrat"/>
              <a:ea typeface="Poppins"/>
              <a:cs typeface="Poppins"/>
            </a:endParaRPr>
          </a:p>
        </p:txBody>
      </p:sp>
      <p:sp>
        <p:nvSpPr>
          <p:cNvPr id="10" name="Google Shape;122;p17"/>
          <p:cNvSpPr/>
          <p:nvPr/>
        </p:nvSpPr>
        <p:spPr>
          <a:xfrm>
            <a:off x="4239657" y="3399346"/>
            <a:ext cx="1930424" cy="103567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s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Agree/disagree and adjust</a:t>
            </a:r>
            <a:r>
              <a:rPr lang="es" sz="1300">
                <a:solidFill>
                  <a:srgbClr val="000000"/>
                </a:solidFill>
                <a:latin typeface="Montserrat"/>
                <a:ea typeface="Poppins"/>
                <a:cs typeface="Poppins"/>
              </a:rPr>
              <a:t>, holding </a:t>
            </a:r>
            <a:r>
              <a:rPr lang="es" sz="1300">
                <a:solidFill>
                  <a:srgbClr val="000000"/>
                </a:solidFill>
                <a:latin typeface="Montserrat"/>
                <a:ea typeface="Poppins"/>
                <a:cs typeface="Poppins"/>
                <a:sym typeface="Poppins"/>
              </a:rPr>
              <a:t>responsibility for the data</a:t>
            </a:r>
            <a:r>
              <a:rPr lang="en-US" sz="1300">
                <a:solidFill>
                  <a:srgbClr val="000000"/>
                </a:solidFill>
                <a:latin typeface="Montserrat"/>
                <a:ea typeface="Poppins"/>
                <a:cs typeface="Poppins"/>
                <a:sym typeface="Poppins"/>
              </a:rPr>
              <a:t> on regular fields</a:t>
            </a:r>
            <a:endParaRPr lang="en-US" sz="1300">
              <a:solidFill>
                <a:srgbClr val="000000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11" name="Google Shape;123;p17"/>
          <p:cNvSpPr txBox="1"/>
          <p:nvPr/>
        </p:nvSpPr>
        <p:spPr>
          <a:xfrm>
            <a:off x="2235397" y="3317277"/>
            <a:ext cx="1877284" cy="584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GB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Two assessments are made</a:t>
            </a:r>
            <a:endParaRPr lang="en-GB" sz="13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13" name="Google Shape;125;p17"/>
          <p:cNvSpPr/>
          <p:nvPr/>
        </p:nvSpPr>
        <p:spPr>
          <a:xfrm>
            <a:off x="4251628" y="2879801"/>
            <a:ext cx="1921515" cy="439324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Initiatives (IDTs)</a:t>
            </a:r>
            <a:endParaRPr lang="en-US" sz="1300">
              <a:latin typeface="Montserrat"/>
              <a:ea typeface="Poppins"/>
              <a:cs typeface="Poppins"/>
            </a:endParaRPr>
          </a:p>
        </p:txBody>
      </p:sp>
      <p:sp>
        <p:nvSpPr>
          <p:cNvPr id="17" name="Google Shape;119;p17"/>
          <p:cNvSpPr/>
          <p:nvPr/>
        </p:nvSpPr>
        <p:spPr>
          <a:xfrm>
            <a:off x="6283222" y="2865218"/>
            <a:ext cx="1924147" cy="4683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Lead </a:t>
            </a:r>
            <a:r>
              <a:rPr lang="es" sz="1300">
                <a:latin typeface="Montserrat"/>
                <a:ea typeface="Poppins"/>
                <a:cs typeface="Poppins"/>
                <a:sym typeface="Poppins"/>
              </a:rPr>
              <a:t>assessors</a:t>
            </a:r>
            <a:endParaRPr lang="en-US" sz="1300">
              <a:latin typeface="Montserrat"/>
              <a:ea typeface="Poppins"/>
              <a:cs typeface="Poppins"/>
            </a:endParaRPr>
          </a:p>
        </p:txBody>
      </p:sp>
      <p:sp>
        <p:nvSpPr>
          <p:cNvPr id="19" name="Google Shape;122;p17"/>
          <p:cNvSpPr/>
          <p:nvPr/>
        </p:nvSpPr>
        <p:spPr>
          <a:xfrm>
            <a:off x="8300437" y="3404292"/>
            <a:ext cx="1733550" cy="8325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300">
                <a:latin typeface="Montserrat"/>
                <a:cs typeface="Poppins"/>
              </a:rPr>
              <a:t>Final decision is taken on unresolved disagreements</a:t>
            </a:r>
          </a:p>
        </p:txBody>
      </p:sp>
      <p:sp>
        <p:nvSpPr>
          <p:cNvPr id="20" name="Google Shape;123;p17"/>
          <p:cNvSpPr txBox="1"/>
          <p:nvPr/>
        </p:nvSpPr>
        <p:spPr>
          <a:xfrm>
            <a:off x="6112932" y="3316414"/>
            <a:ext cx="2099732" cy="118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None/>
            </a:pPr>
            <a:r>
              <a:rPr lang="en-GB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Highlight:</a:t>
            </a:r>
            <a:endParaRPr lang="en-GB" sz="13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GB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 - unresolved disagreement </a:t>
            </a:r>
            <a:endParaRPr lang="en-GB" sz="13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GB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 - unimplemented changes</a:t>
            </a:r>
            <a:endParaRPr lang="en-GB" sz="1300">
              <a:solidFill>
                <a:schemeClr val="dk1"/>
              </a:solidFill>
              <a:latin typeface="Montserrat"/>
            </a:endParaRPr>
          </a:p>
        </p:txBody>
      </p:sp>
      <p:sp>
        <p:nvSpPr>
          <p:cNvPr id="21" name="Google Shape;125;p17"/>
          <p:cNvSpPr/>
          <p:nvPr/>
        </p:nvSpPr>
        <p:spPr>
          <a:xfrm>
            <a:off x="8273806" y="2878060"/>
            <a:ext cx="1761827" cy="455009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3</a:t>
            </a:r>
            <a:r>
              <a:rPr lang="en-US" sz="1300" baseline="30000">
                <a:latin typeface="Montserrat"/>
                <a:ea typeface="Poppins"/>
                <a:cs typeface="Poppins"/>
                <a:sym typeface="Poppins"/>
              </a:rPr>
              <a:t>rd</a:t>
            </a: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 party </a:t>
            </a:r>
            <a:endParaRPr lang="en-US" sz="1300">
              <a:latin typeface="Montserrat"/>
              <a:ea typeface="Poppins"/>
              <a:cs typeface="Poppins"/>
            </a:endParaRPr>
          </a:p>
        </p:txBody>
      </p:sp>
      <p:sp>
        <p:nvSpPr>
          <p:cNvPr id="27" name="Google Shape;125;p17"/>
          <p:cNvSpPr/>
          <p:nvPr/>
        </p:nvSpPr>
        <p:spPr>
          <a:xfrm>
            <a:off x="10079052" y="2890217"/>
            <a:ext cx="1804081" cy="4826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PPU/PCU</a:t>
            </a:r>
            <a:endParaRPr lang="en-US" sz="1300">
              <a:latin typeface="Montserrat"/>
              <a:ea typeface="Poppins"/>
              <a:cs typeface="Poppins"/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3453419641"/>
              </p:ext>
            </p:extLst>
          </p:nvPr>
        </p:nvGraphicFramePr>
        <p:xfrm>
          <a:off x="186267" y="1344706"/>
          <a:ext cx="11870713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Left Brace 27">
            <a:extLst>
              <a:ext uri="{FF2B5EF4-FFF2-40B4-BE49-F238E27FC236}">
                <a16:creationId xmlns:a16="http://schemas.microsoft.com/office/drawing/2014/main" id="{073BEC44-7FBD-50BE-6E6C-0B2C24EB5E14}"/>
              </a:ext>
            </a:extLst>
          </p:cNvPr>
          <p:cNvSpPr/>
          <p:nvPr/>
        </p:nvSpPr>
        <p:spPr>
          <a:xfrm rot="5400000">
            <a:off x="2890756" y="-1703766"/>
            <a:ext cx="296162" cy="5851582"/>
          </a:xfrm>
          <a:prstGeom prst="leftBrace">
            <a:avLst>
              <a:gd name="adj1" fmla="val 8333"/>
              <a:gd name="adj2" fmla="val 502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45FB8C-44AD-9B4E-D4CD-A040EA013BCC}"/>
              </a:ext>
            </a:extLst>
          </p:cNvPr>
          <p:cNvSpPr txBox="1"/>
          <p:nvPr/>
        </p:nvSpPr>
        <p:spPr>
          <a:xfrm>
            <a:off x="1862671" y="806224"/>
            <a:ext cx="237066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b="1">
                <a:latin typeface="Montserrat"/>
                <a:ea typeface="Calibri"/>
                <a:cs typeface="Calibri"/>
              </a:rPr>
              <a:t>ROUND 1: for all fields</a:t>
            </a:r>
            <a:endParaRPr lang="en-US" sz="1500" b="1">
              <a:latin typeface="Montserra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633BC0-C958-0678-2E5C-3B0C7100EE66}"/>
              </a:ext>
            </a:extLst>
          </p:cNvPr>
          <p:cNvSpPr txBox="1"/>
          <p:nvPr/>
        </p:nvSpPr>
        <p:spPr>
          <a:xfrm>
            <a:off x="7658100" y="795202"/>
            <a:ext cx="272345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b="1">
                <a:latin typeface="Montserrat"/>
                <a:ea typeface="Calibri"/>
                <a:cs typeface="Calibri"/>
              </a:rPr>
              <a:t>ROUND 2: for core fields</a:t>
            </a:r>
            <a:endParaRPr lang="en-US" sz="1500" b="1">
              <a:latin typeface="Montserrat"/>
            </a:endParaRPr>
          </a:p>
        </p:txBody>
      </p:sp>
      <p:sp>
        <p:nvSpPr>
          <p:cNvPr id="257" name="Left Brace 256">
            <a:extLst>
              <a:ext uri="{FF2B5EF4-FFF2-40B4-BE49-F238E27FC236}">
                <a16:creationId xmlns:a16="http://schemas.microsoft.com/office/drawing/2014/main" id="{0EB385AF-7E83-CD81-6F41-19F30A292ECC}"/>
              </a:ext>
            </a:extLst>
          </p:cNvPr>
          <p:cNvSpPr/>
          <p:nvPr/>
        </p:nvSpPr>
        <p:spPr>
          <a:xfrm rot="5400000">
            <a:off x="8861154" y="-1644140"/>
            <a:ext cx="317329" cy="57365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>
              <a:latin typeface="Montserrat"/>
            </a:endParaRPr>
          </a:p>
        </p:txBody>
      </p:sp>
      <p:sp>
        <p:nvSpPr>
          <p:cNvPr id="566" name="TextBox 565">
            <a:extLst>
              <a:ext uri="{FF2B5EF4-FFF2-40B4-BE49-F238E27FC236}">
                <a16:creationId xmlns:a16="http://schemas.microsoft.com/office/drawing/2014/main" id="{C4AC8D9D-899D-1FAA-1652-5B699C04A29E}"/>
              </a:ext>
            </a:extLst>
          </p:cNvPr>
          <p:cNvSpPr txBox="1"/>
          <p:nvPr/>
        </p:nvSpPr>
        <p:spPr>
          <a:xfrm>
            <a:off x="10107828" y="3400605"/>
            <a:ext cx="1891553" cy="6924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00">
                <a:latin typeface="Montserrat"/>
                <a:cs typeface="Calibri"/>
              </a:rPr>
              <a:t>Implementation of changes in the PRMS</a:t>
            </a:r>
            <a:endParaRPr lang="en-US" sz="1300"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495" y="4303086"/>
            <a:ext cx="11284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Montserrat"/>
                <a:cs typeface="Montserrat"/>
              </a:rPr>
              <a:t>Highlights: </a:t>
            </a:r>
          </a:p>
          <a:p>
            <a:pPr marL="285750" indent="-285750">
              <a:buFont typeface="Arial"/>
              <a:buChar char="•"/>
            </a:pPr>
            <a:r>
              <a:rPr lang="en-US" sz="1400">
                <a:latin typeface="Montserrat"/>
                <a:cs typeface="Montserrat"/>
              </a:rPr>
              <a:t>Introduction of a preliminary QA batch in October/November, to reduce the final workload and introduce/experiment the QA on a quarterly basis.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>
                <a:latin typeface="Montserrat"/>
                <a:cs typeface="Montserrat"/>
              </a:rPr>
              <a:t>The QA process will be streamlined to 3 weeks in January/February in order to timely provide the QAed data to the Reflect process/Dashboard.</a:t>
            </a:r>
          </a:p>
          <a:p>
            <a:pPr marL="285750" indent="-285750">
              <a:buFont typeface="Arial"/>
              <a:buChar char="•"/>
            </a:pPr>
            <a:r>
              <a:rPr lang="en-US" sz="1400">
                <a:latin typeface="Montserrat"/>
                <a:cs typeface="Montserrat"/>
              </a:rPr>
              <a:t>The 3rd Party mechanism is confirmed for both batches - This is to: - anticipate some 3rd party workload (especially if we are having only 2 batches), ensure IDTs timely see their QAed results on the dashboard.</a:t>
            </a:r>
          </a:p>
          <a:p>
            <a:pPr marL="285750" indent="-285750">
              <a:buFont typeface="Arial"/>
              <a:buChar char="•"/>
            </a:pPr>
            <a:r>
              <a:rPr lang="en-US" sz="1400">
                <a:latin typeface="Montserrat"/>
                <a:cs typeface="Montserrat"/>
              </a:rPr>
              <a:t>The first batch (October/November) will be relatively small, and this will allow for testing and further implementing the process.</a:t>
            </a:r>
          </a:p>
        </p:txBody>
      </p:sp>
      <p:sp>
        <p:nvSpPr>
          <p:cNvPr id="24" name="Google Shape;123;p17"/>
          <p:cNvSpPr txBox="1"/>
          <p:nvPr/>
        </p:nvSpPr>
        <p:spPr>
          <a:xfrm>
            <a:off x="381197" y="3317277"/>
            <a:ext cx="1877284" cy="384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GB" sz="1300">
                <a:solidFill>
                  <a:schemeClr val="dk1"/>
                </a:solidFill>
                <a:latin typeface="Montserrat"/>
                <a:ea typeface="Poppins"/>
                <a:cs typeface="Poppins"/>
                <a:sym typeface="Poppins"/>
              </a:rPr>
              <a:t>Data submission</a:t>
            </a:r>
            <a:endParaRPr lang="en-GB" sz="1300">
              <a:solidFill>
                <a:schemeClr val="dk1"/>
              </a:solidFill>
              <a:latin typeface="Montserrat"/>
              <a:ea typeface="Poppins"/>
              <a:cs typeface="Poppins"/>
            </a:endParaRPr>
          </a:p>
        </p:txBody>
      </p:sp>
      <p:sp>
        <p:nvSpPr>
          <p:cNvPr id="25" name="Google Shape;125;p17"/>
          <p:cNvSpPr/>
          <p:nvPr/>
        </p:nvSpPr>
        <p:spPr>
          <a:xfrm>
            <a:off x="537631" y="2879801"/>
            <a:ext cx="1663700" cy="439324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Montserrat"/>
                <a:ea typeface="Poppins"/>
                <a:cs typeface="Poppins"/>
                <a:sym typeface="Poppins"/>
              </a:rPr>
              <a:t>Initiatives (IDTs)</a:t>
            </a:r>
            <a:endParaRPr lang="en-US" sz="1300">
              <a:latin typeface="Montserrat"/>
              <a:ea typeface="Poppins"/>
              <a:cs typeface="Poppins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87612" y="2102481"/>
            <a:ext cx="2156203" cy="685800"/>
            <a:chOff x="5796" y="0"/>
            <a:chExt cx="2156203" cy="685800"/>
          </a:xfrm>
        </p:grpSpPr>
        <p:sp>
          <p:nvSpPr>
            <p:cNvPr id="66" name="Chevron 65"/>
            <p:cNvSpPr/>
            <p:nvPr/>
          </p:nvSpPr>
          <p:spPr>
            <a:xfrm>
              <a:off x="5796" y="0"/>
              <a:ext cx="2156203" cy="685800"/>
            </a:xfrm>
            <a:prstGeom prst="chevron">
              <a:avLst/>
            </a:prstGeom>
            <a:solidFill>
              <a:srgbClr val="ED7D3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Chevron 4"/>
            <p:cNvSpPr/>
            <p:nvPr/>
          </p:nvSpPr>
          <p:spPr>
            <a:xfrm>
              <a:off x="348696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>
                  <a:latin typeface="Montserrat"/>
                </a:rPr>
                <a:t>BATCH 2: </a:t>
              </a:r>
              <a:r>
                <a:rPr lang="en-US" sz="1400" kern="1200">
                  <a:latin typeface="Montserrat"/>
                </a:rPr>
                <a:t>submission on in </a:t>
              </a:r>
              <a:r>
                <a:rPr lang="en-US" sz="1400">
                  <a:latin typeface="Montserrat"/>
                </a:rPr>
                <a:t>January</a:t>
              </a:r>
              <a:endParaRPr lang="en-US" sz="1400" kern="1200">
                <a:latin typeface="Montserra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174755" y="2102481"/>
            <a:ext cx="2156203" cy="685800"/>
            <a:chOff x="1895580" y="0"/>
            <a:chExt cx="2156203" cy="685800"/>
          </a:xfrm>
        </p:grpSpPr>
        <p:sp>
          <p:nvSpPr>
            <p:cNvPr id="64" name="Chevron 63"/>
            <p:cNvSpPr/>
            <p:nvPr/>
          </p:nvSpPr>
          <p:spPr>
            <a:xfrm>
              <a:off x="1895580" y="0"/>
              <a:ext cx="2156203" cy="685800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Chevron 6"/>
            <p:cNvSpPr/>
            <p:nvPr/>
          </p:nvSpPr>
          <p:spPr>
            <a:xfrm>
              <a:off x="2289279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>
                  <a:latin typeface="Montserrat"/>
                </a:rPr>
                <a:t>1 week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85711" y="2102481"/>
            <a:ext cx="2156203" cy="685800"/>
            <a:chOff x="3886962" y="0"/>
            <a:chExt cx="2156203" cy="685800"/>
          </a:xfrm>
        </p:grpSpPr>
        <p:sp>
          <p:nvSpPr>
            <p:cNvPr id="62" name="Chevron 61"/>
            <p:cNvSpPr/>
            <p:nvPr/>
          </p:nvSpPr>
          <p:spPr>
            <a:xfrm>
              <a:off x="3886962" y="0"/>
              <a:ext cx="2156203" cy="685800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Chevron 8"/>
            <p:cNvSpPr/>
            <p:nvPr/>
          </p:nvSpPr>
          <p:spPr>
            <a:xfrm>
              <a:off x="4229862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>
                  <a:latin typeface="Montserrat"/>
                </a:rPr>
                <a:t>1 week</a:t>
              </a:r>
              <a:endParaRPr lang="en-US" sz="1400" kern="1200">
                <a:latin typeface="Montserrat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005123" y="2102481"/>
            <a:ext cx="2156203" cy="685800"/>
            <a:chOff x="5827546" y="0"/>
            <a:chExt cx="2156203" cy="685800"/>
          </a:xfrm>
        </p:grpSpPr>
        <p:sp>
          <p:nvSpPr>
            <p:cNvPr id="60" name="Chevron 59"/>
            <p:cNvSpPr/>
            <p:nvPr/>
          </p:nvSpPr>
          <p:spPr>
            <a:xfrm>
              <a:off x="5827546" y="0"/>
              <a:ext cx="2156203" cy="685800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Chevron 10"/>
            <p:cNvSpPr/>
            <p:nvPr/>
          </p:nvSpPr>
          <p:spPr>
            <a:xfrm>
              <a:off x="6170446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>
                  <a:latin typeface="Montserrat"/>
                </a:rPr>
                <a:t>2 days</a:t>
              </a:r>
              <a:endParaRPr lang="en-US" sz="1400" kern="1200">
                <a:latin typeface="Montserra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949945" y="2102481"/>
            <a:ext cx="2156203" cy="685800"/>
            <a:chOff x="7768129" y="0"/>
            <a:chExt cx="2156203" cy="685800"/>
          </a:xfrm>
        </p:grpSpPr>
        <p:sp>
          <p:nvSpPr>
            <p:cNvPr id="58" name="Chevron 57"/>
            <p:cNvSpPr/>
            <p:nvPr/>
          </p:nvSpPr>
          <p:spPr>
            <a:xfrm>
              <a:off x="7768129" y="0"/>
              <a:ext cx="2156203" cy="685800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Chevron 12"/>
            <p:cNvSpPr/>
            <p:nvPr/>
          </p:nvSpPr>
          <p:spPr>
            <a:xfrm>
              <a:off x="8111029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>
                  <a:latin typeface="Montserrat"/>
                </a:rPr>
                <a:t>2 days</a:t>
              </a:r>
              <a:endParaRPr lang="en-US" sz="1400" kern="1200" baseline="30000">
                <a:latin typeface="Montserra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890529" y="2102481"/>
            <a:ext cx="2156203" cy="685800"/>
            <a:chOff x="9708713" y="0"/>
            <a:chExt cx="2156203" cy="685800"/>
          </a:xfrm>
        </p:grpSpPr>
        <p:sp>
          <p:nvSpPr>
            <p:cNvPr id="56" name="Chevron 55"/>
            <p:cNvSpPr/>
            <p:nvPr/>
          </p:nvSpPr>
          <p:spPr>
            <a:xfrm>
              <a:off x="9708713" y="0"/>
              <a:ext cx="2156203" cy="685800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Chevron 14"/>
            <p:cNvSpPr/>
            <p:nvPr/>
          </p:nvSpPr>
          <p:spPr>
            <a:xfrm>
              <a:off x="10051613" y="0"/>
              <a:ext cx="1470403" cy="685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18669" rIns="18669" bIns="18669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>
                  <a:latin typeface="Montserrat"/>
                </a:rPr>
                <a:t>2 days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490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Montserrat ExtraBold"/>
                <a:cs typeface="Calibri"/>
              </a:rPr>
              <a:t>Working session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>
                <a:latin typeface="Montserrat"/>
              </a:rPr>
              <a:t>QA process challenges</a:t>
            </a:r>
            <a:r>
              <a:rPr lang="en-US" b="1">
                <a:latin typeface="Montserrat"/>
              </a:rPr>
              <a:t>: 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>
              <a:latin typeface="Montserrat"/>
            </a:endParaRPr>
          </a:p>
          <a:p>
            <a:pPr lvl="1">
              <a:buFont typeface="Arial"/>
              <a:buChar char="•"/>
            </a:pPr>
            <a:r>
              <a:rPr lang="en-US">
                <a:latin typeface="Montserrat"/>
              </a:rPr>
              <a:t>Governance</a:t>
            </a:r>
            <a:endParaRPr lang="en-US"/>
          </a:p>
          <a:p>
            <a:pPr lvl="1">
              <a:buFont typeface="Arial"/>
              <a:buChar char="•"/>
            </a:pPr>
            <a:r>
              <a:rPr lang="en-US">
                <a:latin typeface="Montserrat"/>
              </a:rPr>
              <a:t>The 3</a:t>
            </a:r>
            <a:r>
              <a:rPr lang="en-US" baseline="30000">
                <a:latin typeface="Montserrat"/>
              </a:rPr>
              <a:t>rd</a:t>
            </a:r>
            <a:r>
              <a:rPr lang="en-US">
                <a:latin typeface="Montserrat"/>
              </a:rPr>
              <a:t> party mechanism </a:t>
            </a:r>
            <a:endParaRPr lang="en-US"/>
          </a:p>
          <a:p>
            <a:pPr lvl="1">
              <a:buFont typeface="Arial"/>
              <a:buChar char="•"/>
            </a:pPr>
            <a:r>
              <a:rPr lang="en-US">
                <a:latin typeface="Montserrat"/>
              </a:rPr>
              <a:t>IDT involvement</a:t>
            </a:r>
            <a:endParaRPr lang="en-US"/>
          </a:p>
          <a:p>
            <a:pPr lvl="1">
              <a:buFont typeface="Arial"/>
              <a:buChar char="•"/>
            </a:pPr>
            <a:r>
              <a:rPr lang="en-US">
                <a:latin typeface="Montserrat"/>
              </a:rPr>
              <a:t>How to streamline the process </a:t>
            </a:r>
            <a:endParaRPr lang="en-US"/>
          </a:p>
          <a:p>
            <a:pPr marL="342900" lvl="0" indent="-342900"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31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Lessons and challenges faced in ‘22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366367"/>
              </p:ext>
            </p:extLst>
          </p:nvPr>
        </p:nvGraphicFramePr>
        <p:xfrm>
          <a:off x="750613" y="1461523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326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implementations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124281"/>
              </p:ext>
            </p:extLst>
          </p:nvPr>
        </p:nvGraphicFramePr>
        <p:xfrm>
          <a:off x="724928" y="1350219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91210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for discussion (Laura)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920" y="1360763"/>
            <a:ext cx="10688139" cy="481818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>
                <a:latin typeface="Montserrat"/>
              </a:rPr>
              <a:t>Are you satisfied with the improved governance system with the 3rd party mechanism to broker agreements on priority fields – and the way in which this is conducted?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Is it better to have only one person or one per each AA, designated by each SGD? (composition, coverage, number of brokers, etc.)</a:t>
            </a:r>
          </a:p>
          <a:p>
            <a:endParaRPr lang="en-US">
              <a:latin typeface="Montserrat"/>
            </a:endParaRPr>
          </a:p>
          <a:p>
            <a:r>
              <a:rPr lang="en-US">
                <a:latin typeface="Montserrat"/>
              </a:rPr>
              <a:t>Which tools should be used to streamline the process and increase automation of QA tasks (ex. PR Journals)?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Are the existing tools sufficient (e.g., M-QAP)?</a:t>
            </a:r>
            <a:endParaRPr lang="en-US"/>
          </a:p>
          <a:p>
            <a:endParaRPr lang="en-US">
              <a:latin typeface="Montserrat"/>
            </a:endParaRPr>
          </a:p>
          <a:p>
            <a:r>
              <a:rPr lang="en-US">
                <a:latin typeface="Montserrat"/>
              </a:rPr>
              <a:t>How can we avoid Initiatives providing evidence with restricted access? (and ensure easy and timely access to evidence during the QA process?)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Should repositories other than CGSpace be accepted?</a:t>
            </a:r>
            <a:endParaRPr lang="en-US"/>
          </a:p>
          <a:p>
            <a:endParaRPr lang="en-US">
              <a:latin typeface="Montserrat"/>
            </a:endParaRPr>
          </a:p>
          <a:p>
            <a:r>
              <a:rPr lang="en-US">
                <a:latin typeface="Montserrat"/>
              </a:rPr>
              <a:t>Do you think it would be useful to align the QA process to international standards for QA (ISO)? </a:t>
            </a:r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12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Montserrat ExtraBold"/>
                <a:cs typeface="Calibri"/>
              </a:rPr>
              <a:t>Working 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>
                <a:latin typeface="Montserrat"/>
              </a:rPr>
              <a:t>QA capacity and content challenges:</a:t>
            </a:r>
            <a:endParaRPr lang="en-US" b="1">
              <a:latin typeface="Montserrat"/>
            </a:endParaRPr>
          </a:p>
          <a:p>
            <a:endParaRPr lang="en-US" u="sng">
              <a:latin typeface="Montserrat"/>
            </a:endParaRPr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Knowledge Management</a:t>
            </a:r>
            <a:endParaRPr lang="en-US"/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Re-organization of the result indicators</a:t>
            </a:r>
          </a:p>
          <a:p>
            <a:pPr marL="1028700" lvl="1" indent="-342900">
              <a:buFont typeface="Arial"/>
              <a:buChar char="•"/>
            </a:pPr>
            <a:r>
              <a:rPr lang="en-US">
                <a:latin typeface="Montserrat"/>
              </a:rPr>
              <a:t>Guidance improvements</a:t>
            </a:r>
            <a:endParaRPr lang="en-US"/>
          </a:p>
          <a:p>
            <a:pPr marL="1028700" lvl="1" indent="-342900">
              <a:buClr>
                <a:srgbClr val="000000"/>
              </a:buClr>
              <a:buFont typeface="Arial"/>
              <a:buChar char="•"/>
            </a:pPr>
            <a:r>
              <a:rPr lang="en-US">
                <a:latin typeface="Montserrat"/>
              </a:rPr>
              <a:t>Need for training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53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Provisional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>
                <a:latin typeface="Montserrat"/>
              </a:rPr>
              <a:t>9-9:30 am</a:t>
            </a:r>
            <a:r>
              <a:rPr lang="en-US">
                <a:latin typeface="Montserrat"/>
              </a:rPr>
              <a:t>: Introduction, round of presentations and summary of the 2022 QA experience</a:t>
            </a:r>
          </a:p>
          <a:p>
            <a:r>
              <a:rPr lang="en-US" b="1">
                <a:latin typeface="Montserrat"/>
              </a:rPr>
              <a:t>9:30- 11:00 am</a:t>
            </a:r>
            <a:r>
              <a:rPr lang="en-US">
                <a:latin typeface="Montserrat"/>
              </a:rPr>
              <a:t>: 3 working sessions:</a:t>
            </a:r>
          </a:p>
          <a:p>
            <a:pPr marL="342900" lvl="0" indent="-342900">
              <a:buFont typeface="Arial"/>
              <a:buChar char="•"/>
            </a:pPr>
            <a:r>
              <a:rPr lang="en-US" u="sng">
                <a:latin typeface="Montserrat"/>
              </a:rPr>
              <a:t>QA system and product challenges:</a:t>
            </a:r>
            <a:r>
              <a:rPr lang="en-US">
                <a:latin typeface="Montserrat"/>
              </a:rPr>
              <a:t> timeline and PRMS bottlenecks and needs</a:t>
            </a:r>
          </a:p>
          <a:p>
            <a:pPr marL="342900" lvl="0" indent="-342900">
              <a:buFont typeface="Arial"/>
              <a:buChar char="•"/>
            </a:pPr>
            <a:r>
              <a:rPr lang="en-US" u="sng">
                <a:latin typeface="Montserrat"/>
              </a:rPr>
              <a:t>QA process challenges:</a:t>
            </a:r>
            <a:r>
              <a:rPr lang="en-US">
                <a:latin typeface="Montserrat"/>
              </a:rPr>
              <a:t> governance, the 3</a:t>
            </a:r>
            <a:r>
              <a:rPr lang="en-US" baseline="30000">
                <a:latin typeface="Montserrat"/>
              </a:rPr>
              <a:t>rd</a:t>
            </a:r>
            <a:r>
              <a:rPr lang="en-US">
                <a:latin typeface="Montserrat"/>
              </a:rPr>
              <a:t> party mechanism, IDT involvement</a:t>
            </a:r>
          </a:p>
          <a:p>
            <a:pPr marL="342900" lvl="0" indent="-342900">
              <a:buFont typeface="Arial"/>
              <a:buChar char="•"/>
            </a:pPr>
            <a:r>
              <a:rPr lang="en-US" u="sng">
                <a:latin typeface="Montserrat"/>
              </a:rPr>
              <a:t>QA capacity and content challenges:</a:t>
            </a:r>
            <a:r>
              <a:rPr lang="en-US">
                <a:latin typeface="Montserrat"/>
              </a:rPr>
              <a:t> need for training, re-organize result indicators</a:t>
            </a:r>
          </a:p>
          <a:p>
            <a:r>
              <a:rPr lang="en-US" b="1">
                <a:latin typeface="Montserrat"/>
              </a:rPr>
              <a:t>11-11:30 am</a:t>
            </a:r>
            <a:r>
              <a:rPr lang="en-US">
                <a:latin typeface="Montserrat"/>
              </a:rPr>
              <a:t>: Conclusions and prioritizing next steps</a:t>
            </a:r>
          </a:p>
        </p:txBody>
      </p:sp>
    </p:spTree>
    <p:extLst>
      <p:ext uri="{BB962C8B-B14F-4D97-AF65-F5344CB8AC3E}">
        <p14:creationId xmlns:p14="http://schemas.microsoft.com/office/powerpoint/2010/main" val="19910060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Lessons and challenges faced in ‘22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563424"/>
              </p:ext>
            </p:extLst>
          </p:nvPr>
        </p:nvGraphicFramePr>
        <p:xfrm>
          <a:off x="724928" y="1358781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9836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implementations (MG)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629862"/>
              </p:ext>
            </p:extLst>
          </p:nvPr>
        </p:nvGraphicFramePr>
        <p:xfrm>
          <a:off x="724930" y="266103"/>
          <a:ext cx="10716893" cy="7249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88863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8" y="25215"/>
            <a:ext cx="9039655" cy="776459"/>
          </a:xfrm>
        </p:spPr>
        <p:txBody>
          <a:bodyPr/>
          <a:lstStyle/>
          <a:p>
            <a:r>
              <a:rPr lang="en-US"/>
              <a:t>Questions for discussion (Laura)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28" y="900953"/>
            <a:ext cx="10888632" cy="582257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>
                <a:latin typeface="Montserrat"/>
                <a:cs typeface="Calibri"/>
              </a:rPr>
              <a:t>What must be considered a KP?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  <a:cs typeface="Calibri"/>
              </a:rPr>
              <a:t>How can we clarify the types of KPs to be accepted in CGSpace and the minimum quality requirements?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  <a:cs typeface="Calibri"/>
              </a:rPr>
              <a:t>Do you think that the QA for KPs other than JAs should be done by independent assessors or – as last year – by CGSpace librarians?</a:t>
            </a:r>
            <a:endParaRPr lang="en-US">
              <a:cs typeface="Calibri"/>
            </a:endParaRPr>
          </a:p>
          <a:p>
            <a:pPr lvl="0"/>
            <a:endParaRPr lang="en-US"/>
          </a:p>
          <a:p>
            <a:r>
              <a:rPr lang="en-US">
                <a:latin typeface="Montserrat"/>
              </a:rPr>
              <a:t>For PR journals, it was confusing to have both CGIAR and Scopus for each item.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What are possible solutions to this?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Is it important to provide a shared definition of a predatory journal?</a:t>
            </a:r>
            <a:endParaRPr lang="en-US"/>
          </a:p>
          <a:p>
            <a:endParaRPr lang="en-US"/>
          </a:p>
          <a:p>
            <a:r>
              <a:rPr lang="en-US">
                <a:latin typeface="Montserrat"/>
              </a:rPr>
              <a:t>How do we handle emerging indicators and reporting guidance? (this is largely covered in the RF FGD, but any feedback/comments?)</a:t>
            </a:r>
          </a:p>
          <a:p>
            <a:endParaRPr lang="en-US"/>
          </a:p>
          <a:p>
            <a:r>
              <a:rPr lang="en-US">
                <a:latin typeface="Montserrat"/>
              </a:rPr>
              <a:t>What training is needed, especially for IDTs, to better align the reporting process with the QA criteria (e.g., writing titles and descriptions, based on ad hoc examples, others)? </a:t>
            </a:r>
          </a:p>
          <a:p>
            <a:endParaRPr lang="en-US">
              <a:latin typeface="Montserrat"/>
            </a:endParaRPr>
          </a:p>
          <a:p>
            <a:r>
              <a:rPr lang="en-US">
                <a:latin typeface="Montserrat"/>
              </a:rPr>
              <a:t>Do you see value in establishing a QA CoP across CGIAR to ensure a consistent QA approach?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Montserrat"/>
              </a:rPr>
              <a:t>Who should be part of this? 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178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606" y="122037"/>
            <a:ext cx="6729283" cy="2438283"/>
          </a:xfrm>
        </p:spPr>
        <p:txBody>
          <a:bodyPr/>
          <a:lstStyle/>
          <a:p>
            <a:r>
              <a:rPr lang="en-US"/>
              <a:t>Thank you!</a:t>
            </a:r>
            <a:br>
              <a:rPr lang="en-US"/>
            </a:br>
            <a:br>
              <a:rPr lang="en-US"/>
            </a:br>
            <a:endParaRPr lang="en-US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2D904-77B8-A6A8-67A1-48FF3D7E0764}"/>
              </a:ext>
            </a:extLst>
          </p:cNvPr>
          <p:cNvSpPr txBox="1"/>
          <p:nvPr/>
        </p:nvSpPr>
        <p:spPr>
          <a:xfrm>
            <a:off x="5888735" y="2404855"/>
            <a:ext cx="59070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accent2"/>
                </a:solidFill>
                <a:latin typeface="Montserrat" pitchFamily="2" charset="77"/>
              </a:rPr>
              <a:t>Miro board open until Friday 23 June</a:t>
            </a:r>
          </a:p>
          <a:p>
            <a:pPr algn="ctr"/>
            <a:br>
              <a:rPr lang="en-US" sz="2400">
                <a:latin typeface="Montserrat" pitchFamily="2" charset="77"/>
              </a:rPr>
            </a:br>
            <a:br>
              <a:rPr lang="en-US" sz="2400">
                <a:latin typeface="Montserrat" pitchFamily="2" charset="77"/>
              </a:rPr>
            </a:br>
            <a:r>
              <a:rPr lang="en-US" sz="2400">
                <a:latin typeface="Montserrat" pitchFamily="2" charset="77"/>
              </a:rPr>
              <a:t>Also welcome to email further comments to </a:t>
            </a:r>
          </a:p>
          <a:p>
            <a:pPr algn="ctr"/>
            <a:r>
              <a:rPr lang="en-US" sz="2400" err="1">
                <a:latin typeface="Montserrat" pitchFamily="2" charset="77"/>
              </a:rPr>
              <a:t>Mariagiulia</a:t>
            </a:r>
            <a:r>
              <a:rPr lang="en-US" sz="2400">
                <a:latin typeface="Montserrat" pitchFamily="2" charset="77"/>
              </a:rPr>
              <a:t> (</a:t>
            </a:r>
            <a:r>
              <a:rPr lang="en-US" sz="2400">
                <a:latin typeface="Montserrat" pitchFamily="2" charset="77"/>
                <a:hlinkClick r:id="rId2"/>
              </a:rPr>
              <a:t>m.mariani@cigar.org</a:t>
            </a:r>
            <a:r>
              <a:rPr lang="en-US" sz="2400">
                <a:latin typeface="Montserrat" pitchFamily="2" charset="77"/>
              </a:rPr>
              <a:t>)</a:t>
            </a:r>
          </a:p>
          <a:p>
            <a:pPr algn="ctr"/>
            <a:r>
              <a:rPr lang="en-US" sz="2400">
                <a:latin typeface="Montserrat" pitchFamily="2" charset="77"/>
              </a:rPr>
              <a:t>Laura (</a:t>
            </a:r>
            <a:r>
              <a:rPr lang="en-US" sz="2400">
                <a:latin typeface="Montserrat" pitchFamily="2" charset="77"/>
                <a:hlinkClick r:id="rId3"/>
              </a:rPr>
              <a:t>l.reumann@cigar.org</a:t>
            </a:r>
            <a:r>
              <a:rPr lang="en-US" sz="2400">
                <a:latin typeface="Montserrat" pitchFamily="2" charset="77"/>
              </a:rPr>
              <a:t>)</a:t>
            </a:r>
          </a:p>
          <a:p>
            <a:pPr algn="ctr"/>
            <a:endParaRPr lang="en-US" sz="2400">
              <a:latin typeface="Montserrat" pitchFamily="2" charset="77"/>
            </a:endParaRPr>
          </a:p>
          <a:p>
            <a:pPr algn="ctr"/>
            <a:r>
              <a:rPr lang="en-US" sz="2400" b="1">
                <a:latin typeface="Montserrat" pitchFamily="2" charset="77"/>
              </a:rPr>
              <a:t>Next step: </a:t>
            </a:r>
            <a:r>
              <a:rPr lang="en-US" sz="2400">
                <a:latin typeface="Montserrat" pitchFamily="2" charset="77"/>
              </a:rPr>
              <a:t>we will send the draft FGD report for input</a:t>
            </a:r>
          </a:p>
        </p:txBody>
      </p:sp>
    </p:spTree>
    <p:extLst>
      <p:ext uri="{BB962C8B-B14F-4D97-AF65-F5344CB8AC3E}">
        <p14:creationId xmlns:p14="http://schemas.microsoft.com/office/powerpoint/2010/main" val="195562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BFE361-5BAC-5D16-5E71-3615847EF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345" y="247534"/>
            <a:ext cx="12192000" cy="6468036"/>
          </a:xfrm>
          <a:prstGeom prst="rect">
            <a:avLst/>
          </a:prstGeom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5D9E7944-E44C-7BA5-0311-2280335A2AB0}"/>
              </a:ext>
            </a:extLst>
          </p:cNvPr>
          <p:cNvSpPr/>
          <p:nvPr/>
        </p:nvSpPr>
        <p:spPr>
          <a:xfrm>
            <a:off x="9174038" y="150040"/>
            <a:ext cx="322730" cy="122368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96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5560F-DFD3-D6AE-13EC-DE4CB138E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Report components</a:t>
            </a:r>
            <a:endParaRPr lang="en-GB"/>
          </a:p>
        </p:txBody>
      </p:sp>
      <p:pic>
        <p:nvPicPr>
          <p:cNvPr id="3" name="Picture 3" descr="Chart, diagram&#10;&#10;Description automatically generated">
            <a:extLst>
              <a:ext uri="{FF2B5EF4-FFF2-40B4-BE49-F238E27FC236}">
                <a16:creationId xmlns:a16="http://schemas.microsoft.com/office/drawing/2014/main" id="{8D6C9B87-CEB1-1046-1C98-7419F9492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332" y="1396994"/>
            <a:ext cx="8162595" cy="45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14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DE0FA-E14A-170B-180B-361172684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First Pancake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187FEE-A193-8DDE-BE8A-6E212BED6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459" y="3042880"/>
            <a:ext cx="3109542" cy="31250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ECE6F0-A273-E680-7009-690F1D4AB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196" y="3042880"/>
            <a:ext cx="4505743" cy="3125054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876C4A55-EA88-D2DC-1E0C-75F32B3E8BF0}"/>
              </a:ext>
            </a:extLst>
          </p:cNvPr>
          <p:cNvSpPr/>
          <p:nvPr/>
        </p:nvSpPr>
        <p:spPr>
          <a:xfrm>
            <a:off x="4929299" y="4221214"/>
            <a:ext cx="1268963" cy="67180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Q2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8C8726-49D2-A5D8-AD72-0DCCD805F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220" y="1961883"/>
            <a:ext cx="4577133" cy="867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CD8AFD-76D4-2C79-8B4C-3BA5398B1F7C}"/>
              </a:ext>
            </a:extLst>
          </p:cNvPr>
          <p:cNvSpPr/>
          <p:nvPr/>
        </p:nvSpPr>
        <p:spPr>
          <a:xfrm>
            <a:off x="36082" y="2395723"/>
            <a:ext cx="1403598" cy="776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Common template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3D10A0-F1F0-B804-AC64-9D56A4E5DFCE}"/>
              </a:ext>
            </a:extLst>
          </p:cNvPr>
          <p:cNvSpPr/>
          <p:nvPr/>
        </p:nvSpPr>
        <p:spPr>
          <a:xfrm>
            <a:off x="1631248" y="1961883"/>
            <a:ext cx="1403600" cy="776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Common Results Framework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6F3B7E-2F31-47EB-678D-78C0947509B6}"/>
              </a:ext>
            </a:extLst>
          </p:cNvPr>
          <p:cNvSpPr/>
          <p:nvPr/>
        </p:nvSpPr>
        <p:spPr>
          <a:xfrm>
            <a:off x="3277115" y="2053105"/>
            <a:ext cx="1403600" cy="77645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Quality Assured Data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48566E-2FC5-6A27-88AC-1DD113220FCF}"/>
              </a:ext>
            </a:extLst>
          </p:cNvPr>
          <p:cNvSpPr/>
          <p:nvPr/>
        </p:nvSpPr>
        <p:spPr>
          <a:xfrm>
            <a:off x="4085320" y="3172181"/>
            <a:ext cx="1403600" cy="776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Dashboard</a:t>
            </a: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7EDA25-F98D-E918-1174-5F241092B5F1}"/>
              </a:ext>
            </a:extLst>
          </p:cNvPr>
          <p:cNvSpPr/>
          <p:nvPr/>
        </p:nvSpPr>
        <p:spPr>
          <a:xfrm>
            <a:off x="4105191" y="5011922"/>
            <a:ext cx="1475788" cy="8163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Reflect Adaptive Management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4C0BEE-B63F-4949-5784-4F31656409E0}"/>
              </a:ext>
            </a:extLst>
          </p:cNvPr>
          <p:cNvSpPr/>
          <p:nvPr/>
        </p:nvSpPr>
        <p:spPr>
          <a:xfrm>
            <a:off x="36082" y="5599053"/>
            <a:ext cx="1522548" cy="1137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Innovation Packages &amp; Scaling Readiness</a:t>
            </a: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D83775-7882-878C-EE92-D560CD5F6228}"/>
              </a:ext>
            </a:extLst>
          </p:cNvPr>
          <p:cNvSpPr/>
          <p:nvPr/>
        </p:nvSpPr>
        <p:spPr>
          <a:xfrm>
            <a:off x="2965163" y="5973053"/>
            <a:ext cx="1475788" cy="8163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Results linked to TOC</a:t>
            </a:r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0DFD56-40F7-64EF-70D7-5E90AEBDF598}"/>
              </a:ext>
            </a:extLst>
          </p:cNvPr>
          <p:cNvCxnSpPr/>
          <p:nvPr/>
        </p:nvCxnSpPr>
        <p:spPr>
          <a:xfrm>
            <a:off x="1056443" y="3172181"/>
            <a:ext cx="816745" cy="9026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6CCDEB-21E5-19E5-17E9-012174E3911A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2333048" y="2738342"/>
            <a:ext cx="234040" cy="11842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73CCE44-978E-3CBF-2484-414CC79057CF}"/>
              </a:ext>
            </a:extLst>
          </p:cNvPr>
          <p:cNvCxnSpPr>
            <a:cxnSpLocks/>
          </p:cNvCxnSpPr>
          <p:nvPr/>
        </p:nvCxnSpPr>
        <p:spPr>
          <a:xfrm flipH="1">
            <a:off x="2926095" y="2738342"/>
            <a:ext cx="640260" cy="118427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6555670-E701-3048-EBCD-3DC05F54C03B}"/>
              </a:ext>
            </a:extLst>
          </p:cNvPr>
          <p:cNvCxnSpPr>
            <a:cxnSpLocks/>
          </p:cNvCxnSpPr>
          <p:nvPr/>
        </p:nvCxnSpPr>
        <p:spPr>
          <a:xfrm flipH="1">
            <a:off x="3460456" y="3771713"/>
            <a:ext cx="705529" cy="5149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59E4A6B-601B-BC7D-4D6F-7D9AAB1A24C5}"/>
              </a:ext>
            </a:extLst>
          </p:cNvPr>
          <p:cNvCxnSpPr>
            <a:cxnSpLocks/>
          </p:cNvCxnSpPr>
          <p:nvPr/>
        </p:nvCxnSpPr>
        <p:spPr>
          <a:xfrm flipH="1" flipV="1">
            <a:off x="3123223" y="5011922"/>
            <a:ext cx="1042762" cy="1864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F91F01F-FF8D-8BE3-44C4-0C1C66CE8E15}"/>
              </a:ext>
            </a:extLst>
          </p:cNvPr>
          <p:cNvCxnSpPr>
            <a:cxnSpLocks/>
          </p:cNvCxnSpPr>
          <p:nvPr/>
        </p:nvCxnSpPr>
        <p:spPr>
          <a:xfrm flipH="1" flipV="1">
            <a:off x="2450645" y="4916662"/>
            <a:ext cx="857679" cy="11326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CBFC0F0-7DF3-1BFE-200E-7468102C59E1}"/>
              </a:ext>
            </a:extLst>
          </p:cNvPr>
          <p:cNvCxnSpPr>
            <a:cxnSpLocks/>
            <a:endCxn id="24" idx="3"/>
          </p:cNvCxnSpPr>
          <p:nvPr/>
        </p:nvCxnSpPr>
        <p:spPr>
          <a:xfrm flipH="1" flipV="1">
            <a:off x="1320697" y="4378298"/>
            <a:ext cx="677249" cy="2232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6D672B0-7469-89FB-005D-31317CDB2867}"/>
              </a:ext>
            </a:extLst>
          </p:cNvPr>
          <p:cNvSpPr/>
          <p:nvPr/>
        </p:nvSpPr>
        <p:spPr>
          <a:xfrm>
            <a:off x="45051" y="4025460"/>
            <a:ext cx="1275646" cy="70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PRMS</a:t>
            </a:r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66F3491-2B93-2ECF-BCC5-34A58D4452E8}"/>
              </a:ext>
            </a:extLst>
          </p:cNvPr>
          <p:cNvCxnSpPr>
            <a:cxnSpLocks/>
          </p:cNvCxnSpPr>
          <p:nvPr/>
        </p:nvCxnSpPr>
        <p:spPr>
          <a:xfrm flipH="1">
            <a:off x="1562886" y="5256505"/>
            <a:ext cx="297743" cy="6397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297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A7BB9-4132-3494-F0DB-E2576A596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656" y="35463"/>
            <a:ext cx="9039655" cy="776459"/>
          </a:xfrm>
        </p:spPr>
        <p:txBody>
          <a:bodyPr/>
          <a:lstStyle/>
          <a:p>
            <a:r>
              <a:rPr lang="en-US"/>
              <a:t>Learning and Optimization – Q2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03649B-29F4-E62E-A950-169385FC4919}"/>
              </a:ext>
            </a:extLst>
          </p:cNvPr>
          <p:cNvSpPr/>
          <p:nvPr/>
        </p:nvSpPr>
        <p:spPr>
          <a:xfrm>
            <a:off x="665877" y="3367432"/>
            <a:ext cx="1266654" cy="838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5964BB-686B-860B-16DD-61D6E1A1E597}"/>
              </a:ext>
            </a:extLst>
          </p:cNvPr>
          <p:cNvSpPr/>
          <p:nvPr/>
        </p:nvSpPr>
        <p:spPr>
          <a:xfrm>
            <a:off x="665877" y="4408803"/>
            <a:ext cx="1266654" cy="8388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Process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75958-4536-073E-254B-3F033A6387DD}"/>
              </a:ext>
            </a:extLst>
          </p:cNvPr>
          <p:cNvSpPr/>
          <p:nvPr/>
        </p:nvSpPr>
        <p:spPr>
          <a:xfrm>
            <a:off x="665877" y="5450175"/>
            <a:ext cx="1266654" cy="8388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Product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3A7152-5495-7233-6EFE-260D65C6DA86}"/>
              </a:ext>
            </a:extLst>
          </p:cNvPr>
          <p:cNvSpPr/>
          <p:nvPr/>
        </p:nvSpPr>
        <p:spPr>
          <a:xfrm>
            <a:off x="665877" y="2326060"/>
            <a:ext cx="1266654" cy="8388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Capacity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EB92E8-5790-99CD-C189-BA7494071799}"/>
              </a:ext>
            </a:extLst>
          </p:cNvPr>
          <p:cNvSpPr/>
          <p:nvPr/>
        </p:nvSpPr>
        <p:spPr>
          <a:xfrm>
            <a:off x="665877" y="1284689"/>
            <a:ext cx="1266654" cy="8388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Conceptual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29C1F1-06B7-7893-BCA4-AE94E83D5DBE}"/>
              </a:ext>
            </a:extLst>
          </p:cNvPr>
          <p:cNvGrpSpPr/>
          <p:nvPr/>
        </p:nvGrpSpPr>
        <p:grpSpPr>
          <a:xfrm>
            <a:off x="2268718" y="1391894"/>
            <a:ext cx="1132513" cy="5353575"/>
            <a:chOff x="4001549" y="1233182"/>
            <a:chExt cx="1132513" cy="535357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F2A71BB-290A-B829-3BBA-3F894A4B8ACE}"/>
                </a:ext>
              </a:extLst>
            </p:cNvPr>
            <p:cNvSpPr/>
            <p:nvPr/>
          </p:nvSpPr>
          <p:spPr>
            <a:xfrm>
              <a:off x="4001549" y="1233182"/>
              <a:ext cx="1132513" cy="535357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5D3C35-5933-D0E2-DC20-4006FCD59BBC}"/>
                </a:ext>
              </a:extLst>
            </p:cNvPr>
            <p:cNvSpPr txBox="1"/>
            <p:nvPr/>
          </p:nvSpPr>
          <p:spPr>
            <a:xfrm>
              <a:off x="4127235" y="3699330"/>
              <a:ext cx="8811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Reflect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6548A09-88B5-63EE-CCC1-D84C38A0F25B}"/>
              </a:ext>
            </a:extLst>
          </p:cNvPr>
          <p:cNvGrpSpPr/>
          <p:nvPr/>
        </p:nvGrpSpPr>
        <p:grpSpPr>
          <a:xfrm>
            <a:off x="3630745" y="1365920"/>
            <a:ext cx="1132513" cy="5353575"/>
            <a:chOff x="4001549" y="1233182"/>
            <a:chExt cx="1132513" cy="535357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E91AB25-16E5-3B29-083A-C1F2CA7CC154}"/>
                </a:ext>
              </a:extLst>
            </p:cNvPr>
            <p:cNvSpPr/>
            <p:nvPr/>
          </p:nvSpPr>
          <p:spPr>
            <a:xfrm>
              <a:off x="4001549" y="1233182"/>
              <a:ext cx="1132513" cy="535357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BE7E10-3B58-6C31-AE71-7A5096EBB70C}"/>
                </a:ext>
              </a:extLst>
            </p:cNvPr>
            <p:cNvSpPr txBox="1"/>
            <p:nvPr/>
          </p:nvSpPr>
          <p:spPr>
            <a:xfrm>
              <a:off x="4245441" y="3699331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IPSR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43E6D1-B7C7-1189-687D-DD60A6CEAC84}"/>
              </a:ext>
            </a:extLst>
          </p:cNvPr>
          <p:cNvGrpSpPr/>
          <p:nvPr/>
        </p:nvGrpSpPr>
        <p:grpSpPr>
          <a:xfrm>
            <a:off x="5046484" y="1339947"/>
            <a:ext cx="1145100" cy="5353575"/>
            <a:chOff x="4001549" y="1233182"/>
            <a:chExt cx="1145100" cy="535357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538F372-CB42-BF0F-681C-4598E5A04335}"/>
                </a:ext>
              </a:extLst>
            </p:cNvPr>
            <p:cNvSpPr/>
            <p:nvPr/>
          </p:nvSpPr>
          <p:spPr>
            <a:xfrm>
              <a:off x="4001549" y="1233182"/>
              <a:ext cx="1132513" cy="5353575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A6A5461-1A8F-28BA-FAF2-DBFB3051B7D3}"/>
                </a:ext>
              </a:extLst>
            </p:cNvPr>
            <p:cNvSpPr txBox="1"/>
            <p:nvPr/>
          </p:nvSpPr>
          <p:spPr>
            <a:xfrm>
              <a:off x="4304752" y="3699331"/>
              <a:ext cx="841897" cy="120032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/>
                <a:t>QA, </a:t>
              </a:r>
              <a:br>
                <a:rPr lang="en-US"/>
              </a:br>
              <a:r>
                <a:rPr lang="en-US"/>
                <a:t>PRMS, </a:t>
              </a:r>
              <a:br>
                <a:rPr lang="en-US"/>
              </a:br>
              <a:r>
                <a:rPr lang="en-US" err="1"/>
                <a:t>etc</a:t>
              </a:r>
              <a:endParaRPr lang="en-US"/>
            </a:p>
            <a:p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50D950F-208C-40B3-318B-5417E82B73DE}"/>
              </a:ext>
            </a:extLst>
          </p:cNvPr>
          <p:cNvSpPr txBox="1"/>
          <p:nvPr/>
        </p:nvSpPr>
        <p:spPr>
          <a:xfrm rot="16200000">
            <a:off x="-76514" y="3514748"/>
            <a:ext cx="738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Pillars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F51826-41C0-F0B8-1C20-6B2CCE142BDE}"/>
              </a:ext>
            </a:extLst>
          </p:cNvPr>
          <p:cNvSpPr txBox="1"/>
          <p:nvPr/>
        </p:nvSpPr>
        <p:spPr>
          <a:xfrm>
            <a:off x="3260482" y="996588"/>
            <a:ext cx="1786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X-cutting themes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E8F3215-A488-5DC5-965D-0BE61892BE44}"/>
              </a:ext>
            </a:extLst>
          </p:cNvPr>
          <p:cNvSpPr/>
          <p:nvPr/>
        </p:nvSpPr>
        <p:spPr>
          <a:xfrm>
            <a:off x="7081501" y="2649104"/>
            <a:ext cx="813732" cy="813732"/>
          </a:xfrm>
          <a:prstGeom prst="ellipse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78E6F6B-B461-EAB8-5711-B24CED6A1CEE}"/>
              </a:ext>
            </a:extLst>
          </p:cNvPr>
          <p:cNvSpPr/>
          <p:nvPr/>
        </p:nvSpPr>
        <p:spPr>
          <a:xfrm>
            <a:off x="7770798" y="3292677"/>
            <a:ext cx="813732" cy="813732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D8258E2-A845-0DCC-9275-E78EB12358D5}"/>
              </a:ext>
            </a:extLst>
          </p:cNvPr>
          <p:cNvSpPr/>
          <p:nvPr/>
        </p:nvSpPr>
        <p:spPr>
          <a:xfrm>
            <a:off x="6534615" y="3292677"/>
            <a:ext cx="1511418" cy="15114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04D8D5-6AB2-EB50-9275-567B943C077D}"/>
              </a:ext>
            </a:extLst>
          </p:cNvPr>
          <p:cNvSpPr/>
          <p:nvPr/>
        </p:nvSpPr>
        <p:spPr>
          <a:xfrm>
            <a:off x="7488367" y="4343116"/>
            <a:ext cx="1104552" cy="1104552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69495EB-C4C7-6F0B-C58B-C67C7F970B3B}"/>
              </a:ext>
            </a:extLst>
          </p:cNvPr>
          <p:cNvSpPr/>
          <p:nvPr/>
        </p:nvSpPr>
        <p:spPr>
          <a:xfrm>
            <a:off x="6521101" y="4437543"/>
            <a:ext cx="643573" cy="643573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23CE6B-36F7-BD39-ABED-D30ED425DA6C}"/>
              </a:ext>
            </a:extLst>
          </p:cNvPr>
          <p:cNvSpPr txBox="1"/>
          <p:nvPr/>
        </p:nvSpPr>
        <p:spPr>
          <a:xfrm>
            <a:off x="6402420" y="2231436"/>
            <a:ext cx="199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Stakeholder groups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4ABF6B-E4D5-1633-E655-5877AFBA95EE}"/>
              </a:ext>
            </a:extLst>
          </p:cNvPr>
          <p:cNvSpPr txBox="1"/>
          <p:nvPr/>
        </p:nvSpPr>
        <p:spPr>
          <a:xfrm>
            <a:off x="8889460" y="2379444"/>
            <a:ext cx="1906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Data collection and sensemaking Tools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3A378-79F6-3F8A-96F7-86C38B856556}"/>
              </a:ext>
            </a:extLst>
          </p:cNvPr>
          <p:cNvSpPr txBox="1"/>
          <p:nvPr/>
        </p:nvSpPr>
        <p:spPr>
          <a:xfrm>
            <a:off x="8916596" y="3390597"/>
            <a:ext cx="1695976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/>
              <a:t>Survey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Focus groups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Deep dive interviews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FCDBA2-EF5D-E867-495D-3436AF2BE6FD}"/>
              </a:ext>
            </a:extLst>
          </p:cNvPr>
          <p:cNvSpPr txBox="1"/>
          <p:nvPr/>
        </p:nvSpPr>
        <p:spPr>
          <a:xfrm>
            <a:off x="10796075" y="3921743"/>
            <a:ext cx="10958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/>
              <a:t>Workflow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04753B-B46C-1400-3FA8-6B587489D73F}"/>
              </a:ext>
            </a:extLst>
          </p:cNvPr>
          <p:cNvSpPr txBox="1"/>
          <p:nvPr/>
        </p:nvSpPr>
        <p:spPr>
          <a:xfrm>
            <a:off x="10704352" y="5113780"/>
            <a:ext cx="124585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/>
              <a:t>Report &amp; </a:t>
            </a:r>
          </a:p>
          <a:p>
            <a:r>
              <a:rPr lang="en-US"/>
              <a:t>Action Plan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E04395A-781A-7D82-309D-29517260AFEA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11327279" y="4291075"/>
            <a:ext cx="16703" cy="822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81432CF-08F8-8E29-57AF-97C8237755EE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 flipV="1">
            <a:off x="10612572" y="4106409"/>
            <a:ext cx="183503" cy="22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29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96047-F180-1E54-232A-E10076489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and optimization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E6DCD-E781-6271-0BA6-AC9EC2DA5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/>
              <a:t>Today’s FGD</a:t>
            </a:r>
          </a:p>
          <a:p>
            <a:pPr marL="457200" indent="-457200">
              <a:buAutoNum type="arabicPeriod"/>
            </a:pPr>
            <a:r>
              <a:rPr lang="en-US"/>
              <a:t>Week of 26 June: report drafted and circulated for input to this group</a:t>
            </a:r>
          </a:p>
          <a:p>
            <a:pPr marL="457200" indent="-457200">
              <a:buAutoNum type="arabicPeriod"/>
            </a:pPr>
            <a:r>
              <a:rPr lang="en-US"/>
              <a:t>26/06 – 7/07: Sensemaking of all data from L&amp;O process</a:t>
            </a:r>
          </a:p>
          <a:p>
            <a:pPr marL="457200" indent="-457200">
              <a:buAutoNum type="arabicPeriod"/>
            </a:pPr>
            <a:r>
              <a:rPr lang="en-US"/>
              <a:t>Week of 3/07: Information session of results of L&amp;O process</a:t>
            </a:r>
          </a:p>
          <a:p>
            <a:pPr marL="457200" indent="-457200">
              <a:buAutoNum type="arabicPeriod"/>
            </a:pPr>
            <a:r>
              <a:rPr lang="en-US"/>
              <a:t>Mid-July: Release of L&amp;O report and Action Plan for 2023 Reporting</a:t>
            </a:r>
          </a:p>
        </p:txBody>
      </p:sp>
    </p:spTree>
    <p:extLst>
      <p:ext uri="{BB962C8B-B14F-4D97-AF65-F5344CB8AC3E}">
        <p14:creationId xmlns:p14="http://schemas.microsoft.com/office/powerpoint/2010/main" val="1499491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Methodological choices for inclusive and open dialogue</a:t>
            </a:r>
          </a:p>
        </p:txBody>
      </p:sp>
      <p:pic>
        <p:nvPicPr>
          <p:cNvPr id="6" name="Content Placeholder 5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E064D0B6-1ABA-E57B-C559-9525C7CB6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832" b="-32832"/>
          <a:stretch>
            <a:fillRect/>
          </a:stretch>
        </p:blipFill>
        <p:spPr>
          <a:xfrm>
            <a:off x="852488" y="1562100"/>
            <a:ext cx="3352800" cy="15113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D50B3E-5850-CCD4-89CD-1FE83E9BD9D8}"/>
              </a:ext>
            </a:extLst>
          </p:cNvPr>
          <p:cNvSpPr txBox="1"/>
          <p:nvPr/>
        </p:nvSpPr>
        <p:spPr>
          <a:xfrm>
            <a:off x="762000" y="3760834"/>
            <a:ext cx="1079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2"/>
                </a:solidFill>
                <a:latin typeface="Montserrat" panose="00000500000000000000" pitchFamily="2" charset="0"/>
              </a:rPr>
              <a:t>It allows people to </a:t>
            </a:r>
            <a:r>
              <a:rPr lang="en-GB" sz="2000" b="1">
                <a:solidFill>
                  <a:schemeClr val="tx2"/>
                </a:solidFill>
                <a:latin typeface="Montserrat" panose="00000500000000000000" pitchFamily="2" charset="0"/>
              </a:rPr>
              <a:t>speak as individuals</a:t>
            </a:r>
            <a:r>
              <a:rPr lang="en-GB" sz="2000">
                <a:solidFill>
                  <a:schemeClr val="tx2"/>
                </a:solidFill>
                <a:latin typeface="Montserrat" panose="00000500000000000000" pitchFamily="2" charset="0"/>
              </a:rPr>
              <a:t>, and to express views that may not be those of their organizations, and therefore it encourages free discussion.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EB3447-C13F-0320-09C6-1DB2B4CA7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414" y="1044074"/>
            <a:ext cx="7133586" cy="25864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4929" y="4966233"/>
            <a:ext cx="1043940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latin typeface="Montserrat"/>
              </a:rPr>
              <a:t>Use of Miro for the working session/open for late submission</a:t>
            </a:r>
          </a:p>
          <a:p>
            <a:endParaRPr lang="en-US" sz="2000">
              <a:latin typeface="Montserrat"/>
            </a:endParaRPr>
          </a:p>
          <a:p>
            <a:endParaRPr lang="en-US" sz="2000">
              <a:latin typeface="Montserrat"/>
            </a:endParaRPr>
          </a:p>
          <a:p>
            <a:r>
              <a:rPr lang="en-US" sz="2000">
                <a:latin typeface="Montserrat"/>
              </a:rPr>
              <a:t>Role of an impartial facilitator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9F66E5-BF27-6E34-7B31-62233E80E36D}"/>
              </a:ext>
            </a:extLst>
          </p:cNvPr>
          <p:cNvSpPr txBox="1"/>
          <p:nvPr/>
        </p:nvSpPr>
        <p:spPr>
          <a:xfrm>
            <a:off x="8996855" y="4969048"/>
            <a:ext cx="1532965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latin typeface="Montserrat"/>
                <a:hlinkClick r:id="rId4"/>
              </a:rPr>
              <a:t>MIRO LINK</a:t>
            </a:r>
            <a:endParaRPr lang="en-US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826283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_One CGIAR Presentation Template rev (1).pptx" id="{998C1919-60C4-425D-A77F-AFC5DB15FF73}" vid="{05D1C847-99E9-4003-B425-7F8354270656}"/>
    </a:ext>
  </a:extLst>
</a:theme>
</file>

<file path=ppt/theme/theme2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e CGIAR Presentation Template.potx" id="{C5F9D4B5-DA7C-1444-8144-02481FBCEBBB}" vid="{ABE1C16C-2A90-CB4F-8F35-6678360F49D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cd2b9c6-45c9-4256-8e13-1bb5d77b57d8" xsi:nil="true"/>
    <lcf76f155ced4ddcb4097134ff3c332f xmlns="cb4f5287-c891-46e3-8a37-b99603a2bc83">
      <Terms xmlns="http://schemas.microsoft.com/office/infopath/2007/PartnerControls"/>
    </lcf76f155ced4ddcb4097134ff3c332f>
    <SharedWithUsers xmlns="3cd2b9c6-45c9-4256-8e13-1bb5d77b57d8">
      <UserInfo>
        <DisplayName>Ellul, Philippe (CGIAR System Organization)</DisplayName>
        <AccountId>1539</AccountId>
        <AccountType/>
      </UserInfo>
      <UserInfo>
        <DisplayName>Lamotte, Lea (CGIAR System Organization - Consultant)</DisplayName>
        <AccountId>3463</AccountId>
        <AccountType/>
      </UserInfo>
      <UserInfo>
        <DisplayName>Ferino, Isabelle (CGIAR System Organization - Consultant)</DisplayName>
        <AccountId>3136</AccountId>
        <AccountType/>
      </UserInfo>
      <UserInfo>
        <DisplayName>Benavente, Grecia (Alliance Bioversity-CIAT)</DisplayName>
        <AccountId>3086</AccountId>
        <AccountType/>
      </UserInfo>
      <UserInfo>
        <DisplayName>GIMENEZ BARRERA, Angela (CGIAR System Organization)</DisplayName>
        <AccountId>146</AccountId>
        <AccountType/>
      </UserInfo>
      <UserInfo>
        <DisplayName>Ezekannagha, Oluchi (CGIAR System Organization)</DisplayName>
        <AccountId>27</AccountId>
        <AccountType/>
      </UserInfo>
      <UserInfo>
        <DisplayName>Jani, Sara (ICARDA-Canada)</DisplayName>
        <AccountId>663</AccountId>
        <AccountType/>
      </UserInfo>
      <UserInfo>
        <DisplayName>Esquivias, Lorena (CGIAR System Organization)</DisplayName>
        <AccountId>209</AccountId>
        <AccountType/>
      </UserInfo>
      <UserInfo>
        <DisplayName>Kangethe, Edwin (ILRI)</DisplayName>
        <AccountId>438</AccountId>
        <AccountType/>
      </UserInfo>
      <UserInfo>
        <DisplayName>Trifa, Nicoleta (CGIAR System Organization)</DisplayName>
        <AccountId>17</AccountId>
        <AccountType/>
      </UserInfo>
      <UserInfo>
        <DisplayName>Osman, Isabelle (CGIAR System Organization)</DisplayName>
        <AccountId>12</AccountId>
        <AccountType/>
      </UserInfo>
      <UserInfo>
        <DisplayName>Mariani, Mariagiulia (CGIAR System Organization)</DisplayName>
        <AccountId>142</AccountId>
        <AccountType/>
      </UserInfo>
      <UserInfo>
        <DisplayName>Reumann, Laura (CGIAR System Organization)</DisplayName>
        <AccountId>126</AccountId>
        <AccountType/>
      </UserInfo>
      <UserInfo>
        <DisplayName>Getachew, Muluhiwot (CGIAR System Organization)</DisplayName>
        <AccountId>16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CA2C97A17A16449204269B4FA6F505" ma:contentTypeVersion="13" ma:contentTypeDescription="Create a new document." ma:contentTypeScope="" ma:versionID="d61f43c0752a89c72ddbfd2f026568a1">
  <xsd:schema xmlns:xsd="http://www.w3.org/2001/XMLSchema" xmlns:xs="http://www.w3.org/2001/XMLSchema" xmlns:p="http://schemas.microsoft.com/office/2006/metadata/properties" xmlns:ns2="cb4f5287-c891-46e3-8a37-b99603a2bc83" xmlns:ns3="3cd2b9c6-45c9-4256-8e13-1bb5d77b57d8" targetNamespace="http://schemas.microsoft.com/office/2006/metadata/properties" ma:root="true" ma:fieldsID="17858c9c60c1e71cc23dacc0baf6d7f9" ns2:_="" ns3:_="">
    <xsd:import namespace="cb4f5287-c891-46e3-8a37-b99603a2bc83"/>
    <xsd:import namespace="3cd2b9c6-45c9-4256-8e13-1bb5d77b57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4f5287-c891-46e3-8a37-b99603a2bc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d2b9c6-45c9-4256-8e13-1bb5d77b57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2073381-61f5-4d9f-b853-481cab3c2984}" ma:internalName="TaxCatchAll" ma:showField="CatchAllData" ma:web="3cd2b9c6-45c9-4256-8e13-1bb5d77b57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158CA3-F6CE-4B79-BA22-35235E3FE75F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1623bc7a-e2ff-42f6-84aa-c68c5f1989c9"/>
    <ds:schemaRef ds:uri="3a9f5700-3bfc-4bef-946a-2b753025f277"/>
    <ds:schemaRef ds:uri="3cd2b9c6-45c9-4256-8e13-1bb5d77b57d8"/>
    <ds:schemaRef ds:uri="cb4f5287-c891-46e3-8a37-b99603a2bc83"/>
  </ds:schemaRefs>
</ds:datastoreItem>
</file>

<file path=customXml/itemProps2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2ECB9B-72D1-43DD-93BD-EBB5528ECA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4f5287-c891-46e3-8a37-b99603a2bc83"/>
    <ds:schemaRef ds:uri="3cd2b9c6-45c9-4256-8e13-1bb5d77b57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2727</Words>
  <Application>Microsoft Office PowerPoint</Application>
  <PresentationFormat>Widescreen</PresentationFormat>
  <Paragraphs>377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.AppleSystemUIFont</vt:lpstr>
      <vt:lpstr>Arial</vt:lpstr>
      <vt:lpstr>Arial,Sans-Serif</vt:lpstr>
      <vt:lpstr>Avenir Black</vt:lpstr>
      <vt:lpstr>Avenir Book</vt:lpstr>
      <vt:lpstr>Avenir Medium</vt:lpstr>
      <vt:lpstr>Calibri</vt:lpstr>
      <vt:lpstr>Calibri Light</vt:lpstr>
      <vt:lpstr>Montserrat</vt:lpstr>
      <vt:lpstr>Montserrat Black</vt:lpstr>
      <vt:lpstr>Montserrat ExtraBold</vt:lpstr>
      <vt:lpstr>1_Office Theme</vt:lpstr>
      <vt:lpstr>1_Office Theme</vt:lpstr>
      <vt:lpstr>2022 Learning and Optimization   Focus Group Discussion on the QA process</vt:lpstr>
      <vt:lpstr>Objectives</vt:lpstr>
      <vt:lpstr>Provisional agenda</vt:lpstr>
      <vt:lpstr>PowerPoint Presentation</vt:lpstr>
      <vt:lpstr>Technical Report components</vt:lpstr>
      <vt:lpstr>The First Pancake</vt:lpstr>
      <vt:lpstr>Learning and Optimization – Q2</vt:lpstr>
      <vt:lpstr>Learning and optimization process</vt:lpstr>
      <vt:lpstr>Methodological choices for inclusive and open dialogue</vt:lpstr>
      <vt:lpstr>QA 22 process: an overview</vt:lpstr>
      <vt:lpstr>Quality assurance: process and timeline</vt:lpstr>
      <vt:lpstr>Quality assurance: key stats</vt:lpstr>
      <vt:lpstr>Type of Initiative replies to assessor comments</vt:lpstr>
      <vt:lpstr>3rd Party round: type of instructions</vt:lpstr>
      <vt:lpstr>Variation in the # of reported results following the QA process</vt:lpstr>
      <vt:lpstr>Other Output category: An insight</vt:lpstr>
      <vt:lpstr>General overview: Other Output (OT)</vt:lpstr>
      <vt:lpstr>Breakdown of results by main types (Round 2)</vt:lpstr>
      <vt:lpstr>Working groups: challenges and possible solutions</vt:lpstr>
      <vt:lpstr>Working session 1</vt:lpstr>
      <vt:lpstr>Lessons and challenges faced in ‘22 (MG)</vt:lpstr>
      <vt:lpstr>Possible implementations (MG)</vt:lpstr>
      <vt:lpstr>Questions for discussion (Laura)</vt:lpstr>
      <vt:lpstr>PowerPoint Presentation</vt:lpstr>
      <vt:lpstr>Working session 2</vt:lpstr>
      <vt:lpstr>Lessons and challenges faced in ‘22 (MG)</vt:lpstr>
      <vt:lpstr>Possible implementations (MG)</vt:lpstr>
      <vt:lpstr>Questions for discussion (Laura)</vt:lpstr>
      <vt:lpstr>Working session 3</vt:lpstr>
      <vt:lpstr>Lessons and challenges faced in ‘22 (MG)</vt:lpstr>
      <vt:lpstr>Possible implementations (MG)</vt:lpstr>
      <vt:lpstr>Questions for discussion (Laura)</vt:lpstr>
      <vt:lpstr>Thank you!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SC12 presentation</dc:title>
  <dc:creator>Karmen</dc:creator>
  <cp:lastModifiedBy>Yabowork, Abenet (ILRI)</cp:lastModifiedBy>
  <cp:revision>2</cp:revision>
  <cp:lastPrinted>2020-04-29T15:21:42Z</cp:lastPrinted>
  <dcterms:created xsi:type="dcterms:W3CDTF">2020-04-15T05:49:20Z</dcterms:created>
  <dcterms:modified xsi:type="dcterms:W3CDTF">2023-07-28T14:43:53Z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0x010100F7CA2C97A17A16449204269B4FA6F505</vt:lpwstr>
  </property>
  <property fmtid="{D5CDD505-2E9C-101B-9397-08002B2CF9AE}" pid="3" name="MediaServiceImageTags">
    <vt:lpwstr/>
  </property>
</Properties>
</file>