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0" r:id="rId3"/>
    <p:sldId id="276" r:id="rId4"/>
    <p:sldId id="268" r:id="rId5"/>
    <p:sldId id="269" r:id="rId6"/>
    <p:sldId id="278" r:id="rId7"/>
    <p:sldId id="271" r:id="rId8"/>
    <p:sldId id="272" r:id="rId9"/>
    <p:sldId id="273" r:id="rId10"/>
    <p:sldId id="274" r:id="rId11"/>
    <p:sldId id="277" r:id="rId12"/>
    <p:sldId id="261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201E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0085" autoAdjust="0"/>
  </p:normalViewPr>
  <p:slideViewPr>
    <p:cSldViewPr>
      <p:cViewPr varScale="1">
        <p:scale>
          <a:sx n="103" d="100"/>
          <a:sy n="103" d="100"/>
        </p:scale>
        <p:origin x="1890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https://cgiar-my.sharepoint.com/personal/h_varnell_cgiar_org/Documents/Desktop/MetaData/labresults_metadata_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Abnormal Spectrum Screening Module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1"/>
          <c:tx>
            <c:v>IM Mean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1.9464824757988233E-2"/>
                  <c:y val="-0.1064410040946916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24.40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8FB-4384-9B39-1DA76C58E9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19050" cap="flat" cmpd="sng" algn="ctr">
                      <a:solidFill>
                        <a:srgbClr val="92D050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stdDev"/>
            <c:noEndCap val="0"/>
            <c:val val="59.3"/>
            <c:spPr>
              <a:noFill/>
              <a:ln w="15875" cap="flat" cmpd="sng" algn="ctr">
                <a:solidFill>
                  <a:schemeClr val="accent2"/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'[1]FOSS Means'!$S$199</c:f>
              <c:numCache>
                <c:formatCode>General</c:formatCode>
                <c:ptCount val="1"/>
                <c:pt idx="0">
                  <c:v>24.372791878172599</c:v>
                </c:pt>
              </c:numCache>
            </c:numRef>
          </c:xVal>
          <c:yVal>
            <c:numRef>
              <c:f>'[1]FOSS Means'!$X$197</c:f>
              <c:numCache>
                <c:formatCode>General</c:formatCode>
                <c:ptCount val="1"/>
                <c:pt idx="0">
                  <c:v>1.5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8FB-4384-9B39-1DA76C58E9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0761600"/>
        <c:axId val="340761992"/>
        <c:extLst/>
      </c:scatterChart>
      <c:scatterChart>
        <c:scatterStyle val="lineMarker"/>
        <c:varyColors val="0"/>
        <c:ser>
          <c:idx val="0"/>
          <c:order val="0"/>
          <c:tx>
            <c:v>IM Samples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'[1]FOSS Means'!$S$2:$S$197</c:f>
              <c:numCache>
                <c:formatCode>General</c:formatCode>
                <c:ptCount val="196"/>
                <c:pt idx="0">
                  <c:v>13.29</c:v>
                </c:pt>
                <c:pt idx="1">
                  <c:v>21.1</c:v>
                </c:pt>
                <c:pt idx="2">
                  <c:v>8</c:v>
                </c:pt>
                <c:pt idx="3">
                  <c:v>11.95</c:v>
                </c:pt>
                <c:pt idx="4">
                  <c:v>16.579999999999998</c:v>
                </c:pt>
                <c:pt idx="5">
                  <c:v>11.87</c:v>
                </c:pt>
                <c:pt idx="6">
                  <c:v>11.48</c:v>
                </c:pt>
                <c:pt idx="7">
                  <c:v>20.79</c:v>
                </c:pt>
                <c:pt idx="8">
                  <c:v>35.28</c:v>
                </c:pt>
                <c:pt idx="9">
                  <c:v>9.27</c:v>
                </c:pt>
                <c:pt idx="10">
                  <c:v>11.35</c:v>
                </c:pt>
                <c:pt idx="11">
                  <c:v>11.04</c:v>
                </c:pt>
                <c:pt idx="12">
                  <c:v>8.1999999999999993</c:v>
                </c:pt>
                <c:pt idx="13">
                  <c:v>13.07</c:v>
                </c:pt>
                <c:pt idx="14">
                  <c:v>25.89</c:v>
                </c:pt>
                <c:pt idx="15">
                  <c:v>21.74</c:v>
                </c:pt>
                <c:pt idx="16">
                  <c:v>4.6500000000000004</c:v>
                </c:pt>
                <c:pt idx="17">
                  <c:v>27.1</c:v>
                </c:pt>
                <c:pt idx="18">
                  <c:v>12.67</c:v>
                </c:pt>
                <c:pt idx="19">
                  <c:v>19.440000000000001</c:v>
                </c:pt>
                <c:pt idx="20">
                  <c:v>7.67</c:v>
                </c:pt>
                <c:pt idx="21">
                  <c:v>12.14</c:v>
                </c:pt>
                <c:pt idx="22">
                  <c:v>6.72</c:v>
                </c:pt>
                <c:pt idx="23">
                  <c:v>13.02</c:v>
                </c:pt>
                <c:pt idx="24">
                  <c:v>8.84</c:v>
                </c:pt>
                <c:pt idx="25">
                  <c:v>44.34</c:v>
                </c:pt>
                <c:pt idx="26">
                  <c:v>12.27</c:v>
                </c:pt>
                <c:pt idx="27">
                  <c:v>28.57</c:v>
                </c:pt>
                <c:pt idx="28">
                  <c:v>21.58</c:v>
                </c:pt>
                <c:pt idx="29">
                  <c:v>12.02</c:v>
                </c:pt>
                <c:pt idx="30">
                  <c:v>13.27</c:v>
                </c:pt>
                <c:pt idx="31">
                  <c:v>45.66</c:v>
                </c:pt>
                <c:pt idx="32">
                  <c:v>21.18</c:v>
                </c:pt>
                <c:pt idx="33">
                  <c:v>11.78</c:v>
                </c:pt>
                <c:pt idx="34">
                  <c:v>13.45</c:v>
                </c:pt>
                <c:pt idx="35">
                  <c:v>6.99</c:v>
                </c:pt>
                <c:pt idx="36">
                  <c:v>35.51</c:v>
                </c:pt>
                <c:pt idx="37">
                  <c:v>8.39</c:v>
                </c:pt>
                <c:pt idx="38">
                  <c:v>5.85</c:v>
                </c:pt>
                <c:pt idx="39">
                  <c:v>14.53</c:v>
                </c:pt>
                <c:pt idx="40">
                  <c:v>10.51</c:v>
                </c:pt>
                <c:pt idx="41">
                  <c:v>11.56</c:v>
                </c:pt>
                <c:pt idx="42">
                  <c:v>105.41</c:v>
                </c:pt>
                <c:pt idx="43">
                  <c:v>383.03</c:v>
                </c:pt>
                <c:pt idx="44">
                  <c:v>7.29</c:v>
                </c:pt>
                <c:pt idx="45">
                  <c:v>7.97</c:v>
                </c:pt>
                <c:pt idx="46">
                  <c:v>6.81</c:v>
                </c:pt>
                <c:pt idx="47">
                  <c:v>6.55</c:v>
                </c:pt>
                <c:pt idx="48">
                  <c:v>10.58</c:v>
                </c:pt>
                <c:pt idx="49">
                  <c:v>7.17</c:v>
                </c:pt>
                <c:pt idx="50">
                  <c:v>11.08</c:v>
                </c:pt>
                <c:pt idx="51">
                  <c:v>11.63</c:v>
                </c:pt>
                <c:pt idx="52">
                  <c:v>6.92</c:v>
                </c:pt>
                <c:pt idx="53">
                  <c:v>7.39</c:v>
                </c:pt>
                <c:pt idx="54">
                  <c:v>6.76</c:v>
                </c:pt>
                <c:pt idx="55">
                  <c:v>8.3000000000000007</c:v>
                </c:pt>
                <c:pt idx="56">
                  <c:v>6.24</c:v>
                </c:pt>
                <c:pt idx="57">
                  <c:v>5.52</c:v>
                </c:pt>
                <c:pt idx="58">
                  <c:v>11.06</c:v>
                </c:pt>
                <c:pt idx="59">
                  <c:v>10.06</c:v>
                </c:pt>
                <c:pt idx="60">
                  <c:v>17.14</c:v>
                </c:pt>
                <c:pt idx="61">
                  <c:v>10.69</c:v>
                </c:pt>
                <c:pt idx="62">
                  <c:v>15.3</c:v>
                </c:pt>
                <c:pt idx="63">
                  <c:v>8.61</c:v>
                </c:pt>
                <c:pt idx="64">
                  <c:v>12.51</c:v>
                </c:pt>
                <c:pt idx="65">
                  <c:v>141.28</c:v>
                </c:pt>
                <c:pt idx="66">
                  <c:v>7.18</c:v>
                </c:pt>
                <c:pt idx="67">
                  <c:v>7.24</c:v>
                </c:pt>
                <c:pt idx="68">
                  <c:v>5.88</c:v>
                </c:pt>
                <c:pt idx="69">
                  <c:v>8.51</c:v>
                </c:pt>
                <c:pt idx="70">
                  <c:v>18.14</c:v>
                </c:pt>
                <c:pt idx="71">
                  <c:v>4.95</c:v>
                </c:pt>
                <c:pt idx="72">
                  <c:v>28.49</c:v>
                </c:pt>
                <c:pt idx="73">
                  <c:v>8.02</c:v>
                </c:pt>
                <c:pt idx="74">
                  <c:v>23.01</c:v>
                </c:pt>
                <c:pt idx="75">
                  <c:v>10.32</c:v>
                </c:pt>
                <c:pt idx="76">
                  <c:v>14.72</c:v>
                </c:pt>
                <c:pt idx="77">
                  <c:v>11.74</c:v>
                </c:pt>
                <c:pt idx="78">
                  <c:v>7.02</c:v>
                </c:pt>
                <c:pt idx="79">
                  <c:v>15.99</c:v>
                </c:pt>
                <c:pt idx="80">
                  <c:v>7.21</c:v>
                </c:pt>
                <c:pt idx="81">
                  <c:v>8.01</c:v>
                </c:pt>
                <c:pt idx="82">
                  <c:v>7.88</c:v>
                </c:pt>
                <c:pt idx="83">
                  <c:v>15.31</c:v>
                </c:pt>
                <c:pt idx="84">
                  <c:v>8.66</c:v>
                </c:pt>
                <c:pt idx="85">
                  <c:v>30.53</c:v>
                </c:pt>
                <c:pt idx="86">
                  <c:v>6.9</c:v>
                </c:pt>
                <c:pt idx="87">
                  <c:v>7.05</c:v>
                </c:pt>
                <c:pt idx="88">
                  <c:v>11.09</c:v>
                </c:pt>
                <c:pt idx="89">
                  <c:v>8.81</c:v>
                </c:pt>
                <c:pt idx="90">
                  <c:v>10.99</c:v>
                </c:pt>
                <c:pt idx="91">
                  <c:v>14.49</c:v>
                </c:pt>
                <c:pt idx="92">
                  <c:v>7.84</c:v>
                </c:pt>
                <c:pt idx="93">
                  <c:v>8.82</c:v>
                </c:pt>
                <c:pt idx="94">
                  <c:v>6.01</c:v>
                </c:pt>
                <c:pt idx="95">
                  <c:v>8.3699999999999992</c:v>
                </c:pt>
                <c:pt idx="96">
                  <c:v>5.87</c:v>
                </c:pt>
                <c:pt idx="97">
                  <c:v>310.07</c:v>
                </c:pt>
                <c:pt idx="98">
                  <c:v>6.17</c:v>
                </c:pt>
                <c:pt idx="99">
                  <c:v>8.76</c:v>
                </c:pt>
                <c:pt idx="100">
                  <c:v>8.14</c:v>
                </c:pt>
                <c:pt idx="101">
                  <c:v>8.25</c:v>
                </c:pt>
                <c:pt idx="102">
                  <c:v>9.67</c:v>
                </c:pt>
                <c:pt idx="103">
                  <c:v>8.08</c:v>
                </c:pt>
                <c:pt idx="104">
                  <c:v>8.02</c:v>
                </c:pt>
                <c:pt idx="105">
                  <c:v>10.84</c:v>
                </c:pt>
                <c:pt idx="106">
                  <c:v>7.7</c:v>
                </c:pt>
                <c:pt idx="107">
                  <c:v>6.28</c:v>
                </c:pt>
                <c:pt idx="108">
                  <c:v>632.86</c:v>
                </c:pt>
                <c:pt idx="109">
                  <c:v>8.9700000000000006</c:v>
                </c:pt>
                <c:pt idx="110">
                  <c:v>7.14</c:v>
                </c:pt>
                <c:pt idx="111">
                  <c:v>7.11</c:v>
                </c:pt>
                <c:pt idx="112">
                  <c:v>5.6</c:v>
                </c:pt>
                <c:pt idx="113">
                  <c:v>15.09</c:v>
                </c:pt>
                <c:pt idx="114">
                  <c:v>12</c:v>
                </c:pt>
                <c:pt idx="115">
                  <c:v>9.11</c:v>
                </c:pt>
                <c:pt idx="116">
                  <c:v>30.37</c:v>
                </c:pt>
                <c:pt idx="117">
                  <c:v>5.62</c:v>
                </c:pt>
                <c:pt idx="118">
                  <c:v>6.65</c:v>
                </c:pt>
                <c:pt idx="119">
                  <c:v>6.4</c:v>
                </c:pt>
                <c:pt idx="120">
                  <c:v>14.86</c:v>
                </c:pt>
                <c:pt idx="121">
                  <c:v>6.95</c:v>
                </c:pt>
                <c:pt idx="122">
                  <c:v>53.33</c:v>
                </c:pt>
                <c:pt idx="123">
                  <c:v>20.2</c:v>
                </c:pt>
                <c:pt idx="124">
                  <c:v>114.6</c:v>
                </c:pt>
                <c:pt idx="125">
                  <c:v>20.51</c:v>
                </c:pt>
                <c:pt idx="126">
                  <c:v>70.55</c:v>
                </c:pt>
                <c:pt idx="127">
                  <c:v>7.32</c:v>
                </c:pt>
                <c:pt idx="128">
                  <c:v>5.14</c:v>
                </c:pt>
                <c:pt idx="129">
                  <c:v>77.790000000000006</c:v>
                </c:pt>
                <c:pt idx="130">
                  <c:v>85.55</c:v>
                </c:pt>
                <c:pt idx="131">
                  <c:v>27.47</c:v>
                </c:pt>
                <c:pt idx="132">
                  <c:v>15.78</c:v>
                </c:pt>
                <c:pt idx="133">
                  <c:v>6.37</c:v>
                </c:pt>
                <c:pt idx="134">
                  <c:v>54</c:v>
                </c:pt>
                <c:pt idx="135">
                  <c:v>8.82</c:v>
                </c:pt>
                <c:pt idx="136">
                  <c:v>7.52</c:v>
                </c:pt>
                <c:pt idx="137">
                  <c:v>5.57</c:v>
                </c:pt>
                <c:pt idx="138">
                  <c:v>8.14</c:v>
                </c:pt>
                <c:pt idx="139">
                  <c:v>25.55</c:v>
                </c:pt>
                <c:pt idx="140">
                  <c:v>25.56</c:v>
                </c:pt>
                <c:pt idx="141">
                  <c:v>21.9</c:v>
                </c:pt>
                <c:pt idx="142">
                  <c:v>10.220000000000001</c:v>
                </c:pt>
                <c:pt idx="143">
                  <c:v>18.03</c:v>
                </c:pt>
                <c:pt idx="144">
                  <c:v>48.51</c:v>
                </c:pt>
                <c:pt idx="145">
                  <c:v>8.08</c:v>
                </c:pt>
                <c:pt idx="146">
                  <c:v>5.56</c:v>
                </c:pt>
                <c:pt idx="147">
                  <c:v>8.51</c:v>
                </c:pt>
                <c:pt idx="148">
                  <c:v>6.67</c:v>
                </c:pt>
                <c:pt idx="149">
                  <c:v>7.54</c:v>
                </c:pt>
                <c:pt idx="150">
                  <c:v>87.86</c:v>
                </c:pt>
                <c:pt idx="151">
                  <c:v>6.26</c:v>
                </c:pt>
                <c:pt idx="152">
                  <c:v>16.510000000000002</c:v>
                </c:pt>
                <c:pt idx="153">
                  <c:v>10.08</c:v>
                </c:pt>
                <c:pt idx="154">
                  <c:v>7.07</c:v>
                </c:pt>
                <c:pt idx="155">
                  <c:v>9.9600000000000009</c:v>
                </c:pt>
                <c:pt idx="156">
                  <c:v>21.65</c:v>
                </c:pt>
                <c:pt idx="157">
                  <c:v>137.83000000000001</c:v>
                </c:pt>
                <c:pt idx="158">
                  <c:v>5.0599999999999996</c:v>
                </c:pt>
                <c:pt idx="159">
                  <c:v>7.88</c:v>
                </c:pt>
                <c:pt idx="160">
                  <c:v>7.52</c:v>
                </c:pt>
                <c:pt idx="161">
                  <c:v>10.25</c:v>
                </c:pt>
                <c:pt idx="162">
                  <c:v>43.56</c:v>
                </c:pt>
                <c:pt idx="163">
                  <c:v>9.16</c:v>
                </c:pt>
                <c:pt idx="164">
                  <c:v>7.04</c:v>
                </c:pt>
                <c:pt idx="165">
                  <c:v>16.03</c:v>
                </c:pt>
                <c:pt idx="166">
                  <c:v>31.43</c:v>
                </c:pt>
                <c:pt idx="167">
                  <c:v>7.22</c:v>
                </c:pt>
                <c:pt idx="168">
                  <c:v>7.31</c:v>
                </c:pt>
                <c:pt idx="169">
                  <c:v>13.55</c:v>
                </c:pt>
                <c:pt idx="170">
                  <c:v>7.38</c:v>
                </c:pt>
                <c:pt idx="171">
                  <c:v>5.15</c:v>
                </c:pt>
                <c:pt idx="172">
                  <c:v>6.24</c:v>
                </c:pt>
                <c:pt idx="173">
                  <c:v>12.33</c:v>
                </c:pt>
                <c:pt idx="174">
                  <c:v>9.17</c:v>
                </c:pt>
                <c:pt idx="175">
                  <c:v>13.05</c:v>
                </c:pt>
                <c:pt idx="176">
                  <c:v>9.32</c:v>
                </c:pt>
                <c:pt idx="177">
                  <c:v>6.76</c:v>
                </c:pt>
                <c:pt idx="178">
                  <c:v>10.61</c:v>
                </c:pt>
                <c:pt idx="179">
                  <c:v>8.89</c:v>
                </c:pt>
                <c:pt idx="180">
                  <c:v>48.2</c:v>
                </c:pt>
                <c:pt idx="181">
                  <c:v>31.38</c:v>
                </c:pt>
                <c:pt idx="182">
                  <c:v>42.01</c:v>
                </c:pt>
                <c:pt idx="183">
                  <c:v>47.73</c:v>
                </c:pt>
                <c:pt idx="184">
                  <c:v>20.25</c:v>
                </c:pt>
                <c:pt idx="185">
                  <c:v>6.66</c:v>
                </c:pt>
                <c:pt idx="186">
                  <c:v>6.2</c:v>
                </c:pt>
                <c:pt idx="187">
                  <c:v>12.09</c:v>
                </c:pt>
                <c:pt idx="188">
                  <c:v>91.8</c:v>
                </c:pt>
                <c:pt idx="189">
                  <c:v>18.16</c:v>
                </c:pt>
                <c:pt idx="190">
                  <c:v>13.72</c:v>
                </c:pt>
                <c:pt idx="191">
                  <c:v>81.12</c:v>
                </c:pt>
                <c:pt idx="192">
                  <c:v>6.65</c:v>
                </c:pt>
                <c:pt idx="193">
                  <c:v>10.41</c:v>
                </c:pt>
                <c:pt idx="194">
                  <c:v>6.34</c:v>
                </c:pt>
                <c:pt idx="195">
                  <c:v>13.1</c:v>
                </c:pt>
              </c:numCache>
            </c:numRef>
          </c:xVal>
          <c:yVal>
            <c:numRef>
              <c:f>'[1]FOSS Means'!$X$2:$X$197</c:f>
              <c:numCache>
                <c:formatCode>General</c:formatCode>
                <c:ptCount val="196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  <c:pt idx="6">
                  <c:v>1.5</c:v>
                </c:pt>
                <c:pt idx="7">
                  <c:v>1.5</c:v>
                </c:pt>
                <c:pt idx="8">
                  <c:v>1.5</c:v>
                </c:pt>
                <c:pt idx="9">
                  <c:v>1.5</c:v>
                </c:pt>
                <c:pt idx="10">
                  <c:v>1.5</c:v>
                </c:pt>
                <c:pt idx="11">
                  <c:v>1.5</c:v>
                </c:pt>
                <c:pt idx="12">
                  <c:v>1.5</c:v>
                </c:pt>
                <c:pt idx="13">
                  <c:v>1.5</c:v>
                </c:pt>
                <c:pt idx="14">
                  <c:v>1.5</c:v>
                </c:pt>
                <c:pt idx="15">
                  <c:v>1.5</c:v>
                </c:pt>
                <c:pt idx="16">
                  <c:v>1.5</c:v>
                </c:pt>
                <c:pt idx="17">
                  <c:v>1.5</c:v>
                </c:pt>
                <c:pt idx="18">
                  <c:v>1.5</c:v>
                </c:pt>
                <c:pt idx="19">
                  <c:v>1.5</c:v>
                </c:pt>
                <c:pt idx="20">
                  <c:v>1.5</c:v>
                </c:pt>
                <c:pt idx="21">
                  <c:v>1.5</c:v>
                </c:pt>
                <c:pt idx="22">
                  <c:v>1.5</c:v>
                </c:pt>
                <c:pt idx="23">
                  <c:v>1.5</c:v>
                </c:pt>
                <c:pt idx="24">
                  <c:v>1.5</c:v>
                </c:pt>
                <c:pt idx="25">
                  <c:v>1.5</c:v>
                </c:pt>
                <c:pt idx="26">
                  <c:v>1.5</c:v>
                </c:pt>
                <c:pt idx="27">
                  <c:v>1.5</c:v>
                </c:pt>
                <c:pt idx="28">
                  <c:v>1.5</c:v>
                </c:pt>
                <c:pt idx="29">
                  <c:v>1.5</c:v>
                </c:pt>
                <c:pt idx="30">
                  <c:v>1.5</c:v>
                </c:pt>
                <c:pt idx="31">
                  <c:v>1.5</c:v>
                </c:pt>
                <c:pt idx="32">
                  <c:v>1.5</c:v>
                </c:pt>
                <c:pt idx="33">
                  <c:v>1.5</c:v>
                </c:pt>
                <c:pt idx="34">
                  <c:v>1.5</c:v>
                </c:pt>
                <c:pt idx="35">
                  <c:v>1.5</c:v>
                </c:pt>
                <c:pt idx="36">
                  <c:v>1.5</c:v>
                </c:pt>
                <c:pt idx="37">
                  <c:v>1.5</c:v>
                </c:pt>
                <c:pt idx="38">
                  <c:v>1.5</c:v>
                </c:pt>
                <c:pt idx="39">
                  <c:v>1.5</c:v>
                </c:pt>
                <c:pt idx="40">
                  <c:v>1.5</c:v>
                </c:pt>
                <c:pt idx="41">
                  <c:v>1.5</c:v>
                </c:pt>
                <c:pt idx="42">
                  <c:v>1.5</c:v>
                </c:pt>
                <c:pt idx="43">
                  <c:v>1.5</c:v>
                </c:pt>
                <c:pt idx="44">
                  <c:v>1.5</c:v>
                </c:pt>
                <c:pt idx="45">
                  <c:v>1.5</c:v>
                </c:pt>
                <c:pt idx="46">
                  <c:v>1.5</c:v>
                </c:pt>
                <c:pt idx="47">
                  <c:v>1.5</c:v>
                </c:pt>
                <c:pt idx="48">
                  <c:v>1.5</c:v>
                </c:pt>
                <c:pt idx="49">
                  <c:v>1.5</c:v>
                </c:pt>
                <c:pt idx="50">
                  <c:v>1.5</c:v>
                </c:pt>
                <c:pt idx="51">
                  <c:v>1.5</c:v>
                </c:pt>
                <c:pt idx="52">
                  <c:v>1.5</c:v>
                </c:pt>
                <c:pt idx="53">
                  <c:v>1.5</c:v>
                </c:pt>
                <c:pt idx="54">
                  <c:v>1.5</c:v>
                </c:pt>
                <c:pt idx="55">
                  <c:v>1.5</c:v>
                </c:pt>
                <c:pt idx="56">
                  <c:v>1.5</c:v>
                </c:pt>
                <c:pt idx="57">
                  <c:v>1.5</c:v>
                </c:pt>
                <c:pt idx="58">
                  <c:v>1.5</c:v>
                </c:pt>
                <c:pt idx="59">
                  <c:v>1.5</c:v>
                </c:pt>
                <c:pt idx="60">
                  <c:v>1.5</c:v>
                </c:pt>
                <c:pt idx="61">
                  <c:v>1.5</c:v>
                </c:pt>
                <c:pt idx="62">
                  <c:v>1.5</c:v>
                </c:pt>
                <c:pt idx="63">
                  <c:v>1.5</c:v>
                </c:pt>
                <c:pt idx="64">
                  <c:v>1.5</c:v>
                </c:pt>
                <c:pt idx="65">
                  <c:v>1.5</c:v>
                </c:pt>
                <c:pt idx="66">
                  <c:v>1.5</c:v>
                </c:pt>
                <c:pt idx="67">
                  <c:v>1.5</c:v>
                </c:pt>
                <c:pt idx="68">
                  <c:v>1.5</c:v>
                </c:pt>
                <c:pt idx="69">
                  <c:v>1.5</c:v>
                </c:pt>
                <c:pt idx="70">
                  <c:v>1.5</c:v>
                </c:pt>
                <c:pt idx="71">
                  <c:v>1.5</c:v>
                </c:pt>
                <c:pt idx="72">
                  <c:v>1.5</c:v>
                </c:pt>
                <c:pt idx="73">
                  <c:v>1.5</c:v>
                </c:pt>
                <c:pt idx="74">
                  <c:v>1.5</c:v>
                </c:pt>
                <c:pt idx="75">
                  <c:v>1.5</c:v>
                </c:pt>
                <c:pt idx="76">
                  <c:v>1.5</c:v>
                </c:pt>
                <c:pt idx="77">
                  <c:v>1.5</c:v>
                </c:pt>
                <c:pt idx="78">
                  <c:v>1.5</c:v>
                </c:pt>
                <c:pt idx="79">
                  <c:v>1.5</c:v>
                </c:pt>
                <c:pt idx="80">
                  <c:v>1.5</c:v>
                </c:pt>
                <c:pt idx="81">
                  <c:v>1.5</c:v>
                </c:pt>
                <c:pt idx="82">
                  <c:v>1.5</c:v>
                </c:pt>
                <c:pt idx="83">
                  <c:v>1.5</c:v>
                </c:pt>
                <c:pt idx="84">
                  <c:v>1.5</c:v>
                </c:pt>
                <c:pt idx="85">
                  <c:v>1.5</c:v>
                </c:pt>
                <c:pt idx="86">
                  <c:v>1.5</c:v>
                </c:pt>
                <c:pt idx="87">
                  <c:v>1.5</c:v>
                </c:pt>
                <c:pt idx="88">
                  <c:v>1.5</c:v>
                </c:pt>
                <c:pt idx="89">
                  <c:v>1.5</c:v>
                </c:pt>
                <c:pt idx="90">
                  <c:v>1.5</c:v>
                </c:pt>
                <c:pt idx="91">
                  <c:v>1.5</c:v>
                </c:pt>
                <c:pt idx="92">
                  <c:v>1.5</c:v>
                </c:pt>
                <c:pt idx="93">
                  <c:v>1.5</c:v>
                </c:pt>
                <c:pt idx="94">
                  <c:v>1.5</c:v>
                </c:pt>
                <c:pt idx="95">
                  <c:v>1.5</c:v>
                </c:pt>
                <c:pt idx="96">
                  <c:v>1.5</c:v>
                </c:pt>
                <c:pt idx="97">
                  <c:v>1.5</c:v>
                </c:pt>
                <c:pt idx="98">
                  <c:v>1.5</c:v>
                </c:pt>
                <c:pt idx="99">
                  <c:v>1.5</c:v>
                </c:pt>
                <c:pt idx="100">
                  <c:v>1.5</c:v>
                </c:pt>
                <c:pt idx="101">
                  <c:v>1.5</c:v>
                </c:pt>
                <c:pt idx="102">
                  <c:v>1.5</c:v>
                </c:pt>
                <c:pt idx="103">
                  <c:v>1.5</c:v>
                </c:pt>
                <c:pt idx="104">
                  <c:v>1.5</c:v>
                </c:pt>
                <c:pt idx="105">
                  <c:v>1.5</c:v>
                </c:pt>
                <c:pt idx="106">
                  <c:v>1.5</c:v>
                </c:pt>
                <c:pt idx="107">
                  <c:v>1.5</c:v>
                </c:pt>
                <c:pt idx="108">
                  <c:v>1.5</c:v>
                </c:pt>
                <c:pt idx="109">
                  <c:v>1.5</c:v>
                </c:pt>
                <c:pt idx="110">
                  <c:v>1.5</c:v>
                </c:pt>
                <c:pt idx="111">
                  <c:v>1.5</c:v>
                </c:pt>
                <c:pt idx="112">
                  <c:v>1.5</c:v>
                </c:pt>
                <c:pt idx="113">
                  <c:v>1.5</c:v>
                </c:pt>
                <c:pt idx="114">
                  <c:v>1.5</c:v>
                </c:pt>
                <c:pt idx="115">
                  <c:v>1.5</c:v>
                </c:pt>
                <c:pt idx="116">
                  <c:v>1.5</c:v>
                </c:pt>
                <c:pt idx="117">
                  <c:v>1.5</c:v>
                </c:pt>
                <c:pt idx="118">
                  <c:v>1.5</c:v>
                </c:pt>
                <c:pt idx="119">
                  <c:v>1.5</c:v>
                </c:pt>
                <c:pt idx="120">
                  <c:v>1.5</c:v>
                </c:pt>
                <c:pt idx="121">
                  <c:v>1.5</c:v>
                </c:pt>
                <c:pt idx="122">
                  <c:v>1.5</c:v>
                </c:pt>
                <c:pt idx="123">
                  <c:v>1.5</c:v>
                </c:pt>
                <c:pt idx="124">
                  <c:v>1.5</c:v>
                </c:pt>
                <c:pt idx="125">
                  <c:v>1.5</c:v>
                </c:pt>
                <c:pt idx="126">
                  <c:v>1.5</c:v>
                </c:pt>
                <c:pt idx="127">
                  <c:v>1.5</c:v>
                </c:pt>
                <c:pt idx="128">
                  <c:v>1.5</c:v>
                </c:pt>
                <c:pt idx="129">
                  <c:v>1.5</c:v>
                </c:pt>
                <c:pt idx="130">
                  <c:v>1.5</c:v>
                </c:pt>
                <c:pt idx="131">
                  <c:v>1.5</c:v>
                </c:pt>
                <c:pt idx="132">
                  <c:v>1.5</c:v>
                </c:pt>
                <c:pt idx="133">
                  <c:v>1.5</c:v>
                </c:pt>
                <c:pt idx="134">
                  <c:v>1.5</c:v>
                </c:pt>
                <c:pt idx="135">
                  <c:v>1.5</c:v>
                </c:pt>
                <c:pt idx="136">
                  <c:v>1.5</c:v>
                </c:pt>
                <c:pt idx="137">
                  <c:v>1.5</c:v>
                </c:pt>
                <c:pt idx="138">
                  <c:v>1.5</c:v>
                </c:pt>
                <c:pt idx="139">
                  <c:v>1.5</c:v>
                </c:pt>
                <c:pt idx="140">
                  <c:v>1.5</c:v>
                </c:pt>
                <c:pt idx="141">
                  <c:v>1.5</c:v>
                </c:pt>
                <c:pt idx="142">
                  <c:v>1.5</c:v>
                </c:pt>
                <c:pt idx="143">
                  <c:v>1.5</c:v>
                </c:pt>
                <c:pt idx="144">
                  <c:v>1.5</c:v>
                </c:pt>
                <c:pt idx="146">
                  <c:v>1.5</c:v>
                </c:pt>
                <c:pt idx="147">
                  <c:v>1.5</c:v>
                </c:pt>
                <c:pt idx="148">
                  <c:v>1.5</c:v>
                </c:pt>
                <c:pt idx="149">
                  <c:v>1.5</c:v>
                </c:pt>
                <c:pt idx="150">
                  <c:v>1.5</c:v>
                </c:pt>
                <c:pt idx="151">
                  <c:v>1.5</c:v>
                </c:pt>
                <c:pt idx="152">
                  <c:v>1.5</c:v>
                </c:pt>
                <c:pt idx="153">
                  <c:v>1.5</c:v>
                </c:pt>
                <c:pt idx="154">
                  <c:v>1.5</c:v>
                </c:pt>
                <c:pt idx="155">
                  <c:v>1.5</c:v>
                </c:pt>
                <c:pt idx="156">
                  <c:v>1.5</c:v>
                </c:pt>
                <c:pt idx="157">
                  <c:v>1.5</c:v>
                </c:pt>
                <c:pt idx="158">
                  <c:v>1.5</c:v>
                </c:pt>
                <c:pt idx="159">
                  <c:v>1.5</c:v>
                </c:pt>
                <c:pt idx="160">
                  <c:v>1.5</c:v>
                </c:pt>
                <c:pt idx="161">
                  <c:v>1.5</c:v>
                </c:pt>
                <c:pt idx="162">
                  <c:v>1.5</c:v>
                </c:pt>
                <c:pt idx="163">
                  <c:v>1.5</c:v>
                </c:pt>
                <c:pt idx="164">
                  <c:v>1.5</c:v>
                </c:pt>
                <c:pt idx="165">
                  <c:v>1.5</c:v>
                </c:pt>
                <c:pt idx="166">
                  <c:v>1.5</c:v>
                </c:pt>
                <c:pt idx="167">
                  <c:v>1.5</c:v>
                </c:pt>
                <c:pt idx="168">
                  <c:v>1.5</c:v>
                </c:pt>
                <c:pt idx="169">
                  <c:v>1.5</c:v>
                </c:pt>
                <c:pt idx="170">
                  <c:v>1.5</c:v>
                </c:pt>
                <c:pt idx="171">
                  <c:v>1.5</c:v>
                </c:pt>
                <c:pt idx="172">
                  <c:v>1.5</c:v>
                </c:pt>
                <c:pt idx="173">
                  <c:v>1.5</c:v>
                </c:pt>
                <c:pt idx="174">
                  <c:v>1.5</c:v>
                </c:pt>
                <c:pt idx="175">
                  <c:v>1.5</c:v>
                </c:pt>
                <c:pt idx="176">
                  <c:v>1.5</c:v>
                </c:pt>
                <c:pt idx="177">
                  <c:v>1.5</c:v>
                </c:pt>
                <c:pt idx="178">
                  <c:v>1.5</c:v>
                </c:pt>
                <c:pt idx="179">
                  <c:v>1.5</c:v>
                </c:pt>
                <c:pt idx="180">
                  <c:v>1.5</c:v>
                </c:pt>
                <c:pt idx="181">
                  <c:v>1.5</c:v>
                </c:pt>
                <c:pt idx="182">
                  <c:v>1.5</c:v>
                </c:pt>
                <c:pt idx="183">
                  <c:v>1.5</c:v>
                </c:pt>
                <c:pt idx="184">
                  <c:v>1.5</c:v>
                </c:pt>
                <c:pt idx="185">
                  <c:v>1.5</c:v>
                </c:pt>
                <c:pt idx="186">
                  <c:v>1.5</c:v>
                </c:pt>
                <c:pt idx="187">
                  <c:v>1.5</c:v>
                </c:pt>
                <c:pt idx="188">
                  <c:v>1.5</c:v>
                </c:pt>
                <c:pt idx="189">
                  <c:v>1.5</c:v>
                </c:pt>
                <c:pt idx="190">
                  <c:v>1.5</c:v>
                </c:pt>
                <c:pt idx="191">
                  <c:v>1.5</c:v>
                </c:pt>
                <c:pt idx="192">
                  <c:v>1.5</c:v>
                </c:pt>
                <c:pt idx="193">
                  <c:v>1.5</c:v>
                </c:pt>
                <c:pt idx="194">
                  <c:v>1.5</c:v>
                </c:pt>
                <c:pt idx="195">
                  <c:v>1.5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8FB-4384-9B39-1DA76C58E9CF}"/>
            </c:ext>
          </c:extLst>
        </c:ser>
        <c:ser>
          <c:idx val="2"/>
          <c:order val="2"/>
          <c:tx>
            <c:v>Threshold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1.2622751424364628E-2"/>
                  <c:y val="-0.110077412330204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≤ </a:t>
                    </a:r>
                    <a:fld id="{02604849-59FA-46BE-9F85-459A6D15962C}" type="XVALUE">
                      <a:rPr lang="en-US"/>
                      <a:pPr>
                        <a:defRPr/>
                      </a:pPr>
                      <a:t>[X 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8817137187119891E-2"/>
                      <c:h val="9.504428303966218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8FB-4384-9B39-1DA76C58E9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15875" cap="flat" cmpd="sng" algn="ctr">
                      <a:solidFill>
                        <a:srgbClr val="FFC000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FOSS!$AI$217</c:f>
              <c:numCache>
                <c:formatCode>General</c:formatCode>
                <c:ptCount val="1"/>
                <c:pt idx="0">
                  <c:v>3</c:v>
                </c:pt>
              </c:numCache>
            </c:numRef>
          </c:xVal>
          <c:yVal>
            <c:numRef>
              <c:f>FOSS!$AJ$217</c:f>
              <c:numCache>
                <c:formatCode>General</c:formatCode>
                <c:ptCount val="1"/>
                <c:pt idx="0">
                  <c:v>1.5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8FB-4384-9B39-1DA76C58E9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0762776"/>
        <c:axId val="340762384"/>
      </c:scatterChart>
      <c:valAx>
        <c:axId val="340761600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ASM scores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761992"/>
        <c:crossesAt val="0"/>
        <c:crossBetween val="midCat"/>
      </c:valAx>
      <c:valAx>
        <c:axId val="340761992"/>
        <c:scaling>
          <c:orientation val="minMax"/>
          <c:max val="4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340761600"/>
        <c:crosses val="autoZero"/>
        <c:crossBetween val="midCat"/>
        <c:majorUnit val="1"/>
        <c:minorUnit val="1"/>
      </c:valAx>
      <c:valAx>
        <c:axId val="340762384"/>
        <c:scaling>
          <c:orientation val="minMax"/>
          <c:max val="2"/>
          <c:min val="1"/>
        </c:scaling>
        <c:delete val="0"/>
        <c:axPos val="r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762776"/>
        <c:crosses val="max"/>
        <c:crossBetween val="midCat"/>
      </c:valAx>
      <c:valAx>
        <c:axId val="340762776"/>
        <c:scaling>
          <c:logBase val="10"/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407623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8378396289504908"/>
          <c:y val="0.33105091556095029"/>
          <c:w val="0.13860097076906483"/>
          <c:h val="0.3424593336412293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n>
            <a:noFill/>
          </a:ln>
        </a:defRPr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0.15314</cdr:x>
      <cdr:y>0.2277</cdr:y>
    </cdr:from>
    <cdr:to>
      <cdr:x>0.15314</cdr:x>
      <cdr:y>0.72493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1A830FEA-ED88-425A-BB2D-3763B183F609}"/>
            </a:ext>
          </a:extLst>
        </cdr:cNvPr>
        <cdr:cNvCxnSpPr/>
      </cdr:nvCxnSpPr>
      <cdr:spPr>
        <a:xfrm xmlns:a="http://schemas.openxmlformats.org/drawingml/2006/main">
          <a:off x="990600" y="466725"/>
          <a:ext cx="0" cy="1019175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C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19-Nov-18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19-Nov-18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25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00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6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053" y="4869160"/>
            <a:ext cx="6501016" cy="1507239"/>
          </a:xfrm>
          <a:prstGeom prst="rect">
            <a:avLst/>
          </a:prstGeom>
        </p:spPr>
      </p:pic>
      <p:pic>
        <p:nvPicPr>
          <p:cNvPr id="7" name="Picture 6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#_ednref1"/><Relationship Id="rId2" Type="http://schemas.openxmlformats.org/officeDocument/2006/relationships/hyperlink" Target="#_edn1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30205" y="5874464"/>
            <a:ext cx="803779" cy="806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 descr="P:\Logos\c\cgiar\cgiar_Log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7210" y="5880944"/>
            <a:ext cx="669409" cy="79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Is my milk safe? Quality and safety of the milk consumed in low-income households in Nairobi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76300" y="1316293"/>
            <a:ext cx="7620000" cy="839787"/>
          </a:xfrm>
        </p:spPr>
        <p:txBody>
          <a:bodyPr/>
          <a:lstStyle/>
          <a:p>
            <a:r>
              <a:rPr lang="en-US" dirty="0"/>
              <a:t>Silvia Alonso, Hannah Varnell, Rachel Keefe, Martin Wainaina, Kristina Roesel and Delia Grace</a:t>
            </a:r>
          </a:p>
          <a:p>
            <a:endParaRPr lang="en-US" b="1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0" y="2028566"/>
            <a:ext cx="9144000" cy="985838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The 15th International Symposium on Veterinary Epidemiology and Economics</a:t>
            </a:r>
          </a:p>
          <a:p>
            <a:r>
              <a:rPr lang="en-US" dirty="0"/>
              <a:t>Chiang Mai, Thailand</a:t>
            </a:r>
          </a:p>
          <a:p>
            <a:r>
              <a:rPr lang="en-US" dirty="0"/>
              <a:t>13 November 2018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2951" y="3611219"/>
            <a:ext cx="9111049" cy="2124376"/>
            <a:chOff x="0" y="3590624"/>
            <a:chExt cx="9111049" cy="2124376"/>
          </a:xfrm>
        </p:grpSpPr>
        <p:pic>
          <p:nvPicPr>
            <p:cNvPr id="2050" name="Picture 2" descr="C:\Users\zsewunet\Downloads\4189986967_eb3e1b1848_b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386774" y="3590624"/>
              <a:ext cx="3724275" cy="2116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04178"/>
              <a:ext cx="2147215" cy="2110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135" y="3641393"/>
            <a:ext cx="3052711" cy="208596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A496E-86E2-41C6-BD4A-A8A140DFA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Milk composition: informal and formal markets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BC7988-4455-42BD-9CCB-0D14FF00C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899" y="1930400"/>
            <a:ext cx="8327101" cy="4013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3E70AD-0530-42A0-9519-282CB0EEC9D6}"/>
              </a:ext>
            </a:extLst>
          </p:cNvPr>
          <p:cNvSpPr txBox="1"/>
          <p:nvPr/>
        </p:nvSpPr>
        <p:spPr bwMode="auto">
          <a:xfrm>
            <a:off x="3352800" y="6386503"/>
            <a:ext cx="5638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200" dirty="0"/>
              <a:t>Alonso et al. 2018. Beyond food safety: Socioeconomic effects of training informal dairy vendors in Kenya. </a:t>
            </a:r>
            <a:r>
              <a:rPr lang="en-US" sz="1200" i="1" dirty="0"/>
              <a:t>Global Food Security </a:t>
            </a:r>
            <a:r>
              <a:rPr lang="en-US" sz="1200" dirty="0"/>
              <a:t>18: 86–92.</a:t>
            </a:r>
          </a:p>
        </p:txBody>
      </p:sp>
    </p:spTree>
    <p:extLst>
      <p:ext uri="{BB962C8B-B14F-4D97-AF65-F5344CB8AC3E}">
        <p14:creationId xmlns:p14="http://schemas.microsoft.com/office/powerpoint/2010/main" val="1926017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F9DA5-D05F-4EC0-9DFB-2FBC6BCF1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862E0-E6C1-4EA0-92FC-B6F791AD42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229600" cy="45720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Limited pathogen contamination of milk – but health risk not quantified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Boiling still an effective risk mitigation practice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Need for East Africa milk composition standards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Alternative strategies beyond pasteurization could protect consumers and preserve nutritional benefits for vulnerable groups</a:t>
            </a:r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C56149-E9F2-496A-87B6-A914870568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0438" y="4498172"/>
            <a:ext cx="4259300" cy="2286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E4C4B6E-E07C-43E1-8C0F-A3BCFD1B98CC}"/>
              </a:ext>
            </a:extLst>
          </p:cNvPr>
          <p:cNvSpPr/>
          <p:nvPr/>
        </p:nvSpPr>
        <p:spPr>
          <a:xfrm>
            <a:off x="238762" y="5029200"/>
            <a:ext cx="43332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Check out our </a:t>
            </a:r>
            <a:r>
              <a:rPr lang="en-US" sz="2400" b="1" dirty="0" err="1">
                <a:solidFill>
                  <a:srgbClr val="FF0000"/>
                </a:solidFill>
              </a:rPr>
              <a:t>MoreMilk</a:t>
            </a:r>
            <a:r>
              <a:rPr lang="en-US" sz="2400" b="1" dirty="0">
                <a:solidFill>
                  <a:srgbClr val="FF0000"/>
                </a:solidFill>
              </a:rPr>
              <a:t> project</a:t>
            </a:r>
          </a:p>
          <a:p>
            <a:r>
              <a:rPr lang="en-US" sz="2400" dirty="0">
                <a:solidFill>
                  <a:srgbClr val="FF0000"/>
                </a:solidFill>
              </a:rPr>
              <a:t>https://www.ilri.org/node/53709</a:t>
            </a:r>
          </a:p>
        </p:txBody>
      </p:sp>
    </p:spTree>
    <p:extLst>
      <p:ext uri="{BB962C8B-B14F-4D97-AF65-F5344CB8AC3E}">
        <p14:creationId xmlns:p14="http://schemas.microsoft.com/office/powerpoint/2010/main" val="936696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E202C-5090-46FF-817E-91C4DB04D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dairy sector…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406E4E-1FD1-4D47-9A0C-CAE165561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61768"/>
            <a:ext cx="5774318" cy="29054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ADA9BB3-A86A-429E-8814-AF0B092C2E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220" y="3429000"/>
            <a:ext cx="6209102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24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2EA68-D531-4A7E-812F-1C6AED930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dairy sector… in Kenya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8C9098-4E0E-4E68-B731-A320FD3DD8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2781300"/>
            <a:ext cx="5130800" cy="3848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820985-D363-4534-8319-E9DF234B45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90" y="1371600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530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6233706" y="4787823"/>
            <a:ext cx="2376894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474447" y="4787823"/>
            <a:ext cx="2195106" cy="153870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74047" y="1676400"/>
            <a:ext cx="4831353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dairy sector in Kenya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67200"/>
            <a:ext cx="3138894" cy="20593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 bwMode="auto">
          <a:xfrm>
            <a:off x="1333500" y="1201278"/>
            <a:ext cx="2590800" cy="46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000" dirty="0">
                <a:solidFill>
                  <a:sysClr val="windowText" lastClr="000000"/>
                </a:solidFill>
              </a:rPr>
              <a:t>4.3 million dairy cattle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2590800" y="1971225"/>
            <a:ext cx="2590800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000" dirty="0">
                <a:solidFill>
                  <a:sysClr val="windowText" lastClr="000000"/>
                </a:solidFill>
              </a:rPr>
              <a:t>80% smallholders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274047" y="1798102"/>
            <a:ext cx="2590800" cy="913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000" dirty="0">
                <a:solidFill>
                  <a:sysClr val="windowText" lastClr="000000"/>
                </a:solidFill>
              </a:rPr>
              <a:t>20% large farms/cooperatives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4574059" y="2937602"/>
            <a:ext cx="2362200" cy="46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000" dirty="0">
                <a:solidFill>
                  <a:sysClr val="windowText" lastClr="000000"/>
                </a:solidFill>
              </a:rPr>
              <a:t>3.5 billion </a:t>
            </a:r>
            <a:r>
              <a:rPr lang="en-US" sz="2000" dirty="0" err="1">
                <a:solidFill>
                  <a:sysClr val="windowText" lastClr="000000"/>
                </a:solidFill>
              </a:rPr>
              <a:t>litres</a:t>
            </a:r>
            <a:r>
              <a:rPr lang="en-US" sz="2000" dirty="0">
                <a:solidFill>
                  <a:sysClr val="windowText" lastClr="000000"/>
                </a:solidFill>
              </a:rPr>
              <a:t> milk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3657600" y="3811330"/>
            <a:ext cx="1676400" cy="913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000" dirty="0">
                <a:solidFill>
                  <a:sysClr val="windowText" lastClr="000000"/>
                </a:solidFill>
              </a:rPr>
              <a:t>75% informal markets</a:t>
            </a:r>
          </a:p>
        </p:txBody>
      </p:sp>
      <p:sp>
        <p:nvSpPr>
          <p:cNvPr id="16" name="TextBox 15"/>
          <p:cNvSpPr txBox="1"/>
          <p:nvPr/>
        </p:nvSpPr>
        <p:spPr bwMode="auto">
          <a:xfrm>
            <a:off x="6400800" y="3811330"/>
            <a:ext cx="1676400" cy="913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000" dirty="0">
                <a:solidFill>
                  <a:sysClr val="windowText" lastClr="000000"/>
                </a:solidFill>
              </a:rPr>
              <a:t>25% formal markets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3474447" y="4908119"/>
            <a:ext cx="2195106" cy="913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000" b="1" dirty="0"/>
              <a:t>Low-income</a:t>
            </a:r>
            <a:r>
              <a:rPr lang="en-US" sz="2000" dirty="0"/>
              <a:t> (rural/peri-urban)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6005106" y="4787823"/>
            <a:ext cx="268169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000" b="1" dirty="0"/>
              <a:t>Middle and upper</a:t>
            </a:r>
            <a:r>
              <a:rPr lang="en-US" sz="2000" dirty="0"/>
              <a:t> classes (urban/</a:t>
            </a:r>
            <a:r>
              <a:rPr lang="en-US" sz="2000" dirty="0" err="1"/>
              <a:t>peri</a:t>
            </a:r>
            <a:r>
              <a:rPr lang="en-US" sz="2000" dirty="0"/>
              <a:t>-urban)</a:t>
            </a:r>
          </a:p>
        </p:txBody>
      </p:sp>
      <p:cxnSp>
        <p:nvCxnSpPr>
          <p:cNvPr id="21" name="Straight Connector 20"/>
          <p:cNvCxnSpPr>
            <a:stCxn id="13" idx="2"/>
          </p:cNvCxnSpPr>
          <p:nvPr/>
        </p:nvCxnSpPr>
        <p:spPr>
          <a:xfrm flipH="1">
            <a:off x="2689723" y="2819400"/>
            <a:ext cx="1" cy="36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4" idx="1"/>
          </p:cNvCxnSpPr>
          <p:nvPr/>
        </p:nvCxnSpPr>
        <p:spPr>
          <a:xfrm flipV="1">
            <a:off x="2689723" y="3171512"/>
            <a:ext cx="1884336" cy="17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343400" y="3581400"/>
            <a:ext cx="289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343400" y="35814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7239000" y="35814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4" idx="2"/>
          </p:cNvCxnSpPr>
          <p:nvPr/>
        </p:nvCxnSpPr>
        <p:spPr>
          <a:xfrm>
            <a:off x="5755159" y="3405422"/>
            <a:ext cx="0" cy="1759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536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Informal dairy markets in Kenya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590800" y="1319980"/>
            <a:ext cx="5943600" cy="45720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An ‘inconvenient truth’ for regulators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Un-regulated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No taxes paid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Food safety concerns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But an important contributor to society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Nutrition of poorest families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Livelihoods of many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endParaRPr lang="en-US" sz="2000" i="1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EA31FDD0-225B-4605-BF87-128BC98F1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85" y="1307690"/>
            <a:ext cx="2383115" cy="4572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966D2B-F629-44BF-8F64-DE59BFD3B8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267" t="16617" r="40000" b="44352"/>
          <a:stretch/>
        </p:blipFill>
        <p:spPr>
          <a:xfrm>
            <a:off x="5394244" y="4876800"/>
            <a:ext cx="3657600" cy="1836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62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780DCB-4C6F-48E5-9EF4-AE3FD89C25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A10C0F-D080-4BD1-9DA2-3612911DFF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451"/>
            <a:ext cx="9144000" cy="599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399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21792-0B1E-41DF-A5F7-73D7F77B2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 and methods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D2905B-E499-4615-9DD4-B3D9780C19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58" y="1133168"/>
            <a:ext cx="8529484" cy="568100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18864-A4B8-40F2-9024-097D1EA862B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48200" y="1371600"/>
            <a:ext cx="4038600" cy="3886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>
                <a:solidFill>
                  <a:schemeClr val="bg1"/>
                </a:solidFill>
              </a:rPr>
              <a:t>100 ml milk samples from low-income households </a:t>
            </a:r>
          </a:p>
          <a:p>
            <a:pPr>
              <a:lnSpc>
                <a:spcPct val="100000"/>
              </a:lnSpc>
            </a:pPr>
            <a:endParaRPr lang="en-US" sz="28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800" dirty="0">
                <a:solidFill>
                  <a:schemeClr val="bg1"/>
                </a:solidFill>
              </a:rPr>
              <a:t>Laboratory analysis: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Microbiology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Aflatoxin M1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Milk composition</a:t>
            </a:r>
          </a:p>
        </p:txBody>
      </p:sp>
    </p:spTree>
    <p:extLst>
      <p:ext uri="{BB962C8B-B14F-4D97-AF65-F5344CB8AC3E}">
        <p14:creationId xmlns:p14="http://schemas.microsoft.com/office/powerpoint/2010/main" val="2456871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645F6-5308-47FB-8B48-F3C387C8F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microbiology and aflatoxin M1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A86CD71-CD37-4BFE-9D69-B852E6840786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583824078"/>
              </p:ext>
            </p:extLst>
          </p:nvPr>
        </p:nvGraphicFramePr>
        <p:xfrm>
          <a:off x="228600" y="4419600"/>
          <a:ext cx="6477000" cy="1854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58585091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697610585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189190864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1379745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median (</a:t>
                      </a:r>
                      <a:r>
                        <a:rPr lang="en-US" sz="1600" dirty="0" err="1"/>
                        <a:t>cfu</a:t>
                      </a:r>
                      <a:r>
                        <a:rPr lang="en-US" sz="1600" dirty="0"/>
                        <a:t>/ml)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% meet EAS*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1014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Total plate count (TPC)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4790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boiled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0.065M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85%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537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Enterobacteriaceae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845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boiled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0.003M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1945306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CC01D62-7E58-4968-AF71-8C6E4D04878D}"/>
              </a:ext>
            </a:extLst>
          </p:cNvPr>
          <p:cNvSpPr txBox="1"/>
          <p:nvPr/>
        </p:nvSpPr>
        <p:spPr bwMode="auto">
          <a:xfrm>
            <a:off x="4343400" y="6117292"/>
            <a:ext cx="2895600" cy="43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1000" dirty="0"/>
              <a:t>* East African Standards; -- not applicable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7DDEC7A-0206-43AC-9A35-CD1D760FF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302161"/>
              </p:ext>
            </p:extLst>
          </p:nvPr>
        </p:nvGraphicFramePr>
        <p:xfrm>
          <a:off x="3048000" y="1265998"/>
          <a:ext cx="5715000" cy="245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70490082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487033732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1960009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n. samples (N=121)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9522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/>
                        <a:t>Salmonella</a:t>
                      </a:r>
                      <a:r>
                        <a:rPr lang="en-US" sz="1600" dirty="0"/>
                        <a:t> spp.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5629274"/>
                  </a:ext>
                </a:extLst>
              </a:tr>
              <a:tr h="24892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boiled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798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/>
                        <a:t>L. monocytogenes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21009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boiled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453198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sz="1600" dirty="0"/>
                        <a:t>Coagulase positive </a:t>
                      </a:r>
                      <a:r>
                        <a:rPr lang="en-US" sz="1600" i="1" dirty="0"/>
                        <a:t>Staphylococcus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30820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boiled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2038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78A9D3C-C5D8-40CC-8CF2-389608C5C7F6}"/>
              </a:ext>
            </a:extLst>
          </p:cNvPr>
          <p:cNvSpPr txBox="1"/>
          <p:nvPr/>
        </p:nvSpPr>
        <p:spPr bwMode="auto">
          <a:xfrm>
            <a:off x="1600200" y="3773914"/>
            <a:ext cx="7162800" cy="454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1600" dirty="0"/>
              <a:t>82% samples - Aflatoxin M1 levels ABOVE EAC standards (</a:t>
            </a:r>
            <a:r>
              <a:rPr lang="en-US" sz="1600" dirty="0">
                <a:ea typeface="Calibri" panose="020F0502020204030204" pitchFamily="34" charset="0"/>
                <a:cs typeface="Calibri" panose="020F0502020204030204" pitchFamily="34" charset="0"/>
              </a:rPr>
              <a:t>50.00 </a:t>
            </a:r>
            <a:r>
              <a:rPr lang="en-US" sz="1600" dirty="0" err="1">
                <a:ea typeface="Calibri" panose="020F0502020204030204" pitchFamily="34" charset="0"/>
                <a:cs typeface="Calibri" panose="020F0502020204030204" pitchFamily="34" charset="0"/>
              </a:rPr>
              <a:t>pg</a:t>
            </a:r>
            <a:r>
              <a:rPr lang="en-US" sz="1600" dirty="0">
                <a:ea typeface="Calibri" panose="020F0502020204030204" pitchFamily="34" charset="0"/>
                <a:cs typeface="Calibri" panose="020F0502020204030204" pitchFamily="34" charset="0"/>
              </a:rPr>
              <a:t>/ml or 0.05µg/kg)</a:t>
            </a:r>
            <a:endParaRPr lang="en-US" sz="16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B533DB2-1023-49FD-95C4-300EE630BBF1}"/>
              </a:ext>
            </a:extLst>
          </p:cNvPr>
          <p:cNvSpPr txBox="1">
            <a:spLocks/>
          </p:cNvSpPr>
          <p:nvPr/>
        </p:nvSpPr>
        <p:spPr>
          <a:xfrm>
            <a:off x="152400" y="1493083"/>
            <a:ext cx="2895600" cy="160020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i="1" dirty="0"/>
              <a:t>70% purchased on the day</a:t>
            </a:r>
          </a:p>
          <a:p>
            <a:pPr>
              <a:lnSpc>
                <a:spcPct val="100000"/>
              </a:lnSpc>
            </a:pPr>
            <a:r>
              <a:rPr lang="en-US" sz="1600" i="1" dirty="0"/>
              <a:t>50% boiled milk right after purchase</a:t>
            </a:r>
          </a:p>
          <a:p>
            <a:pPr>
              <a:lnSpc>
                <a:spcPct val="100000"/>
              </a:lnSpc>
            </a:pPr>
            <a:r>
              <a:rPr lang="en-US" sz="1600" i="1" dirty="0"/>
              <a:t>7% had a fridge</a:t>
            </a:r>
          </a:p>
          <a:p>
            <a:pPr>
              <a:lnSpc>
                <a:spcPct val="100000"/>
              </a:lnSpc>
            </a:pPr>
            <a:r>
              <a:rPr lang="en-US" sz="1600" i="1" dirty="0"/>
              <a:t>80% kept it in plastic containers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B90D86F-6AC0-42BB-BCC5-843E90A8CB8A}"/>
              </a:ext>
            </a:extLst>
          </p:cNvPr>
          <p:cNvSpPr/>
          <p:nvPr/>
        </p:nvSpPr>
        <p:spPr>
          <a:xfrm>
            <a:off x="228600" y="5160246"/>
            <a:ext cx="6477000" cy="3728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A6EF330-6774-4B28-B715-8CEB8E5FAAAB}"/>
              </a:ext>
            </a:extLst>
          </p:cNvPr>
          <p:cNvSpPr/>
          <p:nvPr/>
        </p:nvSpPr>
        <p:spPr>
          <a:xfrm>
            <a:off x="228600" y="5875542"/>
            <a:ext cx="6477000" cy="3728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4564FC8-6ED5-4C79-B83A-1B639B80555E}"/>
              </a:ext>
            </a:extLst>
          </p:cNvPr>
          <p:cNvSpPr/>
          <p:nvPr/>
        </p:nvSpPr>
        <p:spPr>
          <a:xfrm>
            <a:off x="3048000" y="1993279"/>
            <a:ext cx="5715000" cy="3728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D0A4C9-F3EE-4DFD-A6DD-8644E422FAF4}"/>
              </a:ext>
            </a:extLst>
          </p:cNvPr>
          <p:cNvSpPr/>
          <p:nvPr/>
        </p:nvSpPr>
        <p:spPr>
          <a:xfrm>
            <a:off x="3048000" y="2686664"/>
            <a:ext cx="5715000" cy="3728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5482DA-24F7-4EE3-B0AD-E916AF860168}"/>
              </a:ext>
            </a:extLst>
          </p:cNvPr>
          <p:cNvSpPr/>
          <p:nvPr/>
        </p:nvSpPr>
        <p:spPr>
          <a:xfrm>
            <a:off x="3048000" y="3352800"/>
            <a:ext cx="5715000" cy="3728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740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3" grpId="0" animBg="1"/>
      <p:bldP spid="3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6587F-BFD0-4B9E-B314-BF485FFF5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milk composition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45AB0DC-9608-474D-BDB3-3E51928F55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040188"/>
              </p:ext>
            </p:extLst>
          </p:nvPr>
        </p:nvGraphicFramePr>
        <p:xfrm>
          <a:off x="609600" y="1431822"/>
          <a:ext cx="6553201" cy="3447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8068">
                  <a:extLst>
                    <a:ext uri="{9D8B030D-6E8A-4147-A177-3AD203B41FA5}">
                      <a16:colId xmlns:a16="http://schemas.microsoft.com/office/drawing/2014/main" val="3288347242"/>
                    </a:ext>
                  </a:extLst>
                </a:gridCol>
                <a:gridCol w="1738068">
                  <a:extLst>
                    <a:ext uri="{9D8B030D-6E8A-4147-A177-3AD203B41FA5}">
                      <a16:colId xmlns:a16="http://schemas.microsoft.com/office/drawing/2014/main" val="3053982230"/>
                    </a:ext>
                  </a:extLst>
                </a:gridCol>
                <a:gridCol w="1460067">
                  <a:extLst>
                    <a:ext uri="{9D8B030D-6E8A-4147-A177-3AD203B41FA5}">
                      <a16:colId xmlns:a16="http://schemas.microsoft.com/office/drawing/2014/main" val="55508685"/>
                    </a:ext>
                  </a:extLst>
                </a:gridCol>
                <a:gridCol w="1460067">
                  <a:extLst>
                    <a:ext uri="{9D8B030D-6E8A-4147-A177-3AD203B41FA5}">
                      <a16:colId xmlns:a16="http://schemas.microsoft.com/office/drawing/2014/main" val="2844586796"/>
                    </a:ext>
                  </a:extLst>
                </a:gridCol>
                <a:gridCol w="156931">
                  <a:extLst>
                    <a:ext uri="{9D8B030D-6E8A-4147-A177-3AD203B41FA5}">
                      <a16:colId xmlns:a16="http://schemas.microsoft.com/office/drawing/2014/main" val="979379424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Milk Source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25238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Mean value (± SD)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Quality Standard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% Informal Milk Compliant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124383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Fat (%)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3.62 ± 1.74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≥ 3.25</a:t>
                      </a:r>
                      <a:r>
                        <a:rPr lang="en-US" sz="1600" baseline="30000">
                          <a:effectLst/>
                        </a:rPr>
                        <a:t>¥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555978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Protein (%)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3.08 ± 0.62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≥ 3.3</a:t>
                      </a:r>
                      <a:r>
                        <a:rPr lang="en-US" sz="1600" baseline="30000">
                          <a:effectLst/>
                        </a:rPr>
                        <a:t>§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632565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SNF (%)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8.35 ± 1.44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≥ 8.5</a:t>
                      </a:r>
                      <a:r>
                        <a:rPr lang="en-US" sz="1600" baseline="30000">
                          <a:effectLst/>
                        </a:rPr>
                        <a:t>¥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6541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Lactose (%)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4.62 ± 0.68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≤ 4.7</a:t>
                      </a:r>
                      <a:r>
                        <a:rPr lang="en-US" sz="1600" baseline="30000">
                          <a:effectLst/>
                        </a:rPr>
                        <a:t>§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049566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Casein (%)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2.28 ± 0.46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≥ 2.57</a:t>
                      </a:r>
                      <a:r>
                        <a:rPr lang="en-US" sz="1600" baseline="30000">
                          <a:effectLst/>
                        </a:rPr>
                        <a:t>§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125611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Acidity (pH)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5.41 ± 1.93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&lt; 6.9</a:t>
                      </a:r>
                      <a:r>
                        <a:rPr lang="en-US" sz="1600" baseline="30000">
                          <a:effectLst/>
                        </a:rPr>
                        <a:t>¥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90%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522252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Lactic Acid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0.12 ± 0.04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≤ 0.17</a:t>
                      </a:r>
                      <a:r>
                        <a:rPr lang="en-US" sz="1600" baseline="30000">
                          <a:effectLst/>
                        </a:rPr>
                        <a:t>¥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93%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315348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Density (g/ml)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1.021 ± 0.007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1.028 – 1.036</a:t>
                      </a:r>
                      <a:r>
                        <a:rPr lang="en-US" sz="1600" baseline="30000">
                          <a:effectLst/>
                        </a:rPr>
                        <a:t>¥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99364198"/>
                  </a:ext>
                </a:extLst>
              </a:tr>
              <a:tr h="932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125946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ASM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24.40 ± 59.30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≤ 3.0</a:t>
                      </a:r>
                      <a:r>
                        <a:rPr lang="en-US" sz="1600" b="1" baseline="30000" dirty="0">
                          <a:effectLst/>
                        </a:rPr>
                        <a:t>*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0%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24151990"/>
                  </a:ext>
                </a:extLst>
              </a:tr>
            </a:tbl>
          </a:graphicData>
        </a:graphic>
      </p:graphicFrame>
      <p:sp>
        <p:nvSpPr>
          <p:cNvPr id="10" name="Rectangle 4">
            <a:hlinkClick r:id="rId2"/>
            <a:extLst>
              <a:ext uri="{FF2B5EF4-FFF2-40B4-BE49-F238E27FC236}">
                <a16:creationId xmlns:a16="http://schemas.microsoft.com/office/drawing/2014/main" id="{FAC29E84-C5B5-41B2-B787-31CEFD0DD9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4354054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37F25078-03A7-4597-BD14-41C8D4199D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697" y="4926217"/>
            <a:ext cx="598433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30000" dirty="0">
                <a:ln>
                  <a:noFill/>
                </a:ln>
                <a:solidFill>
                  <a:srgbClr val="595959"/>
                </a:solidFill>
                <a:effectLst/>
                <a:ea typeface="SimSun" panose="02010600030101010101" pitchFamily="2" charset="-122"/>
                <a:cs typeface="Calibri" panose="020F0502020204030204" pitchFamily="34" charset="0"/>
                <a:hlinkClick r:id="rId3"/>
              </a:rPr>
              <a:t>[</a:t>
            </a:r>
            <a:r>
              <a:rPr kumimoji="0" lang="en-US" altLang="en-US" sz="1100" b="0" i="0" u="none" strike="noStrike" cap="none" normalizeH="0" baseline="30000" dirty="0" err="1" bmk="">
                <a:ln>
                  <a:noFill/>
                </a:ln>
                <a:solidFill>
                  <a:srgbClr val="595959"/>
                </a:solidFill>
                <a:effectLst/>
                <a:ea typeface="SimSun" panose="02010600030101010101" pitchFamily="2" charset="-122"/>
                <a:cs typeface="Calibri" panose="020F0502020204030204" pitchFamily="34" charset="0"/>
                <a:hlinkClick r:id="rId3"/>
              </a:rPr>
              <a:t>i</a:t>
            </a:r>
            <a:r>
              <a:rPr kumimoji="0" lang="en-US" altLang="en-US" sz="1100" b="0" i="0" u="none" strike="noStrike" cap="none" normalizeH="0" baseline="30000" dirty="0" bmk="">
                <a:ln>
                  <a:noFill/>
                </a:ln>
                <a:solidFill>
                  <a:srgbClr val="595959"/>
                </a:solidFill>
                <a:effectLst/>
                <a:ea typeface="SimSun" panose="02010600030101010101" pitchFamily="2" charset="-122"/>
                <a:cs typeface="Calibri" panose="020F0502020204030204" pitchFamily="34" charset="0"/>
                <a:hlinkClick r:id="rId3"/>
              </a:rPr>
              <a:t>]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ea typeface="SimSun" panose="02010600030101010101" pitchFamily="2" charset="-122"/>
                <a:cs typeface="Calibri" panose="020F0502020204030204" pitchFamily="34" charset="0"/>
              </a:rPr>
              <a:t> FOSS. (May 2014). Abnormal spectrum screening (ASM). A White Paper from FOSS,P/N 1026513(2).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E94E926-6BDE-4EBF-93E1-EFFF5F36772A}"/>
              </a:ext>
            </a:extLst>
          </p:cNvPr>
          <p:cNvSpPr/>
          <p:nvPr/>
        </p:nvSpPr>
        <p:spPr>
          <a:xfrm>
            <a:off x="467039" y="3552513"/>
            <a:ext cx="6901869" cy="5334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CE75E78-A060-4FD1-B166-5FF0CA65D927}"/>
              </a:ext>
            </a:extLst>
          </p:cNvPr>
          <p:cNvSpPr/>
          <p:nvPr/>
        </p:nvSpPr>
        <p:spPr>
          <a:xfrm>
            <a:off x="467038" y="4128445"/>
            <a:ext cx="6901869" cy="26165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D1FEF3AD-8E0C-4068-8CA5-41B6B8E30F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4693819"/>
              </p:ext>
            </p:extLst>
          </p:nvPr>
        </p:nvGraphicFramePr>
        <p:xfrm>
          <a:off x="2862928" y="5181600"/>
          <a:ext cx="5794375" cy="1764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6743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Graphic spid="15" grpId="0">
        <p:bldAsOne/>
      </p:bldGraphic>
    </p:bldLst>
  </p:timing>
</p:sld>
</file>

<file path=ppt/theme/theme1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236A44D6-8FE9-4C04-8D28-022DF8BEA92F}" vid="{3D1D9F68-6144-4786-B008-A3A4214412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arquee">
    <a:dk1>
      <a:srgbClr val="000000"/>
    </a:dk1>
    <a:lt1>
      <a:sysClr val="window" lastClr="FFFFFF"/>
    </a:lt1>
    <a:dk2>
      <a:srgbClr val="5E5E5E"/>
    </a:dk2>
    <a:lt2>
      <a:srgbClr val="DDDDDD"/>
    </a:lt2>
    <a:accent1>
      <a:srgbClr val="418AB3"/>
    </a:accent1>
    <a:accent2>
      <a:srgbClr val="A6B727"/>
    </a:accent2>
    <a:accent3>
      <a:srgbClr val="F69200"/>
    </a:accent3>
    <a:accent4>
      <a:srgbClr val="838383"/>
    </a:accent4>
    <a:accent5>
      <a:srgbClr val="FEC306"/>
    </a:accent5>
    <a:accent6>
      <a:srgbClr val="DF5327"/>
    </a:accent6>
    <a:hlink>
      <a:srgbClr val="F59E00"/>
    </a:hlink>
    <a:folHlink>
      <a:srgbClr val="B2B2B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ILRI_Powerpoint_template_Mar2016</Template>
  <TotalTime>0</TotalTime>
  <Words>495</Words>
  <Application>Microsoft Office PowerPoint</Application>
  <PresentationFormat>On-screen Show (4:3)</PresentationFormat>
  <Paragraphs>138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SimSun</vt:lpstr>
      <vt:lpstr>Arial</vt:lpstr>
      <vt:lpstr>Calibri</vt:lpstr>
      <vt:lpstr>Times New Roman</vt:lpstr>
      <vt:lpstr>Verdana</vt:lpstr>
      <vt:lpstr>Wingdings</vt:lpstr>
      <vt:lpstr>ilri_powerpoint_template_Feb2013</vt:lpstr>
      <vt:lpstr>PowerPoint Presentation</vt:lpstr>
      <vt:lpstr>The dairy sector…</vt:lpstr>
      <vt:lpstr>The dairy sector… in Kenya</vt:lpstr>
      <vt:lpstr>The dairy sector in Kenya</vt:lpstr>
      <vt:lpstr>Informal dairy markets in Kenya</vt:lpstr>
      <vt:lpstr>PowerPoint Presentation</vt:lpstr>
      <vt:lpstr>Materials and methods</vt:lpstr>
      <vt:lpstr>Results: microbiology and aflatoxin M1</vt:lpstr>
      <vt:lpstr>Results: milk composition</vt:lpstr>
      <vt:lpstr>Milk composition: informal and formal markets</vt:lpstr>
      <vt:lpstr>Main 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2018-11-19T12:05:44Z</dcterms:created>
  <dcterms:modified xsi:type="dcterms:W3CDTF">2018-11-19T12:05:53Z</dcterms:modified>
</cp:coreProperties>
</file>