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58" r:id="rId1"/>
  </p:sldMasterIdLst>
  <p:notesMasterIdLst>
    <p:notesMasterId r:id="rId14"/>
  </p:notesMasterIdLst>
  <p:handoutMasterIdLst>
    <p:handoutMasterId r:id="rId15"/>
  </p:handoutMasterIdLst>
  <p:sldIdLst>
    <p:sldId id="698" r:id="rId2"/>
    <p:sldId id="708" r:id="rId3"/>
    <p:sldId id="724" r:id="rId4"/>
    <p:sldId id="725" r:id="rId5"/>
    <p:sldId id="717" r:id="rId6"/>
    <p:sldId id="699" r:id="rId7"/>
    <p:sldId id="720" r:id="rId8"/>
    <p:sldId id="721" r:id="rId9"/>
    <p:sldId id="722" r:id="rId10"/>
    <p:sldId id="723" r:id="rId11"/>
    <p:sldId id="715" r:id="rId12"/>
    <p:sldId id="688" r:id="rId13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hor" initials="A" lastIdx="0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92"/>
    <p:restoredTop sz="96327"/>
  </p:normalViewPr>
  <p:slideViewPr>
    <p:cSldViewPr snapToGrid="0" snapToObjects="1">
      <p:cViewPr varScale="1">
        <p:scale>
          <a:sx n="146" d="100"/>
          <a:sy n="146" d="100"/>
        </p:scale>
        <p:origin x="882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5F9D455-E20F-1143-865E-3F66D2B04C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A70D17-C1D5-8045-850C-F66CD3D70A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04347779-37AA-D947-AAF6-7E9E7DB5D0DE}" type="datetimeFigureOut">
              <a:rPr lang="en-US"/>
              <a:pPr>
                <a:defRPr/>
              </a:pPr>
              <a:t>1/30/2025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B1FB55-ECEA-5A49-ABA1-7D7195A66C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hangingPunct="1">
              <a:defRPr sz="1300">
                <a:latin typeface="Arial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7A7BE0-DD17-5D44-B911-B8340A1CAFC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pitchFamily="34" charset="0"/>
              </a:defRPr>
            </a:lvl1pPr>
          </a:lstStyle>
          <a:p>
            <a:pPr>
              <a:defRPr/>
            </a:pPr>
            <a:fld id="{3257A9F1-99FB-DB4B-BD3D-40FBB7E245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36B57CD-3699-B446-887D-14FAEE94345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9750" cy="512763"/>
          </a:xfrm>
          <a:prstGeom prst="rect">
            <a:avLst/>
          </a:prstGeom>
        </p:spPr>
        <p:txBody>
          <a:bodyPr vert="horz" lIns="97219" tIns="48610" rIns="97219" bIns="4861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B7FF-70BD-C743-84C4-C232CDF413A8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9750" cy="512763"/>
          </a:xfrm>
          <a:prstGeom prst="rect">
            <a:avLst/>
          </a:prstGeom>
        </p:spPr>
        <p:txBody>
          <a:bodyPr vert="horz" wrap="square" lIns="97219" tIns="48610" rIns="97219" bIns="4861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496B698-5046-3948-9288-F49EAC66328B}" type="datetimeFigureOut">
              <a:rPr lang="en-GB"/>
              <a:pPr>
                <a:defRPr/>
              </a:pPr>
              <a:t>30/01/2025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30467B5-C785-3442-9EB3-C25751C63B4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6763"/>
            <a:ext cx="6821487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219" tIns="48610" rIns="97219" bIns="4861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3245AF0-049D-6843-BCDE-857D7D9B7D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4837" cy="4605338"/>
          </a:xfrm>
          <a:prstGeom prst="rect">
            <a:avLst/>
          </a:prstGeom>
        </p:spPr>
        <p:txBody>
          <a:bodyPr vert="horz" lIns="97219" tIns="48610" rIns="97219" bIns="4861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15AEE-B83F-FF4A-9B4F-D43EDE35AA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720263"/>
            <a:ext cx="3079750" cy="512762"/>
          </a:xfrm>
          <a:prstGeom prst="rect">
            <a:avLst/>
          </a:prstGeom>
        </p:spPr>
        <p:txBody>
          <a:bodyPr vert="horz" lIns="97219" tIns="48610" rIns="97219" bIns="4861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6ACBC-B154-C64C-8D46-85A4FCCABB0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2725" y="9720263"/>
            <a:ext cx="3079750" cy="512762"/>
          </a:xfrm>
          <a:prstGeom prst="rect">
            <a:avLst/>
          </a:prstGeom>
        </p:spPr>
        <p:txBody>
          <a:bodyPr vert="horz" wrap="square" lIns="97219" tIns="48610" rIns="97219" bIns="4861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Calibri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8ACC6E4-9882-8C47-A496-56DAC1B282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MS PGothic" pitchFamily="34" charset="-128"/>
        <a:cs typeface="MS PGothic" charset="0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>
            <a:extLst>
              <a:ext uri="{FF2B5EF4-FFF2-40B4-BE49-F238E27FC236}">
                <a16:creationId xmlns:a16="http://schemas.microsoft.com/office/drawing/2014/main" id="{D25563B9-0159-024A-AD2F-23CF5138E98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8" name="Notes Placeholder 2">
            <a:extLst>
              <a:ext uri="{FF2B5EF4-FFF2-40B4-BE49-F238E27FC236}">
                <a16:creationId xmlns:a16="http://schemas.microsoft.com/office/drawing/2014/main" id="{2AF3F4A4-15DF-3E4B-9541-44C1F0EF8D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KE" altLang="en-KE"/>
          </a:p>
        </p:txBody>
      </p:sp>
      <p:sp>
        <p:nvSpPr>
          <p:cNvPr id="24579" name="Slide Number Placeholder 3">
            <a:extLst>
              <a:ext uri="{FF2B5EF4-FFF2-40B4-BE49-F238E27FC236}">
                <a16:creationId xmlns:a16="http://schemas.microsoft.com/office/drawing/2014/main" id="{11FED1E8-989D-A74F-86EA-62E8223E45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D01CC4C-12AA-4A46-8A38-3357CDFDA867}" type="slidenum">
              <a:rPr lang="en-GB" altLang="en-KE" smtClean="0">
                <a:latin typeface="Calibri" panose="020F0502020204030204" pitchFamily="34" charset="0"/>
              </a:rPr>
              <a:pPr/>
              <a:t>1</a:t>
            </a:fld>
            <a:endParaRPr lang="en-GB" altLang="en-KE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1394" y="1308497"/>
            <a:ext cx="125968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2282429"/>
            <a:ext cx="7585472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4314825"/>
            <a:ext cx="1015603" cy="472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223168"/>
            <a:ext cx="8016103" cy="10427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226" y="-74396"/>
            <a:ext cx="2217174" cy="156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image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9D4D9171-689E-F946-B535-2F2A6786C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94060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D01CF64-9A4C-EE48-93B8-7C698ED83858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CC3BEA5E-7378-B04C-957C-11AA8770A790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C4781EC-6B8B-7E48-B742-9577A9BC79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0CEBB53-5194-F346-9AAD-D81901EC1AB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5F88FA9-40B5-A54B-B501-008E530E72C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FC38E16-8B7D-DD41-A81B-52F127084646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124BD9D-BBC3-0340-BA9B-FFD1A42F1C5B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968A088-B673-2649-B06B-93300DE4386E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BAB1250-1BEF-F641-860C-6B7A218516B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6" name="Picture 10">
            <a:extLst>
              <a:ext uri="{FF2B5EF4-FFF2-40B4-BE49-F238E27FC236}">
                <a16:creationId xmlns:a16="http://schemas.microsoft.com/office/drawing/2014/main" id="{2420AE24-C916-8346-8C68-184C75157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2" y="4579144"/>
            <a:ext cx="87034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1">
            <a:extLst>
              <a:ext uri="{FF2B5EF4-FFF2-40B4-BE49-F238E27FC236}">
                <a16:creationId xmlns:a16="http://schemas.microsoft.com/office/drawing/2014/main" id="{75548CAA-FC40-6546-A60C-77AF0501B6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7010"/>
            <a:ext cx="1095375" cy="3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885829" y="19050"/>
            <a:ext cx="3258172" cy="5110163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49974" y="320874"/>
            <a:ext cx="6076950" cy="508466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457200" y="1007037"/>
            <a:ext cx="5428628" cy="3429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553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left images slant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9AED0717-E388-A24D-9C87-0737C34DA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94060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975D7C7C-EDCD-AF4B-B43C-3E276DCB5118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31E0B94A-1B68-A747-8E53-2664AB77313A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AE202D7-6DF8-8243-B1AC-E2B9AABB627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88FE68-EFB2-2E4D-8B01-EDEE46E603C2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FA95FEA-5382-C04A-BEBC-6995E35501C7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6BC148-9A5C-3746-A5A4-22D1476D92D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2B960A2-ED69-BD40-BBC7-7AA1A93FDFD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0BCA38D-B8F3-0248-B7FB-DF10716BDEC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9C3A6F3-F8D1-A847-92EA-138A6EC57B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8" name="Picture 10">
            <a:extLst>
              <a:ext uri="{FF2B5EF4-FFF2-40B4-BE49-F238E27FC236}">
                <a16:creationId xmlns:a16="http://schemas.microsoft.com/office/drawing/2014/main" id="{B27C7EDA-1AFC-7641-86E5-E2227A470A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4579144"/>
            <a:ext cx="87034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60D95F1-EAFA-CB40-BBBD-16AC9C245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954" y="831056"/>
            <a:ext cx="1095375" cy="34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591946" y="320874"/>
            <a:ext cx="6076950" cy="508466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591946" y="1007037"/>
            <a:ext cx="6076950" cy="3429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" y="0"/>
            <a:ext cx="2212181" cy="3048000"/>
          </a:xfrm>
          <a:custGeom>
            <a:avLst/>
            <a:gdLst>
              <a:gd name="connsiteX0" fmla="*/ 0 w 2949575"/>
              <a:gd name="connsiteY0" fmla="*/ 0 h 4064000"/>
              <a:gd name="connsiteX1" fmla="*/ 2949575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  <a:gd name="connsiteX0" fmla="*/ 0 w 2949575"/>
              <a:gd name="connsiteY0" fmla="*/ 0 h 4064000"/>
              <a:gd name="connsiteX1" fmla="*/ 2323933 w 2949575"/>
              <a:gd name="connsiteY1" fmla="*/ 0 h 4064000"/>
              <a:gd name="connsiteX2" fmla="*/ 2949575 w 2949575"/>
              <a:gd name="connsiteY2" fmla="*/ 4064000 h 4064000"/>
              <a:gd name="connsiteX3" fmla="*/ 0 w 2949575"/>
              <a:gd name="connsiteY3" fmla="*/ 4064000 h 4064000"/>
              <a:gd name="connsiteX4" fmla="*/ 0 w 2949575"/>
              <a:gd name="connsiteY4" fmla="*/ 0 h 40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9575" h="4064000">
                <a:moveTo>
                  <a:pt x="0" y="0"/>
                </a:moveTo>
                <a:lnTo>
                  <a:pt x="2323933" y="0"/>
                </a:lnTo>
                <a:lnTo>
                  <a:pt x="2949575" y="4064000"/>
                </a:lnTo>
                <a:lnTo>
                  <a:pt x="0" y="4064000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" y="3083325"/>
            <a:ext cx="2593754" cy="2026838"/>
          </a:xfrm>
          <a:custGeom>
            <a:avLst/>
            <a:gdLst>
              <a:gd name="connsiteX0" fmla="*/ 0 w 2949575"/>
              <a:gd name="connsiteY0" fmla="*/ 0 h 2740025"/>
              <a:gd name="connsiteX1" fmla="*/ 2949575 w 2949575"/>
              <a:gd name="connsiteY1" fmla="*/ 0 h 2740025"/>
              <a:gd name="connsiteX2" fmla="*/ 2949575 w 2949575"/>
              <a:gd name="connsiteY2" fmla="*/ 2740025 h 2740025"/>
              <a:gd name="connsiteX3" fmla="*/ 0 w 2949575"/>
              <a:gd name="connsiteY3" fmla="*/ 2740025 h 2740025"/>
              <a:gd name="connsiteX4" fmla="*/ 0 w 2949575"/>
              <a:gd name="connsiteY4" fmla="*/ 0 h 2740025"/>
              <a:gd name="connsiteX0" fmla="*/ 0 w 3458339"/>
              <a:gd name="connsiteY0" fmla="*/ 0 h 2740025"/>
              <a:gd name="connsiteX1" fmla="*/ 2949575 w 3458339"/>
              <a:gd name="connsiteY1" fmla="*/ 0 h 2740025"/>
              <a:gd name="connsiteX2" fmla="*/ 3458339 w 3458339"/>
              <a:gd name="connsiteY2" fmla="*/ 2740025 h 2740025"/>
              <a:gd name="connsiteX3" fmla="*/ 0 w 3458339"/>
              <a:gd name="connsiteY3" fmla="*/ 2740025 h 2740025"/>
              <a:gd name="connsiteX4" fmla="*/ 0 w 3458339"/>
              <a:gd name="connsiteY4" fmla="*/ 0 h 2740025"/>
              <a:gd name="connsiteX0" fmla="*/ 0 w 3458339"/>
              <a:gd name="connsiteY0" fmla="*/ 6988 h 2747013"/>
              <a:gd name="connsiteX1" fmla="*/ 2949575 w 3458339"/>
              <a:gd name="connsiteY1" fmla="*/ 0 h 2747013"/>
              <a:gd name="connsiteX2" fmla="*/ 3458339 w 3458339"/>
              <a:gd name="connsiteY2" fmla="*/ 2747013 h 2747013"/>
              <a:gd name="connsiteX3" fmla="*/ 0 w 3458339"/>
              <a:gd name="connsiteY3" fmla="*/ 2747013 h 2747013"/>
              <a:gd name="connsiteX4" fmla="*/ 0 w 3458339"/>
              <a:gd name="connsiteY4" fmla="*/ 6988 h 2747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8339" h="2747013">
                <a:moveTo>
                  <a:pt x="0" y="6988"/>
                </a:moveTo>
                <a:lnTo>
                  <a:pt x="2949575" y="0"/>
                </a:lnTo>
                <a:lnTo>
                  <a:pt x="3458339" y="2747013"/>
                </a:lnTo>
                <a:lnTo>
                  <a:pt x="0" y="2747013"/>
                </a:lnTo>
                <a:lnTo>
                  <a:pt x="0" y="6988"/>
                </a:lnTo>
                <a:close/>
              </a:path>
            </a:pathLst>
          </a:cu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244206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378DE12B-4CBF-994B-82AE-EA1FB2B7DE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94060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B57A632-FDA3-4B4C-8B50-BAE14AF84F87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230B2DF8-3595-5648-8E38-120E1654FF3C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0B86EF-39E5-DD4A-A1A7-07FDFE0AA62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1D33737-D9A1-B54F-B705-772F87BFD2E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1678A18-EB4A-384C-A3B2-2CCE70D73C3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C3DF071-7A91-134A-A85E-643D0396237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249CE4-403D-EF49-8418-6A3C1F7F8258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CDDADE1-C66D-324F-B0D7-F401D6B4DEE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0C89FFE-0C00-3943-9CCF-A34C8BD99B6A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59F9847-F04C-A248-B470-F6CEE1BBA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4579144"/>
            <a:ext cx="87034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92D2E8E1-DFF9-8B41-81E3-C2608E248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644" y="1088231"/>
            <a:ext cx="1095375" cy="34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2396801" y="1139618"/>
            <a:ext cx="6076950" cy="3429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2396801" y="576042"/>
            <a:ext cx="6076950" cy="508466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85D1CC82-B7AA-9342-B9BF-E79D0B70C1B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4" y="527964"/>
            <a:ext cx="2023134" cy="425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1683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CONTENT with graphic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2BD84074-2DAA-B64E-97C0-BD6B5538FD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94060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2697A5E-3BD4-604F-8028-126C42C6146C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47521801-130B-B24F-9B74-DF44CF76510A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B63729E-E97C-864B-8487-3E84C43A59D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7DA0A20-D8E7-5649-8C65-A9A079F7B4F8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7237F2C-5139-FA43-A715-18BA83887B48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07BDF69-C1D4-FD48-B769-10ED41AC6B9A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02DAE2C-8209-5845-A41A-795EED20A2E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589B1B-BD2E-3947-B3DA-E571D143D79B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CC38A3-5668-D34E-8AB0-DBF3FA4405F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8B1908BF-FC3C-8945-9403-DD85FDBA35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4579144"/>
            <a:ext cx="87034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3AC944AE-3DA6-6D46-9896-8C9A5B5DC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29" y="1095375"/>
            <a:ext cx="1095375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9"/>
          <p:cNvSpPr>
            <a:spLocks noGrp="1"/>
          </p:cNvSpPr>
          <p:nvPr>
            <p:ph sz="quarter" idx="11"/>
          </p:nvPr>
        </p:nvSpPr>
        <p:spPr>
          <a:xfrm>
            <a:off x="512244" y="1139618"/>
            <a:ext cx="6076950" cy="3429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512244" y="576042"/>
            <a:ext cx="6076950" cy="508466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7C862EEA-28BB-6E4B-9707-1FFF86A7190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5354" y="102976"/>
            <a:ext cx="2009584" cy="422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755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s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>
            <a:extLst>
              <a:ext uri="{FF2B5EF4-FFF2-40B4-BE49-F238E27FC236}">
                <a16:creationId xmlns:a16="http://schemas.microsoft.com/office/drawing/2014/main" id="{2A799ECC-9C25-9146-AD4B-9DD0F48D38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94060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03F2B6CA-1276-1047-9AA8-00148647CFFB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 2">
            <a:extLst>
              <a:ext uri="{FF2B5EF4-FFF2-40B4-BE49-F238E27FC236}">
                <a16:creationId xmlns:a16="http://schemas.microsoft.com/office/drawing/2014/main" id="{E5531CC3-CC6E-1843-B82E-9AEC564D71F1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E775DC-D560-C348-8BA0-0DD9CCE0553A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C00026-2EF9-CD48-8AC1-5BCFF3D776CE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8AB4B9E-72D8-CE40-836E-2062E356E0B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666A9B4-D7F0-1047-8242-B36B9D41D920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9076A48-E503-3146-8777-D1FD43FBCDD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366B05F-F902-894D-A53B-C2A45B57715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BDB311-E09B-9C46-8413-2A2AF94A4409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7" name="Picture 10">
            <a:extLst>
              <a:ext uri="{FF2B5EF4-FFF2-40B4-BE49-F238E27FC236}">
                <a16:creationId xmlns:a16="http://schemas.microsoft.com/office/drawing/2014/main" id="{C73892EC-ECFE-E64C-9F0E-E3D58BDACF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2" y="4579144"/>
            <a:ext cx="87034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>
            <a:extLst>
              <a:ext uri="{FF2B5EF4-FFF2-40B4-BE49-F238E27FC236}">
                <a16:creationId xmlns:a16="http://schemas.microsoft.com/office/drawing/2014/main" id="{7E435D17-FBA8-6847-9179-E46B6896A0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7010"/>
            <a:ext cx="1095375" cy="3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007037"/>
            <a:ext cx="6076950" cy="3429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6934200" y="4763"/>
            <a:ext cx="2209800" cy="33327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934200" y="3386997"/>
            <a:ext cx="2209800" cy="17231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49974" y="320874"/>
            <a:ext cx="6076950" cy="508466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712C3D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42089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with color line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1E01E3-DA2F-F84F-B28E-CEC6442C5F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94060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7B3DA183-37CA-BF44-8637-45CBBA3DC114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C33C2A3-7CBD-9240-B355-C689A2AD8416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4DD567-14E9-9747-86F7-8B1314CCA655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FBA9970-245A-FC41-A9E9-6D32C80E8984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E42D156-9061-0346-B096-73F642F8016D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E90A061-5C63-6943-A8C7-890687DEADC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98C101-62C4-5A44-83D3-59E8FF8A34BA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1F2EF99-67C2-FC47-9CC2-5CB1CE880B84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F848E36-C604-F644-A2CA-513C2E15212E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A3FFBDF1-8AB4-3E4D-8DFD-F7244FD3A9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4579144"/>
            <a:ext cx="87034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888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98E1ED0-3FF6-A64D-BC40-D8206D83A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94060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431F65F4-0E3D-0546-8139-6B6AC2549528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0B3B51D-58A8-8242-BA9C-178E951334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4579144"/>
            <a:ext cx="87034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9194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 layout logo on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4A34211-2653-3A4F-BEB3-59B9B71486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94060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E1E722F4-5A2C-8646-A701-E423F44131BB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8E215A-560C-BA4A-9508-913D464E46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82" y="4579144"/>
            <a:ext cx="87034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5149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3889772"/>
            <a:ext cx="8533210" cy="115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00447" y="241744"/>
            <a:ext cx="8532413" cy="3586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1224980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EEFOR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629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>
            <a:extLst>
              <a:ext uri="{FF2B5EF4-FFF2-40B4-BE49-F238E27FC236}">
                <a16:creationId xmlns:a16="http://schemas.microsoft.com/office/drawing/2014/main" id="{C263954A-2299-BA49-95D4-E8C04234B5B1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08966A6-F4B1-2A4E-BCF7-4A0ED13CD4F3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6EB4FE-CA6F-FA4A-A64E-AE97A87DC20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05BB8223-AA0B-9548-B594-7267CE0B18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7A91E66-86E5-E846-9D4D-B6D0C419371F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943BE3D-9E3C-8F41-B650-38F814366134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A37F4F4-B8BE-3C4F-8BF9-1CE5001E4BE8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7E11B8E-8E1C-814E-8B1B-E8B14A12277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sp>
        <p:nvSpPr>
          <p:cNvPr id="12" name="TextBox 9">
            <a:extLst>
              <a:ext uri="{FF2B5EF4-FFF2-40B4-BE49-F238E27FC236}">
                <a16:creationId xmlns:a16="http://schemas.microsoft.com/office/drawing/2014/main" id="{05C3ECAE-6AA4-EC4F-81B2-FD31224B3C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2240" y="1308498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7C76D6E1-23CD-7943-AC38-FA212503C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2282429"/>
            <a:ext cx="7585472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417D4FD1-42F9-3A4A-AA57-53223C7CF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4314825"/>
            <a:ext cx="1015603" cy="472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223168"/>
            <a:ext cx="8016103" cy="10427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6" name="Picture 15" descr="Map&#10;&#10;Description automatically generated">
            <a:extLst>
              <a:ext uri="{FF2B5EF4-FFF2-40B4-BE49-F238E27FC236}">
                <a16:creationId xmlns:a16="http://schemas.microsoft.com/office/drawing/2014/main" id="{FD67BD51-5A47-5242-8079-0409A324630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6226" y="-74396"/>
            <a:ext cx="2217174" cy="156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6911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F3396E7A-5B48-1A45-96DD-EF1264B7F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8125" y="1288257"/>
            <a:ext cx="9666685" cy="224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65039200-6EAB-1B4A-A969-C543EB302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4579144"/>
            <a:ext cx="87034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910338" y="2183441"/>
            <a:ext cx="7369568" cy="4572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7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11472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E8AAAE71-6966-984D-939C-3DE2CB26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93464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EA446260-BB98-7A48-9BB1-5024BF35BCEC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9E2A312-72A6-8645-85C5-5EBC1328AB78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0E92363-8635-3C4C-A2F6-CA9F9C69EF1C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FC258CB-5757-8D47-AB57-0BD229602154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B708E28-CA18-5D4E-887C-D21719A7D79D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6DD1515-3A2D-AE43-AB5C-B3A0DF18AEA9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E8E91A9-A022-594F-94BC-2AD52B75A7A3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247F472-163E-2745-B7AD-783EC289124B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EF02C66B-623C-0548-A7CD-2E30C59D5F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2282429"/>
            <a:ext cx="7585472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0F53DA01-FBFF-E44A-B075-0E36664DA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4314825"/>
            <a:ext cx="1015603" cy="472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DAB45DE1-CEF4-A145-BA81-DF9D40936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479" y="188119"/>
            <a:ext cx="1323975" cy="672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223168"/>
            <a:ext cx="8016103" cy="10427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62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FA1489B6-F0A8-8545-8C8B-E9F3A4D37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93464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D515404E-A9AA-3A44-8A88-A801FBAD0159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1882129-2DA5-FB4D-B57C-95BF0BB83DFF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07B5F1E-91D4-CC41-B9FF-D38FD07A0561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C00AC6A-6267-5740-8FDE-D63AC999A95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761E21-19CB-FA46-9AFE-A8ACFC7F2C18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56C2DA-6E9C-0542-AD7A-6E1EEC63D107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63BB242-1400-6A4F-A615-402A70BDD8BC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34ED1D9-55A4-A94A-B840-F92D3B68A510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C0B3593E-1324-D64A-AE61-94E67B896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2282429"/>
            <a:ext cx="7585472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AFFEA4E6-917F-6B41-90A8-C3B7C33A8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4314825"/>
            <a:ext cx="1015603" cy="472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DCA5D2A-FD7F-F84C-8C02-78C0E3F2B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9323" y="176213"/>
            <a:ext cx="58221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223168"/>
            <a:ext cx="8016103" cy="10427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712C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665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05744F90-F626-2043-9D25-B0D16F87F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93464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C92437D1-B9DD-CC43-B9FC-7B08A9052230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9481EB3-52AC-3642-BB15-27957B7B3B3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A8205E-42BB-9541-BA05-813040AE2D1F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86C4E9C-3814-4841-B945-01EDE3A66693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9B3F08-3815-8D47-8B51-EB8A2AA3B479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A1BAB05-AE2E-D64B-B03F-E59F7FA8E18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C1CDF31-EBD2-A84E-9F68-CC7B970C9E7A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B28DA97-246A-BA40-8EE3-31109206F617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A5EEB8FD-AC8C-674C-BF45-1AD0F6A28E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2282429"/>
            <a:ext cx="7585472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2E96D582-2110-4344-BD06-7DE5F2A41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4314825"/>
            <a:ext cx="1015603" cy="472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93B8064C-142E-2C42-B00B-B9A12FBE2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1704" y="327423"/>
            <a:ext cx="769144" cy="572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223168"/>
            <a:ext cx="8016103" cy="10427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545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3FB62F2-3D23-7543-BD48-C9EA55182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93464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BE4DCAF-34C2-1C42-AEA5-8B9B0BA56ABB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3D84BB6-BDEA-F84F-B099-EF0F4C1C7DB6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D88F5FF2-0905-E347-A597-2BCBC936178A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68B338-14AA-F449-96BF-04D62B2E1CC1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DD175FF-8B38-7F4C-A262-3F5382B93A9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2D5E158-0765-FB49-9488-3E3826084B25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A8E4676-1000-6549-8523-15BCC91346A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9AEF2F3-5627-C74C-9382-F16134947054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63A86BB6-65A5-7740-A134-1669A9E9A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2282429"/>
            <a:ext cx="7585472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5A811E7-A47F-B241-A160-A607EE52D9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4314825"/>
            <a:ext cx="1015603" cy="472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8B55E6FD-7B8A-F440-9F87-5980588DBC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750" y="279798"/>
            <a:ext cx="759619" cy="640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223168"/>
            <a:ext cx="8016103" cy="10427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0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>
            <a:extLst>
              <a:ext uri="{FF2B5EF4-FFF2-40B4-BE49-F238E27FC236}">
                <a16:creationId xmlns:a16="http://schemas.microsoft.com/office/drawing/2014/main" id="{BE4FE409-FAF8-6F4D-97C8-2AE5E4750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7281" y="934641"/>
            <a:ext cx="131799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n-KE" sz="750" i="1">
                <a:solidFill>
                  <a:srgbClr val="7F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lives through livestock</a:t>
            </a: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1D56FECE-01C4-D541-8DB1-E42AD326066E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5FD74FF-2BE5-C545-BFF4-B4736D4C04AC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6EFE5C9-D9A6-2949-A2D5-9094D00FADB7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FE00573-4EC4-7540-9308-65CD03A73B60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81D9F60-FB7B-6E45-9A16-66FBBAA5F4D5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CC5F371-18CC-644B-9731-973A51043041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584E38-FCE6-D34D-BD81-B2C22AD5A1CD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0F7CB3-B3F6-D543-B30E-8895468B7252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3" name="Picture 10">
            <a:extLst>
              <a:ext uri="{FF2B5EF4-FFF2-40B4-BE49-F238E27FC236}">
                <a16:creationId xmlns:a16="http://schemas.microsoft.com/office/drawing/2014/main" id="{130E518A-A162-3848-ABC9-AD7B4225E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439341" y="2282429"/>
            <a:ext cx="7585472" cy="5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1">
            <a:extLst>
              <a:ext uri="{FF2B5EF4-FFF2-40B4-BE49-F238E27FC236}">
                <a16:creationId xmlns:a16="http://schemas.microsoft.com/office/drawing/2014/main" id="{C3271B97-CD70-EE40-9284-E186D6FE1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35" y="4314825"/>
            <a:ext cx="1015603" cy="472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>
            <a:extLst>
              <a:ext uri="{FF2B5EF4-FFF2-40B4-BE49-F238E27FC236}">
                <a16:creationId xmlns:a16="http://schemas.microsoft.com/office/drawing/2014/main" id="{A7C00EAC-4D19-AF45-B816-85E5BE578F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991" y="292894"/>
            <a:ext cx="673894" cy="61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39193" y="1223168"/>
            <a:ext cx="8016103" cy="10427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69303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05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tandard n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>
            <a:extLst>
              <a:ext uri="{FF2B5EF4-FFF2-40B4-BE49-F238E27FC236}">
                <a16:creationId xmlns:a16="http://schemas.microsoft.com/office/drawing/2014/main" id="{94998332-1027-1B43-828E-42D842F7D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94060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1FEDC722-3714-FC4F-994F-785F669A5585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5" name="Group 2">
            <a:extLst>
              <a:ext uri="{FF2B5EF4-FFF2-40B4-BE49-F238E27FC236}">
                <a16:creationId xmlns:a16="http://schemas.microsoft.com/office/drawing/2014/main" id="{0E580650-7AB0-B449-96A8-DFCCA1131579}"/>
              </a:ext>
            </a:extLst>
          </p:cNvPr>
          <p:cNvGrpSpPr>
            <a:grpSpLocks/>
          </p:cNvGrpSpPr>
          <p:nvPr/>
        </p:nvGrpSpPr>
        <p:grpSpPr bwMode="auto">
          <a:xfrm>
            <a:off x="0" y="5110163"/>
            <a:ext cx="9144000" cy="38100"/>
            <a:chOff x="0" y="6813551"/>
            <a:chExt cx="12192000" cy="50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3579ADA3-D3B1-EF44-B760-ACF7ED1DF884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0036C7B-1FCD-3942-B000-A88352D0C425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751301B-D709-6C4E-BE57-F32E515A277E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C5B653D-2E9D-6342-B322-AFF6D764DD14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A01107-285E-1D48-A6DB-516B675270D3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4C2657-3415-6A4C-922E-8F43831F6E69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B37AB6E-70F0-AB49-B20C-E738CF332B33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4D7B3629-C448-BA43-870B-89F43EB8E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4579144"/>
            <a:ext cx="87034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7FA58149-9B90-7A41-8D3F-CBFC45704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837010"/>
            <a:ext cx="1095375" cy="34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74" y="320874"/>
            <a:ext cx="8229600" cy="508466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457200" y="1201477"/>
            <a:ext cx="8229600" cy="3429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8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ban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>
            <a:extLst>
              <a:ext uri="{FF2B5EF4-FFF2-40B4-BE49-F238E27FC236}">
                <a16:creationId xmlns:a16="http://schemas.microsoft.com/office/drawing/2014/main" id="{1B70EB63-6C52-1F4D-9360-FD2278EBCD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3925" y="94060"/>
            <a:ext cx="48101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B0162140-2925-614F-BEC8-1B2BCD619AC2}" type="slidenum">
              <a:rPr lang="en-GB" altLang="en-KE" sz="900">
                <a:solidFill>
                  <a:srgbClr val="76212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algn="r" eaLnBrk="1" hangingPunct="1"/>
              <a:t>‹#›</a:t>
            </a:fld>
            <a:endParaRPr lang="en-GB" altLang="en-KE" sz="900">
              <a:solidFill>
                <a:srgbClr val="76212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" name="Group 2">
            <a:extLst>
              <a:ext uri="{FF2B5EF4-FFF2-40B4-BE49-F238E27FC236}">
                <a16:creationId xmlns:a16="http://schemas.microsoft.com/office/drawing/2014/main" id="{E2D38A6B-0C24-5C43-B8DC-2ADC87098F3C}"/>
              </a:ext>
            </a:extLst>
          </p:cNvPr>
          <p:cNvGrpSpPr>
            <a:grpSpLocks/>
          </p:cNvGrpSpPr>
          <p:nvPr/>
        </p:nvGrpSpPr>
        <p:grpSpPr bwMode="auto">
          <a:xfrm>
            <a:off x="0" y="2087166"/>
            <a:ext cx="9144000" cy="38100"/>
            <a:chOff x="0" y="6813551"/>
            <a:chExt cx="12192000" cy="50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70266FA-5A5A-A34C-B544-B097193BF59B}"/>
                </a:ext>
              </a:extLst>
            </p:cNvPr>
            <p:cNvSpPr/>
            <p:nvPr/>
          </p:nvSpPr>
          <p:spPr>
            <a:xfrm rot="5400000">
              <a:off x="9545638" y="5954713"/>
              <a:ext cx="50800" cy="1768475"/>
            </a:xfrm>
            <a:prstGeom prst="rect">
              <a:avLst/>
            </a:prstGeom>
            <a:solidFill>
              <a:srgbClr val="C34628"/>
            </a:solidFill>
            <a:ln>
              <a:noFill/>
            </a:ln>
            <a:effectLst/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F2D1029-CF93-7247-AE34-B15F824D9F59}"/>
                </a:ext>
              </a:extLst>
            </p:cNvPr>
            <p:cNvSpPr/>
            <p:nvPr/>
          </p:nvSpPr>
          <p:spPr>
            <a:xfrm rot="5400000">
              <a:off x="11282363" y="5954713"/>
              <a:ext cx="50800" cy="1768475"/>
            </a:xfrm>
            <a:prstGeom prst="rect">
              <a:avLst/>
            </a:prstGeom>
            <a:solidFill>
              <a:srgbClr val="712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A0C59A3-DFAF-4347-AADB-90D6518D567A}"/>
                </a:ext>
              </a:extLst>
            </p:cNvPr>
            <p:cNvSpPr/>
            <p:nvPr/>
          </p:nvSpPr>
          <p:spPr>
            <a:xfrm rot="5400000">
              <a:off x="7807326" y="5954713"/>
              <a:ext cx="50800" cy="1768475"/>
            </a:xfrm>
            <a:prstGeom prst="rect">
              <a:avLst/>
            </a:prstGeom>
            <a:solidFill>
              <a:srgbClr val="FF9E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2B8BC26-AA82-C242-A969-500DE8255293}"/>
                </a:ext>
              </a:extLst>
            </p:cNvPr>
            <p:cNvSpPr/>
            <p:nvPr/>
          </p:nvSpPr>
          <p:spPr>
            <a:xfrm rot="5400000">
              <a:off x="6070601" y="5954713"/>
              <a:ext cx="50800" cy="1768475"/>
            </a:xfrm>
            <a:prstGeom prst="rect">
              <a:avLst/>
            </a:prstGeom>
            <a:solidFill>
              <a:srgbClr val="404E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5701007-3BF4-1A4F-A37C-1A793CD18B8C}"/>
                </a:ext>
              </a:extLst>
            </p:cNvPr>
            <p:cNvSpPr/>
            <p:nvPr/>
          </p:nvSpPr>
          <p:spPr>
            <a:xfrm rot="5400000">
              <a:off x="4333876" y="5954713"/>
              <a:ext cx="50800" cy="1768475"/>
            </a:xfrm>
            <a:prstGeom prst="rect">
              <a:avLst/>
            </a:prstGeom>
            <a:solidFill>
              <a:srgbClr val="7C98A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BBD23B6-197C-9D4B-86A0-CA83F74E8907}"/>
                </a:ext>
              </a:extLst>
            </p:cNvPr>
            <p:cNvSpPr/>
            <p:nvPr/>
          </p:nvSpPr>
          <p:spPr>
            <a:xfrm rot="5400000">
              <a:off x="2596357" y="5953919"/>
              <a:ext cx="50800" cy="1770063"/>
            </a:xfrm>
            <a:prstGeom prst="rect">
              <a:avLst/>
            </a:prstGeom>
            <a:solidFill>
              <a:srgbClr val="5359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34E7A4-A7EA-CD46-8E0F-DC88838B682D}"/>
                </a:ext>
              </a:extLst>
            </p:cNvPr>
            <p:cNvSpPr/>
            <p:nvPr/>
          </p:nvSpPr>
          <p:spPr>
            <a:xfrm rot="5400000">
              <a:off x="858838" y="5954713"/>
              <a:ext cx="50800" cy="1768475"/>
            </a:xfrm>
            <a:prstGeom prst="rect">
              <a:avLst/>
            </a:prstGeom>
            <a:solidFill>
              <a:srgbClr val="A3A4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US"/>
            </a:p>
          </p:txBody>
        </p:sp>
      </p:grpSp>
      <p:pic>
        <p:nvPicPr>
          <p:cNvPr id="14" name="Picture 10">
            <a:extLst>
              <a:ext uri="{FF2B5EF4-FFF2-40B4-BE49-F238E27FC236}">
                <a16:creationId xmlns:a16="http://schemas.microsoft.com/office/drawing/2014/main" id="{20CDF1BF-4DC6-504F-B328-BD0AA35E65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5060" y="4579144"/>
            <a:ext cx="870347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>
            <a:extLst>
              <a:ext uri="{FF2B5EF4-FFF2-40B4-BE49-F238E27FC236}">
                <a16:creationId xmlns:a16="http://schemas.microsoft.com/office/drawing/2014/main" id="{48A157B9-9C9F-8045-B8DF-684FD2757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347" y="2849166"/>
            <a:ext cx="1095375" cy="3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800097" y="2340186"/>
            <a:ext cx="7685725" cy="508466"/>
          </a:xfrm>
          <a:prstGeom prst="rect">
            <a:avLst/>
          </a:prstGeom>
        </p:spPr>
        <p:txBody>
          <a:bodyPr/>
          <a:lstStyle>
            <a:lvl1pPr marL="0" marR="0" indent="0" algn="l" defTabSz="685808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2700">
                <a:solidFill>
                  <a:srgbClr val="682622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7" name="Content Placeholder 9"/>
          <p:cNvSpPr>
            <a:spLocks noGrp="1"/>
          </p:cNvSpPr>
          <p:nvPr>
            <p:ph sz="quarter" idx="10"/>
          </p:nvPr>
        </p:nvSpPr>
        <p:spPr>
          <a:xfrm>
            <a:off x="807323" y="2963884"/>
            <a:ext cx="7685725" cy="191406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50"/>
            </a:lvl1pPr>
            <a:lvl2pPr marL="557220" indent="-21431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Arial" panose="020B0604020202020204" pitchFamily="34" charset="0"/>
              <a:buChar char="•"/>
              <a:defRPr sz="1950"/>
            </a:lvl2pPr>
            <a:lvl3pPr marL="857261" indent="-17145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buFont typeface="Courier New" panose="02070309020205020404" pitchFamily="49" charset="0"/>
              <a:buChar char="o"/>
              <a:defRPr sz="165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262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20859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06582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714" r:id="rId1"/>
    <p:sldLayoutId id="2147485696" r:id="rId2"/>
    <p:sldLayoutId id="2147485697" r:id="rId3"/>
    <p:sldLayoutId id="2147485698" r:id="rId4"/>
    <p:sldLayoutId id="2147485699" r:id="rId5"/>
    <p:sldLayoutId id="2147485700" r:id="rId6"/>
    <p:sldLayoutId id="2147485701" r:id="rId7"/>
    <p:sldLayoutId id="2147485702" r:id="rId8"/>
    <p:sldLayoutId id="2147485703" r:id="rId9"/>
    <p:sldLayoutId id="2147485704" r:id="rId10"/>
    <p:sldLayoutId id="2147485705" r:id="rId11"/>
    <p:sldLayoutId id="2147485706" r:id="rId12"/>
    <p:sldLayoutId id="2147485707" r:id="rId13"/>
    <p:sldLayoutId id="2147485708" r:id="rId14"/>
    <p:sldLayoutId id="2147485709" r:id="rId15"/>
    <p:sldLayoutId id="2147485710" r:id="rId16"/>
    <p:sldLayoutId id="2147485711" r:id="rId17"/>
    <p:sldLayoutId id="2147485712" r:id="rId18"/>
    <p:sldLayoutId id="2147485695" r:id="rId19"/>
    <p:sldLayoutId id="2147485713" r:id="rId20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  <a:ea typeface="MS PGothic" pitchFamily="34" charset="-128"/>
          <a:cs typeface="MS PGothic" charset="0"/>
        </a:defRPr>
      </a:lvl5pPr>
      <a:lvl6pPr marL="342905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8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13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17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557213" indent="-214313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8572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2001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1543050" indent="-1714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1885974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78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82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86" indent="-171452" algn="l" defTabSz="685808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8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13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17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22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26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30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35" algn="l" defTabSz="685808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D751BA7-23F3-4E4F-8A93-B04B4B8452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9341" y="1222772"/>
            <a:ext cx="7573949" cy="1042988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n-US" dirty="0"/>
              <a:t>Using mobile syndromic surveillance at slaughter in Kenya and Uganda </a:t>
            </a:r>
            <a:br>
              <a:rPr lang="en-US" dirty="0"/>
            </a:b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F8D32A8-87CF-E79C-CA0D-43A3464A1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04033" y="4197670"/>
            <a:ext cx="1869972" cy="733563"/>
          </a:xfrm>
          <a:prstGeom prst="rect">
            <a:avLst/>
          </a:prstGeom>
        </p:spPr>
      </p:pic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A97640CC-078B-142E-24AD-4A4B4586E1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308" y="4214684"/>
            <a:ext cx="1869972" cy="699533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59F569F6-7869-A9DA-0E69-DA088771A6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8583" y="4149945"/>
            <a:ext cx="1479283" cy="829009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0B34CEF3-F39D-DD57-6A99-5C7A58FA56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450" y="2492353"/>
            <a:ext cx="7651023" cy="76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3429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685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0287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Elizabeth Cook, Denis Mugizi, Innocent Obilil, Kristina Roesel and Bernard Bett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en-KE" i="1" dirty="0">
                <a:solidFill>
                  <a:srgbClr val="292929"/>
                </a:solidFill>
                <a:latin typeface="Calibri" panose="020F0502020204030204" pitchFamily="34" charset="0"/>
              </a:rPr>
              <a:t>International Livestock Research Institute</a:t>
            </a:r>
            <a:endParaRPr lang="en-GB" altLang="en-KE" i="1" dirty="0">
              <a:solidFill>
                <a:srgbClr val="292929"/>
              </a:solidFill>
              <a:latin typeface="Calibri" panose="020F0502020204030204" pitchFamily="34" charset="0"/>
            </a:endParaRP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0A8C5626-39DD-A38B-7335-3C47F3CA3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450" y="3438118"/>
            <a:ext cx="4973139" cy="520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3429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2pPr>
            <a:lvl3pPr marL="685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3pPr>
            <a:lvl4pPr marL="10287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4pPr>
            <a:lvl5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5pPr>
            <a:lvl6pPr marL="1714500" algn="l" defTabSz="6858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6pPr>
            <a:lvl7pPr marL="2057400" algn="l" defTabSz="6858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7pPr>
            <a:lvl8pPr marL="2400300" algn="l" defTabSz="6858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8pPr>
            <a:lvl9pPr marL="2743200" algn="l" defTabSz="6858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en-KE" sz="1200" dirty="0">
                <a:solidFill>
                  <a:srgbClr val="292929"/>
                </a:solidFill>
                <a:latin typeface="Calibri" panose="020F0502020204030204" pitchFamily="34" charset="0"/>
              </a:rPr>
              <a:t>17th International Symposium on Veterinary Epidemiology and Economics</a:t>
            </a:r>
          </a:p>
          <a:p>
            <a:pPr eaLnBrk="1" hangingPunct="1">
              <a:lnSpc>
                <a:spcPct val="90000"/>
              </a:lnSpc>
              <a:spcBef>
                <a:spcPts val="300"/>
              </a:spcBef>
              <a:buFont typeface="Arial" panose="020B0604020202020204" pitchFamily="34" charset="0"/>
              <a:buNone/>
            </a:pPr>
            <a:r>
              <a:rPr lang="en-US" altLang="en-KE" sz="1200" dirty="0">
                <a:solidFill>
                  <a:srgbClr val="292929"/>
                </a:solidFill>
                <a:latin typeface="Calibri" panose="020F0502020204030204" pitchFamily="34" charset="0"/>
              </a:rPr>
              <a:t>Sydney, Australia, 11–15 November 2024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7BFCD4-FB3A-9D46-FA33-EEE231F7F1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59228-9DD4-B5AF-8055-3C638131538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201477"/>
            <a:ext cx="4655574" cy="3429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Insufficient meat inspectors – responsible for up to 8 facilities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diagnostic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traceability/no feedback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Duplication of effort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Fatigue - too many digital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No incentives for reporting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Server (data storage) costs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C62404-729B-173A-06CD-E94715DDE68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0466" y="485211"/>
            <a:ext cx="3498514" cy="39300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201B932-8AD2-2E89-EC7C-18A6E9463A7D}"/>
              </a:ext>
            </a:extLst>
          </p:cNvPr>
          <p:cNvSpPr txBox="1"/>
          <p:nvPr/>
        </p:nvSpPr>
        <p:spPr bwMode="auto">
          <a:xfrm>
            <a:off x="7433187" y="2915977"/>
            <a:ext cx="403123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endParaRPr lang="en-US" sz="2000" dirty="0">
              <a:solidFill>
                <a:srgbClr val="FF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69596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E8D80-A437-78A9-DB57-22C7B20243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 -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67683-08AD-7029-A9DA-495BB6E41BA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005016"/>
            <a:ext cx="8229600" cy="3625461"/>
          </a:xfrm>
        </p:spPr>
        <p:txBody>
          <a:bodyPr/>
          <a:lstStyle/>
          <a:p>
            <a:r>
              <a:rPr lang="en-US" dirty="0"/>
              <a:t>Virtual training for meat inspectors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DA027-33E2-A18F-954B-69FFFF7F523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8173" y="1541505"/>
            <a:ext cx="5007653" cy="342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29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07BDF-9B1D-424C-B404-9E81CAB2F7BE}"/>
              </a:ext>
            </a:extLst>
          </p:cNvPr>
          <p:cNvSpPr txBox="1"/>
          <p:nvPr/>
        </p:nvSpPr>
        <p:spPr>
          <a:xfrm>
            <a:off x="5345133" y="1849041"/>
            <a:ext cx="2461379" cy="6001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3300" spc="225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34818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A7EFEBEA-C566-1440-9834-8C3323F64E3F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8" y="241698"/>
            <a:ext cx="8533210" cy="35873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4">
            <a:extLst>
              <a:ext uri="{FF2B5EF4-FFF2-40B4-BE49-F238E27FC236}">
                <a16:creationId xmlns:a16="http://schemas.microsoft.com/office/drawing/2014/main" id="{99C5C1CC-6403-7D41-BFEB-2ED4CDD1AD8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0056" y="320278"/>
            <a:ext cx="8229600" cy="50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altLang="en-KE" dirty="0">
                <a:solidFill>
                  <a:srgbClr val="712C3D"/>
                </a:solidFill>
              </a:rPr>
              <a:t>Purpose of slaughterhouse surveillance</a:t>
            </a:r>
          </a:p>
        </p:txBody>
      </p:sp>
      <p:sp>
        <p:nvSpPr>
          <p:cNvPr id="27650" name="Content Placeholder 5">
            <a:extLst>
              <a:ext uri="{FF2B5EF4-FFF2-40B4-BE49-F238E27FC236}">
                <a16:creationId xmlns:a16="http://schemas.microsoft.com/office/drawing/2014/main" id="{28912575-846C-544B-8E33-431B11D6561B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457200" y="973394"/>
            <a:ext cx="8229600" cy="365694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GB" sz="2000" b="1" i="0" dirty="0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Animal health</a:t>
            </a:r>
            <a:endParaRPr lang="en-GB" sz="2000" b="0" i="0" dirty="0">
              <a:solidFill>
                <a:srgbClr val="474747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fontAlgn="ctr"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Prevalence of livestock diseases, drug residues, and animal welfare</a:t>
            </a:r>
          </a:p>
          <a:p>
            <a:pPr algn="l" fontAlgn="ctr">
              <a:buFont typeface="Arial" panose="020B0604020202020204" pitchFamily="34" charset="0"/>
              <a:buChar char="•"/>
            </a:pPr>
            <a:endParaRPr lang="en-GB" sz="2000" b="0" i="0" dirty="0">
              <a:solidFill>
                <a:srgbClr val="474747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2000" b="1" i="0" dirty="0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Public health</a:t>
            </a:r>
            <a:endParaRPr lang="en-GB" sz="2000" b="0" i="0" dirty="0">
              <a:solidFill>
                <a:srgbClr val="474747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fontAlgn="ctr">
              <a:buFont typeface="Arial" panose="020B0604020202020204" pitchFamily="34" charset="0"/>
              <a:buChar char="•"/>
            </a:pPr>
            <a:r>
              <a:rPr lang="en-GB" sz="2000" b="0" i="0" dirty="0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Prevalence of zoonotic agents and food borne pathogens </a:t>
            </a:r>
          </a:p>
          <a:p>
            <a:pPr algn="l" fontAlgn="ctr">
              <a:buFont typeface="Arial" panose="020B0604020202020204" pitchFamily="34" charset="0"/>
              <a:buChar char="•"/>
            </a:pPr>
            <a:endParaRPr lang="en-GB" sz="2000" b="0" i="0" dirty="0">
              <a:solidFill>
                <a:srgbClr val="474747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fontAlgn="ctr"/>
            <a:r>
              <a:rPr lang="en-GB" sz="2000" b="1" i="0" dirty="0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Data collection</a:t>
            </a:r>
          </a:p>
          <a:p>
            <a:pPr algn="l" fontAlgn="ctr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4747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sz="2000" b="0" i="0" dirty="0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ata on diseases that are hard to detect (</a:t>
            </a:r>
            <a:r>
              <a:rPr lang="en-GB" sz="2000" b="0" i="0" dirty="0" err="1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bTB</a:t>
            </a:r>
            <a:r>
              <a:rPr lang="en-GB" sz="2000" b="0" i="0" dirty="0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GB" sz="2000" b="0" i="1" dirty="0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Taenia </a:t>
            </a:r>
            <a:r>
              <a:rPr lang="en-GB" sz="2000" b="0" i="1" dirty="0" err="1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solium</a:t>
            </a:r>
            <a:r>
              <a:rPr lang="en-GB" sz="2000" b="0" i="0" dirty="0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algn="l" fontAlgn="ctr"/>
            <a:endParaRPr lang="en-GB" sz="2000" b="0" i="0" dirty="0">
              <a:solidFill>
                <a:srgbClr val="474747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GB" sz="2000" b="1" i="0" dirty="0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Disease prioritization</a:t>
            </a:r>
            <a:endParaRPr lang="en-GB" sz="2000" b="0" i="0" dirty="0">
              <a:solidFill>
                <a:srgbClr val="474747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 fontAlgn="ctr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47474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GB" sz="2000" b="0" i="0" dirty="0">
                <a:solidFill>
                  <a:srgbClr val="474747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nformation for disease prioritization, resource allocation, and program implementation. </a:t>
            </a:r>
          </a:p>
          <a:p>
            <a:br>
              <a:rPr lang="en-GB" dirty="0"/>
            </a:br>
            <a:endParaRPr lang="en-KE" altLang="en-K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itle 1">
            <a:extLst>
              <a:ext uri="{FF2B5EF4-FFF2-40B4-BE49-F238E27FC236}">
                <a16:creationId xmlns:a16="http://schemas.microsoft.com/office/drawing/2014/main" id="{8B022983-569A-08E8-9138-0EBF6F857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4" y="320874"/>
            <a:ext cx="8229600" cy="508466"/>
          </a:xfrm>
        </p:spPr>
        <p:txBody>
          <a:bodyPr/>
          <a:lstStyle/>
          <a:p>
            <a:r>
              <a:rPr lang="en-US" dirty="0"/>
              <a:t>What is a slaughterhouse?</a:t>
            </a:r>
          </a:p>
        </p:txBody>
      </p:sp>
      <p:pic>
        <p:nvPicPr>
          <p:cNvPr id="1026" name="Picture 2" descr="Reuters">
            <a:extLst>
              <a:ext uri="{FF2B5EF4-FFF2-40B4-BE49-F238E27FC236}">
                <a16:creationId xmlns:a16="http://schemas.microsoft.com/office/drawing/2014/main" id="{C5963B25-50B7-3EDE-0C99-DEBD398858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" y="1201477"/>
            <a:ext cx="8229600" cy="34290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DD58A35-F7C2-64EA-087A-994D0CCF4DE8}"/>
              </a:ext>
            </a:extLst>
          </p:cNvPr>
          <p:cNvSpPr txBox="1"/>
          <p:nvPr/>
        </p:nvSpPr>
        <p:spPr bwMode="auto">
          <a:xfrm>
            <a:off x="4564774" y="4685326"/>
            <a:ext cx="36164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latin typeface="+mn-lt"/>
              </a:rPr>
              <a:t>https://</a:t>
            </a:r>
            <a:r>
              <a:rPr lang="en-US" sz="1200" dirty="0" err="1">
                <a:latin typeface="+mn-lt"/>
              </a:rPr>
              <a:t>www.ips-journal.eu</a:t>
            </a:r>
            <a:r>
              <a:rPr lang="en-US" sz="1200" dirty="0">
                <a:latin typeface="+mn-lt"/>
              </a:rPr>
              <a:t>/regions/</a:t>
            </a:r>
            <a:r>
              <a:rPr lang="en-US" sz="1200" dirty="0" err="1">
                <a:latin typeface="+mn-lt"/>
              </a:rPr>
              <a:t>europe</a:t>
            </a:r>
            <a:r>
              <a:rPr lang="en-US" sz="1200" dirty="0">
                <a:latin typeface="+mn-lt"/>
              </a:rPr>
              <a:t>/a-slaughterhouse-for-workers-4477/</a:t>
            </a:r>
          </a:p>
        </p:txBody>
      </p:sp>
    </p:spTree>
    <p:extLst>
      <p:ext uri="{BB962C8B-B14F-4D97-AF65-F5344CB8AC3E}">
        <p14:creationId xmlns:p14="http://schemas.microsoft.com/office/powerpoint/2010/main" val="2249342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111CE-87D5-7308-FC01-6B4E94CC8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Slaughterhouses in rural East Africa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8D66A2-6FC5-8E26-DCAD-35D971C2AA8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548A08-6235-F0CB-BF77-49DE2E81B83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88" y="948588"/>
            <a:ext cx="2619347" cy="19645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749A03-D5EF-DDB0-05CB-ABA8730ACA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87" y="3028073"/>
            <a:ext cx="2619348" cy="19645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A05F53-5D38-A81B-A943-4FBE6B3E632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7983" y="949235"/>
            <a:ext cx="2440457" cy="19645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075847-7BE1-0833-FCB5-E1D07D6B141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1188" y="950213"/>
            <a:ext cx="3006568" cy="40087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FC367D-1116-B13E-04D8-73C958C63D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7983" y="3028073"/>
            <a:ext cx="2440457" cy="193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337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05443AC-8D04-E8A8-24B7-A2BBE00E039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5885829" y="19050"/>
            <a:ext cx="3258172" cy="5110163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5AABB5E-707A-C0A3-6BD3-8A611B7E0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3" y="320874"/>
            <a:ext cx="6530929" cy="508466"/>
          </a:xfrm>
        </p:spPr>
        <p:txBody>
          <a:bodyPr>
            <a:normAutofit/>
          </a:bodyPr>
          <a:lstStyle/>
          <a:p>
            <a:r>
              <a:rPr lang="en-US" dirty="0"/>
              <a:t>Slaughterhouses in rural East Africa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2AA1608-B805-96A1-B233-28FD6FA1B43B}"/>
              </a:ext>
            </a:extLst>
          </p:cNvPr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862045121"/>
              </p:ext>
            </p:extLst>
          </p:nvPr>
        </p:nvGraphicFramePr>
        <p:xfrm>
          <a:off x="449974" y="2128146"/>
          <a:ext cx="5428059" cy="2186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4090">
                  <a:extLst>
                    <a:ext uri="{9D8B030D-6E8A-4147-A177-3AD203B41FA5}">
                      <a16:colId xmlns:a16="http://schemas.microsoft.com/office/drawing/2014/main" val="410067067"/>
                    </a:ext>
                  </a:extLst>
                </a:gridCol>
                <a:gridCol w="1258529">
                  <a:extLst>
                    <a:ext uri="{9D8B030D-6E8A-4147-A177-3AD203B41FA5}">
                      <a16:colId xmlns:a16="http://schemas.microsoft.com/office/drawing/2014/main" val="1471469636"/>
                    </a:ext>
                  </a:extLst>
                </a:gridCol>
                <a:gridCol w="1185440">
                  <a:extLst>
                    <a:ext uri="{9D8B030D-6E8A-4147-A177-3AD203B41FA5}">
                      <a16:colId xmlns:a16="http://schemas.microsoft.com/office/drawing/2014/main" val="3335638135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Mean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Percentage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57982417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600" dirty="0"/>
                        <a:t>Animals processed per day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0303272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600" dirty="0"/>
                        <a:t>Number of workers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11.5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5331614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600" dirty="0"/>
                        <a:t>Source of water - well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7809101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600" dirty="0"/>
                        <a:t>Water conveyed by bucket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60689011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600" dirty="0"/>
                        <a:t>Soap available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6340174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600" dirty="0"/>
                        <a:t>Workers wash knives with soap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20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9591911"/>
                  </a:ext>
                </a:extLst>
              </a:tr>
            </a:tbl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171FC01-4D87-409B-3975-DE2414A2138A}"/>
              </a:ext>
            </a:extLst>
          </p:cNvPr>
          <p:cNvSpPr txBox="1">
            <a:spLocks/>
          </p:cNvSpPr>
          <p:nvPr/>
        </p:nvSpPr>
        <p:spPr>
          <a:xfrm>
            <a:off x="457200" y="1201477"/>
            <a:ext cx="5501148" cy="627323"/>
          </a:xfrm>
          <a:custGeom>
            <a:avLst/>
            <a:gdLst>
              <a:gd name="connsiteX0" fmla="*/ 0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0 w 3867150"/>
              <a:gd name="connsiteY4" fmla="*/ 0 h 6858000"/>
              <a:gd name="connsiteX0" fmla="*/ 1121134 w 3867150"/>
              <a:gd name="connsiteY0" fmla="*/ 0 h 6858000"/>
              <a:gd name="connsiteX1" fmla="*/ 3867150 w 3867150"/>
              <a:gd name="connsiteY1" fmla="*/ 0 h 6858000"/>
              <a:gd name="connsiteX2" fmla="*/ 3867150 w 3867150"/>
              <a:gd name="connsiteY2" fmla="*/ 6858000 h 6858000"/>
              <a:gd name="connsiteX3" fmla="*/ 0 w 3867150"/>
              <a:gd name="connsiteY3" fmla="*/ 6858000 h 6858000"/>
              <a:gd name="connsiteX4" fmla="*/ 1121134 w 3867150"/>
              <a:gd name="connsiteY4" fmla="*/ 0 h 6858000"/>
              <a:gd name="connsiteX0" fmla="*/ 1598213 w 4344229"/>
              <a:gd name="connsiteY0" fmla="*/ 0 h 6858000"/>
              <a:gd name="connsiteX1" fmla="*/ 4344229 w 4344229"/>
              <a:gd name="connsiteY1" fmla="*/ 0 h 6858000"/>
              <a:gd name="connsiteX2" fmla="*/ 4344229 w 4344229"/>
              <a:gd name="connsiteY2" fmla="*/ 6858000 h 6858000"/>
              <a:gd name="connsiteX3" fmla="*/ 0 w 4344229"/>
              <a:gd name="connsiteY3" fmla="*/ 6858000 h 6858000"/>
              <a:gd name="connsiteX4" fmla="*/ 1598213 w 4344229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4229" h="6858000">
                <a:moveTo>
                  <a:pt x="1598213" y="0"/>
                </a:moveTo>
                <a:lnTo>
                  <a:pt x="4344229" y="0"/>
                </a:lnTo>
                <a:lnTo>
                  <a:pt x="4344229" y="6858000"/>
                </a:lnTo>
                <a:lnTo>
                  <a:pt x="0" y="6858000"/>
                </a:lnTo>
                <a:lnTo>
                  <a:pt x="1598213" y="0"/>
                </a:lnTo>
                <a:close/>
              </a:path>
            </a:pathLst>
          </a:custGeom>
        </p:spPr>
        <p:txBody>
          <a:bodyPr/>
          <a:lstStyle>
            <a:lvl1pPr marL="257175" indent="-257175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557213" indent="-214313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8572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2001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1543050" indent="-1714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1885974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78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82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86" indent="-171452" algn="l" defTabSz="68580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000000"/>
                </a:solidFill>
              </a:rPr>
              <a:t>Hygiene standards in non-export slaughter facilities are poorly enforced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1344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6">
            <a:extLst>
              <a:ext uri="{FF2B5EF4-FFF2-40B4-BE49-F238E27FC236}">
                <a16:creationId xmlns:a16="http://schemas.microsoft.com/office/drawing/2014/main" id="{30A3D812-1591-1946-B299-26EEE1F77311}"/>
              </a:ext>
            </a:extLst>
          </p:cNvPr>
          <p:cNvSpPr>
            <a:spLocks noGrp="1" noChangeArrowheads="1"/>
          </p:cNvSpPr>
          <p:nvPr>
            <p:ph sz="quarter" idx="10"/>
          </p:nvPr>
        </p:nvSpPr>
        <p:spPr bwMode="auto">
          <a:xfrm>
            <a:off x="457200" y="1007269"/>
            <a:ext cx="6076950" cy="3429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257175" marR="0" lvl="0" indent="-257175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S PGothic" pitchFamily="34" charset="-128"/>
              </a:rPr>
              <a:t>Insufficient number of meat inspectors – assigned to multiple facilities</a:t>
            </a:r>
          </a:p>
          <a:p>
            <a:pPr marL="257175" marR="0" lvl="0" indent="-257175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S PGothic" pitchFamily="34" charset="-128"/>
              </a:rPr>
              <a:t>Government meat inspectors visit daily, focus on checking meat for parasites</a:t>
            </a:r>
          </a:p>
          <a:p>
            <a:pPr marL="257175" marR="0" lvl="0" indent="-257175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S PGothic" pitchFamily="34" charset="-128"/>
              </a:rPr>
              <a:t>Antemortem inspections rarely practiced at smaller facilities</a:t>
            </a:r>
          </a:p>
          <a:p>
            <a:pPr marL="257175" marR="0" lvl="0" indent="-257175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MS PGothic" pitchFamily="34" charset="-128"/>
              </a:rPr>
              <a:t>Shut-downs could result in slaughter outside of inspected facilities</a:t>
            </a:r>
          </a:p>
          <a:p>
            <a:pPr marL="257175" marR="0" lvl="0" indent="-257175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000000"/>
                </a:solidFill>
              </a:rPr>
              <a:t>Paper-based recording</a:t>
            </a:r>
          </a:p>
          <a:p>
            <a:pPr marL="257175" marR="0" lvl="0" indent="-257175" algn="l" defTabSz="914400" rtl="0" eaLnBrk="1" fontAlgn="base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dirty="0">
                <a:solidFill>
                  <a:srgbClr val="000000"/>
                </a:solidFill>
              </a:rPr>
              <a:t>No laboratory support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ea typeface="MS PGothic" pitchFamily="34" charset="-128"/>
            </a:endParaRPr>
          </a:p>
        </p:txBody>
      </p:sp>
      <p:sp>
        <p:nvSpPr>
          <p:cNvPr id="29700" name="Title 1">
            <a:extLst>
              <a:ext uri="{FF2B5EF4-FFF2-40B4-BE49-F238E27FC236}">
                <a16:creationId xmlns:a16="http://schemas.microsoft.com/office/drawing/2014/main" id="{C31F160F-5676-9949-A2D3-47196E37A5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0056" y="320278"/>
            <a:ext cx="6076950" cy="50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r>
              <a:rPr lang="en-US" altLang="en-KE" dirty="0"/>
              <a:t>Limitations to meat inspection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643B08E-3D86-0008-F21E-16AC8ED6A81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Text, letter&#10;&#10;Description automatically generated">
            <a:extLst>
              <a:ext uri="{FF2B5EF4-FFF2-40B4-BE49-F238E27FC236}">
                <a16:creationId xmlns:a16="http://schemas.microsoft.com/office/drawing/2014/main" id="{AF88B069-C14C-422D-643B-D91E086073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6925176" y="0"/>
            <a:ext cx="2227847" cy="3239845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5443CC-0449-8FBA-3545-35103D0C42B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FE98A91-F132-134B-2AE1-44B68ED904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4"/>
          <a:stretch/>
        </p:blipFill>
        <p:spPr>
          <a:xfrm>
            <a:off x="6925176" y="3314698"/>
            <a:ext cx="2227847" cy="179546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4A61A-4FE7-D97C-1C91-BC36060284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0B28A9-94EF-A599-65B2-A03EDC91FB73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ilot an electronic, mobile syndromic surveillance system as an alternative model of collection, storage and retrieval of data on livestock diseases at abattoirs </a:t>
            </a:r>
          </a:p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evelop capacity in electronic syndromic disease surveillance </a:t>
            </a:r>
          </a:p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GB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stablish a disease data base in slaughter animals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5715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Develop capacity in meat inspection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449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>
            <a:extLst>
              <a:ext uri="{FF2B5EF4-FFF2-40B4-BE49-F238E27FC236}">
                <a16:creationId xmlns:a16="http://schemas.microsoft.com/office/drawing/2014/main" id="{C111E11E-72C7-BBAD-3AF8-C1C7CAC3BE1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885829" y="19050"/>
            <a:ext cx="3258172" cy="5110163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BB58A7-CDA8-22B0-2A1B-31823C57B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974" y="320874"/>
            <a:ext cx="6076950" cy="508466"/>
          </a:xfrm>
        </p:spPr>
        <p:txBody>
          <a:bodyPr>
            <a:normAutofit/>
          </a:bodyPr>
          <a:lstStyle/>
          <a:p>
            <a:r>
              <a:rPr lang="en-US" dirty="0"/>
              <a:t>Approach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EB3AC80-D14F-E256-9A6F-EDBE02C1114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7200" y="1007037"/>
            <a:ext cx="5428628" cy="3429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Digitise</a:t>
            </a:r>
            <a:r>
              <a:rPr lang="en-US" dirty="0"/>
              <a:t> data collection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Train meat inspectors</a:t>
            </a:r>
          </a:p>
          <a:p>
            <a:pPr marL="964255" lvl="1" indent="-407035">
              <a:lnSpc>
                <a:spcPct val="110000"/>
              </a:lnSpc>
            </a:pPr>
            <a:r>
              <a:rPr lang="en-US" sz="2250" dirty="0"/>
              <a:t>Meat hygiene and food safety</a:t>
            </a:r>
          </a:p>
          <a:p>
            <a:pPr marL="964255" lvl="1" indent="-407035">
              <a:lnSpc>
                <a:spcPct val="110000"/>
              </a:lnSpc>
            </a:pPr>
            <a:r>
              <a:rPr lang="en-US" sz="2250" dirty="0"/>
              <a:t>Meat inspection regulations and standards</a:t>
            </a:r>
          </a:p>
          <a:p>
            <a:pPr marL="964255" lvl="1" indent="-407035">
              <a:lnSpc>
                <a:spcPct val="110000"/>
              </a:lnSpc>
            </a:pPr>
            <a:r>
              <a:rPr lang="en-US" sz="2250" dirty="0"/>
              <a:t>Digital syndromic surveillance (DSS)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Embed within government owned data repositories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4F65F350-FD72-3C8E-AD87-4C9A850EED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010511" y="858723"/>
            <a:ext cx="5110164" cy="3392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640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1093D-ADF1-9264-23F1-281D0EED5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99A3CF-2BFA-8A5F-95FD-7B3D3895CEA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57200" y="1046205"/>
            <a:ext cx="3851189" cy="358427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Inconsistent reporting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Some diseases were localized e.g. Cysticercosis in </a:t>
            </a:r>
            <a:r>
              <a:rPr lang="en-US" sz="2000" dirty="0" err="1"/>
              <a:t>Kitgum</a:t>
            </a:r>
            <a:r>
              <a:rPr lang="en-US" sz="2000" dirty="0"/>
              <a:t> and </a:t>
            </a:r>
            <a:r>
              <a:rPr lang="en-US" sz="2000" dirty="0" err="1"/>
              <a:t>Gulu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Diseases of public heath importance (Tuberculosis, Cysticercosis)</a:t>
            </a:r>
          </a:p>
          <a:p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1A8DB7-7E1F-BF1D-AE57-E7BD2D6CE74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014" y="176582"/>
            <a:ext cx="4294330" cy="2373833"/>
          </a:xfrm>
          <a:prstGeom prst="rect">
            <a:avLst/>
          </a:prstGeom>
        </p:spPr>
      </p:pic>
      <p:graphicFrame>
        <p:nvGraphicFramePr>
          <p:cNvPr id="5" name="Table 11">
            <a:extLst>
              <a:ext uri="{FF2B5EF4-FFF2-40B4-BE49-F238E27FC236}">
                <a16:creationId xmlns:a16="http://schemas.microsoft.com/office/drawing/2014/main" id="{5C514987-C56F-BF2E-59A1-30CEB31163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4440797"/>
              </p:ext>
            </p:extLst>
          </p:nvPr>
        </p:nvGraphicFramePr>
        <p:xfrm>
          <a:off x="4572000" y="2601323"/>
          <a:ext cx="4461802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4899">
                  <a:extLst>
                    <a:ext uri="{9D8B030D-6E8A-4147-A177-3AD203B41FA5}">
                      <a16:colId xmlns:a16="http://schemas.microsoft.com/office/drawing/2014/main" val="1901421136"/>
                    </a:ext>
                  </a:extLst>
                </a:gridCol>
                <a:gridCol w="1150018">
                  <a:extLst>
                    <a:ext uri="{9D8B030D-6E8A-4147-A177-3AD203B41FA5}">
                      <a16:colId xmlns:a16="http://schemas.microsoft.com/office/drawing/2014/main" val="434819578"/>
                    </a:ext>
                  </a:extLst>
                </a:gridCol>
                <a:gridCol w="1113595">
                  <a:extLst>
                    <a:ext uri="{9D8B030D-6E8A-4147-A177-3AD203B41FA5}">
                      <a16:colId xmlns:a16="http://schemas.microsoft.com/office/drawing/2014/main" val="2474494281"/>
                    </a:ext>
                  </a:extLst>
                </a:gridCol>
                <a:gridCol w="1143290">
                  <a:extLst>
                    <a:ext uri="{9D8B030D-6E8A-4147-A177-3AD203B41FA5}">
                      <a16:colId xmlns:a16="http://schemas.microsoft.com/office/drawing/2014/main" val="1452442939"/>
                    </a:ext>
                  </a:extLst>
                </a:gridCol>
              </a:tblGrid>
              <a:tr h="266091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District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Submissions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District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Submissions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459507"/>
                  </a:ext>
                </a:extLst>
              </a:tr>
              <a:tr h="266091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Busia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102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Mukono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96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725778"/>
                  </a:ext>
                </a:extLst>
              </a:tr>
              <a:tr h="266091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Jinja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247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Soroti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48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617165"/>
                  </a:ext>
                </a:extLst>
              </a:tr>
              <a:tr h="266091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Kampala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328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Kisoro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2904166"/>
                  </a:ext>
                </a:extLst>
              </a:tr>
              <a:tr h="266091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Kamuli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252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+mn-lt"/>
                        </a:rPr>
                        <a:t>Mpigi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28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6367610"/>
                  </a:ext>
                </a:extLst>
              </a:tr>
              <a:tr h="266091"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+mn-lt"/>
                        </a:rPr>
                        <a:t>Kitgum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94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Mbarara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3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924771"/>
                  </a:ext>
                </a:extLst>
              </a:tr>
              <a:tr h="266091"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+mn-lt"/>
                        </a:rPr>
                        <a:t>Kumi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286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+mn-lt"/>
                        </a:rPr>
                        <a:t>Kiryandongo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42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04536"/>
                  </a:ext>
                </a:extLst>
              </a:tr>
              <a:tr h="266091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Luwero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28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+mn-lt"/>
                        </a:rPr>
                        <a:t>Kiboga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092509"/>
                  </a:ext>
                </a:extLst>
              </a:tr>
            </a:tbl>
          </a:graphicData>
        </a:graphic>
      </p:graphicFrame>
      <p:graphicFrame>
        <p:nvGraphicFramePr>
          <p:cNvPr id="6" name="Table 19">
            <a:extLst>
              <a:ext uri="{FF2B5EF4-FFF2-40B4-BE49-F238E27FC236}">
                <a16:creationId xmlns:a16="http://schemas.microsoft.com/office/drawing/2014/main" id="{30543CBA-F9C4-8A72-F571-87A41CBB91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35305"/>
              </p:ext>
            </p:extLst>
          </p:nvPr>
        </p:nvGraphicFramePr>
        <p:xfrm>
          <a:off x="84438" y="3420264"/>
          <a:ext cx="4223950" cy="155489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680612">
                  <a:extLst>
                    <a:ext uri="{9D8B030D-6E8A-4147-A177-3AD203B41FA5}">
                      <a16:colId xmlns:a16="http://schemas.microsoft.com/office/drawing/2014/main" val="1739504158"/>
                    </a:ext>
                  </a:extLst>
                </a:gridCol>
                <a:gridCol w="514355">
                  <a:extLst>
                    <a:ext uri="{9D8B030D-6E8A-4147-A177-3AD203B41FA5}">
                      <a16:colId xmlns:a16="http://schemas.microsoft.com/office/drawing/2014/main" val="590695701"/>
                    </a:ext>
                  </a:extLst>
                </a:gridCol>
                <a:gridCol w="3028983">
                  <a:extLst>
                    <a:ext uri="{9D8B030D-6E8A-4147-A177-3AD203B41FA5}">
                      <a16:colId xmlns:a16="http://schemas.microsoft.com/office/drawing/2014/main" val="3100616256"/>
                    </a:ext>
                  </a:extLst>
                </a:gridCol>
              </a:tblGrid>
              <a:tr h="257175">
                <a:tc gridSpan="3"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Totally Condemned (196)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K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7149979"/>
                  </a:ext>
                </a:extLst>
              </a:tr>
              <a:tr h="257175"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+mn-lt"/>
                        </a:rPr>
                        <a:t>Cause</a:t>
                      </a:r>
                      <a:endParaRPr lang="en-KE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+mn-lt"/>
                        </a:rPr>
                        <a:t>%</a:t>
                      </a:r>
                      <a:endParaRPr lang="en-KE" sz="1400" b="1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latin typeface="+mn-lt"/>
                        </a:rPr>
                        <a:t>Districts</a:t>
                      </a:r>
                      <a:endParaRPr lang="en-KE" sz="1400" b="1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6358043"/>
                  </a:ext>
                </a:extLst>
              </a:tr>
              <a:tr h="4726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Cysts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1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Amuria, </a:t>
                      </a:r>
                      <a:r>
                        <a:rPr lang="en-US" sz="1400" dirty="0" err="1">
                          <a:latin typeface="+mn-lt"/>
                        </a:rPr>
                        <a:t>Mityana</a:t>
                      </a:r>
                      <a:r>
                        <a:rPr lang="en-US" sz="1400" dirty="0">
                          <a:latin typeface="+mn-lt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</a:rPr>
                        <a:t>Gulu</a:t>
                      </a:r>
                      <a:r>
                        <a:rPr lang="en-US" sz="1400" dirty="0">
                          <a:latin typeface="+mn-lt"/>
                        </a:rPr>
                        <a:t>, </a:t>
                      </a:r>
                      <a:r>
                        <a:rPr lang="en-US" sz="1400" dirty="0" err="1">
                          <a:latin typeface="+mn-lt"/>
                        </a:rPr>
                        <a:t>Masaka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245259"/>
                  </a:ext>
                </a:extLst>
              </a:tr>
              <a:tr h="47264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TB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+mn-lt"/>
                        </a:rPr>
                        <a:t>7.1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>
                          <a:latin typeface="+mn-lt"/>
                        </a:rPr>
                        <a:t>Masaka</a:t>
                      </a:r>
                      <a:r>
                        <a:rPr lang="en-US" sz="1400" dirty="0">
                          <a:latin typeface="+mn-lt"/>
                        </a:rPr>
                        <a:t>, Kampala, Luwero, Mukono</a:t>
                      </a:r>
                      <a:endParaRPr lang="en-KE" sz="14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4724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343084"/>
      </p:ext>
    </p:extLst>
  </p:cSld>
  <p:clrMapOvr>
    <a:masterClrMapping/>
  </p:clrMapOvr>
</p:sld>
</file>

<file path=ppt/theme/theme1.xml><?xml version="1.0" encoding="utf-8"?>
<a:theme xmlns:a="http://schemas.openxmlformats.org/drawingml/2006/main" name="ilri_powerpoint_template_apr2013">
  <a:themeElements>
    <a:clrScheme name="Custom 3">
      <a:dk1>
        <a:srgbClr val="000000"/>
      </a:dk1>
      <a:lt1>
        <a:srgbClr val="FFFFFF"/>
      </a:lt1>
      <a:dk2>
        <a:srgbClr val="3D4859"/>
      </a:dk2>
      <a:lt2>
        <a:srgbClr val="FEFBE4"/>
      </a:lt2>
      <a:accent1>
        <a:srgbClr val="69303D"/>
      </a:accent1>
      <a:accent2>
        <a:srgbClr val="B65033"/>
      </a:accent2>
      <a:accent3>
        <a:srgbClr val="ECA041"/>
      </a:accent3>
      <a:accent4>
        <a:srgbClr val="444D63"/>
      </a:accent4>
      <a:accent5>
        <a:srgbClr val="8298A8"/>
      </a:accent5>
      <a:accent6>
        <a:srgbClr val="A3A470"/>
      </a:accent6>
      <a:hlink>
        <a:srgbClr val="762123"/>
      </a:hlink>
      <a:folHlink>
        <a:srgbClr val="BD7B8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 rtlCol="0">
        <a:spAutoFit/>
      </a:bodyPr>
      <a:lstStyle>
        <a:defPPr algn="l">
          <a:defRPr sz="2000" dirty="0" smtClean="0">
            <a:solidFill>
              <a:srgbClr val="FFFFFF"/>
            </a:solidFill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LRIPPT_jan2021" id="{2A8622FF-198F-A146-B5D7-2D1D6993CE90}" vid="{DBC8DBA3-5D79-334A-BB02-CB4B0A71B6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ILRIPPT_jan2021 (3)</Template>
  <TotalTime>0</TotalTime>
  <Words>429</Words>
  <Application>Microsoft Office PowerPoint</Application>
  <PresentationFormat>On-screen Show (16:9)</PresentationFormat>
  <Paragraphs>115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MS PGothic</vt:lpstr>
      <vt:lpstr>Arial</vt:lpstr>
      <vt:lpstr>Calibri</vt:lpstr>
      <vt:lpstr>Calibri Light</vt:lpstr>
      <vt:lpstr>Courier New</vt:lpstr>
      <vt:lpstr>ilri_powerpoint_template_apr2013</vt:lpstr>
      <vt:lpstr>Using mobile syndromic surveillance at slaughter in Kenya and Uganda  </vt:lpstr>
      <vt:lpstr>Purpose of slaughterhouse surveillance</vt:lpstr>
      <vt:lpstr>What is a slaughterhouse?</vt:lpstr>
      <vt:lpstr>Slaughterhouses in rural East Africa</vt:lpstr>
      <vt:lpstr>Slaughterhouses in rural East Africa</vt:lpstr>
      <vt:lpstr>Limitations to meat inspection</vt:lpstr>
      <vt:lpstr>Objectives</vt:lpstr>
      <vt:lpstr>Approach</vt:lpstr>
      <vt:lpstr>Findings</vt:lpstr>
      <vt:lpstr>Challenges</vt:lpstr>
      <vt:lpstr>Next steps - Training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2025-01-30T11:58:56Z</dcterms:created>
  <dcterms:modified xsi:type="dcterms:W3CDTF">2025-01-30T12:08:11Z</dcterms:modified>
</cp:coreProperties>
</file>