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8" r:id="rId4"/>
  </p:sldMasterIdLst>
  <p:notesMasterIdLst>
    <p:notesMasterId r:id="rId11"/>
  </p:notesMasterIdLst>
  <p:handoutMasterIdLst>
    <p:handoutMasterId r:id="rId12"/>
  </p:handoutMasterIdLst>
  <p:sldIdLst>
    <p:sldId id="698" r:id="rId5"/>
    <p:sldId id="568" r:id="rId6"/>
    <p:sldId id="725" r:id="rId7"/>
    <p:sldId id="708" r:id="rId8"/>
    <p:sldId id="724" r:id="rId9"/>
    <p:sldId id="688" r:id="rId10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allantyne, Peter (ILRI)" initials="" lastIdx="13" clrIdx="0"/>
  <p:cmAuthor id="2" name="LeBorgne, Ewen" initials="" lastIdx="20" clrIdx="1"/>
  <p:cmAuthor id="3" name="Hack, Bernhard (ILRI)" initials="" lastIdx="6" clrIdx="2"/>
  <p:cmAuthor id="4" name="Victor, Michael (ILRI)" initials="" lastIdx="5" clrIdx="3"/>
  <p:cmAuthor id="5" name="Ferrari, Mireille (ILRI)" initials="" lastIdx="1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6327"/>
  </p:normalViewPr>
  <p:slideViewPr>
    <p:cSldViewPr snapToGrid="0" snapToObjects="1">
      <p:cViewPr varScale="1">
        <p:scale>
          <a:sx n="52" d="100"/>
          <a:sy n="52" d="100"/>
        </p:scale>
        <p:origin x="72" y="5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5F9D455-E20F-1143-865E-3F66D2B04C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9750" cy="512763"/>
          </a:xfrm>
          <a:prstGeom prst="rect">
            <a:avLst/>
          </a:prstGeom>
        </p:spPr>
        <p:txBody>
          <a:bodyPr vert="horz" lIns="97219" tIns="48610" rIns="97219" bIns="48610" rtlCol="0"/>
          <a:lstStyle>
            <a:lvl1pPr algn="l" eaLnBrk="1" hangingPunct="1">
              <a:defRPr sz="1300">
                <a:latin typeface="Arial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A70D17-C1D5-8045-850C-F66CD3D70AF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2725" y="0"/>
            <a:ext cx="3079750" cy="512763"/>
          </a:xfrm>
          <a:prstGeom prst="rect">
            <a:avLst/>
          </a:prstGeom>
        </p:spPr>
        <p:txBody>
          <a:bodyPr vert="horz" wrap="square" lIns="97219" tIns="48610" rIns="97219" bIns="4861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04347779-37AA-D947-AAF6-7E9E7DB5D0DE}" type="datetimeFigureOut">
              <a:rPr lang="en-US"/>
              <a:pPr>
                <a:defRPr/>
              </a:pPr>
              <a:t>1/18/2023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B1FB55-ECEA-5A49-ABA1-7D7195A66CB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720263"/>
            <a:ext cx="3079750" cy="512762"/>
          </a:xfrm>
          <a:prstGeom prst="rect">
            <a:avLst/>
          </a:prstGeom>
        </p:spPr>
        <p:txBody>
          <a:bodyPr vert="horz" lIns="97219" tIns="48610" rIns="97219" bIns="48610" rtlCol="0" anchor="b"/>
          <a:lstStyle>
            <a:lvl1pPr algn="l" eaLnBrk="1" hangingPunct="1">
              <a:defRPr sz="1300">
                <a:latin typeface="Arial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7A7BE0-DD17-5D44-B911-B8340A1CAFC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22725" y="9720263"/>
            <a:ext cx="3079750" cy="512762"/>
          </a:xfrm>
          <a:prstGeom prst="rect">
            <a:avLst/>
          </a:prstGeom>
        </p:spPr>
        <p:txBody>
          <a:bodyPr vert="horz" wrap="square" lIns="97219" tIns="48610" rIns="97219" bIns="4861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3257A9F1-99FB-DB4B-BD3D-40FBB7E245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36B57CD-3699-B446-887D-14FAEE94345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9750" cy="512763"/>
          </a:xfrm>
          <a:prstGeom prst="rect">
            <a:avLst/>
          </a:prstGeom>
        </p:spPr>
        <p:txBody>
          <a:bodyPr vert="horz" lIns="97219" tIns="48610" rIns="97219" bIns="4861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C7B7FF-70BD-C743-84C4-C232CDF413A8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4022725" y="0"/>
            <a:ext cx="3079750" cy="512763"/>
          </a:xfrm>
          <a:prstGeom prst="rect">
            <a:avLst/>
          </a:prstGeom>
        </p:spPr>
        <p:txBody>
          <a:bodyPr vert="horz" wrap="square" lIns="97219" tIns="48610" rIns="97219" bIns="4861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496B698-5046-3948-9288-F49EAC66328B}" type="datetimeFigureOut">
              <a:rPr lang="en-GB"/>
              <a:pPr>
                <a:defRPr/>
              </a:pPr>
              <a:t>18/01/2023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D30467B5-C785-3442-9EB3-C25751C63B4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6763"/>
            <a:ext cx="6821487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219" tIns="48610" rIns="97219" bIns="4861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43245AF0-049D-6843-BCDE-857D7D9B7D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4837" cy="4605338"/>
          </a:xfrm>
          <a:prstGeom prst="rect">
            <a:avLst/>
          </a:prstGeom>
        </p:spPr>
        <p:txBody>
          <a:bodyPr vert="horz" lIns="97219" tIns="48610" rIns="97219" bIns="4861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415AEE-B83F-FF4A-9B4F-D43EDE35AA8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720263"/>
            <a:ext cx="3079750" cy="512762"/>
          </a:xfrm>
          <a:prstGeom prst="rect">
            <a:avLst/>
          </a:prstGeom>
        </p:spPr>
        <p:txBody>
          <a:bodyPr vert="horz" lIns="97219" tIns="48610" rIns="97219" bIns="4861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06ACBC-B154-C64C-8D46-85A4FCCABB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4022725" y="9720263"/>
            <a:ext cx="3079750" cy="512762"/>
          </a:xfrm>
          <a:prstGeom prst="rect">
            <a:avLst/>
          </a:prstGeom>
        </p:spPr>
        <p:txBody>
          <a:bodyPr vert="horz" wrap="square" lIns="97219" tIns="48610" rIns="97219" bIns="4861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8ACC6E4-9882-8C47-A496-56DAC1B2824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>
            <a:extLst>
              <a:ext uri="{FF2B5EF4-FFF2-40B4-BE49-F238E27FC236}">
                <a16:creationId xmlns:a16="http://schemas.microsoft.com/office/drawing/2014/main" id="{D25563B9-0159-024A-AD2F-23CF5138E98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8" name="Notes Placeholder 2">
            <a:extLst>
              <a:ext uri="{FF2B5EF4-FFF2-40B4-BE49-F238E27FC236}">
                <a16:creationId xmlns:a16="http://schemas.microsoft.com/office/drawing/2014/main" id="{2AF3F4A4-15DF-3E4B-9541-44C1F0EF8D8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KE" altLang="en-KE"/>
          </a:p>
        </p:txBody>
      </p:sp>
      <p:sp>
        <p:nvSpPr>
          <p:cNvPr id="24579" name="Slide Number Placeholder 3">
            <a:extLst>
              <a:ext uri="{FF2B5EF4-FFF2-40B4-BE49-F238E27FC236}">
                <a16:creationId xmlns:a16="http://schemas.microsoft.com/office/drawing/2014/main" id="{11FED1E8-989D-A74F-86EA-62E8223E456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CD01CC4C-12AA-4A46-8A38-3357CDFDA867}" type="slidenum">
              <a:rPr lang="en-GB" altLang="en-KE" smtClean="0">
                <a:latin typeface="Calibri" panose="020F0502020204030204" pitchFamily="34" charset="0"/>
              </a:rPr>
              <a:pPr/>
              <a:t>1</a:t>
            </a:fld>
            <a:endParaRPr lang="en-GB" altLang="en-K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">
            <a:extLst>
              <a:ext uri="{FF2B5EF4-FFF2-40B4-BE49-F238E27FC236}">
                <a16:creationId xmlns:a16="http://schemas.microsoft.com/office/drawing/2014/main" id="{C263954A-2299-BA49-95D4-E8C04234B5B1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08966A6-F4B1-2A4E-BCF7-4A0ED13CD4F3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46EB4FE-CA6F-FA4A-A64E-AE97A87DC20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5BB8223-AA0B-9548-B594-7267CE0B187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7A91E66-86E5-E846-9D4D-B6D0C419371F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943BE3D-9E3C-8F41-B650-38F814366134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A37F4F4-B8BE-3C4F-8BF9-1CE5001E4BE8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7E11B8E-8E1C-814E-8B1B-E8B14A12277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sp>
        <p:nvSpPr>
          <p:cNvPr id="12" name="TextBox 9">
            <a:extLst>
              <a:ext uri="{FF2B5EF4-FFF2-40B4-BE49-F238E27FC236}">
                <a16:creationId xmlns:a16="http://schemas.microsoft.com/office/drawing/2014/main" id="{05C3ECAE-6AA4-EC4F-81B2-FD31224B3C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88525" y="1744663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pic>
        <p:nvPicPr>
          <p:cNvPr id="14" name="Picture 11">
            <a:extLst>
              <a:ext uri="{FF2B5EF4-FFF2-40B4-BE49-F238E27FC236}">
                <a16:creationId xmlns:a16="http://schemas.microsoft.com/office/drawing/2014/main" id="{7C76D6E1-23CD-7943-AC38-FA212503C6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417D4FD1-42F9-3A4A-AA57-53223C7CF1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6" name="Picture 15" descr="Map&#10;&#10;Description automatically generated">
            <a:extLst>
              <a:ext uri="{FF2B5EF4-FFF2-40B4-BE49-F238E27FC236}">
                <a16:creationId xmlns:a16="http://schemas.microsoft.com/office/drawing/2014/main" id="{FD67BD51-5A47-5242-8079-0409A324630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1634" y="-99195"/>
            <a:ext cx="2956232" cy="2091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691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 images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>
            <a:extLst>
              <a:ext uri="{FF2B5EF4-FFF2-40B4-BE49-F238E27FC236}">
                <a16:creationId xmlns:a16="http://schemas.microsoft.com/office/drawing/2014/main" id="{9AED0717-E388-A24D-9C87-0737C34DA4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975D7C7C-EDCD-AF4B-B43C-3E276DCB5118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31E0B94A-1B68-A747-8E53-2664AB77313A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E202D7-6DF8-8243-B1AC-E2B9AABB6273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588FE68-EFB2-2E4D-8B01-EDEE46E603C2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FA95FEA-5382-C04A-BEBC-6995E35501C7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06BC148-9A5C-3746-A5A4-22D1476D92D0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2B960A2-ED69-BD40-BBC7-7AA1A93FDFD9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0BCA38D-B8F3-0248-B7FB-DF10716BDECC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9C3A6F3-F8D1-A847-92EA-138A6EC57B4B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8" name="Picture 10">
            <a:extLst>
              <a:ext uri="{FF2B5EF4-FFF2-40B4-BE49-F238E27FC236}">
                <a16:creationId xmlns:a16="http://schemas.microsoft.com/office/drawing/2014/main" id="{B27C7EDA-1AFC-7641-86E5-E2227A470A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1">
            <a:extLst>
              <a:ext uri="{FF2B5EF4-FFF2-40B4-BE49-F238E27FC236}">
                <a16:creationId xmlns:a16="http://schemas.microsoft.com/office/drawing/2014/main" id="{B60D95F1-EAFA-CB40-BBBD-16AC9C245A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108075"/>
            <a:ext cx="1460500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455928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3455928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2949575" cy="4064000"/>
          </a:xfrm>
          <a:custGeom>
            <a:avLst/>
            <a:gdLst>
              <a:gd name="connsiteX0" fmla="*/ 0 w 2949575"/>
              <a:gd name="connsiteY0" fmla="*/ 0 h 4064000"/>
              <a:gd name="connsiteX1" fmla="*/ 2949575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  <a:gd name="connsiteX0" fmla="*/ 0 w 2949575"/>
              <a:gd name="connsiteY0" fmla="*/ 0 h 4064000"/>
              <a:gd name="connsiteX1" fmla="*/ 2323933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575" h="4064000">
                <a:moveTo>
                  <a:pt x="0" y="0"/>
                </a:moveTo>
                <a:lnTo>
                  <a:pt x="2323933" y="0"/>
                </a:lnTo>
                <a:lnTo>
                  <a:pt x="2949575" y="4064000"/>
                </a:lnTo>
                <a:lnTo>
                  <a:pt x="0" y="4064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4111100"/>
            <a:ext cx="3458339" cy="2702450"/>
          </a:xfrm>
          <a:custGeom>
            <a:avLst/>
            <a:gdLst>
              <a:gd name="connsiteX0" fmla="*/ 0 w 2949575"/>
              <a:gd name="connsiteY0" fmla="*/ 0 h 2740025"/>
              <a:gd name="connsiteX1" fmla="*/ 2949575 w 2949575"/>
              <a:gd name="connsiteY1" fmla="*/ 0 h 2740025"/>
              <a:gd name="connsiteX2" fmla="*/ 2949575 w 2949575"/>
              <a:gd name="connsiteY2" fmla="*/ 2740025 h 2740025"/>
              <a:gd name="connsiteX3" fmla="*/ 0 w 2949575"/>
              <a:gd name="connsiteY3" fmla="*/ 2740025 h 2740025"/>
              <a:gd name="connsiteX4" fmla="*/ 0 w 2949575"/>
              <a:gd name="connsiteY4" fmla="*/ 0 h 2740025"/>
              <a:gd name="connsiteX0" fmla="*/ 0 w 3458339"/>
              <a:gd name="connsiteY0" fmla="*/ 0 h 2740025"/>
              <a:gd name="connsiteX1" fmla="*/ 2949575 w 3458339"/>
              <a:gd name="connsiteY1" fmla="*/ 0 h 2740025"/>
              <a:gd name="connsiteX2" fmla="*/ 3458339 w 3458339"/>
              <a:gd name="connsiteY2" fmla="*/ 2740025 h 2740025"/>
              <a:gd name="connsiteX3" fmla="*/ 0 w 3458339"/>
              <a:gd name="connsiteY3" fmla="*/ 2740025 h 2740025"/>
              <a:gd name="connsiteX4" fmla="*/ 0 w 3458339"/>
              <a:gd name="connsiteY4" fmla="*/ 0 h 2740025"/>
              <a:gd name="connsiteX0" fmla="*/ 0 w 3458339"/>
              <a:gd name="connsiteY0" fmla="*/ 6988 h 2747013"/>
              <a:gd name="connsiteX1" fmla="*/ 2949575 w 3458339"/>
              <a:gd name="connsiteY1" fmla="*/ 0 h 2747013"/>
              <a:gd name="connsiteX2" fmla="*/ 3458339 w 3458339"/>
              <a:gd name="connsiteY2" fmla="*/ 2747013 h 2747013"/>
              <a:gd name="connsiteX3" fmla="*/ 0 w 3458339"/>
              <a:gd name="connsiteY3" fmla="*/ 2747013 h 2747013"/>
              <a:gd name="connsiteX4" fmla="*/ 0 w 3458339"/>
              <a:gd name="connsiteY4" fmla="*/ 6988 h 274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8339" h="2747013">
                <a:moveTo>
                  <a:pt x="0" y="6988"/>
                </a:moveTo>
                <a:lnTo>
                  <a:pt x="2949575" y="0"/>
                </a:lnTo>
                <a:lnTo>
                  <a:pt x="3458339" y="2747013"/>
                </a:lnTo>
                <a:lnTo>
                  <a:pt x="0" y="2747013"/>
                </a:lnTo>
                <a:lnTo>
                  <a:pt x="0" y="6988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224420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378DE12B-4CBF-994B-82AE-EA1FB2B7DE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0B57A632-FDA3-4B4C-8B50-BAE14AF84F87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230B2DF8-3595-5648-8E38-120E1654FF3C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10B86EF-39E5-DD4A-A1A7-07FDFE0AA62F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1D33737-D9A1-B54F-B705-772F87BFD2E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1678A18-EB4A-384C-A3B2-2CCE70D73C34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C3DF071-7A91-134A-A85E-643D0396237F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1249CE4-403D-EF49-8418-6A3C1F7F8258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CDDADE1-C66D-324F-B0D7-F401D6B4DEE7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0C89FFE-0C00-3943-9CCF-A34C8BD99B6A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859F9847-F04C-A248-B470-F6CEE1BBA3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92D2E8E1-DFF9-8B41-81E3-C2608E2483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525" y="1450975"/>
            <a:ext cx="1460500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3195734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3195734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85D1CC82-B7AA-9342-B9BF-E79D0B70C1B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92" y="703952"/>
            <a:ext cx="2697512" cy="5671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1683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2BD84074-2DAA-B64E-97C0-BD6B5538FD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32697A5E-3BD4-604F-8028-126C42C6146C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47521801-130B-B24F-9B74-DF44CF76510A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B63729E-E97C-864B-8487-3E84C43A59D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7DA0A20-D8E7-5649-8C65-A9A079F7B4F8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7237F2C-5139-FA43-A715-18BA83887B48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07BDF69-C1D4-FD48-B769-10ED41AC6B9A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02DAE2C-8209-5845-A41A-795EED20A2E1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2589B1B-BD2E-3947-B3DA-E571D143D79B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8CC38A3-5668-D34E-8AB0-DBF3FA4405FE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8B1908BF-FC3C-8945-9403-DD85FDBA35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3AC944AE-3DA6-6D46-9896-8C9A5B5DC3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038" y="1460500"/>
            <a:ext cx="1460500" cy="4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682992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82992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7C862EEA-28BB-6E4B-9707-1FFF86A7190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3805" y="137301"/>
            <a:ext cx="2679445" cy="5633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7755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icture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>
            <a:extLst>
              <a:ext uri="{FF2B5EF4-FFF2-40B4-BE49-F238E27FC236}">
                <a16:creationId xmlns:a16="http://schemas.microsoft.com/office/drawing/2014/main" id="{2A799ECC-9C25-9146-AD4B-9DD0F48D38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03F2B6CA-1276-1047-9AA8-00148647CFFB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E5531CC3-CC6E-1843-B82E-9AEC564D71F1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775DC-D560-C348-8BA0-0DD9CCE0553A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AC00026-2EF9-CD48-8AC1-5BCFF3D776CE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8AB4B9E-72D8-CE40-836E-2062E356E0B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666A9B4-D7F0-1047-8242-B36B9D41D920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9076A48-E503-3146-8777-D1FD43FBCDDA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366B05F-F902-894D-A53B-C2A45B57715A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BBDB311-E09B-9C46-8413-2A2AF94A4409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7" name="Picture 10">
            <a:extLst>
              <a:ext uri="{FF2B5EF4-FFF2-40B4-BE49-F238E27FC236}">
                <a16:creationId xmlns:a16="http://schemas.microsoft.com/office/drawing/2014/main" id="{C73892EC-ECFE-E64C-9F0E-E3D58BDACF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>
            <a:extLst>
              <a:ext uri="{FF2B5EF4-FFF2-40B4-BE49-F238E27FC236}">
                <a16:creationId xmlns:a16="http://schemas.microsoft.com/office/drawing/2014/main" id="{7E435D17-FBA8-6847-9179-E46B6896A0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16013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9245600" y="6350"/>
            <a:ext cx="2946400" cy="44437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9245600" y="4515995"/>
            <a:ext cx="2946400" cy="229755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1420893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with color line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1E01E3-DA2F-F84F-B28E-CEC6442C5F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7B3DA183-37CA-BF44-8637-45CBBA3DC114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C33C2A3-7CBD-9240-B355-C689A2AD8416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E4DD567-14E9-9747-86F7-8B1314CCA655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FBA9970-245A-FC41-A9E9-6D32C80E8984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E42D156-9061-0346-B096-73F642F8016D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E90A061-5C63-6943-A8C7-890687DEADC8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B98C101-62C4-5A44-83D3-59E8FF8A34BA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1F2EF99-67C2-FC47-9CC2-5CB1CE880B84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F848E36-C604-F644-A2CA-513C2E15212E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A3FFBDF1-8AB4-3E4D-8DFD-F7244FD3A9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48885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98E1ED0-3FF6-A64D-BC40-D8206D83AE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431F65F4-0E3D-0546-8139-6B6AC2549528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B3B51D-58A8-8242-BA9C-178E951334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91949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4A34211-2653-3A4F-BEB3-59B9B71486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E1E722F4-5A2C-8646-A701-E423F44131BB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68E215A-560C-BA4A-9508-913D464E46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05149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>
            <a:extLst>
              <a:ext uri="{FF2B5EF4-FFF2-40B4-BE49-F238E27FC236}">
                <a16:creationId xmlns:a16="http://schemas.microsoft.com/office/drawing/2014/main" id="{AAE99088-1C21-7A49-9186-E6FBC87C69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" y="5186363"/>
            <a:ext cx="11377613" cy="154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00595" y="322325"/>
            <a:ext cx="11376551" cy="47825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1224980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06293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>
            <a:extLst>
              <a:ext uri="{FF2B5EF4-FFF2-40B4-BE49-F238E27FC236}">
                <a16:creationId xmlns:a16="http://schemas.microsoft.com/office/drawing/2014/main" id="{F3396E7A-5B48-1A45-96DD-EF1264B7F5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00" y="1717675"/>
            <a:ext cx="12888913" cy="299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65039200-6EAB-1B4A-A969-C543EB3024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213784" y="2911254"/>
            <a:ext cx="982609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6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11472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E8AAAE71-6966-984D-939C-3DE2CB26C7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EA446260-BB98-7A48-9BB1-5024BF35BCEC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9E2A312-72A6-8645-85C5-5EBC1328AB78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0E92363-8635-3C4C-A2F6-CA9F9C69EF1C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FC258CB-5757-8D47-AB57-0BD229602154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B708E28-CA18-5D4E-887C-D21719A7D79D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6DD1515-3A2D-AE43-AB5C-B3A0DF18AEA9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E8E91A9-A022-594F-94BC-2AD52B75A7A3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247F472-163E-2745-B7AD-783EC289124B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EF02C66B-623C-0548-A7CD-2E30C59D5F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0F53DA01-FBFF-E44A-B075-0E36664DAE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DAB45DE1-CEF4-A145-BA81-DF9D40936C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0638" y="250825"/>
            <a:ext cx="1765300" cy="89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04629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0"/>
            <a:ext cx="109728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609600" y="1676400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lvl="0"/>
            <a:r>
              <a:rPr lang="en-US" dirty="0"/>
              <a:t>Main point 6 point smaller than slide title</a:t>
            </a:r>
          </a:p>
          <a:p>
            <a:pPr lvl="1"/>
            <a:r>
              <a:rPr lang="en-US" dirty="0"/>
              <a:t>Bullet points 4 point less than main point</a:t>
            </a:r>
          </a:p>
          <a:p>
            <a:pPr lvl="1"/>
            <a:r>
              <a:rPr lang="en-US" dirty="0"/>
              <a:t>Font type is Calibri</a:t>
            </a:r>
          </a:p>
          <a:p>
            <a:pPr lvl="2"/>
            <a:r>
              <a:rPr lang="en-US" dirty="0"/>
              <a:t>It is advised in one slide maximum 6 bullets</a:t>
            </a:r>
          </a:p>
          <a:p>
            <a:pPr lvl="3"/>
            <a:r>
              <a:rPr lang="en-US" dirty="0"/>
              <a:t>We recommend you use images on slides</a:t>
            </a:r>
          </a:p>
          <a:p>
            <a:pPr lvl="3"/>
            <a:r>
              <a:rPr lang="en-US" dirty="0"/>
              <a:t>You can change partner logos on front page</a:t>
            </a:r>
          </a:p>
          <a:p>
            <a:pPr lvl="4"/>
            <a:r>
              <a:rPr lang="en-US" dirty="0"/>
              <a:t>You have to duplicate this slide for more inside pages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0" y="6348735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4045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FA1489B6-F0A8-8545-8C8B-E9F3A4D37E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D515404E-A9AA-3A44-8A88-A801FBAD0159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1882129-2DA5-FB4D-B57C-95BF0BB83DFF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07B5F1E-91D4-CC41-B9FF-D38FD07A0561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C00AC6A-6267-5740-8FDE-D63AC999A95E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4761E21-19CB-FA46-9AFE-A8ACFC7F2C18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056C2DA-6E9C-0542-AD7A-6E1EEC63D107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63BB242-1400-6A4F-A615-402A70BDD8BC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34ED1D9-55A4-A94A-B840-F92D3B68A510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C0B3593E-1324-D64A-AE61-94E67B896F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AFFEA4E6-917F-6B41-90A8-C3B7C33A86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8DCA5D2A-FD7F-F84C-8C02-78C0E3F2BA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5763" y="234950"/>
            <a:ext cx="776287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665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05744F90-F626-2043-9D25-B0D16F87F6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C92437D1-B9DD-CC43-B9FC-7B08A9052230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9481EB3-52AC-3642-BB15-27957B7B3B3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5A8205E-42BB-9541-BA05-813040AE2D1F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86C4E9C-3814-4841-B945-01EDE3A66693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69B3F08-3815-8D47-8B51-EB8A2AA3B479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A1BAB05-AE2E-D64B-B03F-E59F7FA8E185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C1CDF31-EBD2-A84E-9F68-CC7B970C9E7A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B28DA97-246A-BA40-8EE3-31109206F617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A5EEB8FD-AC8C-674C-BF45-1AD0F6A28E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2E96D582-2110-4344-BD06-7DE5F2A418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93B8064C-142E-2C42-B00B-B9A12FBE27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8938" y="436563"/>
            <a:ext cx="1025525" cy="76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545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B3FB62F2-3D23-7543-BD48-C9EA55182C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1BE4DCAF-34C2-1C42-AEA5-8B9B0BA56ABB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3D84BB6-BDEA-F84F-B099-EF0F4C1C7DB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88F5FF2-0905-E347-A597-2BCBC936178A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C68B338-14AA-F449-96BF-04D62B2E1CC1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DD175FF-8B38-7F4C-A262-3F5382B93A95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2D5E158-0765-FB49-9488-3E3826084B25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A8E4676-1000-6549-8523-15BCC91346AD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9AEF2F3-5627-C74C-9382-F1613494705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63A86BB6-65A5-7740-A134-1669A9E9A1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C5A811E7-A47F-B241-A160-A607EE52D9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8B55E6FD-7B8A-F440-9F87-5980588DBC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1000" y="373063"/>
            <a:ext cx="1012825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301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BE4FE409-FAF8-6F4D-97C8-2AE5E4750D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1D56FECE-01C4-D541-8DB1-E42AD326066E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5FD74FF-2BE5-C545-BFF4-B4736D4C04AC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6EFE5C9-D9A6-2949-A2D5-9094D00FADB7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FE00573-4EC4-7540-9308-65CD03A73B60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81D9F60-FB7B-6E45-9A16-66FBBAA5F4D5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CC5F371-18CC-644B-9731-973A51043041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7584E38-FCE6-D34D-BD81-B2C22AD5A1CD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C0F7CB3-B3F6-D543-B30E-8895468B7252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130E518A-A162-3848-ABC9-AD7B4225E5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C3271B97-CD70-EE40-9284-E186D6FE10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A7C00EAC-4D19-AF45-B816-85E5BE578F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7988" y="390525"/>
            <a:ext cx="898525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405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94998332-1027-1B43-828E-42D842F7DE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1FEDC722-3714-FC4F-994F-785F669A5585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0E580650-7AB0-B449-96A8-DFCCA1131579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579ADA3-D3B1-EF44-B760-ACF7ED1DF884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0036C7B-1FCD-3942-B000-A88352D0C42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751301B-D709-6C4E-BE57-F32E515A277E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C5B653D-2E9D-6342-B322-AFF6D764DD14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6A01107-285E-1D48-A6DB-516B675270D3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E4C2657-3415-6A4C-922E-8F43831F6E69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B37AB6E-70F0-AB49-B20C-E738CF332B33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4D7B3629-C448-BA43-870B-89F43EB8EA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7FA58149-9B90-7A41-8D3F-CBFC45704B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16013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109728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18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an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1B70EB63-6C52-1F4D-9360-FD2278EBCD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B0162140-2925-614F-BEC8-1B2BCD619AC2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oup 2">
            <a:extLst>
              <a:ext uri="{FF2B5EF4-FFF2-40B4-BE49-F238E27FC236}">
                <a16:creationId xmlns:a16="http://schemas.microsoft.com/office/drawing/2014/main" id="{E2D38A6B-0C24-5C43-B8DC-2ADC87098F3C}"/>
              </a:ext>
            </a:extLst>
          </p:cNvPr>
          <p:cNvGrpSpPr>
            <a:grpSpLocks/>
          </p:cNvGrpSpPr>
          <p:nvPr/>
        </p:nvGrpSpPr>
        <p:grpSpPr bwMode="auto">
          <a:xfrm>
            <a:off x="0" y="2782888"/>
            <a:ext cx="12192000" cy="50800"/>
            <a:chOff x="0" y="6813551"/>
            <a:chExt cx="12192000" cy="50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70266FA-5A5A-A34C-B544-B097193BF59B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F2D1029-CF93-7247-AE34-B15F824D9F59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A0C59A3-DFAF-4347-AADB-90D6518D567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B8BC26-AA82-C242-A969-500DE8255293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5701007-3BF4-1A4F-A37C-1A793CD18B8C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BBD23B6-197C-9D4B-86A0-CA83F74E8907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434E7A4-A7EA-CD46-8E0F-DC88838B682D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20CDF1BF-4DC6-504F-B328-BD0AA35E65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48A157B9-9C9F-8045-B8DF-684FD27579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463" y="3798888"/>
            <a:ext cx="1460500" cy="4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066795" y="3120247"/>
            <a:ext cx="10247633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7" name="Content Placeholder 9"/>
          <p:cNvSpPr>
            <a:spLocks noGrp="1"/>
          </p:cNvSpPr>
          <p:nvPr>
            <p:ph sz="quarter" idx="10"/>
          </p:nvPr>
        </p:nvSpPr>
        <p:spPr>
          <a:xfrm>
            <a:off x="1076430" y="3951845"/>
            <a:ext cx="10247633" cy="25520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27813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806582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image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9D4D9171-689E-F946-B535-2F2A6786C5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7D01CF64-9A4C-EE48-93B8-7C698ED83858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oup 2">
            <a:extLst>
              <a:ext uri="{FF2B5EF4-FFF2-40B4-BE49-F238E27FC236}">
                <a16:creationId xmlns:a16="http://schemas.microsoft.com/office/drawing/2014/main" id="{CC3BEA5E-7378-B04C-957C-11AA8770A790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C4781EC-6B8B-7E48-B742-9577A9BC793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0CEBB53-5194-F346-9AAD-D81901EC1AB8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5F88FA9-40B5-A54B-B501-008E530E72C8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FC38E16-8B7D-DD41-A81B-52F127084646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124BD9D-BBC3-0340-BA9B-FFD1A42F1C5B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968A088-B673-2649-B06B-93300DE4386E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BAB1250-1BEF-F641-860C-6B7A218516B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6" name="Picture 10">
            <a:extLst>
              <a:ext uri="{FF2B5EF4-FFF2-40B4-BE49-F238E27FC236}">
                <a16:creationId xmlns:a16="http://schemas.microsoft.com/office/drawing/2014/main" id="{2420AE24-C916-8346-8C68-184C75157B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1">
            <a:extLst>
              <a:ext uri="{FF2B5EF4-FFF2-40B4-BE49-F238E27FC236}">
                <a16:creationId xmlns:a16="http://schemas.microsoft.com/office/drawing/2014/main" id="{75548CAA-FC40-6546-A60C-77AF0501B6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16013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847771" y="25399"/>
            <a:ext cx="4344229" cy="6813551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609600" y="1342716"/>
            <a:ext cx="723817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553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696" r:id="rId1"/>
    <p:sldLayoutId id="2147485697" r:id="rId2"/>
    <p:sldLayoutId id="2147485698" r:id="rId3"/>
    <p:sldLayoutId id="2147485699" r:id="rId4"/>
    <p:sldLayoutId id="2147485700" r:id="rId5"/>
    <p:sldLayoutId id="2147485701" r:id="rId6"/>
    <p:sldLayoutId id="2147485702" r:id="rId7"/>
    <p:sldLayoutId id="2147485703" r:id="rId8"/>
    <p:sldLayoutId id="2147485704" r:id="rId9"/>
    <p:sldLayoutId id="2147485705" r:id="rId10"/>
    <p:sldLayoutId id="2147485706" r:id="rId11"/>
    <p:sldLayoutId id="2147485707" r:id="rId12"/>
    <p:sldLayoutId id="2147485708" r:id="rId13"/>
    <p:sldLayoutId id="2147485709" r:id="rId14"/>
    <p:sldLayoutId id="2147485710" r:id="rId15"/>
    <p:sldLayoutId id="2147485711" r:id="rId16"/>
    <p:sldLayoutId id="2147485712" r:id="rId17"/>
    <p:sldLayoutId id="2147485695" r:id="rId18"/>
    <p:sldLayoutId id="2147485713" r:id="rId19"/>
    <p:sldLayoutId id="2147485714" r:id="rId20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5pPr>
      <a:lvl6pPr marL="45720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11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1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2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32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20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D751BA7-23F3-4E4F-8A93-B04B4B8452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79" y="1320801"/>
            <a:ext cx="8696961" cy="185928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3600" b="1" dirty="0"/>
              <a:t>Theory of Change: Development and Implementation of Tanzania Livestock Master Plan </a:t>
            </a:r>
          </a:p>
        </p:txBody>
      </p:sp>
      <p:sp>
        <p:nvSpPr>
          <p:cNvPr id="23554" name="Subtitle 2">
            <a:extLst>
              <a:ext uri="{FF2B5EF4-FFF2-40B4-BE49-F238E27FC236}">
                <a16:creationId xmlns:a16="http://schemas.microsoft.com/office/drawing/2014/main" id="{862B3D89-D228-C441-AC2A-53BC584D2F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6600" y="3513138"/>
            <a:ext cx="6357938" cy="102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en-US" altLang="en-KE" i="1" dirty="0">
                <a:solidFill>
                  <a:srgbClr val="292929"/>
                </a:solidFill>
                <a:latin typeface="Calibri" panose="020F0502020204030204" pitchFamily="34" charset="0"/>
              </a:rPr>
              <a:t>Joseph Karugia</a:t>
            </a:r>
          </a:p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en-US" altLang="en-KE" i="1" dirty="0">
                <a:solidFill>
                  <a:srgbClr val="292929"/>
                </a:solidFill>
                <a:latin typeface="Calibri" panose="020F0502020204030204" pitchFamily="34" charset="0"/>
              </a:rPr>
              <a:t>Principal Scientist - Agricultural Economist and Policy Expert</a:t>
            </a:r>
          </a:p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en-US" altLang="en-KE" i="1" dirty="0">
                <a:solidFill>
                  <a:srgbClr val="292929"/>
                </a:solidFill>
                <a:latin typeface="Calibri" panose="020F0502020204030204" pitchFamily="34" charset="0"/>
              </a:rPr>
              <a:t>PIL/ILRI</a:t>
            </a:r>
            <a:endParaRPr lang="en-GB" altLang="en-KE" i="1" dirty="0">
              <a:solidFill>
                <a:srgbClr val="292929"/>
              </a:solidFill>
              <a:latin typeface="Calibri" panose="020F0502020204030204" pitchFamily="34" charset="0"/>
            </a:endParaRPr>
          </a:p>
        </p:txBody>
      </p:sp>
      <p:sp>
        <p:nvSpPr>
          <p:cNvPr id="23555" name="Subtitle 2">
            <a:extLst>
              <a:ext uri="{FF2B5EF4-FFF2-40B4-BE49-F238E27FC236}">
                <a16:creationId xmlns:a16="http://schemas.microsoft.com/office/drawing/2014/main" id="{2487E3FA-17F2-0648-A202-AF4ED38825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6600" y="4649788"/>
            <a:ext cx="5057775" cy="693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en-US" altLang="en-KE" sz="1600" dirty="0">
                <a:solidFill>
                  <a:srgbClr val="292929"/>
                </a:solidFill>
                <a:latin typeface="Calibri" panose="020F0502020204030204" pitchFamily="34" charset="0"/>
              </a:rPr>
              <a:t>SAPLING Inception and TLMP </a:t>
            </a:r>
            <a:r>
              <a:rPr lang="en-US" altLang="en-KE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ToC</a:t>
            </a:r>
            <a:r>
              <a:rPr lang="en-US" altLang="en-KE" sz="1600" dirty="0">
                <a:solidFill>
                  <a:srgbClr val="292929"/>
                </a:solidFill>
                <a:latin typeface="Calibri" panose="020F0502020204030204" pitchFamily="34" charset="0"/>
              </a:rPr>
              <a:t> Validation Workshop</a:t>
            </a:r>
          </a:p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en-US" altLang="en-KE" sz="1600" dirty="0">
                <a:solidFill>
                  <a:srgbClr val="292929"/>
                </a:solidFill>
                <a:latin typeface="Calibri" panose="020F0502020204030204" pitchFamily="34" charset="0"/>
              </a:rPr>
              <a:t>17 March 2022, Dar es Salaam,  Tanzania </a:t>
            </a:r>
          </a:p>
        </p:txBody>
      </p:sp>
      <p:pic>
        <p:nvPicPr>
          <p:cNvPr id="1026" name="Picture 2" descr="Tanzanian Ministry of Agriculture Livestock and Fisheries | Land Portal">
            <a:extLst>
              <a:ext uri="{FF2B5EF4-FFF2-40B4-BE49-F238E27FC236}">
                <a16:creationId xmlns:a16="http://schemas.microsoft.com/office/drawing/2014/main" id="{1D14B5EB-26FF-43C0-BAC1-39C8C87078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1492" y="5334816"/>
            <a:ext cx="1937227" cy="1341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Dalberg – Medium">
            <a:extLst>
              <a:ext uri="{FF2B5EF4-FFF2-40B4-BE49-F238E27FC236}">
                <a16:creationId xmlns:a16="http://schemas.microsoft.com/office/drawing/2014/main" id="{06A15603-E35C-4779-B92F-123D5FA993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4140" y="5476240"/>
            <a:ext cx="1200285" cy="1200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9A8B7B-614E-44A6-A128-2D4E0DAC3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KLMP Time plan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A13A93F-B7BD-4DD8-8BC4-351773016D68}"/>
              </a:ext>
            </a:extLst>
          </p:cNvPr>
          <p:cNvSpPr txBox="1"/>
          <p:nvPr/>
        </p:nvSpPr>
        <p:spPr bwMode="auto">
          <a:xfrm>
            <a:off x="184558" y="135621"/>
            <a:ext cx="6033361" cy="522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defTabSz="914411" eaLnBrk="1" hangingPunct="1">
              <a:lnSpc>
                <a:spcPts val="3200"/>
              </a:lnSpc>
            </a:pPr>
            <a:r>
              <a:rPr lang="en-US" sz="3600" dirty="0">
                <a:solidFill>
                  <a:srgbClr val="712C3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Introduction…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7A62135-7A79-4023-8AA9-2CE0F846E1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66876" y="444552"/>
            <a:ext cx="1590412" cy="158032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651F66A-9A4C-4285-A626-6B8CEDCE7D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3464" y="2185016"/>
            <a:ext cx="1659835" cy="211703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D2E234A-0AC0-48AE-B924-B648C062C9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32165" y="4672984"/>
            <a:ext cx="1659835" cy="1302026"/>
          </a:xfrm>
          <a:prstGeom prst="rect">
            <a:avLst/>
          </a:prstGeom>
        </p:spPr>
      </p:pic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BE64F0D5-F148-4DB1-B5C8-17EE593D670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3771" y="870858"/>
            <a:ext cx="9173506" cy="5662022"/>
          </a:xfrm>
        </p:spPr>
        <p:txBody>
          <a:bodyPr vert="horz" lIns="91440" tIns="45720" rIns="91440" bIns="45720" rtlCol="0">
            <a:normAutofit/>
          </a:bodyPr>
          <a:lstStyle/>
          <a:p>
            <a:pPr marL="45720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dirty="0" err="1">
                <a:ea typeface="+mn-ea"/>
                <a:cs typeface="+mn-cs"/>
              </a:rPr>
              <a:t>MoL&amp;F</a:t>
            </a:r>
            <a:r>
              <a:rPr lang="en-US" sz="2800" dirty="0">
                <a:ea typeface="+mn-ea"/>
                <a:cs typeface="+mn-cs"/>
              </a:rPr>
              <a:t>, ILRI and Dalberg collaboration to support implementation and M&amp;E of TLMP</a:t>
            </a:r>
          </a:p>
          <a:p>
            <a:pPr marL="45720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ea typeface="+mn-ea"/>
                <a:cs typeface="+mn-cs"/>
              </a:rPr>
              <a:t>Building capacity of  Private Sector Desk</a:t>
            </a:r>
          </a:p>
          <a:p>
            <a:pPr marL="45720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ea typeface="+mn-ea"/>
                <a:cs typeface="+mn-cs"/>
              </a:rPr>
              <a:t>Prioritization of investments by public and private sectors</a:t>
            </a:r>
          </a:p>
          <a:p>
            <a:pPr marL="45720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ea typeface="+mn-ea"/>
                <a:cs typeface="+mn-cs"/>
              </a:rPr>
              <a:t>Development of a monitoring, learning, and evaluation framework</a:t>
            </a:r>
          </a:p>
          <a:p>
            <a:pPr marL="45720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ea typeface="+mn-ea"/>
                <a:cs typeface="+mn-cs"/>
              </a:rPr>
              <a:t>Advocacy, engagement and coalition-building</a:t>
            </a:r>
          </a:p>
          <a:p>
            <a:pPr marL="45720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ea typeface="+mn-ea"/>
                <a:cs typeface="+mn-cs"/>
              </a:rPr>
              <a:t>Need to articulate a theory of change of TLMP</a:t>
            </a:r>
          </a:p>
          <a:p>
            <a:pPr marL="1200150" lvl="1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ea typeface="+mn-ea"/>
                <a:cs typeface="+mn-cs"/>
              </a:rPr>
              <a:t> map out the expected pathways or links between interventions and intended impacts, and develop performance indicators thank link to ASDP II M&amp;E frameworks and CAADP BR</a:t>
            </a:r>
          </a:p>
          <a:p>
            <a:pPr marL="45720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2800" dirty="0">
              <a:ea typeface="+mn-ea"/>
              <a:cs typeface="+mn-cs"/>
            </a:endParaRPr>
          </a:p>
          <a:p>
            <a:pPr marL="45720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1700" dirty="0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9350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9A8B7B-614E-44A6-A128-2D4E0DAC3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KLMP Time plan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A13A93F-B7BD-4DD8-8BC4-351773016D68}"/>
              </a:ext>
            </a:extLst>
          </p:cNvPr>
          <p:cNvSpPr txBox="1"/>
          <p:nvPr/>
        </p:nvSpPr>
        <p:spPr bwMode="auto">
          <a:xfrm>
            <a:off x="361539" y="467994"/>
            <a:ext cx="6033361" cy="522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defTabSz="914411" eaLnBrk="1" hangingPunct="1">
              <a:lnSpc>
                <a:spcPts val="3200"/>
              </a:lnSpc>
            </a:pPr>
            <a:r>
              <a:rPr lang="en-US" sz="3600" dirty="0">
                <a:solidFill>
                  <a:srgbClr val="712C3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Introduction </a:t>
            </a:r>
            <a:r>
              <a:rPr lang="en-US" sz="3600" dirty="0" err="1">
                <a:solidFill>
                  <a:srgbClr val="712C3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contd</a:t>
            </a:r>
            <a:r>
              <a:rPr lang="en-US" sz="3600" dirty="0">
                <a:solidFill>
                  <a:srgbClr val="712C3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…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7A62135-7A79-4023-8AA9-2CE0F846E1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66876" y="444552"/>
            <a:ext cx="1590412" cy="158032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651F66A-9A4C-4285-A626-6B8CEDCE7D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3464" y="2185016"/>
            <a:ext cx="1659835" cy="211703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D2E234A-0AC0-48AE-B924-B648C062C9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32165" y="4672984"/>
            <a:ext cx="1659835" cy="1302026"/>
          </a:xfrm>
          <a:prstGeom prst="rect">
            <a:avLst/>
          </a:prstGeom>
        </p:spPr>
      </p:pic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BE64F0D5-F148-4DB1-B5C8-17EE593D670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3771" y="1239566"/>
            <a:ext cx="9173506" cy="5662022"/>
          </a:xfrm>
        </p:spPr>
        <p:txBody>
          <a:bodyPr vert="horz" lIns="91440" tIns="45720" rIns="91440" bIns="45720" rtlCol="0">
            <a:normAutofit/>
          </a:bodyPr>
          <a:lstStyle/>
          <a:p>
            <a:pPr marL="45720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ea typeface="+mn-ea"/>
                <a:cs typeface="+mn-cs"/>
              </a:rPr>
              <a:t>LMP provides the evidence-base and empirical guidance to the government, private sector, and development partners on where best to invest in the livestock sector to achieve national development goals, CAADP, SDGS</a:t>
            </a:r>
          </a:p>
          <a:p>
            <a:pPr marL="45720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ea typeface="+mn-ea"/>
                <a:cs typeface="+mn-cs"/>
              </a:rPr>
              <a:t>baseline analysis of the livestock sector</a:t>
            </a:r>
          </a:p>
          <a:p>
            <a:pPr marL="45720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ea typeface="+mn-ea"/>
                <a:cs typeface="+mn-cs"/>
              </a:rPr>
              <a:t> Long-term Livestock Strategy (15 years)</a:t>
            </a:r>
          </a:p>
          <a:p>
            <a:pPr marL="45720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ea typeface="+mn-ea"/>
                <a:cs typeface="+mn-cs"/>
              </a:rPr>
              <a:t>Value chain specific investment road maps</a:t>
            </a:r>
          </a:p>
          <a:p>
            <a:pPr marL="45720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2800" dirty="0">
              <a:ea typeface="+mn-ea"/>
              <a:cs typeface="+mn-cs"/>
            </a:endParaRPr>
          </a:p>
          <a:p>
            <a:pPr marL="45720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“by year 2025 there should be a livestock sector, which to a large extent shall be commercially run, modern and sustainable, using improved and highly productive livestock to ensure food security, improved income for households and the nation while conserving the environment”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  <a:endParaRPr lang="en-US" sz="2800" dirty="0">
              <a:ea typeface="+mn-ea"/>
              <a:cs typeface="+mn-cs"/>
            </a:endParaRPr>
          </a:p>
          <a:p>
            <a:pPr marL="45720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2800" dirty="0">
              <a:ea typeface="+mn-ea"/>
              <a:cs typeface="+mn-cs"/>
            </a:endParaRPr>
          </a:p>
          <a:p>
            <a:pPr marL="45720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1700" dirty="0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17152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4">
            <a:extLst>
              <a:ext uri="{FF2B5EF4-FFF2-40B4-BE49-F238E27FC236}">
                <a16:creationId xmlns:a16="http://schemas.microsoft.com/office/drawing/2014/main" id="{99C5C1CC-6403-7D41-BFEB-2ED4CDD1AD8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0075" y="427038"/>
            <a:ext cx="10972800" cy="679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r>
              <a:rPr lang="en-US" altLang="en-KE" dirty="0">
                <a:solidFill>
                  <a:srgbClr val="712C3D"/>
                </a:solidFill>
              </a:rPr>
              <a:t>Tanzania LMP Theory of Change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5A40B540-F7E3-4F22-8F42-D0C27ED875BC}"/>
              </a:ext>
            </a:extLst>
          </p:cNvPr>
          <p:cNvSpPr/>
          <p:nvPr/>
        </p:nvSpPr>
        <p:spPr>
          <a:xfrm>
            <a:off x="1351794" y="1360309"/>
            <a:ext cx="8899429" cy="4777723"/>
          </a:xfrm>
          <a:prstGeom prst="ellipse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rgbClr val="4472C4">
                <a:lumMod val="60000"/>
                <a:lumOff val="4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B0504020202020204" pitchFamily="34" charset="0"/>
              <a:ea typeface="+mn-ea"/>
              <a:cs typeface="+mn-cs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D081607-D726-491B-9678-D2E44B9C22FB}"/>
              </a:ext>
            </a:extLst>
          </p:cNvPr>
          <p:cNvSpPr/>
          <p:nvPr/>
        </p:nvSpPr>
        <p:spPr>
          <a:xfrm>
            <a:off x="1351793" y="1722491"/>
            <a:ext cx="6152846" cy="4298979"/>
          </a:xfrm>
          <a:prstGeom prst="ellipse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rgbClr val="4472C4">
                <a:lumMod val="60000"/>
                <a:lumOff val="4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92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85AE9B2-DFFB-4402-ADBA-0DE200B2006E}"/>
              </a:ext>
            </a:extLst>
          </p:cNvPr>
          <p:cNvSpPr/>
          <p:nvPr/>
        </p:nvSpPr>
        <p:spPr>
          <a:xfrm>
            <a:off x="1306088" y="2130472"/>
            <a:ext cx="4678724" cy="3641998"/>
          </a:xfrm>
          <a:prstGeom prst="ellipse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rgbClr val="4472C4">
                <a:lumMod val="60000"/>
                <a:lumOff val="4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92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50B185E-8AD4-40CF-BED7-EB60E2BFEC11}"/>
              </a:ext>
            </a:extLst>
          </p:cNvPr>
          <p:cNvSpPr txBox="1"/>
          <p:nvPr/>
        </p:nvSpPr>
        <p:spPr>
          <a:xfrm>
            <a:off x="3428356" y="2327109"/>
            <a:ext cx="184731" cy="19960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 defTabSz="3429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697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EB6AB33-7BA7-4686-A994-AFE0A3193BF7}"/>
              </a:ext>
            </a:extLst>
          </p:cNvPr>
          <p:cNvSpPr txBox="1"/>
          <p:nvPr/>
        </p:nvSpPr>
        <p:spPr>
          <a:xfrm>
            <a:off x="5274278" y="2328269"/>
            <a:ext cx="184731" cy="19960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 defTabSz="3429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697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9" name="Pentagon 4">
            <a:extLst>
              <a:ext uri="{FF2B5EF4-FFF2-40B4-BE49-F238E27FC236}">
                <a16:creationId xmlns:a16="http://schemas.microsoft.com/office/drawing/2014/main" id="{7861B91E-0011-45B7-80CB-30EE42467D97}"/>
              </a:ext>
            </a:extLst>
          </p:cNvPr>
          <p:cNvSpPr/>
          <p:nvPr/>
        </p:nvSpPr>
        <p:spPr>
          <a:xfrm>
            <a:off x="2914240" y="5280499"/>
            <a:ext cx="2991011" cy="194822"/>
          </a:xfrm>
          <a:prstGeom prst="homePlate">
            <a:avLst/>
          </a:prstGeom>
          <a:solidFill>
            <a:srgbClr val="44546A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92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Chevron 17">
            <a:extLst>
              <a:ext uri="{FF2B5EF4-FFF2-40B4-BE49-F238E27FC236}">
                <a16:creationId xmlns:a16="http://schemas.microsoft.com/office/drawing/2014/main" id="{3249DCCF-9731-42B8-BCC6-EE7FEE2B6A42}"/>
              </a:ext>
            </a:extLst>
          </p:cNvPr>
          <p:cNvSpPr/>
          <p:nvPr/>
        </p:nvSpPr>
        <p:spPr>
          <a:xfrm>
            <a:off x="6945783" y="5287418"/>
            <a:ext cx="593918" cy="194822"/>
          </a:xfrm>
          <a:prstGeom prst="chevron">
            <a:avLst/>
          </a:prstGeom>
          <a:solidFill>
            <a:srgbClr val="44546A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92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8C4A2E6-C3B8-4549-BD9A-C1D5B43DAC15}"/>
              </a:ext>
            </a:extLst>
          </p:cNvPr>
          <p:cNvSpPr txBox="1"/>
          <p:nvPr/>
        </p:nvSpPr>
        <p:spPr>
          <a:xfrm>
            <a:off x="3216063" y="5243492"/>
            <a:ext cx="736985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prstClr val="black"/>
                </a:solidFill>
                <a:latin typeface="Avenir Next LT Pro" panose="020B0504020202020204" pitchFamily="34" charset="0"/>
                <a:cs typeface="Arial" charset="0"/>
              </a:rPr>
              <a:t>Year 1-2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5740582-5219-40C4-8416-2C686DC02E29}"/>
              </a:ext>
            </a:extLst>
          </p:cNvPr>
          <p:cNvSpPr txBox="1"/>
          <p:nvPr/>
        </p:nvSpPr>
        <p:spPr>
          <a:xfrm>
            <a:off x="4223188" y="2301968"/>
            <a:ext cx="918527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3429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200" b="1" dirty="0">
                <a:solidFill>
                  <a:prstClr val="black"/>
                </a:solidFill>
                <a:latin typeface="Avenir Next LT Pro" panose="020B0504020202020204" pitchFamily="34" charset="0"/>
                <a:cs typeface="Calibri" panose="020F0502020204030204" pitchFamily="34" charset="0"/>
              </a:rPr>
              <a:t>Outputs</a:t>
            </a:r>
          </a:p>
        </p:txBody>
      </p:sp>
      <p:sp>
        <p:nvSpPr>
          <p:cNvPr id="13" name="Right Arrow Callout 28">
            <a:extLst>
              <a:ext uri="{FF2B5EF4-FFF2-40B4-BE49-F238E27FC236}">
                <a16:creationId xmlns:a16="http://schemas.microsoft.com/office/drawing/2014/main" id="{6B13881A-963E-4DF5-8E43-0245419DB9C2}"/>
              </a:ext>
            </a:extLst>
          </p:cNvPr>
          <p:cNvSpPr/>
          <p:nvPr/>
        </p:nvSpPr>
        <p:spPr>
          <a:xfrm>
            <a:off x="7032962" y="2650141"/>
            <a:ext cx="1528658" cy="2626480"/>
          </a:xfrm>
          <a:prstGeom prst="rightArrowCallout">
            <a:avLst>
              <a:gd name="adj1" fmla="val 25000"/>
              <a:gd name="adj2" fmla="val 25000"/>
              <a:gd name="adj3" fmla="val 14767"/>
              <a:gd name="adj4" fmla="val 77356"/>
            </a:avLst>
          </a:prstGeom>
          <a:solidFill>
            <a:srgbClr val="4472C4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675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  <a:p>
            <a:pPr marL="74295" marR="0" lvl="0" indent="-74295" defTabSz="3429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675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/>
              </a:rPr>
              <a:t>Increased productivity at animal/household/region/ country level as a result of better feed, less disease and genetic improvements</a:t>
            </a:r>
          </a:p>
          <a:p>
            <a:pPr marL="74295" marR="0" lvl="0" indent="-74295" defTabSz="3429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675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/>
            </a:endParaRPr>
          </a:p>
          <a:p>
            <a:pPr marL="74295" marR="0" lvl="0" indent="-74295" defTabSz="3429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675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/>
              </a:rPr>
              <a:t>Reduction in post-harvest losses</a:t>
            </a:r>
          </a:p>
          <a:p>
            <a:pPr marL="74295" marR="0" lvl="0" indent="-74295" defTabSz="3429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675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/>
            </a:endParaRPr>
          </a:p>
          <a:p>
            <a:pPr marL="74295" marR="0" lvl="0" indent="-74295" defTabSz="3429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675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/>
              </a:rPr>
              <a:t>Increased livestock production and supply of animal source foods</a:t>
            </a:r>
          </a:p>
          <a:p>
            <a:pPr marL="74295" marR="0" lvl="0" indent="-74295" defTabSz="3429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675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/>
            </a:endParaRPr>
          </a:p>
          <a:p>
            <a:pPr marL="74295" marR="0" lvl="0" indent="-74295" defTabSz="3429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675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/>
              </a:rPr>
              <a:t>Improved quality of livestock products</a:t>
            </a:r>
          </a:p>
          <a:p>
            <a:pPr marL="74295" marR="0" lvl="0" indent="-74295" defTabSz="3429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675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" marR="0" lvl="0" indent="-74295" defTabSz="3429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675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/>
              </a:rPr>
              <a:t>Increased livestock trade</a:t>
            </a:r>
          </a:p>
          <a:p>
            <a:pPr marL="74295" marR="0" lvl="0" indent="-74295" defTabSz="3429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675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/>
            </a:endParaRPr>
          </a:p>
          <a:p>
            <a:pPr marL="74295" marR="0" lvl="0" indent="-74295" defTabSz="3429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675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/>
              </a:rPr>
              <a:t>Increased income at the household level</a:t>
            </a:r>
          </a:p>
          <a:p>
            <a:pPr marL="74295" marR="0" lvl="0" indent="-74295" defTabSz="3429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675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/>
            </a:endParaRPr>
          </a:p>
          <a:p>
            <a:pPr marL="74295" marR="0" lvl="0" indent="-74295" defTabSz="3429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675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0B3843A-6702-44A9-BDBC-A252E7D86908}"/>
              </a:ext>
            </a:extLst>
          </p:cNvPr>
          <p:cNvSpPr txBox="1"/>
          <p:nvPr/>
        </p:nvSpPr>
        <p:spPr>
          <a:xfrm>
            <a:off x="5360587" y="2209634"/>
            <a:ext cx="141246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3429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200" b="1" dirty="0">
                <a:solidFill>
                  <a:prstClr val="black"/>
                </a:solidFill>
                <a:latin typeface="Avenir Next LT Pro" panose="020B0504020202020204" pitchFamily="34" charset="0"/>
                <a:cs typeface="Calibri" panose="020F0502020204030204" pitchFamily="34" charset="0"/>
              </a:rPr>
              <a:t>Short-term outcomes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83A1FF8-5D88-443B-AD7E-90E5B4D8AFB9}"/>
              </a:ext>
            </a:extLst>
          </p:cNvPr>
          <p:cNvSpPr txBox="1"/>
          <p:nvPr/>
        </p:nvSpPr>
        <p:spPr>
          <a:xfrm>
            <a:off x="7033766" y="2057390"/>
            <a:ext cx="117989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3429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200" b="1" dirty="0">
                <a:solidFill>
                  <a:prstClr val="black"/>
                </a:solidFill>
                <a:latin typeface="Avenir Next LT Pro" panose="020B0504020202020204" pitchFamily="34" charset="0"/>
                <a:cs typeface="Calibri" panose="020F0502020204030204" pitchFamily="34" charset="0"/>
              </a:rPr>
              <a:t>Medium-term outcomes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C255E3A-FBF2-43F6-9A03-E6733C4C70D7}"/>
              </a:ext>
            </a:extLst>
          </p:cNvPr>
          <p:cNvSpPr txBox="1"/>
          <p:nvPr/>
        </p:nvSpPr>
        <p:spPr>
          <a:xfrm>
            <a:off x="8238991" y="2194777"/>
            <a:ext cx="1344733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3429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200" b="1" dirty="0">
                <a:solidFill>
                  <a:prstClr val="black"/>
                </a:solidFill>
                <a:latin typeface="Avenir Next LT Pro" panose="020B0504020202020204" pitchFamily="34" charset="0"/>
                <a:cs typeface="Calibri" panose="020F0502020204030204" pitchFamily="34" charset="0"/>
              </a:rPr>
              <a:t>Development impacts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EE73EEE-2EB5-469B-980C-5694F4BA38DB}"/>
              </a:ext>
            </a:extLst>
          </p:cNvPr>
          <p:cNvSpPr txBox="1"/>
          <p:nvPr/>
        </p:nvSpPr>
        <p:spPr>
          <a:xfrm>
            <a:off x="4731845" y="5674449"/>
            <a:ext cx="1362874" cy="25391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 defTabSz="3429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050" dirty="0">
                <a:solidFill>
                  <a:prstClr val="black"/>
                </a:solidFill>
                <a:latin typeface="Avenir Next LT Pro" panose="020B0504020202020204" pitchFamily="34" charset="0"/>
                <a:cs typeface="Arial" panose="020B0604020202020204" pitchFamily="34" charset="0"/>
              </a:rPr>
              <a:t>sphere of influence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9EC0597-D744-4C92-8E04-3909BC5E36DA}"/>
              </a:ext>
            </a:extLst>
          </p:cNvPr>
          <p:cNvSpPr txBox="1"/>
          <p:nvPr/>
        </p:nvSpPr>
        <p:spPr>
          <a:xfrm>
            <a:off x="3337430" y="5510037"/>
            <a:ext cx="1277000" cy="2539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3429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050" dirty="0">
                <a:solidFill>
                  <a:prstClr val="black"/>
                </a:solidFill>
                <a:latin typeface="Avenir Next LT Pro" panose="020B0504020202020204" pitchFamily="34" charset="0"/>
                <a:cs typeface="Arial" panose="020B0604020202020204" pitchFamily="34" charset="0"/>
              </a:rPr>
              <a:t>sphere of control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C82E704-45FD-4D60-8334-706AFA31F929}"/>
              </a:ext>
            </a:extLst>
          </p:cNvPr>
          <p:cNvSpPr txBox="1"/>
          <p:nvPr/>
        </p:nvSpPr>
        <p:spPr>
          <a:xfrm>
            <a:off x="6214553" y="5917995"/>
            <a:ext cx="1258679" cy="25391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 defTabSz="3429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050" dirty="0">
                <a:solidFill>
                  <a:prstClr val="black"/>
                </a:solidFill>
                <a:latin typeface="Avenir Next LT Pro" panose="020B0504020202020204" pitchFamily="34" charset="0"/>
                <a:cs typeface="Arial" panose="020B0604020202020204" pitchFamily="34" charset="0"/>
              </a:rPr>
              <a:t>sphere of interest</a:t>
            </a:r>
          </a:p>
        </p:txBody>
      </p:sp>
      <p:sp>
        <p:nvSpPr>
          <p:cNvPr id="20" name="Right Arrow Callout 45">
            <a:extLst>
              <a:ext uri="{FF2B5EF4-FFF2-40B4-BE49-F238E27FC236}">
                <a16:creationId xmlns:a16="http://schemas.microsoft.com/office/drawing/2014/main" id="{132C6D9E-AE26-400D-909B-57E24008EB23}"/>
              </a:ext>
            </a:extLst>
          </p:cNvPr>
          <p:cNvSpPr/>
          <p:nvPr/>
        </p:nvSpPr>
        <p:spPr>
          <a:xfrm>
            <a:off x="1277208" y="2865353"/>
            <a:ext cx="1312311" cy="2519477"/>
          </a:xfrm>
          <a:prstGeom prst="rightArrowCallout">
            <a:avLst>
              <a:gd name="adj1" fmla="val 25000"/>
              <a:gd name="adj2" fmla="val 25000"/>
              <a:gd name="adj3" fmla="val 15147"/>
              <a:gd name="adj4" fmla="val 78461"/>
            </a:avLst>
          </a:prstGeom>
          <a:solidFill>
            <a:srgbClr val="70AD47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74295" marR="0" lvl="0" indent="-74295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675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rPr>
              <a:t>Chronic underinvestment in livestock development in Tanzania hence public and private sector investors and development partners need support to make the investments to transform the livestock sector</a:t>
            </a:r>
          </a:p>
          <a:p>
            <a:pPr marL="74295" marR="0" lvl="0" indent="-74295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675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Calibri"/>
            </a:endParaRPr>
          </a:p>
          <a:p>
            <a:pPr marL="74295" marR="0" lvl="0" indent="-74295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675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Calibri"/>
            </a:endParaRPr>
          </a:p>
          <a:p>
            <a:pPr marL="74295" marR="0" lvl="0" indent="-74295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675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rPr>
              <a:t>Sector’s slow growth undermines its ability to support the livelihoods of millions of the poor (50% of Tanzania population) who depend on livestock for their food security, nutrition, and incomes</a:t>
            </a:r>
          </a:p>
          <a:p>
            <a:pPr marL="74295" marR="0" lvl="0" indent="-74295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675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Calibri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7FB0FE4-407C-4D2B-A55E-C009C9EB7E57}"/>
              </a:ext>
            </a:extLst>
          </p:cNvPr>
          <p:cNvSpPr txBox="1"/>
          <p:nvPr/>
        </p:nvSpPr>
        <p:spPr>
          <a:xfrm>
            <a:off x="1307116" y="2363640"/>
            <a:ext cx="1211054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3429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200" b="1" dirty="0">
                <a:solidFill>
                  <a:prstClr val="black"/>
                </a:solidFill>
                <a:latin typeface="Avenir Next LT Pro" panose="020B0504020202020204" pitchFamily="34" charset="0"/>
                <a:cs typeface="Calibri" panose="020F0502020204030204" pitchFamily="34" charset="0"/>
              </a:rPr>
              <a:t>Challenge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7319AA6-B6ED-44C3-BCF7-91D5A21549DE}"/>
              </a:ext>
            </a:extLst>
          </p:cNvPr>
          <p:cNvSpPr txBox="1"/>
          <p:nvPr/>
        </p:nvSpPr>
        <p:spPr>
          <a:xfrm>
            <a:off x="2640772" y="2246357"/>
            <a:ext cx="1127195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3429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200" b="1" dirty="0">
                <a:solidFill>
                  <a:prstClr val="black"/>
                </a:solidFill>
                <a:latin typeface="Avenir Next LT Pro" panose="020B0504020202020204" pitchFamily="34" charset="0"/>
                <a:cs typeface="Calibri" panose="020F0502020204030204" pitchFamily="34" charset="0"/>
              </a:rPr>
              <a:t>Activities/ Inputs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7D8BA47-79D2-49AA-BC23-032DBD8C14FA}"/>
              </a:ext>
            </a:extLst>
          </p:cNvPr>
          <p:cNvSpPr/>
          <p:nvPr/>
        </p:nvSpPr>
        <p:spPr>
          <a:xfrm>
            <a:off x="8452693" y="2619481"/>
            <a:ext cx="1202340" cy="284094"/>
          </a:xfrm>
          <a:prstGeom prst="rect">
            <a:avLst/>
          </a:prstGeom>
          <a:solidFill>
            <a:srgbClr val="70AD47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75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lt"/>
                <a:cs typeface="Calibri" panose="020F0502020204030204"/>
              </a:rPr>
              <a:t>Increased livestock contribution to GDP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F89BA72-E805-4C7F-B249-E6FF07A288E3}"/>
              </a:ext>
            </a:extLst>
          </p:cNvPr>
          <p:cNvSpPr/>
          <p:nvPr/>
        </p:nvSpPr>
        <p:spPr>
          <a:xfrm>
            <a:off x="8440807" y="3293882"/>
            <a:ext cx="1197019" cy="245014"/>
          </a:xfrm>
          <a:prstGeom prst="rect">
            <a:avLst/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75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lt"/>
                <a:cs typeface="Calibri" panose="020F0502020204030204"/>
              </a:rPr>
              <a:t>Poverty reduction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E60E372-5661-48E5-AD3C-3BFA558F9A0E}"/>
              </a:ext>
            </a:extLst>
          </p:cNvPr>
          <p:cNvSpPr/>
          <p:nvPr/>
        </p:nvSpPr>
        <p:spPr>
          <a:xfrm>
            <a:off x="8444188" y="4208717"/>
            <a:ext cx="1225385" cy="392906"/>
          </a:xfrm>
          <a:prstGeom prst="rect">
            <a:avLst/>
          </a:prstGeom>
          <a:solidFill>
            <a:srgbClr val="ED7D3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75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lt"/>
                <a:cs typeface="Calibri" panose="020F0502020204030204"/>
              </a:rPr>
              <a:t>Industrial and manufacturing sector (based on livestock raw materials)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B4E9544-E5EF-402A-A92B-65DDEAE21BE9}"/>
              </a:ext>
            </a:extLst>
          </p:cNvPr>
          <p:cNvSpPr/>
          <p:nvPr/>
        </p:nvSpPr>
        <p:spPr>
          <a:xfrm>
            <a:off x="8438866" y="3598210"/>
            <a:ext cx="1225385" cy="227083"/>
          </a:xfrm>
          <a:prstGeom prst="rect">
            <a:avLst/>
          </a:prstGeom>
          <a:solidFill>
            <a:srgbClr val="FFC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75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lt"/>
                <a:cs typeface="Calibri" panose="020F0502020204030204"/>
              </a:rPr>
              <a:t>Food security and nutrition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D9FEFE8-A08A-4E47-A564-00DD5E0C42AC}"/>
              </a:ext>
            </a:extLst>
          </p:cNvPr>
          <p:cNvSpPr/>
          <p:nvPr/>
        </p:nvSpPr>
        <p:spPr>
          <a:xfrm>
            <a:off x="8428642" y="3893105"/>
            <a:ext cx="1225385" cy="261425"/>
          </a:xfrm>
          <a:prstGeom prst="rect">
            <a:avLst/>
          </a:prstGeom>
          <a:solidFill>
            <a:srgbClr val="A5A5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75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lt"/>
                <a:cs typeface="Calibri" panose="020F0502020204030204"/>
              </a:rPr>
              <a:t>Exports and foreign exchange earnings</a:t>
            </a:r>
          </a:p>
        </p:txBody>
      </p:sp>
      <p:sp>
        <p:nvSpPr>
          <p:cNvPr id="28" name="Right Arrow Callout 36">
            <a:extLst>
              <a:ext uri="{FF2B5EF4-FFF2-40B4-BE49-F238E27FC236}">
                <a16:creationId xmlns:a16="http://schemas.microsoft.com/office/drawing/2014/main" id="{6606D874-383B-4F6C-BD5E-C396801E43D7}"/>
              </a:ext>
            </a:extLst>
          </p:cNvPr>
          <p:cNvSpPr/>
          <p:nvPr/>
        </p:nvSpPr>
        <p:spPr>
          <a:xfrm>
            <a:off x="5566790" y="2780099"/>
            <a:ext cx="1464252" cy="2495762"/>
          </a:xfrm>
          <a:prstGeom prst="rightArrowCallout">
            <a:avLst>
              <a:gd name="adj1" fmla="val 32389"/>
              <a:gd name="adj2" fmla="val 25000"/>
              <a:gd name="adj3" fmla="val 10750"/>
              <a:gd name="adj4" fmla="val 79754"/>
            </a:avLst>
          </a:prstGeom>
          <a:solidFill>
            <a:srgbClr val="A5A5A5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74295" marR="0" lvl="0" indent="-74295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675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/>
              </a:rPr>
              <a:t>Capacity of local experts enhanced</a:t>
            </a:r>
          </a:p>
          <a:p>
            <a:pPr marL="74295" marR="0" lvl="0" indent="-74295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675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/>
            </a:endParaRPr>
          </a:p>
          <a:p>
            <a:pPr marL="74295" marR="0" lvl="0" indent="-74295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675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/>
              </a:rPr>
              <a:t>More and better-quality investments by public and private sectors and development partners</a:t>
            </a:r>
          </a:p>
          <a:p>
            <a:pPr marL="74295" marR="0" lvl="0" indent="-74295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675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Times New Roman"/>
            </a:endParaRPr>
          </a:p>
          <a:p>
            <a:pPr marL="74295" marR="0" lvl="0" indent="-74295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675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/>
              </a:rPr>
              <a:t>Alignment of public, private and development partner investments</a:t>
            </a:r>
          </a:p>
          <a:p>
            <a:pPr marL="74295" marR="0" lvl="0" indent="-74295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675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Times New Roman"/>
            </a:endParaRPr>
          </a:p>
          <a:p>
            <a:pPr marL="74295" marR="0" lvl="0" indent="-74295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675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/>
              </a:rPr>
              <a:t>Targeted interventions by location, commodity, value chain</a:t>
            </a:r>
          </a:p>
          <a:p>
            <a:pPr marL="74295" marR="0" lvl="0" indent="-74295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675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Times New Roman"/>
            </a:endParaRPr>
          </a:p>
          <a:p>
            <a:pPr marL="74295" marR="0" lvl="0" indent="-74295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675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/>
              </a:rPr>
              <a:t>Change in existing policies, laws, and regulations</a:t>
            </a:r>
          </a:p>
          <a:p>
            <a:pPr marL="74295" marR="0" lvl="0" indent="-74295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675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Times New Roman"/>
            </a:endParaRPr>
          </a:p>
          <a:p>
            <a:pPr marL="74295" marR="0" lvl="0" indent="-74295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675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/>
              </a:rPr>
              <a:t>New policies, laws, and regulations </a:t>
            </a:r>
          </a:p>
        </p:txBody>
      </p:sp>
      <p:sp>
        <p:nvSpPr>
          <p:cNvPr id="29" name="Chevron 17">
            <a:extLst>
              <a:ext uri="{FF2B5EF4-FFF2-40B4-BE49-F238E27FC236}">
                <a16:creationId xmlns:a16="http://schemas.microsoft.com/office/drawing/2014/main" id="{03733788-F470-41A4-BDDA-6E51DF1FC06E}"/>
              </a:ext>
            </a:extLst>
          </p:cNvPr>
          <p:cNvSpPr/>
          <p:nvPr/>
        </p:nvSpPr>
        <p:spPr>
          <a:xfrm>
            <a:off x="8593994" y="5287418"/>
            <a:ext cx="593918" cy="194822"/>
          </a:xfrm>
          <a:prstGeom prst="chevron">
            <a:avLst/>
          </a:prstGeom>
          <a:solidFill>
            <a:srgbClr val="44546A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92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Chevron 17">
            <a:extLst>
              <a:ext uri="{FF2B5EF4-FFF2-40B4-BE49-F238E27FC236}">
                <a16:creationId xmlns:a16="http://schemas.microsoft.com/office/drawing/2014/main" id="{F20117EA-7F0F-42A9-B375-F1212824EC79}"/>
              </a:ext>
            </a:extLst>
          </p:cNvPr>
          <p:cNvSpPr/>
          <p:nvPr/>
        </p:nvSpPr>
        <p:spPr>
          <a:xfrm>
            <a:off x="7752357" y="5287418"/>
            <a:ext cx="593918" cy="194822"/>
          </a:xfrm>
          <a:prstGeom prst="chevron">
            <a:avLst/>
          </a:prstGeom>
          <a:solidFill>
            <a:srgbClr val="44546A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92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Chevron 17">
            <a:extLst>
              <a:ext uri="{FF2B5EF4-FFF2-40B4-BE49-F238E27FC236}">
                <a16:creationId xmlns:a16="http://schemas.microsoft.com/office/drawing/2014/main" id="{F6EC6E44-43C5-49E7-AF90-119E82B8DA7B}"/>
              </a:ext>
            </a:extLst>
          </p:cNvPr>
          <p:cNvSpPr/>
          <p:nvPr/>
        </p:nvSpPr>
        <p:spPr>
          <a:xfrm>
            <a:off x="6006948" y="5280499"/>
            <a:ext cx="897499" cy="194822"/>
          </a:xfrm>
          <a:prstGeom prst="chevron">
            <a:avLst/>
          </a:prstGeom>
          <a:solidFill>
            <a:srgbClr val="44546A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92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95FFA9D-E51A-4B11-BE4A-10DB26F38803}"/>
              </a:ext>
            </a:extLst>
          </p:cNvPr>
          <p:cNvSpPr txBox="1"/>
          <p:nvPr/>
        </p:nvSpPr>
        <p:spPr>
          <a:xfrm>
            <a:off x="8658744" y="5250954"/>
            <a:ext cx="719749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prstClr val="black"/>
                </a:solidFill>
                <a:latin typeface="Avenir Next LT Pro" panose="020B0504020202020204" pitchFamily="34" charset="0"/>
                <a:cs typeface="Arial" charset="0"/>
              </a:rPr>
              <a:t>&gt;Year 6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6C7EDB43-E948-47B9-AA95-D962913A8562}"/>
              </a:ext>
            </a:extLst>
          </p:cNvPr>
          <p:cNvSpPr/>
          <p:nvPr/>
        </p:nvSpPr>
        <p:spPr>
          <a:xfrm rot="5400000">
            <a:off x="9413140" y="3502192"/>
            <a:ext cx="1514795" cy="597195"/>
          </a:xfrm>
          <a:prstGeom prst="rect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National development goals and Vision 2025</a:t>
            </a:r>
          </a:p>
        </p:txBody>
      </p:sp>
      <p:sp>
        <p:nvSpPr>
          <p:cNvPr id="34" name="Right Arrow Callout 36">
            <a:extLst>
              <a:ext uri="{FF2B5EF4-FFF2-40B4-BE49-F238E27FC236}">
                <a16:creationId xmlns:a16="http://schemas.microsoft.com/office/drawing/2014/main" id="{FF80D310-E488-4DA1-B9D5-1F9D83E87E24}"/>
              </a:ext>
            </a:extLst>
          </p:cNvPr>
          <p:cNvSpPr/>
          <p:nvPr/>
        </p:nvSpPr>
        <p:spPr>
          <a:xfrm>
            <a:off x="2588522" y="2774338"/>
            <a:ext cx="1464252" cy="2501524"/>
          </a:xfrm>
          <a:prstGeom prst="rightArrowCallout">
            <a:avLst>
              <a:gd name="adj1" fmla="val 32389"/>
              <a:gd name="adj2" fmla="val 25000"/>
              <a:gd name="adj3" fmla="val 10750"/>
              <a:gd name="adj4" fmla="val 79754"/>
            </a:avLst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74295" marR="0" lvl="0" indent="-74295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675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/>
              </a:rPr>
              <a:t>Capacity building of local experts and public sector officials</a:t>
            </a:r>
            <a:endParaRPr kumimoji="0" lang="en-US" sz="675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" marR="0" lvl="0" indent="-74295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675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/>
              </a:rPr>
              <a:t>Baseline analysis of the livestock sector</a:t>
            </a:r>
          </a:p>
          <a:p>
            <a:pPr marL="74295" marR="0" lvl="0" indent="-74295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675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/>
            </a:endParaRPr>
          </a:p>
          <a:p>
            <a:pPr marL="74295" marR="0" lvl="0" indent="-74295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675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/>
              </a:rPr>
              <a:t>Identification of priority value chains and technological/policy/ institutional intervention options</a:t>
            </a:r>
          </a:p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75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/>
            </a:endParaRPr>
          </a:p>
          <a:p>
            <a:pPr marL="74295" marR="0" lvl="0" indent="-74295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675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/>
              </a:rPr>
              <a:t>Ex-ante impact evaluation of interventions</a:t>
            </a:r>
          </a:p>
          <a:p>
            <a:pPr marL="74295" marR="0" lvl="0" indent="-74295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675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/>
            </a:endParaRPr>
          </a:p>
          <a:p>
            <a:pPr marL="74295" marR="0" lvl="0" indent="-74295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675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/>
              </a:rPr>
              <a:t>Building a coalition of change</a:t>
            </a:r>
          </a:p>
          <a:p>
            <a:pPr marL="74295" marR="0" lvl="0" indent="-74295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675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75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Right Arrow Callout 36">
            <a:extLst>
              <a:ext uri="{FF2B5EF4-FFF2-40B4-BE49-F238E27FC236}">
                <a16:creationId xmlns:a16="http://schemas.microsoft.com/office/drawing/2014/main" id="{EE7AD017-5DF5-4272-912A-52BB26BAD36D}"/>
              </a:ext>
            </a:extLst>
          </p:cNvPr>
          <p:cNvSpPr/>
          <p:nvPr/>
        </p:nvSpPr>
        <p:spPr>
          <a:xfrm>
            <a:off x="4109498" y="2775497"/>
            <a:ext cx="1464252" cy="2495762"/>
          </a:xfrm>
          <a:prstGeom prst="rightArrowCallout">
            <a:avLst>
              <a:gd name="adj1" fmla="val 32389"/>
              <a:gd name="adj2" fmla="val 25000"/>
              <a:gd name="adj3" fmla="val 10750"/>
              <a:gd name="adj4" fmla="val 79754"/>
            </a:avLst>
          </a:prstGeom>
          <a:solidFill>
            <a:srgbClr val="70AD47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74295" marR="0" lvl="0" indent="-74295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675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/>
              </a:rPr>
              <a:t>Training modules and reports</a:t>
            </a:r>
          </a:p>
          <a:p>
            <a:pPr marL="74295" marR="0" lvl="0" indent="-74295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675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/>
            </a:endParaRPr>
          </a:p>
          <a:p>
            <a:pPr marL="74295" marR="0" lvl="0" indent="-74295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675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/>
              </a:rPr>
              <a:t>Evidence-based Livestock Sector Analysis Report</a:t>
            </a:r>
          </a:p>
          <a:p>
            <a:pPr marL="74295" marR="0" lvl="0" indent="-74295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675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/>
            </a:endParaRPr>
          </a:p>
          <a:p>
            <a:pPr marL="74295" marR="0" lvl="0" indent="-74295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675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/>
              </a:rPr>
              <a:t>Evidence-based Long-term Livestock Sector Strategy</a:t>
            </a:r>
          </a:p>
          <a:p>
            <a:pPr marL="74295" marR="0" lvl="0" indent="-74295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675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/>
            </a:endParaRPr>
          </a:p>
          <a:p>
            <a:pPr marL="74295" marR="0" lvl="0" indent="-74295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675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/>
              </a:rPr>
              <a:t>Evidence-based documentation of priority value chains and value chain specific investment roadmaps</a:t>
            </a:r>
          </a:p>
          <a:p>
            <a:pPr marL="74295" marR="0" lvl="0" indent="-74295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675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/>
            </a:endParaRPr>
          </a:p>
          <a:p>
            <a:pPr marL="74295" marR="0" lvl="0" indent="-74295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675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/>
              </a:rPr>
              <a:t>Documentation of TLMP implementation modalities and monitoring, evaluation and learning plan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72613A3-8735-46D0-B73B-D2F4FAD544F8}"/>
              </a:ext>
            </a:extLst>
          </p:cNvPr>
          <p:cNvSpPr txBox="1"/>
          <p:nvPr/>
        </p:nvSpPr>
        <p:spPr>
          <a:xfrm>
            <a:off x="6066819" y="5238771"/>
            <a:ext cx="736985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prstClr val="black"/>
                </a:solidFill>
                <a:latin typeface="Avenir Next LT Pro" panose="020B0504020202020204" pitchFamily="34" charset="0"/>
                <a:cs typeface="Arial" charset="0"/>
              </a:rPr>
              <a:t>Year 2-4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83C613A-A22F-412E-91B9-8C65C76212A5}"/>
              </a:ext>
            </a:extLst>
          </p:cNvPr>
          <p:cNvSpPr txBox="1"/>
          <p:nvPr/>
        </p:nvSpPr>
        <p:spPr>
          <a:xfrm>
            <a:off x="7006144" y="5250953"/>
            <a:ext cx="706875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solidFill>
                  <a:prstClr val="black"/>
                </a:solidFill>
                <a:latin typeface="Avenir Next LT Pro" panose="020B0504020202020204" pitchFamily="34" charset="0"/>
                <a:cs typeface="Arial" charset="0"/>
              </a:rPr>
              <a:t>Year 4-6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29FEF93-EDC5-46FF-80C2-B2D94950B764}"/>
              </a:ext>
            </a:extLst>
          </p:cNvPr>
          <p:cNvSpPr/>
          <p:nvPr/>
        </p:nvSpPr>
        <p:spPr>
          <a:xfrm>
            <a:off x="8438866" y="2965313"/>
            <a:ext cx="1220776" cy="273725"/>
          </a:xfrm>
          <a:prstGeom prst="rect">
            <a:avLst/>
          </a:prstGeom>
          <a:solidFill>
            <a:srgbClr val="E7E6E6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75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lt"/>
                <a:cs typeface="Calibri" panose="020F0502020204030204"/>
              </a:rPr>
              <a:t>Employment opportunities for men, women, and youth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A47E454-8EC7-4C18-BE63-B050C6799FE1}"/>
              </a:ext>
            </a:extLst>
          </p:cNvPr>
          <p:cNvSpPr/>
          <p:nvPr/>
        </p:nvSpPr>
        <p:spPr>
          <a:xfrm>
            <a:off x="8462624" y="4660089"/>
            <a:ext cx="1197019" cy="392726"/>
          </a:xfrm>
          <a:prstGeom prst="rect">
            <a:avLst/>
          </a:prstGeom>
          <a:solidFill>
            <a:srgbClr val="70AD4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defTabSz="3429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75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lt"/>
                <a:cs typeface="Calibri" panose="020F0502020204030204"/>
              </a:rPr>
              <a:t>Environmental sustainability- GHG emissions/climate change related impacts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9" grpId="0" animBg="1"/>
      <p:bldP spid="11" grpId="0"/>
      <p:bldP spid="12" grpId="0"/>
      <p:bldP spid="13" grpId="0" animBg="1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/>
      <p:bldP spid="22" grpId="0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0" grpId="0" animBg="1"/>
      <p:bldP spid="32" grpId="0"/>
      <p:bldP spid="33" grpId="0" animBg="1"/>
      <p:bldP spid="34" grpId="0" animBg="1"/>
      <p:bldP spid="35" grpId="0" animBg="1"/>
      <p:bldP spid="36" grpId="0"/>
      <p:bldP spid="37" grpId="0"/>
      <p:bldP spid="38" grpId="0" animBg="1"/>
      <p:bldP spid="3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E63314-1A1C-5D46-866E-AE74548189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280" y="603997"/>
            <a:ext cx="8102600" cy="677955"/>
          </a:xfrm>
          <a:prstGeom prst="rect">
            <a:avLst/>
          </a:prstGeom>
        </p:spPr>
        <p:txBody>
          <a:bodyPr/>
          <a:lstStyle/>
          <a:p>
            <a:pPr>
              <a:lnSpc>
                <a:spcPts val="3200"/>
              </a:lnSpc>
            </a:pPr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TLMP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ECC635C-E724-4B76-94E6-4BF13188D3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3631" y="1417738"/>
            <a:ext cx="1714065" cy="4022524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FBFED9A-230C-479C-B402-5970E848987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600" y="1343024"/>
            <a:ext cx="9052560" cy="4824095"/>
          </a:xfrm>
        </p:spPr>
        <p:txBody>
          <a:bodyPr vert="horz" lIns="91440" tIns="45720" rIns="91440" bIns="45720" rtlCol="0">
            <a:normAutofit/>
          </a:bodyPr>
          <a:lstStyle/>
          <a:p>
            <a:pPr marL="457200" indent="-228600">
              <a:buFont typeface="Arial" panose="020B0604020202020204" pitchFamily="34" charset="0"/>
              <a:buChar char="•"/>
            </a:pPr>
            <a:endParaRPr lang="en-US" sz="2800" dirty="0">
              <a:ea typeface="+mn-ea"/>
              <a:cs typeface="+mn-cs"/>
            </a:endParaRPr>
          </a:p>
          <a:p>
            <a:pPr marL="457200" indent="-22860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22487A1-C4B8-47E8-9A01-F1053FDF33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189" y="1343024"/>
            <a:ext cx="3404371" cy="440720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0872099-445D-4223-A0A8-BFF1B432F9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35880" y="1312488"/>
            <a:ext cx="3525765" cy="4407207"/>
          </a:xfrm>
          <a:prstGeom prst="rect">
            <a:avLst/>
          </a:prstGeom>
        </p:spPr>
      </p:pic>
      <p:pic>
        <p:nvPicPr>
          <p:cNvPr id="9" name="Picture 2" descr="Tanzanian Ministry of Agriculture Livestock and Fisheries | Land Portal">
            <a:extLst>
              <a:ext uri="{FF2B5EF4-FFF2-40B4-BE49-F238E27FC236}">
                <a16:creationId xmlns:a16="http://schemas.microsoft.com/office/drawing/2014/main" id="{06E77F48-43A1-4954-9FCF-AF19B18068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3580" y="5750231"/>
            <a:ext cx="1463119" cy="1013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Dalberg – Medium">
            <a:extLst>
              <a:ext uri="{FF2B5EF4-FFF2-40B4-BE49-F238E27FC236}">
                <a16:creationId xmlns:a16="http://schemas.microsoft.com/office/drawing/2014/main" id="{4CD4818E-EC48-4AB8-AA11-42C93EE691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9929" y="5813983"/>
            <a:ext cx="980894" cy="980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69230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7507BDF-9B1D-424C-B404-9E81CAB2F7BE}"/>
              </a:ext>
            </a:extLst>
          </p:cNvPr>
          <p:cNvSpPr txBox="1"/>
          <p:nvPr/>
        </p:nvSpPr>
        <p:spPr>
          <a:xfrm>
            <a:off x="7097713" y="2465388"/>
            <a:ext cx="3340100" cy="7699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sz="4400" spc="300" dirty="0">
                <a:solidFill>
                  <a:schemeClr val="bg1"/>
                </a:solidFill>
                <a:latin typeface="Calibri Light" panose="020F0302020204030204" pitchFamily="34" charset="0"/>
                <a:ea typeface="Calibri" charset="0"/>
                <a:cs typeface="Calibri Light" panose="020F0302020204030204" pitchFamily="34" charset="0"/>
              </a:rPr>
              <a:t>THANK YOU</a:t>
            </a:r>
          </a:p>
        </p:txBody>
      </p:sp>
      <p:pic>
        <p:nvPicPr>
          <p:cNvPr id="34818" name="Picture Placeholder 4" descr="A person drinking from a glass&#10;&#10;Description automatically generated">
            <a:extLst>
              <a:ext uri="{FF2B5EF4-FFF2-40B4-BE49-F238E27FC236}">
                <a16:creationId xmlns:a16="http://schemas.microsoft.com/office/drawing/2014/main" id="{A7EFEBEA-C566-1440-9834-8C3323F64E3F}"/>
              </a:ext>
            </a:extLst>
          </p:cNvPr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" y="322263"/>
            <a:ext cx="11377613" cy="47831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ilri_powerpoint_template_apr2013">
  <a:themeElements>
    <a:clrScheme name="Custom 3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=""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=""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wrap="square" rtlCol="0">
        <a:spAutoFit/>
      </a:bodyPr>
      <a:lstStyle>
        <a:defPPr algn="l">
          <a:defRPr sz="2000" dirty="0" smtClean="0">
            <a:solidFill>
              <a:srgbClr val="FFFFFF"/>
            </a:solidFill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oC TLMP_15.03.2022_Leo  -  Read-Only" id="{65EF5BD2-5300-4C83-A51B-28D72D8491A9}" vid="{B769719B-82D7-47C0-94B3-9D3C6DB6B67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12" ma:contentTypeDescription="Create a new document." ma:contentTypeScope="" ma:versionID="61e66a5077acdc65f8548716c7a62fa3">
  <xsd:schema xmlns:xsd="http://www.w3.org/2001/XMLSchema" xmlns:xs="http://www.w3.org/2001/XMLSchema" xmlns:p="http://schemas.microsoft.com/office/2006/metadata/properties" xmlns:ns2="9f5e9607-a28b-487e-b093-da60e75ee109" xmlns:ns3="d8ada133-6b60-4b4f-b9cb-7718ee96dc55" targetNamespace="http://schemas.microsoft.com/office/2006/metadata/properties" ma:root="true" ma:fieldsID="63ca966046bec4c7b34d6e1ad562576c" ns2:_="" ns3:_="">
    <xsd:import namespace="9f5e9607-a28b-487e-b093-da60e75ee109"/>
    <xsd:import namespace="d8ada133-6b60-4b4f-b9cb-7718ee96dc5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8ada133-6b60-4b4f-b9cb-7718ee96dc5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3EDDCB8-33C0-4213-93E7-2DEABCFEB00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AEF2A85-305E-4872-962A-A2756340EECE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A2A19951-81B1-42CD-8B0C-7606DC69F49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d8ada133-6b60-4b4f-b9cb-7718ee96dc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ToC TLMP_15.03.2022_Leo</Template>
  <TotalTime>303</TotalTime>
  <Words>568</Words>
  <Application>Microsoft Office PowerPoint</Application>
  <PresentationFormat>Widescreen</PresentationFormat>
  <Paragraphs>92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Avenir Next LT Pro</vt:lpstr>
      <vt:lpstr>Calibri</vt:lpstr>
      <vt:lpstr>Calibri Light</vt:lpstr>
      <vt:lpstr>Courier New</vt:lpstr>
      <vt:lpstr>Wingdings</vt:lpstr>
      <vt:lpstr>ilri_powerpoint_template_apr2013</vt:lpstr>
      <vt:lpstr>Theory of Change: Development and Implementation of Tanzania Livestock Master Plan </vt:lpstr>
      <vt:lpstr>KLMP Time plan</vt:lpstr>
      <vt:lpstr>KLMP Time plan</vt:lpstr>
      <vt:lpstr>Tanzania LMP Theory of Change</vt:lpstr>
      <vt:lpstr>TLMP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Theory of Change  Development and Implementation of Tanzania Livestock Master Plan </dc:title>
  <dc:creator>Karugia, Joseph (ILRI)</dc:creator>
  <cp:lastModifiedBy>Kimani, Judy (ILRI)</cp:lastModifiedBy>
  <cp:revision>27</cp:revision>
  <dcterms:created xsi:type="dcterms:W3CDTF">2022-03-15T12:03:56Z</dcterms:created>
  <dcterms:modified xsi:type="dcterms:W3CDTF">2023-01-18T11:13:15Z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  <property fmtid="{D5CDD505-2E9C-101B-9397-08002B2CF9AE}" pid="3" name="MSIP_Label_80c4d10e-bd94-4e7c-b4a1-fe20ff6d8abe_Enabled">
    <vt:lpwstr>true</vt:lpwstr>
  </property>
  <property fmtid="{D5CDD505-2E9C-101B-9397-08002B2CF9AE}" pid="4" name="MSIP_Label_80c4d10e-bd94-4e7c-b4a1-fe20ff6d8abe_SetDate">
    <vt:lpwstr>2021-01-26T07:19:47Z</vt:lpwstr>
  </property>
  <property fmtid="{D5CDD505-2E9C-101B-9397-08002B2CF9AE}" pid="5" name="MSIP_Label_80c4d10e-bd94-4e7c-b4a1-fe20ff6d8abe_Method">
    <vt:lpwstr>Standard</vt:lpwstr>
  </property>
  <property fmtid="{D5CDD505-2E9C-101B-9397-08002B2CF9AE}" pid="6" name="MSIP_Label_80c4d10e-bd94-4e7c-b4a1-fe20ff6d8abe_Name">
    <vt:lpwstr>80c4d10e-bd94-4e7c-b4a1-fe20ff6d8abe</vt:lpwstr>
  </property>
  <property fmtid="{D5CDD505-2E9C-101B-9397-08002B2CF9AE}" pid="7" name="MSIP_Label_80c4d10e-bd94-4e7c-b4a1-fe20ff6d8abe_SiteId">
    <vt:lpwstr>6afa0e00-fa14-40b7-8a2e-22a7f8c357d5</vt:lpwstr>
  </property>
  <property fmtid="{D5CDD505-2E9C-101B-9397-08002B2CF9AE}" pid="8" name="MSIP_Label_80c4d10e-bd94-4e7c-b4a1-fe20ff6d8abe_ActionId">
    <vt:lpwstr>cbbe11e2-0fe5-494a-8c83-7dfdfd3148c5</vt:lpwstr>
  </property>
  <property fmtid="{D5CDD505-2E9C-101B-9397-08002B2CF9AE}" pid="9" name="MSIP_Label_80c4d10e-bd94-4e7c-b4a1-fe20ff6d8abe_ContentBits">
    <vt:lpwstr>0</vt:lpwstr>
  </property>
</Properties>
</file>