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6.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7.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8.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9.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10.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11.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12.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13.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14.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5.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6.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17.xml" ContentType="application/vnd.openxmlformats-officedocument.theme+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18.xml" ContentType="application/vnd.openxmlformats-officedocument.them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19.xml" ContentType="application/vnd.openxmlformats-officedocument.theme+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1.xml" ContentType="application/vnd.openxmlformats-officedocument.drawingml.chart+xml"/>
  <Override PartName="/ppt/charts/style7.xml" ContentType="application/vnd.ms-office.chartstyle+xml"/>
  <Override PartName="/ppt/charts/colors7.xml" ContentType="application/vnd.ms-office.chartcolorstyle+xml"/>
  <Override PartName="/ppt/charts/chart12.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58" r:id="rId5"/>
    <p:sldMasterId id="2147483768" r:id="rId6"/>
    <p:sldMasterId id="2147483778" r:id="rId7"/>
    <p:sldMasterId id="2147485482" r:id="rId8"/>
    <p:sldMasterId id="2147485490" r:id="rId9"/>
    <p:sldMasterId id="2147485498" r:id="rId10"/>
    <p:sldMasterId id="2147485510" r:id="rId11"/>
    <p:sldMasterId id="2147485517" r:id="rId12"/>
    <p:sldMasterId id="2147485527" r:id="rId13"/>
    <p:sldMasterId id="2147485537" r:id="rId14"/>
    <p:sldMasterId id="2147485550" r:id="rId15"/>
    <p:sldMasterId id="2147485562" r:id="rId16"/>
    <p:sldMasterId id="2147485573" r:id="rId17"/>
    <p:sldMasterId id="2147485583" r:id="rId18"/>
    <p:sldMasterId id="2147485593" r:id="rId19"/>
    <p:sldMasterId id="2147485630" r:id="rId20"/>
    <p:sldMasterId id="2147485638" r:id="rId21"/>
    <p:sldMasterId id="2147485648" r:id="rId22"/>
    <p:sldMasterId id="2147485658" r:id="rId23"/>
  </p:sldMasterIdLst>
  <p:notesMasterIdLst>
    <p:notesMasterId r:id="rId59"/>
  </p:notesMasterIdLst>
  <p:handoutMasterIdLst>
    <p:handoutMasterId r:id="rId60"/>
  </p:handoutMasterIdLst>
  <p:sldIdLst>
    <p:sldId id="257" r:id="rId24"/>
    <p:sldId id="702" r:id="rId25"/>
    <p:sldId id="694" r:id="rId26"/>
    <p:sldId id="665" r:id="rId27"/>
    <p:sldId id="806" r:id="rId28"/>
    <p:sldId id="805" r:id="rId29"/>
    <p:sldId id="639" r:id="rId30"/>
    <p:sldId id="688" r:id="rId31"/>
    <p:sldId id="703" r:id="rId32"/>
    <p:sldId id="796" r:id="rId33"/>
    <p:sldId id="672" r:id="rId34"/>
    <p:sldId id="790" r:id="rId35"/>
    <p:sldId id="799" r:id="rId36"/>
    <p:sldId id="816" r:id="rId37"/>
    <p:sldId id="819" r:id="rId38"/>
    <p:sldId id="812" r:id="rId39"/>
    <p:sldId id="813" r:id="rId40"/>
    <p:sldId id="690" r:id="rId41"/>
    <p:sldId id="815" r:id="rId42"/>
    <p:sldId id="817" r:id="rId43"/>
    <p:sldId id="818" r:id="rId44"/>
    <p:sldId id="692" r:id="rId45"/>
    <p:sldId id="972" r:id="rId46"/>
    <p:sldId id="795" r:id="rId47"/>
    <p:sldId id="810" r:id="rId48"/>
    <p:sldId id="975" r:id="rId49"/>
    <p:sldId id="974" r:id="rId50"/>
    <p:sldId id="820" r:id="rId51"/>
    <p:sldId id="264" r:id="rId52"/>
    <p:sldId id="291" r:id="rId53"/>
    <p:sldId id="274" r:id="rId54"/>
    <p:sldId id="706" r:id="rId55"/>
    <p:sldId id="976" r:id="rId56"/>
    <p:sldId id="977" r:id="rId57"/>
    <p:sldId id="622" r:id="rId58"/>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2622"/>
    <a:srgbClr val="FFFF99"/>
    <a:srgbClr val="762123"/>
    <a:srgbClr val="50191B"/>
    <a:srgbClr val="A20000"/>
    <a:srgbClr val="A50021"/>
    <a:srgbClr val="B8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89015" autoAdjust="0"/>
  </p:normalViewPr>
  <p:slideViewPr>
    <p:cSldViewPr snapToGrid="0">
      <p:cViewPr varScale="1">
        <p:scale>
          <a:sx n="95" d="100"/>
          <a:sy n="95" d="100"/>
        </p:scale>
        <p:origin x="1170" y="72"/>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3.xml"/><Relationship Id="rId39" Type="http://schemas.openxmlformats.org/officeDocument/2006/relationships/slide" Target="slides/slide16.xml"/><Relationship Id="rId21" Type="http://schemas.openxmlformats.org/officeDocument/2006/relationships/slideMaster" Target="slideMasters/slideMaster18.xml"/><Relationship Id="rId34" Type="http://schemas.openxmlformats.org/officeDocument/2006/relationships/slide" Target="slides/slide11.xml"/><Relationship Id="rId42" Type="http://schemas.openxmlformats.org/officeDocument/2006/relationships/slide" Target="slides/slide19.xml"/><Relationship Id="rId47" Type="http://schemas.openxmlformats.org/officeDocument/2006/relationships/slide" Target="slides/slide24.xml"/><Relationship Id="rId50" Type="http://schemas.openxmlformats.org/officeDocument/2006/relationships/slide" Target="slides/slide27.xml"/><Relationship Id="rId55" Type="http://schemas.openxmlformats.org/officeDocument/2006/relationships/slide" Target="slides/slide32.xml"/><Relationship Id="rId63"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Master" Target="slideMasters/slideMaster17.xml"/><Relationship Id="rId29" Type="http://schemas.openxmlformats.org/officeDocument/2006/relationships/slide" Target="slides/slide6.xml"/><Relationship Id="rId41" Type="http://schemas.openxmlformats.org/officeDocument/2006/relationships/slide" Target="slides/slide18.xml"/><Relationship Id="rId54" Type="http://schemas.openxmlformats.org/officeDocument/2006/relationships/slide" Target="slides/slide31.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xml"/><Relationship Id="rId32" Type="http://schemas.openxmlformats.org/officeDocument/2006/relationships/slide" Target="slides/slide9.xml"/><Relationship Id="rId37" Type="http://schemas.openxmlformats.org/officeDocument/2006/relationships/slide" Target="slides/slide14.xml"/><Relationship Id="rId40" Type="http://schemas.openxmlformats.org/officeDocument/2006/relationships/slide" Target="slides/slide17.xml"/><Relationship Id="rId45" Type="http://schemas.openxmlformats.org/officeDocument/2006/relationships/slide" Target="slides/slide22.xml"/><Relationship Id="rId53" Type="http://schemas.openxmlformats.org/officeDocument/2006/relationships/slide" Target="slides/slide30.xml"/><Relationship Id="rId58" Type="http://schemas.openxmlformats.org/officeDocument/2006/relationships/slide" Target="slides/slide35.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 Target="slides/slide5.xml"/><Relationship Id="rId36" Type="http://schemas.openxmlformats.org/officeDocument/2006/relationships/slide" Target="slides/slide13.xml"/><Relationship Id="rId49" Type="http://schemas.openxmlformats.org/officeDocument/2006/relationships/slide" Target="slides/slide26.xml"/><Relationship Id="rId57" Type="http://schemas.openxmlformats.org/officeDocument/2006/relationships/slide" Target="slides/slide34.xml"/><Relationship Id="rId61"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slide" Target="slides/slide8.xml"/><Relationship Id="rId44" Type="http://schemas.openxmlformats.org/officeDocument/2006/relationships/slide" Target="slides/slide21.xml"/><Relationship Id="rId52" Type="http://schemas.openxmlformats.org/officeDocument/2006/relationships/slide" Target="slides/slide29.xml"/><Relationship Id="rId6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 Target="slides/slide4.xml"/><Relationship Id="rId30" Type="http://schemas.openxmlformats.org/officeDocument/2006/relationships/slide" Target="slides/slide7.xml"/><Relationship Id="rId35" Type="http://schemas.openxmlformats.org/officeDocument/2006/relationships/slide" Target="slides/slide12.xml"/><Relationship Id="rId43" Type="http://schemas.openxmlformats.org/officeDocument/2006/relationships/slide" Target="slides/slide20.xml"/><Relationship Id="rId48" Type="http://schemas.openxmlformats.org/officeDocument/2006/relationships/slide" Target="slides/slide25.xml"/><Relationship Id="rId56" Type="http://schemas.openxmlformats.org/officeDocument/2006/relationships/slide" Target="slides/slide33.xml"/><Relationship Id="rId64"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slide" Target="slides/slide28.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2.xml"/><Relationship Id="rId33" Type="http://schemas.openxmlformats.org/officeDocument/2006/relationships/slide" Target="slides/slide10.xml"/><Relationship Id="rId38" Type="http://schemas.openxmlformats.org/officeDocument/2006/relationships/slide" Target="slides/slide15.xml"/><Relationship Id="rId46" Type="http://schemas.openxmlformats.org/officeDocument/2006/relationships/slide" Target="slides/slide23.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6.xml"/><Relationship Id="rId1" Type="http://schemas.microsoft.com/office/2011/relationships/chartStyle" Target="style6.xml"/></Relationships>
</file>

<file path=ppt/charts/_rels/chart11.xml.rels><?xml version="1.0" encoding="UTF-8" standalone="yes"?>
<Relationships xmlns="http://schemas.openxmlformats.org/package/2006/relationships"><Relationship Id="rId3" Type="http://schemas.openxmlformats.org/officeDocument/2006/relationships/image" Target="../media/image65.jpg"/><Relationship Id="rId2" Type="http://schemas.microsoft.com/office/2011/relationships/chartColorStyle" Target="colors7.xml"/><Relationship Id="rId1" Type="http://schemas.microsoft.com/office/2011/relationships/chartStyle" Target="style7.xml"/><Relationship Id="rId5" Type="http://schemas.openxmlformats.org/officeDocument/2006/relationships/package" Target="../embeddings/Microsoft_Excel_Worksheet10.xlsx"/><Relationship Id="rId4" Type="http://schemas.openxmlformats.org/officeDocument/2006/relationships/image" Target="../media/image66.jpg"/></Relationships>
</file>

<file path=ppt/charts/_rels/chart12.xml.rels><?xml version="1.0" encoding="UTF-8" standalone="yes"?>
<Relationships xmlns="http://schemas.openxmlformats.org/package/2006/relationships"><Relationship Id="rId3" Type="http://schemas.openxmlformats.org/officeDocument/2006/relationships/image" Target="../media/image66.jpg"/><Relationship Id="rId7" Type="http://schemas.openxmlformats.org/officeDocument/2006/relationships/package" Target="../embeddings/Microsoft_Excel_Worksheet11.xlsx"/><Relationship Id="rId2" Type="http://schemas.microsoft.com/office/2011/relationships/chartColorStyle" Target="colors8.xml"/><Relationship Id="rId1" Type="http://schemas.microsoft.com/office/2011/relationships/chartStyle" Target="style8.xml"/><Relationship Id="rId6" Type="http://schemas.openxmlformats.org/officeDocument/2006/relationships/image" Target="../media/image69.jpg"/><Relationship Id="rId5" Type="http://schemas.openxmlformats.org/officeDocument/2006/relationships/image" Target="../media/image68.jpg"/><Relationship Id="rId4" Type="http://schemas.openxmlformats.org/officeDocument/2006/relationships/image" Target="../media/image67.jpg"/></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2.xml"/><Relationship Id="rId1" Type="http://schemas.microsoft.com/office/2011/relationships/chartStyle" Target="style2.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Current million USD</a:t>
            </a:r>
          </a:p>
          <a:p>
            <a:pPr>
              <a:defRPr/>
            </a:pPr>
            <a:r>
              <a:rPr lang="en-US" dirty="0"/>
              <a:t>(average annual values 2007-2016; animal source foods: USD 830 billion)</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Current million USD</c:v>
                </c:pt>
              </c:strCache>
            </c:strRef>
          </c:tx>
          <c:spPr>
            <a:solidFill>
              <a:schemeClr val="accent1"/>
            </a:solidFill>
            <a:ln>
              <a:noFill/>
            </a:ln>
            <a:effectLst/>
          </c:spPr>
          <c:invertIfNegative val="0"/>
          <c:dPt>
            <c:idx val="1"/>
            <c:invertIfNegative val="0"/>
            <c:bubble3D val="0"/>
            <c:spPr>
              <a:solidFill>
                <a:srgbClr val="682622"/>
              </a:solidFill>
              <a:ln>
                <a:noFill/>
              </a:ln>
              <a:effectLst/>
            </c:spPr>
            <c:extLst>
              <c:ext xmlns:c16="http://schemas.microsoft.com/office/drawing/2014/chart" uri="{C3380CC4-5D6E-409C-BE32-E72D297353CC}">
                <c16:uniqueId val="{00000003-32C5-43FF-94A1-63D0034EA49B}"/>
              </c:ext>
            </c:extLst>
          </c:dPt>
          <c:dPt>
            <c:idx val="2"/>
            <c:invertIfNegative val="0"/>
            <c:bubble3D val="0"/>
            <c:spPr>
              <a:solidFill>
                <a:srgbClr val="682622"/>
              </a:solidFill>
              <a:ln>
                <a:noFill/>
              </a:ln>
              <a:effectLst/>
            </c:spPr>
            <c:extLst>
              <c:ext xmlns:c16="http://schemas.microsoft.com/office/drawing/2014/chart" uri="{C3380CC4-5D6E-409C-BE32-E72D297353CC}">
                <c16:uniqueId val="{00000004-32C5-43FF-94A1-63D0034EA49B}"/>
              </c:ext>
            </c:extLst>
          </c:dPt>
          <c:dPt>
            <c:idx val="3"/>
            <c:invertIfNegative val="0"/>
            <c:bubble3D val="0"/>
            <c:spPr>
              <a:solidFill>
                <a:srgbClr val="682622"/>
              </a:solidFill>
              <a:ln>
                <a:noFill/>
              </a:ln>
              <a:effectLst/>
            </c:spPr>
            <c:extLst>
              <c:ext xmlns:c16="http://schemas.microsoft.com/office/drawing/2014/chart" uri="{C3380CC4-5D6E-409C-BE32-E72D297353CC}">
                <c16:uniqueId val="{00000000-0995-4E9F-A147-99A1395ABEED}"/>
              </c:ext>
            </c:extLst>
          </c:dPt>
          <c:dPt>
            <c:idx val="5"/>
            <c:invertIfNegative val="0"/>
            <c:bubble3D val="0"/>
            <c:spPr>
              <a:solidFill>
                <a:srgbClr val="682622"/>
              </a:solidFill>
              <a:ln>
                <a:noFill/>
              </a:ln>
              <a:effectLst/>
            </c:spPr>
            <c:extLst>
              <c:ext xmlns:c16="http://schemas.microsoft.com/office/drawing/2014/chart" uri="{C3380CC4-5D6E-409C-BE32-E72D297353CC}">
                <c16:uniqueId val="{00000005-32C5-43FF-94A1-63D0034EA49B}"/>
              </c:ext>
            </c:extLst>
          </c:dPt>
          <c:dPt>
            <c:idx val="6"/>
            <c:invertIfNegative val="0"/>
            <c:bubble3D val="0"/>
            <c:spPr>
              <a:solidFill>
                <a:schemeClr val="accent1"/>
              </a:solidFill>
              <a:ln>
                <a:noFill/>
              </a:ln>
              <a:effectLst/>
            </c:spPr>
            <c:extLst>
              <c:ext xmlns:c16="http://schemas.microsoft.com/office/drawing/2014/chart" uri="{C3380CC4-5D6E-409C-BE32-E72D297353CC}">
                <c16:uniqueId val="{00000006-32C5-43FF-94A1-63D0034EA49B}"/>
              </c:ext>
            </c:extLst>
          </c:dPt>
          <c:dPt>
            <c:idx val="8"/>
            <c:invertIfNegative val="0"/>
            <c:bubble3D val="0"/>
            <c:spPr>
              <a:solidFill>
                <a:srgbClr val="682622"/>
              </a:solidFill>
              <a:ln>
                <a:noFill/>
              </a:ln>
              <a:effectLst/>
            </c:spPr>
            <c:extLst>
              <c:ext xmlns:c16="http://schemas.microsoft.com/office/drawing/2014/chart" uri="{C3380CC4-5D6E-409C-BE32-E72D297353CC}">
                <c16:uniqueId val="{00000007-32C5-43FF-94A1-63D0034EA49B}"/>
              </c:ext>
            </c:extLst>
          </c:dPt>
          <c:cat>
            <c:strRef>
              <c:f>Sheet1!$A$2:$A$11</c:f>
              <c:strCache>
                <c:ptCount val="10"/>
                <c:pt idx="0">
                  <c:v>Rice, paddy</c:v>
                </c:pt>
                <c:pt idx="1">
                  <c:v>Meat, pig</c:v>
                </c:pt>
                <c:pt idx="2">
                  <c:v>Milk, whole fresh cow</c:v>
                </c:pt>
                <c:pt idx="3">
                  <c:v>Meat, cattle</c:v>
                </c:pt>
                <c:pt idx="4">
                  <c:v>Maize</c:v>
                </c:pt>
                <c:pt idx="5">
                  <c:v>Meat, chicken</c:v>
                </c:pt>
                <c:pt idx="6">
                  <c:v>Wheat</c:v>
                </c:pt>
                <c:pt idx="7">
                  <c:v>Potatoes</c:v>
                </c:pt>
                <c:pt idx="8">
                  <c:v>Eggs, hen, in shell</c:v>
                </c:pt>
                <c:pt idx="9">
                  <c:v>Sugarcane</c:v>
                </c:pt>
              </c:strCache>
            </c:strRef>
          </c:cat>
          <c:val>
            <c:numRef>
              <c:f>Sheet1!$B$2:$B$11</c:f>
              <c:numCache>
                <c:formatCode>General</c:formatCode>
                <c:ptCount val="10"/>
                <c:pt idx="0">
                  <c:v>288144.07</c:v>
                </c:pt>
                <c:pt idx="1">
                  <c:v>273275.64</c:v>
                </c:pt>
                <c:pt idx="2">
                  <c:v>269172.84000000003</c:v>
                </c:pt>
                <c:pt idx="3">
                  <c:v>262435.8</c:v>
                </c:pt>
                <c:pt idx="4">
                  <c:v>215662.24</c:v>
                </c:pt>
                <c:pt idx="5">
                  <c:v>201530.88</c:v>
                </c:pt>
                <c:pt idx="6">
                  <c:v>172435.36</c:v>
                </c:pt>
                <c:pt idx="7">
                  <c:v>98074.82</c:v>
                </c:pt>
                <c:pt idx="8">
                  <c:v>97047.75</c:v>
                </c:pt>
                <c:pt idx="9">
                  <c:v>82449.279999999999</c:v>
                </c:pt>
              </c:numCache>
            </c:numRef>
          </c:val>
          <c:extLst>
            <c:ext xmlns:c16="http://schemas.microsoft.com/office/drawing/2014/chart" uri="{C3380CC4-5D6E-409C-BE32-E72D297353CC}">
              <c16:uniqueId val="{00000000-32C5-43FF-94A1-63D0034EA49B}"/>
            </c:ext>
          </c:extLst>
        </c:ser>
        <c:dLbls>
          <c:showLegendKey val="0"/>
          <c:showVal val="0"/>
          <c:showCatName val="0"/>
          <c:showSerName val="0"/>
          <c:showPercent val="0"/>
          <c:showBubbleSize val="0"/>
        </c:dLbls>
        <c:gapWidth val="219"/>
        <c:overlap val="-27"/>
        <c:axId val="19318847"/>
        <c:axId val="19326335"/>
      </c:barChart>
      <c:catAx>
        <c:axId val="193188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326335"/>
        <c:crosses val="autoZero"/>
        <c:auto val="1"/>
        <c:lblAlgn val="ctr"/>
        <c:lblOffset val="100"/>
        <c:noMultiLvlLbl val="0"/>
      </c:catAx>
      <c:valAx>
        <c:axId val="1932633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31884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v>
                </c:pt>
              </c:strCache>
            </c:strRef>
          </c:tx>
          <c:spPr>
            <a:solidFill>
              <a:schemeClr val="accent1"/>
            </a:solidFill>
            <a:ln w="19050">
              <a:solidFill>
                <a:schemeClr val="lt1"/>
              </a:solidFill>
            </a:ln>
            <a:effectLst/>
          </c:spPr>
          <c:invertIfNegative val="0"/>
          <c:dPt>
            <c:idx val="0"/>
            <c:invertIfNegative val="0"/>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1-F2BB-4974-A7C3-F07C368DF3AC}"/>
              </c:ext>
            </c:extLst>
          </c:dPt>
          <c:dPt>
            <c:idx val="1"/>
            <c:invertIfNegative val="0"/>
            <c:bubble3D val="0"/>
            <c:spPr>
              <a:solidFill>
                <a:schemeClr val="accent6">
                  <a:lumMod val="75000"/>
                </a:schemeClr>
              </a:solidFill>
              <a:ln w="19050">
                <a:solidFill>
                  <a:schemeClr val="lt1"/>
                </a:solidFill>
              </a:ln>
              <a:effectLst/>
            </c:spPr>
            <c:extLst>
              <c:ext xmlns:c16="http://schemas.microsoft.com/office/drawing/2014/chart" uri="{C3380CC4-5D6E-409C-BE32-E72D297353CC}">
                <c16:uniqueId val="{00000003-F2BB-4974-A7C3-F07C368DF3AC}"/>
              </c:ext>
            </c:extLst>
          </c:dPt>
          <c:dPt>
            <c:idx val="2"/>
            <c:invertIfNegative val="0"/>
            <c:bubble3D val="0"/>
            <c:spPr>
              <a:solidFill>
                <a:schemeClr val="accent6">
                  <a:lumMod val="40000"/>
                  <a:lumOff val="60000"/>
                </a:schemeClr>
              </a:solidFill>
              <a:ln w="19050">
                <a:solidFill>
                  <a:schemeClr val="lt1"/>
                </a:solidFill>
              </a:ln>
              <a:effectLst/>
            </c:spPr>
            <c:extLst>
              <c:ext xmlns:c16="http://schemas.microsoft.com/office/drawing/2014/chart" uri="{C3380CC4-5D6E-409C-BE32-E72D297353CC}">
                <c16:uniqueId val="{00000005-F2BB-4974-A7C3-F07C368DF3AC}"/>
              </c:ext>
            </c:extLst>
          </c:dPt>
          <c:cat>
            <c:strRef>
              <c:f>Sheet1!$A$2:$A$4</c:f>
              <c:strCache>
                <c:ptCount val="3"/>
                <c:pt idx="0">
                  <c:v>Hungry</c:v>
                </c:pt>
                <c:pt idx="1">
                  <c:v>Stunted children </c:v>
                </c:pt>
                <c:pt idx="2">
                  <c:v>Obese</c:v>
                </c:pt>
              </c:strCache>
            </c:strRef>
          </c:cat>
          <c:val>
            <c:numRef>
              <c:f>Sheet1!$B$2:$B$4</c:f>
              <c:numCache>
                <c:formatCode>General</c:formatCode>
                <c:ptCount val="3"/>
                <c:pt idx="0">
                  <c:v>5</c:v>
                </c:pt>
                <c:pt idx="1">
                  <c:v>3</c:v>
                </c:pt>
                <c:pt idx="2">
                  <c:v>19</c:v>
                </c:pt>
              </c:numCache>
            </c:numRef>
          </c:val>
          <c:extLst>
            <c:ext xmlns:c16="http://schemas.microsoft.com/office/drawing/2014/chart" uri="{C3380CC4-5D6E-409C-BE32-E72D297353CC}">
              <c16:uniqueId val="{00000006-F2BB-4974-A7C3-F07C368DF3AC}"/>
            </c:ext>
          </c:extLst>
        </c:ser>
        <c:dLbls>
          <c:showLegendKey val="0"/>
          <c:showVal val="0"/>
          <c:showCatName val="0"/>
          <c:showSerName val="0"/>
          <c:showPercent val="0"/>
          <c:showBubbleSize val="0"/>
        </c:dLbls>
        <c:gapWidth val="100"/>
        <c:axId val="-633954992"/>
        <c:axId val="-633950288"/>
      </c:barChart>
      <c:catAx>
        <c:axId val="-6339549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3950288"/>
        <c:crosses val="autoZero"/>
        <c:auto val="1"/>
        <c:lblAlgn val="ctr"/>
        <c:lblOffset val="100"/>
        <c:noMultiLvlLbl val="0"/>
      </c:catAx>
      <c:valAx>
        <c:axId val="-633950288"/>
        <c:scaling>
          <c:orientation val="minMax"/>
          <c:max val="4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3954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6 billion tonnes dry feed</c:v>
                </c:pt>
              </c:strCache>
            </c:strRef>
          </c:tx>
          <c:dPt>
            <c:idx val="0"/>
            <c:bubble3D val="0"/>
            <c:spPr>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a:stretch>
              </a:blipFill>
              <a:ln w="19050">
                <a:solidFill>
                  <a:schemeClr val="lt1"/>
                </a:solidFill>
              </a:ln>
              <a:effectLst/>
            </c:spPr>
            <c:extLst>
              <c:ext xmlns:c16="http://schemas.microsoft.com/office/drawing/2014/chart" uri="{C3380CC4-5D6E-409C-BE32-E72D297353CC}">
                <c16:uniqueId val="{00000001-3F48-4B11-9581-199A06B0042E}"/>
              </c:ext>
            </c:extLst>
          </c:dPt>
          <c:dPt>
            <c:idx val="1"/>
            <c:bubble3D val="0"/>
            <c:spPr>
              <a:blipFill dpi="0" rotWithShape="1">
                <a:blip xmlns:r="http://schemas.openxmlformats.org/officeDocument/2006/relationships" r:embed="rId4">
                  <a:extLst>
                    <a:ext uri="{28A0092B-C50C-407E-A947-70E740481C1C}">
                      <a14:useLocalDpi xmlns:a14="http://schemas.microsoft.com/office/drawing/2010/main" val="0"/>
                    </a:ext>
                  </a:extLst>
                </a:blip>
                <a:srcRect/>
                <a:stretch>
                  <a:fillRect/>
                </a:stretch>
              </a:blipFill>
              <a:ln w="19050">
                <a:solidFill>
                  <a:schemeClr val="lt1"/>
                </a:solidFill>
              </a:ln>
              <a:effectLst/>
            </c:spPr>
            <c:extLst>
              <c:ext xmlns:c16="http://schemas.microsoft.com/office/drawing/2014/chart" uri="{C3380CC4-5D6E-409C-BE32-E72D297353CC}">
                <c16:uniqueId val="{00000003-3F48-4B11-9581-199A06B0042E}"/>
              </c:ext>
            </c:extLst>
          </c:dPt>
          <c:dLbls>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Sheet1!$A$2:$A$3</c:f>
              <c:strCache>
                <c:ptCount val="2"/>
                <c:pt idx="0">
                  <c:v>Inedible by humans</c:v>
                </c:pt>
                <c:pt idx="1">
                  <c:v>Could be eaten by humans</c:v>
                </c:pt>
              </c:strCache>
            </c:strRef>
          </c:cat>
          <c:val>
            <c:numRef>
              <c:f>Sheet1!$B$2:$B$3</c:f>
              <c:numCache>
                <c:formatCode>General</c:formatCode>
                <c:ptCount val="2"/>
                <c:pt idx="0">
                  <c:v>86</c:v>
                </c:pt>
                <c:pt idx="1">
                  <c:v>14</c:v>
                </c:pt>
              </c:numCache>
            </c:numRef>
          </c:val>
          <c:extLst>
            <c:ext xmlns:c16="http://schemas.microsoft.com/office/drawing/2014/chart" uri="{C3380CC4-5D6E-409C-BE32-E72D297353CC}">
              <c16:uniqueId val="{00000004-3F48-4B11-9581-199A06B0042E}"/>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5">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5 billion ha global agricultural area</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5 billion ha global agricultural land</c:v>
                </c:pt>
              </c:strCache>
            </c:strRef>
          </c:tx>
          <c:dPt>
            <c:idx val="0"/>
            <c:bubble3D val="0"/>
            <c:spPr>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a:stretch>
              </a:blipFill>
              <a:ln w="19050">
                <a:solidFill>
                  <a:schemeClr val="lt1"/>
                </a:solidFill>
              </a:ln>
              <a:effectLst/>
            </c:spPr>
            <c:extLst>
              <c:ext xmlns:c16="http://schemas.microsoft.com/office/drawing/2014/chart" uri="{C3380CC4-5D6E-409C-BE32-E72D297353CC}">
                <c16:uniqueId val="{00000001-0DD8-4286-9342-E2C1567160A3}"/>
              </c:ext>
            </c:extLst>
          </c:dPt>
          <c:dPt>
            <c:idx val="1"/>
            <c:bubble3D val="0"/>
            <c:spPr>
              <a:blipFill dpi="0" rotWithShape="1">
                <a:blip xmlns:r="http://schemas.openxmlformats.org/officeDocument/2006/relationships" r:embed="rId4">
                  <a:extLst>
                    <a:ext uri="{28A0092B-C50C-407E-A947-70E740481C1C}">
                      <a14:useLocalDpi xmlns:a14="http://schemas.microsoft.com/office/drawing/2010/main" val="0"/>
                    </a:ext>
                  </a:extLst>
                </a:blip>
                <a:srcRect/>
                <a:stretch>
                  <a:fillRect/>
                </a:stretch>
              </a:blipFill>
              <a:ln w="19050">
                <a:solidFill>
                  <a:schemeClr val="lt1"/>
                </a:solidFill>
              </a:ln>
              <a:effectLst/>
            </c:spPr>
            <c:extLst>
              <c:ext xmlns:c16="http://schemas.microsoft.com/office/drawing/2014/chart" uri="{C3380CC4-5D6E-409C-BE32-E72D297353CC}">
                <c16:uniqueId val="{00000003-0DD8-4286-9342-E2C1567160A3}"/>
              </c:ext>
            </c:extLst>
          </c:dPt>
          <c:dPt>
            <c:idx val="2"/>
            <c:bubble3D val="0"/>
            <c:spPr>
              <a:blipFill dpi="0" rotWithShape="1">
                <a:blip xmlns:r="http://schemas.openxmlformats.org/officeDocument/2006/relationships" r:embed="rId5">
                  <a:extLst>
                    <a:ext uri="{28A0092B-C50C-407E-A947-70E740481C1C}">
                      <a14:useLocalDpi xmlns:a14="http://schemas.microsoft.com/office/drawing/2010/main" val="0"/>
                    </a:ext>
                  </a:extLst>
                </a:blip>
                <a:srcRect/>
                <a:stretch>
                  <a:fillRect/>
                </a:stretch>
              </a:blipFill>
              <a:ln w="19050">
                <a:solidFill>
                  <a:schemeClr val="lt1"/>
                </a:solidFill>
              </a:ln>
              <a:effectLst/>
            </c:spPr>
            <c:extLst>
              <c:ext xmlns:c16="http://schemas.microsoft.com/office/drawing/2014/chart" uri="{C3380CC4-5D6E-409C-BE32-E72D297353CC}">
                <c16:uniqueId val="{00000005-0DD8-4286-9342-E2C1567160A3}"/>
              </c:ext>
            </c:extLst>
          </c:dPt>
          <c:dPt>
            <c:idx val="3"/>
            <c:bubble3D val="0"/>
            <c:spPr>
              <a:blipFill dpi="0" rotWithShape="1">
                <a:blip xmlns:r="http://schemas.openxmlformats.org/officeDocument/2006/relationships" r:embed="rId6">
                  <a:extLst>
                    <a:ext uri="{28A0092B-C50C-407E-A947-70E740481C1C}">
                      <a14:useLocalDpi xmlns:a14="http://schemas.microsoft.com/office/drawing/2010/main" val="0"/>
                    </a:ext>
                  </a:extLst>
                </a:blip>
                <a:srcRect/>
                <a:stretch>
                  <a:fillRect/>
                </a:stretch>
              </a:blipFill>
              <a:ln w="19050">
                <a:solidFill>
                  <a:schemeClr val="lt1"/>
                </a:solidFill>
              </a:ln>
              <a:effectLst/>
            </c:spPr>
            <c:extLst>
              <c:ext xmlns:c16="http://schemas.microsoft.com/office/drawing/2014/chart" uri="{C3380CC4-5D6E-409C-BE32-E72D297353CC}">
                <c16:uniqueId val="{00000007-0DD8-4286-9342-E2C1567160A3}"/>
              </c:ext>
            </c:extLst>
          </c:dPt>
          <c:dLbls>
            <c:dLbl>
              <c:idx val="1"/>
              <c:layout>
                <c:manualLayout>
                  <c:x val="6.3016075921966796E-3"/>
                  <c:y val="7.4008627317028106E-2"/>
                </c:manualLayout>
              </c:layout>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no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12628644900070499"/>
                      <c:h val="0.23138319927954801"/>
                    </c:manualLayout>
                  </c15:layout>
                </c:ext>
                <c:ext xmlns:c16="http://schemas.microsoft.com/office/drawing/2014/chart" uri="{C3380CC4-5D6E-409C-BE32-E72D297353CC}">
                  <c16:uniqueId val="{00000003-0DD8-4286-9342-E2C1567160A3}"/>
                </c:ext>
              </c:extLst>
            </c:dLbl>
            <c:dLbl>
              <c:idx val="2"/>
              <c:layout>
                <c:manualLayout>
                  <c:x val="-7.7194693004409301E-2"/>
                  <c:y val="5.408322765475120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0DD8-4286-9342-E2C1567160A3}"/>
                </c:ext>
              </c:extLst>
            </c:dLbl>
            <c:dLbl>
              <c:idx val="3"/>
              <c:layout>
                <c:manualLayout>
                  <c:x val="2.9932636062934202E-2"/>
                  <c:y val="-0.28464856660395399"/>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0DD8-4286-9342-E2C1567160A3}"/>
                </c:ext>
              </c:extLst>
            </c:dLbl>
            <c:spPr>
              <a:solidFill>
                <a:prstClr val="white"/>
              </a:solidFill>
              <a:ln>
                <a:solidFill>
                  <a:prstClr val="black">
                    <a:lumMod val="25000"/>
                    <a:lumOff val="75000"/>
                  </a:prst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Sheet1!$A$2:$A$5</c:f>
              <c:strCache>
                <c:ptCount val="4"/>
                <c:pt idx="0">
                  <c:v>Feed production</c:v>
                </c:pt>
                <c:pt idx="1">
                  <c:v>Grassland that could be converted for crops</c:v>
                </c:pt>
                <c:pt idx="2">
                  <c:v>Pastures/rangelands - not suitable for crops</c:v>
                </c:pt>
                <c:pt idx="3">
                  <c:v>Crop agriculture</c:v>
                </c:pt>
              </c:strCache>
            </c:strRef>
          </c:cat>
          <c:val>
            <c:numRef>
              <c:f>Sheet1!$B$2:$B$5</c:f>
              <c:numCache>
                <c:formatCode>General</c:formatCode>
                <c:ptCount val="4"/>
                <c:pt idx="0">
                  <c:v>0.5</c:v>
                </c:pt>
                <c:pt idx="1">
                  <c:v>0.7</c:v>
                </c:pt>
                <c:pt idx="2">
                  <c:v>1.4</c:v>
                </c:pt>
                <c:pt idx="3">
                  <c:v>2.5</c:v>
                </c:pt>
              </c:numCache>
            </c:numRef>
          </c:val>
          <c:extLst>
            <c:ext xmlns:c16="http://schemas.microsoft.com/office/drawing/2014/chart" uri="{C3380CC4-5D6E-409C-BE32-E72D297353CC}">
              <c16:uniqueId val="{00000008-0DD8-4286-9342-E2C1567160A3}"/>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7">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36</c:v>
                </c:pt>
                <c:pt idx="1">
                  <c:v>31</c:v>
                </c:pt>
                <c:pt idx="2">
                  <c:v>90</c:v>
                </c:pt>
                <c:pt idx="3">
                  <c:v>209</c:v>
                </c:pt>
                <c:pt idx="4">
                  <c:v>9</c:v>
                </c:pt>
              </c:numCache>
            </c:numRef>
          </c:val>
          <c:extLst>
            <c:ext xmlns:c16="http://schemas.microsoft.com/office/drawing/2014/chart" uri="{C3380CC4-5D6E-409C-BE32-E72D297353CC}">
              <c16:uniqueId val="{00000000-FD94-4CBD-9443-AC40DC1AC55F}"/>
            </c:ext>
          </c:extLst>
        </c:ser>
        <c:dLbls>
          <c:showLegendKey val="0"/>
          <c:showVal val="0"/>
          <c:showCatName val="0"/>
          <c:showSerName val="0"/>
          <c:showPercent val="0"/>
          <c:showBubbleSize val="0"/>
        </c:dLbls>
        <c:gapWidth val="150"/>
        <c:axId val="333781168"/>
        <c:axId val="383068472"/>
      </c:barChart>
      <c:catAx>
        <c:axId val="33378116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8472"/>
        <c:crosses val="autoZero"/>
        <c:auto val="0"/>
        <c:lblAlgn val="ctr"/>
        <c:lblOffset val="100"/>
        <c:noMultiLvlLbl val="0"/>
      </c:catAx>
      <c:valAx>
        <c:axId val="383068472"/>
        <c:scaling>
          <c:orientation val="minMax"/>
        </c:scaling>
        <c:delete val="0"/>
        <c:axPos val="l"/>
        <c:numFmt formatCode="General" sourceLinked="1"/>
        <c:majorTickMark val="out"/>
        <c:minorTickMark val="none"/>
        <c:tickLblPos val="nextTo"/>
        <c:crossAx val="33378116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146</c:v>
                </c:pt>
                <c:pt idx="1">
                  <c:v>151</c:v>
                </c:pt>
                <c:pt idx="2">
                  <c:v>128</c:v>
                </c:pt>
                <c:pt idx="3">
                  <c:v>160</c:v>
                </c:pt>
                <c:pt idx="4">
                  <c:v>18</c:v>
                </c:pt>
              </c:numCache>
            </c:numRef>
          </c:val>
          <c:extLst>
            <c:ext xmlns:c16="http://schemas.microsoft.com/office/drawing/2014/chart" uri="{C3380CC4-5D6E-409C-BE32-E72D297353CC}">
              <c16:uniqueId val="{00000000-511B-4CEE-8422-7DC366F10B4C}"/>
            </c:ext>
          </c:extLst>
        </c:ser>
        <c:dLbls>
          <c:showLegendKey val="0"/>
          <c:showVal val="0"/>
          <c:showCatName val="0"/>
          <c:showSerName val="0"/>
          <c:showPercent val="0"/>
          <c:showBubbleSize val="0"/>
        </c:dLbls>
        <c:gapWidth val="150"/>
        <c:axId val="383069256"/>
        <c:axId val="383069648"/>
      </c:barChart>
      <c:catAx>
        <c:axId val="383069256"/>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9648"/>
        <c:crosses val="autoZero"/>
        <c:auto val="0"/>
        <c:lblAlgn val="ctr"/>
        <c:lblOffset val="100"/>
        <c:noMultiLvlLbl val="0"/>
      </c:catAx>
      <c:valAx>
        <c:axId val="383069648"/>
        <c:scaling>
          <c:orientation val="minMax"/>
          <c:max val="250"/>
        </c:scaling>
        <c:delete val="0"/>
        <c:axPos val="l"/>
        <c:numFmt formatCode="General" sourceLinked="1"/>
        <c:majorTickMark val="out"/>
        <c:minorTickMark val="none"/>
        <c:tickLblPos val="nextTo"/>
        <c:crossAx val="383069256"/>
        <c:crosses val="autoZero"/>
        <c:crossBetween val="between"/>
      </c:valAx>
      <c:spPr>
        <a:noFill/>
        <a:ln w="25400">
          <a:noFill/>
        </a:ln>
      </c:spPr>
    </c:plotArea>
    <c:plotVisOnly val="1"/>
    <c:dispBlanksAs val="gap"/>
    <c:showDLblsOverMax val="0"/>
  </c:chart>
  <c:txPr>
    <a:bodyPr/>
    <a:lstStyle/>
    <a:p>
      <a:pPr>
        <a:defRPr sz="10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5"/>
    </mc:Choice>
    <mc:Fallback>
      <c:style val="25"/>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122</c:v>
                </c:pt>
                <c:pt idx="1">
                  <c:v>118</c:v>
                </c:pt>
                <c:pt idx="2">
                  <c:v>343</c:v>
                </c:pt>
                <c:pt idx="3">
                  <c:v>145</c:v>
                </c:pt>
                <c:pt idx="4">
                  <c:v>29</c:v>
                </c:pt>
              </c:numCache>
            </c:numRef>
          </c:val>
          <c:extLst>
            <c:ext xmlns:c16="http://schemas.microsoft.com/office/drawing/2014/chart" uri="{C3380CC4-5D6E-409C-BE32-E72D297353CC}">
              <c16:uniqueId val="{00000000-61FF-4571-8A5C-1F214869C918}"/>
            </c:ext>
          </c:extLst>
        </c:ser>
        <c:dLbls>
          <c:showLegendKey val="0"/>
          <c:showVal val="0"/>
          <c:showCatName val="0"/>
          <c:showSerName val="0"/>
          <c:showPercent val="0"/>
          <c:showBubbleSize val="0"/>
        </c:dLbls>
        <c:gapWidth val="150"/>
        <c:axId val="383070432"/>
        <c:axId val="383070824"/>
      </c:barChart>
      <c:catAx>
        <c:axId val="383070432"/>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0824"/>
        <c:crosses val="autoZero"/>
        <c:auto val="0"/>
        <c:lblAlgn val="ctr"/>
        <c:lblOffset val="100"/>
        <c:noMultiLvlLbl val="0"/>
      </c:catAx>
      <c:valAx>
        <c:axId val="383070824"/>
        <c:scaling>
          <c:orientation val="minMax"/>
        </c:scaling>
        <c:delete val="0"/>
        <c:axPos val="l"/>
        <c:numFmt formatCode="General" sourceLinked="1"/>
        <c:majorTickMark val="out"/>
        <c:minorTickMark val="none"/>
        <c:tickLblPos val="nextTo"/>
        <c:crossAx val="383070432"/>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1"/>
          <c:order val="0"/>
          <c:tx>
            <c:strRef>
              <c:f>Sheet1!$C$1</c:f>
              <c:strCache>
                <c:ptCount val="1"/>
                <c:pt idx="0">
                  <c:v>new</c:v>
                </c:pt>
              </c:strCache>
            </c:strRef>
          </c:tx>
          <c:spPr>
            <a:solidFill>
              <a:schemeClr val="accent1">
                <a:lumMod val="60000"/>
                <a:lumOff val="40000"/>
              </a:schemeClr>
            </a:solidFill>
          </c:spPr>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201</c:v>
                </c:pt>
                <c:pt idx="1">
                  <c:v>253</c:v>
                </c:pt>
                <c:pt idx="2">
                  <c:v>91</c:v>
                </c:pt>
                <c:pt idx="3">
                  <c:v>97</c:v>
                </c:pt>
                <c:pt idx="4">
                  <c:v>15</c:v>
                </c:pt>
              </c:numCache>
            </c:numRef>
          </c:val>
          <c:extLst>
            <c:ext xmlns:c16="http://schemas.microsoft.com/office/drawing/2014/chart" uri="{C3380CC4-5D6E-409C-BE32-E72D297353CC}">
              <c16:uniqueId val="{00000000-BFBD-454C-990E-B02A60EA7993}"/>
            </c:ext>
          </c:extLst>
        </c:ser>
        <c:dLbls>
          <c:showLegendKey val="0"/>
          <c:showVal val="0"/>
          <c:showCatName val="0"/>
          <c:showSerName val="0"/>
          <c:showPercent val="0"/>
          <c:showBubbleSize val="0"/>
        </c:dLbls>
        <c:gapWidth val="150"/>
        <c:axId val="383071608"/>
        <c:axId val="383072000"/>
      </c:barChart>
      <c:catAx>
        <c:axId val="38307160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2000"/>
        <c:crosses val="autoZero"/>
        <c:auto val="0"/>
        <c:lblAlgn val="ctr"/>
        <c:lblOffset val="100"/>
        <c:noMultiLvlLbl val="0"/>
      </c:catAx>
      <c:valAx>
        <c:axId val="383072000"/>
        <c:scaling>
          <c:orientation val="minMax"/>
          <c:max val="250"/>
        </c:scaling>
        <c:delete val="0"/>
        <c:axPos val="l"/>
        <c:numFmt formatCode="General" sourceLinked="1"/>
        <c:majorTickMark val="out"/>
        <c:minorTickMark val="none"/>
        <c:tickLblPos val="nextTo"/>
        <c:crossAx val="38307160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ODA</c:v>
                </c:pt>
              </c:strCache>
            </c:strRef>
          </c:tx>
          <c:spPr>
            <a:solidFill>
              <a:schemeClr val="accent1"/>
            </a:solidFill>
            <a:ln>
              <a:noFill/>
            </a:ln>
            <a:effectLst/>
          </c:spPr>
          <c:invertIfNegative val="0"/>
          <c:cat>
            <c:numRef>
              <c:f>Sheet1!$A$2:$A$13</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cat>
          <c:val>
            <c:numRef>
              <c:f>Sheet1!$B$2:$B$13</c:f>
              <c:numCache>
                <c:formatCode>General</c:formatCode>
                <c:ptCount val="12"/>
                <c:pt idx="0">
                  <c:v>151050.202942</c:v>
                </c:pt>
                <c:pt idx="1">
                  <c:v>109909.970105</c:v>
                </c:pt>
                <c:pt idx="2">
                  <c:v>127961.731353</c:v>
                </c:pt>
                <c:pt idx="3">
                  <c:v>130989.051645</c:v>
                </c:pt>
                <c:pt idx="4">
                  <c:v>141348.09329300001</c:v>
                </c:pt>
                <c:pt idx="5">
                  <c:v>150487.01957400001</c:v>
                </c:pt>
                <c:pt idx="6">
                  <c:v>145932.68829799999</c:v>
                </c:pt>
                <c:pt idx="7">
                  <c:v>160719.06237200001</c:v>
                </c:pt>
                <c:pt idx="8">
                  <c:v>158262.96901999999</c:v>
                </c:pt>
                <c:pt idx="9">
                  <c:v>167276</c:v>
                </c:pt>
                <c:pt idx="10">
                  <c:v>174036</c:v>
                </c:pt>
                <c:pt idx="11">
                  <c:v>182545</c:v>
                </c:pt>
              </c:numCache>
            </c:numRef>
          </c:val>
          <c:extLst>
            <c:ext xmlns:c16="http://schemas.microsoft.com/office/drawing/2014/chart" uri="{C3380CC4-5D6E-409C-BE32-E72D297353CC}">
              <c16:uniqueId val="{00000000-48E4-4C2E-8FA6-6086B0459ADB}"/>
            </c:ext>
          </c:extLst>
        </c:ser>
        <c:ser>
          <c:idx val="1"/>
          <c:order val="1"/>
          <c:tx>
            <c:strRef>
              <c:f>Sheet1!$C$1</c:f>
              <c:strCache>
                <c:ptCount val="1"/>
                <c:pt idx="0">
                  <c:v>Agric</c:v>
                </c:pt>
              </c:strCache>
            </c:strRef>
          </c:tx>
          <c:spPr>
            <a:solidFill>
              <a:schemeClr val="accent2"/>
            </a:solidFill>
            <a:ln>
              <a:noFill/>
            </a:ln>
            <a:effectLst/>
          </c:spPr>
          <c:invertIfNegative val="0"/>
          <c:cat>
            <c:numRef>
              <c:f>Sheet1!$A$2:$A$13</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cat>
          <c:val>
            <c:numRef>
              <c:f>Sheet1!$C$2:$C$13</c:f>
              <c:numCache>
                <c:formatCode>General</c:formatCode>
                <c:ptCount val="12"/>
                <c:pt idx="0">
                  <c:v>2997.4175540000001</c:v>
                </c:pt>
                <c:pt idx="1">
                  <c:v>3678.1212030000002</c:v>
                </c:pt>
                <c:pt idx="2">
                  <c:v>4606.6976450000002</c:v>
                </c:pt>
                <c:pt idx="3">
                  <c:v>5589.8100460000005</c:v>
                </c:pt>
                <c:pt idx="4">
                  <c:v>6482.0150290000001</c:v>
                </c:pt>
                <c:pt idx="5">
                  <c:v>6248.6330589999998</c:v>
                </c:pt>
                <c:pt idx="6">
                  <c:v>5848.2712020000008</c:v>
                </c:pt>
                <c:pt idx="7">
                  <c:v>6594.2067029999998</c:v>
                </c:pt>
                <c:pt idx="8">
                  <c:v>7055.0087160000003</c:v>
                </c:pt>
                <c:pt idx="9">
                  <c:v>6855</c:v>
                </c:pt>
                <c:pt idx="10">
                  <c:v>7503</c:v>
                </c:pt>
                <c:pt idx="11">
                  <c:v>7287</c:v>
                </c:pt>
              </c:numCache>
            </c:numRef>
          </c:val>
          <c:extLst>
            <c:ext xmlns:c16="http://schemas.microsoft.com/office/drawing/2014/chart" uri="{C3380CC4-5D6E-409C-BE32-E72D297353CC}">
              <c16:uniqueId val="{00000001-48E4-4C2E-8FA6-6086B0459ADB}"/>
            </c:ext>
          </c:extLst>
        </c:ser>
        <c:ser>
          <c:idx val="2"/>
          <c:order val="2"/>
          <c:tx>
            <c:strRef>
              <c:f>Sheet1!$D$1</c:f>
              <c:strCache>
                <c:ptCount val="1"/>
                <c:pt idx="0">
                  <c:v>Livestock</c:v>
                </c:pt>
              </c:strCache>
            </c:strRef>
          </c:tx>
          <c:spPr>
            <a:solidFill>
              <a:schemeClr val="accent3"/>
            </a:solidFill>
            <a:ln>
              <a:noFill/>
            </a:ln>
            <a:effectLst/>
          </c:spPr>
          <c:invertIfNegative val="0"/>
          <c:cat>
            <c:numRef>
              <c:f>Sheet1!$A$2:$A$13</c:f>
              <c:numCache>
                <c:formatCode>General</c:formatCode>
                <c:ptCount val="12"/>
                <c:pt idx="0">
                  <c:v>2006</c:v>
                </c:pt>
                <c:pt idx="1">
                  <c:v>2007</c:v>
                </c:pt>
                <c:pt idx="2">
                  <c:v>2008</c:v>
                </c:pt>
                <c:pt idx="3">
                  <c:v>2009</c:v>
                </c:pt>
                <c:pt idx="4">
                  <c:v>2010</c:v>
                </c:pt>
                <c:pt idx="5">
                  <c:v>2011</c:v>
                </c:pt>
                <c:pt idx="6">
                  <c:v>2012</c:v>
                </c:pt>
                <c:pt idx="7">
                  <c:v>2013</c:v>
                </c:pt>
                <c:pt idx="8">
                  <c:v>2014</c:v>
                </c:pt>
                <c:pt idx="9">
                  <c:v>2015</c:v>
                </c:pt>
                <c:pt idx="10">
                  <c:v>2016</c:v>
                </c:pt>
                <c:pt idx="11">
                  <c:v>2017</c:v>
                </c:pt>
              </c:numCache>
            </c:numRef>
          </c:cat>
          <c:val>
            <c:numRef>
              <c:f>Sheet1!$D$2:$D$13</c:f>
              <c:numCache>
                <c:formatCode>General</c:formatCode>
                <c:ptCount val="12"/>
                <c:pt idx="0">
                  <c:v>83.284102000000004</c:v>
                </c:pt>
                <c:pt idx="1">
                  <c:v>86.708400999999995</c:v>
                </c:pt>
                <c:pt idx="2">
                  <c:v>111.85771</c:v>
                </c:pt>
                <c:pt idx="3">
                  <c:v>110.156384</c:v>
                </c:pt>
                <c:pt idx="4">
                  <c:v>104.485804</c:v>
                </c:pt>
                <c:pt idx="5">
                  <c:v>100.730874</c:v>
                </c:pt>
                <c:pt idx="6">
                  <c:v>114.893614</c:v>
                </c:pt>
                <c:pt idx="7">
                  <c:v>146.890558</c:v>
                </c:pt>
                <c:pt idx="8">
                  <c:v>278.54109799999998</c:v>
                </c:pt>
                <c:pt idx="9">
                  <c:v>167</c:v>
                </c:pt>
                <c:pt idx="10">
                  <c:v>190</c:v>
                </c:pt>
                <c:pt idx="11">
                  <c:v>195</c:v>
                </c:pt>
              </c:numCache>
            </c:numRef>
          </c:val>
          <c:extLst>
            <c:ext xmlns:c16="http://schemas.microsoft.com/office/drawing/2014/chart" uri="{C3380CC4-5D6E-409C-BE32-E72D297353CC}">
              <c16:uniqueId val="{00000002-48E4-4C2E-8FA6-6086B0459ADB}"/>
            </c:ext>
          </c:extLst>
        </c:ser>
        <c:dLbls>
          <c:showLegendKey val="0"/>
          <c:showVal val="0"/>
          <c:showCatName val="0"/>
          <c:showSerName val="0"/>
          <c:showPercent val="0"/>
          <c:showBubbleSize val="0"/>
        </c:dLbls>
        <c:gapWidth val="150"/>
        <c:overlap val="100"/>
        <c:axId val="367281688"/>
        <c:axId val="367282080"/>
      </c:barChart>
      <c:catAx>
        <c:axId val="367281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67282080"/>
        <c:crosses val="autoZero"/>
        <c:auto val="1"/>
        <c:lblAlgn val="ctr"/>
        <c:lblOffset val="100"/>
        <c:noMultiLvlLbl val="0"/>
      </c:catAx>
      <c:valAx>
        <c:axId val="3672820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672816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6718248760571598E-2"/>
          <c:y val="7.3322198361568447E-2"/>
          <c:w val="0.93247922134733163"/>
          <c:h val="0.81256736657917761"/>
        </c:manualLayout>
      </c:layout>
      <c:lineChart>
        <c:grouping val="standard"/>
        <c:varyColors val="0"/>
        <c:ser>
          <c:idx val="0"/>
          <c:order val="0"/>
          <c:tx>
            <c:strRef>
              <c:f>Sheet1!$B$1</c:f>
              <c:strCache>
                <c:ptCount val="1"/>
                <c:pt idx="0">
                  <c:v>agric % ODA</c:v>
                </c:pt>
              </c:strCache>
            </c:strRef>
          </c:tx>
          <c:spPr>
            <a:ln w="28575" cap="rnd">
              <a:solidFill>
                <a:schemeClr val="accent2"/>
              </a:solidFill>
              <a:round/>
            </a:ln>
            <a:effectLst/>
          </c:spPr>
          <c:marker>
            <c:symbol val="none"/>
          </c:marker>
          <c:cat>
            <c:numRef>
              <c:f>Sheet1!$A$2:$A$17</c:f>
              <c:numCache>
                <c:formatCode>General</c:formatCod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numCache>
            </c:numRef>
          </c:cat>
          <c:val>
            <c:numRef>
              <c:f>Sheet1!$B$2:$B$17</c:f>
              <c:numCache>
                <c:formatCode>General</c:formatCode>
                <c:ptCount val="16"/>
                <c:pt idx="0">
                  <c:v>3.5987520530000001</c:v>
                </c:pt>
                <c:pt idx="1">
                  <c:v>3.1590681109999998</c:v>
                </c:pt>
                <c:pt idx="2">
                  <c:v>3.580998669</c:v>
                </c:pt>
                <c:pt idx="3">
                  <c:v>2.561872535</c:v>
                </c:pt>
                <c:pt idx="4">
                  <c:v>2.0131040320000002</c:v>
                </c:pt>
                <c:pt idx="5">
                  <c:v>3.3365681880000002</c:v>
                </c:pt>
                <c:pt idx="6">
                  <c:v>3.5751787410000002</c:v>
                </c:pt>
                <c:pt idx="7">
                  <c:v>4.1527420499999996</c:v>
                </c:pt>
                <c:pt idx="8">
                  <c:v>4.4572949099999999</c:v>
                </c:pt>
                <c:pt idx="9">
                  <c:v>4.0633701310000001</c:v>
                </c:pt>
                <c:pt idx="10">
                  <c:v>3.924908029</c:v>
                </c:pt>
                <c:pt idx="11">
                  <c:v>4.0339795049999996</c:v>
                </c:pt>
                <c:pt idx="12">
                  <c:v>4.4324403700000001</c:v>
                </c:pt>
                <c:pt idx="13">
                  <c:v>4.029015083</c:v>
                </c:pt>
                <c:pt idx="14">
                  <c:v>4.121966789</c:v>
                </c:pt>
                <c:pt idx="15">
                  <c:v>3.99</c:v>
                </c:pt>
              </c:numCache>
            </c:numRef>
          </c:val>
          <c:smooth val="0"/>
          <c:extLst>
            <c:ext xmlns:c16="http://schemas.microsoft.com/office/drawing/2014/chart" uri="{C3380CC4-5D6E-409C-BE32-E72D297353CC}">
              <c16:uniqueId val="{00000000-8B3F-4293-BBB3-306BDBF4DEED}"/>
            </c:ext>
          </c:extLst>
        </c:ser>
        <c:ser>
          <c:idx val="1"/>
          <c:order val="1"/>
          <c:tx>
            <c:strRef>
              <c:f>Sheet1!$C$1</c:f>
              <c:strCache>
                <c:ptCount val="1"/>
                <c:pt idx="0">
                  <c:v>Livestock % ODA</c:v>
                </c:pt>
              </c:strCache>
            </c:strRef>
          </c:tx>
          <c:spPr>
            <a:ln w="28575" cap="rnd">
              <a:solidFill>
                <a:schemeClr val="accent3"/>
              </a:solidFill>
              <a:round/>
            </a:ln>
            <a:effectLst/>
          </c:spPr>
          <c:marker>
            <c:symbol val="none"/>
          </c:marker>
          <c:cat>
            <c:numRef>
              <c:f>Sheet1!$A$2:$A$17</c:f>
              <c:numCache>
                <c:formatCode>General</c:formatCode>
                <c:ptCount val="16"/>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numCache>
            </c:numRef>
          </c:cat>
          <c:val>
            <c:numRef>
              <c:f>Sheet1!$C$2:$C$17</c:f>
              <c:numCache>
                <c:formatCode>General</c:formatCode>
                <c:ptCount val="16"/>
                <c:pt idx="0">
                  <c:v>0.10293079400000001</c:v>
                </c:pt>
                <c:pt idx="1">
                  <c:v>0.103393285</c:v>
                </c:pt>
                <c:pt idx="2">
                  <c:v>0.10313558</c:v>
                </c:pt>
                <c:pt idx="3">
                  <c:v>6.1835265E-2</c:v>
                </c:pt>
                <c:pt idx="4">
                  <c:v>5.4357403999999998E-2</c:v>
                </c:pt>
                <c:pt idx="5">
                  <c:v>7.5659038999999997E-2</c:v>
                </c:pt>
                <c:pt idx="6">
                  <c:v>8.5282697000000005E-2</c:v>
                </c:pt>
                <c:pt idx="7">
                  <c:v>8.1918014999999997E-2</c:v>
                </c:pt>
                <c:pt idx="8">
                  <c:v>7.0497261000000006E-2</c:v>
                </c:pt>
                <c:pt idx="9">
                  <c:v>6.1821986000000002E-2</c:v>
                </c:pt>
                <c:pt idx="10">
                  <c:v>7.5419901999999997E-2</c:v>
                </c:pt>
                <c:pt idx="11">
                  <c:v>8.7909294999999998E-2</c:v>
                </c:pt>
                <c:pt idx="12">
                  <c:v>0.16770954099999999</c:v>
                </c:pt>
                <c:pt idx="13">
                  <c:v>9.5943751999999993E-2</c:v>
                </c:pt>
                <c:pt idx="14">
                  <c:v>9.7675151000000002E-2</c:v>
                </c:pt>
                <c:pt idx="15">
                  <c:v>0.11</c:v>
                </c:pt>
              </c:numCache>
            </c:numRef>
          </c:val>
          <c:smooth val="0"/>
          <c:extLst>
            <c:ext xmlns:c16="http://schemas.microsoft.com/office/drawing/2014/chart" uri="{C3380CC4-5D6E-409C-BE32-E72D297353CC}">
              <c16:uniqueId val="{00000001-8B3F-4293-BBB3-306BDBF4DEED}"/>
            </c:ext>
          </c:extLst>
        </c:ser>
        <c:dLbls>
          <c:showLegendKey val="0"/>
          <c:showVal val="0"/>
          <c:showCatName val="0"/>
          <c:showSerName val="0"/>
          <c:showPercent val="0"/>
          <c:showBubbleSize val="0"/>
        </c:dLbls>
        <c:smooth val="0"/>
        <c:axId val="229756064"/>
        <c:axId val="324815664"/>
      </c:lineChart>
      <c:catAx>
        <c:axId val="229756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324815664"/>
        <c:crosses val="autoZero"/>
        <c:auto val="1"/>
        <c:lblAlgn val="ctr"/>
        <c:lblOffset val="100"/>
        <c:noMultiLvlLbl val="0"/>
      </c:catAx>
      <c:valAx>
        <c:axId val="3248156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9756064"/>
        <c:crosses val="autoZero"/>
        <c:crossBetween val="between"/>
      </c:valAx>
      <c:spPr>
        <a:noFill/>
        <a:ln>
          <a:noFill/>
        </a:ln>
        <a:effectLst/>
      </c:spPr>
    </c:plotArea>
    <c:legend>
      <c:legendPos val="b"/>
      <c:layout>
        <c:manualLayout>
          <c:xMode val="edge"/>
          <c:yMode val="edge"/>
          <c:x val="0.10976250364537767"/>
          <c:y val="0.69967708581881816"/>
          <c:w val="0.7804748104403616"/>
          <c:h val="0.1033532172114849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v>
                </c:pt>
              </c:strCache>
            </c:strRef>
          </c:tx>
          <c:spPr>
            <a:solidFill>
              <a:schemeClr val="accent1"/>
            </a:solidFill>
            <a:ln w="19050">
              <a:solidFill>
                <a:schemeClr val="lt1"/>
              </a:solidFill>
            </a:ln>
            <a:effectLst/>
          </c:spPr>
          <c:invertIfNegative val="0"/>
          <c:dPt>
            <c:idx val="0"/>
            <c:invertIfNegative val="0"/>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1-4D1D-4052-A708-38075EDC75B1}"/>
              </c:ext>
            </c:extLst>
          </c:dPt>
          <c:dPt>
            <c:idx val="1"/>
            <c:invertIfNegative val="0"/>
            <c:bubble3D val="0"/>
            <c:spPr>
              <a:solidFill>
                <a:schemeClr val="accent6">
                  <a:lumMod val="75000"/>
                </a:schemeClr>
              </a:solidFill>
              <a:ln w="19050">
                <a:solidFill>
                  <a:schemeClr val="lt1"/>
                </a:solidFill>
              </a:ln>
              <a:effectLst/>
            </c:spPr>
            <c:extLst>
              <c:ext xmlns:c16="http://schemas.microsoft.com/office/drawing/2014/chart" uri="{C3380CC4-5D6E-409C-BE32-E72D297353CC}">
                <c16:uniqueId val="{00000003-4D1D-4052-A708-38075EDC75B1}"/>
              </c:ext>
            </c:extLst>
          </c:dPt>
          <c:dPt>
            <c:idx val="2"/>
            <c:invertIfNegative val="0"/>
            <c:bubble3D val="0"/>
            <c:spPr>
              <a:solidFill>
                <a:schemeClr val="accent6">
                  <a:lumMod val="40000"/>
                  <a:lumOff val="60000"/>
                </a:schemeClr>
              </a:solidFill>
              <a:ln w="19050">
                <a:solidFill>
                  <a:schemeClr val="lt1"/>
                </a:solidFill>
              </a:ln>
              <a:effectLst/>
            </c:spPr>
            <c:extLst>
              <c:ext xmlns:c16="http://schemas.microsoft.com/office/drawing/2014/chart" uri="{C3380CC4-5D6E-409C-BE32-E72D297353CC}">
                <c16:uniqueId val="{00000005-4D1D-4052-A708-38075EDC75B1}"/>
              </c:ext>
            </c:extLst>
          </c:dPt>
          <c:cat>
            <c:strRef>
              <c:f>Sheet1!$A$2:$A$4</c:f>
              <c:strCache>
                <c:ptCount val="3"/>
                <c:pt idx="0">
                  <c:v>Hungry</c:v>
                </c:pt>
                <c:pt idx="1">
                  <c:v>Stunted children </c:v>
                </c:pt>
                <c:pt idx="2">
                  <c:v>Obese</c:v>
                </c:pt>
              </c:strCache>
            </c:strRef>
          </c:cat>
          <c:val>
            <c:numRef>
              <c:f>Sheet1!$B$2:$B$4</c:f>
              <c:numCache>
                <c:formatCode>General</c:formatCode>
                <c:ptCount val="3"/>
                <c:pt idx="0">
                  <c:v>27</c:v>
                </c:pt>
                <c:pt idx="1">
                  <c:v>38</c:v>
                </c:pt>
                <c:pt idx="2">
                  <c:v>1.4</c:v>
                </c:pt>
              </c:numCache>
            </c:numRef>
          </c:val>
          <c:extLst>
            <c:ext xmlns:c16="http://schemas.microsoft.com/office/drawing/2014/chart" uri="{C3380CC4-5D6E-409C-BE32-E72D297353CC}">
              <c16:uniqueId val="{00000006-4D1D-4052-A708-38075EDC75B1}"/>
            </c:ext>
          </c:extLst>
        </c:ser>
        <c:dLbls>
          <c:showLegendKey val="0"/>
          <c:showVal val="0"/>
          <c:showCatName val="0"/>
          <c:showSerName val="0"/>
          <c:showPercent val="0"/>
          <c:showBubbleSize val="0"/>
        </c:dLbls>
        <c:gapWidth val="150"/>
        <c:axId val="-634081008"/>
        <c:axId val="-634076416"/>
      </c:barChart>
      <c:catAx>
        <c:axId val="-6340810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4076416"/>
        <c:crosses val="autoZero"/>
        <c:auto val="1"/>
        <c:lblAlgn val="ctr"/>
        <c:lblOffset val="100"/>
        <c:noMultiLvlLbl val="0"/>
      </c:catAx>
      <c:valAx>
        <c:axId val="-6340764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40810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v>
                </c:pt>
              </c:strCache>
            </c:strRef>
          </c:tx>
          <c:spPr>
            <a:solidFill>
              <a:schemeClr val="accent1"/>
            </a:solidFill>
            <a:ln w="19050">
              <a:solidFill>
                <a:schemeClr val="lt1"/>
              </a:solidFill>
            </a:ln>
            <a:effectLst/>
          </c:spPr>
          <c:invertIfNegative val="0"/>
          <c:dPt>
            <c:idx val="0"/>
            <c:invertIfNegative val="0"/>
            <c:bubble3D val="0"/>
            <c:spPr>
              <a:solidFill>
                <a:schemeClr val="accent6">
                  <a:lumMod val="50000"/>
                </a:schemeClr>
              </a:solidFill>
              <a:ln w="19050">
                <a:solidFill>
                  <a:schemeClr val="lt1"/>
                </a:solidFill>
              </a:ln>
              <a:effectLst/>
            </c:spPr>
            <c:extLst>
              <c:ext xmlns:c16="http://schemas.microsoft.com/office/drawing/2014/chart" uri="{C3380CC4-5D6E-409C-BE32-E72D297353CC}">
                <c16:uniqueId val="{00000001-4C48-458B-A445-FEA49CB537FA}"/>
              </c:ext>
            </c:extLst>
          </c:dPt>
          <c:dPt>
            <c:idx val="1"/>
            <c:invertIfNegative val="0"/>
            <c:bubble3D val="0"/>
            <c:spPr>
              <a:solidFill>
                <a:schemeClr val="accent6">
                  <a:lumMod val="75000"/>
                </a:schemeClr>
              </a:solidFill>
              <a:ln w="19050">
                <a:solidFill>
                  <a:schemeClr val="lt1"/>
                </a:solidFill>
              </a:ln>
              <a:effectLst/>
            </c:spPr>
            <c:extLst>
              <c:ext xmlns:c16="http://schemas.microsoft.com/office/drawing/2014/chart" uri="{C3380CC4-5D6E-409C-BE32-E72D297353CC}">
                <c16:uniqueId val="{00000003-4C48-458B-A445-FEA49CB537FA}"/>
              </c:ext>
            </c:extLst>
          </c:dPt>
          <c:dPt>
            <c:idx val="2"/>
            <c:invertIfNegative val="0"/>
            <c:bubble3D val="0"/>
            <c:spPr>
              <a:solidFill>
                <a:schemeClr val="accent6">
                  <a:lumMod val="40000"/>
                  <a:lumOff val="60000"/>
                </a:schemeClr>
              </a:solidFill>
              <a:ln w="19050">
                <a:solidFill>
                  <a:schemeClr val="lt1"/>
                </a:solidFill>
              </a:ln>
              <a:effectLst/>
            </c:spPr>
            <c:extLst>
              <c:ext xmlns:c16="http://schemas.microsoft.com/office/drawing/2014/chart" uri="{C3380CC4-5D6E-409C-BE32-E72D297353CC}">
                <c16:uniqueId val="{00000005-4C48-458B-A445-FEA49CB537FA}"/>
              </c:ext>
            </c:extLst>
          </c:dPt>
          <c:cat>
            <c:strRef>
              <c:f>Sheet1!$A$2:$A$4</c:f>
              <c:strCache>
                <c:ptCount val="3"/>
                <c:pt idx="0">
                  <c:v>Hungry</c:v>
                </c:pt>
                <c:pt idx="1">
                  <c:v>Stunted children </c:v>
                </c:pt>
                <c:pt idx="2">
                  <c:v>Obese</c:v>
                </c:pt>
              </c:strCache>
            </c:strRef>
          </c:cat>
          <c:val>
            <c:numRef>
              <c:f>Sheet1!$B$2:$B$4</c:f>
              <c:numCache>
                <c:formatCode>General</c:formatCode>
                <c:ptCount val="3"/>
                <c:pt idx="0">
                  <c:v>12</c:v>
                </c:pt>
                <c:pt idx="1">
                  <c:v>24</c:v>
                </c:pt>
                <c:pt idx="2">
                  <c:v>8</c:v>
                </c:pt>
              </c:numCache>
            </c:numRef>
          </c:val>
          <c:extLst>
            <c:ext xmlns:c16="http://schemas.microsoft.com/office/drawing/2014/chart" uri="{C3380CC4-5D6E-409C-BE32-E72D297353CC}">
              <c16:uniqueId val="{00000006-4C48-458B-A445-FEA49CB537FA}"/>
            </c:ext>
          </c:extLst>
        </c:ser>
        <c:dLbls>
          <c:showLegendKey val="0"/>
          <c:showVal val="0"/>
          <c:showCatName val="0"/>
          <c:showSerName val="0"/>
          <c:showPercent val="0"/>
          <c:showBubbleSize val="0"/>
        </c:dLbls>
        <c:gapWidth val="100"/>
        <c:axId val="-634007984"/>
        <c:axId val="-634003264"/>
      </c:barChart>
      <c:catAx>
        <c:axId val="-63400798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4003264"/>
        <c:crosses val="autoZero"/>
        <c:auto val="1"/>
        <c:lblAlgn val="ctr"/>
        <c:lblOffset val="100"/>
        <c:noMultiLvlLbl val="0"/>
      </c:catAx>
      <c:valAx>
        <c:axId val="-634003264"/>
        <c:scaling>
          <c:orientation val="minMax"/>
          <c:max val="4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40079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atin typeface="Arial" pitchFamily="34" charset="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3970159" y="0"/>
            <a:ext cx="3038604" cy="465341"/>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165109ED-D958-4461-98F4-B86517DCCEE1}" type="datetimeFigureOut">
              <a:rPr lang="en-US"/>
              <a:pPr>
                <a:defRPr/>
              </a:pPr>
              <a:t>20-Nov-19</a:t>
            </a:fld>
            <a:endParaRPr lang="en-US"/>
          </a:p>
        </p:txBody>
      </p:sp>
      <p:sp>
        <p:nvSpPr>
          <p:cNvPr id="4" name="Footer Placeholder 3"/>
          <p:cNvSpPr>
            <a:spLocks noGrp="1"/>
          </p:cNvSpPr>
          <p:nvPr>
            <p:ph type="ftr" sz="quarter" idx="2"/>
          </p:nvPr>
        </p:nvSpPr>
        <p:spPr>
          <a:xfrm>
            <a:off x="0" y="8829573"/>
            <a:ext cx="3038604" cy="465340"/>
          </a:xfrm>
          <a:prstGeom prst="rect">
            <a:avLst/>
          </a:prstGeom>
        </p:spPr>
        <p:txBody>
          <a:bodyPr vert="horz" lIns="91440" tIns="45720" rIns="91440" bIns="45720" rtlCol="0" anchor="b"/>
          <a:lstStyle>
            <a:lvl1pPr algn="l">
              <a:defRPr sz="1200">
                <a:latin typeface="Arial" pitchFamily="34" charset="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3970159" y="8829573"/>
            <a:ext cx="3038604" cy="46534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29271260-5874-4211-A4FB-D4A90F08BE78}" type="slidenum">
              <a:rPr lang="en-US"/>
              <a:pPr>
                <a:defRPr/>
              </a:pPr>
              <a:t>‹#›</a:t>
            </a:fld>
            <a:endParaRPr lang="en-US"/>
          </a:p>
        </p:txBody>
      </p:sp>
    </p:spTree>
    <p:extLst>
      <p:ext uri="{BB962C8B-B14F-4D97-AF65-F5344CB8AC3E}">
        <p14:creationId xmlns:p14="http://schemas.microsoft.com/office/powerpoint/2010/main" val="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GB"/>
          </a:p>
        </p:txBody>
      </p:sp>
      <p:sp>
        <p:nvSpPr>
          <p:cNvPr id="3" name="Date Placeholder 2"/>
          <p:cNvSpPr>
            <a:spLocks noGrp="1"/>
          </p:cNvSpPr>
          <p:nvPr>
            <p:ph type="dt" idx="1"/>
          </p:nvPr>
        </p:nvSpPr>
        <p:spPr>
          <a:xfrm>
            <a:off x="3970159" y="0"/>
            <a:ext cx="3038604" cy="465341"/>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pitchFamily="34" charset="0"/>
              </a:defRPr>
            </a:lvl1pPr>
          </a:lstStyle>
          <a:p>
            <a:pPr>
              <a:defRPr/>
            </a:pPr>
            <a:fld id="{2F054501-6479-45AB-8F45-9063384BA081}" type="datetimeFigureOut">
              <a:rPr lang="en-GB"/>
              <a:pPr>
                <a:defRPr/>
              </a:pPr>
              <a:t>20/11/2019</a:t>
            </a:fld>
            <a:endParaRPr lang="en-GB"/>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700713" y="4415530"/>
            <a:ext cx="5608975" cy="418360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829573"/>
            <a:ext cx="3038604" cy="46534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GB"/>
          </a:p>
        </p:txBody>
      </p:sp>
      <p:sp>
        <p:nvSpPr>
          <p:cNvPr id="7" name="Slide Number Placeholder 6"/>
          <p:cNvSpPr>
            <a:spLocks noGrp="1"/>
          </p:cNvSpPr>
          <p:nvPr>
            <p:ph type="sldNum" sz="quarter" idx="5"/>
          </p:nvPr>
        </p:nvSpPr>
        <p:spPr>
          <a:xfrm>
            <a:off x="3970159" y="8829573"/>
            <a:ext cx="3038604" cy="46534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pitchFamily="34" charset="0"/>
              </a:defRPr>
            </a:lvl1pPr>
          </a:lstStyle>
          <a:p>
            <a:pPr>
              <a:defRPr/>
            </a:pPr>
            <a:fld id="{7A7286C8-C5CA-4C05-A493-02FECC551733}" type="slidenum">
              <a:rPr lang="en-GB"/>
              <a:pPr>
                <a:defRPr/>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tats.oecd.org/"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fld id="{8BB9D93C-D191-4D4C-A56A-29245B420C7F}" type="slidenum">
              <a:rPr lang="en-GB" altLang="en-US" smtClean="0">
                <a:latin typeface="Calibri" pitchFamily="34" charset="0"/>
                <a:cs typeface="Arial" charset="0"/>
              </a:rPr>
              <a:pPr eaLnBrk="1" hangingPunct="1"/>
              <a:t>1</a:t>
            </a:fld>
            <a:endParaRPr lang="en-GB" altLang="en-US">
              <a:latin typeface="Calibri" pitchFamily="34" charset="0"/>
              <a:cs typeface="Arial" charset="0"/>
            </a:endParaRPr>
          </a:p>
        </p:txBody>
      </p:sp>
      <p:sp>
        <p:nvSpPr>
          <p:cNvPr id="65539" name="Rectangle 2"/>
          <p:cNvSpPr>
            <a:spLocks noGrp="1" noRot="1" noChangeAspect="1" noChangeArrowheads="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554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latin typeface="Arial" charset="0"/>
            </a:endParaRPr>
          </a:p>
        </p:txBody>
      </p:sp>
    </p:spTree>
    <p:extLst>
      <p:ext uri="{BB962C8B-B14F-4D97-AF65-F5344CB8AC3E}">
        <p14:creationId xmlns:p14="http://schemas.microsoft.com/office/powerpoint/2010/main" val="1956101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Data extracted</a:t>
            </a:r>
            <a:r>
              <a:rPr lang="en-GB" baseline="0" dirty="0"/>
              <a:t> from: </a:t>
            </a:r>
            <a:r>
              <a:rPr lang="en-GB" dirty="0"/>
              <a:t>Robert F. Townsend, Steven </a:t>
            </a:r>
            <a:r>
              <a:rPr lang="en-GB" dirty="0" err="1"/>
              <a:t>Jaffee</a:t>
            </a:r>
            <a:r>
              <a:rPr lang="en-GB" dirty="0"/>
              <a:t>, </a:t>
            </a:r>
            <a:r>
              <a:rPr lang="en-GB" dirty="0" err="1"/>
              <a:t>Yurie</a:t>
            </a:r>
            <a:r>
              <a:rPr lang="en-GB" dirty="0"/>
              <a:t> </a:t>
            </a:r>
            <a:r>
              <a:rPr lang="en-GB" dirty="0" err="1"/>
              <a:t>Tanimichi</a:t>
            </a:r>
            <a:r>
              <a:rPr lang="en-GB" dirty="0"/>
              <a:t> </a:t>
            </a:r>
            <a:r>
              <a:rPr lang="en-GB" dirty="0" err="1"/>
              <a:t>Hoberg</a:t>
            </a:r>
            <a:r>
              <a:rPr lang="en-GB" dirty="0"/>
              <a:t>, and </a:t>
            </a:r>
            <a:r>
              <a:rPr lang="en-GB" dirty="0" err="1"/>
              <a:t>Aira</a:t>
            </a:r>
            <a:r>
              <a:rPr lang="en-GB" dirty="0"/>
              <a:t> </a:t>
            </a:r>
            <a:r>
              <a:rPr lang="en-GB" dirty="0" err="1"/>
              <a:t>Htenas</a:t>
            </a:r>
            <a:r>
              <a:rPr lang="en-GB" dirty="0"/>
              <a:t>, with inputs from </a:t>
            </a:r>
            <a:r>
              <a:rPr lang="en-GB" dirty="0" err="1"/>
              <a:t>Meera</a:t>
            </a:r>
            <a:r>
              <a:rPr lang="en-GB" dirty="0"/>
              <a:t> </a:t>
            </a:r>
            <a:r>
              <a:rPr lang="en-GB" dirty="0" err="1"/>
              <a:t>Shekar</a:t>
            </a:r>
            <a:r>
              <a:rPr lang="en-GB" dirty="0"/>
              <a:t>, Zia </a:t>
            </a:r>
            <a:r>
              <a:rPr lang="en-GB" dirty="0" err="1"/>
              <a:t>Hyder</a:t>
            </a:r>
            <a:r>
              <a:rPr lang="en-GB" dirty="0"/>
              <a:t>,</a:t>
            </a:r>
          </a:p>
          <a:p>
            <a:r>
              <a:rPr lang="en-GB" dirty="0" err="1"/>
              <a:t>Madhur</a:t>
            </a:r>
            <a:r>
              <a:rPr lang="en-GB" dirty="0"/>
              <a:t> </a:t>
            </a:r>
            <a:r>
              <a:rPr lang="en-GB" dirty="0" err="1"/>
              <a:t>Gautam</a:t>
            </a:r>
            <a:r>
              <a:rPr lang="en-GB" dirty="0"/>
              <a:t>, Holger Kray, Loraine </a:t>
            </a:r>
            <a:r>
              <a:rPr lang="en-GB" dirty="0" err="1"/>
              <a:t>Ronchi</a:t>
            </a:r>
            <a:r>
              <a:rPr lang="en-GB" dirty="0"/>
              <a:t>, Sarwat Hussain, Leslie Elder, and Gene Moses. Overall guidance was</a:t>
            </a:r>
          </a:p>
          <a:p>
            <a:r>
              <a:rPr lang="en-GB" dirty="0"/>
              <a:t>provided by </a:t>
            </a:r>
            <a:r>
              <a:rPr lang="en-GB" dirty="0" err="1"/>
              <a:t>Juergen</a:t>
            </a:r>
            <a:r>
              <a:rPr lang="en-GB" dirty="0"/>
              <a:t> </a:t>
            </a:r>
            <a:r>
              <a:rPr lang="en-GB" dirty="0" err="1"/>
              <a:t>Voegele</a:t>
            </a:r>
            <a:r>
              <a:rPr lang="en-GB" dirty="0"/>
              <a:t> and Ethel </a:t>
            </a:r>
            <a:r>
              <a:rPr lang="en-GB" dirty="0" err="1"/>
              <a:t>Sennhauser</a:t>
            </a:r>
            <a:r>
              <a:rPr lang="en-GB" dirty="0"/>
              <a:t> (2106) Future of Food: Shaping the Global Food System to Deliver Improved Nutrition and Health. The World Bank Group, USA. </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4238856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13</a:t>
            </a:fld>
            <a:endParaRPr lang="en-GB"/>
          </a:p>
        </p:txBody>
      </p:sp>
    </p:spTree>
    <p:extLst>
      <p:ext uri="{BB962C8B-B14F-4D97-AF65-F5344CB8AC3E}">
        <p14:creationId xmlns:p14="http://schemas.microsoft.com/office/powerpoint/2010/main" val="37896623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15</a:t>
            </a:fld>
            <a:endParaRPr lang="en-GB"/>
          </a:p>
        </p:txBody>
      </p:sp>
    </p:spTree>
    <p:extLst>
      <p:ext uri="{BB962C8B-B14F-4D97-AF65-F5344CB8AC3E}">
        <p14:creationId xmlns:p14="http://schemas.microsoft.com/office/powerpoint/2010/main" val="738951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4147710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a:t>Business</a:t>
            </a:r>
            <a:r>
              <a:rPr lang="en-GB" baseline="0" dirty="0"/>
              <a:t> and livelihoods in African livestock. Investments to overcome information gaps, 2014. An output of the </a:t>
            </a:r>
            <a:r>
              <a:rPr lang="en-GB" b="1" baseline="0" dirty="0"/>
              <a:t>Livestock data innovation in Africa Project.  </a:t>
            </a:r>
            <a:r>
              <a:rPr lang="en-GB" b="0" baseline="0" dirty="0"/>
              <a:t>Sponsored by the BMGF and jointly implemented by the World Bank, FAO, ILRI and AU-IBAR. World Bank Report no. 86093-AFR.</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B19D8D5-7C69-EB4A-9EDB-E45BA6A265E2}" type="slidenum">
              <a:rPr kumimoji="0" 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9124862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Anne </a:t>
            </a:r>
            <a:r>
              <a:rPr lang="en-GB" dirty="0" err="1"/>
              <a:t>Mottet</a:t>
            </a:r>
            <a:r>
              <a:rPr lang="en-GB" dirty="0"/>
              <a:t>, Cees de Haan, Alessandra </a:t>
            </a:r>
            <a:r>
              <a:rPr lang="en-GB" dirty="0" err="1"/>
              <a:t>Falcucci</a:t>
            </a:r>
            <a:r>
              <a:rPr lang="en-GB" dirty="0"/>
              <a:t>, Giuseppe </a:t>
            </a:r>
            <a:r>
              <a:rPr lang="en-GB" dirty="0" err="1"/>
              <a:t>Tempio</a:t>
            </a:r>
            <a:r>
              <a:rPr lang="en-GB" dirty="0"/>
              <a:t>, Carolyn </a:t>
            </a:r>
            <a:r>
              <a:rPr lang="en-GB" dirty="0" err="1"/>
              <a:t>Opio</a:t>
            </a:r>
            <a:r>
              <a:rPr lang="en-GB" dirty="0"/>
              <a:t>, Pierre Gerber. 2017. Livestock: On our plates or eating at our table? A new analysis of the feed/ food debate.  http://dx.doi.org/10.1016/j.gfs.2017.01.001 </a:t>
            </a:r>
          </a:p>
        </p:txBody>
      </p:sp>
      <p:sp>
        <p:nvSpPr>
          <p:cNvPr id="4" name="Slide Number Placeholder 3"/>
          <p:cNvSpPr>
            <a:spLocks noGrp="1"/>
          </p:cNvSpPr>
          <p:nvPr>
            <p:ph type="sldNum" sz="quarter" idx="10"/>
          </p:nvPr>
        </p:nvSpPr>
        <p:spPr/>
        <p:txBody>
          <a:bodyPr/>
          <a:lstStyle/>
          <a:p>
            <a:pPr>
              <a:defRPr/>
            </a:pPr>
            <a:fld id="{7A7286C8-C5CA-4C05-A493-02FECC551733}" type="slidenum">
              <a:rPr lang="en-GB" smtClean="0"/>
              <a:pPr>
                <a:defRPr/>
              </a:pPr>
              <a:t>18</a:t>
            </a:fld>
            <a:endParaRPr lang="en-GB"/>
          </a:p>
        </p:txBody>
      </p:sp>
    </p:spTree>
    <p:extLst>
      <p:ext uri="{BB962C8B-B14F-4D97-AF65-F5344CB8AC3E}">
        <p14:creationId xmlns:p14="http://schemas.microsoft.com/office/powerpoint/2010/main" val="176740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a:t>Business</a:t>
            </a:r>
            <a:r>
              <a:rPr lang="en-GB" baseline="0" dirty="0"/>
              <a:t> and livelihoods in African livestock. Investments to overcome information gaps, 2014. An output of the </a:t>
            </a:r>
            <a:r>
              <a:rPr lang="en-GB" b="1" baseline="0" dirty="0"/>
              <a:t>Livestock data innovation in Africa Project.  </a:t>
            </a:r>
            <a:r>
              <a:rPr lang="en-GB" b="0" baseline="0" dirty="0"/>
              <a:t>Sponsored by the BMGF and jointly implemented by the World Bank, FAO, ILRI and AU-IBAR. World Bank Report no. 86093-AFR.</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B19D8D5-7C69-EB4A-9EDB-E45BA6A265E2}" type="slidenum">
              <a:rPr kumimoji="0" 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7391181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3271371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FAO and GDP. 2018. Climate change and the global dairy cattle sector – The role of the dairy sector in a low-carbon future. Rome. 36 pp. Licence: CC BY-NC-SA- 3.0 IGO </a:t>
            </a:r>
          </a:p>
          <a:p>
            <a:endParaRPr lang="en-KE"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21</a:t>
            </a:fld>
            <a:endParaRPr lang="en-GB"/>
          </a:p>
        </p:txBody>
      </p:sp>
    </p:spTree>
    <p:extLst>
      <p:ext uri="{BB962C8B-B14F-4D97-AF65-F5344CB8AC3E}">
        <p14:creationId xmlns:p14="http://schemas.microsoft.com/office/powerpoint/2010/main" val="1842355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4123661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3799126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24</a:t>
            </a:fld>
            <a:endParaRPr lang="en-GB"/>
          </a:p>
        </p:txBody>
      </p:sp>
    </p:spTree>
    <p:extLst>
      <p:ext uri="{BB962C8B-B14F-4D97-AF65-F5344CB8AC3E}">
        <p14:creationId xmlns:p14="http://schemas.microsoft.com/office/powerpoint/2010/main" val="3211534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33119961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31</a:t>
            </a:fld>
            <a:endParaRPr lang="en-US"/>
          </a:p>
        </p:txBody>
      </p:sp>
    </p:spTree>
    <p:extLst>
      <p:ext uri="{BB962C8B-B14F-4D97-AF65-F5344CB8AC3E}">
        <p14:creationId xmlns:p14="http://schemas.microsoft.com/office/powerpoint/2010/main" val="42531754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A7286C8-C5CA-4C05-A493-02FECC551733}" type="slidenum">
              <a:rPr lang="en-GB" smtClean="0"/>
              <a:pPr>
                <a:defRPr/>
              </a:pPr>
              <a:t>32</a:t>
            </a:fld>
            <a:endParaRPr lang="en-GB"/>
          </a:p>
        </p:txBody>
      </p:sp>
    </p:spTree>
    <p:extLst>
      <p:ext uri="{BB962C8B-B14F-4D97-AF65-F5344CB8AC3E}">
        <p14:creationId xmlns:p14="http://schemas.microsoft.com/office/powerpoint/2010/main" val="37297718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33</a:t>
            </a:fld>
            <a:endParaRPr lang="en-GB"/>
          </a:p>
        </p:txBody>
      </p:sp>
    </p:spTree>
    <p:extLst>
      <p:ext uri="{BB962C8B-B14F-4D97-AF65-F5344CB8AC3E}">
        <p14:creationId xmlns:p14="http://schemas.microsoft.com/office/powerpoint/2010/main" val="34791924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34</a:t>
            </a:fld>
            <a:endParaRPr lang="en-GB"/>
          </a:p>
        </p:txBody>
      </p:sp>
    </p:spTree>
    <p:extLst>
      <p:ext uri="{BB962C8B-B14F-4D97-AF65-F5344CB8AC3E}">
        <p14:creationId xmlns:p14="http://schemas.microsoft.com/office/powerpoint/2010/main" val="14459241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CDB841EF-47C0-44DC-9DCF-F548741BD764}" type="slidenum">
              <a:rPr lang="en-US" smtClean="0">
                <a:solidFill>
                  <a:prstClr val="black"/>
                </a:solidFill>
              </a:rPr>
              <a:pPr eaLnBrk="1" hangingPunct="1"/>
              <a:t>35</a:t>
            </a:fld>
            <a:endParaRPr lang="en-US">
              <a:solidFill>
                <a:prstClr val="black"/>
              </a:solidFill>
            </a:endParaRPr>
          </a:p>
        </p:txBody>
      </p:sp>
    </p:spTree>
    <p:extLst>
      <p:ext uri="{BB962C8B-B14F-4D97-AF65-F5344CB8AC3E}">
        <p14:creationId xmlns:p14="http://schemas.microsoft.com/office/powerpoint/2010/main" val="1529398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GB" dirty="0"/>
              <a:t>Meat: Production from slaughtered animals: all animals of indigenous and foreign origin, slaughtered within the national boundaries. </a:t>
            </a:r>
          </a:p>
          <a:p>
            <a:r>
              <a:rPr lang="en-GB" dirty="0"/>
              <a:t>Indigenous meat: Production from </a:t>
            </a:r>
            <a:r>
              <a:rPr lang="en-GB"/>
              <a:t>indigenous animals: </a:t>
            </a:r>
            <a:r>
              <a:rPr lang="en-GB" dirty="0"/>
              <a:t>indigenous animals slaughtered plus the exported live animals of indigenous origin. </a:t>
            </a:r>
          </a:p>
          <a:p>
            <a:endParaRPr lang="en-GB" dirty="0"/>
          </a:p>
        </p:txBody>
      </p:sp>
      <p:sp>
        <p:nvSpPr>
          <p:cNvPr id="4" name="Slide Number Placeholder 3"/>
          <p:cNvSpPr>
            <a:spLocks noGrp="1"/>
          </p:cNvSpPr>
          <p:nvPr>
            <p:ph type="sldNum" sz="quarter" idx="10"/>
          </p:nvPr>
        </p:nvSpPr>
        <p:spPr/>
        <p:txBody>
          <a:bodyPr/>
          <a:lstStyle/>
          <a:p>
            <a:pPr>
              <a:defRPr/>
            </a:pPr>
            <a:fld id="{7A7286C8-C5CA-4C05-A493-02FECC551733}" type="slidenum">
              <a:rPr lang="en-GB" smtClean="0"/>
              <a:pPr>
                <a:defRPr/>
              </a:pPr>
              <a:t>3</a:t>
            </a:fld>
            <a:endParaRPr lang="en-GB"/>
          </a:p>
        </p:txBody>
      </p:sp>
    </p:spTree>
    <p:extLst>
      <p:ext uri="{BB962C8B-B14F-4D97-AF65-F5344CB8AC3E}">
        <p14:creationId xmlns:p14="http://schemas.microsoft.com/office/powerpoint/2010/main" val="99756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GB" dirty="0"/>
              <a:t>FAO. 2011. Mapping supply and demand for animal-source foods to 2030, by T.P. Robinson &amp; F. </a:t>
            </a:r>
            <a:r>
              <a:rPr lang="en-GB" dirty="0" err="1"/>
              <a:t>Pozzi</a:t>
            </a:r>
            <a:r>
              <a:rPr lang="en-GB" dirty="0"/>
              <a:t>.</a:t>
            </a:r>
          </a:p>
          <a:p>
            <a:r>
              <a:rPr lang="en-GB" dirty="0"/>
              <a:t>Animal Production and Health Working Paper. No. 2. Rome.</a:t>
            </a:r>
          </a:p>
          <a:p>
            <a:r>
              <a:rPr lang="en-GB" dirty="0"/>
              <a:t>IMPACT results generally</a:t>
            </a:r>
            <a:r>
              <a:rPr lang="en-GB" baseline="0" dirty="0"/>
              <a:t> </a:t>
            </a:r>
            <a:r>
              <a:rPr lang="en-GB" dirty="0"/>
              <a:t>suggested</a:t>
            </a:r>
            <a:r>
              <a:rPr lang="en-GB" baseline="0" dirty="0"/>
              <a:t> smaller changes in demand compared to FAO.  Among other drivers of the results, the observed differences may be related to the underlying assumptions on how future demand will respond to prices and incomes. FAO projections could for example be assuming big shifts to Chicken Meat consumption (e.g., from pork) as incomes grow in Asia. IMPACT makes the same assumption in terms of direction, but with the expected shifts a bit more dampened. </a:t>
            </a:r>
            <a:endParaRPr lang="en-GB" dirty="0"/>
          </a:p>
          <a:p>
            <a:endParaRPr lang="en-GB" dirty="0"/>
          </a:p>
          <a:p>
            <a:r>
              <a:rPr lang="en-GB" dirty="0"/>
              <a:t>High income countries include much of Europe.  In fact, if one looks at individual European</a:t>
            </a:r>
            <a:r>
              <a:rPr lang="en-GB" baseline="0" dirty="0"/>
              <a:t> nations in many cases there is a DECLINE in demand (Switzerland for beef (-22%) and pork  (-14%) for example)</a:t>
            </a:r>
          </a:p>
          <a:p>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S PGothic" pitchFamily="34" charset="-128"/>
              </a:rPr>
              <a:t>Figures for meat consumption:  https://data.oecd.org/agroutput/meat-consumption.htm </a:t>
            </a:r>
          </a:p>
          <a:p>
            <a:endParaRPr lang="en-US" baseline="0" dirty="0"/>
          </a:p>
          <a:p>
            <a:endParaRPr lang="en-GB" dirty="0"/>
          </a:p>
        </p:txBody>
      </p:sp>
      <p:sp>
        <p:nvSpPr>
          <p:cNvPr id="4" name="Slide Number Placeholder 3"/>
          <p:cNvSpPr>
            <a:spLocks noGrp="1"/>
          </p:cNvSpPr>
          <p:nvPr>
            <p:ph type="sldNum" sz="quarter" idx="10"/>
          </p:nvPr>
        </p:nvSpPr>
        <p:spPr/>
        <p:txBody>
          <a:bodyPr/>
          <a:lstStyle/>
          <a:p>
            <a:pPr>
              <a:defRPr/>
            </a:pPr>
            <a:fld id="{7A7286C8-C5CA-4C05-A493-02FECC551733}" type="slidenum">
              <a:rPr lang="en-GB" smtClean="0">
                <a:solidFill>
                  <a:prstClr val="black"/>
                </a:solidFill>
              </a:rPr>
              <a:pPr>
                <a:defRPr/>
              </a:pPr>
              <a:t>4</a:t>
            </a:fld>
            <a:endParaRPr lang="en-GB">
              <a:solidFill>
                <a:prstClr val="black"/>
              </a:solidFill>
            </a:endParaRPr>
          </a:p>
        </p:txBody>
      </p:sp>
    </p:spTree>
    <p:extLst>
      <p:ext uri="{BB962C8B-B14F-4D97-AF65-F5344CB8AC3E}">
        <p14:creationId xmlns:p14="http://schemas.microsoft.com/office/powerpoint/2010/main" val="254860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 Options for the Livestock Sector</a:t>
            </a:r>
          </a:p>
          <a:p>
            <a:r>
              <a:rPr lang="en-GB" dirty="0"/>
              <a:t>in Developing and Emerging Economies</a:t>
            </a:r>
          </a:p>
          <a:p>
            <a:r>
              <a:rPr lang="en-GB" dirty="0"/>
              <a:t>to 2030 and Beyond. World Economic </a:t>
            </a:r>
          </a:p>
          <a:p>
            <a:r>
              <a:rPr lang="en-GB" dirty="0"/>
              <a:t>Forum White Paper January 2019</a:t>
            </a:r>
          </a:p>
          <a:p>
            <a:endParaRPr lang="en-GB"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5</a:t>
            </a:fld>
            <a:endParaRPr lang="en-GB"/>
          </a:p>
        </p:txBody>
      </p:sp>
    </p:spTree>
    <p:extLst>
      <p:ext uri="{BB962C8B-B14F-4D97-AF65-F5344CB8AC3E}">
        <p14:creationId xmlns:p14="http://schemas.microsoft.com/office/powerpoint/2010/main" val="3742605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6</a:t>
            </a:fld>
            <a:endParaRPr lang="en-GB"/>
          </a:p>
        </p:txBody>
      </p:sp>
    </p:spTree>
    <p:extLst>
      <p:ext uri="{BB962C8B-B14F-4D97-AF65-F5344CB8AC3E}">
        <p14:creationId xmlns:p14="http://schemas.microsoft.com/office/powerpoint/2010/main" val="1852227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a:solidFill>
                  <a:schemeClr val="tx1"/>
                </a:solidFill>
                <a:effectLst/>
                <a:latin typeface="+mn-lt"/>
                <a:ea typeface="MS PGothic" pitchFamily="34" charset="-128"/>
                <a:cs typeface="MS PGothic" charset="0"/>
              </a:rPr>
              <a:t>Note that the data is for disbursements to developing countries extracted from </a:t>
            </a:r>
            <a:r>
              <a:rPr lang="en-GB" sz="1200" u="sng" kern="1200">
                <a:solidFill>
                  <a:schemeClr val="tx1"/>
                </a:solidFill>
                <a:effectLst/>
                <a:latin typeface="+mn-lt"/>
                <a:ea typeface="MS PGothic" pitchFamily="34" charset="-128"/>
                <a:cs typeface="MS PGothic" charset="0"/>
                <a:hlinkClick r:id="rId3"/>
              </a:rPr>
              <a:t>http://stats.oecd.org/</a:t>
            </a:r>
            <a:r>
              <a:rPr lang="en-GB" sz="1200" kern="1200">
                <a:solidFill>
                  <a:schemeClr val="tx1"/>
                </a:solidFill>
                <a:effectLst/>
                <a:latin typeface="+mn-lt"/>
                <a:ea typeface="MS PGothic" pitchFamily="34" charset="-128"/>
                <a:cs typeface="MS PGothic" charset="0"/>
              </a:rPr>
              <a:t> [under ‘Development’ the ‘Flows based on individual projects’ and ‘Creditor reporting system (CRS)</a:t>
            </a:r>
            <a:r>
              <a:rPr lang="en-GB">
                <a:effectLst/>
              </a:rPr>
              <a:t> [</a:t>
            </a:r>
            <a:r>
              <a:rPr lang="en-GB" sz="1200" kern="1200">
                <a:solidFill>
                  <a:schemeClr val="tx1"/>
                </a:solidFill>
                <a:effectLst/>
                <a:latin typeface="+mn-lt"/>
                <a:ea typeface="MS PGothic" pitchFamily="34" charset="-128"/>
                <a:cs typeface="MS PGothic" charset="0"/>
              </a:rPr>
              <a:t>The objective of the CRS Aid Activity database is to provide a set of readily available basic data that enables analysis on where aid goes, what purposes it serves and what policies it aims to implement, on a comparable basis for all DAC members. Data are collected on individual projects and programmes. Focus is on financial data but some descriptive information is also made available.].  </a:t>
            </a:r>
          </a:p>
          <a:p>
            <a:endParaRPr lang="en-GB"/>
          </a:p>
        </p:txBody>
      </p:sp>
      <p:sp>
        <p:nvSpPr>
          <p:cNvPr id="4" name="Slide Number Placeholder 3"/>
          <p:cNvSpPr>
            <a:spLocks noGrp="1"/>
          </p:cNvSpPr>
          <p:nvPr>
            <p:ph type="sldNum" sz="quarter" idx="10"/>
          </p:nvPr>
        </p:nvSpPr>
        <p:spPr/>
        <p:txBody>
          <a:bodyPr/>
          <a:lstStyle/>
          <a:p>
            <a:pPr>
              <a:defRPr/>
            </a:pPr>
            <a:fld id="{7A7286C8-C5CA-4C05-A493-02FECC551733}" type="slidenum">
              <a:rPr lang="en-GB" smtClean="0"/>
              <a:pPr>
                <a:defRPr/>
              </a:pPr>
              <a:t>7</a:t>
            </a:fld>
            <a:endParaRPr lang="en-GB"/>
          </a:p>
        </p:txBody>
      </p:sp>
    </p:spTree>
    <p:extLst>
      <p:ext uri="{BB962C8B-B14F-4D97-AF65-F5344CB8AC3E}">
        <p14:creationId xmlns:p14="http://schemas.microsoft.com/office/powerpoint/2010/main" val="2669019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1572888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Data from FAO, IFAD, UNICEF, WFP and WHO, “The State of Food Security and Nutrition in the World 2018: Building Climate Resilience for Food</a:t>
            </a:r>
          </a:p>
          <a:p>
            <a:r>
              <a:rPr lang="en-GB" dirty="0"/>
              <a:t>Security and Nutrition”, 2018, http://www.fao.org/3/I9553EN/i9553en.pdf; Development Initiatives Poverty Research Ltd, Global Nutrition Report 2017:</a:t>
            </a:r>
          </a:p>
          <a:p>
            <a:r>
              <a:rPr lang="en-GB" dirty="0"/>
              <a:t>Nourishing the SDGs, 2017, https://reliefweb.int/sites/reliefweb.int/files/resources/Report_2017.pdf.</a:t>
            </a:r>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10</a:t>
            </a:fld>
            <a:endParaRPr lang="en-GB"/>
          </a:p>
        </p:txBody>
      </p:sp>
    </p:spTree>
    <p:extLst>
      <p:ext uri="{BB962C8B-B14F-4D97-AF65-F5344CB8AC3E}">
        <p14:creationId xmlns:p14="http://schemas.microsoft.com/office/powerpoint/2010/main" val="1628316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3.xml"/><Relationship Id="rId4" Type="http://schemas.openxmlformats.org/officeDocument/2006/relationships/image" Target="../media/image3.jpg"/></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3.xml"/><Relationship Id="rId4" Type="http://schemas.openxmlformats.org/officeDocument/2006/relationships/image" Target="../media/image2.jpeg"/></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8.png"/><Relationship Id="rId1" Type="http://schemas.openxmlformats.org/officeDocument/2006/relationships/slideMaster" Target="../slideMasters/slideMaster13.xml"/><Relationship Id="rId5" Type="http://schemas.openxmlformats.org/officeDocument/2006/relationships/image" Target="../media/image20.jpeg"/><Relationship Id="rId4" Type="http://schemas.openxmlformats.org/officeDocument/2006/relationships/hyperlink" Target="http://www.cgiar.org/about-us/our-funders" TargetMode="Externa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4.xml"/><Relationship Id="rId4" Type="http://schemas.openxmlformats.org/officeDocument/2006/relationships/image" Target="../media/image3.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4.xml"/><Relationship Id="rId4" Type="http://schemas.openxmlformats.org/officeDocument/2006/relationships/image" Target="../media/image2.jpeg"/></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4.xml"/></Relationships>
</file>

<file path=ppt/slideLayouts/_rels/slideLayout112.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8.png"/><Relationship Id="rId1" Type="http://schemas.openxmlformats.org/officeDocument/2006/relationships/slideMaster" Target="../slideMasters/slideMaster14.xml"/><Relationship Id="rId5" Type="http://schemas.openxmlformats.org/officeDocument/2006/relationships/image" Target="../media/image20.jpeg"/><Relationship Id="rId4" Type="http://schemas.openxmlformats.org/officeDocument/2006/relationships/hyperlink" Target="http://www.cgiar.org/about-us/our-funders" TargetMode="Externa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5.xml"/><Relationship Id="rId4" Type="http://schemas.openxmlformats.org/officeDocument/2006/relationships/image" Target="../media/image3.jp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5.xml"/><Relationship Id="rId4" Type="http://schemas.openxmlformats.org/officeDocument/2006/relationships/image" Target="../media/image4.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Master" Target="../slideMasters/slideMaster16.xml"/><Relationship Id="rId4" Type="http://schemas.openxmlformats.org/officeDocument/2006/relationships/image" Target="../media/image3.jpg"/></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6.xml"/><Relationship Id="rId4" Type="http://schemas.openxmlformats.org/officeDocument/2006/relationships/image" Target="../media/image22.jpeg"/></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8.png"/><Relationship Id="rId1" Type="http://schemas.openxmlformats.org/officeDocument/2006/relationships/slideMaster" Target="../slideMasters/slideMaster16.xml"/><Relationship Id="rId5" Type="http://schemas.openxmlformats.org/officeDocument/2006/relationships/image" Target="../media/image23.jpeg"/><Relationship Id="rId4" Type="http://schemas.openxmlformats.org/officeDocument/2006/relationships/hyperlink" Target="http://www.cgiar.org/about-us/our-funders" TargetMode="Externa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Master" Target="../slideMasters/slideMaster1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Master" Target="../slideMasters/slideMaster17.xml"/><Relationship Id="rId4" Type="http://schemas.openxmlformats.org/officeDocument/2006/relationships/image" Target="../media/image3.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7.xml"/><Relationship Id="rId4" Type="http://schemas.openxmlformats.org/officeDocument/2006/relationships/image" Target="../media/image22.jpe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Master" Target="../slideMasters/slideMaster17.xml"/></Relationships>
</file>

<file path=ppt/slideLayouts/_rels/slideLayout142.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8.png"/><Relationship Id="rId1" Type="http://schemas.openxmlformats.org/officeDocument/2006/relationships/slideMaster" Target="../slideMasters/slideMaster17.xml"/><Relationship Id="rId5" Type="http://schemas.openxmlformats.org/officeDocument/2006/relationships/image" Target="../media/image23.jpeg"/><Relationship Id="rId4" Type="http://schemas.openxmlformats.org/officeDocument/2006/relationships/hyperlink" Target="http://www.cgiar.org/about-us/our-funders" TargetMode="Externa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8.xml"/><Relationship Id="rId4" Type="http://schemas.openxmlformats.org/officeDocument/2006/relationships/image" Target="../media/image3.jpg"/></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8.xml"/><Relationship Id="rId4" Type="http://schemas.openxmlformats.org/officeDocument/2006/relationships/image" Target="../media/image4.jpeg"/></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8.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8.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8.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Master" Target="../slideMasters/slideMaster19.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Master" Target="../slideMasters/slideMaster19.xml"/><Relationship Id="rId4" Type="http://schemas.openxmlformats.org/officeDocument/2006/relationships/image" Target="../media/image3.jpg"/></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9.xml"/><Relationship Id="rId4" Type="http://schemas.openxmlformats.org/officeDocument/2006/relationships/image" Target="../media/image22.jpeg"/></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Master" Target="../slideMasters/slideMaster19.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png"/><Relationship Id="rId1" Type="http://schemas.openxmlformats.org/officeDocument/2006/relationships/slideMaster" Target="../slideMasters/slideMaster19.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jpg"/></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Master" Target="../slideMasters/slideMaster19.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0.xml"/><Relationship Id="rId4" Type="http://schemas.openxmlformats.org/officeDocument/2006/relationships/image" Target="../media/image3.jpg"/></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0.xml"/><Relationship Id="rId4" Type="http://schemas.openxmlformats.org/officeDocument/2006/relationships/image" Target="../media/image2.jpeg"/></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167.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8.png"/><Relationship Id="rId1" Type="http://schemas.openxmlformats.org/officeDocument/2006/relationships/slideMaster" Target="../slideMasters/slideMaster20.xml"/><Relationship Id="rId5" Type="http://schemas.openxmlformats.org/officeDocument/2006/relationships/image" Target="../media/image20.jpeg"/><Relationship Id="rId4" Type="http://schemas.openxmlformats.org/officeDocument/2006/relationships/hyperlink" Target="http://www.cgiar.org/about-us/our-funders" TargetMode="Externa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4.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jp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4.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3.jp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4.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5.xml"/><Relationship Id="rId4" Type="http://schemas.openxmlformats.org/officeDocument/2006/relationships/image" Target="../media/image2.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5.xml"/><Relationship Id="rId4" Type="http://schemas.openxmlformats.org/officeDocument/2006/relationships/image" Target="cid:image001.png@01D16D8C.9C905A10" TargetMode="Externa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3.jp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6.xml"/><Relationship Id="rId4" Type="http://schemas.openxmlformats.org/officeDocument/2006/relationships/image" Target="../media/image2.jpe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3.jp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7.xml"/><Relationship Id="rId4" Type="http://schemas.openxmlformats.org/officeDocument/2006/relationships/image" Target="../media/image2.jpe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Master" Target="../slideMasters/slideMaster8.xml"/><Relationship Id="rId4" Type="http://schemas.openxmlformats.org/officeDocument/2006/relationships/image" Target="../media/image11.jpe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Master" Target="../slideMasters/slideMaster8.xml"/><Relationship Id="rId4" Type="http://schemas.openxmlformats.org/officeDocument/2006/relationships/image" Target="../media/image13.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jpeg"/><Relationship Id="rId1" Type="http://schemas.openxmlformats.org/officeDocument/2006/relationships/slideMaster" Target="../slideMasters/slideMaster8.xml"/><Relationship Id="rId4" Type="http://schemas.openxmlformats.org/officeDocument/2006/relationships/image" Target="../media/image13.jpe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 Id="rId4" Type="http://schemas.openxmlformats.org/officeDocument/2006/relationships/image" Target="../media/image3.jp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 Id="rId4" Type="http://schemas.openxmlformats.org/officeDocument/2006/relationships/image" Target="../media/image4.jpe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eg"/><Relationship Id="rId1" Type="http://schemas.openxmlformats.org/officeDocument/2006/relationships/slideMaster" Target="../slideMasters/slideMaster9.xml"/><Relationship Id="rId4" Type="http://schemas.openxmlformats.org/officeDocument/2006/relationships/image" Target="../media/image6.jpe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0.xml"/><Relationship Id="rId4" Type="http://schemas.openxmlformats.org/officeDocument/2006/relationships/image" Target="../media/image3.jp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0.xml"/><Relationship Id="rId4" Type="http://schemas.openxmlformats.org/officeDocument/2006/relationships/image" Target="../media/image2.jpe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1.xml"/><Relationship Id="rId4" Type="http://schemas.openxmlformats.org/officeDocument/2006/relationships/image" Target="../media/image3.jp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1.xml"/><Relationship Id="rId4" Type="http://schemas.openxmlformats.org/officeDocument/2006/relationships/image" Target="../media/image2.jpe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8.png"/><Relationship Id="rId1" Type="http://schemas.openxmlformats.org/officeDocument/2006/relationships/slideMaster" Target="../slideMasters/slideMaster11.xml"/><Relationship Id="rId5" Type="http://schemas.openxmlformats.org/officeDocument/2006/relationships/image" Target="../media/image20.jpeg"/><Relationship Id="rId4" Type="http://schemas.openxmlformats.org/officeDocument/2006/relationships/hyperlink" Target="http://www.cgiar.org/about-us/our-funders" TargetMode="Externa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2.xml"/><Relationship Id="rId4" Type="http://schemas.openxmlformats.org/officeDocument/2006/relationships/image" Target="../media/image3.jp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2.xml"/><Relationship Id="rId4" Type="http://schemas.openxmlformats.org/officeDocument/2006/relationships/image" Target="../media/image4.jpe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eg"/><Relationship Id="rId1" Type="http://schemas.openxmlformats.org/officeDocument/2006/relationships/slideMaster" Target="../slideMasters/slideMaster12.xml"/><Relationship Id="rId4" Type="http://schemas.openxmlformats.org/officeDocument/2006/relationships/image" Target="../media/image6.jpe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8F6AE472-F415-41DE-A5B9-CE49273C4788}" type="datetimeFigureOut">
              <a:rPr lang="en-GB"/>
              <a:pPr>
                <a:defRPr/>
              </a:pPr>
              <a:t>20/11/2019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B79D3C9-B06D-4948-A093-B5F015FED614}" type="slidenum">
              <a:rPr lang="en-GB"/>
              <a:pPr>
                <a:defRPr/>
              </a:pPr>
              <a:t>‹#›</a:t>
            </a:fld>
            <a:endParaRPr lang="en-GB"/>
          </a:p>
        </p:txBody>
      </p:sp>
    </p:spTree>
    <p:extLst>
      <p:ext uri="{BB962C8B-B14F-4D97-AF65-F5344CB8AC3E}">
        <p14:creationId xmlns:p14="http://schemas.microsoft.com/office/powerpoint/2010/main" val="646497056"/>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90B330AB-A896-4A42-99C4-8C3CE5D73B7B}" type="datetimeFigureOut">
              <a:rPr lang="en-GB"/>
              <a:pPr>
                <a:defRPr/>
              </a:pPr>
              <a:t>20/11/2019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1C7DBBC-2B75-455C-9B1B-3DCE2FA093AF}" type="slidenum">
              <a:rPr lang="en-GB"/>
              <a:pPr>
                <a:defRPr/>
              </a:pPr>
              <a:t>‹#›</a:t>
            </a:fld>
            <a:endParaRPr lang="en-GB"/>
          </a:p>
        </p:txBody>
      </p:sp>
    </p:spTree>
    <p:extLst>
      <p:ext uri="{BB962C8B-B14F-4D97-AF65-F5344CB8AC3E}">
        <p14:creationId xmlns:p14="http://schemas.microsoft.com/office/powerpoint/2010/main" val="3997785773"/>
      </p:ext>
    </p:extLst>
  </p:cSld>
  <p:clrMapOvr>
    <a:masterClrMapping/>
  </p:clrMapOvr>
  <p:transition spd="slow">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094862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and maximum of 2 lines</a:t>
            </a:r>
            <a:endParaRPr lang="en-US"/>
          </a:p>
        </p:txBody>
      </p:sp>
    </p:spTree>
    <p:extLst>
      <p:ext uri="{BB962C8B-B14F-4D97-AF65-F5344CB8AC3E}">
        <p14:creationId xmlns:p14="http://schemas.microsoft.com/office/powerpoint/2010/main" val="219989371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r>
              <a:rPr lang="en-US"/>
              <a:t>Click on the icon to add map</a:t>
            </a:r>
          </a:p>
        </p:txBody>
      </p:sp>
    </p:spTree>
    <p:extLst>
      <p:ext uri="{BB962C8B-B14F-4D97-AF65-F5344CB8AC3E}">
        <p14:creationId xmlns:p14="http://schemas.microsoft.com/office/powerpoint/2010/main" val="187858808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991486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982257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243646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a:solidFill>
                  <a:prstClr val="black"/>
                </a:solidFill>
                <a:latin typeface="Calibri"/>
                <a:ea typeface="+mn-ea"/>
              </a:rPr>
              <a:t>This presentation is licensed for use under the Creative Commons Attribution 4.0 International Licence.</a:t>
            </a:r>
            <a:endParaRPr lang="en-US" sz="1000">
              <a:solidFill>
                <a:prstClr val="black"/>
              </a:solidFill>
              <a:latin typeface="Calibri"/>
              <a:ea typeface="+mn-ea"/>
            </a:endParaRPr>
          </a:p>
        </p:txBody>
      </p:sp>
      <p:sp>
        <p:nvSpPr>
          <p:cNvPr id="12" name="TextBox 11"/>
          <p:cNvSpPr txBox="1">
            <a:spLocks noChangeArrowheads="1"/>
          </p:cNvSpPr>
          <p:nvPr/>
        </p:nvSpPr>
        <p:spPr bwMode="auto">
          <a:xfrm>
            <a:off x="12880" y="2302889"/>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a:solidFill>
                  <a:prstClr val="black"/>
                </a:solidFill>
                <a:ea typeface="Verdana" pitchFamily="34" charset="0"/>
                <a:cs typeface="Verdana" pitchFamily="34" charset="0"/>
              </a:rPr>
              <a:t>better lives through livestock</a:t>
            </a:r>
          </a:p>
        </p:txBody>
      </p:sp>
      <p:sp>
        <p:nvSpPr>
          <p:cNvPr id="13" name="Rectangle 12"/>
          <p:cNvSpPr>
            <a:spLocks noChangeArrowheads="1"/>
          </p:cNvSpPr>
          <p:nvPr/>
        </p:nvSpPr>
        <p:spPr bwMode="auto">
          <a:xfrm>
            <a:off x="3060880" y="3149024"/>
            <a:ext cx="6096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a:solidFill>
                  <a:srgbClr val="762123"/>
                </a:solidFill>
                <a:latin typeface="Calibri" pitchFamily="34" charset="0"/>
                <a:ea typeface="+mn-ea"/>
                <a:cs typeface="Arial" charset="0"/>
              </a:rPr>
              <a:t>ilri.org</a:t>
            </a:r>
          </a:p>
        </p:txBody>
      </p:sp>
      <p:pic>
        <p:nvPicPr>
          <p:cNvPr id="7" name="Picture 6" descr="cc-by 88x31.png"/>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654140" y="6569512"/>
            <a:ext cx="782320" cy="207645"/>
          </a:xfrm>
          <a:prstGeom prst="rect">
            <a:avLst/>
          </a:prstGeom>
          <a:noFill/>
          <a:ln>
            <a:noFill/>
          </a:ln>
        </p:spPr>
      </p:pic>
      <p:sp>
        <p:nvSpPr>
          <p:cNvPr id="8" name="TextBox 6">
            <a:hlinkClick r:id="rId4"/>
          </p:cNvPr>
          <p:cNvSpPr txBox="1">
            <a:spLocks noChangeArrowheads="1"/>
          </p:cNvSpPr>
          <p:nvPr userDrawn="1"/>
        </p:nvSpPr>
        <p:spPr bwMode="auto">
          <a:xfrm>
            <a:off x="1664071" y="3992626"/>
            <a:ext cx="86680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a:solidFill>
                  <a:prstClr val="black"/>
                </a:solidFill>
                <a:latin typeface="Calibri"/>
                <a:ea typeface="+mn-ea"/>
              </a:rPr>
              <a:t>ILRI thanks all donors and organizations who globally supported its work through their contributions to the </a:t>
            </a:r>
            <a:r>
              <a:rPr lang="en-US" sz="1200" b="1">
                <a:solidFill>
                  <a:srgbClr val="72201E"/>
                </a:solidFill>
                <a:latin typeface="Calibri"/>
                <a:ea typeface="+mn-ea"/>
              </a:rPr>
              <a:t>CGIAR system</a:t>
            </a:r>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64071" y="4838762"/>
            <a:ext cx="8668512" cy="1517904"/>
          </a:xfrm>
          <a:prstGeom prst="rect">
            <a:avLst/>
          </a:prstGeom>
        </p:spPr>
      </p:pic>
    </p:spTree>
    <p:extLst>
      <p:ext uri="{BB962C8B-B14F-4D97-AF65-F5344CB8AC3E}">
        <p14:creationId xmlns:p14="http://schemas.microsoft.com/office/powerpoint/2010/main" val="14009490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843210159"/>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457200" indent="-457200">
              <a:lnSpc>
                <a:spcPct val="100000"/>
              </a:lnSpc>
              <a:spcBef>
                <a:spcPts val="0"/>
              </a:spcBef>
              <a:spcAft>
                <a:spcPts val="0"/>
              </a:spcAft>
              <a:buFont typeface="Arial" panose="020B0604020202020204" pitchFamily="34" charset="0"/>
              <a:buChar char="•"/>
              <a:defRPr sz="3000"/>
            </a:lvl1pPr>
            <a:lvl2pPr marL="742950" indent="-285750">
              <a:lnSpc>
                <a:spcPct val="100000"/>
              </a:lnSpc>
              <a:spcBef>
                <a:spcPts val="0"/>
              </a:spcBef>
              <a:spcAft>
                <a:spcPts val="0"/>
              </a:spcAft>
              <a:buFont typeface="Courier New" panose="02070309020205020404" pitchFamily="49" charset="0"/>
              <a:buChar char="o"/>
              <a:defRPr sz="2600"/>
            </a:lvl2pPr>
            <a:lvl3pPr marL="1257300" indent="-342900">
              <a:lnSpc>
                <a:spcPct val="100000"/>
              </a:lnSpc>
              <a:spcBef>
                <a:spcPts val="0"/>
              </a:spcBef>
              <a:spcAft>
                <a:spcPts val="0"/>
              </a:spcAft>
              <a:buFont typeface="Wingdings" panose="05000000000000000000" pitchFamily="2" charset="2"/>
              <a:buChar char="§"/>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 b="-16134"/>
          <a:stretch/>
        </p:blipFill>
        <p:spPr bwMode="auto">
          <a:xfrm>
            <a:off x="710219" y="6331689"/>
            <a:ext cx="528782" cy="548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8777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3154473"/>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561584144"/>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905792376"/>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F6E34424-1AB9-4E29-ADB6-1A0F93923EE0}" type="datetimeFigureOut">
              <a:rPr lang="en-GB"/>
              <a:pPr>
                <a:defRPr/>
              </a:pPr>
              <a:t>20/11/2019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0B72AC1-71BB-4212-857B-E1A47D92B40B}" type="slidenum">
              <a:rPr lang="en-GB"/>
              <a:pPr>
                <a:defRPr/>
              </a:pPr>
              <a:t>‹#›</a:t>
            </a:fld>
            <a:endParaRPr lang="en-GB"/>
          </a:p>
        </p:txBody>
      </p:sp>
    </p:spTree>
    <p:extLst>
      <p:ext uri="{BB962C8B-B14F-4D97-AF65-F5344CB8AC3E}">
        <p14:creationId xmlns:p14="http://schemas.microsoft.com/office/powerpoint/2010/main" val="1302643504"/>
      </p:ext>
    </p:extLst>
  </p:cSld>
  <p:clrMapOvr>
    <a:masterClrMapping/>
  </p:clrMapOvr>
  <p:transition spd="slow">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2038735"/>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3944615"/>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243646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sp>
        <p:nvSpPr>
          <p:cNvPr id="12" name="TextBox 11"/>
          <p:cNvSpPr txBox="1">
            <a:spLocks noChangeArrowheads="1"/>
          </p:cNvSpPr>
          <p:nvPr/>
        </p:nvSpPr>
        <p:spPr bwMode="auto">
          <a:xfrm>
            <a:off x="12880" y="2302889"/>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3060880" y="3149024"/>
            <a:ext cx="6096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7" name="Picture 6" descr="cc-by 88x31.png"/>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654140" y="6569512"/>
            <a:ext cx="782320" cy="207645"/>
          </a:xfrm>
          <a:prstGeom prst="rect">
            <a:avLst/>
          </a:prstGeom>
          <a:noFill/>
          <a:ln>
            <a:noFill/>
          </a:ln>
        </p:spPr>
      </p:pic>
      <p:sp>
        <p:nvSpPr>
          <p:cNvPr id="8" name="TextBox 6">
            <a:hlinkClick r:id="rId4"/>
          </p:cNvPr>
          <p:cNvSpPr txBox="1">
            <a:spLocks noChangeArrowheads="1"/>
          </p:cNvSpPr>
          <p:nvPr userDrawn="1"/>
        </p:nvSpPr>
        <p:spPr bwMode="auto">
          <a:xfrm>
            <a:off x="1664071" y="3992626"/>
            <a:ext cx="86680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kern="1200" dirty="0">
                <a:solidFill>
                  <a:schemeClr val="tx1"/>
                </a:solidFill>
                <a:effectLst/>
                <a:latin typeface="+mn-lt"/>
                <a:ea typeface="+mn-ea"/>
                <a:cs typeface="Arial" charset="0"/>
              </a:rPr>
              <a:t>ILRI thanks all donors and organizations who globally supported its work through their contributions to the </a:t>
            </a:r>
            <a:r>
              <a:rPr lang="en-US" sz="1200" b="1" kern="1200" dirty="0">
                <a:solidFill>
                  <a:srgbClr val="72201E"/>
                </a:solidFill>
                <a:effectLst/>
                <a:latin typeface="+mn-lt"/>
                <a:ea typeface="+mn-ea"/>
                <a:cs typeface="Arial" charset="0"/>
              </a:rPr>
              <a:t>CGIAR system</a:t>
            </a:r>
            <a:endParaRPr lang="en-US" sz="1200" b="1" dirty="0">
              <a:solidFill>
                <a:srgbClr val="72201E"/>
              </a:solidFill>
              <a:latin typeface="+mn-lt"/>
            </a:endParaRPr>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64071" y="4838762"/>
            <a:ext cx="8668512" cy="1517904"/>
          </a:xfrm>
          <a:prstGeom prst="rect">
            <a:avLst/>
          </a:prstGeom>
        </p:spPr>
      </p:pic>
    </p:spTree>
    <p:extLst>
      <p:ext uri="{BB962C8B-B14F-4D97-AF65-F5344CB8AC3E}">
        <p14:creationId xmlns:p14="http://schemas.microsoft.com/office/powerpoint/2010/main" val="3560400765"/>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lvl1pPr>
              <a:defRPr/>
            </a:lvl1pPr>
          </a:lstStyle>
          <a:p>
            <a:pPr>
              <a:defRPr/>
            </a:pPr>
            <a:fld id="{190262C1-6C8B-4C34-9E2C-ABFDAB44FCF8}" type="datetimeFigureOut">
              <a:rPr lang="en-GB"/>
              <a:pPr>
                <a:defRPr/>
              </a:pPr>
              <a:t>20/11/2019</a:t>
            </a:fld>
            <a:endParaRPr lang="en-GB"/>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lvl1pPr>
              <a:defRPr/>
            </a:lvl1pPr>
          </a:lstStyle>
          <a:p>
            <a:pPr>
              <a:defRPr/>
            </a:pPr>
            <a:fld id="{723E8CD8-6977-428B-B386-7FF66F1C46D7}" type="slidenum">
              <a:rPr lang="en-GB"/>
              <a:pPr>
                <a:defRPr/>
              </a:pPr>
              <a:t>‹#›</a:t>
            </a:fld>
            <a:endParaRPr lang="en-GB"/>
          </a:p>
        </p:txBody>
      </p:sp>
    </p:spTree>
    <p:extLst>
      <p:ext uri="{BB962C8B-B14F-4D97-AF65-F5344CB8AC3E}">
        <p14:creationId xmlns:p14="http://schemas.microsoft.com/office/powerpoint/2010/main" val="1350516831"/>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5" name="Date Placeholder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15EBE3D3-CE95-9B4B-9EA6-03D638179505}" type="datetime1">
              <a:rPr lang="en-US"/>
              <a:pPr>
                <a:defRPr/>
              </a:pPr>
              <a:t>20-Nov-19</a:t>
            </a:fld>
            <a:endParaRPr lang="en-US"/>
          </a:p>
        </p:txBody>
      </p:sp>
      <p:sp>
        <p:nvSpPr>
          <p:cNvPr id="6" name="Footer Placeholder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B7EDBCCB-8698-CB4E-A42B-5D4FE23EFB87}" type="slidenum">
              <a:rPr lang="en-US"/>
              <a:pPr>
                <a:defRPr/>
              </a:pPr>
              <a:t>‹#›</a:t>
            </a:fld>
            <a:endParaRPr lang="en-US"/>
          </a:p>
        </p:txBody>
      </p:sp>
    </p:spTree>
    <p:extLst>
      <p:ext uri="{BB962C8B-B14F-4D97-AF65-F5344CB8AC3E}">
        <p14:creationId xmlns:p14="http://schemas.microsoft.com/office/powerpoint/2010/main" val="2415816687"/>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solidFill>
                <a:prstClr val="white"/>
              </a:solidFill>
            </a:endParaRPr>
          </a:p>
        </p:txBody>
      </p:sp>
      <p:sp>
        <p:nvSpPr>
          <p:cNvPr id="4" name="Text Placeholder 3"/>
          <p:cNvSpPr>
            <a:spLocks noGrp="1"/>
          </p:cNvSpPr>
          <p:nvPr>
            <p:ph type="body" sz="quarter" idx="10"/>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245099726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2616109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58361420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pic>
        <p:nvPicPr>
          <p:cNvPr id="7" name="Picture 3"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 Placeholder 4"/>
          <p:cNvSpPr>
            <a:spLocks noGrp="1"/>
          </p:cNvSpPr>
          <p:nvPr>
            <p:ph type="body" sz="quarter" idx="1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a:t>Click to edit Master text styles</a:t>
            </a:r>
          </a:p>
        </p:txBody>
      </p:sp>
      <p:sp>
        <p:nvSpPr>
          <p:cNvPr id="4" name="Picture Placeholder 3"/>
          <p:cNvSpPr>
            <a:spLocks noGrp="1"/>
          </p:cNvSpPr>
          <p:nvPr>
            <p:ph type="pic" sz="quarter" idx="12"/>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1413769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Picture Placeholder 2"/>
          <p:cNvSpPr>
            <a:spLocks noGrp="1"/>
          </p:cNvSpPr>
          <p:nvPr>
            <p:ph type="pic" sz="quarter" idx="10"/>
          </p:nvPr>
        </p:nvSpPr>
        <p:spPr>
          <a:xfrm>
            <a:off x="7179733" y="1219200"/>
            <a:ext cx="5012267" cy="5638800"/>
          </a:xfrm>
          <a:prstGeom prst="rect">
            <a:avLst/>
          </a:prstGeom>
          <a:blipFill>
            <a:blip r:embed="rId4"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pPr lvl="0"/>
            <a:r>
              <a:rPr lang="en-US" noProof="0"/>
              <a:t>Click icon to add picture</a:t>
            </a:r>
            <a:endParaRPr lang="en-US" noProof="0" dirty="0"/>
          </a:p>
        </p:txBody>
      </p:sp>
      <p:sp>
        <p:nvSpPr>
          <p:cNvPr id="4"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0937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2394970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pic>
        <p:nvPicPr>
          <p:cNvPr id="3"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0884637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spTree>
      <p:nvGrpSpPr>
        <p:cNvPr id="1" name=""/>
        <p:cNvGrpSpPr/>
        <p:nvPr/>
      </p:nvGrpSpPr>
      <p:grpSpPr>
        <a:xfrm>
          <a:off x="0" y="0"/>
          <a:ext cx="0" cy="0"/>
          <a:chOff x="0" y="0"/>
          <a:chExt cx="0" cy="0"/>
        </a:xfrm>
      </p:grpSpPr>
      <p:grpSp>
        <p:nvGrpSpPr>
          <p:cNvPr id="2" name="Group 2"/>
          <p:cNvGrpSpPr>
            <a:grpSpLocks/>
          </p:cNvGrpSpPr>
          <p:nvPr/>
        </p:nvGrpSpPr>
        <p:grpSpPr bwMode="auto">
          <a:xfrm>
            <a:off x="1638300" y="6543676"/>
            <a:ext cx="89408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ea typeface="+mn-ea"/>
                </a:rPr>
                <a:t>The presentation has a Creative Commons </a:t>
              </a:r>
              <a:r>
                <a:rPr lang="en-US" sz="900" i="1" dirty="0" err="1">
                  <a:solidFill>
                    <a:prstClr val="black"/>
                  </a:solidFill>
                  <a:latin typeface="Calibri"/>
                  <a:ea typeface="+mn-ea"/>
                </a:rPr>
                <a:t>licence</a:t>
              </a:r>
              <a:r>
                <a:rPr lang="en-US" sz="900" i="1" dirty="0">
                  <a:solidFill>
                    <a:prstClr val="black"/>
                  </a:solidFill>
                  <a:latin typeface="Calibri"/>
                  <a:ea typeface="+mn-ea"/>
                </a:rPr>
                <a:t>. You are free to re-use or distribute this work, provided credit is given to ILRI.</a:t>
              </a:r>
              <a:endParaRPr lang="en-US" sz="900" dirty="0">
                <a:solidFill>
                  <a:prstClr val="black"/>
                </a:solidFill>
                <a:latin typeface="Calibri"/>
                <a:ea typeface="+mn-ea"/>
              </a:endParaRPr>
            </a:p>
          </p:txBody>
        </p:sp>
        <p:pic>
          <p:nvPicPr>
            <p:cNvPr id="4" name="Picture 4" descr="P:\Pictures&amp;Resources\Icons\by-nc-s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5" name="TextBox 4"/>
          <p:cNvSpPr txBox="1">
            <a:spLocks noChangeArrowheads="1"/>
          </p:cNvSpPr>
          <p:nvPr userDrawn="1"/>
        </p:nvSpPr>
        <p:spPr bwMode="auto">
          <a:xfrm>
            <a:off x="12700" y="2303463"/>
            <a:ext cx="121920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solidFill>
                  <a:prstClr val="black"/>
                </a:solidFill>
                <a:ea typeface="Verdana" pitchFamily="34" charset="0"/>
                <a:cs typeface="Verdana" pitchFamily="34" charset="0"/>
              </a:rPr>
              <a:t>better lives through livestock</a:t>
            </a:r>
          </a:p>
        </p:txBody>
      </p:sp>
      <p:sp>
        <p:nvSpPr>
          <p:cNvPr id="6" name="Rectangle 6"/>
          <p:cNvSpPr>
            <a:spLocks noChangeArrowheads="1"/>
          </p:cNvSpPr>
          <p:nvPr userDrawn="1"/>
        </p:nvSpPr>
        <p:spPr bwMode="auto">
          <a:xfrm>
            <a:off x="3060700" y="3149600"/>
            <a:ext cx="60960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buClr>
                <a:srgbClr val="5F0500"/>
              </a:buClr>
            </a:pPr>
            <a:r>
              <a:rPr lang="en-US" altLang="en-US" sz="3200" dirty="0">
                <a:solidFill>
                  <a:schemeClr val="bg1"/>
                </a:solidFill>
                <a:latin typeface="Calibri" pitchFamily="34" charset="0"/>
                <a:cs typeface="Arial" charset="0"/>
              </a:rPr>
              <a:t>ilri.org</a:t>
            </a:r>
          </a:p>
        </p:txBody>
      </p:sp>
      <p:pic>
        <p:nvPicPr>
          <p:cNvPr id="7"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331385" y="5257800"/>
            <a:ext cx="9554633" cy="1195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5060171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4"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295400"/>
            <a:ext cx="11074400" cy="48006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noChangeArrowheads="1"/>
          </p:cNvSpPr>
          <p:nvPr>
            <p:ph type="dt" sz="half" idx="10"/>
          </p:nvPr>
        </p:nvSpPr>
        <p:spPr>
          <a:xfrm>
            <a:off x="9144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B29BB97C-BF4A-499E-867F-834B4BC4DA86}" type="datetime1">
              <a:rPr lang="en-US"/>
              <a:pPr>
                <a:defRPr/>
              </a:pPr>
              <a:t>20-Nov-19</a:t>
            </a:fld>
            <a:endParaRPr lang="en-US"/>
          </a:p>
        </p:txBody>
      </p:sp>
      <p:sp>
        <p:nvSpPr>
          <p:cNvPr id="7" name="Footer Placeholder 6"/>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MS PGothic" pitchFamily="34" charset="-128"/>
                <a:cs typeface="+mn-cs"/>
              </a:defRPr>
            </a:lvl1pPr>
          </a:lstStyle>
          <a:p>
            <a:pPr>
              <a:defRPr/>
            </a:pPr>
            <a:endParaRPr lang="en-US"/>
          </a:p>
        </p:txBody>
      </p:sp>
      <p:sp>
        <p:nvSpPr>
          <p:cNvPr id="8" name="Slide Number Placeholder 7"/>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91B01B95-2564-4AA4-8ED0-3B2D57867EA3}" type="slidenum">
              <a:rPr lang="en-US"/>
              <a:pPr>
                <a:defRPr/>
              </a:pPr>
              <a:t>‹#›</a:t>
            </a:fld>
            <a:endParaRPr lang="en-US"/>
          </a:p>
        </p:txBody>
      </p:sp>
    </p:spTree>
    <p:extLst>
      <p:ext uri="{BB962C8B-B14F-4D97-AF65-F5344CB8AC3E}">
        <p14:creationId xmlns:p14="http://schemas.microsoft.com/office/powerpoint/2010/main" val="140324916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5" name="Date Placeholder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15EBE3D3-CE95-9B4B-9EA6-03D638179505}" type="datetime1">
              <a:rPr lang="en-US"/>
              <a:pPr>
                <a:defRPr/>
              </a:pPr>
              <a:t>20-Nov-19</a:t>
            </a:fld>
            <a:endParaRPr lang="en-US"/>
          </a:p>
        </p:txBody>
      </p:sp>
      <p:sp>
        <p:nvSpPr>
          <p:cNvPr id="6" name="Footer Placeholder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B7EDBCCB-8698-CB4E-A42B-5D4FE23EFB87}" type="slidenum">
              <a:rPr lang="en-US"/>
              <a:pPr>
                <a:defRPr/>
              </a:pPr>
              <a:t>‹#›</a:t>
            </a:fld>
            <a:endParaRPr lang="en-US"/>
          </a:p>
        </p:txBody>
      </p:sp>
    </p:spTree>
    <p:extLst>
      <p:ext uri="{BB962C8B-B14F-4D97-AF65-F5344CB8AC3E}">
        <p14:creationId xmlns:p14="http://schemas.microsoft.com/office/powerpoint/2010/main" val="296170059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4520591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457200" indent="-457200">
              <a:lnSpc>
                <a:spcPct val="100000"/>
              </a:lnSpc>
              <a:spcBef>
                <a:spcPts val="0"/>
              </a:spcBef>
              <a:spcAft>
                <a:spcPts val="0"/>
              </a:spcAft>
              <a:buFont typeface="Arial" panose="020B0604020202020204" pitchFamily="34" charset="0"/>
              <a:buChar char="•"/>
              <a:defRPr sz="3000"/>
            </a:lvl1pPr>
            <a:lvl2pPr marL="742950" indent="-285750">
              <a:lnSpc>
                <a:spcPct val="100000"/>
              </a:lnSpc>
              <a:spcBef>
                <a:spcPts val="0"/>
              </a:spcBef>
              <a:spcAft>
                <a:spcPts val="0"/>
              </a:spcAft>
              <a:buFont typeface="Courier New" panose="02070309020205020404" pitchFamily="49" charset="0"/>
              <a:buChar char="o"/>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69080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808996849"/>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410811506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037238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4530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247836636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243646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sp>
        <p:nvSpPr>
          <p:cNvPr id="12" name="TextBox 11"/>
          <p:cNvSpPr txBox="1">
            <a:spLocks noChangeArrowheads="1"/>
          </p:cNvSpPr>
          <p:nvPr/>
        </p:nvSpPr>
        <p:spPr bwMode="auto">
          <a:xfrm>
            <a:off x="12880" y="2302889"/>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3060880" y="3149024"/>
            <a:ext cx="6096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7" name="Picture 6" descr="cc-by 88x31.png"/>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654140" y="6569512"/>
            <a:ext cx="782320" cy="207645"/>
          </a:xfrm>
          <a:prstGeom prst="rect">
            <a:avLst/>
          </a:prstGeom>
          <a:noFill/>
          <a:ln>
            <a:noFill/>
          </a:ln>
        </p:spPr>
      </p:pic>
      <p:sp>
        <p:nvSpPr>
          <p:cNvPr id="8" name="TextBox 6">
            <a:hlinkClick r:id="rId4"/>
          </p:cNvPr>
          <p:cNvSpPr txBox="1">
            <a:spLocks noChangeArrowheads="1"/>
          </p:cNvSpPr>
          <p:nvPr userDrawn="1"/>
        </p:nvSpPr>
        <p:spPr bwMode="auto">
          <a:xfrm>
            <a:off x="1664071" y="3992626"/>
            <a:ext cx="8668021" cy="276999"/>
          </a:xfrm>
          <a:prstGeom prst="rect">
            <a:avLst/>
          </a:prstGeom>
          <a:noFill/>
          <a:ln w="9525">
            <a:noFill/>
            <a:miter lim="800000"/>
            <a:headEnd/>
            <a:tailEnd/>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GB" sz="1200" b="0" i="0" u="none" kern="1200" dirty="0">
                <a:solidFill>
                  <a:schemeClr val="tx1"/>
                </a:solidFill>
                <a:effectLst/>
                <a:latin typeface="+mj-lt"/>
                <a:ea typeface="+mn-ea"/>
                <a:cs typeface="Arial" charset="0"/>
              </a:rPr>
              <a:t>ILRI thanks all donors and organizations which globally supported its work through their contributions to the </a:t>
            </a:r>
            <a:r>
              <a:rPr lang="en-GB" sz="1200" b="0" i="0" u="none" strike="noStrike" kern="1200" dirty="0">
                <a:solidFill>
                  <a:schemeClr val="tx1"/>
                </a:solidFill>
                <a:effectLst/>
                <a:latin typeface="+mj-lt"/>
                <a:ea typeface="+mn-ea"/>
                <a:cs typeface="Arial" charset="0"/>
                <a:hlinkClick r:id="rId4"/>
              </a:rPr>
              <a:t>CGIAR system</a:t>
            </a:r>
            <a:endParaRPr lang="en-GB" sz="1200" b="0" i="0" u="none" kern="1200" dirty="0">
              <a:solidFill>
                <a:schemeClr val="tx1"/>
              </a:solidFill>
              <a:effectLst/>
              <a:latin typeface="+mj-lt"/>
              <a:ea typeface="+mn-ea"/>
              <a:cs typeface="Arial" charset="0"/>
            </a:endParaRPr>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64071" y="4838762"/>
            <a:ext cx="8668512" cy="1517904"/>
          </a:xfrm>
          <a:prstGeom prst="rect">
            <a:avLst/>
          </a:prstGeom>
        </p:spPr>
      </p:pic>
      <p:sp>
        <p:nvSpPr>
          <p:cNvPr id="5" name="Rectangle 4">
            <a:extLst>
              <a:ext uri="{FF2B5EF4-FFF2-40B4-BE49-F238E27FC236}">
                <a16:creationId xmlns:a16="http://schemas.microsoft.com/office/drawing/2014/main" id="{514B9A0A-4898-41E8-898B-3A18EB45C39C}"/>
              </a:ext>
            </a:extLst>
          </p:cNvPr>
          <p:cNvSpPr/>
          <p:nvPr userDrawn="1"/>
        </p:nvSpPr>
        <p:spPr>
          <a:xfrm>
            <a:off x="5686081" y="4382282"/>
            <a:ext cx="1178004"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0116995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7051" y="115888"/>
            <a:ext cx="10972800" cy="792162"/>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624417" y="1277939"/>
            <a:ext cx="10972800" cy="438308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25426203"/>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09600" y="6245225"/>
            <a:ext cx="2844800" cy="476250"/>
          </a:xfrm>
          <a:prstGeom prst="rect">
            <a:avLst/>
          </a:prstGeom>
          <a:ln/>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4165600" y="6245225"/>
            <a:ext cx="3860800" cy="476250"/>
          </a:xfrm>
          <a:prstGeom prst="rect">
            <a:avLst/>
          </a:prstGeom>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8737600" y="6245225"/>
            <a:ext cx="2844800" cy="476250"/>
          </a:xfrm>
          <a:prstGeom prst="rect">
            <a:avLst/>
          </a:prstGeom>
          <a:ln/>
        </p:spPr>
        <p:txBody>
          <a:bodyPr/>
          <a:lstStyle>
            <a:lvl1pPr>
              <a:defRPr/>
            </a:lvl1pPr>
          </a:lstStyle>
          <a:p>
            <a:pPr>
              <a:defRPr/>
            </a:pPr>
            <a:fld id="{3289BF21-222F-4330-B25D-2B802C517626}" type="slidenum">
              <a:rPr lang="en-US"/>
              <a:pPr>
                <a:defRPr/>
              </a:pPr>
              <a:t>‹#›</a:t>
            </a:fld>
            <a:endParaRPr lang="en-US"/>
          </a:p>
        </p:txBody>
      </p:sp>
    </p:spTree>
    <p:extLst>
      <p:ext uri="{BB962C8B-B14F-4D97-AF65-F5344CB8AC3E}">
        <p14:creationId xmlns:p14="http://schemas.microsoft.com/office/powerpoint/2010/main" val="263924646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7051" y="115888"/>
            <a:ext cx="10972800" cy="792162"/>
          </a:xfrm>
          <a:prstGeom prst="rect">
            <a:avLst/>
          </a:prstGeom>
        </p:spPr>
        <p:txBody>
          <a:bodyPr/>
          <a:lstStyle/>
          <a:p>
            <a:r>
              <a:rPr lang="en-US"/>
              <a:t>Click to edit Master title style</a:t>
            </a:r>
            <a:endParaRPr lang="en-GB"/>
          </a:p>
        </p:txBody>
      </p:sp>
      <p:sp>
        <p:nvSpPr>
          <p:cNvPr id="3" name="Text Placeholder 2"/>
          <p:cNvSpPr>
            <a:spLocks noGrp="1"/>
          </p:cNvSpPr>
          <p:nvPr>
            <p:ph type="body" sz="half" idx="1"/>
          </p:nvPr>
        </p:nvSpPr>
        <p:spPr>
          <a:xfrm>
            <a:off x="624417" y="1277939"/>
            <a:ext cx="5384800" cy="438308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212417" y="1277939"/>
            <a:ext cx="5384800" cy="438308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01913915"/>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1727200" y="228600"/>
            <a:ext cx="10058400" cy="1143000"/>
          </a:xfrm>
        </p:spPr>
        <p:txBody>
          <a:bodyPr>
            <a:noAutofit/>
          </a:bodyPr>
          <a:lstStyle>
            <a:lvl1pPr marL="0" indent="0">
              <a:buNone/>
              <a:defRPr sz="2250"/>
            </a:lvl1pPr>
            <a:lvl2pPr marL="342900" indent="0">
              <a:buNone/>
              <a:defRPr/>
            </a:lvl2pPr>
            <a:lvl3pPr marL="685800" indent="0">
              <a:buNone/>
              <a:defRPr/>
            </a:lvl3pPr>
            <a:lvl4pPr marL="1028700" indent="0">
              <a:buNone/>
              <a:defRPr/>
            </a:lvl4pPr>
            <a:lvl5pPr marL="1371600" indent="0">
              <a:buNone/>
              <a:defRPr/>
            </a:lvl5pPr>
          </a:lstStyle>
          <a:p>
            <a:pPr lvl="0"/>
            <a:r>
              <a:rPr lang="en-US" dirty="0"/>
              <a:t>Page title minimum of 30 points and maximum</a:t>
            </a:r>
            <a:br>
              <a:rPr lang="en-US" dirty="0"/>
            </a:br>
            <a:r>
              <a:rPr lang="en-US" dirty="0"/>
              <a:t>of two lines</a:t>
            </a:r>
          </a:p>
        </p:txBody>
      </p:sp>
      <p:sp>
        <p:nvSpPr>
          <p:cNvPr id="12" name="Text Placeholder 11"/>
          <p:cNvSpPr>
            <a:spLocks noGrp="1"/>
          </p:cNvSpPr>
          <p:nvPr>
            <p:ph type="body" sz="quarter" idx="12" hasCustomPrompt="1"/>
          </p:nvPr>
        </p:nvSpPr>
        <p:spPr>
          <a:xfrm>
            <a:off x="1828800" y="1905000"/>
            <a:ext cx="9956800" cy="3810000"/>
          </a:xfrm>
        </p:spPr>
        <p:txBody>
          <a:bodyPr/>
          <a:lstStyle>
            <a:lvl1pPr marL="257175" marR="0" indent="-257175" algn="l" defTabSz="685800" rtl="0" eaLnBrk="1" fontAlgn="base" latinLnBrk="0" hangingPunct="1">
              <a:lnSpc>
                <a:spcPct val="200000"/>
              </a:lnSpc>
              <a:spcBef>
                <a:spcPct val="20000"/>
              </a:spcBef>
              <a:spcAft>
                <a:spcPts val="900"/>
              </a:spcAft>
              <a:buClrTx/>
              <a:buSzTx/>
              <a:buFont typeface="Arial" pitchFamily="34" charset="0"/>
              <a:buChar char="•"/>
              <a:tabLst/>
              <a:defRPr sz="1800"/>
            </a:lvl1pPr>
            <a:lvl2pPr marL="557213" marR="0" indent="-214313" algn="l" defTabSz="685800" rtl="0" eaLnBrk="1" fontAlgn="auto" latinLnBrk="0" hangingPunct="1">
              <a:lnSpc>
                <a:spcPct val="100000"/>
              </a:lnSpc>
              <a:spcBef>
                <a:spcPct val="20000"/>
              </a:spcBef>
              <a:spcAft>
                <a:spcPts val="0"/>
              </a:spcAft>
              <a:buClrTx/>
              <a:buSzTx/>
              <a:buFont typeface="Arial" pitchFamily="34" charset="0"/>
              <a:buChar char="–"/>
              <a:tabLst/>
              <a:defRPr/>
            </a:lvl2pPr>
            <a:lvl3pPr marL="857250" marR="0" indent="-171450" algn="l" defTabSz="685800" rtl="0" eaLnBrk="1" fontAlgn="auto" latinLnBrk="0" hangingPunct="1">
              <a:lnSpc>
                <a:spcPct val="100000"/>
              </a:lnSpc>
              <a:spcBef>
                <a:spcPct val="20000"/>
              </a:spcBef>
              <a:spcAft>
                <a:spcPts val="0"/>
              </a:spcAft>
              <a:buClrTx/>
              <a:buSzTx/>
              <a:buFont typeface="Arial" pitchFamily="34" charset="0"/>
              <a:buChar char="•"/>
              <a:tabLst/>
              <a:defRPr/>
            </a:lvl3pPr>
            <a:lvl4pPr marL="1200150" marR="0" indent="-171450" algn="l" defTabSz="685800" rtl="0" eaLnBrk="1" fontAlgn="auto" latinLnBrk="0" hangingPunct="1">
              <a:lnSpc>
                <a:spcPct val="100000"/>
              </a:lnSpc>
              <a:spcBef>
                <a:spcPct val="20000"/>
              </a:spcBef>
              <a:spcAft>
                <a:spcPts val="0"/>
              </a:spcAft>
              <a:buClrTx/>
              <a:buSzTx/>
              <a:buFont typeface="Arial" pitchFamily="34" charset="0"/>
              <a:buChar char="–"/>
              <a:tabLst/>
              <a:defRPr/>
            </a:lvl4pPr>
            <a:lvl5pPr marL="1543050" marR="0" indent="-171450" algn="l" defTabSz="685800" rtl="0" eaLnBrk="1" fontAlgn="auto" latinLnBrk="0" hangingPunct="1">
              <a:lnSpc>
                <a:spcPct val="100000"/>
              </a:lnSpc>
              <a:spcBef>
                <a:spcPct val="20000"/>
              </a:spcBef>
              <a:spcAft>
                <a:spcPts val="0"/>
              </a:spcAft>
              <a:buClrTx/>
              <a:buSzTx/>
              <a:buFont typeface="Arial" pitchFamily="34" charset="0"/>
              <a:buChar char="»"/>
              <a:tabLst/>
              <a:defRPr/>
            </a:lvl5pPr>
          </a:lstStyle>
          <a:p>
            <a:pPr marL="257175" marR="0" lvl="0" indent="-257175" algn="l" defTabSz="685800" rtl="0" eaLnBrk="1" fontAlgn="base" latinLnBrk="0" hangingPunct="1">
              <a:lnSpc>
                <a:spcPct val="200000"/>
              </a:lnSpc>
              <a:spcBef>
                <a:spcPct val="20000"/>
              </a:spcBef>
              <a:spcAft>
                <a:spcPts val="900"/>
              </a:spcAft>
              <a:buClrTx/>
              <a:buSzTx/>
              <a:buFont typeface="Arial" pitchFamily="34" charset="0"/>
              <a:buChar char="•"/>
              <a:tabLst/>
              <a:defRPr/>
            </a:pPr>
            <a:r>
              <a:rPr kumimoji="0" lang="en-US" sz="1950"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557213" marR="0" lvl="1" indent="-214313" algn="l" defTabSz="685800" rtl="0" eaLnBrk="1" fontAlgn="auto" latinLnBrk="0" hangingPunct="1">
              <a:lnSpc>
                <a:spcPct val="100000"/>
              </a:lnSpc>
              <a:spcBef>
                <a:spcPct val="20000"/>
              </a:spcBef>
              <a:spcAft>
                <a:spcPts val="0"/>
              </a:spcAft>
              <a:buClrTx/>
              <a:buSzTx/>
              <a:buFont typeface="Arial" pitchFamily="34" charset="0"/>
              <a:buChar char="–"/>
              <a:tabLst/>
              <a:defRPr/>
            </a:pPr>
            <a:r>
              <a:rPr kumimoji="0" lang="en-US" sz="1650"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557213" marR="0" lvl="1" indent="-214313" algn="l" defTabSz="685800" rtl="0" eaLnBrk="1" fontAlgn="auto" latinLnBrk="0" hangingPunct="1">
              <a:lnSpc>
                <a:spcPct val="100000"/>
              </a:lnSpc>
              <a:spcBef>
                <a:spcPct val="20000"/>
              </a:spcBef>
              <a:spcAft>
                <a:spcPts val="0"/>
              </a:spcAft>
              <a:buClrTx/>
              <a:buSzTx/>
              <a:buFont typeface="Arial" pitchFamily="34" charset="0"/>
              <a:buChar char="–"/>
              <a:tabLst/>
              <a:defRPr/>
            </a:pPr>
            <a:r>
              <a:rPr kumimoji="0" lang="en-US" sz="1650" b="0" i="0" u="none" strike="noStrike" kern="1200" cap="none" spc="0" normalizeH="0" baseline="0" noProof="0" dirty="0">
                <a:ln>
                  <a:noFill/>
                </a:ln>
                <a:solidFill>
                  <a:prstClr val="black"/>
                </a:solidFill>
                <a:effectLst/>
                <a:uLnTx/>
                <a:uFillTx/>
                <a:latin typeface="+mn-lt"/>
                <a:ea typeface="+mn-ea"/>
                <a:cs typeface="+mn-cs"/>
              </a:rPr>
              <a:t>Font type is Calibri</a:t>
            </a:r>
          </a:p>
          <a:p>
            <a:pPr marL="857250" marR="0" lvl="2" indent="-171450" algn="l" defTabSz="685800" rtl="0" eaLnBrk="1" fontAlgn="auto" latinLnBrk="0" hangingPunct="1">
              <a:lnSpc>
                <a:spcPct val="100000"/>
              </a:lnSpc>
              <a:spcBef>
                <a:spcPct val="20000"/>
              </a:spcBef>
              <a:spcAft>
                <a:spcPts val="0"/>
              </a:spcAft>
              <a:buClrTx/>
              <a:buSzTx/>
              <a:buFont typeface="Arial" pitchFamily="34" charset="0"/>
              <a:buChar char="•"/>
              <a:tabLst/>
              <a:defRPr/>
            </a:pPr>
            <a:r>
              <a:rPr kumimoji="0" lang="en-US" sz="1500"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1200150" marR="0" lvl="3" indent="-171450" algn="l" defTabSz="685800" rtl="0" eaLnBrk="1" fontAlgn="auto" latinLnBrk="0" hangingPunct="1">
              <a:lnSpc>
                <a:spcPct val="100000"/>
              </a:lnSpc>
              <a:spcBef>
                <a:spcPct val="20000"/>
              </a:spcBef>
              <a:spcAft>
                <a:spcPts val="0"/>
              </a:spcAft>
              <a:buClrTx/>
              <a:buSzTx/>
              <a:buFont typeface="Arial" pitchFamily="34" charset="0"/>
              <a:buChar char="–"/>
              <a:tabLst/>
              <a:defRPr/>
            </a:pPr>
            <a:r>
              <a:rPr kumimoji="0" lang="en-US" sz="1350"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1200150" marR="0" lvl="3" indent="-171450" algn="l" defTabSz="685800" rtl="0" eaLnBrk="1" fontAlgn="auto" latinLnBrk="0" hangingPunct="1">
              <a:lnSpc>
                <a:spcPct val="100000"/>
              </a:lnSpc>
              <a:spcBef>
                <a:spcPct val="20000"/>
              </a:spcBef>
              <a:spcAft>
                <a:spcPts val="0"/>
              </a:spcAft>
              <a:buClrTx/>
              <a:buSzTx/>
              <a:buFont typeface="Arial" pitchFamily="34" charset="0"/>
              <a:buChar char="–"/>
              <a:tabLst/>
              <a:defRPr/>
            </a:pPr>
            <a:r>
              <a:rPr kumimoji="0" lang="en-US" sz="1350"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1543050" marR="0" lvl="4" indent="-171450" algn="l" defTabSz="6858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2815406504"/>
      </p:ext>
    </p:extLst>
  </p:cSld>
  <p:clrMapOvr>
    <a:masterClrMapping/>
  </p:clrMapOvr>
  <p:transition spd="slow">
    <p:wipe dir="d"/>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userDrawn="1">
  <p:cSld name="2_Content">
    <p:spTree>
      <p:nvGrpSpPr>
        <p:cNvPr id="1" name=""/>
        <p:cNvGrpSpPr/>
        <p:nvPr/>
      </p:nvGrpSpPr>
      <p:grpSpPr>
        <a:xfrm>
          <a:off x="0" y="0"/>
          <a:ext cx="0" cy="0"/>
          <a:chOff x="0" y="0"/>
          <a:chExt cx="0" cy="0"/>
        </a:xfrm>
      </p:grpSpPr>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112556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32485188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402848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247551876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2829261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59828809"/>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836557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524543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243646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sp>
        <p:nvSpPr>
          <p:cNvPr id="12" name="TextBox 11"/>
          <p:cNvSpPr txBox="1">
            <a:spLocks noChangeArrowheads="1"/>
          </p:cNvSpPr>
          <p:nvPr/>
        </p:nvSpPr>
        <p:spPr bwMode="auto">
          <a:xfrm>
            <a:off x="12880" y="2302889"/>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3060880" y="3149024"/>
            <a:ext cx="6096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7" name="Picture 6" descr="cc-by 88x31.png"/>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654140" y="6569512"/>
            <a:ext cx="782320" cy="207645"/>
          </a:xfrm>
          <a:prstGeom prst="rect">
            <a:avLst/>
          </a:prstGeom>
          <a:noFill/>
          <a:ln>
            <a:noFill/>
          </a:ln>
        </p:spPr>
      </p:pic>
      <p:sp>
        <p:nvSpPr>
          <p:cNvPr id="8" name="TextBox 6">
            <a:hlinkClick r:id="rId4"/>
          </p:cNvPr>
          <p:cNvSpPr txBox="1">
            <a:spLocks noChangeArrowheads="1"/>
          </p:cNvSpPr>
          <p:nvPr userDrawn="1"/>
        </p:nvSpPr>
        <p:spPr bwMode="auto">
          <a:xfrm>
            <a:off x="1664071" y="3992626"/>
            <a:ext cx="86680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kern="1200" dirty="0">
                <a:solidFill>
                  <a:schemeClr val="tx1"/>
                </a:solidFill>
                <a:effectLst/>
                <a:latin typeface="+mn-lt"/>
                <a:ea typeface="+mn-ea"/>
                <a:cs typeface="Arial" charset="0"/>
              </a:rPr>
              <a:t>ILRI thanks all donors and organizations who globally supported its work through their contributions to the </a:t>
            </a:r>
            <a:r>
              <a:rPr lang="en-US" sz="1200" b="1" kern="1200" dirty="0">
                <a:solidFill>
                  <a:srgbClr val="72201E"/>
                </a:solidFill>
                <a:effectLst/>
                <a:latin typeface="+mn-lt"/>
                <a:ea typeface="+mn-ea"/>
                <a:cs typeface="Arial" charset="0"/>
              </a:rPr>
              <a:t>CGIAR system</a:t>
            </a:r>
            <a:endParaRPr lang="en-US" sz="1200" b="1" dirty="0">
              <a:solidFill>
                <a:srgbClr val="72201E"/>
              </a:solidFill>
              <a:latin typeface="+mn-lt"/>
            </a:endParaRPr>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64071" y="4838762"/>
            <a:ext cx="8668512" cy="1517904"/>
          </a:xfrm>
          <a:prstGeom prst="rect">
            <a:avLst/>
          </a:prstGeom>
        </p:spPr>
      </p:pic>
    </p:spTree>
    <p:extLst>
      <p:ext uri="{BB962C8B-B14F-4D97-AF65-F5344CB8AC3E}">
        <p14:creationId xmlns:p14="http://schemas.microsoft.com/office/powerpoint/2010/main" val="204805814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p:nvPr>
        </p:nvSpPr>
        <p:spPr>
          <a:xfrm>
            <a:off x="812800" y="76203"/>
            <a:ext cx="10871200" cy="1445419"/>
          </a:xfrm>
          <a:prstGeom prst="rect">
            <a:avLst/>
          </a:prstGeom>
        </p:spPr>
        <p:txBody>
          <a:bodyPr/>
          <a:lstStyle>
            <a:lvl1pPr marL="0" indent="0" algn="ctr" eaLnBrk="1" hangingPunct="1">
              <a:lnSpc>
                <a:spcPts val="2400"/>
              </a:lnSpc>
              <a:buNone/>
              <a:defRPr sz="24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1168400" y="1524003"/>
            <a:ext cx="10160000" cy="839787"/>
          </a:xfrm>
          <a:prstGeom prst="rect">
            <a:avLst/>
          </a:prstGeom>
        </p:spPr>
        <p:txBody>
          <a:bodyPr/>
          <a:lstStyle>
            <a:lvl1pPr marL="0" indent="0" algn="ctr">
              <a:buNone/>
              <a:defRPr sz="165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1168400" y="2438400"/>
            <a:ext cx="10160000" cy="985838"/>
          </a:xfrm>
          <a:prstGeom prst="rect">
            <a:avLst/>
          </a:prstGeom>
        </p:spPr>
        <p:txBody>
          <a:bodyPr/>
          <a:lstStyle>
            <a:lvl1pPr marL="0" indent="0" algn="ctr">
              <a:buNone/>
              <a:defRPr sz="15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225233039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8" y="6348416"/>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2"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2250"/>
            </a:lvl1pPr>
            <a:lvl2pPr marL="557213" indent="-214313">
              <a:lnSpc>
                <a:spcPct val="100000"/>
              </a:lnSpc>
              <a:spcBef>
                <a:spcPts val="0"/>
              </a:spcBef>
              <a:spcAft>
                <a:spcPts val="0"/>
              </a:spcAft>
              <a:buFont typeface="Wingdings" pitchFamily="2" charset="2"/>
              <a:buChar char="q"/>
              <a:defRPr sz="1950"/>
            </a:lvl2pPr>
            <a:lvl3pPr>
              <a:lnSpc>
                <a:spcPct val="100000"/>
              </a:lnSpc>
              <a:spcBef>
                <a:spcPts val="0"/>
              </a:spcBef>
              <a:spcAft>
                <a:spcPts val="0"/>
              </a:spcAft>
              <a:defRPr sz="165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1725210"/>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0"/>
            <a:ext cx="8229600" cy="3124200"/>
          </a:xfrm>
          <a:prstGeom prst="rect">
            <a:avLst/>
          </a:prstGeom>
        </p:spPr>
        <p:txBody>
          <a:bodyPr/>
          <a:lstStyle>
            <a:lvl1pPr marL="0" marR="0" indent="0" algn="ctr" defTabSz="6858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120060995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8" y="6348416"/>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7" name="Picture 3"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2"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1"/>
          </p:nvPr>
        </p:nvSpPr>
        <p:spPr>
          <a:xfrm>
            <a:off x="304800" y="228600"/>
            <a:ext cx="11480800" cy="838200"/>
          </a:xfrm>
          <a:prstGeom prst="rect">
            <a:avLst/>
          </a:prstGeom>
        </p:spPr>
        <p:txBody>
          <a:bodyPr/>
          <a:lstStyle>
            <a:lvl1pPr marL="0" marR="0" indent="0" algn="l" defTabSz="6858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a:t>Click to edit Master text styles</a:t>
            </a:r>
          </a:p>
        </p:txBody>
      </p:sp>
      <p:sp>
        <p:nvSpPr>
          <p:cNvPr id="4" name="Picture Placeholder 3"/>
          <p:cNvSpPr>
            <a:spLocks noGrp="1"/>
          </p:cNvSpPr>
          <p:nvPr>
            <p:ph type="pic" sz="quarter" idx="12"/>
          </p:nvPr>
        </p:nvSpPr>
        <p:spPr>
          <a:xfrm>
            <a:off x="349252"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pPr lvl="0"/>
            <a:r>
              <a:rPr lang="en-US" noProof="0"/>
              <a:t>Click icon to add picture</a:t>
            </a:r>
          </a:p>
        </p:txBody>
      </p:sp>
    </p:spTree>
    <p:extLst>
      <p:ext uri="{BB962C8B-B14F-4D97-AF65-F5344CB8AC3E}">
        <p14:creationId xmlns:p14="http://schemas.microsoft.com/office/powerpoint/2010/main" val="173591118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8" y="6348416"/>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2"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179733" y="1219200"/>
            <a:ext cx="5012267" cy="5638800"/>
          </a:xfrm>
          <a:prstGeom prst="rect">
            <a:avLst/>
          </a:prstGeom>
          <a:blipFill>
            <a:blip r:embed="rId4"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pPr lvl="0"/>
            <a:r>
              <a:rPr lang="en-US" noProof="0"/>
              <a:t>Click icon to add picture</a:t>
            </a:r>
          </a:p>
        </p:txBody>
      </p:sp>
      <p:sp>
        <p:nvSpPr>
          <p:cNvPr id="4" name="Title 1"/>
          <p:cNvSpPr>
            <a:spLocks noGrp="1"/>
          </p:cNvSpPr>
          <p:nvPr>
            <p:ph type="title"/>
          </p:nvPr>
        </p:nvSpPr>
        <p:spPr>
          <a:xfrm>
            <a:off x="609600" y="0"/>
            <a:ext cx="109728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lvl="0"/>
            <a:r>
              <a:rPr lang="en-US" noProof="0"/>
              <a:t>Click to edit Master title style</a:t>
            </a: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1637797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8" y="6348416"/>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3"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2"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357232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4"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8" y="6348416"/>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2"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295400"/>
            <a:ext cx="11074400" cy="48006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noChangeArrowheads="1"/>
          </p:cNvSpPr>
          <p:nvPr>
            <p:ph type="dt" sz="half" idx="10"/>
          </p:nvPr>
        </p:nvSpPr>
        <p:spPr>
          <a:xfrm>
            <a:off x="9144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B29BB97C-BF4A-499E-867F-834B4BC4DA86}" type="datetime1">
              <a:rPr lang="en-US"/>
              <a:pPr>
                <a:defRPr/>
              </a:pPr>
              <a:t>20-Nov-19</a:t>
            </a:fld>
            <a:endParaRPr lang="en-US"/>
          </a:p>
        </p:txBody>
      </p:sp>
      <p:sp>
        <p:nvSpPr>
          <p:cNvPr id="7" name="Footer Placeholder 6"/>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MS PGothic" pitchFamily="34" charset="-128"/>
                <a:cs typeface="+mn-cs"/>
              </a:defRPr>
            </a:lvl1pPr>
          </a:lstStyle>
          <a:p>
            <a:pPr>
              <a:defRPr/>
            </a:pPr>
            <a:endParaRPr lang="en-US"/>
          </a:p>
        </p:txBody>
      </p:sp>
      <p:sp>
        <p:nvSpPr>
          <p:cNvPr id="8" name="Slide Number Placeholder 7"/>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91B01B95-2564-4AA4-8ED0-3B2D57867EA3}" type="slidenum">
              <a:rPr lang="en-US"/>
              <a:pPr>
                <a:defRPr/>
              </a:pPr>
              <a:t>‹#›</a:t>
            </a:fld>
            <a:endParaRPr lang="en-US"/>
          </a:p>
        </p:txBody>
      </p:sp>
    </p:spTree>
    <p:extLst>
      <p:ext uri="{BB962C8B-B14F-4D97-AF65-F5344CB8AC3E}">
        <p14:creationId xmlns:p14="http://schemas.microsoft.com/office/powerpoint/2010/main" val="13413477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4114881358"/>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8" y="6348416"/>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2"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5" name="Date Placeholder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15EBE3D3-CE95-9B4B-9EA6-03D638179505}" type="datetime1">
              <a:rPr lang="en-US"/>
              <a:pPr>
                <a:defRPr/>
              </a:pPr>
              <a:t>20-Nov-19</a:t>
            </a:fld>
            <a:endParaRPr lang="en-US"/>
          </a:p>
        </p:txBody>
      </p:sp>
      <p:sp>
        <p:nvSpPr>
          <p:cNvPr id="6" name="Footer Placeholder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B7EDBCCB-8698-CB4E-A42B-5D4FE23EFB87}" type="slidenum">
              <a:rPr lang="en-US"/>
              <a:pPr>
                <a:defRPr/>
              </a:pPr>
              <a:t>‹#›</a:t>
            </a:fld>
            <a:endParaRPr lang="en-US"/>
          </a:p>
        </p:txBody>
      </p:sp>
    </p:spTree>
    <p:extLst>
      <p:ext uri="{BB962C8B-B14F-4D97-AF65-F5344CB8AC3E}">
        <p14:creationId xmlns:p14="http://schemas.microsoft.com/office/powerpoint/2010/main" val="1593066496"/>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356353"/>
            <a:ext cx="2844800" cy="365125"/>
          </a:xfrm>
          <a:prstGeom prst="rect">
            <a:avLst/>
          </a:prstGeom>
        </p:spPr>
        <p:txBody>
          <a:bodyPr/>
          <a:lstStyle>
            <a:lvl1pPr>
              <a:defRPr/>
            </a:lvl1pPr>
          </a:lstStyle>
          <a:p>
            <a:pPr>
              <a:defRPr/>
            </a:pPr>
            <a:fld id="{2E84DA11-2D05-4246-BDBD-9CFB99A35D78}" type="datetimeFigureOut">
              <a:rPr lang="en-GB"/>
              <a:pPr>
                <a:defRPr/>
              </a:pPr>
              <a:t>20/11/2019</a:t>
            </a:fld>
            <a:endParaRPr lang="en-GB"/>
          </a:p>
        </p:txBody>
      </p:sp>
      <p:sp>
        <p:nvSpPr>
          <p:cNvPr id="3" name="Footer Placeholder 4"/>
          <p:cNvSpPr>
            <a:spLocks noGrp="1"/>
          </p:cNvSpPr>
          <p:nvPr>
            <p:ph type="ftr" sz="quarter" idx="11"/>
          </p:nvPr>
        </p:nvSpPr>
        <p:spPr>
          <a:xfrm>
            <a:off x="4165600" y="6356353"/>
            <a:ext cx="3860800" cy="365125"/>
          </a:xfrm>
          <a:prstGeom prst="rect">
            <a:avLst/>
          </a:prstGeom>
        </p:spPr>
        <p:txBody>
          <a:bodyPr/>
          <a:lstStyle>
            <a:lvl1pPr>
              <a:defRPr/>
            </a:lvl1pPr>
          </a:lstStyle>
          <a:p>
            <a:pPr>
              <a:defRPr/>
            </a:pPr>
            <a:endParaRPr lang="en-GB"/>
          </a:p>
        </p:txBody>
      </p:sp>
      <p:sp>
        <p:nvSpPr>
          <p:cNvPr id="4" name="Slide Number Placeholder 5"/>
          <p:cNvSpPr>
            <a:spLocks noGrp="1"/>
          </p:cNvSpPr>
          <p:nvPr>
            <p:ph type="sldNum" sz="quarter" idx="12"/>
          </p:nvPr>
        </p:nvSpPr>
        <p:spPr>
          <a:xfrm>
            <a:off x="8737600" y="6356353"/>
            <a:ext cx="2844800" cy="365125"/>
          </a:xfrm>
          <a:prstGeom prst="rect">
            <a:avLst/>
          </a:prstGeom>
        </p:spPr>
        <p:txBody>
          <a:bodyPr/>
          <a:lstStyle>
            <a:lvl1pPr>
              <a:defRPr/>
            </a:lvl1pPr>
          </a:lstStyle>
          <a:p>
            <a:pPr>
              <a:defRPr/>
            </a:pPr>
            <a:fld id="{EF278262-1D27-4F65-9425-1107F36209C0}" type="slidenum">
              <a:rPr lang="en-GB"/>
              <a:pPr>
                <a:defRPr/>
              </a:pPr>
              <a:t>‹#›</a:t>
            </a:fld>
            <a:endParaRPr lang="en-GB"/>
          </a:p>
        </p:txBody>
      </p:sp>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8" y="6348416"/>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2"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7855527"/>
      </p:ext>
    </p:extLst>
  </p:cSld>
  <p:clrMapOvr>
    <a:masterClrMapping/>
  </p:clrMapOvr>
  <p:transition spd="slow">
    <p:fade/>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38393327"/>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805968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70766033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154133820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037690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8904565"/>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638480" y="6543676"/>
            <a:ext cx="89408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p:nvSpPr>
        <p:spPr bwMode="auto">
          <a:xfrm>
            <a:off x="12880" y="2302889"/>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3060880" y="3149024"/>
            <a:ext cx="6096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latin typeface="+mn-lt"/>
              </a:rPr>
              <a:t>ilri.org</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31648" y="5257800"/>
            <a:ext cx="9554464" cy="1194816"/>
          </a:xfrm>
          <a:prstGeom prst="rect">
            <a:avLst/>
          </a:prstGeom>
        </p:spPr>
      </p:pic>
      <p:pic>
        <p:nvPicPr>
          <p:cNvPr id="9" name="Picture 6"/>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331385" y="5257800"/>
            <a:ext cx="9554633"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493978"/>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356351"/>
            <a:ext cx="2844800" cy="365125"/>
          </a:xfrm>
          <a:prstGeom prst="rect">
            <a:avLst/>
          </a:prstGeom>
        </p:spPr>
        <p:txBody>
          <a:bodyPr/>
          <a:lstStyle>
            <a:lvl1pPr>
              <a:defRPr/>
            </a:lvl1pPr>
          </a:lstStyle>
          <a:p>
            <a:pPr>
              <a:defRPr/>
            </a:pPr>
            <a:fld id="{15EA8D5F-8DD2-42A4-86B9-89DAAD418950}" type="datetimeFigureOut">
              <a:rPr lang="en-US"/>
              <a:pPr>
                <a:defRPr/>
              </a:pPr>
              <a:t>20-Nov-19</a:t>
            </a:fld>
            <a:endParaRPr lang="en-US"/>
          </a:p>
        </p:txBody>
      </p:sp>
      <p:sp>
        <p:nvSpPr>
          <p:cNvPr id="3" name="Footer Placeholder 4"/>
          <p:cNvSpPr>
            <a:spLocks noGrp="1"/>
          </p:cNvSpPr>
          <p:nvPr>
            <p:ph type="ftr" sz="quarter" idx="11"/>
          </p:nvPr>
        </p:nvSpPr>
        <p:spPr>
          <a:xfrm>
            <a:off x="4165600" y="6356351"/>
            <a:ext cx="38608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a:xfrm>
            <a:off x="8737600" y="6356351"/>
            <a:ext cx="2844800" cy="365125"/>
          </a:xfrm>
          <a:prstGeom prst="rect">
            <a:avLst/>
          </a:prstGeom>
        </p:spPr>
        <p:txBody>
          <a:bodyPr/>
          <a:lstStyle>
            <a:lvl1pPr>
              <a:defRPr/>
            </a:lvl1pPr>
          </a:lstStyle>
          <a:p>
            <a:pPr>
              <a:defRPr/>
            </a:pPr>
            <a:fld id="{7576B446-2CFC-4254-A918-A84DDABEB71F}" type="slidenum">
              <a:rPr lang="en-US"/>
              <a:pPr>
                <a:defRPr/>
              </a:pPr>
              <a:t>‹#›</a:t>
            </a:fld>
            <a:endParaRPr lang="en-US"/>
          </a:p>
        </p:txBody>
      </p:sp>
    </p:spTree>
    <p:extLst>
      <p:ext uri="{BB962C8B-B14F-4D97-AF65-F5344CB8AC3E}">
        <p14:creationId xmlns:p14="http://schemas.microsoft.com/office/powerpoint/2010/main" val="13512088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7" name="Picture 3"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a:t>Click to edit Master text styles</a:t>
            </a:r>
          </a:p>
        </p:txBody>
      </p:sp>
      <p:sp>
        <p:nvSpPr>
          <p:cNvPr id="4" name="Picture Placeholder 3"/>
          <p:cNvSpPr>
            <a:spLocks noGrp="1"/>
          </p:cNvSpPr>
          <p:nvPr>
            <p:ph type="pic" sz="quarter" idx="12"/>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pPr lvl="0"/>
            <a:r>
              <a:rPr lang="en-US" noProof="0"/>
              <a:t>Click icon to add picture</a:t>
            </a:r>
          </a:p>
        </p:txBody>
      </p:sp>
    </p:spTree>
    <p:extLst>
      <p:ext uri="{BB962C8B-B14F-4D97-AF65-F5344CB8AC3E}">
        <p14:creationId xmlns:p14="http://schemas.microsoft.com/office/powerpoint/2010/main" val="407845923"/>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
            <a:ext cx="12192000" cy="1268413"/>
          </a:xfrm>
          <a:prstGeom prst="rect">
            <a:avLst/>
          </a:prstGeom>
          <a:solidFill>
            <a:srgbClr val="682622"/>
          </a:solidFill>
          <a:ln>
            <a:noFill/>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en-US" dirty="0">
              <a:solidFill>
                <a:schemeClr val="lt1"/>
              </a:solidFill>
              <a:latin typeface="+mn-lt"/>
              <a:cs typeface="Arial" charset="0"/>
            </a:endParaRPr>
          </a:p>
        </p:txBody>
      </p:sp>
      <p:sp>
        <p:nvSpPr>
          <p:cNvPr id="2" name="Title 1"/>
          <p:cNvSpPr>
            <a:spLocks noGrp="1"/>
          </p:cNvSpPr>
          <p:nvPr>
            <p:ph type="title"/>
          </p:nvPr>
        </p:nvSpPr>
        <p:spPr>
          <a:xfrm>
            <a:off x="609600" y="0"/>
            <a:ext cx="10972800" cy="1143000"/>
          </a:xfrm>
          <a:prstGeom prst="rect">
            <a:avLst/>
          </a:prstGeom>
        </p:spPr>
        <p:txBody>
          <a:bodyPr/>
          <a:lstStyle>
            <a:lvl1pPr algn="l">
              <a:defRPr sz="30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888099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1374377576"/>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457200" indent="-457200">
              <a:lnSpc>
                <a:spcPct val="100000"/>
              </a:lnSpc>
              <a:spcBef>
                <a:spcPts val="0"/>
              </a:spcBef>
              <a:spcAft>
                <a:spcPts val="0"/>
              </a:spcAft>
              <a:buFont typeface="Arial" panose="020B0604020202020204" pitchFamily="34" charset="0"/>
              <a:buChar char="•"/>
              <a:defRPr sz="3000"/>
            </a:lvl1pPr>
            <a:lvl2pPr marL="742950" indent="-285750">
              <a:lnSpc>
                <a:spcPct val="100000"/>
              </a:lnSpc>
              <a:spcBef>
                <a:spcPts val="0"/>
              </a:spcBef>
              <a:spcAft>
                <a:spcPts val="0"/>
              </a:spcAft>
              <a:buFont typeface="Courier New" panose="02070309020205020404" pitchFamily="49" charset="0"/>
              <a:buChar char="o"/>
              <a:defRPr sz="2600"/>
            </a:lvl2pPr>
            <a:lvl3pPr marL="1257300" indent="-342900">
              <a:lnSpc>
                <a:spcPct val="100000"/>
              </a:lnSpc>
              <a:spcBef>
                <a:spcPts val="0"/>
              </a:spcBef>
              <a:spcAft>
                <a:spcPts val="0"/>
              </a:spcAft>
              <a:buFont typeface="Wingdings" panose="05000000000000000000" pitchFamily="2" charset="2"/>
              <a:buChar char="§"/>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8523916"/>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659640775"/>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02800708"/>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3048019"/>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7988212"/>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243646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sp>
        <p:nvSpPr>
          <p:cNvPr id="12" name="TextBox 11"/>
          <p:cNvSpPr txBox="1">
            <a:spLocks noChangeArrowheads="1"/>
          </p:cNvSpPr>
          <p:nvPr/>
        </p:nvSpPr>
        <p:spPr bwMode="auto">
          <a:xfrm>
            <a:off x="12880" y="2302889"/>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3060880" y="3149024"/>
            <a:ext cx="6096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7" name="Picture 6" descr="cc-by 88x31.png"/>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654140" y="6569512"/>
            <a:ext cx="782320" cy="207645"/>
          </a:xfrm>
          <a:prstGeom prst="rect">
            <a:avLst/>
          </a:prstGeom>
          <a:noFill/>
          <a:ln>
            <a:noFill/>
          </a:ln>
        </p:spPr>
      </p:pic>
      <p:sp>
        <p:nvSpPr>
          <p:cNvPr id="8" name="TextBox 6">
            <a:hlinkClick r:id="rId4"/>
          </p:cNvPr>
          <p:cNvSpPr txBox="1">
            <a:spLocks noChangeArrowheads="1"/>
          </p:cNvSpPr>
          <p:nvPr userDrawn="1"/>
        </p:nvSpPr>
        <p:spPr bwMode="auto">
          <a:xfrm>
            <a:off x="1664071" y="3992626"/>
            <a:ext cx="86680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kern="1200" dirty="0">
                <a:solidFill>
                  <a:schemeClr val="tx1"/>
                </a:solidFill>
                <a:effectLst/>
                <a:latin typeface="+mn-lt"/>
                <a:ea typeface="+mn-ea"/>
                <a:cs typeface="Arial" charset="0"/>
              </a:rPr>
              <a:t>ILRI thanks all donors and organizations who globally supported its work through their contributions to the </a:t>
            </a:r>
            <a:r>
              <a:rPr lang="en-US" sz="1200" b="1" kern="1200" dirty="0">
                <a:solidFill>
                  <a:srgbClr val="72201E"/>
                </a:solidFill>
                <a:effectLst/>
                <a:latin typeface="+mn-lt"/>
                <a:ea typeface="+mn-ea"/>
                <a:cs typeface="Arial" charset="0"/>
              </a:rPr>
              <a:t>CGIAR system</a:t>
            </a:r>
            <a:endParaRPr lang="en-US" sz="1200" b="1" dirty="0">
              <a:solidFill>
                <a:srgbClr val="72201E"/>
              </a:solidFill>
              <a:latin typeface="+mn-lt"/>
            </a:endParaRPr>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64071" y="4838762"/>
            <a:ext cx="8668512" cy="1517904"/>
          </a:xfrm>
          <a:prstGeom prst="rect">
            <a:avLst/>
          </a:prstGeom>
        </p:spPr>
      </p:pic>
    </p:spTree>
    <p:extLst>
      <p:ext uri="{BB962C8B-B14F-4D97-AF65-F5344CB8AC3E}">
        <p14:creationId xmlns:p14="http://schemas.microsoft.com/office/powerpoint/2010/main" val="1197553386"/>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lvl1pPr>
              <a:defRPr/>
            </a:lvl1pPr>
          </a:lstStyle>
          <a:p>
            <a:pPr>
              <a:defRPr/>
            </a:pPr>
            <a:fld id="{190262C1-6C8B-4C34-9E2C-ABFDAB44FCF8}" type="datetimeFigureOut">
              <a:rPr lang="en-GB"/>
              <a:pPr>
                <a:defRPr/>
              </a:pPr>
              <a:t>20/11/2019</a:t>
            </a:fld>
            <a:endParaRPr lang="en-GB"/>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lvl1pPr>
              <a:defRPr/>
            </a:lvl1pPr>
          </a:lstStyle>
          <a:p>
            <a:pPr>
              <a:defRPr/>
            </a:pPr>
            <a:fld id="{723E8CD8-6977-428B-B386-7FF66F1C46D7}" type="slidenum">
              <a:rPr lang="en-GB"/>
              <a:pPr>
                <a:defRPr/>
              </a:pPr>
              <a:t>‹#›</a:t>
            </a:fld>
            <a:endParaRPr lang="en-GB"/>
          </a:p>
        </p:txBody>
      </p:sp>
    </p:spTree>
    <p:extLst>
      <p:ext uri="{BB962C8B-B14F-4D97-AF65-F5344CB8AC3E}">
        <p14:creationId xmlns:p14="http://schemas.microsoft.com/office/powerpoint/2010/main" val="2586593784"/>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5" name="Date Placeholder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15EBE3D3-CE95-9B4B-9EA6-03D638179505}" type="datetime1">
              <a:rPr lang="en-US"/>
              <a:pPr>
                <a:defRPr/>
              </a:pPr>
              <a:t>20-Nov-19</a:t>
            </a:fld>
            <a:endParaRPr lang="en-US"/>
          </a:p>
        </p:txBody>
      </p:sp>
      <p:sp>
        <p:nvSpPr>
          <p:cNvPr id="6" name="Footer Placeholder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B7EDBCCB-8698-CB4E-A42B-5D4FE23EFB87}" type="slidenum">
              <a:rPr lang="en-US"/>
              <a:pPr>
                <a:defRPr/>
              </a:pPr>
              <a:t>‹#›</a:t>
            </a:fld>
            <a:endParaRPr lang="en-US"/>
          </a:p>
        </p:txBody>
      </p:sp>
    </p:spTree>
    <p:extLst>
      <p:ext uri="{BB962C8B-B14F-4D97-AF65-F5344CB8AC3E}">
        <p14:creationId xmlns:p14="http://schemas.microsoft.com/office/powerpoint/2010/main" val="1609788189"/>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179733" y="1219200"/>
            <a:ext cx="5012267" cy="5638800"/>
          </a:xfrm>
          <a:prstGeom prst="rect">
            <a:avLst/>
          </a:prstGeom>
          <a:blipFill>
            <a:blip r:embed="rId4"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pPr lvl="0"/>
            <a:r>
              <a:rPr lang="en-US" noProof="0"/>
              <a:t>Click icon to add picture</a:t>
            </a:r>
          </a:p>
        </p:txBody>
      </p:sp>
      <p:sp>
        <p:nvSpPr>
          <p:cNvPr id="4"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321361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3"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7736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4"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295400"/>
            <a:ext cx="11074400" cy="48006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noChangeArrowheads="1"/>
          </p:cNvSpPr>
          <p:nvPr>
            <p:ph type="dt" sz="half" idx="10"/>
          </p:nvPr>
        </p:nvSpPr>
        <p:spPr>
          <a:xfrm>
            <a:off x="9144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B29BB97C-BF4A-499E-867F-834B4BC4DA86}" type="datetime1">
              <a:rPr lang="en-US"/>
              <a:pPr>
                <a:defRPr/>
              </a:pPr>
              <a:t>20-Nov-19</a:t>
            </a:fld>
            <a:endParaRPr lang="en-US"/>
          </a:p>
        </p:txBody>
      </p:sp>
      <p:sp>
        <p:nvSpPr>
          <p:cNvPr id="7" name="Footer Placeholder 6"/>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MS PGothic" pitchFamily="34" charset="-128"/>
                <a:cs typeface="+mn-cs"/>
              </a:defRPr>
            </a:lvl1pPr>
          </a:lstStyle>
          <a:p>
            <a:pPr>
              <a:defRPr/>
            </a:pPr>
            <a:endParaRPr lang="en-US"/>
          </a:p>
        </p:txBody>
      </p:sp>
      <p:sp>
        <p:nvSpPr>
          <p:cNvPr id="8" name="Slide Number Placeholder 7"/>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91B01B95-2564-4AA4-8ED0-3B2D57867EA3}" type="slidenum">
              <a:rPr lang="en-US"/>
              <a:pPr>
                <a:defRPr/>
              </a:pPr>
              <a:t>‹#›</a:t>
            </a:fld>
            <a:endParaRPr lang="en-US"/>
          </a:p>
        </p:txBody>
      </p:sp>
    </p:spTree>
    <p:extLst>
      <p:ext uri="{BB962C8B-B14F-4D97-AF65-F5344CB8AC3E}">
        <p14:creationId xmlns:p14="http://schemas.microsoft.com/office/powerpoint/2010/main" val="1172469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90262C1-6C8B-4C34-9E2C-ABFDAB44FCF8}" type="datetimeFigureOut">
              <a:rPr lang="en-GB"/>
              <a:pPr>
                <a:defRPr/>
              </a:pPr>
              <a:t>20/11/2019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23E8CD8-6977-428B-B386-7FF66F1C46D7}" type="slidenum">
              <a:rPr lang="en-GB"/>
              <a:pPr>
                <a:defRPr/>
              </a:pPr>
              <a:t>‹#›</a:t>
            </a:fld>
            <a:endParaRPr lang="en-GB"/>
          </a:p>
        </p:txBody>
      </p:sp>
    </p:spTree>
    <p:extLst>
      <p:ext uri="{BB962C8B-B14F-4D97-AF65-F5344CB8AC3E}">
        <p14:creationId xmlns:p14="http://schemas.microsoft.com/office/powerpoint/2010/main" val="1150373745"/>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5" name="Date Placeholder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15EBE3D3-CE95-9B4B-9EA6-03D638179505}" type="datetime1">
              <a:rPr lang="en-US"/>
              <a:pPr>
                <a:defRPr/>
              </a:pPr>
              <a:t>20-Nov-19</a:t>
            </a:fld>
            <a:endParaRPr lang="en-US"/>
          </a:p>
        </p:txBody>
      </p:sp>
      <p:sp>
        <p:nvSpPr>
          <p:cNvPr id="6" name="Footer Placeholder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B7EDBCCB-8698-CB4E-A42B-5D4FE23EFB87}" type="slidenum">
              <a:rPr lang="en-US"/>
              <a:pPr>
                <a:defRPr/>
              </a:pPr>
              <a:t>‹#›</a:t>
            </a:fld>
            <a:endParaRPr lang="en-US"/>
          </a:p>
        </p:txBody>
      </p:sp>
    </p:spTree>
    <p:extLst>
      <p:ext uri="{BB962C8B-B14F-4D97-AF65-F5344CB8AC3E}">
        <p14:creationId xmlns:p14="http://schemas.microsoft.com/office/powerpoint/2010/main" val="40864207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356351"/>
            <a:ext cx="2844800" cy="365125"/>
          </a:xfrm>
          <a:prstGeom prst="rect">
            <a:avLst/>
          </a:prstGeom>
        </p:spPr>
        <p:txBody>
          <a:bodyPr/>
          <a:lstStyle>
            <a:lvl1pPr>
              <a:defRPr/>
            </a:lvl1pPr>
          </a:lstStyle>
          <a:p>
            <a:pPr>
              <a:defRPr/>
            </a:pPr>
            <a:fld id="{2E84DA11-2D05-4246-BDBD-9CFB99A35D78}" type="datetimeFigureOut">
              <a:rPr lang="en-GB"/>
              <a:pPr>
                <a:defRPr/>
              </a:pPr>
              <a:t>20/11/2019</a:t>
            </a:fld>
            <a:endParaRPr lang="en-GB"/>
          </a:p>
        </p:txBody>
      </p:sp>
      <p:sp>
        <p:nvSpPr>
          <p:cNvPr id="3" name="Footer Placeholder 4"/>
          <p:cNvSpPr>
            <a:spLocks noGrp="1"/>
          </p:cNvSpPr>
          <p:nvPr>
            <p:ph type="ftr" sz="quarter" idx="11"/>
          </p:nvPr>
        </p:nvSpPr>
        <p:spPr>
          <a:xfrm>
            <a:off x="4165600" y="6356351"/>
            <a:ext cx="3860800" cy="365125"/>
          </a:xfrm>
          <a:prstGeom prst="rect">
            <a:avLst/>
          </a:prstGeom>
        </p:spPr>
        <p:txBody>
          <a:bodyPr/>
          <a:lstStyle>
            <a:lvl1pPr>
              <a:defRPr/>
            </a:lvl1pPr>
          </a:lstStyle>
          <a:p>
            <a:pPr>
              <a:defRPr/>
            </a:pPr>
            <a:endParaRPr lang="en-GB"/>
          </a:p>
        </p:txBody>
      </p:sp>
      <p:sp>
        <p:nvSpPr>
          <p:cNvPr id="4" name="Slide Number Placeholder 5"/>
          <p:cNvSpPr>
            <a:spLocks noGrp="1"/>
          </p:cNvSpPr>
          <p:nvPr>
            <p:ph type="sldNum" sz="quarter" idx="12"/>
          </p:nvPr>
        </p:nvSpPr>
        <p:spPr>
          <a:xfrm>
            <a:off x="8737600" y="6356351"/>
            <a:ext cx="2844800" cy="365125"/>
          </a:xfrm>
          <a:prstGeom prst="rect">
            <a:avLst/>
          </a:prstGeom>
        </p:spPr>
        <p:txBody>
          <a:bodyPr/>
          <a:lstStyle>
            <a:lvl1pPr>
              <a:defRPr/>
            </a:lvl1pPr>
          </a:lstStyle>
          <a:p>
            <a:pPr>
              <a:defRPr/>
            </a:pPr>
            <a:fld id="{EF278262-1D27-4F65-9425-1107F36209C0}" type="slidenum">
              <a:rPr lang="en-GB"/>
              <a:pPr>
                <a:defRPr/>
              </a:pPr>
              <a:t>‹#›</a:t>
            </a:fld>
            <a:endParaRPr lang="en-GB"/>
          </a:p>
        </p:txBody>
      </p:sp>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602573"/>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35399243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02843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32176089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7" name="Picture 3"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a:t>Click to edit Master text styles</a:t>
            </a:r>
          </a:p>
        </p:txBody>
      </p:sp>
      <p:sp>
        <p:nvSpPr>
          <p:cNvPr id="4" name="Picture Placeholder 3"/>
          <p:cNvSpPr>
            <a:spLocks noGrp="1"/>
          </p:cNvSpPr>
          <p:nvPr>
            <p:ph type="pic" sz="quarter" idx="12"/>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pPr lvl="0"/>
            <a:r>
              <a:rPr lang="en-US" noProof="0"/>
              <a:t>Click icon to add picture</a:t>
            </a:r>
          </a:p>
        </p:txBody>
      </p:sp>
    </p:spTree>
    <p:extLst>
      <p:ext uri="{BB962C8B-B14F-4D97-AF65-F5344CB8AC3E}">
        <p14:creationId xmlns:p14="http://schemas.microsoft.com/office/powerpoint/2010/main" val="7854802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179733" y="1219200"/>
            <a:ext cx="5012267" cy="5638800"/>
          </a:xfrm>
          <a:prstGeom prst="rect">
            <a:avLst/>
          </a:prstGeom>
          <a:blipFill>
            <a:blip r:embed="rId4"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pPr lvl="0"/>
            <a:r>
              <a:rPr lang="en-US" noProof="0"/>
              <a:t>Click icon to add picture</a:t>
            </a:r>
          </a:p>
        </p:txBody>
      </p:sp>
      <p:sp>
        <p:nvSpPr>
          <p:cNvPr id="4"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665566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3"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28153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spTree>
      <p:nvGrpSpPr>
        <p:cNvPr id="1" name=""/>
        <p:cNvGrpSpPr/>
        <p:nvPr/>
      </p:nvGrpSpPr>
      <p:grpSpPr>
        <a:xfrm>
          <a:off x="0" y="0"/>
          <a:ext cx="0" cy="0"/>
          <a:chOff x="0" y="0"/>
          <a:chExt cx="0" cy="0"/>
        </a:xfrm>
      </p:grpSpPr>
      <p:grpSp>
        <p:nvGrpSpPr>
          <p:cNvPr id="2" name="Group 2"/>
          <p:cNvGrpSpPr>
            <a:grpSpLocks/>
          </p:cNvGrpSpPr>
          <p:nvPr/>
        </p:nvGrpSpPr>
        <p:grpSpPr bwMode="auto">
          <a:xfrm>
            <a:off x="1638300" y="6543676"/>
            <a:ext cx="89408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a:solidFill>
                    <a:prstClr val="black"/>
                  </a:solidFill>
                  <a:latin typeface="Calibri"/>
                  <a:ea typeface="+mn-ea"/>
                </a:rPr>
                <a:t>The presentation has a Creative Commons </a:t>
              </a:r>
              <a:r>
                <a:rPr lang="en-US" sz="900" i="1" err="1">
                  <a:solidFill>
                    <a:prstClr val="black"/>
                  </a:solidFill>
                  <a:latin typeface="Calibri"/>
                  <a:ea typeface="+mn-ea"/>
                </a:rPr>
                <a:t>licence</a:t>
              </a:r>
              <a:r>
                <a:rPr lang="en-US" sz="900" i="1">
                  <a:solidFill>
                    <a:prstClr val="black"/>
                  </a:solidFill>
                  <a:latin typeface="Calibri"/>
                  <a:ea typeface="+mn-ea"/>
                </a:rPr>
                <a:t>. You are free to re-use or distribute this work, provided credit is given to ILRI.</a:t>
              </a:r>
              <a:endParaRPr lang="en-US" sz="900">
                <a:solidFill>
                  <a:prstClr val="black"/>
                </a:solidFill>
                <a:latin typeface="Calibri"/>
                <a:ea typeface="+mn-ea"/>
              </a:endParaRPr>
            </a:p>
          </p:txBody>
        </p:sp>
        <p:pic>
          <p:nvPicPr>
            <p:cNvPr id="4" name="Picture 4" descr="P:\Pictures&amp;Resources\Icons\by-nc-s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554505"/>
              <a:ext cx="598485" cy="2097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5" name="TextBox 4"/>
          <p:cNvSpPr txBox="1">
            <a:spLocks noChangeArrowheads="1"/>
          </p:cNvSpPr>
          <p:nvPr userDrawn="1"/>
        </p:nvSpPr>
        <p:spPr bwMode="auto">
          <a:xfrm>
            <a:off x="12700" y="2303463"/>
            <a:ext cx="1219200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a:solidFill>
                  <a:prstClr val="black"/>
                </a:solidFill>
                <a:ea typeface="Verdana" pitchFamily="34" charset="0"/>
                <a:cs typeface="Verdana" pitchFamily="34" charset="0"/>
              </a:rPr>
              <a:t>better lives through livestock</a:t>
            </a:r>
          </a:p>
        </p:txBody>
      </p:sp>
      <p:sp>
        <p:nvSpPr>
          <p:cNvPr id="6" name="Rectangle 6"/>
          <p:cNvSpPr>
            <a:spLocks noChangeArrowheads="1"/>
          </p:cNvSpPr>
          <p:nvPr userDrawn="1"/>
        </p:nvSpPr>
        <p:spPr bwMode="auto">
          <a:xfrm>
            <a:off x="3060700" y="3149600"/>
            <a:ext cx="609600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buClr>
                <a:srgbClr val="5F0500"/>
              </a:buClr>
            </a:pPr>
            <a:r>
              <a:rPr lang="en-US" altLang="en-US" sz="3200">
                <a:solidFill>
                  <a:srgbClr val="762123"/>
                </a:solidFill>
                <a:latin typeface="Calibri" pitchFamily="34" charset="0"/>
                <a:cs typeface="Arial" charset="0"/>
              </a:rPr>
              <a:t>ilri.org</a:t>
            </a:r>
          </a:p>
        </p:txBody>
      </p:sp>
      <p:pic>
        <p:nvPicPr>
          <p:cNvPr id="7"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331385" y="5257800"/>
            <a:ext cx="9554633" cy="1195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75401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cs typeface="Arial" pitchFamily="34" charset="0"/>
              </a:defRPr>
            </a:lvl1pPr>
          </a:lstStyle>
          <a:p>
            <a:pPr>
              <a:defRPr/>
            </a:pPr>
            <a:fld id="{ED333531-309E-4147-BDDC-3AE08E5B372A}" type="datetimeFigureOut">
              <a:rPr lang="en-GB"/>
              <a:pPr>
                <a:defRPr/>
              </a:pPr>
              <a:t>20/11/2019</a:t>
            </a:fld>
            <a:endParaRPr lang="en-GB"/>
          </a:p>
        </p:txBody>
      </p:sp>
      <p:sp>
        <p:nvSpPr>
          <p:cNvPr id="3" name="Footer Placeholder 4"/>
          <p:cNvSpPr>
            <a:spLocks noGrp="1"/>
          </p:cNvSpPr>
          <p:nvPr>
            <p:ph type="ftr" sz="quarter" idx="11"/>
          </p:nvPr>
        </p:nvSpPr>
        <p:spPr>
          <a:xfrm>
            <a:off x="4165600" y="6356351"/>
            <a:ext cx="3860800" cy="365125"/>
          </a:xfrm>
          <a:prstGeom prst="rect">
            <a:avLst/>
          </a:prstGeom>
        </p:spPr>
        <p:txBody>
          <a:bodyPr/>
          <a:lstStyle>
            <a:lvl1pPr>
              <a:defRPr>
                <a:solidFill>
                  <a:prstClr val="black"/>
                </a:solidFill>
                <a:latin typeface="Calibri" pitchFamily="34" charset="0"/>
                <a:ea typeface="+mn-ea"/>
                <a:cs typeface="Arial" charset="0"/>
              </a:defRPr>
            </a:lvl1pPr>
          </a:lstStyle>
          <a:p>
            <a:pPr>
              <a:defRPr/>
            </a:pPr>
            <a:endParaRPr lang="en-GB"/>
          </a:p>
        </p:txBody>
      </p:sp>
      <p:sp>
        <p:nvSpPr>
          <p:cNvPr id="4" name="Slide Number Placeholder 5"/>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cs typeface="Arial" pitchFamily="34" charset="0"/>
              </a:defRPr>
            </a:lvl1pPr>
          </a:lstStyle>
          <a:p>
            <a:pPr>
              <a:defRPr/>
            </a:pPr>
            <a:fld id="{E5D073FA-FE69-4630-912E-E3FC55459EAD}" type="slidenum">
              <a:rPr lang="en-GB"/>
              <a:pPr>
                <a:defRPr/>
              </a:pPr>
              <a:t>‹#›</a:t>
            </a:fld>
            <a:endParaRPr lang="en-GB"/>
          </a:p>
        </p:txBody>
      </p:sp>
    </p:spTree>
    <p:extLst>
      <p:ext uri="{BB962C8B-B14F-4D97-AF65-F5344CB8AC3E}">
        <p14:creationId xmlns:p14="http://schemas.microsoft.com/office/powerpoint/2010/main" val="1656763004"/>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3054BB9-CADF-42E3-BA67-7B6A04CD2FFB}" type="datetimeFigureOut">
              <a:rPr lang="en-GB"/>
              <a:pPr>
                <a:defRPr/>
              </a:pPr>
              <a:t>20/11/2019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CC6593C-15D5-4A25-A96B-98288C50E93D}" type="slidenum">
              <a:rPr lang="en-GB"/>
              <a:pPr>
                <a:defRPr/>
              </a:pPr>
              <a:t>‹#›</a:t>
            </a:fld>
            <a:endParaRPr lang="en-GB"/>
          </a:p>
        </p:txBody>
      </p:sp>
    </p:spTree>
    <p:extLst>
      <p:ext uri="{BB962C8B-B14F-4D97-AF65-F5344CB8AC3E}">
        <p14:creationId xmlns:p14="http://schemas.microsoft.com/office/powerpoint/2010/main" val="2933299878"/>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2786099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04939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31718967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7" name="Picture 3"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a:t>Click to edit Master text styles</a:t>
            </a:r>
          </a:p>
        </p:txBody>
      </p:sp>
      <p:sp>
        <p:nvSpPr>
          <p:cNvPr id="4" name="Picture Placeholder 3"/>
          <p:cNvSpPr>
            <a:spLocks noGrp="1"/>
          </p:cNvSpPr>
          <p:nvPr>
            <p:ph type="pic" sz="quarter" idx="12"/>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pPr lvl="0"/>
            <a:r>
              <a:rPr lang="en-US" noProof="0"/>
              <a:t>Click icon to add picture</a:t>
            </a:r>
          </a:p>
        </p:txBody>
      </p:sp>
    </p:spTree>
    <p:extLst>
      <p:ext uri="{BB962C8B-B14F-4D97-AF65-F5344CB8AC3E}">
        <p14:creationId xmlns:p14="http://schemas.microsoft.com/office/powerpoint/2010/main" val="18490611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179733" y="1219200"/>
            <a:ext cx="5012267" cy="5638800"/>
          </a:xfrm>
          <a:prstGeom prst="rect">
            <a:avLst/>
          </a:prstGeom>
          <a:blipFill>
            <a:blip r:embed="rId4"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pPr lvl="0"/>
            <a:r>
              <a:rPr lang="en-US" noProof="0"/>
              <a:t>Click icon to add picture</a:t>
            </a:r>
          </a:p>
        </p:txBody>
      </p:sp>
      <p:sp>
        <p:nvSpPr>
          <p:cNvPr id="4"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636184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3"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53166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a:solidFill>
                  <a:srgbClr val="FFFFFF"/>
                </a:solidFill>
              </a:rPr>
              <a:t>Minimum 0f 30 point</a:t>
            </a:r>
            <a:br>
              <a:rPr lang="en-US" sz="3000">
                <a:solidFill>
                  <a:srgbClr val="FFFFFF"/>
                </a:solidFill>
              </a:rPr>
            </a:br>
            <a:r>
              <a:rPr lang="en-US" sz="3000">
                <a:solidFill>
                  <a:srgbClr val="FFFFFF"/>
                </a:solidFill>
              </a:rPr>
              <a:t> and maximum 3 lines title</a:t>
            </a:r>
            <a:br>
              <a:rPr lang="en-US" sz="3000">
                <a:solidFill>
                  <a:srgbClr val="FFFFFF"/>
                </a:solidFill>
              </a:rPr>
            </a:br>
            <a:r>
              <a:rPr lang="en-US" sz="300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Authors minimum 18 points in italics</a:t>
            </a:r>
            <a:br>
              <a:rPr lang="en-US"/>
            </a:br>
            <a:r>
              <a:rPr lang="en-US"/>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Event</a:t>
            </a:r>
            <a:br>
              <a:rPr lang="en-US"/>
            </a:br>
            <a:r>
              <a:rPr lang="en-US"/>
              <a:t>Location </a:t>
            </a:r>
            <a:br>
              <a:rPr lang="en-US"/>
            </a:br>
            <a:r>
              <a:rPr lang="en-US"/>
              <a:t>Date</a:t>
            </a:r>
          </a:p>
        </p:txBody>
      </p:sp>
    </p:spTree>
    <p:extLst>
      <p:ext uri="{BB962C8B-B14F-4D97-AF65-F5344CB8AC3E}">
        <p14:creationId xmlns:p14="http://schemas.microsoft.com/office/powerpoint/2010/main" val="7805097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Aft>
                <a:spcPts val="0"/>
              </a:spcAft>
              <a:buFont typeface="Wingdings" pitchFamily="2" charset="2"/>
              <a:buChar char="q"/>
              <a:defRPr sz="2600"/>
            </a:lvl2pPr>
            <a:lvl3pPr>
              <a:lnSpc>
                <a:spcPct val="100000"/>
              </a:lnSpc>
              <a:spcAft>
                <a:spcPts val="0"/>
              </a:spcAft>
              <a:defRPr sz="2200"/>
            </a:lvl3pPr>
            <a:lvl4pPr>
              <a:lnSpc>
                <a:spcPct val="100000"/>
              </a:lnSpc>
              <a:spcAft>
                <a:spcPts val="0"/>
              </a:spcAft>
              <a:defRPr/>
            </a:lvl4pPr>
            <a:lvl5pPr>
              <a:lnSpc>
                <a:spcPct val="100000"/>
              </a:lnSpc>
              <a:spcAft>
                <a:spcPts val="0"/>
              </a:spcAft>
              <a:defRPr/>
            </a:lvl5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06351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and maximum of 2 lines</a:t>
            </a:r>
            <a:endParaRPr lang="en-US"/>
          </a:p>
        </p:txBody>
      </p:sp>
    </p:spTree>
    <p:extLst>
      <p:ext uri="{BB962C8B-B14F-4D97-AF65-F5344CB8AC3E}">
        <p14:creationId xmlns:p14="http://schemas.microsoft.com/office/powerpoint/2010/main" val="15783950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r>
              <a:rPr lang="en-US"/>
              <a:t>Click on the icon to add map</a:t>
            </a:r>
          </a:p>
        </p:txBody>
      </p:sp>
    </p:spTree>
    <p:extLst>
      <p:ext uri="{BB962C8B-B14F-4D97-AF65-F5344CB8AC3E}">
        <p14:creationId xmlns:p14="http://schemas.microsoft.com/office/powerpoint/2010/main" val="3464984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DE1F1812-FAE1-4467-9CB1-2522C1E5E297}" type="datetimeFigureOut">
              <a:rPr lang="en-GB"/>
              <a:pPr>
                <a:defRPr/>
              </a:pPr>
              <a:t>20/11/2019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65616F7F-671A-4154-89AE-4A006E26008C}" type="slidenum">
              <a:rPr lang="en-GB"/>
              <a:pPr>
                <a:defRPr/>
              </a:pPr>
              <a:t>‹#›</a:t>
            </a:fld>
            <a:endParaRPr lang="en-GB"/>
          </a:p>
        </p:txBody>
      </p:sp>
    </p:spTree>
    <p:extLst>
      <p:ext uri="{BB962C8B-B14F-4D97-AF65-F5344CB8AC3E}">
        <p14:creationId xmlns:p14="http://schemas.microsoft.com/office/powerpoint/2010/main" val="2171477712"/>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84385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91795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more info and address">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243646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a:solidFill>
                  <a:schemeClr val="tx1"/>
                </a:solidFill>
                <a:effectLst/>
                <a:latin typeface="+mn-lt"/>
                <a:ea typeface="+mn-ea"/>
                <a:cs typeface="Arial" charset="0"/>
              </a:rPr>
              <a:t>This presentation is licensed for use under the Creative Commons Attribution 4.0 International Licence.</a:t>
            </a:r>
            <a:endParaRPr lang="en-US" sz="1000">
              <a:latin typeface="+mn-lt"/>
            </a:endParaRPr>
          </a:p>
        </p:txBody>
      </p:sp>
      <p:sp>
        <p:nvSpPr>
          <p:cNvPr id="12" name="TextBox 11"/>
          <p:cNvSpPr txBox="1">
            <a:spLocks noChangeArrowheads="1"/>
          </p:cNvSpPr>
          <p:nvPr/>
        </p:nvSpPr>
        <p:spPr bwMode="auto">
          <a:xfrm>
            <a:off x="12880" y="2302889"/>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a:ea typeface="Verdana" pitchFamily="34" charset="0"/>
                <a:cs typeface="Verdana" pitchFamily="34" charset="0"/>
              </a:rPr>
              <a:t>better lives through livestock</a:t>
            </a:r>
          </a:p>
        </p:txBody>
      </p:sp>
      <p:sp>
        <p:nvSpPr>
          <p:cNvPr id="13" name="Rectangle 12"/>
          <p:cNvSpPr>
            <a:spLocks noChangeArrowheads="1"/>
          </p:cNvSpPr>
          <p:nvPr/>
        </p:nvSpPr>
        <p:spPr bwMode="auto">
          <a:xfrm>
            <a:off x="3060880" y="3149024"/>
            <a:ext cx="6096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a:solidFill>
                  <a:srgbClr val="762123"/>
                </a:solidFill>
              </a:rPr>
              <a:t>ilri.org</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64071" y="4869161"/>
            <a:ext cx="8668021" cy="1507239"/>
          </a:xfrm>
          <a:prstGeom prst="rect">
            <a:avLst/>
          </a:prstGeom>
        </p:spPr>
      </p:pic>
      <p:pic>
        <p:nvPicPr>
          <p:cNvPr id="7" name="Picture 6" descr="cc-by 88x31.png"/>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1654140" y="6569512"/>
            <a:ext cx="782320" cy="207645"/>
          </a:xfrm>
          <a:prstGeom prst="rect">
            <a:avLst/>
          </a:prstGeom>
          <a:noFill/>
          <a:ln>
            <a:noFill/>
          </a:ln>
        </p:spPr>
      </p:pic>
    </p:spTree>
    <p:extLst>
      <p:ext uri="{BB962C8B-B14F-4D97-AF65-F5344CB8AC3E}">
        <p14:creationId xmlns:p14="http://schemas.microsoft.com/office/powerpoint/2010/main" val="4848044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a:solidFill>
                  <a:srgbClr val="FFFFFF"/>
                </a:solidFill>
              </a:rPr>
              <a:t>Minimum 0f 30 point</a:t>
            </a:r>
            <a:br>
              <a:rPr lang="en-US" sz="3000">
                <a:solidFill>
                  <a:srgbClr val="FFFFFF"/>
                </a:solidFill>
              </a:rPr>
            </a:br>
            <a:r>
              <a:rPr lang="en-US" sz="3000">
                <a:solidFill>
                  <a:srgbClr val="FFFFFF"/>
                </a:solidFill>
              </a:rPr>
              <a:t> and maximum 3 lines title</a:t>
            </a:r>
            <a:br>
              <a:rPr lang="en-US" sz="3000">
                <a:solidFill>
                  <a:srgbClr val="FFFFFF"/>
                </a:solidFill>
              </a:rPr>
            </a:br>
            <a:r>
              <a:rPr lang="en-US" sz="300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Authors minimum 18 points in italics</a:t>
            </a:r>
            <a:br>
              <a:rPr lang="en-US"/>
            </a:br>
            <a:r>
              <a:rPr lang="en-US"/>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Event</a:t>
            </a:r>
            <a:br>
              <a:rPr lang="en-US"/>
            </a:br>
            <a:r>
              <a:rPr lang="en-US"/>
              <a:t>Location </a:t>
            </a:r>
            <a:br>
              <a:rPr lang="en-US"/>
            </a:br>
            <a:r>
              <a:rPr lang="en-US"/>
              <a:t>Date</a:t>
            </a:r>
          </a:p>
        </p:txBody>
      </p:sp>
    </p:spTree>
    <p:extLst>
      <p:ext uri="{BB962C8B-B14F-4D97-AF65-F5344CB8AC3E}">
        <p14:creationId xmlns:p14="http://schemas.microsoft.com/office/powerpoint/2010/main" val="42269721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Aft>
                <a:spcPts val="0"/>
              </a:spcAft>
              <a:buFont typeface="Wingdings" pitchFamily="2" charset="2"/>
              <a:buChar char="q"/>
              <a:defRPr sz="2600"/>
            </a:lvl2pPr>
            <a:lvl3pPr>
              <a:lnSpc>
                <a:spcPct val="100000"/>
              </a:lnSpc>
              <a:spcAft>
                <a:spcPts val="0"/>
              </a:spcAft>
              <a:defRPr sz="2200"/>
            </a:lvl3pPr>
            <a:lvl4pPr>
              <a:lnSpc>
                <a:spcPct val="100000"/>
              </a:lnSpc>
              <a:spcAft>
                <a:spcPts val="0"/>
              </a:spcAft>
              <a:defRPr/>
            </a:lvl4pPr>
            <a:lvl5pPr>
              <a:lnSpc>
                <a:spcPct val="100000"/>
              </a:lnSpc>
              <a:spcAft>
                <a:spcPts val="0"/>
              </a:spcAft>
              <a:defRPr/>
            </a:lvl5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199391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and maximum of 2 lines</a:t>
            </a:r>
            <a:endParaRPr lang="en-US"/>
          </a:p>
        </p:txBody>
      </p:sp>
    </p:spTree>
    <p:extLst>
      <p:ext uri="{BB962C8B-B14F-4D97-AF65-F5344CB8AC3E}">
        <p14:creationId xmlns:p14="http://schemas.microsoft.com/office/powerpoint/2010/main" val="39940727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r>
              <a:rPr lang="en-US"/>
              <a:t>Click on the icon to add map</a:t>
            </a:r>
          </a:p>
        </p:txBody>
      </p:sp>
    </p:spTree>
    <p:extLst>
      <p:ext uri="{BB962C8B-B14F-4D97-AF65-F5344CB8AC3E}">
        <p14:creationId xmlns:p14="http://schemas.microsoft.com/office/powerpoint/2010/main" val="24759002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576385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2524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a:solidFill>
                  <a:srgbClr val="FFFFFF"/>
                </a:solidFill>
              </a:rPr>
              <a:t>Minimum 0f 30 point</a:t>
            </a:r>
            <a:br>
              <a:rPr lang="en-US" sz="3000">
                <a:solidFill>
                  <a:srgbClr val="FFFFFF"/>
                </a:solidFill>
              </a:rPr>
            </a:br>
            <a:r>
              <a:rPr lang="en-US" sz="3000">
                <a:solidFill>
                  <a:srgbClr val="FFFFFF"/>
                </a:solidFill>
              </a:rPr>
              <a:t> and maximum 3 lines title</a:t>
            </a:r>
            <a:br>
              <a:rPr lang="en-US" sz="3000">
                <a:solidFill>
                  <a:srgbClr val="FFFFFF"/>
                </a:solidFill>
              </a:rPr>
            </a:br>
            <a:r>
              <a:rPr lang="en-US" sz="300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Authors minimum 18 points in italics</a:t>
            </a:r>
            <a:br>
              <a:rPr lang="en-US"/>
            </a:br>
            <a:r>
              <a:rPr lang="en-US"/>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Event</a:t>
            </a:r>
            <a:br>
              <a:rPr lang="en-US"/>
            </a:br>
            <a:r>
              <a:rPr lang="en-US"/>
              <a:t>Location </a:t>
            </a:r>
            <a:br>
              <a:rPr lang="en-US"/>
            </a:br>
            <a:r>
              <a:rPr lang="en-US"/>
              <a:t>Date</a:t>
            </a:r>
          </a:p>
        </p:txBody>
      </p:sp>
    </p:spTree>
    <p:extLst>
      <p:ext uri="{BB962C8B-B14F-4D97-AF65-F5344CB8AC3E}">
        <p14:creationId xmlns:p14="http://schemas.microsoft.com/office/powerpoint/2010/main" val="3215678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08F12145-459B-47C6-B587-7FA034D22B8A}" type="datetimeFigureOut">
              <a:rPr lang="en-GB"/>
              <a:pPr>
                <a:defRPr/>
              </a:pPr>
              <a:t>20/11/2019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8AF60CE1-633C-4865-9582-71DEF1102C11}" type="slidenum">
              <a:rPr lang="en-GB"/>
              <a:pPr>
                <a:defRPr/>
              </a:pPr>
              <a:t>‹#›</a:t>
            </a:fld>
            <a:endParaRPr lang="en-GB"/>
          </a:p>
        </p:txBody>
      </p:sp>
    </p:spTree>
    <p:extLst>
      <p:ext uri="{BB962C8B-B14F-4D97-AF65-F5344CB8AC3E}">
        <p14:creationId xmlns:p14="http://schemas.microsoft.com/office/powerpoint/2010/main" val="3856599954"/>
      </p:ext>
    </p:extLst>
  </p:cSld>
  <p:clrMapOvr>
    <a:masterClrMapping/>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83369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and maximum of 2 lines</a:t>
            </a:r>
            <a:endParaRPr lang="en-US"/>
          </a:p>
        </p:txBody>
      </p:sp>
    </p:spTree>
    <p:extLst>
      <p:ext uri="{BB962C8B-B14F-4D97-AF65-F5344CB8AC3E}">
        <p14:creationId xmlns:p14="http://schemas.microsoft.com/office/powerpoint/2010/main" val="42385944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r>
              <a:rPr lang="en-US"/>
              <a:t>Click on the icon to add map</a:t>
            </a:r>
          </a:p>
        </p:txBody>
      </p:sp>
    </p:spTree>
    <p:extLst>
      <p:ext uri="{BB962C8B-B14F-4D97-AF65-F5344CB8AC3E}">
        <p14:creationId xmlns:p14="http://schemas.microsoft.com/office/powerpoint/2010/main" val="240402065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99944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74074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5" name="Date Placeholder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15EBE3D3-CE95-9B4B-9EA6-03D638179505}" type="datetime1">
              <a:rPr lang="en-US">
                <a:solidFill>
                  <a:prstClr val="black"/>
                </a:solidFill>
                <a:latin typeface="Calibri" pitchFamily="34" charset="0"/>
                <a:ea typeface="+mn-ea"/>
                <a:cs typeface="Arial" charset="0"/>
              </a:rPr>
              <a:pPr>
                <a:defRPr/>
              </a:pPr>
              <a:t>20-Nov-19</a:t>
            </a:fld>
            <a:endParaRPr lang="en-US">
              <a:solidFill>
                <a:prstClr val="black"/>
              </a:solidFill>
              <a:latin typeface="Calibri" pitchFamily="34" charset="0"/>
              <a:ea typeface="+mn-ea"/>
              <a:cs typeface="Arial" charset="0"/>
            </a:endParaRPr>
          </a:p>
        </p:txBody>
      </p:sp>
      <p:sp>
        <p:nvSpPr>
          <p:cNvPr id="6" name="Footer Placeholder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solidFill>
                <a:prstClr val="black"/>
              </a:solidFill>
              <a:latin typeface="Calibri" pitchFamily="34" charset="0"/>
              <a:ea typeface="+mn-ea"/>
              <a:cs typeface="Arial" charset="0"/>
            </a:endParaRPr>
          </a:p>
        </p:txBody>
      </p:sp>
      <p:sp>
        <p:nvSpPr>
          <p:cNvPr id="7" name="Slide Number Placeholder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B7EDBCCB-8698-CB4E-A42B-5D4FE23EFB87}" type="slidenum">
              <a:rPr lang="en-US">
                <a:solidFill>
                  <a:prstClr val="black"/>
                </a:solidFill>
                <a:latin typeface="Calibri" pitchFamily="34" charset="0"/>
                <a:ea typeface="+mn-ea"/>
                <a:cs typeface="Arial" charset="0"/>
              </a:rPr>
              <a:pPr>
                <a:defRPr/>
              </a:pPr>
              <a:t>‹#›</a:t>
            </a:fld>
            <a:endParaRPr lang="en-US">
              <a:solidFill>
                <a:prstClr val="black"/>
              </a:solidFill>
              <a:latin typeface="Calibri" pitchFamily="34" charset="0"/>
              <a:ea typeface="+mn-ea"/>
              <a:cs typeface="Arial" charset="0"/>
            </a:endParaRPr>
          </a:p>
        </p:txBody>
      </p:sp>
    </p:spTree>
    <p:extLst>
      <p:ext uri="{BB962C8B-B14F-4D97-AF65-F5344CB8AC3E}">
        <p14:creationId xmlns:p14="http://schemas.microsoft.com/office/powerpoint/2010/main" val="166295147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a:solidFill>
                  <a:srgbClr val="FFFFFF"/>
                </a:solidFill>
              </a:rPr>
              <a:t>Minimum 0f 30 point</a:t>
            </a:r>
            <a:br>
              <a:rPr lang="en-US" sz="3000">
                <a:solidFill>
                  <a:srgbClr val="FFFFFF"/>
                </a:solidFill>
              </a:rPr>
            </a:br>
            <a:r>
              <a:rPr lang="en-US" sz="3000">
                <a:solidFill>
                  <a:srgbClr val="FFFFFF"/>
                </a:solidFill>
              </a:rPr>
              <a:t> and maximum 3 lines title</a:t>
            </a:r>
            <a:br>
              <a:rPr lang="en-US" sz="3000">
                <a:solidFill>
                  <a:srgbClr val="FFFFFF"/>
                </a:solidFill>
              </a:rPr>
            </a:br>
            <a:r>
              <a:rPr lang="en-US" sz="300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Authors minimum 18 points in italics</a:t>
            </a:r>
            <a:br>
              <a:rPr lang="en-US"/>
            </a:br>
            <a:r>
              <a:rPr lang="en-US"/>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Event</a:t>
            </a:r>
            <a:br>
              <a:rPr lang="en-US"/>
            </a:br>
            <a:r>
              <a:rPr lang="en-US"/>
              <a:t>Location </a:t>
            </a:r>
            <a:br>
              <a:rPr lang="en-US"/>
            </a:br>
            <a:r>
              <a:rPr lang="en-US"/>
              <a:t>Date</a:t>
            </a:r>
          </a:p>
        </p:txBody>
      </p:sp>
      <p:sp>
        <p:nvSpPr>
          <p:cNvPr id="11" name="Picture Placeholder 10"/>
          <p:cNvSpPr>
            <a:spLocks noGrp="1"/>
          </p:cNvSpPr>
          <p:nvPr>
            <p:ph type="pic" sz="quarter" idx="13" hasCustomPrompt="1"/>
          </p:nvPr>
        </p:nvSpPr>
        <p:spPr>
          <a:xfrm>
            <a:off x="0" y="3582017"/>
            <a:ext cx="2032000" cy="2116138"/>
          </a:xfrm>
          <a:prstGeom prst="rect">
            <a:avLst/>
          </a:prstGeom>
          <a:blipFill>
            <a:blip r:embed="rId2" cstate="print">
              <a:extLst>
                <a:ext uri="{28A0092B-C50C-407E-A947-70E740481C1C}">
                  <a14:useLocalDpi xmlns:a14="http://schemas.microsoft.com/office/drawing/2010/main" val="0"/>
                </a:ext>
              </a:extLst>
            </a:blip>
            <a:stretch>
              <a:fillRect/>
            </a:stretch>
          </a:blipFill>
        </p:spPr>
        <p:txBody>
          <a:bodyPr/>
          <a:lstStyle>
            <a:lvl1pPr>
              <a:defRPr sz="2400">
                <a:solidFill>
                  <a:schemeClr val="bg1"/>
                </a:solidFill>
              </a:defRPr>
            </a:lvl1pPr>
          </a:lstStyle>
          <a:p>
            <a:r>
              <a:rPr lang="en-US"/>
              <a:t>Click on the icon</a:t>
            </a:r>
          </a:p>
        </p:txBody>
      </p:sp>
      <p:sp>
        <p:nvSpPr>
          <p:cNvPr id="13" name="Picture Placeholder 12"/>
          <p:cNvSpPr>
            <a:spLocks noGrp="1"/>
          </p:cNvSpPr>
          <p:nvPr>
            <p:ph type="pic" sz="quarter" idx="14" hasCustomPrompt="1"/>
          </p:nvPr>
        </p:nvSpPr>
        <p:spPr>
          <a:xfrm>
            <a:off x="2144889" y="3582017"/>
            <a:ext cx="4967111" cy="2116138"/>
          </a:xfrm>
          <a:prstGeom prst="rect">
            <a:avLst/>
          </a:prstGeom>
          <a:blipFill>
            <a:blip r:embed="rId3" cstate="print">
              <a:extLst>
                <a:ext uri="{28A0092B-C50C-407E-A947-70E740481C1C}">
                  <a14:useLocalDpi xmlns:a14="http://schemas.microsoft.com/office/drawing/2010/main" val="0"/>
                </a:ext>
              </a:extLst>
            </a:blip>
            <a:stretch>
              <a:fillRect/>
            </a:stretch>
          </a:blipFill>
        </p:spPr>
        <p:txBody>
          <a:bodyPr/>
          <a:lstStyle>
            <a:lvl1pPr>
              <a:defRPr sz="2400">
                <a:solidFill>
                  <a:schemeClr val="bg1"/>
                </a:solidFill>
              </a:defRPr>
            </a:lvl1pPr>
          </a:lstStyle>
          <a:p>
            <a:r>
              <a:rPr lang="en-US"/>
              <a:t>Click on the icon</a:t>
            </a:r>
          </a:p>
        </p:txBody>
      </p:sp>
      <p:sp>
        <p:nvSpPr>
          <p:cNvPr id="15" name="Picture Placeholder 14"/>
          <p:cNvSpPr>
            <a:spLocks noGrp="1"/>
          </p:cNvSpPr>
          <p:nvPr>
            <p:ph type="pic" sz="quarter" idx="15" hasCustomPrompt="1"/>
          </p:nvPr>
        </p:nvSpPr>
        <p:spPr>
          <a:xfrm>
            <a:off x="7213600" y="3581400"/>
            <a:ext cx="4978400" cy="2116138"/>
          </a:xfrm>
          <a:prstGeom prst="rect">
            <a:avLst/>
          </a:prstGeom>
          <a:blipFill>
            <a:blip r:embed="rId4" cstate="print">
              <a:extLst>
                <a:ext uri="{28A0092B-C50C-407E-A947-70E740481C1C}">
                  <a14:useLocalDpi xmlns:a14="http://schemas.microsoft.com/office/drawing/2010/main" val="0"/>
                </a:ext>
              </a:extLst>
            </a:blip>
            <a:stretch>
              <a:fillRect/>
            </a:stretch>
          </a:blipFill>
        </p:spPr>
        <p:txBody>
          <a:bodyPr/>
          <a:lstStyle>
            <a:lvl1pPr>
              <a:defRPr sz="2400">
                <a:solidFill>
                  <a:schemeClr val="bg1"/>
                </a:solidFill>
              </a:defRPr>
            </a:lvl1pPr>
          </a:lstStyle>
          <a:p>
            <a:r>
              <a:rPr lang="en-US"/>
              <a:t>Click on the icon</a:t>
            </a:r>
          </a:p>
        </p:txBody>
      </p:sp>
    </p:spTree>
    <p:extLst>
      <p:ext uri="{BB962C8B-B14F-4D97-AF65-F5344CB8AC3E}">
        <p14:creationId xmlns:p14="http://schemas.microsoft.com/office/powerpoint/2010/main" val="14397232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100000"/>
              </a:lnSpc>
              <a:spcBef>
                <a:spcPts val="0"/>
              </a:spcBef>
              <a:spcAft>
                <a:spcPts val="600"/>
              </a:spcAft>
              <a:buNone/>
              <a:defRPr sz="3000"/>
            </a:lvl1pPr>
            <a:lvl2pPr marL="742950" indent="-285750">
              <a:lnSpc>
                <a:spcPct val="100000"/>
              </a:lnSpc>
              <a:spcAft>
                <a:spcPts val="600"/>
              </a:spcAft>
              <a:buFont typeface="Wingdings" pitchFamily="2" charset="2"/>
              <a:buChar char="q"/>
              <a:defRPr sz="2600"/>
            </a:lvl2pPr>
            <a:lvl3pPr>
              <a:lnSpc>
                <a:spcPct val="100000"/>
              </a:lnSpc>
              <a:spcAft>
                <a:spcPts val="600"/>
              </a:spcAft>
              <a:defRPr sz="2200"/>
            </a:lvl3pPr>
            <a:lvl4pPr>
              <a:lnSpc>
                <a:spcPct val="100000"/>
              </a:lnSpc>
              <a:spcAft>
                <a:spcPts val="600"/>
              </a:spcAft>
              <a:defRPr/>
            </a:lvl4pPr>
            <a:lvl5pPr>
              <a:lnSpc>
                <a:spcPct val="100000"/>
              </a:lnSpc>
              <a:spcAft>
                <a:spcPts val="600"/>
              </a:spcAft>
              <a:defRPr/>
            </a:lvl5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090999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and maximum of 2 lines</a:t>
            </a:r>
            <a:endParaRPr lang="en-US"/>
          </a:p>
        </p:txBody>
      </p:sp>
    </p:spTree>
    <p:extLst>
      <p:ext uri="{BB962C8B-B14F-4D97-AF65-F5344CB8AC3E}">
        <p14:creationId xmlns:p14="http://schemas.microsoft.com/office/powerpoint/2010/main" val="2164802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08000" y="1295402"/>
            <a:ext cx="10299101" cy="4889711"/>
          </a:xfrm>
          <a:prstGeom prst="rect">
            <a:avLst/>
          </a:prstGeom>
          <a:blipFill>
            <a:blip r:embed="rId2" cstate="print">
              <a:extLst>
                <a:ext uri="{28A0092B-C50C-407E-A947-70E740481C1C}">
                  <a14:useLocalDpi xmlns:a14="http://schemas.microsoft.com/office/drawing/2010/main" val="0"/>
                </a:ext>
              </a:extLst>
            </a:blip>
            <a:stretch>
              <a:fillRect/>
            </a:stretch>
          </a:blipFill>
        </p:spPr>
        <p:txBody>
          <a:bodyPr/>
          <a:lstStyle>
            <a:lvl1pPr marL="0" indent="0">
              <a:buNone/>
              <a:defRPr/>
            </a:lvl1pPr>
          </a:lstStyle>
          <a:p>
            <a:r>
              <a:rPr lang="en-US"/>
              <a:t>Click icon to add picture</a:t>
            </a:r>
          </a:p>
        </p:txBody>
      </p:sp>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Use maps as big as possible</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0169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F5FF9BE9-1AFD-4468-A413-5467FD94006C}" type="datetimeFigureOut">
              <a:rPr lang="en-GB"/>
              <a:pPr>
                <a:defRPr/>
              </a:pPr>
              <a:t>20/11/2019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A163368A-835B-4906-9D91-8A8651BBF64F}" type="slidenum">
              <a:rPr lang="en-GB"/>
              <a:pPr>
                <a:defRPr/>
              </a:pPr>
              <a:t>‹#›</a:t>
            </a:fld>
            <a:endParaRPr lang="en-GB"/>
          </a:p>
        </p:txBody>
      </p:sp>
    </p:spTree>
    <p:extLst>
      <p:ext uri="{BB962C8B-B14F-4D97-AF65-F5344CB8AC3E}">
        <p14:creationId xmlns:p14="http://schemas.microsoft.com/office/powerpoint/2010/main" val="29720273"/>
      </p:ext>
    </p:extLst>
  </p:cSld>
  <p:clrMapOvr>
    <a:masterClrMapping/>
  </p:clrMapOvr>
  <p:transition spd="slow">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908800" y="1219200"/>
            <a:ext cx="5283200" cy="5943600"/>
          </a:xfrm>
          <a:prstGeom prst="rect">
            <a:avLst/>
          </a:prstGeom>
          <a:blipFill>
            <a:blip r:embed="rId2" cstate="print">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370793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625600" y="6543676"/>
            <a:ext cx="89408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a:solidFill>
                    <a:prstClr val="black"/>
                  </a:solidFill>
                  <a:latin typeface="Calibri"/>
                  <a:ea typeface="+mn-ea"/>
                </a:rPr>
                <a:t>The presentation has a Creative Commons </a:t>
              </a:r>
              <a:r>
                <a:rPr lang="en-US" sz="900" i="1" err="1">
                  <a:solidFill>
                    <a:prstClr val="black"/>
                  </a:solidFill>
                  <a:latin typeface="Calibri"/>
                  <a:ea typeface="+mn-ea"/>
                </a:rPr>
                <a:t>licence</a:t>
              </a:r>
              <a:r>
                <a:rPr lang="en-US" sz="900" i="1">
                  <a:solidFill>
                    <a:prstClr val="black"/>
                  </a:solidFill>
                  <a:latin typeface="Calibri"/>
                  <a:ea typeface="+mn-ea"/>
                </a:rPr>
                <a:t>. You are free to re-use or distribute this work, provided credit is given to ILRI.</a:t>
              </a:r>
              <a:endParaRPr lang="en-US" sz="900">
                <a:solidFill>
                  <a:prstClr val="black"/>
                </a:solidFill>
                <a:latin typeface="Calibri"/>
                <a:ea typeface="+mn-ea"/>
              </a:endParaRPr>
            </a:p>
          </p:txBody>
        </p:sp>
        <p:pic>
          <p:nvPicPr>
            <p:cNvPr id="4" name="Picture 3" descr="P:\Pictures&amp;Resources\Icons\by-nc-s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 name="Picture 8" descr="ilri bar address-3.eps"/>
          <p:cNvPicPr>
            <a:picLocks noChangeAspect="1"/>
          </p:cNvPicPr>
          <p:nvPr userDrawn="1"/>
        </p:nvPicPr>
        <p:blipFill rotWithShape="1">
          <a:blip r:embed="rId3" cstate="print">
            <a:extLst>
              <a:ext uri="{28A0092B-C50C-407E-A947-70E740481C1C}">
                <a14:useLocalDpi xmlns:a14="http://schemas.microsoft.com/office/drawing/2010/main" val="0"/>
              </a:ext>
            </a:extLst>
          </a:blip>
          <a:srcRect l="5563" t="42331" r="4282" b="42456"/>
          <a:stretch/>
        </p:blipFill>
        <p:spPr>
          <a:xfrm>
            <a:off x="95956" y="4419600"/>
            <a:ext cx="12000088" cy="2145540"/>
          </a:xfrm>
          <a:prstGeom prst="rect">
            <a:avLst/>
          </a:prstGeom>
        </p:spPr>
      </p:pic>
      <p:sp>
        <p:nvSpPr>
          <p:cNvPr id="12" name="TextBox 11"/>
          <p:cNvSpPr txBox="1">
            <a:spLocks noChangeArrowheads="1"/>
          </p:cNvSpPr>
          <p:nvPr userDrawn="1"/>
        </p:nvSpPr>
        <p:spPr bwMode="auto">
          <a:xfrm>
            <a:off x="12880" y="1828801"/>
            <a:ext cx="121920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4400" i="1">
                <a:solidFill>
                  <a:prstClr val="black"/>
                </a:solidFill>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3149600" y="2438401"/>
            <a:ext cx="60960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4400">
                <a:solidFill>
                  <a:srgbClr val="762123"/>
                </a:solidFill>
                <a:latin typeface="Calibri" pitchFamily="34" charset="0"/>
                <a:ea typeface="+mn-ea"/>
                <a:cs typeface="Arial" charset="0"/>
              </a:rPr>
              <a:t>ilri.org</a:t>
            </a:r>
          </a:p>
        </p:txBody>
      </p:sp>
    </p:spTree>
    <p:extLst>
      <p:ext uri="{BB962C8B-B14F-4D97-AF65-F5344CB8AC3E}">
        <p14:creationId xmlns:p14="http://schemas.microsoft.com/office/powerpoint/2010/main" val="227560360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213338587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8274890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41170774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7" name="Picture 3"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a:t>Click to edit Master text styles</a:t>
            </a:r>
          </a:p>
        </p:txBody>
      </p:sp>
      <p:sp>
        <p:nvSpPr>
          <p:cNvPr id="4" name="Picture Placeholder 3"/>
          <p:cNvSpPr>
            <a:spLocks noGrp="1"/>
          </p:cNvSpPr>
          <p:nvPr>
            <p:ph type="pic" sz="quarter" idx="12"/>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pPr lvl="0"/>
            <a:r>
              <a:rPr lang="en-US" noProof="0"/>
              <a:t>Click icon to add picture</a:t>
            </a:r>
          </a:p>
        </p:txBody>
      </p:sp>
    </p:spTree>
    <p:extLst>
      <p:ext uri="{BB962C8B-B14F-4D97-AF65-F5344CB8AC3E}">
        <p14:creationId xmlns:p14="http://schemas.microsoft.com/office/powerpoint/2010/main" val="8612656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179733" y="1219200"/>
            <a:ext cx="5012267" cy="5638800"/>
          </a:xfrm>
          <a:prstGeom prst="rect">
            <a:avLst/>
          </a:prstGeom>
          <a:blipFill>
            <a:blip r:embed="rId4"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pPr lvl="0"/>
            <a:r>
              <a:rPr lang="en-US" noProof="0"/>
              <a:t>Click icon to add picture</a:t>
            </a:r>
          </a:p>
        </p:txBody>
      </p:sp>
      <p:sp>
        <p:nvSpPr>
          <p:cNvPr id="4"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0842133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08773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rot="5400000">
            <a:off x="2706392" y="1"/>
            <a:ext cx="6999889" cy="6999889"/>
          </a:xfrm>
          <a:prstGeom prst="rect">
            <a:avLst/>
          </a:prstGeom>
        </p:spPr>
      </p:pic>
      <p:grpSp>
        <p:nvGrpSpPr>
          <p:cNvPr id="2" name="Group 2"/>
          <p:cNvGrpSpPr>
            <a:grpSpLocks/>
          </p:cNvGrpSpPr>
          <p:nvPr/>
        </p:nvGrpSpPr>
        <p:grpSpPr bwMode="auto">
          <a:xfrm>
            <a:off x="1638300" y="6543676"/>
            <a:ext cx="89408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a:solidFill>
                    <a:prstClr val="black"/>
                  </a:solidFill>
                  <a:latin typeface="Calibri"/>
                </a:rPr>
                <a:t>The presentation has a Creative Commons </a:t>
              </a:r>
              <a:r>
                <a:rPr lang="en-US" sz="900" i="1" err="1">
                  <a:solidFill>
                    <a:prstClr val="black"/>
                  </a:solidFill>
                  <a:latin typeface="Calibri"/>
                </a:rPr>
                <a:t>licence</a:t>
              </a:r>
              <a:r>
                <a:rPr lang="en-US" sz="900" i="1">
                  <a:solidFill>
                    <a:prstClr val="black"/>
                  </a:solidFill>
                  <a:latin typeface="Calibri"/>
                </a:rPr>
                <a:t>. You are free to re-use or distribute this work, provided credit is given to ILRI.</a:t>
              </a:r>
              <a:endParaRPr lang="en-US" sz="900">
                <a:solidFill>
                  <a:prstClr val="black"/>
                </a:solidFill>
                <a:latin typeface="Calibri"/>
              </a:endParaRPr>
            </a:p>
          </p:txBody>
        </p:sp>
        <p:pic>
          <p:nvPicPr>
            <p:cNvPr id="4" name="Picture 4" descr="P:\Pictures&amp;Resources\Icons\by-nc-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TextBox 4"/>
          <p:cNvSpPr txBox="1">
            <a:spLocks noChangeArrowheads="1"/>
          </p:cNvSpPr>
          <p:nvPr userDrawn="1"/>
        </p:nvSpPr>
        <p:spPr bwMode="auto">
          <a:xfrm>
            <a:off x="12700" y="2303463"/>
            <a:ext cx="12192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a:solidFill>
                  <a:prstClr val="black"/>
                </a:solidFill>
                <a:ea typeface="Verdana" pitchFamily="34" charset="0"/>
                <a:cs typeface="Verdana" pitchFamily="34" charset="0"/>
              </a:rPr>
              <a:t>better lives through livestock</a:t>
            </a:r>
          </a:p>
        </p:txBody>
      </p:sp>
      <p:sp>
        <p:nvSpPr>
          <p:cNvPr id="6" name="Rectangle 6"/>
          <p:cNvSpPr>
            <a:spLocks noChangeArrowheads="1"/>
          </p:cNvSpPr>
          <p:nvPr userDrawn="1"/>
        </p:nvSpPr>
        <p:spPr bwMode="auto">
          <a:xfrm>
            <a:off x="3060700" y="3149600"/>
            <a:ext cx="6096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buClr>
                <a:srgbClr val="5F0500"/>
              </a:buClr>
            </a:pPr>
            <a:r>
              <a:rPr lang="en-US" altLang="en-US" sz="3200">
                <a:solidFill>
                  <a:prstClr val="white"/>
                </a:solidFill>
                <a:latin typeface="Calibri" pitchFamily="34" charset="0"/>
                <a:cs typeface="Arial" charset="0"/>
              </a:rPr>
              <a:t>ilri.org</a:t>
            </a:r>
          </a:p>
        </p:txBody>
      </p:sp>
      <p:pic>
        <p:nvPicPr>
          <p:cNvPr id="7" name="Picture 7"/>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331385" y="5257800"/>
            <a:ext cx="9554633"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285686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14400" y="2130426"/>
            <a:ext cx="10363200" cy="1470025"/>
          </a:xfrm>
          <a:prstGeom prst="rect">
            <a:avLst/>
          </a:prstGeom>
        </p:spPr>
        <p:txBody>
          <a:bodyPr/>
          <a:lstStyle>
            <a:lvl1pPr>
              <a:defRPr baseline="0">
                <a:latin typeface="Calibri" pitchFamily="34" charset="0"/>
              </a:defRPr>
            </a:lvl1p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04D7DB13-8DB1-704E-BBB0-395B94E7B2BA}" type="datetime1">
              <a:rPr lang="en-US">
                <a:solidFill>
                  <a:prstClr val="black"/>
                </a:solidFill>
              </a:rPr>
              <a:pPr>
                <a:defRPr/>
              </a:pPr>
              <a:t>20-Nov-19</a:t>
            </a:fld>
            <a:endParaRPr lang="en-US">
              <a:solidFill>
                <a:prstClr val="black"/>
              </a:solidFill>
            </a:endParaRPr>
          </a:p>
        </p:txBody>
      </p:sp>
      <p:sp>
        <p:nvSpPr>
          <p:cNvPr id="7" name="Rectangle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solidFill>
                <a:prstClr val="black"/>
              </a:solidFill>
            </a:endParaRPr>
          </a:p>
        </p:txBody>
      </p:sp>
      <p:sp>
        <p:nvSpPr>
          <p:cNvPr id="8" name="Rectangle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24CD8F6E-0627-3C42-89E7-CE3C1C024C83}"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474164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E84DA11-2D05-4246-BDBD-9CFB99A35D78}" type="datetimeFigureOut">
              <a:rPr lang="en-GB"/>
              <a:pPr>
                <a:defRPr/>
              </a:pPr>
              <a:t>20/11/2019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EF278262-1D27-4F65-9425-1107F36209C0}" type="slidenum">
              <a:rPr lang="en-GB"/>
              <a:pPr>
                <a:defRPr/>
              </a:pPr>
              <a:t>‹#›</a:t>
            </a:fld>
            <a:endParaRPr lang="en-GB"/>
          </a:p>
        </p:txBody>
      </p:sp>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5633520"/>
      </p:ext>
    </p:extLst>
  </p:cSld>
  <p:clrMapOvr>
    <a:masterClrMapping/>
  </p:clrMapOvr>
  <p:transition spd="slow">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356351"/>
            <a:ext cx="2844800" cy="365125"/>
          </a:xfrm>
          <a:prstGeom prst="rect">
            <a:avLst/>
          </a:prstGeom>
        </p:spPr>
        <p:txBody>
          <a:bodyPr/>
          <a:lstStyle>
            <a:lvl1pPr>
              <a:defRPr/>
            </a:lvl1pPr>
          </a:lstStyle>
          <a:p>
            <a:pPr>
              <a:defRPr/>
            </a:pPr>
            <a:fld id="{2E84DA11-2D05-4246-BDBD-9CFB99A35D78}" type="datetimeFigureOut">
              <a:rPr lang="en-GB">
                <a:solidFill>
                  <a:prstClr val="black"/>
                </a:solidFill>
              </a:rPr>
              <a:pPr>
                <a:defRPr/>
              </a:pPr>
              <a:t>20/11/2019</a:t>
            </a:fld>
            <a:endParaRPr lang="en-GB">
              <a:solidFill>
                <a:prstClr val="black"/>
              </a:solidFill>
            </a:endParaRPr>
          </a:p>
        </p:txBody>
      </p:sp>
      <p:sp>
        <p:nvSpPr>
          <p:cNvPr id="3" name="Footer Placeholder 4"/>
          <p:cNvSpPr>
            <a:spLocks noGrp="1"/>
          </p:cNvSpPr>
          <p:nvPr>
            <p:ph type="ftr" sz="quarter" idx="11"/>
          </p:nvPr>
        </p:nvSpPr>
        <p:spPr>
          <a:xfrm>
            <a:off x="4165600" y="6356351"/>
            <a:ext cx="3860800" cy="365125"/>
          </a:xfrm>
          <a:prstGeom prst="rect">
            <a:avLst/>
          </a:prstGeom>
        </p:spPr>
        <p:txBody>
          <a:bodyPr/>
          <a:lstStyle>
            <a:lvl1pPr>
              <a:defRPr/>
            </a:lvl1pPr>
          </a:lstStyle>
          <a:p>
            <a:pPr>
              <a:defRPr/>
            </a:pPr>
            <a:endParaRPr lang="en-GB">
              <a:solidFill>
                <a:prstClr val="black"/>
              </a:solidFill>
            </a:endParaRPr>
          </a:p>
        </p:txBody>
      </p:sp>
      <p:sp>
        <p:nvSpPr>
          <p:cNvPr id="4" name="Slide Number Placeholder 5"/>
          <p:cNvSpPr>
            <a:spLocks noGrp="1"/>
          </p:cNvSpPr>
          <p:nvPr>
            <p:ph type="sldNum" sz="quarter" idx="12"/>
          </p:nvPr>
        </p:nvSpPr>
        <p:spPr>
          <a:xfrm>
            <a:off x="8737600" y="6356351"/>
            <a:ext cx="2844800" cy="365125"/>
          </a:xfrm>
          <a:prstGeom prst="rect">
            <a:avLst/>
          </a:prstGeom>
        </p:spPr>
        <p:txBody>
          <a:bodyPr/>
          <a:lstStyle>
            <a:lvl1pPr>
              <a:defRPr/>
            </a:lvl1pPr>
          </a:lstStyle>
          <a:p>
            <a:pPr>
              <a:defRPr/>
            </a:pPr>
            <a:fld id="{EF278262-1D27-4F65-9425-1107F36209C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332324245"/>
      </p:ext>
    </p:extLst>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a:solidFill>
                  <a:srgbClr val="FFFFFF"/>
                </a:solidFill>
              </a:rPr>
              <a:t>Minimum 0f 30 point</a:t>
            </a:r>
            <a:br>
              <a:rPr lang="en-US" sz="3000">
                <a:solidFill>
                  <a:srgbClr val="FFFFFF"/>
                </a:solidFill>
              </a:rPr>
            </a:br>
            <a:r>
              <a:rPr lang="en-US" sz="3000">
                <a:solidFill>
                  <a:srgbClr val="FFFFFF"/>
                </a:solidFill>
              </a:rPr>
              <a:t> and maximum 3 lines title</a:t>
            </a:r>
            <a:br>
              <a:rPr lang="en-US" sz="3000">
                <a:solidFill>
                  <a:srgbClr val="FFFFFF"/>
                </a:solidFill>
              </a:rPr>
            </a:br>
            <a:r>
              <a:rPr lang="en-US" sz="300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Authors minimum 18 points in italics</a:t>
            </a:r>
            <a:br>
              <a:rPr lang="en-US"/>
            </a:br>
            <a:r>
              <a:rPr lang="en-US"/>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Event</a:t>
            </a:r>
            <a:br>
              <a:rPr lang="en-US"/>
            </a:br>
            <a:r>
              <a:rPr lang="en-US"/>
              <a:t>Location </a:t>
            </a:r>
            <a:br>
              <a:rPr lang="en-US"/>
            </a:br>
            <a:r>
              <a:rPr lang="en-US"/>
              <a:t>Date</a:t>
            </a:r>
          </a:p>
        </p:txBody>
      </p:sp>
    </p:spTree>
    <p:extLst>
      <p:ext uri="{BB962C8B-B14F-4D97-AF65-F5344CB8AC3E}">
        <p14:creationId xmlns:p14="http://schemas.microsoft.com/office/powerpoint/2010/main" val="22258691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831546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and maximum of 2 lines</a:t>
            </a:r>
            <a:endParaRPr lang="en-US"/>
          </a:p>
        </p:txBody>
      </p:sp>
    </p:spTree>
    <p:extLst>
      <p:ext uri="{BB962C8B-B14F-4D97-AF65-F5344CB8AC3E}">
        <p14:creationId xmlns:p14="http://schemas.microsoft.com/office/powerpoint/2010/main" val="235689680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r>
              <a:rPr lang="en-US"/>
              <a:t>Click on the icon to add map</a:t>
            </a:r>
          </a:p>
        </p:txBody>
      </p:sp>
    </p:spTree>
    <p:extLst>
      <p:ext uri="{BB962C8B-B14F-4D97-AF65-F5344CB8AC3E}">
        <p14:creationId xmlns:p14="http://schemas.microsoft.com/office/powerpoint/2010/main" val="130229395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447063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038976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638480" y="6543676"/>
            <a:ext cx="89408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a:solidFill>
                    <a:prstClr val="black"/>
                  </a:solidFill>
                  <a:latin typeface="Calibri"/>
                  <a:ea typeface="+mn-ea"/>
                </a:rPr>
                <a:t>The presentation has a Creative Commons licence. You are free to re-use or distribute this work, provided credit is given to ILRI.</a:t>
              </a:r>
              <a:endParaRPr lang="en-US" sz="900">
                <a:solidFill>
                  <a:prstClr val="black"/>
                </a:solidFill>
                <a:latin typeface="Calibri"/>
                <a:ea typeface="+mn-ea"/>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p:nvSpPr>
        <p:spPr bwMode="auto">
          <a:xfrm>
            <a:off x="12880" y="2302889"/>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a:solidFill>
                  <a:prstClr val="black"/>
                </a:solidFill>
                <a:ea typeface="Verdana" pitchFamily="34" charset="0"/>
                <a:cs typeface="Verdana" pitchFamily="34" charset="0"/>
              </a:rPr>
              <a:t>better lives through livestock</a:t>
            </a:r>
          </a:p>
        </p:txBody>
      </p:sp>
      <p:sp>
        <p:nvSpPr>
          <p:cNvPr id="13" name="Rectangle 12"/>
          <p:cNvSpPr>
            <a:spLocks noChangeArrowheads="1"/>
          </p:cNvSpPr>
          <p:nvPr/>
        </p:nvSpPr>
        <p:spPr bwMode="auto">
          <a:xfrm>
            <a:off x="3060880" y="3149024"/>
            <a:ext cx="6096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a:solidFill>
                  <a:srgbClr val="762123"/>
                </a:solidFill>
                <a:latin typeface="Calibri"/>
                <a:ea typeface="+mn-ea"/>
                <a:cs typeface="Arial" pitchFamily="34" charset="0"/>
              </a:rPr>
              <a:t>ilri.org</a:t>
            </a:r>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331648" y="5257800"/>
            <a:ext cx="9554464" cy="1194816"/>
          </a:xfrm>
          <a:prstGeom prst="rect">
            <a:avLst/>
          </a:prstGeom>
        </p:spPr>
      </p:pic>
      <p:pic>
        <p:nvPicPr>
          <p:cNvPr id="9" name="Picture 6"/>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331385" y="5257800"/>
            <a:ext cx="9554633"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442857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
            <a:ext cx="12192000" cy="1268413"/>
          </a:xfrm>
          <a:prstGeom prst="rect">
            <a:avLst/>
          </a:prstGeom>
          <a:solidFill>
            <a:srgbClr val="682622"/>
          </a:solidFill>
          <a:ln>
            <a:noFill/>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en-US">
              <a:solidFill>
                <a:prstClr val="white"/>
              </a:solidFill>
              <a:latin typeface="Calibri"/>
              <a:ea typeface="+mn-ea"/>
              <a:cs typeface="Arial" charset="0"/>
            </a:endParaRPr>
          </a:p>
        </p:txBody>
      </p:sp>
      <p:sp>
        <p:nvSpPr>
          <p:cNvPr id="2" name="Title 1"/>
          <p:cNvSpPr>
            <a:spLocks noGrp="1"/>
          </p:cNvSpPr>
          <p:nvPr>
            <p:ph type="title"/>
          </p:nvPr>
        </p:nvSpPr>
        <p:spPr>
          <a:xfrm>
            <a:off x="609600" y="0"/>
            <a:ext cx="10972800" cy="1143000"/>
          </a:xfrm>
          <a:prstGeom prst="rect">
            <a:avLst/>
          </a:prstGeom>
        </p:spPr>
        <p:txBody>
          <a:bodyPr/>
          <a:lstStyle>
            <a:lvl1pPr algn="l">
              <a:defRPr sz="3000">
                <a:solidFill>
                  <a:schemeClr val="bg1"/>
                </a:solidFill>
              </a:defRPr>
            </a:lvl1p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003808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5" name="Date Placeholder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15EBE3D3-CE95-9B4B-9EA6-03D638179505}" type="datetime1">
              <a:rPr lang="en-US">
                <a:solidFill>
                  <a:prstClr val="black"/>
                </a:solidFill>
                <a:latin typeface="Arial" pitchFamily="34" charset="0"/>
                <a:ea typeface="+mn-ea"/>
                <a:cs typeface="Arial" pitchFamily="34" charset="0"/>
              </a:rPr>
              <a:pPr>
                <a:defRPr/>
              </a:pPr>
              <a:t>20-Nov-19</a:t>
            </a:fld>
            <a:endParaRPr lang="en-US">
              <a:solidFill>
                <a:prstClr val="black"/>
              </a:solidFill>
              <a:latin typeface="Arial" pitchFamily="34" charset="0"/>
              <a:ea typeface="+mn-ea"/>
              <a:cs typeface="Arial" pitchFamily="34" charset="0"/>
            </a:endParaRPr>
          </a:p>
        </p:txBody>
      </p:sp>
      <p:sp>
        <p:nvSpPr>
          <p:cNvPr id="6" name="Footer Placeholder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solidFill>
                <a:prstClr val="black"/>
              </a:solidFill>
              <a:latin typeface="Arial" pitchFamily="34" charset="0"/>
              <a:ea typeface="+mn-ea"/>
              <a:cs typeface="Arial" pitchFamily="34" charset="0"/>
            </a:endParaRPr>
          </a:p>
        </p:txBody>
      </p:sp>
      <p:sp>
        <p:nvSpPr>
          <p:cNvPr id="7" name="Slide Number Placeholder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B7EDBCCB-8698-CB4E-A42B-5D4FE23EFB87}" type="slidenum">
              <a:rPr lang="en-US">
                <a:solidFill>
                  <a:prstClr val="black"/>
                </a:solidFill>
                <a:latin typeface="Arial" pitchFamily="34" charset="0"/>
                <a:ea typeface="+mn-ea"/>
                <a:cs typeface="Arial" pitchFamily="34" charset="0"/>
              </a:rPr>
              <a:pPr>
                <a:defRPr/>
              </a:pPr>
              <a:t>‹#›</a:t>
            </a:fld>
            <a:endParaRPr lang="en-US">
              <a:solidFill>
                <a:prstClr val="black"/>
              </a:solidFill>
              <a:latin typeface="Arial" pitchFamily="34" charset="0"/>
              <a:ea typeface="+mn-ea"/>
              <a:cs typeface="Arial" pitchFamily="34" charset="0"/>
            </a:endParaRPr>
          </a:p>
        </p:txBody>
      </p:sp>
    </p:spTree>
    <p:extLst>
      <p:ext uri="{BB962C8B-B14F-4D97-AF65-F5344CB8AC3E}">
        <p14:creationId xmlns:p14="http://schemas.microsoft.com/office/powerpoint/2010/main" val="456645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F704826-B8B7-4A59-8445-5B81490D935D}" type="datetimeFigureOut">
              <a:rPr lang="en-GB"/>
              <a:pPr>
                <a:defRPr/>
              </a:pPr>
              <a:t>20/11/2019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91A3A31-E64A-430E-9CC9-E19730680124}" type="slidenum">
              <a:rPr lang="en-GB"/>
              <a:pPr>
                <a:defRPr/>
              </a:pPr>
              <a:t>‹#›</a:t>
            </a:fld>
            <a:endParaRPr lang="en-GB"/>
          </a:p>
        </p:txBody>
      </p:sp>
    </p:spTree>
    <p:extLst>
      <p:ext uri="{BB962C8B-B14F-4D97-AF65-F5344CB8AC3E}">
        <p14:creationId xmlns:p14="http://schemas.microsoft.com/office/powerpoint/2010/main" val="2667872646"/>
      </p:ext>
    </p:extLst>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a:solidFill>
                  <a:srgbClr val="FFFFFF"/>
                </a:solidFill>
              </a:rPr>
              <a:t>Minimum 0f 30 point</a:t>
            </a:r>
            <a:br>
              <a:rPr lang="en-US" sz="3000">
                <a:solidFill>
                  <a:srgbClr val="FFFFFF"/>
                </a:solidFill>
              </a:rPr>
            </a:br>
            <a:r>
              <a:rPr lang="en-US" sz="3000">
                <a:solidFill>
                  <a:srgbClr val="FFFFFF"/>
                </a:solidFill>
              </a:rPr>
              <a:t> and maximum 3 lines title</a:t>
            </a:r>
            <a:br>
              <a:rPr lang="en-US" sz="3000">
                <a:solidFill>
                  <a:srgbClr val="FFFFFF"/>
                </a:solidFill>
              </a:rPr>
            </a:br>
            <a:r>
              <a:rPr lang="en-US" sz="300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Authors minimum 18 points in italics</a:t>
            </a:r>
            <a:br>
              <a:rPr lang="en-US"/>
            </a:br>
            <a:r>
              <a:rPr lang="en-US"/>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Event</a:t>
            </a:r>
            <a:br>
              <a:rPr lang="en-US"/>
            </a:br>
            <a:r>
              <a:rPr lang="en-US"/>
              <a:t>Location </a:t>
            </a:r>
            <a:br>
              <a:rPr lang="en-US"/>
            </a:br>
            <a:r>
              <a:rPr lang="en-US"/>
              <a:t>Date</a:t>
            </a:r>
          </a:p>
        </p:txBody>
      </p:sp>
    </p:spTree>
    <p:extLst>
      <p:ext uri="{BB962C8B-B14F-4D97-AF65-F5344CB8AC3E}">
        <p14:creationId xmlns:p14="http://schemas.microsoft.com/office/powerpoint/2010/main" val="320368162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946124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and maximum of 2 lines</a:t>
            </a:r>
            <a:endParaRPr lang="en-US"/>
          </a:p>
        </p:txBody>
      </p:sp>
    </p:spTree>
    <p:extLst>
      <p:ext uri="{BB962C8B-B14F-4D97-AF65-F5344CB8AC3E}">
        <p14:creationId xmlns:p14="http://schemas.microsoft.com/office/powerpoint/2010/main" val="242493240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r>
              <a:rPr lang="en-US"/>
              <a:t>Click on the icon to add map</a:t>
            </a:r>
          </a:p>
        </p:txBody>
      </p:sp>
    </p:spTree>
    <p:extLst>
      <p:ext uri="{BB962C8B-B14F-4D97-AF65-F5344CB8AC3E}">
        <p14:creationId xmlns:p14="http://schemas.microsoft.com/office/powerpoint/2010/main" val="12996548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226985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770773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243646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a:solidFill>
                  <a:prstClr val="black"/>
                </a:solidFill>
                <a:latin typeface="Calibri"/>
                <a:ea typeface="+mn-ea"/>
              </a:rPr>
              <a:t>This presentation is licensed for use under the Creative Commons Attribution 4.0 International Licence.</a:t>
            </a:r>
            <a:endParaRPr lang="en-US" sz="1000">
              <a:solidFill>
                <a:prstClr val="black"/>
              </a:solidFill>
              <a:latin typeface="Calibri"/>
              <a:ea typeface="+mn-ea"/>
            </a:endParaRPr>
          </a:p>
        </p:txBody>
      </p:sp>
      <p:sp>
        <p:nvSpPr>
          <p:cNvPr id="12" name="TextBox 11"/>
          <p:cNvSpPr txBox="1">
            <a:spLocks noChangeArrowheads="1"/>
          </p:cNvSpPr>
          <p:nvPr/>
        </p:nvSpPr>
        <p:spPr bwMode="auto">
          <a:xfrm>
            <a:off x="12880" y="2302889"/>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a:solidFill>
                  <a:prstClr val="black"/>
                </a:solidFill>
                <a:ea typeface="Verdana" pitchFamily="34" charset="0"/>
                <a:cs typeface="Verdana" pitchFamily="34" charset="0"/>
              </a:rPr>
              <a:t>better lives through livestock</a:t>
            </a:r>
          </a:p>
        </p:txBody>
      </p:sp>
      <p:sp>
        <p:nvSpPr>
          <p:cNvPr id="13" name="Rectangle 12"/>
          <p:cNvSpPr>
            <a:spLocks noChangeArrowheads="1"/>
          </p:cNvSpPr>
          <p:nvPr/>
        </p:nvSpPr>
        <p:spPr bwMode="auto">
          <a:xfrm>
            <a:off x="3060880" y="3149024"/>
            <a:ext cx="6096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a:solidFill>
                  <a:srgbClr val="762123"/>
                </a:solidFill>
                <a:latin typeface="Calibri" pitchFamily="34" charset="0"/>
                <a:ea typeface="+mn-ea"/>
                <a:cs typeface="Arial" charset="0"/>
              </a:rPr>
              <a:t>ilri.org</a:t>
            </a:r>
          </a:p>
        </p:txBody>
      </p:sp>
      <p:pic>
        <p:nvPicPr>
          <p:cNvPr id="7" name="Picture 6" descr="cc-by 88x31.png"/>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654140" y="6569512"/>
            <a:ext cx="782320" cy="207645"/>
          </a:xfrm>
          <a:prstGeom prst="rect">
            <a:avLst/>
          </a:prstGeom>
          <a:noFill/>
          <a:ln>
            <a:noFill/>
          </a:ln>
        </p:spPr>
      </p:pic>
      <p:sp>
        <p:nvSpPr>
          <p:cNvPr id="8" name="TextBox 6">
            <a:hlinkClick r:id="rId4"/>
          </p:cNvPr>
          <p:cNvSpPr txBox="1">
            <a:spLocks noChangeArrowheads="1"/>
          </p:cNvSpPr>
          <p:nvPr userDrawn="1"/>
        </p:nvSpPr>
        <p:spPr bwMode="auto">
          <a:xfrm>
            <a:off x="1664071" y="3992626"/>
            <a:ext cx="86680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a:solidFill>
                  <a:prstClr val="black"/>
                </a:solidFill>
                <a:latin typeface="Calibri"/>
                <a:ea typeface="+mn-ea"/>
              </a:rPr>
              <a:t>ILRI thanks all donors and organizations who globally supported its work through their contributions to the </a:t>
            </a:r>
            <a:r>
              <a:rPr lang="en-US" sz="1200" b="1">
                <a:solidFill>
                  <a:srgbClr val="72201E"/>
                </a:solidFill>
                <a:latin typeface="Calibri"/>
                <a:ea typeface="+mn-ea"/>
              </a:rPr>
              <a:t>CGIAR system</a:t>
            </a:r>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64071" y="4838762"/>
            <a:ext cx="8668512" cy="1517904"/>
          </a:xfrm>
          <a:prstGeom prst="rect">
            <a:avLst/>
          </a:prstGeom>
        </p:spPr>
      </p:pic>
    </p:spTree>
    <p:extLst>
      <p:ext uri="{BB962C8B-B14F-4D97-AF65-F5344CB8AC3E}">
        <p14:creationId xmlns:p14="http://schemas.microsoft.com/office/powerpoint/2010/main" val="360055612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295400"/>
            <a:ext cx="11074400" cy="4800600"/>
          </a:xfrm>
          <a:prstGeom prst="rect">
            <a:avLst/>
          </a:prstGeom>
        </p:spPr>
        <p:txBody>
          <a:bodyPr/>
          <a:lstStyle>
            <a:lvl1pPr>
              <a:spcBef>
                <a:spcPts val="0"/>
              </a:spcBef>
              <a:buClrTx/>
              <a:defRPr/>
            </a:lvl1pPr>
            <a:lvl2pPr>
              <a:spcBef>
                <a:spcPts val="0"/>
              </a:spcBef>
              <a:buClrTx/>
              <a:defRPr/>
            </a:lvl2pPr>
            <a:lvl3pPr>
              <a:spcBef>
                <a:spcPts val="0"/>
              </a:spcBef>
              <a:buClrTx/>
              <a:defRPr/>
            </a:lvl3pPr>
            <a:lvl4pPr>
              <a:spcBef>
                <a:spcPts val="0"/>
              </a:spcBef>
              <a:buClrTx/>
              <a:defRPr/>
            </a:lvl4pPr>
            <a:lvl5pPr>
              <a:spcBef>
                <a:spcPts val="0"/>
              </a:spcBef>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BE75E375-69C8-F04E-8A30-02B9E0111B81}" type="datetime1">
              <a:rPr lang="en-US"/>
              <a:pPr>
                <a:defRPr/>
              </a:pPr>
              <a:t>20-Nov-19</a:t>
            </a:fld>
            <a:endParaRPr lang="en-US"/>
          </a:p>
        </p:txBody>
      </p:sp>
      <p:sp>
        <p:nvSpPr>
          <p:cNvPr id="7" name="Rectangle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p>
        </p:txBody>
      </p:sp>
      <p:sp>
        <p:nvSpPr>
          <p:cNvPr id="8" name="Rectangle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72148C49-910F-884A-ADB3-6E91C1965AD0}" type="slidenum">
              <a:rPr lang="en-US"/>
              <a:pPr>
                <a:defRPr/>
              </a:pPr>
              <a:t>‹#›</a:t>
            </a:fld>
            <a:endParaRPr lang="en-US"/>
          </a:p>
        </p:txBody>
      </p:sp>
    </p:spTree>
    <p:extLst>
      <p:ext uri="{BB962C8B-B14F-4D97-AF65-F5344CB8AC3E}">
        <p14:creationId xmlns:p14="http://schemas.microsoft.com/office/powerpoint/2010/main" val="250501797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382553388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30994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9D73ACF-2F71-48C3-80AB-C035678D51AE}" type="datetimeFigureOut">
              <a:rPr lang="en-GB"/>
              <a:pPr>
                <a:defRPr/>
              </a:pPr>
              <a:t>20/11/2019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875F3F9-E9A1-41D8-A807-2894832AFC99}" type="slidenum">
              <a:rPr lang="en-GB"/>
              <a:pPr>
                <a:defRPr/>
              </a:pPr>
              <a:t>‹#›</a:t>
            </a:fld>
            <a:endParaRPr lang="en-GB"/>
          </a:p>
        </p:txBody>
      </p:sp>
    </p:spTree>
    <p:extLst>
      <p:ext uri="{BB962C8B-B14F-4D97-AF65-F5344CB8AC3E}">
        <p14:creationId xmlns:p14="http://schemas.microsoft.com/office/powerpoint/2010/main" val="805585990"/>
      </p:ext>
    </p:extLst>
  </p:cSld>
  <p:clrMapOvr>
    <a:masterClrMapping/>
  </p:clrMapOvr>
  <p:transition spd="slow">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211278089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pic>
        <p:nvPicPr>
          <p:cNvPr id="7" name="Picture 3"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 Placeholder 4"/>
          <p:cNvSpPr>
            <a:spLocks noGrp="1"/>
          </p:cNvSpPr>
          <p:nvPr>
            <p:ph type="body" sz="quarter" idx="1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a:t>Click to edit Master text styles</a:t>
            </a:r>
          </a:p>
        </p:txBody>
      </p:sp>
      <p:sp>
        <p:nvSpPr>
          <p:cNvPr id="4" name="Picture Placeholder 3"/>
          <p:cNvSpPr>
            <a:spLocks noGrp="1"/>
          </p:cNvSpPr>
          <p:nvPr>
            <p:ph type="pic" sz="quarter" idx="12"/>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pPr lvl="0"/>
            <a:r>
              <a:rPr lang="en-US" noProof="0"/>
              <a:t>Click icon to add picture</a:t>
            </a:r>
          </a:p>
        </p:txBody>
      </p:sp>
    </p:spTree>
    <p:extLst>
      <p:ext uri="{BB962C8B-B14F-4D97-AF65-F5344CB8AC3E}">
        <p14:creationId xmlns:p14="http://schemas.microsoft.com/office/powerpoint/2010/main" val="334332722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Picture Placeholder 2"/>
          <p:cNvSpPr>
            <a:spLocks noGrp="1"/>
          </p:cNvSpPr>
          <p:nvPr>
            <p:ph type="pic" sz="quarter" idx="10"/>
          </p:nvPr>
        </p:nvSpPr>
        <p:spPr>
          <a:xfrm>
            <a:off x="7179733" y="1219200"/>
            <a:ext cx="5012267" cy="5638800"/>
          </a:xfrm>
          <a:prstGeom prst="rect">
            <a:avLst/>
          </a:prstGeom>
          <a:blipFill>
            <a:blip r:embed="rId4"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pPr lvl="0"/>
            <a:r>
              <a:rPr lang="en-US" noProof="0"/>
              <a:t>Click icon to add picture</a:t>
            </a:r>
          </a:p>
        </p:txBody>
      </p:sp>
      <p:sp>
        <p:nvSpPr>
          <p:cNvPr id="4"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751943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pic>
        <p:nvPicPr>
          <p:cNvPr id="3"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6199555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rot="5400000">
            <a:off x="2706392" y="1"/>
            <a:ext cx="6999889" cy="6999889"/>
          </a:xfrm>
          <a:prstGeom prst="rect">
            <a:avLst/>
          </a:prstGeom>
        </p:spPr>
      </p:pic>
      <p:grpSp>
        <p:nvGrpSpPr>
          <p:cNvPr id="2" name="Group 2"/>
          <p:cNvGrpSpPr>
            <a:grpSpLocks/>
          </p:cNvGrpSpPr>
          <p:nvPr/>
        </p:nvGrpSpPr>
        <p:grpSpPr bwMode="auto">
          <a:xfrm>
            <a:off x="1638300" y="6543676"/>
            <a:ext cx="89408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a:solidFill>
                    <a:prstClr val="black"/>
                  </a:solidFill>
                  <a:latin typeface="Calibri"/>
                </a:rPr>
                <a:t>The presentation has a Creative Commons </a:t>
              </a:r>
              <a:r>
                <a:rPr lang="en-US" sz="900" i="1" err="1">
                  <a:solidFill>
                    <a:prstClr val="black"/>
                  </a:solidFill>
                  <a:latin typeface="Calibri"/>
                </a:rPr>
                <a:t>licence</a:t>
              </a:r>
              <a:r>
                <a:rPr lang="en-US" sz="900" i="1">
                  <a:solidFill>
                    <a:prstClr val="black"/>
                  </a:solidFill>
                  <a:latin typeface="Calibri"/>
                </a:rPr>
                <a:t>. You are free to re-use or distribute this work, provided credit is given to ILRI.</a:t>
              </a:r>
              <a:endParaRPr lang="en-US" sz="900">
                <a:solidFill>
                  <a:prstClr val="black"/>
                </a:solidFill>
                <a:latin typeface="Calibri"/>
              </a:endParaRPr>
            </a:p>
          </p:txBody>
        </p:sp>
        <p:pic>
          <p:nvPicPr>
            <p:cNvPr id="4" name="Picture 4" descr="P:\Pictures&amp;Resources\Icons\by-nc-s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5" name="TextBox 4"/>
          <p:cNvSpPr txBox="1">
            <a:spLocks noChangeArrowheads="1"/>
          </p:cNvSpPr>
          <p:nvPr userDrawn="1"/>
        </p:nvSpPr>
        <p:spPr bwMode="auto">
          <a:xfrm>
            <a:off x="12700" y="2303463"/>
            <a:ext cx="121920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a:solidFill>
                  <a:prstClr val="black"/>
                </a:solidFill>
                <a:ea typeface="Verdana" pitchFamily="34" charset="0"/>
                <a:cs typeface="Verdana" pitchFamily="34" charset="0"/>
              </a:rPr>
              <a:t>better lives through livestock</a:t>
            </a:r>
          </a:p>
        </p:txBody>
      </p:sp>
      <p:sp>
        <p:nvSpPr>
          <p:cNvPr id="6" name="Rectangle 6"/>
          <p:cNvSpPr>
            <a:spLocks noChangeArrowheads="1"/>
          </p:cNvSpPr>
          <p:nvPr userDrawn="1"/>
        </p:nvSpPr>
        <p:spPr bwMode="auto">
          <a:xfrm>
            <a:off x="3060700" y="3149600"/>
            <a:ext cx="60960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buClr>
                <a:srgbClr val="5F0500"/>
              </a:buClr>
            </a:pPr>
            <a:r>
              <a:rPr lang="en-US" altLang="en-US" sz="3200">
                <a:solidFill>
                  <a:prstClr val="white"/>
                </a:solidFill>
                <a:latin typeface="Calibri" pitchFamily="34" charset="0"/>
                <a:cs typeface="Arial" charset="0"/>
              </a:rPr>
              <a:t>ilri.org</a:t>
            </a:r>
          </a:p>
        </p:txBody>
      </p:sp>
      <p:pic>
        <p:nvPicPr>
          <p:cNvPr id="7" name="Picture 7"/>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331385" y="5257800"/>
            <a:ext cx="9554633" cy="1195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9232823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914400" y="2130426"/>
            <a:ext cx="10363200" cy="1470025"/>
          </a:xfrm>
          <a:prstGeom prst="rect">
            <a:avLst/>
          </a:prstGeom>
        </p:spPr>
        <p:txBody>
          <a:bodyPr/>
          <a:lstStyle>
            <a:lvl1pPr>
              <a:defRPr baseline="0">
                <a:latin typeface="Calibri" pitchFamily="34" charset="0"/>
              </a:defRPr>
            </a:lvl1p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04D7DB13-8DB1-704E-BBB0-395B94E7B2BA}" type="datetime1">
              <a:rPr lang="en-US">
                <a:solidFill>
                  <a:prstClr val="black"/>
                </a:solidFill>
              </a:rPr>
              <a:pPr>
                <a:defRPr/>
              </a:pPr>
              <a:t>20-Nov-19</a:t>
            </a:fld>
            <a:endParaRPr lang="en-US">
              <a:solidFill>
                <a:prstClr val="black"/>
              </a:solidFill>
            </a:endParaRPr>
          </a:p>
        </p:txBody>
      </p:sp>
      <p:sp>
        <p:nvSpPr>
          <p:cNvPr id="7" name="Rectangle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solidFill>
                <a:prstClr val="black"/>
              </a:solidFill>
            </a:endParaRPr>
          </a:p>
        </p:txBody>
      </p:sp>
      <p:sp>
        <p:nvSpPr>
          <p:cNvPr id="8" name="Rectangle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24CD8F6E-0627-3C42-89E7-CE3C1C024C83}"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15761133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356351"/>
            <a:ext cx="2844800" cy="365125"/>
          </a:xfrm>
          <a:prstGeom prst="rect">
            <a:avLst/>
          </a:prstGeom>
        </p:spPr>
        <p:txBody>
          <a:bodyPr/>
          <a:lstStyle>
            <a:lvl1pPr>
              <a:defRPr/>
            </a:lvl1pPr>
          </a:lstStyle>
          <a:p>
            <a:pPr>
              <a:defRPr/>
            </a:pPr>
            <a:fld id="{2E84DA11-2D05-4246-BDBD-9CFB99A35D78}" type="datetimeFigureOut">
              <a:rPr lang="en-GB">
                <a:solidFill>
                  <a:prstClr val="black"/>
                </a:solidFill>
              </a:rPr>
              <a:pPr>
                <a:defRPr/>
              </a:pPr>
              <a:t>20/11/2019</a:t>
            </a:fld>
            <a:endParaRPr lang="en-GB">
              <a:solidFill>
                <a:prstClr val="black"/>
              </a:solidFill>
            </a:endParaRPr>
          </a:p>
        </p:txBody>
      </p:sp>
      <p:sp>
        <p:nvSpPr>
          <p:cNvPr id="3" name="Footer Placeholder 4"/>
          <p:cNvSpPr>
            <a:spLocks noGrp="1"/>
          </p:cNvSpPr>
          <p:nvPr>
            <p:ph type="ftr" sz="quarter" idx="11"/>
          </p:nvPr>
        </p:nvSpPr>
        <p:spPr>
          <a:xfrm>
            <a:off x="4165600" y="6356351"/>
            <a:ext cx="3860800" cy="365125"/>
          </a:xfrm>
          <a:prstGeom prst="rect">
            <a:avLst/>
          </a:prstGeom>
        </p:spPr>
        <p:txBody>
          <a:bodyPr/>
          <a:lstStyle>
            <a:lvl1pPr>
              <a:defRPr/>
            </a:lvl1pPr>
          </a:lstStyle>
          <a:p>
            <a:pPr>
              <a:defRPr/>
            </a:pPr>
            <a:endParaRPr lang="en-GB">
              <a:solidFill>
                <a:prstClr val="black"/>
              </a:solidFill>
            </a:endParaRPr>
          </a:p>
        </p:txBody>
      </p:sp>
      <p:sp>
        <p:nvSpPr>
          <p:cNvPr id="4" name="Slide Number Placeholder 5"/>
          <p:cNvSpPr>
            <a:spLocks noGrp="1"/>
          </p:cNvSpPr>
          <p:nvPr>
            <p:ph type="sldNum" sz="quarter" idx="12"/>
          </p:nvPr>
        </p:nvSpPr>
        <p:spPr>
          <a:xfrm>
            <a:off x="8737600" y="6356351"/>
            <a:ext cx="2844800" cy="365125"/>
          </a:xfrm>
          <a:prstGeom prst="rect">
            <a:avLst/>
          </a:prstGeom>
        </p:spPr>
        <p:txBody>
          <a:bodyPr/>
          <a:lstStyle>
            <a:lvl1pPr>
              <a:defRPr/>
            </a:lvl1pPr>
          </a:lstStyle>
          <a:p>
            <a:pPr>
              <a:defRPr/>
            </a:pPr>
            <a:fld id="{EF278262-1D27-4F65-9425-1107F36209C0}" type="slidenum">
              <a:rPr lang="en-GB">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1456517339"/>
      </p:ext>
    </p:extLst>
  </p:cSld>
  <p:clrMapOvr>
    <a:masterClrMapping/>
  </p:clrMapOvr>
  <p:transition spd="slow">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4"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295400"/>
            <a:ext cx="11074400" cy="48006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noChangeArrowheads="1"/>
          </p:cNvSpPr>
          <p:nvPr>
            <p:ph type="dt" sz="half" idx="10"/>
          </p:nvPr>
        </p:nvSpPr>
        <p:spPr>
          <a:xfrm>
            <a:off x="9144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B29BB97C-BF4A-499E-867F-834B4BC4DA86}" type="datetime1">
              <a:rPr lang="en-US">
                <a:solidFill>
                  <a:prstClr val="black"/>
                </a:solidFill>
              </a:rPr>
              <a:pPr>
                <a:defRPr/>
              </a:pPr>
              <a:t>20-Nov-19</a:t>
            </a:fld>
            <a:endParaRPr lang="en-US">
              <a:solidFill>
                <a:prstClr val="black"/>
              </a:solidFill>
            </a:endParaRPr>
          </a:p>
        </p:txBody>
      </p:sp>
      <p:sp>
        <p:nvSpPr>
          <p:cNvPr id="7" name="Footer Placeholder 6"/>
          <p:cNvSpPr>
            <a:spLocks noGrp="1" noChangeArrowheads="1"/>
          </p:cNvSpPr>
          <p:nvPr>
            <p:ph type="ftr" sz="quarter" idx="11"/>
          </p:nvPr>
        </p:nvSpPr>
        <p:spPr>
          <a:xfrm>
            <a:off x="4165600" y="6248400"/>
            <a:ext cx="3860800" cy="457200"/>
          </a:xfrm>
          <a:prstGeom prst="rect">
            <a:avLst/>
          </a:prstGeom>
        </p:spPr>
        <p:txBody>
          <a:bodyPr/>
          <a:lstStyle>
            <a:lvl1pPr>
              <a:defRPr>
                <a:latin typeface="Arial" pitchFamily="34" charset="0"/>
                <a:ea typeface="MS PGothic" pitchFamily="34" charset="-128"/>
                <a:cs typeface="+mn-cs"/>
              </a:defRPr>
            </a:lvl1pPr>
          </a:lstStyle>
          <a:p>
            <a:pPr>
              <a:defRPr/>
            </a:pPr>
            <a:endParaRPr lang="en-US">
              <a:solidFill>
                <a:prstClr val="black"/>
              </a:solidFill>
            </a:endParaRPr>
          </a:p>
        </p:txBody>
      </p:sp>
      <p:sp>
        <p:nvSpPr>
          <p:cNvPr id="8" name="Slide Number Placeholder 7"/>
          <p:cNvSpPr>
            <a:spLocks noGrp="1" noChangeArrowheads="1"/>
          </p:cNvSpPr>
          <p:nvPr>
            <p:ph type="sldNum" sz="quarter" idx="12"/>
          </p:nvPr>
        </p:nvSpPr>
        <p:spPr>
          <a:xfrm>
            <a:off x="8737600" y="6248400"/>
            <a:ext cx="2540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91B01B95-2564-4AA4-8ED0-3B2D57867EA3}"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22810895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5" name="Date Placeholder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15EBE3D3-CE95-9B4B-9EA6-03D638179505}" type="datetime1">
              <a:rPr lang="en-US">
                <a:solidFill>
                  <a:prstClr val="black"/>
                </a:solidFill>
              </a:rPr>
              <a:pPr>
                <a:defRPr/>
              </a:pPr>
              <a:t>20-Nov-19</a:t>
            </a:fld>
            <a:endParaRPr lang="en-US">
              <a:solidFill>
                <a:prstClr val="black"/>
              </a:solidFill>
            </a:endParaRPr>
          </a:p>
        </p:txBody>
      </p:sp>
      <p:sp>
        <p:nvSpPr>
          <p:cNvPr id="6" name="Footer Placeholder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solidFill>
                <a:prstClr val="black"/>
              </a:solidFill>
            </a:endParaRPr>
          </a:p>
        </p:txBody>
      </p:sp>
      <p:sp>
        <p:nvSpPr>
          <p:cNvPr id="7" name="Slide Number Placeholder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B7EDBCCB-8698-CB4E-A42B-5D4FE23EFB87}"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17773124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a:solidFill>
                  <a:srgbClr val="FFFFFF"/>
                </a:solidFill>
              </a:rPr>
              <a:t>Minimum 0f 30 point</a:t>
            </a:r>
            <a:br>
              <a:rPr lang="en-US" sz="3000">
                <a:solidFill>
                  <a:srgbClr val="FFFFFF"/>
                </a:solidFill>
              </a:rPr>
            </a:br>
            <a:r>
              <a:rPr lang="en-US" sz="3000">
                <a:solidFill>
                  <a:srgbClr val="FFFFFF"/>
                </a:solidFill>
              </a:rPr>
              <a:t> and maximum 3 lines title</a:t>
            </a:r>
            <a:br>
              <a:rPr lang="en-US" sz="3000">
                <a:solidFill>
                  <a:srgbClr val="FFFFFF"/>
                </a:solidFill>
              </a:rPr>
            </a:br>
            <a:r>
              <a:rPr lang="en-US" sz="300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Authors minimum 18 points in italics</a:t>
            </a:r>
            <a:br>
              <a:rPr lang="en-US"/>
            </a:br>
            <a:r>
              <a:rPr lang="en-US"/>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Event</a:t>
            </a:r>
            <a:br>
              <a:rPr lang="en-US"/>
            </a:br>
            <a:r>
              <a:rPr lang="en-US"/>
              <a:t>Location </a:t>
            </a:r>
            <a:br>
              <a:rPr lang="en-US"/>
            </a:br>
            <a:r>
              <a:rPr lang="en-US"/>
              <a:t>Date</a:t>
            </a:r>
          </a:p>
        </p:txBody>
      </p:sp>
    </p:spTree>
    <p:extLst>
      <p:ext uri="{BB962C8B-B14F-4D97-AF65-F5344CB8AC3E}">
        <p14:creationId xmlns:p14="http://schemas.microsoft.com/office/powerpoint/2010/main" val="1742983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78.xml"/><Relationship Id="rId3" Type="http://schemas.openxmlformats.org/officeDocument/2006/relationships/slideLayout" Target="../slideLayouts/slideLayout73.xml"/><Relationship Id="rId7" Type="http://schemas.openxmlformats.org/officeDocument/2006/relationships/slideLayout" Target="../slideLayouts/slideLayout7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5" Type="http://schemas.openxmlformats.org/officeDocument/2006/relationships/slideLayout" Target="../slideLayouts/slideLayout75.xml"/><Relationship Id="rId10" Type="http://schemas.openxmlformats.org/officeDocument/2006/relationships/theme" Target="../theme/theme1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5" Type="http://schemas.openxmlformats.org/officeDocument/2006/relationships/slideLayout" Target="../slideLayouts/slideLayout84.xml"/><Relationship Id="rId4" Type="http://schemas.openxmlformats.org/officeDocument/2006/relationships/slideLayout" Target="../slideLayouts/slideLayout83.xml"/><Relationship Id="rId9"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theme" Target="../theme/theme12.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5" Type="http://schemas.openxmlformats.org/officeDocument/2006/relationships/slideLayout" Target="../slideLayouts/slideLayout103.xml"/><Relationship Id="rId4" Type="http://schemas.openxmlformats.org/officeDocument/2006/relationships/slideLayout" Target="../slideLayouts/slideLayout10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13.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5" Type="http://schemas.openxmlformats.org/officeDocument/2006/relationships/slideLayout" Target="../slideLayouts/slideLayout110.xml"/><Relationship Id="rId10" Type="http://schemas.openxmlformats.org/officeDocument/2006/relationships/theme" Target="../theme/theme14.xml"/><Relationship Id="rId4" Type="http://schemas.openxmlformats.org/officeDocument/2006/relationships/slideLayout" Target="../slideLayouts/slideLayout109.xml"/><Relationship Id="rId9" Type="http://schemas.openxmlformats.org/officeDocument/2006/relationships/slideLayout" Target="../slideLayouts/slideLayout1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22.xml"/><Relationship Id="rId3" Type="http://schemas.openxmlformats.org/officeDocument/2006/relationships/slideLayout" Target="../slideLayouts/slideLayout117.xml"/><Relationship Id="rId7" Type="http://schemas.openxmlformats.org/officeDocument/2006/relationships/slideLayout" Target="../slideLayouts/slideLayout121.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5" Type="http://schemas.openxmlformats.org/officeDocument/2006/relationships/slideLayout" Target="../slideLayouts/slideLayout119.xml"/><Relationship Id="rId10" Type="http://schemas.openxmlformats.org/officeDocument/2006/relationships/theme" Target="../theme/theme15.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theme" Target="../theme/theme16.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slideLayout" Target="../slideLayouts/slideLayout135.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s>
</file>

<file path=ppt/slideMasters/_rels/slideMaster17.xml.rels><?xml version="1.0" encoding="UTF-8" standalone="yes"?>
<Relationships xmlns="http://schemas.openxmlformats.org/package/2006/relationships"><Relationship Id="rId8" Type="http://schemas.openxmlformats.org/officeDocument/2006/relationships/theme" Target="../theme/theme17.xml"/><Relationship Id="rId3" Type="http://schemas.openxmlformats.org/officeDocument/2006/relationships/slideLayout" Target="../slideLayouts/slideLayout138.xml"/><Relationship Id="rId7" Type="http://schemas.openxmlformats.org/officeDocument/2006/relationships/slideLayout" Target="../slideLayouts/slideLayout142.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5" Type="http://schemas.openxmlformats.org/officeDocument/2006/relationships/slideLayout" Target="../slideLayouts/slideLayout140.xml"/><Relationship Id="rId4" Type="http://schemas.openxmlformats.org/officeDocument/2006/relationships/slideLayout" Target="../slideLayouts/slideLayout139.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50.xml"/><Relationship Id="rId3" Type="http://schemas.openxmlformats.org/officeDocument/2006/relationships/slideLayout" Target="../slideLayouts/slideLayout145.xml"/><Relationship Id="rId7" Type="http://schemas.openxmlformats.org/officeDocument/2006/relationships/slideLayout" Target="../slideLayouts/slideLayout149.xml"/><Relationship Id="rId2" Type="http://schemas.openxmlformats.org/officeDocument/2006/relationships/slideLayout" Target="../slideLayouts/slideLayout144.xml"/><Relationship Id="rId1" Type="http://schemas.openxmlformats.org/officeDocument/2006/relationships/slideLayout" Target="../slideLayouts/slideLayout143.xml"/><Relationship Id="rId6" Type="http://schemas.openxmlformats.org/officeDocument/2006/relationships/slideLayout" Target="../slideLayouts/slideLayout148.xml"/><Relationship Id="rId5" Type="http://schemas.openxmlformats.org/officeDocument/2006/relationships/slideLayout" Target="../slideLayouts/slideLayout147.xml"/><Relationship Id="rId10" Type="http://schemas.openxmlformats.org/officeDocument/2006/relationships/theme" Target="../theme/theme18.xml"/><Relationship Id="rId4" Type="http://schemas.openxmlformats.org/officeDocument/2006/relationships/slideLayout" Target="../slideLayouts/slideLayout146.xml"/><Relationship Id="rId9" Type="http://schemas.openxmlformats.org/officeDocument/2006/relationships/slideLayout" Target="../slideLayouts/slideLayout151.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59.xml"/><Relationship Id="rId3" Type="http://schemas.openxmlformats.org/officeDocument/2006/relationships/slideLayout" Target="../slideLayouts/slideLayout154.xml"/><Relationship Id="rId7" Type="http://schemas.openxmlformats.org/officeDocument/2006/relationships/slideLayout" Target="../slideLayouts/slideLayout158.xml"/><Relationship Id="rId2" Type="http://schemas.openxmlformats.org/officeDocument/2006/relationships/slideLayout" Target="../slideLayouts/slideLayout153.xml"/><Relationship Id="rId1" Type="http://schemas.openxmlformats.org/officeDocument/2006/relationships/slideLayout" Target="../slideLayouts/slideLayout152.xml"/><Relationship Id="rId6" Type="http://schemas.openxmlformats.org/officeDocument/2006/relationships/slideLayout" Target="../slideLayouts/slideLayout157.xml"/><Relationship Id="rId5" Type="http://schemas.openxmlformats.org/officeDocument/2006/relationships/slideLayout" Target="../slideLayouts/slideLayout156.xml"/><Relationship Id="rId10" Type="http://schemas.openxmlformats.org/officeDocument/2006/relationships/theme" Target="../theme/theme19.xml"/><Relationship Id="rId4" Type="http://schemas.openxmlformats.org/officeDocument/2006/relationships/slideLayout" Target="../slideLayouts/slideLayout155.xml"/><Relationship Id="rId9" Type="http://schemas.openxmlformats.org/officeDocument/2006/relationships/slideLayout" Target="../slideLayouts/slideLayout16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10"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168.xml"/><Relationship Id="rId3" Type="http://schemas.openxmlformats.org/officeDocument/2006/relationships/slideLayout" Target="../slideLayouts/slideLayout163.xml"/><Relationship Id="rId7" Type="http://schemas.openxmlformats.org/officeDocument/2006/relationships/slideLayout" Target="../slideLayouts/slideLayout167.xml"/><Relationship Id="rId2" Type="http://schemas.openxmlformats.org/officeDocument/2006/relationships/slideLayout" Target="../slideLayouts/slideLayout162.xml"/><Relationship Id="rId1" Type="http://schemas.openxmlformats.org/officeDocument/2006/relationships/slideLayout" Target="../slideLayouts/slideLayout161.xml"/><Relationship Id="rId6" Type="http://schemas.openxmlformats.org/officeDocument/2006/relationships/slideLayout" Target="../slideLayouts/slideLayout166.xml"/><Relationship Id="rId5" Type="http://schemas.openxmlformats.org/officeDocument/2006/relationships/slideLayout" Target="../slideLayouts/slideLayout165.xml"/><Relationship Id="rId10" Type="http://schemas.openxmlformats.org/officeDocument/2006/relationships/theme" Target="../theme/theme20.xml"/><Relationship Id="rId4" Type="http://schemas.openxmlformats.org/officeDocument/2006/relationships/slideLayout" Target="../slideLayouts/slideLayout164.xml"/><Relationship Id="rId9" Type="http://schemas.openxmlformats.org/officeDocument/2006/relationships/slideLayout" Target="../slideLayouts/slideLayout16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7"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5.xml"/><Relationship Id="rId7" Type="http://schemas.openxmlformats.org/officeDocument/2006/relationships/theme" Target="../theme/theme6.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51.xml"/><Relationship Id="rId7" Type="http://schemas.openxmlformats.org/officeDocument/2006/relationships/slideLayout" Target="../slideLayouts/slideLayout5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8.xml"/><Relationship Id="rId7" Type="http://schemas.openxmlformats.org/officeDocument/2006/relationships/theme" Target="../theme/theme8.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5" Type="http://schemas.openxmlformats.org/officeDocument/2006/relationships/slideLayout" Target="../slideLayouts/slideLayout66.xml"/><Relationship Id="rId10" Type="http://schemas.openxmlformats.org/officeDocument/2006/relationships/theme" Target="../theme/theme9.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cs typeface="Arial" pitchFamily="34" charset="0"/>
              </a:defRPr>
            </a:lvl1pPr>
          </a:lstStyle>
          <a:p>
            <a:pPr>
              <a:defRPr/>
            </a:pPr>
            <a:fld id="{3289CBB9-5E5E-4A1B-A446-1976042D2260}" type="datetimeFigureOut">
              <a:rPr lang="en-GB"/>
              <a:pPr>
                <a:defRPr/>
              </a:pPr>
              <a:t>20/11/2019</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cs typeface="Arial" pitchFamily="34" charset="0"/>
              </a:defRPr>
            </a:lvl1pPr>
          </a:lstStyle>
          <a:p>
            <a:pPr>
              <a:defRPr/>
            </a:pPr>
            <a:fld id="{1CF77A93-2D93-4B84-A05A-0713965232AC}"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5440" r:id="rId1"/>
    <p:sldLayoutId id="2147485441" r:id="rId2"/>
    <p:sldLayoutId id="2147485442" r:id="rId3"/>
    <p:sldLayoutId id="2147485443" r:id="rId4"/>
    <p:sldLayoutId id="2147485444" r:id="rId5"/>
    <p:sldLayoutId id="2147485445" r:id="rId6"/>
    <p:sldLayoutId id="2147485446" r:id="rId7"/>
    <p:sldLayoutId id="2147485447" r:id="rId8"/>
    <p:sldLayoutId id="2147485448" r:id="rId9"/>
    <p:sldLayoutId id="2147485449" r:id="rId10"/>
    <p:sldLayoutId id="2147485450" r:id="rId11"/>
    <p:sldLayoutId id="2147485480" r:id="rId12"/>
  </p:sldLayoutIdLst>
  <p:transition spd="slow">
    <p:fade/>
  </p:transition>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extLst>
      <p:ext uri="{BB962C8B-B14F-4D97-AF65-F5344CB8AC3E}">
        <p14:creationId xmlns:p14="http://schemas.microsoft.com/office/powerpoint/2010/main" val="2979288841"/>
      </p:ext>
    </p:extLst>
  </p:cSld>
  <p:clrMap bg1="lt1" tx1="dk1" bg2="lt2" tx2="dk2" accent1="accent1" accent2="accent2" accent3="accent3" accent4="accent4" accent5="accent5" accent6="accent6" hlink="hlink" folHlink="folHlink"/>
  <p:sldLayoutIdLst>
    <p:sldLayoutId id="2147485528" r:id="rId1"/>
    <p:sldLayoutId id="2147485529" r:id="rId2"/>
    <p:sldLayoutId id="2147485530" r:id="rId3"/>
    <p:sldLayoutId id="2147485531" r:id="rId4"/>
    <p:sldLayoutId id="2147485532" r:id="rId5"/>
    <p:sldLayoutId id="2147485533" r:id="rId6"/>
    <p:sldLayoutId id="2147485534" r:id="rId7"/>
    <p:sldLayoutId id="2147485535" r:id="rId8"/>
    <p:sldLayoutId id="2147485536" r:id="rId9"/>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extLst>
      <p:ext uri="{BB962C8B-B14F-4D97-AF65-F5344CB8AC3E}">
        <p14:creationId xmlns:p14="http://schemas.microsoft.com/office/powerpoint/2010/main" val="1921416725"/>
      </p:ext>
    </p:extLst>
  </p:cSld>
  <p:clrMap bg1="lt1" tx1="dk1" bg2="lt2" tx2="dk2" accent1="accent1" accent2="accent2" accent3="accent3" accent4="accent4" accent5="accent5" accent6="accent6" hlink="hlink" folHlink="folHlink"/>
  <p:sldLayoutIdLst>
    <p:sldLayoutId id="2147485538" r:id="rId1"/>
    <p:sldLayoutId id="2147485539" r:id="rId2"/>
    <p:sldLayoutId id="2147485540" r:id="rId3"/>
    <p:sldLayoutId id="2147485541" r:id="rId4"/>
    <p:sldLayoutId id="2147485542" r:id="rId5"/>
    <p:sldLayoutId id="2147485543" r:id="rId6"/>
    <p:sldLayoutId id="2147485544" r:id="rId7"/>
    <p:sldLayoutId id="2147485571"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extLst>
      <p:ext uri="{BB962C8B-B14F-4D97-AF65-F5344CB8AC3E}">
        <p14:creationId xmlns:p14="http://schemas.microsoft.com/office/powerpoint/2010/main" val="180590172"/>
      </p:ext>
    </p:extLst>
  </p:cSld>
  <p:clrMap bg1="lt1" tx1="dk1" bg2="lt2" tx2="dk2" accent1="accent1" accent2="accent2" accent3="accent3" accent4="accent4" accent5="accent5" accent6="accent6" hlink="hlink" folHlink="folHlink"/>
  <p:sldLayoutIdLst>
    <p:sldLayoutId id="2147485551" r:id="rId1"/>
    <p:sldLayoutId id="2147485552" r:id="rId2"/>
    <p:sldLayoutId id="2147485553" r:id="rId3"/>
    <p:sldLayoutId id="2147485554" r:id="rId4"/>
    <p:sldLayoutId id="2147485555" r:id="rId5"/>
    <p:sldLayoutId id="2147485556" r:id="rId6"/>
    <p:sldLayoutId id="2147485557" r:id="rId7"/>
    <p:sldLayoutId id="2147485558" r:id="rId8"/>
    <p:sldLayoutId id="2147485559" r:id="rId9"/>
    <p:sldLayoutId id="2147485560" r:id="rId10"/>
    <p:sldLayoutId id="2147485561"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extLst>
      <p:ext uri="{BB962C8B-B14F-4D97-AF65-F5344CB8AC3E}">
        <p14:creationId xmlns:p14="http://schemas.microsoft.com/office/powerpoint/2010/main" val="3795133584"/>
      </p:ext>
    </p:extLst>
  </p:cSld>
  <p:clrMap bg1="lt1" tx1="dk1" bg2="lt2" tx2="dk2" accent1="accent1" accent2="accent2" accent3="accent3" accent4="accent4" accent5="accent5" accent6="accent6" hlink="hlink" folHlink="folHlink"/>
  <p:sldLayoutIdLst>
    <p:sldLayoutId id="2147485563" r:id="rId1"/>
    <p:sldLayoutId id="2147485564" r:id="rId2"/>
    <p:sldLayoutId id="2147485565" r:id="rId3"/>
    <p:sldLayoutId id="2147485566" r:id="rId4"/>
    <p:sldLayoutId id="2147485567" r:id="rId5"/>
    <p:sldLayoutId id="2147485568" r:id="rId6"/>
    <p:sldLayoutId id="2147485569"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520856711"/>
      </p:ext>
    </p:extLst>
  </p:cSld>
  <p:clrMap bg1="lt1" tx1="dk1" bg2="lt2" tx2="dk2" accent1="accent1" accent2="accent2" accent3="accent3" accent4="accent4" accent5="accent5" accent6="accent6" hlink="hlink" folHlink="folHlink"/>
  <p:sldLayoutIdLst>
    <p:sldLayoutId id="2147485574" r:id="rId1"/>
    <p:sldLayoutId id="2147485575" r:id="rId2"/>
    <p:sldLayoutId id="2147485576" r:id="rId3"/>
    <p:sldLayoutId id="2147485577" r:id="rId4"/>
    <p:sldLayoutId id="2147485578" r:id="rId5"/>
    <p:sldLayoutId id="2147485579" r:id="rId6"/>
    <p:sldLayoutId id="2147485580" r:id="rId7"/>
    <p:sldLayoutId id="2147485581" r:id="rId8"/>
    <p:sldLayoutId id="2147485582" r:id="rId9"/>
  </p:sldLayoutIdLst>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solidFill>
                <a:prstClr val="white"/>
              </a:solidFill>
            </a:endParaRPr>
          </a:p>
        </p:txBody>
      </p:sp>
    </p:spTree>
    <p:extLst>
      <p:ext uri="{BB962C8B-B14F-4D97-AF65-F5344CB8AC3E}">
        <p14:creationId xmlns:p14="http://schemas.microsoft.com/office/powerpoint/2010/main" val="1832406349"/>
      </p:ext>
    </p:extLst>
  </p:cSld>
  <p:clrMap bg1="lt1" tx1="dk1" bg2="lt2" tx2="dk2" accent1="accent1" accent2="accent2" accent3="accent3" accent4="accent4" accent5="accent5" accent6="accent6" hlink="hlink" folHlink="folHlink"/>
  <p:sldLayoutIdLst>
    <p:sldLayoutId id="2147485584" r:id="rId1"/>
    <p:sldLayoutId id="2147485585" r:id="rId2"/>
    <p:sldLayoutId id="2147485586" r:id="rId3"/>
    <p:sldLayoutId id="2147485587" r:id="rId4"/>
    <p:sldLayoutId id="2147485588" r:id="rId5"/>
    <p:sldLayoutId id="2147485589" r:id="rId6"/>
    <p:sldLayoutId id="2147485590" r:id="rId7"/>
    <p:sldLayoutId id="2147485591" r:id="rId8"/>
    <p:sldLayoutId id="2147485592" r:id="rId9"/>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279065333"/>
      </p:ext>
    </p:extLst>
  </p:cSld>
  <p:clrMap bg1="lt1" tx1="dk1" bg2="lt2" tx2="dk2" accent1="accent1" accent2="accent2" accent3="accent3" accent4="accent4" accent5="accent5" accent6="accent6" hlink="hlink" folHlink="folHlink"/>
  <p:sldLayoutIdLst>
    <p:sldLayoutId id="2147485594" r:id="rId1"/>
    <p:sldLayoutId id="2147485595" r:id="rId2"/>
    <p:sldLayoutId id="2147485596" r:id="rId3"/>
    <p:sldLayoutId id="2147485597" r:id="rId4"/>
    <p:sldLayoutId id="2147485598" r:id="rId5"/>
    <p:sldLayoutId id="2147485599" r:id="rId6"/>
    <p:sldLayoutId id="2147485600" r:id="rId7"/>
    <p:sldLayoutId id="2147485601" r:id="rId8"/>
    <p:sldLayoutId id="2147485602" r:id="rId9"/>
    <p:sldLayoutId id="2147485603" r:id="rId10"/>
    <p:sldLayoutId id="2147485604" r:id="rId11"/>
    <p:sldLayoutId id="2147485668" r:id="rId12"/>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3465036521"/>
      </p:ext>
    </p:extLst>
  </p:cSld>
  <p:clrMap bg1="lt1" tx1="dk1" bg2="lt2" tx2="dk2" accent1="accent1" accent2="accent2" accent3="accent3" accent4="accent4" accent5="accent5" accent6="accent6" hlink="hlink" folHlink="folHlink"/>
  <p:sldLayoutIdLst>
    <p:sldLayoutId id="2147485631" r:id="rId1"/>
    <p:sldLayoutId id="2147485632" r:id="rId2"/>
    <p:sldLayoutId id="2147485633" r:id="rId3"/>
    <p:sldLayoutId id="2147485634" r:id="rId4"/>
    <p:sldLayoutId id="2147485635" r:id="rId5"/>
    <p:sldLayoutId id="2147485636" r:id="rId6"/>
    <p:sldLayoutId id="2147485637"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extLst>
      <p:ext uri="{BB962C8B-B14F-4D97-AF65-F5344CB8AC3E}">
        <p14:creationId xmlns:p14="http://schemas.microsoft.com/office/powerpoint/2010/main" val="535230552"/>
      </p:ext>
    </p:extLst>
  </p:cSld>
  <p:clrMap bg1="lt1" tx1="dk1" bg2="lt2" tx2="dk2" accent1="accent1" accent2="accent2" accent3="accent3" accent4="accent4" accent5="accent5" accent6="accent6" hlink="hlink" folHlink="folHlink"/>
  <p:sldLayoutIdLst>
    <p:sldLayoutId id="2147485639" r:id="rId1"/>
    <p:sldLayoutId id="2147485640" r:id="rId2"/>
    <p:sldLayoutId id="2147485641" r:id="rId3"/>
    <p:sldLayoutId id="2147485642" r:id="rId4"/>
    <p:sldLayoutId id="2147485643" r:id="rId5"/>
    <p:sldLayoutId id="2147485644" r:id="rId6"/>
    <p:sldLayoutId id="2147485645" r:id="rId7"/>
    <p:sldLayoutId id="2147485646" r:id="rId8"/>
    <p:sldLayoutId id="2147485647" r:id="rId9"/>
  </p:sldLayoutIdLst>
  <p:txStyles>
    <p:titleStyle>
      <a:lvl1pPr algn="ctr" rtl="0" eaLnBrk="0" fontAlgn="base" hangingPunct="0">
        <a:spcBef>
          <a:spcPct val="0"/>
        </a:spcBef>
        <a:spcAft>
          <a:spcPct val="0"/>
        </a:spcAft>
        <a:defRPr sz="33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3300">
          <a:solidFill>
            <a:schemeClr val="tx1"/>
          </a:solidFill>
          <a:latin typeface="Calibri" pitchFamily="34" charset="0"/>
          <a:ea typeface="MS PGothic" pitchFamily="34" charset="-128"/>
          <a:cs typeface="MS PGothic" charset="0"/>
        </a:defRPr>
      </a:lvl5pPr>
      <a:lvl6pPr marL="342900" algn="ctr" rtl="0" eaLnBrk="1" fontAlgn="base" hangingPunct="1">
        <a:spcBef>
          <a:spcPct val="0"/>
        </a:spcBef>
        <a:spcAft>
          <a:spcPct val="0"/>
        </a:spcAft>
        <a:defRPr sz="3300">
          <a:solidFill>
            <a:schemeClr val="tx1"/>
          </a:solidFill>
          <a:latin typeface="Calibri" pitchFamily="34" charset="0"/>
        </a:defRPr>
      </a:lvl6pPr>
      <a:lvl7pPr marL="685800" algn="ctr" rtl="0" eaLnBrk="1" fontAlgn="base" hangingPunct="1">
        <a:spcBef>
          <a:spcPct val="0"/>
        </a:spcBef>
        <a:spcAft>
          <a:spcPct val="0"/>
        </a:spcAft>
        <a:defRPr sz="3300">
          <a:solidFill>
            <a:schemeClr val="tx1"/>
          </a:solidFill>
          <a:latin typeface="Calibri" pitchFamily="34" charset="0"/>
        </a:defRPr>
      </a:lvl7pPr>
      <a:lvl8pPr marL="1028700" algn="ctr" rtl="0" eaLnBrk="1" fontAlgn="base" hangingPunct="1">
        <a:spcBef>
          <a:spcPct val="0"/>
        </a:spcBef>
        <a:spcAft>
          <a:spcPct val="0"/>
        </a:spcAft>
        <a:defRPr sz="3300">
          <a:solidFill>
            <a:schemeClr val="tx1"/>
          </a:solidFill>
          <a:latin typeface="Calibri" pitchFamily="34" charset="0"/>
        </a:defRPr>
      </a:lvl8pPr>
      <a:lvl9pPr marL="1371600" algn="ctr" rtl="0" eaLnBrk="1" fontAlgn="base" hangingPunct="1">
        <a:spcBef>
          <a:spcPct val="0"/>
        </a:spcBef>
        <a:spcAft>
          <a:spcPct val="0"/>
        </a:spcAft>
        <a:defRPr sz="3300">
          <a:solidFill>
            <a:schemeClr val="tx1"/>
          </a:solidFill>
          <a:latin typeface="Calibri" pitchFamily="34" charset="0"/>
        </a:defRPr>
      </a:lvl9pPr>
    </p:titleStyle>
    <p:bodyStyle>
      <a:lvl1pPr marL="257175" indent="-257175"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1pPr>
      <a:lvl2pPr marL="557213" indent="-214313" algn="l" rtl="0" eaLnBrk="0" fontAlgn="base" hangingPunct="0">
        <a:spcBef>
          <a:spcPct val="20000"/>
        </a:spcBef>
        <a:spcAft>
          <a:spcPct val="0"/>
        </a:spcAft>
        <a:buFont typeface="Arial" charset="0"/>
        <a:buChar char="–"/>
        <a:defRPr sz="2100" kern="1200">
          <a:solidFill>
            <a:schemeClr val="tx1"/>
          </a:solidFill>
          <a:latin typeface="+mn-lt"/>
          <a:ea typeface="MS PGothic" pitchFamily="34" charset="-128"/>
          <a:cs typeface="MS PGothic" charset="0"/>
        </a:defRPr>
      </a:lvl2pPr>
      <a:lvl3pPr marL="857250" indent="-171450" algn="l" rtl="0" eaLnBrk="0" fontAlgn="base" hangingPunct="0">
        <a:spcBef>
          <a:spcPct val="20000"/>
        </a:spcBef>
        <a:spcAft>
          <a:spcPct val="0"/>
        </a:spcAft>
        <a:buFont typeface="Arial" charset="0"/>
        <a:buChar char="•"/>
        <a:defRPr sz="1800" kern="1200">
          <a:solidFill>
            <a:schemeClr val="tx1"/>
          </a:solidFill>
          <a:latin typeface="+mn-lt"/>
          <a:ea typeface="MS PGothic" pitchFamily="34" charset="-128"/>
          <a:cs typeface="MS PGothic" charset="0"/>
        </a:defRPr>
      </a:lvl3pPr>
      <a:lvl4pPr marL="1200150" indent="-171450" algn="l" rtl="0" eaLnBrk="0" fontAlgn="base" hangingPunct="0">
        <a:spcBef>
          <a:spcPct val="20000"/>
        </a:spcBef>
        <a:spcAft>
          <a:spcPct val="0"/>
        </a:spcAft>
        <a:buFont typeface="Arial" charset="0"/>
        <a:buChar char="–"/>
        <a:defRPr sz="1500" kern="1200">
          <a:solidFill>
            <a:schemeClr val="tx1"/>
          </a:solidFill>
          <a:latin typeface="+mn-lt"/>
          <a:ea typeface="MS PGothic" pitchFamily="34" charset="-128"/>
          <a:cs typeface="MS PGothic" charset="0"/>
        </a:defRPr>
      </a:lvl4pPr>
      <a:lvl5pPr marL="1543050" indent="-171450" algn="l" rtl="0" eaLnBrk="0" fontAlgn="base" hangingPunct="0">
        <a:spcBef>
          <a:spcPct val="20000"/>
        </a:spcBef>
        <a:spcAft>
          <a:spcPct val="0"/>
        </a:spcAft>
        <a:buFont typeface="Arial" charset="0"/>
        <a:buChar char="»"/>
        <a:defRPr sz="1500" kern="1200">
          <a:solidFill>
            <a:schemeClr val="tx1"/>
          </a:solidFill>
          <a:latin typeface="+mn-lt"/>
          <a:ea typeface="MS PGothic" pitchFamily="34" charset="-128"/>
          <a:cs typeface="MS PGothic"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326593843"/>
      </p:ext>
    </p:extLst>
  </p:cSld>
  <p:clrMap bg1="lt1" tx1="dk1" bg2="lt2" tx2="dk2" accent1="accent1" accent2="accent2" accent3="accent3" accent4="accent4" accent5="accent5" accent6="accent6" hlink="hlink" folHlink="folHlink"/>
  <p:sldLayoutIdLst>
    <p:sldLayoutId id="2147485649" r:id="rId1"/>
    <p:sldLayoutId id="2147485650" r:id="rId2"/>
    <p:sldLayoutId id="2147485651" r:id="rId3"/>
    <p:sldLayoutId id="2147485652" r:id="rId4"/>
    <p:sldLayoutId id="2147485653" r:id="rId5"/>
    <p:sldLayoutId id="2147485654" r:id="rId6"/>
    <p:sldLayoutId id="2147485655" r:id="rId7"/>
    <p:sldLayoutId id="2147485656" r:id="rId8"/>
    <p:sldLayoutId id="2147485657" r:id="rId9"/>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5451" r:id="rId1"/>
    <p:sldLayoutId id="2147485452" r:id="rId2"/>
    <p:sldLayoutId id="2147485453" r:id="rId3"/>
    <p:sldLayoutId id="2147485454" r:id="rId4"/>
    <p:sldLayoutId id="2147485455" r:id="rId5"/>
    <p:sldLayoutId id="2147485456" r:id="rId6"/>
    <p:sldLayoutId id="2147485479" r:id="rId7"/>
    <p:sldLayoutId id="2147485481" r:id="rId8"/>
    <p:sldLayoutId id="2147485570" r:id="rId9"/>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2085202853"/>
      </p:ext>
    </p:extLst>
  </p:cSld>
  <p:clrMap bg1="lt1" tx1="dk1" bg2="lt2" tx2="dk2" accent1="accent1" accent2="accent2" accent3="accent3" accent4="accent4" accent5="accent5" accent6="accent6" hlink="hlink" folHlink="folHlink"/>
  <p:sldLayoutIdLst>
    <p:sldLayoutId id="2147485659" r:id="rId1"/>
    <p:sldLayoutId id="2147485660" r:id="rId2"/>
    <p:sldLayoutId id="2147485661" r:id="rId3"/>
    <p:sldLayoutId id="2147485662" r:id="rId4"/>
    <p:sldLayoutId id="2147485663" r:id="rId5"/>
    <p:sldLayoutId id="2147485664" r:id="rId6"/>
    <p:sldLayoutId id="2147485665" r:id="rId7"/>
    <p:sldLayoutId id="2147485666" r:id="rId8"/>
    <p:sldLayoutId id="2147485667" r:id="rId9"/>
  </p:sldLayoutIdLst>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5460" r:id="rId1"/>
    <p:sldLayoutId id="2147485461" r:id="rId2"/>
    <p:sldLayoutId id="2147485462" r:id="rId3"/>
    <p:sldLayoutId id="2147485463" r:id="rId4"/>
    <p:sldLayoutId id="2147485464" r:id="rId5"/>
    <p:sldLayoutId id="2147485465" r:id="rId6"/>
    <p:sldLayoutId id="2147485466" r:id="rId7"/>
    <p:sldLayoutId id="2147485467" r:id="rId8"/>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5468" r:id="rId1"/>
    <p:sldLayoutId id="2147485469" r:id="rId2"/>
    <p:sldLayoutId id="2147485470" r:id="rId3"/>
    <p:sldLayoutId id="2147485471" r:id="rId4"/>
    <p:sldLayoutId id="2147485472" r:id="rId5"/>
    <p:sldLayoutId id="2147485473" r:id="rId6"/>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Tree>
    <p:extLst>
      <p:ext uri="{BB962C8B-B14F-4D97-AF65-F5344CB8AC3E}">
        <p14:creationId xmlns:p14="http://schemas.microsoft.com/office/powerpoint/2010/main" val="2833292661"/>
      </p:ext>
    </p:extLst>
  </p:cSld>
  <p:clrMap bg1="lt1" tx1="dk1" bg2="lt2" tx2="dk2" accent1="accent1" accent2="accent2" accent3="accent3" accent4="accent4" accent5="accent5" accent6="accent6" hlink="hlink" folHlink="folHlink"/>
  <p:sldLayoutIdLst>
    <p:sldLayoutId id="2147485483" r:id="rId1"/>
    <p:sldLayoutId id="2147485484" r:id="rId2"/>
    <p:sldLayoutId id="2147485485" r:id="rId3"/>
    <p:sldLayoutId id="2147485486" r:id="rId4"/>
    <p:sldLayoutId id="2147485487" r:id="rId5"/>
    <p:sldLayoutId id="2147485488" r:id="rId6"/>
    <p:sldLayoutId id="2147485489"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extLst>
      <p:ext uri="{BB962C8B-B14F-4D97-AF65-F5344CB8AC3E}">
        <p14:creationId xmlns:p14="http://schemas.microsoft.com/office/powerpoint/2010/main" val="4190878513"/>
      </p:ext>
    </p:extLst>
  </p:cSld>
  <p:clrMap bg1="lt1" tx1="dk1" bg2="lt2" tx2="dk2" accent1="accent1" accent2="accent2" accent3="accent3" accent4="accent4" accent5="accent5" accent6="accent6" hlink="hlink" folHlink="folHlink"/>
  <p:sldLayoutIdLst>
    <p:sldLayoutId id="2147485491" r:id="rId1"/>
    <p:sldLayoutId id="2147485492" r:id="rId2"/>
    <p:sldLayoutId id="2147485493" r:id="rId3"/>
    <p:sldLayoutId id="2147485494" r:id="rId4"/>
    <p:sldLayoutId id="2147485495" r:id="rId5"/>
    <p:sldLayoutId id="2147485496" r:id="rId6"/>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extLst>
      <p:ext uri="{BB962C8B-B14F-4D97-AF65-F5344CB8AC3E}">
        <p14:creationId xmlns:p14="http://schemas.microsoft.com/office/powerpoint/2010/main" val="1631633484"/>
      </p:ext>
    </p:extLst>
  </p:cSld>
  <p:clrMap bg1="lt1" tx1="dk1" bg2="lt2" tx2="dk2" accent1="accent1" accent2="accent2" accent3="accent3" accent4="accent4" accent5="accent5" accent6="accent6" hlink="hlink" folHlink="folHlink"/>
  <p:sldLayoutIdLst>
    <p:sldLayoutId id="2147485499" r:id="rId1"/>
    <p:sldLayoutId id="2147485500" r:id="rId2"/>
    <p:sldLayoutId id="2147485501" r:id="rId3"/>
    <p:sldLayoutId id="2147485502" r:id="rId4"/>
    <p:sldLayoutId id="2147485503" r:id="rId5"/>
    <p:sldLayoutId id="2147485504" r:id="rId6"/>
    <p:sldLayoutId id="2147485507"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extLst>
      <p:ext uri="{BB962C8B-B14F-4D97-AF65-F5344CB8AC3E}">
        <p14:creationId xmlns:p14="http://schemas.microsoft.com/office/powerpoint/2010/main" val="2050173992"/>
      </p:ext>
    </p:extLst>
  </p:cSld>
  <p:clrMap bg1="lt1" tx1="dk1" bg2="lt2" tx2="dk2" accent1="accent1" accent2="accent2" accent3="accent3" accent4="accent4" accent5="accent5" accent6="accent6" hlink="hlink" folHlink="folHlink"/>
  <p:sldLayoutIdLst>
    <p:sldLayoutId id="2147485511" r:id="rId1"/>
    <p:sldLayoutId id="2147485512" r:id="rId2"/>
    <p:sldLayoutId id="2147485513" r:id="rId3"/>
    <p:sldLayoutId id="2147485514" r:id="rId4"/>
    <p:sldLayoutId id="2147485515" r:id="rId5"/>
    <p:sldLayoutId id="2147485516" r:id="rId6"/>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solidFill>
                <a:prstClr val="white"/>
              </a:solidFill>
            </a:endParaRPr>
          </a:p>
        </p:txBody>
      </p:sp>
    </p:spTree>
    <p:extLst>
      <p:ext uri="{BB962C8B-B14F-4D97-AF65-F5344CB8AC3E}">
        <p14:creationId xmlns:p14="http://schemas.microsoft.com/office/powerpoint/2010/main" val="3668733339"/>
      </p:ext>
    </p:extLst>
  </p:cSld>
  <p:clrMap bg1="lt1" tx1="dk1" bg2="lt2" tx2="dk2" accent1="accent1" accent2="accent2" accent3="accent3" accent4="accent4" accent5="accent5" accent6="accent6" hlink="hlink" folHlink="folHlink"/>
  <p:sldLayoutIdLst>
    <p:sldLayoutId id="2147485518" r:id="rId1"/>
    <p:sldLayoutId id="2147485519" r:id="rId2"/>
    <p:sldLayoutId id="2147485520" r:id="rId3"/>
    <p:sldLayoutId id="2147485521" r:id="rId4"/>
    <p:sldLayoutId id="2147485522" r:id="rId5"/>
    <p:sldLayoutId id="2147485523" r:id="rId6"/>
    <p:sldLayoutId id="2147485524" r:id="rId7"/>
    <p:sldLayoutId id="2147485525" r:id="rId8"/>
    <p:sldLayoutId id="2147485526" r:id="rId9"/>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0.xml"/><Relationship Id="rId1" Type="http://schemas.openxmlformats.org/officeDocument/2006/relationships/slideLayout" Target="../slideLayouts/slideLayout14.xml"/><Relationship Id="rId5" Type="http://schemas.openxmlformats.org/officeDocument/2006/relationships/chart" Target="../charts/chart10.xml"/><Relationship Id="rId4" Type="http://schemas.openxmlformats.org/officeDocument/2006/relationships/chart" Target="../charts/chart9.xml"/></Relationships>
</file>

<file path=ppt/slides/_rels/slide12.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jpe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1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61.jpeg"/></Relationships>
</file>

<file path=ppt/slides/_rels/slide1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64.jpg"/></Relationships>
</file>

<file path=ppt/slides/_rels/slide18.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chart" Target="../charts/chart12.xml"/></Relationships>
</file>

<file path=ppt/slides/_rels/slide19.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image" Target="../media/image72.png"/><Relationship Id="rId1" Type="http://schemas.openxmlformats.org/officeDocument/2006/relationships/slideLayout" Target="../slideLayouts/slideLayout125.xml"/></Relationships>
</file>

<file path=ppt/slides/_rels/slide23.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20.xml"/><Relationship Id="rId1" Type="http://schemas.openxmlformats.org/officeDocument/2006/relationships/slideLayout" Target="../slideLayouts/slideLayout125.xml"/></Relationships>
</file>

<file path=ppt/slides/_rels/slide25.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125.xml"/></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125.xml"/></Relationships>
</file>

<file path=ppt/slides/_rels/slide28.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125.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0.png"/><Relationship Id="rId1" Type="http://schemas.openxmlformats.org/officeDocument/2006/relationships/slideLayout" Target="../slideLayouts/slideLayout135.xml"/><Relationship Id="rId6" Type="http://schemas.microsoft.com/office/2007/relationships/hdphoto" Target="../media/hdphoto2.wdp"/><Relationship Id="rId5" Type="http://schemas.openxmlformats.org/officeDocument/2006/relationships/image" Target="../media/image82.png"/><Relationship Id="rId4" Type="http://schemas.openxmlformats.org/officeDocument/2006/relationships/image" Target="../media/image81.jpe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07.xml"/></Relationships>
</file>

<file path=ppt/slides/_rels/slide30.xml.rels><?xml version="1.0" encoding="UTF-8" standalone="yes"?>
<Relationships xmlns="http://schemas.openxmlformats.org/package/2006/relationships"><Relationship Id="rId8" Type="http://schemas.openxmlformats.org/officeDocument/2006/relationships/image" Target="../media/image89.jpeg"/><Relationship Id="rId3" Type="http://schemas.openxmlformats.org/officeDocument/2006/relationships/image" Target="../media/image84.jpeg"/><Relationship Id="rId7" Type="http://schemas.openxmlformats.org/officeDocument/2006/relationships/image" Target="../media/image88.jpeg"/><Relationship Id="rId2" Type="http://schemas.openxmlformats.org/officeDocument/2006/relationships/image" Target="../media/image83.jpeg"/><Relationship Id="rId1" Type="http://schemas.openxmlformats.org/officeDocument/2006/relationships/slideLayout" Target="../slideLayouts/slideLayout128.xml"/><Relationship Id="rId6" Type="http://schemas.openxmlformats.org/officeDocument/2006/relationships/image" Target="../media/image87.jpeg"/><Relationship Id="rId5" Type="http://schemas.openxmlformats.org/officeDocument/2006/relationships/image" Target="../media/image86.png"/><Relationship Id="rId4" Type="http://schemas.openxmlformats.org/officeDocument/2006/relationships/image" Target="../media/image85.jpeg"/></Relationships>
</file>

<file path=ppt/slides/_rels/slide31.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22.xml"/><Relationship Id="rId1" Type="http://schemas.openxmlformats.org/officeDocument/2006/relationships/slideLayout" Target="../slideLayouts/slideLayout125.xml"/><Relationship Id="rId4" Type="http://schemas.openxmlformats.org/officeDocument/2006/relationships/image" Target="../media/image87.jpeg"/></Relationships>
</file>

<file path=ppt/slides/_rels/slide3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3.xml"/><Relationship Id="rId1" Type="http://schemas.openxmlformats.org/officeDocument/2006/relationships/slideLayout" Target="../slideLayouts/slideLayout125.xml"/></Relationships>
</file>

<file path=ppt/slides/_rels/slide3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4.xml"/><Relationship Id="rId1" Type="http://schemas.openxmlformats.org/officeDocument/2006/relationships/slideLayout" Target="../slideLayouts/slideLayout125.xml"/></Relationships>
</file>

<file path=ppt/slides/_rels/slide3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5.xml"/><Relationship Id="rId1" Type="http://schemas.openxmlformats.org/officeDocument/2006/relationships/slideLayout" Target="../slideLayouts/slideLayout12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6.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8" Type="http://schemas.openxmlformats.org/officeDocument/2006/relationships/image" Target="../media/image38.jpeg"/><Relationship Id="rId13" Type="http://schemas.openxmlformats.org/officeDocument/2006/relationships/image" Target="../media/image43.jpeg"/><Relationship Id="rId18" Type="http://schemas.openxmlformats.org/officeDocument/2006/relationships/image" Target="../media/image48.jpeg"/><Relationship Id="rId3" Type="http://schemas.openxmlformats.org/officeDocument/2006/relationships/image" Target="../media/image33.jpeg"/><Relationship Id="rId7" Type="http://schemas.openxmlformats.org/officeDocument/2006/relationships/image" Target="../media/image37.jpeg"/><Relationship Id="rId12" Type="http://schemas.openxmlformats.org/officeDocument/2006/relationships/image" Target="../media/image42.jpeg"/><Relationship Id="rId17" Type="http://schemas.openxmlformats.org/officeDocument/2006/relationships/image" Target="../media/image47.jpeg"/><Relationship Id="rId2" Type="http://schemas.openxmlformats.org/officeDocument/2006/relationships/notesSlide" Target="../notesSlides/notesSlide6.xml"/><Relationship Id="rId16" Type="http://schemas.openxmlformats.org/officeDocument/2006/relationships/image" Target="../media/image46.jpeg"/><Relationship Id="rId20" Type="http://schemas.openxmlformats.org/officeDocument/2006/relationships/image" Target="../media/image50.jpeg"/><Relationship Id="rId1" Type="http://schemas.openxmlformats.org/officeDocument/2006/relationships/slideLayout" Target="../slideLayouts/slideLayout107.xml"/><Relationship Id="rId6" Type="http://schemas.openxmlformats.org/officeDocument/2006/relationships/image" Target="../media/image36.jpeg"/><Relationship Id="rId11" Type="http://schemas.openxmlformats.org/officeDocument/2006/relationships/image" Target="../media/image41.jpeg"/><Relationship Id="rId5" Type="http://schemas.openxmlformats.org/officeDocument/2006/relationships/image" Target="../media/image35.jpeg"/><Relationship Id="rId15" Type="http://schemas.openxmlformats.org/officeDocument/2006/relationships/image" Target="../media/image45.jpeg"/><Relationship Id="rId10" Type="http://schemas.openxmlformats.org/officeDocument/2006/relationships/image" Target="../media/image40.jpeg"/><Relationship Id="rId19" Type="http://schemas.openxmlformats.org/officeDocument/2006/relationships/image" Target="../media/image49.jpeg"/><Relationship Id="rId4" Type="http://schemas.openxmlformats.org/officeDocument/2006/relationships/image" Target="../media/image34.jpeg"/><Relationship Id="rId9" Type="http://schemas.openxmlformats.org/officeDocument/2006/relationships/image" Target="../media/image39.jpeg"/><Relationship Id="rId14" Type="http://schemas.openxmlformats.org/officeDocument/2006/relationships/image" Target="../media/image44.jpeg"/></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2536332" y="3290394"/>
            <a:ext cx="4441531" cy="2937181"/>
          </a:xfrm>
          <a:prstGeom prst="rect">
            <a:avLst/>
          </a:prstGeom>
        </p:spPr>
      </p:pic>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662" y="3441116"/>
            <a:ext cx="2717690" cy="2786459"/>
          </a:xfrm>
          <a:prstGeom prst="rect">
            <a:avLst/>
          </a:prstGeom>
        </p:spPr>
      </p:pic>
      <p:pic>
        <p:nvPicPr>
          <p:cNvPr id="13" name="Picture 12"/>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6391809" y="3290394"/>
            <a:ext cx="1958120" cy="2937181"/>
          </a:xfrm>
          <a:prstGeom prst="rect">
            <a:avLst/>
          </a:prstGeom>
        </p:spPr>
      </p:pic>
      <p:pic>
        <p:nvPicPr>
          <p:cNvPr id="2" name="Picture 1"/>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313380" y="3479376"/>
            <a:ext cx="3892026" cy="2748199"/>
          </a:xfrm>
          <a:prstGeom prst="rect">
            <a:avLst/>
          </a:prstGeom>
        </p:spPr>
      </p:pic>
      <p:sp>
        <p:nvSpPr>
          <p:cNvPr id="4" name="Rectangle 3"/>
          <p:cNvSpPr/>
          <p:nvPr/>
        </p:nvSpPr>
        <p:spPr>
          <a:xfrm>
            <a:off x="0" y="-14102"/>
            <a:ext cx="12192000" cy="3500438"/>
          </a:xfrm>
          <a:prstGeom prst="rect">
            <a:avLst/>
          </a:prstGeom>
          <a:solidFill>
            <a:srgbClr val="50191B"/>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364" name="TextBox 9"/>
          <p:cNvSpPr txBox="1">
            <a:spLocks noChangeArrowheads="1"/>
          </p:cNvSpPr>
          <p:nvPr/>
        </p:nvSpPr>
        <p:spPr bwMode="auto">
          <a:xfrm>
            <a:off x="604576" y="182386"/>
            <a:ext cx="10982848" cy="3908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ts val="0"/>
              </a:spcBef>
              <a:spcAft>
                <a:spcPts val="0"/>
              </a:spcAft>
              <a:defRPr/>
            </a:pPr>
            <a:endParaRPr lang="en-US" sz="3200" b="1" dirty="0">
              <a:solidFill>
                <a:schemeClr val="bg1"/>
              </a:solidFill>
            </a:endParaRPr>
          </a:p>
          <a:p>
            <a:pPr algn="ctr" eaLnBrk="1" hangingPunct="1">
              <a:spcBef>
                <a:spcPts val="0"/>
              </a:spcBef>
              <a:spcAft>
                <a:spcPts val="0"/>
              </a:spcAft>
              <a:defRPr/>
            </a:pPr>
            <a:r>
              <a:rPr lang="en-US" sz="3200" b="1" dirty="0">
                <a:solidFill>
                  <a:schemeClr val="bg1"/>
                </a:solidFill>
              </a:rPr>
              <a:t>Livestock’s role in food security and resilience</a:t>
            </a:r>
            <a:endParaRPr lang="en-KE" sz="3200" b="1" dirty="0">
              <a:solidFill>
                <a:schemeClr val="bg1"/>
              </a:solidFill>
            </a:endParaRPr>
          </a:p>
          <a:p>
            <a:pPr algn="ctr" eaLnBrk="1" hangingPunct="1">
              <a:spcBef>
                <a:spcPts val="0"/>
              </a:spcBef>
              <a:spcAft>
                <a:spcPts val="0"/>
              </a:spcAft>
              <a:defRPr/>
            </a:pPr>
            <a:endParaRPr lang="en-GB" sz="3200" dirty="0">
              <a:solidFill>
                <a:schemeClr val="bg1"/>
              </a:solidFill>
              <a:latin typeface="+mj-lt"/>
            </a:endParaRPr>
          </a:p>
          <a:p>
            <a:pPr algn="ctr" eaLnBrk="1" hangingPunct="1">
              <a:spcBef>
                <a:spcPts val="0"/>
              </a:spcBef>
              <a:spcAft>
                <a:spcPts val="0"/>
              </a:spcAft>
              <a:defRPr/>
            </a:pPr>
            <a:r>
              <a:rPr lang="en-GB" sz="2800" i="1" dirty="0">
                <a:solidFill>
                  <a:schemeClr val="bg1"/>
                </a:solidFill>
                <a:latin typeface="+mj-lt"/>
              </a:rPr>
              <a:t>Iain Wright</a:t>
            </a:r>
          </a:p>
          <a:p>
            <a:pPr algn="ctr" eaLnBrk="1" hangingPunct="1">
              <a:spcBef>
                <a:spcPts val="0"/>
              </a:spcBef>
              <a:spcAft>
                <a:spcPts val="0"/>
              </a:spcAft>
              <a:defRPr/>
            </a:pPr>
            <a:r>
              <a:rPr lang="en-GB" sz="2800" i="1" dirty="0">
                <a:solidFill>
                  <a:schemeClr val="bg1"/>
                </a:solidFill>
                <a:latin typeface="+mj-lt"/>
              </a:rPr>
              <a:t>Deputy Director General, ILRI</a:t>
            </a:r>
          </a:p>
          <a:p>
            <a:pPr algn="ctr" eaLnBrk="1" hangingPunct="1">
              <a:spcBef>
                <a:spcPts val="0"/>
              </a:spcBef>
              <a:spcAft>
                <a:spcPts val="0"/>
              </a:spcAft>
              <a:defRPr/>
            </a:pPr>
            <a:endParaRPr lang="en-US" sz="2800" i="1" dirty="0">
              <a:solidFill>
                <a:schemeClr val="bg1"/>
              </a:solidFill>
              <a:latin typeface="+mj-lt"/>
            </a:endParaRPr>
          </a:p>
          <a:p>
            <a:pPr algn="ctr" eaLnBrk="1" hangingPunct="1">
              <a:spcBef>
                <a:spcPts val="0"/>
              </a:spcBef>
              <a:spcAft>
                <a:spcPts val="0"/>
              </a:spcAft>
              <a:defRPr/>
            </a:pPr>
            <a:r>
              <a:rPr lang="en-US" dirty="0">
                <a:solidFill>
                  <a:schemeClr val="bg1"/>
                </a:solidFill>
              </a:rPr>
              <a:t>USAID, </a:t>
            </a:r>
            <a:r>
              <a:rPr lang="en-US" dirty="0">
                <a:solidFill>
                  <a:schemeClr val="bg1"/>
                </a:solidFill>
                <a:latin typeface="+mj-lt"/>
              </a:rPr>
              <a:t>15 November 2019</a:t>
            </a:r>
            <a:endParaRPr lang="en-US" dirty="0">
              <a:solidFill>
                <a:schemeClr val="bg1"/>
              </a:solidFill>
              <a:latin typeface="Calibri" charset="0"/>
            </a:endParaRPr>
          </a:p>
          <a:p>
            <a:pPr algn="ctr" eaLnBrk="1" hangingPunct="1">
              <a:defRPr/>
            </a:pPr>
            <a:endParaRPr lang="en-US" sz="2000" i="1" dirty="0">
              <a:solidFill>
                <a:schemeClr val="bg1"/>
              </a:solidFill>
              <a:latin typeface="Calibri" charset="0"/>
            </a:endParaRPr>
          </a:p>
          <a:p>
            <a:pPr algn="ctr" eaLnBrk="1" hangingPunct="1">
              <a:defRPr/>
            </a:pPr>
            <a:endParaRPr lang="en-US" sz="2000" i="1" dirty="0">
              <a:solidFill>
                <a:schemeClr val="bg1"/>
              </a:solidFill>
              <a:latin typeface="Calibri" charset="0"/>
            </a:endParaRPr>
          </a:p>
        </p:txBody>
      </p:sp>
      <p:pic>
        <p:nvPicPr>
          <p:cNvPr id="26630" name="Picture 9" descr="P:\Logos\c\cgiar\cgiar_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3593" y="6236327"/>
            <a:ext cx="457200" cy="542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6631" name="Picture 18" descr="ILRI logo color [Converted].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375321" y="6266490"/>
            <a:ext cx="573088" cy="512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9E037-38B7-442B-B81D-38ACBDABCB6C}"/>
              </a:ext>
            </a:extLst>
          </p:cNvPr>
          <p:cNvSpPr>
            <a:spLocks noGrp="1"/>
          </p:cNvSpPr>
          <p:nvPr>
            <p:ph type="title"/>
          </p:nvPr>
        </p:nvSpPr>
        <p:spPr/>
        <p:txBody>
          <a:bodyPr/>
          <a:lstStyle/>
          <a:p>
            <a:r>
              <a:rPr lang="en-GB" dirty="0"/>
              <a:t>Nutritional divides among the world’s 7.5 billion people</a:t>
            </a:r>
          </a:p>
        </p:txBody>
      </p:sp>
      <p:pic>
        <p:nvPicPr>
          <p:cNvPr id="5" name="Content Placeholder 4" descr="A close up of a logo&#10;&#10;Description automatically generated">
            <a:extLst>
              <a:ext uri="{FF2B5EF4-FFF2-40B4-BE49-F238E27FC236}">
                <a16:creationId xmlns:a16="http://schemas.microsoft.com/office/drawing/2014/main" id="{088B724C-A4A7-4A83-9828-420251CD3782}"/>
              </a:ext>
            </a:extLst>
          </p:cNvPr>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1421130" y="1143000"/>
            <a:ext cx="9349740" cy="6103976"/>
          </a:xfrm>
        </p:spPr>
      </p:pic>
    </p:spTree>
    <p:extLst>
      <p:ext uri="{BB962C8B-B14F-4D97-AF65-F5344CB8AC3E}">
        <p14:creationId xmlns:p14="http://schemas.microsoft.com/office/powerpoint/2010/main" val="841560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6480"/>
            <a:ext cx="9144000" cy="1163391"/>
          </a:xfrm>
        </p:spPr>
        <p:txBody>
          <a:bodyPr/>
          <a:lstStyle/>
          <a:p>
            <a:r>
              <a:rPr lang="en-GB" sz="3200" dirty="0"/>
              <a:t>Diverse nutritional status demands diverse solutions</a:t>
            </a:r>
          </a:p>
        </p:txBody>
      </p:sp>
      <p:graphicFrame>
        <p:nvGraphicFramePr>
          <p:cNvPr id="7" name="Content Placeholder 6"/>
          <p:cNvGraphicFramePr>
            <a:graphicFrameLocks noGrp="1"/>
          </p:cNvGraphicFramePr>
          <p:nvPr>
            <p:ph sz="quarter" idx="10"/>
          </p:nvPr>
        </p:nvGraphicFramePr>
        <p:xfrm>
          <a:off x="1558123" y="1801504"/>
          <a:ext cx="4740323" cy="219501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6"/>
          <p:cNvGraphicFramePr>
            <a:graphicFrameLocks/>
          </p:cNvGraphicFramePr>
          <p:nvPr/>
        </p:nvGraphicFramePr>
        <p:xfrm>
          <a:off x="5818499" y="1801504"/>
          <a:ext cx="4740323" cy="219501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ontent Placeholder 6"/>
          <p:cNvGraphicFramePr>
            <a:graphicFrameLocks/>
          </p:cNvGraphicFramePr>
          <p:nvPr/>
        </p:nvGraphicFramePr>
        <p:xfrm>
          <a:off x="3637129" y="4492388"/>
          <a:ext cx="4740323" cy="2195014"/>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p:cNvSpPr txBox="1"/>
          <p:nvPr/>
        </p:nvSpPr>
        <p:spPr bwMode="auto">
          <a:xfrm>
            <a:off x="2356057" y="1409609"/>
            <a:ext cx="2664512" cy="4585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sz="2000" dirty="0">
                <a:solidFill>
                  <a:prstClr val="black"/>
                </a:solidFill>
              </a:rPr>
              <a:t>Low income countries</a:t>
            </a:r>
          </a:p>
        </p:txBody>
      </p:sp>
      <p:sp>
        <p:nvSpPr>
          <p:cNvPr id="11" name="TextBox 10"/>
          <p:cNvSpPr txBox="1"/>
          <p:nvPr/>
        </p:nvSpPr>
        <p:spPr bwMode="auto">
          <a:xfrm>
            <a:off x="6713738" y="1409609"/>
            <a:ext cx="2949846" cy="4585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sz="2000" dirty="0">
                <a:solidFill>
                  <a:prstClr val="black"/>
                </a:solidFill>
              </a:rPr>
              <a:t>Middle income countries</a:t>
            </a:r>
          </a:p>
        </p:txBody>
      </p:sp>
      <p:sp>
        <p:nvSpPr>
          <p:cNvPr id="12" name="TextBox 11"/>
          <p:cNvSpPr txBox="1"/>
          <p:nvPr/>
        </p:nvSpPr>
        <p:spPr bwMode="auto">
          <a:xfrm>
            <a:off x="4646182" y="4196500"/>
            <a:ext cx="2722220" cy="4585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sz="2000" dirty="0">
                <a:solidFill>
                  <a:prstClr val="black"/>
                </a:solidFill>
              </a:rPr>
              <a:t>High income countries</a:t>
            </a:r>
          </a:p>
        </p:txBody>
      </p:sp>
      <p:sp>
        <p:nvSpPr>
          <p:cNvPr id="13" name="TextBox 12"/>
          <p:cNvSpPr txBox="1"/>
          <p:nvPr/>
        </p:nvSpPr>
        <p:spPr bwMode="auto">
          <a:xfrm>
            <a:off x="1836876" y="5155324"/>
            <a:ext cx="1518364" cy="452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dirty="0">
                <a:solidFill>
                  <a:prstClr val="black"/>
                </a:solidFill>
              </a:rPr>
              <a:t>% population</a:t>
            </a:r>
          </a:p>
        </p:txBody>
      </p:sp>
      <p:sp>
        <p:nvSpPr>
          <p:cNvPr id="14" name="Oval Callout 13"/>
          <p:cNvSpPr/>
          <p:nvPr/>
        </p:nvSpPr>
        <p:spPr>
          <a:xfrm>
            <a:off x="1836876" y="4196500"/>
            <a:ext cx="2241138" cy="832701"/>
          </a:xfrm>
          <a:prstGeom prst="wedgeEllipseCallout">
            <a:avLst>
              <a:gd name="adj1" fmla="val -11163"/>
              <a:gd name="adj2" fmla="val -1476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latin typeface="Calibri"/>
              </a:rPr>
              <a:t>Reduce energy deficiency</a:t>
            </a:r>
          </a:p>
        </p:txBody>
      </p:sp>
      <p:sp>
        <p:nvSpPr>
          <p:cNvPr id="15" name="Oval Callout 14"/>
          <p:cNvSpPr/>
          <p:nvPr/>
        </p:nvSpPr>
        <p:spPr>
          <a:xfrm>
            <a:off x="4696245" y="1578599"/>
            <a:ext cx="2241138" cy="832701"/>
          </a:xfrm>
          <a:prstGeom prst="wedgeEllipseCallout">
            <a:avLst>
              <a:gd name="adj1" fmla="val -71661"/>
              <a:gd name="adj2" fmla="val 121192"/>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latin typeface="Calibri"/>
              </a:rPr>
              <a:t>Reduce </a:t>
            </a:r>
          </a:p>
          <a:p>
            <a:pPr algn="ctr"/>
            <a:r>
              <a:rPr lang="en-GB" dirty="0">
                <a:solidFill>
                  <a:prstClr val="black"/>
                </a:solidFill>
                <a:latin typeface="Calibri"/>
              </a:rPr>
              <a:t>micro-nutrient deficiency</a:t>
            </a:r>
          </a:p>
        </p:txBody>
      </p:sp>
      <p:sp>
        <p:nvSpPr>
          <p:cNvPr id="16" name="Oval Callout 15"/>
          <p:cNvSpPr/>
          <p:nvPr/>
        </p:nvSpPr>
        <p:spPr>
          <a:xfrm>
            <a:off x="7936570" y="3996519"/>
            <a:ext cx="2622251" cy="1080727"/>
          </a:xfrm>
          <a:prstGeom prst="wedgeEllipseCallout">
            <a:avLst>
              <a:gd name="adj1" fmla="val -58998"/>
              <a:gd name="adj2" fmla="val 159058"/>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latin typeface="Calibri"/>
              </a:rPr>
              <a:t>Reduce excessive net energy and unhealthy diets</a:t>
            </a:r>
          </a:p>
        </p:txBody>
      </p:sp>
    </p:spTree>
    <p:extLst>
      <p:ext uri="{BB962C8B-B14F-4D97-AF65-F5344CB8AC3E}">
        <p14:creationId xmlns:p14="http://schemas.microsoft.com/office/powerpoint/2010/main" val="2968765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E566B-943D-45AF-B8C6-577034FEEBC1}"/>
              </a:ext>
            </a:extLst>
          </p:cNvPr>
          <p:cNvSpPr>
            <a:spLocks noGrp="1"/>
          </p:cNvSpPr>
          <p:nvPr>
            <p:ph type="title"/>
          </p:nvPr>
        </p:nvSpPr>
        <p:spPr/>
        <p:txBody>
          <a:bodyPr/>
          <a:lstStyle/>
          <a:p>
            <a:pPr algn="ctr"/>
            <a:r>
              <a:rPr lang="en-US" sz="3200" dirty="0">
                <a:latin typeface="+mn-lt"/>
              </a:rPr>
              <a:t>Animal-source foods are critical</a:t>
            </a:r>
            <a:br>
              <a:rPr lang="en-US" sz="3200" dirty="0">
                <a:latin typeface="+mn-lt"/>
              </a:rPr>
            </a:br>
            <a:r>
              <a:rPr lang="en-US" sz="3200" dirty="0">
                <a:latin typeface="+mn-lt"/>
              </a:rPr>
              <a:t>for both physical and cognitive growth</a:t>
            </a:r>
            <a:endParaRPr lang="en-GB" sz="3200" dirty="0">
              <a:latin typeface="+mn-lt"/>
            </a:endParaRPr>
          </a:p>
        </p:txBody>
      </p:sp>
      <p:sp>
        <p:nvSpPr>
          <p:cNvPr id="3" name="Content Placeholder 2">
            <a:extLst>
              <a:ext uri="{FF2B5EF4-FFF2-40B4-BE49-F238E27FC236}">
                <a16:creationId xmlns:a16="http://schemas.microsoft.com/office/drawing/2014/main" id="{39B1DA74-DA95-4BC6-9BFF-53F4AC2B0DD6}"/>
              </a:ext>
            </a:extLst>
          </p:cNvPr>
          <p:cNvSpPr>
            <a:spLocks noGrp="1"/>
          </p:cNvSpPr>
          <p:nvPr>
            <p:ph sz="quarter" idx="10"/>
          </p:nvPr>
        </p:nvSpPr>
        <p:spPr>
          <a:xfrm>
            <a:off x="178675" y="1365886"/>
            <a:ext cx="6936829" cy="5492114"/>
          </a:xfrm>
        </p:spPr>
        <p:txBody>
          <a:bodyPr>
            <a:normAutofit/>
          </a:bodyPr>
          <a:lstStyle/>
          <a:p>
            <a:pPr marL="457200" indent="-457200" defTabSz="457200">
              <a:lnSpc>
                <a:spcPct val="150000"/>
              </a:lnSpc>
              <a:spcAft>
                <a:spcPts val="2400"/>
              </a:spcAft>
              <a:buClr>
                <a:srgbClr val="682622"/>
              </a:buClr>
              <a:buFont typeface="Arial" panose="020B0604020202020204" pitchFamily="34" charset="0"/>
              <a:buChar char="•"/>
              <a:defRPr/>
            </a:pPr>
            <a:r>
              <a:rPr lang="en-US" sz="1800" dirty="0">
                <a:cs typeface="Arial" charset="0"/>
              </a:rPr>
              <a:t>150 million young children are stunted</a:t>
            </a:r>
          </a:p>
          <a:p>
            <a:pPr marL="457200" indent="-457200" defTabSz="457200">
              <a:spcAft>
                <a:spcPts val="2400"/>
              </a:spcAft>
              <a:buClr>
                <a:srgbClr val="682622"/>
              </a:buClr>
              <a:buFont typeface="Arial" panose="020B0604020202020204" pitchFamily="34" charset="0"/>
              <a:buChar char="•"/>
              <a:defRPr/>
            </a:pPr>
            <a:r>
              <a:rPr lang="en-US" sz="1800" dirty="0">
                <a:cs typeface="Arial" charset="0"/>
              </a:rPr>
              <a:t>Milk, meat and eggs provide key nutrients (vitamins A, B12, choline, iron, zinc) in highly bioavailable forms for humans</a:t>
            </a:r>
            <a:endParaRPr lang="fr-FR" sz="1800" dirty="0">
              <a:cs typeface="Arial" charset="0"/>
            </a:endParaRPr>
          </a:p>
          <a:p>
            <a:pPr marL="457200" indent="-457200" defTabSz="457200">
              <a:spcAft>
                <a:spcPts val="2400"/>
              </a:spcAft>
              <a:buClr>
                <a:srgbClr val="682622"/>
              </a:buClr>
              <a:buFont typeface="Arial" panose="020B0604020202020204" pitchFamily="34" charset="0"/>
              <a:buChar char="•"/>
              <a:defRPr/>
            </a:pPr>
            <a:r>
              <a:rPr lang="en-US" sz="1800" dirty="0">
                <a:cs typeface="Arial" charset="0"/>
              </a:rPr>
              <a:t>Especially critical for addressing nutrient deficiencies in undernourished people</a:t>
            </a:r>
          </a:p>
          <a:p>
            <a:pPr marL="457200" indent="-457200" defTabSz="457200">
              <a:spcAft>
                <a:spcPts val="1200"/>
              </a:spcAft>
              <a:buClr>
                <a:srgbClr val="682622"/>
              </a:buClr>
              <a:buFont typeface="Arial" panose="020B0604020202020204" pitchFamily="34" charset="0"/>
              <a:buChar char="•"/>
              <a:defRPr/>
            </a:pPr>
            <a:r>
              <a:rPr lang="en-US" sz="1800" dirty="0">
                <a:cs typeface="Arial" charset="0"/>
              </a:rPr>
              <a:t>One egg a day can reduce stunting (by 47%) among in 6–9 month-old babies where stunting levels are high</a:t>
            </a:r>
          </a:p>
          <a:p>
            <a:pPr marL="457200" indent="-457200" defTabSz="457200">
              <a:spcAft>
                <a:spcPts val="1200"/>
              </a:spcAft>
              <a:buClr>
                <a:srgbClr val="682622"/>
              </a:buClr>
              <a:buFont typeface="Arial" panose="020B0604020202020204" pitchFamily="34" charset="0"/>
              <a:buChar char="•"/>
              <a:defRPr/>
            </a:pPr>
            <a:r>
              <a:rPr lang="en-GB" sz="1800" dirty="0">
                <a:cs typeface="Arial" charset="0"/>
              </a:rPr>
              <a:t>Growing evidence that it is impossible for babies to achieve adequate nutrition in the first 1000 days of life without access to</a:t>
            </a:r>
            <a:br>
              <a:rPr lang="en-GB" sz="1800" dirty="0">
                <a:cs typeface="Arial" charset="0"/>
              </a:rPr>
            </a:br>
            <a:r>
              <a:rPr lang="en-GB" sz="1800" dirty="0">
                <a:cs typeface="Arial" charset="0"/>
              </a:rPr>
              <a:t>livestock-derived foods</a:t>
            </a:r>
          </a:p>
          <a:p>
            <a:pPr marL="457200" indent="-457200" defTabSz="457200">
              <a:spcAft>
                <a:spcPts val="1200"/>
              </a:spcAft>
              <a:buClr>
                <a:srgbClr val="682622"/>
              </a:buClr>
              <a:buFont typeface="Arial" panose="020B0604020202020204" pitchFamily="34" charset="0"/>
              <a:buChar char="•"/>
              <a:defRPr/>
            </a:pPr>
            <a:r>
              <a:rPr lang="en-GB" sz="1800" dirty="0">
                <a:cs typeface="Arial" charset="0"/>
              </a:rPr>
              <a:t>And that livestock-derived foods are essential for at least 3000 days, and important in appropriate amounts for a healthy diet throughout life</a:t>
            </a:r>
            <a:endParaRPr lang="en-GB" sz="2400" dirty="0"/>
          </a:p>
        </p:txBody>
      </p:sp>
      <p:sp>
        <p:nvSpPr>
          <p:cNvPr id="4" name="Title 1">
            <a:extLst>
              <a:ext uri="{FF2B5EF4-FFF2-40B4-BE49-F238E27FC236}">
                <a16:creationId xmlns:a16="http://schemas.microsoft.com/office/drawing/2014/main" id="{0F0AF196-3303-644C-9DF1-F218C0074736}"/>
              </a:ext>
            </a:extLst>
          </p:cNvPr>
          <p:cNvSpPr txBox="1">
            <a:spLocks/>
          </p:cNvSpPr>
          <p:nvPr/>
        </p:nvSpPr>
        <p:spPr>
          <a:xfrm>
            <a:off x="882869" y="0"/>
            <a:ext cx="9785131" cy="1143000"/>
          </a:xfrm>
          <a:prstGeom prst="rect">
            <a:avLst/>
          </a:prstGeom>
          <a:solidFill>
            <a:srgbClr val="682622"/>
          </a:solidFill>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en-US" sz="3200" dirty="0">
                <a:solidFill>
                  <a:schemeClr val="bg1"/>
                </a:solidFill>
                <a:latin typeface="+mn-lt"/>
              </a:rPr>
              <a:t>Livestock-derived foods are critical for human health, especially for new mothers and young children</a:t>
            </a:r>
          </a:p>
          <a:p>
            <a:pPr algn="ctr" fontAlgn="auto">
              <a:spcAft>
                <a:spcPts val="0"/>
              </a:spcAft>
            </a:pPr>
            <a:endParaRPr lang="en-GB" sz="3200" dirty="0"/>
          </a:p>
        </p:txBody>
      </p:sp>
      <p:pic>
        <p:nvPicPr>
          <p:cNvPr id="6" name="Picture 5">
            <a:extLst>
              <a:ext uri="{FF2B5EF4-FFF2-40B4-BE49-F238E27FC236}">
                <a16:creationId xmlns:a16="http://schemas.microsoft.com/office/drawing/2014/main" id="{3B0A0C98-2A1D-4F43-8D18-6A8A2C6613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1499" y="1143001"/>
            <a:ext cx="4470501" cy="5770434"/>
          </a:xfrm>
          <a:prstGeom prst="rect">
            <a:avLst/>
          </a:prstGeom>
        </p:spPr>
      </p:pic>
    </p:spTree>
    <p:extLst>
      <p:ext uri="{BB962C8B-B14F-4D97-AF65-F5344CB8AC3E}">
        <p14:creationId xmlns:p14="http://schemas.microsoft.com/office/powerpoint/2010/main" val="1662614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AAAFC-5527-414A-9A49-671E41648DA1}"/>
              </a:ext>
            </a:extLst>
          </p:cNvPr>
          <p:cNvSpPr>
            <a:spLocks noGrp="1"/>
          </p:cNvSpPr>
          <p:nvPr>
            <p:ph type="title"/>
          </p:nvPr>
        </p:nvSpPr>
        <p:spPr/>
        <p:txBody>
          <a:bodyPr/>
          <a:lstStyle/>
          <a:p>
            <a:r>
              <a:rPr lang="en-US" dirty="0"/>
              <a:t>Are we confused?</a:t>
            </a:r>
            <a:endParaRPr lang="en-GB" dirty="0"/>
          </a:p>
        </p:txBody>
      </p:sp>
      <p:sp>
        <p:nvSpPr>
          <p:cNvPr id="4" name="Speech Bubble: Rectangle 3">
            <a:extLst>
              <a:ext uri="{FF2B5EF4-FFF2-40B4-BE49-F238E27FC236}">
                <a16:creationId xmlns:a16="http://schemas.microsoft.com/office/drawing/2014/main" id="{19AE3B4E-FCBF-49AB-B936-7C224DB4D09F}"/>
              </a:ext>
            </a:extLst>
          </p:cNvPr>
          <p:cNvSpPr/>
          <p:nvPr/>
        </p:nvSpPr>
        <p:spPr>
          <a:xfrm>
            <a:off x="-204490" y="450592"/>
            <a:ext cx="8108897" cy="4897361"/>
          </a:xfrm>
          <a:prstGeom prst="wedgeRectCallout">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 name="Picture 4">
            <a:extLst>
              <a:ext uri="{FF2B5EF4-FFF2-40B4-BE49-F238E27FC236}">
                <a16:creationId xmlns:a16="http://schemas.microsoft.com/office/drawing/2014/main" id="{833AEB28-3314-4C2B-8651-CA41066E0FE1}"/>
              </a:ext>
            </a:extLst>
          </p:cNvPr>
          <p:cNvPicPr>
            <a:picLocks noChangeAspect="1"/>
          </p:cNvPicPr>
          <p:nvPr/>
        </p:nvPicPr>
        <p:blipFill>
          <a:blip r:embed="rId4"/>
          <a:stretch>
            <a:fillRect/>
          </a:stretch>
        </p:blipFill>
        <p:spPr>
          <a:xfrm rot="1305536">
            <a:off x="2935022" y="4585090"/>
            <a:ext cx="3671326" cy="2030523"/>
          </a:xfrm>
          <a:prstGeom prst="rect">
            <a:avLst/>
          </a:prstGeom>
        </p:spPr>
      </p:pic>
      <p:pic>
        <p:nvPicPr>
          <p:cNvPr id="7" name="Picture 6">
            <a:extLst>
              <a:ext uri="{FF2B5EF4-FFF2-40B4-BE49-F238E27FC236}">
                <a16:creationId xmlns:a16="http://schemas.microsoft.com/office/drawing/2014/main" id="{252D7DAC-DE45-4446-89E9-9EBD69A4714F}"/>
              </a:ext>
            </a:extLst>
          </p:cNvPr>
          <p:cNvPicPr>
            <a:picLocks noChangeAspect="1"/>
          </p:cNvPicPr>
          <p:nvPr/>
        </p:nvPicPr>
        <p:blipFill>
          <a:blip r:embed="rId5"/>
          <a:stretch>
            <a:fillRect/>
          </a:stretch>
        </p:blipFill>
        <p:spPr>
          <a:xfrm>
            <a:off x="9690097" y="3263612"/>
            <a:ext cx="2136490" cy="1925955"/>
          </a:xfrm>
          <a:prstGeom prst="rect">
            <a:avLst/>
          </a:prstGeom>
        </p:spPr>
      </p:pic>
      <p:sp>
        <p:nvSpPr>
          <p:cNvPr id="8" name="Rectangle 7">
            <a:extLst>
              <a:ext uri="{FF2B5EF4-FFF2-40B4-BE49-F238E27FC236}">
                <a16:creationId xmlns:a16="http://schemas.microsoft.com/office/drawing/2014/main" id="{A2B90F71-90C1-4AE5-8787-8BC34F15E242}"/>
              </a:ext>
            </a:extLst>
          </p:cNvPr>
          <p:cNvSpPr/>
          <p:nvPr/>
        </p:nvSpPr>
        <p:spPr>
          <a:xfrm>
            <a:off x="7981312" y="3502834"/>
            <a:ext cx="2136490" cy="1447512"/>
          </a:xfrm>
          <a:prstGeom prst="rect">
            <a:avLst/>
          </a:prstGeom>
          <a:solidFill>
            <a:schemeClr val="bg1"/>
          </a:solidFill>
        </p:spPr>
        <p:txBody>
          <a:bodyPr wrap="square">
            <a:spAutoFit/>
          </a:bodyPr>
          <a:lstStyle/>
          <a:p>
            <a:pPr marL="0" marR="0" algn="ctr">
              <a:lnSpc>
                <a:spcPct val="150000"/>
              </a:lnSpc>
            </a:pPr>
            <a:r>
              <a:rPr lang="en-GB" sz="1200" b="1" dirty="0">
                <a:solidFill>
                  <a:srgbClr val="2884C9"/>
                </a:solidFill>
                <a:latin typeface="Arial" panose="020B0604020202020204" pitchFamily="34" charset="0"/>
                <a:ea typeface="Calibri" panose="020F0502020204030204" pitchFamily="34" charset="0"/>
                <a:cs typeface="Arial" panose="020B0604020202020204" pitchFamily="34" charset="0"/>
              </a:rPr>
              <a:t>Belgian guidelines endorse milk as a vital part of daily diets -</a:t>
            </a:r>
            <a:br>
              <a:rPr lang="en-GB" sz="1200" b="1" dirty="0">
                <a:solidFill>
                  <a:srgbClr val="2884C9"/>
                </a:solidFill>
                <a:latin typeface="Arial" panose="020B0604020202020204" pitchFamily="34" charset="0"/>
                <a:ea typeface="Calibri" panose="020F0502020204030204" pitchFamily="34" charset="0"/>
              </a:rPr>
            </a:br>
            <a:r>
              <a:rPr lang="en-GB" sz="1200" b="1" dirty="0">
                <a:solidFill>
                  <a:srgbClr val="2884C9"/>
                </a:solidFill>
                <a:latin typeface="Arial" panose="020B0604020202020204" pitchFamily="34" charset="0"/>
                <a:ea typeface="Calibri" panose="020F0502020204030204" pitchFamily="34" charset="0"/>
                <a:cs typeface="Arial" panose="020B0604020202020204" pitchFamily="34" charset="0"/>
              </a:rPr>
              <a:t>Plant-based drinks are not equivalent alternatives</a:t>
            </a:r>
            <a:endParaRPr lang="en-GB" sz="1100" dirty="0">
              <a:latin typeface="Calibri" panose="020F0502020204030204" pitchFamily="34" charset="0"/>
              <a:ea typeface="Calibri" panose="020F0502020204030204" pitchFamily="34" charset="0"/>
            </a:endParaRPr>
          </a:p>
        </p:txBody>
      </p:sp>
      <p:pic>
        <p:nvPicPr>
          <p:cNvPr id="9" name="Picture 8">
            <a:extLst>
              <a:ext uri="{FF2B5EF4-FFF2-40B4-BE49-F238E27FC236}">
                <a16:creationId xmlns:a16="http://schemas.microsoft.com/office/drawing/2014/main" id="{AF94F56A-7EF7-4286-9631-D70FFDC54102}"/>
              </a:ext>
            </a:extLst>
          </p:cNvPr>
          <p:cNvPicPr>
            <a:picLocks noChangeAspect="1"/>
          </p:cNvPicPr>
          <p:nvPr/>
        </p:nvPicPr>
        <p:blipFill>
          <a:blip r:embed="rId6"/>
          <a:stretch>
            <a:fillRect/>
          </a:stretch>
        </p:blipFill>
        <p:spPr>
          <a:xfrm>
            <a:off x="6249741" y="5347953"/>
            <a:ext cx="4770684" cy="1501759"/>
          </a:xfrm>
          <a:prstGeom prst="rect">
            <a:avLst/>
          </a:prstGeom>
        </p:spPr>
      </p:pic>
      <p:pic>
        <p:nvPicPr>
          <p:cNvPr id="10" name="Picture 9">
            <a:extLst>
              <a:ext uri="{FF2B5EF4-FFF2-40B4-BE49-F238E27FC236}">
                <a16:creationId xmlns:a16="http://schemas.microsoft.com/office/drawing/2014/main" id="{9A572948-1F36-4562-9549-E64455E612BE}"/>
              </a:ext>
            </a:extLst>
          </p:cNvPr>
          <p:cNvPicPr>
            <a:picLocks noChangeAspect="1"/>
          </p:cNvPicPr>
          <p:nvPr/>
        </p:nvPicPr>
        <p:blipFill>
          <a:blip r:embed="rId7"/>
          <a:stretch>
            <a:fillRect/>
          </a:stretch>
        </p:blipFill>
        <p:spPr>
          <a:xfrm rot="1375267">
            <a:off x="7720711" y="416180"/>
            <a:ext cx="3076157" cy="2505716"/>
          </a:xfrm>
          <a:prstGeom prst="rect">
            <a:avLst/>
          </a:prstGeom>
        </p:spPr>
      </p:pic>
    </p:spTree>
    <p:extLst>
      <p:ext uri="{BB962C8B-B14F-4D97-AF65-F5344CB8AC3E}">
        <p14:creationId xmlns:p14="http://schemas.microsoft.com/office/powerpoint/2010/main" val="283414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1F956-1575-4F42-A0A7-0C0CBF370CF5}"/>
              </a:ext>
            </a:extLst>
          </p:cNvPr>
          <p:cNvSpPr>
            <a:spLocks noGrp="1"/>
          </p:cNvSpPr>
          <p:nvPr>
            <p:ph type="title"/>
          </p:nvPr>
        </p:nvSpPr>
        <p:spPr/>
        <p:txBody>
          <a:bodyPr/>
          <a:lstStyle/>
          <a:p>
            <a:r>
              <a:rPr lang="en-US" dirty="0"/>
              <a:t>No one size fits all</a:t>
            </a:r>
            <a:endParaRPr lang="en-KE" dirty="0"/>
          </a:p>
        </p:txBody>
      </p:sp>
      <p:sp>
        <p:nvSpPr>
          <p:cNvPr id="3" name="Content Placeholder 2">
            <a:extLst>
              <a:ext uri="{FF2B5EF4-FFF2-40B4-BE49-F238E27FC236}">
                <a16:creationId xmlns:a16="http://schemas.microsoft.com/office/drawing/2014/main" id="{9A3FB360-BB76-4CC5-BC59-BC01A05F3472}"/>
              </a:ext>
            </a:extLst>
          </p:cNvPr>
          <p:cNvSpPr>
            <a:spLocks noGrp="1"/>
          </p:cNvSpPr>
          <p:nvPr>
            <p:ph sz="quarter" idx="10"/>
          </p:nvPr>
        </p:nvSpPr>
        <p:spPr/>
        <p:txBody>
          <a:bodyPr/>
          <a:lstStyle/>
          <a:p>
            <a:r>
              <a:rPr lang="en-US" sz="3600" dirty="0"/>
              <a:t>‘’</a:t>
            </a:r>
            <a:r>
              <a:rPr lang="en-KE" sz="3600" dirty="0"/>
              <a:t>Too many people whose health would benefit from eating a more plant based diet want to impose this on populations whose health would benefit from eating more animal sourced foods</a:t>
            </a:r>
            <a:r>
              <a:rPr lang="en-US" sz="3600" dirty="0"/>
              <a:t>’’</a:t>
            </a:r>
          </a:p>
          <a:p>
            <a:endParaRPr lang="en-US" dirty="0"/>
          </a:p>
          <a:p>
            <a:r>
              <a:rPr lang="en-US" sz="2800" dirty="0"/>
              <a:t>Lawrence Haddad</a:t>
            </a:r>
          </a:p>
          <a:p>
            <a:r>
              <a:rPr lang="en-US" sz="2800" dirty="0"/>
              <a:t>Executive Director</a:t>
            </a:r>
          </a:p>
          <a:p>
            <a:r>
              <a:rPr lang="en-US" sz="2800" dirty="0"/>
              <a:t>Global Alliance for Improved Nutrition (GAIN)</a:t>
            </a:r>
          </a:p>
          <a:p>
            <a:r>
              <a:rPr lang="en-US" sz="2800" dirty="0"/>
              <a:t>World Food Prize Laureate, 2018</a:t>
            </a:r>
          </a:p>
          <a:p>
            <a:endParaRPr lang="en-KE" dirty="0"/>
          </a:p>
        </p:txBody>
      </p:sp>
      <p:pic>
        <p:nvPicPr>
          <p:cNvPr id="4" name="Picture 3">
            <a:extLst>
              <a:ext uri="{FF2B5EF4-FFF2-40B4-BE49-F238E27FC236}">
                <a16:creationId xmlns:a16="http://schemas.microsoft.com/office/drawing/2014/main" id="{BB99AC02-BE13-4D1C-96B8-ED013EF95322}"/>
              </a:ext>
            </a:extLst>
          </p:cNvPr>
          <p:cNvPicPr>
            <a:picLocks noChangeAspect="1"/>
          </p:cNvPicPr>
          <p:nvPr/>
        </p:nvPicPr>
        <p:blipFill>
          <a:blip r:embed="rId2"/>
          <a:stretch>
            <a:fillRect/>
          </a:stretch>
        </p:blipFill>
        <p:spPr>
          <a:xfrm>
            <a:off x="8186318" y="4064689"/>
            <a:ext cx="2233821" cy="2233821"/>
          </a:xfrm>
          <a:prstGeom prst="rect">
            <a:avLst/>
          </a:prstGeom>
        </p:spPr>
      </p:pic>
    </p:spTree>
    <p:extLst>
      <p:ext uri="{BB962C8B-B14F-4D97-AF65-F5344CB8AC3E}">
        <p14:creationId xmlns:p14="http://schemas.microsoft.com/office/powerpoint/2010/main" val="34020528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50F7D-1CEF-47E0-9016-0E9914D8AB5B}"/>
              </a:ext>
            </a:extLst>
          </p:cNvPr>
          <p:cNvSpPr>
            <a:spLocks noGrp="1"/>
          </p:cNvSpPr>
          <p:nvPr>
            <p:ph type="title"/>
          </p:nvPr>
        </p:nvSpPr>
        <p:spPr/>
        <p:txBody>
          <a:bodyPr/>
          <a:lstStyle/>
          <a:p>
            <a:r>
              <a:rPr lang="en-US" sz="3200" dirty="0">
                <a:latin typeface="Calibri" panose="020F0502020204030204" pitchFamily="34" charset="0"/>
                <a:cs typeface="Calibri" panose="020F0502020204030204" pitchFamily="34" charset="0"/>
              </a:rPr>
              <a:t>Improve access to animal source foods</a:t>
            </a:r>
            <a:endParaRPr lang="en-GB"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FBABC8FE-9764-497B-A5AD-41D46A5D9AC1}"/>
              </a:ext>
            </a:extLst>
          </p:cNvPr>
          <p:cNvSpPr>
            <a:spLocks noGrp="1"/>
          </p:cNvSpPr>
          <p:nvPr>
            <p:ph sz="quarter" idx="10"/>
          </p:nvPr>
        </p:nvSpPr>
        <p:spPr>
          <a:xfrm>
            <a:off x="609600" y="1143000"/>
            <a:ext cx="10972800" cy="4572000"/>
          </a:xfrm>
        </p:spPr>
        <p:txBody>
          <a:bodyPr/>
          <a:lstStyle/>
          <a:p>
            <a:pPr>
              <a:buClr>
                <a:srgbClr val="682622"/>
              </a:buClr>
            </a:pPr>
            <a:endParaRPr lang="en-GB" sz="2400" dirty="0">
              <a:solidFill>
                <a:prstClr val="black"/>
              </a:solidFill>
            </a:endParaRPr>
          </a:p>
          <a:p>
            <a:pPr>
              <a:buClr>
                <a:srgbClr val="682622"/>
              </a:buClr>
            </a:pPr>
            <a:endParaRPr lang="en-GB" sz="2400" dirty="0">
              <a:solidFill>
                <a:prstClr val="black"/>
              </a:solidFill>
            </a:endParaRPr>
          </a:p>
          <a:p>
            <a:pPr>
              <a:buClr>
                <a:srgbClr val="682622"/>
              </a:buClr>
            </a:pPr>
            <a:endParaRPr lang="en-GB" sz="2400" dirty="0"/>
          </a:p>
          <a:p>
            <a:pPr>
              <a:buClr>
                <a:srgbClr val="682622"/>
              </a:buClr>
            </a:pPr>
            <a:endParaRPr lang="en-GB" sz="2400" dirty="0"/>
          </a:p>
        </p:txBody>
      </p:sp>
      <p:sp>
        <p:nvSpPr>
          <p:cNvPr id="5" name="Content Placeholder 2">
            <a:extLst>
              <a:ext uri="{FF2B5EF4-FFF2-40B4-BE49-F238E27FC236}">
                <a16:creationId xmlns:a16="http://schemas.microsoft.com/office/drawing/2014/main" id="{C9FCB851-218E-43D2-8851-5D470D8AD41C}"/>
              </a:ext>
            </a:extLst>
          </p:cNvPr>
          <p:cNvSpPr txBox="1">
            <a:spLocks/>
          </p:cNvSpPr>
          <p:nvPr/>
        </p:nvSpPr>
        <p:spPr>
          <a:xfrm>
            <a:off x="7672019" y="1517081"/>
            <a:ext cx="4284662" cy="4371102"/>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endParaRPr lang="en-GB" sz="2400" dirty="0">
              <a:solidFill>
                <a:prstClr val="black"/>
              </a:solidFill>
              <a:latin typeface="Calibri"/>
            </a:endParaRPr>
          </a:p>
        </p:txBody>
      </p:sp>
      <p:sp>
        <p:nvSpPr>
          <p:cNvPr id="6" name="TextBox 5">
            <a:extLst>
              <a:ext uri="{FF2B5EF4-FFF2-40B4-BE49-F238E27FC236}">
                <a16:creationId xmlns:a16="http://schemas.microsoft.com/office/drawing/2014/main" id="{2BEBDB7F-7133-46F1-8F96-1643F73229B7}"/>
              </a:ext>
            </a:extLst>
          </p:cNvPr>
          <p:cNvSpPr txBox="1"/>
          <p:nvPr/>
        </p:nvSpPr>
        <p:spPr bwMode="auto">
          <a:xfrm>
            <a:off x="4771249" y="6379324"/>
            <a:ext cx="2453640" cy="4409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a:lnSpc>
                <a:spcPts val="3200"/>
              </a:lnSpc>
            </a:pPr>
            <a:r>
              <a:rPr lang="en-US" sz="1400" dirty="0" err="1"/>
              <a:t>Hirvonen</a:t>
            </a:r>
            <a:r>
              <a:rPr lang="en-US" sz="1400" dirty="0"/>
              <a:t> et al. in press</a:t>
            </a:r>
            <a:endParaRPr lang="en-KE" sz="2400" dirty="0">
              <a:solidFill>
                <a:srgbClr val="FFFFFF"/>
              </a:solidFill>
            </a:endParaRPr>
          </a:p>
        </p:txBody>
      </p:sp>
      <p:pic>
        <p:nvPicPr>
          <p:cNvPr id="7" name="Picture 6">
            <a:extLst>
              <a:ext uri="{FF2B5EF4-FFF2-40B4-BE49-F238E27FC236}">
                <a16:creationId xmlns:a16="http://schemas.microsoft.com/office/drawing/2014/main" id="{38C4D846-B690-4FF6-A105-88CCF309D577}"/>
              </a:ext>
            </a:extLst>
          </p:cNvPr>
          <p:cNvPicPr>
            <a:picLocks noChangeAspect="1"/>
          </p:cNvPicPr>
          <p:nvPr/>
        </p:nvPicPr>
        <p:blipFill rotWithShape="1">
          <a:blip r:embed="rId3"/>
          <a:srcRect l="11852" t="18436" r="28704" b="7325"/>
          <a:stretch/>
        </p:blipFill>
        <p:spPr>
          <a:xfrm>
            <a:off x="-110684" y="1325757"/>
            <a:ext cx="7247466" cy="5091288"/>
          </a:xfrm>
          <a:prstGeom prst="rect">
            <a:avLst/>
          </a:prstGeom>
        </p:spPr>
      </p:pic>
      <p:pic>
        <p:nvPicPr>
          <p:cNvPr id="8" name="Picture 7" descr="A young boy who is smiling at the camera&#10;&#10;Description automatically generated">
            <a:extLst>
              <a:ext uri="{FF2B5EF4-FFF2-40B4-BE49-F238E27FC236}">
                <a16:creationId xmlns:a16="http://schemas.microsoft.com/office/drawing/2014/main" id="{57FF6BDD-1440-4EB1-9304-BDE10224ED2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6164" y="1143000"/>
            <a:ext cx="5516371" cy="5715000"/>
          </a:xfrm>
          <a:prstGeom prst="rect">
            <a:avLst/>
          </a:prstGeom>
        </p:spPr>
      </p:pic>
    </p:spTree>
    <p:extLst>
      <p:ext uri="{BB962C8B-B14F-4D97-AF65-F5344CB8AC3E}">
        <p14:creationId xmlns:p14="http://schemas.microsoft.com/office/powerpoint/2010/main" val="261573626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68262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5492BA0-02B0-408C-8BD6-54FE1C4B2B46}"/>
              </a:ext>
            </a:extLst>
          </p:cNvPr>
          <p:cNvSpPr>
            <a:spLocks noGrp="1"/>
          </p:cNvSpPr>
          <p:nvPr>
            <p:ph type="body" sz="quarter" idx="10"/>
          </p:nvPr>
        </p:nvSpPr>
        <p:spPr>
          <a:xfrm>
            <a:off x="6709826" y="681964"/>
            <a:ext cx="4757530" cy="5494072"/>
          </a:xfrm>
        </p:spPr>
        <p:txBody>
          <a:bodyPr anchor="ctr"/>
          <a:lstStyle/>
          <a:p>
            <a:pPr>
              <a:lnSpc>
                <a:spcPts val="5020"/>
              </a:lnSpc>
            </a:pPr>
            <a:r>
              <a:rPr lang="en-US" sz="5400" dirty="0">
                <a:solidFill>
                  <a:schemeClr val="bg1"/>
                </a:solidFill>
              </a:rPr>
              <a:t>FOOD </a:t>
            </a:r>
          </a:p>
          <a:p>
            <a:pPr>
              <a:lnSpc>
                <a:spcPts val="5020"/>
              </a:lnSpc>
            </a:pPr>
            <a:endParaRPr lang="en-US" sz="5400" dirty="0">
              <a:solidFill>
                <a:schemeClr val="bg1"/>
              </a:solidFill>
            </a:endParaRPr>
          </a:p>
          <a:p>
            <a:pPr>
              <a:lnSpc>
                <a:spcPts val="5020"/>
              </a:lnSpc>
            </a:pPr>
            <a:r>
              <a:rPr lang="en-US" sz="5400" dirty="0">
                <a:solidFill>
                  <a:schemeClr val="bg1"/>
                </a:solidFill>
              </a:rPr>
              <a:t>SECURITY</a:t>
            </a:r>
            <a:endParaRPr lang="en-GB" sz="5400" dirty="0">
              <a:solidFill>
                <a:schemeClr val="bg1"/>
              </a:solidFill>
            </a:endParaRPr>
          </a:p>
        </p:txBody>
      </p:sp>
      <p:pic>
        <p:nvPicPr>
          <p:cNvPr id="5" name="Picture 4">
            <a:extLst>
              <a:ext uri="{FF2B5EF4-FFF2-40B4-BE49-F238E27FC236}">
                <a16:creationId xmlns:a16="http://schemas.microsoft.com/office/drawing/2014/main" id="{D7123E52-3A52-45FC-92FF-596BCD721B9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1132" y="752890"/>
            <a:ext cx="5193954" cy="5193954"/>
          </a:xfrm>
          <a:prstGeom prst="rect">
            <a:avLst/>
          </a:prstGeom>
        </p:spPr>
      </p:pic>
    </p:spTree>
    <p:extLst>
      <p:ext uri="{BB962C8B-B14F-4D97-AF65-F5344CB8AC3E}">
        <p14:creationId xmlns:p14="http://schemas.microsoft.com/office/powerpoint/2010/main" val="4252260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50000"/>
              </a:lnSpc>
            </a:pPr>
            <a:r>
              <a:rPr lang="en-GB" sz="3200" dirty="0"/>
              <a:t>Multiple roles of livestock</a:t>
            </a:r>
          </a:p>
        </p:txBody>
      </p:sp>
      <p:sp>
        <p:nvSpPr>
          <p:cNvPr id="3" name="Content Placeholder 2"/>
          <p:cNvSpPr>
            <a:spLocks noGrp="1"/>
          </p:cNvSpPr>
          <p:nvPr>
            <p:ph sz="quarter" idx="10"/>
          </p:nvPr>
        </p:nvSpPr>
        <p:spPr>
          <a:xfrm>
            <a:off x="695013" y="1356825"/>
            <a:ext cx="7687235" cy="4897220"/>
          </a:xfrm>
        </p:spPr>
        <p:txBody>
          <a:bodyPr/>
          <a:lstStyle/>
          <a:p>
            <a:pPr>
              <a:spcAft>
                <a:spcPts val="600"/>
              </a:spcAft>
            </a:pPr>
            <a:r>
              <a:rPr lang="en-GB" sz="2400" dirty="0"/>
              <a:t>Source of critical nutrients</a:t>
            </a:r>
          </a:p>
          <a:p>
            <a:pPr>
              <a:spcAft>
                <a:spcPts val="600"/>
              </a:spcAft>
            </a:pPr>
            <a:r>
              <a:rPr lang="en-GB" sz="2400" dirty="0"/>
              <a:t>Income from livestock buys nutritious foods</a:t>
            </a:r>
          </a:p>
          <a:p>
            <a:pPr>
              <a:spcAft>
                <a:spcPts val="600"/>
              </a:spcAft>
              <a:buClr>
                <a:srgbClr val="682622"/>
              </a:buClr>
            </a:pPr>
            <a:r>
              <a:rPr lang="en-GB" sz="2400" dirty="0"/>
              <a:t>The livestock sector provides jobs for millions (mostly in the informal sector in developing countries)</a:t>
            </a:r>
          </a:p>
          <a:p>
            <a:pPr>
              <a:spcAft>
                <a:spcPts val="600"/>
              </a:spcAft>
              <a:buClr>
                <a:srgbClr val="682622"/>
              </a:buClr>
            </a:pPr>
            <a:r>
              <a:rPr lang="en-GB" sz="2400" dirty="0"/>
              <a:t>Drives economic development - 40% of agricultural gross domestic product (GDP); and 15–80% in developing countries</a:t>
            </a:r>
          </a:p>
          <a:p>
            <a:pPr>
              <a:spcAft>
                <a:spcPts val="600"/>
              </a:spcAft>
              <a:buClr>
                <a:srgbClr val="682622"/>
              </a:buClr>
            </a:pPr>
            <a:r>
              <a:rPr lang="en-GB" sz="2400" dirty="0"/>
              <a:t>Over half the cereals in the world can </a:t>
            </a:r>
            <a:r>
              <a:rPr lang="en-GB" sz="2400" u="sng" dirty="0"/>
              <a:t>only</a:t>
            </a:r>
            <a:r>
              <a:rPr lang="en-GB" sz="2400" dirty="0"/>
              <a:t> be produced with livestock in the system (soil fertility, traction, cash for inputs)</a:t>
            </a:r>
          </a:p>
          <a:p>
            <a:pPr>
              <a:spcAft>
                <a:spcPts val="600"/>
              </a:spcAft>
              <a:buClr>
                <a:srgbClr val="682622"/>
              </a:buClr>
            </a:pPr>
            <a:r>
              <a:rPr lang="en-GB" sz="2400" dirty="0"/>
              <a:t>Of the over half a billion small holder mixed crop-livestock farmers in  the world</a:t>
            </a:r>
          </a:p>
          <a:p>
            <a:pPr lvl="1">
              <a:spcAft>
                <a:spcPts val="3600"/>
              </a:spcAft>
              <a:buClr>
                <a:srgbClr val="682622"/>
              </a:buClr>
            </a:pPr>
            <a:endParaRPr lang="en-GB" sz="2000" dirty="0"/>
          </a:p>
          <a:p>
            <a:pPr>
              <a:spcAft>
                <a:spcPts val="3600"/>
              </a:spcAft>
              <a:buClr>
                <a:srgbClr val="682622"/>
              </a:buClr>
            </a:pPr>
            <a:endParaRPr lang="en-GB" sz="2400" dirty="0"/>
          </a:p>
          <a:p>
            <a:pPr>
              <a:spcAft>
                <a:spcPts val="3600"/>
              </a:spcAft>
              <a:buClr>
                <a:srgbClr val="682622"/>
              </a:buClr>
              <a:buFont typeface="Arial" panose="020B0604020202020204" pitchFamily="34" charset="0"/>
              <a:buChar char="•"/>
            </a:pPr>
            <a:endParaRPr lang="en-GB" sz="2400" dirty="0"/>
          </a:p>
        </p:txBody>
      </p:sp>
      <p:pic>
        <p:nvPicPr>
          <p:cNvPr id="4" name="Picture 3">
            <a:extLst>
              <a:ext uri="{FF2B5EF4-FFF2-40B4-BE49-F238E27FC236}">
                <a16:creationId xmlns:a16="http://schemas.microsoft.com/office/drawing/2014/main" id="{050056FF-9568-4AC2-B4AD-E230E8EE5E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7674" y="4000909"/>
            <a:ext cx="2924326" cy="2924326"/>
          </a:xfrm>
          <a:prstGeom prst="rect">
            <a:avLst/>
          </a:prstGeom>
        </p:spPr>
      </p:pic>
      <p:pic>
        <p:nvPicPr>
          <p:cNvPr id="5" name="Picture 4">
            <a:extLst>
              <a:ext uri="{FF2B5EF4-FFF2-40B4-BE49-F238E27FC236}">
                <a16:creationId xmlns:a16="http://schemas.microsoft.com/office/drawing/2014/main" id="{F572DDD9-1B58-4060-ABC5-76C69A2A70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7673" y="1099997"/>
            <a:ext cx="2924326" cy="2924326"/>
          </a:xfrm>
          <a:prstGeom prst="rect">
            <a:avLst/>
          </a:prstGeom>
        </p:spPr>
      </p:pic>
    </p:spTree>
    <p:extLst>
      <p:ext uri="{BB962C8B-B14F-4D97-AF65-F5344CB8AC3E}">
        <p14:creationId xmlns:p14="http://schemas.microsoft.com/office/powerpoint/2010/main" val="297174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200" dirty="0"/>
              <a:t>Competition for land and grains?</a:t>
            </a:r>
            <a:br>
              <a:rPr lang="en-GB" sz="3200" dirty="0"/>
            </a:br>
            <a:r>
              <a:rPr lang="en-GB" sz="3200" dirty="0"/>
              <a:t>Maybe not!</a:t>
            </a:r>
          </a:p>
        </p:txBody>
      </p:sp>
      <p:graphicFrame>
        <p:nvGraphicFramePr>
          <p:cNvPr id="7" name="Content Placeholder 6"/>
          <p:cNvGraphicFramePr>
            <a:graphicFrameLocks noGrp="1"/>
          </p:cNvGraphicFramePr>
          <p:nvPr>
            <p:ph sz="quarter" idx="10"/>
          </p:nvPr>
        </p:nvGraphicFramePr>
        <p:xfrm>
          <a:off x="-415158" y="1292773"/>
          <a:ext cx="8061435" cy="44616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6"/>
          <p:cNvGraphicFramePr>
            <a:graphicFrameLocks/>
          </p:cNvGraphicFramePr>
          <p:nvPr/>
        </p:nvGraphicFramePr>
        <p:xfrm>
          <a:off x="4120056" y="1292773"/>
          <a:ext cx="8061435" cy="4461642"/>
        </p:xfrm>
        <a:graphic>
          <a:graphicData uri="http://schemas.openxmlformats.org/drawingml/2006/chart">
            <c:chart xmlns:c="http://schemas.openxmlformats.org/drawingml/2006/chart" xmlns:r="http://schemas.openxmlformats.org/officeDocument/2006/relationships" r:id="rId4"/>
          </a:graphicData>
        </a:graphic>
      </p:graphicFrame>
      <p:sp>
        <p:nvSpPr>
          <p:cNvPr id="3" name="Rounded Rectangle 2"/>
          <p:cNvSpPr/>
          <p:nvPr/>
        </p:nvSpPr>
        <p:spPr>
          <a:xfrm>
            <a:off x="2706414" y="5801713"/>
            <a:ext cx="7504386" cy="96169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Latest for 1 kg boneless meat:</a:t>
            </a:r>
          </a:p>
          <a:p>
            <a:pPr algn="ctr"/>
            <a:r>
              <a:rPr lang="en-GB" dirty="0">
                <a:solidFill>
                  <a:schemeClr val="tx1"/>
                </a:solidFill>
              </a:rPr>
              <a:t>2.8kg human-edible food for ruminants</a:t>
            </a:r>
          </a:p>
          <a:p>
            <a:pPr algn="ctr"/>
            <a:r>
              <a:rPr lang="en-GB" dirty="0">
                <a:solidFill>
                  <a:schemeClr val="tx1"/>
                </a:solidFill>
              </a:rPr>
              <a:t>3.2kg human-edible food for </a:t>
            </a:r>
            <a:r>
              <a:rPr lang="en-GB" dirty="0" err="1">
                <a:solidFill>
                  <a:schemeClr val="tx1"/>
                </a:solidFill>
              </a:rPr>
              <a:t>monogastrics</a:t>
            </a:r>
            <a:endParaRPr lang="en-GB" dirty="0">
              <a:solidFill>
                <a:schemeClr val="tx1"/>
              </a:solidFill>
            </a:endParaRPr>
          </a:p>
        </p:txBody>
      </p:sp>
    </p:spTree>
    <p:extLst>
      <p:ext uri="{BB962C8B-B14F-4D97-AF65-F5344CB8AC3E}">
        <p14:creationId xmlns:p14="http://schemas.microsoft.com/office/powerpoint/2010/main" val="564169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50000"/>
              </a:lnSpc>
            </a:pPr>
            <a:r>
              <a:rPr lang="en-GB" sz="3200" dirty="0"/>
              <a:t>Women at the nexus</a:t>
            </a:r>
          </a:p>
        </p:txBody>
      </p:sp>
      <p:sp>
        <p:nvSpPr>
          <p:cNvPr id="3" name="Content Placeholder 2"/>
          <p:cNvSpPr>
            <a:spLocks noGrp="1"/>
          </p:cNvSpPr>
          <p:nvPr>
            <p:ph sz="quarter" idx="10"/>
          </p:nvPr>
        </p:nvSpPr>
        <p:spPr>
          <a:xfrm>
            <a:off x="594187" y="2169625"/>
            <a:ext cx="6529875" cy="3000686"/>
          </a:xfrm>
        </p:spPr>
        <p:txBody>
          <a:bodyPr/>
          <a:lstStyle/>
          <a:p>
            <a:pPr>
              <a:spcAft>
                <a:spcPts val="600"/>
              </a:spcAft>
              <a:buClr>
                <a:srgbClr val="682622"/>
              </a:buClr>
            </a:pPr>
            <a:r>
              <a:rPr lang="en-GB" sz="2400" dirty="0"/>
              <a:t>Two-thirds of the small holder mixed crop-livestock farmers in  the world are women</a:t>
            </a:r>
          </a:p>
          <a:p>
            <a:pPr>
              <a:spcAft>
                <a:spcPts val="600"/>
              </a:spcAft>
              <a:buClr>
                <a:srgbClr val="682622"/>
              </a:buClr>
            </a:pPr>
            <a:r>
              <a:rPr lang="en-US" sz="2400" dirty="0"/>
              <a:t>Women have essential roles in household nutrition</a:t>
            </a:r>
            <a:endParaRPr lang="en-GB" sz="2400" dirty="0"/>
          </a:p>
          <a:p>
            <a:pPr>
              <a:spcAft>
                <a:spcPts val="600"/>
              </a:spcAft>
              <a:buClr>
                <a:srgbClr val="682622"/>
              </a:buClr>
            </a:pPr>
            <a:r>
              <a:rPr lang="en-GB" sz="2400" dirty="0"/>
              <a:t>Livestock can be the means to bring about transformative change in millions of </a:t>
            </a:r>
            <a:r>
              <a:rPr lang="en-GB" sz="2400" dirty="0" err="1"/>
              <a:t>womens</a:t>
            </a:r>
            <a:r>
              <a:rPr lang="en-GB" sz="2400" dirty="0"/>
              <a:t>’ lives</a:t>
            </a:r>
          </a:p>
          <a:p>
            <a:pPr lvl="1">
              <a:spcAft>
                <a:spcPts val="3600"/>
              </a:spcAft>
              <a:buClr>
                <a:srgbClr val="682622"/>
              </a:buClr>
            </a:pPr>
            <a:endParaRPr lang="en-GB" sz="2000" dirty="0"/>
          </a:p>
          <a:p>
            <a:pPr>
              <a:spcAft>
                <a:spcPts val="3600"/>
              </a:spcAft>
              <a:buClr>
                <a:srgbClr val="682622"/>
              </a:buClr>
            </a:pPr>
            <a:endParaRPr lang="en-GB" sz="2400" dirty="0"/>
          </a:p>
          <a:p>
            <a:pPr>
              <a:spcAft>
                <a:spcPts val="3600"/>
              </a:spcAft>
              <a:buClr>
                <a:srgbClr val="682622"/>
              </a:buClr>
              <a:buFont typeface="Arial" panose="020B0604020202020204" pitchFamily="34" charset="0"/>
              <a:buChar char="•"/>
            </a:pPr>
            <a:endParaRPr lang="en-GB" sz="2400" dirty="0"/>
          </a:p>
        </p:txBody>
      </p:sp>
      <p:pic>
        <p:nvPicPr>
          <p:cNvPr id="6" name="Picture 5">
            <a:extLst>
              <a:ext uri="{FF2B5EF4-FFF2-40B4-BE49-F238E27FC236}">
                <a16:creationId xmlns:a16="http://schemas.microsoft.com/office/drawing/2014/main" id="{D7F89042-0555-44B3-84D2-853B7102627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680570" y="1143000"/>
            <a:ext cx="4511430" cy="5715000"/>
          </a:xfrm>
          <a:prstGeom prst="rect">
            <a:avLst/>
          </a:prstGeom>
        </p:spPr>
      </p:pic>
    </p:spTree>
    <p:extLst>
      <p:ext uri="{BB962C8B-B14F-4D97-AF65-F5344CB8AC3E}">
        <p14:creationId xmlns:p14="http://schemas.microsoft.com/office/powerpoint/2010/main" val="2702418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8262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D2CAC25-B1B8-4866-845E-E89349890C10}"/>
              </a:ext>
            </a:extLst>
          </p:cNvPr>
          <p:cNvSpPr>
            <a:spLocks noGrp="1"/>
          </p:cNvSpPr>
          <p:nvPr>
            <p:ph type="body" sz="quarter" idx="10"/>
          </p:nvPr>
        </p:nvSpPr>
        <p:spPr>
          <a:xfrm>
            <a:off x="7330805" y="360045"/>
            <a:ext cx="3968885" cy="6291618"/>
          </a:xfrm>
        </p:spPr>
        <p:txBody>
          <a:bodyPr anchor="ctr"/>
          <a:lstStyle/>
          <a:p>
            <a:pPr>
              <a:lnSpc>
                <a:spcPts val="5020"/>
              </a:lnSpc>
            </a:pPr>
            <a:r>
              <a:rPr lang="en-US" sz="5400" dirty="0">
                <a:solidFill>
                  <a:schemeClr val="bg1"/>
                </a:solidFill>
              </a:rPr>
              <a:t>GLOBAL</a:t>
            </a:r>
          </a:p>
          <a:p>
            <a:pPr>
              <a:lnSpc>
                <a:spcPts val="5020"/>
              </a:lnSpc>
            </a:pPr>
            <a:endParaRPr lang="en-US" sz="5400" dirty="0">
              <a:solidFill>
                <a:schemeClr val="bg1"/>
              </a:solidFill>
            </a:endParaRPr>
          </a:p>
          <a:p>
            <a:pPr>
              <a:lnSpc>
                <a:spcPts val="5020"/>
              </a:lnSpc>
            </a:pPr>
            <a:r>
              <a:rPr lang="en-US" sz="5400" dirty="0">
                <a:solidFill>
                  <a:schemeClr val="bg1"/>
                </a:solidFill>
              </a:rPr>
              <a:t>CONTEXT</a:t>
            </a:r>
            <a:endParaRPr lang="en-GB" sz="5400" dirty="0">
              <a:solidFill>
                <a:schemeClr val="bg1"/>
              </a:solidFill>
            </a:endParaRPr>
          </a:p>
        </p:txBody>
      </p:sp>
      <p:pic>
        <p:nvPicPr>
          <p:cNvPr id="3" name="Picture 2">
            <a:extLst>
              <a:ext uri="{FF2B5EF4-FFF2-40B4-BE49-F238E27FC236}">
                <a16:creationId xmlns:a16="http://schemas.microsoft.com/office/drawing/2014/main" id="{E6921D52-08DE-FE43-B011-1B9E78E064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2"/>
          <a:stretch/>
        </p:blipFill>
        <p:spPr>
          <a:xfrm>
            <a:off x="1125855" y="-1075624"/>
            <a:ext cx="4799141" cy="7132552"/>
          </a:xfrm>
          <a:prstGeom prst="rect">
            <a:avLst/>
          </a:prstGeom>
        </p:spPr>
      </p:pic>
    </p:spTree>
    <p:extLst>
      <p:ext uri="{BB962C8B-B14F-4D97-AF65-F5344CB8AC3E}">
        <p14:creationId xmlns:p14="http://schemas.microsoft.com/office/powerpoint/2010/main" val="6603255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68262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D2CAC25-B1B8-4866-845E-E89349890C10}"/>
              </a:ext>
            </a:extLst>
          </p:cNvPr>
          <p:cNvSpPr>
            <a:spLocks noGrp="1"/>
          </p:cNvSpPr>
          <p:nvPr>
            <p:ph type="body" sz="quarter" idx="10"/>
          </p:nvPr>
        </p:nvSpPr>
        <p:spPr>
          <a:xfrm>
            <a:off x="6096001" y="360045"/>
            <a:ext cx="5203690" cy="6291618"/>
          </a:xfrm>
        </p:spPr>
        <p:txBody>
          <a:bodyPr anchor="ctr"/>
          <a:lstStyle/>
          <a:p>
            <a:pPr>
              <a:lnSpc>
                <a:spcPts val="5020"/>
              </a:lnSpc>
            </a:pPr>
            <a:r>
              <a:rPr lang="en-US" sz="5400" dirty="0">
                <a:solidFill>
                  <a:schemeClr val="bg1"/>
                </a:solidFill>
              </a:rPr>
              <a:t>LIVESTOCK</a:t>
            </a:r>
          </a:p>
          <a:p>
            <a:pPr>
              <a:lnSpc>
                <a:spcPts val="5020"/>
              </a:lnSpc>
            </a:pPr>
            <a:endParaRPr lang="en-US" sz="5400" dirty="0">
              <a:solidFill>
                <a:schemeClr val="bg1"/>
              </a:solidFill>
            </a:endParaRPr>
          </a:p>
          <a:p>
            <a:pPr>
              <a:lnSpc>
                <a:spcPts val="5020"/>
              </a:lnSpc>
            </a:pPr>
            <a:r>
              <a:rPr lang="en-US" sz="5400" dirty="0">
                <a:solidFill>
                  <a:schemeClr val="bg1"/>
                </a:solidFill>
              </a:rPr>
              <a:t>AND THE</a:t>
            </a:r>
          </a:p>
          <a:p>
            <a:pPr>
              <a:lnSpc>
                <a:spcPts val="5020"/>
              </a:lnSpc>
            </a:pPr>
            <a:endParaRPr lang="en-US" sz="5400" dirty="0">
              <a:solidFill>
                <a:schemeClr val="bg1"/>
              </a:solidFill>
            </a:endParaRPr>
          </a:p>
          <a:p>
            <a:pPr>
              <a:lnSpc>
                <a:spcPts val="5020"/>
              </a:lnSpc>
            </a:pPr>
            <a:r>
              <a:rPr lang="en-US" sz="5400" dirty="0">
                <a:solidFill>
                  <a:schemeClr val="bg1"/>
                </a:solidFill>
              </a:rPr>
              <a:t> ENVIRONMENT</a:t>
            </a:r>
            <a:endParaRPr lang="en-GB" sz="5400" dirty="0">
              <a:solidFill>
                <a:schemeClr val="bg1"/>
              </a:solidFill>
            </a:endParaRPr>
          </a:p>
        </p:txBody>
      </p:sp>
      <p:pic>
        <p:nvPicPr>
          <p:cNvPr id="3" name="Picture 2">
            <a:extLst>
              <a:ext uri="{FF2B5EF4-FFF2-40B4-BE49-F238E27FC236}">
                <a16:creationId xmlns:a16="http://schemas.microsoft.com/office/drawing/2014/main" id="{E6921D52-08DE-FE43-B011-1B9E78E064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2"/>
          <a:stretch/>
        </p:blipFill>
        <p:spPr>
          <a:xfrm>
            <a:off x="1125855" y="-1075624"/>
            <a:ext cx="4799141" cy="7132552"/>
          </a:xfrm>
          <a:prstGeom prst="rect">
            <a:avLst/>
          </a:prstGeom>
        </p:spPr>
      </p:pic>
    </p:spTree>
    <p:extLst>
      <p:ext uri="{BB962C8B-B14F-4D97-AF65-F5344CB8AC3E}">
        <p14:creationId xmlns:p14="http://schemas.microsoft.com/office/powerpoint/2010/main" val="25476822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0E77-7559-40FF-A37F-21896DC7DADD}"/>
              </a:ext>
            </a:extLst>
          </p:cNvPr>
          <p:cNvSpPr>
            <a:spLocks noGrp="1"/>
          </p:cNvSpPr>
          <p:nvPr>
            <p:ph type="title"/>
          </p:nvPr>
        </p:nvSpPr>
        <p:spPr/>
        <p:txBody>
          <a:bodyPr/>
          <a:lstStyle/>
          <a:p>
            <a:r>
              <a:rPr lang="en-US" dirty="0"/>
              <a:t>Mitigate environmental harms</a:t>
            </a:r>
            <a:br>
              <a:rPr lang="en-US" dirty="0"/>
            </a:br>
            <a:endParaRPr lang="en-KE" dirty="0"/>
          </a:p>
        </p:txBody>
      </p:sp>
      <p:pic>
        <p:nvPicPr>
          <p:cNvPr id="6" name="Picture 5">
            <a:extLst>
              <a:ext uri="{FF2B5EF4-FFF2-40B4-BE49-F238E27FC236}">
                <a16:creationId xmlns:a16="http://schemas.microsoft.com/office/drawing/2014/main" id="{01401C93-3238-41DE-98F6-A765ED08703E}"/>
              </a:ext>
            </a:extLst>
          </p:cNvPr>
          <p:cNvPicPr>
            <a:picLocks noChangeAspect="1"/>
          </p:cNvPicPr>
          <p:nvPr/>
        </p:nvPicPr>
        <p:blipFill rotWithShape="1">
          <a:blip r:embed="rId3"/>
          <a:srcRect l="9224" t="13793" r="20516" b="14099"/>
          <a:stretch/>
        </p:blipFill>
        <p:spPr>
          <a:xfrm>
            <a:off x="1712435" y="1527002"/>
            <a:ext cx="8565932" cy="4945117"/>
          </a:xfrm>
          <a:prstGeom prst="rect">
            <a:avLst/>
          </a:prstGeom>
        </p:spPr>
      </p:pic>
      <p:sp>
        <p:nvSpPr>
          <p:cNvPr id="7" name="Oval 6">
            <a:extLst>
              <a:ext uri="{FF2B5EF4-FFF2-40B4-BE49-F238E27FC236}">
                <a16:creationId xmlns:a16="http://schemas.microsoft.com/office/drawing/2014/main" id="{C570B135-1019-4601-B18F-EF3FC59371B5}"/>
              </a:ext>
            </a:extLst>
          </p:cNvPr>
          <p:cNvSpPr/>
          <p:nvPr/>
        </p:nvSpPr>
        <p:spPr>
          <a:xfrm>
            <a:off x="2136602" y="2778485"/>
            <a:ext cx="1765738" cy="3132082"/>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9778833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4625"/>
            <a:ext cx="9144000" cy="1026367"/>
          </a:xfrm>
        </p:spPr>
        <p:txBody>
          <a:bodyPr/>
          <a:lstStyle/>
          <a:p>
            <a:r>
              <a:rPr lang="en-US" sz="3200" dirty="0"/>
              <a:t>Production of the greenhouse gas methane</a:t>
            </a:r>
            <a:br>
              <a:rPr lang="en-US" sz="3200" dirty="0"/>
            </a:br>
            <a:r>
              <a:rPr lang="en-US" sz="3200" dirty="0"/>
              <a:t>falls as animal productivity rises</a:t>
            </a: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2964"/>
          <a:stretch/>
        </p:blipFill>
        <p:spPr bwMode="auto">
          <a:xfrm>
            <a:off x="2060369" y="1371600"/>
            <a:ext cx="8145775"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rotWithShape="1">
          <a:blip r:embed="rId3">
            <a:alphaModFix amt="18000"/>
            <a:extLst>
              <a:ext uri="{28A0092B-C50C-407E-A947-70E740481C1C}">
                <a14:useLocalDpi xmlns:a14="http://schemas.microsoft.com/office/drawing/2010/main" val="0"/>
              </a:ext>
            </a:extLst>
          </a:blip>
          <a:srcRect t="20249"/>
          <a:stretch/>
        </p:blipFill>
        <p:spPr>
          <a:xfrm>
            <a:off x="3037844" y="1637882"/>
            <a:ext cx="6518138" cy="4401178"/>
          </a:xfrm>
          <a:prstGeom prst="rect">
            <a:avLst/>
          </a:prstGeom>
        </p:spPr>
      </p:pic>
    </p:spTree>
    <p:extLst>
      <p:ext uri="{BB962C8B-B14F-4D97-AF65-F5344CB8AC3E}">
        <p14:creationId xmlns:p14="http://schemas.microsoft.com/office/powerpoint/2010/main" val="746876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68262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5492BA0-02B0-408C-8BD6-54FE1C4B2B46}"/>
              </a:ext>
            </a:extLst>
          </p:cNvPr>
          <p:cNvSpPr>
            <a:spLocks noGrp="1"/>
          </p:cNvSpPr>
          <p:nvPr>
            <p:ph type="body" sz="quarter" idx="10"/>
          </p:nvPr>
        </p:nvSpPr>
        <p:spPr>
          <a:xfrm>
            <a:off x="6715541" y="830554"/>
            <a:ext cx="5054428" cy="5494072"/>
          </a:xfrm>
        </p:spPr>
        <p:txBody>
          <a:bodyPr anchor="ctr"/>
          <a:lstStyle/>
          <a:p>
            <a:pPr>
              <a:lnSpc>
                <a:spcPts val="5020"/>
              </a:lnSpc>
            </a:pPr>
            <a:r>
              <a:rPr lang="en-US" sz="5400" dirty="0">
                <a:solidFill>
                  <a:schemeClr val="bg1"/>
                </a:solidFill>
              </a:rPr>
              <a:t>LIVESTOCK</a:t>
            </a:r>
          </a:p>
          <a:p>
            <a:pPr>
              <a:lnSpc>
                <a:spcPts val="5020"/>
              </a:lnSpc>
            </a:pPr>
            <a:endParaRPr lang="en-US" sz="5400" dirty="0">
              <a:solidFill>
                <a:schemeClr val="bg1"/>
              </a:solidFill>
            </a:endParaRPr>
          </a:p>
          <a:p>
            <a:pPr>
              <a:lnSpc>
                <a:spcPts val="5020"/>
              </a:lnSpc>
            </a:pPr>
            <a:r>
              <a:rPr lang="en-US" sz="5400" dirty="0">
                <a:solidFill>
                  <a:schemeClr val="bg1"/>
                </a:solidFill>
              </a:rPr>
              <a:t>AND</a:t>
            </a:r>
          </a:p>
          <a:p>
            <a:pPr>
              <a:lnSpc>
                <a:spcPts val="5020"/>
              </a:lnSpc>
            </a:pPr>
            <a:endParaRPr lang="en-US" sz="5400" dirty="0">
              <a:solidFill>
                <a:schemeClr val="bg1"/>
              </a:solidFill>
            </a:endParaRPr>
          </a:p>
          <a:p>
            <a:pPr>
              <a:lnSpc>
                <a:spcPts val="5020"/>
              </a:lnSpc>
            </a:pPr>
            <a:r>
              <a:rPr lang="en-US" sz="5400" dirty="0">
                <a:solidFill>
                  <a:schemeClr val="bg1"/>
                </a:solidFill>
              </a:rPr>
              <a:t>HUMAN HEALTH</a:t>
            </a:r>
            <a:endParaRPr lang="en-GB" sz="5400" dirty="0">
              <a:solidFill>
                <a:schemeClr val="bg1"/>
              </a:solidFill>
            </a:endParaRPr>
          </a:p>
        </p:txBody>
      </p:sp>
      <p:pic>
        <p:nvPicPr>
          <p:cNvPr id="5" name="Picture 4">
            <a:extLst>
              <a:ext uri="{FF2B5EF4-FFF2-40B4-BE49-F238E27FC236}">
                <a16:creationId xmlns:a16="http://schemas.microsoft.com/office/drawing/2014/main" id="{209B4BB9-AB7F-40CA-97AE-7E2C2D8BE5EA}"/>
              </a:ext>
            </a:extLst>
          </p:cNvPr>
          <p:cNvPicPr>
            <a:picLocks noChangeAspect="1"/>
          </p:cNvPicPr>
          <p:nvPr/>
        </p:nvPicPr>
        <p:blipFill rotWithShape="1">
          <a:blip r:embed="rId3">
            <a:extLst>
              <a:ext uri="{28A0092B-C50C-407E-A947-70E740481C1C}">
                <a14:useLocalDpi xmlns:a14="http://schemas.microsoft.com/office/drawing/2010/main" val="0"/>
              </a:ext>
            </a:extLst>
          </a:blip>
          <a:srcRect r="34706" b="8871"/>
          <a:stretch/>
        </p:blipFill>
        <p:spPr>
          <a:xfrm flipH="1">
            <a:off x="525044" y="622100"/>
            <a:ext cx="5143812" cy="5702526"/>
          </a:xfrm>
          <a:prstGeom prst="rect">
            <a:avLst/>
          </a:prstGeom>
        </p:spPr>
      </p:pic>
    </p:spTree>
    <p:extLst>
      <p:ext uri="{BB962C8B-B14F-4D97-AF65-F5344CB8AC3E}">
        <p14:creationId xmlns:p14="http://schemas.microsoft.com/office/powerpoint/2010/main" val="7312596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22AB9FA-3EE9-41EB-938B-C1F3AE80678F}"/>
              </a:ext>
            </a:extLst>
          </p:cNvPr>
          <p:cNvSpPr>
            <a:spLocks noGrp="1"/>
          </p:cNvSpPr>
          <p:nvPr>
            <p:ph type="title"/>
          </p:nvPr>
        </p:nvSpPr>
        <p:spPr/>
        <p:txBody>
          <a:bodyPr/>
          <a:lstStyle/>
          <a:p>
            <a:r>
              <a:rPr lang="en-US" dirty="0"/>
              <a:t>Promote food safety</a:t>
            </a:r>
            <a:endParaRPr lang="en-GB" dirty="0"/>
          </a:p>
        </p:txBody>
      </p:sp>
      <p:sp>
        <p:nvSpPr>
          <p:cNvPr id="5" name="Content Placeholder 4">
            <a:extLst>
              <a:ext uri="{FF2B5EF4-FFF2-40B4-BE49-F238E27FC236}">
                <a16:creationId xmlns:a16="http://schemas.microsoft.com/office/drawing/2014/main" id="{8A903BC5-17DC-4807-BEDF-D8E7B9E2C8EF}"/>
              </a:ext>
            </a:extLst>
          </p:cNvPr>
          <p:cNvSpPr>
            <a:spLocks noGrp="1"/>
          </p:cNvSpPr>
          <p:nvPr>
            <p:ph sz="quarter" idx="10"/>
          </p:nvPr>
        </p:nvSpPr>
        <p:spPr>
          <a:xfrm>
            <a:off x="461683" y="1326776"/>
            <a:ext cx="6371196" cy="4572000"/>
          </a:xfrm>
        </p:spPr>
        <p:txBody>
          <a:bodyPr/>
          <a:lstStyle/>
          <a:p>
            <a:pPr marL="342900" indent="-342900">
              <a:buFont typeface="Arial" panose="020B0604020202020204" pitchFamily="34" charset="0"/>
              <a:buChar char="•"/>
            </a:pPr>
            <a:r>
              <a:rPr lang="en-GB" sz="2400" dirty="0"/>
              <a:t>Food borne diseases (many associated with animal-source foods) each year: </a:t>
            </a:r>
          </a:p>
          <a:p>
            <a:pPr marL="1200150" lvl="1" indent="-457200">
              <a:buFont typeface="Arial" panose="020B0604020202020204" pitchFamily="34" charset="0"/>
              <a:buChar char="•"/>
            </a:pPr>
            <a:r>
              <a:rPr lang="en-GB" sz="2000" dirty="0"/>
              <a:t>600 million people are sickened</a:t>
            </a:r>
          </a:p>
          <a:p>
            <a:pPr marL="1200150" lvl="1" indent="-457200">
              <a:buFont typeface="Arial" panose="020B0604020202020204" pitchFamily="34" charset="0"/>
              <a:buChar char="•"/>
            </a:pPr>
            <a:r>
              <a:rPr lang="en-GB" sz="2000" dirty="0"/>
              <a:t>420,000 people, mostly children die</a:t>
            </a:r>
          </a:p>
          <a:p>
            <a:pPr marL="1200150" lvl="1" indent="-457200">
              <a:buFont typeface="Arial" panose="020B0604020202020204" pitchFamily="34" charset="0"/>
              <a:buChar char="•"/>
            </a:pPr>
            <a:r>
              <a:rPr lang="en-GB" sz="2000" dirty="0"/>
              <a:t>US95M economic loss for low- and middle-income countries</a:t>
            </a:r>
          </a:p>
          <a:p>
            <a:pPr marL="1200150" lvl="1" indent="-457200">
              <a:buFont typeface="Arial" panose="020B0604020202020204" pitchFamily="34" charset="0"/>
              <a:buChar char="•"/>
            </a:pPr>
            <a:endParaRPr lang="en-GB" sz="2000" dirty="0"/>
          </a:p>
          <a:p>
            <a:pPr marL="342900" indent="-342900">
              <a:buFont typeface="Arial" panose="020B0604020202020204" pitchFamily="34" charset="0"/>
              <a:buChar char="•"/>
            </a:pPr>
            <a:r>
              <a:rPr lang="en-GB" sz="2400" dirty="0"/>
              <a:t>Focus on informal markets</a:t>
            </a:r>
          </a:p>
          <a:p>
            <a:pPr marL="1200150" lvl="1" indent="-457200">
              <a:buFont typeface="Arial" panose="020B0604020202020204" pitchFamily="34" charset="0"/>
              <a:buChar char="•"/>
            </a:pPr>
            <a:r>
              <a:rPr lang="en-GB" sz="2000" dirty="0"/>
              <a:t>70-80% of animal source foods sold in informal markets in developing countries</a:t>
            </a:r>
          </a:p>
          <a:p>
            <a:pPr marL="1200150" lvl="1" indent="-457200">
              <a:buFont typeface="Arial" panose="020B0604020202020204" pitchFamily="34" charset="0"/>
              <a:buChar char="•"/>
            </a:pPr>
            <a:r>
              <a:rPr lang="en-GB" sz="2000" dirty="0"/>
              <a:t>Adopt a risk based approach</a:t>
            </a:r>
          </a:p>
          <a:p>
            <a:pPr marL="1200150" lvl="1" indent="-457200">
              <a:buFont typeface="Arial" panose="020B0604020202020204" pitchFamily="34" charset="0"/>
              <a:buChar char="•"/>
            </a:pPr>
            <a:r>
              <a:rPr lang="en-GB" sz="2000" dirty="0"/>
              <a:t>Use market incentives to build capacity in food safety among value chain actors</a:t>
            </a:r>
          </a:p>
          <a:p>
            <a:endParaRPr lang="en-GB" sz="2000" dirty="0"/>
          </a:p>
        </p:txBody>
      </p:sp>
      <p:pic>
        <p:nvPicPr>
          <p:cNvPr id="7" name="Picture 4">
            <a:extLst>
              <a:ext uri="{FF2B5EF4-FFF2-40B4-BE49-F238E27FC236}">
                <a16:creationId xmlns:a16="http://schemas.microsoft.com/office/drawing/2014/main" id="{1FE1C50C-41E0-4367-A4BC-49ABD3D5E9D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10127" y="1148836"/>
            <a:ext cx="4281873" cy="5709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03673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21E08-EA44-4AE6-B621-3573E1AF362F}"/>
              </a:ext>
            </a:extLst>
          </p:cNvPr>
          <p:cNvSpPr>
            <a:spLocks noGrp="1"/>
          </p:cNvSpPr>
          <p:nvPr>
            <p:ph type="title"/>
          </p:nvPr>
        </p:nvSpPr>
        <p:spPr/>
        <p:txBody>
          <a:bodyPr/>
          <a:lstStyle/>
          <a:p>
            <a:r>
              <a:rPr lang="en-US" dirty="0"/>
              <a:t>Antimicrobial resistance</a:t>
            </a:r>
          </a:p>
        </p:txBody>
      </p:sp>
      <p:pic>
        <p:nvPicPr>
          <p:cNvPr id="4" name="Content Placeholder 3">
            <a:extLst>
              <a:ext uri="{FF2B5EF4-FFF2-40B4-BE49-F238E27FC236}">
                <a16:creationId xmlns:a16="http://schemas.microsoft.com/office/drawing/2014/main" id="{D610780B-3756-432C-9A49-5C690B921408}"/>
              </a:ext>
            </a:extLst>
          </p:cNvPr>
          <p:cNvPicPr>
            <a:picLocks noGrp="1" noChangeAspect="1"/>
          </p:cNvPicPr>
          <p:nvPr>
            <p:ph sz="quarter" idx="10"/>
          </p:nvPr>
        </p:nvPicPr>
        <p:blipFill>
          <a:blip r:embed="rId2"/>
          <a:stretch>
            <a:fillRect/>
          </a:stretch>
        </p:blipFill>
        <p:spPr>
          <a:xfrm>
            <a:off x="7096538" y="24858"/>
            <a:ext cx="3125117" cy="1093791"/>
          </a:xfrm>
          <a:prstGeom prst="rect">
            <a:avLst/>
          </a:prstGeom>
        </p:spPr>
      </p:pic>
      <p:pic>
        <p:nvPicPr>
          <p:cNvPr id="5" name="Picture 4">
            <a:extLst>
              <a:ext uri="{FF2B5EF4-FFF2-40B4-BE49-F238E27FC236}">
                <a16:creationId xmlns:a16="http://schemas.microsoft.com/office/drawing/2014/main" id="{2E171C21-FF4C-4C98-9B7D-40B0C8C7E53A}"/>
              </a:ext>
            </a:extLst>
          </p:cNvPr>
          <p:cNvPicPr>
            <a:picLocks noChangeAspect="1"/>
          </p:cNvPicPr>
          <p:nvPr/>
        </p:nvPicPr>
        <p:blipFill>
          <a:blip r:embed="rId3"/>
          <a:stretch>
            <a:fillRect/>
          </a:stretch>
        </p:blipFill>
        <p:spPr>
          <a:xfrm>
            <a:off x="1664075" y="1337310"/>
            <a:ext cx="9299199" cy="5348287"/>
          </a:xfrm>
          <a:prstGeom prst="rect">
            <a:avLst/>
          </a:prstGeom>
        </p:spPr>
      </p:pic>
      <p:sp>
        <p:nvSpPr>
          <p:cNvPr id="6" name="Rectangle 5">
            <a:extLst>
              <a:ext uri="{FF2B5EF4-FFF2-40B4-BE49-F238E27FC236}">
                <a16:creationId xmlns:a16="http://schemas.microsoft.com/office/drawing/2014/main" id="{3C4DA8CD-B70A-4731-BFFF-0D5056AB87F4}"/>
              </a:ext>
            </a:extLst>
          </p:cNvPr>
          <p:cNvSpPr/>
          <p:nvPr/>
        </p:nvSpPr>
        <p:spPr>
          <a:xfrm>
            <a:off x="609600" y="571500"/>
            <a:ext cx="2275110"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charset="0"/>
                <a:ea typeface="MS PGothic" pitchFamily="34" charset="-128"/>
                <a:cs typeface="+mn-cs"/>
              </a:rPr>
              <a:t>https://amr.cgiar.org/</a:t>
            </a:r>
          </a:p>
        </p:txBody>
      </p:sp>
    </p:spTree>
    <p:extLst>
      <p:ext uri="{BB962C8B-B14F-4D97-AF65-F5344CB8AC3E}">
        <p14:creationId xmlns:p14="http://schemas.microsoft.com/office/powerpoint/2010/main" val="1158739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68262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5492BA0-02B0-408C-8BD6-54FE1C4B2B46}"/>
              </a:ext>
            </a:extLst>
          </p:cNvPr>
          <p:cNvSpPr>
            <a:spLocks noGrp="1"/>
          </p:cNvSpPr>
          <p:nvPr>
            <p:ph type="body" sz="quarter" idx="10"/>
          </p:nvPr>
        </p:nvSpPr>
        <p:spPr>
          <a:xfrm>
            <a:off x="6709826" y="681964"/>
            <a:ext cx="4757530" cy="5494072"/>
          </a:xfrm>
        </p:spPr>
        <p:txBody>
          <a:bodyPr anchor="ctr"/>
          <a:lstStyle/>
          <a:p>
            <a:pPr>
              <a:lnSpc>
                <a:spcPts val="5020"/>
              </a:lnSpc>
            </a:pPr>
            <a:r>
              <a:rPr lang="en-US" sz="5400" dirty="0">
                <a:solidFill>
                  <a:schemeClr val="bg1"/>
                </a:solidFill>
              </a:rPr>
              <a:t>LIVESTOCK</a:t>
            </a:r>
          </a:p>
          <a:p>
            <a:pPr>
              <a:lnSpc>
                <a:spcPts val="5020"/>
              </a:lnSpc>
            </a:pPr>
            <a:endParaRPr lang="en-US" sz="5400" dirty="0">
              <a:solidFill>
                <a:schemeClr val="bg1"/>
              </a:solidFill>
            </a:endParaRPr>
          </a:p>
          <a:p>
            <a:pPr>
              <a:lnSpc>
                <a:spcPts val="5020"/>
              </a:lnSpc>
            </a:pPr>
            <a:r>
              <a:rPr lang="en-US" sz="5400" dirty="0">
                <a:solidFill>
                  <a:schemeClr val="bg1"/>
                </a:solidFill>
              </a:rPr>
              <a:t>AND</a:t>
            </a:r>
          </a:p>
          <a:p>
            <a:pPr>
              <a:lnSpc>
                <a:spcPts val="5020"/>
              </a:lnSpc>
            </a:pPr>
            <a:endParaRPr lang="en-US" sz="5400" dirty="0">
              <a:solidFill>
                <a:schemeClr val="bg1"/>
              </a:solidFill>
            </a:endParaRPr>
          </a:p>
          <a:p>
            <a:pPr>
              <a:lnSpc>
                <a:spcPts val="5020"/>
              </a:lnSpc>
            </a:pPr>
            <a:r>
              <a:rPr lang="en-US" sz="5400" dirty="0">
                <a:solidFill>
                  <a:schemeClr val="bg1"/>
                </a:solidFill>
              </a:rPr>
              <a:t>RESILIENCE</a:t>
            </a:r>
          </a:p>
        </p:txBody>
      </p:sp>
      <p:pic>
        <p:nvPicPr>
          <p:cNvPr id="12" name="Picture 11">
            <a:extLst>
              <a:ext uri="{FF2B5EF4-FFF2-40B4-BE49-F238E27FC236}">
                <a16:creationId xmlns:a16="http://schemas.microsoft.com/office/drawing/2014/main" id="{9C8A930C-1003-B54F-838D-2D50CFF8664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18"/>
          <a:stretch/>
        </p:blipFill>
        <p:spPr>
          <a:xfrm>
            <a:off x="1026795" y="-277719"/>
            <a:ext cx="4525476" cy="6875188"/>
          </a:xfrm>
          <a:prstGeom prst="rect">
            <a:avLst/>
          </a:prstGeom>
        </p:spPr>
      </p:pic>
    </p:spTree>
    <p:extLst>
      <p:ext uri="{BB962C8B-B14F-4D97-AF65-F5344CB8AC3E}">
        <p14:creationId xmlns:p14="http://schemas.microsoft.com/office/powerpoint/2010/main" val="12056957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CADCA-4D91-412A-9037-31A706CBAC71}"/>
              </a:ext>
            </a:extLst>
          </p:cNvPr>
          <p:cNvSpPr>
            <a:spLocks noGrp="1"/>
          </p:cNvSpPr>
          <p:nvPr>
            <p:ph type="title"/>
          </p:nvPr>
        </p:nvSpPr>
        <p:spPr/>
        <p:txBody>
          <a:bodyPr/>
          <a:lstStyle/>
          <a:p>
            <a:r>
              <a:rPr lang="en-US" dirty="0"/>
              <a:t>Livestock as insurance</a:t>
            </a:r>
            <a:endParaRPr lang="en-KE" dirty="0"/>
          </a:p>
        </p:txBody>
      </p:sp>
      <p:pic>
        <p:nvPicPr>
          <p:cNvPr id="5" name="Content Placeholder 4" descr="A group of people standing next to a body of water&#10;&#10;Description automatically generated">
            <a:extLst>
              <a:ext uri="{FF2B5EF4-FFF2-40B4-BE49-F238E27FC236}">
                <a16:creationId xmlns:a16="http://schemas.microsoft.com/office/drawing/2014/main" id="{D276DC6E-94C6-471A-9143-92CAB7069D5E}"/>
              </a:ext>
            </a:extLst>
          </p:cNvPr>
          <p:cNvPicPr>
            <a:picLocks noGrp="1" noChangeAspect="1"/>
          </p:cNvPicPr>
          <p:nvPr>
            <p:ph sz="quarter" idx="10"/>
          </p:nvPr>
        </p:nvPicPr>
        <p:blipFill>
          <a:blip r:embed="rId2" cstate="email">
            <a:extLst>
              <a:ext uri="{28A0092B-C50C-407E-A947-70E740481C1C}">
                <a14:useLocalDpi xmlns:a14="http://schemas.microsoft.com/office/drawing/2010/main"/>
              </a:ext>
            </a:extLst>
          </a:blip>
          <a:stretch>
            <a:fillRect/>
          </a:stretch>
        </p:blipFill>
        <p:spPr>
          <a:xfrm>
            <a:off x="1" y="1134395"/>
            <a:ext cx="12192000" cy="7715795"/>
          </a:xfrm>
        </p:spPr>
      </p:pic>
    </p:spTree>
    <p:extLst>
      <p:ext uri="{BB962C8B-B14F-4D97-AF65-F5344CB8AC3E}">
        <p14:creationId xmlns:p14="http://schemas.microsoft.com/office/powerpoint/2010/main" val="8813262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50F7D-1CEF-47E0-9016-0E9914D8AB5B}"/>
              </a:ext>
            </a:extLst>
          </p:cNvPr>
          <p:cNvSpPr>
            <a:spLocks noGrp="1"/>
          </p:cNvSpPr>
          <p:nvPr>
            <p:ph type="title"/>
          </p:nvPr>
        </p:nvSpPr>
        <p:spPr/>
        <p:txBody>
          <a:bodyPr/>
          <a:lstStyle/>
          <a:p>
            <a:r>
              <a:rPr lang="en-US" sz="3200" dirty="0">
                <a:latin typeface="Calibri" panose="020F0502020204030204" pitchFamily="34" charset="0"/>
                <a:cs typeface="Calibri" panose="020F0502020204030204" pitchFamily="34" charset="0"/>
              </a:rPr>
              <a:t>Mixed crop-livestock systems</a:t>
            </a:r>
            <a:endParaRPr lang="en-GB"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FBABC8FE-9764-497B-A5AD-41D46A5D9AC1}"/>
              </a:ext>
            </a:extLst>
          </p:cNvPr>
          <p:cNvSpPr>
            <a:spLocks noGrp="1"/>
          </p:cNvSpPr>
          <p:nvPr>
            <p:ph sz="quarter" idx="10"/>
          </p:nvPr>
        </p:nvSpPr>
        <p:spPr>
          <a:xfrm>
            <a:off x="530577" y="1531192"/>
            <a:ext cx="5486400" cy="4572000"/>
          </a:xfrm>
        </p:spPr>
        <p:txBody>
          <a:bodyPr/>
          <a:lstStyle/>
          <a:p>
            <a:pPr marL="342900" indent="-342900">
              <a:lnSpc>
                <a:spcPct val="100000"/>
              </a:lnSpc>
              <a:spcAft>
                <a:spcPts val="600"/>
              </a:spcAft>
              <a:buClr>
                <a:srgbClr val="682622"/>
              </a:buClr>
              <a:buFont typeface="Arial" panose="020B0604020202020204" pitchFamily="34" charset="0"/>
              <a:buChar char="•"/>
            </a:pPr>
            <a:r>
              <a:rPr lang="en-GB" sz="2400" dirty="0"/>
              <a:t>Diverse outputs – risk spreading</a:t>
            </a:r>
          </a:p>
          <a:p>
            <a:pPr marL="342900" indent="-342900">
              <a:lnSpc>
                <a:spcPct val="100000"/>
              </a:lnSpc>
              <a:spcAft>
                <a:spcPts val="600"/>
              </a:spcAft>
              <a:buClr>
                <a:srgbClr val="682622"/>
              </a:buClr>
              <a:buFont typeface="Arial" panose="020B0604020202020204" pitchFamily="34" charset="0"/>
              <a:buChar char="•"/>
            </a:pPr>
            <a:r>
              <a:rPr lang="en-GB" sz="2400" dirty="0"/>
              <a:t>Use the power of animal agriculture to promote a robust circular </a:t>
            </a:r>
            <a:r>
              <a:rPr lang="en-GB" sz="2400" dirty="0" err="1"/>
              <a:t>bioeconomy</a:t>
            </a:r>
            <a:endParaRPr lang="en-GB" sz="2400" dirty="0"/>
          </a:p>
          <a:p>
            <a:pPr marL="342900" indent="-342900">
              <a:lnSpc>
                <a:spcPct val="100000"/>
              </a:lnSpc>
              <a:spcAft>
                <a:spcPts val="600"/>
              </a:spcAft>
              <a:buClr>
                <a:srgbClr val="682622"/>
              </a:buClr>
              <a:buFont typeface="Arial" panose="020B0604020202020204" pitchFamily="34" charset="0"/>
              <a:buChar char="•"/>
            </a:pPr>
            <a:r>
              <a:rPr lang="en-US" sz="2400" dirty="0"/>
              <a:t>23% of nitrogen for crop production</a:t>
            </a:r>
            <a:br>
              <a:rPr lang="en-US" sz="2400" dirty="0"/>
            </a:br>
            <a:r>
              <a:rPr lang="en-US" sz="2400" dirty="0"/>
              <a:t>in crop-livestock systems comes from manure</a:t>
            </a:r>
          </a:p>
          <a:p>
            <a:pPr marL="342900" indent="-342900">
              <a:lnSpc>
                <a:spcPct val="100000"/>
              </a:lnSpc>
              <a:spcAft>
                <a:spcPts val="600"/>
              </a:spcAft>
              <a:buClr>
                <a:srgbClr val="682622"/>
              </a:buClr>
              <a:buFont typeface="Arial" panose="020B0604020202020204" pitchFamily="34" charset="0"/>
              <a:buChar char="•"/>
            </a:pPr>
            <a:r>
              <a:rPr lang="en-GB" sz="2400" dirty="0">
                <a:latin typeface="Calibri" pitchFamily="34" charset="0"/>
              </a:rPr>
              <a:t>15% farms in southern Africa and 81% in northern Africa  depend on traction for ploughing</a:t>
            </a:r>
          </a:p>
          <a:p>
            <a:pPr marL="342900" indent="-342900">
              <a:lnSpc>
                <a:spcPct val="100000"/>
              </a:lnSpc>
              <a:spcAft>
                <a:spcPts val="600"/>
              </a:spcAft>
              <a:buClr>
                <a:srgbClr val="682622"/>
              </a:buClr>
              <a:buFont typeface="Arial" panose="020B0604020202020204" pitchFamily="34" charset="0"/>
              <a:buChar char="•"/>
            </a:pPr>
            <a:r>
              <a:rPr lang="en-US" sz="2400" dirty="0">
                <a:latin typeface="Calibri" pitchFamily="34" charset="0"/>
              </a:rPr>
              <a:t>7 million oxen are the main source of power for tilling in the Ethiopian highlands</a:t>
            </a:r>
          </a:p>
          <a:p>
            <a:pPr marL="342900" indent="-342900">
              <a:lnSpc>
                <a:spcPct val="100000"/>
              </a:lnSpc>
              <a:spcAft>
                <a:spcPts val="600"/>
              </a:spcAft>
              <a:buClr>
                <a:srgbClr val="682622"/>
              </a:buClr>
              <a:buFont typeface="Arial" panose="020B0604020202020204" pitchFamily="34" charset="0"/>
              <a:buChar char="•"/>
            </a:pPr>
            <a:endParaRPr lang="en-GB" sz="2400" dirty="0">
              <a:latin typeface="Calibri" pitchFamily="34" charset="0"/>
            </a:endParaRPr>
          </a:p>
          <a:p>
            <a:pPr marL="342900" indent="-342900">
              <a:lnSpc>
                <a:spcPct val="100000"/>
              </a:lnSpc>
              <a:spcAft>
                <a:spcPts val="600"/>
              </a:spcAft>
              <a:buClr>
                <a:srgbClr val="682622"/>
              </a:buClr>
              <a:buFont typeface="Arial" panose="020B0604020202020204" pitchFamily="34" charset="0"/>
              <a:buChar char="•"/>
            </a:pPr>
            <a:endParaRPr lang="en-US" sz="2400" dirty="0"/>
          </a:p>
          <a:p>
            <a:pPr marL="342900" indent="-342900">
              <a:lnSpc>
                <a:spcPct val="100000"/>
              </a:lnSpc>
              <a:spcAft>
                <a:spcPts val="600"/>
              </a:spcAft>
              <a:buClr>
                <a:srgbClr val="682622"/>
              </a:buClr>
              <a:buFont typeface="Arial" panose="020B0604020202020204" pitchFamily="34" charset="0"/>
              <a:buChar char="•"/>
            </a:pPr>
            <a:endParaRPr lang="en-GB" sz="2400" b="1" dirty="0"/>
          </a:p>
          <a:p>
            <a:pPr>
              <a:lnSpc>
                <a:spcPct val="100000"/>
              </a:lnSpc>
              <a:spcAft>
                <a:spcPts val="600"/>
              </a:spcAft>
              <a:buClr>
                <a:srgbClr val="682622"/>
              </a:buClr>
            </a:pPr>
            <a:endParaRPr lang="en-GB" sz="2400" dirty="0"/>
          </a:p>
          <a:p>
            <a:pPr>
              <a:buClr>
                <a:srgbClr val="682622"/>
              </a:buClr>
            </a:pPr>
            <a:endParaRPr lang="en-GB" sz="2400" dirty="0"/>
          </a:p>
        </p:txBody>
      </p:sp>
      <p:sp>
        <p:nvSpPr>
          <p:cNvPr id="5" name="Content Placeholder 2">
            <a:extLst>
              <a:ext uri="{FF2B5EF4-FFF2-40B4-BE49-F238E27FC236}">
                <a16:creationId xmlns:a16="http://schemas.microsoft.com/office/drawing/2014/main" id="{C9FCB851-218E-43D2-8851-5D470D8AD41C}"/>
              </a:ext>
            </a:extLst>
          </p:cNvPr>
          <p:cNvSpPr txBox="1">
            <a:spLocks/>
          </p:cNvSpPr>
          <p:nvPr/>
        </p:nvSpPr>
        <p:spPr>
          <a:xfrm>
            <a:off x="7672019" y="1517081"/>
            <a:ext cx="4284662" cy="4371102"/>
          </a:xfrm>
          <a:prstGeom prst="rect">
            <a:avLst/>
          </a:prstGeom>
        </p:spPr>
        <p:txBody>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endParaRPr lang="en-GB" sz="2400" dirty="0">
              <a:solidFill>
                <a:prstClr val="black"/>
              </a:solidFill>
              <a:latin typeface="Calibri"/>
            </a:endParaRPr>
          </a:p>
        </p:txBody>
      </p:sp>
      <p:pic>
        <p:nvPicPr>
          <p:cNvPr id="6" name="Picture 1">
            <a:extLst>
              <a:ext uri="{FF2B5EF4-FFF2-40B4-BE49-F238E27FC236}">
                <a16:creationId xmlns:a16="http://schemas.microsoft.com/office/drawing/2014/main" id="{05323949-6E81-41B1-B7C5-7DFFF1ADFF48}"/>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2915" t="6452" b="61"/>
          <a:stretch/>
        </p:blipFill>
        <p:spPr bwMode="auto">
          <a:xfrm>
            <a:off x="6278968" y="2056960"/>
            <a:ext cx="5677713" cy="365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522905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email">
            <a:extLst>
              <a:ext uri="{BEBA8EAE-BF5A-486C-A8C5-ECC9F3942E4B}">
                <a14:imgProps xmlns:a14="http://schemas.microsoft.com/office/drawing/2010/main">
                  <a14:imgLayer r:embed="rId3">
                    <a14:imgEffect>
                      <a14:artisticGlowDiffused/>
                    </a14:imgEffect>
                  </a14:imgLayer>
                </a14:imgProps>
              </a:ext>
              <a:ext uri="{28A0092B-C50C-407E-A947-70E740481C1C}">
                <a14:useLocalDpi xmlns:a14="http://schemas.microsoft.com/office/drawing/2010/main"/>
              </a:ext>
            </a:extLst>
          </a:blip>
          <a:stretch>
            <a:fillRect/>
          </a:stretch>
        </p:blipFill>
        <p:spPr>
          <a:xfrm>
            <a:off x="3429001" y="3200401"/>
            <a:ext cx="6069311" cy="4038601"/>
          </a:xfrm>
          <a:prstGeom prst="rect">
            <a:avLst/>
          </a:prstGeom>
          <a:ln>
            <a:noFill/>
          </a:ln>
          <a:effectLst>
            <a:softEdge rad="112500"/>
          </a:effectLst>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l="-3264"/>
          <a:stretch/>
        </p:blipFill>
        <p:spPr>
          <a:xfrm>
            <a:off x="1371600" y="1295401"/>
            <a:ext cx="4820992" cy="2286000"/>
          </a:xfrm>
          <a:prstGeom prst="ellipse">
            <a:avLst/>
          </a:prstGeom>
          <a:ln>
            <a:noFill/>
          </a:ln>
          <a:effectLst>
            <a:softEdge rad="112500"/>
          </a:effectLst>
        </p:spPr>
      </p:pic>
      <p:sp>
        <p:nvSpPr>
          <p:cNvPr id="2" name="Title 1"/>
          <p:cNvSpPr>
            <a:spLocks noGrp="1"/>
          </p:cNvSpPr>
          <p:nvPr>
            <p:ph type="title" idx="4294967295"/>
          </p:nvPr>
        </p:nvSpPr>
        <p:spPr>
          <a:xfrm>
            <a:off x="685800" y="0"/>
            <a:ext cx="10579100" cy="1143000"/>
          </a:xfrm>
          <a:prstGeom prst="rect">
            <a:avLst/>
          </a:prstGeom>
        </p:spPr>
        <p:txBody>
          <a:bodyPr/>
          <a:lstStyle/>
          <a:p>
            <a:pPr algn="l"/>
            <a:r>
              <a:rPr lang="en-GB" sz="3600" dirty="0">
                <a:solidFill>
                  <a:schemeClr val="bg1"/>
                </a:solidFill>
              </a:rPr>
              <a:t>Protecting assets - Insuring pastoralists against catastrophic drought</a:t>
            </a:r>
          </a:p>
        </p:txBody>
      </p:sp>
      <p:sp>
        <p:nvSpPr>
          <p:cNvPr id="8" name="TextBox 7"/>
          <p:cNvSpPr txBox="1"/>
          <p:nvPr/>
        </p:nvSpPr>
        <p:spPr bwMode="auto">
          <a:xfrm>
            <a:off x="402405" y="1270219"/>
            <a:ext cx="4709273" cy="1815882"/>
          </a:xfrm>
          <a:prstGeom prst="rect">
            <a:avLst/>
          </a:prstGeom>
          <a:noFill/>
          <a:ln>
            <a:noFill/>
          </a:ln>
        </p:spPr>
        <p:txBody>
          <a:bodyPr wrap="square" rtlCol="0">
            <a:spAutoFit/>
          </a:bodyPr>
          <a:lstStyle/>
          <a:p>
            <a:pPr algn="ctr"/>
            <a:endParaRPr lang="en-GB" sz="1400" dirty="0">
              <a:solidFill>
                <a:schemeClr val="bg1"/>
              </a:solidFill>
            </a:endParaRPr>
          </a:p>
          <a:p>
            <a:pPr algn="ctr"/>
            <a:endParaRPr lang="en-GB" sz="1400" dirty="0">
              <a:solidFill>
                <a:schemeClr val="bg1"/>
              </a:solidFill>
            </a:endParaRPr>
          </a:p>
          <a:p>
            <a:pPr algn="ctr"/>
            <a:endParaRPr lang="en-GB" sz="1400" dirty="0">
              <a:solidFill>
                <a:schemeClr val="bg1"/>
              </a:solidFill>
            </a:endParaRPr>
          </a:p>
          <a:p>
            <a:pPr algn="ctr"/>
            <a:endParaRPr lang="en-GB" sz="1400" dirty="0">
              <a:solidFill>
                <a:schemeClr val="bg1"/>
              </a:solidFill>
            </a:endParaRPr>
          </a:p>
          <a:p>
            <a:pPr algn="ctr"/>
            <a:endParaRPr lang="en-GB" sz="1400" dirty="0">
              <a:solidFill>
                <a:schemeClr val="bg1"/>
              </a:solidFill>
            </a:endParaRPr>
          </a:p>
          <a:p>
            <a:pPr algn="ctr"/>
            <a:endParaRPr lang="en-GB" sz="1400" dirty="0">
              <a:solidFill>
                <a:schemeClr val="bg1"/>
              </a:solidFill>
            </a:endParaRPr>
          </a:p>
          <a:p>
            <a:pPr algn="ctr"/>
            <a:endParaRPr lang="en-GB" sz="1400" dirty="0">
              <a:solidFill>
                <a:schemeClr val="bg1"/>
              </a:solidFill>
            </a:endParaRPr>
          </a:p>
          <a:p>
            <a:pPr algn="ctr"/>
            <a:endParaRPr lang="en-GB" sz="1400" dirty="0">
              <a:solidFill>
                <a:schemeClr val="bg1"/>
              </a:solidFill>
            </a:endParaRPr>
          </a:p>
        </p:txBody>
      </p:sp>
      <p:sp>
        <p:nvSpPr>
          <p:cNvPr id="10" name="TextBox 9"/>
          <p:cNvSpPr txBox="1"/>
          <p:nvPr/>
        </p:nvSpPr>
        <p:spPr bwMode="auto">
          <a:xfrm>
            <a:off x="9372600" y="4017556"/>
            <a:ext cx="2129308" cy="2677656"/>
          </a:xfrm>
          <a:prstGeom prst="rect">
            <a:avLst/>
          </a:prstGeom>
          <a:solidFill>
            <a:schemeClr val="bg1"/>
          </a:solidFill>
          <a:ln>
            <a:noFill/>
          </a:ln>
          <a:effectLst>
            <a:softEdge rad="63500"/>
          </a:effectLst>
        </p:spPr>
        <p:txBody>
          <a:bodyPr wrap="square" rtlCol="0">
            <a:spAutoFit/>
          </a:bodyPr>
          <a:lstStyle/>
          <a:p>
            <a:pPr algn="ctr"/>
            <a:r>
              <a:rPr lang="en-GB" sz="1400" b="1" dirty="0"/>
              <a:t>Those who purchased insurance:</a:t>
            </a:r>
          </a:p>
          <a:p>
            <a:pPr marL="285750" indent="-285750" algn="ctr">
              <a:buFontTx/>
              <a:buChar char="-"/>
            </a:pPr>
            <a:r>
              <a:rPr lang="en-GB" sz="1400" dirty="0"/>
              <a:t>36% drop in distress sales of livestock </a:t>
            </a:r>
          </a:p>
          <a:p>
            <a:pPr marL="285750" indent="-285750" algn="ctr">
              <a:buFontTx/>
              <a:buChar char="-"/>
            </a:pPr>
            <a:r>
              <a:rPr lang="en-GB" sz="1400" dirty="0"/>
              <a:t>25% reduced likelihood of having to eat significantly smaller meals </a:t>
            </a:r>
          </a:p>
          <a:p>
            <a:pPr marL="285750" indent="-285750" algn="ctr">
              <a:buFontTx/>
              <a:buChar char="-"/>
            </a:pPr>
            <a:r>
              <a:rPr lang="en-GB" sz="1400" dirty="0"/>
              <a:t>33% reduction in dependence on food aid</a:t>
            </a:r>
          </a:p>
          <a:p>
            <a:pPr marL="285750" indent="-285750" algn="ctr">
              <a:buFontTx/>
              <a:buChar char="-"/>
            </a:pPr>
            <a:endParaRPr lang="en-GB" sz="1400" dirty="0"/>
          </a:p>
        </p:txBody>
      </p:sp>
      <p:sp>
        <p:nvSpPr>
          <p:cNvPr id="3" name="Rectangle 2"/>
          <p:cNvSpPr/>
          <p:nvPr/>
        </p:nvSpPr>
        <p:spPr>
          <a:xfrm>
            <a:off x="507644" y="3633520"/>
            <a:ext cx="3048000" cy="2677656"/>
          </a:xfrm>
          <a:prstGeom prst="rect">
            <a:avLst/>
          </a:prstGeom>
        </p:spPr>
        <p:txBody>
          <a:bodyPr wrap="square">
            <a:spAutoFit/>
          </a:bodyPr>
          <a:lstStyle/>
          <a:p>
            <a:pPr algn="ctr"/>
            <a:r>
              <a:rPr lang="en-GB" sz="1400" b="1" dirty="0">
                <a:cs typeface="MS PGothic" charset="0"/>
              </a:rPr>
              <a:t>Taking to scale:</a:t>
            </a:r>
          </a:p>
          <a:p>
            <a:r>
              <a:rPr lang="en-GB" sz="1400" b="1" dirty="0">
                <a:cs typeface="MS PGothic" charset="0"/>
              </a:rPr>
              <a:t>The Government: </a:t>
            </a:r>
            <a:r>
              <a:rPr lang="en-GB" sz="1400" dirty="0">
                <a:cs typeface="MS PGothic" charset="0"/>
              </a:rPr>
              <a:t>Kenya Livestock Insurance Program (KLIP): underway and targets 80,000 households by 2019</a:t>
            </a:r>
          </a:p>
          <a:p>
            <a:r>
              <a:rPr lang="en-GB" sz="1400" b="1" dirty="0">
                <a:cs typeface="MS PGothic" charset="0"/>
              </a:rPr>
              <a:t>The private sector: </a:t>
            </a:r>
            <a:r>
              <a:rPr lang="en-GB" sz="1400" dirty="0">
                <a:cs typeface="MS PGothic" charset="0"/>
              </a:rPr>
              <a:t>several insurance companies, including Takaful which insured over 36 000 animals valued at over 100M KES in 2016 and recognises the 20M pastoralists in the Horn of Africa as an important insurance market</a:t>
            </a:r>
          </a:p>
        </p:txBody>
      </p:sp>
      <p:pic>
        <p:nvPicPr>
          <p:cNvPr id="12" name="Picture 11"/>
          <p:cNvPicPr>
            <a:picLocks noChangeAspect="1"/>
          </p:cNvPicPr>
          <p:nvPr/>
        </p:nvPicPr>
        <p:blipFill>
          <a:blip r:embed="rId5" cstate="email">
            <a:extLst>
              <a:ext uri="{BEBA8EAE-BF5A-486C-A8C5-ECC9F3942E4B}">
                <a14:imgProps xmlns:a14="http://schemas.microsoft.com/office/drawing/2010/main">
                  <a14:imgLayer r:embed="rId6">
                    <a14:imgEffect>
                      <a14:backgroundRemoval t="619" b="94118" l="0" r="97013">
                        <a14:foregroundMark x1="65499" y1="44272" x2="89083" y2="619"/>
                        <a14:foregroundMark x1="77652" y1="21827" x2="61689" y2="12229"/>
                        <a14:foregroundMark x1="70340" y1="17028" x2="70958" y2="4025"/>
                        <a14:foregroundMark x1="70031" y1="35604" x2="55613" y2="34211"/>
                        <a14:foregroundMark x1="69001" y1="36687" x2="70958" y2="85913"/>
                        <a14:foregroundMark x1="68383" y1="37616" x2="45726" y2="78328"/>
                        <a14:foregroundMark x1="56952" y1="59133" x2="48919" y2="53406"/>
                        <a14:foregroundMark x1="53141" y1="65325" x2="46035" y2="62539"/>
                        <a14:foregroundMark x1="61998" y1="50000" x2="56334" y2="79257"/>
                        <a14:foregroundMark x1="53141" y1="67337" x2="52420" y2="78793"/>
                        <a14:foregroundMark x1="63955" y1="69195" x2="63955" y2="79721"/>
                        <a14:foregroundMark x1="70340" y1="61610" x2="92997" y2="72136"/>
                        <a14:foregroundMark x1="77034" y1="62539" x2="92688" y2="54799"/>
                        <a14:foregroundMark x1="25335" y1="73065" x2="24408" y2="86533"/>
                        <a14:foregroundMark x1="22142" y1="75851" x2="11637" y2="84985"/>
                        <a14:foregroundMark x1="28527" y1="71672" x2="38723" y2="80650"/>
                      </a14:backgroundRemoval>
                    </a14:imgEffect>
                  </a14:imgLayer>
                </a14:imgProps>
              </a:ext>
              <a:ext uri="{28A0092B-C50C-407E-A947-70E740481C1C}">
                <a14:useLocalDpi xmlns:a14="http://schemas.microsoft.com/office/drawing/2010/main"/>
              </a:ext>
            </a:extLst>
          </a:blip>
          <a:stretch>
            <a:fillRect/>
          </a:stretch>
        </p:blipFill>
        <p:spPr>
          <a:xfrm>
            <a:off x="6126714" y="1233221"/>
            <a:ext cx="3812641" cy="2536983"/>
          </a:xfrm>
          <a:prstGeom prst="rect">
            <a:avLst/>
          </a:prstGeom>
          <a:ln>
            <a:noFill/>
          </a:ln>
          <a:effectLst>
            <a:softEdge rad="112500"/>
          </a:effectLst>
        </p:spPr>
      </p:pic>
      <p:sp>
        <p:nvSpPr>
          <p:cNvPr id="9" name="TextBox 8"/>
          <p:cNvSpPr txBox="1"/>
          <p:nvPr/>
        </p:nvSpPr>
        <p:spPr bwMode="auto">
          <a:xfrm>
            <a:off x="9991695" y="1571417"/>
            <a:ext cx="1925392" cy="2062103"/>
          </a:xfrm>
          <a:prstGeom prst="rect">
            <a:avLst/>
          </a:prstGeom>
          <a:noFill/>
          <a:ln>
            <a:noFill/>
          </a:ln>
        </p:spPr>
        <p:txBody>
          <a:bodyPr wrap="square" rtlCol="0">
            <a:spAutoFit/>
          </a:bodyPr>
          <a:lstStyle/>
          <a:p>
            <a:pPr algn="ctr"/>
            <a:r>
              <a:rPr lang="en-GB" sz="1600" b="1" dirty="0"/>
              <a:t>Index-based livestock insurance (IBLI)</a:t>
            </a:r>
          </a:p>
          <a:p>
            <a:pPr algn="ctr"/>
            <a:r>
              <a:rPr lang="en-GB" sz="1600" dirty="0"/>
              <a:t>Insures livestock assets</a:t>
            </a:r>
          </a:p>
          <a:p>
            <a:pPr algn="ctr"/>
            <a:r>
              <a:rPr lang="en-GB" sz="1600" dirty="0"/>
              <a:t>Based on satellite weather data</a:t>
            </a:r>
          </a:p>
          <a:p>
            <a:pPr algn="ctr"/>
            <a:endParaRPr lang="en-GB" sz="1600" dirty="0"/>
          </a:p>
        </p:txBody>
      </p:sp>
    </p:spTree>
    <p:extLst>
      <p:ext uri="{BB962C8B-B14F-4D97-AF65-F5344CB8AC3E}">
        <p14:creationId xmlns:p14="http://schemas.microsoft.com/office/powerpoint/2010/main" val="4110154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Global commodity values: on average animal source foods, five of the top ten</a:t>
            </a:r>
          </a:p>
        </p:txBody>
      </p:sp>
      <p:graphicFrame>
        <p:nvGraphicFramePr>
          <p:cNvPr id="8" name="Content Placeholder 7"/>
          <p:cNvGraphicFramePr>
            <a:graphicFrameLocks noGrp="1"/>
          </p:cNvGraphicFramePr>
          <p:nvPr>
            <p:ph sz="quarter" idx="10"/>
            <p:extLst>
              <p:ext uri="{D42A27DB-BD31-4B8C-83A1-F6EECF244321}">
                <p14:modId xmlns:p14="http://schemas.microsoft.com/office/powerpoint/2010/main" val="2004403617"/>
              </p:ext>
            </p:extLst>
          </p:nvPr>
        </p:nvGraphicFramePr>
        <p:xfrm>
          <a:off x="1125415" y="1143001"/>
          <a:ext cx="9969641" cy="53777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414572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Public-Private Partnership in Animal Health Delivery </a:t>
            </a:r>
            <a:endParaRPr lang="en-GB" dirty="0"/>
          </a:p>
        </p:txBody>
      </p:sp>
      <p:sp>
        <p:nvSpPr>
          <p:cNvPr id="4" name="Text Placeholder 3"/>
          <p:cNvSpPr>
            <a:spLocks noGrp="1"/>
          </p:cNvSpPr>
          <p:nvPr>
            <p:ph type="body" sz="quarter" idx="11"/>
          </p:nvPr>
        </p:nvSpPr>
        <p:spPr>
          <a:xfrm>
            <a:off x="609600" y="1140357"/>
            <a:ext cx="5113421" cy="5638800"/>
          </a:xfrm>
        </p:spPr>
        <p:txBody>
          <a:bodyPr/>
          <a:lstStyle/>
          <a:p>
            <a:pPr marL="457200" indent="-457200">
              <a:spcAft>
                <a:spcPts val="0"/>
              </a:spcAft>
              <a:buFont typeface="Arial" panose="020B0604020202020204" pitchFamily="34" charset="0"/>
              <a:buChar char="•"/>
            </a:pPr>
            <a:r>
              <a:rPr lang="en-US" sz="2800" dirty="0"/>
              <a:t>Private sector joining Public sector during vaccination campaigns</a:t>
            </a:r>
          </a:p>
          <a:p>
            <a:pPr marL="457200" indent="-457200">
              <a:spcAft>
                <a:spcPts val="0"/>
              </a:spcAft>
              <a:buFont typeface="Arial" panose="020B0604020202020204" pitchFamily="34" charset="0"/>
              <a:buChar char="•"/>
            </a:pPr>
            <a:r>
              <a:rPr lang="en-US" sz="2800" dirty="0"/>
              <a:t>Provide additional services-drugs, clinical services, information</a:t>
            </a:r>
          </a:p>
          <a:p>
            <a:pPr marL="457200" indent="-457200">
              <a:spcAft>
                <a:spcPts val="0"/>
              </a:spcAft>
              <a:buFont typeface="Arial" panose="020B0604020202020204" pitchFamily="34" charset="0"/>
              <a:buChar char="•"/>
            </a:pPr>
            <a:r>
              <a:rPr lang="en-US" sz="2800" dirty="0"/>
              <a:t>Pilots</a:t>
            </a:r>
          </a:p>
          <a:p>
            <a:pPr marL="1200150" lvl="1" indent="-457200">
              <a:spcAft>
                <a:spcPts val="0"/>
              </a:spcAft>
              <a:buFont typeface="Arial" panose="020B0604020202020204" pitchFamily="34" charset="0"/>
              <a:buChar char="•"/>
            </a:pPr>
            <a:r>
              <a:rPr lang="en-US" sz="2400" dirty="0"/>
              <a:t>CCPP vaccination in Shimbirey, Garissa</a:t>
            </a:r>
          </a:p>
          <a:p>
            <a:pPr marL="1200150" lvl="1" indent="-457200">
              <a:spcAft>
                <a:spcPts val="0"/>
              </a:spcAft>
              <a:buFont typeface="Arial" panose="020B0604020202020204" pitchFamily="34" charset="0"/>
              <a:buChar char="•"/>
            </a:pPr>
            <a:r>
              <a:rPr lang="en-US" sz="2400" dirty="0"/>
              <a:t>PPR vaccination in Marsabit</a:t>
            </a:r>
          </a:p>
          <a:p>
            <a:pPr lvl="1" indent="0">
              <a:buNone/>
            </a:pPr>
            <a:endParaRPr lang="en-US" dirty="0"/>
          </a:p>
          <a:p>
            <a:pPr marL="457200" indent="-457200">
              <a:buFont typeface="Arial" panose="020B0604020202020204" pitchFamily="34" charset="0"/>
              <a:buChar char="•"/>
            </a:pPr>
            <a:endParaRPr lang="en-US" dirty="0"/>
          </a:p>
          <a:p>
            <a:pPr marL="0" indent="0">
              <a:buNone/>
            </a:pPr>
            <a:endParaRPr lang="en-GB" dirty="0"/>
          </a:p>
        </p:txBody>
      </p:sp>
      <p:pic>
        <p:nvPicPr>
          <p:cNvPr id="7" name="Picture 6">
            <a:extLst>
              <a:ext uri="{FF2B5EF4-FFF2-40B4-BE49-F238E27FC236}">
                <a16:creationId xmlns:a16="http://schemas.microsoft.com/office/drawing/2014/main" id="{45791ADC-2CC7-4812-BE34-123C716A0F1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85116" y="1220569"/>
            <a:ext cx="1882885" cy="2510515"/>
          </a:xfrm>
          <a:prstGeom prst="rect">
            <a:avLst/>
          </a:prstGeom>
        </p:spPr>
      </p:pic>
      <p:pic>
        <p:nvPicPr>
          <p:cNvPr id="10" name="Picture 9">
            <a:extLst>
              <a:ext uri="{FF2B5EF4-FFF2-40B4-BE49-F238E27FC236}">
                <a16:creationId xmlns:a16="http://schemas.microsoft.com/office/drawing/2014/main" id="{D9F069A1-C730-4A33-A647-4E883FC0425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07185" y="1180123"/>
            <a:ext cx="1893050" cy="2524066"/>
          </a:xfrm>
          <a:prstGeom prst="rect">
            <a:avLst/>
          </a:prstGeom>
        </p:spPr>
      </p:pic>
      <p:pic>
        <p:nvPicPr>
          <p:cNvPr id="11" name="Picture 10">
            <a:extLst>
              <a:ext uri="{FF2B5EF4-FFF2-40B4-BE49-F238E27FC236}">
                <a16:creationId xmlns:a16="http://schemas.microsoft.com/office/drawing/2014/main" id="{0D316E38-0088-4238-B9E6-04B7161157C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00235" y="1196792"/>
            <a:ext cx="1887874" cy="2517166"/>
          </a:xfrm>
          <a:prstGeom prst="rect">
            <a:avLst/>
          </a:prstGeom>
        </p:spPr>
      </p:pic>
      <p:sp>
        <p:nvSpPr>
          <p:cNvPr id="14" name="TextBox 13">
            <a:extLst>
              <a:ext uri="{FF2B5EF4-FFF2-40B4-BE49-F238E27FC236}">
                <a16:creationId xmlns:a16="http://schemas.microsoft.com/office/drawing/2014/main" id="{3AEDB82F-20E8-45B2-950D-8E795F8C0645}"/>
              </a:ext>
            </a:extLst>
          </p:cNvPr>
          <p:cNvSpPr txBox="1"/>
          <p:nvPr/>
        </p:nvSpPr>
        <p:spPr bwMode="auto">
          <a:xfrm>
            <a:off x="6152435" y="3879058"/>
            <a:ext cx="4254643" cy="1659429"/>
          </a:xfrm>
          <a:prstGeom prst="rect">
            <a:avLst/>
          </a:prstGeom>
          <a:solidFill>
            <a:schemeClr val="tx2">
              <a:lumMod val="20000"/>
              <a:lumOff val="80000"/>
            </a:schemeClr>
          </a:solidFill>
          <a:ln w="57150">
            <a:solidFill>
              <a:schemeClr val="tx2">
                <a:lumMod val="20000"/>
                <a:lumOff val="80000"/>
              </a:schemeClr>
            </a:solidFill>
            <a:miter lim="800000"/>
            <a:headEnd/>
            <a:tailEnd/>
          </a:ln>
        </p:spPr>
        <p:txBody>
          <a:bodyPr wrap="square" rtlCol="0">
            <a:spAutoFit/>
          </a:bodyPr>
          <a:lstStyle/>
          <a:p>
            <a:pPr algn="ctr">
              <a:lnSpc>
                <a:spcPts val="2000"/>
              </a:lnSpc>
              <a:defRPr/>
            </a:pPr>
            <a:r>
              <a:rPr lang="en-GB" sz="2400" dirty="0">
                <a:ln w="0"/>
                <a:solidFill>
                  <a:prstClr val="black"/>
                </a:solidFill>
                <a:effectLst>
                  <a:outerShdw blurRad="38100" dist="19050" dir="2700000" algn="tl" rotWithShape="0">
                    <a:prstClr val="black">
                      <a:alpha val="40000"/>
                    </a:prstClr>
                  </a:outerShdw>
                </a:effectLst>
                <a:latin typeface="MV Boli" panose="02000500030200090000" pitchFamily="2" charset="0"/>
                <a:ea typeface="+mn-ea"/>
                <a:cs typeface="MV Boli" panose="02000500030200090000" pitchFamily="2" charset="0"/>
              </a:rPr>
              <a:t>The Result</a:t>
            </a:r>
          </a:p>
          <a:p>
            <a:pPr algn="ctr">
              <a:lnSpc>
                <a:spcPts val="2000"/>
              </a:lnSpc>
              <a:defRPr/>
            </a:pPr>
            <a:r>
              <a:rPr lang="en-GB" sz="2400" dirty="0">
                <a:ln w="0">
                  <a:noFill/>
                </a:ln>
                <a:solidFill>
                  <a:prstClr val="black"/>
                </a:solidFill>
                <a:effectLst>
                  <a:outerShdw blurRad="38100" dist="19050" dir="2700000" algn="tl" rotWithShape="0">
                    <a:prstClr val="black">
                      <a:alpha val="40000"/>
                    </a:prstClr>
                  </a:outerShdw>
                </a:effectLst>
                <a:latin typeface="MV Boli" panose="02000500030200090000" pitchFamily="2" charset="0"/>
                <a:ea typeface="+mn-ea"/>
                <a:cs typeface="MV Boli" panose="02000500030200090000" pitchFamily="2" charset="0"/>
              </a:rPr>
              <a:t>More than 90% of livestock keepers bought additional services</a:t>
            </a:r>
          </a:p>
          <a:p>
            <a:pPr algn="ctr">
              <a:lnSpc>
                <a:spcPts val="2000"/>
              </a:lnSpc>
              <a:defRPr/>
            </a:pPr>
            <a:r>
              <a:rPr lang="en-GB" sz="2400" dirty="0">
                <a:ln w="0">
                  <a:noFill/>
                </a:ln>
                <a:solidFill>
                  <a:prstClr val="black"/>
                </a:solidFill>
                <a:effectLst>
                  <a:outerShdw blurRad="38100" dist="19050" dir="2700000" algn="tl" rotWithShape="0">
                    <a:prstClr val="black">
                      <a:alpha val="40000"/>
                    </a:prstClr>
                  </a:outerShdw>
                </a:effectLst>
                <a:latin typeface="MV Boli" panose="02000500030200090000" pitchFamily="2" charset="0"/>
                <a:ea typeface="+mn-ea"/>
                <a:cs typeface="MV Boli" panose="02000500030200090000" pitchFamily="2" charset="0"/>
              </a:rPr>
              <a:t>Resources were more efficiently shared</a:t>
            </a:r>
          </a:p>
        </p:txBody>
      </p:sp>
      <p:pic>
        <p:nvPicPr>
          <p:cNvPr id="18" name="Picture 17">
            <a:extLst>
              <a:ext uri="{FF2B5EF4-FFF2-40B4-BE49-F238E27FC236}">
                <a16:creationId xmlns:a16="http://schemas.microsoft.com/office/drawing/2014/main" id="{D75B7F58-00BA-4F15-B100-F66496097B0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763001" y="5880945"/>
            <a:ext cx="1644077" cy="823325"/>
          </a:xfrm>
          <a:prstGeom prst="rect">
            <a:avLst/>
          </a:prstGeom>
        </p:spPr>
      </p:pic>
      <p:pic>
        <p:nvPicPr>
          <p:cNvPr id="19" name="Picture 18" descr="Horizontal_RGB_600.jpg">
            <a:extLst>
              <a:ext uri="{FF2B5EF4-FFF2-40B4-BE49-F238E27FC236}">
                <a16:creationId xmlns:a16="http://schemas.microsoft.com/office/drawing/2014/main" id="{9B9FBD32-C6E9-47FF-AA8F-E6E3379CAA6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584434" y="6020871"/>
            <a:ext cx="2263667" cy="790875"/>
          </a:xfrm>
          <a:prstGeom prst="rect">
            <a:avLst/>
          </a:prstGeom>
        </p:spPr>
      </p:pic>
      <p:pic>
        <p:nvPicPr>
          <p:cNvPr id="20" name="Picture 9" descr="D:\Publications\LOGO's\ILRI-logo-small.jpg">
            <a:extLst>
              <a:ext uri="{FF2B5EF4-FFF2-40B4-BE49-F238E27FC236}">
                <a16:creationId xmlns:a16="http://schemas.microsoft.com/office/drawing/2014/main" id="{D8B1A94B-54C9-45A7-AFF0-C0CD31614D36}"/>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943628" y="6034676"/>
            <a:ext cx="803779" cy="82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9" descr="P:\Logos\c\cgiar\cgiar_Logo.jpg">
            <a:extLst>
              <a:ext uri="{FF2B5EF4-FFF2-40B4-BE49-F238E27FC236}">
                <a16:creationId xmlns:a16="http://schemas.microsoft.com/office/drawing/2014/main" id="{11174AD6-7E71-4F0B-90FD-0F6A584CAEB1}"/>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086601" y="5870647"/>
            <a:ext cx="669409" cy="79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29715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Market facilitation – Business to Business (B2B) linkage</a:t>
            </a:r>
          </a:p>
        </p:txBody>
      </p:sp>
      <p:pic>
        <p:nvPicPr>
          <p:cNvPr id="7" name="Picture 6" descr="A group of people riding on the back of a horse&#10;&#10;Description generated with very high confidence">
            <a:extLst>
              <a:ext uri="{FF2B5EF4-FFF2-40B4-BE49-F238E27FC236}">
                <a16:creationId xmlns:a16="http://schemas.microsoft.com/office/drawing/2014/main" id="{F462A0E5-14F7-421A-A69C-CDC4F2A7EFE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1" y="1146253"/>
            <a:ext cx="9143999" cy="6056413"/>
          </a:xfrm>
          <a:prstGeom prst="rect">
            <a:avLst/>
          </a:prstGeom>
        </p:spPr>
      </p:pic>
      <p:graphicFrame>
        <p:nvGraphicFramePr>
          <p:cNvPr id="8" name="Table 7">
            <a:extLst>
              <a:ext uri="{FF2B5EF4-FFF2-40B4-BE49-F238E27FC236}">
                <a16:creationId xmlns:a16="http://schemas.microsoft.com/office/drawing/2014/main" id="{FAADFDEF-0038-482F-AF4E-96AD08C7DC76}"/>
              </a:ext>
            </a:extLst>
          </p:cNvPr>
          <p:cNvGraphicFramePr>
            <a:graphicFrameLocks noGrp="1"/>
          </p:cNvGraphicFramePr>
          <p:nvPr>
            <p:extLst>
              <p:ext uri="{D42A27DB-BD31-4B8C-83A1-F6EECF244321}">
                <p14:modId xmlns:p14="http://schemas.microsoft.com/office/powerpoint/2010/main" val="365868628"/>
              </p:ext>
            </p:extLst>
          </p:nvPr>
        </p:nvGraphicFramePr>
        <p:xfrm>
          <a:off x="8807624" y="4206240"/>
          <a:ext cx="3384376" cy="2651760"/>
        </p:xfrm>
        <a:graphic>
          <a:graphicData uri="http://schemas.openxmlformats.org/drawingml/2006/table">
            <a:tbl>
              <a:tblPr firstRow="1" bandRow="1">
                <a:tableStyleId>{5C22544A-7EE6-4342-B048-85BDC9FD1C3A}</a:tableStyleId>
              </a:tblPr>
              <a:tblGrid>
                <a:gridCol w="1692188">
                  <a:extLst>
                    <a:ext uri="{9D8B030D-6E8A-4147-A177-3AD203B41FA5}">
                      <a16:colId xmlns:a16="http://schemas.microsoft.com/office/drawing/2014/main" val="2141703013"/>
                    </a:ext>
                  </a:extLst>
                </a:gridCol>
                <a:gridCol w="1692188">
                  <a:extLst>
                    <a:ext uri="{9D8B030D-6E8A-4147-A177-3AD203B41FA5}">
                      <a16:colId xmlns:a16="http://schemas.microsoft.com/office/drawing/2014/main" val="708496517"/>
                    </a:ext>
                  </a:extLst>
                </a:gridCol>
              </a:tblGrid>
              <a:tr h="711223">
                <a:tc>
                  <a:txBody>
                    <a:bodyPr/>
                    <a:lstStyle/>
                    <a:p>
                      <a:pPr algn="ctr"/>
                      <a:r>
                        <a:rPr lang="en-US" sz="2400" dirty="0"/>
                        <a:t>County</a:t>
                      </a:r>
                      <a:endParaRPr lang="en-KE" sz="2400" dirty="0"/>
                    </a:p>
                  </a:txBody>
                  <a:tcPr/>
                </a:tc>
                <a:tc>
                  <a:txBody>
                    <a:bodyPr/>
                    <a:lstStyle/>
                    <a:p>
                      <a:pPr algn="ctr"/>
                      <a:r>
                        <a:rPr lang="en-US" sz="2400" dirty="0"/>
                        <a:t>Value of Trade (US$)</a:t>
                      </a:r>
                      <a:endParaRPr lang="en-KE" sz="2400" dirty="0"/>
                    </a:p>
                  </a:txBody>
                  <a:tcPr/>
                </a:tc>
                <a:extLst>
                  <a:ext uri="{0D108BD9-81ED-4DB2-BD59-A6C34878D82A}">
                    <a16:rowId xmlns:a16="http://schemas.microsoft.com/office/drawing/2014/main" val="3222758588"/>
                  </a:ext>
                </a:extLst>
              </a:tr>
              <a:tr h="395124">
                <a:tc>
                  <a:txBody>
                    <a:bodyPr/>
                    <a:lstStyle/>
                    <a:p>
                      <a:r>
                        <a:rPr lang="en-US" sz="2400" dirty="0" err="1"/>
                        <a:t>Marsabit</a:t>
                      </a:r>
                      <a:endParaRPr lang="en-US" sz="2400" dirty="0"/>
                    </a:p>
                  </a:txBody>
                  <a:tcPr/>
                </a:tc>
                <a:tc>
                  <a:txBody>
                    <a:bodyPr/>
                    <a:lstStyle/>
                    <a:p>
                      <a:pPr algn="r"/>
                      <a:r>
                        <a:rPr lang="en-US" sz="2400" dirty="0"/>
                        <a:t>406,774</a:t>
                      </a:r>
                      <a:endParaRPr lang="en-KE" sz="2400" dirty="0"/>
                    </a:p>
                  </a:txBody>
                  <a:tcPr/>
                </a:tc>
                <a:extLst>
                  <a:ext uri="{0D108BD9-81ED-4DB2-BD59-A6C34878D82A}">
                    <a16:rowId xmlns:a16="http://schemas.microsoft.com/office/drawing/2014/main" val="3212405272"/>
                  </a:ext>
                </a:extLst>
              </a:tr>
              <a:tr h="395124">
                <a:tc>
                  <a:txBody>
                    <a:bodyPr/>
                    <a:lstStyle/>
                    <a:p>
                      <a:r>
                        <a:rPr lang="en-US" sz="2400" dirty="0" err="1"/>
                        <a:t>Wajir</a:t>
                      </a:r>
                      <a:endParaRPr lang="en-KE" sz="2400" dirty="0"/>
                    </a:p>
                  </a:txBody>
                  <a:tcPr/>
                </a:tc>
                <a:tc>
                  <a:txBody>
                    <a:bodyPr/>
                    <a:lstStyle/>
                    <a:p>
                      <a:pPr algn="r"/>
                      <a:r>
                        <a:rPr lang="en-US" sz="2400" dirty="0"/>
                        <a:t>783,358</a:t>
                      </a:r>
                      <a:endParaRPr lang="en-KE" sz="2400" dirty="0"/>
                    </a:p>
                  </a:txBody>
                  <a:tcPr/>
                </a:tc>
                <a:extLst>
                  <a:ext uri="{0D108BD9-81ED-4DB2-BD59-A6C34878D82A}">
                    <a16:rowId xmlns:a16="http://schemas.microsoft.com/office/drawing/2014/main" val="3768009621"/>
                  </a:ext>
                </a:extLst>
              </a:tr>
              <a:tr h="395124">
                <a:tc>
                  <a:txBody>
                    <a:bodyPr/>
                    <a:lstStyle/>
                    <a:p>
                      <a:r>
                        <a:rPr lang="en-US" sz="2400" dirty="0" err="1"/>
                        <a:t>Isiolo</a:t>
                      </a:r>
                      <a:endParaRPr lang="en-KE" sz="2400" dirty="0"/>
                    </a:p>
                  </a:txBody>
                  <a:tcPr/>
                </a:tc>
                <a:tc>
                  <a:txBody>
                    <a:bodyPr/>
                    <a:lstStyle/>
                    <a:p>
                      <a:pPr algn="r"/>
                      <a:r>
                        <a:rPr lang="en-US" sz="2400" dirty="0"/>
                        <a:t>891,058</a:t>
                      </a:r>
                      <a:endParaRPr lang="en-KE" sz="2400" dirty="0"/>
                    </a:p>
                  </a:txBody>
                  <a:tcPr/>
                </a:tc>
                <a:extLst>
                  <a:ext uri="{0D108BD9-81ED-4DB2-BD59-A6C34878D82A}">
                    <a16:rowId xmlns:a16="http://schemas.microsoft.com/office/drawing/2014/main" val="4073707002"/>
                  </a:ext>
                </a:extLst>
              </a:tr>
              <a:tr h="395124">
                <a:tc>
                  <a:txBody>
                    <a:bodyPr/>
                    <a:lstStyle/>
                    <a:p>
                      <a:r>
                        <a:rPr lang="en-US" sz="2400" b="1" dirty="0"/>
                        <a:t>Total</a:t>
                      </a:r>
                      <a:endParaRPr lang="en-KE" sz="2400" b="1" dirty="0"/>
                    </a:p>
                  </a:txBody>
                  <a:tcPr/>
                </a:tc>
                <a:tc>
                  <a:txBody>
                    <a:bodyPr/>
                    <a:lstStyle/>
                    <a:p>
                      <a:pPr algn="r"/>
                      <a:r>
                        <a:rPr lang="en-US" sz="2400" b="1" dirty="0"/>
                        <a:t>2,081,200</a:t>
                      </a:r>
                      <a:endParaRPr lang="en-KE" sz="2400" b="1" dirty="0"/>
                    </a:p>
                  </a:txBody>
                  <a:tcPr/>
                </a:tc>
                <a:extLst>
                  <a:ext uri="{0D108BD9-81ED-4DB2-BD59-A6C34878D82A}">
                    <a16:rowId xmlns:a16="http://schemas.microsoft.com/office/drawing/2014/main" val="4210477900"/>
                  </a:ext>
                </a:extLst>
              </a:tr>
            </a:tbl>
          </a:graphicData>
        </a:graphic>
      </p:graphicFrame>
      <p:pic>
        <p:nvPicPr>
          <p:cNvPr id="5" name="Picture 4" descr="Horizontal_RGB_600.jpg">
            <a:extLst>
              <a:ext uri="{FF2B5EF4-FFF2-40B4-BE49-F238E27FC236}">
                <a16:creationId xmlns:a16="http://schemas.microsoft.com/office/drawing/2014/main" id="{F0424EFF-6C60-48CB-9087-FB64EE3A8BE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24000" y="6067125"/>
            <a:ext cx="2263667" cy="790875"/>
          </a:xfrm>
          <a:prstGeom prst="rect">
            <a:avLst/>
          </a:prstGeom>
        </p:spPr>
      </p:pic>
    </p:spTree>
    <p:extLst>
      <p:ext uri="{BB962C8B-B14F-4D97-AF65-F5344CB8AC3E}">
        <p14:creationId xmlns:p14="http://schemas.microsoft.com/office/powerpoint/2010/main" val="115522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Big opportunities for livestock development to contribute to solving migration</a:t>
            </a:r>
          </a:p>
        </p:txBody>
      </p:sp>
      <p:sp>
        <p:nvSpPr>
          <p:cNvPr id="3" name="Content Placeholder 2"/>
          <p:cNvSpPr>
            <a:spLocks noGrp="1"/>
          </p:cNvSpPr>
          <p:nvPr>
            <p:ph sz="quarter" idx="10"/>
          </p:nvPr>
        </p:nvSpPr>
        <p:spPr>
          <a:xfrm>
            <a:off x="1981200" y="1118833"/>
            <a:ext cx="8229600" cy="4572000"/>
          </a:xfrm>
        </p:spPr>
        <p:txBody>
          <a:bodyPr/>
          <a:lstStyle/>
          <a:p>
            <a:r>
              <a:rPr lang="en-GB" sz="2800" dirty="0"/>
              <a:t>Migration</a:t>
            </a:r>
          </a:p>
          <a:p>
            <a:r>
              <a:rPr lang="en-GB" sz="2400" dirty="0"/>
              <a:t>Half the 247 million migrants are under the age of 18</a:t>
            </a:r>
          </a:p>
          <a:p>
            <a:r>
              <a:rPr lang="en-GB" sz="2400" dirty="0"/>
              <a:t>65% are in developed economies</a:t>
            </a:r>
          </a:p>
          <a:p>
            <a:r>
              <a:rPr lang="en-GB" sz="2400" dirty="0"/>
              <a:t>Numbers are growing at 3% annually since 2000</a:t>
            </a:r>
          </a:p>
          <a:p>
            <a:r>
              <a:rPr lang="en-GB" sz="2400" dirty="0"/>
              <a:t>80% come from developing economies seeking jobs and opportunities</a:t>
            </a:r>
          </a:p>
          <a:p>
            <a:endParaRPr lang="en-GB" sz="2800" dirty="0"/>
          </a:p>
          <a:p>
            <a:endParaRPr lang="en-GB" sz="2800" dirty="0"/>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271486" y="3391218"/>
            <a:ext cx="7649029" cy="3403725"/>
          </a:xfrm>
          <a:prstGeom prst="rect">
            <a:avLst/>
          </a:prstGeom>
        </p:spPr>
      </p:pic>
      <p:sp>
        <p:nvSpPr>
          <p:cNvPr id="5" name="Oval 4"/>
          <p:cNvSpPr/>
          <p:nvPr/>
        </p:nvSpPr>
        <p:spPr>
          <a:xfrm>
            <a:off x="5157485" y="4304714"/>
            <a:ext cx="2007660" cy="6263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Increasing % unemployed</a:t>
            </a:r>
          </a:p>
        </p:txBody>
      </p:sp>
    </p:spTree>
    <p:extLst>
      <p:ext uri="{BB962C8B-B14F-4D97-AF65-F5344CB8AC3E}">
        <p14:creationId xmlns:p14="http://schemas.microsoft.com/office/powerpoint/2010/main" val="4876370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EBA82-1980-4312-8F6E-7BC5212D3658}"/>
              </a:ext>
            </a:extLst>
          </p:cNvPr>
          <p:cNvSpPr>
            <a:spLocks noGrp="1"/>
          </p:cNvSpPr>
          <p:nvPr>
            <p:ph type="title"/>
          </p:nvPr>
        </p:nvSpPr>
        <p:spPr/>
        <p:txBody>
          <a:bodyPr/>
          <a:lstStyle/>
          <a:p>
            <a:r>
              <a:rPr lang="en-US" dirty="0"/>
              <a:t>Why Livestock Matter Website</a:t>
            </a:r>
            <a:endParaRPr lang="en-KE" dirty="0"/>
          </a:p>
        </p:txBody>
      </p:sp>
      <p:pic>
        <p:nvPicPr>
          <p:cNvPr id="4" name="Content Placeholder 3">
            <a:extLst>
              <a:ext uri="{FF2B5EF4-FFF2-40B4-BE49-F238E27FC236}">
                <a16:creationId xmlns:a16="http://schemas.microsoft.com/office/drawing/2014/main" id="{E0921F12-802F-41E3-AE12-2EB420E3EF5B}"/>
              </a:ext>
            </a:extLst>
          </p:cNvPr>
          <p:cNvPicPr>
            <a:picLocks noGrp="1" noChangeAspect="1"/>
          </p:cNvPicPr>
          <p:nvPr>
            <p:ph sz="quarter" idx="10"/>
          </p:nvPr>
        </p:nvPicPr>
        <p:blipFill>
          <a:blip r:embed="rId3" cstate="email">
            <a:extLst>
              <a:ext uri="{28A0092B-C50C-407E-A947-70E740481C1C}">
                <a14:useLocalDpi xmlns:a14="http://schemas.microsoft.com/office/drawing/2010/main"/>
              </a:ext>
            </a:extLst>
          </a:blip>
          <a:stretch>
            <a:fillRect/>
          </a:stretch>
        </p:blipFill>
        <p:spPr>
          <a:xfrm>
            <a:off x="948267" y="1143000"/>
            <a:ext cx="10160000" cy="5715000"/>
          </a:xfrm>
          <a:prstGeom prst="rect">
            <a:avLst/>
          </a:prstGeom>
        </p:spPr>
      </p:pic>
    </p:spTree>
    <p:extLst>
      <p:ext uri="{BB962C8B-B14F-4D97-AF65-F5344CB8AC3E}">
        <p14:creationId xmlns:p14="http://schemas.microsoft.com/office/powerpoint/2010/main" val="14868388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951-82AD-4BEC-AE14-F4F10F809BC2}"/>
              </a:ext>
            </a:extLst>
          </p:cNvPr>
          <p:cNvSpPr>
            <a:spLocks noGrp="1"/>
          </p:cNvSpPr>
          <p:nvPr>
            <p:ph type="title"/>
          </p:nvPr>
        </p:nvSpPr>
        <p:spPr/>
        <p:txBody>
          <a:bodyPr/>
          <a:lstStyle/>
          <a:p>
            <a:r>
              <a:rPr lang="en-US" dirty="0"/>
              <a:t>Why Livestock Matter Website</a:t>
            </a:r>
            <a:endParaRPr lang="en-KE" dirty="0"/>
          </a:p>
        </p:txBody>
      </p:sp>
      <p:pic>
        <p:nvPicPr>
          <p:cNvPr id="4" name="Content Placeholder 3">
            <a:extLst>
              <a:ext uri="{FF2B5EF4-FFF2-40B4-BE49-F238E27FC236}">
                <a16:creationId xmlns:a16="http://schemas.microsoft.com/office/drawing/2014/main" id="{F49EE012-31AC-4088-A1F5-63CEC14EAF94}"/>
              </a:ext>
            </a:extLst>
          </p:cNvPr>
          <p:cNvPicPr>
            <a:picLocks noGrp="1" noChangeAspect="1"/>
          </p:cNvPicPr>
          <p:nvPr>
            <p:ph sz="quarter" idx="10"/>
          </p:nvPr>
        </p:nvPicPr>
        <p:blipFill>
          <a:blip r:embed="rId3" cstate="email">
            <a:extLst>
              <a:ext uri="{28A0092B-C50C-407E-A947-70E740481C1C}">
                <a14:useLocalDpi xmlns:a14="http://schemas.microsoft.com/office/drawing/2010/main"/>
              </a:ext>
            </a:extLst>
          </a:blip>
          <a:stretch>
            <a:fillRect/>
          </a:stretch>
        </p:blipFill>
        <p:spPr>
          <a:xfrm>
            <a:off x="948267" y="1143000"/>
            <a:ext cx="10160000" cy="5715000"/>
          </a:xfrm>
          <a:prstGeom prst="rect">
            <a:avLst/>
          </a:prstGeom>
        </p:spPr>
      </p:pic>
    </p:spTree>
    <p:extLst>
      <p:ext uri="{BB962C8B-B14F-4D97-AF65-F5344CB8AC3E}">
        <p14:creationId xmlns:p14="http://schemas.microsoft.com/office/powerpoint/2010/main" val="24601298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2603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p:cNvGraphicFramePr>
          <p:nvPr>
            <p:extLst>
              <p:ext uri="{D42A27DB-BD31-4B8C-83A1-F6EECF244321}">
                <p14:modId xmlns:p14="http://schemas.microsoft.com/office/powerpoint/2010/main" val="2786282834"/>
              </p:ext>
            </p:extLst>
          </p:nvPr>
        </p:nvGraphicFramePr>
        <p:xfrm>
          <a:off x="6515031" y="1344584"/>
          <a:ext cx="5205377" cy="2661047"/>
        </p:xfrm>
        <a:graphic>
          <a:graphicData uri="http://schemas.openxmlformats.org/drawingml/2006/chart">
            <c:chart xmlns:c="http://schemas.openxmlformats.org/drawingml/2006/chart" xmlns:r="http://schemas.openxmlformats.org/officeDocument/2006/relationships" r:id="rId3"/>
          </a:graphicData>
        </a:graphic>
      </p:graphicFrame>
      <p:sp>
        <p:nvSpPr>
          <p:cNvPr id="7170" name="Title 1"/>
          <p:cNvSpPr>
            <a:spLocks noGrp="1"/>
          </p:cNvSpPr>
          <p:nvPr>
            <p:ph type="title"/>
          </p:nvPr>
        </p:nvSpPr>
        <p:spPr>
          <a:xfrm>
            <a:off x="467248" y="253984"/>
            <a:ext cx="10962752" cy="1143000"/>
          </a:xfrm>
        </p:spPr>
        <p:txBody>
          <a:bodyPr/>
          <a:lstStyle/>
          <a:p>
            <a:pPr algn="l"/>
            <a:r>
              <a:rPr lang="en-US" altLang="en-US" sz="3200" dirty="0">
                <a:solidFill>
                  <a:schemeClr val="bg1"/>
                </a:solidFill>
              </a:rPr>
              <a:t>% growth in demand for livestock products to 2030</a:t>
            </a:r>
            <a:br>
              <a:rPr lang="en-US" altLang="en-US" sz="3200" dirty="0">
                <a:solidFill>
                  <a:schemeClr val="bg1"/>
                </a:solidFill>
              </a:rPr>
            </a:br>
            <a:endParaRPr lang="en-US" altLang="en-US" sz="3200" dirty="0">
              <a:solidFill>
                <a:schemeClr val="bg1"/>
              </a:solidFill>
            </a:endParaRPr>
          </a:p>
        </p:txBody>
      </p:sp>
      <p:sp>
        <p:nvSpPr>
          <p:cNvPr id="7171" name="Slide Number Placeholder 3"/>
          <p:cNvSpPr>
            <a:spLocks noGrp="1"/>
          </p:cNvSpPr>
          <p:nvPr>
            <p:ph type="sldNum" sz="quarter" idx="12"/>
          </p:nvPr>
        </p:nvSpPr>
        <p:spPr>
          <a:xfrm>
            <a:off x="8077201" y="6329754"/>
            <a:ext cx="2095500" cy="5492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ea typeface="MS PGothic" pitchFamily="34" charset="-128"/>
              </a:defRPr>
            </a:lvl1pPr>
            <a:lvl2pPr marL="742901" indent="-285732" eaLnBrk="0" hangingPunct="0">
              <a:defRPr sz="2400">
                <a:solidFill>
                  <a:schemeClr val="tx1"/>
                </a:solidFill>
                <a:latin typeface="Times New Roman" pitchFamily="18" charset="0"/>
                <a:ea typeface="MS PGothic" pitchFamily="34" charset="-128"/>
              </a:defRPr>
            </a:lvl2pPr>
            <a:lvl3pPr marL="1142923" indent="-228584" eaLnBrk="0" hangingPunct="0">
              <a:defRPr sz="2400">
                <a:solidFill>
                  <a:schemeClr val="tx1"/>
                </a:solidFill>
                <a:latin typeface="Times New Roman" pitchFamily="18" charset="0"/>
                <a:ea typeface="MS PGothic" pitchFamily="34" charset="-128"/>
              </a:defRPr>
            </a:lvl3pPr>
            <a:lvl4pPr marL="1600093" indent="-228584" eaLnBrk="0" hangingPunct="0">
              <a:defRPr sz="2400">
                <a:solidFill>
                  <a:schemeClr val="tx1"/>
                </a:solidFill>
                <a:latin typeface="Times New Roman" pitchFamily="18" charset="0"/>
                <a:ea typeface="MS PGothic" pitchFamily="34" charset="-128"/>
              </a:defRPr>
            </a:lvl4pPr>
            <a:lvl5pPr marL="2057263" indent="-228584" eaLnBrk="0" hangingPunct="0">
              <a:defRPr sz="2400">
                <a:solidFill>
                  <a:schemeClr val="tx1"/>
                </a:solidFill>
                <a:latin typeface="Times New Roman" pitchFamily="18" charset="0"/>
                <a:ea typeface="MS PGothic" pitchFamily="34" charset="-128"/>
              </a:defRPr>
            </a:lvl5pPr>
            <a:lvl6pPr marL="2514432" indent="-228584"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602" indent="-228584"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8770" indent="-228584"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5940" indent="-228584"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fld id="{1685DFD0-4D0F-4122-9E3A-B8287A2513E0}" type="slidenum">
              <a:rPr lang="en-US" altLang="en-US" sz="1400">
                <a:solidFill>
                  <a:prstClr val="black"/>
                </a:solidFill>
                <a:latin typeface="Calibri" pitchFamily="34" charset="0"/>
                <a:cs typeface="Arial" pitchFamily="34" charset="0"/>
              </a:rPr>
              <a:pPr eaLnBrk="1" hangingPunct="1"/>
              <a:t>4</a:t>
            </a:fld>
            <a:endParaRPr lang="en-US" altLang="en-US" sz="1400">
              <a:solidFill>
                <a:prstClr val="black"/>
              </a:solidFill>
              <a:latin typeface="Calibri" pitchFamily="34" charset="0"/>
              <a:cs typeface="Arial" pitchFamily="34" charset="0"/>
            </a:endParaRPr>
          </a:p>
        </p:txBody>
      </p:sp>
      <p:graphicFrame>
        <p:nvGraphicFramePr>
          <p:cNvPr id="2" name="Content Placeholder 2"/>
          <p:cNvGraphicFramePr>
            <a:graphicFrameLocks noGrp="1"/>
          </p:cNvGraphicFramePr>
          <p:nvPr>
            <p:ph idx="1"/>
            <p:extLst>
              <p:ext uri="{D42A27DB-BD31-4B8C-83A1-F6EECF244321}">
                <p14:modId xmlns:p14="http://schemas.microsoft.com/office/powerpoint/2010/main" val="1901262299"/>
              </p:ext>
            </p:extLst>
          </p:nvPr>
        </p:nvGraphicFramePr>
        <p:xfrm>
          <a:off x="563960" y="1344584"/>
          <a:ext cx="5205377" cy="26610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Content Placeholder 2"/>
          <p:cNvGraphicFramePr>
            <a:graphicFrameLocks/>
          </p:cNvGraphicFramePr>
          <p:nvPr>
            <p:extLst>
              <p:ext uri="{D42A27DB-BD31-4B8C-83A1-F6EECF244321}">
                <p14:modId xmlns:p14="http://schemas.microsoft.com/office/powerpoint/2010/main" val="1490831664"/>
              </p:ext>
            </p:extLst>
          </p:nvPr>
        </p:nvGraphicFramePr>
        <p:xfrm>
          <a:off x="563960" y="3952079"/>
          <a:ext cx="5205377" cy="266104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Content Placeholder 2"/>
          <p:cNvGraphicFramePr>
            <a:graphicFrameLocks/>
          </p:cNvGraphicFramePr>
          <p:nvPr>
            <p:extLst>
              <p:ext uri="{D42A27DB-BD31-4B8C-83A1-F6EECF244321}">
                <p14:modId xmlns:p14="http://schemas.microsoft.com/office/powerpoint/2010/main" val="3190344522"/>
              </p:ext>
            </p:extLst>
          </p:nvPr>
        </p:nvGraphicFramePr>
        <p:xfrm>
          <a:off x="6515031" y="3952079"/>
          <a:ext cx="5205377" cy="2661047"/>
        </p:xfrm>
        <a:graphic>
          <a:graphicData uri="http://schemas.openxmlformats.org/drawingml/2006/chart">
            <c:chart xmlns:c="http://schemas.openxmlformats.org/drawingml/2006/chart" xmlns:r="http://schemas.openxmlformats.org/officeDocument/2006/relationships" r:id="rId6"/>
          </a:graphicData>
        </a:graphic>
      </p:graphicFrame>
      <p:sp>
        <p:nvSpPr>
          <p:cNvPr id="10" name="TextBox 9"/>
          <p:cNvSpPr txBox="1"/>
          <p:nvPr/>
        </p:nvSpPr>
        <p:spPr>
          <a:xfrm>
            <a:off x="1199313" y="6478069"/>
            <a:ext cx="7730336" cy="430887"/>
          </a:xfrm>
          <a:prstGeom prst="rect">
            <a:avLst/>
          </a:prstGeom>
          <a:noFill/>
        </p:spPr>
        <p:txBody>
          <a:bodyPr wrap="square">
            <a:spAutoFit/>
          </a:bodyPr>
          <a:lstStyle/>
          <a:p>
            <a:pPr>
              <a:defRPr/>
            </a:pPr>
            <a:r>
              <a:rPr lang="en-US" sz="1100" i="1" dirty="0">
                <a:solidFill>
                  <a:prstClr val="black"/>
                </a:solidFill>
                <a:cs typeface="Arial" charset="0"/>
              </a:rPr>
              <a:t>Estimates of the % growth in demand for animal source foods in different World regions, comparing 2005 and 2030.  Estimates were developed using the IMPACT model, courtesy Dolapo Enahoro, ILRI. </a:t>
            </a:r>
          </a:p>
        </p:txBody>
      </p:sp>
      <p:sp>
        <p:nvSpPr>
          <p:cNvPr id="6" name="TextBox 5"/>
          <p:cNvSpPr txBox="1"/>
          <p:nvPr/>
        </p:nvSpPr>
        <p:spPr bwMode="auto">
          <a:xfrm>
            <a:off x="2950880" y="1042182"/>
            <a:ext cx="740908"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sz="2000" b="1" dirty="0">
                <a:solidFill>
                  <a:prstClr val="black"/>
                </a:solidFill>
              </a:rPr>
              <a:t>Beef</a:t>
            </a:r>
          </a:p>
        </p:txBody>
      </p:sp>
      <p:sp>
        <p:nvSpPr>
          <p:cNvPr id="11" name="TextBox 10"/>
          <p:cNvSpPr txBox="1"/>
          <p:nvPr/>
        </p:nvSpPr>
        <p:spPr bwMode="auto">
          <a:xfrm>
            <a:off x="8855911" y="1042182"/>
            <a:ext cx="755335"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sz="2000" b="1" dirty="0">
                <a:solidFill>
                  <a:prstClr val="black"/>
                </a:solidFill>
              </a:rPr>
              <a:t>Pork</a:t>
            </a:r>
          </a:p>
        </p:txBody>
      </p:sp>
      <p:sp>
        <p:nvSpPr>
          <p:cNvPr id="12" name="TextBox 11"/>
          <p:cNvSpPr txBox="1"/>
          <p:nvPr/>
        </p:nvSpPr>
        <p:spPr bwMode="auto">
          <a:xfrm>
            <a:off x="2787374" y="3693453"/>
            <a:ext cx="1067920"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sz="2000" b="1" dirty="0">
                <a:solidFill>
                  <a:prstClr val="black"/>
                </a:solidFill>
              </a:rPr>
              <a:t>Poultry</a:t>
            </a:r>
          </a:p>
        </p:txBody>
      </p:sp>
      <p:sp>
        <p:nvSpPr>
          <p:cNvPr id="13" name="TextBox 12"/>
          <p:cNvSpPr txBox="1"/>
          <p:nvPr/>
        </p:nvSpPr>
        <p:spPr bwMode="auto">
          <a:xfrm>
            <a:off x="8929649" y="3693453"/>
            <a:ext cx="68159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sz="2000" b="1" dirty="0">
                <a:solidFill>
                  <a:prstClr val="black"/>
                </a:solidFill>
              </a:rPr>
              <a:t>Milk</a:t>
            </a:r>
          </a:p>
        </p:txBody>
      </p:sp>
      <p:sp>
        <p:nvSpPr>
          <p:cNvPr id="14" name="TextBox 13">
            <a:extLst>
              <a:ext uri="{FF2B5EF4-FFF2-40B4-BE49-F238E27FC236}">
                <a16:creationId xmlns:a16="http://schemas.microsoft.com/office/drawing/2014/main" id="{7A576B49-31A8-4BA1-B53A-7EA71BC248D4}"/>
              </a:ext>
            </a:extLst>
          </p:cNvPr>
          <p:cNvSpPr txBox="1"/>
          <p:nvPr/>
        </p:nvSpPr>
        <p:spPr bwMode="auto">
          <a:xfrm>
            <a:off x="8362105" y="6027003"/>
            <a:ext cx="3829895" cy="830997"/>
          </a:xfrm>
          <a:prstGeom prst="rect">
            <a:avLst/>
          </a:prstGeom>
          <a:solidFill>
            <a:schemeClr val="bg1">
              <a:lumMod val="75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fontAlgn="auto">
              <a:spcBef>
                <a:spcPts val="0"/>
              </a:spcBef>
              <a:spcAft>
                <a:spcPts val="0"/>
              </a:spcAft>
              <a:defRPr/>
            </a:pPr>
            <a:r>
              <a:rPr lang="en-GB" sz="1600" kern="0" dirty="0">
                <a:solidFill>
                  <a:sysClr val="windowText" lastClr="000000"/>
                </a:solidFill>
                <a:latin typeface="+mn-lt"/>
              </a:rPr>
              <a:t>Increases not because of overconsumption!</a:t>
            </a:r>
          </a:p>
          <a:p>
            <a:pPr algn="ctr" fontAlgn="auto">
              <a:spcBef>
                <a:spcPts val="0"/>
              </a:spcBef>
              <a:spcAft>
                <a:spcPts val="0"/>
              </a:spcAft>
              <a:defRPr/>
            </a:pPr>
            <a:r>
              <a:rPr lang="en-GB" sz="1600" b="1" kern="0" dirty="0">
                <a:solidFill>
                  <a:sysClr val="windowText" lastClr="000000"/>
                </a:solidFill>
                <a:latin typeface="+mn-lt"/>
              </a:rPr>
              <a:t>OECD average 2018 = 69 kg/capita meat</a:t>
            </a:r>
          </a:p>
          <a:p>
            <a:pPr algn="ctr" fontAlgn="auto">
              <a:spcBef>
                <a:spcPts val="0"/>
              </a:spcBef>
              <a:spcAft>
                <a:spcPts val="0"/>
              </a:spcAft>
              <a:defRPr/>
            </a:pPr>
            <a:r>
              <a:rPr lang="en-GB" sz="1600" b="1" kern="0" dirty="0">
                <a:solidFill>
                  <a:sysClr val="windowText" lastClr="000000"/>
                </a:solidFill>
                <a:latin typeface="+mn-lt"/>
              </a:rPr>
              <a:t>SSA average 2018 = 10 kg/capita meat</a:t>
            </a:r>
          </a:p>
        </p:txBody>
      </p:sp>
    </p:spTree>
    <p:extLst>
      <p:ext uri="{BB962C8B-B14F-4D97-AF65-F5344CB8AC3E}">
        <p14:creationId xmlns:p14="http://schemas.microsoft.com/office/powerpoint/2010/main" val="3834095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73D05-208D-47C1-A424-7ECBC55AEF3B}"/>
              </a:ext>
            </a:extLst>
          </p:cNvPr>
          <p:cNvSpPr>
            <a:spLocks noGrp="1"/>
          </p:cNvSpPr>
          <p:nvPr>
            <p:ph type="title"/>
          </p:nvPr>
        </p:nvSpPr>
        <p:spPr/>
        <p:txBody>
          <a:bodyPr/>
          <a:lstStyle/>
          <a:p>
            <a:r>
              <a:rPr lang="en-GB" dirty="0"/>
              <a:t>Proportion of livestock-derived foods produced by small farms in 2010</a:t>
            </a:r>
          </a:p>
        </p:txBody>
      </p:sp>
      <p:pic>
        <p:nvPicPr>
          <p:cNvPr id="6" name="Picture 5" descr="A close up of a map&#10;&#10;Description automatically generated">
            <a:extLst>
              <a:ext uri="{FF2B5EF4-FFF2-40B4-BE49-F238E27FC236}">
                <a16:creationId xmlns:a16="http://schemas.microsoft.com/office/drawing/2014/main" id="{964DB1EB-04C3-4F88-B146-C3766B9F07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8773" y="1143000"/>
            <a:ext cx="8454453" cy="5735862"/>
          </a:xfrm>
          <a:prstGeom prst="rect">
            <a:avLst/>
          </a:prstGeom>
        </p:spPr>
      </p:pic>
    </p:spTree>
    <p:extLst>
      <p:ext uri="{BB962C8B-B14F-4D97-AF65-F5344CB8AC3E}">
        <p14:creationId xmlns:p14="http://schemas.microsoft.com/office/powerpoint/2010/main" val="293685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DFD00-717B-4923-8411-467ED5598EC7}"/>
              </a:ext>
            </a:extLst>
          </p:cNvPr>
          <p:cNvSpPr>
            <a:spLocks noGrp="1"/>
          </p:cNvSpPr>
          <p:nvPr>
            <p:ph type="title"/>
          </p:nvPr>
        </p:nvSpPr>
        <p:spPr>
          <a:xfrm>
            <a:off x="411238" y="-59421"/>
            <a:ext cx="10972800" cy="1143000"/>
          </a:xfrm>
        </p:spPr>
        <p:txBody>
          <a:bodyPr/>
          <a:lstStyle/>
          <a:p>
            <a:r>
              <a:rPr lang="en-US" sz="3200" dirty="0"/>
              <a:t>Food and nutrition security,</a:t>
            </a:r>
            <a:br>
              <a:rPr lang="en-US" sz="3200" dirty="0"/>
            </a:br>
            <a:r>
              <a:rPr lang="en-US" sz="3200" dirty="0"/>
              <a:t>SDGs and livestock</a:t>
            </a:r>
            <a:endParaRPr lang="en-GB" sz="3200" dirty="0"/>
          </a:p>
        </p:txBody>
      </p:sp>
      <p:pic>
        <p:nvPicPr>
          <p:cNvPr id="5" name="Content Placeholder 9">
            <a:extLst>
              <a:ext uri="{FF2B5EF4-FFF2-40B4-BE49-F238E27FC236}">
                <a16:creationId xmlns:a16="http://schemas.microsoft.com/office/drawing/2014/main" id="{8CAF9DBD-0DC6-49FC-97C7-8075EC6B41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63927" y="3415024"/>
            <a:ext cx="1197882" cy="1099611"/>
          </a:xfrm>
          <a:prstGeom prst="rect">
            <a:avLst/>
          </a:prstGeom>
        </p:spPr>
      </p:pic>
      <p:pic>
        <p:nvPicPr>
          <p:cNvPr id="6" name="Picture 5">
            <a:extLst>
              <a:ext uri="{FF2B5EF4-FFF2-40B4-BE49-F238E27FC236}">
                <a16:creationId xmlns:a16="http://schemas.microsoft.com/office/drawing/2014/main" id="{F92BFEE1-AFD6-4640-B182-EB30DEB031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83030" y="2232576"/>
            <a:ext cx="1198147" cy="1099854"/>
          </a:xfrm>
          <a:prstGeom prst="rect">
            <a:avLst/>
          </a:prstGeom>
        </p:spPr>
      </p:pic>
      <p:pic>
        <p:nvPicPr>
          <p:cNvPr id="7" name="Picture 6">
            <a:extLst>
              <a:ext uri="{FF2B5EF4-FFF2-40B4-BE49-F238E27FC236}">
                <a16:creationId xmlns:a16="http://schemas.microsoft.com/office/drawing/2014/main" id="{6C67F6C5-6970-4684-9329-5C442CB85F1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57359" y="2232576"/>
            <a:ext cx="1198147" cy="1099854"/>
          </a:xfrm>
          <a:prstGeom prst="rect">
            <a:avLst/>
          </a:prstGeom>
          <a:ln w="38100">
            <a:noFill/>
          </a:ln>
        </p:spPr>
      </p:pic>
      <p:pic>
        <p:nvPicPr>
          <p:cNvPr id="8" name="Picture 7">
            <a:extLst>
              <a:ext uri="{FF2B5EF4-FFF2-40B4-BE49-F238E27FC236}">
                <a16:creationId xmlns:a16="http://schemas.microsoft.com/office/drawing/2014/main" id="{218E1F9C-8E51-4327-86D2-0196DFB07AB8}"/>
              </a:ext>
            </a:extLst>
          </p:cNvPr>
          <p:cNvPicPr>
            <a:picLocks noChangeAspect="1"/>
          </p:cNvPicPr>
          <p:nvPr/>
        </p:nvPicPr>
        <p:blipFill>
          <a:blip r:embed="rId6" cstate="print">
            <a:lum bright="70000" contrast="-70000"/>
            <a:extLst>
              <a:ext uri="{28A0092B-C50C-407E-A947-70E740481C1C}">
                <a14:useLocalDpi xmlns:a14="http://schemas.microsoft.com/office/drawing/2010/main" val="0"/>
              </a:ext>
            </a:extLst>
          </a:blip>
          <a:stretch>
            <a:fillRect/>
          </a:stretch>
        </p:blipFill>
        <p:spPr>
          <a:xfrm>
            <a:off x="1019781" y="4610161"/>
            <a:ext cx="1197882" cy="1099611"/>
          </a:xfrm>
          <a:prstGeom prst="rect">
            <a:avLst/>
          </a:prstGeom>
        </p:spPr>
      </p:pic>
      <p:pic>
        <p:nvPicPr>
          <p:cNvPr id="9" name="Picture 8">
            <a:extLst>
              <a:ext uri="{FF2B5EF4-FFF2-40B4-BE49-F238E27FC236}">
                <a16:creationId xmlns:a16="http://schemas.microsoft.com/office/drawing/2014/main" id="{FA9C4D98-3192-4993-B1CC-08394B69C2B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60236" y="3415024"/>
            <a:ext cx="1197882" cy="1099611"/>
          </a:xfrm>
          <a:prstGeom prst="rect">
            <a:avLst/>
          </a:prstGeom>
        </p:spPr>
      </p:pic>
      <p:pic>
        <p:nvPicPr>
          <p:cNvPr id="10" name="Picture 9">
            <a:extLst>
              <a:ext uri="{FF2B5EF4-FFF2-40B4-BE49-F238E27FC236}">
                <a16:creationId xmlns:a16="http://schemas.microsoft.com/office/drawing/2014/main" id="{02D5D015-AEEF-42A1-B73D-3F95DA1C03A5}"/>
              </a:ext>
            </a:extLst>
          </p:cNvPr>
          <p:cNvPicPr>
            <a:picLocks noChangeAspect="1"/>
          </p:cNvPicPr>
          <p:nvPr/>
        </p:nvPicPr>
        <p:blipFill>
          <a:blip r:embed="rId8" cstate="print">
            <a:lum bright="70000" contrast="-70000"/>
            <a:extLst>
              <a:ext uri="{28A0092B-C50C-407E-A947-70E740481C1C}">
                <a14:useLocalDpi xmlns:a14="http://schemas.microsoft.com/office/drawing/2010/main" val="0"/>
              </a:ext>
            </a:extLst>
          </a:blip>
          <a:stretch>
            <a:fillRect/>
          </a:stretch>
        </p:blipFill>
        <p:spPr>
          <a:xfrm>
            <a:off x="2299130" y="4603525"/>
            <a:ext cx="1212340" cy="1112883"/>
          </a:xfrm>
          <a:prstGeom prst="rect">
            <a:avLst/>
          </a:prstGeom>
          <a:solidFill>
            <a:srgbClr val="4472C4">
              <a:alpha val="64000"/>
            </a:srgbClr>
          </a:solidFill>
        </p:spPr>
      </p:pic>
      <p:pic>
        <p:nvPicPr>
          <p:cNvPr id="11" name="Picture 10">
            <a:extLst>
              <a:ext uri="{FF2B5EF4-FFF2-40B4-BE49-F238E27FC236}">
                <a16:creationId xmlns:a16="http://schemas.microsoft.com/office/drawing/2014/main" id="{2847B00D-8861-41C0-B792-DE3C0DC0EBF1}"/>
              </a:ext>
            </a:extLst>
          </p:cNvPr>
          <p:cNvPicPr>
            <a:picLocks noChangeAspect="1"/>
          </p:cNvPicPr>
          <p:nvPr/>
        </p:nvPicPr>
        <p:blipFill>
          <a:blip r:embed="rId9" cstate="print">
            <a:duotone>
              <a:srgbClr val="FFC000">
                <a:shade val="45000"/>
                <a:satMod val="135000"/>
              </a:srgbClr>
              <a:prstClr val="white"/>
            </a:duotone>
            <a:extLst>
              <a:ext uri="{28A0092B-C50C-407E-A947-70E740481C1C}">
                <a14:useLocalDpi xmlns:a14="http://schemas.microsoft.com/office/drawing/2010/main" val="0"/>
              </a:ext>
            </a:extLst>
          </a:blip>
          <a:stretch>
            <a:fillRect/>
          </a:stretch>
        </p:blipFill>
        <p:spPr>
          <a:xfrm>
            <a:off x="3592937" y="4612230"/>
            <a:ext cx="1193374" cy="1095472"/>
          </a:xfrm>
          <a:prstGeom prst="rect">
            <a:avLst/>
          </a:prstGeom>
        </p:spPr>
      </p:pic>
      <p:pic>
        <p:nvPicPr>
          <p:cNvPr id="12" name="Picture 11">
            <a:extLst>
              <a:ext uri="{FF2B5EF4-FFF2-40B4-BE49-F238E27FC236}">
                <a16:creationId xmlns:a16="http://schemas.microsoft.com/office/drawing/2014/main" id="{5797D10F-08B5-410C-BC70-A18E89D3809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56545" y="3416120"/>
            <a:ext cx="1195495" cy="1097419"/>
          </a:xfrm>
          <a:prstGeom prst="rect">
            <a:avLst/>
          </a:prstGeom>
        </p:spPr>
      </p:pic>
      <p:pic>
        <p:nvPicPr>
          <p:cNvPr id="13" name="Picture 12">
            <a:extLst>
              <a:ext uri="{FF2B5EF4-FFF2-40B4-BE49-F238E27FC236}">
                <a16:creationId xmlns:a16="http://schemas.microsoft.com/office/drawing/2014/main" id="{F9F4C99E-9AA1-4441-B3DF-BC36FB05AC15}"/>
              </a:ext>
            </a:extLst>
          </p:cNvPr>
          <p:cNvPicPr>
            <a:picLocks noChangeAspect="1"/>
          </p:cNvPicPr>
          <p:nvPr/>
        </p:nvPicPr>
        <p:blipFill>
          <a:blip r:embed="rId11" cstate="print">
            <a:duotone>
              <a:srgbClr val="ED7D31">
                <a:shade val="45000"/>
                <a:satMod val="135000"/>
              </a:srgbClr>
              <a:prstClr val="white"/>
            </a:duotone>
            <a:extLst>
              <a:ext uri="{28A0092B-C50C-407E-A947-70E740481C1C}">
                <a14:useLocalDpi xmlns:a14="http://schemas.microsoft.com/office/drawing/2010/main" val="0"/>
              </a:ext>
            </a:extLst>
          </a:blip>
          <a:stretch>
            <a:fillRect/>
          </a:stretch>
        </p:blipFill>
        <p:spPr>
          <a:xfrm>
            <a:off x="4867778" y="4610161"/>
            <a:ext cx="1197882" cy="1099611"/>
          </a:xfrm>
          <a:prstGeom prst="rect">
            <a:avLst/>
          </a:prstGeom>
        </p:spPr>
      </p:pic>
      <p:pic>
        <p:nvPicPr>
          <p:cNvPr id="14" name="Picture 13">
            <a:extLst>
              <a:ext uri="{FF2B5EF4-FFF2-40B4-BE49-F238E27FC236}">
                <a16:creationId xmlns:a16="http://schemas.microsoft.com/office/drawing/2014/main" id="{C0A46D3C-86F2-42E8-B725-D3C4D692B303}"/>
              </a:ext>
            </a:extLst>
          </p:cNvPr>
          <p:cNvPicPr>
            <a:picLocks noChangeAspect="1"/>
          </p:cNvPicPr>
          <p:nvPr/>
        </p:nvPicPr>
        <p:blipFill>
          <a:blip r:embed="rId12" cstate="print">
            <a:lum bright="70000" contrast="-70000"/>
            <a:extLst>
              <a:ext uri="{28A0092B-C50C-407E-A947-70E740481C1C}">
                <a14:useLocalDpi xmlns:a14="http://schemas.microsoft.com/office/drawing/2010/main" val="0"/>
              </a:ext>
            </a:extLst>
          </a:blip>
          <a:stretch>
            <a:fillRect/>
          </a:stretch>
        </p:blipFill>
        <p:spPr>
          <a:xfrm>
            <a:off x="6147127" y="4612108"/>
            <a:ext cx="1193639" cy="1095716"/>
          </a:xfrm>
          <a:prstGeom prst="rect">
            <a:avLst/>
          </a:prstGeom>
        </p:spPr>
      </p:pic>
      <p:pic>
        <p:nvPicPr>
          <p:cNvPr id="15" name="Picture 14">
            <a:extLst>
              <a:ext uri="{FF2B5EF4-FFF2-40B4-BE49-F238E27FC236}">
                <a16:creationId xmlns:a16="http://schemas.microsoft.com/office/drawing/2014/main" id="{911F7CB8-3E65-43FA-9C01-9E00EA6B0F70}"/>
              </a:ext>
            </a:extLst>
          </p:cNvPr>
          <p:cNvPicPr>
            <a:picLocks noChangeAspect="1"/>
          </p:cNvPicPr>
          <p:nvPr/>
        </p:nvPicPr>
        <p:blipFill>
          <a:blip r:embed="rId13" cstate="print">
            <a:duotone>
              <a:srgbClr val="FFC000">
                <a:shade val="45000"/>
                <a:satMod val="135000"/>
              </a:srgbClr>
              <a:prstClr val="white"/>
            </a:duotone>
            <a:extLst>
              <a:ext uri="{28A0092B-C50C-407E-A947-70E740481C1C}">
                <a14:useLocalDpi xmlns:a14="http://schemas.microsoft.com/office/drawing/2010/main" val="0"/>
              </a:ext>
            </a:extLst>
          </a:blip>
          <a:stretch>
            <a:fillRect/>
          </a:stretch>
        </p:blipFill>
        <p:spPr>
          <a:xfrm>
            <a:off x="7422233" y="4611257"/>
            <a:ext cx="1195495" cy="1097419"/>
          </a:xfrm>
          <a:prstGeom prst="rect">
            <a:avLst/>
          </a:prstGeom>
        </p:spPr>
      </p:pic>
      <p:pic>
        <p:nvPicPr>
          <p:cNvPr id="17" name="Picture 16">
            <a:extLst>
              <a:ext uri="{FF2B5EF4-FFF2-40B4-BE49-F238E27FC236}">
                <a16:creationId xmlns:a16="http://schemas.microsoft.com/office/drawing/2014/main" id="{0681F6CC-5C02-4957-8120-C402C341763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057026" y="3416868"/>
            <a:ext cx="1193864" cy="1095922"/>
          </a:xfrm>
          <a:prstGeom prst="rect">
            <a:avLst/>
          </a:prstGeom>
        </p:spPr>
      </p:pic>
      <p:pic>
        <p:nvPicPr>
          <p:cNvPr id="18" name="Picture 17">
            <a:extLst>
              <a:ext uri="{FF2B5EF4-FFF2-40B4-BE49-F238E27FC236}">
                <a16:creationId xmlns:a16="http://schemas.microsoft.com/office/drawing/2014/main" id="{435009FB-8DED-4642-B2CE-D96334E7EE51}"/>
              </a:ext>
            </a:extLst>
          </p:cNvPr>
          <p:cNvPicPr>
            <a:picLocks noChangeAspect="1"/>
          </p:cNvPicPr>
          <p:nvPr/>
        </p:nvPicPr>
        <p:blipFill>
          <a:blip r:embed="rId15" cstate="print">
            <a:lum bright="70000" contrast="-70000"/>
            <a:extLst>
              <a:ext uri="{28A0092B-C50C-407E-A947-70E740481C1C}">
                <a14:useLocalDpi xmlns:a14="http://schemas.microsoft.com/office/drawing/2010/main" val="0"/>
              </a:ext>
            </a:extLst>
          </a:blip>
          <a:stretch>
            <a:fillRect/>
          </a:stretch>
        </p:blipFill>
        <p:spPr>
          <a:xfrm>
            <a:off x="8699195" y="4605512"/>
            <a:ext cx="1208010" cy="1108908"/>
          </a:xfrm>
          <a:prstGeom prst="rect">
            <a:avLst/>
          </a:prstGeom>
        </p:spPr>
      </p:pic>
      <p:pic>
        <p:nvPicPr>
          <p:cNvPr id="19" name="Picture 18">
            <a:extLst>
              <a:ext uri="{FF2B5EF4-FFF2-40B4-BE49-F238E27FC236}">
                <a16:creationId xmlns:a16="http://schemas.microsoft.com/office/drawing/2014/main" id="{862CC673-B487-4E78-8D1E-B595AB02DC74}"/>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750467" y="3410319"/>
            <a:ext cx="1208134" cy="1109021"/>
          </a:xfrm>
          <a:prstGeom prst="rect">
            <a:avLst/>
          </a:prstGeom>
        </p:spPr>
      </p:pic>
      <p:pic>
        <p:nvPicPr>
          <p:cNvPr id="20" name="Picture 19">
            <a:extLst>
              <a:ext uri="{FF2B5EF4-FFF2-40B4-BE49-F238E27FC236}">
                <a16:creationId xmlns:a16="http://schemas.microsoft.com/office/drawing/2014/main" id="{9425A3EC-4455-436D-9E05-31AC28F72697}"/>
              </a:ext>
            </a:extLst>
          </p:cNvPr>
          <p:cNvPicPr>
            <a:picLocks noChangeAspect="1"/>
          </p:cNvPicPr>
          <p:nvPr/>
        </p:nvPicPr>
        <p:blipFill>
          <a:blip r:embed="rId17" cstate="print">
            <a:lum bright="70000" contrast="-70000"/>
            <a:extLst>
              <a:ext uri="{28A0092B-C50C-407E-A947-70E740481C1C}">
                <a14:useLocalDpi xmlns:a14="http://schemas.microsoft.com/office/drawing/2010/main" val="0"/>
              </a:ext>
            </a:extLst>
          </a:blip>
          <a:stretch>
            <a:fillRect/>
          </a:stretch>
        </p:blipFill>
        <p:spPr>
          <a:xfrm>
            <a:off x="9988671" y="4611663"/>
            <a:ext cx="1194609" cy="1096607"/>
          </a:xfrm>
          <a:prstGeom prst="rect">
            <a:avLst/>
          </a:prstGeom>
        </p:spPr>
      </p:pic>
      <p:pic>
        <p:nvPicPr>
          <p:cNvPr id="21" name="Picture 20">
            <a:extLst>
              <a:ext uri="{FF2B5EF4-FFF2-40B4-BE49-F238E27FC236}">
                <a16:creationId xmlns:a16="http://schemas.microsoft.com/office/drawing/2014/main" id="{4BA28822-2F90-45A3-830B-3C98DAB89E81}"/>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521826" y="5758882"/>
            <a:ext cx="1194393" cy="1096408"/>
          </a:xfrm>
          <a:prstGeom prst="rect">
            <a:avLst/>
          </a:prstGeom>
        </p:spPr>
      </p:pic>
      <p:pic>
        <p:nvPicPr>
          <p:cNvPr id="22" name="Picture 21">
            <a:extLst>
              <a:ext uri="{FF2B5EF4-FFF2-40B4-BE49-F238E27FC236}">
                <a16:creationId xmlns:a16="http://schemas.microsoft.com/office/drawing/2014/main" id="{62D7B0D7-E557-4B3B-9FA4-76151931AF69}"/>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521826" y="579484"/>
            <a:ext cx="1179861" cy="762264"/>
          </a:xfrm>
          <a:prstGeom prst="rect">
            <a:avLst/>
          </a:prstGeom>
        </p:spPr>
      </p:pic>
      <p:pic>
        <p:nvPicPr>
          <p:cNvPr id="29" name="Picture 28">
            <a:extLst>
              <a:ext uri="{FF2B5EF4-FFF2-40B4-BE49-F238E27FC236}">
                <a16:creationId xmlns:a16="http://schemas.microsoft.com/office/drawing/2014/main" id="{77212329-ABD1-434B-96B7-D08FD057AF9B}"/>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189894" y="2223944"/>
            <a:ext cx="1216954" cy="1117118"/>
          </a:xfrm>
          <a:prstGeom prst="rect">
            <a:avLst/>
          </a:prstGeom>
          <a:ln w="38100">
            <a:noFill/>
          </a:ln>
        </p:spPr>
      </p:pic>
      <p:sp>
        <p:nvSpPr>
          <p:cNvPr id="31" name="TextBox 30">
            <a:extLst>
              <a:ext uri="{FF2B5EF4-FFF2-40B4-BE49-F238E27FC236}">
                <a16:creationId xmlns:a16="http://schemas.microsoft.com/office/drawing/2014/main" id="{75C109F4-58B2-4372-BBCB-D85736BE5806}"/>
              </a:ext>
            </a:extLst>
          </p:cNvPr>
          <p:cNvSpPr txBox="1"/>
          <p:nvPr/>
        </p:nvSpPr>
        <p:spPr bwMode="auto">
          <a:xfrm>
            <a:off x="5237280" y="1345238"/>
            <a:ext cx="1780359" cy="864596"/>
          </a:xfrm>
          <a:prstGeom prst="rect">
            <a:avLst/>
          </a:prstGeom>
          <a:solidFill>
            <a:schemeClr val="accent2"/>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US" sz="1600" b="1" dirty="0">
                <a:solidFill>
                  <a:srgbClr val="FFFFFF"/>
                </a:solidFill>
                <a:latin typeface="+mn-lt"/>
              </a:rPr>
              <a:t>Food and nutrition</a:t>
            </a:r>
          </a:p>
          <a:p>
            <a:pPr algn="ctr">
              <a:lnSpc>
                <a:spcPts val="3200"/>
              </a:lnSpc>
            </a:pPr>
            <a:r>
              <a:rPr lang="en-US" sz="1600" b="1" dirty="0">
                <a:solidFill>
                  <a:srgbClr val="FFFFFF"/>
                </a:solidFill>
                <a:latin typeface="+mn-lt"/>
              </a:rPr>
              <a:t>security</a:t>
            </a:r>
            <a:endParaRPr lang="en-GB" sz="1600" b="1" dirty="0">
              <a:solidFill>
                <a:srgbClr val="FFFFFF"/>
              </a:solidFill>
              <a:latin typeface="+mn-lt"/>
            </a:endParaRPr>
          </a:p>
        </p:txBody>
      </p:sp>
    </p:spTree>
    <p:extLst>
      <p:ext uri="{BB962C8B-B14F-4D97-AF65-F5344CB8AC3E}">
        <p14:creationId xmlns:p14="http://schemas.microsoft.com/office/powerpoint/2010/main" val="1690150618"/>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Total Official Development Assistance disbursements to developing countries, USD million</a:t>
            </a:r>
          </a:p>
        </p:txBody>
      </p:sp>
      <p:graphicFrame>
        <p:nvGraphicFramePr>
          <p:cNvPr id="7" name="Content Placeholder 6"/>
          <p:cNvGraphicFramePr>
            <a:graphicFrameLocks noGrp="1"/>
          </p:cNvGraphicFramePr>
          <p:nvPr>
            <p:ph sz="quarter" idx="10"/>
            <p:extLst>
              <p:ext uri="{D42A27DB-BD31-4B8C-83A1-F6EECF244321}">
                <p14:modId xmlns:p14="http://schemas.microsoft.com/office/powerpoint/2010/main" val="1995640012"/>
              </p:ext>
            </p:extLst>
          </p:nvPr>
        </p:nvGraphicFramePr>
        <p:xfrm>
          <a:off x="609600" y="1676400"/>
          <a:ext cx="109728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85455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D7FED-8968-420B-8E3A-3EE92BF8D4A6}"/>
              </a:ext>
            </a:extLst>
          </p:cNvPr>
          <p:cNvSpPr>
            <a:spLocks noGrp="1"/>
          </p:cNvSpPr>
          <p:nvPr>
            <p:ph type="title"/>
          </p:nvPr>
        </p:nvSpPr>
        <p:spPr/>
        <p:txBody>
          <a:bodyPr/>
          <a:lstStyle/>
          <a:p>
            <a:r>
              <a:rPr lang="en-GB" dirty="0">
                <a:solidFill>
                  <a:prstClr val="white"/>
                </a:solidFill>
              </a:rPr>
              <a:t>Percentage ODA disbursements for agriculture and livestock</a:t>
            </a:r>
            <a:endParaRPr lang="en-GB" dirty="0"/>
          </a:p>
        </p:txBody>
      </p:sp>
      <p:graphicFrame>
        <p:nvGraphicFramePr>
          <p:cNvPr id="4" name="Content Placeholder 6">
            <a:extLst>
              <a:ext uri="{FF2B5EF4-FFF2-40B4-BE49-F238E27FC236}">
                <a16:creationId xmlns:a16="http://schemas.microsoft.com/office/drawing/2014/main" id="{8B411FC6-C7BE-445C-BAF7-738BFC9E1FDE}"/>
              </a:ext>
            </a:extLst>
          </p:cNvPr>
          <p:cNvGraphicFramePr>
            <a:graphicFrameLocks/>
          </p:cNvGraphicFramePr>
          <p:nvPr>
            <p:extLst>
              <p:ext uri="{D42A27DB-BD31-4B8C-83A1-F6EECF244321}">
                <p14:modId xmlns:p14="http://schemas.microsoft.com/office/powerpoint/2010/main" val="1823142935"/>
              </p:ext>
            </p:extLst>
          </p:nvPr>
        </p:nvGraphicFramePr>
        <p:xfrm>
          <a:off x="1361553" y="1143000"/>
          <a:ext cx="9425352" cy="5715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48260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8262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5492BA0-02B0-408C-8BD6-54FE1C4B2B46}"/>
              </a:ext>
            </a:extLst>
          </p:cNvPr>
          <p:cNvSpPr>
            <a:spLocks noGrp="1"/>
          </p:cNvSpPr>
          <p:nvPr>
            <p:ph type="body" sz="quarter" idx="10"/>
          </p:nvPr>
        </p:nvSpPr>
        <p:spPr>
          <a:xfrm>
            <a:off x="6709826" y="681964"/>
            <a:ext cx="4757530" cy="5494072"/>
          </a:xfrm>
        </p:spPr>
        <p:txBody>
          <a:bodyPr anchor="ctr"/>
          <a:lstStyle/>
          <a:p>
            <a:pPr>
              <a:lnSpc>
                <a:spcPts val="5020"/>
              </a:lnSpc>
            </a:pPr>
            <a:r>
              <a:rPr lang="en-US" sz="5400" dirty="0">
                <a:solidFill>
                  <a:schemeClr val="bg1"/>
                </a:solidFill>
              </a:rPr>
              <a:t>NUTRITIONAL </a:t>
            </a:r>
          </a:p>
          <a:p>
            <a:pPr>
              <a:lnSpc>
                <a:spcPts val="5020"/>
              </a:lnSpc>
            </a:pPr>
            <a:endParaRPr lang="en-US" sz="5400" dirty="0">
              <a:solidFill>
                <a:schemeClr val="bg1"/>
              </a:solidFill>
            </a:endParaRPr>
          </a:p>
          <a:p>
            <a:pPr>
              <a:lnSpc>
                <a:spcPts val="5020"/>
              </a:lnSpc>
            </a:pPr>
            <a:r>
              <a:rPr lang="en-US" sz="5400" dirty="0">
                <a:solidFill>
                  <a:schemeClr val="bg1"/>
                </a:solidFill>
              </a:rPr>
              <a:t>SECURITY</a:t>
            </a:r>
            <a:endParaRPr lang="en-GB" sz="5400" dirty="0">
              <a:solidFill>
                <a:schemeClr val="bg1"/>
              </a:solidFill>
            </a:endParaRPr>
          </a:p>
        </p:txBody>
      </p:sp>
      <p:pic>
        <p:nvPicPr>
          <p:cNvPr id="12" name="Picture 11">
            <a:extLst>
              <a:ext uri="{FF2B5EF4-FFF2-40B4-BE49-F238E27FC236}">
                <a16:creationId xmlns:a16="http://schemas.microsoft.com/office/drawing/2014/main" id="{9C8A930C-1003-B54F-838D-2D50CFF8664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18"/>
          <a:stretch/>
        </p:blipFill>
        <p:spPr>
          <a:xfrm>
            <a:off x="1026795" y="-277719"/>
            <a:ext cx="4525476" cy="6875188"/>
          </a:xfrm>
          <a:prstGeom prst="rect">
            <a:avLst/>
          </a:prstGeom>
        </p:spPr>
      </p:pic>
    </p:spTree>
    <p:extLst>
      <p:ext uri="{BB962C8B-B14F-4D97-AF65-F5344CB8AC3E}">
        <p14:creationId xmlns:p14="http://schemas.microsoft.com/office/powerpoint/2010/main" val="40154517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3_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11.xml><?xml version="1.0" encoding="utf-8"?>
<a:theme xmlns:a="http://schemas.openxmlformats.org/drawingml/2006/main" name="4_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D657C7C5-6068-4F8F-A213-8779461531B9}" vid="{69500791-311C-46AE-98B7-67BB1C7A39DC}"/>
    </a:ext>
  </a:extLst>
</a:theme>
</file>

<file path=ppt/theme/theme12.xml><?xml version="1.0" encoding="utf-8"?>
<a:theme xmlns:a="http://schemas.openxmlformats.org/drawingml/2006/main" name="4_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13.xml><?xml version="1.0" encoding="utf-8"?>
<a:theme xmlns:a="http://schemas.openxmlformats.org/drawingml/2006/main" name="5_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D657C7C5-6068-4F8F-A213-8779461531B9}" vid="{69500791-311C-46AE-98B7-67BB1C7A39DC}"/>
    </a:ext>
  </a:extLst>
</a:theme>
</file>

<file path=ppt/theme/theme14.xml><?xml version="1.0" encoding="utf-8"?>
<a:theme xmlns:a="http://schemas.openxmlformats.org/drawingml/2006/main" name="6_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D657C7C5-6068-4F8F-A213-8779461531B9}" vid="{69500791-311C-46AE-98B7-67BB1C7A39DC}"/>
    </a:ext>
  </a:extLst>
</a:theme>
</file>

<file path=ppt/theme/theme15.xml><?xml version="1.0" encoding="utf-8"?>
<a:theme xmlns:a="http://schemas.openxmlformats.org/drawingml/2006/main" name="5_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16.xml><?xml version="1.0" encoding="utf-8"?>
<a:theme xmlns:a="http://schemas.openxmlformats.org/drawingml/2006/main" name="7_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D657C7C5-6068-4F8F-A213-8779461531B9}" vid="{69500791-311C-46AE-98B7-67BB1C7A39DC}"/>
    </a:ext>
  </a:extLst>
</a:theme>
</file>

<file path=ppt/theme/theme17.xml><?xml version="1.0" encoding="utf-8"?>
<a:theme xmlns:a="http://schemas.openxmlformats.org/drawingml/2006/main" name="8_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D657C7C5-6068-4F8F-A213-8779461531B9}" vid="{69500791-311C-46AE-98B7-67BB1C7A39DC}"/>
    </a:ext>
  </a:extLst>
</a:theme>
</file>

<file path=ppt/theme/theme18.xml><?xml version="1.0" encoding="utf-8"?>
<a:theme xmlns:a="http://schemas.openxmlformats.org/drawingml/2006/main" name="6_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19.xml><?xml version="1.0" encoding="utf-8"?>
<a:theme xmlns:a="http://schemas.openxmlformats.org/drawingml/2006/main" name="9_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2.xml><?xml version="1.0" encoding="utf-8"?>
<a:theme xmlns:a="http://schemas.openxmlformats.org/drawingml/2006/main" name="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20.xml><?xml version="1.0" encoding="utf-8"?>
<a:theme xmlns:a="http://schemas.openxmlformats.org/drawingml/2006/main" name="10_ilri_powerpoint_template_Feb2013">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D657C7C5-6068-4F8F-A213-8779461531B9}" vid="{69500791-311C-46AE-98B7-67BB1C7A39DC}"/>
    </a:ext>
  </a:ext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4.xml><?xml version="1.0" encoding="utf-8"?>
<a:theme xmlns:a="http://schemas.openxmlformats.org/drawingml/2006/main" name="2_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5.xml><?xml version="1.0" encoding="utf-8"?>
<a:theme xmlns:a="http://schemas.openxmlformats.org/drawingml/2006/main" name="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236A44D6-8FE9-4C04-8D28-022DF8BEA92F}" vid="{3D1D9F68-6144-4786-B008-A3A4214412CA}"/>
    </a:ext>
  </a:extLst>
</a:theme>
</file>

<file path=ppt/theme/theme6.xml><?xml version="1.0" encoding="utf-8"?>
<a:theme xmlns:a="http://schemas.openxmlformats.org/drawingml/2006/main" name="1_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236A44D6-8FE9-4C04-8D28-022DF8BEA92F}" vid="{3D1D9F68-6144-4786-B008-A3A4214412CA}"/>
    </a:ext>
  </a:extLst>
</a:theme>
</file>

<file path=ppt/theme/theme7.xml><?xml version="1.0" encoding="utf-8"?>
<a:theme xmlns:a="http://schemas.openxmlformats.org/drawingml/2006/main" name="2_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236A44D6-8FE9-4C04-8D28-022DF8BEA92F}" vid="{3D1D9F68-6144-4786-B008-A3A4214412CA}"/>
    </a:ext>
  </a:extLst>
</a:theme>
</file>

<file path=ppt/theme/theme8.xml><?xml version="1.0" encoding="utf-8"?>
<a:theme xmlns:a="http://schemas.openxmlformats.org/drawingml/2006/main" name="Induction programme ILRI governance and managem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9.xml><?xml version="1.0" encoding="utf-8"?>
<a:theme xmlns:a="http://schemas.openxmlformats.org/drawingml/2006/main" name="3_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70FD0D5A870ED42BEBE215055E77DF9" ma:contentTypeVersion="2" ma:contentTypeDescription="Create a new document." ma:contentTypeScope="" ma:versionID="9608fb911b9d83900ad05210583dcc82">
  <xsd:schema xmlns:xsd="http://www.w3.org/2001/XMLSchema" xmlns:xs="http://www.w3.org/2001/XMLSchema" xmlns:p="http://schemas.microsoft.com/office/2006/metadata/properties" xmlns:ns2="8db6d612-cd81-430f-8df3-486c66a51866" targetNamespace="http://schemas.microsoft.com/office/2006/metadata/properties" ma:root="true" ma:fieldsID="99a167361351a181bf8c7137aff4d11f" ns2:_="">
    <xsd:import namespace="8db6d612-cd81-430f-8df3-486c66a5186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b6d612-cd81-430f-8df3-486c66a51866"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0A48D8E-DABA-498E-B4D5-E8C550203C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b6d612-cd81-430f-8df3-486c66a518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3EDDCB8-33C0-4213-93E7-2DEABCFEB00D}">
  <ds:schemaRefs>
    <ds:schemaRef ds:uri="http://schemas.microsoft.com/sharepoint/v3/contenttype/forms"/>
  </ds:schemaRefs>
</ds:datastoreItem>
</file>

<file path=customXml/itemProps3.xml><?xml version="1.0" encoding="utf-8"?>
<ds:datastoreItem xmlns:ds="http://schemas.openxmlformats.org/officeDocument/2006/customXml" ds:itemID="{BAEF2A85-305E-4872-962A-A2756340EECE}">
  <ds:schemaRefs>
    <ds:schemaRef ds:uri="http://www.w3.org/XML/1998/namespace"/>
    <ds:schemaRef ds:uri="http://schemas.microsoft.com/office/infopath/2007/PartnerControls"/>
    <ds:schemaRef ds:uri="http://purl.org/dc/dcmitype/"/>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8db6d612-cd81-430f-8df3-486c66a51866"/>
  </ds:schemaRefs>
</ds:datastoreItem>
</file>

<file path=docProps/app.xml><?xml version="1.0" encoding="utf-8"?>
<Properties xmlns="http://schemas.openxmlformats.org/officeDocument/2006/extended-properties" xmlns:vt="http://schemas.openxmlformats.org/officeDocument/2006/docPropsVTypes">
  <TotalTime>3981</TotalTime>
  <Words>1690</Words>
  <Application>Microsoft Office PowerPoint</Application>
  <PresentationFormat>Widescreen</PresentationFormat>
  <Paragraphs>221</Paragraphs>
  <Slides>35</Slides>
  <Notes>26</Notes>
  <HiddenSlides>0</HiddenSlides>
  <MMClips>0</MMClips>
  <ScaleCrop>false</ScaleCrop>
  <HeadingPairs>
    <vt:vector size="6" baseType="variant">
      <vt:variant>
        <vt:lpstr>Fonts Used</vt:lpstr>
      </vt:variant>
      <vt:variant>
        <vt:i4>5</vt:i4>
      </vt:variant>
      <vt:variant>
        <vt:lpstr>Theme</vt:lpstr>
      </vt:variant>
      <vt:variant>
        <vt:i4>20</vt:i4>
      </vt:variant>
      <vt:variant>
        <vt:lpstr>Slide Titles</vt:lpstr>
      </vt:variant>
      <vt:variant>
        <vt:i4>35</vt:i4>
      </vt:variant>
    </vt:vector>
  </HeadingPairs>
  <TitlesOfParts>
    <vt:vector size="60" baseType="lpstr">
      <vt:lpstr>Arial</vt:lpstr>
      <vt:lpstr>Calibri</vt:lpstr>
      <vt:lpstr>Courier New</vt:lpstr>
      <vt:lpstr>MV Boli</vt:lpstr>
      <vt:lpstr>Wingdings</vt:lpstr>
      <vt:lpstr>Office Theme</vt:lpstr>
      <vt:lpstr>ilri_powerpoint_template_apr2013</vt:lpstr>
      <vt:lpstr>1_ilri_powerpoint_template_apr2013</vt:lpstr>
      <vt:lpstr>2_ilri_powerpoint_template_apr2013</vt:lpstr>
      <vt:lpstr>ilri_powerpoint_template_Feb2013</vt:lpstr>
      <vt:lpstr>1_ilri_powerpoint_template_Feb2013</vt:lpstr>
      <vt:lpstr>2_ilri_powerpoint_template_Feb2013</vt:lpstr>
      <vt:lpstr>Induction programme ILRI governance and management</vt:lpstr>
      <vt:lpstr>3_ilri_powerpoint_template_apr2013</vt:lpstr>
      <vt:lpstr>3_ilri_powerpoint_template_Feb2013</vt:lpstr>
      <vt:lpstr>4_ilri_powerpoint_template_Feb2013</vt:lpstr>
      <vt:lpstr>4_ilri_powerpoint_template_apr2013</vt:lpstr>
      <vt:lpstr>5_ilri_powerpoint_template_Feb2013</vt:lpstr>
      <vt:lpstr>6_ilri_powerpoint_template_Feb2013</vt:lpstr>
      <vt:lpstr>5_ilri_powerpoint_template_apr2013</vt:lpstr>
      <vt:lpstr>7_ilri_powerpoint_template_Feb2013</vt:lpstr>
      <vt:lpstr>8_ilri_powerpoint_template_Feb2013</vt:lpstr>
      <vt:lpstr>6_ilri_powerpoint_template_apr2013</vt:lpstr>
      <vt:lpstr>9_ilri_powerpoint_template_Feb2013</vt:lpstr>
      <vt:lpstr>10_ilri_powerpoint_template_Feb2013</vt:lpstr>
      <vt:lpstr>PowerPoint Presentation</vt:lpstr>
      <vt:lpstr>PowerPoint Presentation</vt:lpstr>
      <vt:lpstr>Global commodity values: on average animal source foods, five of the top ten</vt:lpstr>
      <vt:lpstr>% growth in demand for livestock products to 2030 </vt:lpstr>
      <vt:lpstr>Proportion of livestock-derived foods produced by small farms in 2010</vt:lpstr>
      <vt:lpstr>Food and nutrition security, SDGs and livestock</vt:lpstr>
      <vt:lpstr>Total Official Development Assistance disbursements to developing countries, USD million</vt:lpstr>
      <vt:lpstr>Percentage ODA disbursements for agriculture and livestock</vt:lpstr>
      <vt:lpstr>PowerPoint Presentation</vt:lpstr>
      <vt:lpstr>Nutritional divides among the world’s 7.5 billion people</vt:lpstr>
      <vt:lpstr>Diverse nutritional status demands diverse solutions</vt:lpstr>
      <vt:lpstr>Animal-source foods are critical for both physical and cognitive growth</vt:lpstr>
      <vt:lpstr>Are we confused?</vt:lpstr>
      <vt:lpstr>No one size fits all</vt:lpstr>
      <vt:lpstr>Improve access to animal source foods</vt:lpstr>
      <vt:lpstr>PowerPoint Presentation</vt:lpstr>
      <vt:lpstr>Multiple roles of livestock</vt:lpstr>
      <vt:lpstr>Competition for land and grains? Maybe not!</vt:lpstr>
      <vt:lpstr>Women at the nexus</vt:lpstr>
      <vt:lpstr>PowerPoint Presentation</vt:lpstr>
      <vt:lpstr>Mitigate environmental harms </vt:lpstr>
      <vt:lpstr>Production of the greenhouse gas methane falls as animal productivity rises</vt:lpstr>
      <vt:lpstr>PowerPoint Presentation</vt:lpstr>
      <vt:lpstr>Promote food safety</vt:lpstr>
      <vt:lpstr>Antimicrobial resistance</vt:lpstr>
      <vt:lpstr>PowerPoint Presentation</vt:lpstr>
      <vt:lpstr>Livestock as insurance</vt:lpstr>
      <vt:lpstr>Mixed crop-livestock systems</vt:lpstr>
      <vt:lpstr>Protecting assets - Insuring pastoralists against catastrophic drought</vt:lpstr>
      <vt:lpstr>Public-Private Partnership in Animal Health Delivery </vt:lpstr>
      <vt:lpstr>Market facilitation – Business to Business (B2B) linkage</vt:lpstr>
      <vt:lpstr>Big opportunities for livestock development to contribute to solving migration</vt:lpstr>
      <vt:lpstr>Why Livestock Matter Website</vt:lpstr>
      <vt:lpstr>Why Livestock Matter Website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Tarawali, Shirley (ILRI)</dc:creator>
  <cp:lastModifiedBy>Yabowork, Abenet (ILRI)</cp:lastModifiedBy>
  <cp:revision>94</cp:revision>
  <cp:lastPrinted>2018-06-19T05:42:52Z</cp:lastPrinted>
  <dcterms:modified xsi:type="dcterms:W3CDTF">2019-11-20T12:34:36Z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0x010100D70FD0D5A870ED42BEBE215055E77DF9</vt:lpwstr>
  </property>
  <property fmtid="{D5CDD505-2E9C-101B-9397-08002B2CF9AE}" pid="3" name="NXPowerLiteLastOptimized">
    <vt:lpwstr>3013980</vt:lpwstr>
  </property>
  <property fmtid="{D5CDD505-2E9C-101B-9397-08002B2CF9AE}" pid="4" name="NXPowerLiteSettings">
    <vt:lpwstr>C7000400038000</vt:lpwstr>
  </property>
  <property fmtid="{D5CDD505-2E9C-101B-9397-08002B2CF9AE}" pid="5" name="NXPowerLiteVersion">
    <vt:lpwstr>D7.1.14</vt:lpwstr>
  </property>
  <property fmtid="{D5CDD505-2E9C-101B-9397-08002B2CF9AE}" pid="6" name="NXTAG2">
    <vt:lpwstr>0008007a230000000000010250600207f7000400038000</vt:lpwstr>
  </property>
</Properties>
</file>