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5B"/>
    <a:srgbClr val="7722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3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6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79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4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6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9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0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5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4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1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B8FB7-4978-4E75-8A78-AF32FB181185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5D6-6D86-4D2E-A2A4-24F07A20E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0226" y="799069"/>
            <a:ext cx="9144000" cy="5017029"/>
          </a:xfrm>
        </p:spPr>
        <p:txBody>
          <a:bodyPr>
            <a:normAutofit/>
          </a:bodyPr>
          <a:lstStyle/>
          <a:p>
            <a:r>
              <a:rPr lang="en-US" sz="4000" kern="0" dirty="0">
                <a:solidFill>
                  <a:srgbClr val="772221"/>
                </a:solidFill>
                <a:latin typeface="Gill Sans" panose="020B0502020104020203" pitchFamily="34" charset="0"/>
                <a:ea typeface="+mn-ea"/>
                <a:cs typeface="+mn-cs"/>
              </a:rPr>
              <a:t>Certificate of Attendance</a:t>
            </a:r>
          </a:p>
          <a:p>
            <a:r>
              <a:rPr lang="en-US" sz="2800" kern="0" dirty="0">
                <a:solidFill>
                  <a:srgbClr val="58595B"/>
                </a:solidFill>
                <a:latin typeface="Gill Sans" panose="020B0502020104020203" pitchFamily="34" charset="0"/>
              </a:rPr>
              <a:t>is hereby granted to:</a:t>
            </a:r>
            <a:br>
              <a:rPr lang="en-US" sz="2800" kern="0" dirty="0">
                <a:solidFill>
                  <a:srgbClr val="103660"/>
                </a:solidFill>
                <a:latin typeface="Gill Sans" panose="020B0502020104020203" pitchFamily="34" charset="0"/>
              </a:rPr>
            </a:br>
            <a:endParaRPr lang="en-US" sz="2800" kern="0" dirty="0">
              <a:solidFill>
                <a:srgbClr val="103660"/>
              </a:solidFill>
              <a:latin typeface="Gill Sans" panose="020B0502020104020203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000" i="1" kern="0" dirty="0">
                <a:solidFill>
                  <a:srgbClr val="103660"/>
                </a:solidFill>
                <a:latin typeface="Clarendon Light" pitchFamily="18" charset="0"/>
              </a:rPr>
              <a:t> </a:t>
            </a:r>
            <a:br>
              <a:rPr lang="en-US" sz="1000" i="1" kern="0" dirty="0">
                <a:solidFill>
                  <a:srgbClr val="103660"/>
                </a:solidFill>
                <a:latin typeface="Clarendon Light" pitchFamily="18" charset="0"/>
              </a:rPr>
            </a:br>
            <a:br>
              <a:rPr lang="en-US" sz="1300" kern="0" dirty="0">
                <a:solidFill>
                  <a:srgbClr val="58595B"/>
                </a:solidFill>
                <a:latin typeface="Gill Sans" panose="020B0502020104020203" pitchFamily="34" charset="0"/>
              </a:rPr>
            </a:br>
            <a:r>
              <a:rPr lang="en-US" sz="1300" kern="0" dirty="0">
                <a:solidFill>
                  <a:srgbClr val="58595B"/>
                </a:solidFill>
                <a:latin typeface="Gill Sans" panose="020B0502020104020203" pitchFamily="34" charset="0"/>
              </a:rPr>
              <a:t>for attending 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endParaRPr lang="en-US" sz="1300" i="1" kern="0" dirty="0">
              <a:solidFill>
                <a:srgbClr val="103660"/>
              </a:solidFill>
              <a:latin typeface="Clarendon Light" pitchFamily="18" charset="0"/>
              <a:ea typeface="+mn-ea"/>
              <a:cs typeface="+mn-cs"/>
            </a:endParaRPr>
          </a:p>
          <a:p>
            <a:pPr lvl="0">
              <a:lnSpc>
                <a:spcPct val="100000"/>
              </a:lnSpc>
              <a:spcBef>
                <a:spcPts val="600"/>
              </a:spcBef>
              <a:defRPr/>
            </a:pPr>
            <a:r>
              <a:rPr lang="en-GB" sz="1200" b="1" kern="0" dirty="0">
                <a:solidFill>
                  <a:srgbClr val="58595B"/>
                </a:solidFill>
                <a:latin typeface="Gill Sans" panose="020B0502020104020203" pitchFamily="34" charset="0"/>
              </a:rPr>
              <a:t>Training on “Collecting and managing epidemiologic data”,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200" b="1" kern="0" dirty="0">
                <a:solidFill>
                  <a:srgbClr val="58595B"/>
                </a:solidFill>
                <a:latin typeface="Gill Sans" panose="020B0502020104020203" pitchFamily="34" charset="0"/>
              </a:rPr>
              <a:t>held at the International  Livestock Research Institute, Nairobi 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defRPr/>
            </a:pPr>
            <a:endParaRPr lang="en-US" sz="1200" b="1" kern="0" dirty="0">
              <a:solidFill>
                <a:srgbClr val="58595B"/>
              </a:solidFill>
              <a:latin typeface="Gill Sans" panose="020B0502020104020203" pitchFamily="34" charset="0"/>
            </a:endParaRPr>
          </a:p>
          <a:p>
            <a:pPr lvl="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 30 October to 1 November, 2017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endParaRPr kumimoji="1" lang="en-US" sz="1300" i="1" kern="0" dirty="0">
              <a:solidFill>
                <a:srgbClr val="103660"/>
              </a:solidFill>
              <a:latin typeface="Clarendon Light" pitchFamily="18" charset="0"/>
              <a:ea typeface="+mn-ea"/>
              <a:cs typeface="+mn-cs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kumimoji="1" lang="en-US" sz="1300" i="1" kern="0" dirty="0">
                <a:solidFill>
                  <a:srgbClr val="103660"/>
                </a:solidFill>
                <a:latin typeface="Clarendon Light" pitchFamily="18" charset="0"/>
                <a:ea typeface="+mn-ea"/>
                <a:cs typeface="+mn-cs"/>
              </a:rPr>
              <a:t>	</a:t>
            </a:r>
            <a:r>
              <a:rPr lang="en-GB" sz="1300" kern="0" dirty="0">
                <a:solidFill>
                  <a:srgbClr val="58595B"/>
                </a:solidFill>
                <a:latin typeface="Gill Sans" panose="020B0502020104020203" pitchFamily="34" charset="0"/>
              </a:rPr>
              <a:t>This training was co-funded by People and Organizational Development </a:t>
            </a:r>
            <a:r>
              <a:rPr lang="en-US" sz="1300" dirty="0">
                <a:solidFill>
                  <a:srgbClr val="58595B"/>
                </a:solidFill>
                <a:latin typeface="Gill Sans" panose="020B0502020104020203" pitchFamily="34" charset="0"/>
              </a:rPr>
              <a:t>Directorate</a:t>
            </a:r>
            <a:r>
              <a:rPr lang="en-GB" sz="1300" kern="0" dirty="0">
                <a:solidFill>
                  <a:srgbClr val="58595B"/>
                </a:solidFill>
                <a:latin typeface="Gill Sans" panose="020B0502020104020203" pitchFamily="34" charset="0"/>
              </a:rPr>
              <a:t> at ILRI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GB" sz="1300" kern="0" dirty="0">
                <a:solidFill>
                  <a:srgbClr val="58595B"/>
                </a:solidFill>
                <a:latin typeface="Gill Sans" panose="020B0502020104020203" pitchFamily="34" charset="0"/>
              </a:rPr>
              <a:t>and the CGIAR Research Program on Agriculture for Nutrition and Health (A4NH) led by IFPRI. </a:t>
            </a:r>
            <a:endParaRPr lang="en-US" sz="1300" kern="0" dirty="0">
              <a:solidFill>
                <a:srgbClr val="58595B"/>
              </a:solidFill>
              <a:latin typeface="Gill Sans" panose="020B0502020104020203" pitchFamily="34" charset="0"/>
            </a:endParaRPr>
          </a:p>
          <a:p>
            <a:pPr lvl="0">
              <a:defRPr/>
            </a:pPr>
            <a:endParaRPr lang="en-US" b="1" kern="0" dirty="0">
              <a:solidFill>
                <a:srgbClr val="58595B"/>
              </a:solidFill>
              <a:latin typeface="Gill Sans" panose="020B0502020104020203" pitchFamily="34" charset="0"/>
            </a:endParaRPr>
          </a:p>
          <a:p>
            <a:pPr lvl="0">
              <a:defRPr/>
            </a:pPr>
            <a:endParaRPr lang="en-US" b="1" i="1" kern="0" dirty="0">
              <a:solidFill>
                <a:srgbClr val="103660"/>
              </a:solidFill>
              <a:latin typeface="Clarendon Light" pitchFamily="18" charset="0"/>
              <a:ea typeface="+mn-ea"/>
              <a:cs typeface="+mn-cs"/>
            </a:endParaRPr>
          </a:p>
          <a:p>
            <a:pPr algn="l"/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418240" y="2556933"/>
            <a:ext cx="2753027" cy="0"/>
          </a:xfrm>
          <a:prstGeom prst="line">
            <a:avLst/>
          </a:prstGeom>
          <a:ln w="9525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6533" y="5520272"/>
            <a:ext cx="2887134" cy="0"/>
          </a:xfrm>
          <a:prstGeom prst="line">
            <a:avLst/>
          </a:prstGeom>
          <a:ln w="9525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0471" y="5492933"/>
            <a:ext cx="3451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Name</a:t>
            </a:r>
            <a:b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</a:br>
            <a: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      Title	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56667" y="5520272"/>
            <a:ext cx="2963333" cy="0"/>
          </a:xfrm>
          <a:prstGeom prst="line">
            <a:avLst/>
          </a:prstGeom>
          <a:ln w="9525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18240" y="5484174"/>
            <a:ext cx="3355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Name</a:t>
            </a:r>
            <a:b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</a:br>
            <a:r>
              <a:rPr lang="en-US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Title</a:t>
            </a:r>
            <a:endParaRPr lang="en-GB" sz="1200" kern="0" dirty="0">
              <a:solidFill>
                <a:srgbClr val="58595B"/>
              </a:solidFill>
              <a:latin typeface="Gill Sans" panose="020B0502020104020203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8680569" y="5520272"/>
            <a:ext cx="2944164" cy="0"/>
          </a:xfrm>
          <a:prstGeom prst="line">
            <a:avLst/>
          </a:prstGeom>
          <a:ln w="9525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8406643" y="5465470"/>
            <a:ext cx="3404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Name </a:t>
            </a:r>
          </a:p>
          <a:p>
            <a:pPr algn="ctr"/>
            <a:r>
              <a:rPr lang="en-GB" sz="1200" kern="0" dirty="0">
                <a:solidFill>
                  <a:srgbClr val="58595B"/>
                </a:solidFill>
                <a:latin typeface="Gill Sans" panose="020B0502020104020203" pitchFamily="34" charset="0"/>
              </a:rPr>
              <a:t>Title</a:t>
            </a:r>
            <a:endParaRPr lang="en-US" sz="1200" dirty="0">
              <a:solidFill>
                <a:srgbClr val="58595B"/>
              </a:solidFill>
              <a:latin typeface="Gill Sans" panose="020B0502020104020203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28" y="175040"/>
            <a:ext cx="2309805" cy="5193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9F7046-664C-47EC-B0CF-AAD36BF21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004" y="175040"/>
            <a:ext cx="676996" cy="803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40A556-8F1D-411B-9EB6-07B334AC73D2}"/>
              </a:ext>
            </a:extLst>
          </p:cNvPr>
          <p:cNvSpPr txBox="1"/>
          <p:nvPr/>
        </p:nvSpPr>
        <p:spPr>
          <a:xfrm>
            <a:off x="10878112" y="5927135"/>
            <a:ext cx="746621" cy="538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kern="0" dirty="0">
                <a:solidFill>
                  <a:srgbClr val="58595B"/>
                </a:solidFill>
                <a:latin typeface="Gill Sans" panose="020B0502020104020203" pitchFamily="34" charset="0"/>
              </a:rPr>
              <a:t>Partners logo</a:t>
            </a:r>
            <a:endParaRPr lang="en-US" sz="1100" dirty="0">
              <a:solidFill>
                <a:srgbClr val="58595B"/>
              </a:solidFill>
              <a:latin typeface="Gill Sans" panose="020B0502020104020203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1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Clarendon Light</vt:lpstr>
      <vt:lpstr>Gill Sans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Alemu, Bethlehem (ILRI)</dc:creator>
  <cp:lastModifiedBy>Yabowork, Abenet (ILRI)</cp:lastModifiedBy>
  <cp:revision>27</cp:revision>
  <dcterms:created xsi:type="dcterms:W3CDTF">2017-10-23T07:57:25Z</dcterms:created>
  <dcterms:modified xsi:type="dcterms:W3CDTF">2017-12-01T08:17:33Z</dcterms:modified>
</cp:coreProperties>
</file>