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handoutMasterIdLst>
    <p:handoutMasterId r:id="rId14"/>
  </p:handoutMasterIdLst>
  <p:sldIdLst>
    <p:sldId id="256" r:id="rId2"/>
    <p:sldId id="278" r:id="rId3"/>
    <p:sldId id="562" r:id="rId4"/>
    <p:sldId id="559" r:id="rId5"/>
    <p:sldId id="279" r:id="rId6"/>
    <p:sldId id="561" r:id="rId7"/>
    <p:sldId id="560" r:id="rId8"/>
    <p:sldId id="564" r:id="rId9"/>
    <p:sldId id="566" r:id="rId10"/>
    <p:sldId id="565" r:id="rId11"/>
    <p:sldId id="261"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75574" autoAdjust="0"/>
  </p:normalViewPr>
  <p:slideViewPr>
    <p:cSldViewPr>
      <p:cViewPr varScale="1">
        <p:scale>
          <a:sx n="47" d="100"/>
          <a:sy n="47" d="100"/>
        </p:scale>
        <p:origin x="1808" y="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7/3/2020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7/3/2020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a:p>
        </p:txBody>
      </p:sp>
    </p:spTree>
    <p:extLst>
      <p:ext uri="{BB962C8B-B14F-4D97-AF65-F5344CB8AC3E}">
        <p14:creationId xmlns:p14="http://schemas.microsoft.com/office/powerpoint/2010/main" val="2663225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11</a:t>
            </a:fld>
            <a:endParaRPr lang="en-US"/>
          </a:p>
        </p:txBody>
      </p:sp>
    </p:spTree>
    <p:extLst>
      <p:ext uri="{BB962C8B-B14F-4D97-AF65-F5344CB8AC3E}">
        <p14:creationId xmlns:p14="http://schemas.microsoft.com/office/powerpoint/2010/main" val="198836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560069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8053" y="4869160"/>
            <a:ext cx="6501016" cy="1507239"/>
          </a:xfrm>
          <a:prstGeom prst="rect">
            <a:avLst/>
          </a:prstGeom>
        </p:spPr>
      </p:pic>
      <p:pic>
        <p:nvPicPr>
          <p:cNvPr id="7" name="Picture 6"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1673391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jp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jpe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 Id="rId5" Type="http://schemas.openxmlformats.org/officeDocument/2006/relationships/image" Target="../media/image22.jpg"/><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70180" y="5879596"/>
            <a:ext cx="803779" cy="82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0"/>
          </p:nvPr>
        </p:nvSpPr>
        <p:spPr>
          <a:xfrm>
            <a:off x="116679" y="306078"/>
            <a:ext cx="8874921" cy="1038031"/>
          </a:xfrm>
        </p:spPr>
        <p:txBody>
          <a:bodyPr/>
          <a:lstStyle/>
          <a:p>
            <a:r>
              <a:rPr lang="en-US" dirty="0"/>
              <a:t>African Food Safety Index: Evaluation and validation</a:t>
            </a:r>
          </a:p>
        </p:txBody>
      </p:sp>
      <p:sp>
        <p:nvSpPr>
          <p:cNvPr id="6" name="Text Placeholder 5"/>
          <p:cNvSpPr>
            <a:spLocks noGrp="1"/>
          </p:cNvSpPr>
          <p:nvPr>
            <p:ph type="body" sz="quarter" idx="11"/>
          </p:nvPr>
        </p:nvSpPr>
        <p:spPr>
          <a:xfrm>
            <a:off x="762000" y="1016475"/>
            <a:ext cx="7620000" cy="839787"/>
          </a:xfrm>
        </p:spPr>
        <p:txBody>
          <a:bodyPr/>
          <a:lstStyle/>
          <a:p>
            <a:r>
              <a:rPr lang="en-US" sz="1800" u="sng" dirty="0"/>
              <a:t>Silvia Alonso</a:t>
            </a:r>
            <a:r>
              <a:rPr lang="en-US" sz="1800" dirty="0"/>
              <a:t>, Winta Sintayehu, Abraham Getachew, Wezi Chunga, Florence Mutua, Kebede Amenu, Filipe De Souza, Peace Mutuwa, Ibrahim Gariba, Yohannes Zelalem, Ian Dohoo, Delia Grace and Amare Ayalew</a:t>
            </a:r>
          </a:p>
          <a:p>
            <a:endParaRPr lang="en-US" sz="1200" dirty="0"/>
          </a:p>
          <a:p>
            <a:r>
              <a:rPr lang="en-US" sz="1400" dirty="0"/>
              <a:t> A collaboration between the International Livestock Research Institute and the African Union Partnership for Aflatoxin Control in Africa</a:t>
            </a:r>
          </a:p>
        </p:txBody>
      </p:sp>
      <p:sp>
        <p:nvSpPr>
          <p:cNvPr id="7" name="Text Placeholder 6"/>
          <p:cNvSpPr>
            <a:spLocks noGrp="1"/>
          </p:cNvSpPr>
          <p:nvPr>
            <p:ph type="body" sz="quarter" idx="12"/>
          </p:nvPr>
        </p:nvSpPr>
        <p:spPr>
          <a:xfrm>
            <a:off x="533400" y="2748994"/>
            <a:ext cx="4038600" cy="634743"/>
          </a:xfr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txBody>
          <a:bodyPr/>
          <a:lstStyle/>
          <a:p>
            <a:r>
              <a:rPr lang="en-US" sz="1800" dirty="0">
                <a:solidFill>
                  <a:sysClr val="windowText" lastClr="000000"/>
                </a:solidFill>
              </a:rPr>
              <a:t>ANH Academy Week </a:t>
            </a:r>
          </a:p>
          <a:p>
            <a:r>
              <a:rPr lang="en-US" sz="1800" dirty="0">
                <a:solidFill>
                  <a:sysClr val="windowText" lastClr="000000"/>
                </a:solidFill>
              </a:rPr>
              <a:t>1 July 2020</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81400" y="3581400"/>
            <a:ext cx="2179608" cy="2142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63200" y="5816326"/>
            <a:ext cx="1771000" cy="900900"/>
          </a:xfrm>
          <a:prstGeom prst="rect">
            <a:avLst/>
          </a:prstGeom>
        </p:spPr>
      </p:pic>
      <p:pic>
        <p:nvPicPr>
          <p:cNvPr id="4" name="Picture 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16679" y="3581400"/>
            <a:ext cx="3388521" cy="2162369"/>
          </a:xfrm>
          <a:prstGeom prst="rect">
            <a:avLst/>
          </a:prstGeom>
        </p:spPr>
      </p:pic>
      <p:pic>
        <p:nvPicPr>
          <p:cNvPr id="8" name="Picture 7"/>
          <p:cNvPicPr>
            <a:picLocks noChangeAspect="1"/>
          </p:cNvPicPr>
          <p:nvPr/>
        </p:nvPicPr>
        <p:blipFill rotWithShape="1">
          <a:blip r:embed="rId7" cstate="print">
            <a:extLst>
              <a:ext uri="{28A0092B-C50C-407E-A947-70E740481C1C}">
                <a14:useLocalDpi xmlns:a14="http://schemas.microsoft.com/office/drawing/2010/main" val="0"/>
              </a:ext>
            </a:extLst>
          </a:blip>
          <a:srcRect r="-565"/>
          <a:stretch/>
        </p:blipFill>
        <p:spPr>
          <a:xfrm>
            <a:off x="5867400" y="3581400"/>
            <a:ext cx="3200400" cy="2133600"/>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E699816A-F602-45F6-A662-75DE5AC8678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7200" y="5808137"/>
            <a:ext cx="1219201" cy="1002088"/>
          </a:xfrm>
          <a:prstGeom prst="rect">
            <a:avLst/>
          </a:prstGeom>
        </p:spPr>
      </p:pic>
      <p:pic>
        <p:nvPicPr>
          <p:cNvPr id="11" name="Picture 10" descr="A close up of a logo&#10;&#10;Description automatically generated">
            <a:extLst>
              <a:ext uri="{FF2B5EF4-FFF2-40B4-BE49-F238E27FC236}">
                <a16:creationId xmlns:a16="http://schemas.microsoft.com/office/drawing/2014/main" id="{3B54469D-AD45-4841-9BC6-3DB15223B7F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714" y="4417680"/>
            <a:ext cx="779320" cy="368627"/>
          </a:xfrm>
          <a:prstGeom prst="rect">
            <a:avLst/>
          </a:prstGeom>
        </p:spPr>
      </p:pic>
      <p:pic>
        <p:nvPicPr>
          <p:cNvPr id="13" name="Picture 12" descr="A close up of a logo&#10;&#10;Description automatically generated">
            <a:extLst>
              <a:ext uri="{FF2B5EF4-FFF2-40B4-BE49-F238E27FC236}">
                <a16:creationId xmlns:a16="http://schemas.microsoft.com/office/drawing/2014/main" id="{C18428A6-7C47-40AC-89FF-DC27559A6E1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42514" y="5715000"/>
            <a:ext cx="2425286" cy="1147188"/>
          </a:xfrm>
          <a:prstGeom prst="rect">
            <a:avLst/>
          </a:prstGeom>
        </p:spPr>
      </p:pic>
      <p:pic>
        <p:nvPicPr>
          <p:cNvPr id="17" name="Content Placeholder 7">
            <a:extLst>
              <a:ext uri="{FF2B5EF4-FFF2-40B4-BE49-F238E27FC236}">
                <a16:creationId xmlns:a16="http://schemas.microsoft.com/office/drawing/2014/main" id="{2CD85412-BD7E-41B4-BF83-54F63B005FC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43356" y="5879596"/>
            <a:ext cx="1922106" cy="685460"/>
          </a:xfrm>
          <a:prstGeom prst="rect">
            <a:avLst/>
          </a:prstGeom>
        </p:spPr>
      </p:pic>
      <p:sp>
        <p:nvSpPr>
          <p:cNvPr id="16" name="Rectangle 15">
            <a:extLst>
              <a:ext uri="{FF2B5EF4-FFF2-40B4-BE49-F238E27FC236}">
                <a16:creationId xmlns:a16="http://schemas.microsoft.com/office/drawing/2014/main" id="{662DCF3D-1025-46C4-9C2A-6BA3DA0F8861}"/>
              </a:ext>
            </a:extLst>
          </p:cNvPr>
          <p:cNvSpPr/>
          <p:nvPr/>
        </p:nvSpPr>
        <p:spPr>
          <a:xfrm>
            <a:off x="4800600" y="2743200"/>
            <a:ext cx="3810000" cy="634744"/>
          </a:xfrm>
          <a:prstGeom prst="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txBody>
          <a:bodyPr/>
          <a:lstStyle/>
          <a:p>
            <a:pPr algn="ctr">
              <a:spcBef>
                <a:spcPct val="20000"/>
              </a:spcBef>
            </a:pPr>
            <a:r>
              <a:rPr lang="en-US" dirty="0">
                <a:solidFill>
                  <a:sysClr val="windowText" lastClr="000000"/>
                </a:solidFill>
                <a:latin typeface="+mj-lt"/>
                <a:cs typeface="+mn-cs"/>
              </a:rPr>
              <a:t>http://www.anh-academy/ANH2020 </a:t>
            </a:r>
          </a:p>
          <a:p>
            <a:pPr algn="ctr">
              <a:spcBef>
                <a:spcPct val="20000"/>
              </a:spcBef>
            </a:pPr>
            <a:r>
              <a:rPr lang="en-US" dirty="0">
                <a:solidFill>
                  <a:sysClr val="windowText" lastClr="000000"/>
                </a:solidFill>
                <a:latin typeface="+mj-lt"/>
                <a:cs typeface="+mn-cs"/>
              </a:rPr>
              <a:t>#ANH2020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34D3E2-A44F-42AC-8CA6-45C5EB5C5F2D}"/>
              </a:ext>
            </a:extLst>
          </p:cNvPr>
          <p:cNvSpPr/>
          <p:nvPr/>
        </p:nvSpPr>
        <p:spPr>
          <a:xfrm>
            <a:off x="461702" y="1455002"/>
            <a:ext cx="8458200" cy="2598725"/>
          </a:xfrm>
          <a:prstGeom prst="rect">
            <a:avLst/>
          </a:prstGeom>
        </p:spPr>
        <p:txBody>
          <a:bodyPr wrap="square">
            <a:spAutoFit/>
          </a:bodyPr>
          <a:lstStyle/>
          <a:p>
            <a:pPr marL="0" marR="0">
              <a:lnSpc>
                <a:spcPct val="107000"/>
              </a:lnSpc>
              <a:spcBef>
                <a:spcPts val="0"/>
              </a:spcBef>
              <a:spcAft>
                <a:spcPts val="800"/>
              </a:spcAft>
            </a:pPr>
            <a:r>
              <a:rPr lang="en-US" sz="1600" dirty="0">
                <a:ea typeface="Calibri" panose="020F0502020204030204" pitchFamily="34" charset="0"/>
                <a:cs typeface="Times New Roman" panose="02020603050405020304" pitchFamily="18" charset="0"/>
              </a:rPr>
              <a:t>This study is undertaken with the financial assistance of the </a:t>
            </a:r>
          </a:p>
          <a:p>
            <a:pPr marL="0" marR="0">
              <a:lnSpc>
                <a:spcPct val="107000"/>
              </a:lnSpc>
              <a:spcBef>
                <a:spcPts val="0"/>
              </a:spcBef>
              <a:spcAft>
                <a:spcPts val="800"/>
              </a:spcAft>
            </a:pPr>
            <a:r>
              <a:rPr lang="en-US" sz="1600" b="1" dirty="0">
                <a:ea typeface="Calibri" panose="020F0502020204030204" pitchFamily="34" charset="0"/>
                <a:cs typeface="Times New Roman" panose="02020603050405020304" pitchFamily="18" charset="0"/>
              </a:rPr>
              <a:t>Technical Centre for </a:t>
            </a:r>
            <a:r>
              <a:rPr lang="en-US" sz="1600" b="1">
                <a:ea typeface="Calibri" panose="020F0502020204030204" pitchFamily="34" charset="0"/>
                <a:cs typeface="Times New Roman" panose="02020603050405020304" pitchFamily="18" charset="0"/>
              </a:rPr>
              <a:t>Agricultural and Rural </a:t>
            </a:r>
            <a:r>
              <a:rPr lang="en-US" sz="1600" b="1" dirty="0">
                <a:ea typeface="Calibri" panose="020F0502020204030204" pitchFamily="34" charset="0"/>
                <a:cs typeface="Times New Roman" panose="02020603050405020304" pitchFamily="18" charset="0"/>
              </a:rPr>
              <a:t>Cooperation (CTA) </a:t>
            </a:r>
          </a:p>
          <a:p>
            <a:pPr marL="0" marR="0">
              <a:lnSpc>
                <a:spcPct val="107000"/>
              </a:lnSpc>
              <a:spcBef>
                <a:spcPts val="0"/>
              </a:spcBef>
              <a:spcAft>
                <a:spcPts val="800"/>
              </a:spcAft>
            </a:pPr>
            <a:r>
              <a:rPr lang="en-US" sz="1600" dirty="0">
                <a:ea typeface="Calibri" panose="020F0502020204030204" pitchFamily="34" charset="0"/>
                <a:cs typeface="Times New Roman" panose="02020603050405020304" pitchFamily="18" charset="0"/>
              </a:rPr>
              <a:t>within the framework of the project entitled “Building Capacity for Institutionalizing Food Safety Tracking in the African Union Member States” implemented by the African Union through the Partnership for Aflatoxin Control in Africa (PACA). </a:t>
            </a:r>
          </a:p>
          <a:p>
            <a:pPr marL="0" marR="0">
              <a:lnSpc>
                <a:spcPct val="107000"/>
              </a:lnSpc>
              <a:spcBef>
                <a:spcPts val="0"/>
              </a:spcBef>
              <a:spcAft>
                <a:spcPts val="800"/>
              </a:spcAft>
            </a:pP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dirty="0">
                <a:ea typeface="Calibri" panose="020F0502020204030204" pitchFamily="34" charset="0"/>
                <a:cs typeface="Times New Roman" panose="02020603050405020304" pitchFamily="18" charset="0"/>
              </a:rPr>
              <a:t>We thank members of the working group for the development of the index as well as the food safety experts’ network that supported the project.</a:t>
            </a:r>
          </a:p>
        </p:txBody>
      </p:sp>
      <p:sp>
        <p:nvSpPr>
          <p:cNvPr id="6" name="Rectangle 5">
            <a:extLst>
              <a:ext uri="{FF2B5EF4-FFF2-40B4-BE49-F238E27FC236}">
                <a16:creationId xmlns:a16="http://schemas.microsoft.com/office/drawing/2014/main" id="{A5DFA91A-3AB5-4A45-9369-693AB27C4A64}"/>
              </a:ext>
            </a:extLst>
          </p:cNvPr>
          <p:cNvSpPr/>
          <p:nvPr/>
        </p:nvSpPr>
        <p:spPr>
          <a:xfrm>
            <a:off x="657417" y="5562600"/>
            <a:ext cx="7687112" cy="543162"/>
          </a:xfrm>
          <a:prstGeom prst="rect">
            <a:avLst/>
          </a:prstGeom>
        </p:spPr>
        <p:txBody>
          <a:bodyPr wrap="square">
            <a:spAutoFit/>
          </a:bodyPr>
          <a:lstStyle/>
          <a:p>
            <a:pPr marL="0" marR="0">
              <a:lnSpc>
                <a:spcPct val="107000"/>
              </a:lnSpc>
              <a:spcBef>
                <a:spcPts val="0"/>
              </a:spcBef>
              <a:spcAft>
                <a:spcPts val="800"/>
              </a:spcAft>
            </a:pPr>
            <a:r>
              <a:rPr lang="en-US" sz="1400" i="1" dirty="0">
                <a:ea typeface="Calibri" panose="020F0502020204030204" pitchFamily="34" charset="0"/>
                <a:cs typeface="Times New Roman" panose="02020603050405020304" pitchFamily="18" charset="0"/>
              </a:rPr>
              <a:t>The views expressed herein are those of the authors and can therefore in no way be taken to reflect the official opinion of CTA or African Union. </a:t>
            </a:r>
          </a:p>
        </p:txBody>
      </p:sp>
      <p:pic>
        <p:nvPicPr>
          <p:cNvPr id="7" name="Picture 9" descr="D:\Publications\LOGO's\ILRI-logo-small.jpg">
            <a:extLst>
              <a:ext uri="{FF2B5EF4-FFF2-40B4-BE49-F238E27FC236}">
                <a16:creationId xmlns:a16="http://schemas.microsoft.com/office/drawing/2014/main" id="{4C322EE0-7218-4EAB-B93E-C44656ED029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21867" y="4383882"/>
            <a:ext cx="803779" cy="82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A6474D0F-23A6-40D1-87EE-85D1CF23C0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4300015"/>
            <a:ext cx="1771000" cy="900900"/>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412C9DAC-5389-4759-8E77-A7D99A71200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72610" y="4294500"/>
            <a:ext cx="1219201" cy="1002088"/>
          </a:xfrm>
          <a:prstGeom prst="rect">
            <a:avLst/>
          </a:prstGeom>
        </p:spPr>
      </p:pic>
      <p:pic>
        <p:nvPicPr>
          <p:cNvPr id="10" name="Picture 9" descr="A close up of a logo&#10;&#10;Description automatically generated">
            <a:extLst>
              <a:ext uri="{FF2B5EF4-FFF2-40B4-BE49-F238E27FC236}">
                <a16:creationId xmlns:a16="http://schemas.microsoft.com/office/drawing/2014/main" id="{844FAFA6-33FB-459C-8676-787E14E098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84514" y="4198689"/>
            <a:ext cx="2425286" cy="1147188"/>
          </a:xfrm>
          <a:prstGeom prst="rect">
            <a:avLst/>
          </a:prstGeom>
        </p:spPr>
      </p:pic>
      <p:sp>
        <p:nvSpPr>
          <p:cNvPr id="11" name="Title 1">
            <a:extLst>
              <a:ext uri="{FF2B5EF4-FFF2-40B4-BE49-F238E27FC236}">
                <a16:creationId xmlns:a16="http://schemas.microsoft.com/office/drawing/2014/main" id="{96BA52E3-DCB4-4A1A-AAE0-671F28970BF7}"/>
              </a:ext>
            </a:extLst>
          </p:cNvPr>
          <p:cNvSpPr txBox="1">
            <a:spLocks/>
          </p:cNvSpPr>
          <p:nvPr/>
        </p:nvSpPr>
        <p:spPr>
          <a:xfrm>
            <a:off x="457200" y="0"/>
            <a:ext cx="8229600" cy="1143000"/>
          </a:xfrm>
          <a:prstGeom prst="rect">
            <a:avLst/>
          </a:prstGeom>
        </p:spPr>
        <p:txBody>
          <a:bodyPr/>
          <a:lstStyle>
            <a:lvl1pPr marL="0" marR="0" indent="0" defTabSz="914400" eaLnBrk="1" latinLnBrk="0" hangingPunct="1">
              <a:lnSpc>
                <a:spcPct val="100000"/>
              </a:lnSpc>
              <a:tabLst/>
              <a:defRPr sz="3600">
                <a:solidFill>
                  <a:schemeClr val="bg1"/>
                </a:solidFill>
                <a:latin typeface="+mj-lt"/>
                <a:ea typeface="+mj-ea"/>
                <a:cs typeface="+mj-cs"/>
              </a:defRPr>
            </a:lvl1pPr>
            <a:lvl2pPr algn="ctr" eaLnBrk="1" hangingPunct="1">
              <a:defRPr sz="4400"/>
            </a:lvl2pPr>
            <a:lvl3pPr algn="ctr" eaLnBrk="1" hangingPunct="1">
              <a:defRPr sz="4400"/>
            </a:lvl3pPr>
            <a:lvl4pPr algn="ctr" eaLnBrk="1" hangingPunct="1">
              <a:defRPr sz="4400"/>
            </a:lvl4pPr>
            <a:lvl5pPr algn="ctr" eaLnBrk="1" hangingPunct="1">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Acknowledgments</a:t>
            </a:r>
          </a:p>
        </p:txBody>
      </p:sp>
    </p:spTree>
    <p:extLst>
      <p:ext uri="{BB962C8B-B14F-4D97-AF65-F5344CB8AC3E}">
        <p14:creationId xmlns:p14="http://schemas.microsoft.com/office/powerpoint/2010/main" val="1542864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1E551-E5A0-45FA-8C9A-E33EA28EE195}"/>
              </a:ext>
            </a:extLst>
          </p:cNvPr>
          <p:cNvSpPr>
            <a:spLocks noGrp="1"/>
          </p:cNvSpPr>
          <p:nvPr>
            <p:ph type="title"/>
          </p:nvPr>
        </p:nvSpPr>
        <p:spPr/>
        <p:txBody>
          <a:bodyPr/>
          <a:lstStyle/>
          <a:p>
            <a:r>
              <a:rPr lang="en-US" dirty="0"/>
              <a:t>The CAADP Biennial Review</a:t>
            </a:r>
          </a:p>
        </p:txBody>
      </p:sp>
      <p:sp>
        <p:nvSpPr>
          <p:cNvPr id="3" name="Content Placeholder 2">
            <a:extLst>
              <a:ext uri="{FF2B5EF4-FFF2-40B4-BE49-F238E27FC236}">
                <a16:creationId xmlns:a16="http://schemas.microsoft.com/office/drawing/2014/main" id="{22315812-29F5-46D9-AA59-899256EE5432}"/>
              </a:ext>
            </a:extLst>
          </p:cNvPr>
          <p:cNvSpPr>
            <a:spLocks noGrp="1"/>
          </p:cNvSpPr>
          <p:nvPr>
            <p:ph sz="quarter" idx="10"/>
          </p:nvPr>
        </p:nvSpPr>
        <p:spPr>
          <a:xfrm>
            <a:off x="457200" y="1676400"/>
            <a:ext cx="3962400" cy="4572000"/>
          </a:xfrm>
        </p:spPr>
        <p:txBody>
          <a:bodyPr/>
          <a:lstStyle/>
          <a:p>
            <a:pPr marL="342900" indent="-342900">
              <a:lnSpc>
                <a:spcPct val="100000"/>
              </a:lnSpc>
              <a:buFont typeface="Arial" panose="020B0604020202020204" pitchFamily="34" charset="0"/>
              <a:buChar char="•"/>
            </a:pPr>
            <a:r>
              <a:rPr lang="en-US" sz="2000" dirty="0"/>
              <a:t>Tracking progress on agriculture in Africa (2015-2025)</a:t>
            </a:r>
          </a:p>
          <a:p>
            <a:pPr marL="342900" indent="-342900">
              <a:lnSpc>
                <a:spcPct val="100000"/>
              </a:lnSpc>
              <a:buFont typeface="Arial" panose="020B0604020202020204" pitchFamily="34" charset="0"/>
              <a:buChar char="•"/>
            </a:pPr>
            <a:r>
              <a:rPr lang="en-US" sz="2000" dirty="0"/>
              <a:t>43 indicators (7 nutrition)</a:t>
            </a:r>
          </a:p>
          <a:p>
            <a:pPr marL="342900" indent="-342900">
              <a:lnSpc>
                <a:spcPct val="100000"/>
              </a:lnSpc>
              <a:buFont typeface="Arial" panose="020B0604020202020204" pitchFamily="34" charset="0"/>
              <a:buChar char="•"/>
            </a:pPr>
            <a:r>
              <a:rPr lang="en-US" sz="2000" dirty="0"/>
              <a:t>African food safety index (AFSI) introduced in 2019</a:t>
            </a:r>
          </a:p>
        </p:txBody>
      </p:sp>
      <p:sp>
        <p:nvSpPr>
          <p:cNvPr id="4" name="Freeform 12">
            <a:extLst>
              <a:ext uri="{FF2B5EF4-FFF2-40B4-BE49-F238E27FC236}">
                <a16:creationId xmlns:a16="http://schemas.microsoft.com/office/drawing/2014/main" id="{78EF6FB0-6504-41D6-BBEC-59BEA99A2473}"/>
              </a:ext>
            </a:extLst>
          </p:cNvPr>
          <p:cNvSpPr>
            <a:spLocks noChangeAspect="1"/>
          </p:cNvSpPr>
          <p:nvPr/>
        </p:nvSpPr>
        <p:spPr bwMode="auto">
          <a:xfrm>
            <a:off x="4495800" y="1485900"/>
            <a:ext cx="4551876" cy="4953000"/>
          </a:xfrm>
          <a:custGeom>
            <a:avLst/>
            <a:gdLst>
              <a:gd name="T0" fmla="*/ 857 w 1471"/>
              <a:gd name="T1" fmla="*/ 119 h 1725"/>
              <a:gd name="T2" fmla="*/ 905 w 1471"/>
              <a:gd name="T3" fmla="*/ 145 h 1725"/>
              <a:gd name="T4" fmla="*/ 1045 w 1471"/>
              <a:gd name="T5" fmla="*/ 155 h 1725"/>
              <a:gd name="T6" fmla="*/ 1106 w 1471"/>
              <a:gd name="T7" fmla="*/ 159 h 1725"/>
              <a:gd name="T8" fmla="*/ 1106 w 1471"/>
              <a:gd name="T9" fmla="*/ 245 h 1725"/>
              <a:gd name="T10" fmla="*/ 1064 w 1471"/>
              <a:gd name="T11" fmla="*/ 207 h 1725"/>
              <a:gd name="T12" fmla="*/ 1166 w 1471"/>
              <a:gd name="T13" fmla="*/ 402 h 1725"/>
              <a:gd name="T14" fmla="*/ 1200 w 1471"/>
              <a:gd name="T15" fmla="*/ 481 h 1725"/>
              <a:gd name="T16" fmla="*/ 1253 w 1471"/>
              <a:gd name="T17" fmla="*/ 559 h 1725"/>
              <a:gd name="T18" fmla="*/ 1296 w 1471"/>
              <a:gd name="T19" fmla="*/ 626 h 1725"/>
              <a:gd name="T20" fmla="*/ 1352 w 1471"/>
              <a:gd name="T21" fmla="*/ 646 h 1725"/>
              <a:gd name="T22" fmla="*/ 1465 w 1471"/>
              <a:gd name="T23" fmla="*/ 622 h 1725"/>
              <a:gd name="T24" fmla="*/ 1418 w 1471"/>
              <a:gd name="T25" fmla="*/ 766 h 1725"/>
              <a:gd name="T26" fmla="*/ 1234 w 1471"/>
              <a:gd name="T27" fmla="*/ 974 h 1725"/>
              <a:gd name="T28" fmla="*/ 1215 w 1471"/>
              <a:gd name="T29" fmla="*/ 1081 h 1725"/>
              <a:gd name="T30" fmla="*/ 1238 w 1471"/>
              <a:gd name="T31" fmla="*/ 1149 h 1725"/>
              <a:gd name="T32" fmla="*/ 1236 w 1471"/>
              <a:gd name="T33" fmla="*/ 1219 h 1725"/>
              <a:gd name="T34" fmla="*/ 1134 w 1471"/>
              <a:gd name="T35" fmla="*/ 1342 h 1725"/>
              <a:gd name="T36" fmla="*/ 1132 w 1471"/>
              <a:gd name="T37" fmla="*/ 1419 h 1725"/>
              <a:gd name="T38" fmla="*/ 1103 w 1471"/>
              <a:gd name="T39" fmla="*/ 1471 h 1725"/>
              <a:gd name="T40" fmla="*/ 1077 w 1471"/>
              <a:gd name="T41" fmla="*/ 1525 h 1725"/>
              <a:gd name="T42" fmla="*/ 1016 w 1471"/>
              <a:gd name="T43" fmla="*/ 1626 h 1725"/>
              <a:gd name="T44" fmla="*/ 924 w 1471"/>
              <a:gd name="T45" fmla="*/ 1704 h 1725"/>
              <a:gd name="T46" fmla="*/ 880 w 1471"/>
              <a:gd name="T47" fmla="*/ 1701 h 1725"/>
              <a:gd name="T48" fmla="*/ 776 w 1471"/>
              <a:gd name="T49" fmla="*/ 1709 h 1725"/>
              <a:gd name="T50" fmla="*/ 755 w 1471"/>
              <a:gd name="T51" fmla="*/ 1673 h 1725"/>
              <a:gd name="T52" fmla="*/ 740 w 1471"/>
              <a:gd name="T53" fmla="*/ 1608 h 1725"/>
              <a:gd name="T54" fmla="*/ 678 w 1471"/>
              <a:gd name="T55" fmla="*/ 1421 h 1725"/>
              <a:gd name="T56" fmla="*/ 619 w 1471"/>
              <a:gd name="T57" fmla="*/ 1276 h 1725"/>
              <a:gd name="T58" fmla="*/ 656 w 1471"/>
              <a:gd name="T59" fmla="*/ 1119 h 1725"/>
              <a:gd name="T60" fmla="*/ 625 w 1471"/>
              <a:gd name="T61" fmla="*/ 1006 h 1725"/>
              <a:gd name="T62" fmla="*/ 579 w 1471"/>
              <a:gd name="T63" fmla="*/ 882 h 1725"/>
              <a:gd name="T64" fmla="*/ 587 w 1471"/>
              <a:gd name="T65" fmla="*/ 831 h 1725"/>
              <a:gd name="T66" fmla="*/ 507 w 1471"/>
              <a:gd name="T67" fmla="*/ 797 h 1725"/>
              <a:gd name="T68" fmla="*/ 354 w 1471"/>
              <a:gd name="T69" fmla="*/ 779 h 1725"/>
              <a:gd name="T70" fmla="*/ 282 w 1471"/>
              <a:gd name="T71" fmla="*/ 781 h 1725"/>
              <a:gd name="T72" fmla="*/ 187 w 1471"/>
              <a:gd name="T73" fmla="*/ 791 h 1725"/>
              <a:gd name="T74" fmla="*/ 68 w 1471"/>
              <a:gd name="T75" fmla="*/ 664 h 1725"/>
              <a:gd name="T76" fmla="*/ 13 w 1471"/>
              <a:gd name="T77" fmla="*/ 608 h 1725"/>
              <a:gd name="T78" fmla="*/ 11 w 1471"/>
              <a:gd name="T79" fmla="*/ 583 h 1725"/>
              <a:gd name="T80" fmla="*/ 32 w 1471"/>
              <a:gd name="T81" fmla="*/ 485 h 1725"/>
              <a:gd name="T82" fmla="*/ 38 w 1471"/>
              <a:gd name="T83" fmla="*/ 358 h 1725"/>
              <a:gd name="T84" fmla="*/ 132 w 1471"/>
              <a:gd name="T85" fmla="*/ 237 h 1725"/>
              <a:gd name="T86" fmla="*/ 179 w 1471"/>
              <a:gd name="T87" fmla="*/ 139 h 1725"/>
              <a:gd name="T88" fmla="*/ 242 w 1471"/>
              <a:gd name="T89" fmla="*/ 64 h 1725"/>
              <a:gd name="T90" fmla="*/ 322 w 1471"/>
              <a:gd name="T91" fmla="*/ 62 h 1725"/>
              <a:gd name="T92" fmla="*/ 469 w 1471"/>
              <a:gd name="T93" fmla="*/ 10 h 1725"/>
              <a:gd name="T94" fmla="*/ 528 w 1471"/>
              <a:gd name="T95" fmla="*/ 6 h 1725"/>
              <a:gd name="T96" fmla="*/ 581 w 1471"/>
              <a:gd name="T97" fmla="*/ 0 h 1725"/>
              <a:gd name="T98" fmla="*/ 615 w 1471"/>
              <a:gd name="T99" fmla="*/ 10 h 1725"/>
              <a:gd name="T100" fmla="*/ 613 w 1471"/>
              <a:gd name="T101" fmla="*/ 48 h 1725"/>
              <a:gd name="T102" fmla="*/ 638 w 1471"/>
              <a:gd name="T103" fmla="*/ 115 h 1725"/>
              <a:gd name="T104" fmla="*/ 781 w 1471"/>
              <a:gd name="T105" fmla="*/ 179 h 1725"/>
              <a:gd name="T106" fmla="*/ 797 w 1471"/>
              <a:gd name="T107" fmla="*/ 151 h 1725"/>
              <a:gd name="T108" fmla="*/ 841 w 1471"/>
              <a:gd name="T109" fmla="*/ 119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71" h="1725">
                <a:moveTo>
                  <a:pt x="841" y="119"/>
                </a:moveTo>
                <a:cubicBezTo>
                  <a:pt x="857" y="119"/>
                  <a:pt x="857" y="119"/>
                  <a:pt x="857" y="119"/>
                </a:cubicBezTo>
                <a:cubicBezTo>
                  <a:pt x="857" y="130"/>
                  <a:pt x="865" y="133"/>
                  <a:pt x="869" y="137"/>
                </a:cubicBezTo>
                <a:cubicBezTo>
                  <a:pt x="875" y="147"/>
                  <a:pt x="893" y="141"/>
                  <a:pt x="905" y="145"/>
                </a:cubicBezTo>
                <a:cubicBezTo>
                  <a:pt x="929" y="155"/>
                  <a:pt x="963" y="167"/>
                  <a:pt x="990" y="167"/>
                </a:cubicBezTo>
                <a:cubicBezTo>
                  <a:pt x="1014" y="167"/>
                  <a:pt x="1021" y="155"/>
                  <a:pt x="1045" y="155"/>
                </a:cubicBezTo>
                <a:cubicBezTo>
                  <a:pt x="1059" y="155"/>
                  <a:pt x="1068" y="165"/>
                  <a:pt x="1084" y="165"/>
                </a:cubicBezTo>
                <a:cubicBezTo>
                  <a:pt x="1096" y="165"/>
                  <a:pt x="1096" y="161"/>
                  <a:pt x="1106" y="159"/>
                </a:cubicBezTo>
                <a:cubicBezTo>
                  <a:pt x="1111" y="173"/>
                  <a:pt x="1121" y="184"/>
                  <a:pt x="1121" y="199"/>
                </a:cubicBezTo>
                <a:cubicBezTo>
                  <a:pt x="1121" y="206"/>
                  <a:pt x="1109" y="235"/>
                  <a:pt x="1106" y="245"/>
                </a:cubicBezTo>
                <a:cubicBezTo>
                  <a:pt x="1090" y="242"/>
                  <a:pt x="1077" y="207"/>
                  <a:pt x="1064" y="193"/>
                </a:cubicBezTo>
                <a:cubicBezTo>
                  <a:pt x="1064" y="207"/>
                  <a:pt x="1064" y="207"/>
                  <a:pt x="1064" y="207"/>
                </a:cubicBezTo>
                <a:cubicBezTo>
                  <a:pt x="1136" y="340"/>
                  <a:pt x="1136" y="340"/>
                  <a:pt x="1136" y="340"/>
                </a:cubicBezTo>
                <a:cubicBezTo>
                  <a:pt x="1132" y="357"/>
                  <a:pt x="1155" y="392"/>
                  <a:pt x="1166" y="402"/>
                </a:cubicBezTo>
                <a:cubicBezTo>
                  <a:pt x="1166" y="444"/>
                  <a:pt x="1166" y="444"/>
                  <a:pt x="1166" y="444"/>
                </a:cubicBezTo>
                <a:cubicBezTo>
                  <a:pt x="1174" y="465"/>
                  <a:pt x="1189" y="465"/>
                  <a:pt x="1200" y="481"/>
                </a:cubicBezTo>
                <a:cubicBezTo>
                  <a:pt x="1214" y="500"/>
                  <a:pt x="1206" y="521"/>
                  <a:pt x="1219" y="535"/>
                </a:cubicBezTo>
                <a:cubicBezTo>
                  <a:pt x="1231" y="548"/>
                  <a:pt x="1240" y="549"/>
                  <a:pt x="1253" y="559"/>
                </a:cubicBezTo>
                <a:cubicBezTo>
                  <a:pt x="1265" y="568"/>
                  <a:pt x="1272" y="601"/>
                  <a:pt x="1297" y="601"/>
                </a:cubicBezTo>
                <a:cubicBezTo>
                  <a:pt x="1297" y="615"/>
                  <a:pt x="1304" y="617"/>
                  <a:pt x="1296" y="626"/>
                </a:cubicBezTo>
                <a:cubicBezTo>
                  <a:pt x="1306" y="634"/>
                  <a:pt x="1316" y="660"/>
                  <a:pt x="1329" y="660"/>
                </a:cubicBezTo>
                <a:cubicBezTo>
                  <a:pt x="1341" y="660"/>
                  <a:pt x="1342" y="649"/>
                  <a:pt x="1352" y="646"/>
                </a:cubicBezTo>
                <a:cubicBezTo>
                  <a:pt x="1363" y="642"/>
                  <a:pt x="1371" y="648"/>
                  <a:pt x="1382" y="646"/>
                </a:cubicBezTo>
                <a:cubicBezTo>
                  <a:pt x="1411" y="642"/>
                  <a:pt x="1438" y="630"/>
                  <a:pt x="1465" y="622"/>
                </a:cubicBezTo>
                <a:cubicBezTo>
                  <a:pt x="1468" y="627"/>
                  <a:pt x="1471" y="630"/>
                  <a:pt x="1471" y="634"/>
                </a:cubicBezTo>
                <a:cubicBezTo>
                  <a:pt x="1471" y="680"/>
                  <a:pt x="1437" y="739"/>
                  <a:pt x="1418" y="766"/>
                </a:cubicBezTo>
                <a:cubicBezTo>
                  <a:pt x="1395" y="797"/>
                  <a:pt x="1385" y="826"/>
                  <a:pt x="1357" y="849"/>
                </a:cubicBezTo>
                <a:cubicBezTo>
                  <a:pt x="1307" y="890"/>
                  <a:pt x="1253" y="903"/>
                  <a:pt x="1234" y="974"/>
                </a:cubicBezTo>
                <a:cubicBezTo>
                  <a:pt x="1229" y="994"/>
                  <a:pt x="1209" y="999"/>
                  <a:pt x="1209" y="1022"/>
                </a:cubicBezTo>
                <a:cubicBezTo>
                  <a:pt x="1209" y="1046"/>
                  <a:pt x="1215" y="1057"/>
                  <a:pt x="1215" y="1081"/>
                </a:cubicBezTo>
                <a:cubicBezTo>
                  <a:pt x="1215" y="1108"/>
                  <a:pt x="1243" y="1122"/>
                  <a:pt x="1243" y="1137"/>
                </a:cubicBezTo>
                <a:cubicBezTo>
                  <a:pt x="1243" y="1142"/>
                  <a:pt x="1239" y="1147"/>
                  <a:pt x="1238" y="1149"/>
                </a:cubicBezTo>
                <a:cubicBezTo>
                  <a:pt x="1238" y="1169"/>
                  <a:pt x="1238" y="1169"/>
                  <a:pt x="1238" y="1169"/>
                </a:cubicBezTo>
                <a:cubicBezTo>
                  <a:pt x="1238" y="1181"/>
                  <a:pt x="1236" y="1196"/>
                  <a:pt x="1236" y="1219"/>
                </a:cubicBezTo>
                <a:cubicBezTo>
                  <a:pt x="1240" y="1223"/>
                  <a:pt x="1242" y="1228"/>
                  <a:pt x="1242" y="1235"/>
                </a:cubicBezTo>
                <a:cubicBezTo>
                  <a:pt x="1242" y="1297"/>
                  <a:pt x="1142" y="1290"/>
                  <a:pt x="1134" y="1342"/>
                </a:cubicBezTo>
                <a:cubicBezTo>
                  <a:pt x="1123" y="1344"/>
                  <a:pt x="1111" y="1357"/>
                  <a:pt x="1111" y="1366"/>
                </a:cubicBezTo>
                <a:cubicBezTo>
                  <a:pt x="1111" y="1383"/>
                  <a:pt x="1132" y="1395"/>
                  <a:pt x="1132" y="1419"/>
                </a:cubicBezTo>
                <a:cubicBezTo>
                  <a:pt x="1132" y="1432"/>
                  <a:pt x="1131" y="1458"/>
                  <a:pt x="1126" y="1465"/>
                </a:cubicBezTo>
                <a:cubicBezTo>
                  <a:pt x="1121" y="1471"/>
                  <a:pt x="1109" y="1468"/>
                  <a:pt x="1103" y="1471"/>
                </a:cubicBezTo>
                <a:cubicBezTo>
                  <a:pt x="1085" y="1480"/>
                  <a:pt x="1075" y="1488"/>
                  <a:pt x="1065" y="1508"/>
                </a:cubicBezTo>
                <a:cubicBezTo>
                  <a:pt x="1072" y="1512"/>
                  <a:pt x="1077" y="1518"/>
                  <a:pt x="1077" y="1525"/>
                </a:cubicBezTo>
                <a:cubicBezTo>
                  <a:pt x="1077" y="1547"/>
                  <a:pt x="1056" y="1564"/>
                  <a:pt x="1047" y="1574"/>
                </a:cubicBezTo>
                <a:cubicBezTo>
                  <a:pt x="1030" y="1592"/>
                  <a:pt x="1028" y="1610"/>
                  <a:pt x="1016" y="1626"/>
                </a:cubicBezTo>
                <a:cubicBezTo>
                  <a:pt x="997" y="1651"/>
                  <a:pt x="989" y="1673"/>
                  <a:pt x="958" y="1689"/>
                </a:cubicBezTo>
                <a:cubicBezTo>
                  <a:pt x="945" y="1696"/>
                  <a:pt x="926" y="1689"/>
                  <a:pt x="924" y="1704"/>
                </a:cubicBezTo>
                <a:cubicBezTo>
                  <a:pt x="914" y="1704"/>
                  <a:pt x="908" y="1709"/>
                  <a:pt x="901" y="1709"/>
                </a:cubicBezTo>
                <a:cubicBezTo>
                  <a:pt x="893" y="1709"/>
                  <a:pt x="888" y="1701"/>
                  <a:pt x="880" y="1701"/>
                </a:cubicBezTo>
                <a:cubicBezTo>
                  <a:pt x="848" y="1701"/>
                  <a:pt x="829" y="1725"/>
                  <a:pt x="800" y="1725"/>
                </a:cubicBezTo>
                <a:cubicBezTo>
                  <a:pt x="787" y="1725"/>
                  <a:pt x="781" y="1718"/>
                  <a:pt x="776" y="1709"/>
                </a:cubicBezTo>
                <a:cubicBezTo>
                  <a:pt x="772" y="1710"/>
                  <a:pt x="770" y="1712"/>
                  <a:pt x="769" y="1713"/>
                </a:cubicBezTo>
                <a:cubicBezTo>
                  <a:pt x="769" y="1697"/>
                  <a:pt x="761" y="1680"/>
                  <a:pt x="755" y="1673"/>
                </a:cubicBezTo>
                <a:cubicBezTo>
                  <a:pt x="761" y="1667"/>
                  <a:pt x="765" y="1661"/>
                  <a:pt x="765" y="1652"/>
                </a:cubicBezTo>
                <a:cubicBezTo>
                  <a:pt x="765" y="1639"/>
                  <a:pt x="744" y="1615"/>
                  <a:pt x="740" y="1608"/>
                </a:cubicBezTo>
                <a:cubicBezTo>
                  <a:pt x="712" y="1560"/>
                  <a:pt x="678" y="1513"/>
                  <a:pt x="678" y="1443"/>
                </a:cubicBezTo>
                <a:cubicBezTo>
                  <a:pt x="678" y="1430"/>
                  <a:pt x="678" y="1428"/>
                  <a:pt x="678" y="1421"/>
                </a:cubicBezTo>
                <a:cubicBezTo>
                  <a:pt x="678" y="1410"/>
                  <a:pt x="669" y="1406"/>
                  <a:pt x="663" y="1395"/>
                </a:cubicBezTo>
                <a:cubicBezTo>
                  <a:pt x="641" y="1358"/>
                  <a:pt x="619" y="1328"/>
                  <a:pt x="619" y="1276"/>
                </a:cubicBezTo>
                <a:cubicBezTo>
                  <a:pt x="619" y="1220"/>
                  <a:pt x="666" y="1207"/>
                  <a:pt x="666" y="1165"/>
                </a:cubicBezTo>
                <a:cubicBezTo>
                  <a:pt x="666" y="1145"/>
                  <a:pt x="659" y="1137"/>
                  <a:pt x="656" y="1119"/>
                </a:cubicBezTo>
                <a:cubicBezTo>
                  <a:pt x="651" y="1085"/>
                  <a:pt x="645" y="1073"/>
                  <a:pt x="638" y="1053"/>
                </a:cubicBezTo>
                <a:cubicBezTo>
                  <a:pt x="631" y="1037"/>
                  <a:pt x="634" y="1019"/>
                  <a:pt x="625" y="1006"/>
                </a:cubicBezTo>
                <a:cubicBezTo>
                  <a:pt x="605" y="979"/>
                  <a:pt x="562" y="952"/>
                  <a:pt x="562" y="914"/>
                </a:cubicBezTo>
                <a:cubicBezTo>
                  <a:pt x="562" y="905"/>
                  <a:pt x="574" y="886"/>
                  <a:pt x="579" y="882"/>
                </a:cubicBezTo>
                <a:cubicBezTo>
                  <a:pt x="576" y="875"/>
                  <a:pt x="579" y="874"/>
                  <a:pt x="579" y="871"/>
                </a:cubicBezTo>
                <a:cubicBezTo>
                  <a:pt x="579" y="861"/>
                  <a:pt x="579" y="837"/>
                  <a:pt x="587" y="831"/>
                </a:cubicBezTo>
                <a:cubicBezTo>
                  <a:pt x="578" y="813"/>
                  <a:pt x="565" y="797"/>
                  <a:pt x="539" y="797"/>
                </a:cubicBezTo>
                <a:cubicBezTo>
                  <a:pt x="525" y="797"/>
                  <a:pt x="514" y="797"/>
                  <a:pt x="507" y="797"/>
                </a:cubicBezTo>
                <a:cubicBezTo>
                  <a:pt x="485" y="797"/>
                  <a:pt x="479" y="751"/>
                  <a:pt x="448" y="751"/>
                </a:cubicBezTo>
                <a:cubicBezTo>
                  <a:pt x="410" y="751"/>
                  <a:pt x="382" y="770"/>
                  <a:pt x="354" y="779"/>
                </a:cubicBezTo>
                <a:cubicBezTo>
                  <a:pt x="342" y="783"/>
                  <a:pt x="338" y="793"/>
                  <a:pt x="327" y="793"/>
                </a:cubicBezTo>
                <a:cubicBezTo>
                  <a:pt x="316" y="793"/>
                  <a:pt x="297" y="781"/>
                  <a:pt x="282" y="781"/>
                </a:cubicBezTo>
                <a:cubicBezTo>
                  <a:pt x="252" y="781"/>
                  <a:pt x="239" y="797"/>
                  <a:pt x="210" y="797"/>
                </a:cubicBezTo>
                <a:cubicBezTo>
                  <a:pt x="201" y="797"/>
                  <a:pt x="190" y="793"/>
                  <a:pt x="187" y="791"/>
                </a:cubicBezTo>
                <a:cubicBezTo>
                  <a:pt x="166" y="774"/>
                  <a:pt x="122" y="747"/>
                  <a:pt x="106" y="722"/>
                </a:cubicBezTo>
                <a:cubicBezTo>
                  <a:pt x="91" y="699"/>
                  <a:pt x="87" y="680"/>
                  <a:pt x="68" y="664"/>
                </a:cubicBezTo>
                <a:cubicBezTo>
                  <a:pt x="63" y="660"/>
                  <a:pt x="23" y="622"/>
                  <a:pt x="23" y="619"/>
                </a:cubicBezTo>
                <a:cubicBezTo>
                  <a:pt x="19" y="615"/>
                  <a:pt x="16" y="613"/>
                  <a:pt x="13" y="608"/>
                </a:cubicBezTo>
                <a:cubicBezTo>
                  <a:pt x="15" y="608"/>
                  <a:pt x="15" y="608"/>
                  <a:pt x="15" y="608"/>
                </a:cubicBezTo>
                <a:cubicBezTo>
                  <a:pt x="15" y="596"/>
                  <a:pt x="11" y="590"/>
                  <a:pt x="11" y="583"/>
                </a:cubicBezTo>
                <a:cubicBezTo>
                  <a:pt x="11" y="572"/>
                  <a:pt x="5" y="568"/>
                  <a:pt x="0" y="556"/>
                </a:cubicBezTo>
                <a:cubicBezTo>
                  <a:pt x="16" y="548"/>
                  <a:pt x="32" y="505"/>
                  <a:pt x="32" y="485"/>
                </a:cubicBezTo>
                <a:cubicBezTo>
                  <a:pt x="32" y="450"/>
                  <a:pt x="16" y="428"/>
                  <a:pt x="16" y="396"/>
                </a:cubicBezTo>
                <a:cubicBezTo>
                  <a:pt x="16" y="380"/>
                  <a:pt x="34" y="370"/>
                  <a:pt x="38" y="358"/>
                </a:cubicBezTo>
                <a:cubicBezTo>
                  <a:pt x="48" y="327"/>
                  <a:pt x="70" y="285"/>
                  <a:pt x="88" y="258"/>
                </a:cubicBezTo>
                <a:cubicBezTo>
                  <a:pt x="99" y="243"/>
                  <a:pt x="119" y="245"/>
                  <a:pt x="132" y="237"/>
                </a:cubicBezTo>
                <a:cubicBezTo>
                  <a:pt x="144" y="230"/>
                  <a:pt x="163" y="214"/>
                  <a:pt x="166" y="201"/>
                </a:cubicBezTo>
                <a:cubicBezTo>
                  <a:pt x="176" y="172"/>
                  <a:pt x="164" y="159"/>
                  <a:pt x="179" y="139"/>
                </a:cubicBezTo>
                <a:cubicBezTo>
                  <a:pt x="199" y="113"/>
                  <a:pt x="225" y="88"/>
                  <a:pt x="244" y="64"/>
                </a:cubicBezTo>
                <a:cubicBezTo>
                  <a:pt x="242" y="64"/>
                  <a:pt x="242" y="64"/>
                  <a:pt x="242" y="64"/>
                </a:cubicBezTo>
                <a:cubicBezTo>
                  <a:pt x="248" y="56"/>
                  <a:pt x="250" y="48"/>
                  <a:pt x="257" y="42"/>
                </a:cubicBezTo>
                <a:cubicBezTo>
                  <a:pt x="276" y="56"/>
                  <a:pt x="296" y="62"/>
                  <a:pt x="322" y="62"/>
                </a:cubicBezTo>
                <a:cubicBezTo>
                  <a:pt x="338" y="62"/>
                  <a:pt x="341" y="52"/>
                  <a:pt x="350" y="48"/>
                </a:cubicBezTo>
                <a:cubicBezTo>
                  <a:pt x="379" y="33"/>
                  <a:pt x="435" y="10"/>
                  <a:pt x="469" y="10"/>
                </a:cubicBezTo>
                <a:cubicBezTo>
                  <a:pt x="480" y="10"/>
                  <a:pt x="490" y="18"/>
                  <a:pt x="496" y="18"/>
                </a:cubicBezTo>
                <a:cubicBezTo>
                  <a:pt x="504" y="18"/>
                  <a:pt x="516" y="6"/>
                  <a:pt x="528" y="6"/>
                </a:cubicBezTo>
                <a:cubicBezTo>
                  <a:pt x="538" y="6"/>
                  <a:pt x="542" y="12"/>
                  <a:pt x="550" y="12"/>
                </a:cubicBezTo>
                <a:cubicBezTo>
                  <a:pt x="566" y="12"/>
                  <a:pt x="566" y="0"/>
                  <a:pt x="581" y="0"/>
                </a:cubicBezTo>
                <a:cubicBezTo>
                  <a:pt x="595" y="0"/>
                  <a:pt x="591" y="14"/>
                  <a:pt x="603" y="14"/>
                </a:cubicBezTo>
                <a:cubicBezTo>
                  <a:pt x="608" y="14"/>
                  <a:pt x="610" y="10"/>
                  <a:pt x="615" y="10"/>
                </a:cubicBezTo>
                <a:cubicBezTo>
                  <a:pt x="614" y="21"/>
                  <a:pt x="603" y="20"/>
                  <a:pt x="603" y="30"/>
                </a:cubicBezTo>
                <a:cubicBezTo>
                  <a:pt x="603" y="37"/>
                  <a:pt x="613" y="41"/>
                  <a:pt x="613" y="48"/>
                </a:cubicBezTo>
                <a:cubicBezTo>
                  <a:pt x="613" y="60"/>
                  <a:pt x="603" y="66"/>
                  <a:pt x="603" y="78"/>
                </a:cubicBezTo>
                <a:cubicBezTo>
                  <a:pt x="603" y="98"/>
                  <a:pt x="623" y="115"/>
                  <a:pt x="638" y="115"/>
                </a:cubicBezTo>
                <a:cubicBezTo>
                  <a:pt x="647" y="115"/>
                  <a:pt x="653" y="115"/>
                  <a:pt x="659" y="115"/>
                </a:cubicBezTo>
                <a:cubicBezTo>
                  <a:pt x="708" y="115"/>
                  <a:pt x="725" y="179"/>
                  <a:pt x="781" y="179"/>
                </a:cubicBezTo>
                <a:cubicBezTo>
                  <a:pt x="788" y="179"/>
                  <a:pt x="797" y="171"/>
                  <a:pt x="797" y="167"/>
                </a:cubicBezTo>
                <a:cubicBezTo>
                  <a:pt x="797" y="161"/>
                  <a:pt x="797" y="157"/>
                  <a:pt x="797" y="151"/>
                </a:cubicBezTo>
                <a:cubicBezTo>
                  <a:pt x="797" y="126"/>
                  <a:pt x="815" y="126"/>
                  <a:pt x="838" y="118"/>
                </a:cubicBezTo>
                <a:lnTo>
                  <a:pt x="841" y="119"/>
                </a:lnTo>
                <a:close/>
              </a:path>
            </a:pathLst>
          </a:custGeom>
          <a:gradFill flip="none" rotWithShape="1">
            <a:gsLst>
              <a:gs pos="72568">
                <a:schemeClr val="accent4"/>
              </a:gs>
              <a:gs pos="25668">
                <a:schemeClr val="accent2"/>
              </a:gs>
              <a:gs pos="0">
                <a:schemeClr val="accent1"/>
              </a:gs>
              <a:gs pos="50000">
                <a:schemeClr val="accent3"/>
              </a:gs>
              <a:gs pos="100000">
                <a:schemeClr val="accent5"/>
              </a:gs>
            </a:gsLst>
            <a:path path="circle">
              <a:fillToRect l="50000" t="130000" r="50000" b="-30000"/>
            </a:path>
            <a:tileRect/>
          </a:gradFill>
          <a:ln w="9525">
            <a:noFill/>
            <a:round/>
            <a:headEnd/>
            <a:tailEnd/>
          </a:ln>
          <a:effectLst>
            <a:innerShdw blurRad="63500" dist="50800" dir="18900000">
              <a:prstClr val="black">
                <a:alpha val="50000"/>
              </a:prstClr>
            </a:innerShdw>
          </a:effectLst>
          <a:scene3d>
            <a:camera prst="orthographicFront"/>
            <a:lightRig rig="flood" dir="t"/>
          </a:scene3d>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F6480AF4-0784-47BD-8886-6EABDB7CCC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1905000"/>
            <a:ext cx="1320800" cy="990600"/>
          </a:xfrm>
          <a:prstGeom prst="rect">
            <a:avLst/>
          </a:prstGeom>
        </p:spPr>
      </p:pic>
      <p:pic>
        <p:nvPicPr>
          <p:cNvPr id="6" name="Picture 5">
            <a:extLst>
              <a:ext uri="{FF2B5EF4-FFF2-40B4-BE49-F238E27FC236}">
                <a16:creationId xmlns:a16="http://schemas.microsoft.com/office/drawing/2014/main" id="{6E0619B0-E40B-42DC-9AD3-C35104B0A85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5600" y="2282762"/>
            <a:ext cx="1111336" cy="822388"/>
          </a:xfrm>
          <a:prstGeom prst="rect">
            <a:avLst/>
          </a:prstGeom>
        </p:spPr>
      </p:pic>
      <p:pic>
        <p:nvPicPr>
          <p:cNvPr id="7" name="Picture 6">
            <a:extLst>
              <a:ext uri="{FF2B5EF4-FFF2-40B4-BE49-F238E27FC236}">
                <a16:creationId xmlns:a16="http://schemas.microsoft.com/office/drawing/2014/main" id="{8CC6BB59-D811-45E4-8A30-A8D9462293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200" y="3276600"/>
            <a:ext cx="933450" cy="1244600"/>
          </a:xfrm>
          <a:prstGeom prst="rect">
            <a:avLst/>
          </a:prstGeom>
        </p:spPr>
      </p:pic>
      <p:sp>
        <p:nvSpPr>
          <p:cNvPr id="8" name="Explosion: 8 Points 7">
            <a:extLst>
              <a:ext uri="{FF2B5EF4-FFF2-40B4-BE49-F238E27FC236}">
                <a16:creationId xmlns:a16="http://schemas.microsoft.com/office/drawing/2014/main" id="{F74260B0-EFDE-4718-9DE6-82DE280B8A12}"/>
              </a:ext>
            </a:extLst>
          </p:cNvPr>
          <p:cNvSpPr/>
          <p:nvPr/>
        </p:nvSpPr>
        <p:spPr>
          <a:xfrm>
            <a:off x="836425" y="3532697"/>
            <a:ext cx="3886200" cy="3200400"/>
          </a:xfrm>
          <a:prstGeom prst="irregularSeal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a:t>What is there in this for you!?</a:t>
            </a:r>
          </a:p>
        </p:txBody>
      </p:sp>
    </p:spTree>
    <p:extLst>
      <p:ext uri="{BB962C8B-B14F-4D97-AF65-F5344CB8AC3E}">
        <p14:creationId xmlns:p14="http://schemas.microsoft.com/office/powerpoint/2010/main" val="401720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328F0-8BD9-4AD1-BCB4-4CCAB306C4AD}"/>
              </a:ext>
            </a:extLst>
          </p:cNvPr>
          <p:cNvSpPr>
            <a:spLocks noGrp="1"/>
          </p:cNvSpPr>
          <p:nvPr>
            <p:ph type="title"/>
          </p:nvPr>
        </p:nvSpPr>
        <p:spPr/>
        <p:txBody>
          <a:bodyPr/>
          <a:lstStyle/>
          <a:p>
            <a:r>
              <a:rPr lang="en-US" dirty="0"/>
              <a:t>AFSI: 3 (sub) indexes</a:t>
            </a:r>
          </a:p>
        </p:txBody>
      </p:sp>
      <p:sp>
        <p:nvSpPr>
          <p:cNvPr id="5" name="Rectangle 4">
            <a:extLst>
              <a:ext uri="{FF2B5EF4-FFF2-40B4-BE49-F238E27FC236}">
                <a16:creationId xmlns:a16="http://schemas.microsoft.com/office/drawing/2014/main" id="{043910EF-7AFA-460D-9C31-90032AC3C020}"/>
              </a:ext>
            </a:extLst>
          </p:cNvPr>
          <p:cNvSpPr/>
          <p:nvPr/>
        </p:nvSpPr>
        <p:spPr>
          <a:xfrm>
            <a:off x="609600" y="1904999"/>
            <a:ext cx="3429000" cy="182180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628650" indent="-342900">
              <a:buFont typeface="Arial" panose="020B0604020202020204" pitchFamily="34" charset="0"/>
              <a:buChar char="•"/>
            </a:pPr>
            <a:endParaRPr lang="en-US" sz="2000" dirty="0"/>
          </a:p>
          <a:p>
            <a:pPr marL="628650" indent="-342900">
              <a:buFont typeface="Arial" panose="020B0604020202020204" pitchFamily="34" charset="0"/>
              <a:buChar char="•"/>
            </a:pPr>
            <a:r>
              <a:rPr lang="en-US" sz="2000" dirty="0"/>
              <a:t>Legal framework</a:t>
            </a:r>
          </a:p>
          <a:p>
            <a:pPr marL="628650" indent="-342900">
              <a:buFont typeface="Arial" panose="020B0604020202020204" pitchFamily="34" charset="0"/>
              <a:buChar char="•"/>
            </a:pPr>
            <a:r>
              <a:rPr lang="en-US" sz="2000" dirty="0"/>
              <a:t>Surveillance programs</a:t>
            </a:r>
          </a:p>
          <a:p>
            <a:pPr marL="628650" indent="-342900">
              <a:buFont typeface="Arial" panose="020B0604020202020204" pitchFamily="34" charset="0"/>
              <a:buChar char="•"/>
            </a:pPr>
            <a:r>
              <a:rPr lang="en-US" sz="2000" dirty="0"/>
              <a:t>Laboratory infrastructure</a:t>
            </a:r>
          </a:p>
          <a:p>
            <a:pPr marL="285750" indent="-285750">
              <a:buFont typeface="Arial" panose="020B0604020202020204" pitchFamily="34" charset="0"/>
              <a:buChar char="•"/>
            </a:pPr>
            <a:endParaRPr lang="en-US" dirty="0"/>
          </a:p>
        </p:txBody>
      </p:sp>
      <p:sp>
        <p:nvSpPr>
          <p:cNvPr id="6" name="Rectangle 5">
            <a:extLst>
              <a:ext uri="{FF2B5EF4-FFF2-40B4-BE49-F238E27FC236}">
                <a16:creationId xmlns:a16="http://schemas.microsoft.com/office/drawing/2014/main" id="{DA253370-787F-4CC6-B549-F96397957987}"/>
              </a:ext>
            </a:extLst>
          </p:cNvPr>
          <p:cNvSpPr/>
          <p:nvPr/>
        </p:nvSpPr>
        <p:spPr>
          <a:xfrm>
            <a:off x="4724400" y="1898009"/>
            <a:ext cx="4026716" cy="1828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628650" indent="-342900">
              <a:buFont typeface="Arial" panose="020B0604020202020204" pitchFamily="34" charset="0"/>
              <a:buChar char="•"/>
            </a:pPr>
            <a:endParaRPr lang="en-US" sz="2000" dirty="0"/>
          </a:p>
          <a:p>
            <a:pPr marL="742950" indent="-457200">
              <a:buFont typeface="Arial" panose="020B0604020202020204" pitchFamily="34" charset="0"/>
              <a:buChar char="•"/>
            </a:pPr>
            <a:r>
              <a:rPr lang="en-US" sz="2000" dirty="0"/>
              <a:t>Foodborne diarrheal disease</a:t>
            </a:r>
          </a:p>
          <a:p>
            <a:pPr marL="742950" indent="-457200">
              <a:buFont typeface="Arial" panose="020B0604020202020204" pitchFamily="34" charset="0"/>
              <a:buChar char="•"/>
            </a:pPr>
            <a:r>
              <a:rPr lang="en-US" sz="2000" dirty="0"/>
              <a:t>FBD-related child death</a:t>
            </a:r>
          </a:p>
          <a:p>
            <a:pPr marL="742950" indent="-457200">
              <a:buFont typeface="Arial" panose="020B0604020202020204" pitchFamily="34" charset="0"/>
              <a:buChar char="•"/>
            </a:pPr>
            <a:r>
              <a:rPr lang="en-US" sz="2000" dirty="0"/>
              <a:t>Prevalence aflatoxin-related liver cancer</a:t>
            </a:r>
          </a:p>
          <a:p>
            <a:pPr marL="285750" indent="-285750">
              <a:buFont typeface="Arial" panose="020B0604020202020204" pitchFamily="34" charset="0"/>
              <a:buChar char="•"/>
            </a:pPr>
            <a:endParaRPr lang="en-US" sz="2000" dirty="0"/>
          </a:p>
        </p:txBody>
      </p:sp>
      <p:sp>
        <p:nvSpPr>
          <p:cNvPr id="8" name="Rectangle 7">
            <a:extLst>
              <a:ext uri="{FF2B5EF4-FFF2-40B4-BE49-F238E27FC236}">
                <a16:creationId xmlns:a16="http://schemas.microsoft.com/office/drawing/2014/main" id="{DC516948-ECD2-4CD8-A635-6655CC4C15BF}"/>
              </a:ext>
            </a:extLst>
          </p:cNvPr>
          <p:cNvSpPr/>
          <p:nvPr/>
        </p:nvSpPr>
        <p:spPr>
          <a:xfrm>
            <a:off x="2743200" y="4114800"/>
            <a:ext cx="3429000" cy="1143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571500" indent="-285750">
              <a:buFont typeface="Arial" panose="020B0604020202020204" pitchFamily="34" charset="0"/>
              <a:buChar char="•"/>
            </a:pPr>
            <a:r>
              <a:rPr lang="en-US" sz="2000" dirty="0"/>
              <a:t>Export rejections (foodborne hazards)</a:t>
            </a:r>
          </a:p>
        </p:txBody>
      </p:sp>
      <p:sp>
        <p:nvSpPr>
          <p:cNvPr id="9" name="Rectangle 8">
            <a:extLst>
              <a:ext uri="{FF2B5EF4-FFF2-40B4-BE49-F238E27FC236}">
                <a16:creationId xmlns:a16="http://schemas.microsoft.com/office/drawing/2014/main" id="{EBD385CB-3EB4-492C-A0C7-4EBAFDB380E0}"/>
              </a:ext>
            </a:extLst>
          </p:cNvPr>
          <p:cNvSpPr/>
          <p:nvPr/>
        </p:nvSpPr>
        <p:spPr>
          <a:xfrm>
            <a:off x="609600" y="1892416"/>
            <a:ext cx="34290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systems index (FSSI)</a:t>
            </a:r>
          </a:p>
        </p:txBody>
      </p:sp>
      <p:sp>
        <p:nvSpPr>
          <p:cNvPr id="10" name="Rectangle 9">
            <a:extLst>
              <a:ext uri="{FF2B5EF4-FFF2-40B4-BE49-F238E27FC236}">
                <a16:creationId xmlns:a16="http://schemas.microsoft.com/office/drawing/2014/main" id="{12713758-32CB-43AC-9BA2-93274071036C}"/>
              </a:ext>
            </a:extLst>
          </p:cNvPr>
          <p:cNvSpPr/>
          <p:nvPr/>
        </p:nvSpPr>
        <p:spPr>
          <a:xfrm>
            <a:off x="4724400" y="1895912"/>
            <a:ext cx="4026716"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health index (FSHI)</a:t>
            </a:r>
          </a:p>
        </p:txBody>
      </p:sp>
      <p:sp>
        <p:nvSpPr>
          <p:cNvPr id="11" name="Rectangle 10">
            <a:extLst>
              <a:ext uri="{FF2B5EF4-FFF2-40B4-BE49-F238E27FC236}">
                <a16:creationId xmlns:a16="http://schemas.microsoft.com/office/drawing/2014/main" id="{D390E023-8630-44FD-84BD-6A54E206FC20}"/>
              </a:ext>
            </a:extLst>
          </p:cNvPr>
          <p:cNvSpPr/>
          <p:nvPr/>
        </p:nvSpPr>
        <p:spPr>
          <a:xfrm>
            <a:off x="2743200" y="4118296"/>
            <a:ext cx="34290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trade index (FSTI)</a:t>
            </a:r>
          </a:p>
        </p:txBody>
      </p:sp>
      <p:sp>
        <p:nvSpPr>
          <p:cNvPr id="12" name="Rectangle 11">
            <a:extLst>
              <a:ext uri="{FF2B5EF4-FFF2-40B4-BE49-F238E27FC236}">
                <a16:creationId xmlns:a16="http://schemas.microsoft.com/office/drawing/2014/main" id="{742A72C0-56CB-4E0A-A2E3-91774DEDB349}"/>
              </a:ext>
            </a:extLst>
          </p:cNvPr>
          <p:cNvSpPr/>
          <p:nvPr/>
        </p:nvSpPr>
        <p:spPr>
          <a:xfrm>
            <a:off x="457200" y="1524000"/>
            <a:ext cx="845820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F8BC7B3-D0E8-4F76-B16A-BC1101D940BD}"/>
              </a:ext>
            </a:extLst>
          </p:cNvPr>
          <p:cNvSpPr txBox="1"/>
          <p:nvPr/>
        </p:nvSpPr>
        <p:spPr bwMode="auto">
          <a:xfrm>
            <a:off x="7810500" y="5006449"/>
            <a:ext cx="129540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dirty="0"/>
              <a:t>AFSI</a:t>
            </a:r>
          </a:p>
        </p:txBody>
      </p:sp>
    </p:spTree>
    <p:extLst>
      <p:ext uri="{BB962C8B-B14F-4D97-AF65-F5344CB8AC3E}">
        <p14:creationId xmlns:p14="http://schemas.microsoft.com/office/powerpoint/2010/main" val="41704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8B51122-D9C9-4C3E-94A7-90323523BF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115500"/>
            <a:ext cx="4418000" cy="3313500"/>
          </a:xfrm>
          <a:prstGeom prst="rect">
            <a:avLst/>
          </a:prstGeom>
        </p:spPr>
      </p:pic>
      <p:pic>
        <p:nvPicPr>
          <p:cNvPr id="8" name="Picture 7">
            <a:extLst>
              <a:ext uri="{FF2B5EF4-FFF2-40B4-BE49-F238E27FC236}">
                <a16:creationId xmlns:a16="http://schemas.microsoft.com/office/drawing/2014/main" id="{14D1112B-7423-4B95-8969-690146587E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63686" y="3581400"/>
            <a:ext cx="4401410" cy="2928938"/>
          </a:xfrm>
          <a:prstGeom prst="rect">
            <a:avLst/>
          </a:prstGeom>
        </p:spPr>
      </p:pic>
      <p:pic>
        <p:nvPicPr>
          <p:cNvPr id="16" name="Picture 15">
            <a:extLst>
              <a:ext uri="{FF2B5EF4-FFF2-40B4-BE49-F238E27FC236}">
                <a16:creationId xmlns:a16="http://schemas.microsoft.com/office/drawing/2014/main" id="{719B0533-A8A4-4910-9694-1CDF4FCCE4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2" y="115498"/>
            <a:ext cx="4418000" cy="3313501"/>
          </a:xfrm>
          <a:prstGeom prst="rect">
            <a:avLst/>
          </a:prstGeom>
        </p:spPr>
      </p:pic>
      <p:pic>
        <p:nvPicPr>
          <p:cNvPr id="18" name="Picture 17">
            <a:extLst>
              <a:ext uri="{FF2B5EF4-FFF2-40B4-BE49-F238E27FC236}">
                <a16:creationId xmlns:a16="http://schemas.microsoft.com/office/drawing/2014/main" id="{F1FCA216-D47E-486F-AD59-A294D5BB74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 y="3581400"/>
            <a:ext cx="4401410" cy="2928938"/>
          </a:xfrm>
          <a:prstGeom prst="rect">
            <a:avLst/>
          </a:prstGeom>
        </p:spPr>
      </p:pic>
      <p:sp>
        <p:nvSpPr>
          <p:cNvPr id="2" name="Rectangle: Rounded Corners 1">
            <a:extLst>
              <a:ext uri="{FF2B5EF4-FFF2-40B4-BE49-F238E27FC236}">
                <a16:creationId xmlns:a16="http://schemas.microsoft.com/office/drawing/2014/main" id="{D40C3162-0432-4A70-9503-C493C2EC97BE}"/>
              </a:ext>
            </a:extLst>
          </p:cNvPr>
          <p:cNvSpPr/>
          <p:nvPr/>
        </p:nvSpPr>
        <p:spPr>
          <a:xfrm>
            <a:off x="1772074" y="2514600"/>
            <a:ext cx="5562600" cy="1524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ysClr val="windowText" lastClr="000000"/>
                </a:solidFill>
              </a:rPr>
              <a:t>Objectives of the study</a:t>
            </a:r>
          </a:p>
          <a:p>
            <a:pPr marL="285750" indent="-285750">
              <a:buFont typeface="Arial" panose="020B0604020202020204" pitchFamily="34" charset="0"/>
              <a:buChar char="•"/>
            </a:pPr>
            <a:r>
              <a:rPr lang="en-US" sz="2000" dirty="0">
                <a:solidFill>
                  <a:sysClr val="windowText" lastClr="000000"/>
                </a:solidFill>
              </a:rPr>
              <a:t>Meaning and robustness of the index</a:t>
            </a:r>
          </a:p>
          <a:p>
            <a:pPr marL="285750" indent="-285750">
              <a:buFont typeface="Arial" panose="020B0604020202020204" pitchFamily="34" charset="0"/>
              <a:buChar char="•"/>
            </a:pPr>
            <a:r>
              <a:rPr lang="en-US" sz="2000" dirty="0">
                <a:solidFill>
                  <a:sysClr val="windowText" lastClr="000000"/>
                </a:solidFill>
              </a:rPr>
              <a:t>Identify keys to success and keys to failures</a:t>
            </a:r>
          </a:p>
          <a:p>
            <a:pPr marL="285750" indent="-285750">
              <a:buFont typeface="Arial" panose="020B0604020202020204" pitchFamily="34" charset="0"/>
              <a:buChar char="•"/>
            </a:pPr>
            <a:r>
              <a:rPr lang="en-US" sz="2000" dirty="0">
                <a:solidFill>
                  <a:sysClr val="windowText" lastClr="000000"/>
                </a:solidFill>
              </a:rPr>
              <a:t>Propose recommendations for improvements</a:t>
            </a:r>
          </a:p>
        </p:txBody>
      </p:sp>
    </p:spTree>
    <p:extLst>
      <p:ext uri="{BB962C8B-B14F-4D97-AF65-F5344CB8AC3E}">
        <p14:creationId xmlns:p14="http://schemas.microsoft.com/office/powerpoint/2010/main" val="648478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ACC75-053F-4505-AA02-887999FF87AB}"/>
              </a:ext>
            </a:extLst>
          </p:cNvPr>
          <p:cNvSpPr>
            <a:spLocks noGrp="1"/>
          </p:cNvSpPr>
          <p:nvPr>
            <p:ph type="title"/>
          </p:nvPr>
        </p:nvSpPr>
        <p:spPr/>
        <p:txBody>
          <a:bodyPr/>
          <a:lstStyle/>
          <a:p>
            <a:r>
              <a:rPr lang="en-US" dirty="0"/>
              <a:t>Evaluating and validating AFSI - METHODS</a:t>
            </a:r>
          </a:p>
        </p:txBody>
      </p:sp>
      <p:pic>
        <p:nvPicPr>
          <p:cNvPr id="9" name="Content Placeholder 8" descr="A picture containing clock&#10;&#10;Description automatically generated">
            <a:extLst>
              <a:ext uri="{FF2B5EF4-FFF2-40B4-BE49-F238E27FC236}">
                <a16:creationId xmlns:a16="http://schemas.microsoft.com/office/drawing/2014/main" id="{32191C28-B582-46F8-81E8-BC641B526FE3}"/>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228600" y="1524000"/>
            <a:ext cx="4724400" cy="4724400"/>
          </a:xfrm>
        </p:spPr>
      </p:pic>
      <p:sp>
        <p:nvSpPr>
          <p:cNvPr id="10" name="TextBox 9">
            <a:extLst>
              <a:ext uri="{FF2B5EF4-FFF2-40B4-BE49-F238E27FC236}">
                <a16:creationId xmlns:a16="http://schemas.microsoft.com/office/drawing/2014/main" id="{50B69380-F2D5-4ABA-8551-E4197A849679}"/>
              </a:ext>
            </a:extLst>
          </p:cNvPr>
          <p:cNvSpPr txBox="1"/>
          <p:nvPr/>
        </p:nvSpPr>
        <p:spPr bwMode="auto">
          <a:xfrm>
            <a:off x="5184745" y="2057400"/>
            <a:ext cx="3806855" cy="332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a:lnSpc>
                <a:spcPct val="150000"/>
              </a:lnSpc>
              <a:buFont typeface="Arial" panose="020B0604020202020204" pitchFamily="34" charset="0"/>
              <a:buChar char="•"/>
            </a:pPr>
            <a:r>
              <a:rPr lang="en-US" sz="2000" dirty="0"/>
              <a:t>Quantitative analysis CAADP AFSI data</a:t>
            </a:r>
          </a:p>
          <a:p>
            <a:pPr marL="342900" indent="-342900">
              <a:lnSpc>
                <a:spcPct val="150000"/>
              </a:lnSpc>
              <a:buFont typeface="Arial" panose="020B0604020202020204" pitchFamily="34" charset="0"/>
              <a:buChar char="•"/>
            </a:pPr>
            <a:r>
              <a:rPr lang="en-US" sz="2000" dirty="0"/>
              <a:t>Qualitative analysis in-country visits (9)</a:t>
            </a:r>
          </a:p>
          <a:p>
            <a:pPr marL="800100" lvl="1" indent="-342900">
              <a:lnSpc>
                <a:spcPct val="150000"/>
              </a:lnSpc>
              <a:buFont typeface="Arial" panose="020B0604020202020204" pitchFamily="34" charset="0"/>
              <a:buChar char="•"/>
            </a:pPr>
            <a:r>
              <a:rPr lang="en-US" sz="1400" dirty="0"/>
              <a:t>Group consultation</a:t>
            </a:r>
          </a:p>
          <a:p>
            <a:pPr marL="800100" lvl="1" indent="-342900">
              <a:lnSpc>
                <a:spcPct val="150000"/>
              </a:lnSpc>
              <a:buFont typeface="Arial" panose="020B0604020202020204" pitchFamily="34" charset="0"/>
              <a:buChar char="•"/>
            </a:pPr>
            <a:r>
              <a:rPr lang="en-US" sz="1400" dirty="0"/>
              <a:t>Data hosting institutions</a:t>
            </a:r>
          </a:p>
          <a:p>
            <a:pPr marL="800100" lvl="1" indent="-342900">
              <a:lnSpc>
                <a:spcPct val="150000"/>
              </a:lnSpc>
              <a:buFont typeface="Arial" panose="020B0604020202020204" pitchFamily="34" charset="0"/>
              <a:buChar char="•"/>
            </a:pPr>
            <a:r>
              <a:rPr lang="en-US" sz="1400" dirty="0"/>
              <a:t>KII CAADP and Codex FP</a:t>
            </a:r>
          </a:p>
          <a:p>
            <a:pPr marL="342900" indent="-342900">
              <a:lnSpc>
                <a:spcPct val="150000"/>
              </a:lnSpc>
              <a:buFont typeface="Arial" panose="020B0604020202020204" pitchFamily="34" charset="0"/>
              <a:buChar char="•"/>
            </a:pPr>
            <a:r>
              <a:rPr lang="en-US" sz="2000" dirty="0"/>
              <a:t>Online questionnaire (ongoing)</a:t>
            </a:r>
          </a:p>
        </p:txBody>
      </p:sp>
      <p:sp>
        <p:nvSpPr>
          <p:cNvPr id="11" name="Star: 4 Points 10">
            <a:extLst>
              <a:ext uri="{FF2B5EF4-FFF2-40B4-BE49-F238E27FC236}">
                <a16:creationId xmlns:a16="http://schemas.microsoft.com/office/drawing/2014/main" id="{13597191-6484-487D-B32E-F4027B357E3D}"/>
              </a:ext>
            </a:extLst>
          </p:cNvPr>
          <p:cNvSpPr/>
          <p:nvPr/>
        </p:nvSpPr>
        <p:spPr>
          <a:xfrm>
            <a:off x="1372299" y="3318545"/>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ar: 4 Points 11">
            <a:extLst>
              <a:ext uri="{FF2B5EF4-FFF2-40B4-BE49-F238E27FC236}">
                <a16:creationId xmlns:a16="http://schemas.microsoft.com/office/drawing/2014/main" id="{FE2C5AE7-82DA-41A7-AFFD-5CF9ED6384A5}"/>
              </a:ext>
            </a:extLst>
          </p:cNvPr>
          <p:cNvSpPr/>
          <p:nvPr/>
        </p:nvSpPr>
        <p:spPr>
          <a:xfrm>
            <a:off x="1828800" y="3200400"/>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tar: 4 Points 12">
            <a:extLst>
              <a:ext uri="{FF2B5EF4-FFF2-40B4-BE49-F238E27FC236}">
                <a16:creationId xmlns:a16="http://schemas.microsoft.com/office/drawing/2014/main" id="{E3D68174-C90B-4879-8E37-A88E8CF6EFB5}"/>
              </a:ext>
            </a:extLst>
          </p:cNvPr>
          <p:cNvSpPr/>
          <p:nvPr/>
        </p:nvSpPr>
        <p:spPr>
          <a:xfrm>
            <a:off x="1981200" y="2878822"/>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tar: 4 Points 13">
            <a:extLst>
              <a:ext uri="{FF2B5EF4-FFF2-40B4-BE49-F238E27FC236}">
                <a16:creationId xmlns:a16="http://schemas.microsoft.com/office/drawing/2014/main" id="{8B19684F-794D-4C79-A091-D2EEE3909E30}"/>
              </a:ext>
            </a:extLst>
          </p:cNvPr>
          <p:cNvSpPr/>
          <p:nvPr/>
        </p:nvSpPr>
        <p:spPr>
          <a:xfrm>
            <a:off x="2912378" y="3928145"/>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ar: 4 Points 14">
            <a:extLst>
              <a:ext uri="{FF2B5EF4-FFF2-40B4-BE49-F238E27FC236}">
                <a16:creationId xmlns:a16="http://schemas.microsoft.com/office/drawing/2014/main" id="{6F299A25-A31C-4E0C-8448-C5DA90C85F3C}"/>
              </a:ext>
            </a:extLst>
          </p:cNvPr>
          <p:cNvSpPr/>
          <p:nvPr/>
        </p:nvSpPr>
        <p:spPr>
          <a:xfrm>
            <a:off x="3155659" y="4495800"/>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4 Points 15">
            <a:extLst>
              <a:ext uri="{FF2B5EF4-FFF2-40B4-BE49-F238E27FC236}">
                <a16:creationId xmlns:a16="http://schemas.microsoft.com/office/drawing/2014/main" id="{A36389FE-6A06-433E-941B-665F407BC227}"/>
              </a:ext>
            </a:extLst>
          </p:cNvPr>
          <p:cNvSpPr/>
          <p:nvPr/>
        </p:nvSpPr>
        <p:spPr>
          <a:xfrm>
            <a:off x="3361189" y="3419912"/>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4 Points 16">
            <a:extLst>
              <a:ext uri="{FF2B5EF4-FFF2-40B4-BE49-F238E27FC236}">
                <a16:creationId xmlns:a16="http://schemas.microsoft.com/office/drawing/2014/main" id="{B282B5B7-3799-4B1A-8273-404A6D032687}"/>
              </a:ext>
            </a:extLst>
          </p:cNvPr>
          <p:cNvSpPr/>
          <p:nvPr/>
        </p:nvSpPr>
        <p:spPr>
          <a:xfrm>
            <a:off x="2100044" y="3784134"/>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4 Points 17">
            <a:extLst>
              <a:ext uri="{FF2B5EF4-FFF2-40B4-BE49-F238E27FC236}">
                <a16:creationId xmlns:a16="http://schemas.microsoft.com/office/drawing/2014/main" id="{2A0ACEC5-203F-4164-A766-1A106AD07245}"/>
              </a:ext>
            </a:extLst>
          </p:cNvPr>
          <p:cNvSpPr/>
          <p:nvPr/>
        </p:nvSpPr>
        <p:spPr>
          <a:xfrm>
            <a:off x="3060933" y="4333613"/>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tar: 4 Points 18">
            <a:extLst>
              <a:ext uri="{FF2B5EF4-FFF2-40B4-BE49-F238E27FC236}">
                <a16:creationId xmlns:a16="http://schemas.microsoft.com/office/drawing/2014/main" id="{16A5E023-C332-47B3-82E4-959EA86880C4}"/>
              </a:ext>
            </a:extLst>
          </p:cNvPr>
          <p:cNvSpPr/>
          <p:nvPr/>
        </p:nvSpPr>
        <p:spPr>
          <a:xfrm>
            <a:off x="2276212" y="3672980"/>
            <a:ext cx="76200" cy="762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6379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06CF8-EFA1-47AB-BC5D-96B68CF68B9A}"/>
              </a:ext>
            </a:extLst>
          </p:cNvPr>
          <p:cNvSpPr>
            <a:spLocks noGrp="1"/>
          </p:cNvSpPr>
          <p:nvPr>
            <p:ph type="title"/>
          </p:nvPr>
        </p:nvSpPr>
        <p:spPr/>
        <p:txBody>
          <a:bodyPr/>
          <a:lstStyle/>
          <a:p>
            <a:r>
              <a:rPr lang="en-US" dirty="0"/>
              <a:t>Quantitative analysis</a:t>
            </a:r>
          </a:p>
        </p:txBody>
      </p:sp>
      <p:sp>
        <p:nvSpPr>
          <p:cNvPr id="3" name="Content Placeholder 2">
            <a:extLst>
              <a:ext uri="{FF2B5EF4-FFF2-40B4-BE49-F238E27FC236}">
                <a16:creationId xmlns:a16="http://schemas.microsoft.com/office/drawing/2014/main" id="{B44E24E0-9A01-4B1D-A8DF-E68859C74FDF}"/>
              </a:ext>
            </a:extLst>
          </p:cNvPr>
          <p:cNvSpPr>
            <a:spLocks noGrp="1"/>
          </p:cNvSpPr>
          <p:nvPr>
            <p:ph sz="quarter" idx="10"/>
          </p:nvPr>
        </p:nvSpPr>
        <p:spPr/>
        <p:txBody>
          <a:bodyPr/>
          <a:lstStyle/>
          <a:p>
            <a:pPr marL="457200" indent="-457200">
              <a:buFont typeface="Arial" panose="020B0604020202020204" pitchFamily="34" charset="0"/>
              <a:buChar char="•"/>
            </a:pPr>
            <a:r>
              <a:rPr lang="en-US" sz="2000" dirty="0"/>
              <a:t>High countries buy-in: 50/55 countries submitted data</a:t>
            </a:r>
          </a:p>
          <a:p>
            <a:pPr marL="457200" indent="-457200">
              <a:buFont typeface="Arial" panose="020B0604020202020204" pitchFamily="34" charset="0"/>
              <a:buChar char="•"/>
            </a:pPr>
            <a:endParaRPr lang="en-US" sz="2000" dirty="0"/>
          </a:p>
        </p:txBody>
      </p:sp>
      <p:grpSp>
        <p:nvGrpSpPr>
          <p:cNvPr id="7" name="Group 6">
            <a:extLst>
              <a:ext uri="{FF2B5EF4-FFF2-40B4-BE49-F238E27FC236}">
                <a16:creationId xmlns:a16="http://schemas.microsoft.com/office/drawing/2014/main" id="{ADE10AE8-0AD4-47D9-B964-2F7D11597BC1}"/>
              </a:ext>
            </a:extLst>
          </p:cNvPr>
          <p:cNvGrpSpPr/>
          <p:nvPr/>
        </p:nvGrpSpPr>
        <p:grpSpPr>
          <a:xfrm>
            <a:off x="990600" y="2514600"/>
            <a:ext cx="2743200" cy="983608"/>
            <a:chOff x="1981200" y="2806817"/>
            <a:chExt cx="3429000" cy="1834392"/>
          </a:xfrm>
        </p:grpSpPr>
        <p:sp>
          <p:nvSpPr>
            <p:cNvPr id="5" name="Rectangle 4">
              <a:extLst>
                <a:ext uri="{FF2B5EF4-FFF2-40B4-BE49-F238E27FC236}">
                  <a16:creationId xmlns:a16="http://schemas.microsoft.com/office/drawing/2014/main" id="{22BCAF30-B06F-428A-9959-B8176ED4ACFF}"/>
                </a:ext>
              </a:extLst>
            </p:cNvPr>
            <p:cNvSpPr/>
            <p:nvPr/>
          </p:nvSpPr>
          <p:spPr>
            <a:xfrm>
              <a:off x="1981200" y="2819400"/>
              <a:ext cx="3429000" cy="182180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628650" indent="-342900">
                <a:buFont typeface="Arial" panose="020B0604020202020204" pitchFamily="34" charset="0"/>
                <a:buChar char="•"/>
              </a:pPr>
              <a:r>
                <a:rPr lang="en-US" sz="1200" dirty="0"/>
                <a:t>Legal framework</a:t>
              </a:r>
            </a:p>
            <a:p>
              <a:pPr marL="628650" indent="-342900">
                <a:buFont typeface="Arial" panose="020B0604020202020204" pitchFamily="34" charset="0"/>
                <a:buChar char="•"/>
              </a:pPr>
              <a:r>
                <a:rPr lang="en-US" sz="1200" dirty="0"/>
                <a:t>Surveillance programs</a:t>
              </a:r>
            </a:p>
            <a:p>
              <a:pPr marL="628650" indent="-342900">
                <a:buFont typeface="Arial" panose="020B0604020202020204" pitchFamily="34" charset="0"/>
                <a:buChar char="•"/>
              </a:pPr>
              <a:r>
                <a:rPr lang="en-US" sz="1200" dirty="0"/>
                <a:t>Laboratory infrastructure</a:t>
              </a:r>
            </a:p>
            <a:p>
              <a:pPr marL="285750" indent="-285750">
                <a:buFont typeface="Arial" panose="020B0604020202020204" pitchFamily="34" charset="0"/>
                <a:buChar char="•"/>
              </a:pPr>
              <a:endParaRPr lang="en-US" sz="1200" dirty="0"/>
            </a:p>
          </p:txBody>
        </p:sp>
        <p:sp>
          <p:nvSpPr>
            <p:cNvPr id="6" name="Rectangle 5">
              <a:extLst>
                <a:ext uri="{FF2B5EF4-FFF2-40B4-BE49-F238E27FC236}">
                  <a16:creationId xmlns:a16="http://schemas.microsoft.com/office/drawing/2014/main" id="{3B9173E6-9CA7-47D9-82AF-E211521EA1BE}"/>
                </a:ext>
              </a:extLst>
            </p:cNvPr>
            <p:cNvSpPr/>
            <p:nvPr/>
          </p:nvSpPr>
          <p:spPr>
            <a:xfrm>
              <a:off x="1981200" y="2806817"/>
              <a:ext cx="34290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Food safety </a:t>
              </a:r>
              <a:r>
                <a:rPr lang="en-US" sz="1200" b="1" dirty="0"/>
                <a:t>systems</a:t>
              </a:r>
              <a:r>
                <a:rPr lang="en-US" sz="1200" dirty="0"/>
                <a:t> index (FSSI)</a:t>
              </a:r>
            </a:p>
          </p:txBody>
        </p:sp>
      </p:grpSp>
      <p:sp>
        <p:nvSpPr>
          <p:cNvPr id="9" name="Rectangle 8">
            <a:extLst>
              <a:ext uri="{FF2B5EF4-FFF2-40B4-BE49-F238E27FC236}">
                <a16:creationId xmlns:a16="http://schemas.microsoft.com/office/drawing/2014/main" id="{C591A911-CB61-4A8B-B283-8F37D10097A0}"/>
              </a:ext>
            </a:extLst>
          </p:cNvPr>
          <p:cNvSpPr/>
          <p:nvPr/>
        </p:nvSpPr>
        <p:spPr>
          <a:xfrm>
            <a:off x="4038600" y="2521347"/>
            <a:ext cx="4724400" cy="97686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628650" indent="-342900">
              <a:buFont typeface="Arial" panose="020B0604020202020204" pitchFamily="34" charset="0"/>
              <a:buChar char="•"/>
            </a:pPr>
            <a:r>
              <a:rPr lang="en-US" sz="1200" dirty="0"/>
              <a:t>Combined indicators - No underlying </a:t>
            </a:r>
            <a:r>
              <a:rPr lang="en-US" sz="1200" i="1" dirty="0"/>
              <a:t>food safety systems scale</a:t>
            </a:r>
          </a:p>
          <a:p>
            <a:pPr marL="628650" indent="-342900">
              <a:buFont typeface="Arial" panose="020B0604020202020204" pitchFamily="34" charset="0"/>
              <a:buChar char="•"/>
            </a:pPr>
            <a:r>
              <a:rPr lang="en-US" sz="1200" dirty="0"/>
              <a:t>Capture well presence/absence of elements</a:t>
            </a:r>
          </a:p>
          <a:p>
            <a:pPr marL="628650" indent="-342900">
              <a:buFont typeface="Arial" panose="020B0604020202020204" pitchFamily="34" charset="0"/>
              <a:buChar char="•"/>
            </a:pPr>
            <a:r>
              <a:rPr lang="en-US" sz="1200" dirty="0"/>
              <a:t>Do not capture functionality of processes</a:t>
            </a:r>
          </a:p>
          <a:p>
            <a:pPr marL="628650" indent="-342900">
              <a:buFont typeface="Arial" panose="020B0604020202020204" pitchFamily="34" charset="0"/>
              <a:buChar char="•"/>
            </a:pPr>
            <a:r>
              <a:rPr lang="en-US" sz="1200" dirty="0"/>
              <a:t>Index does not discriminate within “very good” / “very bad”</a:t>
            </a:r>
          </a:p>
          <a:p>
            <a:pPr marL="285750" indent="-285750">
              <a:buFont typeface="Arial" panose="020B0604020202020204" pitchFamily="34" charset="0"/>
              <a:buChar char="•"/>
            </a:pPr>
            <a:endParaRPr lang="en-US" sz="1200" dirty="0"/>
          </a:p>
        </p:txBody>
      </p:sp>
      <p:sp>
        <p:nvSpPr>
          <p:cNvPr id="11" name="Rectangle 10">
            <a:extLst>
              <a:ext uri="{FF2B5EF4-FFF2-40B4-BE49-F238E27FC236}">
                <a16:creationId xmlns:a16="http://schemas.microsoft.com/office/drawing/2014/main" id="{7423B204-8C65-41D3-9054-6BD151FC4083}"/>
              </a:ext>
            </a:extLst>
          </p:cNvPr>
          <p:cNvSpPr/>
          <p:nvPr/>
        </p:nvSpPr>
        <p:spPr>
          <a:xfrm>
            <a:off x="990600" y="3607804"/>
            <a:ext cx="2743200" cy="119279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742950" indent="-457200">
              <a:buFont typeface="Arial" panose="020B0604020202020204" pitchFamily="34" charset="0"/>
              <a:buChar char="•"/>
            </a:pPr>
            <a:r>
              <a:rPr lang="en-US" sz="1200" dirty="0"/>
              <a:t>Foodborne diarrheal disease</a:t>
            </a:r>
          </a:p>
          <a:p>
            <a:pPr marL="742950" indent="-457200">
              <a:buFont typeface="Arial" panose="020B0604020202020204" pitchFamily="34" charset="0"/>
              <a:buChar char="•"/>
            </a:pPr>
            <a:r>
              <a:rPr lang="en-US" sz="1200" dirty="0"/>
              <a:t>FBD-related child death</a:t>
            </a:r>
          </a:p>
          <a:p>
            <a:pPr marL="742950" indent="-457200">
              <a:buFont typeface="Arial" panose="020B0604020202020204" pitchFamily="34" charset="0"/>
              <a:buChar char="•"/>
            </a:pPr>
            <a:r>
              <a:rPr lang="en-US" sz="1200" dirty="0"/>
              <a:t>Prevalence aflatoxin-related liver cancer</a:t>
            </a:r>
          </a:p>
          <a:p>
            <a:pPr marL="285750" indent="-285750">
              <a:buFont typeface="Arial" panose="020B0604020202020204" pitchFamily="34" charset="0"/>
              <a:buChar char="•"/>
            </a:pPr>
            <a:endParaRPr lang="en-US" sz="1200" dirty="0"/>
          </a:p>
        </p:txBody>
      </p:sp>
      <p:sp>
        <p:nvSpPr>
          <p:cNvPr id="12" name="Rectangle 11">
            <a:extLst>
              <a:ext uri="{FF2B5EF4-FFF2-40B4-BE49-F238E27FC236}">
                <a16:creationId xmlns:a16="http://schemas.microsoft.com/office/drawing/2014/main" id="{7153BBA0-E9D8-4EFC-9EE1-0476CE36E204}"/>
              </a:ext>
            </a:extLst>
          </p:cNvPr>
          <p:cNvSpPr/>
          <p:nvPr/>
        </p:nvSpPr>
        <p:spPr>
          <a:xfrm>
            <a:off x="990600" y="3605707"/>
            <a:ext cx="2743200" cy="28049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Food safety </a:t>
            </a:r>
            <a:r>
              <a:rPr lang="en-US" sz="1200" b="1" dirty="0"/>
              <a:t>health</a:t>
            </a:r>
            <a:r>
              <a:rPr lang="en-US" sz="1200" dirty="0"/>
              <a:t> index (FSHI)</a:t>
            </a:r>
          </a:p>
        </p:txBody>
      </p:sp>
      <p:sp>
        <p:nvSpPr>
          <p:cNvPr id="15" name="Rectangle 14">
            <a:extLst>
              <a:ext uri="{FF2B5EF4-FFF2-40B4-BE49-F238E27FC236}">
                <a16:creationId xmlns:a16="http://schemas.microsoft.com/office/drawing/2014/main" id="{97722AFB-C04C-4EEC-8BFA-68F37366B847}"/>
              </a:ext>
            </a:extLst>
          </p:cNvPr>
          <p:cNvSpPr/>
          <p:nvPr/>
        </p:nvSpPr>
        <p:spPr>
          <a:xfrm>
            <a:off x="4038602" y="3604308"/>
            <a:ext cx="4724398" cy="119279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742950" indent="-457200">
              <a:buFont typeface="Arial" panose="020B0604020202020204" pitchFamily="34" charset="0"/>
              <a:buChar char="•"/>
            </a:pPr>
            <a:r>
              <a:rPr lang="en-US" sz="1200" dirty="0"/>
              <a:t>Only 9 countries submitted enough data (data availability/accessibility)</a:t>
            </a:r>
          </a:p>
          <a:p>
            <a:pPr marL="285750" indent="-285750">
              <a:buFont typeface="Arial" panose="020B0604020202020204" pitchFamily="34" charset="0"/>
              <a:buChar char="•"/>
            </a:pPr>
            <a:endParaRPr lang="en-US" sz="1200" dirty="0"/>
          </a:p>
        </p:txBody>
      </p:sp>
      <p:sp>
        <p:nvSpPr>
          <p:cNvPr id="18" name="Rectangle 17">
            <a:extLst>
              <a:ext uri="{FF2B5EF4-FFF2-40B4-BE49-F238E27FC236}">
                <a16:creationId xmlns:a16="http://schemas.microsoft.com/office/drawing/2014/main" id="{53265C0E-3010-4FF4-81CB-6C92838D6961}"/>
              </a:ext>
            </a:extLst>
          </p:cNvPr>
          <p:cNvSpPr/>
          <p:nvPr/>
        </p:nvSpPr>
        <p:spPr>
          <a:xfrm>
            <a:off x="990600" y="4876555"/>
            <a:ext cx="2743200" cy="83844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571500" indent="-285750">
              <a:buFont typeface="Arial" panose="020B0604020202020204" pitchFamily="34" charset="0"/>
              <a:buChar char="•"/>
            </a:pPr>
            <a:r>
              <a:rPr lang="en-US" sz="1200" dirty="0"/>
              <a:t>Export rejections (foodborne hazards)</a:t>
            </a:r>
          </a:p>
        </p:txBody>
      </p:sp>
      <p:sp>
        <p:nvSpPr>
          <p:cNvPr id="19" name="Rectangle 18">
            <a:extLst>
              <a:ext uri="{FF2B5EF4-FFF2-40B4-BE49-F238E27FC236}">
                <a16:creationId xmlns:a16="http://schemas.microsoft.com/office/drawing/2014/main" id="{8CCE0243-B8B7-4927-BC7B-58F8618A1E55}"/>
              </a:ext>
            </a:extLst>
          </p:cNvPr>
          <p:cNvSpPr/>
          <p:nvPr/>
        </p:nvSpPr>
        <p:spPr>
          <a:xfrm>
            <a:off x="990600" y="4880051"/>
            <a:ext cx="2743200" cy="279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Food safety </a:t>
            </a:r>
            <a:r>
              <a:rPr lang="en-US" sz="1200" b="1" dirty="0"/>
              <a:t>trade</a:t>
            </a:r>
            <a:r>
              <a:rPr lang="en-US" sz="1200" dirty="0"/>
              <a:t> index (FSTI)</a:t>
            </a:r>
          </a:p>
        </p:txBody>
      </p:sp>
      <p:sp>
        <p:nvSpPr>
          <p:cNvPr id="20" name="Rectangle 19">
            <a:extLst>
              <a:ext uri="{FF2B5EF4-FFF2-40B4-BE49-F238E27FC236}">
                <a16:creationId xmlns:a16="http://schemas.microsoft.com/office/drawing/2014/main" id="{48E8765E-334B-412D-BF44-563607858F6E}"/>
              </a:ext>
            </a:extLst>
          </p:cNvPr>
          <p:cNvSpPr/>
          <p:nvPr/>
        </p:nvSpPr>
        <p:spPr>
          <a:xfrm>
            <a:off x="4038602" y="4876554"/>
            <a:ext cx="4724398" cy="83844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628650" indent="-342900">
              <a:buFont typeface="Arial" panose="020B0604020202020204" pitchFamily="34" charset="0"/>
              <a:buChar char="•"/>
            </a:pPr>
            <a:endParaRPr lang="en-US" sz="1200" dirty="0"/>
          </a:p>
          <a:p>
            <a:pPr marL="285750"/>
            <a:endParaRPr lang="en-US" sz="1200" dirty="0"/>
          </a:p>
          <a:p>
            <a:pPr marL="571500" indent="-285750">
              <a:buFont typeface="Arial" panose="020B0604020202020204" pitchFamily="34" charset="0"/>
              <a:buChar char="•"/>
            </a:pPr>
            <a:r>
              <a:rPr lang="en-US" sz="1200" dirty="0"/>
              <a:t>Partial submission of data</a:t>
            </a:r>
          </a:p>
          <a:p>
            <a:pPr marL="571500" indent="-285750">
              <a:buFont typeface="Arial" panose="020B0604020202020204" pitchFamily="34" charset="0"/>
              <a:buChar char="•"/>
            </a:pPr>
            <a:r>
              <a:rPr lang="en-US" sz="1200" dirty="0"/>
              <a:t>Large variability on quality of submitted data</a:t>
            </a:r>
          </a:p>
          <a:p>
            <a:pPr marL="571500" indent="-285750">
              <a:buFont typeface="Arial" panose="020B0604020202020204" pitchFamily="34" charset="0"/>
              <a:buChar char="•"/>
            </a:pPr>
            <a:r>
              <a:rPr lang="en-US" sz="1200" dirty="0"/>
              <a:t>Low quality of submitted data</a:t>
            </a:r>
          </a:p>
          <a:p>
            <a:pPr marL="571500" indent="-285750">
              <a:buFont typeface="Arial" panose="020B0604020202020204" pitchFamily="34" charset="0"/>
              <a:buChar char="•"/>
            </a:pPr>
            <a:endParaRPr lang="en-US" sz="1200" dirty="0"/>
          </a:p>
        </p:txBody>
      </p:sp>
    </p:spTree>
    <p:extLst>
      <p:ext uri="{BB962C8B-B14F-4D97-AF65-F5344CB8AC3E}">
        <p14:creationId xmlns:p14="http://schemas.microsoft.com/office/powerpoint/2010/main" val="261157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912E3-F93D-4850-95C9-3B761D5F2F62}"/>
              </a:ext>
            </a:extLst>
          </p:cNvPr>
          <p:cNvSpPr>
            <a:spLocks noGrp="1"/>
          </p:cNvSpPr>
          <p:nvPr>
            <p:ph type="body" sz="quarter" idx="11"/>
          </p:nvPr>
        </p:nvSpPr>
        <p:spPr>
          <a:xfrm>
            <a:off x="228600" y="228600"/>
            <a:ext cx="8610600" cy="838200"/>
          </a:xfrm>
        </p:spPr>
        <p:txBody>
          <a:bodyPr>
            <a:normAutofit/>
          </a:bodyPr>
          <a:lstStyle/>
          <a:p>
            <a:pPr>
              <a:spcAft>
                <a:spcPts val="600"/>
              </a:spcAft>
            </a:pPr>
            <a:r>
              <a:rPr lang="en-US" sz="3600" dirty="0">
                <a:solidFill>
                  <a:prstClr val="white"/>
                </a:solidFill>
              </a:rPr>
              <a:t>Qualitative analysis in-country visits</a:t>
            </a:r>
          </a:p>
        </p:txBody>
      </p:sp>
      <p:pic>
        <p:nvPicPr>
          <p:cNvPr id="5" name="Picture 4">
            <a:extLst>
              <a:ext uri="{FF2B5EF4-FFF2-40B4-BE49-F238E27FC236}">
                <a16:creationId xmlns:a16="http://schemas.microsoft.com/office/drawing/2014/main" id="{665A237F-F686-470C-8A6B-F1BF928AA5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886200"/>
            <a:ext cx="3645535" cy="2847340"/>
          </a:xfrm>
          <a:prstGeom prst="rect">
            <a:avLst/>
          </a:prstGeom>
          <a:noFill/>
        </p:spPr>
      </p:pic>
      <p:sp>
        <p:nvSpPr>
          <p:cNvPr id="6" name="TextBox 5">
            <a:extLst>
              <a:ext uri="{FF2B5EF4-FFF2-40B4-BE49-F238E27FC236}">
                <a16:creationId xmlns:a16="http://schemas.microsoft.com/office/drawing/2014/main" id="{A70B9624-A08A-42CF-A061-7527CAF95831}"/>
              </a:ext>
            </a:extLst>
          </p:cNvPr>
          <p:cNvSpPr txBox="1"/>
          <p:nvPr/>
        </p:nvSpPr>
        <p:spPr bwMode="auto">
          <a:xfrm>
            <a:off x="658885" y="1338646"/>
            <a:ext cx="38862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US" sz="2000" dirty="0"/>
              <a:t>“Areas of enquiry”:</a:t>
            </a:r>
          </a:p>
          <a:p>
            <a:pPr marL="457200" indent="-457200">
              <a:lnSpc>
                <a:spcPts val="3200"/>
              </a:lnSpc>
              <a:buFont typeface="Arial" panose="020B0604020202020204" pitchFamily="34" charset="0"/>
              <a:buChar char="•"/>
            </a:pPr>
            <a:r>
              <a:rPr lang="en-US" sz="2000" dirty="0"/>
              <a:t>Data availability</a:t>
            </a:r>
          </a:p>
          <a:p>
            <a:pPr marL="457200" indent="-457200">
              <a:lnSpc>
                <a:spcPts val="3200"/>
              </a:lnSpc>
              <a:buFont typeface="Arial" panose="020B0604020202020204" pitchFamily="34" charset="0"/>
              <a:buChar char="•"/>
            </a:pPr>
            <a:r>
              <a:rPr lang="en-US" sz="2000" dirty="0"/>
              <a:t>Data accessibility</a:t>
            </a:r>
          </a:p>
          <a:p>
            <a:pPr marL="457200" indent="-457200">
              <a:lnSpc>
                <a:spcPts val="3200"/>
              </a:lnSpc>
              <a:buFont typeface="Arial" panose="020B0604020202020204" pitchFamily="34" charset="0"/>
              <a:buChar char="•"/>
            </a:pPr>
            <a:r>
              <a:rPr lang="en-US" sz="2000" dirty="0"/>
              <a:t>Data quality</a:t>
            </a:r>
          </a:p>
          <a:p>
            <a:pPr marL="457200" indent="-457200">
              <a:lnSpc>
                <a:spcPts val="3200"/>
              </a:lnSpc>
              <a:buFont typeface="Arial" panose="020B0604020202020204" pitchFamily="34" charset="0"/>
              <a:buChar char="•"/>
            </a:pPr>
            <a:r>
              <a:rPr lang="en-US" sz="2000" dirty="0"/>
              <a:t>Data submission</a:t>
            </a:r>
          </a:p>
          <a:p>
            <a:pPr marL="457200" indent="-457200">
              <a:lnSpc>
                <a:spcPts val="3200"/>
              </a:lnSpc>
              <a:buFont typeface="Arial" panose="020B0604020202020204" pitchFamily="34" charset="0"/>
              <a:buChar char="•"/>
            </a:pPr>
            <a:r>
              <a:rPr lang="en-US" sz="2000" dirty="0"/>
              <a:t>Relevance of AFSI for country</a:t>
            </a:r>
          </a:p>
        </p:txBody>
      </p:sp>
    </p:spTree>
    <p:extLst>
      <p:ext uri="{BB962C8B-B14F-4D97-AF65-F5344CB8AC3E}">
        <p14:creationId xmlns:p14="http://schemas.microsoft.com/office/powerpoint/2010/main" val="2477675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912E3-F93D-4850-95C9-3B761D5F2F62}"/>
              </a:ext>
            </a:extLst>
          </p:cNvPr>
          <p:cNvSpPr>
            <a:spLocks noGrp="1"/>
          </p:cNvSpPr>
          <p:nvPr>
            <p:ph type="body" sz="quarter" idx="11"/>
          </p:nvPr>
        </p:nvSpPr>
        <p:spPr>
          <a:xfrm>
            <a:off x="228600" y="228600"/>
            <a:ext cx="8610600" cy="838200"/>
          </a:xfrm>
        </p:spPr>
        <p:txBody>
          <a:bodyPr>
            <a:normAutofit fontScale="92500"/>
          </a:bodyPr>
          <a:lstStyle/>
          <a:p>
            <a:pPr>
              <a:spcAft>
                <a:spcPts val="600"/>
              </a:spcAft>
            </a:pPr>
            <a:r>
              <a:rPr lang="en-US" sz="3600" dirty="0">
                <a:solidFill>
                  <a:prstClr val="white"/>
                </a:solidFill>
              </a:rPr>
              <a:t>Qualitative analysis in-country visits - findings</a:t>
            </a:r>
          </a:p>
        </p:txBody>
      </p:sp>
      <p:pic>
        <p:nvPicPr>
          <p:cNvPr id="5" name="Picture 4">
            <a:extLst>
              <a:ext uri="{FF2B5EF4-FFF2-40B4-BE49-F238E27FC236}">
                <a16:creationId xmlns:a16="http://schemas.microsoft.com/office/drawing/2014/main" id="{665A237F-F686-470C-8A6B-F1BF928AA5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886200"/>
            <a:ext cx="3645535" cy="2847340"/>
          </a:xfrm>
          <a:prstGeom prst="rect">
            <a:avLst/>
          </a:prstGeom>
          <a:noFill/>
        </p:spPr>
      </p:pic>
      <p:sp>
        <p:nvSpPr>
          <p:cNvPr id="6" name="TextBox 5">
            <a:extLst>
              <a:ext uri="{FF2B5EF4-FFF2-40B4-BE49-F238E27FC236}">
                <a16:creationId xmlns:a16="http://schemas.microsoft.com/office/drawing/2014/main" id="{A70B9624-A08A-42CF-A061-7527CAF95831}"/>
              </a:ext>
            </a:extLst>
          </p:cNvPr>
          <p:cNvSpPr txBox="1"/>
          <p:nvPr/>
        </p:nvSpPr>
        <p:spPr bwMode="auto">
          <a:xfrm>
            <a:off x="658884" y="1338646"/>
            <a:ext cx="7723115" cy="2246769"/>
          </a:xfrm>
          <a:custGeom>
            <a:avLst/>
            <a:gdLst>
              <a:gd name="connsiteX0" fmla="*/ 0 w 7723115"/>
              <a:gd name="connsiteY0" fmla="*/ 0 h 2246769"/>
              <a:gd name="connsiteX1" fmla="*/ 7723115 w 7723115"/>
              <a:gd name="connsiteY1" fmla="*/ 0 h 2246769"/>
              <a:gd name="connsiteX2" fmla="*/ 7723115 w 7723115"/>
              <a:gd name="connsiteY2" fmla="*/ 2246769 h 2246769"/>
              <a:gd name="connsiteX3" fmla="*/ 0 w 7723115"/>
              <a:gd name="connsiteY3" fmla="*/ 2246769 h 2246769"/>
              <a:gd name="connsiteX4" fmla="*/ 0 w 7723115"/>
              <a:gd name="connsiteY4" fmla="*/ 0 h 2246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3115" h="2246769" extrusionOk="0">
                <a:moveTo>
                  <a:pt x="0" y="0"/>
                </a:moveTo>
                <a:cubicBezTo>
                  <a:pt x="2339449" y="-142352"/>
                  <a:pt x="6618720" y="61107"/>
                  <a:pt x="7723115" y="0"/>
                </a:cubicBezTo>
                <a:cubicBezTo>
                  <a:pt x="7795500" y="374061"/>
                  <a:pt x="7759630" y="1999784"/>
                  <a:pt x="7723115" y="2246769"/>
                </a:cubicBezTo>
                <a:cubicBezTo>
                  <a:pt x="3874942" y="2082936"/>
                  <a:pt x="2620434" y="2163154"/>
                  <a:pt x="0" y="2246769"/>
                </a:cubicBezTo>
                <a:cubicBezTo>
                  <a:pt x="-155081" y="1600455"/>
                  <a:pt x="156214" y="365849"/>
                  <a:pt x="0" y="0"/>
                </a:cubicBezTo>
                <a:close/>
              </a:path>
            </a:pathLst>
          </a:custGeom>
          <a:noFill/>
          <a:ln w="9525">
            <a:solidFill>
              <a:srgbClr val="000000"/>
            </a:solidFill>
            <a:miter lim="800000"/>
            <a:headEnd/>
            <a:tailEnd/>
            <a:extLst>
              <a:ext uri="{C807C97D-BFC1-408E-A445-0C87EB9F89A2}">
                <ask:lineSketchStyleProps xmlns:ask="http://schemas.microsoft.com/office/drawing/2018/sketchyshapes" sd="406617932">
                  <a:prstGeom prst="rect">
                    <a:avLst/>
                  </a:prstGeom>
                  <ask:type>
                    <ask:lineSketchCurved/>
                  </ask:type>
                </ask:lineSketchStyleProps>
              </a:ext>
            </a:extLst>
          </a:ln>
          <a:extLst>
            <a:ext uri="{909E8E84-426E-40DD-AFC4-6F175D3DCCD1}">
              <a14:hiddenFill xmlns:a14="http://schemas.microsoft.com/office/drawing/2010/main">
                <a:solidFill>
                  <a:srgbClr val="FFFFFF"/>
                </a:solidFill>
              </a14:hiddenFill>
            </a:ext>
          </a:extLst>
        </p:spPr>
        <p:txBody>
          <a:bodyPr wrap="square" rtlCol="0">
            <a:spAutoFit/>
          </a:bodyPr>
          <a:lstStyle/>
          <a:p>
            <a:r>
              <a:rPr lang="en-US" sz="2000" i="1" dirty="0"/>
              <a:t>Keys to </a:t>
            </a:r>
            <a:r>
              <a:rPr lang="en-US" sz="2000" b="1" i="1" dirty="0">
                <a:solidFill>
                  <a:schemeClr val="accent3">
                    <a:lumMod val="75000"/>
                  </a:schemeClr>
                </a:solidFill>
              </a:rPr>
              <a:t>success</a:t>
            </a:r>
            <a:r>
              <a:rPr lang="en-US" sz="2000" dirty="0"/>
              <a:t>:</a:t>
            </a:r>
          </a:p>
          <a:p>
            <a:pPr marL="457200" indent="-457200">
              <a:buFont typeface="Arial" panose="020B0604020202020204" pitchFamily="34" charset="0"/>
              <a:buChar char="•"/>
            </a:pPr>
            <a:r>
              <a:rPr lang="en-US" sz="2000" dirty="0"/>
              <a:t>Inter-ministerial and inter-institutional collaboration</a:t>
            </a:r>
          </a:p>
          <a:p>
            <a:pPr marL="457200" indent="-457200">
              <a:buFont typeface="Arial" panose="020B0604020202020204" pitchFamily="34" charset="0"/>
              <a:buChar char="•"/>
            </a:pPr>
            <a:r>
              <a:rPr lang="en-US" sz="2000" dirty="0"/>
              <a:t>Existence of reliable health monitoring systems</a:t>
            </a:r>
          </a:p>
          <a:p>
            <a:pPr marL="457200" indent="-457200">
              <a:buFont typeface="Arial" panose="020B0604020202020204" pitchFamily="34" charset="0"/>
              <a:buChar char="•"/>
            </a:pPr>
            <a:r>
              <a:rPr lang="en-US" sz="2000" dirty="0"/>
              <a:t>Involvement of Codex focal points</a:t>
            </a:r>
          </a:p>
          <a:p>
            <a:pPr marL="457200" indent="-457200">
              <a:buFont typeface="Arial" panose="020B0604020202020204" pitchFamily="34" charset="0"/>
              <a:buChar char="•"/>
            </a:pPr>
            <a:r>
              <a:rPr lang="en-US" sz="2000" dirty="0"/>
              <a:t>Perceived as a useful metrics to raise the profile of food safety in African countries</a:t>
            </a:r>
          </a:p>
          <a:p>
            <a:endParaRPr lang="en-US" sz="2000" dirty="0"/>
          </a:p>
        </p:txBody>
      </p:sp>
      <p:sp>
        <p:nvSpPr>
          <p:cNvPr id="7" name="TextBox 6">
            <a:extLst>
              <a:ext uri="{FF2B5EF4-FFF2-40B4-BE49-F238E27FC236}">
                <a16:creationId xmlns:a16="http://schemas.microsoft.com/office/drawing/2014/main" id="{0BAC1391-126B-453C-B1D0-66D085F948AB}"/>
              </a:ext>
            </a:extLst>
          </p:cNvPr>
          <p:cNvSpPr txBox="1"/>
          <p:nvPr/>
        </p:nvSpPr>
        <p:spPr bwMode="auto">
          <a:xfrm>
            <a:off x="990600" y="4038600"/>
            <a:ext cx="4304422" cy="2246769"/>
          </a:xfrm>
          <a:custGeom>
            <a:avLst/>
            <a:gdLst>
              <a:gd name="connsiteX0" fmla="*/ 0 w 4304422"/>
              <a:gd name="connsiteY0" fmla="*/ 0 h 2246769"/>
              <a:gd name="connsiteX1" fmla="*/ 4304422 w 4304422"/>
              <a:gd name="connsiteY1" fmla="*/ 0 h 2246769"/>
              <a:gd name="connsiteX2" fmla="*/ 4304422 w 4304422"/>
              <a:gd name="connsiteY2" fmla="*/ 2246769 h 2246769"/>
              <a:gd name="connsiteX3" fmla="*/ 0 w 4304422"/>
              <a:gd name="connsiteY3" fmla="*/ 2246769 h 2246769"/>
              <a:gd name="connsiteX4" fmla="*/ 0 w 4304422"/>
              <a:gd name="connsiteY4" fmla="*/ 0 h 2246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4422" h="2246769" extrusionOk="0">
                <a:moveTo>
                  <a:pt x="0" y="0"/>
                </a:moveTo>
                <a:cubicBezTo>
                  <a:pt x="795900" y="-46128"/>
                  <a:pt x="3629830" y="-80377"/>
                  <a:pt x="4304422" y="0"/>
                </a:cubicBezTo>
                <a:cubicBezTo>
                  <a:pt x="4233150" y="777378"/>
                  <a:pt x="4442916" y="1250200"/>
                  <a:pt x="4304422" y="2246769"/>
                </a:cubicBezTo>
                <a:cubicBezTo>
                  <a:pt x="2485486" y="2239079"/>
                  <a:pt x="1832162" y="2092912"/>
                  <a:pt x="0" y="2246769"/>
                </a:cubicBezTo>
                <a:cubicBezTo>
                  <a:pt x="85954" y="1710605"/>
                  <a:pt x="46993" y="698433"/>
                  <a:pt x="0" y="0"/>
                </a:cubicBezTo>
                <a:close/>
              </a:path>
            </a:pathLst>
          </a:custGeom>
          <a:noFill/>
          <a:ln w="9525">
            <a:solidFill>
              <a:srgbClr val="000000"/>
            </a:solidFill>
            <a:miter lim="800000"/>
            <a:headEnd/>
            <a:tailEnd/>
            <a:extLst>
              <a:ext uri="{C807C97D-BFC1-408E-A445-0C87EB9F89A2}">
                <ask:lineSketchStyleProps xmlns:ask="http://schemas.microsoft.com/office/drawing/2018/sketchyshapes" sd="3575203371">
                  <a:prstGeom prst="rect">
                    <a:avLst/>
                  </a:prstGeom>
                  <ask:type>
                    <ask:lineSketchCurved/>
                  </ask:type>
                </ask:lineSketchStyleProps>
              </a:ext>
            </a:extLst>
          </a:ln>
          <a:extLst>
            <a:ext uri="{909E8E84-426E-40DD-AFC4-6F175D3DCCD1}">
              <a14:hiddenFill xmlns:a14="http://schemas.microsoft.com/office/drawing/2010/main">
                <a:solidFill>
                  <a:srgbClr val="FFFFFF"/>
                </a:solidFill>
              </a14:hiddenFill>
            </a:ext>
          </a:extLst>
        </p:spPr>
        <p:txBody>
          <a:bodyPr wrap="square" rtlCol="0">
            <a:spAutoFit/>
          </a:bodyPr>
          <a:lstStyle/>
          <a:p>
            <a:r>
              <a:rPr lang="en-US" sz="2000" i="1" dirty="0"/>
              <a:t>Keys to </a:t>
            </a:r>
            <a:r>
              <a:rPr lang="en-US" sz="2000" b="1" i="1" dirty="0">
                <a:solidFill>
                  <a:schemeClr val="accent2">
                    <a:lumMod val="75000"/>
                  </a:schemeClr>
                </a:solidFill>
              </a:rPr>
              <a:t>failure</a:t>
            </a:r>
            <a:r>
              <a:rPr lang="en-US" sz="2000" dirty="0"/>
              <a:t>:</a:t>
            </a:r>
          </a:p>
          <a:p>
            <a:pPr marL="457200" indent="-457200">
              <a:buFont typeface="Arial" panose="020B0604020202020204" pitchFamily="34" charset="0"/>
              <a:buChar char="•"/>
            </a:pPr>
            <a:r>
              <a:rPr lang="en-US" sz="2000" dirty="0"/>
              <a:t>Financial limitations</a:t>
            </a:r>
          </a:p>
          <a:p>
            <a:pPr marL="457200" indent="-457200">
              <a:buFont typeface="Arial" panose="020B0604020202020204" pitchFamily="34" charset="0"/>
              <a:buChar char="•"/>
            </a:pPr>
            <a:r>
              <a:rPr lang="en-US" sz="2000" dirty="0"/>
              <a:t>No FBD-specific surveillance</a:t>
            </a:r>
          </a:p>
          <a:p>
            <a:pPr marL="457200" indent="-457200">
              <a:buFont typeface="Arial" panose="020B0604020202020204" pitchFamily="34" charset="0"/>
              <a:buChar char="•"/>
            </a:pPr>
            <a:r>
              <a:rPr lang="en-US" sz="2000" dirty="0"/>
              <a:t>Limited electronic databases</a:t>
            </a:r>
          </a:p>
          <a:p>
            <a:pPr marL="457200" indent="-457200">
              <a:buFont typeface="Arial" panose="020B0604020202020204" pitchFamily="34" charset="0"/>
              <a:buChar char="•"/>
            </a:pPr>
            <a:r>
              <a:rPr lang="en-US" sz="2000" dirty="0"/>
              <a:t>Limited sensitization of relevant institutions</a:t>
            </a:r>
          </a:p>
          <a:p>
            <a:endParaRPr lang="en-US" sz="2000" dirty="0"/>
          </a:p>
        </p:txBody>
      </p:sp>
    </p:spTree>
    <p:extLst>
      <p:ext uri="{BB962C8B-B14F-4D97-AF65-F5344CB8AC3E}">
        <p14:creationId xmlns:p14="http://schemas.microsoft.com/office/powerpoint/2010/main" val="1991001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5A76A1-9A80-465C-A0AB-6C55DB91D70D}"/>
              </a:ext>
            </a:extLst>
          </p:cNvPr>
          <p:cNvSpPr>
            <a:spLocks noGrp="1"/>
          </p:cNvSpPr>
          <p:nvPr>
            <p:ph type="title"/>
          </p:nvPr>
        </p:nvSpPr>
        <p:spPr/>
        <p:txBody>
          <a:bodyPr/>
          <a:lstStyle/>
          <a:p>
            <a:r>
              <a:rPr lang="en-US" dirty="0"/>
              <a:t>What do we conclude so far?</a:t>
            </a:r>
          </a:p>
        </p:txBody>
      </p:sp>
      <p:sp>
        <p:nvSpPr>
          <p:cNvPr id="2" name="Text Placeholder 1">
            <a:extLst>
              <a:ext uri="{FF2B5EF4-FFF2-40B4-BE49-F238E27FC236}">
                <a16:creationId xmlns:a16="http://schemas.microsoft.com/office/drawing/2014/main" id="{FE66FEE6-C741-4624-B7A3-46C376061CAC}"/>
              </a:ext>
            </a:extLst>
          </p:cNvPr>
          <p:cNvSpPr>
            <a:spLocks noGrp="1"/>
          </p:cNvSpPr>
          <p:nvPr>
            <p:ph sz="quarter" idx="10"/>
          </p:nvPr>
        </p:nvSpPr>
        <p:spPr>
          <a:xfrm>
            <a:off x="228600" y="1524000"/>
            <a:ext cx="4572000" cy="4572000"/>
          </a:xfrm>
        </p:spPr>
        <p:txBody>
          <a:bodyPr/>
          <a:lstStyle/>
          <a:p>
            <a:pPr marL="457200" indent="-457200">
              <a:lnSpc>
                <a:spcPct val="100000"/>
              </a:lnSpc>
              <a:buFont typeface="Arial" panose="020B0604020202020204" pitchFamily="34" charset="0"/>
              <a:buChar char="•"/>
            </a:pPr>
            <a:r>
              <a:rPr lang="en-US" sz="2000" b="1" dirty="0"/>
              <a:t>Opportunity</a:t>
            </a:r>
            <a:r>
              <a:rPr lang="en-US" sz="2000" dirty="0"/>
              <a:t> to up-scale food safety in Africa: high interest and buy-in.</a:t>
            </a:r>
          </a:p>
          <a:p>
            <a:pPr marL="457200" indent="-457200">
              <a:lnSpc>
                <a:spcPct val="100000"/>
              </a:lnSpc>
              <a:buFont typeface="Arial" panose="020B0604020202020204" pitchFamily="34" charset="0"/>
              <a:buChar char="•"/>
            </a:pPr>
            <a:r>
              <a:rPr lang="en-US" sz="2000" dirty="0"/>
              <a:t>AFSI needs some </a:t>
            </a:r>
            <a:r>
              <a:rPr lang="en-US" sz="2000" b="1" dirty="0"/>
              <a:t>tweaks</a:t>
            </a:r>
            <a:r>
              <a:rPr lang="en-US" sz="2000" dirty="0"/>
              <a:t> to make it more functional and useful (benchmarking across continent; promote investments on food safety)</a:t>
            </a:r>
          </a:p>
          <a:p>
            <a:pPr marL="457200" indent="-457200">
              <a:lnSpc>
                <a:spcPct val="100000"/>
              </a:lnSpc>
              <a:buFont typeface="Arial" panose="020B0604020202020204" pitchFamily="34" charset="0"/>
              <a:buChar char="•"/>
            </a:pPr>
            <a:r>
              <a:rPr lang="en-US" sz="2000" dirty="0"/>
              <a:t>Countries need </a:t>
            </a:r>
            <a:r>
              <a:rPr lang="en-US" sz="2000" b="1" dirty="0"/>
              <a:t>support</a:t>
            </a:r>
            <a:r>
              <a:rPr lang="en-US" sz="2000" dirty="0"/>
              <a:t>: financial and sensitization of institutions</a:t>
            </a:r>
          </a:p>
          <a:p>
            <a:pPr marL="457200" indent="-457200">
              <a:lnSpc>
                <a:spcPct val="100000"/>
              </a:lnSpc>
              <a:buFont typeface="Arial" panose="020B0604020202020204" pitchFamily="34" charset="0"/>
              <a:buChar char="•"/>
            </a:pPr>
            <a:r>
              <a:rPr lang="en-US" sz="2000" dirty="0"/>
              <a:t>Create </a:t>
            </a:r>
            <a:r>
              <a:rPr lang="en-US" sz="2000" b="1" dirty="0"/>
              <a:t>linkages</a:t>
            </a:r>
            <a:r>
              <a:rPr lang="en-US" sz="2000" dirty="0"/>
              <a:t> with existing surveillance platforms, strengthening food safety-specific monitoring. </a:t>
            </a:r>
          </a:p>
        </p:txBody>
      </p:sp>
      <p:pic>
        <p:nvPicPr>
          <p:cNvPr id="11" name="Picture 10" descr="A group of people posing for the camera&#10;&#10;Description automatically generated">
            <a:extLst>
              <a:ext uri="{FF2B5EF4-FFF2-40B4-BE49-F238E27FC236}">
                <a16:creationId xmlns:a16="http://schemas.microsoft.com/office/drawing/2014/main" id="{C5D2CA2C-1196-4BBF-BDF5-508BA53CF6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9174" y="1143000"/>
            <a:ext cx="4314825" cy="5715000"/>
          </a:xfrm>
          <a:prstGeom prst="rect">
            <a:avLst/>
          </a:prstGeom>
        </p:spPr>
      </p:pic>
    </p:spTree>
    <p:extLst>
      <p:ext uri="{BB962C8B-B14F-4D97-AF65-F5344CB8AC3E}">
        <p14:creationId xmlns:p14="http://schemas.microsoft.com/office/powerpoint/2010/main" val="1286011811"/>
      </p:ext>
    </p:extLst>
  </p:cSld>
  <p:clrMapOvr>
    <a:masterClrMapping/>
  </p:clrMapOvr>
</p:sld>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236A44D6-8FE9-4C04-8D28-022DF8BEA92F}" vid="{3D1D9F68-6144-4786-B008-A3A4214412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599</Words>
  <Application>Microsoft Office PowerPoint</Application>
  <PresentationFormat>On-screen Show (4:3)</PresentationFormat>
  <Paragraphs>108</Paragraphs>
  <Slides>11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ilri_powerpoint_template_Feb2013</vt:lpstr>
      <vt:lpstr>PowerPoint Presentation</vt:lpstr>
      <vt:lpstr>The CAADP Biennial Review</vt:lpstr>
      <vt:lpstr>AFSI: 3 (sub) indexes</vt:lpstr>
      <vt:lpstr>PowerPoint Presentation</vt:lpstr>
      <vt:lpstr>Evaluating and validating AFSI - METHODS</vt:lpstr>
      <vt:lpstr>Quantitative analysis</vt:lpstr>
      <vt:lpstr>PowerPoint Presentation</vt:lpstr>
      <vt:lpstr>PowerPoint Presentation</vt:lpstr>
      <vt:lpstr>What do we conclude so far?</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2020-07-03T06:36:43Z</dcterms:created>
  <dcterms:modified xsi:type="dcterms:W3CDTF">2020-07-03T06:58:33Z</dcterms:modified>
</cp:coreProperties>
</file>