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16"/>
  </p:notesMasterIdLst>
  <p:handoutMasterIdLst>
    <p:handoutMasterId r:id="rId17"/>
  </p:handoutMasterIdLst>
  <p:sldIdLst>
    <p:sldId id="6165" r:id="rId5"/>
    <p:sldId id="6166" r:id="rId6"/>
    <p:sldId id="6170" r:id="rId7"/>
    <p:sldId id="6167" r:id="rId8"/>
    <p:sldId id="6171" r:id="rId9"/>
    <p:sldId id="6169" r:id="rId10"/>
    <p:sldId id="6174" r:id="rId11"/>
    <p:sldId id="6173" r:id="rId12"/>
    <p:sldId id="6168" r:id="rId13"/>
    <p:sldId id="6175" r:id="rId14"/>
    <p:sldId id="6176" r:id="rId15"/>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914585-BB8B-4425-D5C1-E73A4516461C}" name="Lim, Florine (WorldFish)" initials="L(" userId="S::f.lim@cgiar.org::8a16678b-ac28-47a9-abf3-a733e46cb1c4"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A21B"/>
    <a:srgbClr val="F79520"/>
    <a:srgbClr val="FFC000"/>
    <a:srgbClr val="FFD676"/>
    <a:srgbClr val="F08620"/>
    <a:srgbClr val="0165BD"/>
    <a:srgbClr val="79B800"/>
    <a:srgbClr val="CE412C"/>
    <a:srgbClr val="84C447"/>
    <a:srgbClr val="007A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69"/>
    <p:restoredTop sz="91537"/>
  </p:normalViewPr>
  <p:slideViewPr>
    <p:cSldViewPr snapToGrid="0">
      <p:cViewPr varScale="1">
        <p:scale>
          <a:sx n="68" d="100"/>
          <a:sy n="68" d="100"/>
        </p:scale>
        <p:origin x="1464" y="200"/>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3480" y="595"/>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9/20/23</a:t>
            </a:fld>
            <a:endParaRPr lang="en-US"/>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9/20/23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Pastoral food systems can be found across 50% of the world. </a:t>
            </a:r>
            <a:r>
              <a:rPr lang="en-US" dirty="0" err="1"/>
              <a:t>Optimise</a:t>
            </a:r>
            <a:r>
              <a:rPr lang="en-US" dirty="0"/>
              <a:t> production from rangelands – known for dry, variable and patchy climate and vegetation. Estimates of numbers of pastoralists range from 120-500 million worldwide. Food systems is mainly subsistence, but increasingly becoming more commercial which has risk of compromising animal welfare through such as live exports. Pastoral food system converts what would be otherwise unpalatable-to-humans vegetation into food and milk and is vital for the majority of people in LMICs and many others. </a:t>
            </a:r>
          </a:p>
        </p:txBody>
      </p:sp>
      <p:sp>
        <p:nvSpPr>
          <p:cNvPr id="4" name="Slide Number Placeholder 3"/>
          <p:cNvSpPr>
            <a:spLocks noGrp="1"/>
          </p:cNvSpPr>
          <p:nvPr>
            <p:ph type="sldNum" sz="quarter" idx="10"/>
          </p:nvPr>
        </p:nvSpPr>
        <p:spPr/>
        <p:txBody>
          <a:bodyPr/>
          <a:lstStyle/>
          <a:p>
            <a:fld id="{1F6E8625-ABA9-47AC-97D8-2031586E30FB}" type="slidenum">
              <a:rPr lang="en-US" smtClean="0"/>
              <a:t>1</a:t>
            </a:fld>
            <a:endParaRPr lang="en-US"/>
          </a:p>
        </p:txBody>
      </p:sp>
    </p:spTree>
    <p:extLst>
      <p:ext uri="{BB962C8B-B14F-4D97-AF65-F5344CB8AC3E}">
        <p14:creationId xmlns:p14="http://schemas.microsoft.com/office/powerpoint/2010/main" val="82207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investigated the impact of food aid sharing on household (HH) capacity to cope with drought using an instrumental variables (IV) regression model, and we found that there was a positive relationship with the HH's own observation of how they coped with drought"????</a:t>
            </a:r>
          </a:p>
        </p:txBody>
      </p:sp>
      <p:sp>
        <p:nvSpPr>
          <p:cNvPr id="4" name="Slide Number Placeholder 3"/>
          <p:cNvSpPr>
            <a:spLocks noGrp="1"/>
          </p:cNvSpPr>
          <p:nvPr>
            <p:ph type="sldNum" sz="quarter" idx="10"/>
          </p:nvPr>
        </p:nvSpPr>
        <p:spPr/>
        <p:txBody>
          <a:bodyPr/>
          <a:lstStyle/>
          <a:p>
            <a:fld id="{1F6E8625-ABA9-47AC-97D8-2031586E30FB}" type="slidenum">
              <a:rPr lang="en-US" smtClean="0"/>
              <a:t>6</a:t>
            </a:fld>
            <a:endParaRPr lang="en-US"/>
          </a:p>
        </p:txBody>
      </p:sp>
    </p:spTree>
    <p:extLst>
      <p:ext uri="{BB962C8B-B14F-4D97-AF65-F5344CB8AC3E}">
        <p14:creationId xmlns:p14="http://schemas.microsoft.com/office/powerpoint/2010/main" val="1708146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What promotes collectivity? How can interventions be better designed to promote collectivity?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Important relevance with the UN International Year of Rangelands and Pastoralists coming up in 2026!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1F6E8625-ABA9-47AC-97D8-2031586E30FB}" type="slidenum">
              <a:rPr lang="en-US" smtClean="0"/>
              <a:t>7</a:t>
            </a:fld>
            <a:endParaRPr lang="en-US"/>
          </a:p>
        </p:txBody>
      </p:sp>
    </p:spTree>
    <p:extLst>
      <p:ext uri="{BB962C8B-B14F-4D97-AF65-F5344CB8AC3E}">
        <p14:creationId xmlns:p14="http://schemas.microsoft.com/office/powerpoint/2010/main" val="20416138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12" y="-964"/>
            <a:ext cx="12173780" cy="6848416"/>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296572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80" y="-3245"/>
            <a:ext cx="12171000"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3" y="8389"/>
            <a:ext cx="12190811" cy="6857997"/>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10" y="13961"/>
            <a:ext cx="12170999" cy="6846852"/>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5BEF2-B0E9-66CB-184C-043AAEAE37E2}"/>
              </a:ext>
            </a:extLst>
          </p:cNvPr>
          <p:cNvSpPr>
            <a:spLocks noGrp="1"/>
          </p:cNvSpPr>
          <p:nvPr>
            <p:ph type="ctrTitle"/>
          </p:nvPr>
        </p:nvSpPr>
        <p:spPr>
          <a:xfrm>
            <a:off x="1443702" y="2692832"/>
            <a:ext cx="10786533" cy="2200192"/>
          </a:xfrm>
        </p:spPr>
        <p:txBody>
          <a:bodyPr/>
          <a:lstStyle/>
          <a:p>
            <a:r>
              <a:rPr lang="en-US" sz="3600" dirty="0"/>
              <a:t>The importance of “collectivity” for transformative pastoral food systems </a:t>
            </a:r>
            <a:br>
              <a:rPr lang="en-US" sz="2800" dirty="0"/>
            </a:br>
            <a:r>
              <a:rPr lang="en-US" sz="2800" b="0" dirty="0"/>
              <a:t>Presentation at </a:t>
            </a:r>
            <a:r>
              <a:rPr lang="en-US" sz="2800" b="0" dirty="0" err="1"/>
              <a:t>Tropentag</a:t>
            </a:r>
            <a:r>
              <a:rPr lang="en-US" sz="2800" b="0" dirty="0"/>
              <a:t> 2023: Competing pathways for equitable food systems transformation: trade-offs and synergies (Poster session on Climate Change). September 20 - 22, 2023 </a:t>
            </a:r>
            <a:r>
              <a:rPr lang="en-US" sz="2800" b="0" dirty="0" err="1"/>
              <a:t>organised</a:t>
            </a:r>
            <a:r>
              <a:rPr lang="en-US" sz="2800" b="0" dirty="0"/>
              <a:t> by</a:t>
            </a:r>
            <a:br>
              <a:rPr lang="en-US" sz="2800" b="0" dirty="0"/>
            </a:br>
            <a:r>
              <a:rPr lang="en-US" sz="2800" b="0" dirty="0"/>
              <a:t>The Leibniz Centre for Agricultural Landscape Research (ZALF), </a:t>
            </a:r>
            <a:br>
              <a:rPr lang="en-US" sz="2800" dirty="0"/>
            </a:br>
            <a:endParaRPr lang="en-US" sz="2800" dirty="0"/>
          </a:p>
        </p:txBody>
      </p:sp>
      <p:sp>
        <p:nvSpPr>
          <p:cNvPr id="5" name="Subtitle 4">
            <a:extLst>
              <a:ext uri="{FF2B5EF4-FFF2-40B4-BE49-F238E27FC236}">
                <a16:creationId xmlns:a16="http://schemas.microsoft.com/office/drawing/2014/main" id="{F5F91BF8-D081-AFE0-776D-3083F9CEC31E}"/>
              </a:ext>
            </a:extLst>
          </p:cNvPr>
          <p:cNvSpPr>
            <a:spLocks noGrp="1"/>
          </p:cNvSpPr>
          <p:nvPr>
            <p:ph type="subTitle" idx="1"/>
          </p:nvPr>
        </p:nvSpPr>
        <p:spPr>
          <a:xfrm>
            <a:off x="4467662" y="4642885"/>
            <a:ext cx="6731270" cy="831952"/>
          </a:xfrm>
        </p:spPr>
        <p:txBody>
          <a:bodyPr/>
          <a:lstStyle/>
          <a:p>
            <a:r>
              <a:rPr lang="en-US" dirty="0"/>
              <a:t>Fiona </a:t>
            </a:r>
            <a:r>
              <a:rPr lang="en-US" dirty="0" err="1"/>
              <a:t>Flintan</a:t>
            </a:r>
            <a:r>
              <a:rPr lang="en-US" dirty="0"/>
              <a:t> and Kelvin </a:t>
            </a:r>
            <a:r>
              <a:rPr lang="en-US" dirty="0" err="1"/>
              <a:t>Shukuku</a:t>
            </a:r>
            <a:r>
              <a:rPr lang="en-US" dirty="0"/>
              <a:t>, ILRI</a:t>
            </a:r>
            <a:endParaRPr lang="en-US" b="1" dirty="0">
              <a:solidFill>
                <a:srgbClr val="FF0000"/>
              </a:solidFill>
            </a:endParaRPr>
          </a:p>
        </p:txBody>
      </p:sp>
      <p:pic>
        <p:nvPicPr>
          <p:cNvPr id="3" name="Picture 2">
            <a:extLst>
              <a:ext uri="{FF2B5EF4-FFF2-40B4-BE49-F238E27FC236}">
                <a16:creationId xmlns:a16="http://schemas.microsoft.com/office/drawing/2014/main" id="{C5BDE197-847E-FE4F-BFC6-7F100ADD8A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791" y="5975732"/>
            <a:ext cx="2247767" cy="713406"/>
          </a:xfrm>
          <a:prstGeom prst="rect">
            <a:avLst/>
          </a:prstGeom>
        </p:spPr>
      </p:pic>
      <p:pic>
        <p:nvPicPr>
          <p:cNvPr id="7" name="Picture 6">
            <a:extLst>
              <a:ext uri="{FF2B5EF4-FFF2-40B4-BE49-F238E27FC236}">
                <a16:creationId xmlns:a16="http://schemas.microsoft.com/office/drawing/2014/main" id="{E357929E-999D-B841-975A-56C546E5B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5418" y="5867882"/>
            <a:ext cx="1582244" cy="903426"/>
          </a:xfrm>
          <a:prstGeom prst="rect">
            <a:avLst/>
          </a:prstGeom>
        </p:spPr>
      </p:pic>
      <p:pic>
        <p:nvPicPr>
          <p:cNvPr id="9" name="Picture 8">
            <a:extLst>
              <a:ext uri="{FF2B5EF4-FFF2-40B4-BE49-F238E27FC236}">
                <a16:creationId xmlns:a16="http://schemas.microsoft.com/office/drawing/2014/main" id="{8D25E119-BB25-504C-BD9C-747AE868F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4768" y="5860870"/>
            <a:ext cx="1879350" cy="720418"/>
          </a:xfrm>
          <a:prstGeom prst="rect">
            <a:avLst/>
          </a:prstGeom>
        </p:spPr>
      </p:pic>
      <p:pic>
        <p:nvPicPr>
          <p:cNvPr id="13" name="Picture 12">
            <a:extLst>
              <a:ext uri="{FF2B5EF4-FFF2-40B4-BE49-F238E27FC236}">
                <a16:creationId xmlns:a16="http://schemas.microsoft.com/office/drawing/2014/main" id="{747CEFAC-C768-2144-92B8-2723C3B3C8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39162" y="5845537"/>
            <a:ext cx="1660815" cy="834306"/>
          </a:xfrm>
          <a:prstGeom prst="rect">
            <a:avLst/>
          </a:prstGeom>
        </p:spPr>
      </p:pic>
      <p:pic>
        <p:nvPicPr>
          <p:cNvPr id="15" name="Picture 14">
            <a:extLst>
              <a:ext uri="{FF2B5EF4-FFF2-40B4-BE49-F238E27FC236}">
                <a16:creationId xmlns:a16="http://schemas.microsoft.com/office/drawing/2014/main" id="{6CD8A333-4449-3B4A-B8F1-9F417F7913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99745" y="5948393"/>
            <a:ext cx="2207334" cy="660036"/>
          </a:xfrm>
          <a:prstGeom prst="rect">
            <a:avLst/>
          </a:prstGeom>
        </p:spPr>
      </p:pic>
    </p:spTree>
    <p:extLst>
      <p:ext uri="{BB962C8B-B14F-4D97-AF65-F5344CB8AC3E}">
        <p14:creationId xmlns:p14="http://schemas.microsoft.com/office/powerpoint/2010/main" val="4187378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B7EF6-1F5B-29CB-FBF0-EB6AF9E73B24}"/>
              </a:ext>
            </a:extLst>
          </p:cNvPr>
          <p:cNvSpPr>
            <a:spLocks noGrp="1"/>
          </p:cNvSpPr>
          <p:nvPr>
            <p:ph type="title"/>
          </p:nvPr>
        </p:nvSpPr>
        <p:spPr>
          <a:xfrm>
            <a:off x="724929" y="174241"/>
            <a:ext cx="9039655" cy="776459"/>
          </a:xfrm>
        </p:spPr>
        <p:txBody>
          <a:bodyPr/>
          <a:lstStyle/>
          <a:p>
            <a:r>
              <a:rPr lang="en-US" dirty="0"/>
              <a:t>Empirical analysis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748BBE1-7B97-D7FA-5020-C276FB068E8B}"/>
                  </a:ext>
                </a:extLst>
              </p:cNvPr>
              <p:cNvSpPr>
                <a:spLocks noGrp="1"/>
              </p:cNvSpPr>
              <p:nvPr>
                <p:ph idx="1"/>
              </p:nvPr>
            </p:nvSpPr>
            <p:spPr>
              <a:xfrm>
                <a:off x="689260" y="950700"/>
                <a:ext cx="10813479" cy="5241458"/>
              </a:xfrm>
            </p:spPr>
            <p:txBody>
              <a:bodyPr>
                <a:noAutofit/>
              </a:bodyPr>
              <a:lstStyle/>
              <a:p>
                <a:pPr marL="342900" marR="0" indent="-342900" algn="just">
                  <a:lnSpc>
                    <a:spcPct val="100000"/>
                  </a:lnSpc>
                  <a:spcBef>
                    <a:spcPts val="1200"/>
                  </a:spcBef>
                  <a:spcAft>
                    <a:spcPts val="600"/>
                  </a:spcAft>
                  <a:buFont typeface="Arial" panose="020B0604020202020204" pitchFamily="34" charset="0"/>
                  <a:buChar char="•"/>
                </a:pP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We</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investigate the impact of food aid resharing on household (HH) capacity to cope with drought using an instrumental variables (IV) regression model: </a:t>
                </a:r>
              </a:p>
              <a:p>
                <a:pPr marL="0" marR="0" algn="just">
                  <a:lnSpc>
                    <a:spcPct val="100000"/>
                  </a:lnSpc>
                  <a:spcBef>
                    <a:spcPts val="1200"/>
                  </a:spcBef>
                  <a:spcAft>
                    <a:spcPts val="600"/>
                  </a:spcAft>
                </a:pP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a:t>
                </a:r>
                <a:r>
                  <a:rPr lang="en-US" sz="2200" dirty="0">
                    <a:solidFill>
                      <a:schemeClr val="tx1"/>
                    </a:solidFill>
                    <a:effectLst/>
                    <a:ea typeface="Calibri" panose="020F0502020204030204" pitchFamily="34" charset="0"/>
                    <a:cs typeface="Times New Roman" panose="02020603050405020304" pitchFamily="18" charset="0"/>
                  </a:rPr>
                  <a:t>	</a:t>
                </a:r>
                <a14:m>
                  <m:oMath xmlns:m="http://schemas.openxmlformats.org/officeDocument/2006/math">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𝑌</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𝛼</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𝛽</m:t>
                    </m:r>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𝐹𝑜𝑜𝑑𝑆h𝑎𝑟𝑒</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𝛿</m:t>
                    </m:r>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𝑿</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𝜀</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oMath>
                </a14:m>
                <a:r>
                  <a:rPr lang="en-US" sz="2200" dirty="0">
                    <a:solidFill>
                      <a:schemeClr val="tx1"/>
                    </a:solidFill>
                    <a:effectLst/>
                    <a:latin typeface="Montserrat" panose="00000500000000000000" pitchFamily="2" charset="0"/>
                    <a:ea typeface="Times New Roman" panose="02020603050405020304" pitchFamily="18" charset="0"/>
                    <a:cs typeface="Times New Roman" panose="02020603050405020304" pitchFamily="18" charset="0"/>
                  </a:rPr>
                  <a:t> 	(1)</a:t>
                </a:r>
                <a:endPar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endParaRPr>
              </a:p>
              <a:p>
                <a:pPr marL="285750" indent="-285750">
                  <a:lnSpc>
                    <a:spcPct val="100000"/>
                  </a:lnSpc>
                  <a:spcBef>
                    <a:spcPts val="1200"/>
                  </a:spcBef>
                  <a:spcAft>
                    <a:spcPts val="600"/>
                  </a:spcAft>
                  <a:buFont typeface="Arial" panose="020B0604020202020204" pitchFamily="34" charset="0"/>
                  <a:buChar char="•"/>
                </a:pPr>
                <a14:m>
                  <m:oMath xmlns:m="http://schemas.openxmlformats.org/officeDocument/2006/math">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𝑌</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oMath>
                </a14:m>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 </a:t>
                </a: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Capacity of HH </a:t>
                </a:r>
                <a14:m>
                  <m:oMath xmlns:m="http://schemas.openxmlformats.org/officeDocument/2006/math">
                    <m:r>
                      <a:rPr lang="en-US" sz="22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𝑖</m:t>
                    </m:r>
                  </m:oMath>
                </a14:m>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 in </a:t>
                </a:r>
                <a:r>
                  <a:rPr lang="en-US" sz="2200" i="1" dirty="0">
                    <a:solidFill>
                      <a:schemeClr val="tx1"/>
                    </a:solidFill>
                    <a:latin typeface="Montserrat" panose="00000500000000000000" pitchFamily="2" charset="0"/>
                    <a:ea typeface="Calibri" panose="020F0502020204030204" pitchFamily="34" charset="0"/>
                    <a:cs typeface="Times New Roman" panose="02020603050405020304" pitchFamily="18" charset="0"/>
                  </a:rPr>
                  <a:t>kebele</a:t>
                </a: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 </a:t>
                </a:r>
                <a14:m>
                  <m:oMath xmlns:m="http://schemas.openxmlformats.org/officeDocument/2006/math">
                    <m:r>
                      <a:rPr lang="en-US" sz="22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𝑘</m:t>
                    </m:r>
                    <m:r>
                      <a:rPr lang="en-US" sz="2200" i="1">
                        <a:solidFill>
                          <a:schemeClr val="tx1"/>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to </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cope with drought.</a:t>
                </a:r>
              </a:p>
              <a:p>
                <a:pPr marL="285750" indent="-285750">
                  <a:lnSpc>
                    <a:spcPct val="100000"/>
                  </a:lnSpc>
                  <a:buFont typeface="Arial" panose="020B0604020202020204" pitchFamily="34" charset="0"/>
                  <a:buChar char="•"/>
                </a:pPr>
                <a14:m>
                  <m:oMath xmlns:m="http://schemas.openxmlformats.org/officeDocument/2006/math">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𝐹𝑜𝑜𝑑𝑆h𝑎𝑟𝑒</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oMath>
                </a14:m>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 </a:t>
                </a: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T</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he treatment variable. </a:t>
                </a:r>
              </a:p>
              <a:p>
                <a:pPr marL="285750" indent="-285750">
                  <a:lnSpc>
                    <a:spcPct val="100000"/>
                  </a:lnSpc>
                  <a:buFont typeface="Arial" panose="020B0604020202020204" pitchFamily="34" charset="0"/>
                  <a:buChar char="•"/>
                </a:pP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Eq (1) estimated separately for two treatment dummy variables: </a:t>
                </a:r>
              </a:p>
              <a:p>
                <a:pPr marL="1200150" lvl="1" indent="-514350">
                  <a:lnSpc>
                    <a:spcPct val="100000"/>
                  </a:lnSpc>
                  <a:buFont typeface="+mj-lt"/>
                  <a:buAutoNum type="romanLcPeriod"/>
                </a:pP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1=</a:t>
                </a:r>
                <a:r>
                  <a:rPr lang="en-GB"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HH </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received food aid and reshared; 0=otherwise.</a:t>
                </a:r>
              </a:p>
              <a:p>
                <a:pPr marL="1200150" lvl="1" indent="-514350">
                  <a:lnSpc>
                    <a:spcPct val="100000"/>
                  </a:lnSpc>
                  <a:buFont typeface="+mj-lt"/>
                  <a:buAutoNum type="romanLcPeriod"/>
                </a:pP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1=</a:t>
                </a:r>
                <a:r>
                  <a:rPr lang="en-GB"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HH </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received food aid but did not reshare; 0=otherwise. </a:t>
                </a:r>
                <a:endParaRPr lang="en-US" sz="2200" i="1"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endParaRPr>
              </a:p>
              <a:p>
                <a:pPr marL="285750" indent="-285750">
                  <a:lnSpc>
                    <a:spcPct val="100000"/>
                  </a:lnSpc>
                  <a:buFont typeface="Arial" panose="020B0604020202020204" pitchFamily="34" charset="0"/>
                  <a:buChar char="•"/>
                </a:pPr>
                <a14:m>
                  <m:oMath xmlns:m="http://schemas.openxmlformats.org/officeDocument/2006/math">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𝑿</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oMath>
                </a14:m>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a:t>
                </a: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 C</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ontrol variables &amp; </a:t>
                </a:r>
                <a14:m>
                  <m:oMath xmlns:m="http://schemas.openxmlformats.org/officeDocument/2006/math">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𝜀</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𝑖𝑘</m:t>
                        </m:r>
                      </m:sub>
                    </m:sSub>
                  </m:oMath>
                </a14:m>
                <a:r>
                  <a:rPr lang="en-US" sz="2200" dirty="0">
                    <a:solidFill>
                      <a:schemeClr val="tx1"/>
                    </a:solidFill>
                    <a:effectLst/>
                    <a:latin typeface="Montserrat" panose="00000500000000000000" pitchFamily="2" charset="0"/>
                    <a:ea typeface="Times New Roman" panose="02020603050405020304" pitchFamily="18" charset="0"/>
                    <a:cs typeface="Times New Roman" panose="02020603050405020304" pitchFamily="18" charset="0"/>
                  </a:rPr>
                  <a:t> =</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 </a:t>
                </a: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E</a:t>
                </a:r>
                <a:r>
                  <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rror term.</a:t>
                </a:r>
              </a:p>
              <a:p>
                <a:pPr marL="285750" indent="-285750">
                  <a:lnSpc>
                    <a:spcPct val="100000"/>
                  </a:lnSpc>
                  <a:buFont typeface="Arial" panose="020B0604020202020204" pitchFamily="34" charset="0"/>
                  <a:buChar char="•"/>
                </a:pPr>
                <a:r>
                  <a:rPr lang="en-US"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Instrument = </a:t>
                </a:r>
                <a:r>
                  <a:rPr lang="en-GB" sz="2200" dirty="0">
                    <a:solidFill>
                      <a:schemeClr val="tx1"/>
                    </a:solidFill>
                    <a:latin typeface="Montserrat" panose="00000500000000000000" pitchFamily="2" charset="0"/>
                    <a:ea typeface="Calibri" panose="020F0502020204030204" pitchFamily="34" charset="0"/>
                    <a:cs typeface="Times New Roman" panose="02020603050405020304" pitchFamily="18" charset="0"/>
                  </a:rPr>
                  <a:t>A</a:t>
                </a:r>
                <a:r>
                  <a:rPr lang="en-GB"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verage kebele-level food aid sharing links in the woredas, leaving out their own kebele.</a:t>
                </a:r>
                <a:endParaRPr lang="en-US" sz="2200" dirty="0">
                  <a:solidFill>
                    <a:schemeClr val="tx1"/>
                  </a:solidFill>
                  <a:effectLst/>
                  <a:latin typeface="Montserrat" panose="00000500000000000000" pitchFamily="2"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4748BBE1-7B97-D7FA-5020-C276FB068E8B}"/>
                  </a:ext>
                </a:extLst>
              </p:cNvPr>
              <p:cNvSpPr>
                <a:spLocks noGrp="1" noRot="1" noChangeAspect="1" noMove="1" noResize="1" noEditPoints="1" noAdjustHandles="1" noChangeArrowheads="1" noChangeShapeType="1" noTextEdit="1"/>
              </p:cNvSpPr>
              <p:nvPr>
                <p:ph idx="1"/>
              </p:nvPr>
            </p:nvSpPr>
            <p:spPr>
              <a:xfrm>
                <a:off x="689260" y="950700"/>
                <a:ext cx="10813479" cy="5241458"/>
              </a:xfrm>
              <a:blipFill>
                <a:blip r:embed="rId2"/>
                <a:stretch>
                  <a:fillRect l="-620" t="-698" r="-733" b="-3140"/>
                </a:stretch>
              </a:blipFill>
            </p:spPr>
            <p:txBody>
              <a:bodyPr/>
              <a:lstStyle/>
              <a:p>
                <a:r>
                  <a:rPr lang="en-US">
                    <a:noFill/>
                  </a:rPr>
                  <a:t> </a:t>
                </a:r>
              </a:p>
            </p:txBody>
          </p:sp>
        </mc:Fallback>
      </mc:AlternateContent>
    </p:spTree>
    <p:extLst>
      <p:ext uri="{BB962C8B-B14F-4D97-AF65-F5344CB8AC3E}">
        <p14:creationId xmlns:p14="http://schemas.microsoft.com/office/powerpoint/2010/main" val="3806500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4D15C-CE98-BE8C-1F21-618315601B58}"/>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30469029-D903-ED87-C831-016BD35E61CE}"/>
              </a:ext>
            </a:extLst>
          </p:cNvPr>
          <p:cNvSpPr>
            <a:spLocks noGrp="1"/>
          </p:cNvSpPr>
          <p:nvPr>
            <p:ph idx="1"/>
          </p:nvPr>
        </p:nvSpPr>
        <p:spPr>
          <a:xfrm>
            <a:off x="751930" y="1338606"/>
            <a:ext cx="10688139" cy="4572000"/>
          </a:xfrm>
        </p:spPr>
        <p:txBody>
          <a:bodyPr>
            <a:normAutofit/>
          </a:bodyPr>
          <a:lstStyle/>
          <a:p>
            <a:pPr marL="342900" indent="-342900">
              <a:spcBef>
                <a:spcPts val="600"/>
              </a:spcBef>
              <a:spcAft>
                <a:spcPts val="1200"/>
              </a:spcAft>
              <a:buFont typeface="Arial" panose="020B0604020202020204" pitchFamily="34" charset="0"/>
              <a:buChar char="•"/>
            </a:pPr>
            <a:r>
              <a:rPr lang="en-US" dirty="0">
                <a:solidFill>
                  <a:schemeClr val="tx1"/>
                </a:solidFill>
              </a:rPr>
              <a:t>A household (HH) survey conducted in Ethiopia in 2018.</a:t>
            </a:r>
          </a:p>
          <a:p>
            <a:pPr marL="1028700" lvl="1" indent="-342900">
              <a:spcBef>
                <a:spcPts val="600"/>
              </a:spcBef>
              <a:spcAft>
                <a:spcPts val="1200"/>
              </a:spcAft>
            </a:pPr>
            <a:r>
              <a:rPr lang="en-US" dirty="0">
                <a:solidFill>
                  <a:schemeClr val="tx1"/>
                </a:solidFill>
              </a:rPr>
              <a:t>Covered three regions: Somali, Oromia, Afar.</a:t>
            </a:r>
          </a:p>
          <a:p>
            <a:pPr marL="1028700" lvl="1" indent="-342900">
              <a:spcBef>
                <a:spcPts val="600"/>
              </a:spcBef>
              <a:spcAft>
                <a:spcPts val="1200"/>
              </a:spcAft>
            </a:pPr>
            <a:r>
              <a:rPr lang="en-US" dirty="0">
                <a:solidFill>
                  <a:schemeClr val="tx1"/>
                </a:solidFill>
              </a:rPr>
              <a:t>Targeted kebeles that had received food aid during 2016-2017.</a:t>
            </a:r>
          </a:p>
          <a:p>
            <a:pPr marL="1028700" lvl="1" indent="-342900">
              <a:spcBef>
                <a:spcPts val="600"/>
              </a:spcBef>
              <a:spcAft>
                <a:spcPts val="1200"/>
              </a:spcAft>
            </a:pPr>
            <a:r>
              <a:rPr lang="en-US" dirty="0">
                <a:solidFill>
                  <a:schemeClr val="tx1"/>
                </a:solidFill>
              </a:rPr>
              <a:t>A sample of 1,983 HH surveyed.</a:t>
            </a:r>
          </a:p>
          <a:p>
            <a:pPr marL="1028700" lvl="1" indent="-342900">
              <a:spcBef>
                <a:spcPts val="600"/>
              </a:spcBef>
              <a:spcAft>
                <a:spcPts val="1200"/>
              </a:spcAft>
            </a:pPr>
            <a:r>
              <a:rPr lang="en-US" dirty="0">
                <a:solidFill>
                  <a:schemeClr val="tx1"/>
                </a:solidFill>
              </a:rPr>
              <a:t>Survey interviewed every HH in the selected Kebele.</a:t>
            </a:r>
          </a:p>
          <a:p>
            <a:pPr marL="1028700" lvl="1" indent="-342900">
              <a:spcBef>
                <a:spcPts val="600"/>
              </a:spcBef>
              <a:spcAft>
                <a:spcPts val="1200"/>
              </a:spcAft>
            </a:pPr>
            <a:r>
              <a:rPr lang="en-US" dirty="0">
                <a:solidFill>
                  <a:schemeClr val="tx1"/>
                </a:solidFill>
              </a:rPr>
              <a:t>A few areas in Afar and Somali regions not accessible due to flooding.</a:t>
            </a:r>
          </a:p>
          <a:p>
            <a:pPr marL="1028700" lvl="1" indent="-342900">
              <a:spcBef>
                <a:spcPts val="600"/>
              </a:spcBef>
              <a:spcAft>
                <a:spcPts val="1200"/>
              </a:spcAft>
            </a:pPr>
            <a:r>
              <a:rPr lang="en-US" dirty="0">
                <a:solidFill>
                  <a:schemeClr val="tx1"/>
                </a:solidFill>
              </a:rPr>
              <a:t>Survey included a detailed social networks module.</a:t>
            </a:r>
          </a:p>
          <a:p>
            <a:pPr marL="342900" indent="-342900">
              <a:spcBef>
                <a:spcPts val="600"/>
              </a:spcBef>
              <a:spcAft>
                <a:spcPts val="1200"/>
              </a:spcAft>
              <a:buFont typeface="Arial" panose="020B0604020202020204" pitchFamily="34" charset="0"/>
              <a:buChar char="•"/>
            </a:pPr>
            <a:r>
              <a:rPr lang="en-US" dirty="0">
                <a:solidFill>
                  <a:schemeClr val="tx1"/>
                </a:solidFill>
              </a:rPr>
              <a:t>Survey complemented by key informant interviews (KIIs).</a:t>
            </a:r>
          </a:p>
        </p:txBody>
      </p:sp>
    </p:spTree>
    <p:extLst>
      <p:ext uri="{BB962C8B-B14F-4D97-AF65-F5344CB8AC3E}">
        <p14:creationId xmlns:p14="http://schemas.microsoft.com/office/powerpoint/2010/main" val="215632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1391-1761-B146-9BA1-96C5A361DF58}"/>
              </a:ext>
            </a:extLst>
          </p:cNvPr>
          <p:cNvSpPr>
            <a:spLocks noGrp="1"/>
          </p:cNvSpPr>
          <p:nvPr>
            <p:ph type="title"/>
          </p:nvPr>
        </p:nvSpPr>
        <p:spPr/>
        <p:txBody>
          <a:bodyPr/>
          <a:lstStyle/>
          <a:p>
            <a:r>
              <a:rPr lang="en-US" dirty="0"/>
              <a:t>Pastoral food systems</a:t>
            </a:r>
          </a:p>
        </p:txBody>
      </p:sp>
      <p:pic>
        <p:nvPicPr>
          <p:cNvPr id="5" name="Content Placeholder 4">
            <a:extLst>
              <a:ext uri="{FF2B5EF4-FFF2-40B4-BE49-F238E27FC236}">
                <a16:creationId xmlns:a16="http://schemas.microsoft.com/office/drawing/2014/main" id="{DB25193B-BC4C-7E44-A8B6-84E250456FE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7932" y="1110956"/>
            <a:ext cx="6448857" cy="3444151"/>
          </a:xfrm>
        </p:spPr>
      </p:pic>
      <p:pic>
        <p:nvPicPr>
          <p:cNvPr id="7" name="Picture 6">
            <a:extLst>
              <a:ext uri="{FF2B5EF4-FFF2-40B4-BE49-F238E27FC236}">
                <a16:creationId xmlns:a16="http://schemas.microsoft.com/office/drawing/2014/main" id="{7B7EEA7E-B56B-3C42-A0A3-76E1C49714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6404" y="1377851"/>
            <a:ext cx="4456455" cy="2561103"/>
          </a:xfrm>
          <a:prstGeom prst="rect">
            <a:avLst/>
          </a:prstGeom>
        </p:spPr>
      </p:pic>
      <p:pic>
        <p:nvPicPr>
          <p:cNvPr id="9" name="Picture 8">
            <a:extLst>
              <a:ext uri="{FF2B5EF4-FFF2-40B4-BE49-F238E27FC236}">
                <a16:creationId xmlns:a16="http://schemas.microsoft.com/office/drawing/2014/main" id="{DF017611-B98F-C641-A615-3F12102727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4897" y="4555107"/>
            <a:ext cx="2411699" cy="2064319"/>
          </a:xfrm>
          <a:prstGeom prst="rect">
            <a:avLst/>
          </a:prstGeom>
        </p:spPr>
      </p:pic>
      <p:pic>
        <p:nvPicPr>
          <p:cNvPr id="11" name="Picture 10">
            <a:extLst>
              <a:ext uri="{FF2B5EF4-FFF2-40B4-BE49-F238E27FC236}">
                <a16:creationId xmlns:a16="http://schemas.microsoft.com/office/drawing/2014/main" id="{6A8C154C-3C4C-CE46-B6BE-7A21A9960B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1702" y="4774146"/>
            <a:ext cx="3434373" cy="1794737"/>
          </a:xfrm>
          <a:prstGeom prst="rect">
            <a:avLst/>
          </a:prstGeom>
        </p:spPr>
      </p:pic>
      <p:pic>
        <p:nvPicPr>
          <p:cNvPr id="13" name="Picture 12">
            <a:extLst>
              <a:ext uri="{FF2B5EF4-FFF2-40B4-BE49-F238E27FC236}">
                <a16:creationId xmlns:a16="http://schemas.microsoft.com/office/drawing/2014/main" id="{5DE76F06-F89E-2440-82DA-8ED9920BBE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89188" y="4094389"/>
            <a:ext cx="3716854" cy="2474494"/>
          </a:xfrm>
          <a:prstGeom prst="rect">
            <a:avLst/>
          </a:prstGeom>
        </p:spPr>
      </p:pic>
    </p:spTree>
    <p:extLst>
      <p:ext uri="{BB962C8B-B14F-4D97-AF65-F5344CB8AC3E}">
        <p14:creationId xmlns:p14="http://schemas.microsoft.com/office/powerpoint/2010/main" val="3496888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57C60-8909-5349-B2A0-608EA4FA183E}"/>
              </a:ext>
            </a:extLst>
          </p:cNvPr>
          <p:cNvSpPr>
            <a:spLocks noGrp="1"/>
          </p:cNvSpPr>
          <p:nvPr>
            <p:ph type="title"/>
          </p:nvPr>
        </p:nvSpPr>
        <p:spPr/>
        <p:txBody>
          <a:bodyPr/>
          <a:lstStyle/>
          <a:p>
            <a:r>
              <a:rPr lang="en-US" dirty="0"/>
              <a:t>Collectivity</a:t>
            </a:r>
          </a:p>
        </p:txBody>
      </p:sp>
      <p:sp>
        <p:nvSpPr>
          <p:cNvPr id="3" name="Content Placeholder 2">
            <a:extLst>
              <a:ext uri="{FF2B5EF4-FFF2-40B4-BE49-F238E27FC236}">
                <a16:creationId xmlns:a16="http://schemas.microsoft.com/office/drawing/2014/main" id="{3441695D-114C-2447-8039-F24A37E38A83}"/>
              </a:ext>
            </a:extLst>
          </p:cNvPr>
          <p:cNvSpPr>
            <a:spLocks noGrp="1"/>
          </p:cNvSpPr>
          <p:nvPr>
            <p:ph idx="1"/>
          </p:nvPr>
        </p:nvSpPr>
        <p:spPr/>
        <p:txBody>
          <a:bodyPr/>
          <a:lstStyle/>
          <a:p>
            <a:r>
              <a:rPr lang="en-US" dirty="0">
                <a:solidFill>
                  <a:schemeClr val="tx1"/>
                </a:solidFill>
              </a:rPr>
              <a:t>Collectivity refers to the state of being collective, which means being in a group. A group can also be referred to as a collective. A collective, such as a community, society, family, or other body, is formed through its members' shared purpose, culture, social networks, or social institutions.</a:t>
            </a:r>
          </a:p>
          <a:p>
            <a:endParaRPr lang="en-US" dirty="0">
              <a:solidFill>
                <a:schemeClr val="tx1"/>
              </a:solidFill>
            </a:endParaRPr>
          </a:p>
          <a:p>
            <a:r>
              <a:rPr lang="en-GB" dirty="0">
                <a:solidFill>
                  <a:schemeClr val="tx1"/>
                </a:solidFill>
              </a:rPr>
              <a:t>Collective action, in the broader sense of the coordination of often actors in a space around a common objective, "asserting an issue affecting the production or use of a portion of space, itself understood as a material framework" (</a:t>
            </a:r>
            <a:r>
              <a:rPr lang="en-GB" dirty="0" err="1">
                <a:solidFill>
                  <a:schemeClr val="tx1"/>
                </a:solidFill>
              </a:rPr>
              <a:t>Pailloux</a:t>
            </a:r>
            <a:r>
              <a:rPr lang="en-GB" dirty="0">
                <a:solidFill>
                  <a:schemeClr val="tx1"/>
                </a:solidFill>
              </a:rPr>
              <a:t>, </a:t>
            </a:r>
            <a:r>
              <a:rPr lang="en-GB" dirty="0" err="1">
                <a:solidFill>
                  <a:schemeClr val="tx1"/>
                </a:solidFill>
              </a:rPr>
              <a:t>Rippoll</a:t>
            </a:r>
            <a:r>
              <a:rPr lang="en-GB" dirty="0">
                <a:solidFill>
                  <a:schemeClr val="tx1"/>
                </a:solidFill>
              </a:rPr>
              <a:t>, 2020).</a:t>
            </a:r>
          </a:p>
          <a:p>
            <a:endParaRPr lang="en-GB" dirty="0">
              <a:solidFill>
                <a:schemeClr val="tx1"/>
              </a:solidFill>
            </a:endParaRPr>
          </a:p>
          <a:p>
            <a:r>
              <a:rPr lang="en-GB" dirty="0">
                <a:solidFill>
                  <a:schemeClr val="tx1"/>
                </a:solidFill>
              </a:rPr>
              <a:t>Pastoral food systems are characterised by </a:t>
            </a:r>
            <a:r>
              <a:rPr lang="en-GB" dirty="0" err="1">
                <a:solidFill>
                  <a:schemeClr val="tx1"/>
                </a:solidFill>
              </a:rPr>
              <a:t>collectivity</a:t>
            </a:r>
            <a:r>
              <a:rPr lang="en-GB" dirty="0">
                <a:solidFill>
                  <a:schemeClr val="tx1"/>
                </a:solidFill>
              </a:rPr>
              <a:t> and are a collective action to produce food, generate wealth and maintain diversity including biodiversity. </a:t>
            </a:r>
            <a:endParaRPr lang="en-US" dirty="0">
              <a:solidFill>
                <a:schemeClr val="tx1"/>
              </a:solidFill>
            </a:endParaRPr>
          </a:p>
        </p:txBody>
      </p:sp>
    </p:spTree>
    <p:extLst>
      <p:ext uri="{BB962C8B-B14F-4D97-AF65-F5344CB8AC3E}">
        <p14:creationId xmlns:p14="http://schemas.microsoft.com/office/powerpoint/2010/main" val="2312406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47122-13D0-0446-A2C6-B52AF3CB1E5C}"/>
              </a:ext>
            </a:extLst>
          </p:cNvPr>
          <p:cNvSpPr>
            <a:spLocks noGrp="1"/>
          </p:cNvSpPr>
          <p:nvPr>
            <p:ph type="title"/>
          </p:nvPr>
        </p:nvSpPr>
        <p:spPr/>
        <p:txBody>
          <a:bodyPr>
            <a:normAutofit fontScale="90000"/>
          </a:bodyPr>
          <a:lstStyle/>
          <a:p>
            <a:r>
              <a:rPr lang="en-US" dirty="0"/>
              <a:t>The importance of collectivity in pastoral food systems </a:t>
            </a:r>
          </a:p>
        </p:txBody>
      </p:sp>
      <p:sp>
        <p:nvSpPr>
          <p:cNvPr id="3" name="Content Placeholder 2">
            <a:extLst>
              <a:ext uri="{FF2B5EF4-FFF2-40B4-BE49-F238E27FC236}">
                <a16:creationId xmlns:a16="http://schemas.microsoft.com/office/drawing/2014/main" id="{D55903F7-BD8E-A140-B5DE-83D703F506A5}"/>
              </a:ext>
            </a:extLst>
          </p:cNvPr>
          <p:cNvSpPr>
            <a:spLocks noGrp="1"/>
          </p:cNvSpPr>
          <p:nvPr>
            <p:ph idx="1"/>
          </p:nvPr>
        </p:nvSpPr>
        <p:spPr/>
        <p:txBody>
          <a:bodyPr>
            <a:normAutofit fontScale="92500"/>
          </a:bodyPr>
          <a:lstStyle/>
          <a:p>
            <a:pPr marL="342900" indent="-342900">
              <a:buFontTx/>
              <a:buChar char="-"/>
            </a:pPr>
            <a:r>
              <a:rPr lang="en-US" dirty="0">
                <a:solidFill>
                  <a:schemeClr val="tx1"/>
                </a:solidFill>
              </a:rPr>
              <a:t>Using, managing and governing variable resources across a large territory. </a:t>
            </a:r>
          </a:p>
          <a:p>
            <a:pPr marL="342900" indent="-342900">
              <a:buFontTx/>
              <a:buChar char="-"/>
            </a:pPr>
            <a:r>
              <a:rPr lang="en-US" dirty="0">
                <a:solidFill>
                  <a:schemeClr val="tx1"/>
                </a:solidFill>
              </a:rPr>
              <a:t>As a risk management (spreading) strategy, maintaining flexibility and options.  The risk of loss of resource access, livestock disease, conflict, and response to critical events spread across many group members - not just sitting with one individual. </a:t>
            </a:r>
          </a:p>
          <a:p>
            <a:pPr marL="342900" indent="-342900">
              <a:buFontTx/>
              <a:buChar char="-"/>
            </a:pPr>
            <a:r>
              <a:rPr lang="en-US" dirty="0">
                <a:solidFill>
                  <a:schemeClr val="tx1"/>
                </a:solidFill>
              </a:rPr>
              <a:t>To support vulnerable members through redistribution of wealth</a:t>
            </a:r>
          </a:p>
          <a:p>
            <a:pPr marL="342900" indent="-342900">
              <a:buFontTx/>
              <a:buChar char="-"/>
            </a:pPr>
            <a:r>
              <a:rPr lang="en-US" dirty="0">
                <a:solidFill>
                  <a:schemeClr val="tx1"/>
                </a:solidFill>
              </a:rPr>
              <a:t>To hold power – group power is stronger than the sum of the individual parts</a:t>
            </a:r>
          </a:p>
          <a:p>
            <a:pPr marL="342900" indent="-342900">
              <a:buFontTx/>
              <a:buChar char="-"/>
            </a:pPr>
            <a:r>
              <a:rPr lang="en-US" dirty="0">
                <a:solidFill>
                  <a:schemeClr val="tx1"/>
                </a:solidFill>
              </a:rPr>
              <a:t>To consolidate and protect wealth  – livestock and land/resources cannot be owned so working as a collective prevents tragedy of the commons</a:t>
            </a:r>
          </a:p>
          <a:p>
            <a:pPr marL="342900" indent="-342900">
              <a:buFontTx/>
              <a:buChar char="-"/>
            </a:pPr>
            <a:r>
              <a:rPr lang="en-US" dirty="0">
                <a:solidFill>
                  <a:schemeClr val="tx1"/>
                </a:solidFill>
              </a:rPr>
              <a:t>To establish and maintain identity, sense of belonging, protection of territory and name</a:t>
            </a:r>
          </a:p>
          <a:p>
            <a:pPr marL="342900" indent="-342900">
              <a:buFontTx/>
              <a:buChar char="-"/>
            </a:pPr>
            <a:r>
              <a:rPr lang="en-US" dirty="0">
                <a:solidFill>
                  <a:schemeClr val="tx1"/>
                </a:solidFill>
              </a:rPr>
              <a:t>To maintain peace – a more collective society is likely to have less conflict within</a:t>
            </a:r>
          </a:p>
          <a:p>
            <a:pPr marL="342900" indent="-342900">
              <a:buFontTx/>
              <a:buChar char="-"/>
            </a:pPr>
            <a:r>
              <a:rPr lang="en-US" dirty="0">
                <a:solidFill>
                  <a:schemeClr val="tx1"/>
                </a:solidFill>
              </a:rPr>
              <a:t>As a safety-net in time of crises – sharing of </a:t>
            </a:r>
            <a:r>
              <a:rPr lang="en-US" dirty="0" err="1">
                <a:solidFill>
                  <a:schemeClr val="tx1"/>
                </a:solidFill>
              </a:rPr>
              <a:t>labour</a:t>
            </a:r>
            <a:r>
              <a:rPr lang="en-US" dirty="0">
                <a:solidFill>
                  <a:schemeClr val="tx1"/>
                </a:solidFill>
              </a:rPr>
              <a:t>, household items, money, livestock and food aid.</a:t>
            </a:r>
          </a:p>
          <a:p>
            <a:pPr marL="342900" indent="-342900">
              <a:buFontTx/>
              <a:buChar char="-"/>
            </a:pPr>
            <a:endParaRPr lang="en-US" dirty="0"/>
          </a:p>
          <a:p>
            <a:pPr marL="342900" indent="-342900">
              <a:buFontTx/>
              <a:buChar char="-"/>
            </a:pPr>
            <a:endParaRPr lang="en-US" dirty="0"/>
          </a:p>
          <a:p>
            <a:endParaRPr lang="en-US" dirty="0"/>
          </a:p>
        </p:txBody>
      </p:sp>
    </p:spTree>
    <p:extLst>
      <p:ext uri="{BB962C8B-B14F-4D97-AF65-F5344CB8AC3E}">
        <p14:creationId xmlns:p14="http://schemas.microsoft.com/office/powerpoint/2010/main" val="2592660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3E967-CEF8-C949-8B15-B387F3AB1AE4}"/>
              </a:ext>
            </a:extLst>
          </p:cNvPr>
          <p:cNvSpPr>
            <a:spLocks noGrp="1"/>
          </p:cNvSpPr>
          <p:nvPr>
            <p:ph type="title"/>
          </p:nvPr>
        </p:nvSpPr>
        <p:spPr/>
        <p:txBody>
          <a:bodyPr/>
          <a:lstStyle/>
          <a:p>
            <a:r>
              <a:rPr lang="en-US" dirty="0"/>
              <a:t>Multiple pressures on collectivity</a:t>
            </a:r>
          </a:p>
        </p:txBody>
      </p:sp>
      <p:sp>
        <p:nvSpPr>
          <p:cNvPr id="3" name="Content Placeholder 2">
            <a:extLst>
              <a:ext uri="{FF2B5EF4-FFF2-40B4-BE49-F238E27FC236}">
                <a16:creationId xmlns:a16="http://schemas.microsoft.com/office/drawing/2014/main" id="{23DEA852-AA29-B649-9461-9CF21022AE0C}"/>
              </a:ext>
            </a:extLst>
          </p:cNvPr>
          <p:cNvSpPr>
            <a:spLocks noGrp="1"/>
          </p:cNvSpPr>
          <p:nvPr>
            <p:ph idx="1"/>
          </p:nvPr>
        </p:nvSpPr>
        <p:spPr/>
        <p:txBody>
          <a:bodyPr>
            <a:normAutofit lnSpcReduction="10000"/>
          </a:bodyPr>
          <a:lstStyle/>
          <a:p>
            <a:pPr marL="342900" indent="-342900">
              <a:buFontTx/>
              <a:buChar char="-"/>
            </a:pPr>
            <a:r>
              <a:rPr lang="en-US" dirty="0">
                <a:solidFill>
                  <a:schemeClr val="tx1"/>
                </a:solidFill>
              </a:rPr>
              <a:t>Individualism, emphasis on monetary wealth and gain, reduced value of family, increased competition for resources, survival of the fittest have all taken a toll on collectivity. </a:t>
            </a:r>
          </a:p>
          <a:p>
            <a:pPr marL="342900" indent="-342900">
              <a:buFontTx/>
              <a:buChar char="-"/>
            </a:pPr>
            <a:r>
              <a:rPr lang="en-US" dirty="0">
                <a:solidFill>
                  <a:schemeClr val="tx1"/>
                </a:solidFill>
              </a:rPr>
              <a:t>Colonial powers and subsequent governments have tried to settle pastoralists breaking down collective management of land, policies of devolution and liberalization set up parallel administrative structures</a:t>
            </a:r>
          </a:p>
          <a:p>
            <a:pPr marL="342900" indent="-342900">
              <a:buFontTx/>
              <a:buChar char="-"/>
            </a:pPr>
            <a:r>
              <a:rPr lang="en-US" dirty="0">
                <a:solidFill>
                  <a:schemeClr val="tx1"/>
                </a:solidFill>
              </a:rPr>
              <a:t>Development projects by agencies, NGOs and government have promoted individualism (advertently or not)</a:t>
            </a:r>
          </a:p>
          <a:p>
            <a:pPr marL="342900" indent="-342900">
              <a:buFontTx/>
              <a:buChar char="-"/>
            </a:pPr>
            <a:r>
              <a:rPr lang="en-US" dirty="0">
                <a:solidFill>
                  <a:schemeClr val="tx1"/>
                </a:solidFill>
              </a:rPr>
              <a:t>Challenges to traditional governance structures from youth, women and external actors.</a:t>
            </a:r>
          </a:p>
          <a:p>
            <a:pPr marL="342900" indent="-342900">
              <a:buFontTx/>
              <a:buChar char="-"/>
            </a:pPr>
            <a:r>
              <a:rPr lang="en-US" dirty="0">
                <a:solidFill>
                  <a:schemeClr val="tx1"/>
                </a:solidFill>
              </a:rPr>
              <a:t>Pastoral systems are more exposed, facing multiple challenges, repeated crises including drought, loss of resources and land – have all put pressure on the system</a:t>
            </a:r>
          </a:p>
        </p:txBody>
      </p:sp>
    </p:spTree>
    <p:extLst>
      <p:ext uri="{BB962C8B-B14F-4D97-AF65-F5344CB8AC3E}">
        <p14:creationId xmlns:p14="http://schemas.microsoft.com/office/powerpoint/2010/main" val="1913141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CAAA8-3098-4B40-84DA-801935EBF143}"/>
              </a:ext>
            </a:extLst>
          </p:cNvPr>
          <p:cNvSpPr>
            <a:spLocks noGrp="1"/>
          </p:cNvSpPr>
          <p:nvPr>
            <p:ph type="title"/>
          </p:nvPr>
        </p:nvSpPr>
        <p:spPr/>
        <p:txBody>
          <a:bodyPr>
            <a:normAutofit/>
          </a:bodyPr>
          <a:lstStyle/>
          <a:p>
            <a:r>
              <a:rPr lang="en-US" dirty="0"/>
              <a:t>Is the collective still relevant? Yes!</a:t>
            </a:r>
          </a:p>
        </p:txBody>
      </p:sp>
      <p:pic>
        <p:nvPicPr>
          <p:cNvPr id="7" name="Content Placeholder 6">
            <a:extLst>
              <a:ext uri="{FF2B5EF4-FFF2-40B4-BE49-F238E27FC236}">
                <a16:creationId xmlns:a16="http://schemas.microsoft.com/office/drawing/2014/main" id="{22179E10-E45E-514C-84B0-4751B458C2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382787" y="1480288"/>
            <a:ext cx="11434075" cy="520679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656ACF5-5988-134D-AC6A-C0A6F4F98217}"/>
              </a:ext>
            </a:extLst>
          </p:cNvPr>
          <p:cNvSpPr txBox="1"/>
          <p:nvPr/>
        </p:nvSpPr>
        <p:spPr>
          <a:xfrm>
            <a:off x="1219200" y="1110956"/>
            <a:ext cx="10245969" cy="369332"/>
          </a:xfrm>
          <a:prstGeom prst="rect">
            <a:avLst/>
          </a:prstGeom>
          <a:noFill/>
        </p:spPr>
        <p:txBody>
          <a:bodyPr wrap="square" rtlCol="0">
            <a:spAutoFit/>
          </a:bodyPr>
          <a:lstStyle/>
          <a:p>
            <a:r>
              <a:rPr lang="en-US" b="1" dirty="0"/>
              <a:t>Figure 1: Giving of food aid in </a:t>
            </a:r>
            <a:r>
              <a:rPr lang="en-US" b="1" dirty="0" err="1"/>
              <a:t>Asli</a:t>
            </a:r>
            <a:r>
              <a:rPr lang="en-US" b="1" dirty="0"/>
              <a:t> </a:t>
            </a:r>
            <a:r>
              <a:rPr lang="en-US" b="1" dirty="0" err="1"/>
              <a:t>kebele</a:t>
            </a:r>
            <a:r>
              <a:rPr lang="en-US" b="1" dirty="0"/>
              <a:t>, Somali region (986 HHs interviewed) (</a:t>
            </a:r>
            <a:r>
              <a:rPr lang="en-US" b="1" dirty="0" err="1"/>
              <a:t>Flintan</a:t>
            </a:r>
            <a:r>
              <a:rPr lang="en-US" b="1" dirty="0"/>
              <a:t> et al 2019)</a:t>
            </a:r>
            <a:endParaRPr lang="en-US" dirty="0"/>
          </a:p>
        </p:txBody>
      </p:sp>
    </p:spTree>
    <p:extLst>
      <p:ext uri="{BB962C8B-B14F-4D97-AF65-F5344CB8AC3E}">
        <p14:creationId xmlns:p14="http://schemas.microsoft.com/office/powerpoint/2010/main" val="942828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0C0C2-FAED-B44D-A3A1-BC4B90A113F4}"/>
              </a:ext>
            </a:extLst>
          </p:cNvPr>
          <p:cNvSpPr>
            <a:spLocks noGrp="1"/>
          </p:cNvSpPr>
          <p:nvPr>
            <p:ph type="title"/>
          </p:nvPr>
        </p:nvSpPr>
        <p:spPr>
          <a:xfrm>
            <a:off x="654998" y="334497"/>
            <a:ext cx="10766345" cy="551380"/>
          </a:xfrm>
        </p:spPr>
        <p:txBody>
          <a:bodyPr>
            <a:normAutofit/>
          </a:bodyPr>
          <a:lstStyle/>
          <a:p>
            <a:r>
              <a:rPr lang="en-US" dirty="0"/>
              <a:t>And is directly linked to resilience of pastoral systems</a:t>
            </a:r>
          </a:p>
        </p:txBody>
      </p:sp>
      <p:graphicFrame>
        <p:nvGraphicFramePr>
          <p:cNvPr id="4" name="Table 3">
            <a:extLst>
              <a:ext uri="{FF2B5EF4-FFF2-40B4-BE49-F238E27FC236}">
                <a16:creationId xmlns:a16="http://schemas.microsoft.com/office/drawing/2014/main" id="{B6A7EEED-D0E9-856B-A258-13A2F265A176}"/>
              </a:ext>
            </a:extLst>
          </p:cNvPr>
          <p:cNvGraphicFramePr>
            <a:graphicFrameLocks noGrp="1"/>
          </p:cNvGraphicFramePr>
          <p:nvPr>
            <p:extLst/>
          </p:nvPr>
        </p:nvGraphicFramePr>
        <p:xfrm>
          <a:off x="794858" y="1674763"/>
          <a:ext cx="10875526" cy="4075433"/>
        </p:xfrm>
        <a:graphic>
          <a:graphicData uri="http://schemas.openxmlformats.org/drawingml/2006/table">
            <a:tbl>
              <a:tblPr firstRow="1" firstCol="1" bandRow="1">
                <a:tableStyleId>{5C22544A-7EE6-4342-B048-85BDC9FD1C3A}</a:tableStyleId>
              </a:tblPr>
              <a:tblGrid>
                <a:gridCol w="4525329">
                  <a:extLst>
                    <a:ext uri="{9D8B030D-6E8A-4147-A177-3AD203B41FA5}">
                      <a16:colId xmlns:a16="http://schemas.microsoft.com/office/drawing/2014/main" val="151132451"/>
                    </a:ext>
                  </a:extLst>
                </a:gridCol>
                <a:gridCol w="3094662">
                  <a:extLst>
                    <a:ext uri="{9D8B030D-6E8A-4147-A177-3AD203B41FA5}">
                      <a16:colId xmlns:a16="http://schemas.microsoft.com/office/drawing/2014/main" val="1299314791"/>
                    </a:ext>
                  </a:extLst>
                </a:gridCol>
                <a:gridCol w="3255535">
                  <a:extLst>
                    <a:ext uri="{9D8B030D-6E8A-4147-A177-3AD203B41FA5}">
                      <a16:colId xmlns:a16="http://schemas.microsoft.com/office/drawing/2014/main" val="3454552397"/>
                    </a:ext>
                  </a:extLst>
                </a:gridCol>
              </a:tblGrid>
              <a:tr h="618751">
                <a:tc>
                  <a:txBody>
                    <a:bodyPr/>
                    <a:lstStyle/>
                    <a:p>
                      <a:pPr marL="0" marR="0">
                        <a:lnSpc>
                          <a:spcPct val="100000"/>
                        </a:lnSpc>
                        <a:spcBef>
                          <a:spcPts val="0"/>
                        </a:spcBef>
                        <a:spcAft>
                          <a:spcPts val="0"/>
                        </a:spcAft>
                        <a:tabLst>
                          <a:tab pos="3642995" algn="l"/>
                        </a:tabLst>
                      </a:pPr>
                      <a:r>
                        <a:rPr lang="en-US" sz="2200" dirty="0">
                          <a:effectLst/>
                          <a:latin typeface="Montserrat" panose="00000500000000000000" pitchFamily="2" charset="0"/>
                        </a:rPr>
                        <a:t> </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gridSpan="2">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Dependent variable: ability to cope with drought</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tc hMerge="1">
                  <a:txBody>
                    <a:bodyPr/>
                    <a:lstStyle/>
                    <a:p>
                      <a:endParaRPr lang="en-US"/>
                    </a:p>
                  </a:txBody>
                  <a:tcPr/>
                </a:tc>
                <a:extLst>
                  <a:ext uri="{0D108BD9-81ED-4DB2-BD59-A6C34878D82A}">
                    <a16:rowId xmlns:a16="http://schemas.microsoft.com/office/drawing/2014/main" val="1991597356"/>
                  </a:ext>
                </a:extLst>
              </a:tr>
              <a:tr h="928127">
                <a:tc>
                  <a:txBody>
                    <a:bodyPr/>
                    <a:lstStyle/>
                    <a:p>
                      <a:pPr marL="0" marR="0">
                        <a:lnSpc>
                          <a:spcPct val="100000"/>
                        </a:lnSpc>
                        <a:spcBef>
                          <a:spcPts val="0"/>
                        </a:spcBef>
                        <a:spcAft>
                          <a:spcPts val="0"/>
                        </a:spcAft>
                        <a:tabLst>
                          <a:tab pos="3642995" algn="l"/>
                        </a:tabLst>
                      </a:pPr>
                      <a:r>
                        <a:rPr lang="en-US" sz="2200">
                          <a:effectLst/>
                          <a:latin typeface="Montserrat" panose="00000500000000000000" pitchFamily="2" charset="0"/>
                        </a:rPr>
                        <a:t> </a:t>
                      </a:r>
                      <a:endParaRPr lang="en-US" sz="220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Received aid and gave food to another household</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Received aid and did not give food to another household</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extLst>
                  <a:ext uri="{0D108BD9-81ED-4DB2-BD59-A6C34878D82A}">
                    <a16:rowId xmlns:a16="http://schemas.microsoft.com/office/drawing/2014/main" val="1706957151"/>
                  </a:ext>
                </a:extLst>
              </a:tr>
              <a:tr h="618751">
                <a:tc>
                  <a:txBody>
                    <a:bodyPr/>
                    <a:lstStyle/>
                    <a:p>
                      <a:pPr marL="0" marR="0">
                        <a:lnSpc>
                          <a:spcPct val="100000"/>
                        </a:lnSpc>
                        <a:spcBef>
                          <a:spcPts val="0"/>
                        </a:spcBef>
                        <a:spcAft>
                          <a:spcPts val="0"/>
                        </a:spcAft>
                        <a:tabLst>
                          <a:tab pos="3642995" algn="l"/>
                        </a:tabLst>
                      </a:pPr>
                      <a:r>
                        <a:rPr lang="en-US" sz="2200" dirty="0">
                          <a:effectLst/>
                          <a:latin typeface="Montserrat" panose="00000500000000000000" pitchFamily="2" charset="0"/>
                        </a:rPr>
                        <a:t>Household received food aid</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b="1" dirty="0">
                          <a:effectLst/>
                          <a:latin typeface="Montserrat" panose="00000500000000000000" pitchFamily="2" charset="0"/>
                        </a:rPr>
                        <a:t>0.592</a:t>
                      </a:r>
                      <a:r>
                        <a:rPr lang="en-US" sz="2200" baseline="30000" dirty="0">
                          <a:effectLst/>
                          <a:latin typeface="Montserrat" panose="00000500000000000000" pitchFamily="2" charset="0"/>
                        </a:rPr>
                        <a:t>***</a:t>
                      </a:r>
                      <a:endParaRPr lang="en-US" sz="2200" dirty="0">
                        <a:effectLst/>
                        <a:latin typeface="Montserrat" panose="00000500000000000000" pitchFamily="2" charset="0"/>
                      </a:endParaRPr>
                    </a:p>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(0.185)</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b="1" dirty="0">
                          <a:effectLst/>
                          <a:latin typeface="Montserrat" panose="00000500000000000000" pitchFamily="2" charset="0"/>
                        </a:rPr>
                        <a:t>-0.680</a:t>
                      </a:r>
                      <a:r>
                        <a:rPr lang="en-US" sz="2200" baseline="30000" dirty="0">
                          <a:effectLst/>
                          <a:latin typeface="Montserrat" panose="00000500000000000000" pitchFamily="2" charset="0"/>
                        </a:rPr>
                        <a:t>***</a:t>
                      </a:r>
                      <a:endParaRPr lang="en-US" sz="2200" dirty="0">
                        <a:effectLst/>
                        <a:latin typeface="Montserrat" panose="00000500000000000000" pitchFamily="2" charset="0"/>
                      </a:endParaRPr>
                    </a:p>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(0.221)</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extLst>
                  <a:ext uri="{0D108BD9-81ED-4DB2-BD59-A6C34878D82A}">
                    <a16:rowId xmlns:a16="http://schemas.microsoft.com/office/drawing/2014/main" val="3863220510"/>
                  </a:ext>
                </a:extLst>
              </a:tr>
              <a:tr h="387221">
                <a:tc>
                  <a:txBody>
                    <a:bodyPr/>
                    <a:lstStyle/>
                    <a:p>
                      <a:pPr marL="0" marR="0">
                        <a:lnSpc>
                          <a:spcPct val="100000"/>
                        </a:lnSpc>
                        <a:spcBef>
                          <a:spcPts val="0"/>
                        </a:spcBef>
                        <a:spcAft>
                          <a:spcPts val="0"/>
                        </a:spcAft>
                        <a:tabLst>
                          <a:tab pos="3642995" algn="l"/>
                        </a:tabLst>
                      </a:pPr>
                      <a:r>
                        <a:rPr lang="en-US" sz="2200" dirty="0">
                          <a:effectLst/>
                          <a:latin typeface="Montserrat" panose="00000500000000000000" pitchFamily="2" charset="0"/>
                        </a:rPr>
                        <a:t>Control variables</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ea typeface="Calibri" panose="020F0502020204030204" pitchFamily="34" charset="0"/>
                          <a:cs typeface="Times New Roman" panose="02020603050405020304" pitchFamily="18" charset="0"/>
                        </a:rPr>
                        <a:t>YES</a:t>
                      </a: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ea typeface="Calibri" panose="020F0502020204030204" pitchFamily="34" charset="0"/>
                          <a:cs typeface="Times New Roman" panose="02020603050405020304" pitchFamily="18" charset="0"/>
                        </a:rPr>
                        <a:t>YES</a:t>
                      </a:r>
                    </a:p>
                  </a:txBody>
                  <a:tcPr marL="47674" marR="47674" marT="0" marB="0" anchor="ctr"/>
                </a:tc>
                <a:extLst>
                  <a:ext uri="{0D108BD9-81ED-4DB2-BD59-A6C34878D82A}">
                    <a16:rowId xmlns:a16="http://schemas.microsoft.com/office/drawing/2014/main" val="2105451514"/>
                  </a:ext>
                </a:extLst>
              </a:tr>
              <a:tr h="387221">
                <a:tc>
                  <a:txBody>
                    <a:bodyPr/>
                    <a:lstStyle/>
                    <a:p>
                      <a:pPr marL="0" marR="0">
                        <a:lnSpc>
                          <a:spcPct val="100000"/>
                        </a:lnSpc>
                        <a:spcBef>
                          <a:spcPts val="0"/>
                        </a:spcBef>
                        <a:spcAft>
                          <a:spcPts val="0"/>
                        </a:spcAft>
                        <a:tabLst>
                          <a:tab pos="3642995" algn="l"/>
                        </a:tabLst>
                      </a:pPr>
                      <a:r>
                        <a:rPr lang="en-US" sz="2200" dirty="0">
                          <a:effectLst/>
                          <a:latin typeface="Montserrat" panose="00000500000000000000" pitchFamily="2" charset="0"/>
                        </a:rPr>
                        <a:t>Region fixed effects</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ea typeface="Calibri" panose="020F0502020204030204" pitchFamily="34" charset="0"/>
                          <a:cs typeface="Times New Roman" panose="02020603050405020304" pitchFamily="18" charset="0"/>
                        </a:rPr>
                        <a:t>YES</a:t>
                      </a: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ea typeface="Calibri" panose="020F0502020204030204" pitchFamily="34" charset="0"/>
                          <a:cs typeface="Times New Roman" panose="02020603050405020304" pitchFamily="18" charset="0"/>
                        </a:rPr>
                        <a:t>YES</a:t>
                      </a:r>
                    </a:p>
                  </a:txBody>
                  <a:tcPr marL="47674" marR="47674" marT="0" marB="0" anchor="ctr"/>
                </a:tc>
                <a:extLst>
                  <a:ext uri="{0D108BD9-81ED-4DB2-BD59-A6C34878D82A}">
                    <a16:rowId xmlns:a16="http://schemas.microsoft.com/office/drawing/2014/main" val="2754133877"/>
                  </a:ext>
                </a:extLst>
              </a:tr>
              <a:tr h="618751">
                <a:tc>
                  <a:txBody>
                    <a:bodyPr/>
                    <a:lstStyle/>
                    <a:p>
                      <a:pPr marL="0" marR="0">
                        <a:lnSpc>
                          <a:spcPct val="100000"/>
                        </a:lnSpc>
                        <a:spcBef>
                          <a:spcPts val="0"/>
                        </a:spcBef>
                        <a:spcAft>
                          <a:spcPts val="0"/>
                        </a:spcAft>
                        <a:tabLst>
                          <a:tab pos="3642995" algn="l"/>
                        </a:tabLst>
                      </a:pPr>
                      <a:r>
                        <a:rPr lang="en-US" sz="2200" dirty="0">
                          <a:effectLst/>
                          <a:latin typeface="Montserrat" panose="00000500000000000000" pitchFamily="2" charset="0"/>
                        </a:rPr>
                        <a:t>Constant</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a:effectLst/>
                          <a:latin typeface="Montserrat" panose="00000500000000000000" pitchFamily="2" charset="0"/>
                        </a:rPr>
                        <a:t>2.950</a:t>
                      </a:r>
                      <a:r>
                        <a:rPr lang="en-US" sz="2200" baseline="30000">
                          <a:effectLst/>
                          <a:latin typeface="Montserrat" panose="00000500000000000000" pitchFamily="2" charset="0"/>
                        </a:rPr>
                        <a:t>***</a:t>
                      </a:r>
                      <a:endParaRPr lang="en-US" sz="2200">
                        <a:effectLst/>
                        <a:latin typeface="Montserrat" panose="00000500000000000000" pitchFamily="2" charset="0"/>
                      </a:endParaRPr>
                    </a:p>
                    <a:p>
                      <a:pPr marL="0" marR="0" algn="ctr">
                        <a:lnSpc>
                          <a:spcPct val="100000"/>
                        </a:lnSpc>
                        <a:spcBef>
                          <a:spcPts val="0"/>
                        </a:spcBef>
                        <a:spcAft>
                          <a:spcPts val="0"/>
                        </a:spcAft>
                        <a:tabLst>
                          <a:tab pos="3642995" algn="l"/>
                        </a:tabLst>
                      </a:pPr>
                      <a:r>
                        <a:rPr lang="en-US" sz="2200">
                          <a:effectLst/>
                          <a:latin typeface="Montserrat" panose="00000500000000000000" pitchFamily="2" charset="0"/>
                        </a:rPr>
                        <a:t>(0.154)</a:t>
                      </a:r>
                      <a:endParaRPr lang="en-US" sz="220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3.465</a:t>
                      </a:r>
                      <a:r>
                        <a:rPr lang="en-US" sz="2200" baseline="30000" dirty="0">
                          <a:effectLst/>
                          <a:latin typeface="Montserrat" panose="00000500000000000000" pitchFamily="2" charset="0"/>
                        </a:rPr>
                        <a:t>***</a:t>
                      </a:r>
                      <a:endParaRPr lang="en-US" sz="2200" dirty="0">
                        <a:effectLst/>
                        <a:latin typeface="Montserrat" panose="00000500000000000000" pitchFamily="2" charset="0"/>
                      </a:endParaRPr>
                    </a:p>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(0.141)</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extLst>
                  <a:ext uri="{0D108BD9-81ED-4DB2-BD59-A6C34878D82A}">
                    <a16:rowId xmlns:a16="http://schemas.microsoft.com/office/drawing/2014/main" val="2832270062"/>
                  </a:ext>
                </a:extLst>
              </a:tr>
              <a:tr h="309376">
                <a:tc>
                  <a:txBody>
                    <a:bodyPr/>
                    <a:lstStyle/>
                    <a:p>
                      <a:pPr marL="0" marR="0">
                        <a:lnSpc>
                          <a:spcPct val="100000"/>
                        </a:lnSpc>
                        <a:spcBef>
                          <a:spcPts val="0"/>
                        </a:spcBef>
                        <a:spcAft>
                          <a:spcPts val="0"/>
                        </a:spcAft>
                        <a:tabLst>
                          <a:tab pos="3642995" algn="l"/>
                        </a:tabLst>
                      </a:pPr>
                      <a:r>
                        <a:rPr lang="en-US" sz="2200">
                          <a:effectLst/>
                          <a:latin typeface="Montserrat" panose="00000500000000000000" pitchFamily="2" charset="0"/>
                        </a:rPr>
                        <a:t>Number of observations</a:t>
                      </a:r>
                      <a:endParaRPr lang="en-US" sz="220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1,983</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tc>
                  <a:txBody>
                    <a:bodyPr/>
                    <a:lstStyle/>
                    <a:p>
                      <a:pPr marL="0" marR="0" algn="ctr">
                        <a:lnSpc>
                          <a:spcPct val="100000"/>
                        </a:lnSpc>
                        <a:spcBef>
                          <a:spcPts val="0"/>
                        </a:spcBef>
                        <a:spcAft>
                          <a:spcPts val="0"/>
                        </a:spcAft>
                        <a:tabLst>
                          <a:tab pos="3642995" algn="l"/>
                        </a:tabLst>
                      </a:pPr>
                      <a:r>
                        <a:rPr lang="en-US" sz="2200" dirty="0">
                          <a:effectLst/>
                          <a:latin typeface="Montserrat" panose="00000500000000000000" pitchFamily="2" charset="0"/>
                        </a:rPr>
                        <a:t>1,983</a:t>
                      </a:r>
                      <a:endParaRPr lang="en-US" sz="2200" dirty="0">
                        <a:effectLst/>
                        <a:latin typeface="Montserrat" panose="00000500000000000000" pitchFamily="2" charset="0"/>
                        <a:ea typeface="Calibri" panose="020F0502020204030204" pitchFamily="34" charset="0"/>
                        <a:cs typeface="Times New Roman" panose="02020603050405020304" pitchFamily="18" charset="0"/>
                      </a:endParaRPr>
                    </a:p>
                  </a:txBody>
                  <a:tcPr marL="47674" marR="47674" marT="0" marB="0" anchor="ctr"/>
                </a:tc>
                <a:extLst>
                  <a:ext uri="{0D108BD9-81ED-4DB2-BD59-A6C34878D82A}">
                    <a16:rowId xmlns:a16="http://schemas.microsoft.com/office/drawing/2014/main" val="2208633531"/>
                  </a:ext>
                </a:extLst>
              </a:tr>
            </a:tbl>
          </a:graphicData>
        </a:graphic>
      </p:graphicFrame>
      <p:sp>
        <p:nvSpPr>
          <p:cNvPr id="6" name="TextBox 5">
            <a:extLst>
              <a:ext uri="{FF2B5EF4-FFF2-40B4-BE49-F238E27FC236}">
                <a16:creationId xmlns:a16="http://schemas.microsoft.com/office/drawing/2014/main" id="{232C3874-47BB-9C8A-9D90-695358B3768B}"/>
              </a:ext>
            </a:extLst>
          </p:cNvPr>
          <p:cNvSpPr txBox="1"/>
          <p:nvPr/>
        </p:nvSpPr>
        <p:spPr>
          <a:xfrm>
            <a:off x="654998" y="843766"/>
            <a:ext cx="10945456" cy="830997"/>
          </a:xfrm>
          <a:prstGeom prst="rect">
            <a:avLst/>
          </a:prstGeom>
          <a:noFill/>
        </p:spPr>
        <p:txBody>
          <a:bodyPr wrap="square">
            <a:spAutoFit/>
          </a:bodyPr>
          <a:lstStyle/>
          <a:p>
            <a:r>
              <a:rPr lang="en-US" sz="2400" dirty="0">
                <a:effectLst/>
                <a:latin typeface="Montserrat" panose="00000500000000000000" pitchFamily="2" charset="0"/>
                <a:ea typeface="Calibri" panose="020F0502020204030204" pitchFamily="34" charset="0"/>
              </a:rPr>
              <a:t>Effect of community food redistribution on households' ability to cope with climatic shocks: </a:t>
            </a:r>
            <a:r>
              <a:rPr lang="en-US" sz="2400" dirty="0">
                <a:latin typeface="Montserrat" panose="00000500000000000000" pitchFamily="2" charset="0"/>
                <a:ea typeface="Calibri" panose="020F0502020204030204" pitchFamily="34" charset="0"/>
              </a:rPr>
              <a:t>IVREG results</a:t>
            </a:r>
            <a:endParaRPr lang="en-US" sz="2400" dirty="0">
              <a:latin typeface="Montserrat" panose="00000500000000000000" pitchFamily="2" charset="0"/>
            </a:endParaRPr>
          </a:p>
        </p:txBody>
      </p:sp>
      <p:sp>
        <p:nvSpPr>
          <p:cNvPr id="8" name="TextBox 7">
            <a:extLst>
              <a:ext uri="{FF2B5EF4-FFF2-40B4-BE49-F238E27FC236}">
                <a16:creationId xmlns:a16="http://schemas.microsoft.com/office/drawing/2014/main" id="{C97213B8-E9C4-28D9-8EF4-35D795CC7F92}"/>
              </a:ext>
            </a:extLst>
          </p:cNvPr>
          <p:cNvSpPr txBox="1"/>
          <p:nvPr/>
        </p:nvSpPr>
        <p:spPr>
          <a:xfrm>
            <a:off x="794858" y="5768818"/>
            <a:ext cx="4739325" cy="1015663"/>
          </a:xfrm>
          <a:prstGeom prst="rect">
            <a:avLst/>
          </a:prstGeom>
          <a:noFill/>
        </p:spPr>
        <p:txBody>
          <a:bodyPr wrap="square">
            <a:spAutoFit/>
          </a:bodyPr>
          <a:lstStyle/>
          <a:p>
            <a:r>
              <a:rPr lang="en-US" sz="2000" b="1" i="1" baseline="30000" dirty="0">
                <a:effectLst/>
                <a:latin typeface="Montserrat" panose="00000500000000000000" pitchFamily="2" charset="0"/>
                <a:ea typeface="Calibri" panose="020F0502020204030204" pitchFamily="34" charset="0"/>
              </a:rPr>
              <a:t>Notes</a:t>
            </a:r>
            <a:r>
              <a:rPr lang="en-US" sz="2000" baseline="30000" dirty="0">
                <a:effectLst/>
                <a:latin typeface="Montserrat" panose="00000500000000000000" pitchFamily="2" charset="0"/>
                <a:ea typeface="Calibri" panose="020F0502020204030204" pitchFamily="34" charset="0"/>
              </a:rPr>
              <a:t>: ***</a:t>
            </a:r>
            <a:r>
              <a:rPr lang="en-US" sz="2000" dirty="0">
                <a:effectLst/>
                <a:latin typeface="Montserrat" panose="00000500000000000000" pitchFamily="2" charset="0"/>
                <a:ea typeface="Calibri" panose="020F0502020204030204" pitchFamily="34" charset="0"/>
              </a:rPr>
              <a:t> </a:t>
            </a:r>
            <a:r>
              <a:rPr lang="en-US" sz="2000" dirty="0">
                <a:latin typeface="Montserrat" panose="00000500000000000000" pitchFamily="2" charset="0"/>
                <a:ea typeface="Calibri" panose="020F0502020204030204" pitchFamily="34" charset="0"/>
              </a:rPr>
              <a:t>indicates statistically significant at 1%; in parentheses are robust standard errors.</a:t>
            </a:r>
            <a:endParaRPr lang="en-US" sz="2000" dirty="0">
              <a:latin typeface="Montserrat" panose="00000500000000000000" pitchFamily="2" charset="0"/>
            </a:endParaRPr>
          </a:p>
        </p:txBody>
      </p:sp>
    </p:spTree>
    <p:extLst>
      <p:ext uri="{BB962C8B-B14F-4D97-AF65-F5344CB8AC3E}">
        <p14:creationId xmlns:p14="http://schemas.microsoft.com/office/powerpoint/2010/main" val="2870073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3BEFC-8836-FE40-834A-1D0A5221955F}"/>
              </a:ext>
            </a:extLst>
          </p:cNvPr>
          <p:cNvSpPr>
            <a:spLocks noGrp="1"/>
          </p:cNvSpPr>
          <p:nvPr>
            <p:ph type="title"/>
          </p:nvPr>
        </p:nvSpPr>
        <p:spPr>
          <a:xfrm>
            <a:off x="724929" y="334497"/>
            <a:ext cx="10688138" cy="776459"/>
          </a:xfrm>
        </p:spPr>
        <p:txBody>
          <a:bodyPr>
            <a:normAutofit fontScale="90000"/>
          </a:bodyPr>
          <a:lstStyle/>
          <a:p>
            <a:r>
              <a:rPr lang="en-US" dirty="0"/>
              <a:t>Research on the importance of collectivity for transformation of pastoral food systems </a:t>
            </a:r>
          </a:p>
        </p:txBody>
      </p:sp>
      <p:sp>
        <p:nvSpPr>
          <p:cNvPr id="3" name="Content Placeholder 2">
            <a:extLst>
              <a:ext uri="{FF2B5EF4-FFF2-40B4-BE49-F238E27FC236}">
                <a16:creationId xmlns:a16="http://schemas.microsoft.com/office/drawing/2014/main" id="{8B44DA16-9702-4446-8CEE-54DD49C80B72}"/>
              </a:ext>
            </a:extLst>
          </p:cNvPr>
          <p:cNvSpPr>
            <a:spLocks noGrp="1"/>
          </p:cNvSpPr>
          <p:nvPr>
            <p:ph idx="1"/>
          </p:nvPr>
        </p:nvSpPr>
        <p:spPr>
          <a:xfrm>
            <a:off x="406070" y="1110956"/>
            <a:ext cx="11274096" cy="5747044"/>
          </a:xfrm>
        </p:spPr>
        <p:txBody>
          <a:bodyPr>
            <a:normAutofit lnSpcReduction="10000"/>
          </a:bodyPr>
          <a:lstStyle/>
          <a:p>
            <a:pPr marL="342900" indent="-342900">
              <a:buFontTx/>
              <a:buChar char="-"/>
            </a:pPr>
            <a:r>
              <a:rPr lang="en-US" dirty="0">
                <a:solidFill>
                  <a:schemeClr val="tx1"/>
                </a:solidFill>
              </a:rPr>
              <a:t>How important is collectivity to resilience? Can collectivity be an indicator of resilience? </a:t>
            </a:r>
            <a:r>
              <a:rPr lang="en-US" b="1" dirty="0">
                <a:solidFill>
                  <a:schemeClr val="accent6"/>
                </a:solidFill>
              </a:rPr>
              <a:t>Development of indicators of resilience.</a:t>
            </a:r>
          </a:p>
          <a:p>
            <a:pPr marL="342900" indent="-342900">
              <a:buFontTx/>
              <a:buChar char="-"/>
            </a:pPr>
            <a:r>
              <a:rPr lang="en-US" dirty="0">
                <a:solidFill>
                  <a:schemeClr val="tx1"/>
                </a:solidFill>
              </a:rPr>
              <a:t>Is collectivity and connectivity changing? </a:t>
            </a:r>
            <a:r>
              <a:rPr lang="en-US" b="1" dirty="0">
                <a:solidFill>
                  <a:schemeClr val="accent6"/>
                </a:solidFill>
              </a:rPr>
              <a:t>Repeat food aid study in Ethiopia 2023/4.</a:t>
            </a:r>
          </a:p>
          <a:p>
            <a:pPr marL="342900" indent="-342900">
              <a:buFontTx/>
              <a:buChar char="-"/>
            </a:pPr>
            <a:r>
              <a:rPr lang="en-US" dirty="0">
                <a:solidFill>
                  <a:schemeClr val="tx1"/>
                </a:solidFill>
              </a:rPr>
              <a:t>What is relationship between collectivity, conflict and food systems? </a:t>
            </a:r>
            <a:r>
              <a:rPr lang="en-US" b="1" dirty="0">
                <a:solidFill>
                  <a:schemeClr val="accent6"/>
                </a:solidFill>
              </a:rPr>
              <a:t>Farmer-herder conflict case studies</a:t>
            </a:r>
          </a:p>
          <a:p>
            <a:pPr marL="342900" indent="-342900">
              <a:buFontTx/>
              <a:buChar char="-"/>
            </a:pPr>
            <a:r>
              <a:rPr lang="en-US" dirty="0">
                <a:solidFill>
                  <a:schemeClr val="tx1"/>
                </a:solidFill>
              </a:rPr>
              <a:t>How to measure collectivity? </a:t>
            </a:r>
            <a:r>
              <a:rPr lang="en-US" b="1" dirty="0">
                <a:solidFill>
                  <a:schemeClr val="accent6"/>
                </a:solidFill>
              </a:rPr>
              <a:t>Study on collective land tenure to identify indicators for inclusion in </a:t>
            </a:r>
            <a:r>
              <a:rPr lang="en-US" b="1" dirty="0" err="1">
                <a:solidFill>
                  <a:schemeClr val="accent6"/>
                </a:solidFill>
              </a:rPr>
              <a:t>Prindex</a:t>
            </a:r>
            <a:r>
              <a:rPr lang="en-US" b="1" dirty="0">
                <a:solidFill>
                  <a:schemeClr val="accent6"/>
                </a:solidFill>
              </a:rPr>
              <a:t> and other global land indicators.</a:t>
            </a:r>
          </a:p>
          <a:p>
            <a:pPr marL="342900" indent="-342900">
              <a:buFontTx/>
              <a:buChar char="-"/>
            </a:pPr>
            <a:r>
              <a:rPr lang="en-GB" dirty="0">
                <a:solidFill>
                  <a:schemeClr val="tx1"/>
                </a:solidFill>
              </a:rPr>
              <a:t>Role of </a:t>
            </a:r>
            <a:r>
              <a:rPr lang="en-GB" dirty="0" err="1">
                <a:solidFill>
                  <a:schemeClr val="tx1"/>
                </a:solidFill>
              </a:rPr>
              <a:t>collectivity</a:t>
            </a:r>
            <a:r>
              <a:rPr lang="en-GB" dirty="0">
                <a:solidFill>
                  <a:schemeClr val="tx1"/>
                </a:solidFill>
              </a:rPr>
              <a:t>? What kind of collective management)is needed to support a sustainable transition of pastoral systems? </a:t>
            </a:r>
            <a:r>
              <a:rPr lang="en-GB" b="1" dirty="0">
                <a:solidFill>
                  <a:schemeClr val="accent6"/>
                </a:solidFill>
              </a:rPr>
              <a:t>Study in Tunisia and Senegal. </a:t>
            </a:r>
            <a:endParaRPr lang="en-US" b="1" dirty="0">
              <a:solidFill>
                <a:schemeClr val="accent6"/>
              </a:solidFill>
            </a:endParaRPr>
          </a:p>
          <a:p>
            <a:pPr marL="342900" indent="-342900">
              <a:buFontTx/>
              <a:buChar char="-"/>
            </a:pPr>
            <a:r>
              <a:rPr lang="en-US" dirty="0">
                <a:solidFill>
                  <a:schemeClr val="tx1"/>
                </a:solidFill>
              </a:rPr>
              <a:t>What impact do interventions have on collectivity? </a:t>
            </a:r>
            <a:r>
              <a:rPr lang="en-US" b="1" dirty="0">
                <a:solidFill>
                  <a:schemeClr val="accent6"/>
                </a:solidFill>
              </a:rPr>
              <a:t>Study on impact of participatory rangeland management (PRM) on collectivity.  Study on WFP’s humanitarian interventions in Kenya. </a:t>
            </a:r>
          </a:p>
          <a:p>
            <a:pPr marL="342900" indent="-342900">
              <a:buFontTx/>
              <a:buChar char="-"/>
            </a:pPr>
            <a:r>
              <a:rPr lang="en-US" dirty="0">
                <a:solidFill>
                  <a:schemeClr val="tx1"/>
                </a:solidFill>
              </a:rPr>
              <a:t>What is relationship between collectivity and social equity? How can collectivity be used to promote gender equality? </a:t>
            </a:r>
            <a:r>
              <a:rPr lang="en-US" b="1" dirty="0">
                <a:solidFill>
                  <a:schemeClr val="accent6"/>
                </a:solidFill>
              </a:rPr>
              <a:t>Work on community conversations. Testing of social equity framework. </a:t>
            </a:r>
          </a:p>
        </p:txBody>
      </p:sp>
    </p:spTree>
    <p:extLst>
      <p:ext uri="{BB962C8B-B14F-4D97-AF65-F5344CB8AC3E}">
        <p14:creationId xmlns:p14="http://schemas.microsoft.com/office/powerpoint/2010/main" val="2761864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5E2202-7D0E-D14B-A342-994A26D272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474" y="994617"/>
            <a:ext cx="4557347" cy="2981442"/>
          </a:xfrm>
          <a:prstGeom prst="rect">
            <a:avLst/>
          </a:prstGeom>
        </p:spPr>
      </p:pic>
      <p:sp>
        <p:nvSpPr>
          <p:cNvPr id="2" name="TextBox 1">
            <a:extLst>
              <a:ext uri="{FF2B5EF4-FFF2-40B4-BE49-F238E27FC236}">
                <a16:creationId xmlns:a16="http://schemas.microsoft.com/office/drawing/2014/main" id="{B9417179-0D7A-8D45-B708-0DED08571EA3}"/>
              </a:ext>
            </a:extLst>
          </p:cNvPr>
          <p:cNvSpPr txBox="1"/>
          <p:nvPr/>
        </p:nvSpPr>
        <p:spPr>
          <a:xfrm>
            <a:off x="7162800" y="5647372"/>
            <a:ext cx="4705350" cy="1015663"/>
          </a:xfrm>
          <a:prstGeom prst="rect">
            <a:avLst/>
          </a:prstGeom>
          <a:noFill/>
        </p:spPr>
        <p:txBody>
          <a:bodyPr wrap="square" rtlCol="0">
            <a:spAutoFit/>
          </a:bodyPr>
          <a:lstStyle/>
          <a:p>
            <a:r>
              <a:rPr lang="en-US" sz="1400" i="1" dirty="0"/>
              <a:t>This presentation was produced as part of the CGIAR Research Initiative on Livestock and Climate which is supported by contributors to the CGIAR Trust Fund. </a:t>
            </a:r>
            <a:r>
              <a:rPr lang="en-US" sz="1400" b="1" i="1" dirty="0" err="1"/>
              <a:t>cgiar.org</a:t>
            </a:r>
            <a:r>
              <a:rPr lang="en-US" sz="1400" b="1" i="1" dirty="0"/>
              <a:t>/funders </a:t>
            </a:r>
            <a:endParaRPr lang="en-US" sz="1400" dirty="0"/>
          </a:p>
          <a:p>
            <a:endParaRPr lang="en-US" dirty="0"/>
          </a:p>
        </p:txBody>
      </p:sp>
    </p:spTree>
    <p:extLst>
      <p:ext uri="{BB962C8B-B14F-4D97-AF65-F5344CB8AC3E}">
        <p14:creationId xmlns:p14="http://schemas.microsoft.com/office/powerpoint/2010/main" val="4258523570"/>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15863A3C30414792828F9C39F50A85" ma:contentTypeVersion="16" ma:contentTypeDescription="Create a new document." ma:contentTypeScope="" ma:versionID="55e4fc5ce9a8bac13806614795301c98">
  <xsd:schema xmlns:xsd="http://www.w3.org/2001/XMLSchema" xmlns:xs="http://www.w3.org/2001/XMLSchema" xmlns:p="http://schemas.microsoft.com/office/2006/metadata/properties" xmlns:ns2="49d5d27c-7715-486a-8e16-c7ee5621d3c5" xmlns:ns3="15b060d7-7001-41a6-b75c-b91313064137" targetNamespace="http://schemas.microsoft.com/office/2006/metadata/properties" ma:root="true" ma:fieldsID="4ea1231c7852b82484256cdfc7ead923" ns2:_="" ns3:_="">
    <xsd:import namespace="49d5d27c-7715-486a-8e16-c7ee5621d3c5"/>
    <xsd:import namespace="15b060d7-7001-41a6-b75c-b9131306413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d5d27c-7715-486a-8e16-c7ee5621d3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b060d7-7001-41a6-b75c-b9131306413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5d7ee0b6-0da0-488f-9b90-707ecc79f477}" ma:internalName="TaxCatchAll" ma:showField="CatchAllData" ma:web="15b060d7-7001-41a6-b75c-b913130641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5b060d7-7001-41a6-b75c-b91313064137">
      <UserInfo>
        <DisplayName>Chong, Sabrina (WorldFish)</DisplayName>
        <AccountId>11006</AccountId>
        <AccountType/>
      </UserInfo>
      <UserInfo>
        <DisplayName>Chua, Seong Lee (WorldFish)</DisplayName>
        <AccountId>10703</AccountId>
        <AccountType/>
      </UserInfo>
    </SharedWithUsers>
    <TaxCatchAll xmlns="15b060d7-7001-41a6-b75c-b91313064137" xsi:nil="true"/>
    <lcf76f155ced4ddcb4097134ff3c332f xmlns="49d5d27c-7715-486a-8e16-c7ee5621d3c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26723F3-9029-4AF5-A4AF-F6E3D62DE2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d5d27c-7715-486a-8e16-c7ee5621d3c5"/>
    <ds:schemaRef ds:uri="15b060d7-7001-41a6-b75c-b913130641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3.xml><?xml version="1.0" encoding="utf-8"?>
<ds:datastoreItem xmlns:ds="http://schemas.openxmlformats.org/officeDocument/2006/customXml" ds:itemID="{6D158CA3-F6CE-4B79-BA22-35235E3FE75F}">
  <ds:schemaRefs>
    <ds:schemaRef ds:uri="http://schemas.microsoft.com/office/2006/documentManagement/types"/>
    <ds:schemaRef ds:uri="15b060d7-7001-41a6-b75c-b91313064137"/>
    <ds:schemaRef ds:uri="http://purl.org/dc/terms/"/>
    <ds:schemaRef ds:uri="http://schemas.microsoft.com/office/infopath/2007/PartnerControls"/>
    <ds:schemaRef ds:uri="http://purl.org/dc/elements/1.1/"/>
    <ds:schemaRef ds:uri="http://schemas.openxmlformats.org/package/2006/metadata/core-properties"/>
    <ds:schemaRef ds:uri="http://www.w3.org/XML/1998/namespace"/>
    <ds:schemaRef ds:uri="49d5d27c-7715-486a-8e16-c7ee5621d3c5"/>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1769</TotalTime>
  <Words>935</Words>
  <Application>Microsoft Macintosh PowerPoint</Application>
  <PresentationFormat>Widescreen</PresentationFormat>
  <Paragraphs>89</Paragraphs>
  <Slides>11</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.AppleSystemUIFont</vt:lpstr>
      <vt:lpstr>Arial</vt:lpstr>
      <vt:lpstr>Avenir Black</vt:lpstr>
      <vt:lpstr>Avenir Book</vt:lpstr>
      <vt:lpstr>Avenir Medium</vt:lpstr>
      <vt:lpstr>Calibri</vt:lpstr>
      <vt:lpstr>Cambria Math</vt:lpstr>
      <vt:lpstr>Montserrat</vt:lpstr>
      <vt:lpstr>Montserrat ExtraBold</vt:lpstr>
      <vt:lpstr>Times New Roman</vt:lpstr>
      <vt:lpstr>1_Office Theme</vt:lpstr>
      <vt:lpstr>The importance of “collectivity” for transformative pastoral food systems  Presentation at Tropentag 2023: Competing pathways for equitable food systems transformation: trade-offs and synergies (Poster session on Climate Change). September 20 - 22, 2023 organised by The Leibniz Centre for Agricultural Landscape Research (ZALF),  </vt:lpstr>
      <vt:lpstr>Pastoral food systems</vt:lpstr>
      <vt:lpstr>Collectivity</vt:lpstr>
      <vt:lpstr>The importance of collectivity in pastoral food systems </vt:lpstr>
      <vt:lpstr>Multiple pressures on collectivity</vt:lpstr>
      <vt:lpstr>Is the collective still relevant? Yes!</vt:lpstr>
      <vt:lpstr>And is directly linked to resilience of pastoral systems</vt:lpstr>
      <vt:lpstr>Research on the importance of collectivity for transformation of pastoral food systems </vt:lpstr>
      <vt:lpstr>PowerPoint Presentation</vt:lpstr>
      <vt:lpstr>Empirical analysis</vt:lpstr>
      <vt:lpstr>Data</vt:lpstr>
    </vt:vector>
  </TitlesOfParts>
  <Manager/>
  <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Flintan, Fiona (ILRI)</cp:lastModifiedBy>
  <cp:revision>41</cp:revision>
  <cp:lastPrinted>2022-02-08T10:38:18Z</cp:lastPrinted>
  <dcterms:created xsi:type="dcterms:W3CDTF">2020-04-15T05:49:20Z</dcterms:created>
  <dcterms:modified xsi:type="dcterms:W3CDTF">2023-09-20T10:52:04Z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0x0101006715863A3C30414792828F9C39F50A85</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