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notesSlides/notesSlide2.xml" ContentType="application/vnd.openxmlformats-officedocument.presentationml.notesSlide+xml"/>
  <Override PartName="/ppt/tags/tag3.xml" ContentType="application/vnd.openxmlformats-officedocument.presentationml.tags+xml"/>
  <Override PartName="/ppt/notesSlides/notesSlide3.xml" ContentType="application/vnd.openxmlformats-officedocument.presentationml.notesSlide+xml"/>
  <Override PartName="/ppt/tags/tag4.xml" ContentType="application/vnd.openxmlformats-officedocument.presentationml.tags+xml"/>
  <Override PartName="/ppt/notesSlides/notesSlide4.xml" ContentType="application/vnd.openxmlformats-officedocument.presentationml.notesSlide+xml"/>
  <Override PartName="/ppt/tags/tag5.xml" ContentType="application/vnd.openxmlformats-officedocument.presentationml.tags+xml"/>
  <Override PartName="/ppt/notesSlides/notesSlide5.xml" ContentType="application/vnd.openxmlformats-officedocument.presentationml.notesSlide+xml"/>
  <Override PartName="/ppt/tags/tag6.xml" ContentType="application/vnd.openxmlformats-officedocument.presentationml.tags+xml"/>
  <Override PartName="/ppt/notesSlides/notesSlide6.xml" ContentType="application/vnd.openxmlformats-officedocument.presentationml.notesSlide+xml"/>
  <Override PartName="/ppt/tags/tag7.xml" ContentType="application/vnd.openxmlformats-officedocument.presentationml.tags+xml"/>
  <Override PartName="/ppt/notesSlides/notesSlide7.xml" ContentType="application/vnd.openxmlformats-officedocument.presentationml.notesSlide+xml"/>
  <Override PartName="/ppt/tags/tag8.xml" ContentType="application/vnd.openxmlformats-officedocument.presentationml.tags+xml"/>
  <Override PartName="/ppt/notesSlides/notesSlide8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4"/>
  </p:sldMasterIdLst>
  <p:notesMasterIdLst>
    <p:notesMasterId r:id="rId14"/>
  </p:notesMasterIdLst>
  <p:handoutMasterIdLst>
    <p:handoutMasterId r:id="rId15"/>
  </p:handoutMasterIdLst>
  <p:sldIdLst>
    <p:sldId id="259" r:id="rId5"/>
    <p:sldId id="307" r:id="rId6"/>
    <p:sldId id="311" r:id="rId7"/>
    <p:sldId id="312" r:id="rId8"/>
    <p:sldId id="314" r:id="rId9"/>
    <p:sldId id="315" r:id="rId10"/>
    <p:sldId id="316" r:id="rId11"/>
    <p:sldId id="317" r:id="rId12"/>
    <p:sldId id="287" r:id="rId13"/>
  </p:sldIdLst>
  <p:sldSz cx="24387175" cy="13716000"/>
  <p:notesSz cx="6858000" cy="9144000"/>
  <p:defaultTextStyle>
    <a:defPPr>
      <a:defRPr lang="en-US"/>
    </a:defPPr>
    <a:lvl1pPr marL="0" algn="l" defTabSz="1828617" rtl="0" eaLnBrk="1" latinLnBrk="0" hangingPunct="1">
      <a:defRPr sz="3599" kern="1200">
        <a:solidFill>
          <a:schemeClr val="tx1"/>
        </a:solidFill>
        <a:latin typeface="+mn-lt"/>
        <a:ea typeface="+mn-ea"/>
        <a:cs typeface="+mn-cs"/>
      </a:defRPr>
    </a:lvl1pPr>
    <a:lvl2pPr marL="914309" algn="l" defTabSz="1828617" rtl="0" eaLnBrk="1" latinLnBrk="0" hangingPunct="1">
      <a:defRPr sz="3599" kern="1200">
        <a:solidFill>
          <a:schemeClr val="tx1"/>
        </a:solidFill>
        <a:latin typeface="+mn-lt"/>
        <a:ea typeface="+mn-ea"/>
        <a:cs typeface="+mn-cs"/>
      </a:defRPr>
    </a:lvl2pPr>
    <a:lvl3pPr marL="1828617" algn="l" defTabSz="1828617" rtl="0" eaLnBrk="1" latinLnBrk="0" hangingPunct="1">
      <a:defRPr sz="3599" kern="1200">
        <a:solidFill>
          <a:schemeClr val="tx1"/>
        </a:solidFill>
        <a:latin typeface="+mn-lt"/>
        <a:ea typeface="+mn-ea"/>
        <a:cs typeface="+mn-cs"/>
      </a:defRPr>
    </a:lvl3pPr>
    <a:lvl4pPr marL="2742926" algn="l" defTabSz="1828617" rtl="0" eaLnBrk="1" latinLnBrk="0" hangingPunct="1">
      <a:defRPr sz="3599" kern="1200">
        <a:solidFill>
          <a:schemeClr val="tx1"/>
        </a:solidFill>
        <a:latin typeface="+mn-lt"/>
        <a:ea typeface="+mn-ea"/>
        <a:cs typeface="+mn-cs"/>
      </a:defRPr>
    </a:lvl4pPr>
    <a:lvl5pPr marL="3657235" algn="l" defTabSz="1828617" rtl="0" eaLnBrk="1" latinLnBrk="0" hangingPunct="1">
      <a:defRPr sz="3599" kern="1200">
        <a:solidFill>
          <a:schemeClr val="tx1"/>
        </a:solidFill>
        <a:latin typeface="+mn-lt"/>
        <a:ea typeface="+mn-ea"/>
        <a:cs typeface="+mn-cs"/>
      </a:defRPr>
    </a:lvl5pPr>
    <a:lvl6pPr marL="4571543" algn="l" defTabSz="1828617" rtl="0" eaLnBrk="1" latinLnBrk="0" hangingPunct="1">
      <a:defRPr sz="3599" kern="1200">
        <a:solidFill>
          <a:schemeClr val="tx1"/>
        </a:solidFill>
        <a:latin typeface="+mn-lt"/>
        <a:ea typeface="+mn-ea"/>
        <a:cs typeface="+mn-cs"/>
      </a:defRPr>
    </a:lvl6pPr>
    <a:lvl7pPr marL="5485851" algn="l" defTabSz="1828617" rtl="0" eaLnBrk="1" latinLnBrk="0" hangingPunct="1">
      <a:defRPr sz="3599" kern="1200">
        <a:solidFill>
          <a:schemeClr val="tx1"/>
        </a:solidFill>
        <a:latin typeface="+mn-lt"/>
        <a:ea typeface="+mn-ea"/>
        <a:cs typeface="+mn-cs"/>
      </a:defRPr>
    </a:lvl7pPr>
    <a:lvl8pPr marL="6400160" algn="l" defTabSz="1828617" rtl="0" eaLnBrk="1" latinLnBrk="0" hangingPunct="1">
      <a:defRPr sz="3599" kern="1200">
        <a:solidFill>
          <a:schemeClr val="tx1"/>
        </a:solidFill>
        <a:latin typeface="+mn-lt"/>
        <a:ea typeface="+mn-ea"/>
        <a:cs typeface="+mn-cs"/>
      </a:defRPr>
    </a:lvl8pPr>
    <a:lvl9pPr marL="7314469" algn="l" defTabSz="1828617" rtl="0" eaLnBrk="1" latinLnBrk="0" hangingPunct="1">
      <a:defRPr sz="359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320" userDrawn="1">
          <p15:clr>
            <a:srgbClr val="A4A3A4"/>
          </p15:clr>
        </p15:guide>
        <p15:guide id="2" pos="7681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C0504D"/>
    <a:srgbClr val="B55638"/>
    <a:srgbClr val="FFA427"/>
    <a:srgbClr val="7AA6BA"/>
    <a:srgbClr val="77933C"/>
    <a:srgbClr val="F34C17"/>
    <a:srgbClr val="DF430F"/>
    <a:srgbClr val="009ED6"/>
    <a:srgbClr val="003300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96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0024B3E-A478-4E41-927C-4874F24854D2}" v="152" dt="2019-07-25T13:21:19.419"/>
    <p1510:client id="{1D7E43CF-3415-46C8-8769-3F8B11A6E508}" v="43" dt="2019-07-26T10:48:08.672"/>
  </p1510:revLst>
</p1510:revInfo>
</file>

<file path=ppt/tableStyles.xml><?xml version="1.0" encoding="utf-8"?>
<a:tblStyleLst xmlns:a="http://schemas.openxmlformats.org/drawingml/2006/main" def="{5C22544A-7EE6-4342-B048-85BDC9FD1C3A}"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AF606853-7671-496A-8E4F-DF71F8EC918B}" styleName="Dark Style 1 - Accent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46F890A9-2807-4EBB-B81D-B2AA78EC7F39}" styleName="Dark Style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009" autoAdjust="0"/>
    <p:restoredTop sz="93362" autoAdjust="0"/>
  </p:normalViewPr>
  <p:slideViewPr>
    <p:cSldViewPr>
      <p:cViewPr varScale="1">
        <p:scale>
          <a:sx n="31" d="100"/>
          <a:sy n="31" d="100"/>
        </p:scale>
        <p:origin x="972" y="68"/>
      </p:cViewPr>
      <p:guideLst>
        <p:guide orient="horz" pos="4320"/>
        <p:guide pos="7681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4" d="100"/>
        <a:sy n="154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2874" y="-8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20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3FDC75-7F73-4A4A-A77C-09AADF00E0EA}" type="datetimeFigureOut">
              <a:rPr lang="en-US" smtClean="0"/>
              <a:pPr/>
              <a:t>7/31/2019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9226BF-1F13-42D3-80DC-373E7ADD1EB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132511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AEF76B-3757-4A0B-AF93-28494465C1DD}" type="datetimeFigureOut">
              <a:rPr lang="en-US" smtClean="0"/>
              <a:pPr/>
              <a:t>7/31/2019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693FD4-8F83-4EF7-AC3F-0DC0388986B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25984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82861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914309" algn="l" defTabSz="182861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828617" algn="l" defTabSz="182861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2742926" algn="l" defTabSz="182861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3657235" algn="l" defTabSz="182861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4571543" algn="l" defTabSz="182861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5485851" algn="l" defTabSz="182861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6400160" algn="l" defTabSz="182861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7314469" algn="l" defTabSz="182861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13207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endParaRPr lang="en-US" sz="1600" dirty="0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33599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endParaRPr lang="en-US" sz="1600" dirty="0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097490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endParaRPr lang="en-US" sz="1600" dirty="0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6883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endParaRPr lang="en-US" sz="1600" dirty="0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686436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endParaRPr lang="en-US" sz="1600" dirty="0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007789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endParaRPr lang="en-US" sz="1600" dirty="0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170522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31905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cid:image001.png@01D16D8C.9C905A10" TargetMode="External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1.png"/><Relationship Id="rId4" Type="http://schemas.openxmlformats.org/officeDocument/2006/relationships/hyperlink" Target="http://www.cgiar.org/about-us/our-funders" TargetMode="Externa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1220787" y="4800600"/>
            <a:ext cx="8077200" cy="1371600"/>
          </a:xfrm>
        </p:spPr>
        <p:txBody>
          <a:bodyPr>
            <a:normAutofit/>
          </a:bodyPr>
          <a:lstStyle>
            <a:lvl1pPr marL="0" indent="0" algn="l">
              <a:buNone/>
              <a:defRPr sz="6600" b="1">
                <a:solidFill>
                  <a:srgbClr val="B55638"/>
                </a:solidFill>
              </a:defRPr>
            </a:lvl1pPr>
          </a:lstStyle>
          <a:p>
            <a:pPr lvl="0"/>
            <a:r>
              <a:rPr lang="en-US" dirty="0"/>
              <a:t>Title of presentation 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1" hasCustomPrompt="1"/>
          </p:nvPr>
        </p:nvSpPr>
        <p:spPr>
          <a:xfrm>
            <a:off x="1220787" y="6598935"/>
            <a:ext cx="8077200" cy="990600"/>
          </a:xfrm>
        </p:spPr>
        <p:txBody>
          <a:bodyPr>
            <a:normAutofit/>
          </a:bodyPr>
          <a:lstStyle>
            <a:lvl1pPr marL="0" indent="0" algn="l">
              <a:buNone/>
              <a:defRPr sz="4400" b="1" i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 dirty="0"/>
              <a:t>Author(s)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2" hasCustomPrompt="1"/>
          </p:nvPr>
        </p:nvSpPr>
        <p:spPr>
          <a:xfrm>
            <a:off x="1220787" y="8580135"/>
            <a:ext cx="6096000" cy="838200"/>
          </a:xfrm>
        </p:spPr>
        <p:txBody>
          <a:bodyPr>
            <a:normAutofit/>
          </a:bodyPr>
          <a:lstStyle>
            <a:lvl1pPr marL="0" indent="0" algn="l">
              <a:buNone/>
              <a:defRPr sz="3600" b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sz="3999" dirty="0">
                <a:solidFill>
                  <a:prstClr val="white">
                    <a:lumMod val="65000"/>
                  </a:prstClr>
                </a:solidFill>
              </a:rPr>
              <a:t>Event name, Place, Date(s)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EDF85F4-23CF-7A41-BAED-A9E99F33906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87903" y="990600"/>
            <a:ext cx="3902283" cy="182330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E32C888-F0A0-6D44-9A3A-98EF4FBE6FCB}"/>
              </a:ext>
            </a:extLst>
          </p:cNvPr>
          <p:cNvSpPr txBox="1"/>
          <p:nvPr userDrawn="1"/>
        </p:nvSpPr>
        <p:spPr>
          <a:xfrm>
            <a:off x="18289587" y="3034888"/>
            <a:ext cx="58673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i="1" dirty="0">
                <a:solidFill>
                  <a:srgbClr val="B55638"/>
                </a:solidFill>
              </a:rPr>
              <a:t>More meat milk and eggs by and for the poor</a:t>
            </a:r>
          </a:p>
        </p:txBody>
      </p:sp>
      <p:sp>
        <p:nvSpPr>
          <p:cNvPr id="30" name="Picture Placeholder 28">
            <a:extLst>
              <a:ext uri="{FF2B5EF4-FFF2-40B4-BE49-F238E27FC236}">
                <a16:creationId xmlns:a16="http://schemas.microsoft.com/office/drawing/2014/main" id="{7A76C041-03EE-B84C-858A-B85C75FEBD6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323447" y="-6736"/>
            <a:ext cx="16087775" cy="13746764"/>
          </a:xfrm>
          <a:custGeom>
            <a:avLst/>
            <a:gdLst>
              <a:gd name="connsiteX0" fmla="*/ 16 w 15317787"/>
              <a:gd name="connsiteY0" fmla="*/ 5239032 h 13716000"/>
              <a:gd name="connsiteX1" fmla="*/ 7658894 w 15317787"/>
              <a:gd name="connsiteY1" fmla="*/ 0 h 13716000"/>
              <a:gd name="connsiteX2" fmla="*/ 15317771 w 15317787"/>
              <a:gd name="connsiteY2" fmla="*/ 5239032 h 13716000"/>
              <a:gd name="connsiteX3" fmla="*/ 12392340 w 15317787"/>
              <a:gd name="connsiteY3" fmla="*/ 13715965 h 13716000"/>
              <a:gd name="connsiteX4" fmla="*/ 2925447 w 15317787"/>
              <a:gd name="connsiteY4" fmla="*/ 13715965 h 13716000"/>
              <a:gd name="connsiteX5" fmla="*/ 16 w 15317787"/>
              <a:gd name="connsiteY5" fmla="*/ 5239032 h 13716000"/>
              <a:gd name="connsiteX0" fmla="*/ 0 w 16087776"/>
              <a:gd name="connsiteY0" fmla="*/ 41390 h 13715965"/>
              <a:gd name="connsiteX1" fmla="*/ 8428899 w 16087776"/>
              <a:gd name="connsiteY1" fmla="*/ 0 h 13715965"/>
              <a:gd name="connsiteX2" fmla="*/ 16087776 w 16087776"/>
              <a:gd name="connsiteY2" fmla="*/ 5239032 h 13715965"/>
              <a:gd name="connsiteX3" fmla="*/ 13162345 w 16087776"/>
              <a:gd name="connsiteY3" fmla="*/ 13715965 h 13715965"/>
              <a:gd name="connsiteX4" fmla="*/ 3695452 w 16087776"/>
              <a:gd name="connsiteY4" fmla="*/ 13715965 h 13715965"/>
              <a:gd name="connsiteX5" fmla="*/ 0 w 16087776"/>
              <a:gd name="connsiteY5" fmla="*/ 41390 h 13715965"/>
              <a:gd name="connsiteX0" fmla="*/ 0 w 16063712"/>
              <a:gd name="connsiteY0" fmla="*/ 0 h 13722701"/>
              <a:gd name="connsiteX1" fmla="*/ 8404835 w 16063712"/>
              <a:gd name="connsiteY1" fmla="*/ 6736 h 13722701"/>
              <a:gd name="connsiteX2" fmla="*/ 16063712 w 16063712"/>
              <a:gd name="connsiteY2" fmla="*/ 5245768 h 13722701"/>
              <a:gd name="connsiteX3" fmla="*/ 13138281 w 16063712"/>
              <a:gd name="connsiteY3" fmla="*/ 13722701 h 13722701"/>
              <a:gd name="connsiteX4" fmla="*/ 3671388 w 16063712"/>
              <a:gd name="connsiteY4" fmla="*/ 13722701 h 13722701"/>
              <a:gd name="connsiteX5" fmla="*/ 0 w 16063712"/>
              <a:gd name="connsiteY5" fmla="*/ 0 h 13722701"/>
              <a:gd name="connsiteX0" fmla="*/ 0 w 16063712"/>
              <a:gd name="connsiteY0" fmla="*/ 0 h 13722701"/>
              <a:gd name="connsiteX1" fmla="*/ 4602856 w 16063712"/>
              <a:gd name="connsiteY1" fmla="*/ 6736 h 13722701"/>
              <a:gd name="connsiteX2" fmla="*/ 16063712 w 16063712"/>
              <a:gd name="connsiteY2" fmla="*/ 5245768 h 13722701"/>
              <a:gd name="connsiteX3" fmla="*/ 13138281 w 16063712"/>
              <a:gd name="connsiteY3" fmla="*/ 13722701 h 13722701"/>
              <a:gd name="connsiteX4" fmla="*/ 3671388 w 16063712"/>
              <a:gd name="connsiteY4" fmla="*/ 13722701 h 13722701"/>
              <a:gd name="connsiteX5" fmla="*/ 0 w 16063712"/>
              <a:gd name="connsiteY5" fmla="*/ 0 h 13722701"/>
              <a:gd name="connsiteX0" fmla="*/ 0 w 16039649"/>
              <a:gd name="connsiteY0" fmla="*/ 0 h 13722701"/>
              <a:gd name="connsiteX1" fmla="*/ 4602856 w 16039649"/>
              <a:gd name="connsiteY1" fmla="*/ 6736 h 13722701"/>
              <a:gd name="connsiteX2" fmla="*/ 16039649 w 16039649"/>
              <a:gd name="connsiteY2" fmla="*/ 7628021 h 13722701"/>
              <a:gd name="connsiteX3" fmla="*/ 13138281 w 16039649"/>
              <a:gd name="connsiteY3" fmla="*/ 13722701 h 13722701"/>
              <a:gd name="connsiteX4" fmla="*/ 3671388 w 16039649"/>
              <a:gd name="connsiteY4" fmla="*/ 13722701 h 13722701"/>
              <a:gd name="connsiteX5" fmla="*/ 0 w 16039649"/>
              <a:gd name="connsiteY5" fmla="*/ 0 h 13722701"/>
              <a:gd name="connsiteX0" fmla="*/ 0 w 16039649"/>
              <a:gd name="connsiteY0" fmla="*/ 0 h 13722701"/>
              <a:gd name="connsiteX1" fmla="*/ 4602856 w 16039649"/>
              <a:gd name="connsiteY1" fmla="*/ 6736 h 13722701"/>
              <a:gd name="connsiteX2" fmla="*/ 16039649 w 16039649"/>
              <a:gd name="connsiteY2" fmla="*/ 7628021 h 13722701"/>
              <a:gd name="connsiteX3" fmla="*/ 16025860 w 16039649"/>
              <a:gd name="connsiteY3" fmla="*/ 13722701 h 13722701"/>
              <a:gd name="connsiteX4" fmla="*/ 3671388 w 16039649"/>
              <a:gd name="connsiteY4" fmla="*/ 13722701 h 13722701"/>
              <a:gd name="connsiteX5" fmla="*/ 0 w 16039649"/>
              <a:gd name="connsiteY5" fmla="*/ 0 h 13722701"/>
              <a:gd name="connsiteX0" fmla="*/ 0 w 16050630"/>
              <a:gd name="connsiteY0" fmla="*/ 0 h 13746764"/>
              <a:gd name="connsiteX1" fmla="*/ 4602856 w 16050630"/>
              <a:gd name="connsiteY1" fmla="*/ 6736 h 13746764"/>
              <a:gd name="connsiteX2" fmla="*/ 16039649 w 16050630"/>
              <a:gd name="connsiteY2" fmla="*/ 7628021 h 13746764"/>
              <a:gd name="connsiteX3" fmla="*/ 16049923 w 16050630"/>
              <a:gd name="connsiteY3" fmla="*/ 13746764 h 13746764"/>
              <a:gd name="connsiteX4" fmla="*/ 3671388 w 16050630"/>
              <a:gd name="connsiteY4" fmla="*/ 13722701 h 13746764"/>
              <a:gd name="connsiteX5" fmla="*/ 0 w 16050630"/>
              <a:gd name="connsiteY5" fmla="*/ 0 h 13746764"/>
              <a:gd name="connsiteX0" fmla="*/ 0 w 16087775"/>
              <a:gd name="connsiteY0" fmla="*/ 0 h 13746764"/>
              <a:gd name="connsiteX1" fmla="*/ 4602856 w 16087775"/>
              <a:gd name="connsiteY1" fmla="*/ 6736 h 13746764"/>
              <a:gd name="connsiteX2" fmla="*/ 16087775 w 16087775"/>
              <a:gd name="connsiteY2" fmla="*/ 7700211 h 13746764"/>
              <a:gd name="connsiteX3" fmla="*/ 16049923 w 16087775"/>
              <a:gd name="connsiteY3" fmla="*/ 13746764 h 13746764"/>
              <a:gd name="connsiteX4" fmla="*/ 3671388 w 16087775"/>
              <a:gd name="connsiteY4" fmla="*/ 13722701 h 13746764"/>
              <a:gd name="connsiteX5" fmla="*/ 0 w 16087775"/>
              <a:gd name="connsiteY5" fmla="*/ 0 h 13746764"/>
              <a:gd name="connsiteX0" fmla="*/ 0 w 16087775"/>
              <a:gd name="connsiteY0" fmla="*/ 0 h 13746764"/>
              <a:gd name="connsiteX1" fmla="*/ 4602856 w 16087775"/>
              <a:gd name="connsiteY1" fmla="*/ 6736 h 13746764"/>
              <a:gd name="connsiteX2" fmla="*/ 16087775 w 16087775"/>
              <a:gd name="connsiteY2" fmla="*/ 7700211 h 13746764"/>
              <a:gd name="connsiteX3" fmla="*/ 16049923 w 16087775"/>
              <a:gd name="connsiteY3" fmla="*/ 13746764 h 13746764"/>
              <a:gd name="connsiteX4" fmla="*/ 7184609 w 16087775"/>
              <a:gd name="connsiteY4" fmla="*/ 13746764 h 13746764"/>
              <a:gd name="connsiteX5" fmla="*/ 0 w 16087775"/>
              <a:gd name="connsiteY5" fmla="*/ 0 h 13746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6087775" h="13746764">
                <a:moveTo>
                  <a:pt x="0" y="0"/>
                </a:moveTo>
                <a:lnTo>
                  <a:pt x="4602856" y="6736"/>
                </a:lnTo>
                <a:lnTo>
                  <a:pt x="16087775" y="7700211"/>
                </a:lnTo>
                <a:cubicBezTo>
                  <a:pt x="16083179" y="9731771"/>
                  <a:pt x="16054519" y="11715204"/>
                  <a:pt x="16049923" y="13746764"/>
                </a:cubicBezTo>
                <a:lnTo>
                  <a:pt x="7184609" y="13746764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B55638"/>
              </a:gs>
              <a:gs pos="37000">
                <a:schemeClr val="accent6">
                  <a:lumMod val="75000"/>
                </a:schemeClr>
              </a:gs>
              <a:gs pos="82000">
                <a:schemeClr val="accent6">
                  <a:lumMod val="60000"/>
                  <a:lumOff val="40000"/>
                </a:schemeClr>
              </a:gs>
              <a:gs pos="99000">
                <a:schemeClr val="accent6">
                  <a:lumMod val="40000"/>
                  <a:lumOff val="60000"/>
                </a:schemeClr>
              </a:gs>
            </a:gsLst>
            <a:lin ang="5400000" scaled="1"/>
          </a:gradFill>
        </p:spPr>
        <p:txBody>
          <a:bodyPr/>
          <a:lstStyle/>
          <a:p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8231739-E575-5043-9753-AE0DCCB035B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9968" y="11366500"/>
            <a:ext cx="12400767" cy="1371600"/>
          </a:xfrm>
          <a:prstGeom prst="rect">
            <a:avLst/>
          </a:prstGeom>
        </p:spPr>
      </p:pic>
    </p:spTree>
  </p:cSld>
  <p:clrMapOvr>
    <a:masterClrMapping/>
  </p:clrMapOvr>
  <p:transition spd="slow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E0DC4514-8D93-CD42-B607-90E64F6C0F6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18387" y="609600"/>
            <a:ext cx="3261697" cy="1524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8842038-13DE-8D47-8910-8BAF7D7A4AB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39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9067800"/>
            <a:ext cx="2135187" cy="3678441"/>
          </a:xfrm>
          <a:prstGeom prst="rect">
            <a:avLst/>
          </a:prstGeom>
        </p:spPr>
      </p:pic>
      <p:sp>
        <p:nvSpPr>
          <p:cNvPr id="7" name="Title 18">
            <a:extLst>
              <a:ext uri="{FF2B5EF4-FFF2-40B4-BE49-F238E27FC236}">
                <a16:creationId xmlns:a16="http://schemas.microsoft.com/office/drawing/2014/main" id="{1D71A20B-DFF7-F24D-85D2-C5BE368B598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592387" y="1803353"/>
            <a:ext cx="16092656" cy="1828800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6600" b="1">
                <a:solidFill>
                  <a:srgbClr val="B55638"/>
                </a:solidFill>
              </a:defRPr>
            </a:lvl1pPr>
          </a:lstStyle>
          <a:p>
            <a:pPr lvl="0"/>
            <a:r>
              <a:rPr lang="en-US" dirty="0"/>
              <a:t>Page title: maximum two lines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89ECC1A-EDC9-FC4C-8E7C-933A7E2D629C}"/>
              </a:ext>
            </a:extLst>
          </p:cNvPr>
          <p:cNvSpPr txBox="1"/>
          <p:nvPr userDrawn="1"/>
        </p:nvSpPr>
        <p:spPr>
          <a:xfrm>
            <a:off x="1373187" y="12949535"/>
            <a:ext cx="3581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400" b="1" dirty="0" err="1">
                <a:solidFill>
                  <a:srgbClr val="B55638"/>
                </a:solidFill>
              </a:rPr>
              <a:t>livestock.cgiar.org</a:t>
            </a:r>
            <a:endParaRPr lang="en-GB" sz="2400" b="1" dirty="0">
              <a:solidFill>
                <a:srgbClr val="B55638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5E591B6-20CC-DB4C-9365-5B20676CE5F9}"/>
              </a:ext>
            </a:extLst>
          </p:cNvPr>
          <p:cNvSpPr txBox="1"/>
          <p:nvPr userDrawn="1"/>
        </p:nvSpPr>
        <p:spPr>
          <a:xfrm>
            <a:off x="23090187" y="12949535"/>
            <a:ext cx="6422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2400" b="0" smtClean="0">
                <a:solidFill>
                  <a:srgbClr val="B55638"/>
                </a:solidFill>
              </a:rPr>
              <a:pPr algn="r"/>
              <a:t>‹#›</a:t>
            </a:fld>
            <a:endParaRPr lang="en-GB" sz="2400" b="0" dirty="0">
              <a:solidFill>
                <a:srgbClr val="B55638"/>
              </a:solidFill>
            </a:endParaRPr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A7EB08B8-0EFD-EE4D-B392-14828BDAAD2A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2592387" y="4495800"/>
            <a:ext cx="19507199" cy="7620000"/>
          </a:xfrm>
        </p:spPr>
        <p:txBody>
          <a:bodyPr/>
          <a:lstStyle>
            <a:lvl1pPr marL="0" indent="0">
              <a:buNone/>
              <a:defRPr sz="5400" b="1">
                <a:latin typeface="+mj-lt"/>
              </a:defRPr>
            </a:lvl1pPr>
            <a:lvl2pPr marL="914217" indent="0">
              <a:buNone/>
              <a:defRPr sz="4400"/>
            </a:lvl2pPr>
            <a:lvl3pPr>
              <a:defRPr sz="4400"/>
            </a:lvl3pPr>
            <a:lvl4pPr>
              <a:defRPr sz="4400"/>
            </a:lvl4pPr>
            <a:lvl5pPr>
              <a:defRPr sz="4400"/>
            </a:lvl5pPr>
          </a:lstStyle>
          <a:p>
            <a:pPr lvl="0"/>
            <a:r>
              <a:rPr lang="en-US" dirty="0"/>
              <a:t>Header 1 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599484621"/>
      </p:ext>
    </p:extLst>
  </p:cSld>
  <p:clrMapOvr>
    <a:masterClrMapping/>
  </p:clrMapOvr>
  <p:transition spd="slow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 userDrawn="1"/>
        </p:nvSpPr>
        <p:spPr>
          <a:xfrm>
            <a:off x="1906587" y="4589770"/>
            <a:ext cx="13019141" cy="10770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kumimoji="0" lang="en-US" sz="6399" b="1" i="0" u="none" strike="noStrike" kern="1200" cap="none" spc="0" normalizeH="0" baseline="0" noProof="0" dirty="0">
                <a:ln>
                  <a:noFill/>
                </a:ln>
                <a:solidFill>
                  <a:srgbClr val="B55638"/>
                </a:solidFill>
                <a:effectLst/>
                <a:uLnTx/>
                <a:uFillTx/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CGIAR Research Program on Livestock</a:t>
            </a:r>
            <a:endParaRPr lang="en-US" sz="3599" dirty="0">
              <a:solidFill>
                <a:srgbClr val="B55638"/>
              </a:solidFill>
            </a:endParaRPr>
          </a:p>
        </p:txBody>
      </p:sp>
      <p:sp>
        <p:nvSpPr>
          <p:cNvPr id="7" name="TextBox 6"/>
          <p:cNvSpPr txBox="1"/>
          <p:nvPr userDrawn="1"/>
        </p:nvSpPr>
        <p:spPr>
          <a:xfrm>
            <a:off x="1906587" y="6445566"/>
            <a:ext cx="1529279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The </a:t>
            </a:r>
            <a:r>
              <a:rPr lang="en-US" sz="2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CGIAR Research Program on Livestock </a:t>
            </a: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aims to increase the productivity and profitability</a:t>
            </a:r>
            <a:r>
              <a:rPr lang="en-GB" sz="2400" kern="12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lt"/>
                <a:ea typeface="+mn-ea"/>
                <a:cs typeface="+mn-cs"/>
              </a:rPr>
              <a:t> of livestock </a:t>
            </a:r>
            <a:r>
              <a:rPr lang="en-GB" sz="2400" kern="12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lt"/>
                <a:ea typeface="+mn-ea"/>
                <a:cs typeface="+mn-cs"/>
              </a:rPr>
              <a:t>agri</a:t>
            </a:r>
            <a:r>
              <a:rPr lang="en-GB" sz="2400" kern="12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lt"/>
                <a:ea typeface="+mn-ea"/>
                <a:cs typeface="+mn-cs"/>
              </a:rPr>
              <a:t>-food systems in sustainable ways, making meat, milk and eggs more available and affordable across the developing world</a:t>
            </a: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3CBBB8C4-4CFD-3B4C-9E59-90B8A0505D9D}"/>
              </a:ext>
            </a:extLst>
          </p:cNvPr>
          <p:cNvGrpSpPr/>
          <p:nvPr userDrawn="1"/>
        </p:nvGrpSpPr>
        <p:grpSpPr>
          <a:xfrm>
            <a:off x="1948279" y="10868493"/>
            <a:ext cx="7425909" cy="707886"/>
            <a:chOff x="3315349" y="6458953"/>
            <a:chExt cx="3712471" cy="353943"/>
          </a:xfrm>
        </p:grpSpPr>
        <p:sp>
          <p:nvSpPr>
            <p:cNvPr id="10" name="TextBox 6"/>
            <p:cNvSpPr txBox="1">
              <a:spLocks noChangeArrowheads="1"/>
            </p:cNvSpPr>
            <p:nvPr userDrawn="1"/>
          </p:nvSpPr>
          <p:spPr bwMode="auto">
            <a:xfrm>
              <a:off x="4100468" y="6458953"/>
              <a:ext cx="2927352" cy="3539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l"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5F0500"/>
                </a:buClr>
                <a:defRPr/>
              </a:pPr>
              <a:r>
                <a:rPr lang="en-GB" sz="2000" kern="1200" dirty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n-lt"/>
                  <a:ea typeface="+mn-ea"/>
                  <a:cs typeface="Arial" charset="0"/>
                </a:rPr>
                <a:t>This presentation is licensed for use under the Creative Commons Attribution 4.0 International Licence.</a:t>
              </a:r>
              <a:endParaRPr 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endParaRPr>
            </a:p>
          </p:txBody>
        </p:sp>
        <p:pic>
          <p:nvPicPr>
            <p:cNvPr id="11" name="Picture 10" descr="cc-by 88x31.png"/>
            <p:cNvPicPr/>
            <p:nvPr userDrawn="1"/>
          </p:nvPicPr>
          <p:blipFill>
            <a:blip r:embed="rId2" r:link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15349" y="6477000"/>
              <a:ext cx="782320" cy="300157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4" name="TextBox 13"/>
          <p:cNvSpPr txBox="1"/>
          <p:nvPr userDrawn="1"/>
        </p:nvSpPr>
        <p:spPr>
          <a:xfrm>
            <a:off x="1906587" y="5891568"/>
            <a:ext cx="171218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400" kern="12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lt"/>
                <a:ea typeface="+mn-ea"/>
                <a:cs typeface="+mn-cs"/>
              </a:rPr>
              <a:t>The program thanks all donors and organizations which globally support its work through their contributions to the </a:t>
            </a:r>
            <a:r>
              <a:rPr lang="en-GB" sz="2400" u="sng" kern="12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lt"/>
                <a:ea typeface="+mn-ea"/>
                <a:cs typeface="+mn-cs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CGIAR system</a:t>
            </a:r>
            <a:endParaRPr lang="en-US" sz="2400" kern="1200" dirty="0">
              <a:solidFill>
                <a:schemeClr val="tx1">
                  <a:lumMod val="65000"/>
                  <a:lumOff val="35000"/>
                </a:schemeClr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4666CD4-14B6-5B49-BF27-B1FCD492F840}"/>
              </a:ext>
            </a:extLst>
          </p:cNvPr>
          <p:cNvSpPr txBox="1"/>
          <p:nvPr userDrawn="1"/>
        </p:nvSpPr>
        <p:spPr>
          <a:xfrm>
            <a:off x="1906587" y="7549011"/>
            <a:ext cx="3581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400" b="1" dirty="0" err="1">
                <a:solidFill>
                  <a:srgbClr val="B55638"/>
                </a:solidFill>
              </a:rPr>
              <a:t>livestock.cgiar.org</a:t>
            </a:r>
            <a:endParaRPr lang="en-GB" sz="2400" b="1" dirty="0">
              <a:solidFill>
                <a:srgbClr val="B55638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17FFE8FE-0E1C-5F48-82B5-5E723620AA61}"/>
              </a:ext>
            </a:extLst>
          </p:cNvPr>
          <p:cNvSpPr/>
          <p:nvPr userDrawn="1"/>
        </p:nvSpPr>
        <p:spPr>
          <a:xfrm>
            <a:off x="1587" y="13563600"/>
            <a:ext cx="24387175" cy="228600"/>
          </a:xfrm>
          <a:prstGeom prst="rect">
            <a:avLst/>
          </a:prstGeom>
          <a:solidFill>
            <a:srgbClr val="B556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45E4B2E8-DFB7-904F-A2E5-1A83C62FFD75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87903" y="990600"/>
            <a:ext cx="3902283" cy="1823308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FDB053BD-FA93-6242-8D9B-F701E45533C9}"/>
              </a:ext>
            </a:extLst>
          </p:cNvPr>
          <p:cNvSpPr txBox="1"/>
          <p:nvPr userDrawn="1"/>
        </p:nvSpPr>
        <p:spPr>
          <a:xfrm>
            <a:off x="18289587" y="3034888"/>
            <a:ext cx="58673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i="1" dirty="0">
                <a:solidFill>
                  <a:srgbClr val="B55638"/>
                </a:solidFill>
              </a:rPr>
              <a:t>More meat milk and eggs by and for the poor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C0194EAA-1F04-7F46-9151-20BBA7713A59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0720" y="8697775"/>
            <a:ext cx="15057267" cy="1665425"/>
          </a:xfrm>
          <a:prstGeom prst="rect">
            <a:avLst/>
          </a:prstGeom>
        </p:spPr>
      </p:pic>
    </p:spTree>
  </p:cSld>
  <p:clrMapOvr>
    <a:masterClrMapping/>
  </p:clrMapOvr>
  <p:transition spd="slow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: 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2073222" y="1655559"/>
            <a:ext cx="16444965" cy="1752600"/>
          </a:xfrm>
        </p:spPr>
        <p:txBody>
          <a:bodyPr>
            <a:noAutofit/>
          </a:bodyPr>
          <a:lstStyle>
            <a:lvl1pPr marL="0" indent="0">
              <a:buNone/>
              <a:defRPr sz="6600" b="1">
                <a:solidFill>
                  <a:srgbClr val="B55638"/>
                </a:solidFill>
              </a:defRPr>
            </a:lvl1pPr>
            <a:lvl2pPr marL="914217" indent="0">
              <a:buNone/>
              <a:defRPr/>
            </a:lvl2pPr>
            <a:lvl3pPr marL="1828434" indent="0">
              <a:buNone/>
              <a:defRPr/>
            </a:lvl3pPr>
            <a:lvl4pPr marL="2742652" indent="0">
              <a:buNone/>
              <a:defRPr/>
            </a:lvl4pPr>
            <a:lvl5pPr marL="3656869" indent="0">
              <a:buNone/>
              <a:defRPr/>
            </a:lvl5pPr>
          </a:lstStyle>
          <a:p>
            <a:pPr lvl="0"/>
            <a:r>
              <a:rPr lang="en-US" dirty="0"/>
              <a:t>Page title: maximum two lines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2073222" y="3787714"/>
            <a:ext cx="20881519" cy="7620000"/>
          </a:xfrm>
        </p:spPr>
        <p:txBody>
          <a:bodyPr/>
          <a:lstStyle>
            <a:lvl1pPr marL="685663" marR="0" indent="-685663" algn="l" defTabSz="1828434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Char char="•"/>
              <a:tabLst/>
              <a:defRPr sz="4799"/>
            </a:lvl1pPr>
            <a:lvl2pPr marL="1485603" marR="0" indent="-571386" algn="l" defTabSz="1828434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Char char="–"/>
              <a:tabLst/>
              <a:defRPr/>
            </a:lvl2pPr>
            <a:lvl3pPr marL="2285543" marR="0" indent="-457109" algn="l" defTabSz="1828434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Char char="•"/>
              <a:tabLst/>
              <a:defRPr/>
            </a:lvl3pPr>
            <a:lvl4pPr marL="3199760" marR="0" indent="-457109" algn="l" defTabSz="1828434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Char char="–"/>
              <a:tabLst/>
              <a:defRPr/>
            </a:lvl4pPr>
            <a:lvl5pPr marL="4113977" marR="0" indent="-457109" algn="l" defTabSz="1828434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Char char="»"/>
              <a:tabLst/>
              <a:defRPr/>
            </a:lvl5pPr>
          </a:lstStyle>
          <a:p>
            <a:pPr marL="685663" marR="0" lvl="0" indent="-685663" algn="l" defTabSz="1828434" rtl="0" eaLnBrk="1" fontAlgn="base" latinLnBrk="0" hangingPunct="1">
              <a:lnSpc>
                <a:spcPct val="200000"/>
              </a:lnSpc>
              <a:spcBef>
                <a:spcPct val="20000"/>
              </a:spcBef>
              <a:spcAft>
                <a:spcPts val="240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51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Main point 6 point smaller than slide title</a:t>
            </a:r>
          </a:p>
          <a:p>
            <a:pPr marL="1485603" marR="0" lvl="1" indent="-571386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43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Bullet points 4 point less than main point</a:t>
            </a:r>
          </a:p>
          <a:p>
            <a:pPr marL="1485603" marR="0" lvl="1" indent="-571386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43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Font type is Calibri</a:t>
            </a:r>
          </a:p>
          <a:p>
            <a:pPr marL="2285543" marR="0" lvl="2" indent="-457109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9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It is advised in one slide maximum 6 bullets</a:t>
            </a:r>
          </a:p>
          <a:p>
            <a:pPr marL="3199760" marR="0" lvl="3" indent="-457109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35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We recommend you use images on slides</a:t>
            </a:r>
          </a:p>
          <a:p>
            <a:pPr marL="3199760" marR="0" lvl="3" indent="-457109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35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You can change partner logos on front page</a:t>
            </a:r>
          </a:p>
          <a:p>
            <a:pPr marL="4113977" marR="0" lvl="4" indent="-457109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»"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You have to duplicate this slide for more inside pages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8999D55-3756-894A-81A4-048B6EB0DFB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18387" y="609600"/>
            <a:ext cx="3261697" cy="1524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35BFD6B-F5C4-D84D-A586-6E7A7097B593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39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9067800"/>
            <a:ext cx="2135187" cy="367844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4B0F98F-8FBA-ED4A-A0B2-BC407E74B60E}"/>
              </a:ext>
            </a:extLst>
          </p:cNvPr>
          <p:cNvSpPr txBox="1"/>
          <p:nvPr userDrawn="1"/>
        </p:nvSpPr>
        <p:spPr>
          <a:xfrm>
            <a:off x="1373187" y="12949535"/>
            <a:ext cx="3581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400" b="1" dirty="0" err="1">
                <a:solidFill>
                  <a:srgbClr val="B55638"/>
                </a:solidFill>
              </a:rPr>
              <a:t>livestock.cgiar.org</a:t>
            </a:r>
            <a:endParaRPr lang="en-GB" sz="2400" b="1" dirty="0">
              <a:solidFill>
                <a:srgbClr val="B55638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D5C1978-7B93-D441-A492-8A1E75804A1A}"/>
              </a:ext>
            </a:extLst>
          </p:cNvPr>
          <p:cNvSpPr txBox="1"/>
          <p:nvPr userDrawn="1"/>
        </p:nvSpPr>
        <p:spPr>
          <a:xfrm>
            <a:off x="23090187" y="12949535"/>
            <a:ext cx="6422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2400" b="0" smtClean="0">
                <a:solidFill>
                  <a:srgbClr val="B55638"/>
                </a:solidFill>
              </a:rPr>
              <a:pPr algn="r"/>
              <a:t>‹#›</a:t>
            </a:fld>
            <a:endParaRPr lang="en-GB" sz="2400" b="0" dirty="0">
              <a:solidFill>
                <a:srgbClr val="B55638"/>
              </a:solidFill>
            </a:endParaRPr>
          </a:p>
        </p:txBody>
      </p:sp>
    </p:spTree>
  </p:cSld>
  <p:clrMapOvr>
    <a:masterClrMapping/>
  </p:clrMapOvr>
  <p:transition spd="slow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: no right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2073222" y="1655559"/>
            <a:ext cx="16444965" cy="1752600"/>
          </a:xfrm>
        </p:spPr>
        <p:txBody>
          <a:bodyPr>
            <a:noAutofit/>
          </a:bodyPr>
          <a:lstStyle>
            <a:lvl1pPr marL="0" indent="0">
              <a:buNone/>
              <a:defRPr sz="6600" b="1">
                <a:solidFill>
                  <a:srgbClr val="B55638"/>
                </a:solidFill>
              </a:defRPr>
            </a:lvl1pPr>
            <a:lvl2pPr marL="914217" indent="0">
              <a:buNone/>
              <a:defRPr/>
            </a:lvl2pPr>
            <a:lvl3pPr marL="1828434" indent="0">
              <a:buNone/>
              <a:defRPr/>
            </a:lvl3pPr>
            <a:lvl4pPr marL="2742652" indent="0">
              <a:buNone/>
              <a:defRPr/>
            </a:lvl4pPr>
            <a:lvl5pPr marL="3656869" indent="0">
              <a:buNone/>
              <a:defRPr/>
            </a:lvl5pPr>
          </a:lstStyle>
          <a:p>
            <a:pPr lvl="0"/>
            <a:r>
              <a:rPr lang="en-US" dirty="0"/>
              <a:t>Page title: maximum two lines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2073222" y="3787714"/>
            <a:ext cx="20881519" cy="7620000"/>
          </a:xfrm>
        </p:spPr>
        <p:txBody>
          <a:bodyPr/>
          <a:lstStyle>
            <a:lvl1pPr marL="685663" marR="0" indent="-685663" algn="l" defTabSz="1828434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Char char="•"/>
              <a:tabLst/>
              <a:defRPr sz="4799"/>
            </a:lvl1pPr>
            <a:lvl2pPr marL="1485603" marR="0" indent="-571386" algn="l" defTabSz="1828434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Char char="–"/>
              <a:tabLst/>
              <a:defRPr/>
            </a:lvl2pPr>
            <a:lvl3pPr marL="2285543" marR="0" indent="-457109" algn="l" defTabSz="1828434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Char char="•"/>
              <a:tabLst/>
              <a:defRPr/>
            </a:lvl3pPr>
            <a:lvl4pPr marL="3199760" marR="0" indent="-457109" algn="l" defTabSz="1828434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Char char="–"/>
              <a:tabLst/>
              <a:defRPr/>
            </a:lvl4pPr>
            <a:lvl5pPr marL="4113977" marR="0" indent="-457109" algn="l" defTabSz="1828434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Char char="»"/>
              <a:tabLst/>
              <a:defRPr/>
            </a:lvl5pPr>
          </a:lstStyle>
          <a:p>
            <a:pPr marL="685663" marR="0" lvl="0" indent="-685663" algn="l" defTabSz="1828434" rtl="0" eaLnBrk="1" fontAlgn="base" latinLnBrk="0" hangingPunct="1">
              <a:lnSpc>
                <a:spcPct val="200000"/>
              </a:lnSpc>
              <a:spcBef>
                <a:spcPct val="20000"/>
              </a:spcBef>
              <a:spcAft>
                <a:spcPts val="240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51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Main point 6 point smaller than slide title</a:t>
            </a:r>
          </a:p>
          <a:p>
            <a:pPr marL="1485603" marR="0" lvl="1" indent="-571386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43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Bullet points 4 point less than main point</a:t>
            </a:r>
          </a:p>
          <a:p>
            <a:pPr marL="1485603" marR="0" lvl="1" indent="-571386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43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Font type is Calibri</a:t>
            </a:r>
          </a:p>
          <a:p>
            <a:pPr marL="2285543" marR="0" lvl="2" indent="-457109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9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It is advised in one slide maximum 6 bullets</a:t>
            </a:r>
          </a:p>
          <a:p>
            <a:pPr marL="3199760" marR="0" lvl="3" indent="-457109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35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We recommend you use images on slides</a:t>
            </a:r>
          </a:p>
          <a:p>
            <a:pPr marL="3199760" marR="0" lvl="3" indent="-457109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35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You can change partner logos on front page</a:t>
            </a:r>
          </a:p>
          <a:p>
            <a:pPr marL="4113977" marR="0" lvl="4" indent="-457109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»"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You have to duplicate this slide for more inside pages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35BFD6B-F5C4-D84D-A586-6E7A7097B59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39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9067800"/>
            <a:ext cx="2135187" cy="367844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4B0F98F-8FBA-ED4A-A0B2-BC407E74B60E}"/>
              </a:ext>
            </a:extLst>
          </p:cNvPr>
          <p:cNvSpPr txBox="1"/>
          <p:nvPr userDrawn="1"/>
        </p:nvSpPr>
        <p:spPr>
          <a:xfrm>
            <a:off x="1373187" y="12949535"/>
            <a:ext cx="3581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400" b="1" dirty="0" err="1">
                <a:solidFill>
                  <a:srgbClr val="B55638"/>
                </a:solidFill>
              </a:rPr>
              <a:t>livestock.cgiar.org</a:t>
            </a:r>
            <a:endParaRPr lang="en-GB" sz="2400" b="1" dirty="0">
              <a:solidFill>
                <a:srgbClr val="B55638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D5C1978-7B93-D441-A492-8A1E75804A1A}"/>
              </a:ext>
            </a:extLst>
          </p:cNvPr>
          <p:cNvSpPr txBox="1"/>
          <p:nvPr userDrawn="1"/>
        </p:nvSpPr>
        <p:spPr>
          <a:xfrm>
            <a:off x="23090187" y="12949535"/>
            <a:ext cx="6422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2400" b="0" smtClean="0">
                <a:solidFill>
                  <a:srgbClr val="B55638"/>
                </a:solidFill>
              </a:rPr>
              <a:pPr algn="r"/>
              <a:t>‹#›</a:t>
            </a:fld>
            <a:endParaRPr lang="en-GB" sz="2400" b="0" dirty="0">
              <a:solidFill>
                <a:srgbClr val="B5563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6962374"/>
      </p:ext>
    </p:extLst>
  </p:cSld>
  <p:clrMapOvr>
    <a:masterClrMapping/>
  </p:clrMapOvr>
  <p:transition spd="slow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: sid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2073222" y="1655559"/>
            <a:ext cx="14920965" cy="1752600"/>
          </a:xfrm>
        </p:spPr>
        <p:txBody>
          <a:bodyPr>
            <a:noAutofit/>
          </a:bodyPr>
          <a:lstStyle>
            <a:lvl1pPr marL="0" indent="0">
              <a:buNone/>
              <a:defRPr sz="6600" b="1">
                <a:solidFill>
                  <a:srgbClr val="B55638"/>
                </a:solidFill>
              </a:defRPr>
            </a:lvl1pPr>
            <a:lvl2pPr marL="914217" indent="0">
              <a:buNone/>
              <a:defRPr/>
            </a:lvl2pPr>
            <a:lvl3pPr marL="1828434" indent="0">
              <a:buNone/>
              <a:defRPr/>
            </a:lvl3pPr>
            <a:lvl4pPr marL="2742652" indent="0">
              <a:buNone/>
              <a:defRPr/>
            </a:lvl4pPr>
            <a:lvl5pPr marL="3656869" indent="0">
              <a:buNone/>
              <a:defRPr/>
            </a:lvl5pPr>
          </a:lstStyle>
          <a:p>
            <a:pPr lvl="0"/>
            <a:r>
              <a:rPr lang="en-US" dirty="0"/>
              <a:t>Page title: maximum two lines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2073222" y="3787714"/>
            <a:ext cx="14920965" cy="7620000"/>
          </a:xfrm>
        </p:spPr>
        <p:txBody>
          <a:bodyPr/>
          <a:lstStyle>
            <a:lvl1pPr marL="685663" marR="0" indent="-685663" algn="l" defTabSz="1828434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Char char="•"/>
              <a:tabLst/>
              <a:defRPr sz="4799"/>
            </a:lvl1pPr>
            <a:lvl2pPr marL="1485603" marR="0" indent="-571386" algn="l" defTabSz="1828434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Char char="–"/>
              <a:tabLst/>
              <a:defRPr/>
            </a:lvl2pPr>
            <a:lvl3pPr marL="2285543" marR="0" indent="-457109" algn="l" defTabSz="1828434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Char char="•"/>
              <a:tabLst/>
              <a:defRPr/>
            </a:lvl3pPr>
            <a:lvl4pPr marL="3199760" marR="0" indent="-457109" algn="l" defTabSz="1828434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Char char="–"/>
              <a:tabLst/>
              <a:defRPr/>
            </a:lvl4pPr>
            <a:lvl5pPr marL="4113977" marR="0" indent="-457109" algn="l" defTabSz="1828434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Char char="»"/>
              <a:tabLst/>
              <a:defRPr/>
            </a:lvl5pPr>
          </a:lstStyle>
          <a:p>
            <a:pPr marL="685663" marR="0" lvl="0" indent="-685663" algn="l" defTabSz="1828434" rtl="0" eaLnBrk="1" fontAlgn="base" latinLnBrk="0" hangingPunct="1">
              <a:lnSpc>
                <a:spcPct val="200000"/>
              </a:lnSpc>
              <a:spcBef>
                <a:spcPct val="20000"/>
              </a:spcBef>
              <a:spcAft>
                <a:spcPts val="240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51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Main point 6 point smaller than slide title</a:t>
            </a:r>
          </a:p>
          <a:p>
            <a:pPr marL="1485603" marR="0" lvl="1" indent="-571386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43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Bullet points 4 point less than main point</a:t>
            </a:r>
          </a:p>
          <a:p>
            <a:pPr marL="1485603" marR="0" lvl="1" indent="-571386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43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Font type is Calibri</a:t>
            </a:r>
          </a:p>
          <a:p>
            <a:pPr marL="2285543" marR="0" lvl="2" indent="-457109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9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It is advised in one slide maximum 6 bullets</a:t>
            </a:r>
          </a:p>
          <a:p>
            <a:pPr marL="3199760" marR="0" lvl="3" indent="-457109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35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We recommend you use images on slides</a:t>
            </a:r>
          </a:p>
          <a:p>
            <a:pPr marL="3199760" marR="0" lvl="3" indent="-457109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35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You can change partner logos on front page</a:t>
            </a:r>
          </a:p>
          <a:p>
            <a:pPr marL="4113977" marR="0" lvl="4" indent="-457109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»"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You have to duplicate this slide for more inside pages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35BFD6B-F5C4-D84D-A586-6E7A7097B59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39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9067800"/>
            <a:ext cx="2135187" cy="367844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4B0F98F-8FBA-ED4A-A0B2-BC407E74B60E}"/>
              </a:ext>
            </a:extLst>
          </p:cNvPr>
          <p:cNvSpPr txBox="1"/>
          <p:nvPr userDrawn="1"/>
        </p:nvSpPr>
        <p:spPr>
          <a:xfrm>
            <a:off x="1373187" y="12949535"/>
            <a:ext cx="3581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400" b="1" dirty="0" err="1">
                <a:solidFill>
                  <a:srgbClr val="B55638"/>
                </a:solidFill>
              </a:rPr>
              <a:t>livestock.cgiar.org</a:t>
            </a:r>
            <a:endParaRPr lang="en-GB" sz="2400" b="1" dirty="0">
              <a:solidFill>
                <a:srgbClr val="B55638"/>
              </a:solidFill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3F60966-4E81-B54D-BE7F-FA46C680FF3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8518188" y="0"/>
            <a:ext cx="5868987" cy="8839200"/>
          </a:xfrm>
        </p:spPr>
        <p:txBody>
          <a:bodyPr/>
          <a:lstStyle/>
          <a:p>
            <a:endParaRPr lang="en-US"/>
          </a:p>
        </p:txBody>
      </p:sp>
      <p:sp>
        <p:nvSpPr>
          <p:cNvPr id="11" name="Picture Placeholder 4">
            <a:extLst>
              <a:ext uri="{FF2B5EF4-FFF2-40B4-BE49-F238E27FC236}">
                <a16:creationId xmlns:a16="http://schemas.microsoft.com/office/drawing/2014/main" id="{38C94D7E-5A3A-244B-A8E4-30B1F63CBDD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8518188" y="9067800"/>
            <a:ext cx="5868987" cy="46482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3341514"/>
      </p:ext>
    </p:extLst>
  </p:cSld>
  <p:clrMapOvr>
    <a:masterClrMapping/>
  </p:clrMapOvr>
  <p:transition spd="slow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: sid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2073222" y="1655559"/>
            <a:ext cx="14920965" cy="1752600"/>
          </a:xfrm>
        </p:spPr>
        <p:txBody>
          <a:bodyPr>
            <a:noAutofit/>
          </a:bodyPr>
          <a:lstStyle>
            <a:lvl1pPr marL="0" indent="0">
              <a:buNone/>
              <a:defRPr sz="6600" b="1">
                <a:solidFill>
                  <a:srgbClr val="B55638"/>
                </a:solidFill>
              </a:defRPr>
            </a:lvl1pPr>
            <a:lvl2pPr marL="914217" indent="0">
              <a:buNone/>
              <a:defRPr/>
            </a:lvl2pPr>
            <a:lvl3pPr marL="1828434" indent="0">
              <a:buNone/>
              <a:defRPr/>
            </a:lvl3pPr>
            <a:lvl4pPr marL="2742652" indent="0">
              <a:buNone/>
              <a:defRPr/>
            </a:lvl4pPr>
            <a:lvl5pPr marL="3656869" indent="0">
              <a:buNone/>
              <a:defRPr/>
            </a:lvl5pPr>
          </a:lstStyle>
          <a:p>
            <a:pPr lvl="0"/>
            <a:r>
              <a:rPr lang="en-US" dirty="0"/>
              <a:t>Page title: maximum two lines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2073222" y="3787714"/>
            <a:ext cx="14920965" cy="7620000"/>
          </a:xfrm>
        </p:spPr>
        <p:txBody>
          <a:bodyPr/>
          <a:lstStyle>
            <a:lvl1pPr marL="685663" marR="0" indent="-685663" algn="l" defTabSz="1828434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Char char="•"/>
              <a:tabLst/>
              <a:defRPr sz="4799"/>
            </a:lvl1pPr>
            <a:lvl2pPr marL="1485603" marR="0" indent="-571386" algn="l" defTabSz="1828434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Char char="–"/>
              <a:tabLst/>
              <a:defRPr/>
            </a:lvl2pPr>
            <a:lvl3pPr marL="2285543" marR="0" indent="-457109" algn="l" defTabSz="1828434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Char char="•"/>
              <a:tabLst/>
              <a:defRPr/>
            </a:lvl3pPr>
            <a:lvl4pPr marL="3199760" marR="0" indent="-457109" algn="l" defTabSz="1828434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Char char="–"/>
              <a:tabLst/>
              <a:defRPr/>
            </a:lvl4pPr>
            <a:lvl5pPr marL="4113977" marR="0" indent="-457109" algn="l" defTabSz="1828434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Char char="»"/>
              <a:tabLst/>
              <a:defRPr/>
            </a:lvl5pPr>
          </a:lstStyle>
          <a:p>
            <a:pPr marL="685663" marR="0" lvl="0" indent="-685663" algn="l" defTabSz="1828434" rtl="0" eaLnBrk="1" fontAlgn="base" latinLnBrk="0" hangingPunct="1">
              <a:lnSpc>
                <a:spcPct val="200000"/>
              </a:lnSpc>
              <a:spcBef>
                <a:spcPct val="20000"/>
              </a:spcBef>
              <a:spcAft>
                <a:spcPts val="240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51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Main point 6 point smaller than slide title</a:t>
            </a:r>
          </a:p>
          <a:p>
            <a:pPr marL="1485603" marR="0" lvl="1" indent="-571386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43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Bullet points 4 point less than main point</a:t>
            </a:r>
          </a:p>
          <a:p>
            <a:pPr marL="1485603" marR="0" lvl="1" indent="-571386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43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Font type is Calibri</a:t>
            </a:r>
          </a:p>
          <a:p>
            <a:pPr marL="2285543" marR="0" lvl="2" indent="-457109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9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It is advised in one slide maximum 6 bullets</a:t>
            </a:r>
          </a:p>
          <a:p>
            <a:pPr marL="3199760" marR="0" lvl="3" indent="-457109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35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We recommend you use images on slides</a:t>
            </a:r>
          </a:p>
          <a:p>
            <a:pPr marL="3199760" marR="0" lvl="3" indent="-457109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35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You can change partner logos on front page</a:t>
            </a:r>
          </a:p>
          <a:p>
            <a:pPr marL="4113977" marR="0" lvl="4" indent="-457109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»"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You have to duplicate this slide for more inside pages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35BFD6B-F5C4-D84D-A586-6E7A7097B59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39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9067800"/>
            <a:ext cx="2135187" cy="367844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4B0F98F-8FBA-ED4A-A0B2-BC407E74B60E}"/>
              </a:ext>
            </a:extLst>
          </p:cNvPr>
          <p:cNvSpPr txBox="1"/>
          <p:nvPr userDrawn="1"/>
        </p:nvSpPr>
        <p:spPr>
          <a:xfrm>
            <a:off x="1373187" y="12949535"/>
            <a:ext cx="3581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400" b="1" dirty="0" err="1">
                <a:solidFill>
                  <a:srgbClr val="B55638"/>
                </a:solidFill>
              </a:rPr>
              <a:t>livestock.cgiar.org</a:t>
            </a:r>
            <a:endParaRPr lang="en-GB" sz="2400" b="1" dirty="0">
              <a:solidFill>
                <a:srgbClr val="B55638"/>
              </a:solidFill>
            </a:endParaRP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3B6CA68B-BCC9-594B-9307-EC16B0993F1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7527588" y="0"/>
            <a:ext cx="6857999" cy="7924800"/>
          </a:xfrm>
          <a:custGeom>
            <a:avLst/>
            <a:gdLst>
              <a:gd name="connsiteX0" fmla="*/ 0 w 6402387"/>
              <a:gd name="connsiteY0" fmla="*/ 7924800 h 7924800"/>
              <a:gd name="connsiteX1" fmla="*/ 1600597 w 6402387"/>
              <a:gd name="connsiteY1" fmla="*/ 0 h 7924800"/>
              <a:gd name="connsiteX2" fmla="*/ 4801790 w 6402387"/>
              <a:gd name="connsiteY2" fmla="*/ 0 h 7924800"/>
              <a:gd name="connsiteX3" fmla="*/ 6402387 w 6402387"/>
              <a:gd name="connsiteY3" fmla="*/ 7924800 h 7924800"/>
              <a:gd name="connsiteX4" fmla="*/ 0 w 6402387"/>
              <a:gd name="connsiteY4" fmla="*/ 7924800 h 7924800"/>
              <a:gd name="connsiteX0" fmla="*/ 0 w 6402387"/>
              <a:gd name="connsiteY0" fmla="*/ 7924800 h 7924800"/>
              <a:gd name="connsiteX1" fmla="*/ 1600597 w 6402387"/>
              <a:gd name="connsiteY1" fmla="*/ 0 h 7924800"/>
              <a:gd name="connsiteX2" fmla="*/ 6389958 w 6402387"/>
              <a:gd name="connsiteY2" fmla="*/ 0 h 7924800"/>
              <a:gd name="connsiteX3" fmla="*/ 6402387 w 6402387"/>
              <a:gd name="connsiteY3" fmla="*/ 7924800 h 7924800"/>
              <a:gd name="connsiteX4" fmla="*/ 0 w 6402387"/>
              <a:gd name="connsiteY4" fmla="*/ 7924800 h 7924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02387" h="7924800">
                <a:moveTo>
                  <a:pt x="0" y="7924800"/>
                </a:moveTo>
                <a:lnTo>
                  <a:pt x="1600597" y="0"/>
                </a:lnTo>
                <a:lnTo>
                  <a:pt x="6389958" y="0"/>
                </a:lnTo>
                <a:lnTo>
                  <a:pt x="6402387" y="7924800"/>
                </a:lnTo>
                <a:lnTo>
                  <a:pt x="0" y="7924800"/>
                </a:lnTo>
                <a:close/>
              </a:path>
            </a:pathLst>
          </a:custGeom>
        </p:spPr>
        <p:txBody>
          <a:bodyPr/>
          <a:lstStyle/>
          <a:p>
            <a:endParaRPr lang="en-US"/>
          </a:p>
        </p:txBody>
      </p:sp>
      <p:sp>
        <p:nvSpPr>
          <p:cNvPr id="13" name="Picture Placeholder 3">
            <a:extLst>
              <a:ext uri="{FF2B5EF4-FFF2-40B4-BE49-F238E27FC236}">
                <a16:creationId xmlns:a16="http://schemas.microsoft.com/office/drawing/2014/main" id="{B17B2553-B919-0C4C-98E5-D19374656F8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6260261" y="8177465"/>
            <a:ext cx="8136870" cy="5590672"/>
          </a:xfrm>
          <a:custGeom>
            <a:avLst/>
            <a:gdLst>
              <a:gd name="connsiteX0" fmla="*/ 0 w 6402387"/>
              <a:gd name="connsiteY0" fmla="*/ 7924800 h 7924800"/>
              <a:gd name="connsiteX1" fmla="*/ 1600597 w 6402387"/>
              <a:gd name="connsiteY1" fmla="*/ 0 h 7924800"/>
              <a:gd name="connsiteX2" fmla="*/ 4801790 w 6402387"/>
              <a:gd name="connsiteY2" fmla="*/ 0 h 7924800"/>
              <a:gd name="connsiteX3" fmla="*/ 6402387 w 6402387"/>
              <a:gd name="connsiteY3" fmla="*/ 7924800 h 7924800"/>
              <a:gd name="connsiteX4" fmla="*/ 0 w 6402387"/>
              <a:gd name="connsiteY4" fmla="*/ 7924800 h 7924800"/>
              <a:gd name="connsiteX0" fmla="*/ 0 w 6402387"/>
              <a:gd name="connsiteY0" fmla="*/ 7924800 h 7924800"/>
              <a:gd name="connsiteX1" fmla="*/ 1600597 w 6402387"/>
              <a:gd name="connsiteY1" fmla="*/ 0 h 7924800"/>
              <a:gd name="connsiteX2" fmla="*/ 6389958 w 6402387"/>
              <a:gd name="connsiteY2" fmla="*/ 0 h 7924800"/>
              <a:gd name="connsiteX3" fmla="*/ 6402387 w 6402387"/>
              <a:gd name="connsiteY3" fmla="*/ 7924800 h 7924800"/>
              <a:gd name="connsiteX4" fmla="*/ 0 w 6402387"/>
              <a:gd name="connsiteY4" fmla="*/ 7924800 h 7924800"/>
              <a:gd name="connsiteX0" fmla="*/ 0 w 7557418"/>
              <a:gd name="connsiteY0" fmla="*/ 7924800 h 7972926"/>
              <a:gd name="connsiteX1" fmla="*/ 1600597 w 7557418"/>
              <a:gd name="connsiteY1" fmla="*/ 0 h 7972926"/>
              <a:gd name="connsiteX2" fmla="*/ 6389958 w 7557418"/>
              <a:gd name="connsiteY2" fmla="*/ 0 h 7972926"/>
              <a:gd name="connsiteX3" fmla="*/ 7557418 w 7557418"/>
              <a:gd name="connsiteY3" fmla="*/ 7972926 h 7972926"/>
              <a:gd name="connsiteX4" fmla="*/ 0 w 7557418"/>
              <a:gd name="connsiteY4" fmla="*/ 7924800 h 7972926"/>
              <a:gd name="connsiteX0" fmla="*/ 0 w 7557418"/>
              <a:gd name="connsiteY0" fmla="*/ 7924800 h 7972926"/>
              <a:gd name="connsiteX1" fmla="*/ 1600597 w 7557418"/>
              <a:gd name="connsiteY1" fmla="*/ 0 h 7972926"/>
              <a:gd name="connsiteX2" fmla="*/ 7544990 w 7557418"/>
              <a:gd name="connsiteY2" fmla="*/ 2382253 h 7972926"/>
              <a:gd name="connsiteX3" fmla="*/ 7557418 w 7557418"/>
              <a:gd name="connsiteY3" fmla="*/ 7972926 h 7972926"/>
              <a:gd name="connsiteX4" fmla="*/ 0 w 7557418"/>
              <a:gd name="connsiteY4" fmla="*/ 7924800 h 7972926"/>
              <a:gd name="connsiteX0" fmla="*/ 0 w 7557418"/>
              <a:gd name="connsiteY0" fmla="*/ 5542547 h 5590673"/>
              <a:gd name="connsiteX1" fmla="*/ 1119334 w 7557418"/>
              <a:gd name="connsiteY1" fmla="*/ 0 h 5590673"/>
              <a:gd name="connsiteX2" fmla="*/ 7544990 w 7557418"/>
              <a:gd name="connsiteY2" fmla="*/ 0 h 5590673"/>
              <a:gd name="connsiteX3" fmla="*/ 7557418 w 7557418"/>
              <a:gd name="connsiteY3" fmla="*/ 5590673 h 5590673"/>
              <a:gd name="connsiteX4" fmla="*/ 0 w 7557418"/>
              <a:gd name="connsiteY4" fmla="*/ 5542547 h 5590673"/>
              <a:gd name="connsiteX0" fmla="*/ 0 w 7581481"/>
              <a:gd name="connsiteY0" fmla="*/ 5590673 h 5590673"/>
              <a:gd name="connsiteX1" fmla="*/ 1143397 w 7581481"/>
              <a:gd name="connsiteY1" fmla="*/ 0 h 5590673"/>
              <a:gd name="connsiteX2" fmla="*/ 7569053 w 7581481"/>
              <a:gd name="connsiteY2" fmla="*/ 0 h 5590673"/>
              <a:gd name="connsiteX3" fmla="*/ 7581481 w 7581481"/>
              <a:gd name="connsiteY3" fmla="*/ 5590673 h 5590673"/>
              <a:gd name="connsiteX4" fmla="*/ 0 w 7581481"/>
              <a:gd name="connsiteY4" fmla="*/ 5590673 h 5590673"/>
              <a:gd name="connsiteX0" fmla="*/ 0 w 7581481"/>
              <a:gd name="connsiteY0" fmla="*/ 5590673 h 5590673"/>
              <a:gd name="connsiteX1" fmla="*/ 1029789 w 7581481"/>
              <a:gd name="connsiteY1" fmla="*/ 24064 h 5590673"/>
              <a:gd name="connsiteX2" fmla="*/ 7569053 w 7581481"/>
              <a:gd name="connsiteY2" fmla="*/ 0 h 5590673"/>
              <a:gd name="connsiteX3" fmla="*/ 7581481 w 7581481"/>
              <a:gd name="connsiteY3" fmla="*/ 5590673 h 5590673"/>
              <a:gd name="connsiteX4" fmla="*/ 0 w 7581481"/>
              <a:gd name="connsiteY4" fmla="*/ 5590673 h 5590673"/>
              <a:gd name="connsiteX0" fmla="*/ 0 w 7581481"/>
              <a:gd name="connsiteY0" fmla="*/ 5614735 h 5614735"/>
              <a:gd name="connsiteX1" fmla="*/ 1075233 w 7581481"/>
              <a:gd name="connsiteY1" fmla="*/ 0 h 5614735"/>
              <a:gd name="connsiteX2" fmla="*/ 7569053 w 7581481"/>
              <a:gd name="connsiteY2" fmla="*/ 24062 h 5614735"/>
              <a:gd name="connsiteX3" fmla="*/ 7581481 w 7581481"/>
              <a:gd name="connsiteY3" fmla="*/ 5614735 h 5614735"/>
              <a:gd name="connsiteX4" fmla="*/ 0 w 7581481"/>
              <a:gd name="connsiteY4" fmla="*/ 5614735 h 5614735"/>
              <a:gd name="connsiteX0" fmla="*/ 0 w 7581481"/>
              <a:gd name="connsiteY0" fmla="*/ 5590673 h 5590673"/>
              <a:gd name="connsiteX1" fmla="*/ 1075233 w 7581481"/>
              <a:gd name="connsiteY1" fmla="*/ 24064 h 5590673"/>
              <a:gd name="connsiteX2" fmla="*/ 7569053 w 7581481"/>
              <a:gd name="connsiteY2" fmla="*/ 0 h 5590673"/>
              <a:gd name="connsiteX3" fmla="*/ 7581481 w 7581481"/>
              <a:gd name="connsiteY3" fmla="*/ 5590673 h 5590673"/>
              <a:gd name="connsiteX4" fmla="*/ 0 w 7581481"/>
              <a:gd name="connsiteY4" fmla="*/ 5590673 h 5590673"/>
              <a:gd name="connsiteX0" fmla="*/ 0 w 7672367"/>
              <a:gd name="connsiteY0" fmla="*/ 5614736 h 5614736"/>
              <a:gd name="connsiteX1" fmla="*/ 1166119 w 7672367"/>
              <a:gd name="connsiteY1" fmla="*/ 24064 h 5614736"/>
              <a:gd name="connsiteX2" fmla="*/ 7659939 w 7672367"/>
              <a:gd name="connsiteY2" fmla="*/ 0 h 5614736"/>
              <a:gd name="connsiteX3" fmla="*/ 7672367 w 7672367"/>
              <a:gd name="connsiteY3" fmla="*/ 5590673 h 5614736"/>
              <a:gd name="connsiteX4" fmla="*/ 0 w 7672367"/>
              <a:gd name="connsiteY4" fmla="*/ 5614736 h 5614736"/>
              <a:gd name="connsiteX0" fmla="*/ 0 w 7683267"/>
              <a:gd name="connsiteY0" fmla="*/ 5590672 h 5590672"/>
              <a:gd name="connsiteX1" fmla="*/ 1166119 w 7683267"/>
              <a:gd name="connsiteY1" fmla="*/ 0 h 5590672"/>
              <a:gd name="connsiteX2" fmla="*/ 7682661 w 7683267"/>
              <a:gd name="connsiteY2" fmla="*/ 24062 h 5590672"/>
              <a:gd name="connsiteX3" fmla="*/ 7672367 w 7683267"/>
              <a:gd name="connsiteY3" fmla="*/ 5566609 h 5590672"/>
              <a:gd name="connsiteX4" fmla="*/ 0 w 7683267"/>
              <a:gd name="connsiteY4" fmla="*/ 5590672 h 55906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83267" h="5590672">
                <a:moveTo>
                  <a:pt x="0" y="5590672"/>
                </a:moveTo>
                <a:lnTo>
                  <a:pt x="1166119" y="0"/>
                </a:lnTo>
                <a:lnTo>
                  <a:pt x="7682661" y="24062"/>
                </a:lnTo>
                <a:cubicBezTo>
                  <a:pt x="7686804" y="1887620"/>
                  <a:pt x="7668224" y="3703051"/>
                  <a:pt x="7672367" y="5566609"/>
                </a:cubicBezTo>
                <a:lnTo>
                  <a:pt x="0" y="5590672"/>
                </a:lnTo>
                <a:close/>
              </a:path>
            </a:pathLst>
          </a:cu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9168583"/>
      </p:ext>
    </p:extLst>
  </p:cSld>
  <p:clrMapOvr>
    <a:masterClrMapping/>
  </p:clrMapOvr>
  <p:transition spd="slow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parato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8118B2B-57A3-DD4F-80A1-E59506CFA3FE}"/>
              </a:ext>
            </a:extLst>
          </p:cNvPr>
          <p:cNvSpPr/>
          <p:nvPr userDrawn="1"/>
        </p:nvSpPr>
        <p:spPr>
          <a:xfrm>
            <a:off x="-1" y="4495800"/>
            <a:ext cx="24387175" cy="5105400"/>
          </a:xfrm>
          <a:prstGeom prst="rect">
            <a:avLst/>
          </a:prstGeom>
          <a:solidFill>
            <a:srgbClr val="B556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2F9AF92-6D08-5A4D-96A1-75A209788F5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87903" y="990600"/>
            <a:ext cx="3902283" cy="182330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FFE3A0F-7FD7-A841-BEB7-B043FAFAE205}"/>
              </a:ext>
            </a:extLst>
          </p:cNvPr>
          <p:cNvSpPr txBox="1"/>
          <p:nvPr userDrawn="1"/>
        </p:nvSpPr>
        <p:spPr>
          <a:xfrm>
            <a:off x="18289587" y="3034888"/>
            <a:ext cx="58673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i="1" dirty="0">
                <a:solidFill>
                  <a:srgbClr val="B55638"/>
                </a:solidFill>
              </a:rPr>
              <a:t>More meat milk and eggs by and for the poor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461469F-A8A1-6E42-BADF-C52B0272F763}"/>
              </a:ext>
            </a:extLst>
          </p:cNvPr>
          <p:cNvSpPr txBox="1"/>
          <p:nvPr userDrawn="1"/>
        </p:nvSpPr>
        <p:spPr>
          <a:xfrm>
            <a:off x="1373187" y="12949535"/>
            <a:ext cx="3581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400" b="1" dirty="0" err="1">
                <a:solidFill>
                  <a:srgbClr val="B55638"/>
                </a:solidFill>
              </a:rPr>
              <a:t>livestock.cgiar.org</a:t>
            </a:r>
            <a:endParaRPr lang="en-GB" sz="2400" b="1" dirty="0">
              <a:solidFill>
                <a:srgbClr val="B55638"/>
              </a:solidFill>
            </a:endParaRPr>
          </a:p>
        </p:txBody>
      </p:sp>
      <p:sp>
        <p:nvSpPr>
          <p:cNvPr id="15" name="Text Placeholder 6">
            <a:extLst>
              <a:ext uri="{FF2B5EF4-FFF2-40B4-BE49-F238E27FC236}">
                <a16:creationId xmlns:a16="http://schemas.microsoft.com/office/drawing/2014/main" id="{01350BCA-422F-E847-8BF6-69FFA5C0732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759688" y="6248400"/>
            <a:ext cx="16867796" cy="1600200"/>
          </a:xfrm>
        </p:spPr>
        <p:txBody>
          <a:bodyPr>
            <a:normAutofit/>
          </a:bodyPr>
          <a:lstStyle>
            <a:lvl1pPr marL="0" indent="0" algn="ctr">
              <a:buNone/>
              <a:defRPr sz="8000" b="0" i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 dirty="0"/>
              <a:t>SEPARATOR PAGE: TITLE GOES HERE</a:t>
            </a:r>
          </a:p>
        </p:txBody>
      </p:sp>
    </p:spTree>
    <p:extLst>
      <p:ext uri="{BB962C8B-B14F-4D97-AF65-F5344CB8AC3E}">
        <p14:creationId xmlns:p14="http://schemas.microsoft.com/office/powerpoint/2010/main" val="2015337458"/>
      </p:ext>
    </p:extLst>
  </p:cSld>
  <p:clrMapOvr>
    <a:masterClrMapping/>
  </p:clrMapOvr>
  <p:transition spd="slow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parato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8118B2B-57A3-DD4F-80A1-E59506CFA3FE}"/>
              </a:ext>
            </a:extLst>
          </p:cNvPr>
          <p:cNvSpPr/>
          <p:nvPr userDrawn="1"/>
        </p:nvSpPr>
        <p:spPr>
          <a:xfrm>
            <a:off x="-1" y="4495800"/>
            <a:ext cx="24387175" cy="5105400"/>
          </a:xfrm>
          <a:prstGeom prst="rect">
            <a:avLst/>
          </a:prstGeom>
          <a:solidFill>
            <a:srgbClr val="7AA6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3759688" y="6324600"/>
            <a:ext cx="16867796" cy="1600200"/>
          </a:xfrm>
        </p:spPr>
        <p:txBody>
          <a:bodyPr>
            <a:normAutofit/>
          </a:bodyPr>
          <a:lstStyle>
            <a:lvl1pPr marL="0" indent="0" algn="ctr">
              <a:buNone/>
              <a:defRPr sz="8000" b="0" i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 dirty="0"/>
              <a:t>SEPARATOR PAGE: TITLE GOES HERE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2F9AF92-6D08-5A4D-96A1-75A209788F5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87903" y="990600"/>
            <a:ext cx="3902283" cy="182330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FFE3A0F-7FD7-A841-BEB7-B043FAFAE205}"/>
              </a:ext>
            </a:extLst>
          </p:cNvPr>
          <p:cNvSpPr txBox="1"/>
          <p:nvPr userDrawn="1"/>
        </p:nvSpPr>
        <p:spPr>
          <a:xfrm>
            <a:off x="18289587" y="3034888"/>
            <a:ext cx="58673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i="1" dirty="0">
                <a:solidFill>
                  <a:srgbClr val="B55638"/>
                </a:solidFill>
              </a:rPr>
              <a:t>More meat milk and eggs by and for the poor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461469F-A8A1-6E42-BADF-C52B0272F763}"/>
              </a:ext>
            </a:extLst>
          </p:cNvPr>
          <p:cNvSpPr txBox="1"/>
          <p:nvPr userDrawn="1"/>
        </p:nvSpPr>
        <p:spPr>
          <a:xfrm>
            <a:off x="1373187" y="12949535"/>
            <a:ext cx="3581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400" b="1" dirty="0" err="1">
                <a:solidFill>
                  <a:srgbClr val="B55638"/>
                </a:solidFill>
              </a:rPr>
              <a:t>livestock.cgiar.org</a:t>
            </a:r>
            <a:endParaRPr lang="en-GB" sz="2400" b="1" dirty="0">
              <a:solidFill>
                <a:srgbClr val="B5563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2074391"/>
      </p:ext>
    </p:extLst>
  </p:cSld>
  <p:clrMapOvr>
    <a:masterClrMapping/>
  </p:clrMapOvr>
  <p:transition spd="slow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parator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8118B2B-57A3-DD4F-80A1-E59506CFA3FE}"/>
              </a:ext>
            </a:extLst>
          </p:cNvPr>
          <p:cNvSpPr/>
          <p:nvPr userDrawn="1"/>
        </p:nvSpPr>
        <p:spPr>
          <a:xfrm>
            <a:off x="-1" y="4495800"/>
            <a:ext cx="24387175" cy="5105400"/>
          </a:xfrm>
          <a:prstGeom prst="rect">
            <a:avLst/>
          </a:prstGeom>
          <a:solidFill>
            <a:srgbClr val="7793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2F9AF92-6D08-5A4D-96A1-75A209788F5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87903" y="990600"/>
            <a:ext cx="3902283" cy="182330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FFE3A0F-7FD7-A841-BEB7-B043FAFAE205}"/>
              </a:ext>
            </a:extLst>
          </p:cNvPr>
          <p:cNvSpPr txBox="1"/>
          <p:nvPr userDrawn="1"/>
        </p:nvSpPr>
        <p:spPr>
          <a:xfrm>
            <a:off x="18289587" y="3034888"/>
            <a:ext cx="58673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i="1" dirty="0">
                <a:solidFill>
                  <a:srgbClr val="B55638"/>
                </a:solidFill>
              </a:rPr>
              <a:t>More meat milk and eggs by and for the poor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461469F-A8A1-6E42-BADF-C52B0272F763}"/>
              </a:ext>
            </a:extLst>
          </p:cNvPr>
          <p:cNvSpPr txBox="1"/>
          <p:nvPr userDrawn="1"/>
        </p:nvSpPr>
        <p:spPr>
          <a:xfrm>
            <a:off x="1373187" y="12949535"/>
            <a:ext cx="3581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400" b="1" dirty="0" err="1">
                <a:solidFill>
                  <a:srgbClr val="B55638"/>
                </a:solidFill>
              </a:rPr>
              <a:t>livestock.cgiar.org</a:t>
            </a:r>
            <a:endParaRPr lang="en-GB" sz="2400" b="1" dirty="0">
              <a:solidFill>
                <a:srgbClr val="B55638"/>
              </a:solidFill>
            </a:endParaRPr>
          </a:p>
        </p:txBody>
      </p:sp>
      <p:sp>
        <p:nvSpPr>
          <p:cNvPr id="15" name="Text Placeholder 6">
            <a:extLst>
              <a:ext uri="{FF2B5EF4-FFF2-40B4-BE49-F238E27FC236}">
                <a16:creationId xmlns:a16="http://schemas.microsoft.com/office/drawing/2014/main" id="{75E37228-FFAC-8144-873C-288AA344000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759688" y="6248400"/>
            <a:ext cx="16867796" cy="1600200"/>
          </a:xfrm>
        </p:spPr>
        <p:txBody>
          <a:bodyPr>
            <a:normAutofit/>
          </a:bodyPr>
          <a:lstStyle>
            <a:lvl1pPr marL="0" indent="0" algn="ctr">
              <a:buNone/>
              <a:defRPr sz="8000" b="0" i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 dirty="0"/>
              <a:t>SEPARATOR PAGE: TITLE GOES HERE</a:t>
            </a:r>
          </a:p>
        </p:txBody>
      </p:sp>
    </p:spTree>
    <p:extLst>
      <p:ext uri="{BB962C8B-B14F-4D97-AF65-F5344CB8AC3E}">
        <p14:creationId xmlns:p14="http://schemas.microsoft.com/office/powerpoint/2010/main" val="2511247480"/>
      </p:ext>
    </p:extLst>
  </p:cSld>
  <p:clrMapOvr>
    <a:masterClrMapping/>
  </p:clrMapOvr>
  <p:transition spd="slow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parator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8118B2B-57A3-DD4F-80A1-E59506CFA3FE}"/>
              </a:ext>
            </a:extLst>
          </p:cNvPr>
          <p:cNvSpPr/>
          <p:nvPr userDrawn="1"/>
        </p:nvSpPr>
        <p:spPr>
          <a:xfrm>
            <a:off x="-1" y="4495800"/>
            <a:ext cx="24387175" cy="51054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2F9AF92-6D08-5A4D-96A1-75A209788F5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87903" y="990600"/>
            <a:ext cx="3902283" cy="182330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FFE3A0F-7FD7-A841-BEB7-B043FAFAE205}"/>
              </a:ext>
            </a:extLst>
          </p:cNvPr>
          <p:cNvSpPr txBox="1"/>
          <p:nvPr userDrawn="1"/>
        </p:nvSpPr>
        <p:spPr>
          <a:xfrm>
            <a:off x="18289587" y="3034888"/>
            <a:ext cx="58673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i="1" dirty="0">
                <a:solidFill>
                  <a:srgbClr val="B55638"/>
                </a:solidFill>
              </a:rPr>
              <a:t>More meat milk and eggs by and for the poor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461469F-A8A1-6E42-BADF-C52B0272F763}"/>
              </a:ext>
            </a:extLst>
          </p:cNvPr>
          <p:cNvSpPr txBox="1"/>
          <p:nvPr userDrawn="1"/>
        </p:nvSpPr>
        <p:spPr>
          <a:xfrm>
            <a:off x="1373187" y="12949535"/>
            <a:ext cx="3581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400" b="1" dirty="0" err="1">
                <a:solidFill>
                  <a:srgbClr val="B55638"/>
                </a:solidFill>
              </a:rPr>
              <a:t>livestock.cgiar.org</a:t>
            </a:r>
            <a:endParaRPr lang="en-GB" sz="2400" b="1" dirty="0">
              <a:solidFill>
                <a:srgbClr val="B55638"/>
              </a:solidFill>
            </a:endParaRPr>
          </a:p>
        </p:txBody>
      </p:sp>
      <p:sp>
        <p:nvSpPr>
          <p:cNvPr id="15" name="Text Placeholder 6">
            <a:extLst>
              <a:ext uri="{FF2B5EF4-FFF2-40B4-BE49-F238E27FC236}">
                <a16:creationId xmlns:a16="http://schemas.microsoft.com/office/drawing/2014/main" id="{F626B02C-8E07-B84E-AE18-832EA432455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759688" y="6248400"/>
            <a:ext cx="16867796" cy="1600200"/>
          </a:xfrm>
        </p:spPr>
        <p:txBody>
          <a:bodyPr>
            <a:normAutofit/>
          </a:bodyPr>
          <a:lstStyle>
            <a:lvl1pPr marL="0" indent="0" algn="ctr">
              <a:buNone/>
              <a:defRPr sz="8000" b="0" i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 dirty="0"/>
              <a:t>SEPARATOR PAGE: TITLE GOES HERE</a:t>
            </a:r>
          </a:p>
        </p:txBody>
      </p:sp>
    </p:spTree>
    <p:extLst>
      <p:ext uri="{BB962C8B-B14F-4D97-AF65-F5344CB8AC3E}">
        <p14:creationId xmlns:p14="http://schemas.microsoft.com/office/powerpoint/2010/main" val="3062134617"/>
      </p:ext>
    </p:extLst>
  </p:cSld>
  <p:clrMapOvr>
    <a:masterClrMapping/>
  </p:clrMapOvr>
  <p:transition spd="slow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45171" y="549276"/>
            <a:ext cx="20729099" cy="2286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845171" y="3200403"/>
            <a:ext cx="20729099" cy="90519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86" r:id="rId3"/>
    <p:sldLayoutId id="2147483687" r:id="rId4"/>
    <p:sldLayoutId id="2147483688" r:id="rId5"/>
    <p:sldLayoutId id="2147483685" r:id="rId6"/>
    <p:sldLayoutId id="2147483683" r:id="rId7"/>
    <p:sldLayoutId id="2147483684" r:id="rId8"/>
    <p:sldLayoutId id="2147483681" r:id="rId9"/>
    <p:sldLayoutId id="2147483682" r:id="rId10"/>
    <p:sldLayoutId id="2147483652" r:id="rId11"/>
  </p:sldLayoutIdLst>
  <p:transition spd="slow">
    <p:wipe dir="d"/>
  </p:transition>
  <p:txStyles>
    <p:titleStyle>
      <a:lvl1pPr algn="l" defTabSz="1828434" rtl="0" eaLnBrk="1" latinLnBrk="0" hangingPunct="1">
        <a:spcBef>
          <a:spcPct val="0"/>
        </a:spcBef>
        <a:buNone/>
        <a:defRPr lang="en-US" sz="8798" kern="1200" dirty="0" smtClean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85663" indent="-685663" algn="l" defTabSz="1828434" rtl="0" eaLnBrk="1" latinLnBrk="0" hangingPunct="1">
        <a:spcBef>
          <a:spcPct val="20000"/>
        </a:spcBef>
        <a:buFont typeface="Arial" pitchFamily="34" charset="0"/>
        <a:buChar char="•"/>
        <a:defRPr sz="5599" kern="1200">
          <a:solidFill>
            <a:schemeClr val="tx1"/>
          </a:solidFill>
          <a:latin typeface="+mn-lt"/>
          <a:ea typeface="+mn-ea"/>
          <a:cs typeface="+mn-cs"/>
        </a:defRPr>
      </a:lvl1pPr>
      <a:lvl2pPr marL="1485603" indent="-571386" algn="l" defTabSz="1828434" rtl="0" eaLnBrk="1" latinLnBrk="0" hangingPunct="1">
        <a:spcBef>
          <a:spcPct val="20000"/>
        </a:spcBef>
        <a:buFont typeface="Arial" pitchFamily="34" charset="0"/>
        <a:buChar char="–"/>
        <a:defRPr sz="4799" kern="1200">
          <a:solidFill>
            <a:schemeClr val="tx1"/>
          </a:solidFill>
          <a:latin typeface="+mn-lt"/>
          <a:ea typeface="+mn-ea"/>
          <a:cs typeface="+mn-cs"/>
        </a:defRPr>
      </a:lvl2pPr>
      <a:lvl3pPr marL="2285543" indent="-457109" algn="l" defTabSz="1828434" rtl="0" eaLnBrk="1" latinLnBrk="0" hangingPunct="1">
        <a:spcBef>
          <a:spcPct val="20000"/>
        </a:spcBef>
        <a:buFont typeface="Arial" pitchFamily="34" charset="0"/>
        <a:buChar char="•"/>
        <a:defRPr sz="3999" kern="1200">
          <a:solidFill>
            <a:schemeClr val="tx1"/>
          </a:solidFill>
          <a:latin typeface="+mn-lt"/>
          <a:ea typeface="+mn-ea"/>
          <a:cs typeface="+mn-cs"/>
        </a:defRPr>
      </a:lvl3pPr>
      <a:lvl4pPr marL="3199760" indent="-457109" algn="l" defTabSz="1828434" rtl="0" eaLnBrk="1" latinLnBrk="0" hangingPunct="1">
        <a:spcBef>
          <a:spcPct val="20000"/>
        </a:spcBef>
        <a:buFont typeface="Arial" pitchFamily="34" charset="0"/>
        <a:buChar char="–"/>
        <a:defRPr sz="3599" kern="1200">
          <a:solidFill>
            <a:schemeClr val="tx1"/>
          </a:solidFill>
          <a:latin typeface="+mn-lt"/>
          <a:ea typeface="+mn-ea"/>
          <a:cs typeface="+mn-cs"/>
        </a:defRPr>
      </a:lvl4pPr>
      <a:lvl5pPr marL="4113977" indent="-457109" algn="l" defTabSz="1828434" rtl="0" eaLnBrk="1" latinLnBrk="0" hangingPunct="1">
        <a:spcBef>
          <a:spcPct val="20000"/>
        </a:spcBef>
        <a:buFont typeface="Arial" pitchFamily="34" charset="0"/>
        <a:buChar char="»"/>
        <a:defRPr sz="3599" kern="1200">
          <a:solidFill>
            <a:schemeClr val="tx1"/>
          </a:solidFill>
          <a:latin typeface="+mn-lt"/>
          <a:ea typeface="+mn-ea"/>
          <a:cs typeface="+mn-cs"/>
        </a:defRPr>
      </a:lvl5pPr>
      <a:lvl6pPr marL="5028194" indent="-457109" algn="l" defTabSz="1828434" rtl="0" eaLnBrk="1" latinLnBrk="0" hangingPunct="1">
        <a:spcBef>
          <a:spcPct val="20000"/>
        </a:spcBef>
        <a:buFont typeface="Arial" pitchFamily="34" charset="0"/>
        <a:buChar char="•"/>
        <a:defRPr sz="3999" kern="1200">
          <a:solidFill>
            <a:schemeClr val="tx1"/>
          </a:solidFill>
          <a:latin typeface="+mn-lt"/>
          <a:ea typeface="+mn-ea"/>
          <a:cs typeface="+mn-cs"/>
        </a:defRPr>
      </a:lvl6pPr>
      <a:lvl7pPr marL="5942412" indent="-457109" algn="l" defTabSz="1828434" rtl="0" eaLnBrk="1" latinLnBrk="0" hangingPunct="1">
        <a:spcBef>
          <a:spcPct val="20000"/>
        </a:spcBef>
        <a:buFont typeface="Arial" pitchFamily="34" charset="0"/>
        <a:buChar char="•"/>
        <a:defRPr sz="3999" kern="1200">
          <a:solidFill>
            <a:schemeClr val="tx1"/>
          </a:solidFill>
          <a:latin typeface="+mn-lt"/>
          <a:ea typeface="+mn-ea"/>
          <a:cs typeface="+mn-cs"/>
        </a:defRPr>
      </a:lvl7pPr>
      <a:lvl8pPr marL="6856629" indent="-457109" algn="l" defTabSz="1828434" rtl="0" eaLnBrk="1" latinLnBrk="0" hangingPunct="1">
        <a:spcBef>
          <a:spcPct val="20000"/>
        </a:spcBef>
        <a:buFont typeface="Arial" pitchFamily="34" charset="0"/>
        <a:buChar char="•"/>
        <a:defRPr sz="3999" kern="1200">
          <a:solidFill>
            <a:schemeClr val="tx1"/>
          </a:solidFill>
          <a:latin typeface="+mn-lt"/>
          <a:ea typeface="+mn-ea"/>
          <a:cs typeface="+mn-cs"/>
        </a:defRPr>
      </a:lvl8pPr>
      <a:lvl9pPr marL="7770846" indent="-457109" algn="l" defTabSz="1828434" rtl="0" eaLnBrk="1" latinLnBrk="0" hangingPunct="1">
        <a:spcBef>
          <a:spcPct val="20000"/>
        </a:spcBef>
        <a:buFont typeface="Arial" pitchFamily="34" charset="0"/>
        <a:buChar char="•"/>
        <a:defRPr sz="39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434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1pPr>
      <a:lvl2pPr marL="914217" algn="l" defTabSz="1828434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2pPr>
      <a:lvl3pPr marL="1828434" algn="l" defTabSz="1828434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3pPr>
      <a:lvl4pPr marL="2742652" algn="l" defTabSz="1828434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4pPr>
      <a:lvl5pPr marL="3656869" algn="l" defTabSz="1828434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5pPr>
      <a:lvl6pPr marL="4571086" algn="l" defTabSz="1828434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6pPr>
      <a:lvl7pPr marL="5485303" algn="l" defTabSz="1828434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7pPr>
      <a:lvl8pPr marL="6399520" algn="l" defTabSz="1828434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8pPr>
      <a:lvl9pPr marL="7313737" algn="l" defTabSz="1828434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Relationship Id="rId4" Type="http://schemas.openxmlformats.org/officeDocument/2006/relationships/image" Target="../media/image7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Relationship Id="rId4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Relationship Id="rId6" Type="http://schemas.openxmlformats.org/officeDocument/2006/relationships/image" Target="../media/image14.jpe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1.xml"/><Relationship Id="rId1" Type="http://schemas.openxmlformats.org/officeDocument/2006/relationships/tags" Target="../tags/tag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D979898-F360-1D46-9895-9A696C9AA38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225145" y="4255336"/>
            <a:ext cx="9215842" cy="1459664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Accelerating sustainable safe pork production </a:t>
            </a:r>
            <a:r>
              <a:rPr lang="en-US"/>
              <a:t>in Uganda</a:t>
            </a:r>
            <a:endParaRPr lang="en-US" b="1" dirty="0">
              <a:solidFill>
                <a:srgbClr val="B55638"/>
              </a:solidFill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E1306A-99EC-8149-B3E3-569FBD1DB26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442661" y="6371346"/>
            <a:ext cx="8236326" cy="943854"/>
          </a:xfrm>
        </p:spPr>
        <p:txBody>
          <a:bodyPr>
            <a:normAutofit/>
          </a:bodyPr>
          <a:lstStyle/>
          <a:p>
            <a:pPr algn="l"/>
            <a:r>
              <a:rPr lang="en-US" sz="4000" i="0">
                <a:solidFill>
                  <a:schemeClr val="tx1"/>
                </a:solidFill>
              </a:rPr>
              <a:t>Michel Dione, ILRI</a:t>
            </a:r>
            <a:endParaRPr lang="en-US" sz="4000" i="0" dirty="0">
              <a:solidFill>
                <a:schemeClr val="tx1"/>
              </a:solidFill>
            </a:endParaRP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CDCA35D-BCCA-E341-86E7-CFEF8F8FD11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449387" y="7797896"/>
            <a:ext cx="7848600" cy="1727104"/>
          </a:xfrm>
        </p:spPr>
        <p:txBody>
          <a:bodyPr>
            <a:noAutofit/>
          </a:bodyPr>
          <a:lstStyle/>
          <a:p>
            <a:r>
              <a:rPr lang="en-US" sz="3000" dirty="0">
                <a:solidFill>
                  <a:schemeClr val="tx1"/>
                </a:solidFill>
              </a:rPr>
              <a:t>CGIAR Livestock CRP and GASL joint side event on national partnerships for sustainable livestock systems at the 7</a:t>
            </a:r>
            <a:r>
              <a:rPr lang="en-US" sz="3000" baseline="30000" dirty="0">
                <a:solidFill>
                  <a:schemeClr val="tx1"/>
                </a:solidFill>
              </a:rPr>
              <a:t>th</a:t>
            </a:r>
            <a:r>
              <a:rPr lang="en-US" sz="3000" dirty="0">
                <a:solidFill>
                  <a:schemeClr val="tx1"/>
                </a:solidFill>
              </a:rPr>
              <a:t> All-Africa Conference on Animal Agriculture, Accra, Ghana, 30 July 2019</a:t>
            </a:r>
          </a:p>
        </p:txBody>
      </p:sp>
      <p:pic>
        <p:nvPicPr>
          <p:cNvPr id="14" name="Picture Placeholder 13">
            <a:extLst>
              <a:ext uri="{FF2B5EF4-FFF2-40B4-BE49-F238E27FC236}">
                <a16:creationId xmlns:a16="http://schemas.microsoft.com/office/drawing/2014/main" id="{CC853E52-84E7-46F3-98B3-CDB1CDF773CD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</p:spTree>
    <p:custDataLst>
      <p:tags r:id="rId1"/>
    </p:custDataLst>
  </p:cSld>
  <p:clrMapOvr>
    <a:masterClrMapping/>
  </p:clrMapOvr>
  <p:transition spd="slow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OUR AIMS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1F9C49B-A914-9243-BC47-748D6502F781}"/>
              </a:ext>
            </a:extLst>
          </p:cNvPr>
          <p:cNvSpPr/>
          <p:nvPr/>
        </p:nvSpPr>
        <p:spPr>
          <a:xfrm>
            <a:off x="2592387" y="2705100"/>
            <a:ext cx="1295400" cy="1143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B55638"/>
              </a:solidFill>
            </a:endParaRP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B7089F5B-A044-42E7-809A-E8DC954AC4E7}"/>
              </a:ext>
            </a:extLst>
          </p:cNvPr>
          <p:cNvSpPr txBox="1">
            <a:spLocks/>
          </p:cNvSpPr>
          <p:nvPr/>
        </p:nvSpPr>
        <p:spPr>
          <a:xfrm>
            <a:off x="2592387" y="3733799"/>
            <a:ext cx="16078200" cy="832664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685800" marR="0" indent="-685800" algn="l" defTabSz="1828800" rtl="0" eaLnBrk="1" fontAlgn="base" latinLnBrk="0" hangingPunct="1">
              <a:lnSpc>
                <a:spcPct val="200000"/>
              </a:lnSpc>
              <a:spcBef>
                <a:spcPct val="20000"/>
              </a:spcBef>
              <a:spcAft>
                <a:spcPts val="2400"/>
              </a:spcAft>
              <a:buClrTx/>
              <a:buSzTx/>
              <a:buFont typeface="Arial" pitchFamily="34" charset="0"/>
              <a:buChar char="•"/>
              <a:tabLst/>
              <a:defRPr sz="4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485900" marR="0" indent="-571500" algn="l" defTabSz="18288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 sz="4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286000" marR="0" indent="-457200" algn="l" defTabSz="18288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 sz="3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200400" marR="0" indent="-457200" algn="l" defTabSz="18288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 sz="3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114800" marR="0" indent="-457200" algn="l" defTabSz="18288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»"/>
              <a:tabLst/>
              <a:defRPr sz="3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028194" indent="-457109" algn="l" defTabSz="182843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2412" indent="-457109" algn="l" defTabSz="182843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6629" indent="-457109" algn="l" defTabSz="182843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0846" indent="-457109" algn="l" defTabSz="182843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defRPr/>
            </a:pPr>
            <a:r>
              <a:rPr lang="en-US" sz="4000" dirty="0">
                <a:solidFill>
                  <a:prstClr val="black"/>
                </a:solidFill>
              </a:rPr>
              <a:t>Critical challenges that the value chain faces</a:t>
            </a:r>
          </a:p>
          <a:p>
            <a:pPr lvl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defRPr/>
            </a:pPr>
            <a:r>
              <a:rPr lang="en-US" sz="4000" dirty="0">
                <a:solidFill>
                  <a:prstClr val="black"/>
                </a:solidFill>
              </a:rPr>
              <a:t>Piggery is important source </a:t>
            </a:r>
            <a:r>
              <a:rPr lang="en-US" sz="4000" dirty="0"/>
              <a:t>to livelihoods and income especially for the rural poor, </a:t>
            </a:r>
            <a:r>
              <a:rPr lang="en-US" sz="4000" dirty="0">
                <a:solidFill>
                  <a:prstClr val="black"/>
                </a:solidFill>
              </a:rPr>
              <a:t>but attract </a:t>
            </a:r>
            <a:r>
              <a:rPr lang="en-US" sz="4000" b="1" dirty="0">
                <a:solidFill>
                  <a:prstClr val="black"/>
                </a:solidFill>
              </a:rPr>
              <a:t>limited attention </a:t>
            </a:r>
            <a:r>
              <a:rPr lang="en-US" sz="4000" dirty="0">
                <a:solidFill>
                  <a:prstClr val="black"/>
                </a:solidFill>
              </a:rPr>
              <a:t>by the government</a:t>
            </a:r>
            <a:endParaRPr lang="en-GB" sz="4000" dirty="0">
              <a:solidFill>
                <a:prstClr val="black"/>
              </a:solidFill>
            </a:endParaRPr>
          </a:p>
          <a:p>
            <a:pPr lvl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defRPr/>
            </a:pPr>
            <a:r>
              <a:rPr lang="en-GB" sz="4000" dirty="0"/>
              <a:t>Large informal sub-sector with not organised value chains, thus </a:t>
            </a:r>
            <a:r>
              <a:rPr lang="en-GB" sz="4000" b="1" dirty="0"/>
              <a:t>low efficiency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None/>
              <a:defRPr/>
            </a:pPr>
            <a:endParaRPr lang="en-US" sz="4000" dirty="0">
              <a:solidFill>
                <a:prstClr val="black"/>
              </a:solidFill>
            </a:endParaRP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defRPr/>
            </a:pPr>
            <a:r>
              <a:rPr lang="en-US" sz="4000" dirty="0">
                <a:solidFill>
                  <a:prstClr val="black"/>
                </a:solidFill>
              </a:rPr>
              <a:t>The key transformation(s) we seek to achieve in the value chain</a:t>
            </a:r>
          </a:p>
          <a:p>
            <a:pPr lvl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defRPr/>
            </a:pPr>
            <a:r>
              <a:rPr lang="en-GB" sz="4000" dirty="0"/>
              <a:t>Development of an </a:t>
            </a:r>
            <a:r>
              <a:rPr lang="en-GB" sz="4000" b="1" dirty="0"/>
              <a:t>efficient</a:t>
            </a:r>
            <a:r>
              <a:rPr lang="en-GB" sz="4000" dirty="0"/>
              <a:t>, all-</a:t>
            </a:r>
            <a:r>
              <a:rPr lang="en-GB" sz="4000" b="1" dirty="0"/>
              <a:t>inclusive </a:t>
            </a:r>
            <a:r>
              <a:rPr lang="en-GB" sz="4000" dirty="0"/>
              <a:t>and </a:t>
            </a:r>
            <a:r>
              <a:rPr lang="en-GB" sz="4000" b="1" dirty="0"/>
              <a:t>sustainable</a:t>
            </a:r>
            <a:r>
              <a:rPr lang="en-GB" sz="4000" dirty="0"/>
              <a:t> pig value chain for safe and affordable products</a:t>
            </a:r>
            <a:endParaRPr lang="en-US" sz="4000" dirty="0">
              <a:solidFill>
                <a:prstClr val="black"/>
              </a:solidFill>
            </a:endParaRPr>
          </a:p>
          <a:p>
            <a:pPr marL="914400" lvl="1" indent="0">
              <a:spcBef>
                <a:spcPts val="0"/>
              </a:spcBef>
              <a:spcAft>
                <a:spcPts val="1200"/>
              </a:spcAft>
              <a:buNone/>
              <a:defRPr/>
            </a:pPr>
            <a:endParaRPr lang="en-US" sz="4000" dirty="0">
              <a:solidFill>
                <a:prstClr val="black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883BC2F-64DD-432B-899B-264496859D75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80187" y="2442070"/>
            <a:ext cx="4265566" cy="304432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0077966-0547-448D-8BE6-46072E3898A3}"/>
              </a:ext>
            </a:extLst>
          </p:cNvPr>
          <p:cNvSpPr txBox="1"/>
          <p:nvPr/>
        </p:nvSpPr>
        <p:spPr bwMode="auto">
          <a:xfrm>
            <a:off x="19280187" y="5522783"/>
            <a:ext cx="4265566" cy="461024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>
              <a:lnSpc>
                <a:spcPts val="3200"/>
              </a:lnSpc>
            </a:pPr>
            <a:r>
              <a:rPr lang="en-GB" sz="1800" dirty="0"/>
              <a:t>Women pig farmer in Moyo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B4DC0DE-AB2F-4EAA-BDCB-B984C4925B72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58206" y="6133144"/>
            <a:ext cx="4287547" cy="241174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4C25EE3-04D8-4498-8F98-729168885A11}"/>
              </a:ext>
            </a:extLst>
          </p:cNvPr>
          <p:cNvSpPr txBox="1"/>
          <p:nvPr/>
        </p:nvSpPr>
        <p:spPr bwMode="auto">
          <a:xfrm>
            <a:off x="19269196" y="12559115"/>
            <a:ext cx="4265566" cy="461024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>
              <a:lnSpc>
                <a:spcPts val="3200"/>
              </a:lnSpc>
            </a:pPr>
            <a:r>
              <a:rPr lang="en-GB" sz="1800" dirty="0"/>
              <a:t>Pork butchery in rural area (</a:t>
            </a:r>
            <a:r>
              <a:rPr lang="en-GB" sz="1800" dirty="0" err="1"/>
              <a:t>Masaka</a:t>
            </a:r>
            <a:r>
              <a:rPr lang="en-GB" sz="1800" dirty="0"/>
              <a:t>)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2BEC13C-B663-49FE-9C4E-3D7BFC3C061B}"/>
              </a:ext>
            </a:extLst>
          </p:cNvPr>
          <p:cNvSpPr txBox="1"/>
          <p:nvPr/>
        </p:nvSpPr>
        <p:spPr bwMode="auto">
          <a:xfrm>
            <a:off x="19232488" y="8637749"/>
            <a:ext cx="4265566" cy="461024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>
              <a:lnSpc>
                <a:spcPts val="3200"/>
              </a:lnSpc>
            </a:pPr>
            <a:r>
              <a:rPr lang="en-GB" sz="1800" dirty="0"/>
              <a:t>A trader transporting live pig in Hoima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E7A0AACC-7861-4F5F-B7F5-64549B16646F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9508787" y="9191633"/>
            <a:ext cx="3654980" cy="3296112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6119183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2516187" y="565424"/>
            <a:ext cx="15925800" cy="2177775"/>
          </a:xfrm>
        </p:spPr>
        <p:txBody>
          <a:bodyPr/>
          <a:lstStyle/>
          <a:p>
            <a:r>
              <a:rPr lang="en-US" dirty="0"/>
              <a:t>SUSTAINABILITY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1F9C49B-A914-9243-BC47-748D6502F781}"/>
              </a:ext>
            </a:extLst>
          </p:cNvPr>
          <p:cNvSpPr/>
          <p:nvPr/>
        </p:nvSpPr>
        <p:spPr>
          <a:xfrm>
            <a:off x="2592387" y="2411218"/>
            <a:ext cx="1295400" cy="1143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B55638"/>
              </a:solidFill>
            </a:endParaRP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B7089F5B-A044-42E7-809A-E8DC954AC4E7}"/>
              </a:ext>
            </a:extLst>
          </p:cNvPr>
          <p:cNvSpPr txBox="1">
            <a:spLocks/>
          </p:cNvSpPr>
          <p:nvPr/>
        </p:nvSpPr>
        <p:spPr>
          <a:xfrm>
            <a:off x="2592387" y="2559205"/>
            <a:ext cx="13792200" cy="1008999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685800" marR="0" indent="-685800" algn="l" defTabSz="1828800" rtl="0" eaLnBrk="1" fontAlgn="base" latinLnBrk="0" hangingPunct="1">
              <a:lnSpc>
                <a:spcPct val="200000"/>
              </a:lnSpc>
              <a:spcBef>
                <a:spcPct val="20000"/>
              </a:spcBef>
              <a:spcAft>
                <a:spcPts val="2400"/>
              </a:spcAft>
              <a:buClrTx/>
              <a:buSzTx/>
              <a:buFont typeface="Arial" pitchFamily="34" charset="0"/>
              <a:buChar char="•"/>
              <a:tabLst/>
              <a:defRPr sz="4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485900" marR="0" indent="-571500" algn="l" defTabSz="18288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 sz="4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286000" marR="0" indent="-457200" algn="l" defTabSz="18288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 sz="3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200400" marR="0" indent="-457200" algn="l" defTabSz="18288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 sz="3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114800" marR="0" indent="-457200" algn="l" defTabSz="18288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»"/>
              <a:tabLst/>
              <a:defRPr sz="3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028194" indent="-457109" algn="l" defTabSz="182843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2412" indent="-457109" algn="l" defTabSz="182843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6629" indent="-457109" algn="l" defTabSz="182843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0846" indent="-457109" algn="l" defTabSz="182843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336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2800" dirty="0"/>
              <a:t>Productivity: Improved productivity</a:t>
            </a:r>
          </a:p>
          <a:p>
            <a:pPr lvl="1">
              <a:lnSpc>
                <a:spcPts val="3360"/>
              </a:lnSpc>
              <a:spcBef>
                <a:spcPts val="0"/>
              </a:spcBef>
            </a:pPr>
            <a:r>
              <a:rPr lang="en-GB" sz="2799" dirty="0"/>
              <a:t>Increased </a:t>
            </a:r>
            <a:r>
              <a:rPr lang="en-GB" sz="2799" b="1" dirty="0"/>
              <a:t>sow productivity </a:t>
            </a:r>
            <a:r>
              <a:rPr lang="en-GB" sz="2799" dirty="0"/>
              <a:t>(number of piglets born per litter– for piglet producers; and number  or piglets entering the fattening phase – for fatteners</a:t>
            </a:r>
          </a:p>
          <a:p>
            <a:pPr lvl="1">
              <a:lnSpc>
                <a:spcPts val="3360"/>
              </a:lnSpc>
              <a:spcBef>
                <a:spcPts val="0"/>
              </a:spcBef>
            </a:pPr>
            <a:r>
              <a:rPr lang="en-GB" sz="2800" dirty="0"/>
              <a:t>Improve </a:t>
            </a:r>
            <a:r>
              <a:rPr lang="en-GB" sz="2800" b="1" dirty="0"/>
              <a:t>weight gain</a:t>
            </a:r>
            <a:endParaRPr lang="en-GB" sz="2800" b="1" dirty="0">
              <a:solidFill>
                <a:schemeClr val="bg1"/>
              </a:solidFill>
            </a:endParaRPr>
          </a:p>
          <a:p>
            <a:pPr lvl="1">
              <a:lnSpc>
                <a:spcPts val="336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endParaRPr lang="en-GB" sz="2800" dirty="0"/>
          </a:p>
          <a:p>
            <a:pPr>
              <a:lnSpc>
                <a:spcPts val="336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2800" dirty="0"/>
              <a:t>Economic: Improved farmer’s access to quality inputs, services and markets </a:t>
            </a:r>
          </a:p>
          <a:p>
            <a:pPr lvl="1">
              <a:lnSpc>
                <a:spcPts val="3360"/>
              </a:lnSpc>
              <a:spcBef>
                <a:spcPts val="0"/>
              </a:spcBef>
            </a:pPr>
            <a:r>
              <a:rPr lang="en-GB" sz="2799" dirty="0"/>
              <a:t>Improve </a:t>
            </a:r>
            <a:r>
              <a:rPr lang="en-GB" sz="2799" b="1" dirty="0"/>
              <a:t>bargaining power </a:t>
            </a:r>
            <a:r>
              <a:rPr lang="en-GB" sz="2799" dirty="0"/>
              <a:t>for better prices (enhances farmer resilience against price shocks)</a:t>
            </a:r>
          </a:p>
          <a:p>
            <a:pPr lvl="1">
              <a:lnSpc>
                <a:spcPts val="3360"/>
              </a:lnSpc>
              <a:spcBef>
                <a:spcPts val="0"/>
              </a:spcBef>
            </a:pPr>
            <a:r>
              <a:rPr lang="en-GB" sz="2800" b="1" dirty="0"/>
              <a:t>Access quality inputs and services </a:t>
            </a:r>
            <a:r>
              <a:rPr lang="en-GB" sz="2800" dirty="0"/>
              <a:t>at discounted prices (and better terms)</a:t>
            </a:r>
          </a:p>
          <a:p>
            <a:pPr>
              <a:lnSpc>
                <a:spcPts val="336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endParaRPr lang="en-GB" sz="2800" dirty="0"/>
          </a:p>
          <a:p>
            <a:pPr>
              <a:lnSpc>
                <a:spcPts val="336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2800" dirty="0"/>
              <a:t>Environmental: Better management and disposal of pig waste </a:t>
            </a:r>
          </a:p>
          <a:p>
            <a:pPr lvl="1">
              <a:lnSpc>
                <a:spcPts val="3360"/>
              </a:lnSpc>
              <a:spcBef>
                <a:spcPts val="0"/>
              </a:spcBef>
            </a:pPr>
            <a:r>
              <a:rPr lang="en-GB" sz="2799" b="1" dirty="0">
                <a:solidFill>
                  <a:prstClr val="black"/>
                </a:solidFill>
              </a:rPr>
              <a:t>Mitigate climate change </a:t>
            </a:r>
            <a:r>
              <a:rPr lang="en-GB" sz="2799" dirty="0">
                <a:solidFill>
                  <a:prstClr val="black"/>
                </a:solidFill>
              </a:rPr>
              <a:t>(captures GHG emissions from decomposing waste)</a:t>
            </a:r>
          </a:p>
          <a:p>
            <a:pPr lvl="1">
              <a:lnSpc>
                <a:spcPts val="3360"/>
              </a:lnSpc>
              <a:spcBef>
                <a:spcPts val="0"/>
              </a:spcBef>
            </a:pPr>
            <a:r>
              <a:rPr lang="en-GB" sz="2800" dirty="0">
                <a:solidFill>
                  <a:prstClr val="black"/>
                </a:solidFill>
              </a:rPr>
              <a:t>Generate </a:t>
            </a:r>
            <a:r>
              <a:rPr lang="en-GB" sz="2800" b="1" dirty="0">
                <a:solidFill>
                  <a:prstClr val="black"/>
                </a:solidFill>
              </a:rPr>
              <a:t>clean energy</a:t>
            </a:r>
            <a:r>
              <a:rPr lang="en-GB" sz="2800" dirty="0">
                <a:solidFill>
                  <a:prstClr val="black"/>
                </a:solidFill>
              </a:rPr>
              <a:t>, leading to reduced deforestation and disposal of waste into waterways</a:t>
            </a:r>
          </a:p>
          <a:p>
            <a:pPr lvl="1">
              <a:lnSpc>
                <a:spcPts val="3360"/>
              </a:lnSpc>
              <a:spcBef>
                <a:spcPts val="0"/>
              </a:spcBef>
            </a:pPr>
            <a:r>
              <a:rPr lang="en-GB" sz="2800" dirty="0">
                <a:solidFill>
                  <a:prstClr val="black"/>
                </a:solidFill>
              </a:rPr>
              <a:t>Use bio-slurry for fertilisation of crop fields</a:t>
            </a:r>
          </a:p>
          <a:p>
            <a:pPr marL="0" indent="0">
              <a:lnSpc>
                <a:spcPts val="336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GB" sz="2800" dirty="0"/>
          </a:p>
          <a:p>
            <a:pPr>
              <a:lnSpc>
                <a:spcPts val="336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2800" dirty="0"/>
              <a:t>Human:  More safe and healthier pork</a:t>
            </a:r>
          </a:p>
          <a:p>
            <a:pPr lvl="1">
              <a:lnSpc>
                <a:spcPts val="3360"/>
              </a:lnSpc>
              <a:spcBef>
                <a:spcPts val="0"/>
              </a:spcBef>
            </a:pPr>
            <a:r>
              <a:rPr lang="en-GB" sz="2799" dirty="0"/>
              <a:t>Exposure to zoonotic </a:t>
            </a:r>
            <a:r>
              <a:rPr lang="en-GB" sz="2799" b="1" dirty="0"/>
              <a:t>disease risks</a:t>
            </a:r>
            <a:r>
              <a:rPr lang="en-GB" sz="2799" dirty="0"/>
              <a:t> reduced</a:t>
            </a:r>
          </a:p>
          <a:p>
            <a:pPr lvl="1">
              <a:lnSpc>
                <a:spcPts val="3360"/>
              </a:lnSpc>
              <a:spcBef>
                <a:spcPts val="0"/>
              </a:spcBef>
            </a:pPr>
            <a:r>
              <a:rPr lang="en-GB" sz="2800" b="1" dirty="0"/>
              <a:t>Capacities </a:t>
            </a:r>
            <a:r>
              <a:rPr lang="en-GB" sz="2800" dirty="0"/>
              <a:t>of value chains actors strengthened</a:t>
            </a:r>
          </a:p>
          <a:p>
            <a:pPr marL="914400" lvl="1" indent="0">
              <a:lnSpc>
                <a:spcPts val="3360"/>
              </a:lnSpc>
              <a:spcBef>
                <a:spcPts val="0"/>
              </a:spcBef>
              <a:buNone/>
            </a:pPr>
            <a:endParaRPr lang="en-GB" sz="2800" dirty="0"/>
          </a:p>
          <a:p>
            <a:pPr>
              <a:lnSpc>
                <a:spcPts val="336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2800" dirty="0"/>
              <a:t>Social: Gender equitable and inclusive</a:t>
            </a:r>
          </a:p>
          <a:p>
            <a:pPr lvl="1">
              <a:lnSpc>
                <a:spcPts val="3360"/>
              </a:lnSpc>
              <a:spcBef>
                <a:spcPts val="0"/>
              </a:spcBef>
            </a:pPr>
            <a:r>
              <a:rPr lang="en-GB" sz="2799" dirty="0"/>
              <a:t>Increase </a:t>
            </a:r>
            <a:r>
              <a:rPr lang="en-GB" sz="2799" b="1" dirty="0"/>
              <a:t>knowledge </a:t>
            </a:r>
            <a:r>
              <a:rPr lang="en-GB" sz="2799" dirty="0"/>
              <a:t>of roles of gender in the pig value chains</a:t>
            </a:r>
          </a:p>
          <a:p>
            <a:pPr lvl="1">
              <a:lnSpc>
                <a:spcPts val="3360"/>
              </a:lnSpc>
              <a:spcBef>
                <a:spcPts val="0"/>
              </a:spcBef>
            </a:pPr>
            <a:r>
              <a:rPr lang="en-GB" sz="2800" dirty="0"/>
              <a:t>Target vulnerable communities (women, children and youth)</a:t>
            </a:r>
          </a:p>
        </p:txBody>
      </p:sp>
      <p:pic>
        <p:nvPicPr>
          <p:cNvPr id="1026" name="Picture 2" descr="https://agintensificationafrica.files.wordpress.com/2019/02/sitoolkit.jpg?w=304&amp;h=300">
            <a:extLst>
              <a:ext uri="{FF2B5EF4-FFF2-40B4-BE49-F238E27FC236}">
                <a16:creationId xmlns:a16="http://schemas.microsoft.com/office/drawing/2014/main" id="{35D600B7-1AF4-4DB4-A42F-388D2B084DE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92867" y="3733801"/>
            <a:ext cx="7335520" cy="723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49875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RESULTS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1F9C49B-A914-9243-BC47-748D6502F781}"/>
              </a:ext>
            </a:extLst>
          </p:cNvPr>
          <p:cNvSpPr/>
          <p:nvPr/>
        </p:nvSpPr>
        <p:spPr>
          <a:xfrm>
            <a:off x="2592387" y="2781300"/>
            <a:ext cx="1295400" cy="1143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B55638"/>
              </a:solidFill>
            </a:endParaRP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B7089F5B-A044-42E7-809A-E8DC954AC4E7}"/>
              </a:ext>
            </a:extLst>
          </p:cNvPr>
          <p:cNvSpPr txBox="1">
            <a:spLocks/>
          </p:cNvSpPr>
          <p:nvPr/>
        </p:nvSpPr>
        <p:spPr>
          <a:xfrm>
            <a:off x="2596898" y="3408159"/>
            <a:ext cx="16073689" cy="865228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685800" marR="0" indent="-685800" algn="l" defTabSz="1828800" rtl="0" eaLnBrk="1" fontAlgn="base" latinLnBrk="0" hangingPunct="1">
              <a:lnSpc>
                <a:spcPct val="200000"/>
              </a:lnSpc>
              <a:spcBef>
                <a:spcPct val="20000"/>
              </a:spcBef>
              <a:spcAft>
                <a:spcPts val="2400"/>
              </a:spcAft>
              <a:buClrTx/>
              <a:buSzTx/>
              <a:buFont typeface="Arial" pitchFamily="34" charset="0"/>
              <a:buChar char="•"/>
              <a:tabLst/>
              <a:defRPr sz="4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485900" marR="0" indent="-571500" algn="l" defTabSz="18288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 sz="4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286000" marR="0" indent="-457200" algn="l" defTabSz="18288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 sz="3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200400" marR="0" indent="-457200" algn="l" defTabSz="18288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 sz="3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114800" marR="0" indent="-457200" algn="l" defTabSz="18288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»"/>
              <a:tabLst/>
              <a:defRPr sz="3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028194" indent="-457109" algn="l" defTabSz="182843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2412" indent="-457109" algn="l" defTabSz="182843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6629" indent="-457109" algn="l" defTabSz="182843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0846" indent="-457109" algn="l" defTabSz="182843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384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600" dirty="0"/>
              <a:t>Value chain assessments, leading to:</a:t>
            </a:r>
            <a:endParaRPr lang="en-GB" sz="3600" i="1" dirty="0"/>
          </a:p>
          <a:p>
            <a:pPr lvl="1">
              <a:lnSpc>
                <a:spcPts val="3840"/>
              </a:lnSpc>
              <a:spcBef>
                <a:spcPts val="0"/>
              </a:spcBef>
              <a:defRPr/>
            </a:pPr>
            <a:r>
              <a:rPr lang="en-US" sz="3600" dirty="0">
                <a:ea typeface="Calibri"/>
                <a:cs typeface="Times New Roman"/>
              </a:rPr>
              <a:t>Increased interest in </a:t>
            </a:r>
            <a:r>
              <a:rPr lang="en-US" sz="3600" b="1" dirty="0">
                <a:ea typeface="Calibri"/>
                <a:cs typeface="Times New Roman"/>
              </a:rPr>
              <a:t>knowledge acquisition </a:t>
            </a:r>
            <a:r>
              <a:rPr lang="en-US" sz="3600" dirty="0">
                <a:ea typeface="Calibri"/>
                <a:cs typeface="Times New Roman"/>
              </a:rPr>
              <a:t>on the pig enterprise (challenges, opportunities and recommendations for research and development)</a:t>
            </a:r>
          </a:p>
          <a:p>
            <a:pPr marL="914400" lvl="1" indent="0">
              <a:lnSpc>
                <a:spcPts val="3840"/>
              </a:lnSpc>
              <a:spcBef>
                <a:spcPts val="0"/>
              </a:spcBef>
              <a:buNone/>
              <a:defRPr/>
            </a:pPr>
            <a:endParaRPr lang="en-GB" sz="3600" b="1" dirty="0"/>
          </a:p>
          <a:p>
            <a:pPr>
              <a:lnSpc>
                <a:spcPts val="384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600" dirty="0"/>
              <a:t>Tested interventions to upgrade the value chain at various nodes, leading to: </a:t>
            </a:r>
            <a:endParaRPr lang="en-GB" sz="3600" i="1" dirty="0"/>
          </a:p>
          <a:p>
            <a:pPr lvl="1">
              <a:lnSpc>
                <a:spcPts val="3840"/>
              </a:lnSpc>
              <a:spcBef>
                <a:spcPts val="0"/>
              </a:spcBef>
              <a:defRPr/>
            </a:pPr>
            <a:r>
              <a:rPr lang="en-GB" sz="3600" b="1" dirty="0">
                <a:solidFill>
                  <a:prstClr val="black"/>
                </a:solidFill>
              </a:rPr>
              <a:t>Improved farmer resilience </a:t>
            </a:r>
            <a:r>
              <a:rPr lang="en-GB" sz="3600" dirty="0">
                <a:solidFill>
                  <a:prstClr val="black"/>
                </a:solidFill>
              </a:rPr>
              <a:t>(increased farmer’s knowledge, access to market and change in practices)</a:t>
            </a:r>
          </a:p>
          <a:p>
            <a:pPr lvl="1">
              <a:lnSpc>
                <a:spcPts val="3840"/>
              </a:lnSpc>
              <a:spcBef>
                <a:spcPts val="0"/>
              </a:spcBef>
              <a:defRPr/>
            </a:pPr>
            <a:r>
              <a:rPr lang="en-GB" sz="3600" dirty="0">
                <a:solidFill>
                  <a:prstClr val="black"/>
                </a:solidFill>
              </a:rPr>
              <a:t>Better </a:t>
            </a:r>
            <a:r>
              <a:rPr lang="en-GB" sz="3600" b="1" dirty="0">
                <a:solidFill>
                  <a:prstClr val="black"/>
                </a:solidFill>
              </a:rPr>
              <a:t>waste management </a:t>
            </a:r>
            <a:r>
              <a:rPr lang="en-GB" sz="3600" dirty="0">
                <a:solidFill>
                  <a:prstClr val="black"/>
                </a:solidFill>
              </a:rPr>
              <a:t>and climate change mitigation at slaughter node (Biogas)</a:t>
            </a:r>
          </a:p>
          <a:p>
            <a:pPr lvl="1">
              <a:lnSpc>
                <a:spcPts val="3840"/>
              </a:lnSpc>
              <a:spcBef>
                <a:spcPts val="0"/>
              </a:spcBef>
              <a:defRPr/>
            </a:pPr>
            <a:r>
              <a:rPr lang="en-GB" sz="3600" dirty="0">
                <a:solidFill>
                  <a:prstClr val="black"/>
                </a:solidFill>
              </a:rPr>
              <a:t>Reduced exposure to zoonotic disease risks (Change in practices and improved hygiene and biosecurity)</a:t>
            </a:r>
          </a:p>
          <a:p>
            <a:pPr lvl="1">
              <a:lnSpc>
                <a:spcPts val="3840"/>
              </a:lnSpc>
              <a:spcBef>
                <a:spcPts val="0"/>
              </a:spcBef>
              <a:defRPr/>
            </a:pPr>
            <a:r>
              <a:rPr lang="en-GB" sz="3600" b="1" dirty="0">
                <a:solidFill>
                  <a:prstClr val="black"/>
                </a:solidFill>
              </a:rPr>
              <a:t>More equitable benefits </a:t>
            </a:r>
            <a:r>
              <a:rPr lang="en-GB" sz="3600" dirty="0">
                <a:solidFill>
                  <a:prstClr val="black"/>
                </a:solidFill>
              </a:rPr>
              <a:t>(gendered interventions)</a:t>
            </a:r>
          </a:p>
          <a:p>
            <a:pPr lvl="1">
              <a:lnSpc>
                <a:spcPts val="3840"/>
              </a:lnSpc>
              <a:spcBef>
                <a:spcPts val="0"/>
              </a:spcBef>
              <a:defRPr/>
            </a:pPr>
            <a:r>
              <a:rPr lang="en-GB" sz="3600" dirty="0">
                <a:solidFill>
                  <a:prstClr val="black"/>
                </a:solidFill>
              </a:rPr>
              <a:t>Increased visibility of the smallholder pig sector (e</a:t>
            </a:r>
            <a:r>
              <a:rPr lang="en-GB" sz="3600" dirty="0"/>
              <a:t>stablishment of pig multi-stakeholder platforms)</a:t>
            </a:r>
          </a:p>
          <a:p>
            <a:pPr marL="914400" lvl="1" indent="0">
              <a:lnSpc>
                <a:spcPts val="3840"/>
              </a:lnSpc>
              <a:spcBef>
                <a:spcPts val="0"/>
              </a:spcBef>
              <a:buNone/>
              <a:defRPr/>
            </a:pPr>
            <a:endParaRPr lang="en-GB" sz="3600" dirty="0"/>
          </a:p>
          <a:p>
            <a:pPr>
              <a:lnSpc>
                <a:spcPts val="384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3600" dirty="0"/>
              <a:t>Uptake of interventions by private sector, leading to:</a:t>
            </a:r>
            <a:endParaRPr lang="en-US" sz="3600" i="1" dirty="0"/>
          </a:p>
          <a:p>
            <a:pPr lvl="1">
              <a:lnSpc>
                <a:spcPts val="3840"/>
              </a:lnSpc>
              <a:spcBef>
                <a:spcPts val="0"/>
              </a:spcBef>
            </a:pPr>
            <a:r>
              <a:rPr lang="en-US" sz="3600" dirty="0"/>
              <a:t>Interventions up taken by </a:t>
            </a:r>
            <a:r>
              <a:rPr lang="en-US" sz="3600" b="1" dirty="0"/>
              <a:t>private companies (</a:t>
            </a:r>
            <a:r>
              <a:rPr lang="en-US" sz="3600" dirty="0"/>
              <a:t>turned our products into training that they deliver and run)  </a:t>
            </a:r>
          </a:p>
          <a:p>
            <a:pPr lvl="1">
              <a:lnSpc>
                <a:spcPts val="384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endParaRPr lang="en-GB" sz="2800" dirty="0">
              <a:solidFill>
                <a:prstClr val="black"/>
              </a:solidFill>
            </a:endParaRPr>
          </a:p>
          <a:p>
            <a:pPr lvl="1">
              <a:buFont typeface="Courier New" panose="02070309020205020404" pitchFamily="49" charset="0"/>
              <a:buChar char="o"/>
            </a:pPr>
            <a:endParaRPr lang="en-US" sz="2800" dirty="0">
              <a:solidFill>
                <a:prstClr val="black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515DD02-CA78-40AB-9FA1-84DC3A516E6A}"/>
              </a:ext>
            </a:extLst>
          </p:cNvPr>
          <p:cNvSpPr txBox="1"/>
          <p:nvPr/>
        </p:nvSpPr>
        <p:spPr bwMode="auto">
          <a:xfrm>
            <a:off x="19477175" y="12271233"/>
            <a:ext cx="3905432" cy="707886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000" dirty="0"/>
              <a:t>Capacity building of farmers in biosecurity in Lira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62701A7-CCAE-4EDD-899E-5716C2509C0C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49838" y="2525518"/>
            <a:ext cx="2830282" cy="3772591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FC98FAFD-C85C-4540-84AC-78EB8881DAA3}"/>
              </a:ext>
            </a:extLst>
          </p:cNvPr>
          <p:cNvSpPr txBox="1"/>
          <p:nvPr/>
        </p:nvSpPr>
        <p:spPr bwMode="auto">
          <a:xfrm>
            <a:off x="19446444" y="8828300"/>
            <a:ext cx="3966893" cy="707886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000" dirty="0"/>
              <a:t>Data collection during value chain assessment in Makara 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8911BBE-56E1-40BB-AF73-DE3E2D53ACCD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77175" y="9945180"/>
            <a:ext cx="3905432" cy="2196554"/>
          </a:xfrm>
          <a:prstGeom prst="rect">
            <a:avLst/>
          </a:prstGeom>
        </p:spPr>
      </p:pic>
      <p:pic>
        <p:nvPicPr>
          <p:cNvPr id="15" name="Picture 14" descr="C:\Users\mdione\Pictures\Masaka_pig_sampling_pictures\DSCN0633.JPG">
            <a:extLst>
              <a:ext uri="{FF2B5EF4-FFF2-40B4-BE49-F238E27FC236}">
                <a16:creationId xmlns:a16="http://schemas.microsoft.com/office/drawing/2014/main" id="{9918C8DF-8BB4-4FC3-AA62-D8E9F90D7E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32587" y="5723295"/>
            <a:ext cx="3966892" cy="29755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5627706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PARTNERSHIPS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1F9C49B-A914-9243-BC47-748D6502F781}"/>
              </a:ext>
            </a:extLst>
          </p:cNvPr>
          <p:cNvSpPr/>
          <p:nvPr/>
        </p:nvSpPr>
        <p:spPr>
          <a:xfrm>
            <a:off x="2592387" y="2705100"/>
            <a:ext cx="1295400" cy="1143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B55638"/>
              </a:solidFill>
            </a:endParaRP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1A2D748C-E546-4FC6-A19C-5F46D8AA633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6818081"/>
              </p:ext>
            </p:extLst>
          </p:nvPr>
        </p:nvGraphicFramePr>
        <p:xfrm>
          <a:off x="2073222" y="3040921"/>
          <a:ext cx="20940765" cy="9760679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4672044">
                  <a:extLst>
                    <a:ext uri="{9D8B030D-6E8A-4147-A177-3AD203B41FA5}">
                      <a16:colId xmlns:a16="http://schemas.microsoft.com/office/drawing/2014/main" val="2079220350"/>
                    </a:ext>
                  </a:extLst>
                </a:gridCol>
                <a:gridCol w="417146">
                  <a:extLst>
                    <a:ext uri="{9D8B030D-6E8A-4147-A177-3AD203B41FA5}">
                      <a16:colId xmlns:a16="http://schemas.microsoft.com/office/drawing/2014/main" val="3439243895"/>
                    </a:ext>
                  </a:extLst>
                </a:gridCol>
                <a:gridCol w="8843510">
                  <a:extLst>
                    <a:ext uri="{9D8B030D-6E8A-4147-A177-3AD203B41FA5}">
                      <a16:colId xmlns:a16="http://schemas.microsoft.com/office/drawing/2014/main" val="604696903"/>
                    </a:ext>
                  </a:extLst>
                </a:gridCol>
                <a:gridCol w="808936">
                  <a:extLst>
                    <a:ext uri="{9D8B030D-6E8A-4147-A177-3AD203B41FA5}">
                      <a16:colId xmlns:a16="http://schemas.microsoft.com/office/drawing/2014/main" val="3088013217"/>
                    </a:ext>
                  </a:extLst>
                </a:gridCol>
                <a:gridCol w="6199129">
                  <a:extLst>
                    <a:ext uri="{9D8B030D-6E8A-4147-A177-3AD203B41FA5}">
                      <a16:colId xmlns:a16="http://schemas.microsoft.com/office/drawing/2014/main" val="1789396511"/>
                    </a:ext>
                  </a:extLst>
                </a:gridCol>
              </a:tblGrid>
              <a:tr h="322352"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b="1" dirty="0">
                          <a:effectLst/>
                          <a:latin typeface="+mn-lt"/>
                        </a:rPr>
                        <a:t>Partner </a:t>
                      </a:r>
                      <a:endParaRPr lang="en-US" sz="22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300" b="1" dirty="0">
                          <a:effectLst/>
                        </a:rPr>
                        <a:t>Roles</a:t>
                      </a:r>
                      <a:endParaRPr lang="en-US" sz="23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b="1" dirty="0">
                          <a:effectLst/>
                          <a:latin typeface="+mn-lt"/>
                        </a:rPr>
                        <a:t>Roles</a:t>
                      </a:r>
                      <a:endParaRPr lang="en-US" sz="22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2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b="1" dirty="0">
                          <a:effectLst/>
                          <a:latin typeface="+mn-lt"/>
                        </a:rPr>
                        <a:t>Why</a:t>
                      </a:r>
                      <a:endParaRPr lang="en-US" sz="22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236921212"/>
                  </a:ext>
                </a:extLst>
              </a:tr>
              <a:tr h="322352">
                <a:tc gridSpan="5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b="1" dirty="0">
                          <a:effectLst/>
                          <a:latin typeface="+mn-lt"/>
                        </a:rPr>
                        <a:t>Public sector</a:t>
                      </a:r>
                      <a:endParaRPr lang="en-US" sz="2200" b="1" i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mpd="sng">
                      <a:noFill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606565177"/>
                  </a:ext>
                </a:extLst>
              </a:tr>
              <a:tr h="2008733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dirty="0">
                          <a:solidFill>
                            <a:srgbClr val="C0504D"/>
                          </a:solidFill>
                          <a:effectLst/>
                          <a:latin typeface="+mn-lt"/>
                        </a:rPr>
                        <a:t>Ministry of Agriculture, Animal Industry and Fisheries*</a:t>
                      </a:r>
                      <a:endParaRPr lang="en-US" sz="2200" b="1" dirty="0">
                        <a:solidFill>
                          <a:srgbClr val="C0504D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2200" dirty="0">
                          <a:solidFill>
                            <a:srgbClr val="C0504D"/>
                          </a:solidFill>
                          <a:effectLst/>
                          <a:latin typeface="+mn-lt"/>
                        </a:rPr>
                        <a:t>Research compliance (ethical approvals of protocols and movement of genetic materials)</a:t>
                      </a:r>
                    </a:p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2200" dirty="0">
                          <a:solidFill>
                            <a:srgbClr val="C0504D"/>
                          </a:solidFill>
                          <a:effectLst/>
                          <a:latin typeface="+mn-lt"/>
                        </a:rPr>
                        <a:t>Access to national statistics </a:t>
                      </a:r>
                    </a:p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2200" dirty="0">
                          <a:solidFill>
                            <a:srgbClr val="C0504D"/>
                          </a:solidFill>
                          <a:effectLst/>
                          <a:latin typeface="+mn-lt"/>
                        </a:rPr>
                        <a:t>Development, enforcement and review and of policies and regulations</a:t>
                      </a:r>
                    </a:p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2200" dirty="0">
                          <a:solidFill>
                            <a:srgbClr val="C0504D"/>
                          </a:solidFill>
                          <a:effectLst/>
                          <a:latin typeface="+mn-lt"/>
                        </a:rPr>
                        <a:t>Guide national priorities and interests to better target research</a:t>
                      </a:r>
                    </a:p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2200" dirty="0">
                          <a:solidFill>
                            <a:srgbClr val="C0504D"/>
                          </a:solidFill>
                          <a:effectLst/>
                          <a:latin typeface="+mn-lt"/>
                        </a:rPr>
                        <a:t>Main target for policy recommendations</a:t>
                      </a:r>
                      <a:endParaRPr lang="en-US" sz="2200" b="1" dirty="0">
                        <a:solidFill>
                          <a:srgbClr val="C0504D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endParaRPr lang="en-US" sz="2300" b="1" dirty="0">
                        <a:solidFill>
                          <a:srgbClr val="C0504D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342900" marR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2200">
                          <a:solidFill>
                            <a:srgbClr val="C0504D"/>
                          </a:solidFill>
                          <a:effectLst/>
                          <a:latin typeface="+mn-lt"/>
                        </a:rPr>
                        <a:t>Need for institutional reforms to accommodate new technologies</a:t>
                      </a:r>
                    </a:p>
                    <a:p>
                      <a:pPr marL="342900" marR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2200">
                          <a:solidFill>
                            <a:srgbClr val="C0504D"/>
                          </a:solidFill>
                          <a:effectLst/>
                          <a:latin typeface="+mn-lt"/>
                        </a:rPr>
                        <a:t>Need for Government champions</a:t>
                      </a:r>
                      <a:endParaRPr lang="en-US" sz="2200" dirty="0">
                        <a:solidFill>
                          <a:srgbClr val="C0504D"/>
                        </a:solidFill>
                        <a:effectLst/>
                        <a:latin typeface="+mn-lt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marL="342900" marR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2200" dirty="0">
                          <a:solidFill>
                            <a:srgbClr val="C0504D"/>
                          </a:solidFill>
                          <a:effectLst/>
                          <a:latin typeface="+mn-lt"/>
                        </a:rPr>
                        <a:t>Need for institutional reforms to accommodate new technologies</a:t>
                      </a:r>
                    </a:p>
                    <a:p>
                      <a:pPr marL="342900" marR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2200" dirty="0">
                          <a:solidFill>
                            <a:srgbClr val="C0504D"/>
                          </a:solidFill>
                          <a:effectLst/>
                          <a:latin typeface="+mn-lt"/>
                        </a:rPr>
                        <a:t>Need for Government champions</a:t>
                      </a:r>
                    </a:p>
                    <a:p>
                      <a:pPr marL="342900" marR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endParaRPr lang="en-US" sz="2200" b="1" dirty="0">
                        <a:solidFill>
                          <a:srgbClr val="C0504D"/>
                        </a:solidFill>
                        <a:effectLst/>
                        <a:latin typeface="+mn-lt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600998646"/>
                  </a:ext>
                </a:extLst>
              </a:tr>
              <a:tr h="99690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dirty="0">
                          <a:effectLst/>
                          <a:latin typeface="+mn-lt"/>
                        </a:rPr>
                        <a:t>Local governments of district project sites</a:t>
                      </a:r>
                      <a:endParaRPr lang="en-US" sz="22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2200" dirty="0">
                          <a:effectLst/>
                          <a:latin typeface="+mn-lt"/>
                        </a:rPr>
                        <a:t>Support implementation of field activities (assessments, pilot testing)</a:t>
                      </a:r>
                    </a:p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2200" dirty="0">
                          <a:effectLst/>
                          <a:latin typeface="+mn-lt"/>
                        </a:rPr>
                        <a:t>Facilitate interaction between value chain actors and researchers</a:t>
                      </a:r>
                    </a:p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2200" dirty="0">
                          <a:effectLst/>
                          <a:latin typeface="+mn-lt"/>
                        </a:rPr>
                        <a:t>Disseminate research results </a:t>
                      </a:r>
                      <a:endParaRPr lang="en-US" sz="22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endParaRPr lang="en-US" sz="23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2200" dirty="0">
                          <a:effectLst/>
                          <a:latin typeface="+mn-lt"/>
                        </a:rPr>
                        <a:t>They are in direct interaction with value chain actors on the ground – key partner for upscaling interventions</a:t>
                      </a:r>
                      <a:endParaRPr lang="en-US" sz="22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marL="342900" marR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2200" dirty="0">
                          <a:effectLst/>
                          <a:latin typeface="+mn-lt"/>
                        </a:rPr>
                        <a:t>They are in direct interaction with value chain actors on the ground – key partner for upscaling interventions</a:t>
                      </a:r>
                      <a:endParaRPr lang="en-US" sz="22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514279917"/>
                  </a:ext>
                </a:extLst>
              </a:tr>
              <a:tr h="322352">
                <a:tc gridSpan="5">
                  <a:txBody>
                    <a:bodyPr/>
                    <a:lstStyle/>
                    <a:p>
                      <a:pPr marL="0" marR="0" indent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en-US" sz="2200" b="1" dirty="0">
                          <a:effectLst/>
                          <a:latin typeface="+mn-lt"/>
                        </a:rPr>
                        <a:t>Research/education institutions</a:t>
                      </a:r>
                      <a:endParaRPr lang="en-US" sz="2200" b="1" i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mpd="sng">
                      <a:noFill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36306210"/>
                  </a:ext>
                </a:extLst>
              </a:tr>
              <a:tr h="659629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dirty="0">
                          <a:solidFill>
                            <a:srgbClr val="C0504D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2200" u="none" strike="noStrike" kern="1200" dirty="0">
                          <a:solidFill>
                            <a:srgbClr val="C0504D"/>
                          </a:solidFill>
                          <a:effectLst/>
                          <a:latin typeface="+mn-lt"/>
                        </a:rPr>
                        <a:t>National Livestock Resources Research Institute (</a:t>
                      </a:r>
                      <a:r>
                        <a:rPr lang="en-US" sz="2200" dirty="0" err="1">
                          <a:solidFill>
                            <a:srgbClr val="C0504D"/>
                          </a:solidFill>
                          <a:effectLst/>
                          <a:latin typeface="+mn-lt"/>
                        </a:rPr>
                        <a:t>NaLIRRI</a:t>
                      </a:r>
                      <a:r>
                        <a:rPr lang="en-US" sz="2200" dirty="0">
                          <a:solidFill>
                            <a:srgbClr val="C0504D"/>
                          </a:solidFill>
                          <a:effectLst/>
                          <a:latin typeface="+mn-lt"/>
                        </a:rPr>
                        <a:t>)*</a:t>
                      </a:r>
                      <a:endParaRPr lang="en-US" sz="2200" b="1" dirty="0">
                        <a:solidFill>
                          <a:srgbClr val="C0504D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2200" dirty="0">
                          <a:solidFill>
                            <a:srgbClr val="C0504D"/>
                          </a:solidFill>
                          <a:effectLst/>
                          <a:latin typeface="+mn-lt"/>
                        </a:rPr>
                        <a:t>Partner in research development and implementation</a:t>
                      </a:r>
                    </a:p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2200" dirty="0">
                          <a:solidFill>
                            <a:srgbClr val="C0504D"/>
                          </a:solidFill>
                          <a:effectLst/>
                          <a:latin typeface="+mn-lt"/>
                        </a:rPr>
                        <a:t>Support the project by availing reach facilities (labs, field trial, etc..)</a:t>
                      </a:r>
                      <a:endParaRPr lang="en-US" sz="2200" b="1" dirty="0">
                        <a:solidFill>
                          <a:srgbClr val="C0504D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endParaRPr lang="en-US" sz="2300" b="1" dirty="0">
                        <a:solidFill>
                          <a:srgbClr val="C0504D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2200" dirty="0">
                          <a:solidFill>
                            <a:srgbClr val="C0504D"/>
                          </a:solidFill>
                          <a:effectLst/>
                          <a:latin typeface="+mn-lt"/>
                        </a:rPr>
                        <a:t>Tap into the strength of  NARS (they feel valued)</a:t>
                      </a:r>
                    </a:p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2200" dirty="0">
                          <a:solidFill>
                            <a:srgbClr val="C0504D"/>
                          </a:solidFill>
                          <a:effectLst/>
                          <a:latin typeface="+mn-lt"/>
                        </a:rPr>
                        <a:t>Technology and knowledge transfer in country</a:t>
                      </a:r>
                      <a:endParaRPr lang="en-US" sz="2200" b="1" dirty="0">
                        <a:solidFill>
                          <a:srgbClr val="C0504D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2200" dirty="0">
                          <a:solidFill>
                            <a:srgbClr val="C0504D"/>
                          </a:solidFill>
                          <a:effectLst/>
                          <a:latin typeface="+mn-lt"/>
                        </a:rPr>
                        <a:t>Tap into the strength of  NARS (they feel valued)</a:t>
                      </a:r>
                    </a:p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2200" dirty="0">
                          <a:solidFill>
                            <a:srgbClr val="C0504D"/>
                          </a:solidFill>
                          <a:effectLst/>
                          <a:latin typeface="+mn-lt"/>
                        </a:rPr>
                        <a:t>Technology and knowledge transfer in country</a:t>
                      </a:r>
                      <a:endParaRPr lang="en-US" sz="2200" b="1" dirty="0">
                        <a:solidFill>
                          <a:srgbClr val="C0504D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62671109"/>
                  </a:ext>
                </a:extLst>
              </a:tr>
              <a:tr h="659629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dirty="0">
                          <a:effectLst/>
                          <a:latin typeface="+mn-lt"/>
                        </a:rPr>
                        <a:t>Makerere University</a:t>
                      </a:r>
                      <a:endParaRPr lang="en-US" sz="22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2200" dirty="0">
                          <a:effectLst/>
                          <a:latin typeface="+mn-lt"/>
                        </a:rPr>
                        <a:t>Capacity building of nationals in pig research (MSc, PhD)</a:t>
                      </a:r>
                      <a:endParaRPr lang="en-US" sz="22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endParaRPr lang="en-US" sz="23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2200" dirty="0">
                          <a:effectLst/>
                          <a:latin typeface="+mn-lt"/>
                        </a:rPr>
                        <a:t>Knowledge transfer and local capacity development in country</a:t>
                      </a:r>
                      <a:endParaRPr lang="en-US" sz="22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marL="342900" marR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2200" dirty="0">
                          <a:effectLst/>
                          <a:latin typeface="+mn-lt"/>
                        </a:rPr>
                        <a:t>Knowledge transfer and local capacity development in country</a:t>
                      </a:r>
                      <a:endParaRPr lang="en-US" sz="22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733292306"/>
                  </a:ext>
                </a:extLst>
              </a:tr>
              <a:tr h="32235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dirty="0">
                          <a:effectLst/>
                          <a:latin typeface="+mn-lt"/>
                        </a:rPr>
                        <a:t>Iowa State University</a:t>
                      </a:r>
                      <a:endParaRPr lang="en-US" sz="22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342900" marR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2200" dirty="0">
                          <a:effectLst/>
                          <a:latin typeface="+mn-lt"/>
                        </a:rPr>
                        <a:t>Specific skills in pig breeding and genetics </a:t>
                      </a:r>
                      <a:endParaRPr lang="en-US" sz="22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marL="342900" marR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endParaRPr lang="en-US" sz="23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342900" marR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2200">
                          <a:effectLst/>
                          <a:latin typeface="+mn-lt"/>
                        </a:rPr>
                        <a:t>Feel skills gaps</a:t>
                      </a:r>
                      <a:endParaRPr lang="en-US" sz="22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marL="342900" marR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2200" dirty="0">
                          <a:effectLst/>
                          <a:latin typeface="+mn-lt"/>
                        </a:rPr>
                        <a:t>Feel skills gaps</a:t>
                      </a:r>
                      <a:endParaRPr lang="en-US" sz="22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675404046"/>
                  </a:ext>
                </a:extLst>
              </a:tr>
              <a:tr h="659629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i="0" u="none" strike="noStrike" kern="1200" dirty="0">
                          <a:effectLst/>
                          <a:latin typeface="+mn-lt"/>
                        </a:rPr>
                        <a:t>Swedish University of Agricultural Sciences (SLU)</a:t>
                      </a:r>
                      <a:endParaRPr lang="en-US" sz="2200" b="0" i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342900" marR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2200" dirty="0">
                          <a:effectLst/>
                          <a:latin typeface="+mn-lt"/>
                        </a:rPr>
                        <a:t>Specific skills in Herd Health </a:t>
                      </a:r>
                      <a:endParaRPr lang="en-US" sz="22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marL="342900" marR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endParaRPr lang="en-US" sz="23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342900" marR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2200" dirty="0">
                          <a:effectLst/>
                          <a:latin typeface="+mn-lt"/>
                        </a:rPr>
                        <a:t>Feel skill gaps</a:t>
                      </a:r>
                      <a:endParaRPr lang="en-US" sz="22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marL="342900" marR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2200" dirty="0">
                          <a:effectLst/>
                          <a:latin typeface="+mn-lt"/>
                        </a:rPr>
                        <a:t>Feel skill gaps</a:t>
                      </a:r>
                      <a:endParaRPr lang="en-US" sz="22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938508643"/>
                  </a:ext>
                </a:extLst>
              </a:tr>
              <a:tr h="322352">
                <a:tc gridSpan="5">
                  <a:txBody>
                    <a:bodyPr/>
                    <a:lstStyle/>
                    <a:p>
                      <a:pPr marL="0" marR="0" indent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en-US" sz="2200" b="1" i="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Private sector*</a:t>
                      </a: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mpd="sng">
                      <a:noFill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2957025670"/>
                  </a:ext>
                </a:extLst>
              </a:tr>
              <a:tr h="32235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dirty="0">
                          <a:solidFill>
                            <a:srgbClr val="C0504D"/>
                          </a:solidFill>
                          <a:effectLst/>
                          <a:latin typeface="+mn-lt"/>
                        </a:rPr>
                        <a:t>Pig Production and Marketing</a:t>
                      </a:r>
                      <a:endParaRPr lang="en-US" sz="2200" b="1" dirty="0">
                        <a:solidFill>
                          <a:srgbClr val="C0504D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2200" dirty="0">
                          <a:solidFill>
                            <a:srgbClr val="C0504D"/>
                          </a:solidFill>
                          <a:effectLst/>
                          <a:latin typeface="+mn-lt"/>
                        </a:rPr>
                        <a:t>Up-scale interventions (capacity building)</a:t>
                      </a:r>
                      <a:endParaRPr lang="en-US" sz="2200" b="1" dirty="0">
                        <a:solidFill>
                          <a:srgbClr val="C0504D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endParaRPr lang="en-US" sz="2300" b="1" dirty="0">
                        <a:solidFill>
                          <a:srgbClr val="C0504D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3" gridSpan="2">
                  <a:txBody>
                    <a:bodyPr/>
                    <a:lstStyle/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2200" dirty="0">
                          <a:solidFill>
                            <a:srgbClr val="C0504D"/>
                          </a:solidFill>
                          <a:effectLst/>
                          <a:latin typeface="+mn-lt"/>
                        </a:rPr>
                        <a:t>Need for additional investment to ensure access of value chain actors to technologies and profitability </a:t>
                      </a:r>
                      <a:endParaRPr lang="en-US" sz="2200" b="1" dirty="0">
                        <a:solidFill>
                          <a:srgbClr val="C0504D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3" hMerge="1">
                  <a:txBody>
                    <a:bodyPr/>
                    <a:lstStyle/>
                    <a:p>
                      <a:pPr marL="342900" marR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2200" dirty="0">
                          <a:solidFill>
                            <a:srgbClr val="C0504D"/>
                          </a:solidFill>
                          <a:effectLst/>
                          <a:latin typeface="+mn-lt"/>
                        </a:rPr>
                        <a:t>Need for additional investment to ensure access of value chain actors to technologies and profitability </a:t>
                      </a:r>
                      <a:endParaRPr lang="en-US" sz="2200" b="1" dirty="0">
                        <a:solidFill>
                          <a:srgbClr val="C0504D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452128128"/>
                  </a:ext>
                </a:extLst>
              </a:tr>
              <a:tr h="32235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dirty="0">
                          <a:solidFill>
                            <a:srgbClr val="C0504D"/>
                          </a:solidFill>
                          <a:effectLst/>
                          <a:latin typeface="+mn-lt"/>
                        </a:rPr>
                        <a:t>OrgaFarms </a:t>
                      </a:r>
                      <a:endParaRPr lang="en-US" sz="2200" b="0" dirty="0">
                        <a:solidFill>
                          <a:srgbClr val="C0504D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fr-FR" sz="2200" dirty="0">
                          <a:solidFill>
                            <a:srgbClr val="C0504D"/>
                          </a:solidFill>
                          <a:effectLst/>
                          <a:latin typeface="+mn-lt"/>
                        </a:rPr>
                        <a:t>Up-</a:t>
                      </a:r>
                      <a:r>
                        <a:rPr lang="fr-FR" sz="2200" dirty="0" err="1">
                          <a:solidFill>
                            <a:srgbClr val="C0504D"/>
                          </a:solidFill>
                          <a:effectLst/>
                          <a:latin typeface="+mn-lt"/>
                        </a:rPr>
                        <a:t>scale</a:t>
                      </a:r>
                      <a:r>
                        <a:rPr lang="fr-FR" sz="2200" dirty="0">
                          <a:solidFill>
                            <a:srgbClr val="C0504D"/>
                          </a:solidFill>
                          <a:effectLst/>
                          <a:latin typeface="+mn-lt"/>
                        </a:rPr>
                        <a:t> interventions (</a:t>
                      </a:r>
                      <a:r>
                        <a:rPr lang="fr-FR" sz="2200" dirty="0" err="1">
                          <a:solidFill>
                            <a:srgbClr val="C0504D"/>
                          </a:solidFill>
                          <a:effectLst/>
                          <a:latin typeface="+mn-lt"/>
                        </a:rPr>
                        <a:t>Indigenous</a:t>
                      </a:r>
                      <a:r>
                        <a:rPr lang="fr-FR" sz="2200" dirty="0">
                          <a:solidFill>
                            <a:srgbClr val="C0504D"/>
                          </a:solidFill>
                          <a:effectLst/>
                          <a:latin typeface="+mn-lt"/>
                        </a:rPr>
                        <a:t> Micro-organismes </a:t>
                      </a:r>
                      <a:r>
                        <a:rPr lang="fr-FR" sz="2200" dirty="0" err="1">
                          <a:solidFill>
                            <a:srgbClr val="C0504D"/>
                          </a:solidFill>
                          <a:effectLst/>
                          <a:latin typeface="+mn-lt"/>
                        </a:rPr>
                        <a:t>models</a:t>
                      </a:r>
                      <a:r>
                        <a:rPr lang="fr-FR" sz="2200" dirty="0">
                          <a:solidFill>
                            <a:srgbClr val="C0504D"/>
                          </a:solidFill>
                          <a:effectLst/>
                          <a:latin typeface="+mn-lt"/>
                        </a:rPr>
                        <a:t>)</a:t>
                      </a:r>
                      <a:endParaRPr lang="en-US" sz="2200" b="0" dirty="0">
                        <a:solidFill>
                          <a:srgbClr val="C0504D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endParaRPr lang="en-US" sz="2300" b="0" dirty="0">
                        <a:solidFill>
                          <a:srgbClr val="C0504D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 vMerge="1">
                  <a:txBody>
                    <a:bodyPr/>
                    <a:lstStyle/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endParaRPr lang="en-US" sz="2200" b="0" dirty="0">
                        <a:solidFill>
                          <a:srgbClr val="C0504D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88384620"/>
                  </a:ext>
                </a:extLst>
              </a:tr>
              <a:tr h="35392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dirty="0">
                          <a:solidFill>
                            <a:srgbClr val="C0504D"/>
                          </a:solidFill>
                          <a:effectLst/>
                          <a:latin typeface="+mn-lt"/>
                        </a:rPr>
                        <a:t>Wambizzi Coop.</a:t>
                      </a:r>
                      <a:endParaRPr lang="en-US" sz="2200" b="0" dirty="0">
                        <a:solidFill>
                          <a:srgbClr val="C0504D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2200" dirty="0">
                          <a:solidFill>
                            <a:srgbClr val="C0504D"/>
                          </a:solidFill>
                          <a:effectLst/>
                          <a:latin typeface="+mn-lt"/>
                        </a:rPr>
                        <a:t>Pilot testing of interventions (Biogas)</a:t>
                      </a:r>
                      <a:endParaRPr lang="en-US" sz="2200" b="0" dirty="0">
                        <a:solidFill>
                          <a:srgbClr val="C0504D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endParaRPr lang="en-US" sz="2300" b="0" dirty="0">
                        <a:solidFill>
                          <a:srgbClr val="C0504D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 vMerge="1">
                  <a:txBody>
                    <a:bodyPr/>
                    <a:lstStyle/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endParaRPr lang="en-US" sz="2200" b="0" dirty="0">
                        <a:solidFill>
                          <a:srgbClr val="C0504D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94210759"/>
                  </a:ext>
                </a:extLst>
              </a:tr>
              <a:tr h="322352">
                <a:tc gridSpan="5">
                  <a:txBody>
                    <a:bodyPr/>
                    <a:lstStyle/>
                    <a:p>
                      <a:pPr marL="0" marR="0" indent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en-US" sz="2200" b="1" kern="1200" dirty="0">
                          <a:effectLst/>
                          <a:latin typeface="+mn-lt"/>
                        </a:rPr>
                        <a:t>NGOs</a:t>
                      </a:r>
                      <a:endParaRPr lang="en-US" sz="2200" b="1" i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mpd="sng">
                      <a:noFill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415083031"/>
                  </a:ext>
                </a:extLst>
              </a:tr>
              <a:tr h="659629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kern="1200" dirty="0">
                          <a:effectLst/>
                          <a:latin typeface="+mn-lt"/>
                        </a:rPr>
                        <a:t>Uganda Volunteers Efforts for Development (</a:t>
                      </a:r>
                      <a:r>
                        <a:rPr lang="en-US" sz="2200" u="none" kern="1200" dirty="0">
                          <a:effectLst/>
                          <a:latin typeface="+mn-lt"/>
                        </a:rPr>
                        <a:t>VEDCO)- Local</a:t>
                      </a:r>
                      <a:endParaRPr lang="en-US" sz="2200" b="0" u="none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342900" marR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2200" dirty="0">
                          <a:effectLst/>
                          <a:latin typeface="+mn-lt"/>
                        </a:rPr>
                        <a:t>Implement field work (facilitation interaction with communities)</a:t>
                      </a:r>
                      <a:endParaRPr lang="en-US" sz="22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marL="342900" marR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endParaRPr lang="en-US" sz="23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342900" marR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2200">
                          <a:effectLst/>
                          <a:latin typeface="+mn-lt"/>
                        </a:rPr>
                        <a:t>Service delivery </a:t>
                      </a:r>
                      <a:endParaRPr lang="en-US" sz="22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marL="342900" marR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2200" dirty="0">
                          <a:effectLst/>
                          <a:latin typeface="+mn-lt"/>
                        </a:rPr>
                        <a:t>Service delivery </a:t>
                      </a:r>
                      <a:endParaRPr lang="en-US" sz="22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471642918"/>
                  </a:ext>
                </a:extLst>
              </a:tr>
              <a:tr h="659629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u="none" strike="noStrike" kern="1200" dirty="0">
                          <a:effectLst/>
                          <a:latin typeface="+mn-lt"/>
                        </a:rPr>
                        <a:t>SNV</a:t>
                      </a:r>
                      <a:endParaRPr lang="en-US" sz="22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342900" marR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2200" dirty="0">
                          <a:effectLst/>
                          <a:latin typeface="+mn-lt"/>
                        </a:rPr>
                        <a:t>Lead the Multi-Stakeholder Platform (MSP)  process </a:t>
                      </a:r>
                      <a:endParaRPr lang="en-US" sz="22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marL="342900" marR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endParaRPr lang="en-US" sz="23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342900" marR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2200" dirty="0">
                          <a:effectLst/>
                          <a:latin typeface="+mn-lt"/>
                        </a:rPr>
                        <a:t>Advocacy – civil society</a:t>
                      </a:r>
                      <a:endParaRPr lang="en-US" sz="22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marL="342900" marR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2200" dirty="0">
                          <a:effectLst/>
                          <a:latin typeface="+mn-lt"/>
                        </a:rPr>
                        <a:t>Advocacy – civil society</a:t>
                      </a:r>
                      <a:endParaRPr lang="en-US" sz="22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811965541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761A680C-7D92-4576-9D96-3C08A430EED9}"/>
              </a:ext>
            </a:extLst>
          </p:cNvPr>
          <p:cNvSpPr txBox="1"/>
          <p:nvPr/>
        </p:nvSpPr>
        <p:spPr>
          <a:xfrm>
            <a:off x="4116388" y="12941131"/>
            <a:ext cx="18897600" cy="5440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*Critical partnership for 'accelerating' research to use: Government, National Research Institutes and private sector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294946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SELF-ASSESSMENT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1F9C49B-A914-9243-BC47-748D6502F781}"/>
              </a:ext>
            </a:extLst>
          </p:cNvPr>
          <p:cNvSpPr/>
          <p:nvPr/>
        </p:nvSpPr>
        <p:spPr>
          <a:xfrm>
            <a:off x="2592387" y="2705100"/>
            <a:ext cx="1295400" cy="1143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B55638"/>
              </a:solidFill>
            </a:endParaRP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B7089F5B-A044-42E7-809A-E8DC954AC4E7}"/>
              </a:ext>
            </a:extLst>
          </p:cNvPr>
          <p:cNvSpPr txBox="1">
            <a:spLocks/>
          </p:cNvSpPr>
          <p:nvPr/>
        </p:nvSpPr>
        <p:spPr>
          <a:xfrm>
            <a:off x="2592387" y="2532473"/>
            <a:ext cx="15544800" cy="1011672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685800" marR="0" indent="-685800" algn="l" defTabSz="1828800" rtl="0" eaLnBrk="1" fontAlgn="base" latinLnBrk="0" hangingPunct="1">
              <a:lnSpc>
                <a:spcPct val="200000"/>
              </a:lnSpc>
              <a:spcBef>
                <a:spcPct val="20000"/>
              </a:spcBef>
              <a:spcAft>
                <a:spcPts val="2400"/>
              </a:spcAft>
              <a:buClrTx/>
              <a:buSzTx/>
              <a:buFont typeface="Arial" pitchFamily="34" charset="0"/>
              <a:buChar char="•"/>
              <a:tabLst/>
              <a:defRPr sz="4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485900" marR="0" indent="-571500" algn="l" defTabSz="18288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 sz="4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286000" marR="0" indent="-457200" algn="l" defTabSz="18288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 sz="3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200400" marR="0" indent="-457200" algn="l" defTabSz="18288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 sz="3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114800" marR="0" indent="-457200" algn="l" defTabSz="18288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»"/>
              <a:tabLst/>
              <a:defRPr sz="3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028194" indent="-457109" algn="l" defTabSz="182843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2412" indent="-457109" algn="l" defTabSz="182843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6629" indent="-457109" algn="l" defTabSz="182843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0846" indent="-457109" algn="l" defTabSz="182843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None/>
              <a:defRPr/>
            </a:pPr>
            <a:endParaRPr lang="en-US" sz="2800" dirty="0">
              <a:solidFill>
                <a:prstClr val="black"/>
              </a:solidFill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defRPr/>
            </a:pPr>
            <a:r>
              <a:rPr lang="en-US" sz="3600" dirty="0">
                <a:solidFill>
                  <a:prstClr val="black"/>
                </a:solidFill>
              </a:rPr>
              <a:t>What did we bring</a:t>
            </a:r>
          </a:p>
          <a:p>
            <a:pPr lvl="1">
              <a:spcBef>
                <a:spcPts val="0"/>
              </a:spcBef>
              <a:spcAft>
                <a:spcPts val="1200"/>
              </a:spcAft>
              <a:defRPr/>
            </a:pPr>
            <a:r>
              <a:rPr lang="en-US" sz="3199" dirty="0">
                <a:solidFill>
                  <a:prstClr val="black"/>
                </a:solidFill>
              </a:rPr>
              <a:t>Funds through donors</a:t>
            </a:r>
          </a:p>
          <a:p>
            <a:pPr lvl="1">
              <a:spcBef>
                <a:spcPts val="0"/>
              </a:spcBef>
              <a:spcAft>
                <a:spcPts val="1200"/>
              </a:spcAft>
              <a:defRPr/>
            </a:pPr>
            <a:r>
              <a:rPr lang="en-US" sz="3200" b="1" dirty="0">
                <a:solidFill>
                  <a:prstClr val="black"/>
                </a:solidFill>
              </a:rPr>
              <a:t>Knowledge and research skills</a:t>
            </a:r>
          </a:p>
          <a:p>
            <a:pPr lvl="1">
              <a:spcBef>
                <a:spcPts val="0"/>
              </a:spcBef>
              <a:spcAft>
                <a:spcPts val="1200"/>
              </a:spcAft>
              <a:defRPr/>
            </a:pPr>
            <a:r>
              <a:rPr lang="en-US" sz="3200" dirty="0">
                <a:solidFill>
                  <a:prstClr val="black"/>
                </a:solidFill>
              </a:rPr>
              <a:t>Desire to accelerate research uptake through partnerships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None/>
              <a:defRPr/>
            </a:pPr>
            <a:endParaRPr lang="en-US" sz="3600" dirty="0">
              <a:solidFill>
                <a:prstClr val="black"/>
              </a:solidFill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defRPr/>
            </a:pPr>
            <a:r>
              <a:rPr lang="en-US" sz="3600" dirty="0">
                <a:solidFill>
                  <a:prstClr val="black"/>
                </a:solidFill>
              </a:rPr>
              <a:t>What did the partners bring</a:t>
            </a:r>
          </a:p>
          <a:p>
            <a:pPr lvl="1">
              <a:spcBef>
                <a:spcPts val="0"/>
              </a:spcBef>
              <a:spcAft>
                <a:spcPts val="1200"/>
              </a:spcAft>
              <a:defRPr/>
            </a:pPr>
            <a:r>
              <a:rPr lang="en-US" sz="3199" b="1" dirty="0">
                <a:solidFill>
                  <a:prstClr val="black"/>
                </a:solidFill>
              </a:rPr>
              <a:t>C</a:t>
            </a:r>
            <a:r>
              <a:rPr lang="en-US" sz="3199" b="1" dirty="0"/>
              <a:t>ompetencies, efficiencies</a:t>
            </a:r>
          </a:p>
          <a:p>
            <a:pPr lvl="1">
              <a:spcBef>
                <a:spcPts val="0"/>
              </a:spcBef>
              <a:spcAft>
                <a:spcPts val="1200"/>
              </a:spcAft>
              <a:defRPr/>
            </a:pPr>
            <a:r>
              <a:rPr lang="en-US" sz="3200" dirty="0"/>
              <a:t>Knowledge (of local realities)</a:t>
            </a:r>
          </a:p>
          <a:p>
            <a:pPr lvl="1">
              <a:spcBef>
                <a:spcPts val="0"/>
              </a:spcBef>
              <a:spcAft>
                <a:spcPts val="1200"/>
              </a:spcAft>
              <a:defRPr/>
            </a:pPr>
            <a:r>
              <a:rPr lang="en-US" sz="3200" dirty="0"/>
              <a:t>Capital to improve public assets or services </a:t>
            </a:r>
          </a:p>
          <a:p>
            <a:pPr marL="914400" lvl="1" indent="0">
              <a:spcBef>
                <a:spcPts val="0"/>
              </a:spcBef>
              <a:spcAft>
                <a:spcPts val="1200"/>
              </a:spcAft>
              <a:buNone/>
              <a:defRPr/>
            </a:pPr>
            <a:endParaRPr lang="en-US" sz="3600" dirty="0">
              <a:solidFill>
                <a:prstClr val="black"/>
              </a:solidFill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defRPr/>
            </a:pPr>
            <a:r>
              <a:rPr lang="en-US" sz="3600" dirty="0">
                <a:solidFill>
                  <a:prstClr val="black"/>
                </a:solidFill>
              </a:rPr>
              <a:t>How could we do it better</a:t>
            </a:r>
          </a:p>
          <a:p>
            <a:pPr lvl="1">
              <a:spcBef>
                <a:spcPts val="0"/>
              </a:spcBef>
              <a:spcAft>
                <a:spcPts val="1200"/>
              </a:spcAft>
              <a:defRPr/>
            </a:pPr>
            <a:r>
              <a:rPr lang="en-US" sz="3199" dirty="0">
                <a:solidFill>
                  <a:prstClr val="black"/>
                </a:solidFill>
              </a:rPr>
              <a:t>Involve partners right from the development of the project (clarify scaling options)</a:t>
            </a:r>
          </a:p>
          <a:p>
            <a:pPr lvl="1">
              <a:spcBef>
                <a:spcPts val="0"/>
              </a:spcBef>
              <a:spcAft>
                <a:spcPts val="1200"/>
              </a:spcAft>
              <a:defRPr/>
            </a:pPr>
            <a:r>
              <a:rPr lang="en-US" sz="3200" b="1" dirty="0">
                <a:solidFill>
                  <a:prstClr val="black"/>
                </a:solidFill>
              </a:rPr>
              <a:t>Engage partners in long term projects to achieve goals (ensure long term funding)</a:t>
            </a:r>
          </a:p>
          <a:p>
            <a:pPr lvl="1">
              <a:spcBef>
                <a:spcPts val="0"/>
              </a:spcBef>
              <a:spcAft>
                <a:spcPts val="1200"/>
              </a:spcAft>
              <a:defRPr/>
            </a:pPr>
            <a:r>
              <a:rPr lang="en-US" sz="3200" dirty="0">
                <a:solidFill>
                  <a:prstClr val="black"/>
                </a:solidFill>
              </a:rPr>
              <a:t>Be willing and flexible to switch or add new partners if new expertise required</a:t>
            </a:r>
          </a:p>
          <a:p>
            <a:pPr lvl="1">
              <a:spcBef>
                <a:spcPts val="0"/>
              </a:spcBef>
              <a:spcAft>
                <a:spcPts val="1200"/>
              </a:spcAft>
              <a:defRPr/>
            </a:pPr>
            <a:endParaRPr lang="en-US" sz="3600" dirty="0">
              <a:solidFill>
                <a:prstClr val="black"/>
              </a:solidFill>
            </a:endParaRPr>
          </a:p>
          <a:p>
            <a:pPr lvl="1">
              <a:spcBef>
                <a:spcPts val="0"/>
              </a:spcBef>
              <a:spcAft>
                <a:spcPts val="1200"/>
              </a:spcAft>
              <a:defRPr/>
            </a:pPr>
            <a:endParaRPr lang="en-US" sz="2799" dirty="0">
              <a:solidFill>
                <a:prstClr val="black"/>
              </a:solidFill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defRPr/>
            </a:pPr>
            <a:endParaRPr lang="en-US" sz="2800" dirty="0">
              <a:solidFill>
                <a:prstClr val="black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496B1C2-9813-4DB5-BE29-9A5F2C2FE096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17787" y="2470895"/>
            <a:ext cx="7835392" cy="440740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0C5AEA0-D8D4-4420-B5E6-E8B12871DF20}"/>
              </a:ext>
            </a:extLst>
          </p:cNvPr>
          <p:cNvSpPr txBox="1"/>
          <p:nvPr/>
        </p:nvSpPr>
        <p:spPr bwMode="auto">
          <a:xfrm>
            <a:off x="15317787" y="6970132"/>
            <a:ext cx="7835392" cy="871392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>
              <a:lnSpc>
                <a:spcPts val="3200"/>
              </a:lnSpc>
            </a:pPr>
            <a:r>
              <a:rPr lang="en-GB" sz="1800" dirty="0"/>
              <a:t>Training pork butchers in best practices in pig slaughtering  in Mukono </a:t>
            </a:r>
          </a:p>
          <a:p>
            <a:pPr algn="ctr">
              <a:lnSpc>
                <a:spcPts val="3200"/>
              </a:lnSpc>
            </a:pPr>
            <a:r>
              <a:rPr lang="en-GB" sz="1800" dirty="0"/>
              <a:t>(training delivered by an NGO – Veterinarians Without Borders)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912632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RECOMMENDATIONS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1F9C49B-A914-9243-BC47-748D6502F781}"/>
              </a:ext>
            </a:extLst>
          </p:cNvPr>
          <p:cNvSpPr/>
          <p:nvPr/>
        </p:nvSpPr>
        <p:spPr>
          <a:xfrm>
            <a:off x="2592387" y="2781300"/>
            <a:ext cx="1295400" cy="1143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B55638"/>
              </a:solidFill>
            </a:endParaRP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B7089F5B-A044-42E7-809A-E8DC954AC4E7}"/>
              </a:ext>
            </a:extLst>
          </p:cNvPr>
          <p:cNvSpPr txBox="1">
            <a:spLocks/>
          </p:cNvSpPr>
          <p:nvPr/>
        </p:nvSpPr>
        <p:spPr>
          <a:xfrm>
            <a:off x="2363787" y="3820450"/>
            <a:ext cx="13716000" cy="858378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685800" marR="0" indent="-685800" algn="l" defTabSz="1828800" rtl="0" eaLnBrk="1" fontAlgn="base" latinLnBrk="0" hangingPunct="1">
              <a:lnSpc>
                <a:spcPct val="200000"/>
              </a:lnSpc>
              <a:spcBef>
                <a:spcPct val="20000"/>
              </a:spcBef>
              <a:spcAft>
                <a:spcPts val="2400"/>
              </a:spcAft>
              <a:buClrTx/>
              <a:buSzTx/>
              <a:buFont typeface="Arial" pitchFamily="34" charset="0"/>
              <a:buChar char="•"/>
              <a:tabLst/>
              <a:defRPr sz="4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485900" marR="0" indent="-571500" algn="l" defTabSz="18288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 sz="4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286000" marR="0" indent="-457200" algn="l" defTabSz="18288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 sz="3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200400" marR="0" indent="-457200" algn="l" defTabSz="18288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 sz="3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114800" marR="0" indent="-457200" algn="l" defTabSz="18288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»"/>
              <a:tabLst/>
              <a:defRPr sz="3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028194" indent="-457109" algn="l" defTabSz="182843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2412" indent="-457109" algn="l" defTabSz="182843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6629" indent="-457109" algn="l" defTabSz="182843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0846" indent="-457109" algn="l" defTabSz="182843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4400" dirty="0"/>
              <a:t>Effective partnership need </a:t>
            </a:r>
            <a:r>
              <a:rPr lang="en-US" sz="4400" b="1" dirty="0"/>
              <a:t>trust</a:t>
            </a:r>
            <a:r>
              <a:rPr lang="en-US" sz="4400" dirty="0"/>
              <a:t> between project team and partners - brought by ethical relationships and reliability, commitment to deliver from both parties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endParaRPr lang="en-US" sz="4400" b="1" dirty="0"/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4400" b="1" dirty="0"/>
              <a:t>Common vision</a:t>
            </a:r>
            <a:r>
              <a:rPr lang="en-US" sz="4400" dirty="0"/>
              <a:t> and road map to achieve aims - once partners feel valued (with specific roles and tasks) and they know how they can benefit, as well as their communities, it creates momentum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endParaRPr lang="en-US" sz="4400" dirty="0"/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4400" dirty="0"/>
              <a:t>Need for </a:t>
            </a:r>
            <a:r>
              <a:rPr lang="en-US" sz="4400" b="1" dirty="0"/>
              <a:t>champions</a:t>
            </a:r>
            <a:r>
              <a:rPr lang="en-US" sz="4400" dirty="0"/>
              <a:t> (especially from the government side) to lobby and advocate policy reform to accommodate new agricultural technologies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E4A4AD7-8506-4908-BA8D-4C0D338896FB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05733" y="2525518"/>
            <a:ext cx="6228033" cy="4237583"/>
          </a:xfrm>
          <a:prstGeom prst="rect">
            <a:avLst/>
          </a:prstGeom>
        </p:spPr>
      </p:pic>
      <p:pic>
        <p:nvPicPr>
          <p:cNvPr id="10" name="Picture 2">
            <a:extLst>
              <a:ext uri="{FF2B5EF4-FFF2-40B4-BE49-F238E27FC236}">
                <a16:creationId xmlns:a16="http://schemas.microsoft.com/office/drawing/2014/main" id="{7169298C-06BC-4481-AE26-C8A9C384A1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12536" y="7696200"/>
            <a:ext cx="632123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00B86B5-7344-4A7C-88ED-484992EEC27E}"/>
              </a:ext>
            </a:extLst>
          </p:cNvPr>
          <p:cNvSpPr txBox="1"/>
          <p:nvPr/>
        </p:nvSpPr>
        <p:spPr bwMode="auto">
          <a:xfrm>
            <a:off x="17105733" y="6776956"/>
            <a:ext cx="6228033" cy="871392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>
              <a:lnSpc>
                <a:spcPts val="3200"/>
              </a:lnSpc>
            </a:pPr>
            <a:r>
              <a:rPr lang="en-GB" sz="1800" dirty="0"/>
              <a:t>Outcome mapping of the smallholder pig value chains development (SPVCD) project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B1DEE5A-0DDB-4382-9BED-5F01BD145536}"/>
              </a:ext>
            </a:extLst>
          </p:cNvPr>
          <p:cNvSpPr txBox="1"/>
          <p:nvPr/>
        </p:nvSpPr>
        <p:spPr bwMode="auto">
          <a:xfrm>
            <a:off x="17105733" y="12636997"/>
            <a:ext cx="6228033" cy="871392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>
              <a:lnSpc>
                <a:spcPts val="3200"/>
              </a:lnSpc>
            </a:pPr>
            <a:r>
              <a:rPr lang="en-GB" sz="1800" dirty="0"/>
              <a:t>Worksop with partners for validation of interventions in the SPVCD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5232450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F7B8FB4-A764-4C7E-A0FA-CA60CDA81FB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Acknowledgments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A8DC7E6-177A-4AE0-951F-E290F868A83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2211387" y="3427555"/>
            <a:ext cx="19735800" cy="9526445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Emily Ouma</a:t>
            </a:r>
          </a:p>
          <a:p>
            <a:r>
              <a:rPr lang="en-US" dirty="0"/>
              <a:t>Danilo Pezo</a:t>
            </a:r>
          </a:p>
          <a:p>
            <a:r>
              <a:rPr lang="en-US" dirty="0"/>
              <a:t>Kristina Roesel</a:t>
            </a:r>
          </a:p>
          <a:p>
            <a:r>
              <a:rPr lang="en-US" dirty="0"/>
              <a:t>Ben Lukuyu</a:t>
            </a:r>
          </a:p>
          <a:p>
            <a:r>
              <a:rPr lang="en-US" dirty="0"/>
              <a:t>Peter Lule</a:t>
            </a:r>
          </a:p>
          <a:p>
            <a:r>
              <a:rPr lang="en-US" dirty="0"/>
              <a:t>Brian Kawuma</a:t>
            </a:r>
          </a:p>
          <a:p>
            <a:r>
              <a:rPr lang="en-US" dirty="0"/>
              <a:t>The ILRI Uganda team</a:t>
            </a:r>
          </a:p>
          <a:p>
            <a:r>
              <a:rPr lang="en-US" dirty="0"/>
              <a:t>Local and international partners</a:t>
            </a:r>
          </a:p>
          <a:p>
            <a:r>
              <a:rPr lang="en-US" dirty="0"/>
              <a:t>Smallholder pig value chain actors and stakeholders</a:t>
            </a:r>
          </a:p>
          <a:p>
            <a:r>
              <a:rPr lang="en-US" dirty="0"/>
              <a:t>CGIAR Research Program on Agriculture for Nutrition and Health (A4NH) </a:t>
            </a:r>
          </a:p>
          <a:p>
            <a:r>
              <a:rPr lang="en-US" dirty="0"/>
              <a:t>Our investors – IFAD, Irish Aid, GIZ, USAID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FF75BC4-5B7E-42C8-89AB-C47CB651ECC4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65387" y="2743200"/>
            <a:ext cx="7936992" cy="4464558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A5AE46AE-8714-4AE5-8794-4D5F61015606}"/>
              </a:ext>
            </a:extLst>
          </p:cNvPr>
          <p:cNvSpPr/>
          <p:nvPr/>
        </p:nvSpPr>
        <p:spPr>
          <a:xfrm>
            <a:off x="2592387" y="2781300"/>
            <a:ext cx="1295400" cy="1143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B5563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4031658"/>
      </p:ext>
    </p:extLst>
  </p:cSld>
  <p:clrMapOvr>
    <a:masterClrMapping/>
  </p:clrMapOvr>
  <p:transition spd="slow">
    <p:wipe dir="d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yI2DOt6RzRcU51QxdhNewL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QUq8QELArFIgadhH063fpq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QUq8QELArFIgadhH063fpq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QUq8QELArFIgadhH063fpq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QUq8QELArFIgadhH063fpq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QUq8QELArFIgadhH063fpq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QUq8QELArFIgadhH063fpq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gLLkbNYfJYmMS8cGCr6Zqx"/>
</p:tagLst>
</file>

<file path=ppt/theme/theme1.xml><?xml version="1.0" encoding="utf-8"?>
<a:theme xmlns:a="http://schemas.openxmlformats.org/drawingml/2006/main" name="livestockfish_powerpoint_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2" id="{42865EBB-0673-45A1-ADE7-EC6DE542A623}" vid="{79A9176D-1961-4CCB-8273-F1C445C513C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89151CC3285AB44A726E4FF20DF659B" ma:contentTypeVersion="2" ma:contentTypeDescription="Create a new document." ma:contentTypeScope="" ma:versionID="8f3fd67c2581899dd3ce3ce4f3036a0a">
  <xsd:schema xmlns:xsd="http://www.w3.org/2001/XMLSchema" xmlns:xs="http://www.w3.org/2001/XMLSchema" xmlns:p="http://schemas.microsoft.com/office/2006/metadata/properties" xmlns:ns2="9f5e9607-a28b-487e-b093-da60e75ee109" targetNamespace="http://schemas.microsoft.com/office/2006/metadata/properties" ma:root="true" ma:fieldsID="7bab1580e1166506c132b14b5bd181b3" ns2:_="">
    <xsd:import namespace="9f5e9607-a28b-487e-b093-da60e75ee109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f5e9607-a28b-487e-b093-da60e75ee109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FB85590-8B73-4576-93CE-79ECAF74AFCD}">
  <ds:schemaRefs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9f5e9607-a28b-487e-b093-da60e75ee109"/>
    <ds:schemaRef ds:uri="http://purl.org/dc/elements/1.1/"/>
    <ds:schemaRef ds:uri="http://schemas.microsoft.com/office/2006/metadata/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239CAA18-B8ED-4A5F-AE1D-7FAA1652DFD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079E4C7-076F-4F08-A35D-FFC7A5736B7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f5e9607-a28b-487e-b093-da60e75ee10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livestockfish_powerpoint_template</Template>
  <TotalTime>0</TotalTime>
  <Words>921</Words>
  <Application>Microsoft Office PowerPoint</Application>
  <PresentationFormat>Custom</PresentationFormat>
  <Paragraphs>145</Paragraphs>
  <Slides>9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Courier New</vt:lpstr>
      <vt:lpstr>livestockfish_powerpoint_template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2017-02-17T13:16:47Z</dcterms:created>
  <dcterms:modified xsi:type="dcterms:W3CDTF">2019-07-31T11:06:31Z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0x010100289151CC3285AB44A726E4FF20DF659B</vt:lpwstr>
  </property>
</Properties>
</file>