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7FF64BF5_4D400A7.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27"/>
  </p:notesMasterIdLst>
  <p:handoutMasterIdLst>
    <p:handoutMasterId r:id="rId28"/>
  </p:handoutMasterIdLst>
  <p:sldIdLst>
    <p:sldId id="258" r:id="rId5"/>
    <p:sldId id="259" r:id="rId6"/>
    <p:sldId id="2146847693" r:id="rId7"/>
    <p:sldId id="2146847718" r:id="rId8"/>
    <p:sldId id="2146847535" r:id="rId9"/>
    <p:sldId id="2146847603" r:id="rId10"/>
    <p:sldId id="267" r:id="rId11"/>
    <p:sldId id="2146847692" r:id="rId12"/>
    <p:sldId id="2146847731" r:id="rId13"/>
    <p:sldId id="2146847719" r:id="rId14"/>
    <p:sldId id="2146847730" r:id="rId15"/>
    <p:sldId id="2146847732" r:id="rId16"/>
    <p:sldId id="2146847733" r:id="rId17"/>
    <p:sldId id="2146847734" r:id="rId18"/>
    <p:sldId id="2146847722" r:id="rId19"/>
    <p:sldId id="2146847727" r:id="rId20"/>
    <p:sldId id="2146847728" r:id="rId21"/>
    <p:sldId id="2146847723" r:id="rId22"/>
    <p:sldId id="2146847725" r:id="rId23"/>
    <p:sldId id="2146847726" r:id="rId24"/>
    <p:sldId id="2146847648" r:id="rId25"/>
    <p:sldId id="261"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44B220-4930-15BF-4BE0-04BABA11E985}" name="Getachew, Muluhiwot (CGIAR System Organization)" initials="GM(SO" userId="S::M.GETACHEW@CGIAR.ORG::5b7744a1-3f7d-4625-8a69-f8f3f69a0bc0" providerId="AD"/>
  <p188:author id="{4BCE8D2D-36E4-D18C-1792-63D505E32558}" name="Bonaiuti, Enrico (CIP-ICARDA)" initials="B(" userId="S::e.bonaiuti@cgiar.org::6f82986f-8bf3-466b-b784-687dc0e2ba12" providerId="AD"/>
  <p188:author id="{1EB4A53A-071F-823F-5AD7-35BB12457CAF}" name="Schutz, Tonja (Alliance Bioversity-CIAT)" initials="ST(BC" userId="S::T.SCHUETZ@cgiar.org::c6ddc78e-17b0-4aef-bdd9-3545cb8db667" providerId="AD"/>
  <p188:author id="{F9D47261-3A6D-08A9-0B68-ECD88CCDC6A4}" name="Laura Reumann" initials="LR" userId="S::l.reumann@cgiar.org::f4e6e4f5-a4b9-47aa-92f1-38f4ba8fbf4d" providerId="AD"/>
  <p188:author id="{3EA66C80-A3D8-E9D7-60CD-6AB9903CF605}" name="Furtado, Alessandra (CIP)" initials="FA(" userId="S::a.furtado@cgiar.org::0ca457b1-9f20-467e-bd5c-5f5d763ff182" providerId="AD"/>
  <p188:author id="{B570DF8B-1F44-234F-D7A9-9FD8D2F4281C}" name="Dror, Iddo (ILRI)" initials="D(" userId="S::i.dror@cgiar.org::126218ad-f5a5-46c0-802d-24358986ae5c" providerId="AD"/>
  <p188:author id="{BA3E16A2-3447-6173-B6DD-55D26B8B2AF8}" name="Menzies, Donald (CGIAR System Organization)" initials="MD(SO" userId="S::D.Menzies@cgiar.org::63bac19d-d8c5-47d7-88a7-7f5ef5579d37" providerId="AD"/>
  <p188:author id="{C85CBCB0-7911-7505-9265-B718AD23E74B}" name="Place, Frank (IFPRI)" initials="P(" userId="S::f.place@cgiar.org::8ab4ffdd-4022-4611-9366-be6a8301fa96" providerId="AD"/>
  <p188:author id="{D62FBFC0-DA1D-FA35-7861-04CCF71BDF77}" name="Colomer, Julien (CGIAR System Organization)" initials="CJ(SO" userId="S::J.Colomer@cgiar.org::b2411d90-1fdc-4700-bb9a-fbe80d4d111c" providerId="AD"/>
  <p188:author id="{51137FCC-DEF1-A103-3C73-66AB594DB076}" name="Trifa, Nicoleta (CGIAR System Organization)" initials="TN(SO" userId="S::n.trifa@cgiar.org::93290713-cbbf-4b42-969d-f5220aba938d" providerId="AD"/>
  <p188:author id="{DD00ECD6-1AD9-6E8E-1BB2-8BE833BBE3BA}" name="Guest User" initials="GU" userId="S::urn:spo:anon#e8c5c6019d687bdfd667b3303b0630cc1ed363cd43905128fd6766c94390672c::" providerId="AD"/>
  <p188:author id="{88E34EF8-13C0-24D0-4DF1-AADF2CFD867E}" name="Schut, Marc (CGIAR System Organization)" initials="SM(SO" userId="S::m.schut@cgiar.org::8f1de797-6913-4f4f-b300-838fc292d0e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K Bennett" initials="KCB" lastIdx="6" clrIdx="29">
    <p:extLst>
      <p:ext uri="{19B8F6BF-5375-455C-9EA6-DF929625EA0E}">
        <p15:presenceInfo xmlns:p15="http://schemas.microsoft.com/office/powerpoint/2012/main" userId="K Bennett" providerId="None"/>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5" name="Manning-Thomas, Nadia (CGIAR System Organization)" initials="MO" lastIdx="30"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0"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3"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3"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2"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9"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2"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00"/>
    <a:srgbClr val="DAE9FC"/>
    <a:srgbClr val="FF0066"/>
    <a:srgbClr val="E6E6E6"/>
    <a:srgbClr val="016B59"/>
    <a:srgbClr val="C24C2E"/>
    <a:srgbClr val="3A5962"/>
    <a:srgbClr val="E7E6E6"/>
    <a:srgbClr val="DBD2F8"/>
    <a:srgbClr val="722B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D9B7FF-9408-4BCB-BF79-288835CDAFF8}" v="2" dt="2023-06-26T14:16:20.4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799" autoAdjust="0"/>
  </p:normalViewPr>
  <p:slideViewPr>
    <p:cSldViewPr snapToGrid="0">
      <p:cViewPr varScale="1">
        <p:scale>
          <a:sx n="98" d="100"/>
          <a:sy n="98" d="100"/>
        </p:scale>
        <p:origin x="1038" y="84"/>
      </p:cViewPr>
      <p:guideLst>
        <p:guide orient="horz" pos="1272"/>
        <p:guide pos="2568"/>
        <p:guide orient="horz" pos="672"/>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 Target="slides/slide4.xml"/></Relationships>
</file>

<file path=ppt/comments/modernComment_7FF64BF5_4D400A7.xml><?xml version="1.0" encoding="utf-8"?>
<p188:cmLst xmlns:a="http://schemas.openxmlformats.org/drawingml/2006/main" xmlns:r="http://schemas.openxmlformats.org/officeDocument/2006/relationships" xmlns:p188="http://schemas.microsoft.com/office/powerpoint/2018/8/main">
  <p188:cm id="{67FC42B4-D3EE-4755-B574-2B5AD2E496FC}" authorId="{DD00ECD6-1AD9-6E8E-1BB2-8BE833BBE3BA}" created="2023-06-21T20:09:43.769">
    <ac:deMkLst xmlns:ac="http://schemas.microsoft.com/office/drawing/2013/main/command">
      <pc:docMk xmlns:pc="http://schemas.microsoft.com/office/powerpoint/2013/main/command"/>
      <pc:sldMk xmlns:pc="http://schemas.microsoft.com/office/powerpoint/2013/main/command" cId="81002663" sldId="2146847733"/>
      <ac:spMk id="2" creationId="{6657CB0C-3707-495F-AD47-32777AA8D390}"/>
    </ac:deMkLst>
    <p188:replyLst>
      <p188:reply id="{D3F1A4B6-9FC9-4085-9838-E15A504967A8}" authorId="{1EB4A53A-071F-823F-5AD7-35BB12457CAF}" created="2023-06-23T14:39:17.574">
        <p188:txBody>
          <a:bodyPr/>
          <a:lstStyle/>
          <a:p>
            <a:r>
              <a:rPr lang="en-US"/>
              <a:t>[@Place, Frank (IFPRI)] should I just mention this or what do you think is the key message. 
If all the three main tables of the RF are not relevant much for the reporting discussion to give feedback on, I will place most weight on SIDSheets and then the broad and explicit questions that we put together?  Or any other suggestions and guidance from your side?</a:t>
            </a:r>
          </a:p>
        </p188:txBody>
      </p188:reply>
    </p188:replyLst>
    <p188:txBody>
      <a:bodyPr/>
      <a:lstStyle/>
      <a:p>
        <a:r>
          <a:rPr lang="en-US"/>
          <a:t>Most of the columns on this slide are related to the ToC, planning and updating and now so much to reporting.  
Could we instead put in a slide that shows the different outcome categories, the different output types and some of the required categories? I think that is where you are going two slides down.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B43DD928-0C3E-4ED8-90AE-E560853C5428}" type="datetimeFigureOut">
              <a:rPr lang="en-US" smtClean="0"/>
              <a:t>7/28/2023</a:t>
            </a:fld>
            <a:endParaRPr lang="en-US"/>
          </a:p>
        </p:txBody>
      </p:sp>
      <p:sp>
        <p:nvSpPr>
          <p:cNvPr id="4" name="Footer Placeholder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497CBDEE-9154-4ECF-BD19-2512E89EA232}" type="datetimeFigureOut">
              <a:rPr lang="en-US" smtClean="0"/>
              <a:t>7/28/2023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9447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effectLst/>
                <a:latin typeface="Calibri"/>
                <a:ea typeface="Calibri" panose="020F0502020204030204" pitchFamily="34" charset="0"/>
                <a:cs typeface="Times New Roman"/>
              </a:rPr>
              <a:t>Summary:  </a:t>
            </a:r>
          </a:p>
          <a:p>
            <a:endParaRPr lang="en-US" sz="1200" b="1">
              <a:solidFill>
                <a:schemeClr val="accent1"/>
              </a:solidFill>
              <a:effectLst/>
              <a:latin typeface="Calibri"/>
              <a:cs typeface="Times New Roman"/>
            </a:endParaRPr>
          </a:p>
          <a:p>
            <a:r>
              <a:rPr lang="en-GB">
                <a:solidFill>
                  <a:schemeClr val="accent1"/>
                </a:solidFill>
              </a:rPr>
              <a:t>The Report -&gt; Reflect -&gt; Plan sequence is intended to:</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Give structured space for Initiatives to exercise learning-driven adaptive management during implementation</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Reduce burden on Initiatives by integrating reporting, program management and planning processes</a:t>
            </a:r>
            <a:endParaRPr lang="en-GB">
              <a:solidFill>
                <a:schemeClr val="accent1"/>
              </a:solidFill>
              <a:cs typeface="Calibri"/>
            </a:endParaRPr>
          </a:p>
          <a:p>
            <a:endParaRPr lang="en-US" sz="1200" b="1">
              <a:effectLst/>
              <a:latin typeface="Calibri"/>
              <a:ea typeface="Calibri" panose="020F0502020204030204" pitchFamily="34" charset="0"/>
              <a:cs typeface="Times New Roman"/>
            </a:endParaRPr>
          </a:p>
          <a:p>
            <a:endParaRPr lang="en-US" sz="1200">
              <a:effectLst/>
              <a:latin typeface="Calibri"/>
              <a:ea typeface="Calibri" panose="020F0502020204030204" pitchFamily="34" charset="0"/>
              <a:cs typeface="Times New Roman"/>
            </a:endParaRPr>
          </a:p>
          <a:p>
            <a:r>
              <a:rPr lang="en-US" sz="1200" b="1">
                <a:effectLst/>
                <a:latin typeface="Calibri"/>
                <a:ea typeface="Calibri" panose="020F0502020204030204" pitchFamily="34" charset="0"/>
                <a:cs typeface="Times New Roman"/>
              </a:rPr>
              <a:t>Background:</a:t>
            </a:r>
          </a:p>
          <a:p>
            <a:endParaRPr lang="en-US" sz="1200" b="1">
              <a:effectLst/>
              <a:latin typeface="Calibri"/>
              <a:ea typeface="Calibri" panose="020F0502020204030204" pitchFamily="34" charset="0"/>
              <a:cs typeface="Times New Roman"/>
            </a:endParaRPr>
          </a:p>
          <a:p>
            <a:r>
              <a:rPr lang="en-US" sz="1200">
                <a:effectLst/>
                <a:latin typeface="Calibri"/>
                <a:ea typeface="Calibri" panose="020F0502020204030204" pitchFamily="34" charset="0"/>
                <a:cs typeface="Times New Roman"/>
              </a:rPr>
              <a:t>CRP leaders reportedly found it difficult to adjust financial and staff plans in the year ahead in light of experience gained from the previous year.</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systems were complex and </a:t>
            </a:r>
            <a:r>
              <a:rPr lang="en-US" sz="1200">
                <a:ea typeface="Calibri" panose="020F0502020204030204" pitchFamily="34" charset="0"/>
                <a:cs typeface="Times New Roman"/>
              </a:rPr>
              <a:t>slow, and annual reports for the previous year were submitted after the planning was completed for the year ahead.</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Changing the annual sequence of reporting and planning for Initiatives gives us the opportunity to change this, and to </a:t>
            </a:r>
            <a:r>
              <a:rPr lang="en-US" sz="1200" b="1">
                <a:effectLst/>
                <a:latin typeface="Calibri"/>
                <a:ea typeface="Calibri" panose="020F0502020204030204" pitchFamily="34" charset="0"/>
                <a:cs typeface="Times New Roman"/>
              </a:rPr>
              <a:t>create a formal process for adaptive management by Initiative leads and co-leads</a:t>
            </a:r>
            <a:r>
              <a:rPr lang="en-US" sz="1200">
                <a:effectLst/>
                <a:latin typeface="Calibri"/>
                <a:ea typeface="Calibri" panose="020F0502020204030204" pitchFamily="34" charset="0"/>
                <a:cs typeface="Times New Roman"/>
              </a:rPr>
              <a:t>.</a:t>
            </a:r>
            <a:r>
              <a:rPr lang="en-US" sz="1200">
                <a:latin typeface="Calibri"/>
                <a:ea typeface="Calibri" panose="020F0502020204030204" pitchFamily="34" charset="0"/>
                <a:cs typeface="Times New Roman"/>
              </a:rPr>
              <a:t>  </a:t>
            </a:r>
            <a:endParaRPr lang="en-US" sz="1200">
              <a:effectLst/>
              <a:latin typeface="Calibri"/>
              <a:ea typeface="Calibri" panose="020F0502020204030204" pitchFamily="34" charset="0"/>
              <a:cs typeface="Times New Roman" panose="02020603050405020304" pitchFamily="18" charset="0"/>
            </a:endParaRP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new sequence, set out in the figure below, will see Initiatives report on the previous year’s progress by 25</a:t>
            </a:r>
            <a:r>
              <a:rPr lang="en-US" sz="1200" baseline="30000">
                <a:effectLst/>
                <a:latin typeface="Calibri"/>
                <a:ea typeface="Calibri" panose="020F0502020204030204" pitchFamily="34" charset="0"/>
                <a:cs typeface="Times New Roman"/>
              </a:rPr>
              <a:t>th</a:t>
            </a:r>
            <a:r>
              <a:rPr lang="en-US" sz="1200">
                <a:effectLst/>
                <a:latin typeface="Calibri"/>
                <a:ea typeface="Calibri" panose="020F0502020204030204" pitchFamily="34" charset="0"/>
                <a:cs typeface="Times New Roman"/>
              </a:rPr>
              <a:t> January.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This means that each year, before plans and budgets are set in February, each Initiative will have a window of opportunity to reflect on progress in the current year, on any changes in their operating context, and on any changes to the outlook.</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On the basis of those reflections, the Initiative can make recommendations to reprioritize budgets and planned activities for the year ahead, between their work packages and within their overall budget envelope.</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recommendations would be approved by Science Group Directors, and both reflections and recommendations would be documented in a light-touch way.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We are calling this process the ‘reflect’ process.</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process would give Initiative leaders a clear process and mandate to adjust Plans of Results and Budgets for the year ahead – shiftin</a:t>
            </a:r>
            <a:r>
              <a:rPr lang="en-US" sz="1200">
                <a:latin typeface="Calibri"/>
                <a:ea typeface="Calibri" panose="020F0502020204030204" pitchFamily="34" charset="0"/>
                <a:cs typeface="Times New Roman"/>
              </a:rPr>
              <a:t>g the delivery priorities for their teams, and shifting budgets between Work Packages if necessary, to help the Initiative best navigate towards delivering their End of Initiative Outcomes and maximize their ultimate contribution to impact.</a:t>
            </a:r>
            <a:endParaRPr lang="en-US" sz="1200">
              <a:effectLst/>
              <a:latin typeface="Calibri"/>
              <a:ea typeface="Calibri" panose="020F0502020204030204" pitchFamily="34" charset="0"/>
              <a:cs typeface="Times New Roman"/>
            </a:endParaRPr>
          </a:p>
          <a:p>
            <a:endParaRPr lang="en-GB"/>
          </a:p>
        </p:txBody>
      </p:sp>
      <p:sp>
        <p:nvSpPr>
          <p:cNvPr id="4" name="Slide Number Placeholder 3"/>
          <p:cNvSpPr>
            <a:spLocks noGrp="1"/>
          </p:cNvSpPr>
          <p:nvPr>
            <p:ph type="sldNum" sz="quarter" idx="5"/>
          </p:nvPr>
        </p:nvSpPr>
        <p:spPr/>
        <p:txBody>
          <a:bodyPr/>
          <a:lstStyle/>
          <a:p>
            <a:fld id="{1F6E8625-ABA9-47AC-97D8-2031586E30FB}" type="slidenum">
              <a:rPr lang="en-US" smtClean="0"/>
              <a:t>15</a:t>
            </a:fld>
            <a:endParaRPr lang="en-US"/>
          </a:p>
        </p:txBody>
      </p:sp>
    </p:spTree>
    <p:extLst>
      <p:ext uri="{BB962C8B-B14F-4D97-AF65-F5344CB8AC3E}">
        <p14:creationId xmlns:p14="http://schemas.microsoft.com/office/powerpoint/2010/main" val="3007508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effectLst/>
                <a:latin typeface="Calibri"/>
                <a:ea typeface="Calibri" panose="020F0502020204030204" pitchFamily="34" charset="0"/>
                <a:cs typeface="Times New Roman"/>
              </a:rPr>
              <a:t>Summary:  </a:t>
            </a:r>
          </a:p>
          <a:p>
            <a:endParaRPr lang="en-US" sz="1200" b="1">
              <a:solidFill>
                <a:schemeClr val="accent1"/>
              </a:solidFill>
              <a:effectLst/>
              <a:latin typeface="Calibri"/>
              <a:cs typeface="Times New Roman"/>
            </a:endParaRPr>
          </a:p>
          <a:p>
            <a:r>
              <a:rPr lang="en-GB">
                <a:solidFill>
                  <a:schemeClr val="accent1"/>
                </a:solidFill>
              </a:rPr>
              <a:t>The Report -&gt; Reflect -&gt; Plan sequence is intended to:</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Give structured space for Initiatives to exercise learning-driven adaptive management during implementation</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Reduce burden on Initiatives by integrating reporting, program management and planning processes</a:t>
            </a:r>
            <a:endParaRPr lang="en-GB">
              <a:solidFill>
                <a:schemeClr val="accent1"/>
              </a:solidFill>
              <a:cs typeface="Calibri"/>
            </a:endParaRPr>
          </a:p>
          <a:p>
            <a:endParaRPr lang="en-US" sz="1200" b="1">
              <a:effectLst/>
              <a:latin typeface="Calibri"/>
              <a:ea typeface="Calibri" panose="020F0502020204030204" pitchFamily="34" charset="0"/>
              <a:cs typeface="Times New Roman"/>
            </a:endParaRPr>
          </a:p>
          <a:p>
            <a:endParaRPr lang="en-US" sz="1200">
              <a:effectLst/>
              <a:latin typeface="Calibri"/>
              <a:ea typeface="Calibri" panose="020F0502020204030204" pitchFamily="34" charset="0"/>
              <a:cs typeface="Times New Roman"/>
            </a:endParaRPr>
          </a:p>
          <a:p>
            <a:r>
              <a:rPr lang="en-US" sz="1200" b="1">
                <a:effectLst/>
                <a:latin typeface="Calibri"/>
                <a:ea typeface="Calibri" panose="020F0502020204030204" pitchFamily="34" charset="0"/>
                <a:cs typeface="Times New Roman"/>
              </a:rPr>
              <a:t>Background:</a:t>
            </a:r>
          </a:p>
          <a:p>
            <a:endParaRPr lang="en-US" sz="1200" b="1">
              <a:effectLst/>
              <a:latin typeface="Calibri"/>
              <a:ea typeface="Calibri" panose="020F0502020204030204" pitchFamily="34" charset="0"/>
              <a:cs typeface="Times New Roman"/>
            </a:endParaRPr>
          </a:p>
          <a:p>
            <a:r>
              <a:rPr lang="en-US" sz="1200">
                <a:effectLst/>
                <a:latin typeface="Calibri"/>
                <a:ea typeface="Calibri" panose="020F0502020204030204" pitchFamily="34" charset="0"/>
                <a:cs typeface="Times New Roman"/>
              </a:rPr>
              <a:t>CRP leaders reportedly found it difficult to adjust financial and staff plans in the year ahead in light of experience gained from the previous year.</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systems were complex and </a:t>
            </a:r>
            <a:r>
              <a:rPr lang="en-US" sz="1200">
                <a:ea typeface="Calibri" panose="020F0502020204030204" pitchFamily="34" charset="0"/>
                <a:cs typeface="Times New Roman"/>
              </a:rPr>
              <a:t>slow, and annual reports for the previous year were submitted after the planning was completed for the year ahead.</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Changing the annual sequence of reporting and planning for Initiatives gives us the opportunity to change this, and to </a:t>
            </a:r>
            <a:r>
              <a:rPr lang="en-US" sz="1200" b="1">
                <a:effectLst/>
                <a:latin typeface="Calibri"/>
                <a:ea typeface="Calibri" panose="020F0502020204030204" pitchFamily="34" charset="0"/>
                <a:cs typeface="Times New Roman"/>
              </a:rPr>
              <a:t>create a formal process for adaptive management by Initiative leads and co-leads</a:t>
            </a:r>
            <a:r>
              <a:rPr lang="en-US" sz="1200">
                <a:effectLst/>
                <a:latin typeface="Calibri"/>
                <a:ea typeface="Calibri" panose="020F0502020204030204" pitchFamily="34" charset="0"/>
                <a:cs typeface="Times New Roman"/>
              </a:rPr>
              <a:t>.</a:t>
            </a:r>
            <a:r>
              <a:rPr lang="en-US" sz="1200">
                <a:latin typeface="Calibri"/>
                <a:ea typeface="Calibri" panose="020F0502020204030204" pitchFamily="34" charset="0"/>
                <a:cs typeface="Times New Roman"/>
              </a:rPr>
              <a:t>  </a:t>
            </a:r>
            <a:endParaRPr lang="en-US" sz="1200">
              <a:effectLst/>
              <a:latin typeface="Calibri"/>
              <a:ea typeface="Calibri" panose="020F0502020204030204" pitchFamily="34" charset="0"/>
              <a:cs typeface="Times New Roman" panose="02020603050405020304" pitchFamily="18" charset="0"/>
            </a:endParaRP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new sequence, set out in the figure below, will see Initiatives report on the previous year’s progress by 25</a:t>
            </a:r>
            <a:r>
              <a:rPr lang="en-US" sz="1200" baseline="30000">
                <a:effectLst/>
                <a:latin typeface="Calibri"/>
                <a:ea typeface="Calibri" panose="020F0502020204030204" pitchFamily="34" charset="0"/>
                <a:cs typeface="Times New Roman"/>
              </a:rPr>
              <a:t>th</a:t>
            </a:r>
            <a:r>
              <a:rPr lang="en-US" sz="1200">
                <a:effectLst/>
                <a:latin typeface="Calibri"/>
                <a:ea typeface="Calibri" panose="020F0502020204030204" pitchFamily="34" charset="0"/>
                <a:cs typeface="Times New Roman"/>
              </a:rPr>
              <a:t> January.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This means that each year, before plans and budgets are set in February, each Initiative will have a window of opportunity to reflect on progress in the current year, on any changes in their operating context, and on any changes to the outlook.</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On the basis of those reflections, the Initiative can make recommendations to reprioritize budgets and planned activities for the year ahead, between their work packages and within their overall budget envelope.</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recommendations would be approved by Science Group Directors, and both reflections and recommendations would be documented in a light-touch way.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We are calling this process the ‘reflect’ process.</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process would give Initiative leaders a clear process and mandate to adjust Plans of Results and Budgets for the year ahead – shiftin</a:t>
            </a:r>
            <a:r>
              <a:rPr lang="en-US" sz="1200">
                <a:latin typeface="Calibri"/>
                <a:ea typeface="Calibri" panose="020F0502020204030204" pitchFamily="34" charset="0"/>
                <a:cs typeface="Times New Roman"/>
              </a:rPr>
              <a:t>g the delivery priorities for their teams, and shifting budgets between Work Packages if necessary, to help the Initiative best navigate towards delivering their End of Initiative Outcomes and maximize their ultimate contribution to impact.</a:t>
            </a:r>
            <a:endParaRPr lang="en-US" sz="1200">
              <a:effectLst/>
              <a:latin typeface="Calibri"/>
              <a:ea typeface="Calibri" panose="020F0502020204030204" pitchFamily="34" charset="0"/>
              <a:cs typeface="Times New Roman"/>
            </a:endParaRPr>
          </a:p>
          <a:p>
            <a:endParaRPr lang="en-GB"/>
          </a:p>
        </p:txBody>
      </p:sp>
      <p:sp>
        <p:nvSpPr>
          <p:cNvPr id="4" name="Slide Number Placeholder 3"/>
          <p:cNvSpPr>
            <a:spLocks noGrp="1"/>
          </p:cNvSpPr>
          <p:nvPr>
            <p:ph type="sldNum" sz="quarter" idx="5"/>
          </p:nvPr>
        </p:nvSpPr>
        <p:spPr/>
        <p:txBody>
          <a:bodyPr/>
          <a:lstStyle/>
          <a:p>
            <a:fld id="{1F6E8625-ABA9-47AC-97D8-2031586E30FB}" type="slidenum">
              <a:rPr lang="en-US" smtClean="0"/>
              <a:t>16</a:t>
            </a:fld>
            <a:endParaRPr lang="en-US"/>
          </a:p>
        </p:txBody>
      </p:sp>
    </p:spTree>
    <p:extLst>
      <p:ext uri="{BB962C8B-B14F-4D97-AF65-F5344CB8AC3E}">
        <p14:creationId xmlns:p14="http://schemas.microsoft.com/office/powerpoint/2010/main" val="3690268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20</a:t>
            </a:fld>
            <a:endParaRPr lang="en-US"/>
          </a:p>
        </p:txBody>
      </p:sp>
    </p:spTree>
    <p:extLst>
      <p:ext uri="{BB962C8B-B14F-4D97-AF65-F5344CB8AC3E}">
        <p14:creationId xmlns:p14="http://schemas.microsoft.com/office/powerpoint/2010/main" val="263008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10"/>
          </p:nvPr>
        </p:nvSpPr>
        <p:spPr/>
        <p:txBody>
          <a:bodyPr/>
          <a:lstStyle/>
          <a:p>
            <a:fld id="{1F6E8625-ABA9-47AC-97D8-2031586E30FB}" type="slidenum">
              <a:rPr lang="en-US" smtClean="0"/>
              <a:t>2</a:t>
            </a:fld>
            <a:endParaRPr lang="en-US"/>
          </a:p>
        </p:txBody>
      </p:sp>
    </p:spTree>
    <p:extLst>
      <p:ext uri="{BB962C8B-B14F-4D97-AF65-F5344CB8AC3E}">
        <p14:creationId xmlns:p14="http://schemas.microsoft.com/office/powerpoint/2010/main" val="542722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IDT engagement plan in Annex</a:t>
            </a:r>
          </a:p>
          <a:p>
            <a:r>
              <a:rPr lang="en-GB"/>
              <a:t>Links to draft templates</a:t>
            </a:r>
          </a:p>
          <a:p>
            <a:r>
              <a:rPr lang="en-GB"/>
              <a:t>RF next steps in Annex</a:t>
            </a:r>
          </a:p>
          <a:p>
            <a:endParaRPr lang="en-US"/>
          </a:p>
        </p:txBody>
      </p:sp>
      <p:sp>
        <p:nvSpPr>
          <p:cNvPr id="4" name="Slide Number Placeholder 3"/>
          <p:cNvSpPr>
            <a:spLocks noGrp="1"/>
          </p:cNvSpPr>
          <p:nvPr>
            <p:ph type="sldNum" sz="quarter" idx="5"/>
          </p:nvPr>
        </p:nvSpPr>
        <p:spPr/>
        <p:txBody>
          <a:bodyPr/>
          <a:lstStyle/>
          <a:p>
            <a:fld id="{DA40BDB6-5CAF-4246-B41C-E2085FA1B67E}" type="slidenum">
              <a:rPr lang="en-US" smtClean="0"/>
              <a:t>4</a:t>
            </a:fld>
            <a:endParaRPr lang="en-US"/>
          </a:p>
        </p:txBody>
      </p:sp>
    </p:spTree>
    <p:extLst>
      <p:ext uri="{BB962C8B-B14F-4D97-AF65-F5344CB8AC3E}">
        <p14:creationId xmlns:p14="http://schemas.microsoft.com/office/powerpoint/2010/main" val="3405641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8</a:t>
            </a:fld>
            <a:endParaRPr lang="en-US"/>
          </a:p>
        </p:txBody>
      </p:sp>
    </p:spTree>
    <p:extLst>
      <p:ext uri="{BB962C8B-B14F-4D97-AF65-F5344CB8AC3E}">
        <p14:creationId xmlns:p14="http://schemas.microsoft.com/office/powerpoint/2010/main" val="4266868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rPr>
              <a:t>We are reviewing the current impact area indicators in order to provide a clear definition of each and suggested good methods for measuring them.  We are also collecting feedback on how to improve upon these indicators for a next version.  </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We had reviewed and revised the AA outcome statements and indicators in late 2022.  </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GI discussed them with their key funders and thus began to use them in 2022.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ST and RAFS did not integrate them into the 2022 reporting and are now finalizing them for use in 2023 reporting.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AA outcomes will focus on next users of research outputs.  </a:t>
            </a:r>
          </a:p>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9</a:t>
            </a:fld>
            <a:endParaRPr lang="en-US"/>
          </a:p>
        </p:txBody>
      </p:sp>
    </p:spTree>
    <p:extLst>
      <p:ext uri="{BB962C8B-B14F-4D97-AF65-F5344CB8AC3E}">
        <p14:creationId xmlns:p14="http://schemas.microsoft.com/office/powerpoint/2010/main" val="2242906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10</a:t>
            </a:fld>
            <a:endParaRPr lang="en-US"/>
          </a:p>
        </p:txBody>
      </p:sp>
    </p:spTree>
    <p:extLst>
      <p:ext uri="{BB962C8B-B14F-4D97-AF65-F5344CB8AC3E}">
        <p14:creationId xmlns:p14="http://schemas.microsoft.com/office/powerpoint/2010/main" val="3171300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11</a:t>
            </a:fld>
            <a:endParaRPr lang="en-US"/>
          </a:p>
        </p:txBody>
      </p:sp>
    </p:spTree>
    <p:extLst>
      <p:ext uri="{BB962C8B-B14F-4D97-AF65-F5344CB8AC3E}">
        <p14:creationId xmlns:p14="http://schemas.microsoft.com/office/powerpoint/2010/main" val="2363041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12</a:t>
            </a:fld>
            <a:endParaRPr lang="en-US"/>
          </a:p>
        </p:txBody>
      </p:sp>
    </p:spTree>
    <p:extLst>
      <p:ext uri="{BB962C8B-B14F-4D97-AF65-F5344CB8AC3E}">
        <p14:creationId xmlns:p14="http://schemas.microsoft.com/office/powerpoint/2010/main" val="1193521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13</a:t>
            </a:fld>
            <a:endParaRPr lang="en-US"/>
          </a:p>
        </p:txBody>
      </p:sp>
    </p:spTree>
    <p:extLst>
      <p:ext uri="{BB962C8B-B14F-4D97-AF65-F5344CB8AC3E}">
        <p14:creationId xmlns:p14="http://schemas.microsoft.com/office/powerpoint/2010/main" val="7844499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16958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Tree>
    <p:extLst>
      <p:ext uri="{BB962C8B-B14F-4D97-AF65-F5344CB8AC3E}">
        <p14:creationId xmlns:p14="http://schemas.microsoft.com/office/powerpoint/2010/main" val="39319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Tree>
    <p:extLst>
      <p:ext uri="{BB962C8B-B14F-4D97-AF65-F5344CB8AC3E}">
        <p14:creationId xmlns:p14="http://schemas.microsoft.com/office/powerpoint/2010/main" val="1665016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509808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13437762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cxnSp>
        <p:nvCxnSpPr>
          <p:cNvPr id="7" name="Straight Connector 12">
            <a:extLst>
              <a:ext uri="{FF2B5EF4-FFF2-40B4-BE49-F238E27FC236}">
                <a16:creationId xmlns:a16="http://schemas.microsoft.com/office/drawing/2014/main" id="{D27FE411-C220-43CE-93DF-2ABF3193AF78}"/>
              </a:ext>
            </a:extLst>
          </p:cNvPr>
          <p:cNvCxnSpPr>
            <a:cxnSpLocks/>
          </p:cNvCxnSpPr>
          <p:nvPr userDrawn="1"/>
        </p:nvCxnSpPr>
        <p:spPr>
          <a:xfrm>
            <a:off x="835098" y="1583827"/>
            <a:ext cx="7542250" cy="39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37" r:id="rId1"/>
    <p:sldLayoutId id="2147483742" r:id="rId2"/>
    <p:sldLayoutId id="2147483746" r:id="rId3"/>
    <p:sldLayoutId id="2147483745" r:id="rId4"/>
    <p:sldLayoutId id="2147483757" r:id="rId5"/>
  </p:sldLayoutIdLst>
  <p:hf hdr="0" ftr="0" dt="0"/>
  <p:txStyles>
    <p:titleStyle>
      <a:lvl1pPr algn="l" defTabSz="914400" rtl="0" eaLnBrk="1" latinLnBrk="0" hangingPunct="1">
        <a:lnSpc>
          <a:spcPct val="90000"/>
        </a:lnSpc>
        <a:spcBef>
          <a:spcPct val="0"/>
        </a:spcBef>
        <a:buNone/>
        <a:defRPr sz="2800" b="1" i="0" kern="1200">
          <a:solidFill>
            <a:schemeClr val="bg1">
              <a:lumMod val="50000"/>
            </a:schemeClr>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google.com/document/d/1s6SVqaFhbme2l-iAyvuOPggY9sjhBeYl/edit?usp=sharing&amp;ouid=113606872214300277418&amp;rtpof=true&amp;sd=tru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drive.google.com/file/d/1FVHMw69w63OqOKfp9TkoeB9gwHOBntdc/view?usp=share_link" TargetMode="External"/><Relationship Id="rId5" Type="http://schemas.openxmlformats.org/officeDocument/2006/relationships/hyperlink" Target="https://drive.google.com/file/d/1s22CHgRtd_GMi9ifiGtNnrLZjjdXJnJ0/view?usp=share_link" TargetMode="External"/><Relationship Id="rId4" Type="http://schemas.openxmlformats.org/officeDocument/2006/relationships/hyperlink" Target="https://docs.google.com/document/d/1inmQdAghz_UBc7YgZ8Opa8eTZ2QzYXLc/edit?usp=sharing&amp;ouid=101146343112983027302&amp;rtpof=true&amp;sd=tru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7FF64BF5_4D400A7.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drive.google.com/file/d/1FVHMw69w63OqOKfp9TkoeB9gwHOBntdc/view" TargetMode="External"/><Relationship Id="rId4" Type="http://schemas.openxmlformats.org/officeDocument/2006/relationships/hyperlink" Target="https://drive.google.com/file/d/1s22CHgRtd_GMi9ifiGtNnrLZjjdXJnJ0/view"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hyperlink" Target="https://forms.microsoft.com/e/kJftZi9cxR" TargetMode="External"/><Relationship Id="rId4" Type="http://schemas.openxmlformats.org/officeDocument/2006/relationships/hyperlink" Target="https://miro.com/app/board/uXjVM8yrn_g=/"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document/d/13uLnpSIHyYsdTpQbZvbEFxEO_AeJagBKF9atu7Ydsg0/edit?usp=sharing" TargetMode="External"/><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hyperlink" Target="https://forms.microsoft.com/e/kJftZi9cxR" TargetMode="External"/><Relationship Id="rId4" Type="http://schemas.openxmlformats.org/officeDocument/2006/relationships/hyperlink" Target="https://miro.com/app/board/uXjVM8yrn_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miro.com/app/board/uXjVM8yrn_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forms.microsoft.com/e/kJftZi9cx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jpeg"/><Relationship Id="rId7" Type="http://schemas.openxmlformats.org/officeDocument/2006/relationships/hyperlink" Target="https://storage.googleapis.com/cgiarorg/2022/06/CGIAR-Technical-Reporting-Arrangement-June2022.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gspace.cgiar.org/bitstream/handle/10568/113793/SC11-03b_CGIAR-Performance-and-Results-Management-Framework-2022-30_postmeeting.pdf?sequence=8" TargetMode="External"/><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hyperlink" Target="https://www.cgiar.org/2022-cgiar-technical-repor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gspace.cgiar.org/bitstream/handle/10568/113793/SC11-03b_CGIAR-Performance-and-Results-Management-Framework-2022-30_postmeeting.pdf?sequence=8&amp;isAllowed=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1047" y="2024160"/>
            <a:ext cx="8730953" cy="2275765"/>
          </a:xfrm>
        </p:spPr>
        <p:txBody>
          <a:bodyPr/>
          <a:lstStyle/>
          <a:p>
            <a:r>
              <a:rPr lang="en-GB" dirty="0">
                <a:latin typeface="Montserrat Black"/>
                <a:cs typeface="Calibri"/>
              </a:rPr>
              <a:t>2023 Learning and Optimization Process</a:t>
            </a:r>
            <a:br>
              <a:rPr lang="en-GB" dirty="0">
                <a:latin typeface="Montserrat Black" panose="00000A00000000000000" pitchFamily="2" charset="0"/>
              </a:rPr>
            </a:br>
            <a:br>
              <a:rPr lang="en-GB" dirty="0">
                <a:latin typeface="Montserrat Black" panose="00000A00000000000000" pitchFamily="2" charset="0"/>
              </a:rPr>
            </a:br>
            <a:r>
              <a:rPr lang="en-GB" i="1" dirty="0">
                <a:latin typeface="Montserrat Black"/>
                <a:cs typeface="Calibri"/>
              </a:rPr>
              <a:t>Focus Group Discussion on the Results Framework </a:t>
            </a:r>
            <a:endParaRPr lang="en-US" i="1" dirty="0">
              <a:latin typeface="Montserrat Black" panose="00000A00000000000000" pitchFamily="2" charset="0"/>
            </a:endParaRPr>
          </a:p>
        </p:txBody>
      </p:sp>
      <p:sp>
        <p:nvSpPr>
          <p:cNvPr id="3" name="Subtitle 2"/>
          <p:cNvSpPr>
            <a:spLocks noGrp="1"/>
          </p:cNvSpPr>
          <p:nvPr>
            <p:ph type="subTitle" idx="1"/>
          </p:nvPr>
        </p:nvSpPr>
        <p:spPr>
          <a:xfrm>
            <a:off x="3599779" y="4944933"/>
            <a:ext cx="6615294" cy="831952"/>
          </a:xfrm>
        </p:spPr>
        <p:txBody>
          <a:bodyPr/>
          <a:lstStyle/>
          <a:p>
            <a:r>
              <a:rPr lang="en-GB" dirty="0"/>
              <a:t>Online, 22 June 2023</a:t>
            </a:r>
          </a:p>
          <a:p>
            <a:endParaRPr lang="en-GB" dirty="0"/>
          </a:p>
        </p:txBody>
      </p:sp>
    </p:spTree>
    <p:extLst>
      <p:ext uri="{BB962C8B-B14F-4D97-AF65-F5344CB8AC3E}">
        <p14:creationId xmlns:p14="http://schemas.microsoft.com/office/powerpoint/2010/main" val="2700405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661076" y="1664084"/>
            <a:ext cx="10465836" cy="4247317"/>
          </a:xfrm>
          <a:prstGeom prst="rect">
            <a:avLst/>
          </a:prstGeom>
          <a:noFill/>
        </p:spPr>
        <p:txBody>
          <a:bodyPr wrap="square" rtlCol="0">
            <a:spAutoFit/>
          </a:bodyPr>
          <a:lstStyle/>
          <a:p>
            <a:r>
              <a:rPr lang="en-US" i="0" u="none" strike="noStrike" dirty="0">
                <a:solidFill>
                  <a:srgbClr val="000000"/>
                </a:solidFill>
                <a:effectLst/>
              </a:rPr>
              <a:t>Results framework – tables</a:t>
            </a:r>
            <a:endParaRPr lang="en-US" dirty="0">
              <a:solidFill>
                <a:srgbClr val="000000"/>
              </a:solidFill>
            </a:endParaRPr>
          </a:p>
          <a:p>
            <a:endParaRPr lang="en-US" dirty="0">
              <a:solidFill>
                <a:srgbClr val="000000"/>
              </a:solidFill>
            </a:endParaRPr>
          </a:p>
          <a:p>
            <a:r>
              <a:rPr lang="en-US" dirty="0">
                <a:solidFill>
                  <a:srgbClr val="000000"/>
                </a:solidFill>
              </a:rPr>
              <a:t>Table A </a:t>
            </a:r>
            <a:r>
              <a:rPr lang="en-US" i="0" strike="noStrike" dirty="0">
                <a:solidFill>
                  <a:srgbClr val="000000"/>
                </a:solidFill>
                <a:effectLst/>
              </a:rPr>
              <a:t>Impact Areas, collective global 2030 targets, common impact indicators and SDGs </a:t>
            </a:r>
            <a:endParaRPr lang="en-US" dirty="0">
              <a:solidFill>
                <a:srgbClr val="000000"/>
              </a:solidFill>
            </a:endParaRPr>
          </a:p>
          <a:p>
            <a:endParaRPr lang="en-US" dirty="0">
              <a:solidFill>
                <a:srgbClr val="000000"/>
              </a:solidFill>
            </a:endParaRPr>
          </a:p>
          <a:p>
            <a:r>
              <a:rPr lang="en-US" dirty="0">
                <a:solidFill>
                  <a:srgbClr val="000000"/>
                </a:solidFill>
              </a:rPr>
              <a:t>Table B </a:t>
            </a:r>
            <a:r>
              <a:rPr lang="en-US" sz="1800" i="0" dirty="0">
                <a:solidFill>
                  <a:srgbClr val="000000"/>
                </a:solidFill>
                <a:effectLst/>
                <a:latin typeface="Calibri" panose="020F0502020204030204" pitchFamily="34" charset="0"/>
              </a:rPr>
              <a:t>Action Area Outcomes and Outcomes Indicators</a:t>
            </a:r>
            <a:endParaRPr lang="en-US" sz="1800" dirty="0">
              <a:solidFill>
                <a:srgbClr val="000000"/>
              </a:solidFill>
              <a:latin typeface="Calibri" panose="020F0502020204030204" pitchFamily="34" charset="0"/>
            </a:endParaRPr>
          </a:p>
          <a:p>
            <a:endParaRPr lang="en-US" i="0" strike="noStrike" dirty="0">
              <a:solidFill>
                <a:srgbClr val="000000"/>
              </a:solidFill>
              <a:effectLst/>
            </a:endParaRPr>
          </a:p>
          <a:p>
            <a:r>
              <a:rPr lang="en-US" i="0" u="none" strike="noStrike" dirty="0">
                <a:solidFill>
                  <a:srgbClr val="000000"/>
                </a:solidFill>
                <a:effectLst/>
              </a:rPr>
              <a:t>Table C Initiative and Work package outcomes, outputs and indicators</a:t>
            </a:r>
          </a:p>
          <a:p>
            <a:endParaRPr lang="en-US" dirty="0"/>
          </a:p>
          <a:p>
            <a:r>
              <a:rPr lang="en-US" dirty="0"/>
              <a:t>… related </a:t>
            </a:r>
          </a:p>
          <a:p>
            <a:endParaRPr lang="en-US" i="0" u="none" strike="noStrike" dirty="0">
              <a:solidFill>
                <a:srgbClr val="000000"/>
              </a:solidFill>
              <a:effectLst/>
            </a:endParaRPr>
          </a:p>
          <a:p>
            <a:r>
              <a:rPr lang="en-US" i="0" u="none" strike="noStrike" dirty="0">
                <a:solidFill>
                  <a:srgbClr val="000000"/>
                </a:solidFill>
                <a:effectLst/>
              </a:rPr>
              <a:t>Table D MELIA studies and activities</a:t>
            </a:r>
          </a:p>
          <a:p>
            <a:endParaRPr lang="en-US" dirty="0"/>
          </a:p>
          <a:p>
            <a:r>
              <a:rPr lang="en-US" dirty="0"/>
              <a:t>Standard Indicator Definition Sheets (SIDS) for </a:t>
            </a:r>
          </a:p>
          <a:p>
            <a:r>
              <a:rPr lang="en-US" dirty="0"/>
              <a:t>1. outputs and </a:t>
            </a:r>
          </a:p>
          <a:p>
            <a:r>
              <a:rPr lang="en-US" dirty="0"/>
              <a:t>2. outcomes </a:t>
            </a:r>
          </a:p>
        </p:txBody>
      </p:sp>
      <p:sp>
        <p:nvSpPr>
          <p:cNvPr id="4" name="TextBox 3">
            <a:extLst>
              <a:ext uri="{FF2B5EF4-FFF2-40B4-BE49-F238E27FC236}">
                <a16:creationId xmlns:a16="http://schemas.microsoft.com/office/drawing/2014/main" id="{5A29D062-450D-3ECF-0FA7-4166E263526E}"/>
              </a:ext>
            </a:extLst>
          </p:cNvPr>
          <p:cNvSpPr txBox="1"/>
          <p:nvPr/>
        </p:nvSpPr>
        <p:spPr>
          <a:xfrm rot="573792">
            <a:off x="9431677" y="1063920"/>
            <a:ext cx="2527443" cy="1200329"/>
          </a:xfrm>
          <a:prstGeom prst="rect">
            <a:avLst/>
          </a:prstGeom>
          <a:noFill/>
        </p:spPr>
        <p:txBody>
          <a:bodyPr wrap="square" rtlCol="0">
            <a:spAutoFit/>
          </a:bodyPr>
          <a:lstStyle/>
          <a:p>
            <a:r>
              <a:rPr lang="en-US" sz="2400" b="1" dirty="0"/>
              <a:t>What is the One CGIAR Results Framework? </a:t>
            </a:r>
          </a:p>
        </p:txBody>
      </p:sp>
      <p:sp>
        <p:nvSpPr>
          <p:cNvPr id="5" name="TextBox 4">
            <a:extLst>
              <a:ext uri="{FF2B5EF4-FFF2-40B4-BE49-F238E27FC236}">
                <a16:creationId xmlns:a16="http://schemas.microsoft.com/office/drawing/2014/main" id="{0371EC75-38F4-4F61-01CA-70F0EB66F7C1}"/>
              </a:ext>
            </a:extLst>
          </p:cNvPr>
          <p:cNvSpPr txBox="1"/>
          <p:nvPr/>
        </p:nvSpPr>
        <p:spPr>
          <a:xfrm>
            <a:off x="2609632" y="6188801"/>
            <a:ext cx="9390579" cy="584775"/>
          </a:xfrm>
          <a:prstGeom prst="rect">
            <a:avLst/>
          </a:prstGeom>
          <a:noFill/>
        </p:spPr>
        <p:txBody>
          <a:bodyPr wrap="square" rtlCol="0">
            <a:spAutoFit/>
          </a:bodyPr>
          <a:lstStyle/>
          <a:p>
            <a:pPr marL="0" indent="0" algn="l" rtl="0">
              <a:spcBef>
                <a:spcPts val="1000"/>
              </a:spcBef>
              <a:spcAft>
                <a:spcPts val="0"/>
              </a:spcAft>
            </a:pPr>
            <a:r>
              <a:rPr lang="en-US" sz="1600" dirty="0"/>
              <a:t>Sources: </a:t>
            </a:r>
            <a:r>
              <a:rPr lang="en-US" sz="1600" i="0" u="none" strike="noStrike" dirty="0">
                <a:solidFill>
                  <a:srgbClr val="006638"/>
                </a:solidFill>
                <a:effectLst/>
                <a:hlinkClick r:id="rId3"/>
              </a:rPr>
              <a:t>Guidance for Monitoring, Evaluation, Learning and Impact Assessment</a:t>
            </a:r>
            <a:r>
              <a:rPr lang="en-US" sz="1600" i="0" dirty="0">
                <a:solidFill>
                  <a:srgbClr val="212121"/>
                </a:solidFill>
                <a:effectLst/>
              </a:rPr>
              <a:t> (26.10.2021), </a:t>
            </a:r>
            <a:r>
              <a:rPr lang="en-US" sz="1600" b="0" i="0" u="sng" strike="noStrike" dirty="0">
                <a:solidFill>
                  <a:srgbClr val="006638"/>
                </a:solidFill>
                <a:effectLst/>
                <a:hlinkClick r:id="rId4"/>
              </a:rPr>
              <a:t>Type 1 Reporting template v4 (29 Mar 2023)</a:t>
            </a:r>
            <a:r>
              <a:rPr lang="en-US" sz="1600" b="0" i="0" u="sng" strike="noStrike" dirty="0">
                <a:solidFill>
                  <a:srgbClr val="006638"/>
                </a:solidFill>
                <a:effectLst/>
              </a:rPr>
              <a:t>; </a:t>
            </a:r>
            <a:r>
              <a:rPr lang="en-US" sz="1600" b="0" i="0" u="sng" strike="noStrike" dirty="0">
                <a:solidFill>
                  <a:srgbClr val="006638"/>
                </a:solidFill>
                <a:effectLst/>
                <a:hlinkClick r:id="rId5"/>
              </a:rPr>
              <a:t>Output level SIDS, draft v3 (3 Dec 2022)</a:t>
            </a:r>
            <a:r>
              <a:rPr lang="en-US" sz="1600" b="0" i="0" u="sng" strike="noStrike" dirty="0">
                <a:solidFill>
                  <a:srgbClr val="006638"/>
                </a:solidFill>
                <a:effectLst/>
              </a:rPr>
              <a:t>; </a:t>
            </a:r>
            <a:r>
              <a:rPr lang="en-US" sz="1600" b="0" i="0" u="sng" strike="noStrike" dirty="0">
                <a:solidFill>
                  <a:srgbClr val="006638"/>
                </a:solidFill>
                <a:effectLst/>
                <a:hlinkClick r:id="rId6"/>
              </a:rPr>
              <a:t>Outcome level SIDS, draft v2 (9 Nov 2022)</a:t>
            </a:r>
            <a:endParaRPr lang="en-US" sz="1600" b="0" i="0" dirty="0">
              <a:solidFill>
                <a:srgbClr val="212121"/>
              </a:solidFill>
              <a:effectLst/>
            </a:endParaRPr>
          </a:p>
        </p:txBody>
      </p:sp>
      <p:sp>
        <p:nvSpPr>
          <p:cNvPr id="6" name="TextBox 5">
            <a:extLst>
              <a:ext uri="{FF2B5EF4-FFF2-40B4-BE49-F238E27FC236}">
                <a16:creationId xmlns:a16="http://schemas.microsoft.com/office/drawing/2014/main" id="{7C141222-4FAE-5375-AA3C-3C2AD9A7CFC6}"/>
              </a:ext>
            </a:extLst>
          </p:cNvPr>
          <p:cNvSpPr txBox="1"/>
          <p:nvPr/>
        </p:nvSpPr>
        <p:spPr>
          <a:xfrm>
            <a:off x="7448810" y="4235573"/>
            <a:ext cx="2691737" cy="707886"/>
          </a:xfrm>
          <a:prstGeom prst="rect">
            <a:avLst/>
          </a:prstGeom>
          <a:noFill/>
        </p:spPr>
        <p:txBody>
          <a:bodyPr wrap="square" rtlCol="0">
            <a:spAutoFit/>
          </a:bodyPr>
          <a:lstStyle/>
          <a:p>
            <a:pPr algn="ctr"/>
            <a:r>
              <a:rPr lang="en-US" sz="2000" b="1" dirty="0"/>
              <a:t>Focus for our discussions</a:t>
            </a:r>
          </a:p>
        </p:txBody>
      </p:sp>
      <p:sp>
        <p:nvSpPr>
          <p:cNvPr id="7" name="Right Brace 6">
            <a:extLst>
              <a:ext uri="{FF2B5EF4-FFF2-40B4-BE49-F238E27FC236}">
                <a16:creationId xmlns:a16="http://schemas.microsoft.com/office/drawing/2014/main" id="{4E9E9809-8F46-91E9-122C-5861B1E5BFE1}"/>
              </a:ext>
            </a:extLst>
          </p:cNvPr>
          <p:cNvSpPr/>
          <p:nvPr/>
        </p:nvSpPr>
        <p:spPr>
          <a:xfrm>
            <a:off x="7304921" y="3267631"/>
            <a:ext cx="513713" cy="2643770"/>
          </a:xfrm>
          <a:prstGeom prst="rightBrace">
            <a:avLst>
              <a:gd name="adj1" fmla="val 11274"/>
              <a:gd name="adj2" fmla="val 5194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a:extLst>
              <a:ext uri="{FF2B5EF4-FFF2-40B4-BE49-F238E27FC236}">
                <a16:creationId xmlns:a16="http://schemas.microsoft.com/office/drawing/2014/main" id="{26FBEDFC-B71A-8281-585D-53D15EC11865}"/>
              </a:ext>
            </a:extLst>
          </p:cNvPr>
          <p:cNvSpPr/>
          <p:nvPr/>
        </p:nvSpPr>
        <p:spPr>
          <a:xfrm>
            <a:off x="661076" y="3267631"/>
            <a:ext cx="6890430" cy="2643770"/>
          </a:xfrm>
          <a:prstGeom prst="rect">
            <a:avLst/>
          </a:prstGeom>
          <a:solidFill>
            <a:srgbClr val="5B9B00">
              <a:alpha val="2902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667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551542" y="1479479"/>
            <a:ext cx="10736494" cy="923330"/>
          </a:xfrm>
          <a:prstGeom prst="rect">
            <a:avLst/>
          </a:prstGeom>
          <a:noFill/>
        </p:spPr>
        <p:txBody>
          <a:bodyPr wrap="square" rtlCol="0">
            <a:spAutoFit/>
          </a:bodyPr>
          <a:lstStyle/>
          <a:p>
            <a:pPr fontAlgn="base"/>
            <a:r>
              <a:rPr lang="en-US" dirty="0">
                <a:solidFill>
                  <a:srgbClr val="000000"/>
                </a:solidFill>
              </a:rPr>
              <a:t>Table A </a:t>
            </a:r>
            <a:r>
              <a:rPr lang="en-US" i="0" u="sng" strike="noStrike" dirty="0">
                <a:solidFill>
                  <a:srgbClr val="000000"/>
                </a:solidFill>
                <a:effectLst/>
              </a:rPr>
              <a:t>Impact Areas, collective global 2030 targets, common impact indicators and SDGs</a:t>
            </a:r>
            <a:endParaRPr lang="en-US" dirty="0"/>
          </a:p>
          <a:p>
            <a:endParaRPr lang="en-US" dirty="0"/>
          </a:p>
          <a:p>
            <a:endParaRPr lang="en-US" dirty="0"/>
          </a:p>
        </p:txBody>
      </p:sp>
      <p:pic>
        <p:nvPicPr>
          <p:cNvPr id="5" name="Picture 4">
            <a:extLst>
              <a:ext uri="{FF2B5EF4-FFF2-40B4-BE49-F238E27FC236}">
                <a16:creationId xmlns:a16="http://schemas.microsoft.com/office/drawing/2014/main" id="{88F21913-975B-E47B-B7EB-7304B984124E}"/>
              </a:ext>
            </a:extLst>
          </p:cNvPr>
          <p:cNvPicPr>
            <a:picLocks noChangeAspect="1"/>
          </p:cNvPicPr>
          <p:nvPr/>
        </p:nvPicPr>
        <p:blipFill rotWithShape="1">
          <a:blip r:embed="rId3"/>
          <a:srcRect l="16517" t="38951" r="21714" b="9364"/>
          <a:stretch/>
        </p:blipFill>
        <p:spPr>
          <a:xfrm>
            <a:off x="551542" y="2064497"/>
            <a:ext cx="10446536" cy="4916856"/>
          </a:xfrm>
          <a:prstGeom prst="rect">
            <a:avLst/>
          </a:prstGeom>
        </p:spPr>
      </p:pic>
      <p:sp>
        <p:nvSpPr>
          <p:cNvPr id="8" name="TextBox 7">
            <a:extLst>
              <a:ext uri="{FF2B5EF4-FFF2-40B4-BE49-F238E27FC236}">
                <a16:creationId xmlns:a16="http://schemas.microsoft.com/office/drawing/2014/main" id="{19A22068-FD83-E1A3-6073-73775AF5DBFA}"/>
              </a:ext>
            </a:extLst>
          </p:cNvPr>
          <p:cNvSpPr txBox="1"/>
          <p:nvPr/>
        </p:nvSpPr>
        <p:spPr>
          <a:xfrm rot="20677359">
            <a:off x="2871788" y="4395133"/>
            <a:ext cx="6096000" cy="1200329"/>
          </a:xfrm>
          <a:prstGeom prst="rect">
            <a:avLst/>
          </a:prstGeom>
          <a:solidFill>
            <a:schemeClr val="bg1"/>
          </a:solidFill>
        </p:spPr>
        <p:txBody>
          <a:bodyPr wrap="square">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Current impact area indicators are u</a:t>
            </a:r>
            <a:r>
              <a:rPr lang="en-US" dirty="0">
                <a:latin typeface="Calibri" panose="020F0502020204030204" pitchFamily="34" charset="0"/>
                <a:ea typeface="Calibri" panose="020F0502020204030204" pitchFamily="34" charset="0"/>
              </a:rPr>
              <a:t>nder review </a:t>
            </a:r>
            <a:r>
              <a:rPr lang="en-US" sz="1800" dirty="0">
                <a:effectLst/>
                <a:latin typeface="Calibri" panose="020F0502020204030204" pitchFamily="34" charset="0"/>
                <a:ea typeface="Calibri" panose="020F0502020204030204" pitchFamily="34" charset="0"/>
              </a:rPr>
              <a:t>to provide a clear definition of each and suggested good methods for measuring them.  We are also collecting feedback on how to improve upon these indicators for a next version.  </a:t>
            </a:r>
          </a:p>
        </p:txBody>
      </p:sp>
    </p:spTree>
    <p:extLst>
      <p:ext uri="{BB962C8B-B14F-4D97-AF65-F5344CB8AC3E}">
        <p14:creationId xmlns:p14="http://schemas.microsoft.com/office/powerpoint/2010/main" val="3636360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626415" y="1087586"/>
            <a:ext cx="9489087" cy="369332"/>
          </a:xfrm>
          <a:prstGeom prst="rect">
            <a:avLst/>
          </a:prstGeom>
          <a:noFill/>
        </p:spPr>
        <p:txBody>
          <a:bodyPr wrap="square" lIns="91440" tIns="45720" rIns="91440" bIns="45720" rtlCol="0" anchor="t">
            <a:spAutoFit/>
          </a:bodyPr>
          <a:lstStyle/>
          <a:p>
            <a:pPr fontAlgn="base"/>
            <a:r>
              <a:rPr lang="en-US" dirty="0">
                <a:solidFill>
                  <a:srgbClr val="000000"/>
                </a:solidFill>
              </a:rPr>
              <a:t>Table B </a:t>
            </a:r>
            <a:r>
              <a:rPr lang="en-US" sz="1800" i="0" u="sng" dirty="0">
                <a:solidFill>
                  <a:srgbClr val="000000"/>
                </a:solidFill>
                <a:effectLst/>
                <a:latin typeface="Calibri"/>
                <a:ea typeface="Calibri"/>
                <a:cs typeface="Calibri"/>
              </a:rPr>
              <a:t>Action Area Outcomes and Outcomes Indicators</a:t>
            </a:r>
            <a:r>
              <a:rPr lang="en-US" u="sng" dirty="0">
                <a:solidFill>
                  <a:srgbClr val="000000"/>
                </a:solidFill>
                <a:latin typeface="Calibri"/>
                <a:ea typeface="Calibri"/>
                <a:cs typeface="Calibri"/>
              </a:rPr>
              <a:t> Used For 2022 Technical Reporting</a:t>
            </a:r>
            <a:endParaRPr lang="en-US" dirty="0"/>
          </a:p>
        </p:txBody>
      </p:sp>
      <p:graphicFrame>
        <p:nvGraphicFramePr>
          <p:cNvPr id="5" name="Table 4">
            <a:extLst>
              <a:ext uri="{FF2B5EF4-FFF2-40B4-BE49-F238E27FC236}">
                <a16:creationId xmlns:a16="http://schemas.microsoft.com/office/drawing/2014/main" id="{6F588AE8-ADD9-4962-34DE-BAF17F951ED5}"/>
              </a:ext>
            </a:extLst>
          </p:cNvPr>
          <p:cNvGraphicFramePr>
            <a:graphicFrameLocks noGrp="1"/>
          </p:cNvGraphicFramePr>
          <p:nvPr>
            <p:extLst>
              <p:ext uri="{D42A27DB-BD31-4B8C-83A1-F6EECF244321}">
                <p14:modId xmlns:p14="http://schemas.microsoft.com/office/powerpoint/2010/main" val="2208737268"/>
              </p:ext>
            </p:extLst>
          </p:nvPr>
        </p:nvGraphicFramePr>
        <p:xfrm>
          <a:off x="675217" y="1538394"/>
          <a:ext cx="10743422" cy="5044440"/>
        </p:xfrm>
        <a:graphic>
          <a:graphicData uri="http://schemas.openxmlformats.org/drawingml/2006/table">
            <a:tbl>
              <a:tblPr firstRow="1" firstCol="1" bandRow="1">
                <a:tableStyleId>{5C22544A-7EE6-4342-B048-85BDC9FD1C3A}</a:tableStyleId>
              </a:tblPr>
              <a:tblGrid>
                <a:gridCol w="3239474">
                  <a:extLst>
                    <a:ext uri="{9D8B030D-6E8A-4147-A177-3AD203B41FA5}">
                      <a16:colId xmlns:a16="http://schemas.microsoft.com/office/drawing/2014/main" val="158821937"/>
                    </a:ext>
                  </a:extLst>
                </a:gridCol>
                <a:gridCol w="3813132">
                  <a:extLst>
                    <a:ext uri="{9D8B030D-6E8A-4147-A177-3AD203B41FA5}">
                      <a16:colId xmlns:a16="http://schemas.microsoft.com/office/drawing/2014/main" val="262933928"/>
                    </a:ext>
                  </a:extLst>
                </a:gridCol>
                <a:gridCol w="3690816">
                  <a:extLst>
                    <a:ext uri="{9D8B030D-6E8A-4147-A177-3AD203B41FA5}">
                      <a16:colId xmlns:a16="http://schemas.microsoft.com/office/drawing/2014/main" val="2422459286"/>
                    </a:ext>
                  </a:extLst>
                </a:gridCol>
              </a:tblGrid>
              <a:tr h="0">
                <a:tc>
                  <a:txBody>
                    <a:bodyPr/>
                    <a:lstStyle/>
                    <a:p>
                      <a:pPr lvl="0">
                        <a:spcAft>
                          <a:spcPts val="0"/>
                        </a:spcAft>
                        <a:buNone/>
                      </a:pPr>
                      <a:r>
                        <a:rPr lang="en-US" sz="1800" dirty="0">
                          <a:effectLst/>
                        </a:rPr>
                        <a:t>Genetic Innovations</a:t>
                      </a:r>
                      <a:endParaRPr lang="en-US" sz="1050" dirty="0">
                        <a:effectLst/>
                      </a:endParaRPr>
                    </a:p>
                  </a:txBody>
                  <a:tcPr marL="0" marR="0" marT="0" marB="0"/>
                </a:tc>
                <a:tc>
                  <a:txBody>
                    <a:bodyPr/>
                    <a:lstStyle/>
                    <a:p>
                      <a:pPr lvl="0">
                        <a:buNone/>
                      </a:pPr>
                      <a:r>
                        <a:rPr lang="en-US" dirty="0"/>
                        <a:t>Resilient Agri-food Systems</a:t>
                      </a:r>
                    </a:p>
                  </a:txBody>
                  <a:tcPr/>
                </a:tc>
                <a:tc>
                  <a:txBody>
                    <a:bodyPr/>
                    <a:lstStyle/>
                    <a:p>
                      <a:pPr lvl="0">
                        <a:buNone/>
                      </a:pPr>
                      <a:r>
                        <a:rPr lang="en-US" dirty="0"/>
                        <a:t>Systems Transformation </a:t>
                      </a:r>
                    </a:p>
                  </a:txBody>
                  <a:tcPr/>
                </a:tc>
                <a:extLst>
                  <a:ext uri="{0D108BD9-81ED-4DB2-BD59-A6C34878D82A}">
                    <a16:rowId xmlns:a16="http://schemas.microsoft.com/office/drawing/2014/main" val="1670049799"/>
                  </a:ext>
                </a:extLst>
              </a:tr>
              <a:tr h="0">
                <a:tc>
                  <a:txBody>
                    <a:bodyPr/>
                    <a:lstStyle/>
                    <a:p>
                      <a:pPr fontAlgn="base">
                        <a:spcAft>
                          <a:spcPts val="0"/>
                        </a:spcAft>
                      </a:pPr>
                      <a:r>
                        <a:rPr lang="en-US" sz="1100" b="0" dirty="0">
                          <a:effectLst/>
                        </a:rPr>
                        <a:t>GI 1 - Farmers, researchers, breeders, and others worldwide access and use germplasm </a:t>
                      </a:r>
                      <a:r>
                        <a:rPr lang="en-US" sz="1050" b="0" dirty="0">
                          <a:effectLst/>
                        </a:rPr>
                        <a:t> </a:t>
                      </a:r>
                      <a:r>
                        <a:rPr lang="en-US" sz="1100" b="0" dirty="0">
                          <a:effectLst/>
                        </a:rPr>
                        <a:t>managed by </a:t>
                      </a:r>
                      <a:r>
                        <a:rPr lang="en-US" sz="1100" b="0" err="1">
                          <a:effectLst/>
                        </a:rPr>
                        <a:t>genebanks</a:t>
                      </a:r>
                      <a:r>
                        <a:rPr lang="en-US" sz="1100" b="0" dirty="0">
                          <a:effectLst/>
                        </a:rPr>
                        <a:t>, generating and sharing benefits equitably.  </a:t>
                      </a:r>
                      <a:endParaRPr lang="en-US" sz="1100" b="0">
                        <a:effectLst/>
                      </a:endParaRPr>
                    </a:p>
                  </a:txBody>
                  <a:tcPr marL="0" marR="0" marT="0" marB="0"/>
                </a:tc>
                <a:tc>
                  <a:txBody>
                    <a:bodyPr/>
                    <a:lstStyle/>
                    <a:p>
                      <a:pPr lvl="0">
                        <a:buNone/>
                      </a:pPr>
                      <a:r>
                        <a:rPr lang="en-US" sz="1200" b="1" i="0" u="none" strike="noStrike" noProof="0" dirty="0">
                          <a:solidFill>
                            <a:srgbClr val="000000"/>
                          </a:solidFill>
                          <a:latin typeface="Calibri"/>
                        </a:rPr>
                        <a:t>RAFS 1</a:t>
                      </a:r>
                      <a:r>
                        <a:rPr lang="en-US" sz="1200" b="0" i="0" u="none" strike="noStrike" noProof="0" dirty="0">
                          <a:solidFill>
                            <a:srgbClr val="000000"/>
                          </a:solidFill>
                          <a:latin typeface="Calibri"/>
                        </a:rPr>
                        <a:t> - Smallholder farmers use resource-efficient and climate-smart technologies and practices to enhance their livelihoods, environmental health and biodiversity </a:t>
                      </a:r>
                      <a:endParaRPr lang="en-US" sz="1200" dirty="0"/>
                    </a:p>
                  </a:txBody>
                  <a:tcPr/>
                </a:tc>
                <a:tc>
                  <a:txBody>
                    <a:bodyPr/>
                    <a:lstStyle/>
                    <a:p>
                      <a:pPr lvl="0">
                        <a:buNone/>
                      </a:pPr>
                      <a:r>
                        <a:rPr lang="en-US" sz="1200" b="1" i="0" u="none" strike="noStrike" noProof="0" dirty="0">
                          <a:latin typeface="Calibri"/>
                        </a:rPr>
                        <a:t>ST 1 </a:t>
                      </a:r>
                      <a:r>
                        <a:rPr lang="en-US" sz="1200" b="0" i="0" u="none" strike="noStrike" noProof="0" dirty="0">
                          <a:latin typeface="Calibri"/>
                        </a:rPr>
                        <a:t>- Farmers use technologies or practices that contribute to improved livelihoods, enhance environmental health and biodiversity, are apt in a context of climate change, and sustain natural resources. </a:t>
                      </a:r>
                      <a:endParaRPr lang="en-US" sz="1200"/>
                    </a:p>
                  </a:txBody>
                  <a:tcPr/>
                </a:tc>
                <a:extLst>
                  <a:ext uri="{0D108BD9-81ED-4DB2-BD59-A6C34878D82A}">
                    <a16:rowId xmlns:a16="http://schemas.microsoft.com/office/drawing/2014/main" val="632274605"/>
                  </a:ext>
                </a:extLst>
              </a:tr>
              <a:tr h="0">
                <a:tc>
                  <a:txBody>
                    <a:bodyPr/>
                    <a:lstStyle/>
                    <a:p>
                      <a:pPr fontAlgn="base">
                        <a:spcAft>
                          <a:spcPts val="0"/>
                        </a:spcAft>
                      </a:pPr>
                      <a:r>
                        <a:rPr lang="en-US" sz="1100" b="0" dirty="0">
                          <a:effectLst/>
                        </a:rPr>
                        <a:t>GI 2 - CGIAR-NARS-SME networks use market segments, product profiles and pipeline investment cases to orient variety development and deployment towards those that provide larger scale benefits across the 5 impact areas </a:t>
                      </a:r>
                      <a:endParaRPr lang="en-US" sz="1100" b="0">
                        <a:effectLst/>
                      </a:endParaRPr>
                    </a:p>
                  </a:txBody>
                  <a:tcPr marL="0" marR="0" marT="0" marB="0"/>
                </a:tc>
                <a:tc>
                  <a:txBody>
                    <a:bodyPr/>
                    <a:lstStyle/>
                    <a:p>
                      <a:pPr lvl="0">
                        <a:buNone/>
                      </a:pPr>
                      <a:r>
                        <a:rPr lang="en-US" sz="1200" b="1" i="0" u="none" strike="noStrike" noProof="0" dirty="0">
                          <a:latin typeface="Calibri"/>
                        </a:rPr>
                        <a:t>RAFS 2</a:t>
                      </a:r>
                      <a:r>
                        <a:rPr lang="en-US" sz="1200" b="0" i="0" u="none" strike="noStrike" noProof="0" dirty="0">
                          <a:latin typeface="Calibri"/>
                        </a:rPr>
                        <a:t> - Research and scaling organizations enhance their capabilities to develop and disseminate RAFS-related innovations </a:t>
                      </a:r>
                      <a:endParaRPr lang="en-US" sz="1200"/>
                    </a:p>
                  </a:txBody>
                  <a:tcPr/>
                </a:tc>
                <a:tc>
                  <a:txBody>
                    <a:bodyPr/>
                    <a:lstStyle/>
                    <a:p>
                      <a:pPr lvl="0">
                        <a:buNone/>
                      </a:pPr>
                      <a:r>
                        <a:rPr lang="en-US" sz="1200" b="1" i="0" u="none" strike="noStrike" noProof="0" dirty="0">
                          <a:latin typeface="Calibri"/>
                        </a:rPr>
                        <a:t>ST 2 </a:t>
                      </a:r>
                      <a:r>
                        <a:rPr lang="en-US" sz="1200" b="0" i="0" u="none" strike="noStrike" noProof="0" dirty="0">
                          <a:latin typeface="Calibri"/>
                        </a:rPr>
                        <a:t>- Consumers have the information, incentives and wherewithal to choose healthy diets.</a:t>
                      </a:r>
                      <a:endParaRPr lang="en-US" sz="1200"/>
                    </a:p>
                  </a:txBody>
                  <a:tcPr/>
                </a:tc>
                <a:extLst>
                  <a:ext uri="{0D108BD9-81ED-4DB2-BD59-A6C34878D82A}">
                    <a16:rowId xmlns:a16="http://schemas.microsoft.com/office/drawing/2014/main" val="1407010954"/>
                  </a:ext>
                </a:extLst>
              </a:tr>
              <a:tr h="0">
                <a:tc rowSpan="2">
                  <a:txBody>
                    <a:bodyPr/>
                    <a:lstStyle/>
                    <a:p>
                      <a:pPr fontAlgn="base">
                        <a:spcAft>
                          <a:spcPts val="0"/>
                        </a:spcAft>
                      </a:pPr>
                      <a:r>
                        <a:rPr lang="en-US" sz="1100" b="0" dirty="0">
                          <a:effectLst/>
                        </a:rPr>
                        <a:t>GI 3 - National and private seed company breeding programs accelerate the development of varieties that provide larger scale benefits across the 5 impact areas.  </a:t>
                      </a:r>
                      <a:endParaRPr lang="en-US" sz="1100" b="0">
                        <a:effectLst/>
                      </a:endParaRPr>
                    </a:p>
                  </a:txBody>
                  <a:tcPr marL="0" marR="0" marT="0" marB="0"/>
                </a:tc>
                <a:tc>
                  <a:txBody>
                    <a:bodyPr/>
                    <a:lstStyle/>
                    <a:p>
                      <a:pPr lvl="0">
                        <a:buNone/>
                      </a:pPr>
                      <a:r>
                        <a:rPr lang="en-US" sz="1200" b="1" i="0" u="none" strike="noStrike" noProof="0" dirty="0">
                          <a:latin typeface="Calibri"/>
                        </a:rPr>
                        <a:t>RAFS 3</a:t>
                      </a:r>
                      <a:r>
                        <a:rPr lang="en-US" sz="1200" b="0" i="0" u="none" strike="noStrike" noProof="0" dirty="0">
                          <a:latin typeface="Calibri"/>
                        </a:rPr>
                        <a:t> - Public and private financial resources are invested to fund climate smart business models  </a:t>
                      </a:r>
                      <a:endParaRPr lang="en-US" sz="1200"/>
                    </a:p>
                  </a:txBody>
                  <a:tcPr/>
                </a:tc>
                <a:tc>
                  <a:txBody>
                    <a:bodyPr/>
                    <a:lstStyle/>
                    <a:p>
                      <a:pPr lvl="0">
                        <a:buNone/>
                      </a:pPr>
                      <a:r>
                        <a:rPr lang="en-US" sz="1200" b="1" i="0" u="none" strike="noStrike" noProof="0" dirty="0">
                          <a:latin typeface="Calibri"/>
                        </a:rPr>
                        <a:t>ST 3 </a:t>
                      </a:r>
                      <a:r>
                        <a:rPr lang="en-US" sz="1200" b="0" i="0" u="none" strike="noStrike" noProof="0" dirty="0">
                          <a:latin typeface="Calibri"/>
                        </a:rPr>
                        <a:t>- Governments and other actors take decisions to reduce the environmental footprint of food systems from damaging to nature positive.</a:t>
                      </a:r>
                      <a:endParaRPr lang="en-US" sz="1200"/>
                    </a:p>
                  </a:txBody>
                  <a:tcPr/>
                </a:tc>
                <a:extLst>
                  <a:ext uri="{0D108BD9-81ED-4DB2-BD59-A6C34878D82A}">
                    <a16:rowId xmlns:a16="http://schemas.microsoft.com/office/drawing/2014/main" val="280989553"/>
                  </a:ext>
                </a:extLst>
              </a:tr>
              <a:tr h="139700">
                <a:tc vMerge="1">
                  <a:txBody>
                    <a:bodyPr/>
                    <a:lstStyle/>
                    <a:p>
                      <a:endParaRPr lang="en-US"/>
                    </a:p>
                  </a:txBody>
                  <a:tcPr/>
                </a:tc>
                <a:tc>
                  <a:txBody>
                    <a:bodyPr/>
                    <a:lstStyle/>
                    <a:p>
                      <a:endParaRPr lang="en-US" sz="3200" dirty="0">
                        <a:effectLst/>
                      </a:endParaRPr>
                    </a:p>
                  </a:txBody>
                  <a:tcPr marL="0" marR="0" marT="0" marB="0" anchor="ctr"/>
                </a:tc>
                <a:tc>
                  <a:txBody>
                    <a:bodyPr/>
                    <a:lstStyle/>
                    <a:p>
                      <a:pPr lvl="0">
                        <a:buNone/>
                      </a:pPr>
                      <a:r>
                        <a:rPr lang="en-US" sz="1200" b="1" i="0" u="none" strike="noStrike" noProof="0" dirty="0">
                          <a:effectLst/>
                          <a:latin typeface="Calibri"/>
                        </a:rPr>
                        <a:t>ST 4 </a:t>
                      </a:r>
                      <a:r>
                        <a:rPr lang="en-US" sz="1200" b="0" i="0" u="none" strike="noStrike" noProof="0" dirty="0">
                          <a:effectLst/>
                          <a:latin typeface="Calibri"/>
                        </a:rPr>
                        <a:t>- Food system markets and value chains function more efficiently, equitably, and sustainably and lead towards healthier diets.</a:t>
                      </a:r>
                      <a:endParaRPr lang="en-US" sz="1200"/>
                    </a:p>
                  </a:txBody>
                  <a:tcPr marL="0" marR="0" marT="0" marB="0" anchor="ctr"/>
                </a:tc>
                <a:extLst>
                  <a:ext uri="{0D108BD9-81ED-4DB2-BD59-A6C34878D82A}">
                    <a16:rowId xmlns:a16="http://schemas.microsoft.com/office/drawing/2014/main" val="259033319"/>
                  </a:ext>
                </a:extLst>
              </a:tr>
              <a:tr h="0">
                <a:tc>
                  <a:txBody>
                    <a:bodyPr/>
                    <a:lstStyle/>
                    <a:p>
                      <a:pPr fontAlgn="base">
                        <a:spcAft>
                          <a:spcPts val="0"/>
                        </a:spcAft>
                      </a:pPr>
                      <a:r>
                        <a:rPr lang="en-US" sz="1100" b="0" dirty="0">
                          <a:effectLst/>
                        </a:rPr>
                        <a:t>GI 4 - Integrated public and private seed systems increase the quantity of seed of improved varieties available to farmers in priority crops and geographies. </a:t>
                      </a:r>
                      <a:endParaRPr lang="en-US" sz="1100" b="0">
                        <a:effectLst/>
                      </a:endParaRPr>
                    </a:p>
                  </a:txBody>
                  <a:tcPr marL="0" marR="0" marT="0" marB="0"/>
                </a:tc>
                <a:tc>
                  <a:txBody>
                    <a:bodyPr/>
                    <a:lstStyle/>
                    <a:p>
                      <a:pPr lvl="0">
                        <a:buNone/>
                      </a:pPr>
                      <a:r>
                        <a:rPr lang="en-US" sz="1200" b="1" i="0" u="none" strike="noStrike" noProof="0" dirty="0">
                          <a:latin typeface="Calibri"/>
                        </a:rPr>
                        <a:t>ST &amp; RAFS 1 </a:t>
                      </a:r>
                      <a:r>
                        <a:rPr lang="en-US" sz="1200" b="0" i="0" u="none" strike="noStrike" noProof="0" dirty="0">
                          <a:latin typeface="Calibri"/>
                        </a:rPr>
                        <a:t>- Smallholder farmers implement new practices that mitigate risks associated with extreme climate change and environmental conditions and achieve more resilient livelihoods.  </a:t>
                      </a:r>
                      <a:endParaRPr lang="en-US" sz="1200"/>
                    </a:p>
                  </a:txBody>
                  <a:tcPr/>
                </a:tc>
                <a:tc>
                  <a:txBody>
                    <a:bodyPr/>
                    <a:lstStyle/>
                    <a:p>
                      <a:pPr lvl="0">
                        <a:buNone/>
                      </a:pPr>
                      <a:endParaRPr lang="en-US" sz="3200" dirty="0"/>
                    </a:p>
                  </a:txBody>
                  <a:tcPr/>
                </a:tc>
                <a:extLst>
                  <a:ext uri="{0D108BD9-81ED-4DB2-BD59-A6C34878D82A}">
                    <a16:rowId xmlns:a16="http://schemas.microsoft.com/office/drawing/2014/main" val="2240303751"/>
                  </a:ext>
                </a:extLst>
              </a:tr>
              <a:tr h="0">
                <a:tc>
                  <a:txBody>
                    <a:bodyPr/>
                    <a:lstStyle/>
                    <a:p>
                      <a:pPr lvl="0">
                        <a:spcAft>
                          <a:spcPts val="0"/>
                        </a:spcAft>
                        <a:buNone/>
                      </a:pPr>
                      <a:r>
                        <a:rPr lang="en-US" sz="1200" b="0" i="0" u="none" strike="noStrike" noProof="0" dirty="0">
                          <a:solidFill>
                            <a:srgbClr val="FFFFFF"/>
                          </a:solidFill>
                          <a:effectLst/>
                          <a:latin typeface="Calibri"/>
                        </a:rPr>
                        <a:t>GI 5 - Integrated public and private seed systems increase the rate of adoption by farmers of new varieties for priority crops and geographies.</a:t>
                      </a:r>
                      <a:endParaRPr lang="en-US" sz="1200" b="0" dirty="0"/>
                    </a:p>
                  </a:txBody>
                  <a:tcPr marL="0" marR="0" marT="0" marB="0"/>
                </a:tc>
                <a:tc>
                  <a:txBody>
                    <a:bodyPr/>
                    <a:lstStyle/>
                    <a:p>
                      <a:pPr lvl="0">
                        <a:buNone/>
                      </a:pPr>
                      <a:r>
                        <a:rPr lang="en-US" sz="1200" b="1" i="0" u="none" strike="noStrike" noProof="0" dirty="0">
                          <a:latin typeface="Calibri"/>
                        </a:rPr>
                        <a:t>ST &amp; RAFS 2</a:t>
                      </a:r>
                      <a:r>
                        <a:rPr lang="en-US" sz="1200" b="0" i="0" u="none" strike="noStrike" noProof="0" dirty="0">
                          <a:latin typeface="Calibri"/>
                        </a:rPr>
                        <a:t> - National and local governments utilize enhanced capacity, skills, systems, and culture to assess and apply research evidence and data in policy making process.</a:t>
                      </a:r>
                      <a:endParaRPr lang="en-US" sz="1200"/>
                    </a:p>
                  </a:txBody>
                  <a:tcPr/>
                </a:tc>
                <a:tc>
                  <a:txBody>
                    <a:bodyPr/>
                    <a:lstStyle/>
                    <a:p>
                      <a:pPr lvl="0" algn="l">
                        <a:lnSpc>
                          <a:spcPct val="100000"/>
                        </a:lnSpc>
                        <a:spcBef>
                          <a:spcPts val="0"/>
                        </a:spcBef>
                        <a:spcAft>
                          <a:spcPts val="0"/>
                        </a:spcAft>
                        <a:buNone/>
                      </a:pPr>
                      <a:r>
                        <a:rPr lang="en-US" sz="1200" b="1" i="0" u="none" strike="noStrike" noProof="0" dirty="0">
                          <a:solidFill>
                            <a:srgbClr val="000000"/>
                          </a:solidFill>
                          <a:latin typeface="Calibri"/>
                        </a:rPr>
                        <a:t>ST &amp; RAFS &amp; GI 1</a:t>
                      </a:r>
                      <a:r>
                        <a:rPr lang="en-US" sz="1200" b="0" i="0" u="none" strike="noStrike" noProof="0" dirty="0">
                          <a:solidFill>
                            <a:srgbClr val="000000"/>
                          </a:solidFill>
                          <a:latin typeface="Calibri"/>
                        </a:rPr>
                        <a:t> - Women and youth are empowered to be more active in decision-making in food land and water systems  </a:t>
                      </a:r>
                    </a:p>
                  </a:txBody>
                  <a:tcPr/>
                </a:tc>
                <a:extLst>
                  <a:ext uri="{0D108BD9-81ED-4DB2-BD59-A6C34878D82A}">
                    <a16:rowId xmlns:a16="http://schemas.microsoft.com/office/drawing/2014/main" val="3871680161"/>
                  </a:ext>
                </a:extLst>
              </a:tr>
            </a:tbl>
          </a:graphicData>
        </a:graphic>
      </p:graphicFrame>
      <p:sp>
        <p:nvSpPr>
          <p:cNvPr id="6" name="TextBox 5">
            <a:extLst>
              <a:ext uri="{FF2B5EF4-FFF2-40B4-BE49-F238E27FC236}">
                <a16:creationId xmlns:a16="http://schemas.microsoft.com/office/drawing/2014/main" id="{22BC073D-1120-FD23-E36C-E81FB71EB447}"/>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1549D143-41E6-40D8-3C8C-5890AAB78306}"/>
              </a:ext>
            </a:extLst>
          </p:cNvPr>
          <p:cNvSpPr txBox="1"/>
          <p:nvPr/>
        </p:nvSpPr>
        <p:spPr>
          <a:xfrm>
            <a:off x="840317" y="5645150"/>
            <a:ext cx="7548032"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dirty="0">
              <a:ea typeface="Calibri"/>
              <a:cs typeface="Calibri"/>
            </a:endParaRPr>
          </a:p>
        </p:txBody>
      </p:sp>
      <p:sp>
        <p:nvSpPr>
          <p:cNvPr id="8" name="TextBox 7">
            <a:extLst>
              <a:ext uri="{FF2B5EF4-FFF2-40B4-BE49-F238E27FC236}">
                <a16:creationId xmlns:a16="http://schemas.microsoft.com/office/drawing/2014/main" id="{87CC4804-82BE-D5B3-7932-CCE60D1B946B}"/>
              </a:ext>
            </a:extLst>
          </p:cNvPr>
          <p:cNvSpPr txBox="1"/>
          <p:nvPr/>
        </p:nvSpPr>
        <p:spPr>
          <a:xfrm rot="20929013">
            <a:off x="2337427" y="3621518"/>
            <a:ext cx="8417457" cy="1754326"/>
          </a:xfrm>
          <a:prstGeom prst="rect">
            <a:avLst/>
          </a:prstGeom>
          <a:solidFill>
            <a:schemeClr val="bg1"/>
          </a:solidFill>
        </p:spPr>
        <p:txBody>
          <a:bodyPr wrap="square">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We had reviewed and revised the AA outcome statements and indicators in late 2022.  </a:t>
            </a:r>
          </a:p>
          <a:p>
            <a:pPr marL="0" marR="0" algn="ctr">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GI discussed them with their key funders and thus began to use them in 2022.  </a:t>
            </a:r>
          </a:p>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ST and RAFS did not integrate them into the 2022 reporting and are now finalizing them for use in 2023 reporting.  </a:t>
            </a:r>
          </a:p>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AA outcomes will focus on next users of research outputs.  </a:t>
            </a:r>
          </a:p>
        </p:txBody>
      </p:sp>
    </p:spTree>
    <p:extLst>
      <p:ext uri="{BB962C8B-B14F-4D97-AF65-F5344CB8AC3E}">
        <p14:creationId xmlns:p14="http://schemas.microsoft.com/office/powerpoint/2010/main" val="3422911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636998" y="1489753"/>
            <a:ext cx="8578921" cy="369332"/>
          </a:xfrm>
          <a:prstGeom prst="rect">
            <a:avLst/>
          </a:prstGeom>
          <a:noFill/>
        </p:spPr>
        <p:txBody>
          <a:bodyPr wrap="square" rtlCol="0">
            <a:spAutoFit/>
          </a:bodyPr>
          <a:lstStyle/>
          <a:p>
            <a:pPr fontAlgn="base"/>
            <a:r>
              <a:rPr lang="en-US" i="0" u="none" strike="noStrike" dirty="0">
                <a:solidFill>
                  <a:srgbClr val="000000"/>
                </a:solidFill>
                <a:effectLst/>
              </a:rPr>
              <a:t>Table C Initiative and Work package outcomes, outputs and indicators</a:t>
            </a:r>
            <a:endParaRPr lang="en-US" dirty="0"/>
          </a:p>
        </p:txBody>
      </p:sp>
      <p:graphicFrame>
        <p:nvGraphicFramePr>
          <p:cNvPr id="4" name="Table 3">
            <a:extLst>
              <a:ext uri="{FF2B5EF4-FFF2-40B4-BE49-F238E27FC236}">
                <a16:creationId xmlns:a16="http://schemas.microsoft.com/office/drawing/2014/main" id="{9EE90EE0-0DBD-0A73-A207-09950EBB8C7C}"/>
              </a:ext>
            </a:extLst>
          </p:cNvPr>
          <p:cNvGraphicFramePr>
            <a:graphicFrameLocks noGrp="1"/>
          </p:cNvGraphicFramePr>
          <p:nvPr>
            <p:extLst>
              <p:ext uri="{D42A27DB-BD31-4B8C-83A1-F6EECF244321}">
                <p14:modId xmlns:p14="http://schemas.microsoft.com/office/powerpoint/2010/main" val="2194559266"/>
              </p:ext>
            </p:extLst>
          </p:nvPr>
        </p:nvGraphicFramePr>
        <p:xfrm>
          <a:off x="636997" y="1972638"/>
          <a:ext cx="11024171" cy="2311217"/>
        </p:xfrm>
        <a:graphic>
          <a:graphicData uri="http://schemas.openxmlformats.org/drawingml/2006/table">
            <a:tbl>
              <a:tblPr/>
              <a:tblGrid>
                <a:gridCol w="1176359">
                  <a:extLst>
                    <a:ext uri="{9D8B030D-6E8A-4147-A177-3AD203B41FA5}">
                      <a16:colId xmlns:a16="http://schemas.microsoft.com/office/drawing/2014/main" val="2906155746"/>
                    </a:ext>
                  </a:extLst>
                </a:gridCol>
                <a:gridCol w="649798">
                  <a:extLst>
                    <a:ext uri="{9D8B030D-6E8A-4147-A177-3AD203B41FA5}">
                      <a16:colId xmlns:a16="http://schemas.microsoft.com/office/drawing/2014/main" val="2026521038"/>
                    </a:ext>
                  </a:extLst>
                </a:gridCol>
                <a:gridCol w="1310801">
                  <a:extLst>
                    <a:ext uri="{9D8B030D-6E8A-4147-A177-3AD203B41FA5}">
                      <a16:colId xmlns:a16="http://schemas.microsoft.com/office/drawing/2014/main" val="3005881917"/>
                    </a:ext>
                  </a:extLst>
                </a:gridCol>
                <a:gridCol w="896274">
                  <a:extLst>
                    <a:ext uri="{9D8B030D-6E8A-4147-A177-3AD203B41FA5}">
                      <a16:colId xmlns:a16="http://schemas.microsoft.com/office/drawing/2014/main" val="1852741556"/>
                    </a:ext>
                  </a:extLst>
                </a:gridCol>
                <a:gridCol w="773037">
                  <a:extLst>
                    <a:ext uri="{9D8B030D-6E8A-4147-A177-3AD203B41FA5}">
                      <a16:colId xmlns:a16="http://schemas.microsoft.com/office/drawing/2014/main" val="3181154565"/>
                    </a:ext>
                  </a:extLst>
                </a:gridCol>
                <a:gridCol w="873868">
                  <a:extLst>
                    <a:ext uri="{9D8B030D-6E8A-4147-A177-3AD203B41FA5}">
                      <a16:colId xmlns:a16="http://schemas.microsoft.com/office/drawing/2014/main" val="3593782647"/>
                    </a:ext>
                  </a:extLst>
                </a:gridCol>
                <a:gridCol w="1008308">
                  <a:extLst>
                    <a:ext uri="{9D8B030D-6E8A-4147-A177-3AD203B41FA5}">
                      <a16:colId xmlns:a16="http://schemas.microsoft.com/office/drawing/2014/main" val="3734106825"/>
                    </a:ext>
                  </a:extLst>
                </a:gridCol>
                <a:gridCol w="1041918">
                  <a:extLst>
                    <a:ext uri="{9D8B030D-6E8A-4147-A177-3AD203B41FA5}">
                      <a16:colId xmlns:a16="http://schemas.microsoft.com/office/drawing/2014/main" val="1749474806"/>
                    </a:ext>
                  </a:extLst>
                </a:gridCol>
                <a:gridCol w="1019512">
                  <a:extLst>
                    <a:ext uri="{9D8B030D-6E8A-4147-A177-3AD203B41FA5}">
                      <a16:colId xmlns:a16="http://schemas.microsoft.com/office/drawing/2014/main" val="2000630753"/>
                    </a:ext>
                  </a:extLst>
                </a:gridCol>
                <a:gridCol w="941087">
                  <a:extLst>
                    <a:ext uri="{9D8B030D-6E8A-4147-A177-3AD203B41FA5}">
                      <a16:colId xmlns:a16="http://schemas.microsoft.com/office/drawing/2014/main" val="734908737"/>
                    </a:ext>
                  </a:extLst>
                </a:gridCol>
                <a:gridCol w="694613">
                  <a:extLst>
                    <a:ext uri="{9D8B030D-6E8A-4147-A177-3AD203B41FA5}">
                      <a16:colId xmlns:a16="http://schemas.microsoft.com/office/drawing/2014/main" val="1004572031"/>
                    </a:ext>
                  </a:extLst>
                </a:gridCol>
                <a:gridCol w="638596">
                  <a:extLst>
                    <a:ext uri="{9D8B030D-6E8A-4147-A177-3AD203B41FA5}">
                      <a16:colId xmlns:a16="http://schemas.microsoft.com/office/drawing/2014/main" val="3650615714"/>
                    </a:ext>
                  </a:extLst>
                </a:gridCol>
              </a:tblGrid>
              <a:tr h="879753">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Result type (outcome or output)</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Result </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Indicator </a:t>
                      </a:r>
                      <a:r>
                        <a:rPr lang="en-US" sz="1200" b="1" i="0" u="none" strike="noStrike" dirty="0">
                          <a:solidFill>
                            <a:srgbClr val="000000"/>
                          </a:solidFill>
                          <a:effectLst/>
                          <a:latin typeface="Calibri" panose="020F0502020204030204" pitchFamily="34" charset="0"/>
                        </a:rPr>
                        <a:t>(use the common indicator list above)</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Unit of measurement</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Geographic scope</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Data source </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Data collection method</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Frequency of data collection</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Baseline value (outcome only)</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Baseline year (outcome only)</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Target value</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Target year</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748262"/>
                  </a:ext>
                </a:extLst>
              </a:tr>
              <a:tr h="715732">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dirty="0">
                          <a:effectLst/>
                        </a:rPr>
                      </a:br>
                      <a:endParaRPr lang="en-US"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dirty="0">
                          <a:effectLst/>
                        </a:rPr>
                      </a:br>
                      <a:endParaRPr lang="en-US"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8668824"/>
                  </a:ext>
                </a:extLst>
              </a:tr>
              <a:tr h="715732">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dirty="0">
                          <a:effectLst/>
                        </a:rPr>
                      </a:br>
                      <a:endParaRPr lang="en-US"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a:effectLst/>
                        </a:rPr>
                      </a:br>
                      <a:endParaRPr lang="en-US">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dirty="0">
                          <a:effectLst/>
                        </a:rPr>
                      </a:br>
                      <a:endParaRPr lang="en-US"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0548821"/>
                  </a:ext>
                </a:extLst>
              </a:tr>
            </a:tbl>
          </a:graphicData>
        </a:graphic>
      </p:graphicFrame>
      <p:sp>
        <p:nvSpPr>
          <p:cNvPr id="5" name="TextBox 4">
            <a:extLst>
              <a:ext uri="{FF2B5EF4-FFF2-40B4-BE49-F238E27FC236}">
                <a16:creationId xmlns:a16="http://schemas.microsoft.com/office/drawing/2014/main" id="{92D08515-4898-168E-315A-4987365A5C9C}"/>
              </a:ext>
            </a:extLst>
          </p:cNvPr>
          <p:cNvSpPr txBox="1"/>
          <p:nvPr/>
        </p:nvSpPr>
        <p:spPr>
          <a:xfrm>
            <a:off x="2487064" y="4913437"/>
            <a:ext cx="8578921" cy="1754326"/>
          </a:xfrm>
          <a:prstGeom prst="rect">
            <a:avLst/>
          </a:prstGeom>
          <a:noFill/>
        </p:spPr>
        <p:txBody>
          <a:bodyPr wrap="square" rtlCol="0">
            <a:spAutoFit/>
          </a:bodyPr>
          <a:lstStyle/>
          <a:p>
            <a:r>
              <a:rPr lang="en-US" dirty="0"/>
              <a:t>… related Standard Indicator Definition Sheets (SIDS) for </a:t>
            </a:r>
          </a:p>
          <a:p>
            <a:endParaRPr lang="en-US" dirty="0"/>
          </a:p>
          <a:p>
            <a:r>
              <a:rPr lang="en-US" dirty="0"/>
              <a:t>1. </a:t>
            </a:r>
            <a:r>
              <a:rPr lang="en-US" dirty="0">
                <a:hlinkClick r:id="rId4"/>
              </a:rPr>
              <a:t>outputs</a:t>
            </a:r>
            <a:r>
              <a:rPr lang="en-US" dirty="0"/>
              <a:t> level 				and  2.     </a:t>
            </a:r>
            <a:r>
              <a:rPr lang="en-US" dirty="0">
                <a:hlinkClick r:id="rId5"/>
              </a:rPr>
              <a:t>outcomes</a:t>
            </a:r>
            <a:r>
              <a:rPr lang="en-US" dirty="0"/>
              <a:t> level </a:t>
            </a:r>
          </a:p>
          <a:p>
            <a:endParaRPr lang="en-US" dirty="0"/>
          </a:p>
          <a:p>
            <a:endParaRPr lang="en-US" dirty="0"/>
          </a:p>
          <a:p>
            <a:endParaRPr lang="en-US" dirty="0"/>
          </a:p>
        </p:txBody>
      </p:sp>
      <p:sp>
        <p:nvSpPr>
          <p:cNvPr id="7" name="TextBox 6">
            <a:extLst>
              <a:ext uri="{FF2B5EF4-FFF2-40B4-BE49-F238E27FC236}">
                <a16:creationId xmlns:a16="http://schemas.microsoft.com/office/drawing/2014/main" id="{6DC20F0F-51CC-9D4E-646B-8A2A8BC1953A}"/>
              </a:ext>
            </a:extLst>
          </p:cNvPr>
          <p:cNvSpPr txBox="1"/>
          <p:nvPr/>
        </p:nvSpPr>
        <p:spPr>
          <a:xfrm rot="21334912">
            <a:off x="3109026" y="3361198"/>
            <a:ext cx="5434950" cy="369332"/>
          </a:xfrm>
          <a:prstGeom prst="rect">
            <a:avLst/>
          </a:prstGeom>
          <a:solidFill>
            <a:schemeClr val="bg1"/>
          </a:solidFill>
        </p:spPr>
        <p:txBody>
          <a:bodyPr wrap="square">
            <a:spAutoFit/>
          </a:bodyPr>
          <a:lstStyle/>
          <a:p>
            <a:pPr algn="ctr"/>
            <a:r>
              <a:rPr lang="en-US" sz="1800" dirty="0">
                <a:effectLst/>
                <a:latin typeface="Segoe UI" panose="020B0502040204020203" pitchFamily="34" charset="0"/>
              </a:rPr>
              <a:t>Mostly related to the </a:t>
            </a:r>
            <a:r>
              <a:rPr lang="en-US" sz="1800" dirty="0" err="1">
                <a:effectLst/>
                <a:latin typeface="Segoe UI" panose="020B0502040204020203" pitchFamily="34" charset="0"/>
              </a:rPr>
              <a:t>ToC</a:t>
            </a:r>
            <a:r>
              <a:rPr lang="en-US" sz="1800" dirty="0">
                <a:effectLst/>
                <a:latin typeface="Segoe UI" panose="020B0502040204020203" pitchFamily="34" charset="0"/>
              </a:rPr>
              <a:t>, planning and updating</a:t>
            </a:r>
            <a:endParaRPr lang="en-US" dirty="0"/>
          </a:p>
        </p:txBody>
      </p:sp>
    </p:spTree>
    <p:extLst>
      <p:ext uri="{BB962C8B-B14F-4D97-AF65-F5344CB8AC3E}">
        <p14:creationId xmlns:p14="http://schemas.microsoft.com/office/powerpoint/2010/main" val="81002663"/>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636998" y="1489753"/>
            <a:ext cx="8578921" cy="923330"/>
          </a:xfrm>
          <a:prstGeom prst="rect">
            <a:avLst/>
          </a:prstGeom>
          <a:noFill/>
        </p:spPr>
        <p:txBody>
          <a:bodyPr wrap="square" rtlCol="0">
            <a:spAutoFit/>
          </a:bodyPr>
          <a:lstStyle/>
          <a:p>
            <a:r>
              <a:rPr lang="en-US" dirty="0"/>
              <a:t>… related  </a:t>
            </a:r>
            <a:r>
              <a:rPr lang="en-US" i="0" u="none" strike="noStrike" dirty="0">
                <a:solidFill>
                  <a:srgbClr val="000000"/>
                </a:solidFill>
                <a:effectLst/>
              </a:rPr>
              <a:t>Table D MELIA studies and activities</a:t>
            </a:r>
            <a:endParaRPr lang="en-US" dirty="0"/>
          </a:p>
          <a:p>
            <a:endParaRPr lang="en-US" dirty="0"/>
          </a:p>
          <a:p>
            <a:endParaRPr lang="en-US" dirty="0"/>
          </a:p>
        </p:txBody>
      </p:sp>
      <p:graphicFrame>
        <p:nvGraphicFramePr>
          <p:cNvPr id="4" name="Table 3">
            <a:extLst>
              <a:ext uri="{FF2B5EF4-FFF2-40B4-BE49-F238E27FC236}">
                <a16:creationId xmlns:a16="http://schemas.microsoft.com/office/drawing/2014/main" id="{BED91696-925E-0213-8618-CA813D803690}"/>
              </a:ext>
            </a:extLst>
          </p:cNvPr>
          <p:cNvGraphicFramePr>
            <a:graphicFrameLocks noGrp="1"/>
          </p:cNvGraphicFramePr>
          <p:nvPr>
            <p:extLst>
              <p:ext uri="{D42A27DB-BD31-4B8C-83A1-F6EECF244321}">
                <p14:modId xmlns:p14="http://schemas.microsoft.com/office/powerpoint/2010/main" val="1491845713"/>
              </p:ext>
            </p:extLst>
          </p:nvPr>
        </p:nvGraphicFramePr>
        <p:xfrm>
          <a:off x="636998" y="2197735"/>
          <a:ext cx="10918004" cy="2194560"/>
        </p:xfrm>
        <a:graphic>
          <a:graphicData uri="http://schemas.openxmlformats.org/drawingml/2006/table">
            <a:tbl>
              <a:tblPr/>
              <a:tblGrid>
                <a:gridCol w="1833186">
                  <a:extLst>
                    <a:ext uri="{9D8B030D-6E8A-4147-A177-3AD203B41FA5}">
                      <a16:colId xmlns:a16="http://schemas.microsoft.com/office/drawing/2014/main" val="2868245137"/>
                    </a:ext>
                  </a:extLst>
                </a:gridCol>
                <a:gridCol w="2336096">
                  <a:extLst>
                    <a:ext uri="{9D8B030D-6E8A-4147-A177-3AD203B41FA5}">
                      <a16:colId xmlns:a16="http://schemas.microsoft.com/office/drawing/2014/main" val="2819265250"/>
                    </a:ext>
                  </a:extLst>
                </a:gridCol>
                <a:gridCol w="2206313">
                  <a:extLst>
                    <a:ext uri="{9D8B030D-6E8A-4147-A177-3AD203B41FA5}">
                      <a16:colId xmlns:a16="http://schemas.microsoft.com/office/drawing/2014/main" val="315481418"/>
                    </a:ext>
                  </a:extLst>
                </a:gridCol>
                <a:gridCol w="2044084">
                  <a:extLst>
                    <a:ext uri="{9D8B030D-6E8A-4147-A177-3AD203B41FA5}">
                      <a16:colId xmlns:a16="http://schemas.microsoft.com/office/drawing/2014/main" val="3641777874"/>
                    </a:ext>
                  </a:extLst>
                </a:gridCol>
                <a:gridCol w="2498325">
                  <a:extLst>
                    <a:ext uri="{9D8B030D-6E8A-4147-A177-3AD203B41FA5}">
                      <a16:colId xmlns:a16="http://schemas.microsoft.com/office/drawing/2014/main" val="3329397800"/>
                    </a:ext>
                  </a:extLst>
                </a:gridCol>
              </a:tblGrid>
              <a:tr h="803910">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Type of MELIA study or activity planned</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dirty="0">
                          <a:solidFill>
                            <a:srgbClr val="000000"/>
                          </a:solidFill>
                          <a:effectLst/>
                          <a:latin typeface="Calibri" panose="020F0502020204030204" pitchFamily="34" charset="0"/>
                        </a:rPr>
                        <a:t>State the result or indicator that the MELIA study or activity will contribute to – Select from Tables A, B or C.</a:t>
                      </a: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Anticipated year of completion (based on 2022-25 Initiative timeline)</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Co-delivery of planned MELIA study or activity with other Initiatives</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200" b="0" i="0" u="none" strike="noStrike">
                          <a:solidFill>
                            <a:srgbClr val="000000"/>
                          </a:solidFill>
                          <a:effectLst/>
                          <a:latin typeface="Calibri" panose="020F0502020204030204" pitchFamily="34" charset="0"/>
                        </a:rPr>
                        <a:t>How the MELIA study or activity planned will inform management decisions and contribute to internal learning</a:t>
                      </a: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6566003"/>
                  </a:ext>
                </a:extLst>
              </a:tr>
              <a:tr h="372110">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896641"/>
                  </a:ext>
                </a:extLst>
              </a:tr>
              <a:tr h="372110">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4900700"/>
                  </a:ext>
                </a:extLst>
              </a:tr>
              <a:tr h="372110">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a:effectLst/>
                        </a:rPr>
                      </a:br>
                      <a:endParaRPr lang="en-US" sz="120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fontAlgn="t"/>
                      <a:br>
                        <a:rPr lang="en-US" sz="1200" dirty="0">
                          <a:effectLst/>
                        </a:rPr>
                      </a:br>
                      <a:endParaRPr lang="en-US" sz="1200" dirty="0">
                        <a:effectLst/>
                      </a:endParaRPr>
                    </a:p>
                  </a:txBody>
                  <a:tcPr marL="68580" marR="6858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9151471"/>
                  </a:ext>
                </a:extLst>
              </a:tr>
            </a:tbl>
          </a:graphicData>
        </a:graphic>
      </p:graphicFrame>
    </p:spTree>
    <p:extLst>
      <p:ext uri="{BB962C8B-B14F-4D97-AF65-F5344CB8AC3E}">
        <p14:creationId xmlns:p14="http://schemas.microsoft.com/office/powerpoint/2010/main" val="1800568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Setting the Scene session</a:t>
            </a:r>
            <a:endParaRPr lang="en-KE" sz="6600"/>
          </a:p>
        </p:txBody>
      </p:sp>
    </p:spTree>
    <p:extLst>
      <p:ext uri="{BB962C8B-B14F-4D97-AF65-F5344CB8AC3E}">
        <p14:creationId xmlns:p14="http://schemas.microsoft.com/office/powerpoint/2010/main" val="1746623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61816" y="0"/>
            <a:ext cx="9983108" cy="1092319"/>
          </a:xfrm>
        </p:spPr>
        <p:txBody>
          <a:bodyPr>
            <a:normAutofit/>
          </a:bodyPr>
          <a:lstStyle/>
          <a:p>
            <a:br>
              <a:rPr lang="en-US" dirty="0"/>
            </a:br>
            <a:r>
              <a:rPr lang="en-US" dirty="0"/>
              <a:t>Questions to reflect on</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561816" y="1728948"/>
            <a:ext cx="11383766" cy="646331"/>
          </a:xfrm>
          <a:prstGeom prst="rect">
            <a:avLst/>
          </a:prstGeom>
          <a:noFill/>
        </p:spPr>
        <p:txBody>
          <a:bodyPr wrap="square" rtlCol="0">
            <a:spAutoFit/>
          </a:bodyPr>
          <a:lstStyle/>
          <a:p>
            <a:r>
              <a:rPr lang="en-US" sz="1800" dirty="0">
                <a:effectLst/>
                <a:ea typeface="Calibri" panose="020F0502020204030204" pitchFamily="34" charset="0"/>
              </a:rPr>
              <a:t>Considering the reporting against the One CGIAR Results Framework, …</a:t>
            </a:r>
          </a:p>
          <a:p>
            <a:endParaRPr lang="en-US" dirty="0"/>
          </a:p>
        </p:txBody>
      </p:sp>
      <p:sp>
        <p:nvSpPr>
          <p:cNvPr id="5" name="TextBox 4">
            <a:extLst>
              <a:ext uri="{FF2B5EF4-FFF2-40B4-BE49-F238E27FC236}">
                <a16:creationId xmlns:a16="http://schemas.microsoft.com/office/drawing/2014/main" id="{FDA7990D-3EB4-9EC3-E3B2-C981D4A0B579}"/>
              </a:ext>
            </a:extLst>
          </p:cNvPr>
          <p:cNvSpPr txBox="1"/>
          <p:nvPr/>
        </p:nvSpPr>
        <p:spPr>
          <a:xfrm>
            <a:off x="570858" y="2431590"/>
            <a:ext cx="11374724" cy="3693319"/>
          </a:xfrm>
          <a:prstGeom prst="rect">
            <a:avLst/>
          </a:prstGeom>
          <a:noFill/>
        </p:spPr>
        <p:txBody>
          <a:bodyPr wrap="square" rtlCol="0">
            <a:spAutoFit/>
          </a:bodyPr>
          <a:lstStyle/>
          <a:p>
            <a:endParaRPr lang="en-US" dirty="0"/>
          </a:p>
          <a:p>
            <a:pPr fontAlgn="base"/>
            <a:r>
              <a:rPr lang="en-US" dirty="0">
                <a:effectLst/>
                <a:ea typeface="Times New Roman" panose="02020603050405020304" pitchFamily="18" charset="0"/>
              </a:rPr>
              <a:t>1) *… the one/first thing that comes to you mind that you really liked about the Results Framework is …</a:t>
            </a:r>
          </a:p>
          <a:p>
            <a:pPr fontAlgn="base"/>
            <a:endParaRPr lang="en-US" dirty="0">
              <a:ea typeface="Times New Roman" panose="02020603050405020304" pitchFamily="18" charset="0"/>
            </a:endParaRPr>
          </a:p>
          <a:p>
            <a:pPr fontAlgn="base"/>
            <a:r>
              <a:rPr lang="en-US" dirty="0">
                <a:effectLst/>
                <a:ea typeface="Times New Roman" panose="02020603050405020304" pitchFamily="18" charset="0"/>
              </a:rPr>
              <a:t>… any other things that worked well (for you) and why? i.e. we should maintain doing this in the next reporting cycle.  </a:t>
            </a:r>
          </a:p>
          <a:p>
            <a:pPr fontAlgn="base"/>
            <a:r>
              <a:rPr lang="en-US" dirty="0">
                <a:effectLst/>
                <a:ea typeface="Times New Roman" panose="02020603050405020304" pitchFamily="18" charset="0"/>
              </a:rPr>
              <a:t>    Do we need to do more of this or just keep up?  </a:t>
            </a:r>
            <a:endParaRPr lang="en-US" dirty="0">
              <a:effectLst/>
              <a:ea typeface="Calibri" panose="020F0502020204030204" pitchFamily="34" charset="0"/>
            </a:endParaRPr>
          </a:p>
          <a:p>
            <a:pPr fontAlgn="base"/>
            <a:endParaRPr lang="en-US" dirty="0">
              <a:effectLst/>
              <a:ea typeface="Times New Roman" panose="02020603050405020304" pitchFamily="18" charset="0"/>
            </a:endParaRPr>
          </a:p>
          <a:p>
            <a:pPr fontAlgn="base"/>
            <a:r>
              <a:rPr lang="en-US" dirty="0">
                <a:effectLst/>
                <a:ea typeface="Times New Roman" panose="02020603050405020304" pitchFamily="18" charset="0"/>
              </a:rPr>
              <a:t>2) *… the one/ first thing that comes to your mind what we need to tackle and improve is …</a:t>
            </a:r>
          </a:p>
          <a:p>
            <a:pPr fontAlgn="base"/>
            <a:endParaRPr lang="en-US" dirty="0">
              <a:ea typeface="Times New Roman" panose="02020603050405020304" pitchFamily="18" charset="0"/>
            </a:endParaRPr>
          </a:p>
          <a:p>
            <a:pPr fontAlgn="base"/>
            <a:r>
              <a:rPr lang="en-US" dirty="0">
                <a:effectLst/>
                <a:ea typeface="Times New Roman" panose="02020603050405020304" pitchFamily="18" charset="0"/>
              </a:rPr>
              <a:t>… any other things that did not work (for you) and why? How can we improve this? </a:t>
            </a:r>
          </a:p>
          <a:p>
            <a:pPr fontAlgn="base"/>
            <a:r>
              <a:rPr lang="en-US" dirty="0">
                <a:effectLst/>
                <a:ea typeface="Times New Roman" panose="02020603050405020304" pitchFamily="18" charset="0"/>
              </a:rPr>
              <a:t>    How important crucial is this (L/M/H)? </a:t>
            </a:r>
          </a:p>
          <a:p>
            <a:pPr fontAlgn="base"/>
            <a:r>
              <a:rPr lang="en-US" dirty="0">
                <a:effectLst/>
                <a:ea typeface="Times New Roman" panose="02020603050405020304" pitchFamily="18" charset="0"/>
              </a:rPr>
              <a:t>    </a:t>
            </a:r>
          </a:p>
          <a:p>
            <a:pPr fontAlgn="base"/>
            <a:r>
              <a:rPr lang="en-US" dirty="0">
                <a:effectLst/>
                <a:ea typeface="Times New Roman" panose="02020603050405020304" pitchFamily="18" charset="0"/>
              </a:rPr>
              <a:t>3) *… anything else that needs to be taken note of?</a:t>
            </a:r>
            <a:endParaRPr lang="en-US" dirty="0">
              <a:effectLst/>
              <a:ea typeface="Calibri" panose="020F0502020204030204" pitchFamily="34"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rPr>
              <a:t> </a:t>
            </a:r>
          </a:p>
        </p:txBody>
      </p:sp>
      <p:sp>
        <p:nvSpPr>
          <p:cNvPr id="7" name="TextBox 6">
            <a:extLst>
              <a:ext uri="{FF2B5EF4-FFF2-40B4-BE49-F238E27FC236}">
                <a16:creationId xmlns:a16="http://schemas.microsoft.com/office/drawing/2014/main" id="{3445D1EA-1571-B40F-DC9B-623BEF81726B}"/>
              </a:ext>
            </a:extLst>
          </p:cNvPr>
          <p:cNvSpPr txBox="1"/>
          <p:nvPr/>
        </p:nvSpPr>
        <p:spPr>
          <a:xfrm rot="743126">
            <a:off x="8895558" y="502847"/>
            <a:ext cx="1227748" cy="369332"/>
          </a:xfrm>
          <a:prstGeom prst="rect">
            <a:avLst/>
          </a:prstGeom>
          <a:noFill/>
        </p:spPr>
        <p:txBody>
          <a:bodyPr wrap="square">
            <a:spAutoFit/>
          </a:bodyPr>
          <a:lstStyle/>
          <a:p>
            <a:r>
              <a:rPr lang="en-US" dirty="0"/>
              <a:t>Broad </a:t>
            </a:r>
          </a:p>
        </p:txBody>
      </p:sp>
    </p:spTree>
    <p:extLst>
      <p:ext uri="{BB962C8B-B14F-4D97-AF65-F5344CB8AC3E}">
        <p14:creationId xmlns:p14="http://schemas.microsoft.com/office/powerpoint/2010/main" val="3176004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61816" y="0"/>
            <a:ext cx="9983108" cy="1092319"/>
          </a:xfrm>
        </p:spPr>
        <p:txBody>
          <a:bodyPr>
            <a:normAutofit/>
          </a:bodyPr>
          <a:lstStyle/>
          <a:p>
            <a:br>
              <a:rPr lang="en-US" dirty="0"/>
            </a:br>
            <a:r>
              <a:rPr lang="en-US" dirty="0"/>
              <a:t>Questions to reflect on</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561816" y="1142624"/>
            <a:ext cx="10286462" cy="369332"/>
          </a:xfrm>
          <a:prstGeom prst="rect">
            <a:avLst/>
          </a:prstGeom>
          <a:noFill/>
        </p:spPr>
        <p:txBody>
          <a:bodyPr wrap="square" rtlCol="0">
            <a:spAutoFit/>
          </a:bodyPr>
          <a:lstStyle/>
          <a:p>
            <a:r>
              <a:rPr lang="en-US" sz="1800" dirty="0">
                <a:effectLst/>
                <a:ea typeface="Calibri" panose="020F0502020204030204" pitchFamily="34" charset="0"/>
              </a:rPr>
              <a:t>Considering the reporting against the One CGIAR Results Framework, did you have any difficulties in …</a:t>
            </a:r>
          </a:p>
        </p:txBody>
      </p:sp>
      <p:sp>
        <p:nvSpPr>
          <p:cNvPr id="4" name="TextBox 3">
            <a:extLst>
              <a:ext uri="{FF2B5EF4-FFF2-40B4-BE49-F238E27FC236}">
                <a16:creationId xmlns:a16="http://schemas.microsoft.com/office/drawing/2014/main" id="{FB67BB59-42AD-6E75-6EF9-01E4AB8D5DBD}"/>
              </a:ext>
            </a:extLst>
          </p:cNvPr>
          <p:cNvSpPr txBox="1"/>
          <p:nvPr/>
        </p:nvSpPr>
        <p:spPr>
          <a:xfrm>
            <a:off x="661295" y="1634181"/>
            <a:ext cx="11383766" cy="4801314"/>
          </a:xfrm>
          <a:prstGeom prst="rect">
            <a:avLst/>
          </a:prstGeom>
          <a:noFill/>
        </p:spPr>
        <p:txBody>
          <a:bodyPr wrap="square" rtlCol="0">
            <a:spAutoFit/>
          </a:bodyPr>
          <a:lstStyle/>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mapping some outputs to your initiative?  [yes/no/ n/a]  What were the particular cases and how did you make your decision?</a:t>
            </a:r>
          </a:p>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deciding whether to report certain types of outputs?  [yes/no/ n/a]  Which ones and what did you decide to do?</a:t>
            </a:r>
          </a:p>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identifying the appropriate type of output for some outputs?  [yes/no/ n/a]  Which were particularly challenging and what did you decide?</a:t>
            </a:r>
          </a:p>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identifying whether certain knowledge products were MELIA related?  [yes/no/ n/a] Provide an example and how you made the decision.</a:t>
            </a:r>
          </a:p>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scoring any of your outputs as principal/significant for gender and/or climate?  [yes/no/ n/a]  Please elaborate on the particular challenges.</a:t>
            </a:r>
          </a:p>
          <a:p>
            <a:pPr marL="342900" marR="0" indent="-342900">
              <a:spcBef>
                <a:spcPts val="0"/>
              </a:spcBef>
              <a:spcAft>
                <a:spcPts val="0"/>
              </a:spcAft>
              <a:buFont typeface="+mj-lt"/>
              <a:buAutoNum type="arabicPeriod"/>
            </a:pPr>
            <a:r>
              <a:rPr lang="en-US" dirty="0">
                <a:effectLst/>
                <a:latin typeface="Calibri" panose="020F0502020204030204" pitchFamily="34" charset="0"/>
                <a:ea typeface="Calibri" panose="020F0502020204030204" pitchFamily="34" charset="0"/>
              </a:rPr>
              <a:t>… conducting quality reviews (content and editing) of outputs that did not receive any quality review by a center or peer-review process? [yes/no/ n/a]  What do you recommend to address this issue?</a:t>
            </a:r>
          </a:p>
          <a:p>
            <a:pPr marL="342900" marR="0" indent="-342900">
              <a:spcBef>
                <a:spcPts val="0"/>
              </a:spcBef>
              <a:spcAft>
                <a:spcPts val="0"/>
              </a:spcAft>
              <a:buFont typeface="+mj-lt"/>
              <a:buAutoNum type="arabicPeriod"/>
            </a:pPr>
            <a:endParaRPr lang="en-US" dirty="0">
              <a:effectLst/>
              <a:latin typeface="Calibri" panose="020F0502020204030204" pitchFamily="34" charset="0"/>
              <a:ea typeface="Calibri" panose="020F0502020204030204" pitchFamily="34" charset="0"/>
            </a:endParaRPr>
          </a:p>
          <a:p>
            <a:r>
              <a:rPr lang="en-US" dirty="0">
                <a:effectLst/>
                <a:latin typeface="Calibri" panose="020F0502020204030204" pitchFamily="34" charset="0"/>
                <a:ea typeface="Calibri" panose="020F0502020204030204" pitchFamily="34" charset="0"/>
              </a:rPr>
              <a:t>There were many outputs reported as ‘</a:t>
            </a:r>
            <a:r>
              <a:rPr lang="en-US" b="1" dirty="0">
                <a:effectLst/>
                <a:latin typeface="Calibri" panose="020F0502020204030204" pitchFamily="34" charset="0"/>
                <a:ea typeface="Calibri" panose="020F0502020204030204" pitchFamily="34" charset="0"/>
              </a:rPr>
              <a:t>other outputs</a:t>
            </a:r>
            <a:r>
              <a:rPr lang="en-US" dirty="0">
                <a:effectLst/>
                <a:latin typeface="Calibri" panose="020F0502020204030204" pitchFamily="34" charset="0"/>
                <a:ea typeface="Calibri" panose="020F0502020204030204" pitchFamily="34" charset="0"/>
              </a:rPr>
              <a:t>’.  </a:t>
            </a:r>
          </a:p>
          <a:p>
            <a:pPr marL="800100" lvl="1" indent="-342900">
              <a:buAutoNum type="arabicPeriod" startAt="7"/>
            </a:pPr>
            <a:r>
              <a:rPr lang="en-US" dirty="0">
                <a:effectLst/>
                <a:latin typeface="Calibri" panose="020F0502020204030204" pitchFamily="34" charset="0"/>
                <a:ea typeface="Calibri" panose="020F0502020204030204" pitchFamily="34" charset="0"/>
              </a:rPr>
              <a:t>D</a:t>
            </a:r>
            <a:r>
              <a:rPr lang="en-US" dirty="0">
                <a:latin typeface="Calibri" panose="020F0502020204030204" pitchFamily="34" charset="0"/>
                <a:ea typeface="Calibri" panose="020F0502020204030204" pitchFamily="34" charset="0"/>
              </a:rPr>
              <a:t>id you have any outputs that were related to </a:t>
            </a:r>
            <a:r>
              <a:rPr lang="en-US" b="1" dirty="0">
                <a:latin typeface="Calibri" panose="020F0502020204030204" pitchFamily="34" charset="0"/>
                <a:ea typeface="Calibri" panose="020F0502020204030204" pitchFamily="34" charset="0"/>
              </a:rPr>
              <a:t>engagement with partners and other stakeholders</a:t>
            </a:r>
            <a:r>
              <a:rPr lang="en-US" dirty="0">
                <a:latin typeface="Calibri" panose="020F0502020204030204" pitchFamily="34" charset="0"/>
                <a:ea typeface="Calibri" panose="020F0502020204030204" pitchFamily="34" charset="0"/>
              </a:rPr>
              <a:t>? [yes/no/ n/a] </a:t>
            </a:r>
          </a:p>
          <a:p>
            <a:pPr marL="800100" lvl="1" indent="-342900">
              <a:buAutoNum type="arabicPeriod" startAt="7"/>
            </a:pPr>
            <a:r>
              <a:rPr lang="en-US" dirty="0">
                <a:latin typeface="Calibri" panose="020F0502020204030204" pitchFamily="34" charset="0"/>
                <a:ea typeface="Calibri" panose="020F0502020204030204" pitchFamily="34" charset="0"/>
              </a:rPr>
              <a:t>Would it be useful to create an explicit category for engagement [yes/no/ n/a]</a:t>
            </a:r>
          </a:p>
          <a:p>
            <a:pPr marL="800100" lvl="1" indent="-342900">
              <a:buAutoNum type="arabicPeriod" startAt="7"/>
            </a:pPr>
            <a:r>
              <a:rPr lang="en-US" dirty="0">
                <a:latin typeface="Calibri" panose="020F0502020204030204" pitchFamily="34" charset="0"/>
                <a:ea typeface="Calibri" panose="020F0502020204030204" pitchFamily="34" charset="0"/>
              </a:rPr>
              <a:t>What o</a:t>
            </a:r>
            <a:r>
              <a:rPr lang="en-US" dirty="0">
                <a:effectLst/>
                <a:latin typeface="Calibri" panose="020F0502020204030204" pitchFamily="34" charset="0"/>
                <a:ea typeface="Calibri" panose="020F0502020204030204" pitchFamily="34" charset="0"/>
              </a:rPr>
              <a:t>ther categories of outputs that could be created to reduce the number of ‘other outputs’?  [open text]   </a:t>
            </a:r>
          </a:p>
        </p:txBody>
      </p:sp>
      <p:sp>
        <p:nvSpPr>
          <p:cNvPr id="7" name="TextBox 6">
            <a:extLst>
              <a:ext uri="{FF2B5EF4-FFF2-40B4-BE49-F238E27FC236}">
                <a16:creationId xmlns:a16="http://schemas.microsoft.com/office/drawing/2014/main" id="{169CF14E-A4A9-98F7-EBC8-774AD21E0A7C}"/>
              </a:ext>
            </a:extLst>
          </p:cNvPr>
          <p:cNvSpPr txBox="1"/>
          <p:nvPr/>
        </p:nvSpPr>
        <p:spPr>
          <a:xfrm rot="223491">
            <a:off x="8331149" y="309759"/>
            <a:ext cx="2698276" cy="369332"/>
          </a:xfrm>
          <a:prstGeom prst="rect">
            <a:avLst/>
          </a:prstGeom>
          <a:noFill/>
        </p:spPr>
        <p:txBody>
          <a:bodyPr wrap="square">
            <a:spAutoFit/>
          </a:bodyPr>
          <a:lstStyle/>
          <a:p>
            <a:r>
              <a:rPr lang="en-US" dirty="0"/>
              <a:t>Details for consideration </a:t>
            </a:r>
          </a:p>
        </p:txBody>
      </p:sp>
    </p:spTree>
    <p:extLst>
      <p:ext uri="{BB962C8B-B14F-4D97-AF65-F5344CB8AC3E}">
        <p14:creationId xmlns:p14="http://schemas.microsoft.com/office/powerpoint/2010/main" val="3452429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26CBA-F588-40CA-A26A-4CAF68451208}"/>
              </a:ext>
            </a:extLst>
          </p:cNvPr>
          <p:cNvSpPr>
            <a:spLocks noGrp="1"/>
          </p:cNvSpPr>
          <p:nvPr>
            <p:ph type="title"/>
          </p:nvPr>
        </p:nvSpPr>
        <p:spPr>
          <a:xfrm>
            <a:off x="465762" y="136471"/>
            <a:ext cx="9777573" cy="1068307"/>
          </a:xfrm>
        </p:spPr>
        <p:txBody>
          <a:bodyPr>
            <a:normAutofit/>
          </a:bodyPr>
          <a:lstStyle/>
          <a:p>
            <a:r>
              <a:rPr lang="en-GB" dirty="0"/>
              <a:t>Celebrating what went well what I liked about the Results </a:t>
            </a:r>
            <a:r>
              <a:rPr lang="en-GB" dirty="0" err="1"/>
              <a:t>Framwork</a:t>
            </a:r>
            <a:r>
              <a:rPr lang="en-GB" dirty="0"/>
              <a:t> </a:t>
            </a:r>
          </a:p>
        </p:txBody>
      </p:sp>
      <p:sp>
        <p:nvSpPr>
          <p:cNvPr id="20" name="Title 1">
            <a:extLst>
              <a:ext uri="{FF2B5EF4-FFF2-40B4-BE49-F238E27FC236}">
                <a16:creationId xmlns:a16="http://schemas.microsoft.com/office/drawing/2014/main" id="{A97E4B85-8005-4448-B21F-6FB419D44649}"/>
              </a:ext>
            </a:extLst>
          </p:cNvPr>
          <p:cNvSpPr txBox="1">
            <a:spLocks/>
          </p:cNvSpPr>
          <p:nvPr/>
        </p:nvSpPr>
        <p:spPr>
          <a:xfrm>
            <a:off x="0" y="15578"/>
            <a:ext cx="11415623" cy="73930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endParaRPr lang="en-GB">
              <a:latin typeface="Lato"/>
              <a:ea typeface="Lato"/>
              <a:cs typeface="Lato"/>
            </a:endParaRPr>
          </a:p>
        </p:txBody>
      </p:sp>
      <p:pic>
        <p:nvPicPr>
          <p:cNvPr id="2050" name="Picture 2" descr="Lets Celebrate Vector Lettering Stock Illustration - Download Image Now -  Celebration, Party - Social Event, Invitation - iStock">
            <a:extLst>
              <a:ext uri="{FF2B5EF4-FFF2-40B4-BE49-F238E27FC236}">
                <a16:creationId xmlns:a16="http://schemas.microsoft.com/office/drawing/2014/main" id="{0F011F0B-75EF-A18F-8E49-B4FF2C7912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762" y="1780130"/>
            <a:ext cx="2224222" cy="22242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elebration – Inspirational Leader">
            <a:extLst>
              <a:ext uri="{FF2B5EF4-FFF2-40B4-BE49-F238E27FC236}">
                <a16:creationId xmlns:a16="http://schemas.microsoft.com/office/drawing/2014/main" id="{C74D3146-8391-5422-A94A-D01B1FC8A5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5711" y="2512335"/>
            <a:ext cx="4654193" cy="339774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1BBBADF-B38A-4A7D-9B5F-8E2AEFBFCCDA}"/>
              </a:ext>
            </a:extLst>
          </p:cNvPr>
          <p:cNvSpPr txBox="1"/>
          <p:nvPr/>
        </p:nvSpPr>
        <p:spPr>
          <a:xfrm>
            <a:off x="6969303" y="5910075"/>
            <a:ext cx="4936731" cy="523220"/>
          </a:xfrm>
          <a:prstGeom prst="rect">
            <a:avLst/>
          </a:prstGeom>
          <a:noFill/>
        </p:spPr>
        <p:txBody>
          <a:bodyPr wrap="square" rtlCol="0">
            <a:spAutoFit/>
          </a:bodyPr>
          <a:lstStyle/>
          <a:p>
            <a:r>
              <a:rPr lang="en-US" sz="2800" dirty="0"/>
              <a:t>Right amount or more of?</a:t>
            </a:r>
          </a:p>
        </p:txBody>
      </p:sp>
      <p:sp>
        <p:nvSpPr>
          <p:cNvPr id="3" name="TextBox 2">
            <a:extLst>
              <a:ext uri="{FF2B5EF4-FFF2-40B4-BE49-F238E27FC236}">
                <a16:creationId xmlns:a16="http://schemas.microsoft.com/office/drawing/2014/main" id="{9EC1183E-B5B7-B693-5DC5-F6839C9A004B}"/>
              </a:ext>
            </a:extLst>
          </p:cNvPr>
          <p:cNvSpPr txBox="1"/>
          <p:nvPr/>
        </p:nvSpPr>
        <p:spPr>
          <a:xfrm>
            <a:off x="7746714" y="1430302"/>
            <a:ext cx="3979524" cy="2923877"/>
          </a:xfrm>
          <a:prstGeom prst="rect">
            <a:avLst/>
          </a:prstGeom>
          <a:noFill/>
        </p:spPr>
        <p:txBody>
          <a:bodyPr wrap="square" rtlCol="0">
            <a:spAutoFit/>
          </a:bodyPr>
          <a:lstStyle/>
          <a:p>
            <a:pPr marL="1028700" lvl="1" indent="-342900" algn="ctr"/>
            <a:r>
              <a:rPr lang="en-US" sz="2800" dirty="0"/>
              <a:t>Go to </a:t>
            </a:r>
          </a:p>
          <a:p>
            <a:pPr marL="1028700" lvl="1" indent="-342900" algn="ctr"/>
            <a:r>
              <a:rPr lang="en-US" sz="3600" dirty="0">
                <a:hlinkClick r:id="rId4"/>
              </a:rPr>
              <a:t>MIRO board</a:t>
            </a:r>
            <a:r>
              <a:rPr lang="en-US" sz="3600" dirty="0"/>
              <a:t> or</a:t>
            </a:r>
          </a:p>
          <a:p>
            <a:pPr marL="1028700" lvl="1" indent="-342900" algn="ctr"/>
            <a:r>
              <a:rPr lang="en-US" sz="3600" dirty="0">
                <a:hlinkClick r:id="rId5"/>
              </a:rPr>
              <a:t>Survey</a:t>
            </a:r>
            <a:r>
              <a:rPr lang="en-US" sz="3600" dirty="0"/>
              <a:t> </a:t>
            </a:r>
          </a:p>
          <a:p>
            <a:pPr marL="1028700" lvl="1" indent="-342900" algn="ctr"/>
            <a:r>
              <a:rPr lang="en-US" sz="2800" dirty="0"/>
              <a:t>to share your recommendations and feedback</a:t>
            </a:r>
          </a:p>
        </p:txBody>
      </p:sp>
    </p:spTree>
    <p:extLst>
      <p:ext uri="{BB962C8B-B14F-4D97-AF65-F5344CB8AC3E}">
        <p14:creationId xmlns:p14="http://schemas.microsoft.com/office/powerpoint/2010/main" val="14859305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5C6F7-610A-8CA2-B958-4CF38BF50658}"/>
              </a:ext>
            </a:extLst>
          </p:cNvPr>
          <p:cNvSpPr>
            <a:spLocks noGrp="1"/>
          </p:cNvSpPr>
          <p:nvPr>
            <p:ph type="title"/>
          </p:nvPr>
        </p:nvSpPr>
        <p:spPr>
          <a:xfrm>
            <a:off x="396241" y="34051"/>
            <a:ext cx="10360801" cy="1246109"/>
          </a:xfrm>
        </p:spPr>
        <p:txBody>
          <a:bodyPr>
            <a:normAutofit fontScale="90000"/>
          </a:bodyPr>
          <a:lstStyle/>
          <a:p>
            <a:r>
              <a:rPr lang="en-GB" dirty="0"/>
              <a:t>Results framework:  imagining a brighter future</a:t>
            </a:r>
            <a:br>
              <a:rPr lang="en-GB" dirty="0"/>
            </a:br>
            <a:r>
              <a:rPr lang="en-GB" b="0" dirty="0">
                <a:latin typeface="Montserrat" panose="00000500000000000000" pitchFamily="2" charset="0"/>
              </a:rPr>
              <a:t>Framing 2024</a:t>
            </a:r>
            <a:endParaRPr lang="en-GB" dirty="0"/>
          </a:p>
        </p:txBody>
      </p:sp>
      <p:pic>
        <p:nvPicPr>
          <p:cNvPr id="3074" name="Picture 2" descr="The Bright Future of Marketing">
            <a:extLst>
              <a:ext uri="{FF2B5EF4-FFF2-40B4-BE49-F238E27FC236}">
                <a16:creationId xmlns:a16="http://schemas.microsoft.com/office/drawing/2014/main" id="{CDFF506C-F1D4-029E-C848-96AA24B543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3007" y="1926405"/>
            <a:ext cx="4660669" cy="46606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0D67F2-DC5C-2FAA-994A-42D7C6085B45}"/>
              </a:ext>
            </a:extLst>
          </p:cNvPr>
          <p:cNvSpPr txBox="1"/>
          <p:nvPr/>
        </p:nvSpPr>
        <p:spPr>
          <a:xfrm>
            <a:off x="396241" y="1575036"/>
            <a:ext cx="5252663" cy="2314095"/>
          </a:xfrm>
          <a:prstGeom prst="rect">
            <a:avLst/>
          </a:prstGeom>
          <a:noFill/>
        </p:spPr>
        <p:txBody>
          <a:bodyPr wrap="square">
            <a:spAutoFit/>
          </a:bodyPr>
          <a:lstStyle/>
          <a:p>
            <a:pPr lvl="0" fontAlgn="base">
              <a:lnSpc>
                <a:spcPct val="107000"/>
              </a:lnSpc>
              <a:spcAft>
                <a:spcPts val="800"/>
              </a:spcAft>
            </a:pP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A copy of the </a:t>
            </a: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MELIA guidelines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including the </a:t>
            </a: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Standard Indicators Definition Sheets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(SIDS) </a:t>
            </a:r>
            <a:r>
              <a:rPr lang="en-US" sz="2800" i="1" kern="100" dirty="0">
                <a:effectLst/>
                <a:latin typeface="Calibri" panose="020F0502020204030204" pitchFamily="34" charset="0"/>
                <a:ea typeface="Calibri" panose="020F0502020204030204" pitchFamily="34" charset="0"/>
                <a:cs typeface="Times New Roman" panose="02020603050405020304" pitchFamily="18" charset="0"/>
              </a:rPr>
              <a:t>for outputs and outcomes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a:t>
            </a:r>
            <a:r>
              <a:rPr lang="en-US" sz="2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 here</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 to place your improvement suggestions </a:t>
            </a:r>
          </a:p>
        </p:txBody>
      </p:sp>
      <p:sp>
        <p:nvSpPr>
          <p:cNvPr id="4" name="TextBox 3">
            <a:extLst>
              <a:ext uri="{FF2B5EF4-FFF2-40B4-BE49-F238E27FC236}">
                <a16:creationId xmlns:a16="http://schemas.microsoft.com/office/drawing/2014/main" id="{9D651795-2520-2279-6C0C-63054BF7C2EF}"/>
              </a:ext>
            </a:extLst>
          </p:cNvPr>
          <p:cNvSpPr txBox="1"/>
          <p:nvPr/>
        </p:nvSpPr>
        <p:spPr>
          <a:xfrm>
            <a:off x="3022572" y="3944136"/>
            <a:ext cx="3979524" cy="2677656"/>
          </a:xfrm>
          <a:prstGeom prst="rect">
            <a:avLst/>
          </a:prstGeom>
          <a:noFill/>
        </p:spPr>
        <p:txBody>
          <a:bodyPr wrap="square" rtlCol="0">
            <a:spAutoFit/>
          </a:bodyPr>
          <a:lstStyle/>
          <a:p>
            <a:pPr marL="1028700" lvl="1" indent="-342900" algn="ctr"/>
            <a:r>
              <a:rPr lang="en-US" sz="2800" dirty="0"/>
              <a:t>Go to </a:t>
            </a:r>
          </a:p>
          <a:p>
            <a:pPr marL="1028700" lvl="1" indent="-342900" algn="ctr"/>
            <a:r>
              <a:rPr lang="en-US" sz="2800" dirty="0">
                <a:hlinkClick r:id="rId4"/>
              </a:rPr>
              <a:t>MIRO board</a:t>
            </a:r>
            <a:r>
              <a:rPr lang="en-US" sz="2800" dirty="0"/>
              <a:t> or</a:t>
            </a:r>
          </a:p>
          <a:p>
            <a:pPr marL="1028700" lvl="1" indent="-342900" algn="ctr"/>
            <a:r>
              <a:rPr lang="en-US" sz="2800" dirty="0">
                <a:hlinkClick r:id="rId5"/>
              </a:rPr>
              <a:t>Survey</a:t>
            </a:r>
            <a:r>
              <a:rPr lang="en-US" sz="2800" dirty="0"/>
              <a:t> </a:t>
            </a:r>
          </a:p>
          <a:p>
            <a:pPr marL="1028700" lvl="1" indent="-342900" algn="ctr"/>
            <a:r>
              <a:rPr lang="en-US" sz="2800" dirty="0"/>
              <a:t>to share your recommendations and feedback</a:t>
            </a:r>
          </a:p>
        </p:txBody>
      </p:sp>
    </p:spTree>
    <p:extLst>
      <p:ext uri="{BB962C8B-B14F-4D97-AF65-F5344CB8AC3E}">
        <p14:creationId xmlns:p14="http://schemas.microsoft.com/office/powerpoint/2010/main" val="2321551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lstStyle/>
          <a:p>
            <a:r>
              <a:rPr lang="en-US"/>
              <a:t>Objectives</a:t>
            </a:r>
          </a:p>
        </p:txBody>
      </p:sp>
      <p:sp>
        <p:nvSpPr>
          <p:cNvPr id="4" name="Marcador de contenido 2">
            <a:extLst>
              <a:ext uri="{FF2B5EF4-FFF2-40B4-BE49-F238E27FC236}">
                <a16:creationId xmlns:a16="http://schemas.microsoft.com/office/drawing/2014/main" id="{9389C804-7BED-E882-DB26-81B4E07CDE7D}"/>
              </a:ext>
            </a:extLst>
          </p:cNvPr>
          <p:cNvSpPr txBox="1">
            <a:spLocks/>
          </p:cNvSpPr>
          <p:nvPr/>
        </p:nvSpPr>
        <p:spPr>
          <a:xfrm>
            <a:off x="724929" y="1816457"/>
            <a:ext cx="5026166" cy="343363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en-US" sz="3600" b="1" dirty="0">
                <a:latin typeface="Calibri" panose="020F0502020204030204" pitchFamily="34" charset="0"/>
                <a:ea typeface="Calibri" panose="020F0502020204030204" pitchFamily="34" charset="0"/>
                <a:cs typeface="Times New Roman" panose="02020603050405020304" pitchFamily="18" charset="0"/>
              </a:rPr>
              <a:t>Understand</a:t>
            </a:r>
          </a:p>
          <a:p>
            <a:pPr marL="571500" indent="-571500">
              <a:lnSpc>
                <a:spcPct val="107000"/>
              </a:lnSpc>
              <a:buFontTx/>
              <a:buChar char="-"/>
            </a:pPr>
            <a:r>
              <a:rPr lang="en-US" sz="3600" dirty="0">
                <a:latin typeface="Calibri" panose="020F0502020204030204" pitchFamily="34" charset="0"/>
                <a:ea typeface="Calibri" panose="020F0502020204030204" pitchFamily="34" charset="0"/>
                <a:cs typeface="Times New Roman" panose="02020603050405020304" pitchFamily="18" charset="0"/>
              </a:rPr>
              <a:t>what went well - why</a:t>
            </a:r>
          </a:p>
          <a:p>
            <a:pPr marL="571500" indent="-571500">
              <a:lnSpc>
                <a:spcPct val="107000"/>
              </a:lnSpc>
              <a:buFontTx/>
              <a:buChar char="-"/>
            </a:pPr>
            <a:r>
              <a:rPr lang="en-US" sz="3600" dirty="0">
                <a:latin typeface="Calibri" panose="020F0502020204030204" pitchFamily="34" charset="0"/>
                <a:ea typeface="Calibri" panose="020F0502020204030204" pitchFamily="34" charset="0"/>
                <a:cs typeface="Times New Roman" panose="02020603050405020304" pitchFamily="18" charset="0"/>
              </a:rPr>
              <a:t>what didn’t – why and </a:t>
            </a:r>
          </a:p>
          <a:p>
            <a:pPr marL="571500" indent="-571500">
              <a:lnSpc>
                <a:spcPct val="107000"/>
              </a:lnSpc>
              <a:buFontTx/>
              <a:buChar char="-"/>
            </a:pPr>
            <a:r>
              <a:rPr lang="en-US" sz="3600" dirty="0">
                <a:latin typeface="Calibri" panose="020F0502020204030204" pitchFamily="34" charset="0"/>
                <a:ea typeface="Calibri" panose="020F0502020204030204" pitchFamily="34" charset="0"/>
                <a:cs typeface="Times New Roman" panose="02020603050405020304" pitchFamily="18" charset="0"/>
              </a:rPr>
              <a:t>how we might improve</a:t>
            </a:r>
          </a:p>
          <a:p>
            <a:pPr>
              <a:lnSpc>
                <a:spcPct val="107000"/>
              </a:lnSpc>
            </a:pPr>
            <a:endParaRPr lang="en-US" sz="3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Marcador de contenido 2">
            <a:extLst>
              <a:ext uri="{FF2B5EF4-FFF2-40B4-BE49-F238E27FC236}">
                <a16:creationId xmlns:a16="http://schemas.microsoft.com/office/drawing/2014/main" id="{3E73654E-EABB-D653-25C2-78D532C1F2E6}"/>
              </a:ext>
            </a:extLst>
          </p:cNvPr>
          <p:cNvSpPr txBox="1">
            <a:spLocks/>
          </p:cNvSpPr>
          <p:nvPr/>
        </p:nvSpPr>
        <p:spPr>
          <a:xfrm>
            <a:off x="7761407" y="2422989"/>
            <a:ext cx="4310729" cy="157974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en-US" sz="3600"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Focusing on the </a:t>
            </a:r>
            <a:r>
              <a:rPr lang="en-US" sz="3600" i="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Results Framework</a:t>
            </a:r>
            <a:endParaRPr lang="en-GB" sz="2800" dirty="0"/>
          </a:p>
          <a:p>
            <a:pPr>
              <a:lnSpc>
                <a:spcPct val="107000"/>
              </a:lnSpc>
            </a:pPr>
            <a:endParaRPr lang="en-US"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4015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2A1EA-ED44-4004-96AF-19A65206B7F2}"/>
              </a:ext>
            </a:extLst>
          </p:cNvPr>
          <p:cNvSpPr>
            <a:spLocks noGrp="1"/>
          </p:cNvSpPr>
          <p:nvPr>
            <p:ph type="title"/>
          </p:nvPr>
        </p:nvSpPr>
        <p:spPr/>
        <p:txBody>
          <a:bodyPr/>
          <a:lstStyle/>
          <a:p>
            <a:r>
              <a:rPr lang="en-US" dirty="0"/>
              <a:t>Identifying priority areas </a:t>
            </a:r>
            <a:endParaRPr lang="en-KE" dirty="0"/>
          </a:p>
        </p:txBody>
      </p:sp>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dirty="0"/>
              <a:t>Stop here for celebration and framing the future</a:t>
            </a:r>
            <a:endParaRPr lang="en-KE" sz="6600" dirty="0"/>
          </a:p>
        </p:txBody>
      </p:sp>
    </p:spTree>
    <p:extLst>
      <p:ext uri="{BB962C8B-B14F-4D97-AF65-F5344CB8AC3E}">
        <p14:creationId xmlns:p14="http://schemas.microsoft.com/office/powerpoint/2010/main" val="2847873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a:bodyPr>
          <a:lstStyle/>
          <a:p>
            <a:r>
              <a:rPr lang="en-GB"/>
              <a:t>Next steps</a:t>
            </a:r>
            <a:endParaRPr lang="en-US"/>
          </a:p>
        </p:txBody>
      </p:sp>
      <p:sp>
        <p:nvSpPr>
          <p:cNvPr id="4" name="Content Placeholder 6">
            <a:extLst>
              <a:ext uri="{FF2B5EF4-FFF2-40B4-BE49-F238E27FC236}">
                <a16:creationId xmlns:a16="http://schemas.microsoft.com/office/drawing/2014/main" id="{7277205D-FB2B-139B-C770-8B75A8BE6303}"/>
              </a:ext>
            </a:extLst>
          </p:cNvPr>
          <p:cNvSpPr txBox="1">
            <a:spLocks/>
          </p:cNvSpPr>
          <p:nvPr/>
        </p:nvSpPr>
        <p:spPr>
          <a:xfrm>
            <a:off x="724929" y="1470454"/>
            <a:ext cx="9311700" cy="47065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en-US" sz="2200" dirty="0">
                <a:latin typeface="Avenir Book" panose="02000503020000020003"/>
                <a:ea typeface="Calibri" panose="020F0502020204030204" pitchFamily="34" charset="0"/>
              </a:rPr>
              <a:t>We</a:t>
            </a:r>
            <a:r>
              <a:rPr lang="en-US" sz="2200" dirty="0">
                <a:effectLst/>
                <a:latin typeface="Avenir Book" panose="02000503020000020003"/>
                <a:ea typeface="Calibri" panose="020F0502020204030204" pitchFamily="34" charset="0"/>
              </a:rPr>
              <a:t> will review all the inputs and then to send a follow-up email to all participants to acknowledge their suggestions and note how we intend to respond. Perhaps in some cases we will have already started taking actions.</a:t>
            </a:r>
            <a:endParaRPr lang="nl-NL" sz="2200" dirty="0">
              <a:solidFill>
                <a:srgbClr val="515151"/>
              </a:solidFill>
              <a:latin typeface="Avenir Book" panose="02000503020000020003"/>
            </a:endParaRPr>
          </a:p>
          <a:p>
            <a:pPr marL="342900" indent="-342900">
              <a:lnSpc>
                <a:spcPct val="100000"/>
              </a:lnSpc>
              <a:buClr>
                <a:schemeClr val="tx1"/>
              </a:buClr>
              <a:buFont typeface="Arial" panose="020B0604020202020204" pitchFamily="34" charset="0"/>
              <a:buChar char="•"/>
            </a:pPr>
            <a:r>
              <a:rPr lang="nl-NL" sz="2200" dirty="0">
                <a:solidFill>
                  <a:srgbClr val="515151"/>
                </a:solidFill>
                <a:latin typeface="Avenir Book" panose="02000503020000020003" pitchFamily="2" charset="0"/>
              </a:rPr>
              <a:t>Results Framework Focus Group Discussion report will feed into overall Learning &amp; Optimization (L&amp;O) report</a:t>
            </a:r>
          </a:p>
          <a:p>
            <a:pPr marL="342900" indent="-342900">
              <a:lnSpc>
                <a:spcPct val="100000"/>
              </a:lnSpc>
              <a:buClr>
                <a:schemeClr val="tx1"/>
              </a:buClr>
              <a:buFont typeface="Arial" panose="020B0604020202020204" pitchFamily="34" charset="0"/>
              <a:buChar char="•"/>
            </a:pPr>
            <a:r>
              <a:rPr lang="nl-NL" sz="2200" dirty="0">
                <a:solidFill>
                  <a:srgbClr val="515151"/>
                </a:solidFill>
                <a:latin typeface="Avenir Book" panose="02000503020000020003" pitchFamily="2" charset="0"/>
              </a:rPr>
              <a:t>Presentation (to Initiative teams + Senior Managers) of feedback gathered on 2022 Technical Report – early Jul. 2023</a:t>
            </a:r>
          </a:p>
          <a:p>
            <a:pPr marL="342900" indent="-342900">
              <a:lnSpc>
                <a:spcPct val="100000"/>
              </a:lnSpc>
              <a:buClr>
                <a:schemeClr val="tx1"/>
              </a:buClr>
              <a:buFont typeface="Arial" panose="020B0604020202020204" pitchFamily="34" charset="0"/>
              <a:buChar char="•"/>
            </a:pPr>
            <a:r>
              <a:rPr lang="nl-NL" sz="2200" dirty="0">
                <a:solidFill>
                  <a:srgbClr val="515151"/>
                </a:solidFill>
                <a:latin typeface="Avenir Book" panose="02000503020000020003" pitchFamily="2" charset="0"/>
              </a:rPr>
              <a:t>Publication of L&amp;O report – mid-Jul. 2023</a:t>
            </a:r>
          </a:p>
          <a:p>
            <a:pPr marL="342900" indent="-342900">
              <a:lnSpc>
                <a:spcPct val="100000"/>
              </a:lnSpc>
              <a:buClr>
                <a:schemeClr val="tx1"/>
              </a:buClr>
              <a:buFont typeface="Arial" panose="020B0604020202020204" pitchFamily="34" charset="0"/>
              <a:buChar char="•"/>
            </a:pPr>
            <a:r>
              <a:rPr lang="nl-NL" sz="2200" dirty="0">
                <a:solidFill>
                  <a:srgbClr val="515151"/>
                </a:solidFill>
                <a:latin typeface="Avenir Book" panose="02000503020000020003" pitchFamily="2" charset="0"/>
              </a:rPr>
              <a:t>Acting on items list resulted from learning process: Jul. – Jan. 2024</a:t>
            </a:r>
          </a:p>
          <a:p>
            <a:pPr marL="342900" indent="-342900">
              <a:lnSpc>
                <a:spcPct val="100000"/>
              </a:lnSpc>
              <a:buClr>
                <a:schemeClr val="tx1"/>
              </a:buClr>
              <a:buFont typeface="Arial" panose="020B0604020202020204" pitchFamily="34" charset="0"/>
              <a:buChar char="•"/>
            </a:pPr>
            <a:endParaRPr lang="nl-NL" sz="2200" dirty="0">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endParaRPr lang="nl-NL" sz="2200" dirty="0">
              <a:solidFill>
                <a:srgbClr val="515151"/>
              </a:solidFill>
              <a:latin typeface="Avenir Book" panose="02000503020000020003" pitchFamily="2" charset="0"/>
            </a:endParaRPr>
          </a:p>
        </p:txBody>
      </p:sp>
    </p:spTree>
    <p:extLst>
      <p:ext uri="{BB962C8B-B14F-4D97-AF65-F5344CB8AC3E}">
        <p14:creationId xmlns:p14="http://schemas.microsoft.com/office/powerpoint/2010/main" val="555278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A6A764-1A56-4B07-9F33-5929BBBF65BD}"/>
              </a:ext>
            </a:extLst>
          </p:cNvPr>
          <p:cNvSpPr>
            <a:spLocks noGrp="1"/>
          </p:cNvSpPr>
          <p:nvPr>
            <p:ph type="title"/>
          </p:nvPr>
        </p:nvSpPr>
        <p:spPr>
          <a:xfrm>
            <a:off x="6822040" y="2398445"/>
            <a:ext cx="5014702" cy="2061110"/>
          </a:xfrm>
        </p:spPr>
        <p:txBody>
          <a:bodyPr/>
          <a:lstStyle/>
          <a:p>
            <a:pPr algn="l"/>
            <a:br>
              <a:rPr lang="es-MX" dirty="0">
                <a:latin typeface="Montserrat ExtraBold" panose="00000900000000000000" pitchFamily="2" charset="0"/>
              </a:rPr>
            </a:br>
            <a:br>
              <a:rPr lang="es-MX" dirty="0">
                <a:latin typeface="Montserrat ExtraBold" panose="00000900000000000000" pitchFamily="2" charset="0"/>
              </a:rPr>
            </a:br>
            <a:br>
              <a:rPr lang="es-MX" dirty="0">
                <a:latin typeface="Montserrat ExtraBold" panose="00000900000000000000" pitchFamily="2" charset="0"/>
              </a:rPr>
            </a:br>
            <a:r>
              <a:rPr lang="en-US" dirty="0">
                <a:latin typeface="Montserrat ExtraBold"/>
              </a:rPr>
              <a:t>Thank</a:t>
            </a:r>
            <a:r>
              <a:rPr lang="es-MX" dirty="0">
                <a:latin typeface="Montserrat ExtraBold"/>
              </a:rPr>
              <a:t> You!</a:t>
            </a:r>
            <a:br>
              <a:rPr lang="en-KE" sz="2400" b="0" i="0" u="none" strike="noStrike" kern="1200" cap="none" spc="0" normalizeH="0" baseline="0" noProof="0" dirty="0">
                <a:ln>
                  <a:noFill/>
                </a:ln>
                <a:effectLst/>
                <a:uLnTx/>
                <a:uFillTx/>
                <a:latin typeface="Montserrat" panose="00000500000000000000" pitchFamily="2" charset="0"/>
                <a:ea typeface="Calibri" panose="020F0502020204030204" pitchFamily="34" charset="0"/>
                <a:cs typeface="Times New Roman" panose="02020603050405020304" pitchFamily="18" charset="0"/>
              </a:rPr>
            </a:br>
            <a:endParaRPr lang="es-PE" dirty="0">
              <a:latin typeface="Montserrat ExtraBold" panose="00000900000000000000" pitchFamily="2" charset="0"/>
            </a:endParaRPr>
          </a:p>
        </p:txBody>
      </p:sp>
    </p:spTree>
    <p:extLst>
      <p:ext uri="{BB962C8B-B14F-4D97-AF65-F5344CB8AC3E}">
        <p14:creationId xmlns:p14="http://schemas.microsoft.com/office/powerpoint/2010/main" val="3100397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18232-15AC-4810-89BA-571819C80E1B}"/>
              </a:ext>
            </a:extLst>
          </p:cNvPr>
          <p:cNvSpPr>
            <a:spLocks noGrp="1"/>
          </p:cNvSpPr>
          <p:nvPr>
            <p:ph type="title"/>
          </p:nvPr>
        </p:nvSpPr>
        <p:spPr/>
        <p:txBody>
          <a:bodyPr>
            <a:normAutofit/>
          </a:bodyPr>
          <a:lstStyle/>
          <a:p>
            <a:r>
              <a:rPr lang="en-US" dirty="0"/>
              <a:t>Proposed Agenda</a:t>
            </a:r>
            <a:endParaRPr lang="en-KE" dirty="0"/>
          </a:p>
        </p:txBody>
      </p:sp>
      <p:sp>
        <p:nvSpPr>
          <p:cNvPr id="5" name="Content Placeholder 4">
            <a:extLst>
              <a:ext uri="{FF2B5EF4-FFF2-40B4-BE49-F238E27FC236}">
                <a16:creationId xmlns:a16="http://schemas.microsoft.com/office/drawing/2014/main" id="{64151604-5DC3-198F-E1A3-17CB628F8080}"/>
              </a:ext>
            </a:extLst>
          </p:cNvPr>
          <p:cNvSpPr>
            <a:spLocks noGrp="1"/>
          </p:cNvSpPr>
          <p:nvPr>
            <p:ph idx="1"/>
          </p:nvPr>
        </p:nvSpPr>
        <p:spPr>
          <a:xfrm>
            <a:off x="720393" y="1110956"/>
            <a:ext cx="10688139" cy="4818183"/>
          </a:xfrm>
        </p:spPr>
        <p:txBody>
          <a:bodyPr/>
          <a:lstStyle/>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Introductions and setting the Results Framework FDG stage - 15’</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Discussions on celebrating and framing a brighter future </a:t>
            </a:r>
            <a:r>
              <a:rPr lang="en-US"/>
              <a:t>- 55’</a:t>
            </a:r>
            <a:endParaRPr lang="en-US" dirty="0"/>
          </a:p>
          <a:p>
            <a:pPr marL="1028700" lvl="1" indent="-342900"/>
            <a:r>
              <a:rPr lang="en-US" dirty="0">
                <a:hlinkClick r:id="rId3"/>
              </a:rPr>
              <a:t>MIRO board</a:t>
            </a:r>
            <a:endParaRPr lang="en-US" dirty="0"/>
          </a:p>
          <a:p>
            <a:pPr marL="1028700" lvl="1" indent="-342900"/>
            <a:r>
              <a:rPr lang="en-US" dirty="0">
                <a:hlinkClick r:id="rId4"/>
              </a:rPr>
              <a:t>Survey</a:t>
            </a:r>
            <a:r>
              <a:rPr lang="en-US" dirty="0"/>
              <a:t>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Bringing the small group discussions together - 15’</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Wrapping up and what next - 5’</a:t>
            </a:r>
          </a:p>
          <a:p>
            <a:endParaRPr lang="en-US" dirty="0"/>
          </a:p>
        </p:txBody>
      </p:sp>
    </p:spTree>
    <p:extLst>
      <p:ext uri="{BB962C8B-B14F-4D97-AF65-F5344CB8AC3E}">
        <p14:creationId xmlns:p14="http://schemas.microsoft.com/office/powerpoint/2010/main" val="3287068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ext, clipart, tableware&#10;&#10;Description automatically generated">
            <a:extLst>
              <a:ext uri="{FF2B5EF4-FFF2-40B4-BE49-F238E27FC236}">
                <a16:creationId xmlns:a16="http://schemas.microsoft.com/office/drawing/2014/main" id="{E064D0B6-1ABA-E57B-C559-9525C7CB62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910" y="1273672"/>
            <a:ext cx="4095750" cy="1114425"/>
          </a:xfrm>
        </p:spPr>
      </p:pic>
      <p:sp>
        <p:nvSpPr>
          <p:cNvPr id="12" name="TextBox 11">
            <a:extLst>
              <a:ext uri="{FF2B5EF4-FFF2-40B4-BE49-F238E27FC236}">
                <a16:creationId xmlns:a16="http://schemas.microsoft.com/office/drawing/2014/main" id="{7ED50B3E-5850-CCD4-89CD-1FE83E9BD9D8}"/>
              </a:ext>
            </a:extLst>
          </p:cNvPr>
          <p:cNvSpPr txBox="1"/>
          <p:nvPr/>
        </p:nvSpPr>
        <p:spPr>
          <a:xfrm>
            <a:off x="232910" y="3995678"/>
            <a:ext cx="9028656" cy="2862322"/>
          </a:xfrm>
          <a:prstGeom prst="rect">
            <a:avLst/>
          </a:prstGeom>
          <a:noFill/>
        </p:spPr>
        <p:txBody>
          <a:bodyPr wrap="square" rtlCol="0">
            <a:spAutoFit/>
          </a:bodyPr>
          <a:lstStyle/>
          <a:p>
            <a:r>
              <a:rPr lang="en-GB" sz="2000">
                <a:solidFill>
                  <a:schemeClr val="tx2"/>
                </a:solidFill>
                <a:latin typeface="Montserrat" panose="00000500000000000000" pitchFamily="2" charset="0"/>
              </a:rPr>
              <a:t>used around the world to </a:t>
            </a:r>
            <a:r>
              <a:rPr lang="en-GB" sz="2000" b="1">
                <a:solidFill>
                  <a:schemeClr val="tx2"/>
                </a:solidFill>
                <a:latin typeface="Montserrat" panose="00000500000000000000" pitchFamily="2" charset="0"/>
              </a:rPr>
              <a:t>encourage inclusive and open dialogue</a:t>
            </a:r>
            <a:r>
              <a:rPr lang="en-GB" sz="2000">
                <a:solidFill>
                  <a:schemeClr val="tx2"/>
                </a:solidFill>
                <a:latin typeface="Montserrat" panose="00000500000000000000" pitchFamily="2" charset="0"/>
              </a:rPr>
              <a:t> in meetings.</a:t>
            </a:r>
          </a:p>
          <a:p>
            <a:endParaRPr lang="en-GB" sz="2000">
              <a:solidFill>
                <a:schemeClr val="tx2"/>
              </a:solidFill>
              <a:latin typeface="Montserrat" panose="00000500000000000000" pitchFamily="2" charset="0"/>
            </a:endParaRPr>
          </a:p>
          <a:p>
            <a:r>
              <a:rPr lang="en-GB" sz="2000">
                <a:solidFill>
                  <a:schemeClr val="tx2"/>
                </a:solidFill>
                <a:latin typeface="Montserrat" panose="00000500000000000000" pitchFamily="2" charset="0"/>
              </a:rPr>
              <a:t>It allows people to </a:t>
            </a:r>
            <a:r>
              <a:rPr lang="en-GB" sz="2000" b="1">
                <a:solidFill>
                  <a:schemeClr val="tx2"/>
                </a:solidFill>
                <a:latin typeface="Montserrat" panose="00000500000000000000" pitchFamily="2" charset="0"/>
              </a:rPr>
              <a:t>speak as individuals</a:t>
            </a:r>
            <a:r>
              <a:rPr lang="en-GB" sz="2000">
                <a:solidFill>
                  <a:schemeClr val="tx2"/>
                </a:solidFill>
                <a:latin typeface="Montserrat" panose="00000500000000000000" pitchFamily="2" charset="0"/>
              </a:rPr>
              <a:t>, and to express views that may not be those of their organizations, and therefore it encourages free discussion. </a:t>
            </a:r>
          </a:p>
          <a:p>
            <a:endParaRPr lang="en-GB" sz="2000">
              <a:solidFill>
                <a:schemeClr val="tx2"/>
              </a:solidFill>
              <a:latin typeface="Montserrat" panose="00000500000000000000" pitchFamily="2" charset="0"/>
            </a:endParaRPr>
          </a:p>
          <a:p>
            <a:r>
              <a:rPr lang="en-GB" sz="2000">
                <a:solidFill>
                  <a:schemeClr val="tx2"/>
                </a:solidFill>
                <a:latin typeface="Montserrat" panose="00000500000000000000" pitchFamily="2" charset="0"/>
              </a:rPr>
              <a:t>People usually feel more relaxed if they don’t have to worry about their reputation or the implications if they are publicly quoted.</a:t>
            </a:r>
          </a:p>
        </p:txBody>
      </p:sp>
      <p:pic>
        <p:nvPicPr>
          <p:cNvPr id="16" name="Picture 15">
            <a:extLst>
              <a:ext uri="{FF2B5EF4-FFF2-40B4-BE49-F238E27FC236}">
                <a16:creationId xmlns:a16="http://schemas.microsoft.com/office/drawing/2014/main" id="{92EB3447-C13F-0320-09C6-1DB2B4CA7979}"/>
              </a:ext>
            </a:extLst>
          </p:cNvPr>
          <p:cNvPicPr>
            <a:picLocks noChangeAspect="1"/>
          </p:cNvPicPr>
          <p:nvPr/>
        </p:nvPicPr>
        <p:blipFill>
          <a:blip r:embed="rId3"/>
          <a:stretch>
            <a:fillRect/>
          </a:stretch>
        </p:blipFill>
        <p:spPr>
          <a:xfrm>
            <a:off x="5058414" y="1094874"/>
            <a:ext cx="7133586" cy="2586446"/>
          </a:xfrm>
          <a:prstGeom prst="rect">
            <a:avLst/>
          </a:prstGeom>
        </p:spPr>
      </p:pic>
    </p:spTree>
    <p:extLst>
      <p:ext uri="{BB962C8B-B14F-4D97-AF65-F5344CB8AC3E}">
        <p14:creationId xmlns:p14="http://schemas.microsoft.com/office/powerpoint/2010/main" val="346463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417E9-FBE6-4314-BCD8-74051FC63DA1}"/>
              </a:ext>
            </a:extLst>
          </p:cNvPr>
          <p:cNvSpPr>
            <a:spLocks noGrp="1"/>
          </p:cNvSpPr>
          <p:nvPr>
            <p:ph type="title"/>
          </p:nvPr>
        </p:nvSpPr>
        <p:spPr/>
        <p:txBody>
          <a:bodyPr>
            <a:normAutofit/>
          </a:bodyPr>
          <a:lstStyle/>
          <a:p>
            <a:r>
              <a:rPr lang="en-GB"/>
              <a:t>Overview: Technical Reporting progress</a:t>
            </a:r>
            <a:endParaRPr lang="en-US"/>
          </a:p>
        </p:txBody>
      </p:sp>
      <p:sp>
        <p:nvSpPr>
          <p:cNvPr id="13" name="TextBox 12">
            <a:extLst>
              <a:ext uri="{FF2B5EF4-FFF2-40B4-BE49-F238E27FC236}">
                <a16:creationId xmlns:a16="http://schemas.microsoft.com/office/drawing/2014/main" id="{013654A9-B610-4BC6-A373-B4ABBC4AA3A4}"/>
              </a:ext>
            </a:extLst>
          </p:cNvPr>
          <p:cNvSpPr txBox="1"/>
          <p:nvPr/>
        </p:nvSpPr>
        <p:spPr>
          <a:xfrm>
            <a:off x="447010" y="1298959"/>
            <a:ext cx="9424503" cy="369332"/>
          </a:xfrm>
          <a:prstGeom prst="rect">
            <a:avLst/>
          </a:prstGeom>
          <a:noFill/>
        </p:spPr>
        <p:txBody>
          <a:bodyPr wrap="none" rtlCol="0">
            <a:spAutoFit/>
          </a:bodyPr>
          <a:lstStyle/>
          <a:p>
            <a:pPr marL="285750" indent="-285750">
              <a:buFont typeface="Wingdings" panose="05000000000000000000" pitchFamily="2" charset="2"/>
              <a:buChar char="Ø"/>
            </a:pPr>
            <a:r>
              <a:rPr lang="en-GB"/>
              <a:t>Develop and activate a fit for purpose performance and results management solution for CGIAR</a:t>
            </a:r>
            <a:endParaRPr lang="en-US"/>
          </a:p>
        </p:txBody>
      </p:sp>
      <p:pic>
        <p:nvPicPr>
          <p:cNvPr id="1028" name="Picture 4" descr="You Are Here Icon Images – Browse 1,593 Stock Photos, Vectors, and Video |  Adobe Stock">
            <a:extLst>
              <a:ext uri="{FF2B5EF4-FFF2-40B4-BE49-F238E27FC236}">
                <a16:creationId xmlns:a16="http://schemas.microsoft.com/office/drawing/2014/main" id="{1C9F1AC4-F339-4223-9958-F5F5D2841C50}"/>
              </a:ext>
            </a:extLst>
          </p:cNvPr>
          <p:cNvPicPr>
            <a:picLocks noChangeAspect="1" noChangeArrowheads="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46856" y="4741755"/>
            <a:ext cx="1377076" cy="13770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9619E5D-81B6-4514-B21B-9774704BD30E}"/>
              </a:ext>
            </a:extLst>
          </p:cNvPr>
          <p:cNvPicPr>
            <a:picLocks noChangeAspect="1"/>
          </p:cNvPicPr>
          <p:nvPr/>
        </p:nvPicPr>
        <p:blipFill>
          <a:blip r:embed="rId4"/>
          <a:stretch>
            <a:fillRect/>
          </a:stretch>
        </p:blipFill>
        <p:spPr>
          <a:xfrm>
            <a:off x="182392" y="2174540"/>
            <a:ext cx="3068100" cy="1720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Arrow: Right 8">
            <a:extLst>
              <a:ext uri="{FF2B5EF4-FFF2-40B4-BE49-F238E27FC236}">
                <a16:creationId xmlns:a16="http://schemas.microsoft.com/office/drawing/2014/main" id="{FD2AAA4C-243F-49C6-B9CD-55C3AAF69B20}"/>
              </a:ext>
            </a:extLst>
          </p:cNvPr>
          <p:cNvSpPr/>
          <p:nvPr/>
        </p:nvSpPr>
        <p:spPr>
          <a:xfrm>
            <a:off x="3272522" y="2981610"/>
            <a:ext cx="722880" cy="221931"/>
          </a:xfrm>
          <a:prstGeom prst="rightArrow">
            <a:avLst>
              <a:gd name="adj1" fmla="val 50000"/>
              <a:gd name="adj2" fmla="val 4554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1CBEC3A-0C99-4932-97FD-D1B0B2EA51D4}"/>
              </a:ext>
            </a:extLst>
          </p:cNvPr>
          <p:cNvPicPr>
            <a:picLocks noChangeAspect="1"/>
          </p:cNvPicPr>
          <p:nvPr/>
        </p:nvPicPr>
        <p:blipFill>
          <a:blip r:embed="rId5"/>
          <a:stretch>
            <a:fillRect/>
          </a:stretch>
        </p:blipFill>
        <p:spPr>
          <a:xfrm>
            <a:off x="3995402" y="2174540"/>
            <a:ext cx="2958381" cy="1720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5" name="TextBox 24">
            <a:extLst>
              <a:ext uri="{FF2B5EF4-FFF2-40B4-BE49-F238E27FC236}">
                <a16:creationId xmlns:a16="http://schemas.microsoft.com/office/drawing/2014/main" id="{043C55C1-8AE2-4BCF-B5A2-F6135570B12E}"/>
              </a:ext>
            </a:extLst>
          </p:cNvPr>
          <p:cNvSpPr txBox="1"/>
          <p:nvPr/>
        </p:nvSpPr>
        <p:spPr>
          <a:xfrm>
            <a:off x="182392" y="3983375"/>
            <a:ext cx="3068100" cy="461665"/>
          </a:xfrm>
          <a:prstGeom prst="rect">
            <a:avLst/>
          </a:prstGeom>
          <a:noFill/>
        </p:spPr>
        <p:txBody>
          <a:bodyPr wrap="square">
            <a:spAutoFit/>
          </a:bodyPr>
          <a:lstStyle/>
          <a:p>
            <a:r>
              <a:rPr lang="en-US" sz="800">
                <a:hlinkClick r:id="rId6"/>
              </a:rPr>
              <a:t>https://cgspace.cgiar.org/bitstream/handle/10568/113793/SC11-03b_CGIAR-Performance-and-Results-Management-Framework-2022-30_postmeeting.pdf?sequence=8</a:t>
            </a:r>
            <a:r>
              <a:rPr lang="en-US" sz="800"/>
              <a:t> </a:t>
            </a:r>
          </a:p>
        </p:txBody>
      </p:sp>
      <p:sp>
        <p:nvSpPr>
          <p:cNvPr id="27" name="TextBox 26">
            <a:extLst>
              <a:ext uri="{FF2B5EF4-FFF2-40B4-BE49-F238E27FC236}">
                <a16:creationId xmlns:a16="http://schemas.microsoft.com/office/drawing/2014/main" id="{20821140-C51E-469E-BED9-60B67D056D0D}"/>
              </a:ext>
            </a:extLst>
          </p:cNvPr>
          <p:cNvSpPr txBox="1"/>
          <p:nvPr/>
        </p:nvSpPr>
        <p:spPr>
          <a:xfrm>
            <a:off x="3995402" y="3983375"/>
            <a:ext cx="3430822" cy="338554"/>
          </a:xfrm>
          <a:prstGeom prst="rect">
            <a:avLst/>
          </a:prstGeom>
          <a:noFill/>
        </p:spPr>
        <p:txBody>
          <a:bodyPr wrap="square">
            <a:spAutoFit/>
          </a:bodyPr>
          <a:lstStyle/>
          <a:p>
            <a:r>
              <a:rPr lang="en-US" sz="800">
                <a:hlinkClick r:id="rId7"/>
              </a:rPr>
              <a:t>https://storage.googleapis.com/cgiarorg/2022/06/CGIAR-Technical-Reporting-Arrangement-June2022.pdf</a:t>
            </a:r>
            <a:r>
              <a:rPr lang="en-US" sz="800"/>
              <a:t> </a:t>
            </a:r>
          </a:p>
        </p:txBody>
      </p:sp>
      <p:sp>
        <p:nvSpPr>
          <p:cNvPr id="5" name="Rectangle 4">
            <a:extLst>
              <a:ext uri="{FF2B5EF4-FFF2-40B4-BE49-F238E27FC236}">
                <a16:creationId xmlns:a16="http://schemas.microsoft.com/office/drawing/2014/main" id="{A556E724-6B56-40BC-BDD8-3D43DCF057E6}"/>
              </a:ext>
            </a:extLst>
          </p:cNvPr>
          <p:cNvSpPr/>
          <p:nvPr/>
        </p:nvSpPr>
        <p:spPr>
          <a:xfrm>
            <a:off x="3995402" y="4763209"/>
            <a:ext cx="2958380" cy="187505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a:p>
            <a:pPr algn="ctr"/>
            <a:r>
              <a:rPr lang="en-GB" dirty="0">
                <a:solidFill>
                  <a:schemeClr val="tx1"/>
                </a:solidFill>
              </a:rPr>
              <a:t>Pooled funding Technical Reporting</a:t>
            </a:r>
          </a:p>
          <a:p>
            <a:pPr algn="ctr"/>
            <a:r>
              <a:rPr lang="en-GB" dirty="0">
                <a:solidFill>
                  <a:schemeClr val="tx1"/>
                </a:solidFill>
              </a:rPr>
              <a:t>Process &amp; Product</a:t>
            </a:r>
          </a:p>
          <a:p>
            <a:pPr algn="ctr"/>
            <a:r>
              <a:rPr lang="en-GB" dirty="0">
                <a:solidFill>
                  <a:schemeClr val="tx1"/>
                </a:solidFill>
              </a:rPr>
              <a:t>Kicked off in Dec.</a:t>
            </a:r>
            <a:endParaRPr lang="en-US" dirty="0">
              <a:solidFill>
                <a:schemeClr val="tx1"/>
              </a:solidFill>
            </a:endParaRPr>
          </a:p>
        </p:txBody>
      </p:sp>
      <p:sp>
        <p:nvSpPr>
          <p:cNvPr id="21" name="TextBox 20">
            <a:extLst>
              <a:ext uri="{FF2B5EF4-FFF2-40B4-BE49-F238E27FC236}">
                <a16:creationId xmlns:a16="http://schemas.microsoft.com/office/drawing/2014/main" id="{207E3555-9726-43C2-BF0B-59B91FA5EBA9}"/>
              </a:ext>
            </a:extLst>
          </p:cNvPr>
          <p:cNvSpPr txBox="1"/>
          <p:nvPr/>
        </p:nvSpPr>
        <p:spPr>
          <a:xfrm>
            <a:off x="1185687" y="2271835"/>
            <a:ext cx="1061509" cy="369332"/>
          </a:xfrm>
          <a:prstGeom prst="rect">
            <a:avLst/>
          </a:prstGeom>
          <a:noFill/>
        </p:spPr>
        <p:txBody>
          <a:bodyPr wrap="none" rtlCol="0">
            <a:spAutoFit/>
          </a:bodyPr>
          <a:lstStyle/>
          <a:p>
            <a:r>
              <a:rPr lang="en-GB"/>
              <a:t>Dec 2020</a:t>
            </a:r>
            <a:endParaRPr lang="en-US"/>
          </a:p>
        </p:txBody>
      </p:sp>
      <p:sp>
        <p:nvSpPr>
          <p:cNvPr id="28" name="TextBox 27">
            <a:extLst>
              <a:ext uri="{FF2B5EF4-FFF2-40B4-BE49-F238E27FC236}">
                <a16:creationId xmlns:a16="http://schemas.microsoft.com/office/drawing/2014/main" id="{EADA1AF9-72CE-4757-8E51-6276E8EF1B1D}"/>
              </a:ext>
            </a:extLst>
          </p:cNvPr>
          <p:cNvSpPr txBox="1"/>
          <p:nvPr/>
        </p:nvSpPr>
        <p:spPr>
          <a:xfrm>
            <a:off x="4786700" y="2297881"/>
            <a:ext cx="1138453" cy="369332"/>
          </a:xfrm>
          <a:prstGeom prst="rect">
            <a:avLst/>
          </a:prstGeom>
          <a:noFill/>
        </p:spPr>
        <p:txBody>
          <a:bodyPr wrap="none" rtlCol="0">
            <a:spAutoFit/>
          </a:bodyPr>
          <a:lstStyle/>
          <a:p>
            <a:r>
              <a:rPr lang="en-GB"/>
              <a:t>June 2022</a:t>
            </a:r>
            <a:endParaRPr lang="en-US"/>
          </a:p>
        </p:txBody>
      </p:sp>
      <p:pic>
        <p:nvPicPr>
          <p:cNvPr id="3" name="Picture 2">
            <a:extLst>
              <a:ext uri="{FF2B5EF4-FFF2-40B4-BE49-F238E27FC236}">
                <a16:creationId xmlns:a16="http://schemas.microsoft.com/office/drawing/2014/main" id="{CE6FA94C-C390-4C1B-E1DE-2C4082F8E58C}"/>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2676510" y="3513771"/>
            <a:ext cx="1408492" cy="939208"/>
          </a:xfrm>
          <a:prstGeom prst="rect">
            <a:avLst/>
          </a:prstGeom>
        </p:spPr>
      </p:pic>
      <p:pic>
        <p:nvPicPr>
          <p:cNvPr id="6" name="Picture 5">
            <a:extLst>
              <a:ext uri="{FF2B5EF4-FFF2-40B4-BE49-F238E27FC236}">
                <a16:creationId xmlns:a16="http://schemas.microsoft.com/office/drawing/2014/main" id="{B545CF53-5F00-9240-2EC5-3F2C64DD4784}"/>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6507970" y="3334467"/>
            <a:ext cx="1408492" cy="939208"/>
          </a:xfrm>
          <a:prstGeom prst="rect">
            <a:avLst/>
          </a:prstGeom>
        </p:spPr>
      </p:pic>
      <p:sp>
        <p:nvSpPr>
          <p:cNvPr id="4" name="TextBox 3">
            <a:extLst>
              <a:ext uri="{FF2B5EF4-FFF2-40B4-BE49-F238E27FC236}">
                <a16:creationId xmlns:a16="http://schemas.microsoft.com/office/drawing/2014/main" id="{9D6DE11C-230A-D68B-5483-2049D96A8CE6}"/>
              </a:ext>
            </a:extLst>
          </p:cNvPr>
          <p:cNvSpPr txBox="1"/>
          <p:nvPr/>
        </p:nvSpPr>
        <p:spPr>
          <a:xfrm>
            <a:off x="1168391" y="5267995"/>
            <a:ext cx="2129603" cy="646331"/>
          </a:xfrm>
          <a:prstGeom prst="rect">
            <a:avLst/>
          </a:prstGeom>
          <a:noFill/>
        </p:spPr>
        <p:txBody>
          <a:bodyPr wrap="square" rtlCol="0">
            <a:spAutoFit/>
          </a:bodyPr>
          <a:lstStyle/>
          <a:p>
            <a:r>
              <a:rPr lang="en-US" u="sng" dirty="0"/>
              <a:t>Big picture: We are globally on track </a:t>
            </a:r>
          </a:p>
        </p:txBody>
      </p:sp>
      <p:grpSp>
        <p:nvGrpSpPr>
          <p:cNvPr id="18" name="Group 17">
            <a:extLst>
              <a:ext uri="{FF2B5EF4-FFF2-40B4-BE49-F238E27FC236}">
                <a16:creationId xmlns:a16="http://schemas.microsoft.com/office/drawing/2014/main" id="{681F9C5E-AFF7-B2E1-242F-448174DBB506}"/>
              </a:ext>
            </a:extLst>
          </p:cNvPr>
          <p:cNvGrpSpPr/>
          <p:nvPr/>
        </p:nvGrpSpPr>
        <p:grpSpPr>
          <a:xfrm>
            <a:off x="7732103" y="2135105"/>
            <a:ext cx="3703291" cy="1843206"/>
            <a:chOff x="6334350" y="4399238"/>
            <a:chExt cx="3703291" cy="2181723"/>
          </a:xfrm>
        </p:grpSpPr>
        <p:sp>
          <p:nvSpPr>
            <p:cNvPr id="10" name="TextBox 9">
              <a:extLst>
                <a:ext uri="{FF2B5EF4-FFF2-40B4-BE49-F238E27FC236}">
                  <a16:creationId xmlns:a16="http://schemas.microsoft.com/office/drawing/2014/main" id="{6A3F8A08-27E0-4120-8849-17BE22282CE5}"/>
                </a:ext>
              </a:extLst>
            </p:cNvPr>
            <p:cNvSpPr txBox="1"/>
            <p:nvPr/>
          </p:nvSpPr>
          <p:spPr>
            <a:xfrm>
              <a:off x="6393764" y="4845330"/>
              <a:ext cx="3071433" cy="1477328"/>
            </a:xfrm>
            <a:prstGeom prst="rect">
              <a:avLst/>
            </a:prstGeom>
            <a:noFill/>
          </p:spPr>
          <p:txBody>
            <a:bodyPr wrap="square" rtlCol="0">
              <a:spAutoFit/>
            </a:bodyPr>
            <a:lstStyle/>
            <a:p>
              <a:pPr marL="285750" indent="-285750">
                <a:buFont typeface="Arial" panose="020B0604020202020204" pitchFamily="34" charset="0"/>
                <a:buChar char="•"/>
              </a:pPr>
              <a:r>
                <a:rPr lang="en-GB" dirty="0"/>
                <a:t>IDT Engagement </a:t>
              </a:r>
            </a:p>
            <a:p>
              <a:pPr marL="285750" indent="-285750">
                <a:buFont typeface="Arial" panose="020B0604020202020204" pitchFamily="34" charset="0"/>
                <a:buChar char="•"/>
              </a:pPr>
              <a:r>
                <a:rPr lang="en-GB" dirty="0"/>
                <a:t>Template finalisation</a:t>
              </a:r>
            </a:p>
            <a:p>
              <a:pPr marL="285750" indent="-285750">
                <a:buFont typeface="Arial" panose="020B0604020202020204" pitchFamily="34" charset="0"/>
                <a:buChar char="•"/>
              </a:pPr>
              <a:r>
                <a:rPr lang="en-GB" dirty="0"/>
                <a:t>Performance &amp; Results Management System build</a:t>
              </a:r>
            </a:p>
            <a:p>
              <a:endParaRPr lang="en-US" dirty="0"/>
            </a:p>
          </p:txBody>
        </p:sp>
        <p:sp>
          <p:nvSpPr>
            <p:cNvPr id="30" name="TextBox 29">
              <a:extLst>
                <a:ext uri="{FF2B5EF4-FFF2-40B4-BE49-F238E27FC236}">
                  <a16:creationId xmlns:a16="http://schemas.microsoft.com/office/drawing/2014/main" id="{0E32FC9F-8BFF-49C6-973B-C53BF4D8A758}"/>
                </a:ext>
              </a:extLst>
            </p:cNvPr>
            <p:cNvSpPr txBox="1"/>
            <p:nvPr/>
          </p:nvSpPr>
          <p:spPr>
            <a:xfrm>
              <a:off x="6534820" y="4401249"/>
              <a:ext cx="3502821" cy="437162"/>
            </a:xfrm>
            <a:prstGeom prst="rect">
              <a:avLst/>
            </a:prstGeom>
            <a:noFill/>
          </p:spPr>
          <p:txBody>
            <a:bodyPr wrap="square">
              <a:spAutoFit/>
            </a:bodyPr>
            <a:lstStyle/>
            <a:p>
              <a:r>
                <a:rPr lang="en-GB" dirty="0"/>
                <a:t>September – November 2022</a:t>
              </a:r>
            </a:p>
          </p:txBody>
        </p:sp>
        <p:sp>
          <p:nvSpPr>
            <p:cNvPr id="17" name="Rectangle 16">
              <a:extLst>
                <a:ext uri="{FF2B5EF4-FFF2-40B4-BE49-F238E27FC236}">
                  <a16:creationId xmlns:a16="http://schemas.microsoft.com/office/drawing/2014/main" id="{78542A52-BC5D-D3C8-7E6B-70CEB13F6A8C}"/>
                </a:ext>
              </a:extLst>
            </p:cNvPr>
            <p:cNvSpPr/>
            <p:nvPr/>
          </p:nvSpPr>
          <p:spPr>
            <a:xfrm>
              <a:off x="6334350" y="4399238"/>
              <a:ext cx="3279582" cy="218172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2" name="Picture 21">
            <a:extLst>
              <a:ext uri="{FF2B5EF4-FFF2-40B4-BE49-F238E27FC236}">
                <a16:creationId xmlns:a16="http://schemas.microsoft.com/office/drawing/2014/main" id="{F01FEEF4-B88D-EAD5-B118-C6DE99F3E024}"/>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5960755" y="5992820"/>
            <a:ext cx="1408492" cy="939208"/>
          </a:xfrm>
          <a:prstGeom prst="rect">
            <a:avLst/>
          </a:prstGeom>
        </p:spPr>
      </p:pic>
      <p:pic>
        <p:nvPicPr>
          <p:cNvPr id="23" name="Picture 22">
            <a:extLst>
              <a:ext uri="{FF2B5EF4-FFF2-40B4-BE49-F238E27FC236}">
                <a16:creationId xmlns:a16="http://schemas.microsoft.com/office/drawing/2014/main" id="{89BB4989-FCB2-A983-4C57-5A59CC98EE7B}"/>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9835142" y="3390758"/>
            <a:ext cx="1408492" cy="939208"/>
          </a:xfrm>
          <a:prstGeom prst="rect">
            <a:avLst/>
          </a:prstGeom>
        </p:spPr>
      </p:pic>
      <p:sp>
        <p:nvSpPr>
          <p:cNvPr id="24" name="TextBox 23">
            <a:extLst>
              <a:ext uri="{FF2B5EF4-FFF2-40B4-BE49-F238E27FC236}">
                <a16:creationId xmlns:a16="http://schemas.microsoft.com/office/drawing/2014/main" id="{A71FF14B-1941-FB0E-BFDC-8063C17392E5}"/>
              </a:ext>
            </a:extLst>
          </p:cNvPr>
          <p:cNvSpPr txBox="1"/>
          <p:nvPr/>
        </p:nvSpPr>
        <p:spPr>
          <a:xfrm>
            <a:off x="4660727" y="4828349"/>
            <a:ext cx="1678665" cy="369332"/>
          </a:xfrm>
          <a:prstGeom prst="rect">
            <a:avLst/>
          </a:prstGeom>
          <a:noFill/>
        </p:spPr>
        <p:txBody>
          <a:bodyPr wrap="none" rtlCol="0">
            <a:spAutoFit/>
          </a:bodyPr>
          <a:lstStyle/>
          <a:p>
            <a:r>
              <a:rPr lang="en-GB" dirty="0"/>
              <a:t>December 2022</a:t>
            </a:r>
          </a:p>
        </p:txBody>
      </p:sp>
      <p:sp>
        <p:nvSpPr>
          <p:cNvPr id="15" name="TextBox 14">
            <a:extLst>
              <a:ext uri="{FF2B5EF4-FFF2-40B4-BE49-F238E27FC236}">
                <a16:creationId xmlns:a16="http://schemas.microsoft.com/office/drawing/2014/main" id="{D498F440-76A5-2C25-D89B-7FC9FB5C0F0A}"/>
              </a:ext>
            </a:extLst>
          </p:cNvPr>
          <p:cNvSpPr txBox="1"/>
          <p:nvPr/>
        </p:nvSpPr>
        <p:spPr>
          <a:xfrm>
            <a:off x="10985479" y="5914326"/>
            <a:ext cx="1138453" cy="369332"/>
          </a:xfrm>
          <a:prstGeom prst="rect">
            <a:avLst/>
          </a:prstGeom>
          <a:noFill/>
        </p:spPr>
        <p:txBody>
          <a:bodyPr wrap="none" rtlCol="0">
            <a:spAutoFit/>
          </a:bodyPr>
          <a:lstStyle/>
          <a:p>
            <a:r>
              <a:rPr lang="en-GB" dirty="0"/>
              <a:t>June 2023</a:t>
            </a:r>
          </a:p>
        </p:txBody>
      </p:sp>
      <p:sp>
        <p:nvSpPr>
          <p:cNvPr id="16" name="Arrow: Down 15">
            <a:extLst>
              <a:ext uri="{FF2B5EF4-FFF2-40B4-BE49-F238E27FC236}">
                <a16:creationId xmlns:a16="http://schemas.microsoft.com/office/drawing/2014/main" id="{CA0E2409-C727-DBF5-063F-38C93D4B20F1}"/>
              </a:ext>
            </a:extLst>
          </p:cNvPr>
          <p:cNvSpPr/>
          <p:nvPr/>
        </p:nvSpPr>
        <p:spPr>
          <a:xfrm rot="16200000">
            <a:off x="416729" y="5180924"/>
            <a:ext cx="557851" cy="751741"/>
          </a:xfrm>
          <a:prstGeom prst="downArrow">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8EEFBEE-F295-93D4-0F1B-D4253C01185F}"/>
              </a:ext>
            </a:extLst>
          </p:cNvPr>
          <p:cNvSpPr/>
          <p:nvPr/>
        </p:nvSpPr>
        <p:spPr>
          <a:xfrm>
            <a:off x="7707288" y="4726914"/>
            <a:ext cx="3279582" cy="1911352"/>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sz="1600" dirty="0">
              <a:solidFill>
                <a:schemeClr val="tx1"/>
              </a:solidFill>
            </a:endParaRPr>
          </a:p>
          <a:p>
            <a:pPr algn="ctr"/>
            <a:endParaRPr lang="en-GB" sz="1600" dirty="0">
              <a:solidFill>
                <a:schemeClr val="tx1"/>
              </a:solidFill>
            </a:endParaRPr>
          </a:p>
          <a:p>
            <a:pPr algn="ctr"/>
            <a:r>
              <a:rPr lang="en-GB" sz="1600" dirty="0">
                <a:solidFill>
                  <a:schemeClr val="tx1"/>
                </a:solidFill>
              </a:rPr>
              <a:t>Published </a:t>
            </a:r>
            <a:r>
              <a:rPr lang="en-GB" sz="1600" dirty="0">
                <a:solidFill>
                  <a:schemeClr val="tx1"/>
                </a:solidFill>
                <a:hlinkClick r:id="rId9"/>
              </a:rPr>
              <a:t>Type 1, Type 3 and Portfolio Narrative reports</a:t>
            </a:r>
            <a:endParaRPr lang="en-GB" sz="1600" dirty="0">
              <a:solidFill>
                <a:schemeClr val="tx1"/>
              </a:solidFill>
            </a:endParaRPr>
          </a:p>
          <a:p>
            <a:pPr algn="ctr"/>
            <a:r>
              <a:rPr lang="en-GB" sz="1600" dirty="0">
                <a:solidFill>
                  <a:schemeClr val="tx1"/>
                </a:solidFill>
              </a:rPr>
              <a:t>Started the Learning and Optimization exercise (Global Survey, Focus Group Discussions, and 1:1 interviews) </a:t>
            </a:r>
            <a:endParaRPr lang="en-US" sz="1600" dirty="0">
              <a:solidFill>
                <a:schemeClr val="tx1"/>
              </a:solidFill>
            </a:endParaRPr>
          </a:p>
        </p:txBody>
      </p:sp>
      <p:sp>
        <p:nvSpPr>
          <p:cNvPr id="26" name="TextBox 25">
            <a:extLst>
              <a:ext uri="{FF2B5EF4-FFF2-40B4-BE49-F238E27FC236}">
                <a16:creationId xmlns:a16="http://schemas.microsoft.com/office/drawing/2014/main" id="{6B241058-F743-B493-7E79-A9EBDA93AA1A}"/>
              </a:ext>
            </a:extLst>
          </p:cNvPr>
          <p:cNvSpPr txBox="1"/>
          <p:nvPr/>
        </p:nvSpPr>
        <p:spPr>
          <a:xfrm>
            <a:off x="8496479" y="4850089"/>
            <a:ext cx="1800493" cy="369332"/>
          </a:xfrm>
          <a:prstGeom prst="rect">
            <a:avLst/>
          </a:prstGeom>
          <a:noFill/>
        </p:spPr>
        <p:txBody>
          <a:bodyPr wrap="none" rtlCol="0">
            <a:spAutoFit/>
          </a:bodyPr>
          <a:lstStyle/>
          <a:p>
            <a:r>
              <a:rPr lang="en-GB" dirty="0"/>
              <a:t>April – June 2023</a:t>
            </a:r>
          </a:p>
        </p:txBody>
      </p:sp>
      <p:pic>
        <p:nvPicPr>
          <p:cNvPr id="1026" name="Picture 2" descr="Ongoing pronunciation - YouTube">
            <a:extLst>
              <a:ext uri="{FF2B5EF4-FFF2-40B4-BE49-F238E27FC236}">
                <a16:creationId xmlns:a16="http://schemas.microsoft.com/office/drawing/2014/main" id="{666A6B14-501D-1B07-2826-70AF8610A174}"/>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8689" t="35910" r="16069" b="31054"/>
          <a:stretch/>
        </p:blipFill>
        <p:spPr bwMode="auto">
          <a:xfrm>
            <a:off x="10525681" y="6339071"/>
            <a:ext cx="1314055" cy="372608"/>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Connector: Elbow 48">
            <a:extLst>
              <a:ext uri="{FF2B5EF4-FFF2-40B4-BE49-F238E27FC236}">
                <a16:creationId xmlns:a16="http://schemas.microsoft.com/office/drawing/2014/main" id="{5E916829-6334-BF99-2EC6-66E69E6986AB}"/>
              </a:ext>
            </a:extLst>
          </p:cNvPr>
          <p:cNvCxnSpPr>
            <a:cxnSpLocks/>
            <a:stCxn id="17" idx="3"/>
            <a:endCxn id="5" idx="1"/>
          </p:cNvCxnSpPr>
          <p:nvPr/>
        </p:nvCxnSpPr>
        <p:spPr>
          <a:xfrm flipH="1">
            <a:off x="3995402" y="3056708"/>
            <a:ext cx="7016283" cy="2644030"/>
          </a:xfrm>
          <a:prstGeom prst="bentConnector5">
            <a:avLst>
              <a:gd name="adj1" fmla="val -3258"/>
              <a:gd name="adj2" fmla="val 49699"/>
              <a:gd name="adj3" fmla="val 103258"/>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Arrow: Right 55">
            <a:extLst>
              <a:ext uri="{FF2B5EF4-FFF2-40B4-BE49-F238E27FC236}">
                <a16:creationId xmlns:a16="http://schemas.microsoft.com/office/drawing/2014/main" id="{E33331C2-4893-0C58-CBEA-DF110F9B33AB}"/>
              </a:ext>
            </a:extLst>
          </p:cNvPr>
          <p:cNvSpPr/>
          <p:nvPr/>
        </p:nvSpPr>
        <p:spPr>
          <a:xfrm>
            <a:off x="6969196" y="2932039"/>
            <a:ext cx="722880" cy="221931"/>
          </a:xfrm>
          <a:prstGeom prst="rightArrow">
            <a:avLst>
              <a:gd name="adj1" fmla="val 50000"/>
              <a:gd name="adj2" fmla="val 4554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7" name="Arrow: Right 56">
            <a:extLst>
              <a:ext uri="{FF2B5EF4-FFF2-40B4-BE49-F238E27FC236}">
                <a16:creationId xmlns:a16="http://schemas.microsoft.com/office/drawing/2014/main" id="{2499AEAC-F27C-49FE-F309-1572A7699755}"/>
              </a:ext>
            </a:extLst>
          </p:cNvPr>
          <p:cNvSpPr/>
          <p:nvPr/>
        </p:nvSpPr>
        <p:spPr>
          <a:xfrm>
            <a:off x="6969196" y="5529192"/>
            <a:ext cx="722880" cy="221931"/>
          </a:xfrm>
          <a:prstGeom prst="rightArrow">
            <a:avLst>
              <a:gd name="adj1" fmla="val 50000"/>
              <a:gd name="adj2" fmla="val 4554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591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E0FA-E14A-170B-180B-361172684FDA}"/>
              </a:ext>
            </a:extLst>
          </p:cNvPr>
          <p:cNvSpPr>
            <a:spLocks noGrp="1"/>
          </p:cNvSpPr>
          <p:nvPr>
            <p:ph type="title"/>
          </p:nvPr>
        </p:nvSpPr>
        <p:spPr/>
        <p:txBody>
          <a:bodyPr/>
          <a:lstStyle/>
          <a:p>
            <a:r>
              <a:rPr lang="en-US"/>
              <a:t>The First Pancake</a:t>
            </a:r>
            <a:endParaRPr lang="en-GB"/>
          </a:p>
        </p:txBody>
      </p:sp>
      <p:pic>
        <p:nvPicPr>
          <p:cNvPr id="6" name="Picture 5">
            <a:extLst>
              <a:ext uri="{FF2B5EF4-FFF2-40B4-BE49-F238E27FC236}">
                <a16:creationId xmlns:a16="http://schemas.microsoft.com/office/drawing/2014/main" id="{1F187FEE-A193-8DDE-BE8A-6E212BED6395}"/>
              </a:ext>
            </a:extLst>
          </p:cNvPr>
          <p:cNvPicPr>
            <a:picLocks noChangeAspect="1"/>
          </p:cNvPicPr>
          <p:nvPr/>
        </p:nvPicPr>
        <p:blipFill>
          <a:blip r:embed="rId2"/>
          <a:stretch>
            <a:fillRect/>
          </a:stretch>
        </p:blipFill>
        <p:spPr>
          <a:xfrm>
            <a:off x="1172459" y="3042880"/>
            <a:ext cx="3109542" cy="3125054"/>
          </a:xfrm>
          <a:prstGeom prst="rect">
            <a:avLst/>
          </a:prstGeom>
        </p:spPr>
      </p:pic>
      <p:pic>
        <p:nvPicPr>
          <p:cNvPr id="7" name="Picture 6">
            <a:extLst>
              <a:ext uri="{FF2B5EF4-FFF2-40B4-BE49-F238E27FC236}">
                <a16:creationId xmlns:a16="http://schemas.microsoft.com/office/drawing/2014/main" id="{47ECE6F0-A273-E680-7009-690F1D4ABA30}"/>
              </a:ext>
            </a:extLst>
          </p:cNvPr>
          <p:cNvPicPr>
            <a:picLocks noChangeAspect="1"/>
          </p:cNvPicPr>
          <p:nvPr/>
        </p:nvPicPr>
        <p:blipFill>
          <a:blip r:embed="rId3"/>
          <a:stretch>
            <a:fillRect/>
          </a:stretch>
        </p:blipFill>
        <p:spPr>
          <a:xfrm>
            <a:off x="6464196" y="3042880"/>
            <a:ext cx="4505743" cy="3125054"/>
          </a:xfrm>
          <a:prstGeom prst="rect">
            <a:avLst/>
          </a:prstGeom>
        </p:spPr>
      </p:pic>
      <p:sp>
        <p:nvSpPr>
          <p:cNvPr id="8" name="Arrow: Right 7">
            <a:extLst>
              <a:ext uri="{FF2B5EF4-FFF2-40B4-BE49-F238E27FC236}">
                <a16:creationId xmlns:a16="http://schemas.microsoft.com/office/drawing/2014/main" id="{876C4A55-EA88-D2DC-1E0C-75F32B3E8BF0}"/>
              </a:ext>
            </a:extLst>
          </p:cNvPr>
          <p:cNvSpPr/>
          <p:nvPr/>
        </p:nvSpPr>
        <p:spPr>
          <a:xfrm>
            <a:off x="4929299" y="4221214"/>
            <a:ext cx="1268963" cy="67180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t>Q2</a:t>
            </a:r>
          </a:p>
        </p:txBody>
      </p:sp>
      <p:pic>
        <p:nvPicPr>
          <p:cNvPr id="9" name="Picture 8">
            <a:extLst>
              <a:ext uri="{FF2B5EF4-FFF2-40B4-BE49-F238E27FC236}">
                <a16:creationId xmlns:a16="http://schemas.microsoft.com/office/drawing/2014/main" id="{648C8726-49D2-A5D8-AD72-0DCCD805F8DF}"/>
              </a:ext>
            </a:extLst>
          </p:cNvPr>
          <p:cNvPicPr>
            <a:picLocks noChangeAspect="1"/>
          </p:cNvPicPr>
          <p:nvPr/>
        </p:nvPicPr>
        <p:blipFill>
          <a:blip r:embed="rId4"/>
          <a:stretch>
            <a:fillRect/>
          </a:stretch>
        </p:blipFill>
        <p:spPr>
          <a:xfrm>
            <a:off x="6531220" y="1961883"/>
            <a:ext cx="4577133" cy="8676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a:extLst>
              <a:ext uri="{FF2B5EF4-FFF2-40B4-BE49-F238E27FC236}">
                <a16:creationId xmlns:a16="http://schemas.microsoft.com/office/drawing/2014/main" id="{21CD8AFD-76D4-2C79-8B4C-3BA5398B1F7C}"/>
              </a:ext>
            </a:extLst>
          </p:cNvPr>
          <p:cNvSpPr/>
          <p:nvPr/>
        </p:nvSpPr>
        <p:spPr>
          <a:xfrm>
            <a:off x="36082" y="2395723"/>
            <a:ext cx="1403598" cy="776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Common template</a:t>
            </a:r>
            <a:endParaRPr lang="en-GB"/>
          </a:p>
        </p:txBody>
      </p:sp>
      <p:sp>
        <p:nvSpPr>
          <p:cNvPr id="11" name="Rectangle 10">
            <a:extLst>
              <a:ext uri="{FF2B5EF4-FFF2-40B4-BE49-F238E27FC236}">
                <a16:creationId xmlns:a16="http://schemas.microsoft.com/office/drawing/2014/main" id="{893D10A0-F1F0-B804-AC64-9D56A4E5DFCE}"/>
              </a:ext>
            </a:extLst>
          </p:cNvPr>
          <p:cNvSpPr/>
          <p:nvPr/>
        </p:nvSpPr>
        <p:spPr>
          <a:xfrm>
            <a:off x="1631248" y="1961883"/>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Common Results Framework</a:t>
            </a:r>
            <a:endParaRPr lang="en-GB"/>
          </a:p>
        </p:txBody>
      </p:sp>
      <p:sp>
        <p:nvSpPr>
          <p:cNvPr id="12" name="Rectangle 11">
            <a:extLst>
              <a:ext uri="{FF2B5EF4-FFF2-40B4-BE49-F238E27FC236}">
                <a16:creationId xmlns:a16="http://schemas.microsoft.com/office/drawing/2014/main" id="{0C6F3B7E-2F31-47EB-678D-78C0947509B6}"/>
              </a:ext>
            </a:extLst>
          </p:cNvPr>
          <p:cNvSpPr/>
          <p:nvPr/>
        </p:nvSpPr>
        <p:spPr>
          <a:xfrm>
            <a:off x="3277115" y="2053105"/>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Quality Assured Data</a:t>
            </a:r>
            <a:endParaRPr lang="en-GB"/>
          </a:p>
        </p:txBody>
      </p:sp>
      <p:sp>
        <p:nvSpPr>
          <p:cNvPr id="13" name="Rectangle 12">
            <a:extLst>
              <a:ext uri="{FF2B5EF4-FFF2-40B4-BE49-F238E27FC236}">
                <a16:creationId xmlns:a16="http://schemas.microsoft.com/office/drawing/2014/main" id="{5748566E-2FC5-6A27-88AC-1DD113220FCF}"/>
              </a:ext>
            </a:extLst>
          </p:cNvPr>
          <p:cNvSpPr/>
          <p:nvPr/>
        </p:nvSpPr>
        <p:spPr>
          <a:xfrm>
            <a:off x="4085320" y="3172181"/>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Dashboard</a:t>
            </a:r>
            <a:endParaRPr lang="en-GB"/>
          </a:p>
        </p:txBody>
      </p:sp>
      <p:sp>
        <p:nvSpPr>
          <p:cNvPr id="14" name="Rectangle 13">
            <a:extLst>
              <a:ext uri="{FF2B5EF4-FFF2-40B4-BE49-F238E27FC236}">
                <a16:creationId xmlns:a16="http://schemas.microsoft.com/office/drawing/2014/main" id="{677EDA25-F98D-E918-1174-5F241092B5F1}"/>
              </a:ext>
            </a:extLst>
          </p:cNvPr>
          <p:cNvSpPr/>
          <p:nvPr/>
        </p:nvSpPr>
        <p:spPr>
          <a:xfrm>
            <a:off x="4105191" y="5011922"/>
            <a:ext cx="1475788" cy="816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Reflect Adaptive Management</a:t>
            </a:r>
            <a:endParaRPr lang="en-GB"/>
          </a:p>
        </p:txBody>
      </p:sp>
      <p:sp>
        <p:nvSpPr>
          <p:cNvPr id="15" name="Rectangle 14">
            <a:extLst>
              <a:ext uri="{FF2B5EF4-FFF2-40B4-BE49-F238E27FC236}">
                <a16:creationId xmlns:a16="http://schemas.microsoft.com/office/drawing/2014/main" id="{E04C0BEE-B63F-4949-5784-4F31656409E0}"/>
              </a:ext>
            </a:extLst>
          </p:cNvPr>
          <p:cNvSpPr/>
          <p:nvPr/>
        </p:nvSpPr>
        <p:spPr>
          <a:xfrm>
            <a:off x="36082" y="5599053"/>
            <a:ext cx="1522548" cy="1137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Innovation Packages &amp; Scaling Readiness</a:t>
            </a:r>
            <a:endParaRPr lang="en-GB"/>
          </a:p>
        </p:txBody>
      </p:sp>
      <p:sp>
        <p:nvSpPr>
          <p:cNvPr id="16" name="Rectangle 15">
            <a:extLst>
              <a:ext uri="{FF2B5EF4-FFF2-40B4-BE49-F238E27FC236}">
                <a16:creationId xmlns:a16="http://schemas.microsoft.com/office/drawing/2014/main" id="{1AD83775-7882-878C-EE92-D560CD5F6228}"/>
              </a:ext>
            </a:extLst>
          </p:cNvPr>
          <p:cNvSpPr/>
          <p:nvPr/>
        </p:nvSpPr>
        <p:spPr>
          <a:xfrm>
            <a:off x="2965163" y="5973053"/>
            <a:ext cx="1475788" cy="816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Results linked to TOC</a:t>
            </a:r>
            <a:endParaRPr lang="en-GB"/>
          </a:p>
        </p:txBody>
      </p:sp>
      <p:cxnSp>
        <p:nvCxnSpPr>
          <p:cNvPr id="17" name="Straight Connector 16">
            <a:extLst>
              <a:ext uri="{FF2B5EF4-FFF2-40B4-BE49-F238E27FC236}">
                <a16:creationId xmlns:a16="http://schemas.microsoft.com/office/drawing/2014/main" id="{A40DFD56-40F7-64EF-70D7-5E90AEBDF598}"/>
              </a:ext>
            </a:extLst>
          </p:cNvPr>
          <p:cNvCxnSpPr/>
          <p:nvPr/>
        </p:nvCxnSpPr>
        <p:spPr>
          <a:xfrm>
            <a:off x="1056443" y="3172181"/>
            <a:ext cx="816745" cy="90266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16CCDEB-21E5-19E5-17E9-012174E3911A}"/>
              </a:ext>
            </a:extLst>
          </p:cNvPr>
          <p:cNvCxnSpPr>
            <a:cxnSpLocks/>
            <a:stCxn id="11" idx="2"/>
          </p:cNvCxnSpPr>
          <p:nvPr/>
        </p:nvCxnSpPr>
        <p:spPr>
          <a:xfrm>
            <a:off x="2333048" y="2738342"/>
            <a:ext cx="234040" cy="11842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73CCE44-978E-3CBF-2484-414CC79057CF}"/>
              </a:ext>
            </a:extLst>
          </p:cNvPr>
          <p:cNvCxnSpPr>
            <a:cxnSpLocks/>
          </p:cNvCxnSpPr>
          <p:nvPr/>
        </p:nvCxnSpPr>
        <p:spPr>
          <a:xfrm flipH="1">
            <a:off x="2926095" y="2738342"/>
            <a:ext cx="640260" cy="11842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6555670-E701-3048-EBCD-3DC05F54C03B}"/>
              </a:ext>
            </a:extLst>
          </p:cNvPr>
          <p:cNvCxnSpPr>
            <a:cxnSpLocks/>
          </p:cNvCxnSpPr>
          <p:nvPr/>
        </p:nvCxnSpPr>
        <p:spPr>
          <a:xfrm flipH="1">
            <a:off x="3460456" y="3771713"/>
            <a:ext cx="705529" cy="51499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59E4A6B-601B-BC7D-4D6F-7D9AAB1A24C5}"/>
              </a:ext>
            </a:extLst>
          </p:cNvPr>
          <p:cNvCxnSpPr>
            <a:cxnSpLocks/>
          </p:cNvCxnSpPr>
          <p:nvPr/>
        </p:nvCxnSpPr>
        <p:spPr>
          <a:xfrm flipH="1" flipV="1">
            <a:off x="3123223" y="5011922"/>
            <a:ext cx="1042762" cy="18644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F91F01F-FF8D-8BE3-44C4-0C1C66CE8E15}"/>
              </a:ext>
            </a:extLst>
          </p:cNvPr>
          <p:cNvCxnSpPr>
            <a:cxnSpLocks/>
          </p:cNvCxnSpPr>
          <p:nvPr/>
        </p:nvCxnSpPr>
        <p:spPr>
          <a:xfrm flipH="1" flipV="1">
            <a:off x="2450645" y="4916662"/>
            <a:ext cx="857679" cy="113262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CBFC0F0-7DF3-1BFE-200E-7468102C59E1}"/>
              </a:ext>
            </a:extLst>
          </p:cNvPr>
          <p:cNvCxnSpPr>
            <a:cxnSpLocks/>
            <a:endCxn id="24" idx="3"/>
          </p:cNvCxnSpPr>
          <p:nvPr/>
        </p:nvCxnSpPr>
        <p:spPr>
          <a:xfrm flipH="1" flipV="1">
            <a:off x="1320697" y="4378298"/>
            <a:ext cx="677249" cy="2232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6D672B0-7469-89FB-005D-31317CDB2867}"/>
              </a:ext>
            </a:extLst>
          </p:cNvPr>
          <p:cNvSpPr/>
          <p:nvPr/>
        </p:nvSpPr>
        <p:spPr>
          <a:xfrm>
            <a:off x="45051" y="4025460"/>
            <a:ext cx="1275646" cy="70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PRMS</a:t>
            </a:r>
            <a:endParaRPr lang="en-GB"/>
          </a:p>
        </p:txBody>
      </p:sp>
      <p:cxnSp>
        <p:nvCxnSpPr>
          <p:cNvPr id="25" name="Straight Connector 24">
            <a:extLst>
              <a:ext uri="{FF2B5EF4-FFF2-40B4-BE49-F238E27FC236}">
                <a16:creationId xmlns:a16="http://schemas.microsoft.com/office/drawing/2014/main" id="{A66F3491-2B93-2ECF-BCC5-34A58D4452E8}"/>
              </a:ext>
            </a:extLst>
          </p:cNvPr>
          <p:cNvCxnSpPr>
            <a:cxnSpLocks/>
          </p:cNvCxnSpPr>
          <p:nvPr/>
        </p:nvCxnSpPr>
        <p:spPr>
          <a:xfrm flipH="1">
            <a:off x="1562886" y="5256505"/>
            <a:ext cx="297743" cy="63974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Oval 2">
            <a:extLst>
              <a:ext uri="{FF2B5EF4-FFF2-40B4-BE49-F238E27FC236}">
                <a16:creationId xmlns:a16="http://schemas.microsoft.com/office/drawing/2014/main" id="{CF0A0570-FE90-44C6-CB1F-E1FE169B1472}"/>
              </a:ext>
            </a:extLst>
          </p:cNvPr>
          <p:cNvSpPr/>
          <p:nvPr/>
        </p:nvSpPr>
        <p:spPr>
          <a:xfrm>
            <a:off x="1552387" y="1907567"/>
            <a:ext cx="1561321" cy="1027602"/>
          </a:xfrm>
          <a:prstGeom prst="ellipse">
            <a:avLst/>
          </a:prstGeom>
          <a:noFill/>
          <a:ln w="57150">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3297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A7BB9-4132-3494-F0DB-E2576A5966D2}"/>
              </a:ext>
            </a:extLst>
          </p:cNvPr>
          <p:cNvSpPr>
            <a:spLocks noGrp="1"/>
          </p:cNvSpPr>
          <p:nvPr>
            <p:ph type="title"/>
          </p:nvPr>
        </p:nvSpPr>
        <p:spPr/>
        <p:txBody>
          <a:bodyPr/>
          <a:lstStyle/>
          <a:p>
            <a:r>
              <a:rPr lang="en-US"/>
              <a:t>Learning and Optimization – Q2</a:t>
            </a:r>
          </a:p>
        </p:txBody>
      </p:sp>
      <p:sp>
        <p:nvSpPr>
          <p:cNvPr id="4" name="Rectangle 3">
            <a:extLst>
              <a:ext uri="{FF2B5EF4-FFF2-40B4-BE49-F238E27FC236}">
                <a16:creationId xmlns:a16="http://schemas.microsoft.com/office/drawing/2014/main" id="{6403649B-29F4-E62E-A950-169385FC4919}"/>
              </a:ext>
            </a:extLst>
          </p:cNvPr>
          <p:cNvSpPr/>
          <p:nvPr/>
        </p:nvSpPr>
        <p:spPr>
          <a:xfrm>
            <a:off x="665877" y="3367432"/>
            <a:ext cx="1266654" cy="838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System</a:t>
            </a:r>
          </a:p>
        </p:txBody>
      </p:sp>
      <p:sp>
        <p:nvSpPr>
          <p:cNvPr id="5" name="Rectangle 4">
            <a:extLst>
              <a:ext uri="{FF2B5EF4-FFF2-40B4-BE49-F238E27FC236}">
                <a16:creationId xmlns:a16="http://schemas.microsoft.com/office/drawing/2014/main" id="{D25964BB-686B-860B-16DD-61D6E1A1E597}"/>
              </a:ext>
            </a:extLst>
          </p:cNvPr>
          <p:cNvSpPr/>
          <p:nvPr/>
        </p:nvSpPr>
        <p:spPr>
          <a:xfrm>
            <a:off x="665877" y="4408803"/>
            <a:ext cx="1266654" cy="8388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t>Process</a:t>
            </a:r>
          </a:p>
        </p:txBody>
      </p:sp>
      <p:sp>
        <p:nvSpPr>
          <p:cNvPr id="6" name="Rectangle 5">
            <a:extLst>
              <a:ext uri="{FF2B5EF4-FFF2-40B4-BE49-F238E27FC236}">
                <a16:creationId xmlns:a16="http://schemas.microsoft.com/office/drawing/2014/main" id="{9EE75958-4536-073E-254B-3F033A6387DD}"/>
              </a:ext>
            </a:extLst>
          </p:cNvPr>
          <p:cNvSpPr/>
          <p:nvPr/>
        </p:nvSpPr>
        <p:spPr>
          <a:xfrm>
            <a:off x="665877" y="5450175"/>
            <a:ext cx="1266654" cy="8388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Product</a:t>
            </a:r>
          </a:p>
        </p:txBody>
      </p:sp>
      <p:sp>
        <p:nvSpPr>
          <p:cNvPr id="7" name="Rectangle 6">
            <a:extLst>
              <a:ext uri="{FF2B5EF4-FFF2-40B4-BE49-F238E27FC236}">
                <a16:creationId xmlns:a16="http://schemas.microsoft.com/office/drawing/2014/main" id="{D13A7152-5495-7233-6EFE-260D65C6DA86}"/>
              </a:ext>
            </a:extLst>
          </p:cNvPr>
          <p:cNvSpPr/>
          <p:nvPr/>
        </p:nvSpPr>
        <p:spPr>
          <a:xfrm>
            <a:off x="665877" y="2326060"/>
            <a:ext cx="1266654" cy="83889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Capacity</a:t>
            </a:r>
          </a:p>
        </p:txBody>
      </p:sp>
      <p:sp>
        <p:nvSpPr>
          <p:cNvPr id="8" name="Rectangle 7">
            <a:extLst>
              <a:ext uri="{FF2B5EF4-FFF2-40B4-BE49-F238E27FC236}">
                <a16:creationId xmlns:a16="http://schemas.microsoft.com/office/drawing/2014/main" id="{B2EB92E8-5790-99CD-C189-BA7494071799}"/>
              </a:ext>
            </a:extLst>
          </p:cNvPr>
          <p:cNvSpPr/>
          <p:nvPr/>
        </p:nvSpPr>
        <p:spPr>
          <a:xfrm>
            <a:off x="665877" y="1284689"/>
            <a:ext cx="1266654" cy="83889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Conceptual</a:t>
            </a:r>
          </a:p>
        </p:txBody>
      </p:sp>
      <p:grpSp>
        <p:nvGrpSpPr>
          <p:cNvPr id="11" name="Group 10">
            <a:extLst>
              <a:ext uri="{FF2B5EF4-FFF2-40B4-BE49-F238E27FC236}">
                <a16:creationId xmlns:a16="http://schemas.microsoft.com/office/drawing/2014/main" id="{1129C1F1-06B7-7893-BCA4-AE94E83D5DBE}"/>
              </a:ext>
            </a:extLst>
          </p:cNvPr>
          <p:cNvGrpSpPr/>
          <p:nvPr/>
        </p:nvGrpSpPr>
        <p:grpSpPr>
          <a:xfrm>
            <a:off x="2268718" y="1391894"/>
            <a:ext cx="1132513" cy="5353575"/>
            <a:chOff x="4001549" y="1233182"/>
            <a:chExt cx="1132513" cy="5353575"/>
          </a:xfrm>
        </p:grpSpPr>
        <p:sp>
          <p:nvSpPr>
            <p:cNvPr id="9" name="Oval 8">
              <a:extLst>
                <a:ext uri="{FF2B5EF4-FFF2-40B4-BE49-F238E27FC236}">
                  <a16:creationId xmlns:a16="http://schemas.microsoft.com/office/drawing/2014/main" id="{8F2A71BB-290A-B829-3BBA-3F894A4B8ACE}"/>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C5D3C35-5933-D0E2-DC20-4006FCD59BBC}"/>
                </a:ext>
              </a:extLst>
            </p:cNvPr>
            <p:cNvSpPr txBox="1"/>
            <p:nvPr/>
          </p:nvSpPr>
          <p:spPr>
            <a:xfrm>
              <a:off x="4154094" y="3534856"/>
              <a:ext cx="885499" cy="646331"/>
            </a:xfrm>
            <a:prstGeom prst="rect">
              <a:avLst/>
            </a:prstGeom>
            <a:noFill/>
          </p:spPr>
          <p:txBody>
            <a:bodyPr wrap="none" rtlCol="0">
              <a:spAutoFit/>
            </a:bodyPr>
            <a:lstStyle/>
            <a:p>
              <a:pPr algn="ctr"/>
              <a:r>
                <a:rPr lang="en-US" dirty="0"/>
                <a:t>Reflect </a:t>
              </a:r>
            </a:p>
            <a:p>
              <a:pPr algn="ctr"/>
              <a:r>
                <a:rPr lang="en-US" dirty="0"/>
                <a:t>IPSR </a:t>
              </a:r>
            </a:p>
          </p:txBody>
        </p:sp>
      </p:grpSp>
      <p:grpSp>
        <p:nvGrpSpPr>
          <p:cNvPr id="12" name="Group 11">
            <a:extLst>
              <a:ext uri="{FF2B5EF4-FFF2-40B4-BE49-F238E27FC236}">
                <a16:creationId xmlns:a16="http://schemas.microsoft.com/office/drawing/2014/main" id="{66548A09-88B5-63EE-CCC1-D84C38A0F25B}"/>
              </a:ext>
            </a:extLst>
          </p:cNvPr>
          <p:cNvGrpSpPr/>
          <p:nvPr/>
        </p:nvGrpSpPr>
        <p:grpSpPr>
          <a:xfrm>
            <a:off x="3630745" y="1365920"/>
            <a:ext cx="1132513" cy="5353575"/>
            <a:chOff x="4001549" y="1233182"/>
            <a:chExt cx="1132513" cy="5353575"/>
          </a:xfrm>
        </p:grpSpPr>
        <p:sp>
          <p:nvSpPr>
            <p:cNvPr id="13" name="Oval 12">
              <a:extLst>
                <a:ext uri="{FF2B5EF4-FFF2-40B4-BE49-F238E27FC236}">
                  <a16:creationId xmlns:a16="http://schemas.microsoft.com/office/drawing/2014/main" id="{9E91AB25-16E5-3B29-083A-C1F2CA7CC154}"/>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1BE7E10-3B58-6C31-AE71-7A5096EBB70C}"/>
                </a:ext>
              </a:extLst>
            </p:cNvPr>
            <p:cNvSpPr txBox="1"/>
            <p:nvPr/>
          </p:nvSpPr>
          <p:spPr>
            <a:xfrm>
              <a:off x="4325991" y="3725303"/>
              <a:ext cx="473206" cy="369332"/>
            </a:xfrm>
            <a:prstGeom prst="rect">
              <a:avLst/>
            </a:prstGeom>
            <a:noFill/>
          </p:spPr>
          <p:txBody>
            <a:bodyPr wrap="none" rtlCol="0">
              <a:spAutoFit/>
            </a:bodyPr>
            <a:lstStyle/>
            <a:p>
              <a:pPr algn="ctr"/>
              <a:r>
                <a:rPr lang="en-US" dirty="0"/>
                <a:t>QA</a:t>
              </a:r>
            </a:p>
          </p:txBody>
        </p:sp>
      </p:grpSp>
      <p:grpSp>
        <p:nvGrpSpPr>
          <p:cNvPr id="15" name="Group 14">
            <a:extLst>
              <a:ext uri="{FF2B5EF4-FFF2-40B4-BE49-F238E27FC236}">
                <a16:creationId xmlns:a16="http://schemas.microsoft.com/office/drawing/2014/main" id="{C543E6D1-B7C7-1189-687D-DD60A6CEAC84}"/>
              </a:ext>
            </a:extLst>
          </p:cNvPr>
          <p:cNvGrpSpPr/>
          <p:nvPr/>
        </p:nvGrpSpPr>
        <p:grpSpPr>
          <a:xfrm>
            <a:off x="5046484" y="1339947"/>
            <a:ext cx="1132513" cy="5353575"/>
            <a:chOff x="4001549" y="1233182"/>
            <a:chExt cx="1132513" cy="5353575"/>
          </a:xfrm>
        </p:grpSpPr>
        <p:sp>
          <p:nvSpPr>
            <p:cNvPr id="16" name="Oval 15">
              <a:extLst>
                <a:ext uri="{FF2B5EF4-FFF2-40B4-BE49-F238E27FC236}">
                  <a16:creationId xmlns:a16="http://schemas.microsoft.com/office/drawing/2014/main" id="{1538F372-CB42-BF0F-681C-4598E5A04335}"/>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A6A5461-1A8F-28BA-FAF2-DBFB3051B7D3}"/>
                </a:ext>
              </a:extLst>
            </p:cNvPr>
            <p:cNvSpPr txBox="1"/>
            <p:nvPr/>
          </p:nvSpPr>
          <p:spPr>
            <a:xfrm>
              <a:off x="4232715" y="3399479"/>
              <a:ext cx="731290" cy="1200329"/>
            </a:xfrm>
            <a:prstGeom prst="rect">
              <a:avLst/>
            </a:prstGeom>
            <a:noFill/>
          </p:spPr>
          <p:txBody>
            <a:bodyPr wrap="none" rtlCol="0">
              <a:spAutoFit/>
            </a:bodyPr>
            <a:lstStyle/>
            <a:p>
              <a:pPr algn="ctr"/>
              <a:r>
                <a:rPr lang="en-US" dirty="0"/>
                <a:t>PRMS</a:t>
              </a:r>
            </a:p>
            <a:p>
              <a:pPr algn="ctr"/>
              <a:r>
                <a:rPr lang="en-US" dirty="0"/>
                <a:t>RF</a:t>
              </a:r>
            </a:p>
            <a:p>
              <a:pPr algn="ctr"/>
              <a:r>
                <a:rPr lang="en-US" dirty="0"/>
                <a:t>Etc.</a:t>
              </a:r>
            </a:p>
            <a:p>
              <a:pPr algn="ctr"/>
              <a:endParaRPr lang="en-US" dirty="0"/>
            </a:p>
          </p:txBody>
        </p:sp>
      </p:grpSp>
      <p:sp>
        <p:nvSpPr>
          <p:cNvPr id="18" name="TextBox 17">
            <a:extLst>
              <a:ext uri="{FF2B5EF4-FFF2-40B4-BE49-F238E27FC236}">
                <a16:creationId xmlns:a16="http://schemas.microsoft.com/office/drawing/2014/main" id="{450D950F-208C-40B3-318B-5417E82B73DE}"/>
              </a:ext>
            </a:extLst>
          </p:cNvPr>
          <p:cNvSpPr txBox="1"/>
          <p:nvPr/>
        </p:nvSpPr>
        <p:spPr>
          <a:xfrm rot="16200000">
            <a:off x="-76514" y="3514748"/>
            <a:ext cx="738536" cy="369332"/>
          </a:xfrm>
          <a:prstGeom prst="rect">
            <a:avLst/>
          </a:prstGeom>
          <a:noFill/>
        </p:spPr>
        <p:txBody>
          <a:bodyPr wrap="none" rtlCol="0">
            <a:spAutoFit/>
          </a:bodyPr>
          <a:lstStyle/>
          <a:p>
            <a:r>
              <a:rPr lang="en-US"/>
              <a:t>Pillars</a:t>
            </a:r>
          </a:p>
        </p:txBody>
      </p:sp>
      <p:sp>
        <p:nvSpPr>
          <p:cNvPr id="19" name="TextBox 18">
            <a:extLst>
              <a:ext uri="{FF2B5EF4-FFF2-40B4-BE49-F238E27FC236}">
                <a16:creationId xmlns:a16="http://schemas.microsoft.com/office/drawing/2014/main" id="{CDF51826-41C0-F0B8-1C20-6B2CCE142BDE}"/>
              </a:ext>
            </a:extLst>
          </p:cNvPr>
          <p:cNvSpPr txBox="1"/>
          <p:nvPr/>
        </p:nvSpPr>
        <p:spPr>
          <a:xfrm>
            <a:off x="3260482" y="996588"/>
            <a:ext cx="1786002" cy="369332"/>
          </a:xfrm>
          <a:prstGeom prst="rect">
            <a:avLst/>
          </a:prstGeom>
          <a:noFill/>
        </p:spPr>
        <p:txBody>
          <a:bodyPr wrap="none" rtlCol="0">
            <a:spAutoFit/>
          </a:bodyPr>
          <a:lstStyle/>
          <a:p>
            <a:r>
              <a:rPr lang="en-US"/>
              <a:t>X-cutting themes</a:t>
            </a:r>
          </a:p>
        </p:txBody>
      </p:sp>
      <p:sp>
        <p:nvSpPr>
          <p:cNvPr id="21" name="Oval 20">
            <a:extLst>
              <a:ext uri="{FF2B5EF4-FFF2-40B4-BE49-F238E27FC236}">
                <a16:creationId xmlns:a16="http://schemas.microsoft.com/office/drawing/2014/main" id="{7E8F3215-A488-5DC5-965D-0BE61892BE44}"/>
              </a:ext>
            </a:extLst>
          </p:cNvPr>
          <p:cNvSpPr/>
          <p:nvPr/>
        </p:nvSpPr>
        <p:spPr>
          <a:xfrm>
            <a:off x="7081501" y="2649104"/>
            <a:ext cx="813732" cy="813732"/>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78E6F6B-B461-EAB8-5711-B24CED6A1CEE}"/>
              </a:ext>
            </a:extLst>
          </p:cNvPr>
          <p:cNvSpPr/>
          <p:nvPr/>
        </p:nvSpPr>
        <p:spPr>
          <a:xfrm>
            <a:off x="7770798" y="3292677"/>
            <a:ext cx="813732" cy="813732"/>
          </a:xfrm>
          <a:prstGeom prst="ellipse">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ED8258E2-A845-0DCC-9275-E78EB12358D5}"/>
              </a:ext>
            </a:extLst>
          </p:cNvPr>
          <p:cNvSpPr/>
          <p:nvPr/>
        </p:nvSpPr>
        <p:spPr>
          <a:xfrm>
            <a:off x="6534615" y="3292677"/>
            <a:ext cx="1511418" cy="15114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204D8D5-6AB2-EB50-9275-567B943C077D}"/>
              </a:ext>
            </a:extLst>
          </p:cNvPr>
          <p:cNvSpPr/>
          <p:nvPr/>
        </p:nvSpPr>
        <p:spPr>
          <a:xfrm>
            <a:off x="7488367" y="4343116"/>
            <a:ext cx="1104552" cy="1104552"/>
          </a:xfrm>
          <a:prstGeom prst="ellipse">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69495EB-C4C7-6F0B-C58B-C67C7F970B3B}"/>
              </a:ext>
            </a:extLst>
          </p:cNvPr>
          <p:cNvSpPr/>
          <p:nvPr/>
        </p:nvSpPr>
        <p:spPr>
          <a:xfrm>
            <a:off x="6521101" y="4437543"/>
            <a:ext cx="643573" cy="643573"/>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C23CE6B-36F7-BD39-ABED-D30ED425DA6C}"/>
              </a:ext>
            </a:extLst>
          </p:cNvPr>
          <p:cNvSpPr txBox="1"/>
          <p:nvPr/>
        </p:nvSpPr>
        <p:spPr>
          <a:xfrm>
            <a:off x="6402420" y="2231436"/>
            <a:ext cx="1993751" cy="369332"/>
          </a:xfrm>
          <a:prstGeom prst="rect">
            <a:avLst/>
          </a:prstGeom>
          <a:noFill/>
        </p:spPr>
        <p:txBody>
          <a:bodyPr wrap="none" rtlCol="0">
            <a:spAutoFit/>
          </a:bodyPr>
          <a:lstStyle/>
          <a:p>
            <a:r>
              <a:rPr lang="en-US"/>
              <a:t>Stakeholder groups</a:t>
            </a:r>
          </a:p>
        </p:txBody>
      </p:sp>
      <p:sp>
        <p:nvSpPr>
          <p:cNvPr id="27" name="TextBox 26">
            <a:extLst>
              <a:ext uri="{FF2B5EF4-FFF2-40B4-BE49-F238E27FC236}">
                <a16:creationId xmlns:a16="http://schemas.microsoft.com/office/drawing/2014/main" id="{8F4ABF6B-E4D5-1633-E655-5877AFBA95EE}"/>
              </a:ext>
            </a:extLst>
          </p:cNvPr>
          <p:cNvSpPr txBox="1"/>
          <p:nvPr/>
        </p:nvSpPr>
        <p:spPr>
          <a:xfrm>
            <a:off x="8889460" y="2379444"/>
            <a:ext cx="1906615" cy="923330"/>
          </a:xfrm>
          <a:prstGeom prst="rect">
            <a:avLst/>
          </a:prstGeom>
          <a:noFill/>
        </p:spPr>
        <p:txBody>
          <a:bodyPr wrap="square" rtlCol="0">
            <a:spAutoFit/>
          </a:bodyPr>
          <a:lstStyle/>
          <a:p>
            <a:r>
              <a:rPr lang="en-US"/>
              <a:t>Data collection and sensemaking Tools</a:t>
            </a:r>
          </a:p>
        </p:txBody>
      </p:sp>
      <p:sp>
        <p:nvSpPr>
          <p:cNvPr id="28" name="TextBox 27">
            <a:extLst>
              <a:ext uri="{FF2B5EF4-FFF2-40B4-BE49-F238E27FC236}">
                <a16:creationId xmlns:a16="http://schemas.microsoft.com/office/drawing/2014/main" id="{8123A378-79F6-3F8A-96F7-86C38B856556}"/>
              </a:ext>
            </a:extLst>
          </p:cNvPr>
          <p:cNvSpPr txBox="1"/>
          <p:nvPr/>
        </p:nvSpPr>
        <p:spPr>
          <a:xfrm>
            <a:off x="8916596" y="3390597"/>
            <a:ext cx="1695976"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mj-lt"/>
              <a:buAutoNum type="arabicPeriod"/>
            </a:pPr>
            <a:r>
              <a:rPr lang="en-US"/>
              <a:t>Survey</a:t>
            </a:r>
          </a:p>
          <a:p>
            <a:pPr marL="342900" indent="-342900">
              <a:buFont typeface="+mj-lt"/>
              <a:buAutoNum type="arabicPeriod"/>
            </a:pPr>
            <a:r>
              <a:rPr lang="en-US"/>
              <a:t>Focus groups</a:t>
            </a:r>
          </a:p>
          <a:p>
            <a:pPr marL="342900" indent="-342900">
              <a:buFont typeface="+mj-lt"/>
              <a:buAutoNum type="arabicPeriod"/>
            </a:pPr>
            <a:r>
              <a:rPr lang="en-US"/>
              <a:t>Deep dive interviews</a:t>
            </a:r>
          </a:p>
        </p:txBody>
      </p:sp>
      <p:sp>
        <p:nvSpPr>
          <p:cNvPr id="29" name="TextBox 28">
            <a:extLst>
              <a:ext uri="{FF2B5EF4-FFF2-40B4-BE49-F238E27FC236}">
                <a16:creationId xmlns:a16="http://schemas.microsoft.com/office/drawing/2014/main" id="{A8FCDBA2-EF5D-E867-495D-3436AF2BE6FD}"/>
              </a:ext>
            </a:extLst>
          </p:cNvPr>
          <p:cNvSpPr txBox="1"/>
          <p:nvPr/>
        </p:nvSpPr>
        <p:spPr>
          <a:xfrm>
            <a:off x="10796075" y="3921743"/>
            <a:ext cx="109581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t>Workflow</a:t>
            </a:r>
          </a:p>
        </p:txBody>
      </p:sp>
      <p:sp>
        <p:nvSpPr>
          <p:cNvPr id="30" name="TextBox 29">
            <a:extLst>
              <a:ext uri="{FF2B5EF4-FFF2-40B4-BE49-F238E27FC236}">
                <a16:creationId xmlns:a16="http://schemas.microsoft.com/office/drawing/2014/main" id="{9804753B-B46C-1400-3FA8-6B587489D73F}"/>
              </a:ext>
            </a:extLst>
          </p:cNvPr>
          <p:cNvSpPr txBox="1"/>
          <p:nvPr/>
        </p:nvSpPr>
        <p:spPr>
          <a:xfrm>
            <a:off x="10704352" y="5113780"/>
            <a:ext cx="1245854"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t>Report &amp; </a:t>
            </a:r>
          </a:p>
          <a:p>
            <a:r>
              <a:rPr lang="en-US"/>
              <a:t>Action Plan</a:t>
            </a:r>
          </a:p>
        </p:txBody>
      </p:sp>
      <p:cxnSp>
        <p:nvCxnSpPr>
          <p:cNvPr id="32" name="Straight Arrow Connector 31">
            <a:extLst>
              <a:ext uri="{FF2B5EF4-FFF2-40B4-BE49-F238E27FC236}">
                <a16:creationId xmlns:a16="http://schemas.microsoft.com/office/drawing/2014/main" id="{DE04395A-781A-7D82-309D-29517260AFEA}"/>
              </a:ext>
            </a:extLst>
          </p:cNvPr>
          <p:cNvCxnSpPr>
            <a:cxnSpLocks/>
            <a:stCxn id="29" idx="2"/>
            <a:endCxn id="30" idx="0"/>
          </p:cNvCxnSpPr>
          <p:nvPr/>
        </p:nvCxnSpPr>
        <p:spPr>
          <a:xfrm flipH="1">
            <a:off x="11327279" y="4291075"/>
            <a:ext cx="16703" cy="822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81432CF-08F8-8E29-57AF-97C8237755EE}"/>
              </a:ext>
            </a:extLst>
          </p:cNvPr>
          <p:cNvCxnSpPr>
            <a:cxnSpLocks/>
            <a:stCxn id="28" idx="3"/>
            <a:endCxn id="29" idx="1"/>
          </p:cNvCxnSpPr>
          <p:nvPr/>
        </p:nvCxnSpPr>
        <p:spPr>
          <a:xfrm flipV="1">
            <a:off x="10612572" y="4106409"/>
            <a:ext cx="183503" cy="22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Tick PNG - Tick Mark Symbol Transparent Pictures, Free Download - Free  Transparent PNG Logos">
            <a:extLst>
              <a:ext uri="{FF2B5EF4-FFF2-40B4-BE49-F238E27FC236}">
                <a16:creationId xmlns:a16="http://schemas.microsoft.com/office/drawing/2014/main" id="{EF281C31-39FC-0308-F36F-C017AB91A27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1312" y="4295902"/>
            <a:ext cx="339015" cy="3874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Tick PNG - Tick Mark Symbol Transparent Pictures, Free Download - Free  Transparent PNG Logos">
            <a:extLst>
              <a:ext uri="{FF2B5EF4-FFF2-40B4-BE49-F238E27FC236}">
                <a16:creationId xmlns:a16="http://schemas.microsoft.com/office/drawing/2014/main" id="{A299999E-4113-8D4D-AD95-61D5AC5A8A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1599" y="4206331"/>
            <a:ext cx="339015" cy="387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850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2A1EA-ED44-4004-96AF-19A65206B7F2}"/>
              </a:ext>
            </a:extLst>
          </p:cNvPr>
          <p:cNvSpPr>
            <a:spLocks noGrp="1"/>
          </p:cNvSpPr>
          <p:nvPr>
            <p:ph type="title"/>
          </p:nvPr>
        </p:nvSpPr>
        <p:spPr/>
        <p:txBody>
          <a:bodyPr/>
          <a:lstStyle/>
          <a:p>
            <a:endParaRPr lang="en-KE" dirty="0"/>
          </a:p>
        </p:txBody>
      </p:sp>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Intro session</a:t>
            </a:r>
            <a:endParaRPr lang="en-KE" sz="6600"/>
          </a:p>
        </p:txBody>
      </p:sp>
    </p:spTree>
    <p:extLst>
      <p:ext uri="{BB962C8B-B14F-4D97-AF65-F5344CB8AC3E}">
        <p14:creationId xmlns:p14="http://schemas.microsoft.com/office/powerpoint/2010/main" val="3893217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551542" y="0"/>
            <a:ext cx="9983108" cy="1092319"/>
          </a:xfrm>
        </p:spPr>
        <p:txBody>
          <a:bodyPr>
            <a:normAutofit/>
          </a:bodyPr>
          <a:lstStyle/>
          <a:p>
            <a:br>
              <a:rPr lang="en-US" dirty="0"/>
            </a:br>
            <a:r>
              <a:rPr lang="en-US" dirty="0"/>
              <a:t>Results Framework – setting the scene</a:t>
            </a:r>
            <a:endParaRPr lang="en-US" b="0" dirty="0">
              <a:latin typeface="Montserrat "/>
            </a:endParaRPr>
          </a:p>
        </p:txBody>
      </p:sp>
      <p:sp>
        <p:nvSpPr>
          <p:cNvPr id="3" name="TextBox 2">
            <a:extLst>
              <a:ext uri="{FF2B5EF4-FFF2-40B4-BE49-F238E27FC236}">
                <a16:creationId xmlns:a16="http://schemas.microsoft.com/office/drawing/2014/main" id="{2E3B7188-B35F-4EDE-38D1-B3C2E9CFBDFF}"/>
              </a:ext>
            </a:extLst>
          </p:cNvPr>
          <p:cNvSpPr txBox="1"/>
          <p:nvPr/>
        </p:nvSpPr>
        <p:spPr>
          <a:xfrm>
            <a:off x="636998" y="1489753"/>
            <a:ext cx="11106364" cy="4801314"/>
          </a:xfrm>
          <a:prstGeom prst="rect">
            <a:avLst/>
          </a:prstGeom>
          <a:noFill/>
        </p:spPr>
        <p:txBody>
          <a:bodyPr wrap="square" rtlCol="0">
            <a:spAutoFit/>
          </a:bodyPr>
          <a:lstStyle/>
          <a:p>
            <a:r>
              <a:rPr lang="en-US" dirty="0"/>
              <a:t>Delivery promise of the One CGIAR Portfolio in the PRMF</a:t>
            </a:r>
          </a:p>
          <a:p>
            <a:endParaRPr lang="en-US" dirty="0"/>
          </a:p>
          <a:p>
            <a:pPr rtl="0" fontAlgn="base">
              <a:spcBef>
                <a:spcPts val="0"/>
              </a:spcBef>
              <a:spcAft>
                <a:spcPts val="0"/>
              </a:spcAft>
            </a:pPr>
            <a:r>
              <a:rPr lang="en-US" b="0" u="none" strike="noStrike" dirty="0">
                <a:solidFill>
                  <a:srgbClr val="000000"/>
                </a:solidFill>
                <a:effectLst/>
                <a:latin typeface="Calibri" panose="020F0502020204030204" pitchFamily="34" charset="0"/>
              </a:rPr>
              <a:t>All CGIAR Initiatives within these Investment Plans will develop an </a:t>
            </a:r>
            <a:r>
              <a:rPr lang="en-US" b="1" u="none" strike="noStrike" dirty="0">
                <a:solidFill>
                  <a:srgbClr val="000000"/>
                </a:solidFill>
                <a:effectLst/>
                <a:latin typeface="Calibri" panose="020F0502020204030204" pitchFamily="34" charset="0"/>
              </a:rPr>
              <a:t>accountability framework of the results</a:t>
            </a:r>
            <a:r>
              <a:rPr lang="en-US" b="0" u="none" strike="noStrike" dirty="0">
                <a:solidFill>
                  <a:srgbClr val="000000"/>
                </a:solidFill>
                <a:effectLst/>
                <a:latin typeface="Calibri" panose="020F0502020204030204" pitchFamily="34" charset="0"/>
              </a:rPr>
              <a:t> that CGIAR intends to deliver or demonstrably contribute towards. Initiatives will systematically measure and be accountable for Initiative outcomes and associated outputs and will use the theory of change to demonstrate progress along impact pathways towards the ultimate collective global targets. </a:t>
            </a:r>
            <a:endParaRPr lang="en-US" b="0" u="none" strike="noStrike" dirty="0">
              <a:solidFill>
                <a:srgbClr val="000000"/>
              </a:solidFill>
              <a:effectLst/>
              <a:latin typeface="Noto Sans Symbols"/>
            </a:endParaRPr>
          </a:p>
          <a:p>
            <a:pPr rtl="0" fontAlgn="base">
              <a:spcBef>
                <a:spcPts val="0"/>
              </a:spcBef>
              <a:spcAft>
                <a:spcPts val="0"/>
              </a:spcAft>
            </a:pPr>
            <a:endParaRPr lang="en-US" b="0" u="none" strike="noStrike" dirty="0">
              <a:solidFill>
                <a:srgbClr val="000000"/>
              </a:solidFill>
              <a:effectLst/>
              <a:latin typeface="Calibri" panose="020F0502020204030204" pitchFamily="34" charset="0"/>
            </a:endParaRPr>
          </a:p>
          <a:p>
            <a:pPr rtl="0" fontAlgn="base">
              <a:spcBef>
                <a:spcPts val="0"/>
              </a:spcBef>
              <a:spcAft>
                <a:spcPts val="0"/>
              </a:spcAft>
            </a:pPr>
            <a:r>
              <a:rPr lang="en-US" b="0" u="none" strike="noStrike" dirty="0">
                <a:solidFill>
                  <a:srgbClr val="000000"/>
                </a:solidFill>
                <a:effectLst/>
                <a:latin typeface="Calibri" panose="020F0502020204030204" pitchFamily="34" charset="0"/>
              </a:rPr>
              <a:t>CGIAR will invest in obtaining causal evidence of impact on specific targets that can be jointly attributed to CGIAR and its partners acknowledging that such impacts are not obtained by CGIAR alone. The research strategy envisioned to obtain such causal evidence will be integrated in the research design of each Initiative.</a:t>
            </a:r>
            <a:endParaRPr lang="en-US" b="0" u="none" strike="noStrike" dirty="0">
              <a:solidFill>
                <a:srgbClr val="000000"/>
              </a:solidFill>
              <a:effectLst/>
              <a:latin typeface="Noto Sans Symbols"/>
            </a:endParaRPr>
          </a:p>
          <a:p>
            <a:pPr rtl="0" fontAlgn="base">
              <a:spcBef>
                <a:spcPts val="0"/>
              </a:spcBef>
              <a:spcAft>
                <a:spcPts val="0"/>
              </a:spcAft>
            </a:pPr>
            <a:endParaRPr lang="en-US" b="0" u="none" strike="noStrike" dirty="0">
              <a:solidFill>
                <a:srgbClr val="000000"/>
              </a:solidFill>
              <a:effectLst/>
              <a:latin typeface="Calibri" panose="020F0502020204030204" pitchFamily="34" charset="0"/>
            </a:endParaRPr>
          </a:p>
          <a:p>
            <a:pPr rtl="0" fontAlgn="base">
              <a:spcBef>
                <a:spcPts val="0"/>
              </a:spcBef>
              <a:spcAft>
                <a:spcPts val="0"/>
              </a:spcAft>
            </a:pPr>
            <a:r>
              <a:rPr lang="en-US" b="0" u="none" strike="noStrike" dirty="0">
                <a:solidFill>
                  <a:srgbClr val="000000"/>
                </a:solidFill>
                <a:effectLst/>
                <a:latin typeface="Calibri" panose="020F0502020204030204" pitchFamily="34" charset="0"/>
              </a:rPr>
              <a:t>CGIAR Initiatives will: </a:t>
            </a:r>
            <a:endParaRPr lang="en-US" b="0" u="none" strike="noStrike" dirty="0">
              <a:solidFill>
                <a:srgbClr val="000000"/>
              </a:solidFill>
              <a:effectLst/>
              <a:latin typeface="Noto Sans Symbols"/>
            </a:endParaRPr>
          </a:p>
          <a:p>
            <a:pPr marL="742950" lvl="1" indent="-285750" rtl="0" fontAlgn="base">
              <a:spcBef>
                <a:spcPts val="0"/>
              </a:spcBef>
              <a:spcAft>
                <a:spcPts val="0"/>
              </a:spcAft>
              <a:buFont typeface="Arial" panose="020B0604020202020204" pitchFamily="34" charset="0"/>
              <a:buChar char="•"/>
            </a:pPr>
            <a:r>
              <a:rPr lang="en-US" b="0" u="none" strike="noStrike" dirty="0">
                <a:solidFill>
                  <a:srgbClr val="000000"/>
                </a:solidFill>
                <a:effectLst/>
                <a:latin typeface="Calibri" panose="020F0502020204030204" pitchFamily="34" charset="0"/>
              </a:rPr>
              <a:t>Plan and report annual progress against a theory of change (</a:t>
            </a:r>
            <a:r>
              <a:rPr lang="en-US" b="0" u="none" strike="noStrike" dirty="0" err="1">
                <a:solidFill>
                  <a:srgbClr val="000000"/>
                </a:solidFill>
                <a:effectLst/>
                <a:latin typeface="Calibri" panose="020F0502020204030204" pitchFamily="34" charset="0"/>
              </a:rPr>
              <a:t>ToC</a:t>
            </a:r>
            <a:r>
              <a:rPr lang="en-US" b="0" u="none" strike="noStrike" dirty="0">
                <a:solidFill>
                  <a:srgbClr val="000000"/>
                </a:solidFill>
                <a:effectLst/>
                <a:latin typeface="Calibri" panose="020F0502020204030204" pitchFamily="34" charset="0"/>
              </a:rPr>
              <a:t>) that incorporates results and indicators across the spheres of control, influence and interest as detailed above,</a:t>
            </a:r>
            <a:endParaRPr lang="en-US" b="0" u="none" strike="noStrike" dirty="0">
              <a:solidFill>
                <a:srgbClr val="000000"/>
              </a:solidFill>
              <a:effectLst/>
              <a:latin typeface="Courier New" panose="02070309020205020404" pitchFamily="49" charset="0"/>
            </a:endParaRPr>
          </a:p>
          <a:p>
            <a:pPr marL="742950" lvl="1" indent="-285750" rtl="0" fontAlgn="base">
              <a:spcBef>
                <a:spcPts val="0"/>
              </a:spcBef>
              <a:spcAft>
                <a:spcPts val="0"/>
              </a:spcAft>
              <a:buFont typeface="Arial" panose="020B0604020202020204" pitchFamily="34" charset="0"/>
              <a:buChar char="•"/>
            </a:pPr>
            <a:r>
              <a:rPr lang="en-US" b="0" u="none" strike="noStrike" dirty="0">
                <a:solidFill>
                  <a:srgbClr val="000000"/>
                </a:solidFill>
                <a:effectLst/>
                <a:latin typeface="Calibri" panose="020F0502020204030204" pitchFamily="34" charset="0"/>
              </a:rPr>
              <a:t>Develop annual plans of work and budget, track progress and provide an annual report against their stated objectives and results achieved, </a:t>
            </a:r>
          </a:p>
          <a:p>
            <a:pPr marL="742950" lvl="1" indent="-285750" rtl="0" fontAlgn="base">
              <a:spcBef>
                <a:spcPts val="0"/>
              </a:spcBef>
              <a:spcAft>
                <a:spcPts val="0"/>
              </a:spcAft>
              <a:buFont typeface="Arial" panose="020B0604020202020204" pitchFamily="34" charset="0"/>
              <a:buChar char="•"/>
            </a:pPr>
            <a:r>
              <a:rPr lang="en-US" b="0" u="none" strike="noStrike" dirty="0">
                <a:solidFill>
                  <a:srgbClr val="000000"/>
                </a:solidFill>
                <a:effectLst/>
                <a:latin typeface="Calibri" panose="020F0502020204030204" pitchFamily="34" charset="0"/>
              </a:rPr>
              <a:t>…</a:t>
            </a:r>
            <a:endParaRPr lang="en-US" b="0" u="none" strike="noStrike" dirty="0">
              <a:solidFill>
                <a:srgbClr val="000000"/>
              </a:solidFill>
              <a:effectLst/>
              <a:latin typeface="Courier New" panose="02070309020205020404" pitchFamily="49" charset="0"/>
            </a:endParaRPr>
          </a:p>
        </p:txBody>
      </p:sp>
      <p:sp>
        <p:nvSpPr>
          <p:cNvPr id="4" name="TextBox 3">
            <a:extLst>
              <a:ext uri="{FF2B5EF4-FFF2-40B4-BE49-F238E27FC236}">
                <a16:creationId xmlns:a16="http://schemas.microsoft.com/office/drawing/2014/main" id="{DA66144A-AC37-D6D1-2B23-02EE3D2286E7}"/>
              </a:ext>
            </a:extLst>
          </p:cNvPr>
          <p:cNvSpPr txBox="1"/>
          <p:nvPr/>
        </p:nvSpPr>
        <p:spPr>
          <a:xfrm>
            <a:off x="2445250" y="6411075"/>
            <a:ext cx="5342562" cy="338554"/>
          </a:xfrm>
          <a:prstGeom prst="rect">
            <a:avLst/>
          </a:prstGeom>
          <a:noFill/>
        </p:spPr>
        <p:txBody>
          <a:bodyPr wrap="square" rtlCol="0">
            <a:spAutoFit/>
          </a:bodyPr>
          <a:lstStyle/>
          <a:p>
            <a:r>
              <a:rPr lang="en-US" sz="1600" dirty="0"/>
              <a:t>Source: </a:t>
            </a:r>
            <a:r>
              <a:rPr lang="en-US" sz="1600" dirty="0">
                <a:hlinkClick r:id="rId3"/>
              </a:rPr>
              <a:t>CGIAR PRMF</a:t>
            </a:r>
            <a:r>
              <a:rPr lang="en-US" sz="1600" dirty="0"/>
              <a:t>, 17.12.2020</a:t>
            </a:r>
          </a:p>
        </p:txBody>
      </p:sp>
    </p:spTree>
    <p:extLst>
      <p:ext uri="{BB962C8B-B14F-4D97-AF65-F5344CB8AC3E}">
        <p14:creationId xmlns:p14="http://schemas.microsoft.com/office/powerpoint/2010/main" val="666938294"/>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_One CGIAR Presentation Template rev (1).pptx" id="{998C1919-60C4-425D-A77F-AFC5DB15FF73}" vid="{05D1C847-99E9-4003-B425-7F83542706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623bc7a-e2ff-42f6-84aa-c68c5f1989c9" xsi:nil="true"/>
    <lcf76f155ced4ddcb4097134ff3c332f xmlns="3a9f5700-3bfc-4bef-946a-2b753025f277">
      <Terms xmlns="http://schemas.microsoft.com/office/infopath/2007/PartnerControls"/>
    </lcf76f155ced4ddcb4097134ff3c332f>
    <MediaLengthInSeconds xmlns="3a9f5700-3bfc-4bef-946a-2b753025f277" xsi:nil="true"/>
    <SharedWithUsers xmlns="1623bc7a-e2ff-42f6-84aa-c68c5f1989c9">
      <UserInfo>
        <DisplayName/>
        <AccountId xsi:nil="true"/>
        <AccountType/>
      </UserInfo>
    </SharedWithUsers>
    <_Flow_SignoffStatus xmlns="3a9f5700-3bfc-4bef-946a-2b753025f27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CA482A6AF2494A961EEDA36B927C12" ma:contentTypeVersion="16" ma:contentTypeDescription="Create a new document." ma:contentTypeScope="" ma:versionID="03bcf3881d82aed496a0ba739f1cd498">
  <xsd:schema xmlns:xsd="http://www.w3.org/2001/XMLSchema" xmlns:xs="http://www.w3.org/2001/XMLSchema" xmlns:p="http://schemas.microsoft.com/office/2006/metadata/properties" xmlns:ns2="3a9f5700-3bfc-4bef-946a-2b753025f277" xmlns:ns3="1623bc7a-e2ff-42f6-84aa-c68c5f1989c9" targetNamespace="http://schemas.microsoft.com/office/2006/metadata/properties" ma:root="true" ma:fieldsID="36e6c9a86ed5f05e16d1839fb750966b" ns2:_="" ns3:_="">
    <xsd:import namespace="3a9f5700-3bfc-4bef-946a-2b753025f277"/>
    <xsd:import namespace="1623bc7a-e2ff-42f6-84aa-c68c5f1989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9f5700-3bfc-4bef-946a-2b753025f2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23bc7a-e2ff-42f6-84aa-c68c5f1989c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7d0e8dad-8b2c-4748-9e22-6166cf2b1621}" ma:internalName="TaxCatchAll" ma:showField="CatchAllData" ma:web="1623bc7a-e2ff-42f6-84aa-c68c5f1989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2.xml><?xml version="1.0" encoding="utf-8"?>
<ds:datastoreItem xmlns:ds="http://schemas.openxmlformats.org/officeDocument/2006/customXml" ds:itemID="{6D158CA3-F6CE-4B79-BA22-35235E3FE75F}">
  <ds:schemaRefs>
    <ds:schemaRef ds:uri="http://purl.org/dc/dcmitype/"/>
    <ds:schemaRef ds:uri="3a9f5700-3bfc-4bef-946a-2b753025f277"/>
    <ds:schemaRef ds:uri="1623bc7a-e2ff-42f6-84aa-c68c5f1989c9"/>
    <ds:schemaRef ds:uri="http://schemas.openxmlformats.org/package/2006/metadata/core-properties"/>
    <ds:schemaRef ds:uri="http://schemas.microsoft.com/office/2006/documentManagement/types"/>
    <ds:schemaRef ds:uri="http://purl.org/dc/term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7EF7EAD-F5B1-4711-9D6E-F73C4F0836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9f5700-3bfc-4bef-946a-2b753025f277"/>
    <ds:schemaRef ds:uri="1623bc7a-e2ff-42f6-84aa-c68c5f1989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1523</TotalTime>
  <Words>2851</Words>
  <Application>Microsoft Office PowerPoint</Application>
  <PresentationFormat>Widescreen</PresentationFormat>
  <Paragraphs>313</Paragraphs>
  <Slides>22</Slides>
  <Notes>12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22</vt:i4>
      </vt:variant>
    </vt:vector>
  </HeadingPairs>
  <TitlesOfParts>
    <vt:vector size="38" baseType="lpstr">
      <vt:lpstr>.AppleSystemUIFont</vt:lpstr>
      <vt:lpstr>Arial</vt:lpstr>
      <vt:lpstr>Avenir Black</vt:lpstr>
      <vt:lpstr>Avenir Book</vt:lpstr>
      <vt:lpstr>Avenir Medium</vt:lpstr>
      <vt:lpstr>Calibri</vt:lpstr>
      <vt:lpstr>Courier New</vt:lpstr>
      <vt:lpstr>Lato</vt:lpstr>
      <vt:lpstr>Montserrat</vt:lpstr>
      <vt:lpstr>Montserrat </vt:lpstr>
      <vt:lpstr>Montserrat Black</vt:lpstr>
      <vt:lpstr>Montserrat ExtraBold</vt:lpstr>
      <vt:lpstr>Noto Sans Symbols</vt:lpstr>
      <vt:lpstr>Segoe UI</vt:lpstr>
      <vt:lpstr>Wingdings</vt:lpstr>
      <vt:lpstr>1_Office Theme</vt:lpstr>
      <vt:lpstr>2023 Learning and Optimization Process  Focus Group Discussion on the Results Framework </vt:lpstr>
      <vt:lpstr>Objectives</vt:lpstr>
      <vt:lpstr>Proposed Agenda</vt:lpstr>
      <vt:lpstr>PowerPoint Presentation</vt:lpstr>
      <vt:lpstr>Overview: Technical Reporting progress</vt:lpstr>
      <vt:lpstr>The First Pancake</vt:lpstr>
      <vt:lpstr>Learning and Optimization – Q2</vt:lpstr>
      <vt:lpstr>PowerPoint Presentation</vt:lpstr>
      <vt:lpstr> Results Framework – setting the scene</vt:lpstr>
      <vt:lpstr> Results Framework – setting the scene</vt:lpstr>
      <vt:lpstr> Results Framework – setting the scene</vt:lpstr>
      <vt:lpstr> Results Framework – setting the scene</vt:lpstr>
      <vt:lpstr> Results Framework – setting the scene</vt:lpstr>
      <vt:lpstr> Results Framework – setting the scene</vt:lpstr>
      <vt:lpstr>PowerPoint Presentation</vt:lpstr>
      <vt:lpstr> Questions to reflect on</vt:lpstr>
      <vt:lpstr> Questions to reflect on</vt:lpstr>
      <vt:lpstr>Celebrating what went well what I liked about the Results Framwork </vt:lpstr>
      <vt:lpstr>Results framework:  imagining a brighter future Framing 2024</vt:lpstr>
      <vt:lpstr>Identifying priority areas </vt:lpstr>
      <vt:lpstr>Next steps</vt:lpstr>
      <vt:lpstr>   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creator>Karmen</dc:creator>
  <cp:lastModifiedBy>Yabowork, Abenet (ILRI)</cp:lastModifiedBy>
  <cp:revision>65</cp:revision>
  <cp:lastPrinted>2020-04-29T15:21:42Z</cp:lastPrinted>
  <dcterms:created xsi:type="dcterms:W3CDTF">2020-04-15T05:49:20Z</dcterms:created>
  <dcterms:modified xsi:type="dcterms:W3CDTF">2023-07-28T14:45:11Z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0x0101004FCA482A6AF2494A961EEDA36B927C12</vt:lpwstr>
  </property>
  <property fmtid="{D5CDD505-2E9C-101B-9397-08002B2CF9AE}" pid="3" name="MediaServiceImageTags">
    <vt:lpwstr/>
  </property>
  <property fmtid="{D5CDD505-2E9C-101B-9397-08002B2CF9AE}" pid="4" name="MSIP_Label_80c4d10e-bd94-4e7c-b4a1-fe20ff6d8abe_Enabled">
    <vt:lpwstr>true</vt:lpwstr>
  </property>
  <property fmtid="{D5CDD505-2E9C-101B-9397-08002B2CF9AE}" pid="5" name="MSIP_Label_80c4d10e-bd94-4e7c-b4a1-fe20ff6d8abe_SetDate">
    <vt:lpwstr>2023-04-14T10:31:00Z</vt:lpwstr>
  </property>
  <property fmtid="{D5CDD505-2E9C-101B-9397-08002B2CF9AE}" pid="6" name="MSIP_Label_80c4d10e-bd94-4e7c-b4a1-fe20ff6d8abe_Method">
    <vt:lpwstr>Standard</vt:lpwstr>
  </property>
  <property fmtid="{D5CDD505-2E9C-101B-9397-08002B2CF9AE}" pid="7" name="MSIP_Label_80c4d10e-bd94-4e7c-b4a1-fe20ff6d8abe_Name">
    <vt:lpwstr>80c4d10e-bd94-4e7c-b4a1-fe20ff6d8abe</vt:lpwstr>
  </property>
  <property fmtid="{D5CDD505-2E9C-101B-9397-08002B2CF9AE}" pid="8" name="MSIP_Label_80c4d10e-bd94-4e7c-b4a1-fe20ff6d8abe_SiteId">
    <vt:lpwstr>6afa0e00-fa14-40b7-8a2e-22a7f8c357d5</vt:lpwstr>
  </property>
  <property fmtid="{D5CDD505-2E9C-101B-9397-08002B2CF9AE}" pid="9" name="MSIP_Label_80c4d10e-bd94-4e7c-b4a1-fe20ff6d8abe_ActionId">
    <vt:lpwstr>5e750e77-d44c-4922-97d4-d9b9b861373b</vt:lpwstr>
  </property>
  <property fmtid="{D5CDD505-2E9C-101B-9397-08002B2CF9AE}" pid="10" name="MSIP_Label_80c4d10e-bd94-4e7c-b4a1-fe20ff6d8abe_ContentBits">
    <vt:lpwstr>0</vt:lpwstr>
  </property>
  <property fmtid="{D5CDD505-2E9C-101B-9397-08002B2CF9AE}" pid="11" name="Order">
    <vt:lpwstr>501000.000000000</vt:lpwstr>
  </property>
  <property fmtid="{D5CDD505-2E9C-101B-9397-08002B2CF9AE}" pid="12" name="xd_ProgID">
    <vt:lpwstr/>
  </property>
  <property fmtid="{D5CDD505-2E9C-101B-9397-08002B2CF9AE}" pid="13" name="_ColorHex">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_ColorTag">
    <vt:lpwstr/>
  </property>
  <property fmtid="{D5CDD505-2E9C-101B-9397-08002B2CF9AE}" pid="18" name="TriggerFlowInfo">
    <vt:lpwstr/>
  </property>
  <property fmtid="{D5CDD505-2E9C-101B-9397-08002B2CF9AE}" pid="19" name="xd_Signature">
    <vt:lpwstr/>
  </property>
  <property fmtid="{D5CDD505-2E9C-101B-9397-08002B2CF9AE}" pid="20" name="_Emoji">
    <vt:lpwstr/>
  </property>
</Properties>
</file>