
<file path=[Content_Types].xml><?xml version="1.0" encoding="utf-8"?>
<Types xmlns="http://schemas.openxmlformats.org/package/2006/content-types">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modernComment_7FFE5E80_B3F225DC.xml" ContentType="application/vnd.ms-powerpoint.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omments/modernComment_7FFE5E51_8986346C.xml" ContentType="application/vnd.ms-powerpoint.comment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omments/modernComment_7FFE5E85_E8DB2F82.xml" ContentType="application/vnd.ms-powerpoint.comment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omments/modernComment_7FFE5E4E_DA8252B5.xml" ContentType="application/vnd.ms-powerpoint.comment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omments/modernComment_7FFE5E93_22078CC9.xml" ContentType="application/vnd.ms-powerpoint.comments+xml"/>
  <Override PartName="/ppt/notesSlides/notesSlide41.xml" ContentType="application/vnd.openxmlformats-officedocument.presentationml.notesSlide+xml"/>
  <Override PartName="/ppt/comments/modernComment_7FFE5E94_846DAEA.xml" ContentType="application/vnd.ms-powerpoint.comments+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omments/modernComment_7FFE5E96_8E608A4B.xml" ContentType="application/vnd.ms-powerpoint.comments+xml"/>
  <Override PartName="/ppt/notesSlides/notesSlide44.xml" ContentType="application/vnd.openxmlformats-officedocument.presentationml.notesSlide+xml"/>
  <Override PartName="/ppt/comments/modernComment_7FFE5E95_3E377D05.xml" ContentType="application/vnd.ms-powerpoint.comments+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comments/modernComment_7FFE5EB1_1F27C1EC.xml" ContentType="application/vnd.ms-powerpoint.comments+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embedTrueTypeFonts="1" saveSubsetFonts="1" autoCompressPictures="0">
  <p:sldMasterIdLst>
    <p:sldMasterId id="2147483648" r:id="rId1"/>
  </p:sldMasterIdLst>
  <p:notesMasterIdLst>
    <p:notesMasterId r:id="rId82"/>
  </p:notesMasterIdLst>
  <p:sldIdLst>
    <p:sldId id="256" r:id="rId2"/>
    <p:sldId id="262" r:id="rId3"/>
    <p:sldId id="6200" r:id="rId4"/>
    <p:sldId id="2147376752" r:id="rId5"/>
    <p:sldId id="2147376753" r:id="rId6"/>
    <p:sldId id="257" r:id="rId7"/>
    <p:sldId id="2147376755" r:id="rId8"/>
    <p:sldId id="260" r:id="rId9"/>
    <p:sldId id="2147376756" r:id="rId10"/>
    <p:sldId id="2147376759" r:id="rId11"/>
    <p:sldId id="264" r:id="rId12"/>
    <p:sldId id="2147376719" r:id="rId13"/>
    <p:sldId id="2147376768" r:id="rId14"/>
    <p:sldId id="2147376711" r:id="rId15"/>
    <p:sldId id="2147376721" r:id="rId16"/>
    <p:sldId id="2147376931" r:id="rId17"/>
    <p:sldId id="2147376773" r:id="rId18"/>
    <p:sldId id="2147376760" r:id="rId19"/>
    <p:sldId id="2147376772" r:id="rId20"/>
    <p:sldId id="2147376762" r:id="rId21"/>
    <p:sldId id="2147376771" r:id="rId22"/>
    <p:sldId id="2147376763" r:id="rId23"/>
    <p:sldId id="2147376770" r:id="rId24"/>
    <p:sldId id="2147376765" r:id="rId25"/>
    <p:sldId id="2147376769" r:id="rId26"/>
    <p:sldId id="2147376767" r:id="rId27"/>
    <p:sldId id="2147376774" r:id="rId28"/>
    <p:sldId id="2147376775" r:id="rId29"/>
    <p:sldId id="2147376776" r:id="rId30"/>
    <p:sldId id="2147376777" r:id="rId31"/>
    <p:sldId id="2147376778" r:id="rId32"/>
    <p:sldId id="2147376779" r:id="rId33"/>
    <p:sldId id="2147376780" r:id="rId34"/>
    <p:sldId id="2147376781" r:id="rId35"/>
    <p:sldId id="2147376782" r:id="rId36"/>
    <p:sldId id="2147376718" r:id="rId37"/>
    <p:sldId id="2147376784" r:id="rId38"/>
    <p:sldId id="2147376785" r:id="rId39"/>
    <p:sldId id="2147376786" r:id="rId40"/>
    <p:sldId id="2147376787" r:id="rId41"/>
    <p:sldId id="2147376788" r:id="rId42"/>
    <p:sldId id="273" r:id="rId43"/>
    <p:sldId id="2147376790" r:id="rId44"/>
    <p:sldId id="2147376789" r:id="rId45"/>
    <p:sldId id="2147376791" r:id="rId46"/>
    <p:sldId id="2147376792" r:id="rId47"/>
    <p:sldId id="2147376793" r:id="rId48"/>
    <p:sldId id="2147376794" r:id="rId49"/>
    <p:sldId id="2147376795" r:id="rId50"/>
    <p:sldId id="2147376796" r:id="rId51"/>
    <p:sldId id="2147376797" r:id="rId52"/>
    <p:sldId id="2147376798" r:id="rId53"/>
    <p:sldId id="2147376799" r:id="rId54"/>
    <p:sldId id="2147376800" r:id="rId55"/>
    <p:sldId id="2147376801" r:id="rId56"/>
    <p:sldId id="2147376802" r:id="rId57"/>
    <p:sldId id="2147376803" r:id="rId58"/>
    <p:sldId id="2147376804" r:id="rId59"/>
    <p:sldId id="285" r:id="rId60"/>
    <p:sldId id="2147376805" r:id="rId61"/>
    <p:sldId id="2147376806" r:id="rId62"/>
    <p:sldId id="2147376807" r:id="rId63"/>
    <p:sldId id="2147376808" r:id="rId64"/>
    <p:sldId id="333" r:id="rId65"/>
    <p:sldId id="2147376809" r:id="rId66"/>
    <p:sldId id="2147376810" r:id="rId67"/>
    <p:sldId id="336" r:id="rId68"/>
    <p:sldId id="2147376811" r:id="rId69"/>
    <p:sldId id="2147376812" r:id="rId70"/>
    <p:sldId id="2147376814" r:id="rId71"/>
    <p:sldId id="2147376813" r:id="rId72"/>
    <p:sldId id="2147376815" r:id="rId73"/>
    <p:sldId id="2147376816" r:id="rId74"/>
    <p:sldId id="2147376817" r:id="rId75"/>
    <p:sldId id="2147376818" r:id="rId76"/>
    <p:sldId id="2147376819" r:id="rId77"/>
    <p:sldId id="2147376820" r:id="rId78"/>
    <p:sldId id="2147376933" r:id="rId79"/>
    <p:sldId id="2147376934" r:id="rId80"/>
    <p:sldId id="2147376825" r:id="rId81"/>
  </p:sldIdLst>
  <p:sldSz cx="12192000" cy="6858000"/>
  <p:notesSz cx="6858000" cy="9313863"/>
  <p:embeddedFontLst>
    <p:embeddedFont>
      <p:font typeface="Century Gothic" panose="020B0502020202020204" pitchFamily="34" charset="0"/>
      <p:regular r:id="rId83"/>
      <p:bold r:id="rId84"/>
      <p:italic r:id="rId85"/>
      <p:boldItalic r:id="rId86"/>
    </p:embeddedFont>
    <p:embeddedFont>
      <p:font typeface="Montserrat" panose="00000500000000000000" pitchFamily="2" charset="0"/>
      <p:regular r:id="rId87"/>
      <p:bold r:id="rId88"/>
      <p:italic r:id="rId89"/>
      <p:boldItalic r:id="rId90"/>
    </p:embeddedFont>
    <p:embeddedFont>
      <p:font typeface="Montserrat ExtraBold" panose="00000900000000000000" pitchFamily="2" charset="0"/>
      <p:bold r:id="rId91"/>
      <p:italic r:id="rId92"/>
      <p:boldItalic r:id="rId93"/>
    </p:embeddedFont>
    <p:embeddedFont>
      <p:font typeface="Montserrat Light" panose="00000400000000000000" pitchFamily="2" charset="0"/>
      <p:regular r:id="rId94"/>
      <p:italic r:id="rId95"/>
    </p:embeddedFont>
    <p:embeddedFont>
      <p:font typeface="Montserrat SemiBold" panose="00000700000000000000" pitchFamily="2" charset="0"/>
      <p:regular r:id="rId96"/>
      <p:bold r:id="rId97"/>
      <p:italic r:id="rId98"/>
      <p:boldItalic r:id="rId99"/>
    </p:embeddedFont>
    <p:embeddedFont>
      <p:font typeface="MyriadPro" panose="020B0604020202020204" charset="0"/>
      <p:regular r:id="rId100"/>
      <p:bold r:id="rId101"/>
      <p:italic r:id="rId102"/>
      <p:boldItalic r:id="rId103"/>
    </p:embeddedFont>
    <p:embeddedFont>
      <p:font typeface="PT Sans" panose="020B0503020203020204" pitchFamily="34" charset="0"/>
      <p:regular r:id="rId104"/>
      <p:bold r:id="rId105"/>
      <p:italic r:id="rId106"/>
      <p:boldItalic r:id="rId10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272">
          <p15:clr>
            <a:srgbClr val="A4A3A4"/>
          </p15:clr>
        </p15:guide>
        <p15:guide id="2" pos="2568">
          <p15:clr>
            <a:srgbClr val="A4A3A4"/>
          </p15:clr>
        </p15:guide>
        <p15:guide id="3" orient="horz" pos="672">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23" roundtripDataSignature="AMtx7mj+lDA5GFGgBadO0joGyIy4Jbv+G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1CB135-A40E-23B1-2771-704568DC6A96}" name="Anjalee" initials="A" userId="Anjalee" providerId="None"/>
  <p188:author id="{EA277469-CD27-AA35-C7BF-EF423AE163CF}" name="Cole, Steven Michael (IITA)" initials="SC" userId="S::S.Cole@cgiar.org::233b81d9-6e69-44d9-aa56-d0bf890d7ac3"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Anjalee Kohli" initials="" lastIdx="1" clrIdx="0"/>
  <p:cmAuthor id="1" name="Anjalee" initials="A" lastIdx="61" clrIdx="1">
    <p:extLst>
      <p:ext uri="{19B8F6BF-5375-455C-9EA6-DF929625EA0E}">
        <p15:presenceInfo xmlns:p15="http://schemas.microsoft.com/office/powerpoint/2012/main" userId="Anjalee" providerId="None"/>
      </p:ext>
    </p:extLst>
  </p:cmAuthor>
  <p:cmAuthor id="2" name="Elizabeth Costenbader" initials="EC" lastIdx="54" clrIdx="2">
    <p:extLst>
      <p:ext uri="{19B8F6BF-5375-455C-9EA6-DF929625EA0E}">
        <p15:presenceInfo xmlns:p15="http://schemas.microsoft.com/office/powerpoint/2012/main" userId="4ce723f2c6cf6796" providerId="Windows Live"/>
      </p:ext>
    </p:extLst>
  </p:cmAuthor>
  <p:cmAuthor id="3" name="Cole, Steven Michael (IITA)" initials="SC" lastIdx="60" clrIdx="3">
    <p:extLst>
      <p:ext uri="{19B8F6BF-5375-455C-9EA6-DF929625EA0E}">
        <p15:presenceInfo xmlns:p15="http://schemas.microsoft.com/office/powerpoint/2012/main" userId="S::S.Cole@cgiar.org::233b81d9-6e69-44d9-aa56-d0bf890d7ac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287E"/>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88ADA4C-63FA-46A3-92E8-56BC3A3584AA}">
  <a:tblStyle styleId="{F88ADA4C-63FA-46A3-92E8-56BC3A3584AA}"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74"/>
    <p:restoredTop sz="61846" autoAdjust="0"/>
  </p:normalViewPr>
  <p:slideViewPr>
    <p:cSldViewPr snapToGrid="0">
      <p:cViewPr>
        <p:scale>
          <a:sx n="39" d="100"/>
          <a:sy n="39" d="100"/>
        </p:scale>
        <p:origin x="1616" y="28"/>
      </p:cViewPr>
      <p:guideLst>
        <p:guide orient="horz" pos="1272"/>
        <p:guide pos="2568"/>
        <p:guide orient="horz" pos="672"/>
      </p:guideLst>
    </p:cSldViewPr>
  </p:slideViewPr>
  <p:outlineViewPr>
    <p:cViewPr>
      <p:scale>
        <a:sx n="33" d="100"/>
        <a:sy n="33" d="100"/>
      </p:scale>
      <p:origin x="0" y="0"/>
    </p:cViewPr>
  </p:outlineViewPr>
  <p:notesTextViewPr>
    <p:cViewPr>
      <p:scale>
        <a:sx n="1" d="1"/>
        <a:sy n="1" d="1"/>
      </p:scale>
      <p:origin x="0" y="0"/>
    </p:cViewPr>
  </p:notesTextViewPr>
  <p:sorterViewPr>
    <p:cViewPr>
      <p:scale>
        <a:sx n="70" d="100"/>
        <a:sy n="70" d="100"/>
      </p:scale>
      <p:origin x="0" y="-8242"/>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font" Target="fonts/font2.fntdata"/><Relationship Id="rId89" Type="http://schemas.openxmlformats.org/officeDocument/2006/relationships/font" Target="fonts/font7.fntdata"/><Relationship Id="rId16" Type="http://schemas.openxmlformats.org/officeDocument/2006/relationships/slide" Target="slides/slide15.xml"/><Relationship Id="rId107" Type="http://schemas.openxmlformats.org/officeDocument/2006/relationships/font" Target="fonts/font25.fntdata"/><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font" Target="fonts/font20.fntdata"/><Relationship Id="rId123" Type="http://customschemas.google.com/relationships/presentationmetadata" Target="metadata"/><Relationship Id="rId128"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font" Target="fonts/font8.fntdata"/><Relationship Id="rId95" Type="http://schemas.openxmlformats.org/officeDocument/2006/relationships/font" Target="fonts/font13.fntdata"/><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font" Target="fonts/font3.fntdata"/><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font" Target="fonts/font21.fntdata"/><Relationship Id="rId124" Type="http://schemas.openxmlformats.org/officeDocument/2006/relationships/commentAuthors" Target="commentAuthors.xml"/><Relationship Id="rId129" Type="http://schemas.microsoft.com/office/2018/10/relationships/authors" Target="author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font" Target="fonts/font9.fntdata"/><Relationship Id="rId96"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font" Target="fonts/font24.fntdata"/><Relationship Id="rId12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font" Target="fonts/font4.fntdata"/><Relationship Id="rId94" Type="http://schemas.openxmlformats.org/officeDocument/2006/relationships/font" Target="fonts/font12.fntdata"/><Relationship Id="rId99" Type="http://schemas.openxmlformats.org/officeDocument/2006/relationships/font" Target="fonts/font17.fntdata"/><Relationship Id="rId101" Type="http://schemas.openxmlformats.org/officeDocument/2006/relationships/font" Target="fonts/font19.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font" Target="fonts/font15.fntdata"/><Relationship Id="rId104" Type="http://schemas.openxmlformats.org/officeDocument/2006/relationships/font" Target="fonts/font22.fntdata"/><Relationship Id="rId125"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font" Target="fonts/font10.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font" Target="fonts/font5.fntdata"/><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font" Target="fonts/font18.fntdata"/><Relationship Id="rId105" Type="http://schemas.openxmlformats.org/officeDocument/2006/relationships/font" Target="fonts/font23.fntdata"/><Relationship Id="rId12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font" Target="fonts/font11.fntdata"/><Relationship Id="rId98" Type="http://schemas.openxmlformats.org/officeDocument/2006/relationships/font" Target="fonts/font16.fntdata"/><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font" Target="fonts/font1.fntdata"/><Relationship Id="rId88" Type="http://schemas.openxmlformats.org/officeDocument/2006/relationships/font" Target="fonts/font6.fntdata"/></Relationships>
</file>

<file path=ppt/comments/modernComment_7FFE5E4E_DA8252B5.xml><?xml version="1.0" encoding="utf-8"?>
<p188:cmLst xmlns:a="http://schemas.openxmlformats.org/drawingml/2006/main" xmlns:r="http://schemas.openxmlformats.org/officeDocument/2006/relationships" xmlns:p188="http://schemas.microsoft.com/office/powerpoint/2018/8/main">
  <p188:cm id="{E2815A89-DE39-4E5C-BD57-C95B1CC194B8}" authorId="{EA277469-CD27-AA35-C7BF-EF423AE163CF}" created="2024-12-19T14:38:44.593">
    <pc:sldMkLst xmlns:pc="http://schemas.microsoft.com/office/powerpoint/2013/main/command">
      <pc:docMk/>
      <pc:sldMk cId="3665973941" sldId="2147376718"/>
    </pc:sldMkLst>
    <p188:txBody>
      <a:bodyPr/>
      <a:lstStyle/>
      <a:p>
        <a:r>
          <a:rPr lang="en-US"/>
          <a:t>I made some edits below in the notes in the last sentence.  Please review to make sure they are okay.</a:t>
        </a:r>
      </a:p>
    </p188:txBody>
  </p188:cm>
</p188:cmLst>
</file>

<file path=ppt/comments/modernComment_7FFE5E51_8986346C.xml><?xml version="1.0" encoding="utf-8"?>
<p188:cmLst xmlns:a="http://schemas.openxmlformats.org/drawingml/2006/main" xmlns:r="http://schemas.openxmlformats.org/officeDocument/2006/relationships" xmlns:p188="http://schemas.microsoft.com/office/powerpoint/2018/8/main">
  <p188:cm id="{F05734F2-DE8F-43AA-9F5C-6BA0107BB56C}" authorId="{EA277469-CD27-AA35-C7BF-EF423AE163CF}" created="2024-12-19T14:29:49.337">
    <pc:sldMkLst xmlns:pc="http://schemas.microsoft.com/office/powerpoint/2013/main/command">
      <pc:docMk/>
      <pc:sldMk cId="2307273836" sldId="2147376721"/>
    </pc:sldMkLst>
    <p188:txBody>
      <a:bodyPr/>
      <a:lstStyle/>
      <a:p>
        <a:r>
          <a:rPr lang="en-US"/>
          <a:t>I added in the notes ‘a strong gender persepctive’</a:t>
        </a:r>
      </a:p>
    </p188:txBody>
  </p188:cm>
</p188:cmLst>
</file>

<file path=ppt/comments/modernComment_7FFE5E80_B3F225DC.xml><?xml version="1.0" encoding="utf-8"?>
<p188:cmLst xmlns:a="http://schemas.openxmlformats.org/drawingml/2006/main" xmlns:r="http://schemas.openxmlformats.org/officeDocument/2006/relationships" xmlns:p188="http://schemas.microsoft.com/office/powerpoint/2018/8/main">
  <p188:cm id="{9B60264D-3849-42F5-B98C-DF71C293FBCE}" authorId="{EA277469-CD27-AA35-C7BF-EF423AE163CF}" created="2024-12-19T14:28:42.698">
    <pc:sldMkLst xmlns:pc="http://schemas.microsoft.com/office/powerpoint/2013/main/command">
      <pc:docMk/>
      <pc:sldMk cId="3018991068" sldId="2147376768"/>
    </pc:sldMkLst>
    <p188:txBody>
      <a:bodyPr/>
      <a:lstStyle/>
      <a:p>
        <a:r>
          <a:rPr lang="en-US"/>
          <a:t>I think for Version 1, the notes for this slide are really extensive and okay.  When piloting, we may wish to make them more brief or test whether this level of detail is needed.  Great notes though and very clear!</a:t>
        </a:r>
      </a:p>
    </p188:txBody>
  </p188:cm>
</p188:cmLst>
</file>

<file path=ppt/comments/modernComment_7FFE5E85_E8DB2F82.xml><?xml version="1.0" encoding="utf-8"?>
<p188:cmLst xmlns:a="http://schemas.openxmlformats.org/drawingml/2006/main" xmlns:r="http://schemas.openxmlformats.org/officeDocument/2006/relationships" xmlns:p188="http://schemas.microsoft.com/office/powerpoint/2018/8/main">
  <p188:cm id="{33B91C70-89CC-4DD2-9121-7346E448C018}" authorId="{EA277469-CD27-AA35-C7BF-EF423AE163CF}" created="2024-12-19T14:30:42.834">
    <pc:sldMkLst xmlns:pc="http://schemas.microsoft.com/office/powerpoint/2013/main/command">
      <pc:docMk/>
      <pc:sldMk cId="3906678658" sldId="2147376773"/>
    </pc:sldMkLst>
    <p188:txBody>
      <a:bodyPr/>
      <a:lstStyle/>
      <a:p>
        <a:r>
          <a:rPr lang="en-US"/>
          <a:t>I added at top of notes, “According to FAO (2022), …”</a:t>
        </a:r>
      </a:p>
    </p188:txBody>
  </p188:cm>
</p188:cmLst>
</file>

<file path=ppt/comments/modernComment_7FFE5E93_22078CC9.xml><?xml version="1.0" encoding="utf-8"?>
<p188:cmLst xmlns:a="http://schemas.openxmlformats.org/drawingml/2006/main" xmlns:r="http://schemas.openxmlformats.org/officeDocument/2006/relationships" xmlns:p188="http://schemas.microsoft.com/office/powerpoint/2018/8/main">
  <p188:cm id="{0053E1B3-CC6D-4CC7-827B-26E2915DD17E}" authorId="{EA277469-CD27-AA35-C7BF-EF423AE163CF}" created="2024-12-19T14:40:52.874">
    <pc:sldMkLst xmlns:pc="http://schemas.microsoft.com/office/powerpoint/2013/main/command">
      <pc:docMk/>
      <pc:sldMk cId="570920137" sldId="2147376787"/>
    </pc:sldMkLst>
    <p188:txBody>
      <a:bodyPr/>
      <a:lstStyle/>
      <a:p>
        <a:r>
          <a:rPr lang="en-US"/>
          <a:t>I’ve added some text below in the last sentence of the notes.</a:t>
        </a:r>
      </a:p>
    </p188:txBody>
  </p188:cm>
</p188:cmLst>
</file>

<file path=ppt/comments/modernComment_7FFE5E94_846DAEA.xml><?xml version="1.0" encoding="utf-8"?>
<p188:cmLst xmlns:a="http://schemas.openxmlformats.org/drawingml/2006/main" xmlns:r="http://schemas.openxmlformats.org/officeDocument/2006/relationships" xmlns:p188="http://schemas.microsoft.com/office/powerpoint/2018/8/main">
  <p188:cm id="{471F2867-6154-4C5F-AE04-9E58CCBFEB26}" authorId="{EA277469-CD27-AA35-C7BF-EF423AE163CF}" created="2024-12-19T14:41:49.596">
    <pc:sldMkLst xmlns:pc="http://schemas.microsoft.com/office/powerpoint/2013/main/command">
      <pc:docMk/>
      <pc:sldMk cId="138861290" sldId="2147376788"/>
    </pc:sldMkLst>
    <p188:txBody>
      <a:bodyPr/>
      <a:lstStyle/>
      <a:p>
        <a:r>
          <a:rPr lang="en-US"/>
          <a:t>Added text on ‘gender perspective’ below</a:t>
        </a:r>
      </a:p>
    </p188:txBody>
  </p188:cm>
</p188:cmLst>
</file>

<file path=ppt/comments/modernComment_7FFE5E95_3E377D05.xml><?xml version="1.0" encoding="utf-8"?>
<p188:cmLst xmlns:a="http://schemas.openxmlformats.org/drawingml/2006/main" xmlns:r="http://schemas.openxmlformats.org/officeDocument/2006/relationships" xmlns:p188="http://schemas.microsoft.com/office/powerpoint/2018/8/main">
  <p188:cm id="{009EA7F9-12B6-4FBD-A109-D25A0626356D}" authorId="{EA277469-CD27-AA35-C7BF-EF423AE163CF}" created="2024-12-19T14:47:43.561">
    <pc:sldMkLst xmlns:pc="http://schemas.microsoft.com/office/powerpoint/2013/main/command">
      <pc:docMk/>
      <pc:sldMk cId="1043823877" sldId="2147376789"/>
    </pc:sldMkLst>
    <p188:txBody>
      <a:bodyPr/>
      <a:lstStyle/>
      <a:p>
        <a:r>
          <a:rPr lang="en-US"/>
          <a:t>I sort of feel the first example below is more accommodating.  Gender blind to me would be a project calling farmers for a meeting and not even considering that women and men farm and their contributions to farming, etc.  As a result, only men show up because they didn’t understand gender roles and norms that shape who comes to meetings, etc.
The second example could be framed a bit differently as well.  The point is that a program would simply come into a community and have no clue about gender roles and norms and thus would find themselves only working with men because of this gender blindness.</a:t>
        </a:r>
      </a:p>
    </p188:txBody>
  </p188:cm>
</p188:cmLst>
</file>

<file path=ppt/comments/modernComment_7FFE5E96_8E608A4B.xml><?xml version="1.0" encoding="utf-8"?>
<p188:cmLst xmlns:a="http://schemas.openxmlformats.org/drawingml/2006/main" xmlns:r="http://schemas.openxmlformats.org/officeDocument/2006/relationships" xmlns:p188="http://schemas.microsoft.com/office/powerpoint/2018/8/main">
  <p188:cm id="{81647887-71E9-470B-A9FA-DC5BD58C6064}" authorId="{EA277469-CD27-AA35-C7BF-EF423AE163CF}" created="2024-12-19T14:43:12.340">
    <pc:sldMkLst xmlns:pc="http://schemas.microsoft.com/office/powerpoint/2013/main/command">
      <pc:docMk/>
      <pc:sldMk cId="2388691531" sldId="2147376790"/>
    </pc:sldMkLst>
    <p188:txBody>
      <a:bodyPr/>
      <a:lstStyle/>
      <a:p>
        <a:r>
          <a:rPr lang="en-US"/>
          <a:t>Good to mention about ‘blind’ and the term being outdated.  This is very important for the trainer to explain.</a:t>
        </a:r>
      </a:p>
    </p188:txBody>
  </p188:cm>
</p188:cmLst>
</file>

<file path=ppt/comments/modernComment_7FFE5EB1_1F27C1EC.xml><?xml version="1.0" encoding="utf-8"?>
<p188:cmLst xmlns:a="http://schemas.openxmlformats.org/drawingml/2006/main" xmlns:r="http://schemas.openxmlformats.org/officeDocument/2006/relationships" xmlns:p188="http://schemas.microsoft.com/office/powerpoint/2018/8/main">
  <p188:cm id="{FFE89CEC-97B5-49C2-80ED-5275F5522ADE}" authorId="{EA277469-CD27-AA35-C7BF-EF423AE163CF}" created="2024-12-19T14:54:52.617">
    <pc:sldMkLst xmlns:pc="http://schemas.microsoft.com/office/powerpoint/2013/main/command">
      <pc:docMk/>
      <pc:sldMk cId="522699244" sldId="2147376817"/>
    </pc:sldMkLst>
    <p188:txBody>
      <a:bodyPr/>
      <a:lstStyle/>
      <a:p>
        <a:r>
          <a:rPr lang="en-US"/>
          <a:t>Because we put the definition of Gender in a slide near the start, and it differs from this one, should we remove this definition here?  I think so.</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2971800" cy="467311"/>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4" name="Google Shape;4;n"/>
          <p:cNvSpPr txBox="1">
            <a:spLocks noGrp="1"/>
          </p:cNvSpPr>
          <p:nvPr>
            <p:ph type="dt" idx="10"/>
          </p:nvPr>
        </p:nvSpPr>
        <p:spPr>
          <a:xfrm>
            <a:off x="3884613" y="1"/>
            <a:ext cx="2971800" cy="467311"/>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5" name="Google Shape;5;n"/>
          <p:cNvSpPr>
            <a:spLocks noGrp="1" noRot="1" noChangeAspect="1"/>
          </p:cNvSpPr>
          <p:nvPr>
            <p:ph type="sldImg" idx="3"/>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1" y="4482296"/>
            <a:ext cx="5486400" cy="3667334"/>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846555"/>
            <a:ext cx="2971800" cy="46731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8" name="Google Shape;8;n"/>
          <p:cNvSpPr txBox="1">
            <a:spLocks noGrp="1"/>
          </p:cNvSpPr>
          <p:nvPr>
            <p:ph type="sldNum" idx="12"/>
          </p:nvPr>
        </p:nvSpPr>
        <p:spPr>
          <a:xfrm>
            <a:off x="3884613" y="8846555"/>
            <a:ext cx="2971800" cy="46731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dirty="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slideshare.net/slideshow/womens-participation-in-cooperatives-in-ethiopia/20304072#12"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www.unfpa.org/sites/default/files/pub-pdf/EN_SWP22%20report_0.pdf" TargetMode="External"/><Relationship Id="rId2" Type="http://schemas.openxmlformats.org/officeDocument/2006/relationships/slide" Target="../slides/slide33.xml"/><Relationship Id="rId1" Type="http://schemas.openxmlformats.org/officeDocument/2006/relationships/notesMaster" Target="../notesMasters/notesMaster1.xml"/><Relationship Id="rId4" Type="http://schemas.openxmlformats.org/officeDocument/2006/relationships/hyperlink" Target="https://www.unfpa.org/swp2022" TargetMode="Externa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g30838b89d9c_0_0:notes"/>
          <p:cNvSpPr txBox="1">
            <a:spLocks noGrp="1"/>
          </p:cNvSpPr>
          <p:nvPr>
            <p:ph type="body" idx="1"/>
          </p:nvPr>
        </p:nvSpPr>
        <p:spPr>
          <a:xfrm>
            <a:off x="685801" y="4482296"/>
            <a:ext cx="5486400" cy="3667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45" name="Google Shape;45;g30838b89d9c_0_0: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a:extLst>
            <a:ext uri="{FF2B5EF4-FFF2-40B4-BE49-F238E27FC236}">
              <a16:creationId xmlns:a16="http://schemas.microsoft.com/office/drawing/2014/main" id="{61A0D55A-BD73-89DD-C706-18121971322F}"/>
            </a:ext>
          </a:extLst>
        </p:cNvPr>
        <p:cNvGrpSpPr/>
        <p:nvPr/>
      </p:nvGrpSpPr>
      <p:grpSpPr>
        <a:xfrm>
          <a:off x="0" y="0"/>
          <a:ext cx="0" cy="0"/>
          <a:chOff x="0" y="0"/>
          <a:chExt cx="0" cy="0"/>
        </a:xfrm>
      </p:grpSpPr>
      <p:sp>
        <p:nvSpPr>
          <p:cNvPr id="50" name="Google Shape;50;p3:notes">
            <a:extLst>
              <a:ext uri="{FF2B5EF4-FFF2-40B4-BE49-F238E27FC236}">
                <a16:creationId xmlns:a16="http://schemas.microsoft.com/office/drawing/2014/main" id="{90231BD6-5B2D-7E2A-CD71-10B2BA9FA7D0}"/>
              </a:ext>
            </a:extLst>
          </p:cNvPr>
          <p:cNvSpPr txBox="1">
            <a:spLocks noGrp="1"/>
          </p:cNvSpPr>
          <p:nvPr>
            <p:ph type="body" idx="1"/>
          </p:nvPr>
        </p:nvSpPr>
        <p:spPr>
          <a:xfrm>
            <a:off x="685801" y="4482296"/>
            <a:ext cx="5486400" cy="3667334"/>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i="1" dirty="0"/>
              <a:t>Introduce the contents of Module 1</a:t>
            </a:r>
            <a:endParaRPr i="1" dirty="0"/>
          </a:p>
        </p:txBody>
      </p:sp>
      <p:sp>
        <p:nvSpPr>
          <p:cNvPr id="51" name="Google Shape;51;p3:notes">
            <a:extLst>
              <a:ext uri="{FF2B5EF4-FFF2-40B4-BE49-F238E27FC236}">
                <a16:creationId xmlns:a16="http://schemas.microsoft.com/office/drawing/2014/main" id="{C149A9ED-0DB6-D996-33B4-34C22A2BE06B}"/>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871965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18:notes"/>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6" name="Google Shape;106;p18: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493814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i="1" dirty="0"/>
              <a:t> Interactive, ask the participants to describe/name examples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p>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11</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254498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rtl="0">
              <a:lnSpc>
                <a:spcPct val="100000"/>
              </a:lnSpc>
              <a:spcBef>
                <a:spcPts val="0"/>
              </a:spcBef>
              <a:spcAft>
                <a:spcPts val="0"/>
              </a:spcAft>
              <a:buSzPts val="1400"/>
              <a:buNone/>
            </a:pPr>
            <a:r>
              <a:rPr lang="en-US" sz="1200" b="0" i="0" dirty="0">
                <a:latin typeface="Montserrat" pitchFamily="2" charset="77"/>
              </a:rPr>
              <a:t>The Agrifood systems framework was developed in 2017 by a high-level panel of experts. It demonstrates the complexity of agrifood systems.</a:t>
            </a: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pPr marL="457200" marR="0" lvl="0" indent="-228600" algn="l" rtl="0">
              <a:lnSpc>
                <a:spcPct val="100000"/>
              </a:lnSpc>
              <a:spcBef>
                <a:spcPts val="0"/>
              </a:spcBef>
              <a:spcAft>
                <a:spcPts val="0"/>
              </a:spcAft>
              <a:buSzPts val="1400"/>
              <a:buNone/>
            </a:pPr>
            <a:r>
              <a:rPr lang="en-US" sz="1200" b="0" i="0" dirty="0">
                <a:latin typeface="Montserrat" pitchFamily="2" charset="77"/>
              </a:rPr>
              <a:t>The overall framework is guided by the idea that all people have the right to adequate food that meets the minimum requirements for survival and is nutritionally adequate for health and well-being.</a:t>
            </a: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pPr marL="457200" marR="0" lvl="0" indent="-228600" algn="l" rtl="0">
              <a:lnSpc>
                <a:spcPct val="100000"/>
              </a:lnSpc>
              <a:spcBef>
                <a:spcPts val="0"/>
              </a:spcBef>
              <a:spcAft>
                <a:spcPts val="0"/>
              </a:spcAft>
              <a:buSzPts val="1400"/>
              <a:buNone/>
            </a:pPr>
            <a:r>
              <a:rPr lang="en-US" sz="1200" b="0" i="0" dirty="0">
                <a:latin typeface="Montserrat" pitchFamily="2" charset="77"/>
              </a:rPr>
              <a:t>The framework shows the elements of the agrifood system and the interactions of these elements with each other and with other systems such as health, energy and transportation. </a:t>
            </a: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pPr marL="457200" marR="0" lvl="0" indent="-228600" algn="l" rtl="0">
              <a:lnSpc>
                <a:spcPct val="100000"/>
              </a:lnSpc>
              <a:spcBef>
                <a:spcPts val="0"/>
              </a:spcBef>
              <a:spcAft>
                <a:spcPts val="0"/>
              </a:spcAft>
              <a:buSzPts val="1400"/>
              <a:buNone/>
            </a:pPr>
            <a:r>
              <a:rPr lang="en-US" sz="1200" b="0" i="0" dirty="0">
                <a:latin typeface="Montserrat" pitchFamily="2" charset="77"/>
              </a:rPr>
              <a:t>This framework is different than earlier models of the agrifood system as it (1) highlights the central role of the food environment </a:t>
            </a:r>
            <a:r>
              <a:rPr lang="en-US" sz="1200" b="0" i="1" dirty="0">
                <a:latin typeface="Montserrat" pitchFamily="2" charset="77"/>
              </a:rPr>
              <a:t>(see green box in the middle of the framework)</a:t>
            </a:r>
            <a:r>
              <a:rPr lang="en-US" sz="1200" b="0" i="0" dirty="0">
                <a:latin typeface="Montserrat" pitchFamily="2" charset="77"/>
              </a:rPr>
              <a:t> in facilitating nutritious, healthy and sustainable consumer food choices; (2) emphasizes the role of diets as a core link between agrifood systems and their nutrition and health outcomes; and (3) takes into account the impact of agriculture and food systems on sustainability in three dimensions (economic, social and environmental). </a:t>
            </a: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pPr marL="457200" marR="0" lvl="0" indent="-228600" algn="l" rtl="0">
              <a:lnSpc>
                <a:spcPct val="100000"/>
              </a:lnSpc>
              <a:spcBef>
                <a:spcPts val="0"/>
              </a:spcBef>
              <a:spcAft>
                <a:spcPts val="0"/>
              </a:spcAft>
              <a:buSzPts val="1400"/>
              <a:buNone/>
            </a:pPr>
            <a:r>
              <a:rPr lang="en-US" sz="1200" b="0" i="0" dirty="0">
                <a:latin typeface="Montserrat" pitchFamily="2" charset="77"/>
              </a:rPr>
              <a:t>The framework details the constituent elements of food systems – with their drivers, actors and elements as wella s their interactions with each other and other systems (e.g., health, energy, transportation). These systems are not stagnant, they are changing, evolving and interlinked. </a:t>
            </a:r>
          </a:p>
          <a:p>
            <a:pPr marL="457200" marR="0" lvl="0" indent="-228600" algn="l" rtl="0">
              <a:lnSpc>
                <a:spcPct val="100000"/>
              </a:lnSpc>
              <a:spcBef>
                <a:spcPts val="0"/>
              </a:spcBef>
              <a:spcAft>
                <a:spcPts val="0"/>
              </a:spcAft>
              <a:buSzPts val="1400"/>
              <a:buNone/>
            </a:pPr>
            <a:r>
              <a:rPr lang="en-US" sz="1200" b="0" i="0" dirty="0">
                <a:latin typeface="Montserrat" pitchFamily="2" charset="77"/>
              </a:rPr>
              <a:t>• As compared to earlier models of the food system, this framework highlights the central role of the food environment in facilitating nutiritous, health and sustainable consumer food choices </a:t>
            </a:r>
            <a:r>
              <a:rPr lang="en-US" sz="1200" b="0" i="1" dirty="0">
                <a:latin typeface="Montserrat" pitchFamily="2" charset="77"/>
              </a:rPr>
              <a:t>(green box in the middle of the framework)</a:t>
            </a:r>
            <a:r>
              <a:rPr lang="en-US" sz="1200" b="0" i="0" dirty="0">
                <a:latin typeface="Montserrat" pitchFamily="2" charset="77"/>
              </a:rPr>
              <a:t>; emphasizes the role of diets </a:t>
            </a:r>
            <a:r>
              <a:rPr lang="en-US" sz="1200" b="0" i="1" dirty="0">
                <a:latin typeface="Montserrat" pitchFamily="2" charset="77"/>
              </a:rPr>
              <a:t>(see yellow box in the middle of the framework) </a:t>
            </a:r>
            <a:r>
              <a:rPr lang="en-US" sz="1200" b="0" i="0" dirty="0">
                <a:latin typeface="Montserrat" pitchFamily="2" charset="77"/>
              </a:rPr>
              <a:t>as a core link between food systems and their nutrition and health outcomes; and accounts for the impacts of agriculture and food systems on sustainability in its three dimensions (economic, social and environmental)</a:t>
            </a: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pPr marL="457200" marR="0" lvl="0" indent="-228600" algn="l" rtl="0">
              <a:lnSpc>
                <a:spcPct val="100000"/>
              </a:lnSpc>
              <a:spcBef>
                <a:spcPts val="0"/>
              </a:spcBef>
              <a:spcAft>
                <a:spcPts val="0"/>
              </a:spcAft>
              <a:buSzPts val="1400"/>
              <a:buNone/>
            </a:pPr>
            <a:r>
              <a:rPr lang="en-US" sz="1200" b="0" i="0" dirty="0">
                <a:latin typeface="Montserrat" pitchFamily="2" charset="77"/>
              </a:rPr>
              <a:t>The 5 main categories of drivers of agrifood systems change are at the top of the framework in the blue boxes. </a:t>
            </a:r>
          </a:p>
          <a:p>
            <a:pPr marL="457200" marR="0" lvl="0" indent="-228600" algn="l" rtl="0">
              <a:lnSpc>
                <a:spcPct val="100000"/>
              </a:lnSpc>
              <a:spcBef>
                <a:spcPts val="0"/>
              </a:spcBef>
              <a:spcAft>
                <a:spcPts val="0"/>
              </a:spcAft>
              <a:buSzPts val="1400"/>
              <a:buNone/>
            </a:pPr>
            <a:r>
              <a:rPr lang="en-US" sz="1200" b="0" i="0" dirty="0">
                <a:latin typeface="Montserrat" pitchFamily="2" charset="77"/>
              </a:rPr>
              <a:t>	• Examples of biophysical and environmental drivers: natural resource and ecosystem services, climate change</a:t>
            </a:r>
          </a:p>
          <a:p>
            <a:pPr marL="457200" marR="0" lvl="0" indent="-228600" algn="l" rtl="0">
              <a:lnSpc>
                <a:spcPct val="100000"/>
              </a:lnSpc>
              <a:spcBef>
                <a:spcPts val="0"/>
              </a:spcBef>
              <a:spcAft>
                <a:spcPts val="0"/>
              </a:spcAft>
              <a:buSzPts val="1400"/>
              <a:buNone/>
            </a:pPr>
            <a:r>
              <a:rPr lang="en-US" sz="1200" b="0" i="0" dirty="0">
                <a:latin typeface="Montserrat" pitchFamily="2" charset="77"/>
              </a:rPr>
              <a:t>	• Examples of innovation, technology and infrastructure drivers include new methods of farming, seeds, and roads.</a:t>
            </a:r>
          </a:p>
          <a:p>
            <a:pPr marL="457200" marR="0" lvl="0" indent="-228600" algn="l" rtl="0">
              <a:lnSpc>
                <a:spcPct val="100000"/>
              </a:lnSpc>
              <a:spcBef>
                <a:spcPts val="0"/>
              </a:spcBef>
              <a:spcAft>
                <a:spcPts val="0"/>
              </a:spcAft>
              <a:buSzPts val="1400"/>
              <a:buNone/>
            </a:pPr>
            <a:r>
              <a:rPr lang="en-US" sz="1200" b="0" i="0" dirty="0">
                <a:latin typeface="Montserrat" pitchFamily="2" charset="77"/>
              </a:rPr>
              <a:t>	• Examples of political and economic drivers: globalization, trade, food policies, etc</a:t>
            </a:r>
          </a:p>
          <a:p>
            <a:pPr marL="457200" marR="0" lvl="0" indent="-228600" algn="l" rtl="0">
              <a:lnSpc>
                <a:spcPct val="100000"/>
              </a:lnSpc>
              <a:spcBef>
                <a:spcPts val="0"/>
              </a:spcBef>
              <a:spcAft>
                <a:spcPts val="0"/>
              </a:spcAft>
              <a:buSzPts val="1400"/>
              <a:buNone/>
            </a:pPr>
            <a:r>
              <a:rPr lang="en-US" sz="1200" b="0" i="0" dirty="0">
                <a:latin typeface="Montserrat" pitchFamily="2" charset="77"/>
              </a:rPr>
              <a:t>	• Examples of sociocultural driers include culture, religion, social tradition</a:t>
            </a:r>
          </a:p>
          <a:p>
            <a:pPr marL="457200" marR="0" lvl="0" indent="-228600" algn="l" rtl="0">
              <a:lnSpc>
                <a:spcPct val="100000"/>
              </a:lnSpc>
              <a:spcBef>
                <a:spcPts val="0"/>
              </a:spcBef>
              <a:spcAft>
                <a:spcPts val="0"/>
              </a:spcAft>
              <a:buSzPts val="1400"/>
              <a:buNone/>
            </a:pPr>
            <a:r>
              <a:rPr lang="en-US" sz="1200" b="0" i="0" dirty="0">
                <a:latin typeface="Montserrat" pitchFamily="2" charset="77"/>
              </a:rPr>
              <a:t>	• Examples of demographic drivers include population growth, urbanization, and migration.</a:t>
            </a: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pPr marL="457200" marR="0" lvl="0" indent="-228600" algn="l" rtl="0">
              <a:lnSpc>
                <a:spcPct val="100000"/>
              </a:lnSpc>
              <a:spcBef>
                <a:spcPts val="0"/>
              </a:spcBef>
              <a:spcAft>
                <a:spcPts val="0"/>
              </a:spcAft>
              <a:buSzPts val="1400"/>
              <a:buNone/>
            </a:pPr>
            <a:r>
              <a:rPr lang="en-US" sz="1200" b="0" i="0" dirty="0">
                <a:latin typeface="Montserrat" pitchFamily="2" charset="77"/>
              </a:rPr>
              <a:t>The three core constituents of food systems – shown in the middle of the framework – are food supply chains, food environments and consumer behavior. These are influenced by 5 drivers. They and shape diets and determine final nutrition, health, economic and social outcomes of food systems.</a:t>
            </a:r>
          </a:p>
          <a:p>
            <a:pPr marL="457200" marR="0" lvl="0" indent="-228600" algn="l" rtl="0">
              <a:lnSpc>
                <a:spcPct val="100000"/>
              </a:lnSpc>
              <a:spcBef>
                <a:spcPts val="0"/>
              </a:spcBef>
              <a:spcAft>
                <a:spcPts val="0"/>
              </a:spcAft>
              <a:buSzPts val="1400"/>
              <a:buNone/>
            </a:pPr>
            <a:r>
              <a:rPr lang="en-US" sz="1200" b="0" i="0" dirty="0">
                <a:latin typeface="Montserrat" pitchFamily="2" charset="77"/>
              </a:rPr>
              <a:t>	</a:t>
            </a:r>
          </a:p>
          <a:p>
            <a:pPr marL="457200" marR="0" lvl="0" indent="-228600" algn="l" rtl="0">
              <a:lnSpc>
                <a:spcPct val="100000"/>
              </a:lnSpc>
              <a:spcBef>
                <a:spcPts val="0"/>
              </a:spcBef>
              <a:spcAft>
                <a:spcPts val="0"/>
              </a:spcAft>
              <a:buSzPts val="1400"/>
              <a:buNone/>
            </a:pPr>
            <a:r>
              <a:rPr lang="en-US" sz="1200" b="0" i="0" dirty="0">
                <a:latin typeface="Montserrat" pitchFamily="2" charset="77"/>
              </a:rPr>
              <a:t>	• Food supply chains include the activities and actors that take food from production to consumption and to the disposal of waste. There are many actors in the food supply chain – private, public, small and large scale – and they work across production to markets. Changes in one element of the food supply chain affect the other elements. The food supply chain has a role in the nutritional value of food, for example through food storage, fortification and decreasing food loss.</a:t>
            </a: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pPr marL="457200" marR="0" lvl="0" indent="-228600" algn="l" rtl="0">
              <a:lnSpc>
                <a:spcPct val="100000"/>
              </a:lnSpc>
              <a:spcBef>
                <a:spcPts val="0"/>
              </a:spcBef>
              <a:spcAft>
                <a:spcPts val="0"/>
              </a:spcAft>
              <a:buSzPts val="1400"/>
              <a:buNone/>
            </a:pPr>
            <a:r>
              <a:rPr lang="en-US" sz="1200" b="0" i="0" dirty="0">
                <a:latin typeface="Montserrat" pitchFamily="2" charset="77"/>
              </a:rPr>
              <a:t>	• Food environments are another core constituent of food systems.  These are the physical, economic, political and sociocultural surroundings, opportunities and conditions. They shape people’s preferences, food choices and nutritional status.  The food environment includes food that is purchased or that a person produces. It also includes the infrastructure that gives people access to food environments and the individual determinants of a persons’ food choices (such as their income) and the norms underlying what is available and their choices. </a:t>
            </a: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pPr marL="457200" marR="0" lvl="0" indent="-228600" algn="l" rtl="0">
              <a:lnSpc>
                <a:spcPct val="100000"/>
              </a:lnSpc>
              <a:spcBef>
                <a:spcPts val="0"/>
              </a:spcBef>
              <a:spcAft>
                <a:spcPts val="0"/>
              </a:spcAft>
              <a:buSzPts val="1400"/>
              <a:buNone/>
            </a:pPr>
            <a:r>
              <a:rPr lang="en-US" sz="1200" b="0" i="0" dirty="0">
                <a:latin typeface="Montserrat" pitchFamily="2" charset="77"/>
              </a:rPr>
              <a:t>	• The third core constituent is consumer behavior. This includes all the choices and decisions made by consumers at the household or individual level – what to acquire, store, prepare, cook and eat and the allocation of food in a household (age, gender, etc.). This is influenced by personal preferences and elements of the food environment (eg food prices, income, knowledge, etc)</a:t>
            </a: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pPr marL="457200" marR="0" lvl="0" indent="-228600" algn="l" rtl="0">
              <a:lnSpc>
                <a:spcPct val="100000"/>
              </a:lnSpc>
              <a:spcBef>
                <a:spcPts val="0"/>
              </a:spcBef>
              <a:spcAft>
                <a:spcPts val="0"/>
              </a:spcAft>
              <a:buSzPts val="1400"/>
              <a:buNone/>
            </a:pPr>
            <a:r>
              <a:rPr lang="en-US" sz="1200" b="0" i="0" dirty="0">
                <a:latin typeface="Montserrat" pitchFamily="2" charset="77"/>
              </a:rPr>
              <a:t>The outcomes of the framework are diet, nutrition and health outcomes and impacts. </a:t>
            </a:r>
          </a:p>
          <a:p>
            <a:pPr marL="457200" marR="0" lvl="0" indent="-228600" algn="l" rtl="0">
              <a:lnSpc>
                <a:spcPct val="100000"/>
              </a:lnSpc>
              <a:spcBef>
                <a:spcPts val="0"/>
              </a:spcBef>
              <a:spcAft>
                <a:spcPts val="0"/>
              </a:spcAft>
              <a:buSzPts val="1400"/>
              <a:buNone/>
            </a:pPr>
            <a:r>
              <a:rPr lang="en-US" sz="1200" b="0" i="0" dirty="0">
                <a:latin typeface="Montserrat" pitchFamily="2" charset="77"/>
              </a:rPr>
              <a:t>• Diets are the individual foods people consume. Dietary patterns are the quantities, proportions, and combinations and quantities of foods and beverages. </a:t>
            </a:r>
          </a:p>
          <a:p>
            <a:pPr marL="457200" marR="0" lvl="0" indent="-228600" algn="l" rtl="0">
              <a:lnSpc>
                <a:spcPct val="100000"/>
              </a:lnSpc>
              <a:spcBef>
                <a:spcPts val="0"/>
              </a:spcBef>
              <a:spcAft>
                <a:spcPts val="0"/>
              </a:spcAft>
              <a:buSzPts val="1400"/>
              <a:buNone/>
            </a:pPr>
            <a:r>
              <a:rPr lang="en-US" sz="1200" b="0" i="0" dirty="0">
                <a:latin typeface="Montserrat" pitchFamily="2" charset="77"/>
              </a:rPr>
              <a:t>• The nutrition, health, environmental, economic nad social outcomes of diets include a range of factors such as preventing malnutrition and reducing non communicable diseases.</a:t>
            </a: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pPr marL="457200" marR="0" lvl="0" indent="-228600" algn="l" rtl="0">
              <a:lnSpc>
                <a:spcPct val="100000"/>
              </a:lnSpc>
              <a:spcBef>
                <a:spcPts val="0"/>
              </a:spcBef>
              <a:spcAft>
                <a:spcPts val="0"/>
              </a:spcAft>
              <a:buSzPts val="1400"/>
              <a:buNone/>
            </a:pPr>
            <a:r>
              <a:rPr lang="en-US" sz="1200" b="0" i="0" dirty="0">
                <a:latin typeface="Montserrat" pitchFamily="2" charset="77"/>
              </a:rPr>
              <a:t>This framework accounts for many elements of the agrifood system. And we see it is missing key elements. Gender is an important lever for progress in all aspects of the agrifood system. It has often been missed and it is not included in this framework. Gender includes women’s empowerment, women’s economic empowerment and gender transformative approaches. </a:t>
            </a: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pPr marL="457200" marR="0" lvl="0" indent="-228600" algn="l" rtl="0">
              <a:lnSpc>
                <a:spcPct val="100000"/>
              </a:lnSpc>
              <a:spcBef>
                <a:spcPts val="0"/>
              </a:spcBef>
              <a:spcAft>
                <a:spcPts val="0"/>
              </a:spcAft>
              <a:buSzPts val="1400"/>
              <a:buNone/>
            </a:pPr>
            <a:r>
              <a:rPr lang="en-US" sz="1200" b="0" i="0" dirty="0">
                <a:latin typeface="Montserrat" pitchFamily="2" charset="77"/>
              </a:rPr>
              <a:t>Agrifood systems are anchored in a socio-cultural and gendered system. It is important to consider these elements at the individual and collective level and to understand how they affect a persons engagement with and experience in agrifood systems and their nutrition and health outcomes. </a:t>
            </a: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pPr marL="457200" marR="0" lvl="0" indent="-228600" algn="l" rtl="0">
              <a:lnSpc>
                <a:spcPct val="100000"/>
              </a:lnSpc>
              <a:spcBef>
                <a:spcPts val="0"/>
              </a:spcBef>
              <a:spcAft>
                <a:spcPts val="0"/>
              </a:spcAft>
              <a:buSzPts val="1400"/>
              <a:buNone/>
            </a:pPr>
            <a:r>
              <a:rPr lang="en-US" sz="1200" b="0" i="0" dirty="0">
                <a:latin typeface="Montserrat" pitchFamily="2" charset="77"/>
              </a:rPr>
              <a:t>As we go forward, we will continue to explore the importance of gender to agrifood systems and then propose a different framework that explicitly includes gender and women’s empowerment</a:t>
            </a:r>
          </a:p>
          <a:p>
            <a:endParaRPr lang="en-US" sz="1200" b="0" i="0" dirty="0">
              <a:latin typeface="Montserrat" pitchFamily="2" charset="77"/>
            </a:endParaRPr>
          </a:p>
          <a:p>
            <a:endParaRPr lang="en-US" sz="1200" b="0" i="0" dirty="0">
              <a:latin typeface="Montserrat" pitchFamily="2" charset="77"/>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12</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778860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i="1" dirty="0"/>
              <a:t>Interactive, read each question and ask the participants to name examples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p>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13</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710256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introducing another agrifood systems framework that includes </a:t>
            </a:r>
            <a:r>
              <a:rPr lang="en-US" dirty="0">
                <a:solidFill>
                  <a:srgbClr val="FF0000"/>
                </a:solidFill>
              </a:rPr>
              <a:t>a strong gender perspective</a:t>
            </a:r>
            <a:r>
              <a:rPr lang="en-US" dirty="0"/>
              <a:t>, let's unpack the core areas of gender equality. </a:t>
            </a: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14</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994774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56B842-85F1-C1B2-F012-A70D10C79A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185727-ABEA-DB6B-22EE-102608C9B8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8AF8090-506E-79EE-5C8E-8FC742A97E17}"/>
              </a:ext>
            </a:extLst>
          </p:cNvPr>
          <p:cNvSpPr>
            <a:spLocks noGrp="1"/>
          </p:cNvSpPr>
          <p:nvPr>
            <p:ph type="body" idx="1"/>
          </p:nvPr>
        </p:nvSpPr>
        <p:spPr/>
        <p:txBody>
          <a:bodyPr/>
          <a:lstStyle/>
          <a:p>
            <a:r>
              <a:rPr lang="en-US" dirty="0"/>
              <a:t>This definition of gender comes from the Human Rights Center. </a:t>
            </a:r>
            <a:r>
              <a:rPr lang="en-US" i="1" dirty="0"/>
              <a:t>Read the slide</a:t>
            </a:r>
            <a:endParaRPr lang="en-US" dirty="0"/>
          </a:p>
        </p:txBody>
      </p:sp>
      <p:sp>
        <p:nvSpPr>
          <p:cNvPr id="4" name="Slide Number Placeholder 3">
            <a:extLst>
              <a:ext uri="{FF2B5EF4-FFF2-40B4-BE49-F238E27FC236}">
                <a16:creationId xmlns:a16="http://schemas.microsoft.com/office/drawing/2014/main" id="{774BC4A0-8F27-37D5-317E-0BE7005E680B}"/>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15</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315330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latin typeface="Montserrat" pitchFamily="2" charset="77"/>
              </a:rPr>
              <a:t>According to FAO (2022), there are 9 core areas of gender equality, as shown in this figure.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dirty="0">
              <a:latin typeface="Montserrat" pitchFamily="2" charset="77"/>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latin typeface="Montserrat" pitchFamily="2" charset="77"/>
              </a:rPr>
              <a:t>The Joint Program on Gender Transformative Approaches identified these 9 core areas of gender equality in their theory of change for gender transformative programming. These are the areas they considered important to change as part of gender transformative programming. They include areas where restrictive gender norms disfavor and restrict choices, opportunities and rights.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dirty="0">
              <a:latin typeface="Montserrat" pitchFamily="2" charset="77"/>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latin typeface="Montserrat" pitchFamily="2" charset="77"/>
              </a:rPr>
              <a:t>Improvements in gender relations and gender equality of social institutions will result in empowering women and increasing their choices, opportunities and rights.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dirty="0">
              <a:latin typeface="Montserrat" pitchFamily="2" charset="77"/>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latin typeface="Montserrat" pitchFamily="2" charset="77"/>
              </a:rPr>
              <a:t>These 9 areas of gender equality are interrelated and overlapping. Changes in one area may affect changes in another area.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dirty="0">
              <a:latin typeface="Montserrat" pitchFamily="2" charset="77"/>
            </a:endParaRPr>
          </a:p>
          <a:p>
            <a:r>
              <a:rPr lang="en-US" dirty="0"/>
              <a:t>As we go forward, we will see that some of the areas represent challenges in different environments including the home, workplace and community.</a:t>
            </a: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16</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682837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We will start with core areas that affect women in the larger social sphere/public domain.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i="1" dirty="0"/>
              <a:t>Read the slide.</a:t>
            </a:r>
          </a:p>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17</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811587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shares an example of economic autonomy. The map shows the percent of the female population 15 years and older. The green color indicates that 65% or more of the female population is in the labor force. The red color indicates less than 40% of the female population aged 15+ is part of the labor force. </a:t>
            </a:r>
          </a:p>
          <a:p>
            <a:endParaRPr lang="en-US" dirty="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i="1" dirty="0"/>
              <a:t>Read the slide</a:t>
            </a:r>
          </a:p>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18</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41479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6:notes"/>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4" name="Google Shape;94;p16: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09639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Read the slide (definition of productive autonomy).</a:t>
            </a:r>
          </a:p>
          <a:p>
            <a:endParaRPr lang="en-US" i="0" dirty="0"/>
          </a:p>
          <a:p>
            <a:r>
              <a:rPr lang="en-US" i="0" dirty="0"/>
              <a:t>Women working in agrifood systems often lack access to critical agricultural inputs (seeds, fertilizers), tools (plows, tractors), information and communication technologies (phones, radios) and extension services (agricultural extension workers). As a result, they have less opportunity to produce compared to men.</a:t>
            </a:r>
          </a:p>
          <a:p>
            <a:endParaRPr lang="en-US" dirty="0"/>
          </a:p>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19</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735966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latin typeface="Montserrat" pitchFamily="2" charset="77"/>
              </a:rPr>
              <a:t>This slide shows the share of male and female landholders in developing regions. We see the darker green is the percent of male landholders. It shows how few women actually own land.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dirty="0">
              <a:latin typeface="Montserrat" pitchFamily="2" charset="77"/>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1" dirty="0">
              <a:latin typeface="Montserrat" pitchFamily="2" charset="77"/>
            </a:endParaRPr>
          </a:p>
          <a:p>
            <a:r>
              <a:rPr lang="en-US" sz="1200" b="0" i="1" dirty="0">
                <a:latin typeface="Montserrat" pitchFamily="2" charset="77"/>
              </a:rPr>
              <a:t>Another example, if needed. A radio campaign in Ghana sought to reduce gender barriers in agricultural work. The campaign was implemented in areas where women farmers take on extension activities that typically engage men. Before the inclusion of women, agricultural extension workers would not include women in activities if their husbands were not available. This limited the reach and influence of programming and systematically excluded women despite their involvement in agrifood systems.</a:t>
            </a:r>
          </a:p>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20</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235532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i="1" dirty="0"/>
              <a:t>Read the slide.</a:t>
            </a: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21</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284110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latin typeface="Montserrat" pitchFamily="2" charset="77"/>
              </a:rPr>
              <a:t>This slide shows the adult literacy rates in Sub-Saharan Africa by gender. The black line shows women’s literacy rates and the blue line shows men’s. This is relevant to agrifood systems. Some programs, services, or events may rely on a person’s literacy to read the program materials, understand the services they are eligible to participate in, or receive benefits. Men and women who are not literate would be excluded from these programs.</a:t>
            </a:r>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22</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214719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2BF0C6-9EB8-C51C-4BBD-EB0F1A34FE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543CB3-538A-27C5-AFD4-AA4EC0C843F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22A933A-82A8-5A3E-0E9E-FEC4E3329E0A}"/>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i="1" dirty="0"/>
              <a:t>Read the slide.</a:t>
            </a:r>
          </a:p>
          <a:p>
            <a:endParaRPr lang="en-US" dirty="0"/>
          </a:p>
        </p:txBody>
      </p:sp>
      <p:sp>
        <p:nvSpPr>
          <p:cNvPr id="4" name="Slide Number Placeholder 3">
            <a:extLst>
              <a:ext uri="{FF2B5EF4-FFF2-40B4-BE49-F238E27FC236}">
                <a16:creationId xmlns:a16="http://schemas.microsoft.com/office/drawing/2014/main" id="{25927BBB-7441-D0DC-33D2-3C50A14EE2D7}"/>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23</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060872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latin typeface="Montserrat" pitchFamily="2" charset="77"/>
              </a:rPr>
              <a:t>The graph shares an example of this core area, specifically the proportion of women who can make household decisions in 30 sub-Saharan African countries in 2020. Overall, this graph shows that women are not making decisions for the household. This can include decisions on mobility, economic activity, use of income, production, and nutrition. While not shown here, women’s engagement in decision-making in public spaces, including their local communities, is similarly low.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dirty="0">
              <a:latin typeface="Montserrat" pitchFamily="2" charset="77"/>
            </a:endParaRPr>
          </a:p>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24</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272014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D1EA69-7A7C-B1C6-2EF2-4CD941A66D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3FAEAF-CD50-191C-E2E1-7502B1428E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C61887-6EEA-C471-BBC9-DF82C94CCFCD}"/>
              </a:ext>
            </a:extLst>
          </p:cNvPr>
          <p:cNvSpPr>
            <a:spLocks noGrp="1"/>
          </p:cNvSpPr>
          <p:nvPr>
            <p:ph type="body" idx="1"/>
          </p:nvPr>
        </p:nvSpPr>
        <p:spPr/>
        <p:txBody>
          <a:bodyPr/>
          <a:lstStyle/>
          <a:p>
            <a:r>
              <a:rPr lang="en-US" sz="1200" dirty="0">
                <a:latin typeface="Montserrat" pitchFamily="2" charset="77"/>
              </a:rPr>
              <a:t>Different definitions of Agency exist. Here we show one definition – </a:t>
            </a:r>
            <a:r>
              <a:rPr lang="en-US" sz="1200" i="1" dirty="0">
                <a:latin typeface="Montserrat" pitchFamily="2" charset="77"/>
              </a:rPr>
              <a:t>read the definition.</a:t>
            </a:r>
          </a:p>
          <a:p>
            <a:endParaRPr lang="en-US" sz="1200" i="1" dirty="0">
              <a:latin typeface="Montserrat" pitchFamily="2" charset="77"/>
            </a:endParaRPr>
          </a:p>
          <a:p>
            <a:r>
              <a:rPr lang="en-US" sz="1200" i="1" dirty="0">
                <a:latin typeface="Montserrat" pitchFamily="2" charset="77"/>
              </a:rPr>
              <a:t>Some people define agency synonymously with empowerment – in other words, the capability of women for self-determination. This includes taking control of their circumstances and realizing their aspirations to live a life they have reason to value. We won’t unpack these definitions in this curriculum. If needed, this resources describes the difference between agency and empowerment: https://</a:t>
            </a:r>
            <a:r>
              <a:rPr lang="en-US" sz="1200" i="1" dirty="0" err="1">
                <a:latin typeface="Montserrat" pitchFamily="2" charset="77"/>
              </a:rPr>
              <a:t>www.consciouschangestudy.org</a:t>
            </a:r>
            <a:r>
              <a:rPr lang="en-US" sz="1200" i="1" dirty="0">
                <a:latin typeface="Montserrat" pitchFamily="2" charset="77"/>
              </a:rPr>
              <a:t>/empowerment-agency</a:t>
            </a:r>
          </a:p>
          <a:p>
            <a:endParaRPr lang="en-US" sz="1200" dirty="0">
              <a:latin typeface="Montserrat" pitchFamily="2" charset="77"/>
            </a:endParaRPr>
          </a:p>
          <a:p>
            <a:endParaRPr lang="en-US" sz="1200" dirty="0">
              <a:latin typeface="Montserrat" pitchFamily="2" charset="77"/>
            </a:endParaRPr>
          </a:p>
          <a:p>
            <a:endParaRPr lang="en-US" sz="1200" dirty="0">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8FC2A4CA-E819-2BF6-8BA3-451821FE88EA}"/>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25</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609775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latin typeface="Montserrat" pitchFamily="2" charset="77"/>
              </a:rPr>
              <a:t>As noted, there is overlap in agency and empowerment. Empowerment is a broader term, and agency is an element of empowerment. The tool on this slide shows some measures of decision making that are be relevant to agency.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dirty="0">
              <a:latin typeface="Montserrat" pitchFamily="2" charset="77"/>
            </a:endParaRPr>
          </a:p>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26</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164103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latin typeface="Montserrat" pitchFamily="2" charset="77"/>
              </a:rPr>
              <a:t>Now we move from core areas that tend to affect women residing within every household to women in larger social spheres/public domain</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dirty="0">
              <a:latin typeface="Montserrat" pitchFamily="2" charset="77"/>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i="1" dirty="0"/>
              <a:t>Read the slide.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i="1" dirty="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i="0" dirty="0"/>
              <a:t>The capacity to organize includes equal representation and leadership in formal and informal bodies, organizations and institutions at community, regional and national levels.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dirty="0">
              <a:latin typeface="Montserrat" pitchFamily="2" charset="77"/>
            </a:endParaRPr>
          </a:p>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27</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551462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E17240-7650-944C-4A13-2ED1D76EDC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740C91-1931-30AF-F085-4260B12E33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AB809FA-159B-EB2A-6953-845F96BB47FC}"/>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latin typeface="Montserrat" pitchFamily="2" charset="77"/>
              </a:rPr>
              <a:t>Women in agrifood systems are underrepresented in agricultural cooperatives and in leadership positions in these cooperatives. Here we see women’s participation in the cooperative at its establishment in green and at the time of the survey in red. </a:t>
            </a:r>
            <a:r>
              <a:rPr lang="en-US" sz="1200" b="0" i="1" dirty="0">
                <a:latin typeface="Montserrat" pitchFamily="2" charset="77"/>
              </a:rPr>
              <a:t>Read the stats to illustrate women’s participation in agricultural cooperatives.</a:t>
            </a:r>
            <a:endParaRPr lang="en-US" sz="1200" b="0" i="0" dirty="0">
              <a:latin typeface="Montserrat" pitchFamily="2" charset="77"/>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dirty="0">
              <a:latin typeface="Montserrat" pitchFamily="2" charset="77"/>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latin typeface="Montserrat" pitchFamily="2" charset="77"/>
              </a:rPr>
              <a:t>This comes from a 2012 study on agricultural cooperatives in Ethiopia. </a:t>
            </a:r>
          </a:p>
          <a:p>
            <a:r>
              <a:rPr lang="en-US" sz="1200" b="0" i="1" dirty="0">
                <a:latin typeface="Montserrat" pitchFamily="2" charset="77"/>
                <a:hlinkClick r:id="rId3"/>
              </a:rPr>
              <a:t>Source: Women’s Participation in Agricultural Cooperatives in Ethiopia | PPT</a:t>
            </a:r>
            <a:endParaRPr lang="en-US" sz="1200" b="0" i="1" dirty="0">
              <a:latin typeface="Montserrat" pitchFamily="2" charset="77"/>
            </a:endParaRPr>
          </a:p>
          <a:p>
            <a:r>
              <a:rPr lang="en-US" sz="1200" b="0" i="1" dirty="0">
                <a:latin typeface="Montserrat" pitchFamily="2" charset="77"/>
              </a:rPr>
              <a:t>From a study conducted in Ethiopia in 2012</a:t>
            </a:r>
          </a:p>
          <a:p>
            <a:endParaRPr lang="en-US" dirty="0"/>
          </a:p>
        </p:txBody>
      </p:sp>
      <p:sp>
        <p:nvSpPr>
          <p:cNvPr id="4" name="Slide Number Placeholder 3">
            <a:extLst>
              <a:ext uri="{FF2B5EF4-FFF2-40B4-BE49-F238E27FC236}">
                <a16:creationId xmlns:a16="http://schemas.microsoft.com/office/drawing/2014/main" id="{F9F42246-BBD2-50A4-AFF4-B2847F464A51}"/>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28</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06728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Read slide</a:t>
            </a: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403643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noProof="0" dirty="0">
                <a:latin typeface="Montserrat" pitchFamily="2" charset="77"/>
              </a:rPr>
              <a:t>Now we will discuss core areas of gender equality that are enacted in the household or family system. Still, these affect women’s participation in the agrifood system.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noProof="0" dirty="0">
              <a:latin typeface="Montserrat" pitchFamily="2" charset="77"/>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noProof="0" dirty="0">
                <a:latin typeface="Montserrat" pitchFamily="2" charset="77"/>
              </a:rPr>
              <a:t>Read the slide</a:t>
            </a:r>
          </a:p>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29</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118657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FB3088-8EB2-F54C-8E05-3F841C5E9F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B412B2-DAB2-0E5D-BFB8-8B440AEDC6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A8A9140-149D-1274-E364-188F9431F656}"/>
              </a:ext>
            </a:extLst>
          </p:cNvPr>
          <p:cNvSpPr>
            <a:spLocks noGrp="1"/>
          </p:cNvSpPr>
          <p:nvPr>
            <p:ph type="body" idx="1"/>
          </p:nvPr>
        </p:nvSpPr>
        <p:spPr/>
        <p:txBody>
          <a:bodyPr/>
          <a:lstStyle/>
          <a:p>
            <a:r>
              <a:rPr lang="en-US" sz="1200" b="0" i="0" dirty="0">
                <a:latin typeface="Montserrat" pitchFamily="2" charset="77"/>
              </a:rPr>
              <a:t>Here we see the time men and women spend on unpaid care and domestic work. Across all countries shown here, and in most or all of the world, we see women spend significantly more time on this work. Gender norms influence how labor is divided, among other factors. This affects men and women in multiple ways, including women’s time and energy to participate in agrifood systems. </a:t>
            </a:r>
          </a:p>
          <a:p>
            <a:endParaRPr lang="en-US" sz="1200" b="0" i="0" dirty="0">
              <a:latin typeface="Montserrat" pitchFamily="2" charset="77"/>
            </a:endParaRPr>
          </a:p>
          <a:p>
            <a:r>
              <a:rPr lang="en-US" sz="1200" b="0" i="0" dirty="0">
                <a:latin typeface="Montserrat" pitchFamily="2" charset="77"/>
              </a:rPr>
              <a:t>One woman participating in a study  in Vietnam described the situation women face as “It is challenging for women to do their technical and caring jobs at the same time, unless they are superwomen”</a:t>
            </a:r>
            <a:r>
              <a:rPr lang="en-US" sz="1200" b="0" i="1" dirty="0">
                <a:latin typeface="Montserrat" pitchFamily="2" charset="77"/>
              </a:rPr>
              <a:t>. (Female staff, 23 years old, Hanoi, IT). </a:t>
            </a:r>
          </a:p>
          <a:p>
            <a:endParaRPr lang="en-US" sz="1200" b="0" i="1" dirty="0">
              <a:latin typeface="Montserrat" pitchFamily="2" charset="77"/>
            </a:endParaRPr>
          </a:p>
          <a:p>
            <a:r>
              <a:rPr lang="en-US" sz="1200" b="0" i="1" dirty="0">
                <a:latin typeface="Montserrat" pitchFamily="2" charset="77"/>
              </a:rPr>
              <a:t>Source: Nguyen, M. L., Le, T. H. G., Ngo, T. T. H., Tran, H. L. &amp; Mundkur, A. 2020. Investing gendered social norms affecting women’s economic participation related to recruitment and promotion in Vietnam. Vietnam: Investing in Women and CARE International in Vietnam. 96 pp.</a:t>
            </a:r>
          </a:p>
          <a:p>
            <a:endParaRPr lang="en-US" dirty="0"/>
          </a:p>
        </p:txBody>
      </p:sp>
      <p:sp>
        <p:nvSpPr>
          <p:cNvPr id="4" name="Slide Number Placeholder 3">
            <a:extLst>
              <a:ext uri="{FF2B5EF4-FFF2-40B4-BE49-F238E27FC236}">
                <a16:creationId xmlns:a16="http://schemas.microsoft.com/office/drawing/2014/main" id="{700E5450-38E5-51FE-D5FA-94D6D3227338}"/>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30</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165710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7DA84E-8BF5-CB2B-EAD4-6DFEF97133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4D1BB6-ADF4-AE4B-1AF2-B512EC69BF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DD5DE47-443A-8643-2E29-32CFADCC73D0}"/>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latin typeface="Montserrat" pitchFamily="2" charset="77"/>
              </a:rPr>
              <a:t>Read the slide. </a:t>
            </a:r>
          </a:p>
          <a:p>
            <a:endParaRPr lang="en-US" dirty="0"/>
          </a:p>
        </p:txBody>
      </p:sp>
      <p:sp>
        <p:nvSpPr>
          <p:cNvPr id="4" name="Slide Number Placeholder 3">
            <a:extLst>
              <a:ext uri="{FF2B5EF4-FFF2-40B4-BE49-F238E27FC236}">
                <a16:creationId xmlns:a16="http://schemas.microsoft.com/office/drawing/2014/main" id="{D132C12C-98FC-96E9-D044-47AC779A6707}"/>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31</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88695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7A402E-CE31-D215-9CC2-8B5CA4F397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F73C1B-5387-D0D8-0DDD-6334925A89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477545-F90F-2D76-3971-D6B652250F21}"/>
              </a:ext>
            </a:extLst>
          </p:cNvPr>
          <p:cNvSpPr>
            <a:spLocks noGrp="1"/>
          </p:cNvSpPr>
          <p:nvPr>
            <p:ph type="body" idx="1"/>
          </p:nvPr>
        </p:nvSpPr>
        <p:spPr/>
        <p:txBody>
          <a:bodyPr/>
          <a:lstStyle/>
          <a:p>
            <a:r>
              <a:rPr lang="en-US" sz="1200" b="0" i="0" dirty="0">
                <a:latin typeface="Montserrat" pitchFamily="2" charset="77"/>
              </a:rPr>
              <a:t>Reproductive rights are important to agrifood systems as they relate to whether and how long girls and young women stay in school, their age of marriage, childbearing and contraceptive use, and care and domestic labor.</a:t>
            </a:r>
          </a:p>
          <a:p>
            <a:r>
              <a:rPr lang="en-US" sz="1200" b="0" i="0" dirty="0">
                <a:latin typeface="Montserrat" pitchFamily="2" charset="77"/>
              </a:rPr>
              <a:t>The map shows the practice of child marriage. Countries colored red are places where over 10% of girls are married at age 18 or younger, where underage marriage is common, or where there is cultural encouragement of underage marriage. Those in yellow are countries where 5-10% of girls face this situation.</a:t>
            </a:r>
          </a:p>
          <a:p>
            <a:endParaRPr lang="en-US" sz="1200" b="0" i="0" dirty="0">
              <a:latin typeface="Montserrat" pitchFamily="2" charset="77"/>
            </a:endParaRPr>
          </a:p>
          <a:p>
            <a:r>
              <a:rPr lang="en-US" sz="1200" b="0" i="0" dirty="0">
                <a:latin typeface="Montserrat" pitchFamily="2" charset="77"/>
              </a:rPr>
              <a:t>We also see on the right that an </a:t>
            </a:r>
            <a:r>
              <a:rPr lang="en-US" sz="1200" b="0" i="0" dirty="0">
                <a:solidFill>
                  <a:srgbClr val="1A272A"/>
                </a:solidFill>
                <a:effectLst/>
                <a:latin typeface="Montserrat" pitchFamily="2" charset="77"/>
              </a:rPr>
              <a:t>estimated </a:t>
            </a:r>
            <a:r>
              <a:rPr lang="en-US" sz="1200" b="0" i="0" dirty="0">
                <a:effectLst/>
                <a:latin typeface="Montserrat" pitchFamily="2" charset="77"/>
                <a:hlinkClick r:id="rId3"/>
              </a:rPr>
              <a:t>257 million women</a:t>
            </a:r>
            <a:r>
              <a:rPr lang="en-US" sz="1200" b="0" i="0" dirty="0">
                <a:solidFill>
                  <a:srgbClr val="1A272A"/>
                </a:solidFill>
                <a:effectLst/>
                <a:latin typeface="Montserrat" pitchFamily="2" charset="77"/>
              </a:rPr>
              <a:t> would like to limit or delay childbearing but are not using modern contraceptives. </a:t>
            </a:r>
          </a:p>
          <a:p>
            <a:endParaRPr lang="en-US" sz="1200" b="0" i="0" dirty="0">
              <a:solidFill>
                <a:srgbClr val="1A272A"/>
              </a:solidFill>
              <a:effectLst/>
              <a:latin typeface="Montserrat" pitchFamily="2" charset="77"/>
            </a:endParaRPr>
          </a:p>
          <a:p>
            <a:r>
              <a:rPr lang="en-US" sz="1200" b="0" i="1" dirty="0">
                <a:solidFill>
                  <a:srgbClr val="1A272A"/>
                </a:solidFill>
                <a:effectLst/>
                <a:latin typeface="Montserrat" pitchFamily="2" charset="77"/>
              </a:rPr>
              <a:t>This stat comes from UNFPA (United Nations Population Fund), 2022. “State of World Population 2022: Seeing the Unseen: The Case for Action in the Neglected Crisis of Unintended Pregnancy.” </a:t>
            </a:r>
            <a:r>
              <a:rPr lang="en-US" sz="1200" b="0" i="1" dirty="0">
                <a:effectLst/>
                <a:latin typeface="Montserrat" pitchFamily="2" charset="77"/>
                <a:hlinkClick r:id="rId4"/>
              </a:rPr>
              <a:t>https://www.unfpa.org/swp2022</a:t>
            </a:r>
            <a:r>
              <a:rPr lang="en-US" sz="1200" b="0" i="1" dirty="0">
                <a:solidFill>
                  <a:srgbClr val="1A272A"/>
                </a:solidFill>
                <a:effectLst/>
                <a:latin typeface="Montserrat" pitchFamily="2" charset="77"/>
              </a:rPr>
              <a:t>.</a:t>
            </a:r>
            <a:endParaRPr lang="en-US" sz="1200" b="0" i="1" dirty="0">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B6ABB7DC-4EF9-E966-3A65-FD17F7654A94}"/>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32</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053000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3A9A21-16EA-8E73-1369-7FD9A8AFF0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071BF6C-B787-9FFF-615C-1C9AB38B19E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A3555F-5B4E-1D15-AB0C-7329EB51CC95}"/>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latin typeface="Montserrat" pitchFamily="2" charset="77"/>
              </a:rPr>
              <a:t>Read the slide.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dirty="0">
              <a:latin typeface="Montserrat" pitchFamily="2" charset="77"/>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latin typeface="Montserrat" pitchFamily="2" charset="77"/>
              </a:rPr>
              <a:t>The experience of violence and coercion, in all its forms, affects women and girls and their ability to live healthy and safe lives. This is true in their interactions with the agrifood systems in all types of roles in agrifood systems – from producers, sellers, and consumers. </a:t>
            </a:r>
          </a:p>
          <a:p>
            <a:endParaRPr lang="en-US" dirty="0"/>
          </a:p>
        </p:txBody>
      </p:sp>
      <p:sp>
        <p:nvSpPr>
          <p:cNvPr id="4" name="Slide Number Placeholder 3">
            <a:extLst>
              <a:ext uri="{FF2B5EF4-FFF2-40B4-BE49-F238E27FC236}">
                <a16:creationId xmlns:a16="http://schemas.microsoft.com/office/drawing/2014/main" id="{67EA406F-8DD3-B98F-A5FF-C87607A6E4D6}"/>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33</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8522866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DAD334-7AB3-301F-3257-28D28C9C39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D75D32-EF5A-981B-E868-F843C647B5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9EE5FC-F4CD-4312-EFA0-E75347DF3976}"/>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latin typeface="Montserrat" pitchFamily="2" charset="77"/>
              </a:rPr>
              <a:t>The women’s mobility scale captures women’s freedom and safety to move in public spaces. We see here  that countries colored red are where the government regulates women’s movement in public spaces. Those in orange are where women need male escorts to accompany them in public spaces.  Those in yellow are where women need permission from their families to enter public spaces.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dirty="0">
              <a:latin typeface="Montserrat" pitchFamily="2" charset="77"/>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latin typeface="Montserrat" pitchFamily="2" charset="77"/>
              </a:rPr>
              <a:t>It’s important to note that countries in green are where women have full freedom of movement with little harassment. This does not mean they are completely safe in public spaces; they are safe relative to women in other countries. </a:t>
            </a:r>
          </a:p>
          <a:p>
            <a:endParaRPr lang="en-US" dirty="0"/>
          </a:p>
        </p:txBody>
      </p:sp>
      <p:sp>
        <p:nvSpPr>
          <p:cNvPr id="4" name="Slide Number Placeholder 3">
            <a:extLst>
              <a:ext uri="{FF2B5EF4-FFF2-40B4-BE49-F238E27FC236}">
                <a16:creationId xmlns:a16="http://schemas.microsoft.com/office/drawing/2014/main" id="{ECC661E9-9728-29CA-4C29-86F8CFE5F1E3}"/>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34</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127978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a:extLst>
            <a:ext uri="{FF2B5EF4-FFF2-40B4-BE49-F238E27FC236}">
              <a16:creationId xmlns:a16="http://schemas.microsoft.com/office/drawing/2014/main" id="{10F025F9-E9F4-EC90-D2AD-56FB2F6E2C85}"/>
            </a:ext>
          </a:extLst>
        </p:cNvPr>
        <p:cNvGrpSpPr/>
        <p:nvPr/>
      </p:nvGrpSpPr>
      <p:grpSpPr>
        <a:xfrm>
          <a:off x="0" y="0"/>
          <a:ext cx="0" cy="0"/>
          <a:chOff x="0" y="0"/>
          <a:chExt cx="0" cy="0"/>
        </a:xfrm>
      </p:grpSpPr>
      <p:sp>
        <p:nvSpPr>
          <p:cNvPr id="105" name="Google Shape;105;p18:notes">
            <a:extLst>
              <a:ext uri="{FF2B5EF4-FFF2-40B4-BE49-F238E27FC236}">
                <a16:creationId xmlns:a16="http://schemas.microsoft.com/office/drawing/2014/main" id="{59889542-C3E3-E1A7-B000-9574CD6DCE50}"/>
              </a:ext>
            </a:extLst>
          </p:cNvPr>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Now we are going to discuss the gendered agrifood systems framework. As you’ll recall, earlier in this training, we presented the agrifood systems framework and noted gaps. It did not include a gender equality or social inclusion perspective (or framework) which is important to include to show how agrifood systems work and their outcomes. </a:t>
            </a:r>
            <a:endParaRPr dirty="0"/>
          </a:p>
        </p:txBody>
      </p:sp>
      <p:sp>
        <p:nvSpPr>
          <p:cNvPr id="106" name="Google Shape;106;p18:notes">
            <a:extLst>
              <a:ext uri="{FF2B5EF4-FFF2-40B4-BE49-F238E27FC236}">
                <a16:creationId xmlns:a16="http://schemas.microsoft.com/office/drawing/2014/main" id="{A8B9C62B-EAAC-7EDE-CD98-9063225985AE}"/>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618675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dirty="0">
                <a:solidFill>
                  <a:schemeClr val="tx1"/>
                </a:solidFill>
                <a:latin typeface="Montserrat" pitchFamily="2" charset="77"/>
              </a:rPr>
              <a:t>Read the slide. </a:t>
            </a:r>
          </a:p>
          <a:p>
            <a:endParaRPr lang="en-US" sz="1200" b="0" i="0" dirty="0">
              <a:solidFill>
                <a:schemeClr val="tx1"/>
              </a:solidFill>
              <a:latin typeface="Montserrat" pitchFamily="2" charset="77"/>
            </a:endParaRPr>
          </a:p>
          <a:p>
            <a:r>
              <a:rPr lang="en-US" sz="1200" b="0" i="0" dirty="0">
                <a:solidFill>
                  <a:schemeClr val="tx1"/>
                </a:solidFill>
                <a:latin typeface="Montserrat" pitchFamily="2" charset="77"/>
              </a:rPr>
              <a:t>Examples of gender inequalities in agrifood systems include:</a:t>
            </a:r>
          </a:p>
          <a:p>
            <a:r>
              <a:rPr lang="en-US" sz="1200" b="0" i="0" dirty="0">
                <a:solidFill>
                  <a:schemeClr val="tx1"/>
                </a:solidFill>
                <a:latin typeface="Montserrat" pitchFamily="2" charset="77"/>
              </a:rPr>
              <a:t>• The working conditions for women are often worse than for men. For example, women may be offered irregular, informal, part-time or low-skilled labor. </a:t>
            </a:r>
          </a:p>
          <a:p>
            <a:r>
              <a:rPr lang="en-US" sz="1200" b="0" i="0" dirty="0">
                <a:solidFill>
                  <a:schemeClr val="tx1"/>
                </a:solidFill>
                <a:latin typeface="Montserrat" pitchFamily="2" charset="77"/>
              </a:rPr>
              <a:t>• Women earn less than men across areas in the agrifood system, from production to processing. This is because of limitations on their work – for example, that they are hired for informal or irregular roles– or expectations placed on women relative to men. Some think men should earn more because they are the providers and women supplement their income. </a:t>
            </a:r>
          </a:p>
          <a:p>
            <a:r>
              <a:rPr lang="en-US" sz="1200" b="0" i="0" dirty="0">
                <a:solidFill>
                  <a:schemeClr val="tx1"/>
                </a:solidFill>
                <a:latin typeface="Montserrat" pitchFamily="2" charset="77"/>
              </a:rPr>
              <a:t>• Shocks and crises have a greater negative impact on women than men. For example, during COVID-19, women's food insecurity increased faster than men’s. Reasons for this are many and include that more women lost their jobs than men, meaning they lost their income and had to spend savings, if they have them. </a:t>
            </a:r>
          </a:p>
          <a:p>
            <a:endParaRPr lang="en-US" sz="1200" b="0" i="0" dirty="0">
              <a:solidFill>
                <a:schemeClr val="tx1"/>
              </a:solidFill>
              <a:latin typeface="Montserrat" pitchFamily="2" charset="77"/>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36</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924130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153667-88B6-6DA3-D311-112DB98B07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157131-EB22-B391-4942-B30A08EFA95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448E9F-E0D8-9900-29C7-61E51EA24F3A}"/>
              </a:ext>
            </a:extLst>
          </p:cNvPr>
          <p:cNvSpPr>
            <a:spLocks noGrp="1"/>
          </p:cNvSpPr>
          <p:nvPr>
            <p:ph type="body" idx="1"/>
          </p:nvPr>
        </p:nvSpPr>
        <p:spPr/>
        <p:txBody>
          <a:bodyPr/>
          <a:lstStyle/>
          <a:p>
            <a:r>
              <a:rPr lang="en-US" sz="1200" b="0" i="1" dirty="0">
                <a:latin typeface="Montserrat" pitchFamily="2" charset="77"/>
              </a:rPr>
              <a:t>Read the slide. </a:t>
            </a:r>
          </a:p>
          <a:p>
            <a:endParaRPr lang="en-US" sz="1200" b="0" i="0" dirty="0">
              <a:latin typeface="Montserrat" pitchFamily="2" charset="77"/>
            </a:endParaRPr>
          </a:p>
          <a:p>
            <a:r>
              <a:rPr lang="en-US" sz="1200" b="0" i="0" dirty="0">
                <a:latin typeface="Montserrat" pitchFamily="2" charset="77"/>
              </a:rPr>
              <a:t>Therefore, understanding gender in agrifood systems means understanding that the three components of agrifood systems are connected. This means, we need to work across agrifood systems at the different levels at which agrifood systems operate from the individual to the structural. We’ll cover this in greater detail in the coming modules, but for now we’ll focus on gendered food systems framework which brings these ideas together.</a:t>
            </a:r>
            <a:endParaRPr lang="en-US" dirty="0"/>
          </a:p>
        </p:txBody>
      </p:sp>
      <p:sp>
        <p:nvSpPr>
          <p:cNvPr id="4" name="Slide Number Placeholder 3">
            <a:extLst>
              <a:ext uri="{FF2B5EF4-FFF2-40B4-BE49-F238E27FC236}">
                <a16:creationId xmlns:a16="http://schemas.microsoft.com/office/drawing/2014/main" id="{CAADE332-DAC4-8ECF-B0B1-928987FB7D91}"/>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37</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420572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latin typeface="Montserrat" pitchFamily="2" charset="77"/>
              </a:rPr>
              <a:t>Read the slide.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1" dirty="0">
              <a:latin typeface="Montserrat" pitchFamily="2" charset="77"/>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dirty="0">
              <a:latin typeface="Montserrat" pitchFamily="2" charset="77"/>
            </a:endParaRPr>
          </a:p>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38</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558746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DDD196-5E67-3B6B-D110-0E3D40541A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07D5C1-D619-1891-95BD-3413CCA03F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0BEE7B-226D-E342-4B15-CC4CCB847F52}"/>
              </a:ext>
            </a:extLst>
          </p:cNvPr>
          <p:cNvSpPr>
            <a:spLocks noGrp="1"/>
          </p:cNvSpPr>
          <p:nvPr>
            <p:ph type="body" idx="1"/>
          </p:nvPr>
        </p:nvSpPr>
        <p:spPr/>
        <p:txBody>
          <a:bodyPr/>
          <a:lstStyle/>
          <a:p>
            <a:r>
              <a:rPr lang="en-US" i="1" dirty="0"/>
              <a:t>Read slide, ask a few people to share in chat and verbally.</a:t>
            </a:r>
          </a:p>
        </p:txBody>
      </p:sp>
      <p:sp>
        <p:nvSpPr>
          <p:cNvPr id="4" name="Slide Number Placeholder 3">
            <a:extLst>
              <a:ext uri="{FF2B5EF4-FFF2-40B4-BE49-F238E27FC236}">
                <a16:creationId xmlns:a16="http://schemas.microsoft.com/office/drawing/2014/main" id="{7DC3D4D0-5DBB-C4C0-0CED-4F99A10BF847}"/>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3</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3079624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rtl="0">
              <a:lnSpc>
                <a:spcPct val="100000"/>
              </a:lnSpc>
              <a:spcBef>
                <a:spcPts val="0"/>
              </a:spcBef>
              <a:spcAft>
                <a:spcPts val="0"/>
              </a:spcAft>
              <a:buSzPts val="1400"/>
              <a:buNone/>
            </a:pPr>
            <a:r>
              <a:rPr lang="en-US" sz="1200" b="0" i="0" dirty="0">
                <a:latin typeface="Montserrat" pitchFamily="2" charset="77"/>
              </a:rPr>
              <a:t>The Gendered Food Systems framework was developed by </a:t>
            </a:r>
            <a:r>
              <a:rPr lang="en-US" sz="1200" b="0" i="0" dirty="0" err="1">
                <a:latin typeface="Montserrat" pitchFamily="2" charset="77"/>
              </a:rPr>
              <a:t>Njuki</a:t>
            </a:r>
            <a:r>
              <a:rPr lang="en-US" sz="1200" b="0" i="0" dirty="0">
                <a:latin typeface="Montserrat" pitchFamily="2" charset="77"/>
              </a:rPr>
              <a:t> et al in a paper in 2022. </a:t>
            </a: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pPr marL="457200" marR="0" lvl="0" indent="-228600" algn="l" rtl="0">
              <a:lnSpc>
                <a:spcPct val="100000"/>
              </a:lnSpc>
              <a:spcBef>
                <a:spcPts val="0"/>
              </a:spcBef>
              <a:spcAft>
                <a:spcPts val="0"/>
              </a:spcAft>
              <a:buSzPts val="1400"/>
              <a:buNone/>
            </a:pPr>
            <a:r>
              <a:rPr lang="en-US" sz="1200" b="0" i="0" dirty="0">
                <a:latin typeface="Montserrat" pitchFamily="2" charset="77"/>
              </a:rPr>
              <a:t>The blue boxes represent the three components of agrifood systems. These are value chains, food environment and consumer behavior. </a:t>
            </a: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pPr marL="457200" marR="0" lvl="0" indent="-228600" algn="l" rtl="0">
              <a:lnSpc>
                <a:spcPct val="100000"/>
              </a:lnSpc>
              <a:spcBef>
                <a:spcPts val="0"/>
              </a:spcBef>
              <a:spcAft>
                <a:spcPts val="0"/>
              </a:spcAft>
              <a:buSzPts val="1400"/>
              <a:buNone/>
            </a:pPr>
            <a:r>
              <a:rPr lang="en-US" sz="1200" b="0" i="0" dirty="0">
                <a:latin typeface="Montserrat" pitchFamily="2" charset="77"/>
              </a:rPr>
              <a:t>The green boxes at the top of the framework are the 5 drivers of inequalities in agrifood systems. These include the structural inequalities that shape how men, women and other groups experience inequities. This is where we also see shocks and stressors that men and women experience, cope with, and adapt to.</a:t>
            </a: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pPr marL="457200" marR="0" lvl="0" indent="-228600" algn="l" rtl="0">
              <a:lnSpc>
                <a:spcPct val="100000"/>
              </a:lnSpc>
              <a:spcBef>
                <a:spcPts val="0"/>
              </a:spcBef>
              <a:spcAft>
                <a:spcPts val="0"/>
              </a:spcAft>
              <a:buSzPts val="1400"/>
              <a:buNone/>
            </a:pPr>
            <a:r>
              <a:rPr lang="en-US" sz="1200" b="0" i="0" dirty="0">
                <a:latin typeface="Montserrat" pitchFamily="2" charset="77"/>
              </a:rPr>
              <a:t>The four black boxes describe the cross-cutting gender issues and their influence on agrifood systems and its outcomes. </a:t>
            </a:r>
          </a:p>
          <a:p>
            <a:pPr marL="457200" marR="0" lvl="0" indent="-228600" algn="l" rtl="0">
              <a:lnSpc>
                <a:spcPct val="100000"/>
              </a:lnSpc>
              <a:spcBef>
                <a:spcPts val="0"/>
              </a:spcBef>
              <a:spcAft>
                <a:spcPts val="0"/>
              </a:spcAft>
              <a:buSzPts val="1400"/>
              <a:buNone/>
            </a:pPr>
            <a:r>
              <a:rPr lang="en-US" sz="1200" b="0" i="0" dirty="0">
                <a:latin typeface="Montserrat" pitchFamily="2" charset="77"/>
              </a:rPr>
              <a:t>•Gendered social norms affect the ways that men and women participate in, access and benefit from opportunities and resources. For example, norms related to women’s responsibility for unpaid household caregiving limits her time to sell food, her mobility and her engagement in paid labor. We will discuss social norms in more detail in Module 2. </a:t>
            </a: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pPr marL="457200" marR="0" lvl="0" indent="-228600" algn="l" rtl="0">
              <a:lnSpc>
                <a:spcPct val="100000"/>
              </a:lnSpc>
              <a:spcBef>
                <a:spcPts val="0"/>
              </a:spcBef>
              <a:spcAft>
                <a:spcPts val="0"/>
              </a:spcAft>
              <a:buSzPts val="1400"/>
              <a:buNone/>
            </a:pPr>
            <a:r>
              <a:rPr lang="en-US" sz="1200" b="0" i="0" dirty="0">
                <a:latin typeface="Montserrat" pitchFamily="2" charset="77"/>
              </a:rPr>
              <a:t>• Women’s access to and control over resources, services and technology includes many aspects such as land ownership, technology, information, and services, time and labor. For example, in some settings, men have control over the sales and decisions for livestock, even when they are jointly owned or owned by women. In some cases, when women earn more than men or earn a substantial income, the money is transferred to her husband to manage.</a:t>
            </a: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pPr marL="457200" marR="0" lvl="0" indent="-228600" algn="l" rtl="0">
              <a:lnSpc>
                <a:spcPct val="100000"/>
              </a:lnSpc>
              <a:spcBef>
                <a:spcPts val="0"/>
              </a:spcBef>
              <a:spcAft>
                <a:spcPts val="0"/>
              </a:spcAft>
              <a:buSzPts val="1400"/>
              <a:buNone/>
            </a:pPr>
            <a:r>
              <a:rPr lang="en-US" sz="1200" b="0" i="0" dirty="0">
                <a:latin typeface="Montserrat" pitchFamily="2" charset="77"/>
              </a:rPr>
              <a:t>• Women’s agency includes decision making and leadership at the household, community and agrifood systems levels. For example, women’s participation in self help groups in India was positively associated with having more information and participation in agricultural decisions. But, it did not affect their agricultural production or agrifood systems outcomes  because of her limited time, financial constraints, and social norms. </a:t>
            </a: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pPr marL="457200" marR="0" lvl="0" indent="-228600" algn="l" rtl="0">
              <a:lnSpc>
                <a:spcPct val="100000"/>
              </a:lnSpc>
              <a:spcBef>
                <a:spcPts val="0"/>
              </a:spcBef>
              <a:spcAft>
                <a:spcPts val="0"/>
              </a:spcAft>
              <a:buSzPts val="1400"/>
              <a:buNone/>
            </a:pPr>
            <a:r>
              <a:rPr lang="en-US" sz="1200" b="0" i="0" dirty="0">
                <a:latin typeface="Montserrat" pitchFamily="2" charset="77"/>
              </a:rPr>
              <a:t>• Gendered policies, institutions and governance include policies that support women’s empowerment.</a:t>
            </a: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pPr marL="457200" marR="0" lvl="0" indent="-228600" algn="l" rtl="0">
              <a:lnSpc>
                <a:spcPct val="100000"/>
              </a:lnSpc>
              <a:spcBef>
                <a:spcPts val="0"/>
              </a:spcBef>
              <a:spcAft>
                <a:spcPts val="0"/>
              </a:spcAft>
              <a:buSzPts val="1400"/>
              <a:buNone/>
            </a:pPr>
            <a:r>
              <a:rPr lang="en-US" sz="1200" b="0" i="0" dirty="0">
                <a:latin typeface="Montserrat" pitchFamily="2" charset="77"/>
              </a:rPr>
              <a:t>The four purple boxes are the types of outcomes that agrifood systems seek to influence. These include </a:t>
            </a:r>
          </a:p>
          <a:p>
            <a:pPr marL="457200" marR="0" lvl="0" indent="-228600" algn="l" rtl="0">
              <a:lnSpc>
                <a:spcPct val="100000"/>
              </a:lnSpc>
              <a:spcBef>
                <a:spcPts val="0"/>
              </a:spcBef>
              <a:spcAft>
                <a:spcPts val="0"/>
              </a:spcAft>
              <a:buSzPts val="1400"/>
              <a:buNone/>
            </a:pPr>
            <a:r>
              <a:rPr lang="en-US" sz="1200" b="0" i="0" dirty="0">
                <a:latin typeface="Montserrat" pitchFamily="2" charset="77"/>
              </a:rPr>
              <a:t>• Dietary outcomes</a:t>
            </a:r>
          </a:p>
          <a:p>
            <a:pPr marL="457200" marR="0" lvl="0" indent="-228600" algn="l" rtl="0">
              <a:lnSpc>
                <a:spcPct val="100000"/>
              </a:lnSpc>
              <a:spcBef>
                <a:spcPts val="0"/>
              </a:spcBef>
              <a:spcAft>
                <a:spcPts val="0"/>
              </a:spcAft>
              <a:buSzPts val="1400"/>
              <a:buNone/>
            </a:pPr>
            <a:r>
              <a:rPr lang="en-US" sz="1200" b="0" i="0" dirty="0">
                <a:latin typeface="Montserrat" pitchFamily="2" charset="77"/>
              </a:rPr>
              <a:t>• Gender equality and women’s empowerment</a:t>
            </a:r>
          </a:p>
          <a:p>
            <a:pPr marL="457200" marR="0" lvl="0" indent="-228600" algn="l" rtl="0">
              <a:lnSpc>
                <a:spcPct val="100000"/>
              </a:lnSpc>
              <a:spcBef>
                <a:spcPts val="0"/>
              </a:spcBef>
              <a:spcAft>
                <a:spcPts val="0"/>
              </a:spcAft>
              <a:buSzPts val="1400"/>
              <a:buNone/>
            </a:pPr>
            <a:r>
              <a:rPr lang="en-US" sz="1200" b="0" i="0" dirty="0">
                <a:latin typeface="Montserrat" pitchFamily="2" charset="77"/>
              </a:rPr>
              <a:t>• Economic and livelihood outcomes</a:t>
            </a:r>
          </a:p>
          <a:p>
            <a:pPr marL="457200" marR="0" lvl="0" indent="-228600" algn="l" rtl="0">
              <a:lnSpc>
                <a:spcPct val="100000"/>
              </a:lnSpc>
              <a:spcBef>
                <a:spcPts val="0"/>
              </a:spcBef>
              <a:spcAft>
                <a:spcPts val="0"/>
              </a:spcAft>
              <a:buSzPts val="1400"/>
              <a:buNone/>
            </a:pPr>
            <a:r>
              <a:rPr lang="en-US" sz="1200" b="0" i="0" dirty="0">
                <a:latin typeface="Montserrat" pitchFamily="2" charset="77"/>
              </a:rPr>
              <a:t>• Environmental outcomes</a:t>
            </a: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pPr marL="457200" marR="0" lvl="0" indent="-228600" algn="l" rtl="0">
              <a:lnSpc>
                <a:spcPct val="100000"/>
              </a:lnSpc>
              <a:spcBef>
                <a:spcPts val="0"/>
              </a:spcBef>
              <a:spcAft>
                <a:spcPts val="0"/>
              </a:spcAft>
              <a:buSzPts val="1400"/>
              <a:buNone/>
            </a:pPr>
            <a:r>
              <a:rPr lang="en-US" sz="1200" b="0" i="0" dirty="0">
                <a:latin typeface="Montserrat" pitchFamily="2" charset="77"/>
              </a:rPr>
              <a:t>The framework makes the case for work in agrifood systems to go beyond including women. It shows the importance of facilitating a gender transformative and empowerment process so that women can benefit and be empowered from their participation in the agrifood system.</a:t>
            </a: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endParaRPr lang="en-US" sz="1200" b="0" i="0" dirty="0">
              <a:latin typeface="Montserrat" pitchFamily="2" charset="77"/>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39</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6807272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8845D0-FCBC-9961-0EFC-7C81C943B8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B29749-FB1A-452E-7F71-64FC34CF98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39C9345-4914-E14D-99CD-C4E8AD92D868}"/>
              </a:ext>
            </a:extLst>
          </p:cNvPr>
          <p:cNvSpPr>
            <a:spLocks noGrp="1"/>
          </p:cNvSpPr>
          <p:nvPr>
            <p:ph type="body" idx="1"/>
          </p:nvPr>
        </p:nvSpPr>
        <p:spPr/>
        <p:txBody>
          <a:bodyPr/>
          <a:lstStyle/>
          <a:p>
            <a:r>
              <a:rPr lang="en-US" sz="1200" b="0" i="0" dirty="0">
                <a:solidFill>
                  <a:schemeClr val="tx1"/>
                </a:solidFill>
                <a:effectLst/>
                <a:latin typeface="Montserrat" pitchFamily="2" charset="77"/>
              </a:rPr>
              <a:t>The framework makes illustrates the importance of bringing in a gender perspective in agrifood systems. We now move to how we can integrate a gender perspective into agrifood systems. </a:t>
            </a:r>
            <a:r>
              <a:rPr lang="en-US" sz="1200" b="0" i="1" dirty="0">
                <a:solidFill>
                  <a:schemeClr val="tx1"/>
                </a:solidFill>
                <a:effectLst/>
                <a:latin typeface="Montserrat" pitchFamily="2" charset="77"/>
              </a:rPr>
              <a:t>Read the slide. </a:t>
            </a:r>
            <a:endParaRPr lang="en-US" sz="1200" b="0" i="0" dirty="0">
              <a:solidFill>
                <a:schemeClr val="tx1"/>
              </a:solidFill>
              <a:effectLst/>
              <a:latin typeface="Montserrat" pitchFamily="2" charset="77"/>
            </a:endParaRPr>
          </a:p>
          <a:p>
            <a:endParaRPr lang="en-US" sz="1200" b="0" i="0" dirty="0">
              <a:solidFill>
                <a:schemeClr val="tx1"/>
              </a:solidFill>
              <a:effectLst/>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CDA6A4FB-9A17-8E86-B1C8-A0C710A2D92B}"/>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40</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61154258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33:notes"/>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Different visuals depict the continuum of gender approaches. We are working with the one developed by McDougall (2023) which is an adaptation from the Interagency Gender Working Group.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The continuum helps us reflect on the different approaches to integrating gender in agrifood systems, health, and development programming.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You may already be familiar with the framework. We are going to work with it step by step to unpack the different elements of the continuum. At the end, we will show the continuum in its entirety</a:t>
            </a:r>
          </a:p>
          <a:p>
            <a:pPr marL="0" lvl="0" indent="0" algn="l" rtl="0">
              <a:spcBef>
                <a:spcPts val="0"/>
              </a:spcBef>
              <a:spcAft>
                <a:spcPts val="0"/>
              </a:spcAft>
              <a:buNone/>
            </a:pPr>
            <a:endParaRPr lang="en-US" dirty="0"/>
          </a:p>
          <a:p>
            <a:pPr marL="0" lvl="0" indent="0" algn="l" rtl="0">
              <a:spcBef>
                <a:spcPts val="0"/>
              </a:spcBef>
              <a:spcAft>
                <a:spcPts val="0"/>
              </a:spcAft>
              <a:buNone/>
            </a:pPr>
            <a:endParaRPr dirty="0"/>
          </a:p>
        </p:txBody>
      </p:sp>
      <p:sp>
        <p:nvSpPr>
          <p:cNvPr id="170" name="Google Shape;170;p33: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latin typeface="Montserrat" pitchFamily="2" charset="77"/>
              </a:rPr>
              <a:t>The Continuum categories policies or programs along a continuum ranging from gender “blind” to gender aware. While the language of gender “blind” is outdated, we use it here because it is used in this framework and other frameworks.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dirty="0">
              <a:latin typeface="Montserrat" pitchFamily="2" charset="77"/>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latin typeface="Montserrat" pitchFamily="2" charset="77"/>
              </a:rPr>
              <a:t>Read the description of gender “blind” and gender aware.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dirty="0">
              <a:latin typeface="Montserrat" pitchFamily="2" charset="77"/>
            </a:endParaRPr>
          </a:p>
          <a:p>
            <a:pPr marL="0" lvl="0" indent="0" algn="l" rtl="0">
              <a:lnSpc>
                <a:spcPct val="100000"/>
              </a:lnSpc>
              <a:spcBef>
                <a:spcPts val="0"/>
              </a:spcBef>
              <a:spcAft>
                <a:spcPts val="0"/>
              </a:spcAft>
              <a:buSzPts val="1400"/>
              <a:buNone/>
            </a:pPr>
            <a:endParaRPr lang="en-US" dirty="0"/>
          </a:p>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42</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2640944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latin typeface="Montserrat" pitchFamily="2" charset="77"/>
              </a:rPr>
              <a:t>Read description of gender “blind”.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1" dirty="0">
              <a:latin typeface="Montserrat" pitchFamily="2" charset="77"/>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latin typeface="Montserrat" pitchFamily="2" charset="77"/>
              </a:rPr>
              <a:t>Read the description of a gender “blind” program. Ask participants if they understand why this is gender “blind” and whether they have other examples to share. Let 1-3 people share and listen to the examples to be sure they are gender “blind”</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1" dirty="0">
              <a:latin typeface="Montserrat" pitchFamily="2" charset="77"/>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latin typeface="Montserrat" pitchFamily="2" charset="77"/>
              </a:rPr>
              <a:t>If it is helpful for the group, share these examples: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latin typeface="Montserrat" pitchFamily="2" charset="77"/>
              </a:rPr>
              <a:t>• Women are included in community meetings with men. Yet, men’s voices dominate discussion and women rarely speak, if at all. Gender norms and gender roles inform who is expected to speak at these meetings and who feels confident to speak. While women are included in the meeting, the program may inadvertently reinforce messages of who should speak and be heard in community spaces and the program may not understand the needs of women.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latin typeface="Montserrat" pitchFamily="2" charset="77"/>
              </a:rPr>
              <a:t>• A program brings agricultural tools to a community. They only work with male farmers even though women farm in this community. As a result, men have greater potential nutritional and economic health compared to women.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dirty="0">
              <a:latin typeface="Montserrat" pitchFamily="2" charset="77"/>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latin typeface="Montserrat" pitchFamily="2" charset="77"/>
              </a:rPr>
              <a:t>	</a:t>
            </a: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43</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4298987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rtl="0">
              <a:lnSpc>
                <a:spcPct val="100000"/>
              </a:lnSpc>
              <a:spcBef>
                <a:spcPts val="0"/>
              </a:spcBef>
              <a:spcAft>
                <a:spcPts val="0"/>
              </a:spcAft>
              <a:buClr>
                <a:srgbClr val="000000"/>
              </a:buClr>
              <a:buSzPts val="1400"/>
              <a:buFont typeface="Arial"/>
              <a:buNone/>
            </a:pPr>
            <a:r>
              <a:rPr lang="en-US" sz="1200" b="0" i="0" dirty="0">
                <a:latin typeface="Montserrat" pitchFamily="2" charset="77"/>
              </a:rPr>
              <a:t>Gender aware approaches are policies and programs that </a:t>
            </a:r>
            <a:r>
              <a:rPr lang="en-US" sz="1200" b="0" i="1" dirty="0">
                <a:latin typeface="Montserrat" pitchFamily="2" charset="77"/>
              </a:rPr>
              <a:t>read the slide. </a:t>
            </a:r>
            <a:endParaRPr lang="en-US" sz="1200" b="0" i="0" dirty="0">
              <a:latin typeface="Montserrat" pitchFamily="2" charset="77"/>
            </a:endParaRPr>
          </a:p>
          <a:p>
            <a:pPr marL="457200" marR="0" lvl="0" indent="-228600" algn="l" rtl="0">
              <a:lnSpc>
                <a:spcPct val="100000"/>
              </a:lnSpc>
              <a:spcBef>
                <a:spcPts val="0"/>
              </a:spcBef>
              <a:spcAft>
                <a:spcPts val="0"/>
              </a:spcAft>
              <a:buClr>
                <a:srgbClr val="000000"/>
              </a:buClr>
              <a:buSzPts val="1400"/>
              <a:buFont typeface="Arial"/>
              <a:buNone/>
            </a:pPr>
            <a:endParaRPr lang="en-US" sz="1200" b="0" i="0" dirty="0">
              <a:latin typeface="Montserrat" pitchFamily="2" charset="77"/>
            </a:endParaRPr>
          </a:p>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44</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1317548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F5C1CC-BCA6-B4C9-C773-B8E9A8517D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4D0F6A-0855-FC3C-5CE4-43111DC2AF7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5B3EBDC-8E5C-1CE7-2A2E-397E4159A233}"/>
              </a:ext>
            </a:extLst>
          </p:cNvPr>
          <p:cNvSpPr>
            <a:spLocks noGrp="1"/>
          </p:cNvSpPr>
          <p:nvPr>
            <p:ph type="body" idx="1"/>
          </p:nvPr>
        </p:nvSpPr>
        <p:spPr/>
        <p:txBody>
          <a:bodyPr/>
          <a:lstStyle/>
          <a:p>
            <a:pPr marL="0" lvl="0" indent="0" algn="l" rtl="0">
              <a:lnSpc>
                <a:spcPct val="100000"/>
              </a:lnSpc>
              <a:spcBef>
                <a:spcPts val="0"/>
              </a:spcBef>
              <a:spcAft>
                <a:spcPts val="0"/>
              </a:spcAft>
              <a:buSzPts val="1400"/>
              <a:buNone/>
            </a:pPr>
            <a:r>
              <a:rPr lang="en-US" sz="1200" b="0" i="0" dirty="0">
                <a:latin typeface="Montserrat" pitchFamily="2" charset="77"/>
              </a:rPr>
              <a:t>There are three types of gender aware approaches. We will start by discussing gender exploitative approaches. </a:t>
            </a:r>
          </a:p>
          <a:p>
            <a:pPr marL="0" lvl="0" indent="0" algn="l" rtl="0">
              <a:lnSpc>
                <a:spcPct val="100000"/>
              </a:lnSpc>
              <a:spcBef>
                <a:spcPts val="0"/>
              </a:spcBef>
              <a:spcAft>
                <a:spcPts val="0"/>
              </a:spcAft>
              <a:buSzPts val="1400"/>
              <a:buNone/>
            </a:pPr>
            <a:endParaRPr lang="en-US" sz="1200" b="0" i="0" dirty="0">
              <a:latin typeface="Montserrat" pitchFamily="2" charset="77"/>
            </a:endParaRPr>
          </a:p>
          <a:p>
            <a:pPr marL="0" lvl="0" indent="0" algn="l" rtl="0">
              <a:lnSpc>
                <a:spcPct val="100000"/>
              </a:lnSpc>
              <a:spcBef>
                <a:spcPts val="0"/>
              </a:spcBef>
              <a:spcAft>
                <a:spcPts val="0"/>
              </a:spcAft>
              <a:buSzPts val="1400"/>
              <a:buNone/>
            </a:pPr>
            <a:r>
              <a:rPr lang="en-US" sz="1200" b="0" i="1" dirty="0">
                <a:latin typeface="Montserrat" pitchFamily="2" charset="77"/>
              </a:rPr>
              <a:t>Read the description of gender exploitative and that these approaches reinforce gender norms and dynamics. </a:t>
            </a:r>
          </a:p>
          <a:p>
            <a:pPr marL="0" lvl="0" indent="0" algn="l" rtl="0">
              <a:lnSpc>
                <a:spcPct val="100000"/>
              </a:lnSpc>
              <a:spcBef>
                <a:spcPts val="0"/>
              </a:spcBef>
              <a:spcAft>
                <a:spcPts val="0"/>
              </a:spcAft>
              <a:buSzPts val="1400"/>
              <a:buNone/>
            </a:pPr>
            <a:endParaRPr lang="en-US" sz="1200" b="0" i="0" dirty="0">
              <a:latin typeface="Montserrat" pitchFamily="2" charset="77"/>
            </a:endParaRPr>
          </a:p>
          <a:p>
            <a:pPr marL="0" lvl="0" indent="0" algn="l" rtl="0">
              <a:lnSpc>
                <a:spcPct val="100000"/>
              </a:lnSpc>
              <a:spcBef>
                <a:spcPts val="0"/>
              </a:spcBef>
              <a:spcAft>
                <a:spcPts val="0"/>
              </a:spcAft>
              <a:buSzPts val="1400"/>
              <a:buNone/>
            </a:pPr>
            <a:endParaRPr lang="en-US" dirty="0"/>
          </a:p>
          <a:p>
            <a:endParaRPr lang="en-US" dirty="0"/>
          </a:p>
        </p:txBody>
      </p:sp>
      <p:sp>
        <p:nvSpPr>
          <p:cNvPr id="4" name="Slide Number Placeholder 3">
            <a:extLst>
              <a:ext uri="{FF2B5EF4-FFF2-40B4-BE49-F238E27FC236}">
                <a16:creationId xmlns:a16="http://schemas.microsoft.com/office/drawing/2014/main" id="{F2F0E286-387C-4344-80EA-36884AC3BF62}"/>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45</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686561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5F3CB6-29E5-A3EB-DAD7-0C5A662D98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46514E-F6A8-8E17-9F2D-03D7C3F35E1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8BD107-1EEC-9723-A7BA-5539E69981E4}"/>
              </a:ext>
            </a:extLst>
          </p:cNvPr>
          <p:cNvSpPr>
            <a:spLocks noGrp="1"/>
          </p:cNvSpPr>
          <p:nvPr>
            <p:ph type="body" idx="1"/>
          </p:nvPr>
        </p:nvSpPr>
        <p:spPr/>
        <p:txBody>
          <a:bodyPr/>
          <a:lstStyle/>
          <a:p>
            <a:r>
              <a:rPr lang="en-US" i="1" dirty="0"/>
              <a:t>Read the slide. </a:t>
            </a:r>
          </a:p>
          <a:p>
            <a:endParaRPr lang="en-US" i="1" dirty="0"/>
          </a:p>
          <a:p>
            <a:r>
              <a:rPr lang="en-US" i="0" dirty="0"/>
              <a:t>Next, we are going to discuss a few examples of gender-exploitative approaches.</a:t>
            </a:r>
          </a:p>
        </p:txBody>
      </p:sp>
      <p:sp>
        <p:nvSpPr>
          <p:cNvPr id="4" name="Slide Number Placeholder 3">
            <a:extLst>
              <a:ext uri="{FF2B5EF4-FFF2-40B4-BE49-F238E27FC236}">
                <a16:creationId xmlns:a16="http://schemas.microsoft.com/office/drawing/2014/main" id="{C699C7E9-96DC-4137-C467-C4A9E9FC59C2}"/>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46</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5563507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81214E-F4EA-5393-BBB0-EF8DDD15F51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684938-5BB2-99BD-EBA8-2234DB522C0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599CC80-998A-B569-4D0F-486CB13C772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latin typeface="Montserrat" pitchFamily="2" charset="77"/>
              </a:rPr>
              <a:t>Read the example.</a:t>
            </a:r>
            <a:r>
              <a:rPr lang="en-US" sz="1200" b="0" i="0" dirty="0">
                <a:latin typeface="Montserrat" pitchFamily="2" charset="77"/>
              </a:rPr>
              <a:t> </a:t>
            </a:r>
            <a:r>
              <a:rPr lang="en-US" sz="1200" b="0" i="1" dirty="0">
                <a:latin typeface="Montserrat" pitchFamily="2" charset="77"/>
              </a:rPr>
              <a:t>Ask participants to explain why this is gender exploitative and describe the potential harm.</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1" dirty="0">
              <a:latin typeface="Montserrat" pitchFamily="2" charset="77"/>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latin typeface="Montserrat" pitchFamily="2" charset="77"/>
              </a:rPr>
              <a:t>Note, this is exploitative because it creates or reinforces stereotypes of men. if this is the only visual illustration of extension workers, it  can reinforce ideas that men need to behave or look a particular way. Also, if flyers and posters only include images of male extension workers, then it can reinforce beliefs and norms that these are not jobs for women. </a:t>
            </a:r>
            <a:endParaRPr lang="en-US" sz="1200" b="0" i="0" dirty="0">
              <a:latin typeface="Montserrat" pitchFamily="2" charset="77"/>
            </a:endParaRPr>
          </a:p>
        </p:txBody>
      </p:sp>
      <p:sp>
        <p:nvSpPr>
          <p:cNvPr id="4" name="Slide Number Placeholder 3">
            <a:extLst>
              <a:ext uri="{FF2B5EF4-FFF2-40B4-BE49-F238E27FC236}">
                <a16:creationId xmlns:a16="http://schemas.microsoft.com/office/drawing/2014/main" id="{570FA637-CE54-2A29-FC98-7344F942582D}"/>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47</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4646453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9427F7-66FB-BC2A-A528-46CDA2474C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3CEC823-397C-DB8A-BBA9-B3A86B31BE3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0670CF7-41E5-11F6-AE81-036CF36E482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latin typeface="Montserrat" pitchFamily="2" charset="77"/>
              </a:rPr>
              <a:t>Read the example.</a:t>
            </a:r>
            <a:r>
              <a:rPr lang="en-US" sz="1200" b="0" i="0" dirty="0">
                <a:latin typeface="Montserrat" pitchFamily="2" charset="77"/>
              </a:rPr>
              <a:t> </a:t>
            </a:r>
            <a:r>
              <a:rPr lang="en-US" sz="1200" b="0" i="1" dirty="0">
                <a:latin typeface="Montserrat" pitchFamily="2" charset="77"/>
              </a:rPr>
              <a:t>Ask participants to explain why this is gender exploitative and describe the potential harm.</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1" dirty="0">
              <a:latin typeface="Montserrat" pitchFamily="2" charset="77"/>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latin typeface="Montserrat" pitchFamily="2" charset="77"/>
              </a:rPr>
              <a:t>The harm here is that it exploits and reinforces stereotypes of women as cooks and caregivers. By not including men, the project implies that this is not men’s work or men’s responsibility. </a:t>
            </a:r>
          </a:p>
          <a:p>
            <a:endParaRPr lang="en-US" sz="1200" b="0" i="0" dirty="0">
              <a:latin typeface="Montserrat" pitchFamily="2" charset="77"/>
            </a:endParaRPr>
          </a:p>
        </p:txBody>
      </p:sp>
      <p:sp>
        <p:nvSpPr>
          <p:cNvPr id="4" name="Slide Number Placeholder 3">
            <a:extLst>
              <a:ext uri="{FF2B5EF4-FFF2-40B4-BE49-F238E27FC236}">
                <a16:creationId xmlns:a16="http://schemas.microsoft.com/office/drawing/2014/main" id="{2663BA82-C886-ACFD-8620-898B24CDF130}"/>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48</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869971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06B59B-364E-8D91-FE22-8F36E17B64A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4A5A845-D0CA-1656-76D5-582427759CD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4181F3-A203-553E-AEF8-7B65228F00BE}"/>
              </a:ext>
            </a:extLst>
          </p:cNvPr>
          <p:cNvSpPr>
            <a:spLocks noGrp="1"/>
          </p:cNvSpPr>
          <p:nvPr>
            <p:ph type="body" idx="1"/>
          </p:nvPr>
        </p:nvSpPr>
        <p:spPr/>
        <p:txBody>
          <a:bodyPr/>
          <a:lstStyle/>
          <a:p>
            <a:r>
              <a:rPr lang="en-US" i="1" dirty="0"/>
              <a:t>Read slide, ask a few people to share in chat and verbally.</a:t>
            </a:r>
          </a:p>
        </p:txBody>
      </p:sp>
      <p:sp>
        <p:nvSpPr>
          <p:cNvPr id="4" name="Slide Number Placeholder 3">
            <a:extLst>
              <a:ext uri="{FF2B5EF4-FFF2-40B4-BE49-F238E27FC236}">
                <a16:creationId xmlns:a16="http://schemas.microsoft.com/office/drawing/2014/main" id="{A668C267-2063-A620-A4AB-933CB67EE2A4}"/>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4</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1237892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1B6BBA-3738-8A0B-706E-1F8047767BF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B991D4-B2F4-DCBF-DE90-9B5B93735D9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61CCB76-EE36-A899-74E9-9872EDC8D37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latin typeface="Montserrat" pitchFamily="2" charset="77"/>
              </a:rPr>
              <a:t>Read the example.</a:t>
            </a:r>
            <a:r>
              <a:rPr lang="en-US" sz="1200" b="0" i="0" dirty="0">
                <a:latin typeface="Montserrat" pitchFamily="2" charset="77"/>
              </a:rPr>
              <a:t> </a:t>
            </a:r>
            <a:r>
              <a:rPr lang="en-US" sz="1200" b="0" i="1" dirty="0">
                <a:latin typeface="Montserrat" pitchFamily="2" charset="77"/>
              </a:rPr>
              <a:t>Ask participants to explain why this is gender exploitative and describe the potential harm.</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dirty="0">
              <a:latin typeface="Montserrat" pitchFamily="2" charset="77"/>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latin typeface="Montserrat" pitchFamily="2" charset="77"/>
              </a:rPr>
              <a:t>The harm here is described in the example. As the project sought to boost agricultural income – a goal that is helpful for people – it does this by only working with men and reinforcing their traditional role as income earners. This can limit women’s access to the program or their potential benefit. And it can create and reinforce power inequities in the home. </a:t>
            </a:r>
          </a:p>
        </p:txBody>
      </p:sp>
      <p:sp>
        <p:nvSpPr>
          <p:cNvPr id="4" name="Slide Number Placeholder 3">
            <a:extLst>
              <a:ext uri="{FF2B5EF4-FFF2-40B4-BE49-F238E27FC236}">
                <a16:creationId xmlns:a16="http://schemas.microsoft.com/office/drawing/2014/main" id="{E42CA343-6067-5801-CDCE-89C9E534C027}"/>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49</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64085201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4FF3BB-CC1B-E5C1-B5CF-4D5AC3B9AE5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895936B-B0A2-4F81-7C64-79BA8F2035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600B33A-E8B5-38A8-E1A6-26BA72B42704}"/>
              </a:ext>
            </a:extLst>
          </p:cNvPr>
          <p:cNvSpPr>
            <a:spLocks noGrp="1"/>
          </p:cNvSpPr>
          <p:nvPr>
            <p:ph type="body" idx="1"/>
          </p:nvPr>
        </p:nvSpPr>
        <p:spPr/>
        <p:txBody>
          <a:bodyPr/>
          <a:lstStyle/>
          <a:p>
            <a:pPr marL="0" lvl="0" indent="0" algn="l" rtl="0">
              <a:lnSpc>
                <a:spcPct val="100000"/>
              </a:lnSpc>
              <a:spcBef>
                <a:spcPts val="0"/>
              </a:spcBef>
              <a:spcAft>
                <a:spcPts val="0"/>
              </a:spcAft>
              <a:buSzPts val="1400"/>
              <a:buNone/>
            </a:pPr>
            <a:r>
              <a:rPr lang="en-US" sz="1200" b="0" i="0" dirty="0">
                <a:latin typeface="Montserrat" pitchFamily="2" charset="77"/>
              </a:rPr>
              <a:t>Now we will look at another gender aware approach called gender accommodative approaches. </a:t>
            </a:r>
            <a:r>
              <a:rPr lang="en-US" sz="1200" b="0" i="1" dirty="0">
                <a:latin typeface="Montserrat" pitchFamily="2" charset="77"/>
              </a:rPr>
              <a:t>Read the description of gender accommodative approaches.</a:t>
            </a:r>
            <a:endParaRPr lang="en-US" sz="1200" b="0" i="0" dirty="0">
              <a:latin typeface="Montserrat" pitchFamily="2" charset="77"/>
            </a:endParaRPr>
          </a:p>
          <a:p>
            <a:pPr marL="0" lvl="0" indent="0" algn="l" rtl="0">
              <a:lnSpc>
                <a:spcPct val="100000"/>
              </a:lnSpc>
              <a:spcBef>
                <a:spcPts val="0"/>
              </a:spcBef>
              <a:spcAft>
                <a:spcPts val="0"/>
              </a:spcAft>
              <a:buSzPts val="1400"/>
              <a:buNone/>
            </a:pPr>
            <a:endParaRPr lang="en-US" sz="1200" b="0" i="0" dirty="0">
              <a:latin typeface="Montserrat" pitchFamily="2" charset="77"/>
            </a:endParaRPr>
          </a:p>
          <a:p>
            <a:pPr marL="0" lvl="0" indent="0" algn="l" rtl="0">
              <a:lnSpc>
                <a:spcPct val="100000"/>
              </a:lnSpc>
              <a:spcBef>
                <a:spcPts val="0"/>
              </a:spcBef>
              <a:spcAft>
                <a:spcPts val="0"/>
              </a:spcAft>
              <a:buSzPts val="1400"/>
              <a:buNone/>
            </a:pPr>
            <a:endParaRPr lang="en-US" dirty="0"/>
          </a:p>
          <a:p>
            <a:endParaRPr lang="en-US" dirty="0"/>
          </a:p>
        </p:txBody>
      </p:sp>
      <p:sp>
        <p:nvSpPr>
          <p:cNvPr id="4" name="Slide Number Placeholder 3">
            <a:extLst>
              <a:ext uri="{FF2B5EF4-FFF2-40B4-BE49-F238E27FC236}">
                <a16:creationId xmlns:a16="http://schemas.microsoft.com/office/drawing/2014/main" id="{8A62C033-F088-CFE6-BA04-1300C9023B6B}"/>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50</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6355872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775430-91D8-E07A-7162-29007A79E3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E060AA-8E42-5549-10DD-309A830C18B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76E52C4-1D2C-8907-06F7-94E1BA4659E3}"/>
              </a:ext>
            </a:extLst>
          </p:cNvPr>
          <p:cNvSpPr>
            <a:spLocks noGrp="1"/>
          </p:cNvSpPr>
          <p:nvPr>
            <p:ph type="body" idx="1"/>
          </p:nvPr>
        </p:nvSpPr>
        <p:spPr/>
        <p:txBody>
          <a:bodyPr/>
          <a:lstStyle/>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rPr>
              <a:t>Read the slide. </a:t>
            </a:r>
          </a:p>
          <a:p>
            <a:pPr marL="457200" marR="0" lvl="0" indent="-228600" algn="l" rtl="0">
              <a:lnSpc>
                <a:spcPct val="100000"/>
              </a:lnSpc>
              <a:spcBef>
                <a:spcPts val="0"/>
              </a:spcBef>
              <a:spcAft>
                <a:spcPts val="0"/>
              </a:spcAft>
              <a:buSzPts val="1400"/>
              <a:buNone/>
            </a:pPr>
            <a:endParaRPr lang="en-US" sz="1200" b="0" i="1" dirty="0">
              <a:solidFill>
                <a:schemeClr val="tx1"/>
              </a:solidFill>
              <a:latin typeface="Montserrat" pitchFamily="2" charset="77"/>
            </a:endParaRPr>
          </a:p>
          <a:p>
            <a:pPr marL="457200" marR="0" lvl="0" indent="-228600" algn="l" rtl="0">
              <a:lnSpc>
                <a:spcPct val="100000"/>
              </a:lnSpc>
              <a:spcBef>
                <a:spcPts val="0"/>
              </a:spcBef>
              <a:spcAft>
                <a:spcPts val="0"/>
              </a:spcAft>
              <a:buSzPts val="1400"/>
              <a:buNone/>
            </a:pPr>
            <a:r>
              <a:rPr lang="en-US" sz="1200" b="0" i="0" dirty="0">
                <a:solidFill>
                  <a:schemeClr val="tx1"/>
                </a:solidFill>
                <a:latin typeface="Montserrat" pitchFamily="2" charset="77"/>
              </a:rPr>
              <a:t>Because gender accommodating approaches do not challenge gender dynamics, norms and roles, they are a missed opportunity to address the underlying structures that contribute to gender inequality. At the same time, in some settings, they may be a sensible first step to gender integration. If they are relied on as the only effort, then programs will not adequately meet the needs of all people, including women and girls. </a:t>
            </a:r>
          </a:p>
          <a:p>
            <a:pPr marL="457200" marR="0" lvl="0" indent="-228600" algn="l" rtl="0">
              <a:lnSpc>
                <a:spcPct val="100000"/>
              </a:lnSpc>
              <a:spcBef>
                <a:spcPts val="0"/>
              </a:spcBef>
              <a:spcAft>
                <a:spcPts val="0"/>
              </a:spcAft>
              <a:buSzPts val="1400"/>
              <a:buNone/>
            </a:pPr>
            <a:endParaRPr lang="en-US" sz="1200" b="0" i="0" dirty="0">
              <a:solidFill>
                <a:schemeClr val="tx1"/>
              </a:solidFill>
              <a:latin typeface="Montserrat" pitchFamily="2" charset="77"/>
            </a:endParaRPr>
          </a:p>
          <a:p>
            <a:pPr marL="457200" marR="0" lvl="0" indent="-228600" algn="l" rtl="0">
              <a:lnSpc>
                <a:spcPct val="100000"/>
              </a:lnSpc>
              <a:spcBef>
                <a:spcPts val="0"/>
              </a:spcBef>
              <a:spcAft>
                <a:spcPts val="0"/>
              </a:spcAft>
              <a:buClr>
                <a:srgbClr val="000000"/>
              </a:buClr>
              <a:buSzPts val="1400"/>
              <a:buFont typeface="Arial"/>
              <a:buNone/>
            </a:pPr>
            <a:endParaRPr lang="en-US" sz="1200" b="0" i="0" dirty="0">
              <a:solidFill>
                <a:schemeClr val="tx1"/>
              </a:solidFill>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EB663FCA-178B-BCD7-009D-8D8F9AD23197}"/>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51</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990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8E867C-982B-F92F-0C5B-940321D2CB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65E871-E55B-E999-F1F6-DE5EA149FA2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75DD76-8890-E15F-5157-1775C688AF73}"/>
              </a:ext>
            </a:extLst>
          </p:cNvPr>
          <p:cNvSpPr>
            <a:spLocks noGrp="1"/>
          </p:cNvSpPr>
          <p:nvPr>
            <p:ph type="body" idx="1"/>
          </p:nvPr>
        </p:nvSpPr>
        <p:spPr/>
        <p:txBody>
          <a:bodyPr/>
          <a:lstStyle/>
          <a:p>
            <a:pPr marL="457200" marR="0" lvl="0" indent="-228600" algn="l" rtl="0">
              <a:lnSpc>
                <a:spcPct val="100000"/>
              </a:lnSpc>
              <a:spcBef>
                <a:spcPts val="0"/>
              </a:spcBef>
              <a:spcAft>
                <a:spcPts val="0"/>
              </a:spcAft>
              <a:buSzPts val="1400"/>
              <a:buNone/>
            </a:pPr>
            <a:r>
              <a:rPr lang="en-US" sz="1200" b="0" dirty="0">
                <a:solidFill>
                  <a:schemeClr val="tx1"/>
                </a:solidFill>
                <a:latin typeface="Montserrat" pitchFamily="2" charset="77"/>
              </a:rPr>
              <a:t>We will look at a few examples of programs that use gender accommodating approaches. </a:t>
            </a:r>
          </a:p>
          <a:p>
            <a:pPr marL="457200" marR="0" lvl="0" indent="-228600" algn="l" rtl="0">
              <a:lnSpc>
                <a:spcPct val="100000"/>
              </a:lnSpc>
              <a:spcBef>
                <a:spcPts val="0"/>
              </a:spcBef>
              <a:spcAft>
                <a:spcPts val="0"/>
              </a:spcAft>
              <a:buSzPts val="1400"/>
              <a:buNone/>
            </a:pPr>
            <a:endParaRPr lang="en-US" sz="1200" b="0" dirty="0">
              <a:solidFill>
                <a:schemeClr val="tx1"/>
              </a:solidFill>
              <a:latin typeface="Montserrat" pitchFamily="2" charset="77"/>
            </a:endParaRPr>
          </a:p>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rPr>
              <a:t>Read the slide. Ask participants to describe what makes this approach gender accommodating.</a:t>
            </a:r>
          </a:p>
          <a:p>
            <a:pPr marL="457200" marR="0" lvl="0" indent="-228600" algn="l" rtl="0">
              <a:lnSpc>
                <a:spcPct val="100000"/>
              </a:lnSpc>
              <a:spcBef>
                <a:spcPts val="0"/>
              </a:spcBef>
              <a:spcAft>
                <a:spcPts val="0"/>
              </a:spcAft>
              <a:buSzPts val="1400"/>
              <a:buNone/>
            </a:pPr>
            <a:endParaRPr lang="en-US" sz="1200" b="0" i="1" dirty="0">
              <a:solidFill>
                <a:schemeClr val="tx1"/>
              </a:solidFill>
              <a:latin typeface="Montserrat" pitchFamily="2" charset="77"/>
            </a:endParaRPr>
          </a:p>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rPr>
              <a:t>This is gender accommodating because it does not challenge gender norms or power dynamics between brothel owners and sex workers and between sex workers and their clients. It is designed to make it easier for women to fulfill their duties and roles, while using condoms and remaining in the same status. </a:t>
            </a:r>
          </a:p>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rPr>
              <a:t>As we see here, sometimes accommodating gender norms may provide women with benefits – like using condoms, preventing HIV – more quickly than gender transformative approaches. </a:t>
            </a:r>
            <a:endParaRPr lang="en-US" sz="1200" dirty="0">
              <a:solidFill>
                <a:schemeClr val="tx1"/>
              </a:solidFill>
              <a:latin typeface="Montserrat" pitchFamily="2" charset="77"/>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dirty="0">
              <a:latin typeface="Montserrat" pitchFamily="2" charset="77"/>
            </a:endParaRPr>
          </a:p>
        </p:txBody>
      </p:sp>
      <p:sp>
        <p:nvSpPr>
          <p:cNvPr id="4" name="Slide Number Placeholder 3">
            <a:extLst>
              <a:ext uri="{FF2B5EF4-FFF2-40B4-BE49-F238E27FC236}">
                <a16:creationId xmlns:a16="http://schemas.microsoft.com/office/drawing/2014/main" id="{834C09C8-2D9C-330B-B05C-D733E3E6C750}"/>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52</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326030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FB1A29-DD96-A5D7-7CB0-A36480EBD99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463521-0805-E24B-F023-2B339E68C85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E19AFC-D75C-4496-E8D3-965021D86DCC}"/>
              </a:ext>
            </a:extLst>
          </p:cNvPr>
          <p:cNvSpPr>
            <a:spLocks noGrp="1"/>
          </p:cNvSpPr>
          <p:nvPr>
            <p:ph type="body" idx="1"/>
          </p:nvPr>
        </p:nvSpPr>
        <p:spPr/>
        <p:txBody>
          <a:bodyPr/>
          <a:lstStyle/>
          <a:p>
            <a:pPr marL="457200" marR="0" lvl="0" indent="-228600" algn="l" rtl="0">
              <a:lnSpc>
                <a:spcPct val="100000"/>
              </a:lnSpc>
              <a:spcBef>
                <a:spcPts val="0"/>
              </a:spcBef>
              <a:spcAft>
                <a:spcPts val="0"/>
              </a:spcAft>
              <a:buSzPts val="1400"/>
              <a:buNone/>
            </a:pPr>
            <a:r>
              <a:rPr lang="en-US" sz="1200" b="0" dirty="0">
                <a:solidFill>
                  <a:schemeClr val="tx1"/>
                </a:solidFill>
                <a:latin typeface="Montserrat" pitchFamily="2" charset="77"/>
              </a:rPr>
              <a:t>We will look at a few examples of programs that use gender accommodating approaches. </a:t>
            </a:r>
          </a:p>
          <a:p>
            <a:pPr marL="457200" marR="0" lvl="0" indent="-228600" algn="l" rtl="0">
              <a:lnSpc>
                <a:spcPct val="100000"/>
              </a:lnSpc>
              <a:spcBef>
                <a:spcPts val="0"/>
              </a:spcBef>
              <a:spcAft>
                <a:spcPts val="0"/>
              </a:spcAft>
              <a:buSzPts val="1400"/>
              <a:buNone/>
            </a:pPr>
            <a:endParaRPr lang="en-US" sz="1200" b="0" dirty="0">
              <a:solidFill>
                <a:schemeClr val="tx1"/>
              </a:solidFill>
              <a:latin typeface="Montserrat" pitchFamily="2" charset="77"/>
            </a:endParaRPr>
          </a:p>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rPr>
              <a:t>Read the slide. Ask participants to describe what makes this approach gender accommodating.</a:t>
            </a:r>
          </a:p>
          <a:p>
            <a:pPr marL="457200" marR="0" lvl="0" indent="-228600" algn="l" rtl="0">
              <a:lnSpc>
                <a:spcPct val="100000"/>
              </a:lnSpc>
              <a:spcBef>
                <a:spcPts val="0"/>
              </a:spcBef>
              <a:spcAft>
                <a:spcPts val="0"/>
              </a:spcAft>
              <a:buSzPts val="1400"/>
              <a:buNone/>
            </a:pPr>
            <a:endParaRPr lang="en-US" sz="1200" b="1" dirty="0">
              <a:solidFill>
                <a:schemeClr val="tx1"/>
              </a:solidFill>
              <a:latin typeface="Montserrat" pitchFamily="2" charset="77"/>
            </a:endParaRPr>
          </a:p>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rPr>
              <a:t>This approach is gender accommodating because:</a:t>
            </a:r>
          </a:p>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rPr>
              <a:t>• They work around norms constraining women’s mobility and women’s high domestic roles</a:t>
            </a:r>
          </a:p>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rPr>
              <a:t>• The approach may benefit women and their families but they may not contribute to empowerment, at least in short term</a:t>
            </a:r>
          </a:p>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rPr>
              <a:t>• The approach risks reinforcing unequal gender dynamics </a:t>
            </a:r>
          </a:p>
          <a:p>
            <a:pPr marL="457200" marR="0" lvl="0" indent="-228600" algn="l" rtl="0">
              <a:lnSpc>
                <a:spcPct val="100000"/>
              </a:lnSpc>
              <a:spcBef>
                <a:spcPts val="0"/>
              </a:spcBef>
              <a:spcAft>
                <a:spcPts val="0"/>
              </a:spcAft>
              <a:buSzPts val="1400"/>
              <a:buNone/>
            </a:pPr>
            <a:endParaRPr lang="en-US" sz="1200" b="0" dirty="0">
              <a:solidFill>
                <a:schemeClr val="tx1"/>
              </a:solidFill>
              <a:latin typeface="Montserrat" pitchFamily="2" charset="77"/>
            </a:endParaRPr>
          </a:p>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rPr>
              <a:t>We are also learning from other programs that the positive effects of a project like this one may not be sustained after the project ends. </a:t>
            </a:r>
          </a:p>
          <a:p>
            <a:pPr marL="457200" marR="0" lvl="0" indent="-228600" algn="l" rtl="0">
              <a:lnSpc>
                <a:spcPct val="100000"/>
              </a:lnSpc>
              <a:spcBef>
                <a:spcPts val="0"/>
              </a:spcBef>
              <a:spcAft>
                <a:spcPts val="0"/>
              </a:spcAft>
              <a:buSzPts val="1400"/>
              <a:buNone/>
            </a:pPr>
            <a:endParaRPr lang="en-US" sz="1200" b="1" dirty="0">
              <a:solidFill>
                <a:schemeClr val="tx1"/>
              </a:solidFill>
              <a:latin typeface="Montserrat" pitchFamily="2" charset="77"/>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dirty="0">
              <a:latin typeface="Montserrat" pitchFamily="2" charset="77"/>
            </a:endParaRPr>
          </a:p>
        </p:txBody>
      </p:sp>
      <p:sp>
        <p:nvSpPr>
          <p:cNvPr id="4" name="Slide Number Placeholder 3">
            <a:extLst>
              <a:ext uri="{FF2B5EF4-FFF2-40B4-BE49-F238E27FC236}">
                <a16:creationId xmlns:a16="http://schemas.microsoft.com/office/drawing/2014/main" id="{DC80828E-85C3-83C3-A7EB-699B1817001A}"/>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53</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2271475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A28947-FBC8-0530-B4ED-31794A6AD77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E72DF4-2038-78DD-62A9-B651983D9D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389FE5D-BC2D-5A77-EF88-8C11FC33A856}"/>
              </a:ext>
            </a:extLst>
          </p:cNvPr>
          <p:cNvSpPr>
            <a:spLocks noGrp="1"/>
          </p:cNvSpPr>
          <p:nvPr>
            <p:ph type="body" idx="1"/>
          </p:nvPr>
        </p:nvSpPr>
        <p:spPr/>
        <p:txBody>
          <a:bodyPr/>
          <a:lstStyle/>
          <a:p>
            <a:pPr marL="457200" marR="0" lvl="0" indent="-228600" algn="l" rtl="0">
              <a:lnSpc>
                <a:spcPct val="100000"/>
              </a:lnSpc>
              <a:spcBef>
                <a:spcPts val="0"/>
              </a:spcBef>
              <a:spcAft>
                <a:spcPts val="0"/>
              </a:spcAft>
              <a:buSzPts val="1400"/>
              <a:buNone/>
            </a:pPr>
            <a:r>
              <a:rPr lang="en-US" sz="1200" b="0" dirty="0">
                <a:solidFill>
                  <a:schemeClr val="tx1"/>
                </a:solidFill>
                <a:latin typeface="Montserrat" pitchFamily="2" charset="77"/>
              </a:rPr>
              <a:t>We will look at a few examples of programs that use gender accommodating approaches. </a:t>
            </a:r>
          </a:p>
          <a:p>
            <a:pPr marL="457200" marR="0" lvl="0" indent="-228600" algn="l" rtl="0">
              <a:lnSpc>
                <a:spcPct val="100000"/>
              </a:lnSpc>
              <a:spcBef>
                <a:spcPts val="0"/>
              </a:spcBef>
              <a:spcAft>
                <a:spcPts val="0"/>
              </a:spcAft>
              <a:buSzPts val="1400"/>
              <a:buNone/>
            </a:pPr>
            <a:endParaRPr lang="en-US" sz="1200" b="0" dirty="0">
              <a:solidFill>
                <a:schemeClr val="tx1"/>
              </a:solidFill>
              <a:latin typeface="Montserrat" pitchFamily="2" charset="77"/>
            </a:endParaRPr>
          </a:p>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rPr>
              <a:t>Read the slide. Ask participants to describe what makes this approach gender accommodating.</a:t>
            </a:r>
          </a:p>
          <a:p>
            <a:pPr marL="457200" marR="0" lvl="0" indent="-228600" algn="l" rtl="0">
              <a:lnSpc>
                <a:spcPct val="100000"/>
              </a:lnSpc>
              <a:spcBef>
                <a:spcPts val="0"/>
              </a:spcBef>
              <a:spcAft>
                <a:spcPts val="0"/>
              </a:spcAft>
              <a:buSzPts val="1400"/>
              <a:buNone/>
            </a:pPr>
            <a:endParaRPr lang="en-US" sz="1200" b="1" dirty="0">
              <a:solidFill>
                <a:schemeClr val="tx1"/>
              </a:solidFill>
              <a:latin typeface="Montserrat" pitchFamily="2" charset="77"/>
            </a:endParaRPr>
          </a:p>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rPr>
              <a:t>While the program recognizes that women are typically excluded from these settings and that they should be included, they do not go far enough. They include women in the meeting, but do not address the norms of who speaks and who makes decisions. Women can be in leadership positions and lack the skills, confidence or support needed to voice their opinion or make decisions. As a result it may not change what is discussed, how it is discussed, or how decisions are made. There is a risk that women will end up in administrative or secretarial roles with minimal influence or they may be silent observers.</a:t>
            </a:r>
            <a:endParaRPr lang="en-US" sz="1200" b="0" i="0" dirty="0">
              <a:latin typeface="Montserrat" pitchFamily="2" charset="77"/>
            </a:endParaRPr>
          </a:p>
        </p:txBody>
      </p:sp>
      <p:sp>
        <p:nvSpPr>
          <p:cNvPr id="4" name="Slide Number Placeholder 3">
            <a:extLst>
              <a:ext uri="{FF2B5EF4-FFF2-40B4-BE49-F238E27FC236}">
                <a16:creationId xmlns:a16="http://schemas.microsoft.com/office/drawing/2014/main" id="{ECE2E5F2-01C3-8D71-2655-3A4A1362CBA0}"/>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54</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2907950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8C18D1-EAD2-A1AA-A337-98AB9024E0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1686DC-6435-AA5E-4E58-6488F23DAF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3D5C300-B1E0-DD7A-167D-893F5D4402A4}"/>
              </a:ext>
            </a:extLst>
          </p:cNvPr>
          <p:cNvSpPr>
            <a:spLocks noGrp="1"/>
          </p:cNvSpPr>
          <p:nvPr>
            <p:ph type="body" idx="1"/>
          </p:nvPr>
        </p:nvSpPr>
        <p:spPr/>
        <p:txBody>
          <a:bodyPr/>
          <a:lstStyle/>
          <a:p>
            <a:r>
              <a:rPr lang="en-US" i="0" dirty="0"/>
              <a:t>We understand that gender accommodating approaches are an entry to working with women, but they do not address the underlying systems and power dynamics that create and sustain inequities. There are limitations to this approach. </a:t>
            </a:r>
            <a:r>
              <a:rPr lang="en-US" i="1" dirty="0"/>
              <a:t>Read the slide. </a:t>
            </a:r>
            <a:endParaRPr lang="en-US" i="0" dirty="0"/>
          </a:p>
        </p:txBody>
      </p:sp>
      <p:sp>
        <p:nvSpPr>
          <p:cNvPr id="4" name="Slide Number Placeholder 3">
            <a:extLst>
              <a:ext uri="{FF2B5EF4-FFF2-40B4-BE49-F238E27FC236}">
                <a16:creationId xmlns:a16="http://schemas.microsoft.com/office/drawing/2014/main" id="{721837CF-CF4C-78B8-89B7-4BEE1852F14C}"/>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55</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8232836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344700-4E7A-F66C-74CB-3BA354FC84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863086-817B-04BD-0E7F-7D536488B5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CB5573C-836E-233C-2D99-CE21735D302D}"/>
              </a:ext>
            </a:extLst>
          </p:cNvPr>
          <p:cNvSpPr>
            <a:spLocks noGrp="1"/>
          </p:cNvSpPr>
          <p:nvPr>
            <p:ph type="body" idx="1"/>
          </p:nvPr>
        </p:nvSpPr>
        <p:spPr/>
        <p:txBody>
          <a:bodyPr/>
          <a:lstStyle/>
          <a:p>
            <a:r>
              <a:rPr lang="en-US" sz="1200" b="0" i="1" dirty="0">
                <a:effectLst/>
                <a:latin typeface="Montserrat" pitchFamily="2" charset="77"/>
              </a:rPr>
              <a:t>Read the slide. </a:t>
            </a:r>
          </a:p>
          <a:p>
            <a:endParaRPr lang="en-US" sz="1200" b="0" i="0" dirty="0">
              <a:effectLst/>
              <a:latin typeface="Montserrat" pitchFamily="2" charset="77"/>
            </a:endParaRPr>
          </a:p>
          <a:p>
            <a:r>
              <a:rPr lang="en-US" sz="1200" b="0" i="0" dirty="0">
                <a:effectLst/>
                <a:latin typeface="Montserrat" pitchFamily="2" charset="77"/>
              </a:rPr>
              <a:t>Therefore, these approaches can offer no assurance that women will be able to take advantage of or benefit from new opportunities or technologies</a:t>
            </a:r>
          </a:p>
          <a:p>
            <a:r>
              <a:rPr lang="en-US" sz="1200" b="0" i="0" dirty="0">
                <a:effectLst/>
                <a:latin typeface="Montserrat" pitchFamily="2" charset="77"/>
              </a:rPr>
              <a:t>because society’s understanding of what is acceptable for women and men to be, do, own, and control may continue to impose barriers </a:t>
            </a:r>
            <a:endParaRPr lang="en-US" sz="1200" b="0" i="0" dirty="0">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42710EE5-883B-2B8A-E318-9BAB5D0B839C}"/>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56</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1789792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AD5600-3229-E291-9BC7-1BD027F539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974FA53-552E-1558-3E9A-5B34369098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F75A50-6282-A720-448C-584F47940E90}"/>
              </a:ext>
            </a:extLst>
          </p:cNvPr>
          <p:cNvSpPr>
            <a:spLocks noGrp="1"/>
          </p:cNvSpPr>
          <p:nvPr>
            <p:ph type="body" idx="1"/>
          </p:nvPr>
        </p:nvSpPr>
        <p:spPr/>
        <p:txBody>
          <a:bodyPr/>
          <a:lstStyle/>
          <a:p>
            <a:pPr marL="0" lvl="0" indent="0" algn="l" rtl="0">
              <a:lnSpc>
                <a:spcPct val="100000"/>
              </a:lnSpc>
              <a:spcBef>
                <a:spcPts val="0"/>
              </a:spcBef>
              <a:spcAft>
                <a:spcPts val="0"/>
              </a:spcAft>
              <a:buSzPts val="1400"/>
              <a:buNone/>
            </a:pPr>
            <a:r>
              <a:rPr lang="en-US" sz="1200" b="0" i="0" dirty="0">
                <a:latin typeface="Montserrat" pitchFamily="2" charset="77"/>
              </a:rPr>
              <a:t>The is the full framework framework. Here we see the addition of a gender transformative approach, the third and final approach included in gender aware approaches. </a:t>
            </a:r>
          </a:p>
          <a:p>
            <a:pPr marL="0" lvl="0" indent="0" algn="l" rtl="0">
              <a:lnSpc>
                <a:spcPct val="100000"/>
              </a:lnSpc>
              <a:spcBef>
                <a:spcPts val="0"/>
              </a:spcBef>
              <a:spcAft>
                <a:spcPts val="0"/>
              </a:spcAft>
              <a:buSzPts val="1400"/>
              <a:buNone/>
            </a:pPr>
            <a:r>
              <a:rPr lang="en-US" sz="1200" b="0" i="1" dirty="0">
                <a:latin typeface="Montserrat" pitchFamily="2" charset="77"/>
              </a:rPr>
              <a:t>Read the description of gender transformative approaches.</a:t>
            </a:r>
          </a:p>
          <a:p>
            <a:pPr marL="0" lvl="0" indent="0" algn="l" rtl="0">
              <a:lnSpc>
                <a:spcPct val="100000"/>
              </a:lnSpc>
              <a:spcBef>
                <a:spcPts val="0"/>
              </a:spcBef>
              <a:spcAft>
                <a:spcPts val="0"/>
              </a:spcAft>
              <a:buSzPts val="1400"/>
              <a:buNone/>
            </a:pPr>
            <a:endParaRPr lang="en-US" sz="1200" b="0" i="0" dirty="0">
              <a:latin typeface="Montserrat" pitchFamily="2" charset="77"/>
            </a:endParaRPr>
          </a:p>
          <a:p>
            <a:pPr marL="0" lvl="0" indent="0" algn="l" rtl="0">
              <a:lnSpc>
                <a:spcPct val="100000"/>
              </a:lnSpc>
              <a:spcBef>
                <a:spcPts val="0"/>
              </a:spcBef>
              <a:spcAft>
                <a:spcPts val="0"/>
              </a:spcAft>
              <a:buSzPts val="1400"/>
              <a:buNone/>
            </a:pPr>
            <a:endParaRPr lang="en-US" sz="1200" b="0" i="0" dirty="0">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373A6A12-01D3-4E29-161B-7D0A230BE6F0}"/>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57</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3669996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58:notes"/>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Now we will move into our final section, where we describe gender transformative approaches.</a:t>
            </a:r>
            <a:endParaRPr dirty="0"/>
          </a:p>
        </p:txBody>
      </p:sp>
      <p:sp>
        <p:nvSpPr>
          <p:cNvPr id="283" name="Google Shape;283;p58: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Google Shape;50;p3:notes"/>
          <p:cNvSpPr txBox="1">
            <a:spLocks noGrp="1"/>
          </p:cNvSpPr>
          <p:nvPr>
            <p:ph type="body" idx="1"/>
          </p:nvPr>
        </p:nvSpPr>
        <p:spPr>
          <a:xfrm>
            <a:off x="685801" y="4482296"/>
            <a:ext cx="5486400" cy="366733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i="1" dirty="0"/>
              <a:t>Read slide</a:t>
            </a:r>
            <a:endParaRPr i="1" dirty="0"/>
          </a:p>
        </p:txBody>
      </p:sp>
      <p:sp>
        <p:nvSpPr>
          <p:cNvPr id="51" name="Google Shape;51;p3: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5EAC5E-10DC-8C49-5646-086A354A50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33A6945-ADA3-2F6A-774B-46905E276A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B8C17F-D748-E3D8-23F7-6B08CB4C2708}"/>
              </a:ext>
            </a:extLst>
          </p:cNvPr>
          <p:cNvSpPr>
            <a:spLocks noGrp="1"/>
          </p:cNvSpPr>
          <p:nvPr>
            <p:ph type="body" idx="1"/>
          </p:nvPr>
        </p:nvSpPr>
        <p:spPr/>
        <p:txBody>
          <a:bodyPr/>
          <a:lstStyle/>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rPr>
              <a:t>Read the slide. </a:t>
            </a:r>
          </a:p>
          <a:p>
            <a:pPr marL="457200" marR="0" lvl="0" indent="-228600" algn="l" rtl="0">
              <a:lnSpc>
                <a:spcPct val="100000"/>
              </a:lnSpc>
              <a:spcBef>
                <a:spcPts val="0"/>
              </a:spcBef>
              <a:spcAft>
                <a:spcPts val="0"/>
              </a:spcAft>
              <a:buSzPts val="1400"/>
              <a:buNone/>
            </a:pPr>
            <a:endParaRPr lang="en-US" sz="1200" b="0" i="1" dirty="0">
              <a:solidFill>
                <a:schemeClr val="tx1"/>
              </a:solidFill>
              <a:latin typeface="Montserrat" pitchFamily="2" charset="77"/>
            </a:endParaRPr>
          </a:p>
          <a:p>
            <a:pPr marL="457200" marR="0" lvl="0" indent="-228600" algn="l" rtl="0">
              <a:lnSpc>
                <a:spcPct val="100000"/>
              </a:lnSpc>
              <a:spcBef>
                <a:spcPts val="0"/>
              </a:spcBef>
              <a:spcAft>
                <a:spcPts val="0"/>
              </a:spcAft>
              <a:buSzPts val="1400"/>
              <a:buNone/>
            </a:pPr>
            <a:endParaRPr lang="en-US" sz="1200" b="0" i="0" dirty="0">
              <a:solidFill>
                <a:schemeClr val="tx1"/>
              </a:solidFill>
              <a:latin typeface="Montserrat" pitchFamily="2" charset="77"/>
            </a:endParaRPr>
          </a:p>
          <a:p>
            <a:pPr marL="457200" marR="0" lvl="0" indent="-228600" algn="l" rtl="0">
              <a:lnSpc>
                <a:spcPct val="100000"/>
              </a:lnSpc>
              <a:spcBef>
                <a:spcPts val="0"/>
              </a:spcBef>
              <a:spcAft>
                <a:spcPts val="0"/>
              </a:spcAft>
              <a:buSzPts val="1400"/>
              <a:buNone/>
            </a:pPr>
            <a:endParaRPr lang="en-US" dirty="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800" dirty="0">
                <a:effectLst/>
                <a:latin typeface="MyriadPro"/>
              </a:rPr>
            </a:br>
            <a:endParaRPr lang="en-US" dirty="0"/>
          </a:p>
          <a:p>
            <a:endParaRPr lang="en-US" dirty="0"/>
          </a:p>
        </p:txBody>
      </p:sp>
      <p:sp>
        <p:nvSpPr>
          <p:cNvPr id="4" name="Slide Number Placeholder 3">
            <a:extLst>
              <a:ext uri="{FF2B5EF4-FFF2-40B4-BE49-F238E27FC236}">
                <a16:creationId xmlns:a16="http://schemas.microsoft.com/office/drawing/2014/main" id="{310DCCEF-E4E7-B769-7326-4EC1B922CF80}"/>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59</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9563685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41AC7F-BF21-AAD1-A611-F3EDD2F2EDA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E11F6F-DA4C-E927-4092-855F0F2430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AF4FF1C-1CEA-616C-C669-1514170F4923}"/>
              </a:ext>
            </a:extLst>
          </p:cNvPr>
          <p:cNvSpPr>
            <a:spLocks noGrp="1"/>
          </p:cNvSpPr>
          <p:nvPr>
            <p:ph type="body" idx="1"/>
          </p:nvPr>
        </p:nvSpPr>
        <p:spPr/>
        <p:txBody>
          <a:bodyPr/>
          <a:lstStyle/>
          <a:p>
            <a:pPr marL="457200" marR="0" lvl="0" indent="-228600" algn="l" rtl="0">
              <a:lnSpc>
                <a:spcPct val="100000"/>
              </a:lnSpc>
              <a:spcBef>
                <a:spcPts val="0"/>
              </a:spcBef>
              <a:spcAft>
                <a:spcPts val="0"/>
              </a:spcAft>
              <a:buSzPts val="1400"/>
              <a:buNone/>
            </a:pPr>
            <a:r>
              <a:rPr lang="en-US" i="0" dirty="0"/>
              <a:t>Transformative work is deep and complex.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i="1" dirty="0">
                <a:effectLst/>
                <a:latin typeface="MyriadPro"/>
              </a:rPr>
              <a:t>Read the slide. </a:t>
            </a:r>
            <a:br>
              <a:rPr lang="en-US" sz="1800" dirty="0">
                <a:effectLst/>
                <a:latin typeface="MyriadPro"/>
              </a:rPr>
            </a:br>
            <a:endParaRPr lang="en-US" dirty="0"/>
          </a:p>
          <a:p>
            <a:endParaRPr lang="en-US" dirty="0"/>
          </a:p>
        </p:txBody>
      </p:sp>
      <p:sp>
        <p:nvSpPr>
          <p:cNvPr id="4" name="Slide Number Placeholder 3">
            <a:extLst>
              <a:ext uri="{FF2B5EF4-FFF2-40B4-BE49-F238E27FC236}">
                <a16:creationId xmlns:a16="http://schemas.microsoft.com/office/drawing/2014/main" id="{AF0E291F-1AB8-C7DF-4B6A-B9F681DA0634}"/>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60</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7348903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B01647-97DB-EC8A-F503-9D04330FC7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8DAEEBA-5D2A-B54A-96C5-8BBC46E1DE1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58C7CC5-7FED-E203-6E54-4389C9ED8290}"/>
              </a:ext>
            </a:extLst>
          </p:cNvPr>
          <p:cNvSpPr>
            <a:spLocks noGrp="1"/>
          </p:cNvSpPr>
          <p:nvPr>
            <p:ph type="body" idx="1"/>
          </p:nvPr>
        </p:nvSpPr>
        <p:spPr/>
        <p:txBody>
          <a:bodyPr/>
          <a:lstStyle/>
          <a:p>
            <a:r>
              <a:rPr lang="en-US" sz="1100" b="0" i="1" dirty="0">
                <a:solidFill>
                  <a:schemeClr val="tx1"/>
                </a:solidFill>
                <a:latin typeface="Montserrat" pitchFamily="2" charset="77"/>
              </a:rPr>
              <a:t>Read the slide. </a:t>
            </a:r>
          </a:p>
          <a:p>
            <a:endParaRPr lang="en-US" sz="1100" b="0" i="0" dirty="0">
              <a:solidFill>
                <a:schemeClr val="tx1"/>
              </a:solidFill>
              <a:latin typeface="Montserrat" pitchFamily="2" charset="77"/>
            </a:endParaRPr>
          </a:p>
          <a:p>
            <a:r>
              <a:rPr lang="en-US" sz="1100" b="0" i="0" dirty="0">
                <a:solidFill>
                  <a:schemeClr val="tx1"/>
                </a:solidFill>
                <a:latin typeface="Montserrat" pitchFamily="2" charset="77"/>
              </a:rPr>
              <a:t>Gender (and other intersecting forms of social difference) affect how people conceive of themselves &amp; their capabilities; how they interact with social</a:t>
            </a:r>
          </a:p>
          <a:p>
            <a:r>
              <a:rPr lang="en-US" sz="1100" b="0" i="0" dirty="0">
                <a:solidFill>
                  <a:schemeClr val="tx1"/>
                </a:solidFill>
                <a:latin typeface="Montserrat" pitchFamily="2" charset="77"/>
              </a:rPr>
              <a:t>expectations &amp; how opportunities are structures &amp; how resources are distributed. A gender transformative approach works with this complexity and seeks to transform it. </a:t>
            </a:r>
          </a:p>
          <a:p>
            <a:pPr marL="457200" marR="0" lvl="0" indent="-228600" algn="l" rtl="0">
              <a:lnSpc>
                <a:spcPct val="100000"/>
              </a:lnSpc>
              <a:spcBef>
                <a:spcPts val="0"/>
              </a:spcBef>
              <a:spcAft>
                <a:spcPts val="0"/>
              </a:spcAft>
              <a:buSzPts val="1400"/>
              <a:buNone/>
            </a:pPr>
            <a:endParaRPr lang="en-US" dirty="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800" dirty="0">
                <a:effectLst/>
                <a:latin typeface="MyriadPro"/>
              </a:rPr>
            </a:br>
            <a:endParaRPr lang="en-US" dirty="0"/>
          </a:p>
          <a:p>
            <a:endParaRPr lang="en-US" dirty="0"/>
          </a:p>
        </p:txBody>
      </p:sp>
      <p:sp>
        <p:nvSpPr>
          <p:cNvPr id="4" name="Slide Number Placeholder 3">
            <a:extLst>
              <a:ext uri="{FF2B5EF4-FFF2-40B4-BE49-F238E27FC236}">
                <a16:creationId xmlns:a16="http://schemas.microsoft.com/office/drawing/2014/main" id="{5960FA90-D8E9-F15E-3DBC-6A7EB8C70863}"/>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61</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2532043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119EB2-7D88-03D2-1E75-450272FADDB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7A581E1-0A1F-3EC8-725B-888AE535FD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486EED3-6931-DFE5-22F6-43BDBCD484BF}"/>
              </a:ext>
            </a:extLst>
          </p:cNvPr>
          <p:cNvSpPr>
            <a:spLocks noGrp="1"/>
          </p:cNvSpPr>
          <p:nvPr>
            <p:ph type="body" idx="1"/>
          </p:nvPr>
        </p:nvSpPr>
        <p:spPr/>
        <p:txBody>
          <a:bodyPr/>
          <a:lstStyle/>
          <a:p>
            <a:r>
              <a:rPr lang="en-US" sz="1200" b="0" i="0" dirty="0">
                <a:latin typeface="Montserrat" pitchFamily="2" charset="77"/>
              </a:rPr>
              <a:t>The definition comes from the UN Food and Agriculture organization. </a:t>
            </a:r>
            <a:r>
              <a:rPr lang="en-US" sz="1200" b="0" i="1" dirty="0">
                <a:latin typeface="Montserrat" pitchFamily="2" charset="77"/>
              </a:rPr>
              <a:t>Read the definition. </a:t>
            </a:r>
          </a:p>
          <a:p>
            <a:endParaRPr lang="en-US" sz="1200" b="0" i="1" dirty="0">
              <a:latin typeface="Montserrat" pitchFamily="2" charset="77"/>
            </a:endParaRPr>
          </a:p>
          <a:p>
            <a:r>
              <a:rPr lang="en-US" sz="1200" b="0" i="0" dirty="0">
                <a:latin typeface="Montserrat" pitchFamily="2" charset="77"/>
              </a:rPr>
              <a:t>Many development programs have focused on closing gender gaps. These efforts assumed that closing gender gaps would lead to productivity gains and would benefit women and their families. While many programs have been useful, they have not addressed the underlying factors that cause this difference. Gender transformative approaches seek to address these underlying factors. </a:t>
            </a:r>
          </a:p>
          <a:p>
            <a:endParaRPr lang="en-US" dirty="0"/>
          </a:p>
        </p:txBody>
      </p:sp>
      <p:sp>
        <p:nvSpPr>
          <p:cNvPr id="4" name="Slide Number Placeholder 3">
            <a:extLst>
              <a:ext uri="{FF2B5EF4-FFF2-40B4-BE49-F238E27FC236}">
                <a16:creationId xmlns:a16="http://schemas.microsoft.com/office/drawing/2014/main" id="{EEEE1848-D432-11CC-8C9D-151C61ED78DA}"/>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62</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8181471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try this out. I’ll describe a program. You tell me if it is gender transformative or gender accommodating. </a:t>
            </a: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63</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0874494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6ABE06-308D-5B15-8BA0-79BC8B6AA5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11A1269-EA78-CDA2-CD3C-7FF69E82B18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82E8E83-D999-2051-8F26-7B903CF72D96}"/>
              </a:ext>
            </a:extLst>
          </p:cNvPr>
          <p:cNvSpPr>
            <a:spLocks noGrp="1"/>
          </p:cNvSpPr>
          <p:nvPr>
            <p:ph type="body" idx="1"/>
          </p:nvPr>
        </p:nvSpPr>
        <p:spPr/>
        <p:txBody>
          <a:bodyPr/>
          <a:lstStyle/>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rPr>
              <a:t>Read the slide, starting with gendered challenges. The program approach seeks to address these challenges. Then ask, is this gender accommodating or gender transformative? Let participants respond in chat (if a virtual training). </a:t>
            </a:r>
          </a:p>
          <a:p>
            <a:pPr marL="457200" marR="0" lvl="0" indent="-228600" algn="l" rtl="0">
              <a:lnSpc>
                <a:spcPct val="100000"/>
              </a:lnSpc>
              <a:spcBef>
                <a:spcPts val="0"/>
              </a:spcBef>
              <a:spcAft>
                <a:spcPts val="0"/>
              </a:spcAft>
              <a:buSzPts val="1400"/>
              <a:buNone/>
            </a:pPr>
            <a:endParaRPr lang="en-US" sz="1200" b="0" i="1" dirty="0">
              <a:solidFill>
                <a:schemeClr val="tx1"/>
              </a:solidFill>
              <a:latin typeface="Montserrat" pitchFamily="2" charset="77"/>
            </a:endParaRPr>
          </a:p>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rPr>
              <a:t>The approach is gender accommodating because it does not challenge norms around who should be caregivers. </a:t>
            </a:r>
          </a:p>
          <a:p>
            <a:pPr marL="457200" marR="0" lvl="0" indent="-228600" algn="l" rtl="0">
              <a:lnSpc>
                <a:spcPct val="100000"/>
              </a:lnSpc>
              <a:spcBef>
                <a:spcPts val="0"/>
              </a:spcBef>
              <a:spcAft>
                <a:spcPts val="0"/>
              </a:spcAft>
              <a:buSzPts val="1400"/>
              <a:buNone/>
            </a:pPr>
            <a:endParaRPr lang="en-US" sz="1200" b="0" i="1" dirty="0">
              <a:solidFill>
                <a:schemeClr val="tx1"/>
              </a:solidFill>
              <a:latin typeface="Montserrat" pitchFamily="2" charset="77"/>
            </a:endParaRPr>
          </a:p>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rPr>
              <a:t>Ask participants what they would do to make this gender transformative. </a:t>
            </a:r>
          </a:p>
          <a:p>
            <a:pPr marL="457200" marR="0" lvl="0" indent="-228600" algn="l" rtl="0">
              <a:lnSpc>
                <a:spcPct val="100000"/>
              </a:lnSpc>
              <a:spcBef>
                <a:spcPts val="0"/>
              </a:spcBef>
              <a:spcAft>
                <a:spcPts val="0"/>
              </a:spcAft>
              <a:buSzPts val="1400"/>
              <a:buNone/>
            </a:pPr>
            <a:endParaRPr lang="en-US" sz="1200" b="0" i="1" dirty="0">
              <a:solidFill>
                <a:schemeClr val="tx1"/>
              </a:solidFill>
              <a:latin typeface="Montserrat" pitchFamily="2" charset="77"/>
            </a:endParaRPr>
          </a:p>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rPr>
              <a:t>They could : </a:t>
            </a:r>
          </a:p>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rPr>
              <a:t>• strengthen</a:t>
            </a:r>
            <a:r>
              <a:rPr lang="en-US" sz="1200" b="0" i="1" dirty="0">
                <a:solidFill>
                  <a:schemeClr val="tx1"/>
                </a:solidFill>
                <a:latin typeface="Montserrat" pitchFamily="2" charset="77"/>
                <a:ea typeface="Calibri"/>
                <a:cs typeface="Calibri"/>
                <a:sym typeface="Calibri"/>
              </a:rPr>
              <a:t> enabling environments through family-friendly policies, with a focus on parental leave, breastfeeding support, affordable, accessible and  quality</a:t>
            </a:r>
          </a:p>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ea typeface="Calibri"/>
                <a:cs typeface="Calibri"/>
                <a:sym typeface="Calibri"/>
              </a:rPr>
              <a:t>childcare and child benefits. </a:t>
            </a:r>
            <a:endParaRPr lang="en-US" sz="1200" b="0" i="1" dirty="0">
              <a:solidFill>
                <a:schemeClr val="tx1"/>
              </a:solidFill>
              <a:latin typeface="Montserrat" pitchFamily="2" charset="77"/>
            </a:endParaRPr>
          </a:p>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ea typeface="Calibri"/>
                <a:cs typeface="Calibri"/>
                <a:sym typeface="Calibri"/>
              </a:rPr>
              <a:t>• shift norms around gender divisions of labor in care of young children and gender-equitable treatment of young children (feeding, health care,</a:t>
            </a:r>
          </a:p>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ea typeface="Calibri"/>
                <a:cs typeface="Calibri"/>
                <a:sym typeface="Calibri"/>
              </a:rPr>
              <a:t>interaction etc.). </a:t>
            </a:r>
            <a:endParaRPr lang="en-US" sz="1200" b="0" i="1" dirty="0">
              <a:solidFill>
                <a:schemeClr val="tx1"/>
              </a:solidFill>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96F8D3E0-85E0-9373-D7FD-9D2EAE0495B1}"/>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64</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5257664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A27423-0A44-1E9B-80B7-365CDF67A8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B245EB-B1C8-E7AE-B88B-B0202F9CBC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F5C4A9-0E94-A3F5-2477-9D32AC7C8083}"/>
              </a:ext>
            </a:extLst>
          </p:cNvPr>
          <p:cNvSpPr>
            <a:spLocks noGrp="1"/>
          </p:cNvSpPr>
          <p:nvPr>
            <p:ph type="body" idx="1"/>
          </p:nvPr>
        </p:nvSpPr>
        <p:spPr/>
        <p:txBody>
          <a:bodyPr/>
          <a:lstStyle/>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rPr>
              <a:t>Read the slide, starting with gendered challenges. The program approach seeks to address these challenges. Then ask, is this gender accommodating or gender transformative? Let participants respond in chat (if a virtual training). </a:t>
            </a:r>
          </a:p>
          <a:p>
            <a:pPr marL="457200" marR="0" lvl="0" indent="-228600" algn="l" rtl="0">
              <a:lnSpc>
                <a:spcPct val="100000"/>
              </a:lnSpc>
              <a:spcBef>
                <a:spcPts val="0"/>
              </a:spcBef>
              <a:spcAft>
                <a:spcPts val="0"/>
              </a:spcAft>
              <a:buSzPts val="1400"/>
              <a:buNone/>
            </a:pPr>
            <a:endParaRPr lang="en-US" sz="1200" b="0" i="1" dirty="0">
              <a:solidFill>
                <a:schemeClr val="tx1"/>
              </a:solidFill>
              <a:latin typeface="Montserrat" pitchFamily="2" charset="77"/>
            </a:endParaRPr>
          </a:p>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rPr>
              <a:t>The approach is gender transformative. Ask someone to explain what makes this gender transformative. </a:t>
            </a:r>
          </a:p>
          <a:p>
            <a:pPr marL="457200" marR="0" lvl="0" indent="-228600" algn="l" rtl="0">
              <a:lnSpc>
                <a:spcPct val="100000"/>
              </a:lnSpc>
              <a:spcBef>
                <a:spcPts val="0"/>
              </a:spcBef>
              <a:spcAft>
                <a:spcPts val="0"/>
              </a:spcAft>
              <a:buSzPts val="1400"/>
              <a:buNone/>
            </a:pPr>
            <a:endParaRPr lang="en-US" sz="1200" b="0" i="0" dirty="0">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0F93269D-03D0-9E59-D04B-14FFA0EB2225}"/>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65</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2781018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a:extLst>
            <a:ext uri="{FF2B5EF4-FFF2-40B4-BE49-F238E27FC236}">
              <a16:creationId xmlns:a16="http://schemas.microsoft.com/office/drawing/2014/main" id="{3C0A7850-F765-7A67-7287-50DEBEF049F0}"/>
            </a:ext>
          </a:extLst>
        </p:cNvPr>
        <p:cNvGrpSpPr/>
        <p:nvPr/>
      </p:nvGrpSpPr>
      <p:grpSpPr>
        <a:xfrm>
          <a:off x="0" y="0"/>
          <a:ext cx="0" cy="0"/>
          <a:chOff x="0" y="0"/>
          <a:chExt cx="0" cy="0"/>
        </a:xfrm>
      </p:grpSpPr>
      <p:sp>
        <p:nvSpPr>
          <p:cNvPr id="105" name="Google Shape;105;p18:notes">
            <a:extLst>
              <a:ext uri="{FF2B5EF4-FFF2-40B4-BE49-F238E27FC236}">
                <a16:creationId xmlns:a16="http://schemas.microsoft.com/office/drawing/2014/main" id="{C828400C-C902-0476-8EC9-5D14D77BD81B}"/>
              </a:ext>
            </a:extLst>
          </p:cNvPr>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b="0" dirty="0"/>
              <a:t>Finally, we will look at a project that tried out both gender transformative and gender accommodating approaches to see their benefit. This project was developed and implemented by CARE International in Ghana, International Livestock Research Institute and </a:t>
            </a:r>
            <a:r>
              <a:rPr lang="en-US" b="0" dirty="0" err="1"/>
              <a:t>Cowtribe</a:t>
            </a:r>
            <a:r>
              <a:rPr lang="en-US" b="0" dirty="0"/>
              <a:t> Technology Ltd. </a:t>
            </a:r>
            <a:endParaRPr b="0" dirty="0"/>
          </a:p>
        </p:txBody>
      </p:sp>
      <p:sp>
        <p:nvSpPr>
          <p:cNvPr id="106" name="Google Shape;106;p18:notes">
            <a:extLst>
              <a:ext uri="{FF2B5EF4-FFF2-40B4-BE49-F238E27FC236}">
                <a16:creationId xmlns:a16="http://schemas.microsoft.com/office/drawing/2014/main" id="{4DF63B4C-24A0-F32E-BEE4-D4D15E4C9D80}"/>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4750219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33545F-D714-F5D3-7D6C-98C6F4344C4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998152C-864D-70DB-3CAD-5534E85765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BD0EB7-D6A1-73C6-74C8-EBD8181A1E48}"/>
              </a:ext>
            </a:extLst>
          </p:cNvPr>
          <p:cNvSpPr>
            <a:spLocks noGrp="1"/>
          </p:cNvSpPr>
          <p:nvPr>
            <p:ph type="body" idx="1"/>
          </p:nvPr>
        </p:nvSpPr>
        <p:spPr/>
        <p:txBody>
          <a:bodyPr/>
          <a:lstStyle/>
          <a:p>
            <a:pPr marL="457200" marR="0" lvl="0" indent="-228600" algn="l" rtl="0">
              <a:lnSpc>
                <a:spcPct val="100000"/>
              </a:lnSpc>
              <a:spcBef>
                <a:spcPts val="0"/>
              </a:spcBef>
              <a:spcAft>
                <a:spcPts val="0"/>
              </a:spcAft>
              <a:buSzPts val="1400"/>
              <a:buNone/>
            </a:pPr>
            <a:r>
              <a:rPr lang="en-US" sz="1200" b="0" i="1" dirty="0">
                <a:solidFill>
                  <a:schemeClr val="tx1"/>
                </a:solidFill>
                <a:latin typeface="Montserrat" pitchFamily="2" charset="77"/>
              </a:rPr>
              <a:t>Read the slide.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0" i="0" dirty="0">
                <a:solidFill>
                  <a:schemeClr val="tx1"/>
                </a:solidFill>
                <a:effectLst/>
                <a:latin typeface="Montserrat" pitchFamily="2" charset="77"/>
              </a:rPr>
            </a:br>
            <a:endParaRPr lang="en-US" sz="1200" b="0" i="0" dirty="0">
              <a:solidFill>
                <a:schemeClr val="tx1"/>
              </a:solidFill>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F5B0CB5E-46AD-20AA-5191-225D569E5A82}"/>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67</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4657546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257B43-5F7C-DB25-1E4F-332F03E7AB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066C0C-2790-BBDA-231F-CD6F2D8F47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27A31BC-FB1F-5A50-7E7A-7990F39140A3}"/>
              </a:ext>
            </a:extLst>
          </p:cNvPr>
          <p:cNvSpPr>
            <a:spLocks noGrp="1"/>
          </p:cNvSpPr>
          <p:nvPr>
            <p:ph type="body" idx="1"/>
          </p:nvPr>
        </p:nvSpPr>
        <p:spPr/>
        <p:txBody>
          <a:bodyPr/>
          <a:lstStyle/>
          <a:p>
            <a:r>
              <a:rPr lang="en-US" sz="1200" b="0" dirty="0">
                <a:solidFill>
                  <a:schemeClr val="tx1"/>
                </a:solidFill>
                <a:effectLst/>
                <a:latin typeface="Montserrat" pitchFamily="2" charset="77"/>
              </a:rPr>
              <a:t>As mentioned, this project tried a gender accommodating and a gender transformative approach to see what would work best in their setting to achieve change related to their goals.</a:t>
            </a:r>
          </a:p>
          <a:p>
            <a:endParaRPr lang="en-US" sz="1200" b="0" dirty="0">
              <a:solidFill>
                <a:schemeClr val="tx1"/>
              </a:solidFill>
              <a:effectLst/>
              <a:latin typeface="Montserrat" pitchFamily="2" charset="77"/>
            </a:endParaRPr>
          </a:p>
          <a:p>
            <a:r>
              <a:rPr lang="en-US" sz="1200" b="0" dirty="0">
                <a:solidFill>
                  <a:schemeClr val="tx1"/>
                </a:solidFill>
                <a:effectLst/>
                <a:latin typeface="Montserrat" pitchFamily="2" charset="77"/>
              </a:rPr>
              <a:t>Both approaches sought to address (1) the barriers faced by all farmers regardless of gender. For example, the availability of animal vaccines; (2) to address barriers faced by women such as their access to animal vaccines; and (3) gender norms related to decision making and women’s mobility that are related to these outcomes. </a:t>
            </a:r>
          </a:p>
          <a:p>
            <a:endParaRPr lang="en-US" sz="1200" b="0" dirty="0">
              <a:solidFill>
                <a:schemeClr val="tx1"/>
              </a:solidFill>
              <a:effectLst/>
              <a:latin typeface="Montserrat" pitchFamily="2" charset="77"/>
            </a:endParaRPr>
          </a:p>
          <a:p>
            <a:r>
              <a:rPr lang="en-US" sz="1200" b="0" dirty="0">
                <a:solidFill>
                  <a:schemeClr val="tx1"/>
                </a:solidFill>
                <a:effectLst/>
                <a:latin typeface="Montserrat" pitchFamily="2" charset="77"/>
              </a:rPr>
              <a:t>The project anchored its activities in villages via the village savings and loan associations (VSLA) as they can support women’s access to vaccines (to ensure purchasing power and reach). </a:t>
            </a:r>
          </a:p>
          <a:p>
            <a:endParaRPr lang="en-US" sz="1200" dirty="0">
              <a:solidFill>
                <a:schemeClr val="tx1"/>
              </a:solidFill>
              <a:latin typeface="Montserrat" pitchFamily="2" charset="77"/>
            </a:endParaRPr>
          </a:p>
          <a:p>
            <a:r>
              <a:rPr lang="en-US" sz="1200" dirty="0">
                <a:solidFill>
                  <a:schemeClr val="tx1"/>
                </a:solidFill>
                <a:latin typeface="Montserrat" pitchFamily="2" charset="77"/>
              </a:rPr>
              <a:t>Finally, both approaches engaged men and women as gender champions to sensitize community on positive masculinity and benefits of supporting change in restrictive gender norms</a:t>
            </a:r>
          </a:p>
          <a:p>
            <a:endParaRPr lang="en-US" sz="1200" b="0" dirty="0">
              <a:solidFill>
                <a:schemeClr val="tx1"/>
              </a:solidFill>
              <a:effectLst/>
              <a:latin typeface="Montserrat" pitchFamily="2" charset="77"/>
            </a:endParaRPr>
          </a:p>
          <a:p>
            <a:r>
              <a:rPr lang="en-US" sz="1200" b="0" dirty="0">
                <a:solidFill>
                  <a:schemeClr val="tx1"/>
                </a:solidFill>
                <a:effectLst/>
                <a:latin typeface="Montserrat" pitchFamily="2" charset="77"/>
              </a:rPr>
              <a:t>Where the project used gender accommodating approaches, they focused on improving access. They did this by </a:t>
            </a:r>
            <a:r>
              <a:rPr lang="en-US" sz="1200" b="0" i="1" dirty="0">
                <a:solidFill>
                  <a:schemeClr val="tx1"/>
                </a:solidFill>
                <a:effectLst/>
                <a:latin typeface="Montserrat" pitchFamily="2" charset="77"/>
              </a:rPr>
              <a:t>read the bullets under GAA communities.</a:t>
            </a:r>
            <a:r>
              <a:rPr lang="en-US" sz="1200" b="0" dirty="0">
                <a:solidFill>
                  <a:schemeClr val="tx1"/>
                </a:solidFill>
                <a:effectLst/>
                <a:latin typeface="Montserrat" pitchFamily="2" charset="77"/>
              </a:rPr>
              <a:t> They used female veterinarians because gender norms prevent women farmers from interacting with male veterinarians. </a:t>
            </a:r>
          </a:p>
          <a:p>
            <a:endParaRPr lang="en-US" sz="1200" b="0" dirty="0">
              <a:solidFill>
                <a:schemeClr val="tx1"/>
              </a:solidFill>
              <a:effectLst/>
              <a:latin typeface="Montserrat" pitchFamily="2" charset="77"/>
            </a:endParaRPr>
          </a:p>
          <a:p>
            <a:r>
              <a:rPr lang="en-US" sz="1200" b="0" dirty="0">
                <a:solidFill>
                  <a:schemeClr val="tx1"/>
                </a:solidFill>
                <a:effectLst/>
                <a:latin typeface="Montserrat" pitchFamily="2" charset="77"/>
              </a:rPr>
              <a:t>Where the project included gender transformative approaches, they added activities to address discriminating norms. They did this by engaging communities in reflection and dialogue to explore the value of local restrictive gender norms. They examine how these norms effect women’s engagement in livestock enterprise and wellbeing of households. The program involved both male and female leaders, in addition to community leaders.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dirty="0">
              <a:solidFill>
                <a:schemeClr val="tx1"/>
              </a:solidFill>
              <a:effectLst/>
              <a:latin typeface="Montserrat" pitchFamily="2" charset="77"/>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solidFill>
                <a:schemeClr val="tx1"/>
              </a:solidFill>
              <a:effectLst/>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7C8759A6-A7BD-2474-4A41-009CBA29E257}"/>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68</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159430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a:extLst>
            <a:ext uri="{FF2B5EF4-FFF2-40B4-BE49-F238E27FC236}">
              <a16:creationId xmlns:a16="http://schemas.microsoft.com/office/drawing/2014/main" id="{FC09D014-BDAB-537F-48AE-A10603E5FACC}"/>
            </a:ext>
          </a:extLst>
        </p:cNvPr>
        <p:cNvGrpSpPr/>
        <p:nvPr/>
      </p:nvGrpSpPr>
      <p:grpSpPr>
        <a:xfrm>
          <a:off x="0" y="0"/>
          <a:ext cx="0" cy="0"/>
          <a:chOff x="0" y="0"/>
          <a:chExt cx="0" cy="0"/>
        </a:xfrm>
      </p:grpSpPr>
      <p:sp>
        <p:nvSpPr>
          <p:cNvPr id="50" name="Google Shape;50;p3:notes">
            <a:extLst>
              <a:ext uri="{FF2B5EF4-FFF2-40B4-BE49-F238E27FC236}">
                <a16:creationId xmlns:a16="http://schemas.microsoft.com/office/drawing/2014/main" id="{8A98A3AB-1B3B-F656-699D-3F9991F70369}"/>
              </a:ext>
            </a:extLst>
          </p:cNvPr>
          <p:cNvSpPr txBox="1">
            <a:spLocks noGrp="1"/>
          </p:cNvSpPr>
          <p:nvPr>
            <p:ph type="body" idx="1"/>
          </p:nvPr>
        </p:nvSpPr>
        <p:spPr>
          <a:xfrm>
            <a:off x="685801" y="4482296"/>
            <a:ext cx="5486400" cy="366733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i="1" dirty="0"/>
              <a:t>Read slide. </a:t>
            </a:r>
          </a:p>
          <a:p>
            <a:pPr marL="0" lvl="0" indent="0" algn="l" rtl="0">
              <a:lnSpc>
                <a:spcPct val="100000"/>
              </a:lnSpc>
              <a:spcBef>
                <a:spcPts val="0"/>
              </a:spcBef>
              <a:spcAft>
                <a:spcPts val="0"/>
              </a:spcAft>
              <a:buSzPts val="1400"/>
              <a:buNone/>
            </a:pPr>
            <a:r>
              <a:rPr lang="en-US" i="0" dirty="0"/>
              <a:t>This is module 1.</a:t>
            </a:r>
            <a:endParaRPr i="0" dirty="0"/>
          </a:p>
        </p:txBody>
      </p:sp>
      <p:sp>
        <p:nvSpPr>
          <p:cNvPr id="51" name="Google Shape;51;p3:notes">
            <a:extLst>
              <a:ext uri="{FF2B5EF4-FFF2-40B4-BE49-F238E27FC236}">
                <a16:creationId xmlns:a16="http://schemas.microsoft.com/office/drawing/2014/main" id="{18A55321-67E3-6DDA-4E8C-34B8411C1B3E}"/>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5536950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DCF48A-6BE1-83B9-3D5A-858B7E2F19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7DF55AD-0EB0-9D32-99ED-BB9FA5960D1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A5E7B3F-0607-04FC-46C5-1ED7CBBB0DCE}"/>
              </a:ext>
            </a:extLst>
          </p:cNvPr>
          <p:cNvSpPr>
            <a:spLocks noGrp="1"/>
          </p:cNvSpPr>
          <p:nvPr>
            <p:ph type="body" idx="1"/>
          </p:nvPr>
        </p:nvSpPr>
        <p:spPr/>
        <p:txBody>
          <a:bodyPr/>
          <a:lstStyle/>
          <a:p>
            <a:r>
              <a:rPr lang="en-US" sz="1200" b="0" dirty="0">
                <a:solidFill>
                  <a:schemeClr val="tx1"/>
                </a:solidFill>
                <a:latin typeface="Montserrat" pitchFamily="2" charset="77"/>
              </a:rPr>
              <a:t>Here we see the outcomes of the project. </a:t>
            </a:r>
          </a:p>
          <a:p>
            <a:endParaRPr lang="en-US" sz="1200" b="0" dirty="0">
              <a:solidFill>
                <a:schemeClr val="tx1"/>
              </a:solidFill>
              <a:latin typeface="Montserrat" pitchFamily="2" charset="77"/>
            </a:endParaRPr>
          </a:p>
          <a:p>
            <a:r>
              <a:rPr lang="en-US" sz="1200" b="0" dirty="0">
                <a:solidFill>
                  <a:schemeClr val="tx1"/>
                </a:solidFill>
                <a:latin typeface="Montserrat" pitchFamily="2" charset="77"/>
              </a:rPr>
              <a:t>In the table, the first column shows the norms the project wanted to change. </a:t>
            </a:r>
            <a:r>
              <a:rPr lang="en-US" sz="1200" dirty="0">
                <a:solidFill>
                  <a:schemeClr val="tx1"/>
                </a:solidFill>
                <a:effectLst/>
                <a:latin typeface="Montserrat" pitchFamily="2" charset="77"/>
              </a:rPr>
              <a:t>In terms of changes in gender norms, both GTAs and GAAs were instrumental in reducing the strength of restrictive norms in all communities</a:t>
            </a:r>
            <a:endParaRPr lang="en-US" sz="1200" b="0" dirty="0">
              <a:solidFill>
                <a:schemeClr val="tx1"/>
              </a:solidFill>
              <a:latin typeface="Montserrat" pitchFamily="2" charset="77"/>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AutoNum type="arabicPeriod"/>
              <a:tabLst/>
              <a:defRPr/>
            </a:pPr>
            <a:endParaRPr lang="en-US" sz="1200" b="0" dirty="0">
              <a:solidFill>
                <a:schemeClr val="tx1"/>
              </a:solidFill>
              <a:latin typeface="Montserrat" pitchFamily="2" charset="77"/>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chemeClr val="tx1"/>
                </a:solidFill>
                <a:effectLst/>
                <a:latin typeface="Montserrat" pitchFamily="2" charset="77"/>
              </a:rPr>
              <a:t>In terms of changes in women's empowerment, our qualitative findings revealed progress in key domains of empowerment, from conceptual transformation to decision-making to asset accumulation. These changes were clearly stronger in GTA communities. GTAs appeared to move the needle on empowerment because they  changed women's ability to declare that they own livestock essential to control income, take decisions, and accumulate wealth. Similarly, a strong correlation was found between changes in norms and empower- ment.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solidFill>
                <a:schemeClr val="tx1"/>
              </a:solidFill>
              <a:effectLst/>
              <a:latin typeface="Montserrat" pitchFamily="2" charset="77"/>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chemeClr val="tx1"/>
                </a:solidFill>
                <a:effectLst/>
                <a:latin typeface="Montserrat" pitchFamily="2" charset="77"/>
              </a:rPr>
              <a:t>Finally, changes in women's access to vaccines were shown to be more positive in GTA communities than GAA communities. </a:t>
            </a:r>
            <a:endParaRPr lang="en-US" sz="1200" dirty="0">
              <a:solidFill>
                <a:schemeClr val="tx1"/>
              </a:solidFill>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B3BEFF0D-E1C5-5540-DCD8-EA06B748067E}"/>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69</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0740448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F7A7EF2D-57F6-2936-9642-7E30BE202018}"/>
            </a:ext>
          </a:extLst>
        </p:cNvPr>
        <p:cNvGrpSpPr/>
        <p:nvPr/>
      </p:nvGrpSpPr>
      <p:grpSpPr>
        <a:xfrm>
          <a:off x="0" y="0"/>
          <a:ext cx="0" cy="0"/>
          <a:chOff x="0" y="0"/>
          <a:chExt cx="0" cy="0"/>
        </a:xfrm>
      </p:grpSpPr>
      <p:sp>
        <p:nvSpPr>
          <p:cNvPr id="93" name="Google Shape;93;p16:notes">
            <a:extLst>
              <a:ext uri="{FF2B5EF4-FFF2-40B4-BE49-F238E27FC236}">
                <a16:creationId xmlns:a16="http://schemas.microsoft.com/office/drawing/2014/main" id="{6DDD8F99-77E2-94FC-CE6D-550E46C85382}"/>
              </a:ext>
            </a:extLst>
          </p:cNvPr>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4" name="Google Shape;94;p16:notes">
            <a:extLst>
              <a:ext uri="{FF2B5EF4-FFF2-40B4-BE49-F238E27FC236}">
                <a16:creationId xmlns:a16="http://schemas.microsoft.com/office/drawing/2014/main" id="{A139B609-39D1-CD42-BCA0-96DF706C14E8}"/>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5336623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61324C-24F5-7FA7-03A8-C0FA81328B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7EE9B3-2F83-332F-4E55-A7403858D7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FD7AA9-D20F-0613-25E7-61205CF577C6}"/>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solidFill>
                  <a:schemeClr val="tx1"/>
                </a:solidFill>
                <a:latin typeface="Montserrat" pitchFamily="2" charset="77"/>
              </a:rPr>
              <a:t>Before we close, let’s share one new thing you learned today in chat. </a:t>
            </a:r>
            <a:r>
              <a:rPr lang="en-US" sz="1200" b="0" i="1" dirty="0">
                <a:solidFill>
                  <a:schemeClr val="tx1"/>
                </a:solidFill>
                <a:latin typeface="Montserrat" pitchFamily="2" charset="77"/>
              </a:rPr>
              <a:t>Read what participants write out loud while participants are entering them in chat.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dirty="0">
              <a:solidFill>
                <a:schemeClr val="tx1"/>
              </a:solidFill>
              <a:latin typeface="Montserrat" pitchFamily="2" charset="77"/>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solidFill>
                  <a:schemeClr val="tx1"/>
                </a:solidFill>
                <a:latin typeface="Montserrat" pitchFamily="2" charset="77"/>
              </a:rPr>
              <a:t>Then ask what are you curious about related to this course. Ask if anyone wants to come off mute and speak, that’s okay. And ask people to write in chat.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p>
        </p:txBody>
      </p:sp>
      <p:sp>
        <p:nvSpPr>
          <p:cNvPr id="4" name="Slide Number Placeholder 3">
            <a:extLst>
              <a:ext uri="{FF2B5EF4-FFF2-40B4-BE49-F238E27FC236}">
                <a16:creationId xmlns:a16="http://schemas.microsoft.com/office/drawing/2014/main" id="{86526391-918A-0AB2-48D7-EF609C67AFE0}"/>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71</a:t>
            </a:fld>
            <a:endParaRPr kumimoji="0" lang="en-US" sz="12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87909078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5BD749-3AB3-7CA8-00B4-977A80739E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3B2C59-4D59-D946-9790-DC7F5D565F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B930A2-599F-C6DC-F6A4-107839BA029D}"/>
              </a:ext>
            </a:extLst>
          </p:cNvPr>
          <p:cNvSpPr>
            <a:spLocks noGrp="1"/>
          </p:cNvSpPr>
          <p:nvPr>
            <p:ph type="body" idx="1"/>
          </p:nvPr>
        </p:nvSpPr>
        <p:spPr/>
        <p:txBody>
          <a:bodyPr/>
          <a:lstStyle/>
          <a:p>
            <a:r>
              <a:rPr lang="en-US" dirty="0"/>
              <a:t>The module, which you will receive, includes optional further reading related to today’s content. This is followed by a glossary and reference list. </a:t>
            </a:r>
          </a:p>
        </p:txBody>
      </p:sp>
      <p:sp>
        <p:nvSpPr>
          <p:cNvPr id="4" name="Slide Number Placeholder 3">
            <a:extLst>
              <a:ext uri="{FF2B5EF4-FFF2-40B4-BE49-F238E27FC236}">
                <a16:creationId xmlns:a16="http://schemas.microsoft.com/office/drawing/2014/main" id="{6691F34B-1786-FE98-FF9B-F7D7437C953A}"/>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72</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0123617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73</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1851489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74</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9023601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BF8CDD-9820-C9C2-9931-8DF0B72D11B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AAAD41-5E64-140C-553D-5EFAF96273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D96720E-BF1A-5CFD-4D5F-0B290AA4368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5B4BE04-DF61-A799-028E-9D8E1EAA2C4D}"/>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75</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4712205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F7D691-D48D-F0F1-67F3-5BC9FA53C58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70B1D2-6B7A-5AB1-F2F0-81C1E6F9C0A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00B0B6-8572-275A-CD72-837C237C215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D271BB7-FF8D-3834-3A16-23CF163504CC}"/>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76</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5913298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C21D77-D11E-A4A9-E5F5-59396375F0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E18024-1E3E-A48F-3CFF-BB41B9EBD5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A6E8EB-046D-0A8C-1469-DBA3FCB6F8E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F08B5D4-EA55-0A7B-D5EA-334B30478937}"/>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77</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4586078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FB42A3-F77D-51D8-6BC1-A7C5910D88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BBA3494-A873-DD02-7D3B-9F0275DD630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26B439-66B9-0C9C-16DD-CFEBE2BFED0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BB024C6-8AA7-7532-9E1F-C79456D787D2}"/>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78</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827006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14: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 name="Google Shape;81;p14:notes"/>
          <p:cNvSpPr txBox="1">
            <a:spLocks noGrp="1"/>
          </p:cNvSpPr>
          <p:nvPr>
            <p:ph type="body" idx="1"/>
          </p:nvPr>
        </p:nvSpPr>
        <p:spPr>
          <a:xfrm>
            <a:off x="685801" y="4482296"/>
            <a:ext cx="5486400" cy="3667334"/>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82" name="Google Shape;82;p14:notes"/>
          <p:cNvSpPr txBox="1">
            <a:spLocks noGrp="1"/>
          </p:cNvSpPr>
          <p:nvPr>
            <p:ph type="sldNum" idx="12"/>
          </p:nvPr>
        </p:nvSpPr>
        <p:spPr>
          <a:xfrm>
            <a:off x="3884613" y="8846555"/>
            <a:ext cx="2971800" cy="46731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dirty="0">
              <a:solidFill>
                <a:schemeClr val="dk1"/>
              </a:solidFill>
              <a:latin typeface="Calibri"/>
              <a:ea typeface="Calibri"/>
              <a:cs typeface="Calibri"/>
              <a:sym typeface="Calibri"/>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11F543-D1F7-C62A-8E2B-AF8EFC2B4E1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6499DE-CCFA-8639-55CC-6BFC222526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718588A-2DE8-4307-EF02-242B578726E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083561A-3C69-56F4-7023-2749D1355D85}"/>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79</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186332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a:extLst>
            <a:ext uri="{FF2B5EF4-FFF2-40B4-BE49-F238E27FC236}">
              <a16:creationId xmlns:a16="http://schemas.microsoft.com/office/drawing/2014/main" id="{D4AA6AF5-8841-C75C-64A3-F347B7684C8A}"/>
            </a:ext>
          </a:extLst>
        </p:cNvPr>
        <p:cNvGrpSpPr/>
        <p:nvPr/>
      </p:nvGrpSpPr>
      <p:grpSpPr>
        <a:xfrm>
          <a:off x="0" y="0"/>
          <a:ext cx="0" cy="0"/>
          <a:chOff x="0" y="0"/>
          <a:chExt cx="0" cy="0"/>
        </a:xfrm>
      </p:grpSpPr>
      <p:sp>
        <p:nvSpPr>
          <p:cNvPr id="50" name="Google Shape;50;p3:notes">
            <a:extLst>
              <a:ext uri="{FF2B5EF4-FFF2-40B4-BE49-F238E27FC236}">
                <a16:creationId xmlns:a16="http://schemas.microsoft.com/office/drawing/2014/main" id="{25ED748E-D81D-F1A9-9C31-8310AA5DA74E}"/>
              </a:ext>
            </a:extLst>
          </p:cNvPr>
          <p:cNvSpPr txBox="1">
            <a:spLocks noGrp="1"/>
          </p:cNvSpPr>
          <p:nvPr>
            <p:ph type="body" idx="1"/>
          </p:nvPr>
        </p:nvSpPr>
        <p:spPr>
          <a:xfrm>
            <a:off x="685801" y="4482296"/>
            <a:ext cx="5486400" cy="366733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i="1" dirty="0"/>
              <a:t>Read slide</a:t>
            </a:r>
            <a:endParaRPr i="1" dirty="0"/>
          </a:p>
        </p:txBody>
      </p:sp>
      <p:sp>
        <p:nvSpPr>
          <p:cNvPr id="51" name="Google Shape;51;p3:notes">
            <a:extLst>
              <a:ext uri="{FF2B5EF4-FFF2-40B4-BE49-F238E27FC236}">
                <a16:creationId xmlns:a16="http://schemas.microsoft.com/office/drawing/2014/main" id="{CB6C2481-9D8A-CB78-A073-B93773DA43EE}"/>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373697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5"/>
        <p:cNvGrpSpPr/>
        <p:nvPr/>
      </p:nvGrpSpPr>
      <p:grpSpPr>
        <a:xfrm>
          <a:off x="0" y="0"/>
          <a:ext cx="0" cy="0"/>
          <a:chOff x="0" y="0"/>
          <a:chExt cx="0" cy="0"/>
        </a:xfrm>
      </p:grpSpPr>
      <p:pic>
        <p:nvPicPr>
          <p:cNvPr id="16" name="Google Shape;16;p9"/>
          <p:cNvPicPr preferRelativeResize="0"/>
          <p:nvPr/>
        </p:nvPicPr>
        <p:blipFill rotWithShape="1">
          <a:blip r:embed="rId2">
            <a:alphaModFix/>
          </a:blip>
          <a:srcRect/>
          <a:stretch/>
        </p:blipFill>
        <p:spPr>
          <a:xfrm>
            <a:off x="-723" y="-1414"/>
            <a:ext cx="12173780" cy="6848417"/>
          </a:xfrm>
          <a:prstGeom prst="rect">
            <a:avLst/>
          </a:prstGeom>
          <a:noFill/>
          <a:ln>
            <a:noFill/>
          </a:ln>
        </p:spPr>
      </p:pic>
      <p:sp>
        <p:nvSpPr>
          <p:cNvPr id="17" name="Google Shape;17;p9"/>
          <p:cNvSpPr txBox="1">
            <a:spLocks noGrp="1"/>
          </p:cNvSpPr>
          <p:nvPr>
            <p:ph type="ctrTitle"/>
          </p:nvPr>
        </p:nvSpPr>
        <p:spPr>
          <a:xfrm>
            <a:off x="4967108" y="2024160"/>
            <a:ext cx="5337098" cy="2275765"/>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4400"/>
              <a:buFont typeface="Montserrat"/>
              <a:buNone/>
              <a:defRPr sz="4400" b="1" i="0">
                <a:solidFill>
                  <a:schemeClr val="dk1"/>
                </a:solidFill>
                <a:latin typeface="Montserrat"/>
                <a:ea typeface="Montserrat"/>
                <a:cs typeface="Montserrat"/>
                <a:sym typeface="Montserra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9"/>
          <p:cNvSpPr txBox="1">
            <a:spLocks noGrp="1"/>
          </p:cNvSpPr>
          <p:nvPr>
            <p:ph type="subTitle" idx="1"/>
          </p:nvPr>
        </p:nvSpPr>
        <p:spPr>
          <a:xfrm>
            <a:off x="4967106" y="4825291"/>
            <a:ext cx="5337097" cy="831952"/>
          </a:xfrm>
          <a:prstGeom prst="rect">
            <a:avLst/>
          </a:prstGeom>
          <a:noFill/>
          <a:ln>
            <a:noFill/>
          </a:ln>
        </p:spPr>
        <p:txBody>
          <a:bodyPr spcFirstLastPara="1" wrap="square" lIns="91425" tIns="45700" rIns="91425" bIns="45700" anchor="t" anchorCtr="0">
            <a:noAutofit/>
          </a:bodyPr>
          <a:lstStyle>
            <a:lvl1pPr lvl="0" algn="l">
              <a:lnSpc>
                <a:spcPct val="90000"/>
              </a:lnSpc>
              <a:spcBef>
                <a:spcPts val="1000"/>
              </a:spcBef>
              <a:spcAft>
                <a:spcPts val="0"/>
              </a:spcAft>
              <a:buClr>
                <a:srgbClr val="7F7F7F"/>
              </a:buClr>
              <a:buSzPts val="2800"/>
              <a:buNone/>
              <a:defRPr sz="2800" b="0" i="0">
                <a:solidFill>
                  <a:srgbClr val="7F7F7F"/>
                </a:solidFill>
                <a:latin typeface="Montserrat"/>
                <a:ea typeface="Montserrat"/>
                <a:cs typeface="Montserrat"/>
                <a:sym typeface="Montserrat"/>
              </a:defRPr>
            </a:lvl1pPr>
            <a:lvl2pPr lvl="1" algn="ctr">
              <a:lnSpc>
                <a:spcPct val="90000"/>
              </a:lnSpc>
              <a:spcBef>
                <a:spcPts val="500"/>
              </a:spcBef>
              <a:spcAft>
                <a:spcPts val="0"/>
              </a:spcAft>
              <a:buSzPts val="1600"/>
              <a:buNone/>
              <a:defRPr sz="2000"/>
            </a:lvl2pPr>
            <a:lvl3pPr lvl="2" algn="ctr">
              <a:lnSpc>
                <a:spcPct val="90000"/>
              </a:lnSpc>
              <a:spcBef>
                <a:spcPts val="500"/>
              </a:spcBef>
              <a:spcAft>
                <a:spcPts val="0"/>
              </a:spcAft>
              <a:buSzPts val="1800"/>
              <a:buNone/>
              <a:defRPr sz="1800"/>
            </a:lvl3pPr>
            <a:lvl4pPr lvl="3" algn="ctr">
              <a:lnSpc>
                <a:spcPct val="90000"/>
              </a:lnSpc>
              <a:spcBef>
                <a:spcPts val="500"/>
              </a:spcBef>
              <a:spcAft>
                <a:spcPts val="0"/>
              </a:spcAft>
              <a:buSzPts val="960"/>
              <a:buNone/>
              <a:defRPr sz="1600"/>
            </a:lvl4pPr>
            <a:lvl5pPr lvl="4" algn="ctr">
              <a:lnSpc>
                <a:spcPct val="9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9" name="Google Shape;19;p9"/>
          <p:cNvSpPr txBox="1">
            <a:spLocks noGrp="1"/>
          </p:cNvSpPr>
          <p:nvPr>
            <p:ph type="ftr" idx="11"/>
          </p:nvPr>
        </p:nvSpPr>
        <p:spPr>
          <a:xfrm>
            <a:off x="651478" y="6356352"/>
            <a:ext cx="1123521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b="0" i="0">
                <a:solidFill>
                  <a:srgbClr val="898989"/>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20" name="Google Shape;20;p9"/>
          <p:cNvCxnSpPr/>
          <p:nvPr/>
        </p:nvCxnSpPr>
        <p:spPr>
          <a:xfrm>
            <a:off x="0" y="4570312"/>
            <a:ext cx="10304203" cy="0"/>
          </a:xfrm>
          <a:prstGeom prst="straightConnector1">
            <a:avLst/>
          </a:prstGeom>
          <a:noFill/>
          <a:ln w="12700" cap="flat" cmpd="sng">
            <a:solidFill>
              <a:schemeClr val="dk1"/>
            </a:solidFill>
            <a:prstDash val="solid"/>
            <a:miter lim="800000"/>
            <a:headEnd type="none" w="sm" len="sm"/>
            <a:tailEnd type="none" w="sm" len="sm"/>
          </a:ln>
        </p:spPr>
      </p:cxnSp>
      <p:sp>
        <p:nvSpPr>
          <p:cNvPr id="21" name="Google Shape;21;p9"/>
          <p:cNvSpPr txBox="1">
            <a:spLocks noGrp="1"/>
          </p:cNvSpPr>
          <p:nvPr>
            <p:ph type="dt" idx="10"/>
          </p:nvPr>
        </p:nvSpPr>
        <p:spPr>
          <a:xfrm>
            <a:off x="9683986" y="295903"/>
            <a:ext cx="2202712"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b="0" i="0">
                <a:solidFill>
                  <a:srgbClr val="898989"/>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pic>
        <p:nvPicPr>
          <p:cNvPr id="4" name="Picture 3" descr="A close-up of a sign&#10;&#10;Description automatically generated">
            <a:extLst>
              <a:ext uri="{FF2B5EF4-FFF2-40B4-BE49-F238E27FC236}">
                <a16:creationId xmlns:a16="http://schemas.microsoft.com/office/drawing/2014/main" id="{57AEDA05-4220-647D-EB3D-DFFB5DFA1323}"/>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22"/>
        <p:cNvGrpSpPr/>
        <p:nvPr/>
      </p:nvGrpSpPr>
      <p:grpSpPr>
        <a:xfrm>
          <a:off x="0" y="0"/>
          <a:ext cx="0" cy="0"/>
          <a:chOff x="0" y="0"/>
          <a:chExt cx="0" cy="0"/>
        </a:xfrm>
      </p:grpSpPr>
      <p:pic>
        <p:nvPicPr>
          <p:cNvPr id="23" name="Google Shape;23;p11"/>
          <p:cNvPicPr preferRelativeResize="0"/>
          <p:nvPr/>
        </p:nvPicPr>
        <p:blipFill rotWithShape="1">
          <a:blip r:embed="rId2">
            <a:alphaModFix/>
          </a:blip>
          <a:srcRect/>
          <a:stretch/>
        </p:blipFill>
        <p:spPr>
          <a:xfrm>
            <a:off x="-8164" y="-4780"/>
            <a:ext cx="12171000" cy="6847709"/>
          </a:xfrm>
          <a:prstGeom prst="rect">
            <a:avLst/>
          </a:prstGeom>
          <a:noFill/>
          <a:ln>
            <a:noFill/>
          </a:ln>
        </p:spPr>
      </p:pic>
      <p:sp>
        <p:nvSpPr>
          <p:cNvPr id="24" name="Google Shape;24;p11"/>
          <p:cNvSpPr txBox="1">
            <a:spLocks noGrp="1"/>
          </p:cNvSpPr>
          <p:nvPr>
            <p:ph type="title"/>
          </p:nvPr>
        </p:nvSpPr>
        <p:spPr>
          <a:xfrm>
            <a:off x="724929" y="334497"/>
            <a:ext cx="9039655" cy="7764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Montserrat"/>
              <a:buNone/>
              <a:defRPr sz="3200" b="1" i="0">
                <a:solidFill>
                  <a:schemeClr val="dk1"/>
                </a:solidFill>
                <a:latin typeface="Montserrat"/>
                <a:ea typeface="Montserrat"/>
                <a:cs typeface="Montserrat"/>
                <a:sym typeface="Montserra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5" name="Google Shape;25;p11"/>
          <p:cNvSpPr txBox="1">
            <a:spLocks noGrp="1"/>
          </p:cNvSpPr>
          <p:nvPr>
            <p:ph type="body" idx="1"/>
          </p:nvPr>
        </p:nvSpPr>
        <p:spPr>
          <a:xfrm>
            <a:off x="724928" y="1358781"/>
            <a:ext cx="10688139" cy="481818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F7F7F"/>
              </a:buClr>
              <a:buSzPts val="2400"/>
              <a:buNone/>
              <a:defRPr sz="2400">
                <a:solidFill>
                  <a:srgbClr val="7F7F7F"/>
                </a:solidFill>
                <a:latin typeface="Montserrat"/>
                <a:ea typeface="Montserrat"/>
                <a:cs typeface="Montserrat"/>
                <a:sym typeface="Montserrat"/>
              </a:defRPr>
            </a:lvl1pPr>
            <a:lvl2pPr marL="914400" lvl="1" indent="-350519" algn="l">
              <a:lnSpc>
                <a:spcPct val="90000"/>
              </a:lnSpc>
              <a:spcBef>
                <a:spcPts val="500"/>
              </a:spcBef>
              <a:spcAft>
                <a:spcPts val="0"/>
              </a:spcAft>
              <a:buClr>
                <a:schemeClr val="dk1"/>
              </a:buClr>
              <a:buSzPts val="1920"/>
              <a:buFont typeface="Arial"/>
              <a:buChar char="•"/>
              <a:defRPr sz="2400">
                <a:solidFill>
                  <a:srgbClr val="7F7F7F"/>
                </a:solidFill>
                <a:latin typeface="Montserrat"/>
                <a:ea typeface="Montserrat"/>
                <a:cs typeface="Montserrat"/>
                <a:sym typeface="Montserrat"/>
              </a:defRPr>
            </a:lvl2pPr>
            <a:lvl3pPr marL="1371600" lvl="2" indent="-355600" algn="l">
              <a:lnSpc>
                <a:spcPct val="90000"/>
              </a:lnSpc>
              <a:spcBef>
                <a:spcPts val="500"/>
              </a:spcBef>
              <a:spcAft>
                <a:spcPts val="0"/>
              </a:spcAft>
              <a:buClr>
                <a:schemeClr val="dk1"/>
              </a:buClr>
              <a:buSzPts val="2000"/>
              <a:buFont typeface="Arial"/>
              <a:buChar char="-"/>
              <a:defRPr>
                <a:solidFill>
                  <a:srgbClr val="7F7F7F"/>
                </a:solidFill>
                <a:latin typeface="Montserrat"/>
                <a:ea typeface="Montserrat"/>
                <a:cs typeface="Montserrat"/>
                <a:sym typeface="Montserrat"/>
              </a:defRPr>
            </a:lvl3pPr>
            <a:lvl4pPr marL="1828800" lvl="3" indent="-297180" algn="l">
              <a:lnSpc>
                <a:spcPct val="90000"/>
              </a:lnSpc>
              <a:spcBef>
                <a:spcPts val="500"/>
              </a:spcBef>
              <a:spcAft>
                <a:spcPts val="0"/>
              </a:spcAft>
              <a:buClr>
                <a:schemeClr val="dk1"/>
              </a:buClr>
              <a:buSzPts val="1080"/>
              <a:buChar char="-"/>
              <a:defRPr>
                <a:solidFill>
                  <a:srgbClr val="7F7F7F"/>
                </a:solidFill>
                <a:latin typeface="Montserrat"/>
                <a:ea typeface="Montserrat"/>
                <a:cs typeface="Montserrat"/>
                <a:sym typeface="Montserrat"/>
              </a:defRPr>
            </a:lvl4pPr>
            <a:lvl5pPr marL="2286000" lvl="4" indent="-342900" algn="l">
              <a:lnSpc>
                <a:spcPct val="90000"/>
              </a:lnSpc>
              <a:spcBef>
                <a:spcPts val="500"/>
              </a:spcBef>
              <a:spcAft>
                <a:spcPts val="0"/>
              </a:spcAft>
              <a:buClr>
                <a:srgbClr val="595959"/>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11"/>
          <p:cNvSpPr txBox="1"/>
          <p:nvPr/>
        </p:nvSpPr>
        <p:spPr>
          <a:xfrm>
            <a:off x="630923" y="6256048"/>
            <a:ext cx="9039655" cy="365125"/>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rgbClr val="A5A5A5"/>
              </a:buClr>
              <a:buSzPts val="1000"/>
              <a:buFont typeface="Montserrat"/>
              <a:buNone/>
            </a:pPr>
            <a:r>
              <a:rPr lang="en-US" sz="1000" b="0" i="0" u="none" strike="noStrike" cap="none" dirty="0">
                <a:solidFill>
                  <a:srgbClr val="A5A5A5"/>
                </a:solidFill>
                <a:latin typeface="Montserrat"/>
                <a:ea typeface="Montserrat"/>
                <a:cs typeface="Montserrat"/>
                <a:sym typeface="Montserrat"/>
              </a:rPr>
              <a:t>www.cgiar.org</a:t>
            </a:r>
            <a:endParaRPr sz="1400" b="0" i="0" u="none" strike="noStrike" cap="none" dirty="0">
              <a:solidFill>
                <a:srgbClr val="000000"/>
              </a:solidFill>
              <a:latin typeface="Arial"/>
              <a:ea typeface="Arial"/>
              <a:cs typeface="Arial"/>
              <a:sym typeface="Arial"/>
            </a:endParaRPr>
          </a:p>
        </p:txBody>
      </p:sp>
      <p:pic>
        <p:nvPicPr>
          <p:cNvPr id="2" name="Picture 1" descr="A close-up of a sign&#10;&#10;Description automatically generated">
            <a:extLst>
              <a:ext uri="{FF2B5EF4-FFF2-40B4-BE49-F238E27FC236}">
                <a16:creationId xmlns:a16="http://schemas.microsoft.com/office/drawing/2014/main" id="{D78B5795-E226-CCC4-AE69-6BDEA3F8CE39}"/>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Custom Layout" preserve="1" userDrawn="1">
  <p:cSld name="2_Custom Layout">
    <p:spTree>
      <p:nvGrpSpPr>
        <p:cNvPr id="1" name="Shape 22"/>
        <p:cNvGrpSpPr/>
        <p:nvPr/>
      </p:nvGrpSpPr>
      <p:grpSpPr>
        <a:xfrm>
          <a:off x="0" y="0"/>
          <a:ext cx="0" cy="0"/>
          <a:chOff x="0" y="0"/>
          <a:chExt cx="0" cy="0"/>
        </a:xfrm>
      </p:grpSpPr>
      <p:pic>
        <p:nvPicPr>
          <p:cNvPr id="23" name="Google Shape;23;p11"/>
          <p:cNvPicPr preferRelativeResize="0"/>
          <p:nvPr userDrawn="1"/>
        </p:nvPicPr>
        <p:blipFill rotWithShape="1">
          <a:blip r:embed="rId2">
            <a:alphaModFix/>
          </a:blip>
          <a:srcRect/>
          <a:stretch/>
        </p:blipFill>
        <p:spPr>
          <a:xfrm>
            <a:off x="-8164" y="-4780"/>
            <a:ext cx="12171000" cy="6847709"/>
          </a:xfrm>
          <a:prstGeom prst="rect">
            <a:avLst/>
          </a:prstGeom>
          <a:noFill/>
          <a:ln>
            <a:noFill/>
          </a:ln>
        </p:spPr>
      </p:pic>
      <p:pic>
        <p:nvPicPr>
          <p:cNvPr id="2" name="Picture 1" descr="A close-up of a sign&#10;&#10;Description automatically generated">
            <a:extLst>
              <a:ext uri="{FF2B5EF4-FFF2-40B4-BE49-F238E27FC236}">
                <a16:creationId xmlns:a16="http://schemas.microsoft.com/office/drawing/2014/main" id="{D78B5795-E226-CCC4-AE69-6BDEA3F8CE39}"/>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sp>
        <p:nvSpPr>
          <p:cNvPr id="4" name="Rounded Rectangle">
            <a:extLst>
              <a:ext uri="{FF2B5EF4-FFF2-40B4-BE49-F238E27FC236}">
                <a16:creationId xmlns:a16="http://schemas.microsoft.com/office/drawing/2014/main" id="{EDCE1FDF-73C5-596F-9B33-F9ABF92D61B5}"/>
              </a:ext>
            </a:extLst>
          </p:cNvPr>
          <p:cNvSpPr/>
          <p:nvPr userDrawn="1"/>
        </p:nvSpPr>
        <p:spPr>
          <a:xfrm>
            <a:off x="-25400" y="1662161"/>
            <a:ext cx="12242800" cy="4320539"/>
          </a:xfrm>
          <a:prstGeom prst="roundRect">
            <a:avLst>
              <a:gd name="adj" fmla="val 0"/>
            </a:avLst>
          </a:prstGeom>
          <a:solidFill>
            <a:srgbClr val="A2287E">
              <a:alpha val="6000"/>
            </a:srgbClr>
          </a:solidFill>
          <a:ln w="12700" cap="flat">
            <a:noFill/>
            <a:miter lim="400000"/>
          </a:ln>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Tree>
    <p:extLst>
      <p:ext uri="{BB962C8B-B14F-4D97-AF65-F5344CB8AC3E}">
        <p14:creationId xmlns:p14="http://schemas.microsoft.com/office/powerpoint/2010/main" val="1685289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Content 4" userDrawn="1">
  <p:cSld name="Content 4">
    <p:spTree>
      <p:nvGrpSpPr>
        <p:cNvPr id="1" name="Shape 27"/>
        <p:cNvGrpSpPr/>
        <p:nvPr/>
      </p:nvGrpSpPr>
      <p:grpSpPr>
        <a:xfrm>
          <a:off x="0" y="0"/>
          <a:ext cx="0" cy="0"/>
          <a:chOff x="0" y="0"/>
          <a:chExt cx="0" cy="0"/>
        </a:xfrm>
      </p:grpSpPr>
      <p:sp>
        <p:nvSpPr>
          <p:cNvPr id="3" name="Rounded Rectangle">
            <a:extLst>
              <a:ext uri="{FF2B5EF4-FFF2-40B4-BE49-F238E27FC236}">
                <a16:creationId xmlns:a16="http://schemas.microsoft.com/office/drawing/2014/main" id="{E9A94ACB-67FF-72F3-FC79-87D5EAD1B8DB}"/>
              </a:ext>
            </a:extLst>
          </p:cNvPr>
          <p:cNvSpPr/>
          <p:nvPr userDrawn="1"/>
        </p:nvSpPr>
        <p:spPr>
          <a:xfrm>
            <a:off x="0" y="1624604"/>
            <a:ext cx="12192000" cy="3603980"/>
          </a:xfrm>
          <a:prstGeom prst="roundRect">
            <a:avLst>
              <a:gd name="adj" fmla="val 0"/>
            </a:avLst>
          </a:prstGeom>
          <a:solidFill>
            <a:srgbClr val="A2287E">
              <a:alpha val="6000"/>
            </a:srgbClr>
          </a:solidFill>
          <a:ln w="12700" cap="flat">
            <a:noFill/>
            <a:miter lim="400000"/>
          </a:ln>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
        <p:nvSpPr>
          <p:cNvPr id="28" name="Google Shape;28;p10"/>
          <p:cNvSpPr txBox="1"/>
          <p:nvPr/>
        </p:nvSpPr>
        <p:spPr>
          <a:xfrm>
            <a:off x="11860806" y="2017606"/>
            <a:ext cx="38505" cy="215444"/>
          </a:xfrm>
          <a:prstGeom prst="rect">
            <a:avLst/>
          </a:prstGeom>
          <a:noFill/>
          <a:ln>
            <a:noFill/>
          </a:ln>
        </p:spPr>
        <p:txBody>
          <a:bodyPr spcFirstLastPara="1" wrap="square" lIns="19050" tIns="19050" rIns="19050" bIns="19050" anchor="ctr" anchorCtr="0">
            <a:spAutoFit/>
          </a:bodyPr>
          <a:lstStyle/>
          <a:p>
            <a:pPr marL="0" marR="0" lvl="0" indent="0" algn="just" rtl="0">
              <a:lnSpc>
                <a:spcPct val="100000"/>
              </a:lnSpc>
              <a:spcBef>
                <a:spcPts val="0"/>
              </a:spcBef>
              <a:spcAft>
                <a:spcPts val="0"/>
              </a:spcAft>
              <a:buClr>
                <a:srgbClr val="A6A7AC"/>
              </a:buClr>
              <a:buSzPts val="2300"/>
              <a:buFont typeface="PT Sans"/>
              <a:buNone/>
            </a:pPr>
            <a:endParaRPr sz="1150" b="0" i="0" u="none" strike="noStrike" cap="none" dirty="0">
              <a:solidFill>
                <a:srgbClr val="A6A7AC"/>
              </a:solidFill>
              <a:latin typeface="PT Sans"/>
              <a:ea typeface="PT Sans"/>
              <a:cs typeface="PT Sans"/>
              <a:sym typeface="PT Sans"/>
            </a:endParaRPr>
          </a:p>
        </p:txBody>
      </p:sp>
      <p:pic>
        <p:nvPicPr>
          <p:cNvPr id="32" name="Google Shape;32;p10"/>
          <p:cNvPicPr preferRelativeResize="0"/>
          <p:nvPr/>
        </p:nvPicPr>
        <p:blipFill rotWithShape="1">
          <a:blip r:embed="rId2" cstate="hqprint">
            <a:alphaModFix/>
            <a:extLst>
              <a:ext uri="{28A0092B-C50C-407E-A947-70E740481C1C}">
                <a14:useLocalDpi xmlns:a14="http://schemas.microsoft.com/office/drawing/2010/main"/>
              </a:ext>
            </a:extLst>
          </a:blip>
          <a:srcRect/>
          <a:stretch/>
        </p:blipFill>
        <p:spPr>
          <a:xfrm>
            <a:off x="10717521" y="0"/>
            <a:ext cx="1395110" cy="483504"/>
          </a:xfrm>
          <a:prstGeom prst="rect">
            <a:avLst/>
          </a:prstGeom>
          <a:noFill/>
          <a:ln>
            <a:noFill/>
          </a:ln>
        </p:spPr>
      </p:pic>
      <p:pic>
        <p:nvPicPr>
          <p:cNvPr id="2" name="Picture 1" descr="A close-up of a sign&#10;&#10;Description automatically generated">
            <a:extLst>
              <a:ext uri="{FF2B5EF4-FFF2-40B4-BE49-F238E27FC236}">
                <a16:creationId xmlns:a16="http://schemas.microsoft.com/office/drawing/2014/main" id="{39047F75-C0B5-AC3E-5A33-5994B44FFC8F}"/>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pic>
        <p:nvPicPr>
          <p:cNvPr id="9" name="Picture 8" descr="A black and purple sign with text&#10;&#10;Description automatically generated">
            <a:extLst>
              <a:ext uri="{FF2B5EF4-FFF2-40B4-BE49-F238E27FC236}">
                <a16:creationId xmlns:a16="http://schemas.microsoft.com/office/drawing/2014/main" id="{DAC408C6-C9DC-28DC-0650-D8999EB862BD}"/>
              </a:ext>
            </a:extLst>
          </p:cNvPr>
          <p:cNvPicPr>
            <a:picLocks noChangeAspect="1"/>
          </p:cNvPicPr>
          <p:nvPr userDrawn="1"/>
        </p:nvPicPr>
        <p:blipFill>
          <a:blip r:embed="rId4" cstate="hqprint">
            <a:grayscl/>
            <a:extLst>
              <a:ext uri="{28A0092B-C50C-407E-A947-70E740481C1C}">
                <a14:useLocalDpi xmlns:a14="http://schemas.microsoft.com/office/drawing/2010/main"/>
              </a:ext>
            </a:extLst>
          </a:blip>
          <a:stretch>
            <a:fillRect/>
          </a:stretch>
        </p:blipFill>
        <p:spPr>
          <a:xfrm>
            <a:off x="9891255" y="315447"/>
            <a:ext cx="1954081" cy="657673"/>
          </a:xfrm>
          <a:prstGeom prst="rect">
            <a:avLst/>
          </a:prstGeom>
        </p:spPr>
      </p:pic>
      <p:sp>
        <p:nvSpPr>
          <p:cNvPr id="5" name="Rounded Rectangle">
            <a:extLst>
              <a:ext uri="{FF2B5EF4-FFF2-40B4-BE49-F238E27FC236}">
                <a16:creationId xmlns:a16="http://schemas.microsoft.com/office/drawing/2014/main" id="{6FD69817-C03E-CBB4-0E22-7303FD317728}"/>
              </a:ext>
            </a:extLst>
          </p:cNvPr>
          <p:cNvSpPr/>
          <p:nvPr userDrawn="1"/>
        </p:nvSpPr>
        <p:spPr>
          <a:xfrm>
            <a:off x="606393" y="0"/>
            <a:ext cx="4312118" cy="6862812"/>
          </a:xfrm>
          <a:prstGeom prst="roundRect">
            <a:avLst>
              <a:gd name="adj" fmla="val 0"/>
            </a:avLst>
          </a:prstGeom>
          <a:solidFill>
            <a:schemeClr val="bg1"/>
          </a:solidFill>
          <a:ln w="12700" cap="flat">
            <a:noFill/>
            <a:miter lim="400000"/>
          </a:ln>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
        <p:nvSpPr>
          <p:cNvPr id="4" name="Rounded Rectangle">
            <a:extLst>
              <a:ext uri="{FF2B5EF4-FFF2-40B4-BE49-F238E27FC236}">
                <a16:creationId xmlns:a16="http://schemas.microsoft.com/office/drawing/2014/main" id="{56D8949F-2948-8FAC-F0EA-3B976BE51282}"/>
              </a:ext>
            </a:extLst>
          </p:cNvPr>
          <p:cNvSpPr/>
          <p:nvPr userDrawn="1"/>
        </p:nvSpPr>
        <p:spPr>
          <a:xfrm>
            <a:off x="606393" y="0"/>
            <a:ext cx="4312118" cy="6862812"/>
          </a:xfrm>
          <a:prstGeom prst="roundRect">
            <a:avLst>
              <a:gd name="adj" fmla="val 0"/>
            </a:avLst>
          </a:prstGeom>
          <a:solidFill>
            <a:srgbClr val="A2287E">
              <a:alpha val="26000"/>
            </a:srgbClr>
          </a:solidFill>
          <a:ln w="12700" cap="flat">
            <a:noFill/>
            <a:miter lim="400000"/>
          </a:ln>
          <a:effectLst>
            <a:outerShdw blurRad="304800" sx="104000" sy="104000" algn="ctr" rotWithShape="0">
              <a:prstClr val="black">
                <a:alpha val="26000"/>
              </a:prstClr>
            </a:outerShdw>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Content 4" preserve="1" userDrawn="1">
  <p:cSld name="1_Content 4">
    <p:spTree>
      <p:nvGrpSpPr>
        <p:cNvPr id="1" name="Shape 27"/>
        <p:cNvGrpSpPr/>
        <p:nvPr/>
      </p:nvGrpSpPr>
      <p:grpSpPr>
        <a:xfrm>
          <a:off x="0" y="0"/>
          <a:ext cx="0" cy="0"/>
          <a:chOff x="0" y="0"/>
          <a:chExt cx="0" cy="0"/>
        </a:xfrm>
      </p:grpSpPr>
      <p:sp>
        <p:nvSpPr>
          <p:cNvPr id="28" name="Google Shape;28;p10"/>
          <p:cNvSpPr txBox="1"/>
          <p:nvPr/>
        </p:nvSpPr>
        <p:spPr>
          <a:xfrm>
            <a:off x="11860806" y="2017606"/>
            <a:ext cx="38505" cy="215444"/>
          </a:xfrm>
          <a:prstGeom prst="rect">
            <a:avLst/>
          </a:prstGeom>
          <a:noFill/>
          <a:ln>
            <a:noFill/>
          </a:ln>
        </p:spPr>
        <p:txBody>
          <a:bodyPr spcFirstLastPara="1" wrap="square" lIns="19050" tIns="19050" rIns="19050" bIns="19050" anchor="ctr" anchorCtr="0">
            <a:spAutoFit/>
          </a:bodyPr>
          <a:lstStyle/>
          <a:p>
            <a:pPr marL="0" marR="0" lvl="0" indent="0" algn="just" rtl="0">
              <a:lnSpc>
                <a:spcPct val="100000"/>
              </a:lnSpc>
              <a:spcBef>
                <a:spcPts val="0"/>
              </a:spcBef>
              <a:spcAft>
                <a:spcPts val="0"/>
              </a:spcAft>
              <a:buClr>
                <a:srgbClr val="A6A7AC"/>
              </a:buClr>
              <a:buSzPts val="2300"/>
              <a:buFont typeface="PT Sans"/>
              <a:buNone/>
            </a:pPr>
            <a:endParaRPr sz="1150" b="0" i="0" u="none" strike="noStrike" cap="none" dirty="0">
              <a:solidFill>
                <a:srgbClr val="A6A7AC"/>
              </a:solidFill>
              <a:latin typeface="PT Sans"/>
              <a:ea typeface="PT Sans"/>
              <a:cs typeface="PT Sans"/>
              <a:sym typeface="PT Sans"/>
            </a:endParaRPr>
          </a:p>
        </p:txBody>
      </p:sp>
      <p:pic>
        <p:nvPicPr>
          <p:cNvPr id="32" name="Google Shape;32;p10"/>
          <p:cNvPicPr preferRelativeResize="0"/>
          <p:nvPr/>
        </p:nvPicPr>
        <p:blipFill rotWithShape="1">
          <a:blip r:embed="rId2" cstate="hqprint">
            <a:alphaModFix/>
            <a:extLst>
              <a:ext uri="{28A0092B-C50C-407E-A947-70E740481C1C}">
                <a14:useLocalDpi xmlns:a14="http://schemas.microsoft.com/office/drawing/2010/main"/>
              </a:ext>
            </a:extLst>
          </a:blip>
          <a:srcRect/>
          <a:stretch/>
        </p:blipFill>
        <p:spPr>
          <a:xfrm>
            <a:off x="10717521" y="0"/>
            <a:ext cx="1395110" cy="483504"/>
          </a:xfrm>
          <a:prstGeom prst="rect">
            <a:avLst/>
          </a:prstGeom>
          <a:noFill/>
          <a:ln>
            <a:noFill/>
          </a:ln>
        </p:spPr>
      </p:pic>
      <p:pic>
        <p:nvPicPr>
          <p:cNvPr id="2" name="Picture 1" descr="A close-up of a sign&#10;&#10;Description automatically generated">
            <a:extLst>
              <a:ext uri="{FF2B5EF4-FFF2-40B4-BE49-F238E27FC236}">
                <a16:creationId xmlns:a16="http://schemas.microsoft.com/office/drawing/2014/main" id="{39047F75-C0B5-AC3E-5A33-5994B44FFC8F}"/>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pic>
        <p:nvPicPr>
          <p:cNvPr id="9" name="Picture 8" descr="A black and purple sign with text&#10;&#10;Description automatically generated">
            <a:extLst>
              <a:ext uri="{FF2B5EF4-FFF2-40B4-BE49-F238E27FC236}">
                <a16:creationId xmlns:a16="http://schemas.microsoft.com/office/drawing/2014/main" id="{DAC408C6-C9DC-28DC-0650-D8999EB862BD}"/>
              </a:ext>
            </a:extLst>
          </p:cNvPr>
          <p:cNvPicPr>
            <a:picLocks noChangeAspect="1"/>
          </p:cNvPicPr>
          <p:nvPr userDrawn="1"/>
        </p:nvPicPr>
        <p:blipFill>
          <a:blip r:embed="rId4" cstate="hqprint">
            <a:grayscl/>
            <a:extLst>
              <a:ext uri="{28A0092B-C50C-407E-A947-70E740481C1C}">
                <a14:useLocalDpi xmlns:a14="http://schemas.microsoft.com/office/drawing/2010/main"/>
              </a:ext>
            </a:extLst>
          </a:blip>
          <a:stretch>
            <a:fillRect/>
          </a:stretch>
        </p:blipFill>
        <p:spPr>
          <a:xfrm>
            <a:off x="9891255" y="315447"/>
            <a:ext cx="1954081" cy="657673"/>
          </a:xfrm>
          <a:prstGeom prst="rect">
            <a:avLst/>
          </a:prstGeom>
        </p:spPr>
      </p:pic>
    </p:spTree>
    <p:extLst>
      <p:ext uri="{BB962C8B-B14F-4D97-AF65-F5344CB8AC3E}">
        <p14:creationId xmlns:p14="http://schemas.microsoft.com/office/powerpoint/2010/main" val="1597213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3_Custom Layout">
  <p:cSld name="3_Custom Layout">
    <p:spTree>
      <p:nvGrpSpPr>
        <p:cNvPr id="1" name="Shape 33"/>
        <p:cNvGrpSpPr/>
        <p:nvPr/>
      </p:nvGrpSpPr>
      <p:grpSpPr>
        <a:xfrm>
          <a:off x="0" y="0"/>
          <a:ext cx="0" cy="0"/>
          <a:chOff x="0" y="0"/>
          <a:chExt cx="0" cy="0"/>
        </a:xfrm>
      </p:grpSpPr>
      <p:pic>
        <p:nvPicPr>
          <p:cNvPr id="34" name="Google Shape;34;p13"/>
          <p:cNvPicPr preferRelativeResize="0"/>
          <p:nvPr/>
        </p:nvPicPr>
        <p:blipFill rotWithShape="1">
          <a:blip r:embed="rId2">
            <a:alphaModFix/>
          </a:blip>
          <a:srcRect/>
          <a:stretch/>
        </p:blipFill>
        <p:spPr>
          <a:xfrm>
            <a:off x="2336" y="19311"/>
            <a:ext cx="12170999" cy="6846853"/>
          </a:xfrm>
          <a:prstGeom prst="rect">
            <a:avLst/>
          </a:prstGeom>
          <a:noFill/>
          <a:ln>
            <a:noFill/>
          </a:ln>
        </p:spPr>
      </p:pic>
      <p:sp>
        <p:nvSpPr>
          <p:cNvPr id="35" name="Google Shape;35;p13"/>
          <p:cNvSpPr txBox="1">
            <a:spLocks noGrp="1"/>
          </p:cNvSpPr>
          <p:nvPr>
            <p:ph type="title"/>
          </p:nvPr>
        </p:nvSpPr>
        <p:spPr>
          <a:xfrm>
            <a:off x="6096000" y="1914261"/>
            <a:ext cx="6085500" cy="1666393"/>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7F7F7F"/>
              </a:buClr>
              <a:buSzPts val="3600"/>
              <a:buFont typeface="Montserrat ExtraBold"/>
              <a:buNone/>
              <a:defRPr sz="3600" b="0">
                <a:solidFill>
                  <a:srgbClr val="7F7F7F"/>
                </a:solidFill>
                <a:latin typeface="Montserrat ExtraBold"/>
                <a:ea typeface="Montserrat ExtraBold"/>
                <a:cs typeface="Montserrat ExtraBold"/>
                <a:sym typeface="Montserrat ExtraBold"/>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pic>
        <p:nvPicPr>
          <p:cNvPr id="2" name="Picture 1" descr="A close-up of a sign&#10;&#10;Description automatically generated">
            <a:extLst>
              <a:ext uri="{FF2B5EF4-FFF2-40B4-BE49-F238E27FC236}">
                <a16:creationId xmlns:a16="http://schemas.microsoft.com/office/drawing/2014/main" id="{25B133F3-98FA-180B-8DC5-E175599AF0A3}"/>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5863298"/>
            <a:ext cx="1982217" cy="643577"/>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8"/>
          <p:cNvSpPr txBox="1">
            <a:spLocks noGrp="1"/>
          </p:cNvSpPr>
          <p:nvPr>
            <p:ph type="title"/>
          </p:nvPr>
        </p:nvSpPr>
        <p:spPr>
          <a:xfrm>
            <a:off x="838200" y="365128"/>
            <a:ext cx="10515600" cy="1215054"/>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rgbClr val="427730"/>
              </a:buClr>
              <a:buSzPts val="2800"/>
              <a:buFont typeface="Avenir"/>
              <a:buNone/>
              <a:defRPr sz="2800" b="1" i="0" u="none" strike="noStrike" cap="none">
                <a:solidFill>
                  <a:srgbClr val="427730"/>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dirty="0"/>
          </a:p>
        </p:txBody>
      </p:sp>
      <p:sp>
        <p:nvSpPr>
          <p:cNvPr id="11" name="Google Shape;11;p8"/>
          <p:cNvSpPr txBox="1">
            <a:spLocks noGrp="1"/>
          </p:cNvSpPr>
          <p:nvPr>
            <p:ph type="body" idx="1"/>
          </p:nvPr>
        </p:nvSpPr>
        <p:spPr>
          <a:xfrm>
            <a:off x="838200" y="1825625"/>
            <a:ext cx="10515600" cy="4431956"/>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515151"/>
              </a:buClr>
              <a:buSzPts val="2400"/>
              <a:buFont typeface="Arial"/>
              <a:buNone/>
              <a:defRPr sz="2400" b="0" i="0" u="none" strike="noStrike" cap="none">
                <a:solidFill>
                  <a:srgbClr val="515151"/>
                </a:solidFill>
                <a:latin typeface="Avenir"/>
                <a:ea typeface="Avenir"/>
                <a:cs typeface="Avenir"/>
                <a:sym typeface="Avenir"/>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51515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515151"/>
                </a:solidFill>
                <a:latin typeface="Avenir"/>
                <a:ea typeface="Avenir"/>
                <a:cs typeface="Avenir"/>
                <a:sym typeface="Avenir"/>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515151"/>
                </a:solidFill>
                <a:latin typeface="Avenir"/>
                <a:ea typeface="Avenir"/>
                <a:cs typeface="Avenir"/>
                <a:sym typeface="Avenir"/>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8"/>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13" name="Google Shape;13;p8"/>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14" name="Google Shape;14;p8"/>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3" r:id="rId3"/>
    <p:sldLayoutId id="2147483651" r:id="rId4"/>
    <p:sldLayoutId id="2147483654" r:id="rId5"/>
    <p:sldLayoutId id="2147483652"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tx1"/>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18/10/relationships/comments" Target="../comments/modernComment_7FFE5E80_B3F225DC.xml"/><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18/10/relationships/comments" Target="../comments/modernComment_7FFE5E51_8986346C.xml"/><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microsoft.com/office/2018/10/relationships/comments" Target="../comments/modernComment_7FFE5E85_E8DB2F82.xml"/><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microsoft.com/office/2018/10/relationships/comments" Target="../comments/modernComment_7FFE5E4E_DA8252B5.xml"/><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microsoft.com/office/2018/10/relationships/comments" Target="../comments/modernComment_7FFE5E93_22078CC9.xml"/><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23.jpeg"/></Relationships>
</file>

<file path=ppt/slides/_rels/slide41.xml.rels><?xml version="1.0" encoding="UTF-8" standalone="yes"?>
<Relationships xmlns="http://schemas.openxmlformats.org/package/2006/relationships"><Relationship Id="rId3" Type="http://schemas.microsoft.com/office/2018/10/relationships/comments" Target="../comments/modernComment_7FFE5E94_846DAEA.xml"/><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microsoft.com/office/2018/10/relationships/comments" Target="../comments/modernComment_7FFE5E96_8E608A4B.xml"/><Relationship Id="rId2" Type="http://schemas.openxmlformats.org/officeDocument/2006/relationships/notesSlide" Target="../notesSlides/notesSlide43.xml"/><Relationship Id="rId1" Type="http://schemas.openxmlformats.org/officeDocument/2006/relationships/slideLayout" Target="../slideLayouts/slideLayout3.xml"/><Relationship Id="rId5" Type="http://schemas.openxmlformats.org/officeDocument/2006/relationships/image" Target="../media/image25.png"/><Relationship Id="rId4" Type="http://schemas.openxmlformats.org/officeDocument/2006/relationships/image" Target="../media/image24.png"/></Relationships>
</file>

<file path=ppt/slides/_rels/slide44.xml.rels><?xml version="1.0" encoding="UTF-8" standalone="yes"?>
<Relationships xmlns="http://schemas.openxmlformats.org/package/2006/relationships"><Relationship Id="rId3" Type="http://schemas.microsoft.com/office/2018/10/relationships/comments" Target="../comments/modernComment_7FFE5E95_3E377D05.xml"/><Relationship Id="rId2" Type="http://schemas.openxmlformats.org/officeDocument/2006/relationships/notesSlide" Target="../notesSlides/notesSlide44.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4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6.xml"/><Relationship Id="rId1" Type="http://schemas.openxmlformats.org/officeDocument/2006/relationships/slideLayout" Target="../slideLayouts/slideLayout3.xml"/><Relationship Id="rId5" Type="http://schemas.openxmlformats.org/officeDocument/2006/relationships/image" Target="../media/image28.png"/><Relationship Id="rId4" Type="http://schemas.openxmlformats.org/officeDocument/2006/relationships/image" Target="../media/image25.png"/></Relationships>
</file>

<file path=ppt/slides/_rels/slide4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1.xml"/><Relationship Id="rId1" Type="http://schemas.openxmlformats.org/officeDocument/2006/relationships/slideLayout" Target="../slideLayouts/slideLayout3.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5.png"/></Relationships>
</file>

<file path=ppt/slides/_rels/slide5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8.xml"/><Relationship Id="rId1" Type="http://schemas.openxmlformats.org/officeDocument/2006/relationships/slideLayout" Target="../slideLayouts/slideLayout3.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5.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0.xml"/><Relationship Id="rId1" Type="http://schemas.openxmlformats.org/officeDocument/2006/relationships/slideLayout" Target="../slideLayouts/slideLayout3.xml"/><Relationship Id="rId4" Type="http://schemas.openxmlformats.org/officeDocument/2006/relationships/hyperlink" Target="https://medium.com/@dhaval.gajaria07/adulting-butterfly-to-caterpillar-af22478ea945" TargetMode="External"/></Relationships>
</file>

<file path=ppt/slides/_rels/slide6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1.xml"/><Relationship Id="rId1" Type="http://schemas.openxmlformats.org/officeDocument/2006/relationships/slideLayout" Target="../slideLayouts/slideLayout3.xml"/><Relationship Id="rId4" Type="http://schemas.openxmlformats.org/officeDocument/2006/relationships/hyperlink" Target="https://www.dreamstime.com/stock-images-four-seasons-image16486234" TargetMode="External"/></Relationships>
</file>

<file path=ppt/slides/_rels/slide6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70.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72.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73.xml.rels><?xml version="1.0" encoding="UTF-8" standalone="yes"?>
<Relationships xmlns="http://schemas.openxmlformats.org/package/2006/relationships"><Relationship Id="rId8" Type="http://schemas.openxmlformats.org/officeDocument/2006/relationships/hyperlink" Target="https://doi.org/10.48565/scfss2021-1q69" TargetMode="External"/><Relationship Id="rId3" Type="http://schemas.openxmlformats.org/officeDocument/2006/relationships/image" Target="../media/image41.png"/><Relationship Id="rId7" Type="http://schemas.openxmlformats.org/officeDocument/2006/relationships/hyperlink" Target="https://www.issuelab.org/resources/21098/21098.pdf" TargetMode="External"/><Relationship Id="rId2" Type="http://schemas.openxmlformats.org/officeDocument/2006/relationships/notesSlide" Target="../notesSlides/notesSlide73.xml"/><Relationship Id="rId1" Type="http://schemas.openxmlformats.org/officeDocument/2006/relationships/slideLayout" Target="../slideLayouts/slideLayout3.xml"/><Relationship Id="rId6" Type="http://schemas.openxmlformats.org/officeDocument/2006/relationships/hyperlink" Target="https://www.fao.org/interactive/women-in-agrifood-systems/en/" TargetMode="External"/><Relationship Id="rId5" Type="http://schemas.openxmlformats.org/officeDocument/2006/relationships/image" Target="../media/image43.png"/><Relationship Id="rId10" Type="http://schemas.openxmlformats.org/officeDocument/2006/relationships/image" Target="../media/image44.png"/><Relationship Id="rId4" Type="http://schemas.openxmlformats.org/officeDocument/2006/relationships/image" Target="../media/image42.png"/><Relationship Id="rId9" Type="http://schemas.openxmlformats.org/officeDocument/2006/relationships/hyperlink" Target="https://doi.org/10.1016/j.wsif.2022.102635" TargetMode="External"/></Relationships>
</file>

<file path=ppt/slides/_rels/slide74.xml.rels><?xml version="1.0" encoding="UTF-8" standalone="yes"?>
<Relationships xmlns="http://schemas.openxmlformats.org/package/2006/relationships"><Relationship Id="rId3" Type="http://schemas.microsoft.com/office/2018/10/relationships/comments" Target="../comments/modernComment_7FFE5EB1_1F27C1EC.xml"/><Relationship Id="rId2" Type="http://schemas.openxmlformats.org/officeDocument/2006/relationships/notesSlide" Target="../notesSlides/notesSlide74.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3" Type="http://schemas.openxmlformats.org/officeDocument/2006/relationships/hyperlink" Target="https://www.slideshare.net/slideshow/womens-participation-in-cooperatives-in-ethiopia/20304072" TargetMode="External"/><Relationship Id="rId2" Type="http://schemas.openxmlformats.org/officeDocument/2006/relationships/notesSlide" Target="../notesSlides/notesSlide78.xml"/><Relationship Id="rId1" Type="http://schemas.openxmlformats.org/officeDocument/2006/relationships/slideLayout" Target="../slideLayouts/slideLayout3.xml"/><Relationship Id="rId6" Type="http://schemas.openxmlformats.org/officeDocument/2006/relationships/hyperlink" Target="https://openknowledge.fao.org/server/api/core/bitstreams/e34863d6-a08a-465e-8d65-2b38f611946d/content/status-women-agrifood-systems-2023/chapter1.html" TargetMode="External"/><Relationship Id="rId5" Type="http://schemas.openxmlformats.org/officeDocument/2006/relationships/hyperlink" Target="http://www.fao.org/sustainable-food-value-chains/library/details/en/c/265156/" TargetMode="External"/><Relationship Id="rId4" Type="http://schemas.openxmlformats.org/officeDocument/2006/relationships/hyperlink" Target="https://www.capacityproject.org/genderwkshp/Handout_1.4.1_Continuum_Gender_Strategies.pdf" TargetMode="External"/></Relationships>
</file>

<file path=ppt/slides/_rels/slide79.xml.rels><?xml version="1.0" encoding="UTF-8" standalone="yes"?>
<Relationships xmlns="http://schemas.openxmlformats.org/package/2006/relationships"><Relationship Id="rId3" Type="http://schemas.openxmlformats.org/officeDocument/2006/relationships/hyperlink" Target="https://www.fhi360.org/wp-content/uploads/2024/01/FHI-360_Gender-Integration-Framework_3.8-28no-photos29.pdf" TargetMode="External"/><Relationship Id="rId2" Type="http://schemas.openxmlformats.org/officeDocument/2006/relationships/notesSlide" Target="../notesSlides/notesSlide79.xml"/><Relationship Id="rId1" Type="http://schemas.openxmlformats.org/officeDocument/2006/relationships/slideLayout" Target="../slideLayouts/slideLayout3.xml"/><Relationship Id="rId5" Type="http://schemas.openxmlformats.org/officeDocument/2006/relationships/hyperlink" Target="https://www.unicef.org/lac/en/media/43146/file" TargetMode="External"/><Relationship Id="rId4" Type="http://schemas.openxmlformats.org/officeDocument/2006/relationships/hyperlink" Target="https://www.igwg.org/wp-content/uploads/2017/12/17-418-GenderContTraining-2017-12-12-1633_FINAL.pdf"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8" Type="http://schemas.openxmlformats.org/officeDocument/2006/relationships/hyperlink" Target="https://www.worldbank.org/en/data/interactive/2024/03/11/gender-divide-unpaid-care-and-domestic-work-across-afe-afw-africa" TargetMode="External"/><Relationship Id="rId3" Type="http://schemas.openxmlformats.org/officeDocument/2006/relationships/hyperlink" Target="https://doi.org/10.1080/09614524.2018.1451491" TargetMode="External"/><Relationship Id="rId7" Type="http://schemas.openxmlformats.org/officeDocument/2006/relationships/hyperlink" Target="https://www.womanstats.org/maps.html" TargetMode="External"/><Relationship Id="rId2" Type="http://schemas.openxmlformats.org/officeDocument/2006/relationships/notesSlide" Target="../notesSlides/notesSlide80.xml"/><Relationship Id="rId1" Type="http://schemas.openxmlformats.org/officeDocument/2006/relationships/slideLayout" Target="../slideLayouts/slideLayout3.xml"/><Relationship Id="rId6" Type="http://schemas.openxmlformats.org/officeDocument/2006/relationships/hyperlink" Target="https://www.unfpa.org/swp2022" TargetMode="External"/><Relationship Id="rId5" Type="http://schemas.openxmlformats.org/officeDocument/2006/relationships/hyperlink" Target="https://www.statista.com/statistics/1233102/adult-literacy-rate-in-sub-saharan-africa/" TargetMode="External"/><Relationship Id="rId4" Type="http://schemas.openxmlformats.org/officeDocument/2006/relationships/hyperlink" Target="https://doi.org/10.3389/fpsyg.2020.581614"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g30838b89d9c_0_0"/>
          <p:cNvSpPr txBox="1">
            <a:spLocks noGrp="1"/>
          </p:cNvSpPr>
          <p:nvPr>
            <p:ph type="title"/>
          </p:nvPr>
        </p:nvSpPr>
        <p:spPr>
          <a:xfrm>
            <a:off x="6343847" y="510135"/>
            <a:ext cx="5552978" cy="3124125"/>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000000"/>
              </a:buClr>
              <a:buSzPts val="4400"/>
              <a:buFont typeface="Arial"/>
              <a:buNone/>
            </a:pPr>
            <a:r>
              <a:rPr lang="en-US"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sym typeface="Arial"/>
              </a:rPr>
              <a:t>Gender Transformative Approaches </a:t>
            </a:r>
            <a:br>
              <a:rPr lang="en-US"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sym typeface="Arial"/>
              </a:rPr>
            </a:br>
            <a:r>
              <a:rPr lang="en-US"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sym typeface="Arial"/>
              </a:rPr>
              <a:t>in agrifood systems</a:t>
            </a:r>
            <a:endParaRPr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endParaRPr>
          </a:p>
        </p:txBody>
      </p:sp>
      <p:sp>
        <p:nvSpPr>
          <p:cNvPr id="4" name="Google Shape;47;g30838b89d9c_0_0">
            <a:extLst>
              <a:ext uri="{FF2B5EF4-FFF2-40B4-BE49-F238E27FC236}">
                <a16:creationId xmlns:a16="http://schemas.microsoft.com/office/drawing/2014/main" id="{9D059ED0-9FA5-7A90-9ECA-E969858E27CC}"/>
              </a:ext>
            </a:extLst>
          </p:cNvPr>
          <p:cNvSpPr txBox="1">
            <a:spLocks/>
          </p:cNvSpPr>
          <p:nvPr/>
        </p:nvSpPr>
        <p:spPr>
          <a:xfrm>
            <a:off x="6405872" y="3929369"/>
            <a:ext cx="5279652"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Clr>
                <a:srgbClr val="000000"/>
              </a:buClr>
              <a:buSzPts val="4400"/>
              <a:buFont typeface="Arial"/>
              <a:buNone/>
            </a:pPr>
            <a:r>
              <a:rPr lang="en-US" sz="2400" kern="1200" cap="all" dirty="0">
                <a:solidFill>
                  <a:schemeClr val="tx1"/>
                </a:solidFill>
                <a:latin typeface="Montserrat Light" pitchFamily="2" charset="77"/>
                <a:ea typeface="+mn-ea"/>
                <a:cs typeface="+mn-cs"/>
                <a:sym typeface="Arial"/>
              </a:rPr>
              <a:t>A course in four modules</a:t>
            </a:r>
          </a:p>
          <a:p>
            <a:pPr algn="l">
              <a:buClr>
                <a:srgbClr val="000000"/>
              </a:buClr>
              <a:buSzPts val="4400"/>
              <a:buFont typeface="Arial"/>
              <a:buNone/>
            </a:pPr>
            <a:r>
              <a:rPr lang="en-US" sz="2400" kern="1200" cap="all" dirty="0">
                <a:solidFill>
                  <a:schemeClr val="tx1"/>
                </a:solidFill>
                <a:latin typeface="Montserrat Light" pitchFamily="2" charset="77"/>
                <a:ea typeface="+mn-ea"/>
                <a:cs typeface="+mn-cs"/>
                <a:sym typeface="Arial"/>
              </a:rPr>
              <a:t>Version 1 (2024)</a:t>
            </a:r>
            <a:endParaRPr lang="en-US" sz="2400" kern="1200" cap="all" dirty="0">
              <a:solidFill>
                <a:schemeClr val="tx1"/>
              </a:solidFill>
              <a:latin typeface="Montserrat Light" pitchFamily="2" charset="77"/>
              <a:ea typeface="+mn-ea"/>
              <a:cs typeface="+mn-cs"/>
            </a:endParaRPr>
          </a:p>
        </p:txBody>
      </p:sp>
      <p:cxnSp>
        <p:nvCxnSpPr>
          <p:cNvPr id="5" name="Straight Connector 12">
            <a:extLst>
              <a:ext uri="{FF2B5EF4-FFF2-40B4-BE49-F238E27FC236}">
                <a16:creationId xmlns:a16="http://schemas.microsoft.com/office/drawing/2014/main" id="{2E9A4A28-9521-F511-E2C8-DAB37EF51DD3}"/>
              </a:ext>
            </a:extLst>
          </p:cNvPr>
          <p:cNvCxnSpPr>
            <a:cxnSpLocks/>
          </p:cNvCxnSpPr>
          <p:nvPr/>
        </p:nvCxnSpPr>
        <p:spPr>
          <a:xfrm>
            <a:off x="6426548" y="3645249"/>
            <a:ext cx="523830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sp>
        <p:nvSpPr>
          <p:cNvPr id="2" name="Google Shape;47;g30838b89d9c_0_0">
            <a:extLst>
              <a:ext uri="{FF2B5EF4-FFF2-40B4-BE49-F238E27FC236}">
                <a16:creationId xmlns:a16="http://schemas.microsoft.com/office/drawing/2014/main" id="{8AF85EA5-E86B-CBF9-816E-48BAE8CC2041}"/>
              </a:ext>
            </a:extLst>
          </p:cNvPr>
          <p:cNvSpPr txBox="1">
            <a:spLocks/>
          </p:cNvSpPr>
          <p:nvPr/>
        </p:nvSpPr>
        <p:spPr>
          <a:xfrm>
            <a:off x="6426548" y="4870664"/>
            <a:ext cx="5279652"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Clr>
                <a:srgbClr val="000000"/>
              </a:buClr>
              <a:buSzPts val="4400"/>
              <a:buFont typeface="Arial"/>
              <a:buNone/>
            </a:pPr>
            <a:r>
              <a:rPr lang="en-US" sz="1800" dirty="0">
                <a:solidFill>
                  <a:schemeClr val="tx1"/>
                </a:solidFill>
                <a:effectLst/>
                <a:latin typeface="Montserrat" panose="00000500000000000000" pitchFamily="2" charset="0"/>
                <a:ea typeface="Aptos" panose="020B0004020202020204" pitchFamily="34" charset="0"/>
                <a:cs typeface="Aptos" panose="020B0004020202020204" pitchFamily="34" charset="0"/>
              </a:rPr>
              <a:t>Anjalee Kohli, Elizabeth Costenbader, and Steven Cole </a:t>
            </a:r>
            <a:endParaRPr lang="en-US" sz="2400" kern="1200" cap="all" dirty="0">
              <a:solidFill>
                <a:schemeClr val="tx1"/>
              </a:solidFill>
              <a:latin typeface="Montserrat" panose="00000500000000000000" pitchFamily="2" charset="0"/>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2">
          <a:extLst>
            <a:ext uri="{FF2B5EF4-FFF2-40B4-BE49-F238E27FC236}">
              <a16:creationId xmlns:a16="http://schemas.microsoft.com/office/drawing/2014/main" id="{C7794FC8-8215-B7D2-04DB-757E04BAB2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DFFE29-6B7C-AEA8-8C57-11AC3B5CC15B}"/>
              </a:ext>
            </a:extLst>
          </p:cNvPr>
          <p:cNvSpPr txBox="1">
            <a:spLocks/>
          </p:cNvSpPr>
          <p:nvPr/>
        </p:nvSpPr>
        <p:spPr>
          <a:xfrm>
            <a:off x="600010" y="423544"/>
            <a:ext cx="8656532" cy="64954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CONTENTS</a:t>
            </a:r>
          </a:p>
        </p:txBody>
      </p:sp>
      <p:sp>
        <p:nvSpPr>
          <p:cNvPr id="7" name="Rounded Rectangle 6">
            <a:extLst>
              <a:ext uri="{FF2B5EF4-FFF2-40B4-BE49-F238E27FC236}">
                <a16:creationId xmlns:a16="http://schemas.microsoft.com/office/drawing/2014/main" id="{6B079027-DBE7-D6EE-6DA6-E8911DC5FD52}"/>
              </a:ext>
            </a:extLst>
          </p:cNvPr>
          <p:cNvSpPr/>
          <p:nvPr/>
        </p:nvSpPr>
        <p:spPr>
          <a:xfrm>
            <a:off x="600013" y="1821342"/>
            <a:ext cx="6110852" cy="649541"/>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7" name="Google Shape;54;p3">
            <a:extLst>
              <a:ext uri="{FF2B5EF4-FFF2-40B4-BE49-F238E27FC236}">
                <a16:creationId xmlns:a16="http://schemas.microsoft.com/office/drawing/2014/main" id="{E3F4980E-684C-58D8-8EF7-09F85280C08B}"/>
              </a:ext>
            </a:extLst>
          </p:cNvPr>
          <p:cNvSpPr txBox="1">
            <a:spLocks/>
          </p:cNvSpPr>
          <p:nvPr/>
        </p:nvSpPr>
        <p:spPr>
          <a:xfrm>
            <a:off x="1326247" y="1931881"/>
            <a:ext cx="5914330"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lvl="0" indent="0">
              <a:lnSpc>
                <a:spcPct val="100000"/>
              </a:lnSpc>
              <a:spcBef>
                <a:spcPts val="0"/>
              </a:spcBef>
              <a:buClr>
                <a:srgbClr val="000000"/>
              </a:buClr>
              <a:buSzPts val="2400"/>
              <a:buFont typeface="Arial"/>
              <a:buNone/>
            </a:pPr>
            <a:r>
              <a:rPr lang="en-US" sz="1800" kern="1200" dirty="0">
                <a:solidFill>
                  <a:schemeClr val="tx1"/>
                </a:solidFill>
                <a:latin typeface="Montserrat" pitchFamily="2" charset="77"/>
                <a:ea typeface="+mj-ea"/>
                <a:cs typeface="Calibri" charset="0"/>
                <a:sym typeface="Arial"/>
              </a:rPr>
              <a:t>Gender in agrifood systems</a:t>
            </a:r>
          </a:p>
        </p:txBody>
      </p:sp>
      <p:sp>
        <p:nvSpPr>
          <p:cNvPr id="6" name="Rounded Rectangle 5">
            <a:extLst>
              <a:ext uri="{FF2B5EF4-FFF2-40B4-BE49-F238E27FC236}">
                <a16:creationId xmlns:a16="http://schemas.microsoft.com/office/drawing/2014/main" id="{A533E128-428B-6084-3FFC-C049CEAEA114}"/>
              </a:ext>
            </a:extLst>
          </p:cNvPr>
          <p:cNvSpPr/>
          <p:nvPr/>
        </p:nvSpPr>
        <p:spPr>
          <a:xfrm>
            <a:off x="600010" y="2609353"/>
            <a:ext cx="6110852" cy="649541"/>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8" name="Google Shape;54;p3">
            <a:extLst>
              <a:ext uri="{FF2B5EF4-FFF2-40B4-BE49-F238E27FC236}">
                <a16:creationId xmlns:a16="http://schemas.microsoft.com/office/drawing/2014/main" id="{6278F3C8-AD42-452D-C5B4-EA9C7F79EF70}"/>
              </a:ext>
            </a:extLst>
          </p:cNvPr>
          <p:cNvSpPr txBox="1">
            <a:spLocks/>
          </p:cNvSpPr>
          <p:nvPr/>
        </p:nvSpPr>
        <p:spPr>
          <a:xfrm>
            <a:off x="1326244" y="2719892"/>
            <a:ext cx="5988978"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lvl="0" indent="0">
              <a:lnSpc>
                <a:spcPct val="100000"/>
              </a:lnSpc>
              <a:spcBef>
                <a:spcPts val="0"/>
              </a:spcBef>
              <a:buClr>
                <a:srgbClr val="000000"/>
              </a:buClr>
              <a:buSzPts val="2400"/>
              <a:buFont typeface="Arial"/>
              <a:buNone/>
            </a:pPr>
            <a:r>
              <a:rPr lang="en-US" sz="1800" dirty="0">
                <a:solidFill>
                  <a:schemeClr val="tx1"/>
                </a:solidFill>
                <a:latin typeface="Montserrat" pitchFamily="2" charset="77"/>
              </a:rPr>
              <a:t>Core areas of gender equality</a:t>
            </a:r>
            <a:endParaRPr lang="en-US" sz="1800" kern="1200" dirty="0">
              <a:solidFill>
                <a:schemeClr val="tx1"/>
              </a:solidFill>
              <a:latin typeface="Montserrat" pitchFamily="2" charset="77"/>
              <a:ea typeface="+mj-ea"/>
              <a:cs typeface="Calibri" charset="0"/>
              <a:sym typeface="Arial"/>
            </a:endParaRPr>
          </a:p>
        </p:txBody>
      </p:sp>
      <p:sp>
        <p:nvSpPr>
          <p:cNvPr id="20" name="Rounded Rectangle 19">
            <a:extLst>
              <a:ext uri="{FF2B5EF4-FFF2-40B4-BE49-F238E27FC236}">
                <a16:creationId xmlns:a16="http://schemas.microsoft.com/office/drawing/2014/main" id="{932D232A-071D-8EDE-1510-EE119E88A720}"/>
              </a:ext>
            </a:extLst>
          </p:cNvPr>
          <p:cNvSpPr/>
          <p:nvPr/>
        </p:nvSpPr>
        <p:spPr>
          <a:xfrm>
            <a:off x="600009" y="3393762"/>
            <a:ext cx="6110852" cy="649541"/>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4" name="Google Shape;54;p3">
            <a:extLst>
              <a:ext uri="{FF2B5EF4-FFF2-40B4-BE49-F238E27FC236}">
                <a16:creationId xmlns:a16="http://schemas.microsoft.com/office/drawing/2014/main" id="{3766D621-8F13-556A-E453-EB39552378E5}"/>
              </a:ext>
            </a:extLst>
          </p:cNvPr>
          <p:cNvSpPr txBox="1">
            <a:spLocks/>
          </p:cNvSpPr>
          <p:nvPr/>
        </p:nvSpPr>
        <p:spPr>
          <a:xfrm>
            <a:off x="1326243" y="3504301"/>
            <a:ext cx="6110852"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Clr>
                <a:srgbClr val="7F7F7F"/>
              </a:buClr>
              <a:buSzPts val="3600"/>
              <a:buNone/>
            </a:pPr>
            <a:r>
              <a:rPr lang="en-US" sz="1800" dirty="0">
                <a:solidFill>
                  <a:schemeClr val="tx1"/>
                </a:solidFill>
                <a:latin typeface="Montserrat" pitchFamily="2" charset="77"/>
              </a:rPr>
              <a:t>Gendered agrifood system framework</a:t>
            </a:r>
          </a:p>
        </p:txBody>
      </p:sp>
      <p:sp>
        <p:nvSpPr>
          <p:cNvPr id="26" name="Rounded Rectangle 25">
            <a:extLst>
              <a:ext uri="{FF2B5EF4-FFF2-40B4-BE49-F238E27FC236}">
                <a16:creationId xmlns:a16="http://schemas.microsoft.com/office/drawing/2014/main" id="{4913447B-767F-EE6F-A824-273047AF7E75}"/>
              </a:ext>
            </a:extLst>
          </p:cNvPr>
          <p:cNvSpPr/>
          <p:nvPr/>
        </p:nvSpPr>
        <p:spPr>
          <a:xfrm>
            <a:off x="600008" y="4198615"/>
            <a:ext cx="6110852" cy="649541"/>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30" name="Google Shape;54;p3">
            <a:extLst>
              <a:ext uri="{FF2B5EF4-FFF2-40B4-BE49-F238E27FC236}">
                <a16:creationId xmlns:a16="http://schemas.microsoft.com/office/drawing/2014/main" id="{82B23FF5-C27F-5BB4-62E5-6125079289D4}"/>
              </a:ext>
            </a:extLst>
          </p:cNvPr>
          <p:cNvSpPr txBox="1">
            <a:spLocks/>
          </p:cNvSpPr>
          <p:nvPr/>
        </p:nvSpPr>
        <p:spPr>
          <a:xfrm>
            <a:off x="1326242" y="4300189"/>
            <a:ext cx="5914335"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Clr>
                <a:srgbClr val="7F7F7F"/>
              </a:buClr>
              <a:buSzPts val="3600"/>
              <a:buNone/>
            </a:pPr>
            <a:r>
              <a:rPr lang="en-US" sz="1800" dirty="0">
                <a:solidFill>
                  <a:schemeClr val="tx1"/>
                </a:solidFill>
                <a:latin typeface="Montserrat" pitchFamily="2" charset="77"/>
              </a:rPr>
              <a:t>The continuum of gender approaches</a:t>
            </a:r>
          </a:p>
        </p:txBody>
      </p:sp>
      <p:sp>
        <p:nvSpPr>
          <p:cNvPr id="33" name="Rounded Rectangle 32">
            <a:extLst>
              <a:ext uri="{FF2B5EF4-FFF2-40B4-BE49-F238E27FC236}">
                <a16:creationId xmlns:a16="http://schemas.microsoft.com/office/drawing/2014/main" id="{3CEF8D46-4551-1FF2-A2AD-679A75074FF9}"/>
              </a:ext>
            </a:extLst>
          </p:cNvPr>
          <p:cNvSpPr/>
          <p:nvPr/>
        </p:nvSpPr>
        <p:spPr>
          <a:xfrm>
            <a:off x="600007" y="4990625"/>
            <a:ext cx="6110852" cy="649541"/>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36" name="Google Shape;54;p3">
            <a:extLst>
              <a:ext uri="{FF2B5EF4-FFF2-40B4-BE49-F238E27FC236}">
                <a16:creationId xmlns:a16="http://schemas.microsoft.com/office/drawing/2014/main" id="{AF312231-B8E0-4768-4D0F-D70524909F09}"/>
              </a:ext>
            </a:extLst>
          </p:cNvPr>
          <p:cNvSpPr txBox="1">
            <a:spLocks/>
          </p:cNvSpPr>
          <p:nvPr/>
        </p:nvSpPr>
        <p:spPr>
          <a:xfrm>
            <a:off x="1326241" y="5101164"/>
            <a:ext cx="6455512"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lvl="0" indent="0">
              <a:lnSpc>
                <a:spcPct val="100000"/>
              </a:lnSpc>
              <a:spcBef>
                <a:spcPts val="0"/>
              </a:spcBef>
              <a:buClr>
                <a:srgbClr val="000000"/>
              </a:buClr>
              <a:buSzPts val="2400"/>
              <a:buFont typeface="Arial"/>
              <a:buNone/>
            </a:pPr>
            <a:r>
              <a:rPr lang="en-US" sz="1800" dirty="0">
                <a:solidFill>
                  <a:schemeClr val="tx1"/>
                </a:solidFill>
                <a:latin typeface="Montserrat" pitchFamily="2" charset="77"/>
              </a:rPr>
              <a:t>Gender transformative approaches</a:t>
            </a:r>
            <a:endParaRPr lang="en-US" sz="1800" kern="1200" dirty="0">
              <a:solidFill>
                <a:schemeClr val="tx1"/>
              </a:solidFill>
              <a:latin typeface="Montserrat" pitchFamily="2" charset="77"/>
              <a:ea typeface="+mj-ea"/>
              <a:cs typeface="Calibri" charset="0"/>
              <a:sym typeface="Arial"/>
            </a:endParaRPr>
          </a:p>
        </p:txBody>
      </p:sp>
      <p:sp>
        <p:nvSpPr>
          <p:cNvPr id="8" name="Rectangle 7">
            <a:extLst>
              <a:ext uri="{FF2B5EF4-FFF2-40B4-BE49-F238E27FC236}">
                <a16:creationId xmlns:a16="http://schemas.microsoft.com/office/drawing/2014/main" id="{36BFD8CE-0C53-A909-AEBF-5A85036F5D28}"/>
              </a:ext>
            </a:extLst>
          </p:cNvPr>
          <p:cNvSpPr/>
          <p:nvPr/>
        </p:nvSpPr>
        <p:spPr>
          <a:xfrm>
            <a:off x="854761" y="1821342"/>
            <a:ext cx="445128" cy="657144"/>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3" name="Text Placeholder 2">
            <a:extLst>
              <a:ext uri="{FF2B5EF4-FFF2-40B4-BE49-F238E27FC236}">
                <a16:creationId xmlns:a16="http://schemas.microsoft.com/office/drawing/2014/main" id="{D4551E78-F187-940D-8AA3-F00BF3F2F787}"/>
              </a:ext>
            </a:extLst>
          </p:cNvPr>
          <p:cNvSpPr txBox="1">
            <a:spLocks/>
          </p:cNvSpPr>
          <p:nvPr/>
        </p:nvSpPr>
        <p:spPr>
          <a:xfrm>
            <a:off x="854216" y="1907988"/>
            <a:ext cx="436707" cy="47624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1</a:t>
            </a:r>
          </a:p>
        </p:txBody>
      </p:sp>
      <p:sp>
        <p:nvSpPr>
          <p:cNvPr id="13" name="Rectangle 12">
            <a:extLst>
              <a:ext uri="{FF2B5EF4-FFF2-40B4-BE49-F238E27FC236}">
                <a16:creationId xmlns:a16="http://schemas.microsoft.com/office/drawing/2014/main" id="{5566CEDA-69A8-4442-C0F2-42656469F123}"/>
              </a:ext>
            </a:extLst>
          </p:cNvPr>
          <p:cNvSpPr/>
          <p:nvPr/>
        </p:nvSpPr>
        <p:spPr>
          <a:xfrm>
            <a:off x="854758" y="2605752"/>
            <a:ext cx="445128" cy="660744"/>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7" name="Text Placeholder 2">
            <a:extLst>
              <a:ext uri="{FF2B5EF4-FFF2-40B4-BE49-F238E27FC236}">
                <a16:creationId xmlns:a16="http://schemas.microsoft.com/office/drawing/2014/main" id="{61C86B94-C17C-CF4F-1675-B62EFE841C0A}"/>
              </a:ext>
            </a:extLst>
          </p:cNvPr>
          <p:cNvSpPr txBox="1">
            <a:spLocks/>
          </p:cNvSpPr>
          <p:nvPr/>
        </p:nvSpPr>
        <p:spPr>
          <a:xfrm>
            <a:off x="872146" y="2669104"/>
            <a:ext cx="436707" cy="47624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2</a:t>
            </a:r>
          </a:p>
        </p:txBody>
      </p:sp>
      <p:sp>
        <p:nvSpPr>
          <p:cNvPr id="21" name="Rectangle 20">
            <a:extLst>
              <a:ext uri="{FF2B5EF4-FFF2-40B4-BE49-F238E27FC236}">
                <a16:creationId xmlns:a16="http://schemas.microsoft.com/office/drawing/2014/main" id="{E930E2A4-FFB7-1A20-09DB-91DD2FBCD2AB}"/>
              </a:ext>
            </a:extLst>
          </p:cNvPr>
          <p:cNvSpPr/>
          <p:nvPr/>
        </p:nvSpPr>
        <p:spPr>
          <a:xfrm>
            <a:off x="854757" y="3389761"/>
            <a:ext cx="445128" cy="661143"/>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2" name="Text Placeholder 2">
            <a:extLst>
              <a:ext uri="{FF2B5EF4-FFF2-40B4-BE49-F238E27FC236}">
                <a16:creationId xmlns:a16="http://schemas.microsoft.com/office/drawing/2014/main" id="{946A31A5-60A8-8B54-F511-71F17938DA78}"/>
              </a:ext>
            </a:extLst>
          </p:cNvPr>
          <p:cNvSpPr txBox="1">
            <a:spLocks/>
          </p:cNvSpPr>
          <p:nvPr/>
        </p:nvSpPr>
        <p:spPr>
          <a:xfrm>
            <a:off x="863177" y="3444548"/>
            <a:ext cx="436707" cy="47624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3</a:t>
            </a:r>
          </a:p>
        </p:txBody>
      </p:sp>
      <p:sp>
        <p:nvSpPr>
          <p:cNvPr id="28" name="Rectangle 27">
            <a:extLst>
              <a:ext uri="{FF2B5EF4-FFF2-40B4-BE49-F238E27FC236}">
                <a16:creationId xmlns:a16="http://schemas.microsoft.com/office/drawing/2014/main" id="{B61B8FB5-4B7E-0BAB-02DC-EF038307044B}"/>
              </a:ext>
            </a:extLst>
          </p:cNvPr>
          <p:cNvSpPr/>
          <p:nvPr/>
        </p:nvSpPr>
        <p:spPr>
          <a:xfrm>
            <a:off x="854756" y="4193373"/>
            <a:ext cx="445128" cy="661143"/>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9" name="Text Placeholder 2">
            <a:extLst>
              <a:ext uri="{FF2B5EF4-FFF2-40B4-BE49-F238E27FC236}">
                <a16:creationId xmlns:a16="http://schemas.microsoft.com/office/drawing/2014/main" id="{EBF89870-4E88-555B-AA52-B9E4B38D3EDE}"/>
              </a:ext>
            </a:extLst>
          </p:cNvPr>
          <p:cNvSpPr txBox="1">
            <a:spLocks/>
          </p:cNvSpPr>
          <p:nvPr/>
        </p:nvSpPr>
        <p:spPr>
          <a:xfrm>
            <a:off x="863176" y="4240436"/>
            <a:ext cx="436707" cy="47624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4</a:t>
            </a:r>
          </a:p>
        </p:txBody>
      </p:sp>
      <p:sp>
        <p:nvSpPr>
          <p:cNvPr id="34" name="Rectangle 33">
            <a:extLst>
              <a:ext uri="{FF2B5EF4-FFF2-40B4-BE49-F238E27FC236}">
                <a16:creationId xmlns:a16="http://schemas.microsoft.com/office/drawing/2014/main" id="{E4DEB8F1-D8AB-3393-D762-41ECEA1F67BA}"/>
              </a:ext>
            </a:extLst>
          </p:cNvPr>
          <p:cNvSpPr/>
          <p:nvPr/>
        </p:nvSpPr>
        <p:spPr>
          <a:xfrm>
            <a:off x="854755" y="4990625"/>
            <a:ext cx="445128" cy="657142"/>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35" name="Text Placeholder 2">
            <a:extLst>
              <a:ext uri="{FF2B5EF4-FFF2-40B4-BE49-F238E27FC236}">
                <a16:creationId xmlns:a16="http://schemas.microsoft.com/office/drawing/2014/main" id="{467A71D6-D5EF-56C9-3375-BF836AF6ACE2}"/>
              </a:ext>
            </a:extLst>
          </p:cNvPr>
          <p:cNvSpPr txBox="1">
            <a:spLocks/>
          </p:cNvSpPr>
          <p:nvPr/>
        </p:nvSpPr>
        <p:spPr>
          <a:xfrm>
            <a:off x="854211" y="5032446"/>
            <a:ext cx="436707" cy="47624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5</a:t>
            </a:r>
          </a:p>
        </p:txBody>
      </p:sp>
    </p:spTree>
    <p:extLst>
      <p:ext uri="{BB962C8B-B14F-4D97-AF65-F5344CB8AC3E}">
        <p14:creationId xmlns:p14="http://schemas.microsoft.com/office/powerpoint/2010/main" val="1620446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8"/>
          <p:cNvSpPr txBox="1">
            <a:spLocks noGrp="1"/>
          </p:cNvSpPr>
          <p:nvPr>
            <p:ph type="title"/>
          </p:nvPr>
        </p:nvSpPr>
        <p:spPr>
          <a:xfrm>
            <a:off x="6385197" y="1588181"/>
            <a:ext cx="4549102" cy="197601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7F7F7F"/>
              </a:buClr>
              <a:buSzPts val="3600"/>
              <a:buFont typeface="Montserrat ExtraBold"/>
              <a:buNone/>
            </a:pPr>
            <a:r>
              <a:rPr lang="en-US"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Gender in agrifood systems</a:t>
            </a:r>
            <a:endParaRPr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endParaRPr>
          </a:p>
        </p:txBody>
      </p:sp>
      <p:grpSp>
        <p:nvGrpSpPr>
          <p:cNvPr id="6" name="Group 5">
            <a:extLst>
              <a:ext uri="{FF2B5EF4-FFF2-40B4-BE49-F238E27FC236}">
                <a16:creationId xmlns:a16="http://schemas.microsoft.com/office/drawing/2014/main" id="{1039D47C-749B-D0BF-E215-E61DFE5830A7}"/>
              </a:ext>
            </a:extLst>
          </p:cNvPr>
          <p:cNvGrpSpPr/>
          <p:nvPr/>
        </p:nvGrpSpPr>
        <p:grpSpPr>
          <a:xfrm>
            <a:off x="6385197" y="3645249"/>
            <a:ext cx="5279652" cy="675393"/>
            <a:chOff x="6385197" y="3645249"/>
            <a:chExt cx="5279652" cy="675393"/>
          </a:xfrm>
        </p:grpSpPr>
        <p:sp>
          <p:nvSpPr>
            <p:cNvPr id="2" name="Google Shape;47;g30838b89d9c_0_0">
              <a:extLst>
                <a:ext uri="{FF2B5EF4-FFF2-40B4-BE49-F238E27FC236}">
                  <a16:creationId xmlns:a16="http://schemas.microsoft.com/office/drawing/2014/main" id="{35CC4B1A-A799-CAC3-9DB3-2D38DBA09316}"/>
                </a:ext>
              </a:extLst>
            </p:cNvPr>
            <p:cNvSpPr txBox="1">
              <a:spLocks/>
            </p:cNvSpPr>
            <p:nvPr/>
          </p:nvSpPr>
          <p:spPr>
            <a:xfrm>
              <a:off x="6385197" y="3807367"/>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Clr>
                  <a:srgbClr val="000000"/>
                </a:buClr>
                <a:buSzPts val="4400"/>
                <a:buFont typeface="Arial"/>
                <a:buNone/>
              </a:pPr>
              <a:r>
                <a:rPr lang="en-US" sz="2800" kern="1200" cap="all" dirty="0">
                  <a:solidFill>
                    <a:schemeClr val="tx1"/>
                  </a:solidFill>
                  <a:latin typeface="Montserrat Light" pitchFamily="2" charset="77"/>
                  <a:ea typeface="+mn-ea"/>
                  <a:cs typeface="+mn-cs"/>
                  <a:sym typeface="Arial"/>
                </a:rPr>
                <a:t>Section 1</a:t>
              </a:r>
              <a:endParaRPr lang="en-US" sz="2800" kern="1200" cap="all" dirty="0">
                <a:solidFill>
                  <a:schemeClr val="tx1"/>
                </a:solidFill>
                <a:latin typeface="Montserrat Light" pitchFamily="2" charset="77"/>
                <a:ea typeface="+mn-ea"/>
                <a:cs typeface="+mn-cs"/>
              </a:endParaRPr>
            </a:p>
          </p:txBody>
        </p:sp>
        <p:cxnSp>
          <p:nvCxnSpPr>
            <p:cNvPr id="3" name="Straight Connector 12">
              <a:extLst>
                <a:ext uri="{FF2B5EF4-FFF2-40B4-BE49-F238E27FC236}">
                  <a16:creationId xmlns:a16="http://schemas.microsoft.com/office/drawing/2014/main" id="{3C9FD768-715C-E695-C80E-0E715040E481}"/>
                </a:ext>
              </a:extLst>
            </p:cNvPr>
            <p:cNvCxnSpPr>
              <a:cxnSpLocks/>
            </p:cNvCxnSpPr>
            <p:nvPr/>
          </p:nvCxnSpPr>
          <p:spPr>
            <a:xfrm>
              <a:off x="6426548" y="3645249"/>
              <a:ext cx="523830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22203663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raphic 3">
            <a:extLst>
              <a:ext uri="{FF2B5EF4-FFF2-40B4-BE49-F238E27FC236}">
                <a16:creationId xmlns:a16="http://schemas.microsoft.com/office/drawing/2014/main" id="{B6DD2371-F12E-9EC1-2E7F-267D21E492C8}"/>
              </a:ext>
            </a:extLst>
          </p:cNvPr>
          <p:cNvSpPr/>
          <p:nvPr/>
        </p:nvSpPr>
        <p:spPr>
          <a:xfrm>
            <a:off x="-13447" y="2515149"/>
            <a:ext cx="12192000" cy="2080726"/>
          </a:xfrm>
          <a:prstGeom prst="roundRect">
            <a:avLst>
              <a:gd name="adj" fmla="val 0"/>
            </a:avLst>
          </a:prstGeom>
          <a:solidFill>
            <a:srgbClr val="A2287E">
              <a:alpha val="16000"/>
            </a:srgbClr>
          </a:solidFill>
          <a:ln w="3175">
            <a:solidFill>
              <a:srgbClr val="A2287E">
                <a:alpha val="6000"/>
              </a:srgbClr>
            </a:solidFill>
          </a:ln>
          <a:effectLst>
            <a:outerShdw blurRad="304800" sx="104000" sy="104000" algn="c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0" tIns="45720" rIns="182880" bIns="45720" numCol="1" spcCol="0" rtlCol="0" fromWordArt="0" anchor="ctr" anchorCtr="0" forceAA="0" compatLnSpc="1">
            <a:prstTxWarp prst="textNoShape">
              <a:avLst/>
            </a:prstTxWarp>
            <a:noAutofit/>
          </a:bodyPr>
          <a:lstStyle/>
          <a:p>
            <a:pPr>
              <a:lnSpc>
                <a:spcPts val="1800"/>
              </a:lnSpc>
            </a:pPr>
            <a:endParaRPr lang="en-US" sz="1100" dirty="0">
              <a:solidFill>
                <a:schemeClr val="tx2">
                  <a:lumMod val="75000"/>
                  <a:lumOff val="25000"/>
                </a:schemeClr>
              </a:solidFill>
              <a:latin typeface="Century Gothic" panose="020B0502020202020204" pitchFamily="34" charset="0"/>
            </a:endParaRPr>
          </a:p>
        </p:txBody>
      </p:sp>
      <p:sp>
        <p:nvSpPr>
          <p:cNvPr id="6" name="Text Placeholder 2">
            <a:extLst>
              <a:ext uri="{FF2B5EF4-FFF2-40B4-BE49-F238E27FC236}">
                <a16:creationId xmlns:a16="http://schemas.microsoft.com/office/drawing/2014/main" id="{3773B0C6-616D-594D-95E1-1BB3F4188600}"/>
              </a:ext>
            </a:extLst>
          </p:cNvPr>
          <p:cNvSpPr txBox="1">
            <a:spLocks/>
          </p:cNvSpPr>
          <p:nvPr/>
        </p:nvSpPr>
        <p:spPr>
          <a:xfrm>
            <a:off x="1236027" y="3203426"/>
            <a:ext cx="9679601" cy="70417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sz="3400" b="1" dirty="0">
                <a:solidFill>
                  <a:schemeClr val="tx1"/>
                </a:solidFill>
              </a:rPr>
              <a:t>What do agrifood systems mean to you?</a:t>
            </a:r>
          </a:p>
        </p:txBody>
      </p:sp>
    </p:spTree>
    <p:extLst>
      <p:ext uri="{BB962C8B-B14F-4D97-AF65-F5344CB8AC3E}">
        <p14:creationId xmlns:p14="http://schemas.microsoft.com/office/powerpoint/2010/main" val="2119225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4BE0605-541F-C62A-E14B-92628B32B3F4}"/>
              </a:ext>
            </a:extLst>
          </p:cNvPr>
          <p:cNvSpPr txBox="1"/>
          <p:nvPr/>
        </p:nvSpPr>
        <p:spPr>
          <a:xfrm>
            <a:off x="307728" y="6157779"/>
            <a:ext cx="8404689" cy="646331"/>
          </a:xfrm>
          <a:prstGeom prst="rect">
            <a:avLst/>
          </a:prstGeom>
          <a:noFill/>
        </p:spPr>
        <p:txBody>
          <a:bodyPr wrap="square" rtlCol="0">
            <a:spAutoFit/>
          </a:bodyPr>
          <a:lstStyle/>
          <a:p>
            <a:endParaRPr lang="en-US" sz="1200" dirty="0">
              <a:latin typeface="Montserrat" pitchFamily="2" charset="77"/>
            </a:endParaRPr>
          </a:p>
          <a:p>
            <a:r>
              <a:rPr lang="en-US" sz="1200" dirty="0">
                <a:latin typeface="Montserrat" pitchFamily="2" charset="77"/>
              </a:rPr>
              <a:t>Sources: HPLE 2017. https://openknowledge.fao.org/server/api/core/bitstreams/4ac1286e-eef3-4f1d-b5bdd92f 5d1ce738/content</a:t>
            </a:r>
          </a:p>
        </p:txBody>
      </p:sp>
      <p:sp>
        <p:nvSpPr>
          <p:cNvPr id="4" name="Title 1">
            <a:extLst>
              <a:ext uri="{FF2B5EF4-FFF2-40B4-BE49-F238E27FC236}">
                <a16:creationId xmlns:a16="http://schemas.microsoft.com/office/drawing/2014/main" id="{4264EF64-7BE8-4588-73E9-5CBD46C68807}"/>
              </a:ext>
            </a:extLst>
          </p:cNvPr>
          <p:cNvSpPr txBox="1">
            <a:spLocks/>
          </p:cNvSpPr>
          <p:nvPr/>
        </p:nvSpPr>
        <p:spPr>
          <a:xfrm>
            <a:off x="9063695" y="3162616"/>
            <a:ext cx="2746686" cy="1231938"/>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sz="3400" kern="1200" cap="all" dirty="0">
                <a:solidFill>
                  <a:schemeClr val="tx1"/>
                </a:solidFill>
                <a:latin typeface="Montserrat" pitchFamily="2" charset="77"/>
                <a:ea typeface="+mj-ea"/>
                <a:cs typeface="Calibri" charset="0"/>
              </a:rPr>
              <a:t>AGRIFOOD </a:t>
            </a:r>
          </a:p>
          <a:p>
            <a:r>
              <a:rPr lang="en-US" sz="3400" kern="1200" cap="all" dirty="0">
                <a:solidFill>
                  <a:schemeClr val="tx1"/>
                </a:solidFill>
                <a:latin typeface="Montserrat" pitchFamily="2" charset="77"/>
                <a:ea typeface="+mj-ea"/>
                <a:cs typeface="Calibri" charset="0"/>
              </a:rPr>
              <a:t>SYSTEMS</a:t>
            </a:r>
          </a:p>
        </p:txBody>
      </p:sp>
      <p:pic>
        <p:nvPicPr>
          <p:cNvPr id="6" name="Picture 5" descr="A diagram of food systems&#10;&#10;Description automatically generated">
            <a:extLst>
              <a:ext uri="{FF2B5EF4-FFF2-40B4-BE49-F238E27FC236}">
                <a16:creationId xmlns:a16="http://schemas.microsoft.com/office/drawing/2014/main" id="{FD9FC989-D9C9-F5FE-27BB-41C6843140B6}"/>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381619" y="191686"/>
            <a:ext cx="8330798" cy="5972149"/>
          </a:xfrm>
          <a:prstGeom prst="rect">
            <a:avLst/>
          </a:prstGeom>
          <a:noFill/>
          <a:ln w="3175">
            <a:solidFill>
              <a:srgbClr val="A2287E">
                <a:alpha val="26000"/>
              </a:srgbClr>
            </a:solidFill>
            <a:miter lim="800000"/>
            <a:headEnd/>
            <a:tailEnd/>
          </a:ln>
          <a:effectLst>
            <a:outerShdw blurRad="304800" sx="104000" sy="104000" algn="ctr" rotWithShape="0">
              <a:prstClr val="black">
                <a:alpha val="13000"/>
              </a:prstClr>
            </a:outerShdw>
          </a:effectLst>
        </p:spPr>
      </p:pic>
    </p:spTree>
    <p:extLst>
      <p:ext uri="{BB962C8B-B14F-4D97-AF65-F5344CB8AC3E}">
        <p14:creationId xmlns:p14="http://schemas.microsoft.com/office/powerpoint/2010/main" val="3018991068"/>
      </p:ext>
    </p:extLst>
  </p:cSld>
  <p:clrMapOvr>
    <a:masterClrMapping/>
  </p:clrMapOvr>
  <p:extLst>
    <p:ext uri="{6950BFC3-D8DA-4A85-94F7-54DA5524770B}">
      <p188:commentRel xmlns:p188="http://schemas.microsoft.com/office/powerpoint/2018/8/main" r:id="rId3"/>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a:extLst>
              <a:ext uri="{FF2B5EF4-FFF2-40B4-BE49-F238E27FC236}">
                <a16:creationId xmlns:a16="http://schemas.microsoft.com/office/drawing/2014/main" id="{1A0EDD7A-74D9-F54E-AC16-2E600266299A}"/>
              </a:ext>
            </a:extLst>
          </p:cNvPr>
          <p:cNvSpPr/>
          <p:nvPr/>
        </p:nvSpPr>
        <p:spPr>
          <a:xfrm>
            <a:off x="-24063" y="1694330"/>
            <a:ext cx="12216063" cy="3993776"/>
          </a:xfrm>
          <a:prstGeom prst="roundRect">
            <a:avLst>
              <a:gd name="adj" fmla="val 0"/>
            </a:avLst>
          </a:prstGeom>
          <a:solidFill>
            <a:srgbClr val="A2287E">
              <a:alpha val="6000"/>
            </a:srgbClr>
          </a:solidFill>
          <a:ln w="12700" cap="flat">
            <a:noFill/>
            <a:miter lim="400000"/>
          </a:ln>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
        <p:nvSpPr>
          <p:cNvPr id="3" name="Text Placeholder 2">
            <a:extLst>
              <a:ext uri="{FF2B5EF4-FFF2-40B4-BE49-F238E27FC236}">
                <a16:creationId xmlns:a16="http://schemas.microsoft.com/office/drawing/2014/main" id="{9472A054-A9AD-47DD-BDC5-51C13E25487E}"/>
              </a:ext>
            </a:extLst>
          </p:cNvPr>
          <p:cNvSpPr>
            <a:spLocks noGrp="1"/>
          </p:cNvSpPr>
          <p:nvPr>
            <p:ph type="body" idx="1"/>
          </p:nvPr>
        </p:nvSpPr>
        <p:spPr>
          <a:xfrm>
            <a:off x="4383236" y="2418218"/>
            <a:ext cx="6898954" cy="2546000"/>
          </a:xfrm>
        </p:spPr>
        <p:txBody>
          <a:bodyPr>
            <a:noAutofit/>
          </a:bodyPr>
          <a:lstStyle/>
          <a:p>
            <a:pPr marL="0" indent="0">
              <a:lnSpc>
                <a:spcPct val="100000"/>
              </a:lnSpc>
              <a:spcBef>
                <a:spcPts val="0"/>
              </a:spcBef>
            </a:pPr>
            <a:r>
              <a:rPr lang="en-US" sz="1800" kern="1200" dirty="0">
                <a:solidFill>
                  <a:schemeClr val="tx1"/>
                </a:solidFill>
                <a:latin typeface="Montserrat" pitchFamily="2" charset="77"/>
                <a:ea typeface="+mn-ea"/>
                <a:cs typeface="+mn-cs"/>
              </a:rPr>
              <a:t>How does gender influence agrifood systems in your area of work?</a:t>
            </a:r>
          </a:p>
          <a:p>
            <a:pPr marL="0" indent="0">
              <a:lnSpc>
                <a:spcPct val="100000"/>
              </a:lnSpc>
              <a:spcBef>
                <a:spcPts val="0"/>
              </a:spcBef>
            </a:pPr>
            <a:endParaRPr lang="en-US" sz="1800" kern="1200" dirty="0">
              <a:solidFill>
                <a:schemeClr val="tx1"/>
              </a:solidFill>
              <a:latin typeface="Montserrat" pitchFamily="2" charset="77"/>
              <a:ea typeface="+mn-ea"/>
              <a:cs typeface="+mn-cs"/>
            </a:endParaRPr>
          </a:p>
          <a:p>
            <a:pPr marL="0" indent="0">
              <a:lnSpc>
                <a:spcPct val="100000"/>
              </a:lnSpc>
              <a:spcBef>
                <a:spcPts val="0"/>
              </a:spcBef>
            </a:pPr>
            <a:r>
              <a:rPr lang="en-US" sz="1800" kern="1200" dirty="0">
                <a:solidFill>
                  <a:schemeClr val="tx1"/>
                </a:solidFill>
                <a:latin typeface="Montserrat" pitchFamily="2" charset="77"/>
                <a:ea typeface="+mn-ea"/>
                <a:cs typeface="+mn-cs"/>
              </a:rPr>
              <a:t>What are the key gender issues that constrain women and/or men agrifood system actors in your context? </a:t>
            </a:r>
          </a:p>
          <a:p>
            <a:pPr marL="0" indent="0">
              <a:lnSpc>
                <a:spcPct val="100000"/>
              </a:lnSpc>
              <a:spcBef>
                <a:spcPts val="0"/>
              </a:spcBef>
            </a:pPr>
            <a:endParaRPr lang="en-US" sz="1800" kern="1200" dirty="0">
              <a:solidFill>
                <a:schemeClr val="tx1"/>
              </a:solidFill>
              <a:latin typeface="Montserrat" pitchFamily="2" charset="77"/>
              <a:ea typeface="+mn-ea"/>
              <a:cs typeface="+mn-cs"/>
            </a:endParaRPr>
          </a:p>
          <a:p>
            <a:pPr marL="0" indent="0">
              <a:lnSpc>
                <a:spcPct val="100000"/>
              </a:lnSpc>
              <a:spcBef>
                <a:spcPts val="0"/>
              </a:spcBef>
            </a:pPr>
            <a:r>
              <a:rPr lang="en-US" sz="1800" kern="1200" dirty="0">
                <a:solidFill>
                  <a:schemeClr val="tx1"/>
                </a:solidFill>
                <a:latin typeface="Montserrat" pitchFamily="2" charset="77"/>
                <a:ea typeface="+mn-ea"/>
                <a:cs typeface="+mn-cs"/>
              </a:rPr>
              <a:t>How do these gender issues differentially impact women’s and men’s opportunities and development outcomes?</a:t>
            </a:r>
            <a:endParaRPr lang="en-US" sz="2000" dirty="0">
              <a:solidFill>
                <a:schemeClr val="tx1">
                  <a:lumMod val="65000"/>
                  <a:lumOff val="35000"/>
                </a:schemeClr>
              </a:solidFill>
            </a:endParaRPr>
          </a:p>
        </p:txBody>
      </p:sp>
      <p:pic>
        <p:nvPicPr>
          <p:cNvPr id="2" name="Picture 1">
            <a:extLst>
              <a:ext uri="{FF2B5EF4-FFF2-40B4-BE49-F238E27FC236}">
                <a16:creationId xmlns:a16="http://schemas.microsoft.com/office/drawing/2014/main" id="{08B188FE-912B-A4B1-F95C-726949147735}"/>
              </a:ext>
            </a:extLst>
          </p:cNvPr>
          <p:cNvPicPr>
            <a:picLocks noChangeAspect="1"/>
          </p:cNvPicPr>
          <p:nvPr/>
        </p:nvPicPr>
        <p:blipFill>
          <a:blip r:embed="rId3"/>
          <a:stretch>
            <a:fillRect/>
          </a:stretch>
        </p:blipFill>
        <p:spPr>
          <a:xfrm>
            <a:off x="439353" y="0"/>
            <a:ext cx="3272036" cy="6858000"/>
          </a:xfrm>
          <a:prstGeom prst="rect">
            <a:avLst/>
          </a:prstGeom>
          <a:noFill/>
          <a:ln w="3175">
            <a:solidFill>
              <a:srgbClr val="A2287E">
                <a:alpha val="26000"/>
              </a:srgbClr>
            </a:solidFill>
          </a:ln>
          <a:effectLst>
            <a:outerShdw blurRad="304800" sx="104000" sy="104000" algn="ctr" rotWithShape="0">
              <a:prstClr val="black">
                <a:alpha val="26000"/>
              </a:prstClr>
            </a:outerShdw>
          </a:effectLst>
        </p:spPr>
      </p:pic>
      <p:sp>
        <p:nvSpPr>
          <p:cNvPr id="4" name="TextBox 3">
            <a:extLst>
              <a:ext uri="{FF2B5EF4-FFF2-40B4-BE49-F238E27FC236}">
                <a16:creationId xmlns:a16="http://schemas.microsoft.com/office/drawing/2014/main" id="{342ACEB7-E08E-2403-F371-C9E7C20364A1}"/>
              </a:ext>
            </a:extLst>
          </p:cNvPr>
          <p:cNvSpPr txBox="1"/>
          <p:nvPr/>
        </p:nvSpPr>
        <p:spPr>
          <a:xfrm>
            <a:off x="3884446" y="6273368"/>
            <a:ext cx="5528495" cy="461665"/>
          </a:xfrm>
          <a:prstGeom prst="rect">
            <a:avLst/>
          </a:prstGeom>
          <a:noFill/>
        </p:spPr>
        <p:txBody>
          <a:bodyPr wrap="square" rtlCol="0">
            <a:spAutoFit/>
          </a:bodyPr>
          <a:lstStyle/>
          <a:p>
            <a:r>
              <a:rPr lang="en-US" sz="1200" dirty="0">
                <a:solidFill>
                  <a:schemeClr val="tx1"/>
                </a:solidFill>
                <a:latin typeface="Montserrat" pitchFamily="2" charset="77"/>
              </a:rPr>
              <a:t>Image source: Samuel Akinfenwa Onwusa, Spain from UN Women Gender Equality Comic Winners.</a:t>
            </a:r>
          </a:p>
        </p:txBody>
      </p:sp>
    </p:spTree>
    <p:extLst>
      <p:ext uri="{BB962C8B-B14F-4D97-AF65-F5344CB8AC3E}">
        <p14:creationId xmlns:p14="http://schemas.microsoft.com/office/powerpoint/2010/main" val="42874778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108;p18">
            <a:extLst>
              <a:ext uri="{FF2B5EF4-FFF2-40B4-BE49-F238E27FC236}">
                <a16:creationId xmlns:a16="http://schemas.microsoft.com/office/drawing/2014/main" id="{F266714E-B1F8-AD5D-EE4A-AD2AC96C254F}"/>
              </a:ext>
            </a:extLst>
          </p:cNvPr>
          <p:cNvSpPr txBox="1">
            <a:spLocks/>
          </p:cNvSpPr>
          <p:nvPr/>
        </p:nvSpPr>
        <p:spPr>
          <a:xfrm>
            <a:off x="6385197" y="1414919"/>
            <a:ext cx="5279652" cy="2149272"/>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r>
              <a:rPr lang="en-US"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Core areas in gender equality </a:t>
            </a:r>
          </a:p>
        </p:txBody>
      </p:sp>
      <p:grpSp>
        <p:nvGrpSpPr>
          <p:cNvPr id="4" name="Group 3">
            <a:extLst>
              <a:ext uri="{FF2B5EF4-FFF2-40B4-BE49-F238E27FC236}">
                <a16:creationId xmlns:a16="http://schemas.microsoft.com/office/drawing/2014/main" id="{823D413D-9415-1DFF-1AAB-7A67A30768FF}"/>
              </a:ext>
            </a:extLst>
          </p:cNvPr>
          <p:cNvGrpSpPr/>
          <p:nvPr/>
        </p:nvGrpSpPr>
        <p:grpSpPr>
          <a:xfrm>
            <a:off x="6385197" y="3645249"/>
            <a:ext cx="5279652" cy="675393"/>
            <a:chOff x="6385197" y="3645249"/>
            <a:chExt cx="5279652" cy="675393"/>
          </a:xfrm>
        </p:grpSpPr>
        <p:sp>
          <p:nvSpPr>
            <p:cNvPr id="5" name="Google Shape;47;g30838b89d9c_0_0">
              <a:extLst>
                <a:ext uri="{FF2B5EF4-FFF2-40B4-BE49-F238E27FC236}">
                  <a16:creationId xmlns:a16="http://schemas.microsoft.com/office/drawing/2014/main" id="{E7283AA9-188A-81B7-1452-2A1E485735EF}"/>
                </a:ext>
              </a:extLst>
            </p:cNvPr>
            <p:cNvSpPr txBox="1">
              <a:spLocks/>
            </p:cNvSpPr>
            <p:nvPr/>
          </p:nvSpPr>
          <p:spPr>
            <a:xfrm>
              <a:off x="6385197" y="3807367"/>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Clr>
                  <a:srgbClr val="000000"/>
                </a:buClr>
                <a:buSzPts val="4400"/>
                <a:buFont typeface="Arial"/>
                <a:buNone/>
              </a:pPr>
              <a:r>
                <a:rPr lang="en-US" sz="2800" kern="1200" cap="all" dirty="0">
                  <a:solidFill>
                    <a:schemeClr val="tx1"/>
                  </a:solidFill>
                  <a:latin typeface="Montserrat Light" pitchFamily="2" charset="77"/>
                  <a:ea typeface="+mn-ea"/>
                  <a:cs typeface="+mn-cs"/>
                  <a:sym typeface="Arial"/>
                </a:rPr>
                <a:t>Section 2</a:t>
              </a:r>
              <a:endParaRPr lang="en-US" sz="2800" kern="1200" cap="all" dirty="0">
                <a:solidFill>
                  <a:schemeClr val="tx1"/>
                </a:solidFill>
                <a:latin typeface="Montserrat Light" pitchFamily="2" charset="77"/>
                <a:ea typeface="+mn-ea"/>
                <a:cs typeface="+mn-cs"/>
              </a:endParaRPr>
            </a:p>
          </p:txBody>
        </p:sp>
        <p:cxnSp>
          <p:nvCxnSpPr>
            <p:cNvPr id="6" name="Straight Connector 12">
              <a:extLst>
                <a:ext uri="{FF2B5EF4-FFF2-40B4-BE49-F238E27FC236}">
                  <a16:creationId xmlns:a16="http://schemas.microsoft.com/office/drawing/2014/main" id="{C3F92D55-10F9-7BAE-4528-7376A606252F}"/>
                </a:ext>
              </a:extLst>
            </p:cNvPr>
            <p:cNvCxnSpPr>
              <a:cxnSpLocks/>
            </p:cNvCxnSpPr>
            <p:nvPr/>
          </p:nvCxnSpPr>
          <p:spPr>
            <a:xfrm>
              <a:off x="6426548" y="3645249"/>
              <a:ext cx="523830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2307273836"/>
      </p:ext>
    </p:extLst>
  </p:cSld>
  <p:clrMapOvr>
    <a:masterClrMapping/>
  </p:clrMapOvr>
  <p:extLst>
    <p:ext uri="{6950BFC3-D8DA-4A85-94F7-54DA5524770B}">
      <p188:commentRel xmlns:p188="http://schemas.microsoft.com/office/powerpoint/2018/8/main" r:id="rId3"/>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62A5AD-53C9-ECE6-2620-367D711775DD}"/>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B6A246DC-446C-DEC0-B545-BF8CA43F24F5}"/>
              </a:ext>
            </a:extLst>
          </p:cNvPr>
          <p:cNvSpPr txBox="1">
            <a:spLocks/>
          </p:cNvSpPr>
          <p:nvPr/>
        </p:nvSpPr>
        <p:spPr>
          <a:xfrm>
            <a:off x="600009" y="317500"/>
            <a:ext cx="9208133" cy="71089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Gender</a:t>
            </a:r>
          </a:p>
        </p:txBody>
      </p:sp>
      <p:sp>
        <p:nvSpPr>
          <p:cNvPr id="2" name="Rounded Rectangle 1">
            <a:extLst>
              <a:ext uri="{FF2B5EF4-FFF2-40B4-BE49-F238E27FC236}">
                <a16:creationId xmlns:a16="http://schemas.microsoft.com/office/drawing/2014/main" id="{2137F63F-4441-D9E2-F6BA-1EDABB57294B}"/>
              </a:ext>
            </a:extLst>
          </p:cNvPr>
          <p:cNvSpPr/>
          <p:nvPr/>
        </p:nvSpPr>
        <p:spPr>
          <a:xfrm>
            <a:off x="730250" y="2128077"/>
            <a:ext cx="10731500" cy="2844800"/>
          </a:xfrm>
          <a:prstGeom prst="roundRect">
            <a:avLst>
              <a:gd name="adj" fmla="val 6518"/>
            </a:avLst>
          </a:prstGeom>
          <a:solidFill>
            <a:schemeClr val="bg1"/>
          </a:solidFill>
          <a:ln w="3175">
            <a:solidFill>
              <a:srgbClr val="A2287E">
                <a:alpha val="6000"/>
              </a:srgbClr>
            </a:solidFill>
          </a:ln>
          <a:effectLst>
            <a:outerShdw blurRad="666470" dist="239752" dir="4980000" sx="100335" sy="100335" algn="ctr" rotWithShape="0">
              <a:prstClr val="black">
                <a:alpha val="34970"/>
              </a:prstClr>
            </a:outerShdw>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5" name="Content Placeholder 2">
            <a:extLst>
              <a:ext uri="{FF2B5EF4-FFF2-40B4-BE49-F238E27FC236}">
                <a16:creationId xmlns:a16="http://schemas.microsoft.com/office/drawing/2014/main" id="{19F699E3-F8A8-DDB6-8A7F-4063F29B4DBF}"/>
              </a:ext>
            </a:extLst>
          </p:cNvPr>
          <p:cNvSpPr txBox="1">
            <a:spLocks/>
          </p:cNvSpPr>
          <p:nvPr/>
        </p:nvSpPr>
        <p:spPr>
          <a:xfrm>
            <a:off x="3516967" y="2128077"/>
            <a:ext cx="7718188" cy="1795278"/>
          </a:xfrm>
          <a:prstGeom prst="rect">
            <a:avLst/>
          </a:prstGeom>
        </p:spPr>
        <p:txBody>
          <a:bodyPr>
            <a:noAutofit/>
          </a:bodyPr>
          <a:lstStyle>
            <a:defPPr marR="0" lvl="0" algn="l" rtl="0">
              <a:lnSpc>
                <a:spcPct val="100000"/>
              </a:lnSpc>
              <a:spcBef>
                <a:spcPts val="0"/>
              </a:spcBef>
              <a:spcAft>
                <a:spcPts val="0"/>
              </a:spcAft>
              <a:defRPr/>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ea typeface="Arial"/>
                <a:cs typeface="Arial"/>
                <a:sym typeface="Arial"/>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800" dirty="0">
                <a:effectLst/>
              </a:rPr>
              <a:t>Part of a person’s social and personal identity. </a:t>
            </a:r>
          </a:p>
          <a:p>
            <a:endParaRPr lang="en-US" sz="1800" dirty="0">
              <a:effectLst/>
            </a:endParaRPr>
          </a:p>
          <a:p>
            <a:r>
              <a:rPr lang="en-US" sz="1800" dirty="0">
                <a:effectLst/>
              </a:rPr>
              <a:t>Refers to outward social markers, including their name, outward appearance, mannerisms, and dress. </a:t>
            </a:r>
          </a:p>
          <a:p>
            <a:pPr marL="0" indent="0">
              <a:buNone/>
            </a:pPr>
            <a:endParaRPr lang="en-US" sz="1800" dirty="0">
              <a:effectLst/>
            </a:endParaRPr>
          </a:p>
          <a:p>
            <a:r>
              <a:rPr lang="en-US" sz="1800" dirty="0">
                <a:effectLst/>
              </a:rPr>
              <a:t>A person’s sex and gender may not necessarily be the same. </a:t>
            </a:r>
          </a:p>
          <a:p>
            <a:endParaRPr lang="en-US" sz="1800" dirty="0"/>
          </a:p>
          <a:p>
            <a:r>
              <a:rPr lang="en-US" sz="1800" dirty="0">
                <a:effectLst/>
              </a:rPr>
              <a:t>An individual’s gender may or may not correspond with their sex assigned at birth, and some people may identify as neither exclusively male nor female.</a:t>
            </a:r>
            <a:endParaRPr lang="en-US" sz="1800" dirty="0"/>
          </a:p>
          <a:p>
            <a:endParaRPr lang="en-US" sz="1800" dirty="0"/>
          </a:p>
        </p:txBody>
      </p:sp>
      <p:sp>
        <p:nvSpPr>
          <p:cNvPr id="7" name="Title 1">
            <a:extLst>
              <a:ext uri="{FF2B5EF4-FFF2-40B4-BE49-F238E27FC236}">
                <a16:creationId xmlns:a16="http://schemas.microsoft.com/office/drawing/2014/main" id="{2FE91450-0F37-3D57-4291-FD59862DF2A6}"/>
              </a:ext>
            </a:extLst>
          </p:cNvPr>
          <p:cNvSpPr txBox="1">
            <a:spLocks/>
          </p:cNvSpPr>
          <p:nvPr/>
        </p:nvSpPr>
        <p:spPr>
          <a:xfrm>
            <a:off x="1118751" y="2716274"/>
            <a:ext cx="2009715" cy="180645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a:latin typeface="Montserrat" pitchFamily="2" charset="77"/>
                <a:cs typeface="Arial"/>
                <a:sym typeface="Arial"/>
              </a:rPr>
              <a:t>Definition:</a:t>
            </a:r>
            <a:br>
              <a:rPr lang="en-US" sz="2400" b="1" dirty="0">
                <a:latin typeface="Montserrat" pitchFamily="2" charset="77"/>
                <a:cs typeface="Arial"/>
                <a:sym typeface="Arial"/>
              </a:rPr>
            </a:br>
            <a:br>
              <a:rPr lang="en-US" sz="2400" b="1" dirty="0">
                <a:latin typeface="Montserrat" pitchFamily="2" charset="77"/>
                <a:cs typeface="Arial"/>
                <a:sym typeface="Arial"/>
              </a:rPr>
            </a:br>
            <a:r>
              <a:rPr lang="en-US" sz="2400" b="1" dirty="0">
                <a:solidFill>
                  <a:srgbClr val="A2287E"/>
                </a:solidFill>
                <a:latin typeface="Montserrat" pitchFamily="2" charset="77"/>
                <a:cs typeface="Arial"/>
                <a:sym typeface="Arial"/>
              </a:rPr>
              <a:t>Gender</a:t>
            </a:r>
          </a:p>
        </p:txBody>
      </p:sp>
    </p:spTree>
    <p:extLst>
      <p:ext uri="{BB962C8B-B14F-4D97-AF65-F5344CB8AC3E}">
        <p14:creationId xmlns:p14="http://schemas.microsoft.com/office/powerpoint/2010/main" val="18377063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664DFB1-ACAA-9881-4180-C6496DF8AEBC}"/>
              </a:ext>
            </a:extLst>
          </p:cNvPr>
          <p:cNvSpPr txBox="1"/>
          <p:nvPr/>
        </p:nvSpPr>
        <p:spPr>
          <a:xfrm>
            <a:off x="4280169" y="6320190"/>
            <a:ext cx="1786647" cy="276999"/>
          </a:xfrm>
          <a:prstGeom prst="rect">
            <a:avLst/>
          </a:prstGeom>
          <a:noFill/>
        </p:spPr>
        <p:txBody>
          <a:bodyPr wrap="square" rtlCol="0">
            <a:spAutoFit/>
          </a:bodyPr>
          <a:lstStyle>
            <a:defPPr marR="0" lvl="0" algn="l" rtl="0">
              <a:lnSpc>
                <a:spcPct val="100000"/>
              </a:lnSpc>
              <a:spcBef>
                <a:spcPts val="0"/>
              </a:spcBef>
              <a:spcAft>
                <a:spcPts val="0"/>
              </a:spcAft>
            </a:defPPr>
            <a:lvl1pPr>
              <a:defRPr sz="1200">
                <a:solidFill>
                  <a:schemeClr val="tx1"/>
                </a:solidFill>
                <a:latin typeface="Montserrat" pitchFamily="2" charset="77"/>
              </a:defRPr>
            </a:lvl1pPr>
          </a:lstStyle>
          <a:p>
            <a:pPr algn="r"/>
            <a:r>
              <a:rPr lang="en-US" dirty="0"/>
              <a:t>Source: FAO 2022</a:t>
            </a:r>
          </a:p>
        </p:txBody>
      </p:sp>
      <p:sp>
        <p:nvSpPr>
          <p:cNvPr id="3" name="Title 1">
            <a:extLst>
              <a:ext uri="{FF2B5EF4-FFF2-40B4-BE49-F238E27FC236}">
                <a16:creationId xmlns:a16="http://schemas.microsoft.com/office/drawing/2014/main" id="{2F8E884E-B2BB-57D3-3BB9-6C0E4E619E25}"/>
              </a:ext>
            </a:extLst>
          </p:cNvPr>
          <p:cNvSpPr txBox="1">
            <a:spLocks/>
          </p:cNvSpPr>
          <p:nvPr/>
        </p:nvSpPr>
        <p:spPr>
          <a:xfrm>
            <a:off x="600009" y="423544"/>
            <a:ext cx="9208133" cy="6495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9 core areas of gender equality </a:t>
            </a:r>
          </a:p>
        </p:txBody>
      </p:sp>
      <p:sp>
        <p:nvSpPr>
          <p:cNvPr id="4" name="Rectangle 3">
            <a:extLst>
              <a:ext uri="{FF2B5EF4-FFF2-40B4-BE49-F238E27FC236}">
                <a16:creationId xmlns:a16="http://schemas.microsoft.com/office/drawing/2014/main" id="{96745F92-DBEE-C54F-FF90-81B3076DCC92}"/>
              </a:ext>
            </a:extLst>
          </p:cNvPr>
          <p:cNvSpPr/>
          <p:nvPr/>
        </p:nvSpPr>
        <p:spPr>
          <a:xfrm>
            <a:off x="600009" y="1283772"/>
            <a:ext cx="5421737" cy="493504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D535C34D-5C60-5593-D44D-9E3316E17B86}"/>
              </a:ext>
            </a:extLst>
          </p:cNvPr>
          <p:cNvSpPr/>
          <p:nvPr/>
        </p:nvSpPr>
        <p:spPr>
          <a:xfrm>
            <a:off x="600008" y="1283772"/>
            <a:ext cx="5421737" cy="4935046"/>
          </a:xfrm>
          <a:prstGeom prst="rect">
            <a:avLst/>
          </a:prstGeom>
          <a:solidFill>
            <a:schemeClr val="bg1"/>
          </a:solidFill>
          <a:ln>
            <a:noFill/>
          </a:ln>
          <a:effectLst>
            <a:outerShdw blurRad="431800" sx="104000" sy="104000" algn="ctr"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A diagram of different colored circles&#10;&#10;Description automatically generated">
            <a:extLst>
              <a:ext uri="{FF2B5EF4-FFF2-40B4-BE49-F238E27FC236}">
                <a16:creationId xmlns:a16="http://schemas.microsoft.com/office/drawing/2014/main" id="{A4CD7BF0-DA2C-80FC-89ED-0AC322CF6BB6}"/>
              </a:ext>
            </a:extLst>
          </p:cNvPr>
          <p:cNvPicPr>
            <a:picLocks noChangeAspect="1"/>
          </p:cNvPicPr>
          <p:nvPr/>
        </p:nvPicPr>
        <p:blipFill>
          <a:blip r:embed="rId4" cstate="hqprint">
            <a:extLst>
              <a:ext uri="{28A0092B-C50C-407E-A947-70E740481C1C}">
                <a14:useLocalDpi xmlns:a14="http://schemas.microsoft.com/office/drawing/2010/main"/>
              </a:ext>
            </a:extLst>
          </a:blip>
          <a:srcRect l="20971" t="-2031" r="20831" b="-2769"/>
          <a:stretch/>
        </p:blipFill>
        <p:spPr>
          <a:xfrm>
            <a:off x="600009" y="1283772"/>
            <a:ext cx="5421737" cy="4935046"/>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
        <p:nvSpPr>
          <p:cNvPr id="6" name="Text Placeholder 2">
            <a:extLst>
              <a:ext uri="{FF2B5EF4-FFF2-40B4-BE49-F238E27FC236}">
                <a16:creationId xmlns:a16="http://schemas.microsoft.com/office/drawing/2014/main" id="{3B0E66E3-FA60-9EF0-B8C8-6023CC59B188}"/>
              </a:ext>
            </a:extLst>
          </p:cNvPr>
          <p:cNvSpPr txBox="1">
            <a:spLocks/>
          </p:cNvSpPr>
          <p:nvPr/>
        </p:nvSpPr>
        <p:spPr>
          <a:xfrm>
            <a:off x="6842117" y="2623143"/>
            <a:ext cx="4498492" cy="2256304"/>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kern="1200" dirty="0">
                <a:solidFill>
                  <a:schemeClr val="tx1"/>
                </a:solidFill>
                <a:latin typeface="Montserrat" pitchFamily="2" charset="77"/>
                <a:ea typeface="+mn-ea"/>
                <a:cs typeface="+mn-cs"/>
              </a:rPr>
              <a:t>Notably, some of these areas are challenges that women face within their households/families.</a:t>
            </a:r>
          </a:p>
          <a:p>
            <a:pPr marL="285750" indent="-285750">
              <a:buClr>
                <a:srgbClr val="A2287E"/>
              </a:buClr>
              <a:buFont typeface="Arial" panose="020B0604020202020204" pitchFamily="34" charset="0"/>
              <a:buChar char="•"/>
            </a:pPr>
            <a:endParaRPr lang="en-US" sz="1800" kern="1200" dirty="0">
              <a:solidFill>
                <a:schemeClr val="tx1"/>
              </a:solidFill>
              <a:latin typeface="Montserrat" pitchFamily="2" charset="77"/>
              <a:ea typeface="+mn-ea"/>
              <a:cs typeface="+mn-cs"/>
            </a:endParaRPr>
          </a:p>
          <a:p>
            <a:pPr marL="285750" indent="-285750">
              <a:buClr>
                <a:srgbClr val="A2287E"/>
              </a:buClr>
              <a:buFont typeface="Arial" panose="020B0604020202020204" pitchFamily="34" charset="0"/>
              <a:buChar char="•"/>
            </a:pPr>
            <a:r>
              <a:rPr lang="en-US" sz="1800" kern="1200" dirty="0">
                <a:solidFill>
                  <a:schemeClr val="tx1"/>
                </a:solidFill>
                <a:latin typeface="Montserrat" pitchFamily="2" charset="77"/>
                <a:ea typeface="+mn-ea"/>
                <a:cs typeface="+mn-cs"/>
              </a:rPr>
              <a:t>Others are more specific to workplace and community environments. </a:t>
            </a:r>
          </a:p>
        </p:txBody>
      </p:sp>
    </p:spTree>
    <p:extLst>
      <p:ext uri="{BB962C8B-B14F-4D97-AF65-F5344CB8AC3E}">
        <p14:creationId xmlns:p14="http://schemas.microsoft.com/office/powerpoint/2010/main" val="3906678658"/>
      </p:ext>
    </p:extLst>
  </p:cSld>
  <p:clrMapOvr>
    <a:masterClrMapping/>
  </p:clrMapOvr>
  <p:extLst>
    <p:ext uri="{6950BFC3-D8DA-4A85-94F7-54DA5524770B}">
      <p188:commentRel xmlns:p188="http://schemas.microsoft.com/office/powerpoint/2018/8/main" r:id="rId3"/>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FB47E5B-F4DC-203B-0062-7633D17C3DA3}"/>
              </a:ext>
            </a:extLst>
          </p:cNvPr>
          <p:cNvSpPr txBox="1">
            <a:spLocks/>
          </p:cNvSpPr>
          <p:nvPr/>
        </p:nvSpPr>
        <p:spPr>
          <a:xfrm>
            <a:off x="1228946" y="2177197"/>
            <a:ext cx="3086467" cy="2498792"/>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00000"/>
              </a:lnSpc>
            </a:pPr>
            <a:r>
              <a:rPr lang="en-US" sz="3400" b="0" kern="1200" cap="all" dirty="0">
                <a:solidFill>
                  <a:schemeClr val="tx1"/>
                </a:solidFill>
                <a:latin typeface="Montserrat" pitchFamily="2" charset="77"/>
                <a:ea typeface="+mj-ea"/>
                <a:cs typeface="Calibri" charset="0"/>
              </a:rPr>
              <a:t>core area: </a:t>
            </a:r>
            <a:r>
              <a:rPr lang="en-US" sz="3400" kern="1200" cap="all" dirty="0">
                <a:solidFill>
                  <a:schemeClr val="tx1"/>
                </a:solidFill>
                <a:latin typeface="Montserrat" pitchFamily="2" charset="77"/>
                <a:ea typeface="+mj-ea"/>
                <a:cs typeface="Calibri" charset="0"/>
              </a:rPr>
              <a:t>ECONOMIC AUTONOMY</a:t>
            </a:r>
          </a:p>
        </p:txBody>
      </p:sp>
      <p:sp>
        <p:nvSpPr>
          <p:cNvPr id="7" name="Text Placeholder 2">
            <a:extLst>
              <a:ext uri="{FF2B5EF4-FFF2-40B4-BE49-F238E27FC236}">
                <a16:creationId xmlns:a16="http://schemas.microsoft.com/office/drawing/2014/main" id="{44A3A915-D9BD-E47A-B246-783DB685AE2E}"/>
              </a:ext>
            </a:extLst>
          </p:cNvPr>
          <p:cNvSpPr txBox="1">
            <a:spLocks/>
          </p:cNvSpPr>
          <p:nvPr/>
        </p:nvSpPr>
        <p:spPr>
          <a:xfrm>
            <a:off x="5220104" y="1794705"/>
            <a:ext cx="6756341" cy="3263775"/>
          </a:xfrm>
          <a:prstGeom prst="rect">
            <a:avLst/>
          </a:prstGeom>
        </p:spPr>
        <p:txBody>
          <a:bodyPr>
            <a:normAutofit fontScale="250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indent="-457200">
              <a:lnSpc>
                <a:spcPct val="120000"/>
              </a:lnSpc>
              <a:buClr>
                <a:srgbClr val="A2287E"/>
              </a:buClr>
              <a:buFont typeface="Arial" panose="020B0604020202020204" pitchFamily="34" charset="0"/>
              <a:buChar char="•"/>
            </a:pPr>
            <a:r>
              <a:rPr lang="en-US" sz="7200" kern="1200" dirty="0">
                <a:solidFill>
                  <a:schemeClr val="tx1"/>
                </a:solidFill>
                <a:latin typeface="Montserrat" pitchFamily="2" charset="77"/>
                <a:ea typeface="+mn-ea"/>
                <a:cs typeface="+mn-cs"/>
              </a:rPr>
              <a:t>Access to formal employment and a decent wage; </a:t>
            </a:r>
          </a:p>
          <a:p>
            <a:pPr marL="457200" indent="-457200">
              <a:lnSpc>
                <a:spcPct val="120000"/>
              </a:lnSpc>
              <a:buClr>
                <a:srgbClr val="A2287E"/>
              </a:buClr>
              <a:buFont typeface="Arial" panose="020B0604020202020204" pitchFamily="34" charset="0"/>
              <a:buChar char="•"/>
            </a:pPr>
            <a:endParaRPr lang="en-US" sz="3600" kern="1200" dirty="0">
              <a:solidFill>
                <a:schemeClr val="tx1"/>
              </a:solidFill>
              <a:latin typeface="Montserrat" pitchFamily="2" charset="77"/>
              <a:ea typeface="+mn-ea"/>
              <a:cs typeface="+mn-cs"/>
            </a:endParaRPr>
          </a:p>
          <a:p>
            <a:pPr marL="457200" indent="-457200">
              <a:lnSpc>
                <a:spcPct val="120000"/>
              </a:lnSpc>
              <a:buClr>
                <a:srgbClr val="A2287E"/>
              </a:buClr>
              <a:buFont typeface="Arial" panose="020B0604020202020204" pitchFamily="34" charset="0"/>
              <a:buChar char="•"/>
            </a:pPr>
            <a:r>
              <a:rPr lang="en-US" sz="7200" kern="1200" dirty="0">
                <a:solidFill>
                  <a:schemeClr val="tx1"/>
                </a:solidFill>
                <a:latin typeface="Montserrat" pitchFamily="2" charset="77"/>
                <a:ea typeface="+mn-ea"/>
                <a:cs typeface="+mn-cs"/>
              </a:rPr>
              <a:t>Means of earning an independent personal income; </a:t>
            </a:r>
          </a:p>
          <a:p>
            <a:pPr marL="457200" indent="-457200">
              <a:lnSpc>
                <a:spcPct val="120000"/>
              </a:lnSpc>
              <a:buClr>
                <a:srgbClr val="A2287E"/>
              </a:buClr>
              <a:buFont typeface="Arial" panose="020B0604020202020204" pitchFamily="34" charset="0"/>
              <a:buChar char="•"/>
            </a:pPr>
            <a:endParaRPr lang="en-US" sz="3600" kern="1200" dirty="0">
              <a:solidFill>
                <a:schemeClr val="tx1"/>
              </a:solidFill>
              <a:latin typeface="Montserrat" pitchFamily="2" charset="77"/>
              <a:ea typeface="+mn-ea"/>
              <a:cs typeface="+mn-cs"/>
            </a:endParaRPr>
          </a:p>
          <a:p>
            <a:pPr marL="457200" indent="-457200">
              <a:lnSpc>
                <a:spcPct val="120000"/>
              </a:lnSpc>
              <a:buClr>
                <a:srgbClr val="A2287E"/>
              </a:buClr>
              <a:buFont typeface="Arial" panose="020B0604020202020204" pitchFamily="34" charset="0"/>
              <a:buChar char="•"/>
            </a:pPr>
            <a:r>
              <a:rPr lang="en-US" sz="7200" kern="1200" dirty="0">
                <a:solidFill>
                  <a:schemeClr val="tx1"/>
                </a:solidFill>
                <a:latin typeface="Montserrat" pitchFamily="2" charset="77"/>
                <a:ea typeface="+mn-ea"/>
                <a:cs typeface="+mn-cs"/>
              </a:rPr>
              <a:t>Markets and value chains; </a:t>
            </a:r>
          </a:p>
          <a:p>
            <a:pPr marL="457200" indent="-457200">
              <a:lnSpc>
                <a:spcPct val="120000"/>
              </a:lnSpc>
              <a:buClr>
                <a:srgbClr val="A2287E"/>
              </a:buClr>
              <a:buFont typeface="Arial" panose="020B0604020202020204" pitchFamily="34" charset="0"/>
              <a:buChar char="•"/>
            </a:pPr>
            <a:endParaRPr lang="en-US" sz="3600" kern="1200" dirty="0">
              <a:solidFill>
                <a:schemeClr val="tx1"/>
              </a:solidFill>
              <a:latin typeface="Montserrat" pitchFamily="2" charset="77"/>
              <a:ea typeface="+mn-ea"/>
              <a:cs typeface="+mn-cs"/>
            </a:endParaRPr>
          </a:p>
          <a:p>
            <a:pPr marL="457200" indent="-457200">
              <a:lnSpc>
                <a:spcPct val="120000"/>
              </a:lnSpc>
              <a:buClr>
                <a:srgbClr val="A2287E"/>
              </a:buClr>
              <a:buFont typeface="Arial" panose="020B0604020202020204" pitchFamily="34" charset="0"/>
              <a:buChar char="•"/>
            </a:pPr>
            <a:r>
              <a:rPr lang="en-US" sz="7200" kern="1200" dirty="0">
                <a:solidFill>
                  <a:schemeClr val="tx1"/>
                </a:solidFill>
                <a:latin typeface="Montserrat" pitchFamily="2" charset="77"/>
                <a:ea typeface="+mn-ea"/>
                <a:cs typeface="+mn-cs"/>
              </a:rPr>
              <a:t>Financial services; </a:t>
            </a:r>
          </a:p>
          <a:p>
            <a:pPr marL="457200" indent="-457200">
              <a:lnSpc>
                <a:spcPct val="120000"/>
              </a:lnSpc>
              <a:buClr>
                <a:srgbClr val="A2287E"/>
              </a:buClr>
              <a:buFont typeface="Arial" panose="020B0604020202020204" pitchFamily="34" charset="0"/>
              <a:buChar char="•"/>
            </a:pPr>
            <a:endParaRPr lang="en-US" sz="3600" kern="1200" dirty="0">
              <a:solidFill>
                <a:schemeClr val="tx1"/>
              </a:solidFill>
              <a:latin typeface="Montserrat" pitchFamily="2" charset="77"/>
              <a:ea typeface="+mn-ea"/>
              <a:cs typeface="+mn-cs"/>
            </a:endParaRPr>
          </a:p>
          <a:p>
            <a:pPr marL="457200" indent="-457200">
              <a:lnSpc>
                <a:spcPct val="120000"/>
              </a:lnSpc>
              <a:buClr>
                <a:srgbClr val="A2287E"/>
              </a:buClr>
              <a:buFont typeface="Arial" panose="020B0604020202020204" pitchFamily="34" charset="0"/>
              <a:buChar char="•"/>
            </a:pPr>
            <a:r>
              <a:rPr lang="en-US" sz="7200" kern="1200" dirty="0">
                <a:solidFill>
                  <a:schemeClr val="tx1"/>
                </a:solidFill>
                <a:latin typeface="Montserrat" pitchFamily="2" charset="77"/>
                <a:ea typeface="+mn-ea"/>
                <a:cs typeface="+mn-cs"/>
              </a:rPr>
              <a:t>Social protection; </a:t>
            </a:r>
          </a:p>
          <a:p>
            <a:pPr marL="457200" indent="-457200">
              <a:lnSpc>
                <a:spcPct val="120000"/>
              </a:lnSpc>
              <a:buClr>
                <a:srgbClr val="A2287E"/>
              </a:buClr>
              <a:buFont typeface="Arial" panose="020B0604020202020204" pitchFamily="34" charset="0"/>
              <a:buChar char="•"/>
            </a:pPr>
            <a:endParaRPr lang="en-US" sz="3600" kern="1200" dirty="0">
              <a:solidFill>
                <a:schemeClr val="tx1"/>
              </a:solidFill>
              <a:latin typeface="Montserrat" pitchFamily="2" charset="77"/>
              <a:ea typeface="+mn-ea"/>
              <a:cs typeface="+mn-cs"/>
            </a:endParaRPr>
          </a:p>
          <a:p>
            <a:pPr marL="457200" indent="-457200">
              <a:lnSpc>
                <a:spcPct val="120000"/>
              </a:lnSpc>
              <a:buClr>
                <a:srgbClr val="A2287E"/>
              </a:buClr>
              <a:buFont typeface="Arial" panose="020B0604020202020204" pitchFamily="34" charset="0"/>
              <a:buChar char="•"/>
            </a:pPr>
            <a:r>
              <a:rPr lang="en-US" sz="7200" kern="1200" dirty="0">
                <a:solidFill>
                  <a:schemeClr val="tx1"/>
                </a:solidFill>
                <a:latin typeface="Montserrat" pitchFamily="2" charset="77"/>
                <a:ea typeface="+mn-ea"/>
                <a:cs typeface="+mn-cs"/>
              </a:rPr>
              <a:t>Informal employment; </a:t>
            </a:r>
          </a:p>
          <a:p>
            <a:pPr marL="457200" indent="-457200">
              <a:lnSpc>
                <a:spcPct val="120000"/>
              </a:lnSpc>
              <a:buClr>
                <a:srgbClr val="A2287E"/>
              </a:buClr>
              <a:buFont typeface="Arial" panose="020B0604020202020204" pitchFamily="34" charset="0"/>
              <a:buChar char="•"/>
            </a:pPr>
            <a:endParaRPr lang="en-US" sz="3600" kern="1200" dirty="0">
              <a:solidFill>
                <a:schemeClr val="tx1"/>
              </a:solidFill>
              <a:latin typeface="Montserrat" pitchFamily="2" charset="77"/>
              <a:ea typeface="+mn-ea"/>
              <a:cs typeface="+mn-cs"/>
            </a:endParaRPr>
          </a:p>
          <a:p>
            <a:pPr marL="457200" indent="-457200">
              <a:lnSpc>
                <a:spcPct val="120000"/>
              </a:lnSpc>
              <a:buClr>
                <a:srgbClr val="A2287E"/>
              </a:buClr>
              <a:buFont typeface="Arial" panose="020B0604020202020204" pitchFamily="34" charset="0"/>
              <a:buChar char="•"/>
            </a:pPr>
            <a:r>
              <a:rPr lang="en-US" sz="7200" kern="1200" dirty="0">
                <a:solidFill>
                  <a:schemeClr val="tx1"/>
                </a:solidFill>
                <a:latin typeface="Montserrat" pitchFamily="2" charset="77"/>
                <a:ea typeface="+mn-ea"/>
                <a:cs typeface="+mn-cs"/>
              </a:rPr>
              <a:t>Ownership of and control over assets (financial, housing, etc.). </a:t>
            </a:r>
          </a:p>
          <a:p>
            <a:endParaRPr lang="en-US" sz="2000" dirty="0"/>
          </a:p>
        </p:txBody>
      </p:sp>
      <p:sp>
        <p:nvSpPr>
          <p:cNvPr id="2" name="TextBox 1">
            <a:extLst>
              <a:ext uri="{FF2B5EF4-FFF2-40B4-BE49-F238E27FC236}">
                <a16:creationId xmlns:a16="http://schemas.microsoft.com/office/drawing/2014/main" id="{60F6A3BE-4272-259D-8589-4C94C7177472}"/>
              </a:ext>
            </a:extLst>
          </p:cNvPr>
          <p:cNvSpPr txBox="1"/>
          <p:nvPr/>
        </p:nvSpPr>
        <p:spPr>
          <a:xfrm>
            <a:off x="7945821" y="5310002"/>
            <a:ext cx="4114706" cy="276999"/>
          </a:xfrm>
          <a:prstGeom prst="rect">
            <a:avLst/>
          </a:prstGeom>
          <a:noFill/>
        </p:spPr>
        <p:txBody>
          <a:bodyPr wrap="square" rtlCol="0">
            <a:spAutoFit/>
          </a:bodyPr>
          <a:lstStyle/>
          <a:p>
            <a:pPr algn="r"/>
            <a:r>
              <a:rPr lang="en-US" sz="1200" dirty="0">
                <a:solidFill>
                  <a:schemeClr val="tx1"/>
                </a:solidFill>
                <a:latin typeface="Montserrat" pitchFamily="2" charset="77"/>
              </a:rPr>
              <a:t>Source: https://www.womanstats.org/maps.html</a:t>
            </a:r>
          </a:p>
        </p:txBody>
      </p:sp>
    </p:spTree>
    <p:extLst>
      <p:ext uri="{BB962C8B-B14F-4D97-AF65-F5344CB8AC3E}">
        <p14:creationId xmlns:p14="http://schemas.microsoft.com/office/powerpoint/2010/main" val="3566361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FBF0171-51ED-72AA-CCF3-511554895AFB}"/>
              </a:ext>
            </a:extLst>
          </p:cNvPr>
          <p:cNvSpPr txBox="1"/>
          <p:nvPr/>
        </p:nvSpPr>
        <p:spPr>
          <a:xfrm>
            <a:off x="1355050" y="6093495"/>
            <a:ext cx="5073459" cy="461665"/>
          </a:xfrm>
          <a:prstGeom prst="rect">
            <a:avLst/>
          </a:prstGeom>
          <a:solidFill>
            <a:schemeClr val="lt1"/>
          </a:solidFill>
        </p:spPr>
        <p:txBody>
          <a:bodyPr wrap="square" rtlCol="0">
            <a:spAutoFit/>
          </a:bodyPr>
          <a:lstStyle/>
          <a:p>
            <a:pPr algn="r"/>
            <a:r>
              <a:rPr lang="en-US" sz="1200" dirty="0">
                <a:solidFill>
                  <a:schemeClr val="tx1"/>
                </a:solidFill>
                <a:latin typeface="Montserrat" pitchFamily="2" charset="77"/>
              </a:rPr>
              <a:t>Image source: https://www.womanstats.org/maps.html</a:t>
            </a:r>
          </a:p>
          <a:p>
            <a:pPr algn="r"/>
            <a:endParaRPr lang="en-US" sz="1200" dirty="0">
              <a:solidFill>
                <a:schemeClr val="tx1"/>
              </a:solidFill>
              <a:latin typeface="Montserrat" pitchFamily="2" charset="77"/>
            </a:endParaRPr>
          </a:p>
        </p:txBody>
      </p:sp>
      <p:sp>
        <p:nvSpPr>
          <p:cNvPr id="3" name="Text Placeholder 2">
            <a:extLst>
              <a:ext uri="{FF2B5EF4-FFF2-40B4-BE49-F238E27FC236}">
                <a16:creationId xmlns:a16="http://schemas.microsoft.com/office/drawing/2014/main" id="{69A09CF8-0090-D2CF-B88B-1C469574A9A6}"/>
              </a:ext>
            </a:extLst>
          </p:cNvPr>
          <p:cNvSpPr txBox="1">
            <a:spLocks/>
          </p:cNvSpPr>
          <p:nvPr/>
        </p:nvSpPr>
        <p:spPr>
          <a:xfrm>
            <a:off x="6961553" y="2515786"/>
            <a:ext cx="4602373" cy="259667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95275" indent="-285750">
              <a:buClr>
                <a:srgbClr val="A2287E"/>
              </a:buClr>
              <a:buFont typeface="Arial" panose="020B0604020202020204" pitchFamily="34" charset="0"/>
              <a:buChar char="•"/>
            </a:pPr>
            <a:r>
              <a:rPr lang="en-US" sz="1800" kern="1200" dirty="0">
                <a:solidFill>
                  <a:schemeClr val="tx1"/>
                </a:solidFill>
                <a:latin typeface="Montserrat" pitchFamily="2" charset="77"/>
                <a:ea typeface="+mn-ea"/>
                <a:cs typeface="+mn-cs"/>
              </a:rPr>
              <a:t>Women in AFSs earn 82 cents for every dollar earned by men in AFSs.</a:t>
            </a:r>
          </a:p>
          <a:p>
            <a:pPr marL="295275" indent="-285750">
              <a:buClr>
                <a:srgbClr val="A2287E"/>
              </a:buClr>
              <a:buFont typeface="Arial" panose="020B0604020202020204" pitchFamily="34" charset="0"/>
              <a:buChar char="•"/>
            </a:pPr>
            <a:endParaRPr lang="en-US" sz="1800" kern="1200" dirty="0">
              <a:solidFill>
                <a:schemeClr val="tx1"/>
              </a:solidFill>
              <a:latin typeface="Montserrat" pitchFamily="2" charset="77"/>
              <a:ea typeface="+mn-ea"/>
              <a:cs typeface="+mn-cs"/>
            </a:endParaRPr>
          </a:p>
          <a:p>
            <a:pPr marL="295275" indent="-285750">
              <a:buClr>
                <a:srgbClr val="A2287E"/>
              </a:buClr>
              <a:buFont typeface="Arial" panose="020B0604020202020204" pitchFamily="34" charset="0"/>
              <a:buChar char="•"/>
            </a:pPr>
            <a:r>
              <a:rPr lang="en-US" sz="1800" kern="1200" dirty="0">
                <a:solidFill>
                  <a:schemeClr val="tx1"/>
                </a:solidFill>
                <a:latin typeface="Montserrat" pitchFamily="2" charset="77"/>
                <a:ea typeface="+mn-ea"/>
                <a:cs typeface="+mn-cs"/>
              </a:rPr>
              <a:t>Closing the gender gap in farm productivity and the wage gap in AFSs would increase global gross domestic product by nearly USD 1 trillion and reduce the number of food-insecure people by 45 million.</a:t>
            </a:r>
          </a:p>
        </p:txBody>
      </p:sp>
      <p:sp>
        <p:nvSpPr>
          <p:cNvPr id="5" name="Title 1">
            <a:extLst>
              <a:ext uri="{FF2B5EF4-FFF2-40B4-BE49-F238E27FC236}">
                <a16:creationId xmlns:a16="http://schemas.microsoft.com/office/drawing/2014/main" id="{05471D41-723E-6222-D4F8-945005FFBD42}"/>
              </a:ext>
            </a:extLst>
          </p:cNvPr>
          <p:cNvSpPr txBox="1">
            <a:spLocks/>
          </p:cNvSpPr>
          <p:nvPr/>
        </p:nvSpPr>
        <p:spPr>
          <a:xfrm>
            <a:off x="600009" y="423544"/>
            <a:ext cx="9208133" cy="6495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core area: ECONOMIC AUTONOMY</a:t>
            </a:r>
          </a:p>
        </p:txBody>
      </p:sp>
      <p:pic>
        <p:nvPicPr>
          <p:cNvPr id="7" name="Picture 6" descr="A map of the world with different colored countries/regions&#10;&#10;Description automatically generated">
            <a:extLst>
              <a:ext uri="{FF2B5EF4-FFF2-40B4-BE49-F238E27FC236}">
                <a16:creationId xmlns:a16="http://schemas.microsoft.com/office/drawing/2014/main" id="{2554E2F0-2595-8303-B8A7-93B3BF03C808}"/>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96375" y="1668297"/>
            <a:ext cx="5732134" cy="4291650"/>
          </a:xfrm>
          <a:prstGeom prst="rect">
            <a:avLst/>
          </a:prstGeom>
          <a:noFill/>
          <a:ln w="3175">
            <a:solidFill>
              <a:srgbClr val="A2287E">
                <a:alpha val="26000"/>
              </a:srgbClr>
            </a:solidFill>
            <a:miter lim="800000"/>
            <a:headEnd/>
            <a:tailEnd/>
          </a:ln>
          <a:effectLst>
            <a:outerShdw blurRad="304800" sx="104000" sy="104000" algn="ctr" rotWithShape="0">
              <a:prstClr val="black">
                <a:alpha val="13000"/>
              </a:prstClr>
            </a:outerShdw>
          </a:effectLst>
        </p:spPr>
      </p:pic>
      <p:sp>
        <p:nvSpPr>
          <p:cNvPr id="4" name="TextBox 3">
            <a:extLst>
              <a:ext uri="{FF2B5EF4-FFF2-40B4-BE49-F238E27FC236}">
                <a16:creationId xmlns:a16="http://schemas.microsoft.com/office/drawing/2014/main" id="{19D7D1F0-0FE2-752C-96C5-D62B91684609}"/>
              </a:ext>
            </a:extLst>
          </p:cNvPr>
          <p:cNvSpPr txBox="1"/>
          <p:nvPr/>
        </p:nvSpPr>
        <p:spPr>
          <a:xfrm>
            <a:off x="9361273" y="5659798"/>
            <a:ext cx="2099627" cy="276999"/>
          </a:xfrm>
          <a:prstGeom prst="rect">
            <a:avLst/>
          </a:prstGeom>
          <a:noFill/>
        </p:spPr>
        <p:txBody>
          <a:bodyPr wrap="square" rtlCol="0">
            <a:spAutoFit/>
          </a:bodyPr>
          <a:lstStyle/>
          <a:p>
            <a:pPr algn="r"/>
            <a:r>
              <a:rPr lang="en-US" sz="1200" dirty="0">
                <a:solidFill>
                  <a:schemeClr val="tx1"/>
                </a:solidFill>
                <a:latin typeface="Montserrat" pitchFamily="2" charset="77"/>
              </a:rPr>
              <a:t>Sources: FAO 2023a</a:t>
            </a:r>
          </a:p>
        </p:txBody>
      </p:sp>
    </p:spTree>
    <p:extLst>
      <p:ext uri="{BB962C8B-B14F-4D97-AF65-F5344CB8AC3E}">
        <p14:creationId xmlns:p14="http://schemas.microsoft.com/office/powerpoint/2010/main" val="1120790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6"/>
          <p:cNvSpPr txBox="1">
            <a:spLocks noGrp="1"/>
          </p:cNvSpPr>
          <p:nvPr>
            <p:ph type="title"/>
          </p:nvPr>
        </p:nvSpPr>
        <p:spPr>
          <a:xfrm>
            <a:off x="6730584" y="2411664"/>
            <a:ext cx="4311664" cy="1017336"/>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rgbClr val="7F7F7F"/>
              </a:buClr>
              <a:buSzPts val="3600"/>
              <a:buFont typeface="Montserrat ExtraBold"/>
              <a:buNone/>
            </a:pPr>
            <a:r>
              <a:rPr lang="en-US" sz="5400" b="1" kern="1200" dirty="0">
                <a:solidFill>
                  <a:schemeClr val="tx1"/>
                </a:solidFill>
                <a:effectLst>
                  <a:outerShdw blurRad="615741" sx="102000" sy="102000" algn="ctr" rotWithShape="0">
                    <a:prstClr val="black">
                      <a:alpha val="16806"/>
                    </a:prstClr>
                  </a:outerShdw>
                </a:effectLst>
                <a:latin typeface="Montserrat ExtraBold" pitchFamily="2" charset="77"/>
                <a:ea typeface="+mj-ea"/>
                <a:cs typeface="Calibri" charset="0"/>
              </a:rPr>
              <a:t>Welcome</a:t>
            </a:r>
          </a:p>
        </p:txBody>
      </p:sp>
    </p:spTree>
    <p:extLst>
      <p:ext uri="{BB962C8B-B14F-4D97-AF65-F5344CB8AC3E}">
        <p14:creationId xmlns:p14="http://schemas.microsoft.com/office/powerpoint/2010/main" val="15169444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283348-D7B4-5CD7-95F0-4548E0946A94}"/>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DEE37CC8-D5D5-6369-2557-8E6B7815F392}"/>
              </a:ext>
            </a:extLst>
          </p:cNvPr>
          <p:cNvSpPr txBox="1">
            <a:spLocks/>
          </p:cNvSpPr>
          <p:nvPr/>
        </p:nvSpPr>
        <p:spPr>
          <a:xfrm>
            <a:off x="1108548" y="2177197"/>
            <a:ext cx="3229986" cy="2498792"/>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00000"/>
              </a:lnSpc>
            </a:pPr>
            <a:r>
              <a:rPr lang="en-US" sz="3400" b="0" kern="1200" cap="all" dirty="0">
                <a:solidFill>
                  <a:schemeClr val="tx1"/>
                </a:solidFill>
                <a:latin typeface="Montserrat" pitchFamily="2" charset="77"/>
                <a:ea typeface="+mj-ea"/>
                <a:cs typeface="Calibri" charset="0"/>
              </a:rPr>
              <a:t>core area: </a:t>
            </a:r>
            <a:r>
              <a:rPr lang="en-US" sz="3400" kern="1200" cap="all" dirty="0">
                <a:solidFill>
                  <a:schemeClr val="tx1"/>
                </a:solidFill>
                <a:latin typeface="Montserrat" pitchFamily="2" charset="77"/>
                <a:ea typeface="+mj-ea"/>
                <a:cs typeface="Calibri" charset="0"/>
              </a:rPr>
              <a:t>PRODUCTIVE AUTONOMY</a:t>
            </a:r>
          </a:p>
        </p:txBody>
      </p:sp>
      <p:sp>
        <p:nvSpPr>
          <p:cNvPr id="7" name="Text Placeholder 2">
            <a:extLst>
              <a:ext uri="{FF2B5EF4-FFF2-40B4-BE49-F238E27FC236}">
                <a16:creationId xmlns:a16="http://schemas.microsoft.com/office/drawing/2014/main" id="{FECE39D4-4329-A691-D0D9-9EA84A2A6836}"/>
              </a:ext>
            </a:extLst>
          </p:cNvPr>
          <p:cNvSpPr txBox="1">
            <a:spLocks/>
          </p:cNvSpPr>
          <p:nvPr/>
        </p:nvSpPr>
        <p:spPr>
          <a:xfrm>
            <a:off x="5524904" y="2395088"/>
            <a:ext cx="5746282" cy="2063010"/>
          </a:xfrm>
          <a:prstGeom prst="rect">
            <a:avLst/>
          </a:prstGeom>
        </p:spPr>
        <p:txBody>
          <a:bodyPr>
            <a:normAutofit fontScale="250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120000"/>
              </a:lnSpc>
              <a:buClr>
                <a:srgbClr val="A2287E"/>
              </a:buClr>
            </a:pPr>
            <a:r>
              <a:rPr lang="en-US" sz="7200" kern="1200" dirty="0">
                <a:solidFill>
                  <a:schemeClr val="tx1"/>
                </a:solidFill>
                <a:latin typeface="Montserrat" pitchFamily="2" charset="77"/>
                <a:ea typeface="+mn-ea"/>
                <a:cs typeface="+mn-cs"/>
              </a:rPr>
              <a:t>Access to and control over natural productive resources and services including land, water, livestock, fisheries, forestry resources, seeds, fertilizers, tools and technology, such as information and communication technologies (infrastructure and advisory/extension services).</a:t>
            </a:r>
          </a:p>
          <a:p>
            <a:pPr>
              <a:lnSpc>
                <a:spcPct val="120000"/>
              </a:lnSpc>
            </a:pPr>
            <a:endParaRPr lang="en-US" sz="5500" kern="1200" dirty="0">
              <a:solidFill>
                <a:schemeClr val="tx1"/>
              </a:solidFill>
              <a:latin typeface="Montserrat" pitchFamily="2" charset="77"/>
              <a:ea typeface="+mn-ea"/>
              <a:cs typeface="+mn-cs"/>
            </a:endParaRPr>
          </a:p>
          <a:p>
            <a:endParaRPr lang="en-US" sz="2000" dirty="0"/>
          </a:p>
        </p:txBody>
      </p:sp>
    </p:spTree>
    <p:extLst>
      <p:ext uri="{BB962C8B-B14F-4D97-AF65-F5344CB8AC3E}">
        <p14:creationId xmlns:p14="http://schemas.microsoft.com/office/powerpoint/2010/main" val="13160929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936A171-C553-F265-0202-398E6F2982B0}"/>
              </a:ext>
            </a:extLst>
          </p:cNvPr>
          <p:cNvSpPr txBox="1"/>
          <p:nvPr/>
        </p:nvSpPr>
        <p:spPr>
          <a:xfrm>
            <a:off x="7877642" y="6129749"/>
            <a:ext cx="1555330" cy="276999"/>
          </a:xfrm>
          <a:prstGeom prst="rect">
            <a:avLst/>
          </a:prstGeom>
          <a:noFill/>
        </p:spPr>
        <p:txBody>
          <a:bodyPr wrap="square" rtlCol="0">
            <a:spAutoFit/>
          </a:bodyPr>
          <a:lstStyle/>
          <a:p>
            <a:pPr algn="r"/>
            <a:r>
              <a:rPr lang="en-US" sz="1200" dirty="0">
                <a:solidFill>
                  <a:schemeClr val="tx1"/>
                </a:solidFill>
                <a:latin typeface="Montserrat" pitchFamily="2" charset="77"/>
              </a:rPr>
              <a:t>Source: FAO 2011</a:t>
            </a:r>
          </a:p>
        </p:txBody>
      </p:sp>
      <p:sp>
        <p:nvSpPr>
          <p:cNvPr id="4" name="Text Placeholder 2">
            <a:extLst>
              <a:ext uri="{FF2B5EF4-FFF2-40B4-BE49-F238E27FC236}">
                <a16:creationId xmlns:a16="http://schemas.microsoft.com/office/drawing/2014/main" id="{5D295C72-1F9A-2F15-0D77-C48C992C4D13}"/>
              </a:ext>
            </a:extLst>
          </p:cNvPr>
          <p:cNvSpPr txBox="1">
            <a:spLocks/>
          </p:cNvSpPr>
          <p:nvPr/>
        </p:nvSpPr>
        <p:spPr>
          <a:xfrm>
            <a:off x="9808142" y="2861656"/>
            <a:ext cx="1884573" cy="1930556"/>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lnSpc>
                <a:spcPct val="100000"/>
              </a:lnSpc>
              <a:spcBef>
                <a:spcPts val="0"/>
              </a:spcBef>
            </a:pPr>
            <a:r>
              <a:rPr lang="en-US" sz="1800" kern="1200" dirty="0">
                <a:solidFill>
                  <a:schemeClr val="tx1"/>
                </a:solidFill>
                <a:latin typeface="Montserrat" pitchFamily="2" charset="77"/>
                <a:ea typeface="+mn-ea"/>
                <a:cs typeface="+mn-cs"/>
                <a:sym typeface="Arial"/>
              </a:rPr>
              <a:t>Share of male and female agricultural landholders in developing regions</a:t>
            </a:r>
          </a:p>
        </p:txBody>
      </p:sp>
      <p:sp>
        <p:nvSpPr>
          <p:cNvPr id="5" name="Title 1">
            <a:extLst>
              <a:ext uri="{FF2B5EF4-FFF2-40B4-BE49-F238E27FC236}">
                <a16:creationId xmlns:a16="http://schemas.microsoft.com/office/drawing/2014/main" id="{A83B5FDD-9F37-6D92-CDE1-CDE1E50D6ECA}"/>
              </a:ext>
            </a:extLst>
          </p:cNvPr>
          <p:cNvSpPr txBox="1">
            <a:spLocks/>
          </p:cNvSpPr>
          <p:nvPr/>
        </p:nvSpPr>
        <p:spPr>
          <a:xfrm>
            <a:off x="600009" y="423544"/>
            <a:ext cx="9208133" cy="6495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core area: PRODUCTIVE AUTONOMY</a:t>
            </a:r>
          </a:p>
        </p:txBody>
      </p:sp>
      <p:pic>
        <p:nvPicPr>
          <p:cNvPr id="7" name="Picture 6" descr="A graph of a number of people&#10;&#10;Description automatically generated">
            <a:extLst>
              <a:ext uri="{FF2B5EF4-FFF2-40B4-BE49-F238E27FC236}">
                <a16:creationId xmlns:a16="http://schemas.microsoft.com/office/drawing/2014/main" id="{C10ECC79-8D0C-367A-B219-2800ED2A2DF5}"/>
              </a:ext>
            </a:extLst>
          </p:cNvPr>
          <p:cNvPicPr>
            <a:picLocks noChangeAspect="1"/>
          </p:cNvPicPr>
          <p:nvPr/>
        </p:nvPicPr>
        <p:blipFill>
          <a:blip r:embed="rId3" cstate="hqprint">
            <a:extLst>
              <a:ext uri="{28A0092B-C50C-407E-A947-70E740481C1C}">
                <a14:useLocalDpi xmlns:a14="http://schemas.microsoft.com/office/drawing/2010/main"/>
              </a:ext>
            </a:extLst>
          </a:blip>
          <a:srcRect t="16423"/>
          <a:stretch/>
        </p:blipFill>
        <p:spPr>
          <a:xfrm>
            <a:off x="631720" y="1668705"/>
            <a:ext cx="8727364" cy="4297986"/>
          </a:xfrm>
          <a:prstGeom prst="rect">
            <a:avLst/>
          </a:prstGeom>
          <a:noFill/>
          <a:ln w="3175">
            <a:solidFill>
              <a:srgbClr val="A2287E">
                <a:alpha val="26000"/>
              </a:srgbClr>
            </a:solidFill>
            <a:miter lim="800000"/>
            <a:headEnd/>
            <a:tailEnd/>
          </a:ln>
          <a:effectLst>
            <a:outerShdw blurRad="304800" sx="104000" sy="104000" algn="ctr" rotWithShape="0">
              <a:prstClr val="black">
                <a:alpha val="13000"/>
              </a:prstClr>
            </a:outerShdw>
          </a:effectLst>
        </p:spPr>
      </p:pic>
    </p:spTree>
    <p:extLst>
      <p:ext uri="{BB962C8B-B14F-4D97-AF65-F5344CB8AC3E}">
        <p14:creationId xmlns:p14="http://schemas.microsoft.com/office/powerpoint/2010/main" val="19069539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7B033B-2C0B-C43C-EF4F-ED0A5580519E}"/>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D40ACA50-2023-AF48-225E-20127FAA665D}"/>
              </a:ext>
            </a:extLst>
          </p:cNvPr>
          <p:cNvSpPr txBox="1">
            <a:spLocks/>
          </p:cNvSpPr>
          <p:nvPr/>
        </p:nvSpPr>
        <p:spPr>
          <a:xfrm>
            <a:off x="991880" y="1779074"/>
            <a:ext cx="3879786" cy="329985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00000"/>
              </a:lnSpc>
            </a:pPr>
            <a:r>
              <a:rPr lang="en-US" sz="3400" b="0" kern="1200" cap="all" dirty="0">
                <a:solidFill>
                  <a:schemeClr val="tx1"/>
                </a:solidFill>
                <a:latin typeface="Montserrat" pitchFamily="2" charset="77"/>
                <a:ea typeface="+mj-ea"/>
                <a:cs typeface="Calibri" charset="0"/>
              </a:rPr>
              <a:t>core area: </a:t>
            </a:r>
            <a:r>
              <a:rPr lang="en-US" sz="3400" cap="all" dirty="0"/>
              <a:t>Knowledge, skills and access to information </a:t>
            </a:r>
            <a:endParaRPr lang="en-US" sz="3400" kern="1200" cap="all" dirty="0">
              <a:solidFill>
                <a:schemeClr val="tx1"/>
              </a:solidFill>
              <a:latin typeface="Montserrat" pitchFamily="2" charset="77"/>
              <a:ea typeface="+mj-ea"/>
              <a:cs typeface="Calibri" charset="0"/>
            </a:endParaRPr>
          </a:p>
        </p:txBody>
      </p:sp>
      <p:sp>
        <p:nvSpPr>
          <p:cNvPr id="7" name="Text Placeholder 2">
            <a:extLst>
              <a:ext uri="{FF2B5EF4-FFF2-40B4-BE49-F238E27FC236}">
                <a16:creationId xmlns:a16="http://schemas.microsoft.com/office/drawing/2014/main" id="{B0623C87-26CE-C907-FE9B-6A861A6F18BE}"/>
              </a:ext>
            </a:extLst>
          </p:cNvPr>
          <p:cNvSpPr txBox="1">
            <a:spLocks/>
          </p:cNvSpPr>
          <p:nvPr/>
        </p:nvSpPr>
        <p:spPr>
          <a:xfrm>
            <a:off x="5515176" y="2953679"/>
            <a:ext cx="5418714" cy="950639"/>
          </a:xfrm>
          <a:prstGeom prst="rect">
            <a:avLst/>
          </a:prstGeom>
        </p:spPr>
        <p:txBody>
          <a:bodyPr>
            <a:normAutofit fontScale="850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120000"/>
              </a:lnSpc>
              <a:spcBef>
                <a:spcPts val="0"/>
              </a:spcBef>
              <a:buClr>
                <a:srgbClr val="A2287E"/>
              </a:buClr>
            </a:pPr>
            <a:r>
              <a:rPr lang="en-US" sz="2100" kern="1200" dirty="0">
                <a:solidFill>
                  <a:schemeClr val="tx1"/>
                </a:solidFill>
                <a:latin typeface="Montserrat" pitchFamily="2" charset="77"/>
                <a:ea typeface="+mn-ea"/>
                <a:cs typeface="+mn-cs"/>
              </a:rPr>
              <a:t>Knowledge, skills (literacy, financial literacy, soft skills and technical knowledge) and access to information. </a:t>
            </a:r>
          </a:p>
          <a:p>
            <a:endParaRPr lang="en-US" sz="2000" dirty="0"/>
          </a:p>
        </p:txBody>
      </p:sp>
      <p:sp>
        <p:nvSpPr>
          <p:cNvPr id="2" name="TextBox 1">
            <a:extLst>
              <a:ext uri="{FF2B5EF4-FFF2-40B4-BE49-F238E27FC236}">
                <a16:creationId xmlns:a16="http://schemas.microsoft.com/office/drawing/2014/main" id="{6A1EF419-BA6E-C2DB-7BAF-8504D99BB7D8}"/>
              </a:ext>
            </a:extLst>
          </p:cNvPr>
          <p:cNvSpPr txBox="1"/>
          <p:nvPr/>
        </p:nvSpPr>
        <p:spPr>
          <a:xfrm>
            <a:off x="10121462" y="5274098"/>
            <a:ext cx="1976375" cy="276999"/>
          </a:xfrm>
          <a:prstGeom prst="rect">
            <a:avLst/>
          </a:prstGeom>
          <a:noFill/>
        </p:spPr>
        <p:txBody>
          <a:bodyPr wrap="square" rtlCol="0">
            <a:spAutoFit/>
          </a:bodyPr>
          <a:lstStyle/>
          <a:p>
            <a:pPr algn="r"/>
            <a:r>
              <a:rPr lang="en-US" sz="1200" dirty="0">
                <a:solidFill>
                  <a:schemeClr val="tx1"/>
                </a:solidFill>
                <a:latin typeface="Montserrat" pitchFamily="2" charset="77"/>
              </a:rPr>
              <a:t>Source: Statista 2022</a:t>
            </a:r>
          </a:p>
        </p:txBody>
      </p:sp>
    </p:spTree>
    <p:extLst>
      <p:ext uri="{BB962C8B-B14F-4D97-AF65-F5344CB8AC3E}">
        <p14:creationId xmlns:p14="http://schemas.microsoft.com/office/powerpoint/2010/main" val="27597589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52F0F7-234E-709B-4E17-1E7F61D8726E}"/>
              </a:ext>
            </a:extLst>
          </p:cNvPr>
          <p:cNvSpPr txBox="1"/>
          <p:nvPr/>
        </p:nvSpPr>
        <p:spPr>
          <a:xfrm>
            <a:off x="5665077" y="6114926"/>
            <a:ext cx="2007906" cy="276999"/>
          </a:xfrm>
          <a:prstGeom prst="rect">
            <a:avLst/>
          </a:prstGeom>
          <a:noFill/>
        </p:spPr>
        <p:txBody>
          <a:bodyPr wrap="square" rtlCol="0">
            <a:spAutoFit/>
          </a:bodyPr>
          <a:lstStyle/>
          <a:p>
            <a:pPr algn="r"/>
            <a:r>
              <a:rPr lang="en-US" sz="1200" dirty="0">
                <a:solidFill>
                  <a:schemeClr val="tx1"/>
                </a:solidFill>
                <a:latin typeface="Montserrat" pitchFamily="2" charset="77"/>
              </a:rPr>
              <a:t>Source: Statista 2022</a:t>
            </a:r>
          </a:p>
        </p:txBody>
      </p:sp>
      <p:sp>
        <p:nvSpPr>
          <p:cNvPr id="3" name="Title 1">
            <a:extLst>
              <a:ext uri="{FF2B5EF4-FFF2-40B4-BE49-F238E27FC236}">
                <a16:creationId xmlns:a16="http://schemas.microsoft.com/office/drawing/2014/main" id="{F0067A91-9C17-82CF-701F-962E688F2793}"/>
              </a:ext>
            </a:extLst>
          </p:cNvPr>
          <p:cNvSpPr txBox="1">
            <a:spLocks/>
          </p:cNvSpPr>
          <p:nvPr/>
        </p:nvSpPr>
        <p:spPr>
          <a:xfrm>
            <a:off x="600009" y="383550"/>
            <a:ext cx="8659952" cy="94608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core area: KNOWLEDGE, SKILLS AND ACCESS TO INFORMATION</a:t>
            </a:r>
          </a:p>
        </p:txBody>
      </p:sp>
      <p:sp>
        <p:nvSpPr>
          <p:cNvPr id="5" name="TextBox 4">
            <a:extLst>
              <a:ext uri="{FF2B5EF4-FFF2-40B4-BE49-F238E27FC236}">
                <a16:creationId xmlns:a16="http://schemas.microsoft.com/office/drawing/2014/main" id="{962B5EAC-57A3-45BB-1082-579E3384A021}"/>
              </a:ext>
            </a:extLst>
          </p:cNvPr>
          <p:cNvSpPr txBox="1"/>
          <p:nvPr/>
        </p:nvSpPr>
        <p:spPr>
          <a:xfrm>
            <a:off x="8306091" y="3357573"/>
            <a:ext cx="2870264" cy="923330"/>
          </a:xfrm>
          <a:prstGeom prst="rect">
            <a:avLst/>
          </a:prstGeom>
          <a:noFill/>
        </p:spPr>
        <p:txBody>
          <a:bodyPr wrap="square" rtlCol="0">
            <a:spAutoFit/>
          </a:bodyPr>
          <a:lstStyle/>
          <a:p>
            <a:r>
              <a:rPr lang="en-US" sz="1800" kern="1200" dirty="0">
                <a:solidFill>
                  <a:schemeClr val="tx1"/>
                </a:solidFill>
                <a:latin typeface="Montserrat" pitchFamily="2" charset="77"/>
                <a:ea typeface="+mn-ea"/>
                <a:cs typeface="+mn-cs"/>
                <a:sym typeface="Montserrat"/>
              </a:rPr>
              <a:t>Adult literacy rate in Sub-Saharan Africa by gender, 2000 to 2020</a:t>
            </a:r>
          </a:p>
        </p:txBody>
      </p:sp>
      <p:pic>
        <p:nvPicPr>
          <p:cNvPr id="7" name="Picture 6" descr="A graph with a line and a line&#10;&#10;Description automatically generated">
            <a:extLst>
              <a:ext uri="{FF2B5EF4-FFF2-40B4-BE49-F238E27FC236}">
                <a16:creationId xmlns:a16="http://schemas.microsoft.com/office/drawing/2014/main" id="{69057987-E10C-0A16-AC38-FFEE57E732BD}"/>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600009" y="1662547"/>
            <a:ext cx="7023390" cy="4304143"/>
          </a:xfrm>
          <a:prstGeom prst="rect">
            <a:avLst/>
          </a:prstGeom>
          <a:noFill/>
          <a:ln w="3175">
            <a:solidFill>
              <a:srgbClr val="A2287E">
                <a:alpha val="26000"/>
              </a:srgbClr>
            </a:solidFill>
            <a:miter lim="800000"/>
            <a:headEnd/>
            <a:tailEnd/>
          </a:ln>
          <a:effectLst>
            <a:outerShdw blurRad="304800" sx="104000" sy="104000" algn="ctr" rotWithShape="0">
              <a:prstClr val="black">
                <a:alpha val="13000"/>
              </a:prstClr>
            </a:outerShdw>
          </a:effectLst>
        </p:spPr>
      </p:pic>
    </p:spTree>
    <p:extLst>
      <p:ext uri="{BB962C8B-B14F-4D97-AF65-F5344CB8AC3E}">
        <p14:creationId xmlns:p14="http://schemas.microsoft.com/office/powerpoint/2010/main" val="19588581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29B180-CAEF-563A-C02C-50463082EA19}"/>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38EF81A5-0F95-9B75-1ED1-C1EDFE95AA1F}"/>
              </a:ext>
            </a:extLst>
          </p:cNvPr>
          <p:cNvSpPr txBox="1">
            <a:spLocks/>
          </p:cNvSpPr>
          <p:nvPr/>
        </p:nvSpPr>
        <p:spPr>
          <a:xfrm>
            <a:off x="894604" y="1776667"/>
            <a:ext cx="3879786" cy="329985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00000"/>
              </a:lnSpc>
            </a:pPr>
            <a:r>
              <a:rPr lang="en-US" sz="3400" b="0" kern="1200" cap="all" dirty="0">
                <a:solidFill>
                  <a:schemeClr val="tx1"/>
                </a:solidFill>
                <a:latin typeface="Montserrat" pitchFamily="2" charset="77"/>
                <a:ea typeface="+mj-ea"/>
                <a:cs typeface="Calibri" charset="0"/>
              </a:rPr>
              <a:t>core area: </a:t>
            </a:r>
            <a:r>
              <a:rPr lang="en-US" sz="3400" cap="all" dirty="0"/>
              <a:t>POWER, INFLUENCE AND DECISION-MAKING</a:t>
            </a:r>
            <a:endParaRPr lang="en-US" sz="3400" kern="1200" cap="all" dirty="0">
              <a:solidFill>
                <a:schemeClr val="tx1"/>
              </a:solidFill>
              <a:latin typeface="Montserrat" pitchFamily="2" charset="77"/>
              <a:ea typeface="+mj-ea"/>
              <a:cs typeface="Calibri" charset="0"/>
            </a:endParaRPr>
          </a:p>
        </p:txBody>
      </p:sp>
      <p:sp>
        <p:nvSpPr>
          <p:cNvPr id="7" name="Text Placeholder 2">
            <a:extLst>
              <a:ext uri="{FF2B5EF4-FFF2-40B4-BE49-F238E27FC236}">
                <a16:creationId xmlns:a16="http://schemas.microsoft.com/office/drawing/2014/main" id="{784EB493-1EFD-C531-1EC1-F9F9187BFD6F}"/>
              </a:ext>
            </a:extLst>
          </p:cNvPr>
          <p:cNvSpPr txBox="1">
            <a:spLocks/>
          </p:cNvSpPr>
          <p:nvPr/>
        </p:nvSpPr>
        <p:spPr>
          <a:xfrm>
            <a:off x="5514394" y="2547574"/>
            <a:ext cx="5652177" cy="175803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Bef>
                <a:spcPts val="0"/>
              </a:spcBef>
              <a:buClr>
                <a:srgbClr val="A2287E"/>
              </a:buClr>
            </a:pPr>
            <a:r>
              <a:rPr lang="en-US" sz="1800" kern="1200" dirty="0">
                <a:solidFill>
                  <a:schemeClr val="tx1"/>
                </a:solidFill>
                <a:latin typeface="Montserrat" pitchFamily="2" charset="77"/>
                <a:ea typeface="+mn-ea"/>
                <a:cs typeface="+mn-cs"/>
              </a:rPr>
              <a:t>Equal participation in decision-making at the household level—over issues such as mobility, economic activity, income, production and nutrition—as well as in the community and other public spheres at the regional and national levels. </a:t>
            </a:r>
          </a:p>
        </p:txBody>
      </p:sp>
    </p:spTree>
    <p:extLst>
      <p:ext uri="{BB962C8B-B14F-4D97-AF65-F5344CB8AC3E}">
        <p14:creationId xmlns:p14="http://schemas.microsoft.com/office/powerpoint/2010/main" val="28854657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8852B43-AD88-E356-1EB3-2C7F88204B76}"/>
              </a:ext>
            </a:extLst>
          </p:cNvPr>
          <p:cNvSpPr txBox="1"/>
          <p:nvPr/>
        </p:nvSpPr>
        <p:spPr>
          <a:xfrm>
            <a:off x="3563007" y="6164640"/>
            <a:ext cx="1840954" cy="276999"/>
          </a:xfrm>
          <a:prstGeom prst="rect">
            <a:avLst/>
          </a:prstGeom>
          <a:noFill/>
        </p:spPr>
        <p:txBody>
          <a:bodyPr wrap="square" rtlCol="0">
            <a:spAutoFit/>
          </a:bodyPr>
          <a:lstStyle/>
          <a:p>
            <a:pPr algn="r"/>
            <a:r>
              <a:rPr lang="en-US" sz="1200" dirty="0">
                <a:solidFill>
                  <a:schemeClr val="tx1"/>
                </a:solidFill>
                <a:latin typeface="Montserrat" pitchFamily="2" charset="77"/>
              </a:rPr>
              <a:t>Source: Seidu 2020</a:t>
            </a:r>
          </a:p>
        </p:txBody>
      </p:sp>
      <p:sp>
        <p:nvSpPr>
          <p:cNvPr id="3" name="Title 1">
            <a:extLst>
              <a:ext uri="{FF2B5EF4-FFF2-40B4-BE49-F238E27FC236}">
                <a16:creationId xmlns:a16="http://schemas.microsoft.com/office/drawing/2014/main" id="{424C7A2D-8D73-6036-8898-FD3C3E14E043}"/>
              </a:ext>
            </a:extLst>
          </p:cNvPr>
          <p:cNvSpPr txBox="1">
            <a:spLocks/>
          </p:cNvSpPr>
          <p:nvPr/>
        </p:nvSpPr>
        <p:spPr>
          <a:xfrm>
            <a:off x="600009" y="383550"/>
            <a:ext cx="8659952" cy="94608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core area: POWER, INFLUENCE AND DECISION-MAKING</a:t>
            </a:r>
          </a:p>
        </p:txBody>
      </p:sp>
      <p:sp>
        <p:nvSpPr>
          <p:cNvPr id="4" name="TextBox 3">
            <a:extLst>
              <a:ext uri="{FF2B5EF4-FFF2-40B4-BE49-F238E27FC236}">
                <a16:creationId xmlns:a16="http://schemas.microsoft.com/office/drawing/2014/main" id="{2AEBBB76-4372-7B9B-5216-E1AFC0717542}"/>
              </a:ext>
            </a:extLst>
          </p:cNvPr>
          <p:cNvSpPr txBox="1"/>
          <p:nvPr/>
        </p:nvSpPr>
        <p:spPr>
          <a:xfrm>
            <a:off x="6391082" y="3359340"/>
            <a:ext cx="4948618" cy="923330"/>
          </a:xfrm>
          <a:prstGeom prst="rect">
            <a:avLst/>
          </a:prstGeom>
          <a:noFill/>
        </p:spPr>
        <p:txBody>
          <a:bodyPr wrap="square" rtlCol="0">
            <a:spAutoFit/>
          </a:bodyPr>
          <a:lstStyle/>
          <a:p>
            <a:r>
              <a:rPr lang="en-US" sz="1800" dirty="0">
                <a:solidFill>
                  <a:srgbClr val="262626"/>
                </a:solidFill>
                <a:effectLst/>
                <a:latin typeface="Montserrat" pitchFamily="2" charset="77"/>
              </a:rPr>
              <a:t>Proportion of women who have the capacity to make household decisions in 30 Sub-Saharan Africa countries 2020</a:t>
            </a:r>
            <a:endParaRPr lang="en-US" sz="1800" dirty="0">
              <a:latin typeface="Montserrat" pitchFamily="2" charset="77"/>
            </a:endParaRPr>
          </a:p>
        </p:txBody>
      </p:sp>
      <p:pic>
        <p:nvPicPr>
          <p:cNvPr id="7" name="Picture 6" descr="A graph with numbers and names&#10;&#10;Description automatically generated with medium confidence">
            <a:extLst>
              <a:ext uri="{FF2B5EF4-FFF2-40B4-BE49-F238E27FC236}">
                <a16:creationId xmlns:a16="http://schemas.microsoft.com/office/drawing/2014/main" id="{6242B8AB-B9D9-A668-8844-D8BBC5EBFCB9}"/>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677834" y="1666356"/>
            <a:ext cx="4650304" cy="4309298"/>
          </a:xfrm>
          <a:prstGeom prst="rect">
            <a:avLst/>
          </a:prstGeom>
          <a:noFill/>
          <a:ln w="3175">
            <a:solidFill>
              <a:srgbClr val="A2287E">
                <a:alpha val="26000"/>
              </a:srgbClr>
            </a:solidFill>
            <a:miter lim="800000"/>
            <a:headEnd/>
            <a:tailEnd/>
          </a:ln>
          <a:effectLst>
            <a:outerShdw blurRad="304800" sx="104000" sy="104000" algn="ctr" rotWithShape="0">
              <a:prstClr val="black">
                <a:alpha val="13000"/>
              </a:prstClr>
            </a:outerShdw>
          </a:effectLst>
        </p:spPr>
      </p:pic>
    </p:spTree>
    <p:extLst>
      <p:ext uri="{BB962C8B-B14F-4D97-AF65-F5344CB8AC3E}">
        <p14:creationId xmlns:p14="http://schemas.microsoft.com/office/powerpoint/2010/main" val="41575688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47C457-F116-4752-5CE8-E4D5D1537861}"/>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BD308912-0C2B-2A0E-829D-4329CCEAF97C}"/>
              </a:ext>
            </a:extLst>
          </p:cNvPr>
          <p:cNvSpPr txBox="1">
            <a:spLocks/>
          </p:cNvSpPr>
          <p:nvPr/>
        </p:nvSpPr>
        <p:spPr>
          <a:xfrm>
            <a:off x="1038725" y="2697677"/>
            <a:ext cx="3879786" cy="145782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00000"/>
              </a:lnSpc>
            </a:pPr>
            <a:r>
              <a:rPr lang="en-US" sz="3400" b="0" kern="1200" cap="all" dirty="0">
                <a:solidFill>
                  <a:schemeClr val="tx1"/>
                </a:solidFill>
                <a:latin typeface="Montserrat" pitchFamily="2" charset="77"/>
                <a:ea typeface="+mj-ea"/>
                <a:cs typeface="Calibri" charset="0"/>
              </a:rPr>
              <a:t>core area: </a:t>
            </a:r>
            <a:r>
              <a:rPr lang="en-US" sz="3400" cap="all" dirty="0"/>
              <a:t>AGENCY</a:t>
            </a:r>
            <a:endParaRPr lang="en-US" sz="3400" kern="1200" cap="all" dirty="0">
              <a:solidFill>
                <a:schemeClr val="tx1"/>
              </a:solidFill>
              <a:latin typeface="Montserrat" pitchFamily="2" charset="77"/>
              <a:ea typeface="+mj-ea"/>
              <a:cs typeface="Calibri" charset="0"/>
            </a:endParaRPr>
          </a:p>
        </p:txBody>
      </p:sp>
      <p:sp>
        <p:nvSpPr>
          <p:cNvPr id="7" name="Text Placeholder 2">
            <a:extLst>
              <a:ext uri="{FF2B5EF4-FFF2-40B4-BE49-F238E27FC236}">
                <a16:creationId xmlns:a16="http://schemas.microsoft.com/office/drawing/2014/main" id="{AE09A8E0-4DC1-DB5A-863C-DC4450E1B4D4}"/>
              </a:ext>
            </a:extLst>
          </p:cNvPr>
          <p:cNvSpPr txBox="1">
            <a:spLocks/>
          </p:cNvSpPr>
          <p:nvPr/>
        </p:nvSpPr>
        <p:spPr>
          <a:xfrm>
            <a:off x="5494156" y="2024963"/>
            <a:ext cx="5924551" cy="280325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latin typeface="Montserrat" pitchFamily="2" charset="77"/>
              </a:rPr>
              <a:t>Ability to make own choices and act upon them, including self-esteem, self-efficacy and aspirations:</a:t>
            </a:r>
          </a:p>
          <a:p>
            <a:endParaRPr lang="en-US" sz="1800" dirty="0">
              <a:latin typeface="Montserrat" pitchFamily="2" charset="77"/>
            </a:endParaRPr>
          </a:p>
          <a:p>
            <a:endParaRPr lang="en-US" sz="1800" dirty="0">
              <a:latin typeface="Montserrat" pitchFamily="2" charset="77"/>
            </a:endParaRPr>
          </a:p>
          <a:p>
            <a:r>
              <a:rPr lang="en-US" sz="1800" i="1" dirty="0">
                <a:latin typeface="Montserrat" pitchFamily="2" charset="77"/>
              </a:rPr>
              <a:t>“I feel empowered when I can take decisions about the cattle I raise and can decide how to use the income from the cattle.” </a:t>
            </a:r>
          </a:p>
          <a:p>
            <a:pPr algn="r"/>
            <a:r>
              <a:rPr lang="en-US" sz="1600" i="1" dirty="0">
                <a:latin typeface="Montserrat" pitchFamily="2" charset="77"/>
              </a:rPr>
              <a:t>(Tanzanian livestock and nutrition study participant) (Source: Price 2018)  </a:t>
            </a:r>
          </a:p>
        </p:txBody>
      </p:sp>
      <p:sp>
        <p:nvSpPr>
          <p:cNvPr id="2" name="TextBox 1">
            <a:extLst>
              <a:ext uri="{FF2B5EF4-FFF2-40B4-BE49-F238E27FC236}">
                <a16:creationId xmlns:a16="http://schemas.microsoft.com/office/drawing/2014/main" id="{D47175B7-CB69-A4EE-4A2B-B4B94F51A594}"/>
              </a:ext>
            </a:extLst>
          </p:cNvPr>
          <p:cNvSpPr txBox="1"/>
          <p:nvPr/>
        </p:nvSpPr>
        <p:spPr>
          <a:xfrm>
            <a:off x="10289628" y="5292965"/>
            <a:ext cx="1812365" cy="276999"/>
          </a:xfrm>
          <a:prstGeom prst="rect">
            <a:avLst/>
          </a:prstGeom>
          <a:noFill/>
        </p:spPr>
        <p:txBody>
          <a:bodyPr wrap="square" rtlCol="0">
            <a:spAutoFit/>
          </a:bodyPr>
          <a:lstStyle/>
          <a:p>
            <a:pPr algn="r"/>
            <a:r>
              <a:rPr lang="en-US" sz="1200" dirty="0">
                <a:solidFill>
                  <a:schemeClr val="tx1"/>
                </a:solidFill>
                <a:latin typeface="Montserrat" pitchFamily="2" charset="77"/>
              </a:rPr>
              <a:t>Source: Price 2018</a:t>
            </a:r>
          </a:p>
        </p:txBody>
      </p:sp>
    </p:spTree>
    <p:extLst>
      <p:ext uri="{BB962C8B-B14F-4D97-AF65-F5344CB8AC3E}">
        <p14:creationId xmlns:p14="http://schemas.microsoft.com/office/powerpoint/2010/main" val="16645559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B072424-BF6C-CD5E-7DE3-D3273DFBFFCE}"/>
              </a:ext>
            </a:extLst>
          </p:cNvPr>
          <p:cNvSpPr txBox="1"/>
          <p:nvPr/>
        </p:nvSpPr>
        <p:spPr>
          <a:xfrm>
            <a:off x="600009" y="6101657"/>
            <a:ext cx="5427363" cy="461665"/>
          </a:xfrm>
          <a:prstGeom prst="rect">
            <a:avLst/>
          </a:prstGeom>
          <a:solidFill>
            <a:schemeClr val="lt1"/>
          </a:solidFill>
        </p:spPr>
        <p:txBody>
          <a:bodyPr wrap="square" rtlCol="0">
            <a:spAutoFit/>
          </a:bodyPr>
          <a:lstStyle/>
          <a:p>
            <a:pPr algn="r"/>
            <a:r>
              <a:rPr lang="en-US" sz="1200" dirty="0">
                <a:solidFill>
                  <a:schemeClr val="tx1"/>
                </a:solidFill>
                <a:latin typeface="Montserrat" pitchFamily="2" charset="77"/>
              </a:rPr>
              <a:t>Source: https://2012-2017-uat.usaid.gov/opengov/developer/datasets /2015_Interim_PBS_Questionnaire_ModulesFthruI.pdf</a:t>
            </a:r>
          </a:p>
        </p:txBody>
      </p:sp>
      <p:sp>
        <p:nvSpPr>
          <p:cNvPr id="3" name="Text Placeholder 2">
            <a:extLst>
              <a:ext uri="{FF2B5EF4-FFF2-40B4-BE49-F238E27FC236}">
                <a16:creationId xmlns:a16="http://schemas.microsoft.com/office/drawing/2014/main" id="{5C3DDD70-FF0F-9A2D-C268-201E703A8F0E}"/>
              </a:ext>
            </a:extLst>
          </p:cNvPr>
          <p:cNvSpPr txBox="1">
            <a:spLocks/>
          </p:cNvSpPr>
          <p:nvPr/>
        </p:nvSpPr>
        <p:spPr>
          <a:xfrm>
            <a:off x="6501253" y="3291969"/>
            <a:ext cx="5123188" cy="884301"/>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800" dirty="0">
                <a:solidFill>
                  <a:schemeClr val="tx1"/>
                </a:solidFill>
                <a:latin typeface="Montserrat" pitchFamily="2" charset="77"/>
              </a:rPr>
              <a:t>Agency is often measured by assessing the abilities to make </a:t>
            </a:r>
            <a:r>
              <a:rPr lang="en-US" sz="1800" b="1" u="sng" dirty="0">
                <a:solidFill>
                  <a:srgbClr val="A2287E"/>
                </a:solidFill>
                <a:latin typeface="Montserrat" pitchFamily="2" charset="77"/>
              </a:rPr>
              <a:t>decisions</a:t>
            </a:r>
            <a:r>
              <a:rPr lang="en-US" sz="1800" dirty="0">
                <a:solidFill>
                  <a:schemeClr val="tx1"/>
                </a:solidFill>
                <a:latin typeface="Montserrat" pitchFamily="2" charset="77"/>
              </a:rPr>
              <a:t> and considered critical element of em</a:t>
            </a:r>
            <a:r>
              <a:rPr lang="en-US" sz="1800" b="1" u="sng" dirty="0">
                <a:solidFill>
                  <a:srgbClr val="A2287E"/>
                </a:solidFill>
                <a:latin typeface="Montserrat" pitchFamily="2" charset="77"/>
              </a:rPr>
              <a:t>power</a:t>
            </a:r>
            <a:r>
              <a:rPr lang="en-US" sz="1800" dirty="0">
                <a:solidFill>
                  <a:schemeClr val="tx1"/>
                </a:solidFill>
                <a:latin typeface="Montserrat" pitchFamily="2" charset="77"/>
              </a:rPr>
              <a:t>ment.</a:t>
            </a:r>
          </a:p>
        </p:txBody>
      </p:sp>
      <p:sp>
        <p:nvSpPr>
          <p:cNvPr id="5" name="Title 1">
            <a:extLst>
              <a:ext uri="{FF2B5EF4-FFF2-40B4-BE49-F238E27FC236}">
                <a16:creationId xmlns:a16="http://schemas.microsoft.com/office/drawing/2014/main" id="{232E85C7-3AFA-4976-D770-0842CB6C00A6}"/>
              </a:ext>
            </a:extLst>
          </p:cNvPr>
          <p:cNvSpPr txBox="1">
            <a:spLocks/>
          </p:cNvSpPr>
          <p:nvPr/>
        </p:nvSpPr>
        <p:spPr>
          <a:xfrm>
            <a:off x="600009" y="423544"/>
            <a:ext cx="9208133" cy="6495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core area: AGENCY</a:t>
            </a:r>
          </a:p>
        </p:txBody>
      </p:sp>
      <p:pic>
        <p:nvPicPr>
          <p:cNvPr id="6" name="Picture 5">
            <a:extLst>
              <a:ext uri="{FF2B5EF4-FFF2-40B4-BE49-F238E27FC236}">
                <a16:creationId xmlns:a16="http://schemas.microsoft.com/office/drawing/2014/main" id="{45A88442-513B-7835-EEC2-BAD8C6BFBF68}"/>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677830" y="1663622"/>
            <a:ext cx="5349542" cy="4309162"/>
          </a:xfrm>
          <a:prstGeom prst="rect">
            <a:avLst/>
          </a:prstGeom>
          <a:noFill/>
          <a:ln w="3175">
            <a:solidFill>
              <a:srgbClr val="A2287E">
                <a:alpha val="26000"/>
              </a:srgbClr>
            </a:solidFill>
            <a:miter lim="800000"/>
            <a:headEnd/>
            <a:tailEnd/>
          </a:ln>
          <a:effectLst>
            <a:outerShdw blurRad="304800" sx="104000" sy="104000" algn="ctr" rotWithShape="0">
              <a:prstClr val="black">
                <a:alpha val="13000"/>
              </a:prstClr>
            </a:outerShdw>
          </a:effectLst>
        </p:spPr>
      </p:pic>
    </p:spTree>
    <p:extLst>
      <p:ext uri="{BB962C8B-B14F-4D97-AF65-F5344CB8AC3E}">
        <p14:creationId xmlns:p14="http://schemas.microsoft.com/office/powerpoint/2010/main" val="10927942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6492F-EC82-A183-F73B-2AFE5B0E41D6}"/>
              </a:ext>
            </a:extLst>
          </p:cNvPr>
          <p:cNvSpPr txBox="1">
            <a:spLocks/>
          </p:cNvSpPr>
          <p:nvPr/>
        </p:nvSpPr>
        <p:spPr>
          <a:xfrm>
            <a:off x="645270" y="2378375"/>
            <a:ext cx="4296382" cy="209642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00000"/>
              </a:lnSpc>
            </a:pPr>
            <a:r>
              <a:rPr lang="en-US" sz="3400" b="0" kern="1200" cap="all" dirty="0">
                <a:solidFill>
                  <a:schemeClr val="tx1"/>
                </a:solidFill>
                <a:latin typeface="Montserrat" pitchFamily="2" charset="77"/>
                <a:ea typeface="+mj-ea"/>
                <a:cs typeface="Calibri" charset="0"/>
              </a:rPr>
              <a:t>core area: </a:t>
            </a:r>
            <a:r>
              <a:rPr lang="en-US" sz="3400" cap="all" spc="-100" dirty="0">
                <a:latin typeface="Montserrat" pitchFamily="2" charset="77"/>
              </a:rPr>
              <a:t>PARTICIPATION, </a:t>
            </a:r>
            <a:r>
              <a:rPr lang="en-US" sz="3400" cap="all" spc="-110" dirty="0">
                <a:latin typeface="Montserrat" pitchFamily="2" charset="77"/>
              </a:rPr>
              <a:t>REPRESENTATION</a:t>
            </a:r>
            <a:r>
              <a:rPr lang="en-US" sz="3400" cap="all" spc="-100" dirty="0">
                <a:latin typeface="Montserrat" pitchFamily="2" charset="77"/>
              </a:rPr>
              <a:t> AND LEADERSHIP</a:t>
            </a:r>
            <a:endParaRPr lang="en-US" sz="3400" kern="1200" cap="all" spc="-100" dirty="0">
              <a:solidFill>
                <a:schemeClr val="tx1"/>
              </a:solidFill>
              <a:latin typeface="Montserrat" pitchFamily="2" charset="77"/>
              <a:ea typeface="+mj-ea"/>
              <a:cs typeface="Calibri" charset="0"/>
            </a:endParaRPr>
          </a:p>
        </p:txBody>
      </p:sp>
      <p:sp>
        <p:nvSpPr>
          <p:cNvPr id="5" name="Text Placeholder 2">
            <a:extLst>
              <a:ext uri="{FF2B5EF4-FFF2-40B4-BE49-F238E27FC236}">
                <a16:creationId xmlns:a16="http://schemas.microsoft.com/office/drawing/2014/main" id="{3C2182E4-9F90-8CF0-1B3E-B196295B9E79}"/>
              </a:ext>
            </a:extLst>
          </p:cNvPr>
          <p:cNvSpPr txBox="1">
            <a:spLocks/>
          </p:cNvSpPr>
          <p:nvPr/>
        </p:nvSpPr>
        <p:spPr>
          <a:xfrm>
            <a:off x="5505448" y="2119037"/>
            <a:ext cx="5924551" cy="2615104"/>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latin typeface="Montserrat" pitchFamily="2" charset="77"/>
              </a:rPr>
              <a:t>Capacity to organize; </a:t>
            </a:r>
          </a:p>
          <a:p>
            <a:pPr marL="285750" indent="-285750">
              <a:buClr>
                <a:srgbClr val="A2287E"/>
              </a:buClr>
              <a:buFont typeface="Arial" panose="020B0604020202020204" pitchFamily="34" charset="0"/>
              <a:buChar char="•"/>
            </a:pPr>
            <a:endParaRPr lang="en-US" sz="1800" dirty="0">
              <a:latin typeface="Montserrat" pitchFamily="2" charset="77"/>
            </a:endParaRPr>
          </a:p>
          <a:p>
            <a:pPr marL="285750" indent="-285750">
              <a:buClr>
                <a:srgbClr val="A2287E"/>
              </a:buClr>
              <a:buFont typeface="Arial" panose="020B0604020202020204" pitchFamily="34" charset="0"/>
              <a:buChar char="•"/>
            </a:pPr>
            <a:r>
              <a:rPr lang="en-US" sz="1800" dirty="0">
                <a:latin typeface="Montserrat" pitchFamily="2" charset="77"/>
              </a:rPr>
              <a:t>Equal representation and leadership in formal and informal bodies and organizations and institutions at the community, regional and national levels; </a:t>
            </a:r>
          </a:p>
          <a:p>
            <a:pPr marL="285750" indent="-285750">
              <a:buClr>
                <a:srgbClr val="A2287E"/>
              </a:buClr>
              <a:buFont typeface="Arial" panose="020B0604020202020204" pitchFamily="34" charset="0"/>
              <a:buChar char="•"/>
            </a:pPr>
            <a:endParaRPr lang="en-US" sz="1800" dirty="0">
              <a:latin typeface="Montserrat" pitchFamily="2" charset="77"/>
            </a:endParaRPr>
          </a:p>
          <a:p>
            <a:pPr marL="285750" indent="-285750">
              <a:buClr>
                <a:srgbClr val="A2287E"/>
              </a:buClr>
              <a:buFont typeface="Arial" panose="020B0604020202020204" pitchFamily="34" charset="0"/>
              <a:buChar char="•"/>
            </a:pPr>
            <a:r>
              <a:rPr lang="en-US" sz="1800" dirty="0">
                <a:latin typeface="Montserrat" pitchFamily="2" charset="77"/>
              </a:rPr>
              <a:t>Capacity to negotiate, lead, express opinions and voice demands. </a:t>
            </a:r>
          </a:p>
        </p:txBody>
      </p:sp>
    </p:spTree>
    <p:extLst>
      <p:ext uri="{BB962C8B-B14F-4D97-AF65-F5344CB8AC3E}">
        <p14:creationId xmlns:p14="http://schemas.microsoft.com/office/powerpoint/2010/main" val="20189108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E68748-DE9D-28FE-3E99-435FC01CF489}"/>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E9E4A078-36F1-EF83-8BBA-D12AF5A763D7}"/>
              </a:ext>
            </a:extLst>
          </p:cNvPr>
          <p:cNvSpPr txBox="1"/>
          <p:nvPr/>
        </p:nvSpPr>
        <p:spPr>
          <a:xfrm>
            <a:off x="6222740" y="6115782"/>
            <a:ext cx="1867013" cy="276999"/>
          </a:xfrm>
          <a:prstGeom prst="rect">
            <a:avLst/>
          </a:prstGeom>
          <a:noFill/>
        </p:spPr>
        <p:txBody>
          <a:bodyPr wrap="square" rtlCol="0">
            <a:spAutoFit/>
          </a:bodyPr>
          <a:lstStyle/>
          <a:p>
            <a:pPr algn="r"/>
            <a:r>
              <a:rPr lang="en-US" sz="1200" dirty="0">
                <a:solidFill>
                  <a:schemeClr val="tx1"/>
                </a:solidFill>
                <a:latin typeface="Montserrat" pitchFamily="2" charset="77"/>
              </a:rPr>
              <a:t>Source: Aseefa 2013</a:t>
            </a:r>
          </a:p>
        </p:txBody>
      </p:sp>
      <p:sp>
        <p:nvSpPr>
          <p:cNvPr id="3" name="Title 1">
            <a:extLst>
              <a:ext uri="{FF2B5EF4-FFF2-40B4-BE49-F238E27FC236}">
                <a16:creationId xmlns:a16="http://schemas.microsoft.com/office/drawing/2014/main" id="{762D00FB-4683-69E8-B9C8-61D3CA907ACD}"/>
              </a:ext>
            </a:extLst>
          </p:cNvPr>
          <p:cNvSpPr txBox="1">
            <a:spLocks/>
          </p:cNvSpPr>
          <p:nvPr/>
        </p:nvSpPr>
        <p:spPr>
          <a:xfrm>
            <a:off x="600009" y="383550"/>
            <a:ext cx="8659952" cy="94608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core area: PARTICIPATION, REPRESENTATION AND LEADERSHIP</a:t>
            </a:r>
          </a:p>
        </p:txBody>
      </p:sp>
      <p:sp>
        <p:nvSpPr>
          <p:cNvPr id="5" name="TextBox 4">
            <a:extLst>
              <a:ext uri="{FF2B5EF4-FFF2-40B4-BE49-F238E27FC236}">
                <a16:creationId xmlns:a16="http://schemas.microsoft.com/office/drawing/2014/main" id="{AFD39225-FBEE-FF42-DCE8-9222BA3705CE}"/>
              </a:ext>
            </a:extLst>
          </p:cNvPr>
          <p:cNvSpPr txBox="1"/>
          <p:nvPr/>
        </p:nvSpPr>
        <p:spPr>
          <a:xfrm>
            <a:off x="8254951" y="1986036"/>
            <a:ext cx="3632248" cy="3693319"/>
          </a:xfrm>
          <a:prstGeom prst="rect">
            <a:avLst/>
          </a:prstGeom>
          <a:noFill/>
        </p:spPr>
        <p:txBody>
          <a:bodyPr wrap="square" rtlCol="0">
            <a:spAutoFit/>
          </a:bodyPr>
          <a:lstStyle/>
          <a:p>
            <a:r>
              <a:rPr lang="en-US" sz="1800" kern="1200" dirty="0">
                <a:solidFill>
                  <a:schemeClr val="tx1"/>
                </a:solidFill>
                <a:latin typeface="Montserrat" pitchFamily="2" charset="77"/>
                <a:ea typeface="+mn-ea"/>
                <a:cs typeface="+mn-cs"/>
                <a:sym typeface="Montserrat"/>
              </a:rPr>
              <a:t>Women’s participation in cooperatives</a:t>
            </a:r>
          </a:p>
          <a:p>
            <a:endParaRPr lang="en-US" sz="1800" kern="1200" dirty="0">
              <a:solidFill>
                <a:schemeClr val="tx1"/>
              </a:solidFill>
              <a:latin typeface="Montserrat" pitchFamily="2" charset="77"/>
              <a:ea typeface="+mn-ea"/>
              <a:cs typeface="+mn-cs"/>
              <a:sym typeface="Montserrat"/>
            </a:endParaRPr>
          </a:p>
          <a:p>
            <a:pPr marL="285750" indent="-285750">
              <a:buClr>
                <a:srgbClr val="A2287E"/>
              </a:buClr>
              <a:buFont typeface="Arial" panose="020B0604020202020204" pitchFamily="34" charset="0"/>
              <a:buChar char="•"/>
            </a:pPr>
            <a:r>
              <a:rPr lang="en-US" sz="1800" kern="1200" dirty="0">
                <a:solidFill>
                  <a:schemeClr val="tx1"/>
                </a:solidFill>
                <a:latin typeface="Montserrat" pitchFamily="2" charset="77"/>
                <a:ea typeface="+mn-ea"/>
                <a:cs typeface="+mn-cs"/>
                <a:sym typeface="Montserrat"/>
              </a:rPr>
              <a:t>Women constitute about </a:t>
            </a:r>
            <a:r>
              <a:rPr lang="en-US" sz="1800" b="1" kern="1200" dirty="0">
                <a:solidFill>
                  <a:srgbClr val="A2287E"/>
                </a:solidFill>
                <a:latin typeface="Montserrat" pitchFamily="2" charset="77"/>
                <a:ea typeface="+mn-ea"/>
                <a:cs typeface="+mn-cs"/>
                <a:sym typeface="Montserrat"/>
              </a:rPr>
              <a:t>20%</a:t>
            </a:r>
            <a:r>
              <a:rPr lang="en-US" sz="1800" kern="1200" dirty="0">
                <a:solidFill>
                  <a:schemeClr val="tx1"/>
                </a:solidFill>
                <a:latin typeface="Montserrat" pitchFamily="2" charset="77"/>
                <a:ea typeface="+mn-ea"/>
                <a:cs typeface="+mn-cs"/>
                <a:sym typeface="Montserrat"/>
              </a:rPr>
              <a:t> of members on average.</a:t>
            </a:r>
          </a:p>
          <a:p>
            <a:pPr marL="285750" indent="-285750">
              <a:buClr>
                <a:srgbClr val="A2287E"/>
              </a:buClr>
              <a:buFont typeface="Arial" panose="020B0604020202020204" pitchFamily="34" charset="0"/>
              <a:buChar char="•"/>
            </a:pPr>
            <a:r>
              <a:rPr lang="en-US" sz="1800" b="1" kern="1200" dirty="0">
                <a:solidFill>
                  <a:srgbClr val="A2287E"/>
                </a:solidFill>
                <a:latin typeface="Montserrat" pitchFamily="2" charset="77"/>
                <a:ea typeface="+mn-ea"/>
                <a:cs typeface="+mn-cs"/>
                <a:sym typeface="Montserrat"/>
              </a:rPr>
              <a:t>5%</a:t>
            </a:r>
            <a:r>
              <a:rPr lang="en-US" sz="1800" kern="1200" dirty="0">
                <a:solidFill>
                  <a:srgbClr val="A2287E"/>
                </a:solidFill>
                <a:latin typeface="Montserrat" pitchFamily="2" charset="77"/>
                <a:ea typeface="+mn-ea"/>
                <a:cs typeface="+mn-cs"/>
                <a:sym typeface="Montserrat"/>
              </a:rPr>
              <a:t> </a:t>
            </a:r>
            <a:r>
              <a:rPr lang="en-US" sz="1800" kern="1200" dirty="0">
                <a:solidFill>
                  <a:schemeClr val="tx1"/>
                </a:solidFill>
                <a:latin typeface="Montserrat" pitchFamily="2" charset="77"/>
                <a:ea typeface="+mn-ea"/>
                <a:cs typeface="+mn-cs"/>
                <a:sym typeface="Montserrat"/>
              </a:rPr>
              <a:t>of the cooperatives do not have women members at all.</a:t>
            </a:r>
          </a:p>
          <a:p>
            <a:pPr marL="285750" indent="-285750">
              <a:buClr>
                <a:srgbClr val="A2287E"/>
              </a:buClr>
              <a:buFont typeface="Arial" panose="020B0604020202020204" pitchFamily="34" charset="0"/>
              <a:buChar char="•"/>
            </a:pPr>
            <a:r>
              <a:rPr lang="en-US" sz="1800" kern="1200" dirty="0">
                <a:solidFill>
                  <a:schemeClr val="tx1"/>
                </a:solidFill>
                <a:latin typeface="Montserrat" pitchFamily="2" charset="77"/>
                <a:ea typeface="+mn-ea"/>
                <a:cs typeface="+mn-cs"/>
                <a:sym typeface="Montserrat"/>
              </a:rPr>
              <a:t>The percentage of women has not increased significantly over time (only a </a:t>
            </a:r>
            <a:r>
              <a:rPr lang="en-US" sz="1800" b="1" kern="1200" dirty="0">
                <a:solidFill>
                  <a:srgbClr val="A2287E"/>
                </a:solidFill>
                <a:latin typeface="Montserrat" pitchFamily="2" charset="77"/>
                <a:ea typeface="+mn-ea"/>
                <a:cs typeface="+mn-cs"/>
                <a:sym typeface="Montserrat"/>
              </a:rPr>
              <a:t>3% </a:t>
            </a:r>
            <a:r>
              <a:rPr lang="en-US" sz="1800" kern="1200" dirty="0">
                <a:solidFill>
                  <a:schemeClr val="tx1"/>
                </a:solidFill>
                <a:latin typeface="Montserrat" pitchFamily="2" charset="77"/>
                <a:ea typeface="+mn-ea"/>
                <a:cs typeface="+mn-cs"/>
                <a:sym typeface="Montserrat"/>
              </a:rPr>
              <a:t>increase on average).</a:t>
            </a:r>
          </a:p>
        </p:txBody>
      </p:sp>
      <p:pic>
        <p:nvPicPr>
          <p:cNvPr id="13" name="Picture 12" descr="A graph of a group of people&#10;&#10;Description automatically generated">
            <a:extLst>
              <a:ext uri="{FF2B5EF4-FFF2-40B4-BE49-F238E27FC236}">
                <a16:creationId xmlns:a16="http://schemas.microsoft.com/office/drawing/2014/main" id="{3C898B5F-E592-8A10-F535-AED8B5AB0A1D}"/>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672437" y="1681052"/>
            <a:ext cx="7348933" cy="4303289"/>
          </a:xfrm>
          <a:prstGeom prst="rect">
            <a:avLst/>
          </a:prstGeom>
          <a:noFill/>
          <a:ln w="3175">
            <a:solidFill>
              <a:srgbClr val="A2287E">
                <a:alpha val="26000"/>
              </a:srgbClr>
            </a:solidFill>
            <a:miter lim="800000"/>
            <a:headEnd/>
            <a:tailEnd/>
          </a:ln>
          <a:effectLst>
            <a:outerShdw blurRad="304800" sx="104000" sy="104000" algn="ctr" rotWithShape="0">
              <a:prstClr val="black">
                <a:alpha val="13000"/>
              </a:prstClr>
            </a:outerShdw>
          </a:effectLst>
        </p:spPr>
      </p:pic>
    </p:spTree>
    <p:extLst>
      <p:ext uri="{BB962C8B-B14F-4D97-AF65-F5344CB8AC3E}">
        <p14:creationId xmlns:p14="http://schemas.microsoft.com/office/powerpoint/2010/main" val="14178227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raphic 3">
            <a:extLst>
              <a:ext uri="{FF2B5EF4-FFF2-40B4-BE49-F238E27FC236}">
                <a16:creationId xmlns:a16="http://schemas.microsoft.com/office/drawing/2014/main" id="{061A7828-0BF2-61E7-14B6-0D254D33A643}"/>
              </a:ext>
            </a:extLst>
          </p:cNvPr>
          <p:cNvSpPr/>
          <p:nvPr/>
        </p:nvSpPr>
        <p:spPr>
          <a:xfrm>
            <a:off x="1011160" y="1995055"/>
            <a:ext cx="10138147" cy="3338945"/>
          </a:xfrm>
          <a:prstGeom prst="roundRect">
            <a:avLst>
              <a:gd name="adj" fmla="val 2077"/>
            </a:avLst>
          </a:prstGeom>
          <a:solidFill>
            <a:schemeClr val="bg1"/>
          </a:solidFill>
          <a:ln w="3175">
            <a:solidFill>
              <a:srgbClr val="A2287E">
                <a:alpha val="6000"/>
              </a:srgbClr>
            </a:solidFill>
          </a:ln>
          <a:effectLst>
            <a:outerShdw blurRad="419100" dist="1270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0" tIns="45720" rIns="182880" bIns="45720" numCol="1" spcCol="0" rtlCol="0" fromWordArt="0" anchor="ctr" anchorCtr="0" forceAA="0" compatLnSpc="1">
            <a:prstTxWarp prst="textNoShape">
              <a:avLst/>
            </a:prstTxWarp>
            <a:noAutofit/>
          </a:bodyPr>
          <a:lstStyle/>
          <a:p>
            <a:pPr>
              <a:lnSpc>
                <a:spcPts val="1800"/>
              </a:lnSpc>
            </a:pPr>
            <a:endParaRPr lang="en-US" sz="1100" dirty="0">
              <a:solidFill>
                <a:schemeClr val="tx2">
                  <a:lumMod val="75000"/>
                  <a:lumOff val="25000"/>
                </a:schemeClr>
              </a:solidFill>
              <a:latin typeface="Century Gothic" panose="020B0502020202020204" pitchFamily="34" charset="0"/>
            </a:endParaRPr>
          </a:p>
        </p:txBody>
      </p:sp>
      <p:sp>
        <p:nvSpPr>
          <p:cNvPr id="2" name="Title 1">
            <a:extLst>
              <a:ext uri="{FF2B5EF4-FFF2-40B4-BE49-F238E27FC236}">
                <a16:creationId xmlns:a16="http://schemas.microsoft.com/office/drawing/2014/main" id="{63E3B888-8507-89AF-3BB1-E222A65AB7DE}"/>
              </a:ext>
            </a:extLst>
          </p:cNvPr>
          <p:cNvSpPr>
            <a:spLocks noGrp="1"/>
          </p:cNvSpPr>
          <p:nvPr>
            <p:ph type="title"/>
          </p:nvPr>
        </p:nvSpPr>
        <p:spPr>
          <a:xfrm>
            <a:off x="600010" y="423544"/>
            <a:ext cx="5495990" cy="649540"/>
          </a:xfrm>
        </p:spPr>
        <p:txBody>
          <a:bodyPr anchor="ctr">
            <a:normAutofit/>
          </a:bodyPr>
          <a:lstStyle/>
          <a:p>
            <a:r>
              <a:rPr lang="en-US" kern="1200" cap="all" dirty="0">
                <a:solidFill>
                  <a:schemeClr val="tx1"/>
                </a:solidFill>
                <a:latin typeface="Montserrat" pitchFamily="2" charset="77"/>
                <a:ea typeface="+mj-ea"/>
                <a:cs typeface="Calibri" charset="0"/>
              </a:rPr>
              <a:t>Introductions</a:t>
            </a:r>
          </a:p>
        </p:txBody>
      </p:sp>
      <p:sp>
        <p:nvSpPr>
          <p:cNvPr id="5" name="Text Placeholder 2">
            <a:extLst>
              <a:ext uri="{FF2B5EF4-FFF2-40B4-BE49-F238E27FC236}">
                <a16:creationId xmlns:a16="http://schemas.microsoft.com/office/drawing/2014/main" id="{1597FCC6-BCB5-22D6-9234-A9772C79F107}"/>
              </a:ext>
            </a:extLst>
          </p:cNvPr>
          <p:cNvSpPr txBox="1">
            <a:spLocks/>
          </p:cNvSpPr>
          <p:nvPr/>
        </p:nvSpPr>
        <p:spPr>
          <a:xfrm>
            <a:off x="3152181" y="2585078"/>
            <a:ext cx="4800428" cy="704172"/>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r>
              <a:rPr lang="en-US" b="1" kern="1200" dirty="0">
                <a:solidFill>
                  <a:schemeClr val="tx1"/>
                </a:solidFill>
                <a:latin typeface="Montserrat SemiBold" pitchFamily="2" charset="77"/>
                <a:ea typeface="+mj-ea"/>
                <a:cs typeface="Calibri" charset="0"/>
              </a:rPr>
              <a:t>Introduce yourself in chat</a:t>
            </a:r>
          </a:p>
        </p:txBody>
      </p:sp>
      <p:sp>
        <p:nvSpPr>
          <p:cNvPr id="11" name="Text Placeholder 2">
            <a:extLst>
              <a:ext uri="{FF2B5EF4-FFF2-40B4-BE49-F238E27FC236}">
                <a16:creationId xmlns:a16="http://schemas.microsoft.com/office/drawing/2014/main" id="{61A19754-E373-79EE-B4CF-E2D1DEE5A1B0}"/>
              </a:ext>
            </a:extLst>
          </p:cNvPr>
          <p:cNvSpPr txBox="1">
            <a:spLocks/>
          </p:cNvSpPr>
          <p:nvPr/>
        </p:nvSpPr>
        <p:spPr>
          <a:xfrm>
            <a:off x="3152181" y="3930976"/>
            <a:ext cx="7418936" cy="78416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RPr/>
            </a:defPPr>
            <a:lvl1pPr marL="14288" indent="0">
              <a:lnSpc>
                <a:spcPct val="90000"/>
              </a:lnSpc>
              <a:spcBef>
                <a:spcPts val="1000"/>
              </a:spcBef>
              <a:buClr>
                <a:srgbClr val="7F7F7F"/>
              </a:buClr>
              <a:buSzPts val="2400"/>
              <a:buNone/>
              <a:defRPr sz="2400" b="1" kern="1200">
                <a:solidFill>
                  <a:schemeClr val="bg1">
                    <a:lumMod val="50000"/>
                  </a:schemeClr>
                </a:solidFill>
                <a:latin typeface="Montserrat SemiBold" pitchFamily="2" charset="77"/>
                <a:ea typeface="+mj-ea"/>
                <a:cs typeface="Calibri" charset="0"/>
              </a:defRPr>
            </a:lvl1pPr>
            <a:lvl2pPr marL="914400" indent="-350519">
              <a:lnSpc>
                <a:spcPct val="90000"/>
              </a:lnSpc>
              <a:spcBef>
                <a:spcPts val="500"/>
              </a:spcBef>
              <a:buClr>
                <a:schemeClr val="dk1"/>
              </a:buClr>
              <a:buSzPts val="1920"/>
              <a:buChar char="•"/>
              <a:defRPr sz="2400">
                <a:solidFill>
                  <a:srgbClr val="7F7F7F"/>
                </a:solidFill>
                <a:latin typeface="Montserrat"/>
                <a:ea typeface="Montserrat"/>
                <a:cs typeface="Montserrat"/>
              </a:defRPr>
            </a:lvl2pPr>
            <a:lvl3pPr marL="1371600" indent="-355600">
              <a:lnSpc>
                <a:spcPct val="90000"/>
              </a:lnSpc>
              <a:spcBef>
                <a:spcPts val="500"/>
              </a:spcBef>
              <a:buClr>
                <a:schemeClr val="dk1"/>
              </a:buClr>
              <a:buSzPts val="2000"/>
              <a:buChar char="-"/>
              <a:defRPr sz="2000">
                <a:solidFill>
                  <a:srgbClr val="7F7F7F"/>
                </a:solidFill>
                <a:latin typeface="Montserrat"/>
                <a:ea typeface="Montserrat"/>
                <a:cs typeface="Montserrat"/>
              </a:defRPr>
            </a:lvl3pPr>
            <a:lvl4pPr marL="1828800" indent="-297180">
              <a:lnSpc>
                <a:spcPct val="90000"/>
              </a:lnSpc>
              <a:spcBef>
                <a:spcPts val="500"/>
              </a:spcBef>
              <a:buClr>
                <a:schemeClr val="dk1"/>
              </a:buClr>
              <a:buSzPts val="1080"/>
              <a:buChar char="-"/>
              <a:defRPr sz="1800">
                <a:solidFill>
                  <a:srgbClr val="7F7F7F"/>
                </a:solidFill>
                <a:latin typeface="Montserrat"/>
                <a:ea typeface="Montserrat"/>
                <a:cs typeface="Montserrat"/>
              </a:defRPr>
            </a:lvl4pPr>
            <a:lvl5pPr marL="2286000" indent="-342900">
              <a:lnSpc>
                <a:spcPct val="90000"/>
              </a:lnSpc>
              <a:spcBef>
                <a:spcPts val="500"/>
              </a:spcBef>
              <a:buClr>
                <a:srgbClr val="595959"/>
              </a:buClr>
              <a:buSzPts val="1800"/>
              <a:buChar char="•"/>
              <a:defRPr sz="1800">
                <a:solidFill>
                  <a:srgbClr val="595959"/>
                </a:solidFill>
                <a:latin typeface="Calibri"/>
                <a:ea typeface="Calibri"/>
                <a:cs typeface="Calibri"/>
              </a:defRPr>
            </a:lvl5pPr>
            <a:lvl6pPr marL="2743200" indent="-342900">
              <a:lnSpc>
                <a:spcPct val="90000"/>
              </a:lnSpc>
              <a:spcBef>
                <a:spcPts val="500"/>
              </a:spcBef>
              <a:buClr>
                <a:schemeClr val="dk1"/>
              </a:buClr>
              <a:buSzPts val="1800"/>
              <a:buChar char="•"/>
              <a:defRPr sz="1800">
                <a:solidFill>
                  <a:schemeClr val="dk1"/>
                </a:solidFill>
                <a:latin typeface="Calibri"/>
                <a:ea typeface="Calibri"/>
                <a:cs typeface="Calibri"/>
              </a:defRPr>
            </a:lvl6pPr>
            <a:lvl7pPr marL="3200400" indent="-342900">
              <a:lnSpc>
                <a:spcPct val="90000"/>
              </a:lnSpc>
              <a:spcBef>
                <a:spcPts val="500"/>
              </a:spcBef>
              <a:buClr>
                <a:schemeClr val="dk1"/>
              </a:buClr>
              <a:buSzPts val="1800"/>
              <a:buChar char="•"/>
              <a:defRPr sz="1800">
                <a:solidFill>
                  <a:schemeClr val="dk1"/>
                </a:solidFill>
                <a:latin typeface="Calibri"/>
                <a:ea typeface="Calibri"/>
                <a:cs typeface="Calibri"/>
              </a:defRPr>
            </a:lvl7pPr>
            <a:lvl8pPr marL="3657600" indent="-342900">
              <a:lnSpc>
                <a:spcPct val="90000"/>
              </a:lnSpc>
              <a:spcBef>
                <a:spcPts val="500"/>
              </a:spcBef>
              <a:buClr>
                <a:schemeClr val="dk1"/>
              </a:buClr>
              <a:buSzPts val="1800"/>
              <a:buChar char="•"/>
              <a:defRPr sz="1800">
                <a:solidFill>
                  <a:schemeClr val="dk1"/>
                </a:solidFill>
                <a:latin typeface="Calibri"/>
                <a:ea typeface="Calibri"/>
                <a:cs typeface="Calibri"/>
              </a:defRPr>
            </a:lvl8pPr>
            <a:lvl9pPr marL="4114800" indent="-342900">
              <a:lnSpc>
                <a:spcPct val="90000"/>
              </a:lnSpc>
              <a:spcBef>
                <a:spcPts val="500"/>
              </a:spcBef>
              <a:buClr>
                <a:schemeClr val="dk1"/>
              </a:buClr>
              <a:buSzPts val="1800"/>
              <a:buChar char="•"/>
              <a:defRPr sz="1800">
                <a:solidFill>
                  <a:schemeClr val="dk1"/>
                </a:solidFill>
                <a:latin typeface="Calibri"/>
                <a:ea typeface="Calibri"/>
                <a:cs typeface="Calibri"/>
              </a:defRPr>
            </a:lvl9pPr>
          </a:lstStyle>
          <a:p>
            <a:r>
              <a:rPr lang="en-US" dirty="0">
                <a:solidFill>
                  <a:schemeClr val="tx1"/>
                </a:solidFill>
              </a:rPr>
              <a:t>Name, where you are located, role/institution</a:t>
            </a:r>
            <a:endParaRPr lang="en-US" dirty="0"/>
          </a:p>
          <a:p>
            <a:endParaRPr lang="en-US" dirty="0"/>
          </a:p>
        </p:txBody>
      </p:sp>
      <p:pic>
        <p:nvPicPr>
          <p:cNvPr id="14" name="Picture 13" descr="A screenshot of a phone&#10;&#10;Description automatically generated">
            <a:extLst>
              <a:ext uri="{FF2B5EF4-FFF2-40B4-BE49-F238E27FC236}">
                <a16:creationId xmlns:a16="http://schemas.microsoft.com/office/drawing/2014/main" id="{64A982F5-7A93-1925-5877-0EBD0CA7036C}"/>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1446385" y="2391214"/>
            <a:ext cx="1440000" cy="1252673"/>
          </a:xfrm>
          <a:prstGeom prst="rect">
            <a:avLst/>
          </a:prstGeom>
          <a:effectLst>
            <a:outerShdw blurRad="558800" sx="104000" sy="104000" algn="ctr" rotWithShape="0">
              <a:prstClr val="black">
                <a:alpha val="26000"/>
              </a:prstClr>
            </a:outerShdw>
          </a:effectLst>
        </p:spPr>
      </p:pic>
      <p:pic>
        <p:nvPicPr>
          <p:cNvPr id="15" name="Picture 14" descr="A screenshot of a phone&#10;&#10;Description automatically generated">
            <a:extLst>
              <a:ext uri="{FF2B5EF4-FFF2-40B4-BE49-F238E27FC236}">
                <a16:creationId xmlns:a16="http://schemas.microsoft.com/office/drawing/2014/main" id="{1FA412B8-0ADD-54F6-D427-CE16AF753E16}"/>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1421224" y="3834577"/>
            <a:ext cx="1584000" cy="1009624"/>
          </a:xfrm>
          <a:prstGeom prst="rect">
            <a:avLst/>
          </a:prstGeom>
          <a:effectLst>
            <a:outerShdw blurRad="558800" sx="104000" sy="104000" algn="ctr" rotWithShape="0">
              <a:prstClr val="black">
                <a:alpha val="26000"/>
              </a:prstClr>
            </a:outerShdw>
          </a:effectLst>
        </p:spPr>
      </p:pic>
    </p:spTree>
    <p:extLst>
      <p:ext uri="{BB962C8B-B14F-4D97-AF65-F5344CB8AC3E}">
        <p14:creationId xmlns:p14="http://schemas.microsoft.com/office/powerpoint/2010/main" val="19029454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6218B-0A63-2D59-A4C3-6111704D4A43}"/>
              </a:ext>
            </a:extLst>
          </p:cNvPr>
          <p:cNvSpPr txBox="1">
            <a:spLocks/>
          </p:cNvSpPr>
          <p:nvPr/>
        </p:nvSpPr>
        <p:spPr>
          <a:xfrm>
            <a:off x="1180290" y="2378372"/>
            <a:ext cx="3148517" cy="209642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00000"/>
              </a:lnSpc>
            </a:pPr>
            <a:r>
              <a:rPr lang="en-US" sz="3400" b="0" kern="1200" cap="all" dirty="0">
                <a:solidFill>
                  <a:schemeClr val="tx1"/>
                </a:solidFill>
                <a:latin typeface="Montserrat" pitchFamily="2" charset="77"/>
                <a:ea typeface="+mj-ea"/>
                <a:cs typeface="Calibri" charset="0"/>
              </a:rPr>
              <a:t>core area: </a:t>
            </a:r>
            <a:r>
              <a:rPr lang="en-US" sz="3400" cap="all" spc="-100" dirty="0">
                <a:latin typeface="Montserrat" pitchFamily="2" charset="77"/>
              </a:rPr>
              <a:t>DIVISION OF LABOR</a:t>
            </a:r>
            <a:endParaRPr lang="en-US" sz="3400" kern="1200" cap="all" spc="-100" dirty="0">
              <a:solidFill>
                <a:schemeClr val="tx1"/>
              </a:solidFill>
              <a:latin typeface="Montserrat" pitchFamily="2" charset="77"/>
              <a:ea typeface="+mj-ea"/>
              <a:cs typeface="Calibri" charset="0"/>
            </a:endParaRPr>
          </a:p>
        </p:txBody>
      </p:sp>
      <p:sp>
        <p:nvSpPr>
          <p:cNvPr id="3" name="Text Placeholder 2">
            <a:extLst>
              <a:ext uri="{FF2B5EF4-FFF2-40B4-BE49-F238E27FC236}">
                <a16:creationId xmlns:a16="http://schemas.microsoft.com/office/drawing/2014/main" id="{215C028A-B902-AD70-B05F-503E2B260D63}"/>
              </a:ext>
            </a:extLst>
          </p:cNvPr>
          <p:cNvSpPr txBox="1">
            <a:spLocks/>
          </p:cNvSpPr>
          <p:nvPr/>
        </p:nvSpPr>
        <p:spPr>
          <a:xfrm>
            <a:off x="5483644" y="3080456"/>
            <a:ext cx="5924551" cy="692257"/>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dirty="0">
                <a:latin typeface="Montserrat" pitchFamily="2" charset="77"/>
              </a:rPr>
              <a:t>Recognition, reduction and redistribution of unpaid care and domestic work. </a:t>
            </a:r>
          </a:p>
        </p:txBody>
      </p:sp>
      <p:sp>
        <p:nvSpPr>
          <p:cNvPr id="6" name="TextBox 5">
            <a:extLst>
              <a:ext uri="{FF2B5EF4-FFF2-40B4-BE49-F238E27FC236}">
                <a16:creationId xmlns:a16="http://schemas.microsoft.com/office/drawing/2014/main" id="{E742C3E4-6CBA-D735-56BD-5197A87371F5}"/>
              </a:ext>
            </a:extLst>
          </p:cNvPr>
          <p:cNvSpPr txBox="1"/>
          <p:nvPr/>
        </p:nvSpPr>
        <p:spPr>
          <a:xfrm>
            <a:off x="9900744" y="5292966"/>
            <a:ext cx="2211759" cy="276999"/>
          </a:xfrm>
          <a:prstGeom prst="rect">
            <a:avLst/>
          </a:prstGeom>
          <a:noFill/>
        </p:spPr>
        <p:txBody>
          <a:bodyPr wrap="square" rtlCol="0">
            <a:spAutoFit/>
          </a:bodyPr>
          <a:lstStyle/>
          <a:p>
            <a:pPr algn="r"/>
            <a:r>
              <a:rPr lang="en-US" sz="1200" dirty="0">
                <a:solidFill>
                  <a:schemeClr val="tx1"/>
                </a:solidFill>
                <a:latin typeface="Montserrat" pitchFamily="2" charset="77"/>
              </a:rPr>
              <a:t>Source: World Bank Data</a:t>
            </a:r>
          </a:p>
        </p:txBody>
      </p:sp>
    </p:spTree>
    <p:extLst>
      <p:ext uri="{BB962C8B-B14F-4D97-AF65-F5344CB8AC3E}">
        <p14:creationId xmlns:p14="http://schemas.microsoft.com/office/powerpoint/2010/main" val="27505007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BDCBC7-6A86-EE16-FD5C-2FA96141979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F0F740C-7BFA-084C-423E-E9FFD10CA618}"/>
              </a:ext>
            </a:extLst>
          </p:cNvPr>
          <p:cNvSpPr txBox="1"/>
          <p:nvPr/>
        </p:nvSpPr>
        <p:spPr>
          <a:xfrm>
            <a:off x="6803681" y="5566985"/>
            <a:ext cx="2318107" cy="276999"/>
          </a:xfrm>
          <a:prstGeom prst="rect">
            <a:avLst/>
          </a:prstGeom>
          <a:noFill/>
        </p:spPr>
        <p:txBody>
          <a:bodyPr wrap="square" rtlCol="0">
            <a:spAutoFit/>
          </a:bodyPr>
          <a:lstStyle/>
          <a:p>
            <a:pPr algn="r"/>
            <a:r>
              <a:rPr lang="en-US" sz="1200" dirty="0">
                <a:solidFill>
                  <a:schemeClr val="tx1"/>
                </a:solidFill>
                <a:latin typeface="Montserrat" pitchFamily="2" charset="77"/>
              </a:rPr>
              <a:t>Source: World Bank Data</a:t>
            </a:r>
          </a:p>
        </p:txBody>
      </p:sp>
      <p:sp>
        <p:nvSpPr>
          <p:cNvPr id="3" name="Title 1">
            <a:extLst>
              <a:ext uri="{FF2B5EF4-FFF2-40B4-BE49-F238E27FC236}">
                <a16:creationId xmlns:a16="http://schemas.microsoft.com/office/drawing/2014/main" id="{C086D668-6691-7F57-113C-59AA8A68F016}"/>
              </a:ext>
            </a:extLst>
          </p:cNvPr>
          <p:cNvSpPr txBox="1">
            <a:spLocks/>
          </p:cNvSpPr>
          <p:nvPr/>
        </p:nvSpPr>
        <p:spPr>
          <a:xfrm>
            <a:off x="600009" y="383550"/>
            <a:ext cx="8659952" cy="94608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core area: DIVISION OF LABOR</a:t>
            </a:r>
          </a:p>
        </p:txBody>
      </p:sp>
      <p:sp>
        <p:nvSpPr>
          <p:cNvPr id="5" name="TextBox 4">
            <a:extLst>
              <a:ext uri="{FF2B5EF4-FFF2-40B4-BE49-F238E27FC236}">
                <a16:creationId xmlns:a16="http://schemas.microsoft.com/office/drawing/2014/main" id="{0F58C0DD-3D66-1D08-B69A-287F79016ECA}"/>
              </a:ext>
            </a:extLst>
          </p:cNvPr>
          <p:cNvSpPr txBox="1"/>
          <p:nvPr/>
        </p:nvSpPr>
        <p:spPr>
          <a:xfrm>
            <a:off x="9512963" y="2770148"/>
            <a:ext cx="2269133" cy="1477328"/>
          </a:xfrm>
          <a:prstGeom prst="rect">
            <a:avLst/>
          </a:prstGeom>
          <a:noFill/>
        </p:spPr>
        <p:txBody>
          <a:bodyPr wrap="square" rtlCol="0">
            <a:spAutoFit/>
          </a:bodyPr>
          <a:lstStyle/>
          <a:p>
            <a:r>
              <a:rPr lang="en-US" sz="1800" kern="1200" dirty="0">
                <a:solidFill>
                  <a:schemeClr val="tx1"/>
                </a:solidFill>
                <a:latin typeface="Montserrat" pitchFamily="2" charset="77"/>
                <a:ea typeface="+mn-ea"/>
                <a:cs typeface="+mn-cs"/>
                <a:sym typeface="Montserrat"/>
              </a:rPr>
              <a:t>Proportion of time spent on unpaid care and domestic work (2001-2020)</a:t>
            </a:r>
          </a:p>
        </p:txBody>
      </p:sp>
      <p:pic>
        <p:nvPicPr>
          <p:cNvPr id="4" name="Picture 3">
            <a:extLst>
              <a:ext uri="{FF2B5EF4-FFF2-40B4-BE49-F238E27FC236}">
                <a16:creationId xmlns:a16="http://schemas.microsoft.com/office/drawing/2014/main" id="{70A06987-8B1A-6DCA-C0A1-7B09CF664E0B}"/>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684914" y="1871596"/>
            <a:ext cx="8377849" cy="3551430"/>
          </a:xfrm>
          <a:prstGeom prst="rect">
            <a:avLst/>
          </a:prstGeom>
          <a:noFill/>
          <a:ln w="3175">
            <a:solidFill>
              <a:srgbClr val="A2287E">
                <a:alpha val="26000"/>
              </a:srgbClr>
            </a:solidFill>
            <a:miter lim="800000"/>
            <a:headEnd/>
            <a:tailEnd/>
          </a:ln>
          <a:effectLst>
            <a:outerShdw blurRad="304800" sx="104000" sy="104000" algn="ctr" rotWithShape="0">
              <a:prstClr val="black">
                <a:alpha val="13000"/>
              </a:prstClr>
            </a:outerShdw>
          </a:effectLst>
        </p:spPr>
      </p:pic>
    </p:spTree>
    <p:extLst>
      <p:ext uri="{BB962C8B-B14F-4D97-AF65-F5344CB8AC3E}">
        <p14:creationId xmlns:p14="http://schemas.microsoft.com/office/powerpoint/2010/main" val="12621873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148303-9D56-F9A9-260C-3FCFBFFC14F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5B0F94-918A-0494-CCEE-055DC7429F28}"/>
              </a:ext>
            </a:extLst>
          </p:cNvPr>
          <p:cNvSpPr txBox="1">
            <a:spLocks/>
          </p:cNvSpPr>
          <p:nvPr/>
        </p:nvSpPr>
        <p:spPr>
          <a:xfrm>
            <a:off x="927371" y="2380786"/>
            <a:ext cx="3693267" cy="209642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00000"/>
              </a:lnSpc>
            </a:pPr>
            <a:r>
              <a:rPr lang="en-US" sz="3400" b="0" kern="1200" cap="all" dirty="0">
                <a:solidFill>
                  <a:schemeClr val="tx1"/>
                </a:solidFill>
                <a:latin typeface="Montserrat" pitchFamily="2" charset="77"/>
                <a:ea typeface="+mj-ea"/>
                <a:cs typeface="Calibri" charset="0"/>
              </a:rPr>
              <a:t>core area: </a:t>
            </a:r>
            <a:r>
              <a:rPr lang="en-US" sz="3400" cap="all" spc="-100" dirty="0">
                <a:latin typeface="Montserrat" pitchFamily="2" charset="77"/>
              </a:rPr>
              <a:t>REPRODUCTIVE RIGHTS</a:t>
            </a:r>
            <a:endParaRPr lang="en-US" sz="3400" kern="1200" cap="all" spc="-100" dirty="0">
              <a:solidFill>
                <a:schemeClr val="tx1"/>
              </a:solidFill>
              <a:latin typeface="Montserrat" pitchFamily="2" charset="77"/>
              <a:ea typeface="+mj-ea"/>
              <a:cs typeface="Calibri" charset="0"/>
            </a:endParaRPr>
          </a:p>
        </p:txBody>
      </p:sp>
      <p:sp>
        <p:nvSpPr>
          <p:cNvPr id="3" name="Text Placeholder 2">
            <a:extLst>
              <a:ext uri="{FF2B5EF4-FFF2-40B4-BE49-F238E27FC236}">
                <a16:creationId xmlns:a16="http://schemas.microsoft.com/office/drawing/2014/main" id="{E2AD0ACD-1BC4-096C-F446-F2EB8FE9BE40}"/>
              </a:ext>
            </a:extLst>
          </p:cNvPr>
          <p:cNvSpPr txBox="1">
            <a:spLocks/>
          </p:cNvSpPr>
          <p:nvPr/>
        </p:nvSpPr>
        <p:spPr>
          <a:xfrm>
            <a:off x="5427626" y="3082062"/>
            <a:ext cx="6206654" cy="943400"/>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dirty="0">
                <a:latin typeface="Montserrat" pitchFamily="2" charset="77"/>
              </a:rPr>
              <a:t>Decision-making on family planning, contraception, choice of marriage partner and marrying age. </a:t>
            </a:r>
          </a:p>
        </p:txBody>
      </p:sp>
      <p:sp>
        <p:nvSpPr>
          <p:cNvPr id="4" name="TextBox 3">
            <a:extLst>
              <a:ext uri="{FF2B5EF4-FFF2-40B4-BE49-F238E27FC236}">
                <a16:creationId xmlns:a16="http://schemas.microsoft.com/office/drawing/2014/main" id="{1DF12505-2023-65EC-39D1-54E9CDC131FE}"/>
              </a:ext>
            </a:extLst>
          </p:cNvPr>
          <p:cNvSpPr txBox="1"/>
          <p:nvPr/>
        </p:nvSpPr>
        <p:spPr>
          <a:xfrm>
            <a:off x="7830206" y="5293793"/>
            <a:ext cx="4235484" cy="276999"/>
          </a:xfrm>
          <a:prstGeom prst="rect">
            <a:avLst/>
          </a:prstGeom>
          <a:noFill/>
        </p:spPr>
        <p:txBody>
          <a:bodyPr wrap="square">
            <a:spAutoFit/>
          </a:bodyPr>
          <a:lstStyle/>
          <a:p>
            <a:pPr algn="r"/>
            <a:r>
              <a:rPr lang="en-US" sz="1200" dirty="0">
                <a:solidFill>
                  <a:schemeClr val="tx1"/>
                </a:solidFill>
                <a:latin typeface="Montserrat" pitchFamily="2" charset="77"/>
              </a:rPr>
              <a:t>Source: https://www.womanstats.org/maps.html</a:t>
            </a:r>
          </a:p>
        </p:txBody>
      </p:sp>
    </p:spTree>
    <p:extLst>
      <p:ext uri="{BB962C8B-B14F-4D97-AF65-F5344CB8AC3E}">
        <p14:creationId xmlns:p14="http://schemas.microsoft.com/office/powerpoint/2010/main" val="24286062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2C1CA6-41D3-7C7D-4517-1CCA9E323CE0}"/>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16425F1-1B6E-93E5-B97A-0C5B45E92E36}"/>
              </a:ext>
            </a:extLst>
          </p:cNvPr>
          <p:cNvSpPr txBox="1"/>
          <p:nvPr/>
        </p:nvSpPr>
        <p:spPr>
          <a:xfrm>
            <a:off x="1439500" y="6098917"/>
            <a:ext cx="4961755" cy="276999"/>
          </a:xfrm>
          <a:prstGeom prst="rect">
            <a:avLst/>
          </a:prstGeom>
          <a:noFill/>
        </p:spPr>
        <p:txBody>
          <a:bodyPr wrap="square" rtlCol="0">
            <a:spAutoFit/>
          </a:bodyPr>
          <a:lstStyle/>
          <a:p>
            <a:pPr algn="r"/>
            <a:r>
              <a:rPr lang="en-US" sz="1200" dirty="0">
                <a:solidFill>
                  <a:schemeClr val="tx1"/>
                </a:solidFill>
                <a:latin typeface="Montserrat" pitchFamily="2" charset="77"/>
              </a:rPr>
              <a:t>Image source: https://www.womanstats.org/maps.html</a:t>
            </a:r>
          </a:p>
        </p:txBody>
      </p:sp>
      <p:sp>
        <p:nvSpPr>
          <p:cNvPr id="3" name="Title 1">
            <a:extLst>
              <a:ext uri="{FF2B5EF4-FFF2-40B4-BE49-F238E27FC236}">
                <a16:creationId xmlns:a16="http://schemas.microsoft.com/office/drawing/2014/main" id="{DBB97022-8DF4-0989-B250-C4D8DF799D64}"/>
              </a:ext>
            </a:extLst>
          </p:cNvPr>
          <p:cNvSpPr txBox="1">
            <a:spLocks/>
          </p:cNvSpPr>
          <p:nvPr/>
        </p:nvSpPr>
        <p:spPr>
          <a:xfrm>
            <a:off x="600009" y="383550"/>
            <a:ext cx="8659952" cy="94608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core area: REPRODUCTIVE RIGHTS</a:t>
            </a:r>
          </a:p>
        </p:txBody>
      </p:sp>
      <p:sp>
        <p:nvSpPr>
          <p:cNvPr id="5" name="TextBox 4">
            <a:extLst>
              <a:ext uri="{FF2B5EF4-FFF2-40B4-BE49-F238E27FC236}">
                <a16:creationId xmlns:a16="http://schemas.microsoft.com/office/drawing/2014/main" id="{7821B728-3419-5A4B-31D2-FE713AE77CCA}"/>
              </a:ext>
            </a:extLst>
          </p:cNvPr>
          <p:cNvSpPr txBox="1"/>
          <p:nvPr/>
        </p:nvSpPr>
        <p:spPr>
          <a:xfrm>
            <a:off x="7091656" y="3219572"/>
            <a:ext cx="4336609" cy="1200329"/>
          </a:xfrm>
          <a:prstGeom prst="rect">
            <a:avLst/>
          </a:prstGeom>
          <a:noFill/>
        </p:spPr>
        <p:txBody>
          <a:bodyPr wrap="square" rtlCol="0">
            <a:spAutoFit/>
          </a:bodyPr>
          <a:lstStyle/>
          <a:p>
            <a:r>
              <a:rPr lang="en-US" sz="1800" dirty="0">
                <a:solidFill>
                  <a:srgbClr val="1A272A"/>
                </a:solidFill>
                <a:effectLst/>
                <a:latin typeface="Montserrat" pitchFamily="2" charset="77"/>
              </a:rPr>
              <a:t>An estimated </a:t>
            </a:r>
            <a:r>
              <a:rPr lang="en-US" sz="1800" b="1" dirty="0">
                <a:solidFill>
                  <a:srgbClr val="A2287E"/>
                </a:solidFill>
                <a:effectLst/>
                <a:latin typeface="Montserrat" pitchFamily="2" charset="77"/>
              </a:rPr>
              <a:t>257 million women </a:t>
            </a:r>
            <a:r>
              <a:rPr lang="en-US" sz="1800" dirty="0">
                <a:solidFill>
                  <a:srgbClr val="1A272A"/>
                </a:solidFill>
                <a:effectLst/>
                <a:latin typeface="Montserrat" pitchFamily="2" charset="77"/>
              </a:rPr>
              <a:t>would like to limit or delay childbearing but are not using modern contraceptives.</a:t>
            </a:r>
          </a:p>
        </p:txBody>
      </p:sp>
      <p:pic>
        <p:nvPicPr>
          <p:cNvPr id="7" name="Picture 6" descr="A map of the world with different colored countries/regions&#10;&#10;Description automatically generated">
            <a:extLst>
              <a:ext uri="{FF2B5EF4-FFF2-40B4-BE49-F238E27FC236}">
                <a16:creationId xmlns:a16="http://schemas.microsoft.com/office/drawing/2014/main" id="{17FD9E88-7975-6754-25C4-5C8E05C5214C}"/>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65019" y="1654311"/>
            <a:ext cx="5673319" cy="4330853"/>
          </a:xfrm>
          <a:prstGeom prst="rect">
            <a:avLst/>
          </a:prstGeom>
          <a:noFill/>
          <a:ln w="3175">
            <a:solidFill>
              <a:srgbClr val="A2287E">
                <a:alpha val="26000"/>
              </a:srgbClr>
            </a:solidFill>
            <a:miter lim="800000"/>
            <a:headEnd/>
            <a:tailEnd/>
          </a:ln>
          <a:effectLst>
            <a:outerShdw blurRad="304800" sx="104000" sy="104000" algn="ctr" rotWithShape="0">
              <a:prstClr val="black">
                <a:alpha val="13000"/>
              </a:prstClr>
            </a:outerShdw>
          </a:effectLst>
        </p:spPr>
      </p:pic>
      <p:sp>
        <p:nvSpPr>
          <p:cNvPr id="4" name="TextBox 3">
            <a:extLst>
              <a:ext uri="{FF2B5EF4-FFF2-40B4-BE49-F238E27FC236}">
                <a16:creationId xmlns:a16="http://schemas.microsoft.com/office/drawing/2014/main" id="{0A5C7EE4-246B-0FFF-C58E-A2D71AD4FE12}"/>
              </a:ext>
            </a:extLst>
          </p:cNvPr>
          <p:cNvSpPr txBox="1"/>
          <p:nvPr/>
        </p:nvSpPr>
        <p:spPr>
          <a:xfrm>
            <a:off x="6565226" y="5668522"/>
            <a:ext cx="4961755" cy="276999"/>
          </a:xfrm>
          <a:prstGeom prst="rect">
            <a:avLst/>
          </a:prstGeom>
          <a:noFill/>
        </p:spPr>
        <p:txBody>
          <a:bodyPr wrap="square" rtlCol="0">
            <a:spAutoFit/>
          </a:bodyPr>
          <a:lstStyle/>
          <a:p>
            <a:pPr algn="r"/>
            <a:r>
              <a:rPr lang="en-US" sz="1200" dirty="0">
                <a:solidFill>
                  <a:schemeClr val="tx1"/>
                </a:solidFill>
                <a:latin typeface="Montserrat" pitchFamily="2" charset="77"/>
              </a:rPr>
              <a:t>Source: UNFPA 2022</a:t>
            </a:r>
          </a:p>
        </p:txBody>
      </p:sp>
    </p:spTree>
    <p:extLst>
      <p:ext uri="{BB962C8B-B14F-4D97-AF65-F5344CB8AC3E}">
        <p14:creationId xmlns:p14="http://schemas.microsoft.com/office/powerpoint/2010/main" val="42829543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5CFEC7-1660-7C29-C6BC-30363FDDE82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116C14-92D2-1D72-0963-946E8E808AF2}"/>
              </a:ext>
            </a:extLst>
          </p:cNvPr>
          <p:cNvSpPr txBox="1">
            <a:spLocks/>
          </p:cNvSpPr>
          <p:nvPr/>
        </p:nvSpPr>
        <p:spPr>
          <a:xfrm>
            <a:off x="820093" y="2274683"/>
            <a:ext cx="3889651" cy="230863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00000"/>
              </a:lnSpc>
            </a:pPr>
            <a:r>
              <a:rPr lang="en-US" sz="3400" b="0" kern="1200" cap="all" dirty="0">
                <a:solidFill>
                  <a:schemeClr val="tx1"/>
                </a:solidFill>
                <a:latin typeface="Montserrat" pitchFamily="2" charset="77"/>
                <a:ea typeface="+mj-ea"/>
                <a:cs typeface="Calibri" charset="0"/>
              </a:rPr>
              <a:t>core area: </a:t>
            </a:r>
            <a:r>
              <a:rPr lang="en-US" sz="3400" cap="all" spc="-100" dirty="0">
                <a:latin typeface="Montserrat" pitchFamily="2" charset="77"/>
              </a:rPr>
              <a:t>freedom from violence and coercion</a:t>
            </a:r>
            <a:endParaRPr lang="en-US" sz="3400" kern="1200" cap="all" spc="-100" dirty="0">
              <a:solidFill>
                <a:schemeClr val="tx1"/>
              </a:solidFill>
              <a:latin typeface="Montserrat" pitchFamily="2" charset="77"/>
              <a:ea typeface="+mj-ea"/>
              <a:cs typeface="Calibri" charset="0"/>
            </a:endParaRPr>
          </a:p>
        </p:txBody>
      </p:sp>
      <p:sp>
        <p:nvSpPr>
          <p:cNvPr id="3" name="Text Placeholder 2">
            <a:extLst>
              <a:ext uri="{FF2B5EF4-FFF2-40B4-BE49-F238E27FC236}">
                <a16:creationId xmlns:a16="http://schemas.microsoft.com/office/drawing/2014/main" id="{C254F03A-2BF5-BA1B-696E-D0A618940358}"/>
              </a:ext>
            </a:extLst>
          </p:cNvPr>
          <p:cNvSpPr txBox="1">
            <a:spLocks/>
          </p:cNvSpPr>
          <p:nvPr/>
        </p:nvSpPr>
        <p:spPr>
          <a:xfrm>
            <a:off x="5447356" y="2977466"/>
            <a:ext cx="5924551" cy="903067"/>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dirty="0">
                <a:latin typeface="Montserrat" pitchFamily="2" charset="77"/>
              </a:rPr>
              <a:t>Freedom from: living in fear; physical, sexual and/or emotional violence and harmful practices; restrictions on mobility.</a:t>
            </a:r>
          </a:p>
        </p:txBody>
      </p:sp>
    </p:spTree>
    <p:extLst>
      <p:ext uri="{BB962C8B-B14F-4D97-AF65-F5344CB8AC3E}">
        <p14:creationId xmlns:p14="http://schemas.microsoft.com/office/powerpoint/2010/main" val="17471906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13BA2E-DE46-7E3B-6CFA-04C078FB31F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7BC9F5C4-FE1E-2701-EFCC-4679DC12EE47}"/>
              </a:ext>
            </a:extLst>
          </p:cNvPr>
          <p:cNvSpPr txBox="1"/>
          <p:nvPr/>
        </p:nvSpPr>
        <p:spPr>
          <a:xfrm>
            <a:off x="1439500" y="6098917"/>
            <a:ext cx="4961755" cy="276999"/>
          </a:xfrm>
          <a:prstGeom prst="rect">
            <a:avLst/>
          </a:prstGeom>
          <a:noFill/>
        </p:spPr>
        <p:txBody>
          <a:bodyPr wrap="square" rtlCol="0">
            <a:spAutoFit/>
          </a:bodyPr>
          <a:lstStyle/>
          <a:p>
            <a:pPr algn="r"/>
            <a:r>
              <a:rPr lang="en-US" sz="1200" dirty="0">
                <a:solidFill>
                  <a:schemeClr val="tx1"/>
                </a:solidFill>
                <a:latin typeface="Montserrat" pitchFamily="2" charset="77"/>
              </a:rPr>
              <a:t>Source: UNFPA 2022. https://www.womanstats.org/maps.html</a:t>
            </a:r>
          </a:p>
        </p:txBody>
      </p:sp>
      <p:sp>
        <p:nvSpPr>
          <p:cNvPr id="3" name="Title 1">
            <a:extLst>
              <a:ext uri="{FF2B5EF4-FFF2-40B4-BE49-F238E27FC236}">
                <a16:creationId xmlns:a16="http://schemas.microsoft.com/office/drawing/2014/main" id="{D9C0C812-E94F-B879-C692-3B45A7C39800}"/>
              </a:ext>
            </a:extLst>
          </p:cNvPr>
          <p:cNvSpPr txBox="1">
            <a:spLocks/>
          </p:cNvSpPr>
          <p:nvPr/>
        </p:nvSpPr>
        <p:spPr>
          <a:xfrm>
            <a:off x="600008" y="383550"/>
            <a:ext cx="9150573" cy="94608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core area: </a:t>
            </a:r>
            <a:r>
              <a:rPr lang="en-US" cap="all" spc="-100" dirty="0">
                <a:latin typeface="Montserrat" pitchFamily="2" charset="77"/>
              </a:rPr>
              <a:t>freedom from violence and coercion</a:t>
            </a:r>
            <a:endParaRPr lang="en-US" kern="1200" cap="all" dirty="0">
              <a:solidFill>
                <a:schemeClr val="tx1"/>
              </a:solidFill>
              <a:latin typeface="Montserrat" pitchFamily="2" charset="77"/>
              <a:ea typeface="+mj-ea"/>
              <a:cs typeface="Calibri" charset="0"/>
            </a:endParaRPr>
          </a:p>
        </p:txBody>
      </p:sp>
      <p:sp>
        <p:nvSpPr>
          <p:cNvPr id="5" name="TextBox 4">
            <a:extLst>
              <a:ext uri="{FF2B5EF4-FFF2-40B4-BE49-F238E27FC236}">
                <a16:creationId xmlns:a16="http://schemas.microsoft.com/office/drawing/2014/main" id="{4D58DD0C-B0A0-9282-A95B-4ADC907212EB}"/>
              </a:ext>
            </a:extLst>
          </p:cNvPr>
          <p:cNvSpPr txBox="1"/>
          <p:nvPr/>
        </p:nvSpPr>
        <p:spPr>
          <a:xfrm>
            <a:off x="7779980" y="3429000"/>
            <a:ext cx="3036066" cy="369332"/>
          </a:xfrm>
          <a:prstGeom prst="rect">
            <a:avLst/>
          </a:prstGeom>
          <a:noFill/>
        </p:spPr>
        <p:txBody>
          <a:bodyPr wrap="square" rtlCol="0">
            <a:spAutoFit/>
          </a:bodyPr>
          <a:lstStyle/>
          <a:p>
            <a:r>
              <a:rPr lang="en-US" sz="1800" dirty="0">
                <a:solidFill>
                  <a:srgbClr val="1A272A"/>
                </a:solidFill>
                <a:effectLst/>
                <a:latin typeface="Montserrat" pitchFamily="2" charset="77"/>
              </a:rPr>
              <a:t>Women’s mobility scale</a:t>
            </a:r>
          </a:p>
        </p:txBody>
      </p:sp>
      <p:pic>
        <p:nvPicPr>
          <p:cNvPr id="6" name="Picture 5" descr="A map of the world with different colored areas&#10;&#10;Description automatically generated">
            <a:extLst>
              <a:ext uri="{FF2B5EF4-FFF2-40B4-BE49-F238E27FC236}">
                <a16:creationId xmlns:a16="http://schemas.microsoft.com/office/drawing/2014/main" id="{C5A5DDDF-D537-E4D7-E55B-3C5EAE21114E}"/>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45273" y="1675569"/>
            <a:ext cx="5713394" cy="4308772"/>
          </a:xfrm>
          <a:prstGeom prst="rect">
            <a:avLst/>
          </a:prstGeom>
          <a:noFill/>
          <a:ln w="3175">
            <a:solidFill>
              <a:srgbClr val="A2287E">
                <a:alpha val="26000"/>
              </a:srgbClr>
            </a:solidFill>
            <a:miter lim="800000"/>
            <a:headEnd/>
            <a:tailEnd/>
          </a:ln>
          <a:effectLst>
            <a:outerShdw blurRad="304800" sx="104000" sy="104000" algn="ctr" rotWithShape="0">
              <a:prstClr val="black">
                <a:alpha val="13000"/>
              </a:prstClr>
            </a:outerShdw>
          </a:effectLst>
        </p:spPr>
      </p:pic>
    </p:spTree>
    <p:extLst>
      <p:ext uri="{BB962C8B-B14F-4D97-AF65-F5344CB8AC3E}">
        <p14:creationId xmlns:p14="http://schemas.microsoft.com/office/powerpoint/2010/main" val="26451567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7">
          <a:extLst>
            <a:ext uri="{FF2B5EF4-FFF2-40B4-BE49-F238E27FC236}">
              <a16:creationId xmlns:a16="http://schemas.microsoft.com/office/drawing/2014/main" id="{B6DE74CA-2B88-52E7-EC61-1C59331A0757}"/>
            </a:ext>
          </a:extLst>
        </p:cNvPr>
        <p:cNvGrpSpPr/>
        <p:nvPr/>
      </p:nvGrpSpPr>
      <p:grpSpPr>
        <a:xfrm>
          <a:off x="0" y="0"/>
          <a:ext cx="0" cy="0"/>
          <a:chOff x="0" y="0"/>
          <a:chExt cx="0" cy="0"/>
        </a:xfrm>
      </p:grpSpPr>
      <p:sp>
        <p:nvSpPr>
          <p:cNvPr id="2" name="Google Shape;108;p18">
            <a:extLst>
              <a:ext uri="{FF2B5EF4-FFF2-40B4-BE49-F238E27FC236}">
                <a16:creationId xmlns:a16="http://schemas.microsoft.com/office/drawing/2014/main" id="{3D829C24-2738-F1E3-0CBF-4228B8745613}"/>
              </a:ext>
            </a:extLst>
          </p:cNvPr>
          <p:cNvSpPr txBox="1">
            <a:spLocks/>
          </p:cNvSpPr>
          <p:nvPr/>
        </p:nvSpPr>
        <p:spPr>
          <a:xfrm>
            <a:off x="6385197" y="924027"/>
            <a:ext cx="4599327" cy="2640164"/>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r>
              <a:rPr lang="en-US"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Gendered agrifood systems framework</a:t>
            </a:r>
          </a:p>
        </p:txBody>
      </p:sp>
      <p:grpSp>
        <p:nvGrpSpPr>
          <p:cNvPr id="3" name="Group 2">
            <a:extLst>
              <a:ext uri="{FF2B5EF4-FFF2-40B4-BE49-F238E27FC236}">
                <a16:creationId xmlns:a16="http://schemas.microsoft.com/office/drawing/2014/main" id="{12D044EA-8800-2850-5118-64FB74A80525}"/>
              </a:ext>
            </a:extLst>
          </p:cNvPr>
          <p:cNvGrpSpPr/>
          <p:nvPr/>
        </p:nvGrpSpPr>
        <p:grpSpPr>
          <a:xfrm>
            <a:off x="6385197" y="3645249"/>
            <a:ext cx="5279652" cy="675393"/>
            <a:chOff x="6385197" y="3645249"/>
            <a:chExt cx="5279652" cy="675393"/>
          </a:xfrm>
        </p:grpSpPr>
        <p:sp>
          <p:nvSpPr>
            <p:cNvPr id="4" name="Google Shape;47;g30838b89d9c_0_0">
              <a:extLst>
                <a:ext uri="{FF2B5EF4-FFF2-40B4-BE49-F238E27FC236}">
                  <a16:creationId xmlns:a16="http://schemas.microsoft.com/office/drawing/2014/main" id="{079540D4-D9B6-92E8-66C3-DEA97DD4A75A}"/>
                </a:ext>
              </a:extLst>
            </p:cNvPr>
            <p:cNvSpPr txBox="1">
              <a:spLocks/>
            </p:cNvSpPr>
            <p:nvPr/>
          </p:nvSpPr>
          <p:spPr>
            <a:xfrm>
              <a:off x="6385197" y="3807367"/>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Clr>
                  <a:srgbClr val="000000"/>
                </a:buClr>
                <a:buSzPts val="4400"/>
                <a:buFont typeface="Arial"/>
                <a:buNone/>
              </a:pPr>
              <a:r>
                <a:rPr lang="en-US" sz="2800" kern="1200" cap="all" dirty="0">
                  <a:solidFill>
                    <a:schemeClr val="tx1"/>
                  </a:solidFill>
                  <a:latin typeface="Montserrat Light" pitchFamily="2" charset="77"/>
                  <a:ea typeface="+mn-ea"/>
                  <a:cs typeface="+mn-cs"/>
                  <a:sym typeface="Arial"/>
                </a:rPr>
                <a:t>Section 3</a:t>
              </a:r>
              <a:endParaRPr lang="en-US" sz="2800" kern="1200" cap="all" dirty="0">
                <a:solidFill>
                  <a:schemeClr val="tx1"/>
                </a:solidFill>
                <a:latin typeface="Montserrat Light" pitchFamily="2" charset="77"/>
                <a:ea typeface="+mn-ea"/>
                <a:cs typeface="+mn-cs"/>
              </a:endParaRPr>
            </a:p>
          </p:txBody>
        </p:sp>
        <p:cxnSp>
          <p:nvCxnSpPr>
            <p:cNvPr id="5" name="Straight Connector 12">
              <a:extLst>
                <a:ext uri="{FF2B5EF4-FFF2-40B4-BE49-F238E27FC236}">
                  <a16:creationId xmlns:a16="http://schemas.microsoft.com/office/drawing/2014/main" id="{CA580EEB-51CA-543B-1B91-CEEC68524575}"/>
                </a:ext>
              </a:extLst>
            </p:cNvPr>
            <p:cNvCxnSpPr>
              <a:cxnSpLocks/>
            </p:cNvCxnSpPr>
            <p:nvPr/>
          </p:nvCxnSpPr>
          <p:spPr>
            <a:xfrm>
              <a:off x="6426548" y="3645249"/>
              <a:ext cx="523830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3665973941"/>
      </p:ext>
    </p:extLst>
  </p:cSld>
  <p:clrMapOvr>
    <a:masterClrMapping/>
  </p:clrMapOvr>
  <p:extLst>
    <p:ext uri="{6950BFC3-D8DA-4A85-94F7-54DA5524770B}">
      <p188:commentRel xmlns:p188="http://schemas.microsoft.com/office/powerpoint/2018/8/main" r:id="rId3"/>
    </p:ext>
  </p:extLs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raphic 3">
            <a:extLst>
              <a:ext uri="{FF2B5EF4-FFF2-40B4-BE49-F238E27FC236}">
                <a16:creationId xmlns:a16="http://schemas.microsoft.com/office/drawing/2014/main" id="{94AB274A-4040-F235-A4F1-20F92DC9FF69}"/>
              </a:ext>
            </a:extLst>
          </p:cNvPr>
          <p:cNvSpPr/>
          <p:nvPr/>
        </p:nvSpPr>
        <p:spPr>
          <a:xfrm>
            <a:off x="7531607" y="1663025"/>
            <a:ext cx="4164595" cy="4336955"/>
          </a:xfrm>
          <a:prstGeom prst="roundRect">
            <a:avLst>
              <a:gd name="adj" fmla="val 0"/>
            </a:avLst>
          </a:prstGeom>
          <a:solidFill>
            <a:schemeClr val="bg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0" tIns="45720" rIns="182880" bIns="45720" numCol="1" spcCol="0" rtlCol="0" fromWordArt="0" anchor="ctr" anchorCtr="0" forceAA="0" compatLnSpc="1">
            <a:prstTxWarp prst="textNoShape">
              <a:avLst/>
            </a:prstTxWarp>
            <a:noAutofit/>
          </a:bodyPr>
          <a:lstStyle/>
          <a:p>
            <a:pPr>
              <a:lnSpc>
                <a:spcPts val="1800"/>
              </a:lnSpc>
            </a:pPr>
            <a:endParaRPr lang="en-US" sz="1100" dirty="0">
              <a:solidFill>
                <a:schemeClr val="tx2">
                  <a:lumMod val="75000"/>
                  <a:lumOff val="25000"/>
                </a:schemeClr>
              </a:solidFill>
              <a:latin typeface="Century Gothic" panose="020B0502020202020204" pitchFamily="34" charset="0"/>
            </a:endParaRPr>
          </a:p>
        </p:txBody>
      </p:sp>
      <p:sp>
        <p:nvSpPr>
          <p:cNvPr id="3" name="Graphic 3">
            <a:extLst>
              <a:ext uri="{FF2B5EF4-FFF2-40B4-BE49-F238E27FC236}">
                <a16:creationId xmlns:a16="http://schemas.microsoft.com/office/drawing/2014/main" id="{B98D6660-10E6-8A79-4B72-2639F679B685}"/>
              </a:ext>
            </a:extLst>
          </p:cNvPr>
          <p:cNvSpPr/>
          <p:nvPr/>
        </p:nvSpPr>
        <p:spPr>
          <a:xfrm>
            <a:off x="7522082" y="1659236"/>
            <a:ext cx="4177295" cy="4320000"/>
          </a:xfrm>
          <a:prstGeom prst="roundRect">
            <a:avLst>
              <a:gd name="adj" fmla="val 0"/>
            </a:avLst>
          </a:prstGeom>
          <a:solidFill>
            <a:srgbClr val="A2287E">
              <a:alpha val="26000"/>
            </a:srgbClr>
          </a:solidFill>
          <a:ln w="3175">
            <a:solidFill>
              <a:srgbClr val="A2287E">
                <a:alpha val="6000"/>
              </a:srgbClr>
            </a:solidFill>
          </a:ln>
          <a:effectLst>
            <a:outerShdw blurRad="431800" sx="104000" sy="104000" algn="c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0" tIns="45720" rIns="182880" bIns="45720" numCol="1" spcCol="0" rtlCol="0" fromWordArt="0" anchor="ctr" anchorCtr="0" forceAA="0" compatLnSpc="1">
            <a:prstTxWarp prst="textNoShape">
              <a:avLst/>
            </a:prstTxWarp>
            <a:noAutofit/>
          </a:bodyPr>
          <a:lstStyle/>
          <a:p>
            <a:pPr>
              <a:lnSpc>
                <a:spcPts val="1800"/>
              </a:lnSpc>
            </a:pPr>
            <a:endParaRPr lang="en-US" sz="1100" dirty="0">
              <a:solidFill>
                <a:schemeClr val="tx2">
                  <a:lumMod val="75000"/>
                  <a:lumOff val="25000"/>
                </a:schemeClr>
              </a:solidFill>
              <a:latin typeface="Century Gothic" panose="020B0502020202020204" pitchFamily="34" charset="0"/>
            </a:endParaRPr>
          </a:p>
        </p:txBody>
      </p:sp>
      <p:sp>
        <p:nvSpPr>
          <p:cNvPr id="2" name="Rounded Rectangle 25">
            <a:extLst>
              <a:ext uri="{FF2B5EF4-FFF2-40B4-BE49-F238E27FC236}">
                <a16:creationId xmlns:a16="http://schemas.microsoft.com/office/drawing/2014/main" id="{370D7D42-B823-6C98-361E-C4041E27F175}"/>
              </a:ext>
            </a:extLst>
          </p:cNvPr>
          <p:cNvSpPr/>
          <p:nvPr/>
        </p:nvSpPr>
        <p:spPr>
          <a:xfrm>
            <a:off x="7518907" y="2458815"/>
            <a:ext cx="3819708" cy="2573741"/>
          </a:xfrm>
          <a:prstGeom prst="roundRect">
            <a:avLst>
              <a:gd name="adj" fmla="val 0"/>
            </a:avLst>
          </a:prstGeom>
          <a:noFill/>
          <a:ln w="6350">
            <a:noFill/>
          </a:ln>
          <a:effectLst>
            <a:outerShdw blurRad="419100" dist="127000" dir="5400000" algn="t" rotWithShape="0">
              <a:schemeClr val="accent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0" tIns="45720" rIns="72000" bIns="45720" numCol="1" spcCol="0" rtlCol="0" fromWordArt="0" anchor="ctr" anchorCtr="0" forceAA="0" compatLnSpc="1">
            <a:prstTxWarp prst="textNoShape">
              <a:avLst/>
            </a:prstTxWarp>
            <a:noAutofit/>
          </a:bodyPr>
          <a:lstStyle/>
          <a:p>
            <a:pPr lvl="0">
              <a:lnSpc>
                <a:spcPct val="90000"/>
              </a:lnSpc>
            </a:pPr>
            <a:r>
              <a:rPr lang="en-US" sz="2400" b="1" dirty="0">
                <a:solidFill>
                  <a:schemeClr val="tx1"/>
                </a:solidFill>
                <a:latin typeface="Montserrat" pitchFamily="2" charset="77"/>
              </a:rPr>
              <a:t>AGRIFOOD SYSTEMS </a:t>
            </a:r>
          </a:p>
          <a:p>
            <a:pPr lvl="0">
              <a:lnSpc>
                <a:spcPct val="90000"/>
              </a:lnSpc>
            </a:pPr>
            <a:r>
              <a:rPr lang="en-US" sz="2400" b="1" dirty="0">
                <a:solidFill>
                  <a:schemeClr val="tx1"/>
                </a:solidFill>
                <a:latin typeface="Montserrat" pitchFamily="2" charset="77"/>
              </a:rPr>
              <a:t>ARE A MORE IMPORTANT SOURCE OF LIVELIHOOD FOR WOMEN THAN FOR MEN IN MANY COUNTRIES.</a:t>
            </a:r>
          </a:p>
        </p:txBody>
      </p:sp>
      <p:sp>
        <p:nvSpPr>
          <p:cNvPr id="5" name="Title 1">
            <a:extLst>
              <a:ext uri="{FF2B5EF4-FFF2-40B4-BE49-F238E27FC236}">
                <a16:creationId xmlns:a16="http://schemas.microsoft.com/office/drawing/2014/main" id="{24313C86-B70A-23CD-6AE2-C39363F75C38}"/>
              </a:ext>
            </a:extLst>
          </p:cNvPr>
          <p:cNvSpPr txBox="1">
            <a:spLocks/>
          </p:cNvSpPr>
          <p:nvPr/>
        </p:nvSpPr>
        <p:spPr>
          <a:xfrm>
            <a:off x="600009" y="423544"/>
            <a:ext cx="9208133" cy="6495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GENDER IN AGRIFOOD SYSTEMS</a:t>
            </a:r>
          </a:p>
        </p:txBody>
      </p:sp>
      <p:sp>
        <p:nvSpPr>
          <p:cNvPr id="7" name="Text Placeholder 2">
            <a:extLst>
              <a:ext uri="{FF2B5EF4-FFF2-40B4-BE49-F238E27FC236}">
                <a16:creationId xmlns:a16="http://schemas.microsoft.com/office/drawing/2014/main" id="{99FCE266-0CDF-238F-BBD8-2A17EAB3DD54}"/>
              </a:ext>
            </a:extLst>
          </p:cNvPr>
          <p:cNvSpPr txBox="1">
            <a:spLocks/>
          </p:cNvSpPr>
          <p:nvPr/>
        </p:nvSpPr>
        <p:spPr>
          <a:xfrm>
            <a:off x="663509" y="2146181"/>
            <a:ext cx="6717271" cy="3714099"/>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42900" indent="-342900">
              <a:buClr>
                <a:srgbClr val="A2287E"/>
              </a:buClr>
              <a:buFont typeface="Arial" panose="020B0604020202020204" pitchFamily="34" charset="0"/>
              <a:buChar char="•"/>
            </a:pPr>
            <a:r>
              <a:rPr lang="en-US" sz="1800" dirty="0">
                <a:solidFill>
                  <a:schemeClr val="tx1"/>
                </a:solidFill>
                <a:latin typeface="Montserrat" pitchFamily="2" charset="77"/>
              </a:rPr>
              <a:t>Women are important in agrifood systems, including as producers, wage workers, processers, traders and consumers.</a:t>
            </a:r>
          </a:p>
          <a:p>
            <a:pPr marL="342900" indent="-342900">
              <a:buClr>
                <a:srgbClr val="A2287E"/>
              </a:buClr>
              <a:buFont typeface="Arial" panose="020B0604020202020204" pitchFamily="34" charset="0"/>
              <a:buChar char="•"/>
            </a:pPr>
            <a:endParaRPr lang="en-US" sz="1800" dirty="0">
              <a:solidFill>
                <a:schemeClr val="tx1"/>
              </a:solidFill>
              <a:latin typeface="Montserrat" pitchFamily="2" charset="77"/>
            </a:endParaRPr>
          </a:p>
          <a:p>
            <a:pPr marL="342900" indent="-342900">
              <a:buClr>
                <a:srgbClr val="A2287E"/>
              </a:buClr>
              <a:buFont typeface="Arial" panose="020B0604020202020204" pitchFamily="34" charset="0"/>
              <a:buChar char="•"/>
            </a:pPr>
            <a:r>
              <a:rPr lang="en-US" sz="1800" dirty="0">
                <a:solidFill>
                  <a:schemeClr val="tx1"/>
                </a:solidFill>
                <a:latin typeface="Montserrat" pitchFamily="2" charset="77"/>
              </a:rPr>
              <a:t>Women face constraints and limitations in agrifood systems. These are “shaped and reinforced by social and structural inequalities in food systems” (Njuki 2022, p2).</a:t>
            </a:r>
          </a:p>
          <a:p>
            <a:pPr marL="342900" indent="-342900">
              <a:buClr>
                <a:srgbClr val="A2287E"/>
              </a:buClr>
              <a:buFont typeface="Arial" panose="020B0604020202020204" pitchFamily="34" charset="0"/>
              <a:buChar char="•"/>
            </a:pPr>
            <a:endParaRPr lang="en-US" sz="1800" dirty="0">
              <a:solidFill>
                <a:schemeClr val="tx1"/>
              </a:solidFill>
              <a:latin typeface="Montserrat" pitchFamily="2" charset="77"/>
            </a:endParaRPr>
          </a:p>
          <a:p>
            <a:pPr marL="342900" indent="-342900">
              <a:buClr>
                <a:srgbClr val="A2287E"/>
              </a:buClr>
              <a:buFont typeface="Arial" panose="020B0604020202020204" pitchFamily="34" charset="0"/>
              <a:buChar char="•"/>
            </a:pPr>
            <a:r>
              <a:rPr lang="en-US" sz="1800" dirty="0">
                <a:solidFill>
                  <a:schemeClr val="tx1"/>
                </a:solidFill>
                <a:latin typeface="Montserrat" pitchFamily="2" charset="77"/>
              </a:rPr>
              <a:t>Gender inequalities are seen throughout agrifood systems—as both a cause of inequities and an outcome of agrifood systems.</a:t>
            </a:r>
          </a:p>
          <a:p>
            <a:endParaRPr lang="en-US" dirty="0"/>
          </a:p>
        </p:txBody>
      </p:sp>
      <p:sp>
        <p:nvSpPr>
          <p:cNvPr id="8" name="TextBox 7">
            <a:extLst>
              <a:ext uri="{FF2B5EF4-FFF2-40B4-BE49-F238E27FC236}">
                <a16:creationId xmlns:a16="http://schemas.microsoft.com/office/drawing/2014/main" id="{D416EF07-36C9-B288-3465-0EF6D4390B3E}"/>
              </a:ext>
            </a:extLst>
          </p:cNvPr>
          <p:cNvSpPr txBox="1"/>
          <p:nvPr/>
        </p:nvSpPr>
        <p:spPr>
          <a:xfrm>
            <a:off x="8292095" y="5637165"/>
            <a:ext cx="3353307" cy="276999"/>
          </a:xfrm>
          <a:prstGeom prst="rect">
            <a:avLst/>
          </a:prstGeom>
          <a:noFill/>
        </p:spPr>
        <p:txBody>
          <a:bodyPr wrap="square" rtlCol="0">
            <a:spAutoFit/>
          </a:bodyPr>
          <a:lstStyle/>
          <a:p>
            <a:pPr algn="r"/>
            <a:r>
              <a:rPr lang="en-US" sz="1200" dirty="0">
                <a:latin typeface="Montserrat" pitchFamily="2" charset="77"/>
              </a:rPr>
              <a:t>Sources: Njuki 2022; FAO 2023a</a:t>
            </a:r>
          </a:p>
        </p:txBody>
      </p:sp>
    </p:spTree>
    <p:extLst>
      <p:ext uri="{BB962C8B-B14F-4D97-AF65-F5344CB8AC3E}">
        <p14:creationId xmlns:p14="http://schemas.microsoft.com/office/powerpoint/2010/main" val="32429251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65BAD-B007-E788-94FE-FA355BD874FC}"/>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88208E18-CC55-E6F0-460B-C82213B1A78A}"/>
              </a:ext>
            </a:extLst>
          </p:cNvPr>
          <p:cNvSpPr txBox="1">
            <a:spLocks/>
          </p:cNvSpPr>
          <p:nvPr/>
        </p:nvSpPr>
        <p:spPr>
          <a:xfrm>
            <a:off x="600009" y="423544"/>
            <a:ext cx="9208133" cy="6495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GENDER IN AGRIFOOD SYSTEMS</a:t>
            </a:r>
          </a:p>
        </p:txBody>
      </p:sp>
      <p:sp>
        <p:nvSpPr>
          <p:cNvPr id="6" name="Text Placeholder 2">
            <a:extLst>
              <a:ext uri="{FF2B5EF4-FFF2-40B4-BE49-F238E27FC236}">
                <a16:creationId xmlns:a16="http://schemas.microsoft.com/office/drawing/2014/main" id="{8A1E2E44-1BCD-C543-FCB3-86B290DAE155}"/>
              </a:ext>
            </a:extLst>
          </p:cNvPr>
          <p:cNvSpPr txBox="1">
            <a:spLocks/>
          </p:cNvSpPr>
          <p:nvPr/>
        </p:nvSpPr>
        <p:spPr>
          <a:xfrm>
            <a:off x="884988" y="1877039"/>
            <a:ext cx="10422024" cy="3657598"/>
          </a:xfrm>
          <a:prstGeom prst="rect">
            <a:avLst/>
          </a:prstGeom>
          <a:noFill/>
          <a:ln w="6350">
            <a:noFill/>
          </a:ln>
          <a:effectLst>
            <a:outerShdw blurRad="419100" dist="127000" dir="5400000" algn="t" rotWithShape="0">
              <a:schemeClr val="accent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0" tIns="45720" rIns="72000" bIns="45720"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PPr>
            <a:lvl1pPr>
              <a:lnSpc>
                <a:spcPct val="90000"/>
              </a:lnSpc>
              <a:defRPr sz="2400" b="1">
                <a:solidFill>
                  <a:schemeClr val="tx1"/>
                </a:solidFill>
                <a:latin typeface="Montserrat" pitchFamily="2" charset="77"/>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nSpc>
                <a:spcPct val="100000"/>
              </a:lnSpc>
            </a:pPr>
            <a:r>
              <a:rPr lang="en-US" b="0" dirty="0"/>
              <a:t>Food system drivers are </a:t>
            </a:r>
            <a:r>
              <a:rPr lang="en-US" dirty="0">
                <a:solidFill>
                  <a:srgbClr val="A2287E"/>
                </a:solidFill>
              </a:rPr>
              <a:t>anchored in a gendered system with structural gender inequalities</a:t>
            </a:r>
            <a:r>
              <a:rPr lang="en-US" b="0" dirty="0">
                <a:solidFill>
                  <a:srgbClr val="A2287E"/>
                </a:solidFill>
              </a:rPr>
              <a:t> </a:t>
            </a:r>
            <a:r>
              <a:rPr lang="en-US" b="0" dirty="0"/>
              <a:t>and are shaped by shocks and vulnerabilities that affect men and women in different ways. Structural gender inequalities and gendered shocks and vulnerabilities thus</a:t>
            </a:r>
            <a:r>
              <a:rPr lang="en-US" b="0" dirty="0">
                <a:solidFill>
                  <a:srgbClr val="A2287E"/>
                </a:solidFill>
              </a:rPr>
              <a:t> </a:t>
            </a:r>
            <a:r>
              <a:rPr lang="en-US" dirty="0">
                <a:solidFill>
                  <a:srgbClr val="A2287E"/>
                </a:solidFill>
              </a:rPr>
              <a:t>influence the ways in which men and women experience these drivers of food systems, which in turn shape the three main components of the food systems</a:t>
            </a:r>
            <a:r>
              <a:rPr lang="en-US" b="0" dirty="0"/>
              <a:t>: value chains, the food environment, and consumer behavior.”</a:t>
            </a:r>
          </a:p>
          <a:p>
            <a:pPr>
              <a:lnSpc>
                <a:spcPct val="100000"/>
              </a:lnSpc>
            </a:pPr>
            <a:r>
              <a:rPr lang="en-US" sz="1800" b="0" dirty="0"/>
              <a:t>								</a:t>
            </a:r>
          </a:p>
          <a:p>
            <a:pPr>
              <a:lnSpc>
                <a:spcPct val="100000"/>
              </a:lnSpc>
            </a:pPr>
            <a:r>
              <a:rPr lang="en-US" sz="1800" b="0" dirty="0"/>
              <a:t>							                      — Njuki 2022, p. 3</a:t>
            </a:r>
          </a:p>
        </p:txBody>
      </p:sp>
      <p:sp>
        <p:nvSpPr>
          <p:cNvPr id="10" name="TextBox 9">
            <a:extLst>
              <a:ext uri="{FF2B5EF4-FFF2-40B4-BE49-F238E27FC236}">
                <a16:creationId xmlns:a16="http://schemas.microsoft.com/office/drawing/2014/main" id="{A95181FF-0B26-B611-41DB-A433D9E8F694}"/>
              </a:ext>
            </a:extLst>
          </p:cNvPr>
          <p:cNvSpPr txBox="1"/>
          <p:nvPr/>
        </p:nvSpPr>
        <p:spPr>
          <a:xfrm>
            <a:off x="8685874" y="5655793"/>
            <a:ext cx="2427416" cy="276999"/>
          </a:xfrm>
          <a:prstGeom prst="rect">
            <a:avLst/>
          </a:prstGeom>
          <a:noFill/>
        </p:spPr>
        <p:txBody>
          <a:bodyPr wrap="square" rtlCol="0">
            <a:spAutoFit/>
          </a:bodyPr>
          <a:lstStyle/>
          <a:p>
            <a:pPr algn="r"/>
            <a:r>
              <a:rPr lang="en-US" sz="1200" dirty="0">
                <a:solidFill>
                  <a:schemeClr val="tx1"/>
                </a:solidFill>
                <a:latin typeface="Montserrat" pitchFamily="2" charset="77"/>
              </a:rPr>
              <a:t>Source: Njuki 2022</a:t>
            </a:r>
          </a:p>
        </p:txBody>
      </p:sp>
    </p:spTree>
    <p:extLst>
      <p:ext uri="{BB962C8B-B14F-4D97-AF65-F5344CB8AC3E}">
        <p14:creationId xmlns:p14="http://schemas.microsoft.com/office/powerpoint/2010/main" val="8976479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a:extLst>
              <a:ext uri="{FF2B5EF4-FFF2-40B4-BE49-F238E27FC236}">
                <a16:creationId xmlns:a16="http://schemas.microsoft.com/office/drawing/2014/main" id="{610E18E9-C7DB-A8B5-8303-36085BD96CED}"/>
              </a:ext>
            </a:extLst>
          </p:cNvPr>
          <p:cNvSpPr/>
          <p:nvPr/>
        </p:nvSpPr>
        <p:spPr>
          <a:xfrm>
            <a:off x="6686313" y="2207623"/>
            <a:ext cx="3969408" cy="3239589"/>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 name="Title 1">
            <a:extLst>
              <a:ext uri="{FF2B5EF4-FFF2-40B4-BE49-F238E27FC236}">
                <a16:creationId xmlns:a16="http://schemas.microsoft.com/office/drawing/2014/main" id="{84A2B3B0-DB6C-4320-A7AC-764BEA8080E6}"/>
              </a:ext>
            </a:extLst>
          </p:cNvPr>
          <p:cNvSpPr txBox="1">
            <a:spLocks/>
          </p:cNvSpPr>
          <p:nvPr/>
        </p:nvSpPr>
        <p:spPr>
          <a:xfrm>
            <a:off x="369371" y="296625"/>
            <a:ext cx="9574138" cy="68406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GENDERED FOOD SYSTEMS FRAMEWORK</a:t>
            </a:r>
          </a:p>
        </p:txBody>
      </p:sp>
      <p:sp>
        <p:nvSpPr>
          <p:cNvPr id="5" name="Rounded Rectangle 4">
            <a:extLst>
              <a:ext uri="{FF2B5EF4-FFF2-40B4-BE49-F238E27FC236}">
                <a16:creationId xmlns:a16="http://schemas.microsoft.com/office/drawing/2014/main" id="{F4D9B88E-F1E2-6B27-B4C8-8E07D63CE5F8}"/>
              </a:ext>
            </a:extLst>
          </p:cNvPr>
          <p:cNvSpPr/>
          <p:nvPr/>
        </p:nvSpPr>
        <p:spPr>
          <a:xfrm>
            <a:off x="1434773" y="2207624"/>
            <a:ext cx="3969408" cy="3239589"/>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4" name="Text Placeholder 3">
            <a:extLst>
              <a:ext uri="{FF2B5EF4-FFF2-40B4-BE49-F238E27FC236}">
                <a16:creationId xmlns:a16="http://schemas.microsoft.com/office/drawing/2014/main" id="{35A2588E-29DD-259D-425C-C0247E37DDCF}"/>
              </a:ext>
            </a:extLst>
          </p:cNvPr>
          <p:cNvSpPr txBox="1">
            <a:spLocks/>
          </p:cNvSpPr>
          <p:nvPr/>
        </p:nvSpPr>
        <p:spPr>
          <a:xfrm>
            <a:off x="1682513" y="2627211"/>
            <a:ext cx="3473927" cy="1916996"/>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Conceptualizes and </a:t>
            </a:r>
            <a:r>
              <a:rPr lang="en-US" sz="1800" b="1" dirty="0">
                <a:solidFill>
                  <a:srgbClr val="A2287E"/>
                </a:solidFill>
                <a:latin typeface="Montserrat" pitchFamily="2" charset="77"/>
              </a:rPr>
              <a:t>analyzes gender equality and empowerment of women</a:t>
            </a:r>
            <a:r>
              <a:rPr lang="en-US" sz="1800" dirty="0">
                <a:solidFill>
                  <a:srgbClr val="A2287E"/>
                </a:solidFill>
                <a:latin typeface="Montserrat" pitchFamily="2" charset="77"/>
              </a:rPr>
              <a:t> </a:t>
            </a:r>
            <a:r>
              <a:rPr lang="en-US" sz="1800" dirty="0">
                <a:solidFill>
                  <a:schemeClr val="tx1"/>
                </a:solidFill>
                <a:latin typeface="Montserrat" pitchFamily="2" charset="77"/>
              </a:rPr>
              <a:t>in agrifood systems.</a:t>
            </a:r>
          </a:p>
          <a:p>
            <a:pPr>
              <a:buClr>
                <a:srgbClr val="A2287E"/>
              </a:buClr>
            </a:pPr>
            <a:endParaRPr lang="en-US" sz="1800" dirty="0">
              <a:solidFill>
                <a:schemeClr val="tx1"/>
              </a:solidFill>
              <a:latin typeface="Montserrat" pitchFamily="2" charset="77"/>
            </a:endParaRPr>
          </a:p>
        </p:txBody>
      </p:sp>
      <p:sp>
        <p:nvSpPr>
          <p:cNvPr id="7" name="Text Placeholder 3">
            <a:extLst>
              <a:ext uri="{FF2B5EF4-FFF2-40B4-BE49-F238E27FC236}">
                <a16:creationId xmlns:a16="http://schemas.microsoft.com/office/drawing/2014/main" id="{7081BE69-188D-F314-4048-0CED9136CBFB}"/>
              </a:ext>
            </a:extLst>
          </p:cNvPr>
          <p:cNvSpPr txBox="1">
            <a:spLocks/>
          </p:cNvSpPr>
          <p:nvPr/>
        </p:nvSpPr>
        <p:spPr>
          <a:xfrm>
            <a:off x="6911558" y="2627211"/>
            <a:ext cx="3522474" cy="230259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Illustrates the </a:t>
            </a:r>
            <a:r>
              <a:rPr lang="en-US" sz="1800" b="1" dirty="0">
                <a:solidFill>
                  <a:srgbClr val="A2287E"/>
                </a:solidFill>
                <a:latin typeface="Montserrat" pitchFamily="2" charset="77"/>
              </a:rPr>
              <a:t>importance of a political and transformative approach </a:t>
            </a:r>
            <a:r>
              <a:rPr lang="en-US" sz="1800" dirty="0">
                <a:solidFill>
                  <a:schemeClr val="tx1"/>
                </a:solidFill>
                <a:latin typeface="Montserrat" pitchFamily="2" charset="77"/>
              </a:rPr>
              <a:t>to integrating gender into agrifood research and programming to achieve sustained impact.</a:t>
            </a:r>
          </a:p>
        </p:txBody>
      </p:sp>
      <p:sp>
        <p:nvSpPr>
          <p:cNvPr id="9" name="TextBox 8">
            <a:extLst>
              <a:ext uri="{FF2B5EF4-FFF2-40B4-BE49-F238E27FC236}">
                <a16:creationId xmlns:a16="http://schemas.microsoft.com/office/drawing/2014/main" id="{EACFC6E7-F63E-4697-C18C-02292553C88A}"/>
              </a:ext>
            </a:extLst>
          </p:cNvPr>
          <p:cNvSpPr txBox="1"/>
          <p:nvPr/>
        </p:nvSpPr>
        <p:spPr>
          <a:xfrm>
            <a:off x="8270644" y="5600311"/>
            <a:ext cx="2427416" cy="276999"/>
          </a:xfrm>
          <a:prstGeom prst="rect">
            <a:avLst/>
          </a:prstGeom>
          <a:noFill/>
        </p:spPr>
        <p:txBody>
          <a:bodyPr wrap="square" rtlCol="0">
            <a:spAutoFit/>
          </a:bodyPr>
          <a:lstStyle/>
          <a:p>
            <a:pPr algn="r"/>
            <a:r>
              <a:rPr lang="en-US" sz="1200" dirty="0">
                <a:solidFill>
                  <a:schemeClr val="tx1"/>
                </a:solidFill>
                <a:latin typeface="Montserrat" pitchFamily="2" charset="77"/>
              </a:rPr>
              <a:t>Source: Njuki 2022</a:t>
            </a:r>
          </a:p>
        </p:txBody>
      </p:sp>
    </p:spTree>
    <p:extLst>
      <p:ext uri="{BB962C8B-B14F-4D97-AF65-F5344CB8AC3E}">
        <p14:creationId xmlns:p14="http://schemas.microsoft.com/office/powerpoint/2010/main" val="1585832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F5DD2E-FAB3-13FE-3007-42DAAA66F02A}"/>
            </a:ext>
          </a:extLst>
        </p:cNvPr>
        <p:cNvGrpSpPr/>
        <p:nvPr/>
      </p:nvGrpSpPr>
      <p:grpSpPr>
        <a:xfrm>
          <a:off x="0" y="0"/>
          <a:ext cx="0" cy="0"/>
          <a:chOff x="0" y="0"/>
          <a:chExt cx="0" cy="0"/>
        </a:xfrm>
      </p:grpSpPr>
      <p:sp>
        <p:nvSpPr>
          <p:cNvPr id="4" name="Graphic 3">
            <a:extLst>
              <a:ext uri="{FF2B5EF4-FFF2-40B4-BE49-F238E27FC236}">
                <a16:creationId xmlns:a16="http://schemas.microsoft.com/office/drawing/2014/main" id="{DED8DA2F-E99A-92D0-D294-15666B7A93FC}"/>
              </a:ext>
            </a:extLst>
          </p:cNvPr>
          <p:cNvSpPr/>
          <p:nvPr/>
        </p:nvSpPr>
        <p:spPr>
          <a:xfrm>
            <a:off x="1011160" y="1995055"/>
            <a:ext cx="10138147" cy="3338945"/>
          </a:xfrm>
          <a:prstGeom prst="roundRect">
            <a:avLst>
              <a:gd name="adj" fmla="val 2077"/>
            </a:avLst>
          </a:prstGeom>
          <a:solidFill>
            <a:schemeClr val="bg1"/>
          </a:solidFill>
          <a:ln w="3175">
            <a:solidFill>
              <a:srgbClr val="A2287E">
                <a:alpha val="6000"/>
              </a:srgbClr>
            </a:solidFill>
          </a:ln>
          <a:effectLst>
            <a:outerShdw blurRad="419100" dist="1270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0" tIns="45720" rIns="182880" bIns="45720" numCol="1" spcCol="0" rtlCol="0" fromWordArt="0" anchor="ctr" anchorCtr="0" forceAA="0" compatLnSpc="1">
            <a:prstTxWarp prst="textNoShape">
              <a:avLst/>
            </a:prstTxWarp>
            <a:noAutofit/>
          </a:bodyPr>
          <a:lstStyle/>
          <a:p>
            <a:pPr>
              <a:lnSpc>
                <a:spcPts val="1800"/>
              </a:lnSpc>
            </a:pPr>
            <a:endParaRPr lang="en-US" sz="1100" dirty="0">
              <a:solidFill>
                <a:schemeClr val="tx2">
                  <a:lumMod val="75000"/>
                  <a:lumOff val="25000"/>
                </a:schemeClr>
              </a:solidFill>
              <a:latin typeface="Century Gothic" panose="020B0502020202020204" pitchFamily="34" charset="0"/>
            </a:endParaRPr>
          </a:p>
        </p:txBody>
      </p:sp>
      <p:sp>
        <p:nvSpPr>
          <p:cNvPr id="6" name="Text Placeholder 2">
            <a:extLst>
              <a:ext uri="{FF2B5EF4-FFF2-40B4-BE49-F238E27FC236}">
                <a16:creationId xmlns:a16="http://schemas.microsoft.com/office/drawing/2014/main" id="{7B1F0CA6-BF90-B392-1FFE-BBD2FDFED7E8}"/>
              </a:ext>
            </a:extLst>
          </p:cNvPr>
          <p:cNvSpPr>
            <a:spLocks noGrp="1"/>
          </p:cNvSpPr>
          <p:nvPr>
            <p:ph type="body" idx="1"/>
          </p:nvPr>
        </p:nvSpPr>
        <p:spPr>
          <a:xfrm>
            <a:off x="4076450" y="2785382"/>
            <a:ext cx="6882605" cy="2124050"/>
          </a:xfrm>
          <a:noFill/>
          <a:ln>
            <a:noFill/>
          </a:ln>
        </p:spPr>
        <p:txBody>
          <a:bodyPr spcFirstLastPara="1" wrap="square" lIns="91425" tIns="45700" rIns="91425" bIns="45700" anchor="t" anchorCtr="0">
            <a:normAutofit/>
          </a:bodyPr>
          <a:lstStyle/>
          <a:p>
            <a:pPr marL="14288" indent="0"/>
            <a:r>
              <a:rPr lang="en-US" kern="1200" dirty="0">
                <a:solidFill>
                  <a:schemeClr val="tx1"/>
                </a:solidFill>
                <a:latin typeface="Montserrat" pitchFamily="2" charset="77"/>
                <a:ea typeface="+mj-ea"/>
                <a:cs typeface="Calibri" charset="0"/>
                <a:sym typeface="Arial"/>
              </a:rPr>
              <a:t>In chat:</a:t>
            </a:r>
          </a:p>
          <a:p>
            <a:pPr marL="14288" indent="0"/>
            <a:r>
              <a:rPr lang="en-US" sz="1200" b="1" kern="1200" dirty="0">
                <a:solidFill>
                  <a:schemeClr val="tx1"/>
                </a:solidFill>
                <a:latin typeface="Montserrat SemiBold" pitchFamily="2" charset="77"/>
                <a:ea typeface="+mj-ea"/>
                <a:cs typeface="Calibri" charset="0"/>
                <a:sym typeface="Arial"/>
              </a:rPr>
              <a:t> </a:t>
            </a:r>
          </a:p>
          <a:p>
            <a:pPr marL="14288" indent="0"/>
            <a:r>
              <a:rPr lang="en-US" b="1" kern="1200" dirty="0">
                <a:solidFill>
                  <a:schemeClr val="tx1"/>
                </a:solidFill>
                <a:latin typeface="Montserrat SemiBold" pitchFamily="2" charset="77"/>
                <a:ea typeface="+mj-ea"/>
                <a:cs typeface="Calibri" charset="0"/>
                <a:sym typeface="Arial"/>
              </a:rPr>
              <a:t>What are you hoping to learn today?</a:t>
            </a:r>
          </a:p>
        </p:txBody>
      </p:sp>
      <p:sp>
        <p:nvSpPr>
          <p:cNvPr id="10" name="Title 1">
            <a:extLst>
              <a:ext uri="{FF2B5EF4-FFF2-40B4-BE49-F238E27FC236}">
                <a16:creationId xmlns:a16="http://schemas.microsoft.com/office/drawing/2014/main" id="{D9242E9D-C267-D7B8-868B-7F305C58C97C}"/>
              </a:ext>
            </a:extLst>
          </p:cNvPr>
          <p:cNvSpPr>
            <a:spLocks noGrp="1"/>
          </p:cNvSpPr>
          <p:nvPr>
            <p:ph type="title"/>
          </p:nvPr>
        </p:nvSpPr>
        <p:spPr>
          <a:xfrm>
            <a:off x="600010" y="423544"/>
            <a:ext cx="5495990" cy="649540"/>
          </a:xfrm>
        </p:spPr>
        <p:txBody>
          <a:bodyPr anchor="ctr">
            <a:normAutofit/>
          </a:bodyPr>
          <a:lstStyle/>
          <a:p>
            <a:r>
              <a:rPr lang="en-US" kern="1200" cap="all" dirty="0">
                <a:solidFill>
                  <a:schemeClr val="tx1"/>
                </a:solidFill>
                <a:latin typeface="Montserrat" pitchFamily="2" charset="77"/>
                <a:ea typeface="+mj-ea"/>
                <a:cs typeface="Calibri" charset="0"/>
              </a:rPr>
              <a:t>Introductions</a:t>
            </a:r>
          </a:p>
        </p:txBody>
      </p:sp>
      <p:pic>
        <p:nvPicPr>
          <p:cNvPr id="2" name="Picture 1" descr="A group of people with a smile and a chat&#10;&#10;Description automatically generated with medium confidence">
            <a:extLst>
              <a:ext uri="{FF2B5EF4-FFF2-40B4-BE49-F238E27FC236}">
                <a16:creationId xmlns:a16="http://schemas.microsoft.com/office/drawing/2014/main" id="{CD1AA93B-4FB3-6CF1-05B2-069F5D7B3FC6}"/>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1410284" y="2579556"/>
            <a:ext cx="2475914" cy="2169942"/>
          </a:xfrm>
          <a:prstGeom prst="rect">
            <a:avLst/>
          </a:prstGeom>
          <a:effectLst>
            <a:outerShdw blurRad="558800" sx="104000" sy="104000" algn="ctr" rotWithShape="0">
              <a:prstClr val="black">
                <a:alpha val="26000"/>
              </a:prstClr>
            </a:outerShdw>
          </a:effectLst>
        </p:spPr>
      </p:pic>
    </p:spTree>
    <p:extLst>
      <p:ext uri="{BB962C8B-B14F-4D97-AF65-F5344CB8AC3E}">
        <p14:creationId xmlns:p14="http://schemas.microsoft.com/office/powerpoint/2010/main" val="6766640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06B3E-108A-23F4-E043-5A13EEE1D8E3}"/>
              </a:ext>
            </a:extLst>
          </p:cNvPr>
          <p:cNvSpPr txBox="1">
            <a:spLocks/>
          </p:cNvSpPr>
          <p:nvPr/>
        </p:nvSpPr>
        <p:spPr>
          <a:xfrm>
            <a:off x="380090" y="331350"/>
            <a:ext cx="9435242" cy="62018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GENDERED FOOD SYSTEMS FRAMEWORK </a:t>
            </a:r>
          </a:p>
        </p:txBody>
      </p:sp>
      <p:pic>
        <p:nvPicPr>
          <p:cNvPr id="4" name="Picture 3" descr="A diagram of a person's rights&#10;&#10;Description automatically generated">
            <a:extLst>
              <a:ext uri="{FF2B5EF4-FFF2-40B4-BE49-F238E27FC236}">
                <a16:creationId xmlns:a16="http://schemas.microsoft.com/office/drawing/2014/main" id="{6D3263FC-F05C-2134-57EC-07483CE18B6B}"/>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703215" y="1403753"/>
            <a:ext cx="7909377" cy="5298749"/>
          </a:xfrm>
          <a:prstGeom prst="rect">
            <a:avLst/>
          </a:prstGeom>
          <a:noFill/>
          <a:ln w="3175">
            <a:solidFill>
              <a:srgbClr val="A2287E">
                <a:alpha val="26000"/>
              </a:srgbClr>
            </a:solidFill>
            <a:miter lim="800000"/>
            <a:headEnd/>
            <a:tailEnd/>
          </a:ln>
          <a:effectLst>
            <a:outerShdw blurRad="304800" sx="104000" sy="104000" algn="ctr" rotWithShape="0">
              <a:prstClr val="black">
                <a:alpha val="13000"/>
              </a:prstClr>
            </a:outerShdw>
          </a:effectLst>
        </p:spPr>
      </p:pic>
      <p:sp>
        <p:nvSpPr>
          <p:cNvPr id="6" name="TextBox 5">
            <a:extLst>
              <a:ext uri="{FF2B5EF4-FFF2-40B4-BE49-F238E27FC236}">
                <a16:creationId xmlns:a16="http://schemas.microsoft.com/office/drawing/2014/main" id="{20799B69-EF6B-6C78-40A5-8219BFC856B9}"/>
              </a:ext>
            </a:extLst>
          </p:cNvPr>
          <p:cNvSpPr txBox="1"/>
          <p:nvPr/>
        </p:nvSpPr>
        <p:spPr>
          <a:xfrm>
            <a:off x="8748307" y="5664196"/>
            <a:ext cx="1598210" cy="276999"/>
          </a:xfrm>
          <a:prstGeom prst="rect">
            <a:avLst/>
          </a:prstGeom>
          <a:noFill/>
        </p:spPr>
        <p:txBody>
          <a:bodyPr wrap="square" rtlCol="0">
            <a:spAutoFit/>
          </a:bodyPr>
          <a:lstStyle/>
          <a:p>
            <a:pPr algn="r"/>
            <a:r>
              <a:rPr lang="en-US" sz="1200" dirty="0">
                <a:solidFill>
                  <a:schemeClr val="tx1"/>
                </a:solidFill>
                <a:latin typeface="Montserrat" pitchFamily="2" charset="77"/>
              </a:rPr>
              <a:t>Source: Njuki 2022</a:t>
            </a:r>
          </a:p>
        </p:txBody>
      </p:sp>
    </p:spTree>
    <p:extLst>
      <p:ext uri="{BB962C8B-B14F-4D97-AF65-F5344CB8AC3E}">
        <p14:creationId xmlns:p14="http://schemas.microsoft.com/office/powerpoint/2010/main" val="570920137"/>
      </p:ext>
    </p:extLst>
  </p:cSld>
  <p:clrMapOvr>
    <a:masterClrMapping/>
  </p:clrMapOvr>
  <p:extLst>
    <p:ext uri="{6950BFC3-D8DA-4A85-94F7-54DA5524770B}">
      <p188:commentRel xmlns:p188="http://schemas.microsoft.com/office/powerpoint/2018/8/main" r:id="rId3"/>
    </p:ext>
  </p:extLs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45A145-A35F-8F46-B511-4BDAA4875162}"/>
            </a:ext>
          </a:extLst>
        </p:cNvPr>
        <p:cNvGrpSpPr/>
        <p:nvPr/>
      </p:nvGrpSpPr>
      <p:grpSpPr>
        <a:xfrm>
          <a:off x="0" y="0"/>
          <a:ext cx="0" cy="0"/>
          <a:chOff x="0" y="0"/>
          <a:chExt cx="0" cy="0"/>
        </a:xfrm>
      </p:grpSpPr>
      <p:grpSp>
        <p:nvGrpSpPr>
          <p:cNvPr id="10" name="Group 9">
            <a:extLst>
              <a:ext uri="{FF2B5EF4-FFF2-40B4-BE49-F238E27FC236}">
                <a16:creationId xmlns:a16="http://schemas.microsoft.com/office/drawing/2014/main" id="{7F6456DF-4F0F-9AC7-38BF-EB7C0EDB2AF3}"/>
              </a:ext>
            </a:extLst>
          </p:cNvPr>
          <p:cNvGrpSpPr/>
          <p:nvPr/>
        </p:nvGrpSpPr>
        <p:grpSpPr>
          <a:xfrm>
            <a:off x="682485" y="1989818"/>
            <a:ext cx="10827030" cy="3648984"/>
            <a:chOff x="842591" y="1981109"/>
            <a:chExt cx="10827030" cy="3648984"/>
          </a:xfrm>
        </p:grpSpPr>
        <p:sp>
          <p:nvSpPr>
            <p:cNvPr id="5" name="Rounded Rectangle 4">
              <a:extLst>
                <a:ext uri="{FF2B5EF4-FFF2-40B4-BE49-F238E27FC236}">
                  <a16:creationId xmlns:a16="http://schemas.microsoft.com/office/drawing/2014/main" id="{901F3BF0-6E45-DE1E-3FE4-4C9A6A64F2CE}"/>
                </a:ext>
              </a:extLst>
            </p:cNvPr>
            <p:cNvSpPr/>
            <p:nvPr/>
          </p:nvSpPr>
          <p:spPr>
            <a:xfrm>
              <a:off x="842591" y="1981111"/>
              <a:ext cx="3372358" cy="3648982"/>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6" name="Rounded Rectangle 5">
              <a:extLst>
                <a:ext uri="{FF2B5EF4-FFF2-40B4-BE49-F238E27FC236}">
                  <a16:creationId xmlns:a16="http://schemas.microsoft.com/office/drawing/2014/main" id="{AE224CF6-C620-65DE-0F15-11F1DA6C7EF6}"/>
                </a:ext>
              </a:extLst>
            </p:cNvPr>
            <p:cNvSpPr/>
            <p:nvPr/>
          </p:nvSpPr>
          <p:spPr>
            <a:xfrm>
              <a:off x="4569927" y="1981110"/>
              <a:ext cx="3372358" cy="3648982"/>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9" name="Rounded Rectangle 8">
              <a:extLst>
                <a:ext uri="{FF2B5EF4-FFF2-40B4-BE49-F238E27FC236}">
                  <a16:creationId xmlns:a16="http://schemas.microsoft.com/office/drawing/2014/main" id="{9B478CF8-EE94-9EC3-A0AA-678AAD11C133}"/>
                </a:ext>
              </a:extLst>
            </p:cNvPr>
            <p:cNvSpPr/>
            <p:nvPr/>
          </p:nvSpPr>
          <p:spPr>
            <a:xfrm>
              <a:off x="8297263" y="1981109"/>
              <a:ext cx="3372358" cy="3648982"/>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sp>
        <p:nvSpPr>
          <p:cNvPr id="2" name="Title 1">
            <a:extLst>
              <a:ext uri="{FF2B5EF4-FFF2-40B4-BE49-F238E27FC236}">
                <a16:creationId xmlns:a16="http://schemas.microsoft.com/office/drawing/2014/main" id="{81714FED-D082-1BB1-383F-A2675DA53EC1}"/>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How can we integrate gender inTO agrifood systemS?</a:t>
            </a:r>
          </a:p>
        </p:txBody>
      </p:sp>
      <p:sp>
        <p:nvSpPr>
          <p:cNvPr id="4" name="Text Placeholder 3">
            <a:extLst>
              <a:ext uri="{FF2B5EF4-FFF2-40B4-BE49-F238E27FC236}">
                <a16:creationId xmlns:a16="http://schemas.microsoft.com/office/drawing/2014/main" id="{D1D2623B-EB4F-D543-1514-A2D7D8368831}"/>
              </a:ext>
            </a:extLst>
          </p:cNvPr>
          <p:cNvSpPr txBox="1">
            <a:spLocks/>
          </p:cNvSpPr>
          <p:nvPr/>
        </p:nvSpPr>
        <p:spPr>
          <a:xfrm>
            <a:off x="927185" y="2332464"/>
            <a:ext cx="2678163" cy="2728560"/>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Integrating gender into agrifood systems is important, but not all efforts to integrate, or mainstream, gender are equal.</a:t>
            </a:r>
          </a:p>
        </p:txBody>
      </p:sp>
      <p:sp>
        <p:nvSpPr>
          <p:cNvPr id="7" name="Text Placeholder 3">
            <a:extLst>
              <a:ext uri="{FF2B5EF4-FFF2-40B4-BE49-F238E27FC236}">
                <a16:creationId xmlns:a16="http://schemas.microsoft.com/office/drawing/2014/main" id="{1A1BBC0D-8F84-5722-645E-8F606198ED84}"/>
              </a:ext>
            </a:extLst>
          </p:cNvPr>
          <p:cNvSpPr txBox="1">
            <a:spLocks/>
          </p:cNvSpPr>
          <p:nvPr/>
        </p:nvSpPr>
        <p:spPr>
          <a:xfrm>
            <a:off x="4632100" y="2347104"/>
            <a:ext cx="2796311" cy="2139066"/>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It is clear that issues of gender pervade all aspects of agrifood systems and require attention.</a:t>
            </a:r>
          </a:p>
        </p:txBody>
      </p:sp>
      <p:sp>
        <p:nvSpPr>
          <p:cNvPr id="3" name="Text Placeholder 3">
            <a:extLst>
              <a:ext uri="{FF2B5EF4-FFF2-40B4-BE49-F238E27FC236}">
                <a16:creationId xmlns:a16="http://schemas.microsoft.com/office/drawing/2014/main" id="{21F787A6-CDE4-9F45-85FF-4111BCF699F2}"/>
              </a:ext>
            </a:extLst>
          </p:cNvPr>
          <p:cNvSpPr txBox="1">
            <a:spLocks/>
          </p:cNvSpPr>
          <p:nvPr/>
        </p:nvSpPr>
        <p:spPr>
          <a:xfrm>
            <a:off x="8361534" y="2347104"/>
            <a:ext cx="2776728" cy="2728560"/>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Drawing from efforts to integrate gender into health and development programming, the continuum of gender approaches was developed.</a:t>
            </a:r>
          </a:p>
        </p:txBody>
      </p:sp>
    </p:spTree>
    <p:extLst>
      <p:ext uri="{BB962C8B-B14F-4D97-AF65-F5344CB8AC3E}">
        <p14:creationId xmlns:p14="http://schemas.microsoft.com/office/powerpoint/2010/main" val="138861290"/>
      </p:ext>
    </p:extLst>
  </p:cSld>
  <p:clrMapOvr>
    <a:masterClrMapping/>
  </p:clrMapOvr>
  <p:extLst>
    <p:ext uri="{6950BFC3-D8DA-4A85-94F7-54DA5524770B}">
      <p188:commentRel xmlns:p188="http://schemas.microsoft.com/office/powerpoint/2018/8/main" r:id="rId3"/>
    </p:ext>
  </p:extLs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2" name="Google Shape;108;p18">
            <a:extLst>
              <a:ext uri="{FF2B5EF4-FFF2-40B4-BE49-F238E27FC236}">
                <a16:creationId xmlns:a16="http://schemas.microsoft.com/office/drawing/2014/main" id="{086862A3-C8AB-D748-F07E-F6C71662CD5C}"/>
              </a:ext>
            </a:extLst>
          </p:cNvPr>
          <p:cNvSpPr txBox="1">
            <a:spLocks/>
          </p:cNvSpPr>
          <p:nvPr/>
        </p:nvSpPr>
        <p:spPr>
          <a:xfrm>
            <a:off x="6385197" y="1530425"/>
            <a:ext cx="5279652" cy="2033766"/>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r>
              <a:rPr lang="en-US"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The continuum of gender approaches</a:t>
            </a:r>
          </a:p>
        </p:txBody>
      </p:sp>
      <p:grpSp>
        <p:nvGrpSpPr>
          <p:cNvPr id="3" name="Group 2">
            <a:extLst>
              <a:ext uri="{FF2B5EF4-FFF2-40B4-BE49-F238E27FC236}">
                <a16:creationId xmlns:a16="http://schemas.microsoft.com/office/drawing/2014/main" id="{C468E487-67D7-9C41-BEC0-8527E4555692}"/>
              </a:ext>
            </a:extLst>
          </p:cNvPr>
          <p:cNvGrpSpPr/>
          <p:nvPr/>
        </p:nvGrpSpPr>
        <p:grpSpPr>
          <a:xfrm>
            <a:off x="6385197" y="3645249"/>
            <a:ext cx="5279652" cy="675393"/>
            <a:chOff x="6385197" y="3645249"/>
            <a:chExt cx="5279652" cy="675393"/>
          </a:xfrm>
        </p:grpSpPr>
        <p:sp>
          <p:nvSpPr>
            <p:cNvPr id="4" name="Google Shape;47;g30838b89d9c_0_0">
              <a:extLst>
                <a:ext uri="{FF2B5EF4-FFF2-40B4-BE49-F238E27FC236}">
                  <a16:creationId xmlns:a16="http://schemas.microsoft.com/office/drawing/2014/main" id="{C3A75314-4A9E-07F9-E04A-BF48BDB82A60}"/>
                </a:ext>
              </a:extLst>
            </p:cNvPr>
            <p:cNvSpPr txBox="1">
              <a:spLocks/>
            </p:cNvSpPr>
            <p:nvPr/>
          </p:nvSpPr>
          <p:spPr>
            <a:xfrm>
              <a:off x="6385197" y="3807367"/>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Clr>
                  <a:srgbClr val="000000"/>
                </a:buClr>
                <a:buSzPts val="4400"/>
                <a:buFont typeface="Arial"/>
                <a:buNone/>
              </a:pPr>
              <a:r>
                <a:rPr lang="en-US" sz="2800" kern="1200" cap="all" dirty="0">
                  <a:solidFill>
                    <a:schemeClr val="tx1"/>
                  </a:solidFill>
                  <a:latin typeface="Montserrat Light" pitchFamily="2" charset="77"/>
                  <a:ea typeface="+mn-ea"/>
                  <a:cs typeface="+mn-cs"/>
                  <a:sym typeface="Arial"/>
                </a:rPr>
                <a:t>Section 4</a:t>
              </a:r>
              <a:endParaRPr lang="en-US" sz="2800" kern="1200" cap="all" dirty="0">
                <a:solidFill>
                  <a:schemeClr val="tx1"/>
                </a:solidFill>
                <a:latin typeface="Montserrat Light" pitchFamily="2" charset="77"/>
                <a:ea typeface="+mn-ea"/>
                <a:cs typeface="+mn-cs"/>
              </a:endParaRPr>
            </a:p>
          </p:txBody>
        </p:sp>
        <p:cxnSp>
          <p:nvCxnSpPr>
            <p:cNvPr id="5" name="Straight Connector 12">
              <a:extLst>
                <a:ext uri="{FF2B5EF4-FFF2-40B4-BE49-F238E27FC236}">
                  <a16:creationId xmlns:a16="http://schemas.microsoft.com/office/drawing/2014/main" id="{A2C3AE67-BC5D-A176-9786-014DE1136EC9}"/>
                </a:ext>
              </a:extLst>
            </p:cNvPr>
            <p:cNvCxnSpPr>
              <a:cxnSpLocks/>
            </p:cNvCxnSpPr>
            <p:nvPr/>
          </p:nvCxnSpPr>
          <p:spPr>
            <a:xfrm>
              <a:off x="6426548" y="3645249"/>
              <a:ext cx="523830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391C9E6-4518-6FC3-1D7D-AE6C2CD8B19C}"/>
              </a:ext>
            </a:extLst>
          </p:cNvPr>
          <p:cNvSpPr txBox="1"/>
          <p:nvPr/>
        </p:nvSpPr>
        <p:spPr>
          <a:xfrm>
            <a:off x="8021371" y="5608184"/>
            <a:ext cx="3754974" cy="276999"/>
          </a:xfrm>
          <a:prstGeom prst="rect">
            <a:avLst/>
          </a:prstGeom>
          <a:noFill/>
        </p:spPr>
        <p:txBody>
          <a:bodyPr wrap="square" rtlCol="0">
            <a:spAutoFit/>
          </a:bodyPr>
          <a:lstStyle/>
          <a:p>
            <a:pPr algn="r"/>
            <a:r>
              <a:rPr lang="en-US" sz="1200" dirty="0">
                <a:latin typeface="Montserrat" pitchFamily="2" charset="77"/>
              </a:rPr>
              <a:t>Partial figure adapted from McDougall 2021</a:t>
            </a:r>
          </a:p>
        </p:txBody>
      </p:sp>
      <p:sp>
        <p:nvSpPr>
          <p:cNvPr id="3" name="Rounded Rectangle 2">
            <a:extLst>
              <a:ext uri="{FF2B5EF4-FFF2-40B4-BE49-F238E27FC236}">
                <a16:creationId xmlns:a16="http://schemas.microsoft.com/office/drawing/2014/main" id="{9C735A8B-55A3-4A7B-4D30-E5D402FBDFD9}"/>
              </a:ext>
            </a:extLst>
          </p:cNvPr>
          <p:cNvSpPr/>
          <p:nvPr/>
        </p:nvSpPr>
        <p:spPr>
          <a:xfrm>
            <a:off x="438922" y="1915204"/>
            <a:ext cx="5488058" cy="3571196"/>
          </a:xfrm>
          <a:prstGeom prst="roundRect">
            <a:avLst>
              <a:gd name="adj" fmla="val 3596"/>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4" name="Text Placeholder 3">
            <a:extLst>
              <a:ext uri="{FF2B5EF4-FFF2-40B4-BE49-F238E27FC236}">
                <a16:creationId xmlns:a16="http://schemas.microsoft.com/office/drawing/2014/main" id="{CA41385B-DEFB-850A-F012-BCBCBC32145C}"/>
              </a:ext>
            </a:extLst>
          </p:cNvPr>
          <p:cNvSpPr txBox="1">
            <a:spLocks/>
          </p:cNvSpPr>
          <p:nvPr/>
        </p:nvSpPr>
        <p:spPr>
          <a:xfrm>
            <a:off x="762128" y="1915204"/>
            <a:ext cx="2420823" cy="3291796"/>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a:buClr>
                <a:srgbClr val="A2287E"/>
              </a:buClr>
            </a:pPr>
            <a:r>
              <a:rPr lang="en-US" sz="1800" b="1" dirty="0">
                <a:solidFill>
                  <a:schemeClr val="tx1"/>
                </a:solidFill>
                <a:latin typeface="Montserrat" pitchFamily="2" charset="77"/>
              </a:rPr>
              <a:t>Gender “blind”</a:t>
            </a:r>
          </a:p>
          <a:p>
            <a:pPr>
              <a:buClr>
                <a:srgbClr val="A2287E"/>
              </a:buClr>
            </a:pPr>
            <a:r>
              <a:rPr lang="en-US" sz="1200" dirty="0">
                <a:solidFill>
                  <a:schemeClr val="tx1"/>
                </a:solidFill>
                <a:latin typeface="Montserrat" pitchFamily="2" charset="77"/>
              </a:rPr>
              <a:t>  </a:t>
            </a:r>
          </a:p>
          <a:p>
            <a:pPr>
              <a:buClr>
                <a:srgbClr val="A2287E"/>
              </a:buClr>
            </a:pPr>
            <a:r>
              <a:rPr lang="en-US" sz="1800" dirty="0">
                <a:solidFill>
                  <a:schemeClr val="tx1"/>
                </a:solidFill>
                <a:latin typeface="Montserrat" pitchFamily="2" charset="77"/>
              </a:rPr>
              <a:t>Ignores differences in roles, rights, risks and opportunities and power imbalances among people of different genders and/or assumes there is a level playing field</a:t>
            </a:r>
          </a:p>
        </p:txBody>
      </p:sp>
      <p:pic>
        <p:nvPicPr>
          <p:cNvPr id="5" name="Picture 4" descr="A screenshot of a cell phone&#10;&#10;Description automatically generated">
            <a:extLst>
              <a:ext uri="{FF2B5EF4-FFF2-40B4-BE49-F238E27FC236}">
                <a16:creationId xmlns:a16="http://schemas.microsoft.com/office/drawing/2014/main" id="{815F3E58-1417-E6DA-0782-41A7E6724CA9}"/>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3344554" y="2918838"/>
            <a:ext cx="2420823" cy="1373427"/>
          </a:xfrm>
          <a:prstGeom prst="rect">
            <a:avLst/>
          </a:prstGeom>
          <a:effectLst>
            <a:outerShdw blurRad="304800" sx="104000" sy="104000" algn="ctr" rotWithShape="0">
              <a:prstClr val="black">
                <a:alpha val="26000"/>
              </a:prstClr>
            </a:outerShdw>
          </a:effectLst>
        </p:spPr>
      </p:pic>
      <p:sp>
        <p:nvSpPr>
          <p:cNvPr id="6" name="Rounded Rectangle 5">
            <a:extLst>
              <a:ext uri="{FF2B5EF4-FFF2-40B4-BE49-F238E27FC236}">
                <a16:creationId xmlns:a16="http://schemas.microsoft.com/office/drawing/2014/main" id="{63E61509-0F07-4EF7-F90E-00DC170ADB61}"/>
              </a:ext>
            </a:extLst>
          </p:cNvPr>
          <p:cNvSpPr/>
          <p:nvPr/>
        </p:nvSpPr>
        <p:spPr>
          <a:xfrm>
            <a:off x="6250186" y="1915204"/>
            <a:ext cx="5488058" cy="3571196"/>
          </a:xfrm>
          <a:prstGeom prst="roundRect">
            <a:avLst>
              <a:gd name="adj" fmla="val 3596"/>
            </a:avLst>
          </a:prstGeom>
          <a:solidFill>
            <a:srgbClr val="A2287E">
              <a:alpha val="26000"/>
            </a:srgbClr>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7" name="Text Placeholder 3">
            <a:extLst>
              <a:ext uri="{FF2B5EF4-FFF2-40B4-BE49-F238E27FC236}">
                <a16:creationId xmlns:a16="http://schemas.microsoft.com/office/drawing/2014/main" id="{28F62E7E-5706-1ABC-B1CB-62C98DA4237B}"/>
              </a:ext>
            </a:extLst>
          </p:cNvPr>
          <p:cNvSpPr txBox="1">
            <a:spLocks/>
          </p:cNvSpPr>
          <p:nvPr/>
        </p:nvSpPr>
        <p:spPr>
          <a:xfrm>
            <a:off x="8998964" y="1887308"/>
            <a:ext cx="2420823" cy="3291796"/>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a:buClr>
                <a:srgbClr val="A2287E"/>
              </a:buClr>
            </a:pPr>
            <a:r>
              <a:rPr lang="en-US" sz="1800" b="1" dirty="0">
                <a:solidFill>
                  <a:schemeClr val="tx1"/>
                </a:solidFill>
                <a:latin typeface="Montserrat" pitchFamily="2" charset="77"/>
              </a:rPr>
              <a:t>Gender aware</a:t>
            </a:r>
          </a:p>
          <a:p>
            <a:pPr>
              <a:buClr>
                <a:srgbClr val="A2287E"/>
              </a:buClr>
            </a:pPr>
            <a:r>
              <a:rPr lang="en-US" sz="1200" dirty="0">
                <a:solidFill>
                  <a:schemeClr val="tx1"/>
                </a:solidFill>
                <a:latin typeface="Montserrat" pitchFamily="2" charset="77"/>
              </a:rPr>
              <a:t>  </a:t>
            </a:r>
          </a:p>
          <a:p>
            <a:pPr>
              <a:buClr>
                <a:srgbClr val="A2287E"/>
              </a:buClr>
            </a:pPr>
            <a:r>
              <a:rPr lang="en-US" sz="1800" dirty="0">
                <a:solidFill>
                  <a:schemeClr val="tx1"/>
                </a:solidFill>
                <a:latin typeface="Montserrat" pitchFamily="2" charset="77"/>
              </a:rPr>
              <a:t>Recognizes that gender inequalities and barriers exist and aims to navigate or address them in some way</a:t>
            </a:r>
          </a:p>
        </p:txBody>
      </p:sp>
      <p:sp>
        <p:nvSpPr>
          <p:cNvPr id="9" name="Title 1">
            <a:extLst>
              <a:ext uri="{FF2B5EF4-FFF2-40B4-BE49-F238E27FC236}">
                <a16:creationId xmlns:a16="http://schemas.microsoft.com/office/drawing/2014/main" id="{40C84AE7-016A-8CC5-2367-33D9FD9F1DB1}"/>
              </a:ext>
            </a:extLst>
          </p:cNvPr>
          <p:cNvSpPr txBox="1">
            <a:spLocks/>
          </p:cNvSpPr>
          <p:nvPr/>
        </p:nvSpPr>
        <p:spPr>
          <a:xfrm>
            <a:off x="600009" y="423544"/>
            <a:ext cx="9208133" cy="6495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GENDER “BLIND” AND GENDER AWARE</a:t>
            </a:r>
          </a:p>
        </p:txBody>
      </p:sp>
      <p:pic>
        <p:nvPicPr>
          <p:cNvPr id="10" name="Picture 9" descr="A screenshot of a cell phone&#10;&#10;Description automatically generated">
            <a:extLst>
              <a:ext uri="{FF2B5EF4-FFF2-40B4-BE49-F238E27FC236}">
                <a16:creationId xmlns:a16="http://schemas.microsoft.com/office/drawing/2014/main" id="{D110B4D8-31CD-3824-4BCE-B170453F4316}"/>
              </a:ext>
            </a:extLst>
          </p:cNvPr>
          <p:cNvPicPr>
            <a:picLocks noChangeAspect="1"/>
          </p:cNvPicPr>
          <p:nvPr/>
        </p:nvPicPr>
        <p:blipFill>
          <a:blip r:embed="rId5" cstate="hqprint">
            <a:extLst>
              <a:ext uri="{28A0092B-C50C-407E-A947-70E740481C1C}">
                <a14:useLocalDpi xmlns:a14="http://schemas.microsoft.com/office/drawing/2010/main"/>
              </a:ext>
            </a:extLst>
          </a:blip>
          <a:srcRect/>
          <a:stretch/>
        </p:blipFill>
        <p:spPr>
          <a:xfrm>
            <a:off x="6460738" y="2852379"/>
            <a:ext cx="2420824" cy="1417446"/>
          </a:xfrm>
          <a:prstGeom prst="rect">
            <a:avLst/>
          </a:prstGeom>
          <a:effectLst>
            <a:outerShdw blurRad="304800" sx="104000" sy="104000" algn="ctr" rotWithShape="0">
              <a:prstClr val="black">
                <a:alpha val="26000"/>
              </a:prstClr>
            </a:outerShdw>
          </a:effectLst>
        </p:spPr>
      </p:pic>
    </p:spTree>
    <p:extLst>
      <p:ext uri="{BB962C8B-B14F-4D97-AF65-F5344CB8AC3E}">
        <p14:creationId xmlns:p14="http://schemas.microsoft.com/office/powerpoint/2010/main" val="2388691531"/>
      </p:ext>
    </p:extLst>
  </p:cSld>
  <p:clrMapOvr>
    <a:masterClrMapping/>
  </p:clrMapOvr>
  <p:extLst>
    <p:ext uri="{6950BFC3-D8DA-4A85-94F7-54DA5524770B}">
      <p188:commentRel xmlns:p188="http://schemas.microsoft.com/office/powerpoint/2018/8/main" r:id="rId3"/>
    </p:ext>
  </p:extLs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1503C-8F87-0922-F49A-3D847015179A}"/>
              </a:ext>
            </a:extLst>
          </p:cNvPr>
          <p:cNvSpPr txBox="1">
            <a:spLocks/>
          </p:cNvSpPr>
          <p:nvPr/>
        </p:nvSpPr>
        <p:spPr>
          <a:xfrm>
            <a:off x="600009" y="423544"/>
            <a:ext cx="9208133" cy="6495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GENDER “BLIND”</a:t>
            </a:r>
          </a:p>
        </p:txBody>
      </p:sp>
      <p:grpSp>
        <p:nvGrpSpPr>
          <p:cNvPr id="15" name="Group 14">
            <a:extLst>
              <a:ext uri="{FF2B5EF4-FFF2-40B4-BE49-F238E27FC236}">
                <a16:creationId xmlns:a16="http://schemas.microsoft.com/office/drawing/2014/main" id="{0226D226-F2E7-0984-0AC6-A244D53ACD2A}"/>
              </a:ext>
            </a:extLst>
          </p:cNvPr>
          <p:cNvGrpSpPr/>
          <p:nvPr/>
        </p:nvGrpSpPr>
        <p:grpSpPr>
          <a:xfrm>
            <a:off x="596318" y="1847844"/>
            <a:ext cx="10999363" cy="1415216"/>
            <a:chOff x="600009" y="1882772"/>
            <a:chExt cx="10999363" cy="1415216"/>
          </a:xfrm>
        </p:grpSpPr>
        <p:sp>
          <p:nvSpPr>
            <p:cNvPr id="14" name="Rounded Rectangle 13">
              <a:extLst>
                <a:ext uri="{FF2B5EF4-FFF2-40B4-BE49-F238E27FC236}">
                  <a16:creationId xmlns:a16="http://schemas.microsoft.com/office/drawing/2014/main" id="{C25280F9-3E53-7D8A-8152-CE98BC84C0F1}"/>
                </a:ext>
              </a:extLst>
            </p:cNvPr>
            <p:cNvSpPr/>
            <p:nvPr/>
          </p:nvSpPr>
          <p:spPr>
            <a:xfrm>
              <a:off x="600009" y="1882772"/>
              <a:ext cx="10999363" cy="1415216"/>
            </a:xfrm>
            <a:prstGeom prst="roundRect">
              <a:avLst>
                <a:gd name="adj" fmla="val 8750"/>
              </a:avLst>
            </a:prstGeom>
            <a:solidFill>
              <a:schemeClr val="bg1"/>
            </a:solidFill>
            <a:ln w="3175">
              <a:solidFill>
                <a:srgbClr val="A2287E">
                  <a:alpha val="6000"/>
                </a:srgbClr>
              </a:solidFill>
            </a:ln>
            <a:effectLst>
              <a:outerShdw blurRad="666470" dist="239752" dir="4980000" sx="100335" sy="100335" algn="ctr" rotWithShape="0">
                <a:prstClr val="black">
                  <a:alpha val="34970"/>
                </a:prstClr>
              </a:outerShdw>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pic>
          <p:nvPicPr>
            <p:cNvPr id="3" name="Picture 2" descr="A screenshot of a cell phone&#10;&#10;Description automatically generated">
              <a:extLst>
                <a:ext uri="{FF2B5EF4-FFF2-40B4-BE49-F238E27FC236}">
                  <a16:creationId xmlns:a16="http://schemas.microsoft.com/office/drawing/2014/main" id="{662D5F06-1D70-0978-CA56-9E1D1C1F9892}"/>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1071072" y="2020140"/>
              <a:ext cx="2145719" cy="1217350"/>
            </a:xfrm>
            <a:prstGeom prst="rect">
              <a:avLst/>
            </a:prstGeom>
            <a:effectLst>
              <a:outerShdw blurRad="304800" sx="104000" sy="104000" algn="ctr" rotWithShape="0">
                <a:prstClr val="black">
                  <a:alpha val="26000"/>
                </a:prstClr>
              </a:outerShdw>
            </a:effectLst>
          </p:spPr>
        </p:pic>
        <p:sp>
          <p:nvSpPr>
            <p:cNvPr id="4" name="Google Shape;187;g30838b89d9c_0_114">
              <a:extLst>
                <a:ext uri="{FF2B5EF4-FFF2-40B4-BE49-F238E27FC236}">
                  <a16:creationId xmlns:a16="http://schemas.microsoft.com/office/drawing/2014/main" id="{17B45867-167E-ED81-8F73-903C022B71EC}"/>
                </a:ext>
              </a:extLst>
            </p:cNvPr>
            <p:cNvSpPr txBox="1">
              <a:spLocks/>
            </p:cNvSpPr>
            <p:nvPr/>
          </p:nvSpPr>
          <p:spPr>
            <a:xfrm>
              <a:off x="3594100" y="2020140"/>
              <a:ext cx="7768128" cy="114449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b="1" dirty="0">
                  <a:solidFill>
                    <a:srgbClr val="A2287E"/>
                  </a:solidFill>
                  <a:latin typeface="Montserrat" pitchFamily="2" charset="77"/>
                  <a:ea typeface="Avenir"/>
                  <a:cs typeface="Avenir"/>
                  <a:sym typeface="Avenir"/>
                </a:rPr>
                <a:t>Ignores gender differences</a:t>
              </a:r>
            </a:p>
            <a:p>
              <a:pPr marL="285750" indent="-285750">
                <a:buClr>
                  <a:srgbClr val="A2287E"/>
                </a:buClr>
                <a:buFont typeface="Arial" panose="020B0604020202020204" pitchFamily="34" charset="0"/>
                <a:buChar char="•"/>
              </a:pPr>
              <a:r>
                <a:rPr lang="en-US" sz="1800" b="1" dirty="0">
                  <a:solidFill>
                    <a:srgbClr val="A2287E"/>
                  </a:solidFill>
                  <a:latin typeface="Montserrat" pitchFamily="2" charset="77"/>
                  <a:ea typeface="Avenir"/>
                  <a:cs typeface="Avenir"/>
                  <a:sym typeface="Avenir"/>
                </a:rPr>
                <a:t>Ignores differing needs</a:t>
              </a:r>
              <a:r>
                <a:rPr lang="en-US" sz="1800" dirty="0">
                  <a:solidFill>
                    <a:srgbClr val="A2287E"/>
                  </a:solidFill>
                  <a:latin typeface="Montserrat" pitchFamily="2" charset="77"/>
                  <a:ea typeface="Avenir"/>
                  <a:cs typeface="Avenir"/>
                  <a:sym typeface="Avenir"/>
                </a:rPr>
                <a:t> </a:t>
              </a:r>
              <a:r>
                <a:rPr lang="en-US" sz="1800" dirty="0">
                  <a:solidFill>
                    <a:schemeClr val="tx1"/>
                  </a:solidFill>
                  <a:latin typeface="Montserrat" pitchFamily="2" charset="77"/>
                  <a:ea typeface="Avenir"/>
                  <a:cs typeface="Avenir"/>
                  <a:sym typeface="Avenir"/>
                </a:rPr>
                <a:t>of women, men, boys and girls</a:t>
              </a:r>
            </a:p>
            <a:p>
              <a:pPr marL="285750" indent="-285750">
                <a:buClr>
                  <a:srgbClr val="A2287E"/>
                </a:buClr>
                <a:buFont typeface="Arial" panose="020B0604020202020204" pitchFamily="34" charset="0"/>
                <a:buChar char="•"/>
              </a:pPr>
              <a:r>
                <a:rPr lang="en-US" sz="1800" b="1" dirty="0">
                  <a:solidFill>
                    <a:srgbClr val="A2287E"/>
                  </a:solidFill>
                  <a:latin typeface="Montserrat" pitchFamily="2" charset="77"/>
                  <a:ea typeface="Avenir"/>
                  <a:cs typeface="Avenir"/>
                  <a:sym typeface="Avenir"/>
                </a:rPr>
                <a:t>Ignores gender power dynamics </a:t>
              </a: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ea typeface="Avenir"/>
                  <a:cs typeface="Avenir"/>
                  <a:sym typeface="Avenir"/>
                </a:rPr>
                <a:t>By default, </a:t>
              </a:r>
              <a:r>
                <a:rPr lang="en-US" sz="1800" b="1" dirty="0">
                  <a:solidFill>
                    <a:srgbClr val="A2287E"/>
                  </a:solidFill>
                  <a:latin typeface="Montserrat" pitchFamily="2" charset="77"/>
                  <a:ea typeface="Avenir"/>
                  <a:cs typeface="Avenir"/>
                  <a:sym typeface="Avenir"/>
                </a:rPr>
                <a:t>tends toward doing harm to women and girls</a:t>
              </a:r>
            </a:p>
          </p:txBody>
        </p:sp>
      </p:grpSp>
      <p:sp>
        <p:nvSpPr>
          <p:cNvPr id="5" name="Google Shape;187;g30838b89d9c_0_114">
            <a:extLst>
              <a:ext uri="{FF2B5EF4-FFF2-40B4-BE49-F238E27FC236}">
                <a16:creationId xmlns:a16="http://schemas.microsoft.com/office/drawing/2014/main" id="{127C3698-53EE-D28D-BCE8-7995F5B80696}"/>
              </a:ext>
            </a:extLst>
          </p:cNvPr>
          <p:cNvSpPr txBox="1">
            <a:spLocks/>
          </p:cNvSpPr>
          <p:nvPr/>
        </p:nvSpPr>
        <p:spPr>
          <a:xfrm>
            <a:off x="829771" y="3634271"/>
            <a:ext cx="10532456" cy="1953729"/>
          </a:xfrm>
          <a:prstGeom prst="rect">
            <a:avLst/>
          </a:prstGeom>
          <a:noFill/>
          <a:ln>
            <a:noFill/>
          </a:ln>
        </p:spPr>
        <p:txBody>
          <a:bodyPr spcFirstLastPara="1" wrap="square" lIns="91425" tIns="45700" rIns="91425" bIns="45700" anchor="t" anchorCtr="0">
            <a:normAutofit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800" b="1" dirty="0">
                <a:solidFill>
                  <a:srgbClr val="A2287E"/>
                </a:solidFill>
                <a:latin typeface="Montserrat" pitchFamily="2" charset="77"/>
              </a:rPr>
              <a:t>Example: </a:t>
            </a:r>
            <a:r>
              <a:rPr lang="en-US" sz="1800" dirty="0">
                <a:latin typeface="Montserrat" pitchFamily="2" charset="77"/>
              </a:rPr>
              <a:t>A development initiative holds training sessions in locations that may require travel outside of a village. Women may face difficulties attending due to their household and child care responsibilities, which are less of a constraint for men. Consequently, only very few women may have the opportunity to attend training sessions and build their skills.</a:t>
            </a:r>
          </a:p>
          <a:p>
            <a:endParaRPr lang="en-US" sz="1800" dirty="0">
              <a:latin typeface="Montserrat" pitchFamily="2" charset="77"/>
            </a:endParaRPr>
          </a:p>
          <a:p>
            <a:r>
              <a:rPr lang="en-US" sz="1800" dirty="0">
                <a:latin typeface="Montserrat" pitchFamily="2" charset="77"/>
              </a:rPr>
              <a:t>Can you think of other examples?</a:t>
            </a:r>
          </a:p>
          <a:p>
            <a:pPr marL="457200" indent="-228600">
              <a:lnSpc>
                <a:spcPct val="90000"/>
              </a:lnSpc>
              <a:spcBef>
                <a:spcPts val="1000"/>
              </a:spcBef>
              <a:buClr>
                <a:srgbClr val="7F7F7F"/>
              </a:buClr>
              <a:buSzPts val="2400"/>
            </a:pPr>
            <a:endParaRPr lang="en-US" dirty="0"/>
          </a:p>
          <a:p>
            <a:pPr marL="457200" indent="-228600">
              <a:lnSpc>
                <a:spcPct val="90000"/>
              </a:lnSpc>
              <a:spcBef>
                <a:spcPts val="1000"/>
              </a:spcBef>
              <a:buClr>
                <a:srgbClr val="7F7F7F"/>
              </a:buClr>
              <a:buSzPts val="2400"/>
            </a:pPr>
            <a:endParaRPr lang="en-US" dirty="0"/>
          </a:p>
        </p:txBody>
      </p:sp>
      <p:sp>
        <p:nvSpPr>
          <p:cNvPr id="12" name="Rounded Rectangle 11">
            <a:extLst>
              <a:ext uri="{FF2B5EF4-FFF2-40B4-BE49-F238E27FC236}">
                <a16:creationId xmlns:a16="http://schemas.microsoft.com/office/drawing/2014/main" id="{EE2A6DD2-4435-97D7-0C2D-57D9A2CE0257}"/>
              </a:ext>
            </a:extLst>
          </p:cNvPr>
          <p:cNvSpPr/>
          <p:nvPr/>
        </p:nvSpPr>
        <p:spPr>
          <a:xfrm>
            <a:off x="596318" y="3506040"/>
            <a:ext cx="10999363" cy="2081960"/>
          </a:xfrm>
          <a:prstGeom prst="roundRect">
            <a:avLst>
              <a:gd name="adj" fmla="val 4389"/>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16" name="TextBox 15">
            <a:extLst>
              <a:ext uri="{FF2B5EF4-FFF2-40B4-BE49-F238E27FC236}">
                <a16:creationId xmlns:a16="http://schemas.microsoft.com/office/drawing/2014/main" id="{F2B884D4-AF2B-E0E9-82B1-5EADF1363501}"/>
              </a:ext>
            </a:extLst>
          </p:cNvPr>
          <p:cNvSpPr txBox="1"/>
          <p:nvPr/>
        </p:nvSpPr>
        <p:spPr>
          <a:xfrm>
            <a:off x="5661660" y="5676900"/>
            <a:ext cx="6025461" cy="276999"/>
          </a:xfrm>
          <a:prstGeom prst="rect">
            <a:avLst/>
          </a:prstGeom>
          <a:noFill/>
        </p:spPr>
        <p:txBody>
          <a:bodyPr wrap="square" rtlCol="0">
            <a:spAutoFit/>
          </a:bodyPr>
          <a:lstStyle/>
          <a:p>
            <a:pPr algn="r"/>
            <a:r>
              <a:rPr lang="en-US" sz="1200" dirty="0">
                <a:latin typeface="Montserrat" pitchFamily="2" charset="77"/>
              </a:rPr>
              <a:t>Partial figure adapted from McDougall 2021. </a:t>
            </a:r>
            <a:r>
              <a:rPr lang="en-US" sz="1200" dirty="0">
                <a:solidFill>
                  <a:schemeClr val="tx1"/>
                </a:solidFill>
                <a:latin typeface="Montserrat" pitchFamily="2" charset="77"/>
              </a:rPr>
              <a:t>Sources: UINFPA; IGWG  </a:t>
            </a:r>
          </a:p>
        </p:txBody>
      </p:sp>
    </p:spTree>
    <p:extLst>
      <p:ext uri="{BB962C8B-B14F-4D97-AF65-F5344CB8AC3E}">
        <p14:creationId xmlns:p14="http://schemas.microsoft.com/office/powerpoint/2010/main" val="1043823877"/>
      </p:ext>
    </p:extLst>
  </p:cSld>
  <p:clrMapOvr>
    <a:masterClrMapping/>
  </p:clrMapOvr>
  <p:extLst>
    <p:ext uri="{6950BFC3-D8DA-4A85-94F7-54DA5524770B}">
      <p188:commentRel xmlns:p188="http://schemas.microsoft.com/office/powerpoint/2018/8/main" r:id="rId3"/>
    </p:ext>
  </p:extLs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a:extLst>
              <a:ext uri="{FF2B5EF4-FFF2-40B4-BE49-F238E27FC236}">
                <a16:creationId xmlns:a16="http://schemas.microsoft.com/office/drawing/2014/main" id="{1A7E9FA3-B03A-6F2D-61D4-E736E1C4BF2D}"/>
              </a:ext>
            </a:extLst>
          </p:cNvPr>
          <p:cNvSpPr/>
          <p:nvPr/>
        </p:nvSpPr>
        <p:spPr>
          <a:xfrm>
            <a:off x="711200" y="2130420"/>
            <a:ext cx="10731500" cy="3200400"/>
          </a:xfrm>
          <a:prstGeom prst="roundRect">
            <a:avLst>
              <a:gd name="adj" fmla="val 8750"/>
            </a:avLst>
          </a:prstGeom>
          <a:solidFill>
            <a:schemeClr val="bg1"/>
          </a:solidFill>
          <a:ln w="3175">
            <a:solidFill>
              <a:srgbClr val="A2287E">
                <a:alpha val="6000"/>
              </a:srgbClr>
            </a:solidFill>
          </a:ln>
          <a:effectLst>
            <a:outerShdw blurRad="666470" dist="239752" dir="4980000" sx="100335" sy="100335" algn="ctr" rotWithShape="0">
              <a:prstClr val="black">
                <a:alpha val="34970"/>
              </a:prstClr>
            </a:outerShdw>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2" name="Title 1">
            <a:extLst>
              <a:ext uri="{FF2B5EF4-FFF2-40B4-BE49-F238E27FC236}">
                <a16:creationId xmlns:a16="http://schemas.microsoft.com/office/drawing/2014/main" id="{CA4B278D-C74C-DA7E-3EFE-4A7C5DD1B1B2}"/>
              </a:ext>
            </a:extLst>
          </p:cNvPr>
          <p:cNvSpPr txBox="1">
            <a:spLocks/>
          </p:cNvSpPr>
          <p:nvPr/>
        </p:nvSpPr>
        <p:spPr>
          <a:xfrm>
            <a:off x="600009" y="423544"/>
            <a:ext cx="9208133" cy="6495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GENDER AWARE APPROACHES</a:t>
            </a:r>
          </a:p>
        </p:txBody>
      </p:sp>
      <p:sp>
        <p:nvSpPr>
          <p:cNvPr id="5" name="Text Placeholder 3">
            <a:extLst>
              <a:ext uri="{FF2B5EF4-FFF2-40B4-BE49-F238E27FC236}">
                <a16:creationId xmlns:a16="http://schemas.microsoft.com/office/drawing/2014/main" id="{5FEB54D1-48F5-E77A-D75F-2AE950376611}"/>
              </a:ext>
            </a:extLst>
          </p:cNvPr>
          <p:cNvSpPr txBox="1">
            <a:spLocks/>
          </p:cNvSpPr>
          <p:nvPr/>
        </p:nvSpPr>
        <p:spPr>
          <a:xfrm>
            <a:off x="3862419" y="2415323"/>
            <a:ext cx="7068708" cy="2630589"/>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Examine and address the set of economic, social and political roles, responsibilities, rights, entitlements, obligations and power relations associated with being male and female.</a:t>
            </a: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Examine and address the dynamics between and among men and women, boys and girls.</a:t>
            </a: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a:buClr>
                <a:srgbClr val="A2287E"/>
              </a:buClr>
            </a:pPr>
            <a:endParaRPr lang="en-US" sz="1800" dirty="0">
              <a:solidFill>
                <a:schemeClr val="tx1"/>
              </a:solidFill>
              <a:latin typeface="Montserrat" pitchFamily="2" charset="77"/>
            </a:endParaRPr>
          </a:p>
        </p:txBody>
      </p:sp>
      <p:pic>
        <p:nvPicPr>
          <p:cNvPr id="10" name="Picture 9" descr="A screenshot of a cell phone&#10;&#10;Description automatically generated">
            <a:extLst>
              <a:ext uri="{FF2B5EF4-FFF2-40B4-BE49-F238E27FC236}">
                <a16:creationId xmlns:a16="http://schemas.microsoft.com/office/drawing/2014/main" id="{3A29A52E-5378-CE3F-1412-093C4D6C05BB}"/>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1349773" y="3115775"/>
            <a:ext cx="2100148" cy="1229683"/>
          </a:xfrm>
          <a:prstGeom prst="rect">
            <a:avLst/>
          </a:prstGeom>
          <a:effectLst>
            <a:outerShdw blurRad="304800" sx="104000" sy="104000" algn="ctr" rotWithShape="0">
              <a:prstClr val="black">
                <a:alpha val="26000"/>
              </a:prstClr>
            </a:outerShdw>
          </a:effectLst>
        </p:spPr>
      </p:pic>
      <p:sp>
        <p:nvSpPr>
          <p:cNvPr id="6" name="TextBox 5">
            <a:extLst>
              <a:ext uri="{FF2B5EF4-FFF2-40B4-BE49-F238E27FC236}">
                <a16:creationId xmlns:a16="http://schemas.microsoft.com/office/drawing/2014/main" id="{A3F7D460-3841-E0A8-2E6D-BB1CC1BFDE86}"/>
              </a:ext>
            </a:extLst>
          </p:cNvPr>
          <p:cNvSpPr txBox="1"/>
          <p:nvPr/>
        </p:nvSpPr>
        <p:spPr>
          <a:xfrm>
            <a:off x="7792771" y="5509124"/>
            <a:ext cx="3754974" cy="276999"/>
          </a:xfrm>
          <a:prstGeom prst="rect">
            <a:avLst/>
          </a:prstGeom>
          <a:noFill/>
        </p:spPr>
        <p:txBody>
          <a:bodyPr wrap="square" rtlCol="0">
            <a:spAutoFit/>
          </a:bodyPr>
          <a:lstStyle/>
          <a:p>
            <a:pPr algn="r"/>
            <a:r>
              <a:rPr lang="en-US" sz="1200" dirty="0">
                <a:latin typeface="Montserrat" pitchFamily="2" charset="77"/>
              </a:rPr>
              <a:t>Partial figure adapted from McDougall 2021</a:t>
            </a:r>
          </a:p>
        </p:txBody>
      </p:sp>
    </p:spTree>
    <p:extLst>
      <p:ext uri="{BB962C8B-B14F-4D97-AF65-F5344CB8AC3E}">
        <p14:creationId xmlns:p14="http://schemas.microsoft.com/office/powerpoint/2010/main" val="11036699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E3BA62-653B-99AE-298E-68B1474FFB63}"/>
            </a:ext>
          </a:extLst>
        </p:cNvPr>
        <p:cNvGrpSpPr/>
        <p:nvPr/>
      </p:nvGrpSpPr>
      <p:grpSpPr>
        <a:xfrm>
          <a:off x="0" y="0"/>
          <a:ext cx="0" cy="0"/>
          <a:chOff x="0" y="0"/>
          <a:chExt cx="0" cy="0"/>
        </a:xfrm>
      </p:grpSpPr>
      <p:sp>
        <p:nvSpPr>
          <p:cNvPr id="3" name="Rounded Rectangle 2">
            <a:extLst>
              <a:ext uri="{FF2B5EF4-FFF2-40B4-BE49-F238E27FC236}">
                <a16:creationId xmlns:a16="http://schemas.microsoft.com/office/drawing/2014/main" id="{8E79EC0B-B1D4-F1C0-4883-37CCB3D7E21A}"/>
              </a:ext>
            </a:extLst>
          </p:cNvPr>
          <p:cNvSpPr/>
          <p:nvPr/>
        </p:nvSpPr>
        <p:spPr>
          <a:xfrm>
            <a:off x="438922" y="1797511"/>
            <a:ext cx="5488058" cy="1823875"/>
          </a:xfrm>
          <a:prstGeom prst="roundRect">
            <a:avLst>
              <a:gd name="adj" fmla="val 3596"/>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4" name="Text Placeholder 3">
            <a:extLst>
              <a:ext uri="{FF2B5EF4-FFF2-40B4-BE49-F238E27FC236}">
                <a16:creationId xmlns:a16="http://schemas.microsoft.com/office/drawing/2014/main" id="{D722F072-EADF-1639-3E77-ECB32AF671FD}"/>
              </a:ext>
            </a:extLst>
          </p:cNvPr>
          <p:cNvSpPr txBox="1">
            <a:spLocks/>
          </p:cNvSpPr>
          <p:nvPr/>
        </p:nvSpPr>
        <p:spPr>
          <a:xfrm>
            <a:off x="762126" y="1900305"/>
            <a:ext cx="2420823" cy="1721081"/>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200" b="1" dirty="0">
                <a:solidFill>
                  <a:schemeClr val="tx1"/>
                </a:solidFill>
                <a:latin typeface="Montserrat" pitchFamily="2" charset="77"/>
              </a:rPr>
              <a:t>Gender “blind”</a:t>
            </a:r>
          </a:p>
          <a:p>
            <a:pPr>
              <a:buClr>
                <a:srgbClr val="A2287E"/>
              </a:buClr>
            </a:pPr>
            <a:r>
              <a:rPr lang="en-US" sz="600" dirty="0">
                <a:solidFill>
                  <a:schemeClr val="tx1"/>
                </a:solidFill>
                <a:latin typeface="Montserrat" pitchFamily="2" charset="77"/>
              </a:rPr>
              <a:t>  </a:t>
            </a:r>
          </a:p>
          <a:p>
            <a:pPr>
              <a:buClr>
                <a:srgbClr val="A2287E"/>
              </a:buClr>
            </a:pPr>
            <a:r>
              <a:rPr lang="en-US" sz="1200" dirty="0">
                <a:solidFill>
                  <a:schemeClr val="tx1"/>
                </a:solidFill>
                <a:latin typeface="Montserrat" pitchFamily="2" charset="77"/>
              </a:rPr>
              <a:t>Ignores differences in roles, rights, risks and opportunities and power imbalances among people of different genders and/or assumes there is a level playing field</a:t>
            </a:r>
          </a:p>
        </p:txBody>
      </p:sp>
      <p:pic>
        <p:nvPicPr>
          <p:cNvPr id="5" name="Picture 4" descr="A screenshot of a cell phone&#10;&#10;Description automatically generated">
            <a:extLst>
              <a:ext uri="{FF2B5EF4-FFF2-40B4-BE49-F238E27FC236}">
                <a16:creationId xmlns:a16="http://schemas.microsoft.com/office/drawing/2014/main" id="{90E6EA39-033C-19CE-9DA0-42D9FFF1834B}"/>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3344552" y="2055573"/>
            <a:ext cx="2420823" cy="1373427"/>
          </a:xfrm>
          <a:prstGeom prst="rect">
            <a:avLst/>
          </a:prstGeom>
          <a:effectLst>
            <a:outerShdw blurRad="304800" sx="104000" sy="104000" algn="ctr" rotWithShape="0">
              <a:prstClr val="black">
                <a:alpha val="26000"/>
              </a:prstClr>
            </a:outerShdw>
          </a:effectLst>
        </p:spPr>
      </p:pic>
      <p:sp>
        <p:nvSpPr>
          <p:cNvPr id="6" name="Rounded Rectangle 5">
            <a:extLst>
              <a:ext uri="{FF2B5EF4-FFF2-40B4-BE49-F238E27FC236}">
                <a16:creationId xmlns:a16="http://schemas.microsoft.com/office/drawing/2014/main" id="{CDBE2404-65AC-BA53-5827-6B9FD871A1EB}"/>
              </a:ext>
            </a:extLst>
          </p:cNvPr>
          <p:cNvSpPr/>
          <p:nvPr/>
        </p:nvSpPr>
        <p:spPr>
          <a:xfrm>
            <a:off x="6250186" y="1797511"/>
            <a:ext cx="5488058" cy="1823875"/>
          </a:xfrm>
          <a:prstGeom prst="roundRect">
            <a:avLst>
              <a:gd name="adj" fmla="val 3596"/>
            </a:avLst>
          </a:prstGeom>
          <a:solidFill>
            <a:srgbClr val="A2287E">
              <a:alpha val="26000"/>
            </a:srgbClr>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7" name="Text Placeholder 3">
            <a:extLst>
              <a:ext uri="{FF2B5EF4-FFF2-40B4-BE49-F238E27FC236}">
                <a16:creationId xmlns:a16="http://schemas.microsoft.com/office/drawing/2014/main" id="{DBD41AB8-0A22-091A-3F33-E616EA24C3CA}"/>
              </a:ext>
            </a:extLst>
          </p:cNvPr>
          <p:cNvSpPr txBox="1">
            <a:spLocks/>
          </p:cNvSpPr>
          <p:nvPr/>
        </p:nvSpPr>
        <p:spPr>
          <a:xfrm>
            <a:off x="9104822" y="1929180"/>
            <a:ext cx="2420823" cy="130856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200" b="1" dirty="0">
                <a:solidFill>
                  <a:schemeClr val="tx1"/>
                </a:solidFill>
                <a:latin typeface="Montserrat" pitchFamily="2" charset="77"/>
              </a:rPr>
              <a:t>Gender aware</a:t>
            </a:r>
          </a:p>
          <a:p>
            <a:pPr>
              <a:buClr>
                <a:srgbClr val="A2287E"/>
              </a:buClr>
            </a:pPr>
            <a:r>
              <a:rPr lang="en-US" sz="600" dirty="0">
                <a:solidFill>
                  <a:schemeClr val="tx1"/>
                </a:solidFill>
                <a:latin typeface="Montserrat" pitchFamily="2" charset="77"/>
              </a:rPr>
              <a:t>  </a:t>
            </a:r>
          </a:p>
          <a:p>
            <a:pPr>
              <a:buClr>
                <a:srgbClr val="A2287E"/>
              </a:buClr>
            </a:pPr>
            <a:r>
              <a:rPr lang="en-US" sz="1200" dirty="0">
                <a:solidFill>
                  <a:schemeClr val="tx1"/>
                </a:solidFill>
                <a:latin typeface="Montserrat" pitchFamily="2" charset="77"/>
              </a:rPr>
              <a:t>Recognizes that gender inequalities and barriers exist and aims to navigate or address them in some way</a:t>
            </a:r>
          </a:p>
        </p:txBody>
      </p:sp>
      <p:pic>
        <p:nvPicPr>
          <p:cNvPr id="8" name="Picture 7" descr="A screenshot of a cell phone&#10;&#10;Description automatically generated">
            <a:extLst>
              <a:ext uri="{FF2B5EF4-FFF2-40B4-BE49-F238E27FC236}">
                <a16:creationId xmlns:a16="http://schemas.microsoft.com/office/drawing/2014/main" id="{3620F85C-49CA-5FDE-0171-BCC9B4DA2A58}"/>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6529149" y="2019451"/>
            <a:ext cx="2420824" cy="1417446"/>
          </a:xfrm>
          <a:prstGeom prst="rect">
            <a:avLst/>
          </a:prstGeom>
          <a:effectLst>
            <a:outerShdw blurRad="304800" sx="104000" sy="104000" algn="ctr" rotWithShape="0">
              <a:prstClr val="black">
                <a:alpha val="26000"/>
              </a:prstClr>
            </a:outerShdw>
          </a:effectLst>
        </p:spPr>
      </p:pic>
      <p:sp>
        <p:nvSpPr>
          <p:cNvPr id="9" name="Title 1">
            <a:extLst>
              <a:ext uri="{FF2B5EF4-FFF2-40B4-BE49-F238E27FC236}">
                <a16:creationId xmlns:a16="http://schemas.microsoft.com/office/drawing/2014/main" id="{4CEFA47C-656B-40FE-523D-E094E0607EE6}"/>
              </a:ext>
            </a:extLst>
          </p:cNvPr>
          <p:cNvSpPr txBox="1">
            <a:spLocks/>
          </p:cNvSpPr>
          <p:nvPr/>
        </p:nvSpPr>
        <p:spPr>
          <a:xfrm>
            <a:off x="600009" y="423544"/>
            <a:ext cx="9208133" cy="6495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GENDER EXPLOITATIVE</a:t>
            </a:r>
          </a:p>
        </p:txBody>
      </p:sp>
      <p:pic>
        <p:nvPicPr>
          <p:cNvPr id="11" name="Picture 10" descr="A black background with purple symbols&#10;&#10;Description automatically generated">
            <a:extLst>
              <a:ext uri="{FF2B5EF4-FFF2-40B4-BE49-F238E27FC236}">
                <a16:creationId xmlns:a16="http://schemas.microsoft.com/office/drawing/2014/main" id="{8E78ED1A-7507-8477-9793-3BAA26E80A64}"/>
              </a:ext>
            </a:extLst>
          </p:cNvPr>
          <p:cNvPicPr>
            <a:picLocks noChangeAspect="1"/>
          </p:cNvPicPr>
          <p:nvPr/>
        </p:nvPicPr>
        <p:blipFill>
          <a:blip r:embed="rId5" cstate="hqprint">
            <a:extLst>
              <a:ext uri="{28A0092B-C50C-407E-A947-70E740481C1C}">
                <a14:useLocalDpi xmlns:a14="http://schemas.microsoft.com/office/drawing/2010/main"/>
              </a:ext>
            </a:extLst>
          </a:blip>
          <a:srcRect/>
          <a:stretch/>
        </p:blipFill>
        <p:spPr>
          <a:xfrm>
            <a:off x="762126" y="3981694"/>
            <a:ext cx="1766226" cy="1069404"/>
          </a:xfrm>
          <a:prstGeom prst="rect">
            <a:avLst/>
          </a:prstGeom>
          <a:effectLst>
            <a:outerShdw blurRad="304800" sx="104000" sy="104000" algn="ctr" rotWithShape="0">
              <a:prstClr val="black">
                <a:alpha val="26000"/>
              </a:prstClr>
            </a:outerShdw>
          </a:effectLst>
        </p:spPr>
      </p:pic>
      <p:sp>
        <p:nvSpPr>
          <p:cNvPr id="13" name="TextBox 12">
            <a:extLst>
              <a:ext uri="{FF2B5EF4-FFF2-40B4-BE49-F238E27FC236}">
                <a16:creationId xmlns:a16="http://schemas.microsoft.com/office/drawing/2014/main" id="{2CD954D7-4DBF-86B5-484C-6AF2BBE083DF}"/>
              </a:ext>
            </a:extLst>
          </p:cNvPr>
          <p:cNvSpPr txBox="1"/>
          <p:nvPr/>
        </p:nvSpPr>
        <p:spPr>
          <a:xfrm>
            <a:off x="3764581" y="6041597"/>
            <a:ext cx="6043561" cy="276999"/>
          </a:xfrm>
          <a:prstGeom prst="rect">
            <a:avLst/>
          </a:prstGeom>
          <a:noFill/>
        </p:spPr>
        <p:txBody>
          <a:bodyPr wrap="square" rtlCol="0">
            <a:spAutoFit/>
          </a:bodyPr>
          <a:lstStyle/>
          <a:p>
            <a:pPr algn="r"/>
            <a:r>
              <a:rPr lang="en-US" sz="1200" dirty="0">
                <a:latin typeface="Montserrat" pitchFamily="2" charset="77"/>
              </a:rPr>
              <a:t>Examples adapted from IGWG. Partial figure adapted from McDougall 2021</a:t>
            </a:r>
          </a:p>
        </p:txBody>
      </p:sp>
      <p:sp>
        <p:nvSpPr>
          <p:cNvPr id="14" name="Text Placeholder 3">
            <a:extLst>
              <a:ext uri="{FF2B5EF4-FFF2-40B4-BE49-F238E27FC236}">
                <a16:creationId xmlns:a16="http://schemas.microsoft.com/office/drawing/2014/main" id="{717E01A9-59F3-5012-9D79-7B2D32E0A0FC}"/>
              </a:ext>
            </a:extLst>
          </p:cNvPr>
          <p:cNvSpPr txBox="1">
            <a:spLocks/>
          </p:cNvSpPr>
          <p:nvPr/>
        </p:nvSpPr>
        <p:spPr>
          <a:xfrm>
            <a:off x="3283068" y="4025069"/>
            <a:ext cx="2420823" cy="982654"/>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200" b="1" dirty="0">
                <a:solidFill>
                  <a:schemeClr val="tx1"/>
                </a:solidFill>
                <a:latin typeface="Montserrat" pitchFamily="2" charset="77"/>
              </a:rPr>
              <a:t>Exploitative</a:t>
            </a:r>
          </a:p>
          <a:p>
            <a:pPr>
              <a:buClr>
                <a:srgbClr val="A2287E"/>
              </a:buClr>
            </a:pPr>
            <a:r>
              <a:rPr lang="en-US" sz="600" dirty="0">
                <a:solidFill>
                  <a:schemeClr val="tx1"/>
                </a:solidFill>
                <a:latin typeface="Montserrat" pitchFamily="2" charset="77"/>
              </a:rPr>
              <a:t>  </a:t>
            </a:r>
          </a:p>
          <a:p>
            <a:pPr>
              <a:buClr>
                <a:srgbClr val="A2287E"/>
              </a:buClr>
            </a:pPr>
            <a:r>
              <a:rPr lang="en-US" sz="1200" dirty="0">
                <a:solidFill>
                  <a:schemeClr val="tx1"/>
                </a:solidFill>
                <a:latin typeface="Montserrat" pitchFamily="2" charset="77"/>
              </a:rPr>
              <a:t>Exploits gender roles, stereotypes or inequalities for project or program aims</a:t>
            </a:r>
          </a:p>
        </p:txBody>
      </p:sp>
      <p:sp>
        <p:nvSpPr>
          <p:cNvPr id="15" name="Left Arrow 14">
            <a:extLst>
              <a:ext uri="{FF2B5EF4-FFF2-40B4-BE49-F238E27FC236}">
                <a16:creationId xmlns:a16="http://schemas.microsoft.com/office/drawing/2014/main" id="{9AFE32F3-1272-6C6C-F4B0-9EE68E3C39AC}"/>
              </a:ext>
            </a:extLst>
          </p:cNvPr>
          <p:cNvSpPr/>
          <p:nvPr/>
        </p:nvSpPr>
        <p:spPr>
          <a:xfrm>
            <a:off x="762126" y="5007723"/>
            <a:ext cx="5173584" cy="737794"/>
          </a:xfrm>
          <a:prstGeom prst="leftArrow">
            <a:avLst/>
          </a:prstGeom>
          <a:solidFill>
            <a:srgbClr val="A2287E">
              <a:alpha val="26000"/>
            </a:srgbClr>
          </a:solidFill>
          <a:ln w="3175">
            <a:solidFill>
              <a:srgbClr val="A2287E">
                <a:alpha val="6000"/>
              </a:srgbClr>
            </a:solidFill>
          </a:ln>
          <a:effectLst>
            <a:outerShdw blurRad="304800" sx="104000" sy="104000" algn="ctr" rotWithShape="0">
              <a:prstClr val="black">
                <a:alpha val="4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16" name="Rounded Rectangle 15">
            <a:extLst>
              <a:ext uri="{FF2B5EF4-FFF2-40B4-BE49-F238E27FC236}">
                <a16:creationId xmlns:a16="http://schemas.microsoft.com/office/drawing/2014/main" id="{7AD1C4CB-8671-C53B-6698-D0E656CBDACE}"/>
              </a:ext>
            </a:extLst>
          </p:cNvPr>
          <p:cNvSpPr/>
          <p:nvPr/>
        </p:nvSpPr>
        <p:spPr>
          <a:xfrm>
            <a:off x="447652" y="3853688"/>
            <a:ext cx="5488058" cy="2008934"/>
          </a:xfrm>
          <a:prstGeom prst="roundRect">
            <a:avLst>
              <a:gd name="adj" fmla="val 3596"/>
            </a:avLst>
          </a:prstGeom>
          <a:no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7" name="Text Placeholder 3">
            <a:extLst>
              <a:ext uri="{FF2B5EF4-FFF2-40B4-BE49-F238E27FC236}">
                <a16:creationId xmlns:a16="http://schemas.microsoft.com/office/drawing/2014/main" id="{856C6D33-3E44-3978-46F6-E8CD7E6C88FA}"/>
              </a:ext>
            </a:extLst>
          </p:cNvPr>
          <p:cNvSpPr txBox="1">
            <a:spLocks/>
          </p:cNvSpPr>
          <p:nvPr/>
        </p:nvSpPr>
        <p:spPr>
          <a:xfrm>
            <a:off x="1548116" y="5245161"/>
            <a:ext cx="4097125" cy="288186"/>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200" dirty="0">
                <a:solidFill>
                  <a:schemeClr val="tx1"/>
                </a:solidFill>
                <a:latin typeface="Montserrat" pitchFamily="2" charset="77"/>
              </a:rPr>
              <a:t>Reinforce unequal gender norms and dynamics</a:t>
            </a:r>
          </a:p>
        </p:txBody>
      </p:sp>
      <p:sp>
        <p:nvSpPr>
          <p:cNvPr id="19" name="Right Bracket 18">
            <a:extLst>
              <a:ext uri="{FF2B5EF4-FFF2-40B4-BE49-F238E27FC236}">
                <a16:creationId xmlns:a16="http://schemas.microsoft.com/office/drawing/2014/main" id="{FAA50715-76FA-675B-73AF-2A70B36A90C0}"/>
              </a:ext>
            </a:extLst>
          </p:cNvPr>
          <p:cNvSpPr/>
          <p:nvPr/>
        </p:nvSpPr>
        <p:spPr>
          <a:xfrm rot="16200000">
            <a:off x="6030040" y="848911"/>
            <a:ext cx="113813" cy="5897971"/>
          </a:xfrm>
          <a:prstGeom prst="rightBracket">
            <a:avLst/>
          </a:prstGeom>
          <a:ln>
            <a:solidFill>
              <a:srgbClr val="A2287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21" name="Straight Connector 20">
            <a:extLst>
              <a:ext uri="{FF2B5EF4-FFF2-40B4-BE49-F238E27FC236}">
                <a16:creationId xmlns:a16="http://schemas.microsoft.com/office/drawing/2014/main" id="{D3563C83-CAA5-4B99-FD72-3A87314B4E14}"/>
              </a:ext>
            </a:extLst>
          </p:cNvPr>
          <p:cNvCxnSpPr>
            <a:cxnSpLocks/>
          </p:cNvCxnSpPr>
          <p:nvPr/>
        </p:nvCxnSpPr>
        <p:spPr>
          <a:xfrm flipH="1">
            <a:off x="6086946" y="3744000"/>
            <a:ext cx="1" cy="112698"/>
          </a:xfrm>
          <a:prstGeom prst="line">
            <a:avLst/>
          </a:prstGeom>
          <a:ln>
            <a:solidFill>
              <a:srgbClr val="A2287E"/>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BA10730-880C-F0B5-8CB3-1742D686A4D0}"/>
              </a:ext>
            </a:extLst>
          </p:cNvPr>
          <p:cNvCxnSpPr>
            <a:cxnSpLocks/>
          </p:cNvCxnSpPr>
          <p:nvPr/>
        </p:nvCxnSpPr>
        <p:spPr>
          <a:xfrm flipH="1">
            <a:off x="7752222" y="3619923"/>
            <a:ext cx="1" cy="112698"/>
          </a:xfrm>
          <a:prstGeom prst="line">
            <a:avLst/>
          </a:prstGeom>
          <a:ln>
            <a:solidFill>
              <a:srgbClr val="A2287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76441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909550-0C53-1723-638E-7BCD602E9C50}"/>
            </a:ext>
          </a:extLst>
        </p:cNvPr>
        <p:cNvGrpSpPr/>
        <p:nvPr/>
      </p:nvGrpSpPr>
      <p:grpSpPr>
        <a:xfrm>
          <a:off x="0" y="0"/>
          <a:ext cx="0" cy="0"/>
          <a:chOff x="0" y="0"/>
          <a:chExt cx="0" cy="0"/>
        </a:xfrm>
      </p:grpSpPr>
      <p:sp>
        <p:nvSpPr>
          <p:cNvPr id="9" name="Rounded Rectangle 8">
            <a:extLst>
              <a:ext uri="{FF2B5EF4-FFF2-40B4-BE49-F238E27FC236}">
                <a16:creationId xmlns:a16="http://schemas.microsoft.com/office/drawing/2014/main" id="{C3518C17-22ED-9609-8F71-D4A7E2FD4597}"/>
              </a:ext>
            </a:extLst>
          </p:cNvPr>
          <p:cNvSpPr/>
          <p:nvPr/>
        </p:nvSpPr>
        <p:spPr>
          <a:xfrm>
            <a:off x="711200" y="2130420"/>
            <a:ext cx="10731500" cy="3200400"/>
          </a:xfrm>
          <a:prstGeom prst="roundRect">
            <a:avLst>
              <a:gd name="adj" fmla="val 8750"/>
            </a:avLst>
          </a:prstGeom>
          <a:solidFill>
            <a:schemeClr val="bg1"/>
          </a:solidFill>
          <a:ln w="3175">
            <a:solidFill>
              <a:srgbClr val="A2287E">
                <a:alpha val="6000"/>
              </a:srgbClr>
            </a:solidFill>
          </a:ln>
          <a:effectLst>
            <a:outerShdw blurRad="666470" dist="239752" dir="4980000" sx="100335" sy="100335" algn="ctr" rotWithShape="0">
              <a:prstClr val="black">
                <a:alpha val="34970"/>
              </a:prstClr>
            </a:outerShdw>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2" name="Title 1">
            <a:extLst>
              <a:ext uri="{FF2B5EF4-FFF2-40B4-BE49-F238E27FC236}">
                <a16:creationId xmlns:a16="http://schemas.microsoft.com/office/drawing/2014/main" id="{15CF23D3-D540-E29E-2567-DD4EB330236F}"/>
              </a:ext>
            </a:extLst>
          </p:cNvPr>
          <p:cNvSpPr txBox="1">
            <a:spLocks/>
          </p:cNvSpPr>
          <p:nvPr/>
        </p:nvSpPr>
        <p:spPr>
          <a:xfrm>
            <a:off x="600009" y="423544"/>
            <a:ext cx="9208133" cy="6495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Gender Exploitative ApproachES</a:t>
            </a:r>
          </a:p>
        </p:txBody>
      </p:sp>
      <p:sp>
        <p:nvSpPr>
          <p:cNvPr id="5" name="Text Placeholder 3">
            <a:extLst>
              <a:ext uri="{FF2B5EF4-FFF2-40B4-BE49-F238E27FC236}">
                <a16:creationId xmlns:a16="http://schemas.microsoft.com/office/drawing/2014/main" id="{8D301EE6-9FCA-6B78-055A-B8FAD33D083B}"/>
              </a:ext>
            </a:extLst>
          </p:cNvPr>
          <p:cNvSpPr txBox="1">
            <a:spLocks/>
          </p:cNvSpPr>
          <p:nvPr/>
        </p:nvSpPr>
        <p:spPr>
          <a:xfrm>
            <a:off x="3852793" y="2415325"/>
            <a:ext cx="7068708" cy="2630589"/>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Approaches to project design, implementation and evaluation that </a:t>
            </a:r>
            <a:r>
              <a:rPr lang="en-US" sz="1800" b="1" dirty="0">
                <a:solidFill>
                  <a:srgbClr val="A2287E"/>
                </a:solidFill>
                <a:latin typeface="Montserrat" pitchFamily="2" charset="77"/>
              </a:rPr>
              <a:t>take advantage </a:t>
            </a:r>
            <a:r>
              <a:rPr lang="en-US" sz="1800" dirty="0">
                <a:solidFill>
                  <a:schemeClr val="tx1"/>
                </a:solidFill>
                <a:latin typeface="Montserrat" pitchFamily="2" charset="77"/>
              </a:rPr>
              <a:t>of rigid gender norms and existing imbalances in power to achieve health program objectives</a:t>
            </a: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rgbClr val="A2287E"/>
                </a:solidFill>
                <a:latin typeface="Montserrat" pitchFamily="2" charset="77"/>
              </a:rPr>
              <a:t>Can be </a:t>
            </a:r>
            <a:r>
              <a:rPr lang="en-US" sz="1800" b="1" dirty="0">
                <a:solidFill>
                  <a:srgbClr val="A2287E"/>
                </a:solidFill>
                <a:latin typeface="Montserrat" pitchFamily="2" charset="77"/>
              </a:rPr>
              <a:t>harmful</a:t>
            </a: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Can </a:t>
            </a:r>
            <a:r>
              <a:rPr lang="en-US" sz="1800" b="1" dirty="0">
                <a:solidFill>
                  <a:srgbClr val="A2287E"/>
                </a:solidFill>
                <a:latin typeface="Montserrat" pitchFamily="2" charset="77"/>
              </a:rPr>
              <a:t>undermine the objectives </a:t>
            </a:r>
            <a:r>
              <a:rPr lang="en-US" sz="1800" dirty="0">
                <a:solidFill>
                  <a:schemeClr val="tx1"/>
                </a:solidFill>
                <a:latin typeface="Montserrat" pitchFamily="2" charset="77"/>
              </a:rPr>
              <a:t>of the program</a:t>
            </a: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a:buClr>
                <a:srgbClr val="A2287E"/>
              </a:buClr>
            </a:pPr>
            <a:endParaRPr lang="en-US" sz="1800" dirty="0">
              <a:solidFill>
                <a:schemeClr val="tx1"/>
              </a:solidFill>
              <a:latin typeface="Montserrat" pitchFamily="2" charset="77"/>
            </a:endParaRPr>
          </a:p>
        </p:txBody>
      </p:sp>
      <p:pic>
        <p:nvPicPr>
          <p:cNvPr id="3" name="Picture 2" descr="A black background with purple symbols&#10;&#10;Description automatically generated">
            <a:extLst>
              <a:ext uri="{FF2B5EF4-FFF2-40B4-BE49-F238E27FC236}">
                <a16:creationId xmlns:a16="http://schemas.microsoft.com/office/drawing/2014/main" id="{1CEC6F36-60A9-9682-B7DD-1291ADA2CA44}"/>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1164367" y="3074519"/>
            <a:ext cx="2167227" cy="1312200"/>
          </a:xfrm>
          <a:prstGeom prst="rect">
            <a:avLst/>
          </a:prstGeom>
          <a:effectLst>
            <a:outerShdw blurRad="304800" sx="104000" sy="104000" algn="ctr" rotWithShape="0">
              <a:prstClr val="black">
                <a:alpha val="26000"/>
              </a:prstClr>
            </a:outerShdw>
          </a:effectLst>
        </p:spPr>
      </p:pic>
      <p:sp>
        <p:nvSpPr>
          <p:cNvPr id="4" name="TextBox 3">
            <a:extLst>
              <a:ext uri="{FF2B5EF4-FFF2-40B4-BE49-F238E27FC236}">
                <a16:creationId xmlns:a16="http://schemas.microsoft.com/office/drawing/2014/main" id="{7D570B7C-9184-13FF-44AB-BED21369CF7D}"/>
              </a:ext>
            </a:extLst>
          </p:cNvPr>
          <p:cNvSpPr txBox="1"/>
          <p:nvPr/>
        </p:nvSpPr>
        <p:spPr>
          <a:xfrm>
            <a:off x="7815631" y="5530565"/>
            <a:ext cx="3754974" cy="276999"/>
          </a:xfrm>
          <a:prstGeom prst="rect">
            <a:avLst/>
          </a:prstGeom>
          <a:noFill/>
        </p:spPr>
        <p:txBody>
          <a:bodyPr wrap="square" rtlCol="0">
            <a:spAutoFit/>
          </a:bodyPr>
          <a:lstStyle/>
          <a:p>
            <a:pPr algn="r"/>
            <a:r>
              <a:rPr lang="en-US" sz="1200" dirty="0">
                <a:latin typeface="Montserrat" pitchFamily="2" charset="77"/>
              </a:rPr>
              <a:t>Partial figure adapted from McDougall 2021</a:t>
            </a:r>
          </a:p>
        </p:txBody>
      </p:sp>
    </p:spTree>
    <p:extLst>
      <p:ext uri="{BB962C8B-B14F-4D97-AF65-F5344CB8AC3E}">
        <p14:creationId xmlns:p14="http://schemas.microsoft.com/office/powerpoint/2010/main" val="39693513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0B1E26-3EF1-855A-739B-1488B7FA8F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FC4189-817F-723A-A99E-0071385AA672}"/>
              </a:ext>
            </a:extLst>
          </p:cNvPr>
          <p:cNvSpPr txBox="1">
            <a:spLocks/>
          </p:cNvSpPr>
          <p:nvPr/>
        </p:nvSpPr>
        <p:spPr>
          <a:xfrm>
            <a:off x="600009" y="340906"/>
            <a:ext cx="8532416" cy="91908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Gender Exploitative Approach: An Example</a:t>
            </a:r>
          </a:p>
        </p:txBody>
      </p:sp>
      <p:sp>
        <p:nvSpPr>
          <p:cNvPr id="12" name="Rounded Rectangle 11">
            <a:extLst>
              <a:ext uri="{FF2B5EF4-FFF2-40B4-BE49-F238E27FC236}">
                <a16:creationId xmlns:a16="http://schemas.microsoft.com/office/drawing/2014/main" id="{B87243B8-693E-F21E-A491-81FFD4B29148}"/>
              </a:ext>
            </a:extLst>
          </p:cNvPr>
          <p:cNvSpPr/>
          <p:nvPr/>
        </p:nvSpPr>
        <p:spPr>
          <a:xfrm>
            <a:off x="600009" y="2248961"/>
            <a:ext cx="10999363" cy="3249061"/>
          </a:xfrm>
          <a:prstGeom prst="roundRect">
            <a:avLst>
              <a:gd name="adj" fmla="val 4389"/>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16" name="TextBox 15">
            <a:extLst>
              <a:ext uri="{FF2B5EF4-FFF2-40B4-BE49-F238E27FC236}">
                <a16:creationId xmlns:a16="http://schemas.microsoft.com/office/drawing/2014/main" id="{CE71C46B-2ED9-1DE1-9022-D6FF8FD2B705}"/>
              </a:ext>
            </a:extLst>
          </p:cNvPr>
          <p:cNvSpPr txBox="1"/>
          <p:nvPr/>
        </p:nvSpPr>
        <p:spPr>
          <a:xfrm>
            <a:off x="6956981" y="5631930"/>
            <a:ext cx="4714899" cy="276999"/>
          </a:xfrm>
          <a:prstGeom prst="rect">
            <a:avLst/>
          </a:prstGeom>
          <a:noFill/>
        </p:spPr>
        <p:txBody>
          <a:bodyPr wrap="square" rtlCol="0">
            <a:spAutoFit/>
          </a:bodyPr>
          <a:lstStyle/>
          <a:p>
            <a:pPr algn="r"/>
            <a:r>
              <a:rPr lang="en-US" sz="1200" dirty="0">
                <a:solidFill>
                  <a:schemeClr val="tx1"/>
                </a:solidFill>
                <a:latin typeface="Montserrat" pitchFamily="2" charset="77"/>
              </a:rPr>
              <a:t>Source: Capacity Project Gender Workshop Handout</a:t>
            </a:r>
          </a:p>
        </p:txBody>
      </p:sp>
      <p:sp>
        <p:nvSpPr>
          <p:cNvPr id="7" name="TextBox 6">
            <a:extLst>
              <a:ext uri="{FF2B5EF4-FFF2-40B4-BE49-F238E27FC236}">
                <a16:creationId xmlns:a16="http://schemas.microsoft.com/office/drawing/2014/main" id="{F565B961-E0DE-AD47-6C4B-477B02C86CD9}"/>
              </a:ext>
            </a:extLst>
          </p:cNvPr>
          <p:cNvSpPr txBox="1"/>
          <p:nvPr/>
        </p:nvSpPr>
        <p:spPr>
          <a:xfrm>
            <a:off x="938962" y="3134827"/>
            <a:ext cx="10314075" cy="1477328"/>
          </a:xfrm>
          <a:prstGeom prst="rect">
            <a:avLst/>
          </a:prstGeom>
          <a:noFill/>
        </p:spPr>
        <p:txBody>
          <a:bodyPr wrap="square">
            <a:spAutoFit/>
          </a:bodyPr>
          <a:lstStyle/>
          <a:p>
            <a:r>
              <a:rPr lang="en-US" sz="1800" b="1" dirty="0">
                <a:solidFill>
                  <a:srgbClr val="A2287E"/>
                </a:solidFill>
                <a:latin typeface="Montserrat" pitchFamily="2" charset="77"/>
              </a:rPr>
              <a:t>Example: </a:t>
            </a:r>
            <a:r>
              <a:rPr lang="en-US" sz="1800" dirty="0">
                <a:latin typeface="Montserrat" pitchFamily="2" charset="77"/>
              </a:rPr>
              <a:t>Agricultural extension flyers and posters distributed in rural communities use stereotypes of men’s superior strength and ability to ride motorcycles and provide extension support in a faraway rural setting to describe a typical extension officer. </a:t>
            </a:r>
          </a:p>
          <a:p>
            <a:r>
              <a:rPr lang="en-US" sz="1800" dirty="0">
                <a:latin typeface="Montserrat" pitchFamily="2" charset="77"/>
              </a:rPr>
              <a:t>  </a:t>
            </a:r>
          </a:p>
          <a:p>
            <a:r>
              <a:rPr lang="en-US" sz="1800" dirty="0">
                <a:latin typeface="Montserrat" pitchFamily="2" charset="77"/>
              </a:rPr>
              <a:t>Why is this gender exploitative?</a:t>
            </a:r>
          </a:p>
        </p:txBody>
      </p:sp>
    </p:spTree>
    <p:extLst>
      <p:ext uri="{BB962C8B-B14F-4D97-AF65-F5344CB8AC3E}">
        <p14:creationId xmlns:p14="http://schemas.microsoft.com/office/powerpoint/2010/main" val="162650060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869287-448C-8346-114D-7247CEA3790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D162B2E-7BBA-4EDF-8C51-801AA3B8CFDB}"/>
              </a:ext>
            </a:extLst>
          </p:cNvPr>
          <p:cNvSpPr txBox="1">
            <a:spLocks/>
          </p:cNvSpPr>
          <p:nvPr/>
        </p:nvSpPr>
        <p:spPr>
          <a:xfrm>
            <a:off x="600009" y="340906"/>
            <a:ext cx="8543991" cy="91908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Gender Exploitative Approach: An Example</a:t>
            </a:r>
          </a:p>
        </p:txBody>
      </p:sp>
      <p:sp>
        <p:nvSpPr>
          <p:cNvPr id="12" name="Rounded Rectangle 11">
            <a:extLst>
              <a:ext uri="{FF2B5EF4-FFF2-40B4-BE49-F238E27FC236}">
                <a16:creationId xmlns:a16="http://schemas.microsoft.com/office/drawing/2014/main" id="{FD95BEF7-4D0B-AC25-E6C7-EDDB441FC6E8}"/>
              </a:ext>
            </a:extLst>
          </p:cNvPr>
          <p:cNvSpPr/>
          <p:nvPr/>
        </p:nvSpPr>
        <p:spPr>
          <a:xfrm>
            <a:off x="600009" y="2248961"/>
            <a:ext cx="10999363" cy="3249061"/>
          </a:xfrm>
          <a:prstGeom prst="roundRect">
            <a:avLst>
              <a:gd name="adj" fmla="val 4389"/>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16" name="TextBox 15">
            <a:extLst>
              <a:ext uri="{FF2B5EF4-FFF2-40B4-BE49-F238E27FC236}">
                <a16:creationId xmlns:a16="http://schemas.microsoft.com/office/drawing/2014/main" id="{17D66BE0-953C-44A9-33C7-57FEC7C8DBCA}"/>
              </a:ext>
            </a:extLst>
          </p:cNvPr>
          <p:cNvSpPr txBox="1"/>
          <p:nvPr/>
        </p:nvSpPr>
        <p:spPr>
          <a:xfrm>
            <a:off x="8534401" y="5631930"/>
            <a:ext cx="3137480" cy="276999"/>
          </a:xfrm>
          <a:prstGeom prst="rect">
            <a:avLst/>
          </a:prstGeom>
          <a:noFill/>
        </p:spPr>
        <p:txBody>
          <a:bodyPr wrap="square" rtlCol="0">
            <a:spAutoFit/>
          </a:bodyPr>
          <a:lstStyle/>
          <a:p>
            <a:pPr algn="r"/>
            <a:r>
              <a:rPr lang="en-US" sz="1200" dirty="0">
                <a:solidFill>
                  <a:schemeClr val="tx1"/>
                </a:solidFill>
                <a:latin typeface="Montserrat" pitchFamily="2" charset="77"/>
              </a:rPr>
              <a:t>Source: McDougall 2021</a:t>
            </a:r>
          </a:p>
        </p:txBody>
      </p:sp>
      <p:sp>
        <p:nvSpPr>
          <p:cNvPr id="7" name="TextBox 6">
            <a:extLst>
              <a:ext uri="{FF2B5EF4-FFF2-40B4-BE49-F238E27FC236}">
                <a16:creationId xmlns:a16="http://schemas.microsoft.com/office/drawing/2014/main" id="{7BB7B3D1-B04A-3860-40F0-AD66E31C63F6}"/>
              </a:ext>
            </a:extLst>
          </p:cNvPr>
          <p:cNvSpPr txBox="1"/>
          <p:nvPr/>
        </p:nvSpPr>
        <p:spPr>
          <a:xfrm>
            <a:off x="938962" y="3134827"/>
            <a:ext cx="10314075" cy="1477328"/>
          </a:xfrm>
          <a:prstGeom prst="rect">
            <a:avLst/>
          </a:prstGeom>
          <a:noFill/>
        </p:spPr>
        <p:txBody>
          <a:bodyPr wrap="square">
            <a:spAutoFit/>
          </a:bodyPr>
          <a:lstStyle/>
          <a:p>
            <a:r>
              <a:rPr lang="en-US" sz="1800" b="1" dirty="0">
                <a:solidFill>
                  <a:srgbClr val="A2287E"/>
                </a:solidFill>
                <a:latin typeface="Montserrat" pitchFamily="2" charset="77"/>
              </a:rPr>
              <a:t>Example: </a:t>
            </a:r>
            <a:r>
              <a:rPr lang="en-US" sz="1800" dirty="0">
                <a:latin typeface="Montserrat" pitchFamily="2" charset="77"/>
              </a:rPr>
              <a:t>A project wants to increase dietary diversity in food consumption in a community. It hosts cooking events, inviting married women and mothers, to demonstrate how to incorporate a wide range of foods in meals. </a:t>
            </a:r>
          </a:p>
          <a:p>
            <a:endParaRPr lang="en-US" sz="1800" dirty="0">
              <a:latin typeface="Montserrat" pitchFamily="2" charset="77"/>
            </a:endParaRPr>
          </a:p>
          <a:p>
            <a:r>
              <a:rPr lang="en-US" sz="1800" dirty="0">
                <a:latin typeface="Montserrat" pitchFamily="2" charset="77"/>
              </a:rPr>
              <a:t>Why is this gender exploitative?</a:t>
            </a:r>
          </a:p>
        </p:txBody>
      </p:sp>
    </p:spTree>
    <p:extLst>
      <p:ext uri="{BB962C8B-B14F-4D97-AF65-F5344CB8AC3E}">
        <p14:creationId xmlns:p14="http://schemas.microsoft.com/office/powerpoint/2010/main" val="2188299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303D5E-D562-6E0E-200E-7B556DE8D656}"/>
            </a:ext>
          </a:extLst>
        </p:cNvPr>
        <p:cNvGrpSpPr/>
        <p:nvPr/>
      </p:nvGrpSpPr>
      <p:grpSpPr>
        <a:xfrm>
          <a:off x="0" y="0"/>
          <a:ext cx="0" cy="0"/>
          <a:chOff x="0" y="0"/>
          <a:chExt cx="0" cy="0"/>
        </a:xfrm>
      </p:grpSpPr>
      <p:sp>
        <p:nvSpPr>
          <p:cNvPr id="4" name="Graphic 3">
            <a:extLst>
              <a:ext uri="{FF2B5EF4-FFF2-40B4-BE49-F238E27FC236}">
                <a16:creationId xmlns:a16="http://schemas.microsoft.com/office/drawing/2014/main" id="{D3AA9E63-8CE6-4194-7632-352609C26B62}"/>
              </a:ext>
            </a:extLst>
          </p:cNvPr>
          <p:cNvSpPr/>
          <p:nvPr/>
        </p:nvSpPr>
        <p:spPr>
          <a:xfrm>
            <a:off x="1011160" y="1995055"/>
            <a:ext cx="10138147" cy="3338945"/>
          </a:xfrm>
          <a:prstGeom prst="roundRect">
            <a:avLst>
              <a:gd name="adj" fmla="val 2077"/>
            </a:avLst>
          </a:prstGeom>
          <a:solidFill>
            <a:schemeClr val="bg1"/>
          </a:solidFill>
          <a:ln w="3175">
            <a:solidFill>
              <a:srgbClr val="A2287E">
                <a:alpha val="6000"/>
              </a:srgbClr>
            </a:solidFill>
          </a:ln>
          <a:effectLst>
            <a:outerShdw blurRad="419100" dist="1270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0" tIns="45720" rIns="182880" bIns="45720" numCol="1" spcCol="0" rtlCol="0" fromWordArt="0" anchor="ctr" anchorCtr="0" forceAA="0" compatLnSpc="1">
            <a:prstTxWarp prst="textNoShape">
              <a:avLst/>
            </a:prstTxWarp>
            <a:noAutofit/>
          </a:bodyPr>
          <a:lstStyle/>
          <a:p>
            <a:pPr>
              <a:lnSpc>
                <a:spcPts val="1800"/>
              </a:lnSpc>
            </a:pPr>
            <a:endParaRPr lang="en-US" sz="1100" dirty="0">
              <a:solidFill>
                <a:schemeClr val="tx2">
                  <a:lumMod val="75000"/>
                  <a:lumOff val="25000"/>
                </a:schemeClr>
              </a:solidFill>
              <a:latin typeface="Century Gothic" panose="020B0502020202020204" pitchFamily="34" charset="0"/>
            </a:endParaRPr>
          </a:p>
        </p:txBody>
      </p:sp>
      <p:sp>
        <p:nvSpPr>
          <p:cNvPr id="6" name="Text Placeholder 2">
            <a:extLst>
              <a:ext uri="{FF2B5EF4-FFF2-40B4-BE49-F238E27FC236}">
                <a16:creationId xmlns:a16="http://schemas.microsoft.com/office/drawing/2014/main" id="{9078A227-D66F-6BDE-CE7A-5040BAB02EE0}"/>
              </a:ext>
            </a:extLst>
          </p:cNvPr>
          <p:cNvSpPr>
            <a:spLocks noGrp="1"/>
          </p:cNvSpPr>
          <p:nvPr>
            <p:ph type="body" idx="1"/>
          </p:nvPr>
        </p:nvSpPr>
        <p:spPr>
          <a:xfrm>
            <a:off x="4076451" y="2785382"/>
            <a:ext cx="6235168" cy="2124050"/>
          </a:xfrm>
          <a:noFill/>
          <a:ln>
            <a:noFill/>
          </a:ln>
        </p:spPr>
        <p:txBody>
          <a:bodyPr spcFirstLastPara="1" wrap="square" lIns="91425" tIns="45700" rIns="91425" bIns="45700" anchor="t" anchorCtr="0">
            <a:normAutofit/>
          </a:bodyPr>
          <a:lstStyle/>
          <a:p>
            <a:pPr marL="14288" indent="0"/>
            <a:r>
              <a:rPr lang="en-US" kern="1200" dirty="0">
                <a:solidFill>
                  <a:schemeClr val="tx1"/>
                </a:solidFill>
                <a:latin typeface="Montserrat" pitchFamily="2" charset="77"/>
                <a:ea typeface="+mj-ea"/>
                <a:cs typeface="Calibri" charset="0"/>
                <a:sym typeface="Arial"/>
              </a:rPr>
              <a:t>In chat:</a:t>
            </a:r>
          </a:p>
          <a:p>
            <a:pPr marL="14288" indent="0"/>
            <a:r>
              <a:rPr lang="en-US" sz="1200" b="1" kern="1200" dirty="0">
                <a:solidFill>
                  <a:schemeClr val="tx1"/>
                </a:solidFill>
                <a:latin typeface="Montserrat SemiBold" pitchFamily="2" charset="77"/>
                <a:ea typeface="+mj-ea"/>
                <a:cs typeface="Calibri" charset="0"/>
                <a:sym typeface="Arial"/>
              </a:rPr>
              <a:t> </a:t>
            </a:r>
          </a:p>
          <a:p>
            <a:pPr marL="14288" indent="0"/>
            <a:r>
              <a:rPr lang="en-US" b="1" kern="1200" dirty="0">
                <a:solidFill>
                  <a:schemeClr val="tx1"/>
                </a:solidFill>
                <a:latin typeface="Montserrat SemiBold" pitchFamily="2" charset="77"/>
                <a:ea typeface="+mj-ea"/>
                <a:cs typeface="Calibri" charset="0"/>
                <a:sym typeface="Arial"/>
              </a:rPr>
              <a:t>What is something that made you smile today?</a:t>
            </a:r>
          </a:p>
        </p:txBody>
      </p:sp>
      <p:sp>
        <p:nvSpPr>
          <p:cNvPr id="10" name="Title 1">
            <a:extLst>
              <a:ext uri="{FF2B5EF4-FFF2-40B4-BE49-F238E27FC236}">
                <a16:creationId xmlns:a16="http://schemas.microsoft.com/office/drawing/2014/main" id="{74BBECC2-7A39-1EF2-19D7-A219615BF59A}"/>
              </a:ext>
            </a:extLst>
          </p:cNvPr>
          <p:cNvSpPr>
            <a:spLocks noGrp="1"/>
          </p:cNvSpPr>
          <p:nvPr>
            <p:ph type="title"/>
          </p:nvPr>
        </p:nvSpPr>
        <p:spPr>
          <a:xfrm>
            <a:off x="600010" y="423544"/>
            <a:ext cx="5495990" cy="649540"/>
          </a:xfrm>
        </p:spPr>
        <p:txBody>
          <a:bodyPr anchor="ctr">
            <a:normAutofit/>
          </a:bodyPr>
          <a:lstStyle/>
          <a:p>
            <a:r>
              <a:rPr lang="en-US" kern="1200" cap="all" dirty="0">
                <a:solidFill>
                  <a:schemeClr val="tx1"/>
                </a:solidFill>
                <a:latin typeface="Montserrat" pitchFamily="2" charset="77"/>
                <a:ea typeface="+mj-ea"/>
                <a:cs typeface="Calibri" charset="0"/>
              </a:rPr>
              <a:t>Introductions</a:t>
            </a:r>
          </a:p>
        </p:txBody>
      </p:sp>
      <p:pic>
        <p:nvPicPr>
          <p:cNvPr id="2" name="Picture 1" descr="A group of people with a smile and a chat&#10;&#10;Description automatically generated with medium confidence">
            <a:extLst>
              <a:ext uri="{FF2B5EF4-FFF2-40B4-BE49-F238E27FC236}">
                <a16:creationId xmlns:a16="http://schemas.microsoft.com/office/drawing/2014/main" id="{3BEDBE73-2290-7015-496A-51A9B9DD66B6}"/>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1410284" y="2579556"/>
            <a:ext cx="2475914" cy="2169942"/>
          </a:xfrm>
          <a:prstGeom prst="rect">
            <a:avLst/>
          </a:prstGeom>
          <a:effectLst>
            <a:outerShdw blurRad="558800" sx="104000" sy="104000" algn="ctr" rotWithShape="0">
              <a:prstClr val="black">
                <a:alpha val="26000"/>
              </a:prstClr>
            </a:outerShdw>
          </a:effectLst>
        </p:spPr>
      </p:pic>
    </p:spTree>
    <p:extLst>
      <p:ext uri="{BB962C8B-B14F-4D97-AF65-F5344CB8AC3E}">
        <p14:creationId xmlns:p14="http://schemas.microsoft.com/office/powerpoint/2010/main" val="45087890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BC3E50-86FA-55F6-B630-3FFBA1D3AC2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C04091B-89DF-D9E5-7055-FC8EE968D81F}"/>
              </a:ext>
            </a:extLst>
          </p:cNvPr>
          <p:cNvSpPr txBox="1">
            <a:spLocks/>
          </p:cNvSpPr>
          <p:nvPr/>
        </p:nvSpPr>
        <p:spPr>
          <a:xfrm>
            <a:off x="600009" y="329331"/>
            <a:ext cx="8520842" cy="91908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Gender Exploitative Approach: An Example</a:t>
            </a:r>
          </a:p>
        </p:txBody>
      </p:sp>
      <p:sp>
        <p:nvSpPr>
          <p:cNvPr id="12" name="Rounded Rectangle 11">
            <a:extLst>
              <a:ext uri="{FF2B5EF4-FFF2-40B4-BE49-F238E27FC236}">
                <a16:creationId xmlns:a16="http://schemas.microsoft.com/office/drawing/2014/main" id="{CB3E60F4-DF78-723E-F54C-CF58B792B86D}"/>
              </a:ext>
            </a:extLst>
          </p:cNvPr>
          <p:cNvSpPr/>
          <p:nvPr/>
        </p:nvSpPr>
        <p:spPr>
          <a:xfrm>
            <a:off x="600009" y="2248961"/>
            <a:ext cx="10999363" cy="3249061"/>
          </a:xfrm>
          <a:prstGeom prst="roundRect">
            <a:avLst>
              <a:gd name="adj" fmla="val 4389"/>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16" name="TextBox 15">
            <a:extLst>
              <a:ext uri="{FF2B5EF4-FFF2-40B4-BE49-F238E27FC236}">
                <a16:creationId xmlns:a16="http://schemas.microsoft.com/office/drawing/2014/main" id="{E08B6850-9926-A153-725D-AC29A7F72AA3}"/>
              </a:ext>
            </a:extLst>
          </p:cNvPr>
          <p:cNvSpPr txBox="1"/>
          <p:nvPr/>
        </p:nvSpPr>
        <p:spPr>
          <a:xfrm>
            <a:off x="7903779" y="5631930"/>
            <a:ext cx="3768101" cy="276999"/>
          </a:xfrm>
          <a:prstGeom prst="rect">
            <a:avLst/>
          </a:prstGeom>
          <a:noFill/>
        </p:spPr>
        <p:txBody>
          <a:bodyPr wrap="square" rtlCol="0">
            <a:spAutoFit/>
          </a:bodyPr>
          <a:lstStyle/>
          <a:p>
            <a:pPr algn="r"/>
            <a:r>
              <a:rPr lang="en-US" sz="1200" dirty="0">
                <a:solidFill>
                  <a:schemeClr val="tx1"/>
                </a:solidFill>
                <a:latin typeface="Montserrat" pitchFamily="2" charset="77"/>
              </a:rPr>
              <a:t>Source: USAID Advancing Nutrition 2022</a:t>
            </a:r>
          </a:p>
        </p:txBody>
      </p:sp>
      <p:sp>
        <p:nvSpPr>
          <p:cNvPr id="7" name="TextBox 6">
            <a:extLst>
              <a:ext uri="{FF2B5EF4-FFF2-40B4-BE49-F238E27FC236}">
                <a16:creationId xmlns:a16="http://schemas.microsoft.com/office/drawing/2014/main" id="{E6E95E8D-D260-C57E-90D6-68F58DEFB353}"/>
              </a:ext>
            </a:extLst>
          </p:cNvPr>
          <p:cNvSpPr txBox="1"/>
          <p:nvPr/>
        </p:nvSpPr>
        <p:spPr>
          <a:xfrm>
            <a:off x="938962" y="2719329"/>
            <a:ext cx="10314075" cy="2308324"/>
          </a:xfrm>
          <a:prstGeom prst="rect">
            <a:avLst/>
          </a:prstGeom>
          <a:noFill/>
        </p:spPr>
        <p:txBody>
          <a:bodyPr wrap="square">
            <a:spAutoFit/>
          </a:bodyPr>
          <a:lstStyle/>
          <a:p>
            <a:r>
              <a:rPr lang="en-US" sz="1800" b="1" dirty="0">
                <a:solidFill>
                  <a:srgbClr val="A2287E"/>
                </a:solidFill>
                <a:latin typeface="Montserrat" pitchFamily="2" charset="77"/>
              </a:rPr>
              <a:t>Example: </a:t>
            </a:r>
            <a:r>
              <a:rPr lang="en-US" sz="1800" dirty="0">
                <a:latin typeface="Montserrat" pitchFamily="2" charset="77"/>
              </a:rPr>
              <a:t>To boost agricultural incomes, a project in rural Tajikistan aimed to increase agricultural output among farmer families. The project emphasized men’s traditional role as the primary income earners for their families to encourage men’s participation. Ultimately, men became more insistent about control over household income, and women’s time and energy burden in agricultural production increased. Reports of gender-based violence rose as gender power dynamic imbalances increased.</a:t>
            </a:r>
          </a:p>
          <a:p>
            <a:endParaRPr lang="en-US" sz="1800" dirty="0">
              <a:latin typeface="Montserrat" pitchFamily="2" charset="77"/>
            </a:endParaRPr>
          </a:p>
          <a:p>
            <a:r>
              <a:rPr lang="en-US" sz="1800" dirty="0">
                <a:latin typeface="Montserrat" pitchFamily="2" charset="77"/>
              </a:rPr>
              <a:t>Why is this gender exploitative?</a:t>
            </a:r>
          </a:p>
        </p:txBody>
      </p:sp>
    </p:spTree>
    <p:extLst>
      <p:ext uri="{BB962C8B-B14F-4D97-AF65-F5344CB8AC3E}">
        <p14:creationId xmlns:p14="http://schemas.microsoft.com/office/powerpoint/2010/main" val="199371616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39E742-A311-73CE-0E14-202EC8D5B130}"/>
            </a:ext>
          </a:extLst>
        </p:cNvPr>
        <p:cNvGrpSpPr/>
        <p:nvPr/>
      </p:nvGrpSpPr>
      <p:grpSpPr>
        <a:xfrm>
          <a:off x="0" y="0"/>
          <a:ext cx="0" cy="0"/>
          <a:chOff x="0" y="0"/>
          <a:chExt cx="0" cy="0"/>
        </a:xfrm>
      </p:grpSpPr>
      <p:sp>
        <p:nvSpPr>
          <p:cNvPr id="15" name="Left Arrow 14">
            <a:extLst>
              <a:ext uri="{FF2B5EF4-FFF2-40B4-BE49-F238E27FC236}">
                <a16:creationId xmlns:a16="http://schemas.microsoft.com/office/drawing/2014/main" id="{A49BEE9A-244B-8199-9EB9-A19450FF8208}"/>
              </a:ext>
            </a:extLst>
          </p:cNvPr>
          <p:cNvSpPr/>
          <p:nvPr/>
        </p:nvSpPr>
        <p:spPr>
          <a:xfrm>
            <a:off x="473776" y="4857976"/>
            <a:ext cx="4476934" cy="875796"/>
          </a:xfrm>
          <a:prstGeom prst="leftArrow">
            <a:avLst/>
          </a:prstGeom>
          <a:solidFill>
            <a:srgbClr val="A2287E">
              <a:alpha val="26000"/>
            </a:srgbClr>
          </a:solidFill>
          <a:ln w="3175">
            <a:solidFill>
              <a:srgbClr val="A2287E">
                <a:alpha val="6000"/>
              </a:srgbClr>
            </a:solidFill>
          </a:ln>
          <a:effectLst>
            <a:outerShdw blurRad="304800" sx="104000" sy="104000" algn="ctr" rotWithShape="0">
              <a:prstClr val="black">
                <a:alpha val="4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10" name="Connector 9">
            <a:extLst>
              <a:ext uri="{FF2B5EF4-FFF2-40B4-BE49-F238E27FC236}">
                <a16:creationId xmlns:a16="http://schemas.microsoft.com/office/drawing/2014/main" id="{ED6708C9-DD7D-EDF6-58FE-D9B4EB81A8D2}"/>
              </a:ext>
            </a:extLst>
          </p:cNvPr>
          <p:cNvSpPr/>
          <p:nvPr/>
        </p:nvSpPr>
        <p:spPr>
          <a:xfrm>
            <a:off x="4772395" y="4733265"/>
            <a:ext cx="3354151" cy="1102987"/>
          </a:xfrm>
          <a:prstGeom prst="flowChartConnector">
            <a:avLst/>
          </a:prstGeom>
          <a:solidFill>
            <a:schemeClr val="bg1"/>
          </a:solidFill>
          <a:ln w="3175">
            <a:solidFill>
              <a:srgbClr val="A2287E">
                <a:alpha val="6000"/>
              </a:srgbClr>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3" name="Rounded Rectangle 2">
            <a:extLst>
              <a:ext uri="{FF2B5EF4-FFF2-40B4-BE49-F238E27FC236}">
                <a16:creationId xmlns:a16="http://schemas.microsoft.com/office/drawing/2014/main" id="{197EE3C9-9A51-B9F0-E949-0D2831B20CB4}"/>
              </a:ext>
            </a:extLst>
          </p:cNvPr>
          <p:cNvSpPr/>
          <p:nvPr/>
        </p:nvSpPr>
        <p:spPr>
          <a:xfrm>
            <a:off x="438922" y="1797511"/>
            <a:ext cx="5488058" cy="1823875"/>
          </a:xfrm>
          <a:prstGeom prst="roundRect">
            <a:avLst>
              <a:gd name="adj" fmla="val 3596"/>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4" name="Text Placeholder 3">
            <a:extLst>
              <a:ext uri="{FF2B5EF4-FFF2-40B4-BE49-F238E27FC236}">
                <a16:creationId xmlns:a16="http://schemas.microsoft.com/office/drawing/2014/main" id="{C99DA4B2-DCF6-0CEB-D35A-AECBA66BA6B7}"/>
              </a:ext>
            </a:extLst>
          </p:cNvPr>
          <p:cNvSpPr txBox="1">
            <a:spLocks/>
          </p:cNvSpPr>
          <p:nvPr/>
        </p:nvSpPr>
        <p:spPr>
          <a:xfrm>
            <a:off x="762126" y="1900305"/>
            <a:ext cx="2420823" cy="1721081"/>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200" b="1" dirty="0">
                <a:solidFill>
                  <a:schemeClr val="tx1"/>
                </a:solidFill>
                <a:latin typeface="Montserrat" pitchFamily="2" charset="77"/>
              </a:rPr>
              <a:t>Gender “blind”</a:t>
            </a:r>
          </a:p>
          <a:p>
            <a:pPr>
              <a:buClr>
                <a:srgbClr val="A2287E"/>
              </a:buClr>
            </a:pPr>
            <a:r>
              <a:rPr lang="en-US" sz="600" dirty="0">
                <a:solidFill>
                  <a:schemeClr val="tx1"/>
                </a:solidFill>
                <a:latin typeface="Montserrat" pitchFamily="2" charset="77"/>
              </a:rPr>
              <a:t>  </a:t>
            </a:r>
          </a:p>
          <a:p>
            <a:pPr>
              <a:buClr>
                <a:srgbClr val="A2287E"/>
              </a:buClr>
            </a:pPr>
            <a:r>
              <a:rPr lang="en-US" sz="1200" dirty="0">
                <a:solidFill>
                  <a:schemeClr val="tx1"/>
                </a:solidFill>
                <a:latin typeface="Montserrat" pitchFamily="2" charset="77"/>
              </a:rPr>
              <a:t>Ignores differences in roles, rights, risks and opportunities and power imbalances among people of different genders and/or assumes there is a level playing field</a:t>
            </a:r>
          </a:p>
        </p:txBody>
      </p:sp>
      <p:pic>
        <p:nvPicPr>
          <p:cNvPr id="5" name="Picture 4" descr="A screenshot of a cell phone&#10;&#10;Description automatically generated">
            <a:extLst>
              <a:ext uri="{FF2B5EF4-FFF2-40B4-BE49-F238E27FC236}">
                <a16:creationId xmlns:a16="http://schemas.microsoft.com/office/drawing/2014/main" id="{BA101CFF-3254-BC5E-082D-B54DC2D17DA2}"/>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3344552" y="2055573"/>
            <a:ext cx="2420823" cy="1373427"/>
          </a:xfrm>
          <a:prstGeom prst="rect">
            <a:avLst/>
          </a:prstGeom>
          <a:effectLst>
            <a:outerShdw blurRad="304800" sx="104000" sy="104000" algn="ctr" rotWithShape="0">
              <a:prstClr val="black">
                <a:alpha val="26000"/>
              </a:prstClr>
            </a:outerShdw>
          </a:effectLst>
        </p:spPr>
      </p:pic>
      <p:sp>
        <p:nvSpPr>
          <p:cNvPr id="6" name="Rounded Rectangle 5">
            <a:extLst>
              <a:ext uri="{FF2B5EF4-FFF2-40B4-BE49-F238E27FC236}">
                <a16:creationId xmlns:a16="http://schemas.microsoft.com/office/drawing/2014/main" id="{912C85C5-D251-6824-CFE8-4EE408867E54}"/>
              </a:ext>
            </a:extLst>
          </p:cNvPr>
          <p:cNvSpPr/>
          <p:nvPr/>
        </p:nvSpPr>
        <p:spPr>
          <a:xfrm>
            <a:off x="6250186" y="1797511"/>
            <a:ext cx="5488058" cy="1823875"/>
          </a:xfrm>
          <a:prstGeom prst="roundRect">
            <a:avLst>
              <a:gd name="adj" fmla="val 3596"/>
            </a:avLst>
          </a:prstGeom>
          <a:solidFill>
            <a:srgbClr val="A2287E">
              <a:alpha val="26000"/>
            </a:srgbClr>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7" name="Text Placeholder 3">
            <a:extLst>
              <a:ext uri="{FF2B5EF4-FFF2-40B4-BE49-F238E27FC236}">
                <a16:creationId xmlns:a16="http://schemas.microsoft.com/office/drawing/2014/main" id="{8593E438-8131-F82A-48F6-36A21A60C05D}"/>
              </a:ext>
            </a:extLst>
          </p:cNvPr>
          <p:cNvSpPr txBox="1">
            <a:spLocks/>
          </p:cNvSpPr>
          <p:nvPr/>
        </p:nvSpPr>
        <p:spPr>
          <a:xfrm>
            <a:off x="9104822" y="1929180"/>
            <a:ext cx="2420823" cy="130856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200" b="1" dirty="0">
                <a:solidFill>
                  <a:schemeClr val="tx1"/>
                </a:solidFill>
                <a:latin typeface="Montserrat" pitchFamily="2" charset="77"/>
              </a:rPr>
              <a:t>Gender aware</a:t>
            </a:r>
          </a:p>
          <a:p>
            <a:pPr>
              <a:buClr>
                <a:srgbClr val="A2287E"/>
              </a:buClr>
            </a:pPr>
            <a:r>
              <a:rPr lang="en-US" sz="600" dirty="0">
                <a:solidFill>
                  <a:schemeClr val="tx1"/>
                </a:solidFill>
                <a:latin typeface="Montserrat" pitchFamily="2" charset="77"/>
              </a:rPr>
              <a:t>  </a:t>
            </a:r>
          </a:p>
          <a:p>
            <a:pPr>
              <a:buClr>
                <a:srgbClr val="A2287E"/>
              </a:buClr>
            </a:pPr>
            <a:r>
              <a:rPr lang="en-US" sz="1200" dirty="0">
                <a:solidFill>
                  <a:schemeClr val="tx1"/>
                </a:solidFill>
                <a:latin typeface="Montserrat" pitchFamily="2" charset="77"/>
              </a:rPr>
              <a:t>Recognizes that gender inequalities and barriers exist and aims to navigate or address them in some way</a:t>
            </a:r>
          </a:p>
        </p:txBody>
      </p:sp>
      <p:pic>
        <p:nvPicPr>
          <p:cNvPr id="8" name="Picture 7" descr="A screenshot of a cell phone&#10;&#10;Description automatically generated">
            <a:extLst>
              <a:ext uri="{FF2B5EF4-FFF2-40B4-BE49-F238E27FC236}">
                <a16:creationId xmlns:a16="http://schemas.microsoft.com/office/drawing/2014/main" id="{9A780F13-1CF1-EDA9-981A-F12B469C9725}"/>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6529149" y="2019451"/>
            <a:ext cx="2420824" cy="1417446"/>
          </a:xfrm>
          <a:prstGeom prst="rect">
            <a:avLst/>
          </a:prstGeom>
          <a:effectLst>
            <a:outerShdw blurRad="304800" sx="104000" sy="104000" algn="ctr" rotWithShape="0">
              <a:prstClr val="black">
                <a:alpha val="26000"/>
              </a:prstClr>
            </a:outerShdw>
          </a:effectLst>
        </p:spPr>
      </p:pic>
      <p:sp>
        <p:nvSpPr>
          <p:cNvPr id="9" name="Title 1">
            <a:extLst>
              <a:ext uri="{FF2B5EF4-FFF2-40B4-BE49-F238E27FC236}">
                <a16:creationId xmlns:a16="http://schemas.microsoft.com/office/drawing/2014/main" id="{D453F87E-096F-AD2B-3F23-730A9F12930E}"/>
              </a:ext>
            </a:extLst>
          </p:cNvPr>
          <p:cNvSpPr txBox="1">
            <a:spLocks/>
          </p:cNvSpPr>
          <p:nvPr/>
        </p:nvSpPr>
        <p:spPr>
          <a:xfrm>
            <a:off x="600009" y="423544"/>
            <a:ext cx="9728214" cy="6495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Gender Accommodative Approach</a:t>
            </a:r>
          </a:p>
        </p:txBody>
      </p:sp>
      <p:pic>
        <p:nvPicPr>
          <p:cNvPr id="11" name="Picture 10" descr="A black background with purple symbols&#10;&#10;Description automatically generated">
            <a:extLst>
              <a:ext uri="{FF2B5EF4-FFF2-40B4-BE49-F238E27FC236}">
                <a16:creationId xmlns:a16="http://schemas.microsoft.com/office/drawing/2014/main" id="{97B39EAD-F7A5-EAA7-2EE7-D8891835288D}"/>
              </a:ext>
            </a:extLst>
          </p:cNvPr>
          <p:cNvPicPr>
            <a:picLocks noChangeAspect="1"/>
          </p:cNvPicPr>
          <p:nvPr/>
        </p:nvPicPr>
        <p:blipFill>
          <a:blip r:embed="rId5" cstate="hqprint">
            <a:extLst>
              <a:ext uri="{28A0092B-C50C-407E-A947-70E740481C1C}">
                <a14:useLocalDpi xmlns:a14="http://schemas.microsoft.com/office/drawing/2010/main"/>
              </a:ext>
            </a:extLst>
          </a:blip>
          <a:srcRect/>
          <a:stretch/>
        </p:blipFill>
        <p:spPr>
          <a:xfrm>
            <a:off x="473776" y="3957444"/>
            <a:ext cx="1446463" cy="875796"/>
          </a:xfrm>
          <a:prstGeom prst="rect">
            <a:avLst/>
          </a:prstGeom>
          <a:effectLst>
            <a:outerShdw blurRad="304800" sx="104000" sy="104000" algn="ctr" rotWithShape="0">
              <a:prstClr val="black">
                <a:alpha val="26000"/>
              </a:prstClr>
            </a:outerShdw>
          </a:effectLst>
        </p:spPr>
      </p:pic>
      <p:sp>
        <p:nvSpPr>
          <p:cNvPr id="13" name="TextBox 12">
            <a:extLst>
              <a:ext uri="{FF2B5EF4-FFF2-40B4-BE49-F238E27FC236}">
                <a16:creationId xmlns:a16="http://schemas.microsoft.com/office/drawing/2014/main" id="{96A5EBF6-28FC-AAF0-9AB0-F72FADAFC1B8}"/>
              </a:ext>
            </a:extLst>
          </p:cNvPr>
          <p:cNvSpPr txBox="1"/>
          <p:nvPr/>
        </p:nvSpPr>
        <p:spPr>
          <a:xfrm>
            <a:off x="3705660" y="6070778"/>
            <a:ext cx="6121287" cy="276999"/>
          </a:xfrm>
          <a:prstGeom prst="rect">
            <a:avLst/>
          </a:prstGeom>
          <a:noFill/>
        </p:spPr>
        <p:txBody>
          <a:bodyPr wrap="square" rtlCol="0">
            <a:spAutoFit/>
          </a:bodyPr>
          <a:lstStyle/>
          <a:p>
            <a:pPr algn="r"/>
            <a:r>
              <a:rPr lang="en-US" sz="1200" dirty="0">
                <a:latin typeface="Montserrat" pitchFamily="2" charset="77"/>
              </a:rPr>
              <a:t>Examples adapted from IGWG. Partial figure adapted from: McDougall 2021</a:t>
            </a:r>
          </a:p>
        </p:txBody>
      </p:sp>
      <p:sp>
        <p:nvSpPr>
          <p:cNvPr id="14" name="Text Placeholder 3">
            <a:extLst>
              <a:ext uri="{FF2B5EF4-FFF2-40B4-BE49-F238E27FC236}">
                <a16:creationId xmlns:a16="http://schemas.microsoft.com/office/drawing/2014/main" id="{673B545E-EAEB-A7F9-EA8E-DC6ACEC7912F}"/>
              </a:ext>
            </a:extLst>
          </p:cNvPr>
          <p:cNvSpPr txBox="1">
            <a:spLocks/>
          </p:cNvSpPr>
          <p:nvPr/>
        </p:nvSpPr>
        <p:spPr>
          <a:xfrm>
            <a:off x="1972537" y="3904264"/>
            <a:ext cx="1993865" cy="1102987"/>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200" b="1" dirty="0">
                <a:solidFill>
                  <a:schemeClr val="tx1"/>
                </a:solidFill>
                <a:latin typeface="Montserrat" pitchFamily="2" charset="77"/>
              </a:rPr>
              <a:t>Exploitative</a:t>
            </a:r>
          </a:p>
          <a:p>
            <a:pPr>
              <a:buClr>
                <a:srgbClr val="A2287E"/>
              </a:buClr>
            </a:pPr>
            <a:r>
              <a:rPr lang="en-US" sz="600" dirty="0">
                <a:solidFill>
                  <a:schemeClr val="tx1"/>
                </a:solidFill>
                <a:latin typeface="Montserrat" pitchFamily="2" charset="77"/>
              </a:rPr>
              <a:t>  </a:t>
            </a:r>
          </a:p>
          <a:p>
            <a:pPr>
              <a:buClr>
                <a:srgbClr val="A2287E"/>
              </a:buClr>
            </a:pPr>
            <a:r>
              <a:rPr lang="en-US" sz="1200" dirty="0">
                <a:solidFill>
                  <a:schemeClr val="tx1"/>
                </a:solidFill>
                <a:latin typeface="Montserrat" pitchFamily="2" charset="77"/>
              </a:rPr>
              <a:t>Exploits gender roles, stereotypes or inequalities for project or program aims</a:t>
            </a:r>
          </a:p>
        </p:txBody>
      </p:sp>
      <p:sp>
        <p:nvSpPr>
          <p:cNvPr id="16" name="Rounded Rectangle 15">
            <a:extLst>
              <a:ext uri="{FF2B5EF4-FFF2-40B4-BE49-F238E27FC236}">
                <a16:creationId xmlns:a16="http://schemas.microsoft.com/office/drawing/2014/main" id="{A3301558-ABF5-12A8-21EA-6CE616012EC8}"/>
              </a:ext>
            </a:extLst>
          </p:cNvPr>
          <p:cNvSpPr/>
          <p:nvPr/>
        </p:nvSpPr>
        <p:spPr>
          <a:xfrm>
            <a:off x="447652" y="3853688"/>
            <a:ext cx="7781948" cy="2056747"/>
          </a:xfrm>
          <a:prstGeom prst="roundRect">
            <a:avLst>
              <a:gd name="adj" fmla="val 3596"/>
            </a:avLst>
          </a:prstGeom>
          <a:no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7" name="Text Placeholder 3">
            <a:extLst>
              <a:ext uri="{FF2B5EF4-FFF2-40B4-BE49-F238E27FC236}">
                <a16:creationId xmlns:a16="http://schemas.microsoft.com/office/drawing/2014/main" id="{7E3F4EE2-48B9-2467-B029-FD12BD16390A}"/>
              </a:ext>
            </a:extLst>
          </p:cNvPr>
          <p:cNvSpPr txBox="1">
            <a:spLocks/>
          </p:cNvSpPr>
          <p:nvPr/>
        </p:nvSpPr>
        <p:spPr>
          <a:xfrm>
            <a:off x="900774" y="5161704"/>
            <a:ext cx="4097125" cy="288186"/>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200" dirty="0">
                <a:solidFill>
                  <a:schemeClr val="tx1"/>
                </a:solidFill>
                <a:latin typeface="Montserrat" pitchFamily="2" charset="77"/>
              </a:rPr>
              <a:t>Reinforce unequal gender norms and dynamics</a:t>
            </a:r>
          </a:p>
        </p:txBody>
      </p:sp>
      <p:sp>
        <p:nvSpPr>
          <p:cNvPr id="19" name="Right Bracket 18">
            <a:extLst>
              <a:ext uri="{FF2B5EF4-FFF2-40B4-BE49-F238E27FC236}">
                <a16:creationId xmlns:a16="http://schemas.microsoft.com/office/drawing/2014/main" id="{4C68BC4E-EF07-A31A-031C-27B04F1AA08D}"/>
              </a:ext>
            </a:extLst>
          </p:cNvPr>
          <p:cNvSpPr/>
          <p:nvPr/>
        </p:nvSpPr>
        <p:spPr>
          <a:xfrm rot="16200000">
            <a:off x="6030040" y="848911"/>
            <a:ext cx="113813" cy="5897971"/>
          </a:xfrm>
          <a:prstGeom prst="rightBracket">
            <a:avLst/>
          </a:prstGeom>
          <a:ln>
            <a:solidFill>
              <a:srgbClr val="A2287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21" name="Straight Connector 20">
            <a:extLst>
              <a:ext uri="{FF2B5EF4-FFF2-40B4-BE49-F238E27FC236}">
                <a16:creationId xmlns:a16="http://schemas.microsoft.com/office/drawing/2014/main" id="{290D6E95-0771-47FF-FEFB-6276E12BC7E0}"/>
              </a:ext>
            </a:extLst>
          </p:cNvPr>
          <p:cNvCxnSpPr>
            <a:cxnSpLocks/>
          </p:cNvCxnSpPr>
          <p:nvPr/>
        </p:nvCxnSpPr>
        <p:spPr>
          <a:xfrm flipH="1">
            <a:off x="6086946" y="3744000"/>
            <a:ext cx="1" cy="112698"/>
          </a:xfrm>
          <a:prstGeom prst="line">
            <a:avLst/>
          </a:prstGeom>
          <a:ln>
            <a:solidFill>
              <a:srgbClr val="A2287E"/>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10ED2D51-6648-E36D-17AD-3F8EB93455B2}"/>
              </a:ext>
            </a:extLst>
          </p:cNvPr>
          <p:cNvCxnSpPr>
            <a:cxnSpLocks/>
          </p:cNvCxnSpPr>
          <p:nvPr/>
        </p:nvCxnSpPr>
        <p:spPr>
          <a:xfrm flipH="1">
            <a:off x="7752222" y="3619923"/>
            <a:ext cx="1" cy="112698"/>
          </a:xfrm>
          <a:prstGeom prst="line">
            <a:avLst/>
          </a:prstGeom>
          <a:ln>
            <a:solidFill>
              <a:srgbClr val="A2287E"/>
            </a:solidFill>
          </a:ln>
        </p:spPr>
        <p:style>
          <a:lnRef idx="1">
            <a:schemeClr val="accent1"/>
          </a:lnRef>
          <a:fillRef idx="0">
            <a:schemeClr val="accent1"/>
          </a:fillRef>
          <a:effectRef idx="0">
            <a:schemeClr val="accent1"/>
          </a:effectRef>
          <a:fontRef idx="minor">
            <a:schemeClr val="tx1"/>
          </a:fontRef>
        </p:style>
      </p:cxnSp>
      <p:sp>
        <p:nvSpPr>
          <p:cNvPr id="2" name="Connector 1">
            <a:extLst>
              <a:ext uri="{FF2B5EF4-FFF2-40B4-BE49-F238E27FC236}">
                <a16:creationId xmlns:a16="http://schemas.microsoft.com/office/drawing/2014/main" id="{0E82A682-1E31-83F2-CDFA-FE6C46A9D76B}"/>
              </a:ext>
            </a:extLst>
          </p:cNvPr>
          <p:cNvSpPr/>
          <p:nvPr/>
        </p:nvSpPr>
        <p:spPr>
          <a:xfrm>
            <a:off x="4772697" y="4733265"/>
            <a:ext cx="3354151" cy="1102987"/>
          </a:xfrm>
          <a:prstGeom prst="flowChartConnector">
            <a:avLst/>
          </a:prstGeom>
          <a:solidFill>
            <a:srgbClr val="A2287E">
              <a:alpha val="26000"/>
            </a:srgbClr>
          </a:solidFill>
          <a:ln w="3175">
            <a:solidFill>
              <a:srgbClr val="A2287E">
                <a:alpha val="6000"/>
              </a:srgbClr>
            </a:solidFill>
          </a:ln>
          <a:effectLst>
            <a:outerShdw blurRad="304800" sx="104000" sy="104000" algn="ctr" rotWithShape="0">
              <a:prstClr val="black">
                <a:alpha val="4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23" name="Text Placeholder 3">
            <a:extLst>
              <a:ext uri="{FF2B5EF4-FFF2-40B4-BE49-F238E27FC236}">
                <a16:creationId xmlns:a16="http://schemas.microsoft.com/office/drawing/2014/main" id="{DAAE207D-814F-684F-D8F0-9264C38757AD}"/>
              </a:ext>
            </a:extLst>
          </p:cNvPr>
          <p:cNvSpPr txBox="1">
            <a:spLocks/>
          </p:cNvSpPr>
          <p:nvPr/>
        </p:nvSpPr>
        <p:spPr>
          <a:xfrm>
            <a:off x="4905708" y="4851918"/>
            <a:ext cx="3159612" cy="87579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buClr>
                <a:srgbClr val="A2287E"/>
              </a:buClr>
            </a:pPr>
            <a:r>
              <a:rPr lang="en-US" sz="1200" dirty="0">
                <a:solidFill>
                  <a:schemeClr val="tx1"/>
                </a:solidFill>
                <a:latin typeface="Montserrat" pitchFamily="2" charset="77"/>
              </a:rPr>
              <a:t>Includes women, </a:t>
            </a:r>
          </a:p>
          <a:p>
            <a:pPr algn="ctr">
              <a:buClr>
                <a:srgbClr val="A2287E"/>
              </a:buClr>
            </a:pPr>
            <a:r>
              <a:rPr lang="en-US" sz="1200" dirty="0">
                <a:solidFill>
                  <a:schemeClr val="tx1"/>
                </a:solidFill>
                <a:latin typeface="Montserrat" pitchFamily="2" charset="77"/>
              </a:rPr>
              <a:t>thus possibly benefiting them and/or making (short-term) contributions </a:t>
            </a:r>
          </a:p>
          <a:p>
            <a:pPr algn="ctr">
              <a:buClr>
                <a:srgbClr val="A2287E"/>
              </a:buClr>
            </a:pPr>
            <a:r>
              <a:rPr lang="en-US" sz="1200" dirty="0">
                <a:solidFill>
                  <a:schemeClr val="tx1"/>
                </a:solidFill>
                <a:latin typeface="Montserrat" pitchFamily="2" charset="77"/>
              </a:rPr>
              <a:t>to empowerment</a:t>
            </a:r>
          </a:p>
        </p:txBody>
      </p:sp>
      <p:sp>
        <p:nvSpPr>
          <p:cNvPr id="24" name="Text Placeholder 3">
            <a:extLst>
              <a:ext uri="{FF2B5EF4-FFF2-40B4-BE49-F238E27FC236}">
                <a16:creationId xmlns:a16="http://schemas.microsoft.com/office/drawing/2014/main" id="{F649CBC8-9806-A800-8709-4391D83E684A}"/>
              </a:ext>
            </a:extLst>
          </p:cNvPr>
          <p:cNvSpPr txBox="1">
            <a:spLocks/>
          </p:cNvSpPr>
          <p:nvPr/>
        </p:nvSpPr>
        <p:spPr>
          <a:xfrm>
            <a:off x="5580604" y="3897117"/>
            <a:ext cx="2545578" cy="78087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200" b="1" dirty="0">
                <a:solidFill>
                  <a:schemeClr val="tx1"/>
                </a:solidFill>
                <a:latin typeface="Montserrat" pitchFamily="2" charset="77"/>
              </a:rPr>
              <a:t>Accommodative</a:t>
            </a:r>
          </a:p>
          <a:p>
            <a:pPr>
              <a:buClr>
                <a:srgbClr val="A2287E"/>
              </a:buClr>
            </a:pPr>
            <a:r>
              <a:rPr lang="en-US" sz="600" dirty="0">
                <a:solidFill>
                  <a:schemeClr val="tx1"/>
                </a:solidFill>
                <a:latin typeface="Montserrat" pitchFamily="2" charset="77"/>
              </a:rPr>
              <a:t>  </a:t>
            </a:r>
          </a:p>
          <a:p>
            <a:pPr>
              <a:buClr>
                <a:srgbClr val="A2287E"/>
              </a:buClr>
            </a:pPr>
            <a:r>
              <a:rPr lang="en-US" sz="1200" dirty="0">
                <a:solidFill>
                  <a:schemeClr val="tx1"/>
                </a:solidFill>
                <a:latin typeface="Montserrat" pitchFamily="2" charset="77"/>
              </a:rPr>
              <a:t>Works around existing gender barriers and constraints</a:t>
            </a:r>
          </a:p>
        </p:txBody>
      </p:sp>
      <p:pic>
        <p:nvPicPr>
          <p:cNvPr id="20" name="Picture 19" descr="A purple symbols on a black background&#10;&#10;Description automatically generated">
            <a:extLst>
              <a:ext uri="{FF2B5EF4-FFF2-40B4-BE49-F238E27FC236}">
                <a16:creationId xmlns:a16="http://schemas.microsoft.com/office/drawing/2014/main" id="{A0BBC34C-15A0-7500-A6AB-FC2B823576F0}"/>
              </a:ext>
            </a:extLst>
          </p:cNvPr>
          <p:cNvPicPr>
            <a:picLocks noChangeAspect="1"/>
          </p:cNvPicPr>
          <p:nvPr/>
        </p:nvPicPr>
        <p:blipFill>
          <a:blip r:embed="rId6"/>
          <a:srcRect l="15274" t="37255" r="31865" b="32066"/>
          <a:stretch/>
        </p:blipFill>
        <p:spPr>
          <a:xfrm>
            <a:off x="4403831" y="3945044"/>
            <a:ext cx="1092533" cy="894506"/>
          </a:xfrm>
          <a:prstGeom prst="rect">
            <a:avLst/>
          </a:prstGeom>
          <a:effectLst>
            <a:outerShdw blurRad="304800" sx="104000" sy="104000" algn="ctr" rotWithShape="0">
              <a:prstClr val="black">
                <a:alpha val="26000"/>
              </a:prstClr>
            </a:outerShdw>
          </a:effectLst>
        </p:spPr>
      </p:pic>
    </p:spTree>
    <p:extLst>
      <p:ext uri="{BB962C8B-B14F-4D97-AF65-F5344CB8AC3E}">
        <p14:creationId xmlns:p14="http://schemas.microsoft.com/office/powerpoint/2010/main" val="267413400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8F1E98-105B-9BE8-1EBB-7C6EEA1C779D}"/>
            </a:ext>
          </a:extLst>
        </p:cNvPr>
        <p:cNvGrpSpPr/>
        <p:nvPr/>
      </p:nvGrpSpPr>
      <p:grpSpPr>
        <a:xfrm>
          <a:off x="0" y="0"/>
          <a:ext cx="0" cy="0"/>
          <a:chOff x="0" y="0"/>
          <a:chExt cx="0" cy="0"/>
        </a:xfrm>
      </p:grpSpPr>
      <p:sp>
        <p:nvSpPr>
          <p:cNvPr id="9" name="Rounded Rectangle 8">
            <a:extLst>
              <a:ext uri="{FF2B5EF4-FFF2-40B4-BE49-F238E27FC236}">
                <a16:creationId xmlns:a16="http://schemas.microsoft.com/office/drawing/2014/main" id="{05B13752-EAA9-DC24-160C-DAD6B7C10A2D}"/>
              </a:ext>
            </a:extLst>
          </p:cNvPr>
          <p:cNvSpPr/>
          <p:nvPr/>
        </p:nvSpPr>
        <p:spPr>
          <a:xfrm>
            <a:off x="711200" y="2130420"/>
            <a:ext cx="10731500" cy="3200400"/>
          </a:xfrm>
          <a:prstGeom prst="roundRect">
            <a:avLst>
              <a:gd name="adj" fmla="val 8750"/>
            </a:avLst>
          </a:prstGeom>
          <a:solidFill>
            <a:schemeClr val="bg1"/>
          </a:solidFill>
          <a:ln w="3175">
            <a:solidFill>
              <a:srgbClr val="A2287E">
                <a:alpha val="6000"/>
              </a:srgbClr>
            </a:solidFill>
          </a:ln>
          <a:effectLst>
            <a:outerShdw blurRad="666470" dist="239752" dir="4980000" sx="100335" sy="100335" algn="ctr" rotWithShape="0">
              <a:prstClr val="black">
                <a:alpha val="34970"/>
              </a:prstClr>
            </a:outerShdw>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2" name="Title 1">
            <a:extLst>
              <a:ext uri="{FF2B5EF4-FFF2-40B4-BE49-F238E27FC236}">
                <a16:creationId xmlns:a16="http://schemas.microsoft.com/office/drawing/2014/main" id="{E81B2741-9D3E-4074-78E4-1C253A5C8303}"/>
              </a:ext>
            </a:extLst>
          </p:cNvPr>
          <p:cNvSpPr txBox="1">
            <a:spLocks/>
          </p:cNvSpPr>
          <p:nvPr/>
        </p:nvSpPr>
        <p:spPr>
          <a:xfrm>
            <a:off x="600009" y="291303"/>
            <a:ext cx="9208133" cy="14222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80000"/>
              </a:lnSpc>
            </a:pPr>
            <a:r>
              <a:rPr lang="en-US" kern="1200" cap="all" dirty="0">
                <a:solidFill>
                  <a:schemeClr val="tx1"/>
                </a:solidFill>
                <a:latin typeface="Montserrat" pitchFamily="2" charset="77"/>
                <a:ea typeface="+mj-ea"/>
                <a:cs typeface="Calibri" charset="0"/>
              </a:rPr>
              <a:t>According to the United Nations Food and Agriculture Organization (FAO 2024, p.38)</a:t>
            </a:r>
          </a:p>
        </p:txBody>
      </p:sp>
      <p:sp>
        <p:nvSpPr>
          <p:cNvPr id="5" name="Text Placeholder 3">
            <a:extLst>
              <a:ext uri="{FF2B5EF4-FFF2-40B4-BE49-F238E27FC236}">
                <a16:creationId xmlns:a16="http://schemas.microsoft.com/office/drawing/2014/main" id="{1E75EC1B-BE63-B1EA-42DB-9B6D1E478ACE}"/>
              </a:ext>
            </a:extLst>
          </p:cNvPr>
          <p:cNvSpPr txBox="1">
            <a:spLocks/>
          </p:cNvSpPr>
          <p:nvPr/>
        </p:nvSpPr>
        <p:spPr>
          <a:xfrm>
            <a:off x="3862419" y="2415324"/>
            <a:ext cx="7068708" cy="2630589"/>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a:buClr>
                <a:srgbClr val="A2287E"/>
              </a:buClr>
            </a:pPr>
            <a:r>
              <a:rPr lang="en-US" sz="1800" dirty="0">
                <a:solidFill>
                  <a:schemeClr val="tx1"/>
                </a:solidFill>
                <a:latin typeface="Montserrat" pitchFamily="2" charset="77"/>
              </a:rPr>
              <a:t>Gender accommodating interventions acknowledge that women and men, on the basis of their gender, have specific needs, roles, opportunities and constraints. Interventions work around (i.e. accommodate) existing gender dynamics, norms and roles, but do not challenge them. This leaves the system that creates gender inequalities untouched, allowing it to continuously replicate inequalities. </a:t>
            </a:r>
          </a:p>
          <a:p>
            <a:pPr>
              <a:buClr>
                <a:srgbClr val="A2287E"/>
              </a:buClr>
            </a:pPr>
            <a:endParaRPr lang="en-US" sz="1800" dirty="0">
              <a:solidFill>
                <a:schemeClr val="tx1"/>
              </a:solidFill>
              <a:latin typeface="Montserrat" pitchFamily="2" charset="77"/>
            </a:endParaRPr>
          </a:p>
        </p:txBody>
      </p:sp>
      <p:pic>
        <p:nvPicPr>
          <p:cNvPr id="3" name="Picture 2" descr="A purple symbols on a black background&#10;&#10;Description automatically generated">
            <a:extLst>
              <a:ext uri="{FF2B5EF4-FFF2-40B4-BE49-F238E27FC236}">
                <a16:creationId xmlns:a16="http://schemas.microsoft.com/office/drawing/2014/main" id="{92F2E4AB-3D05-20BC-3363-1822FB1415CD}"/>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1260873" y="3002564"/>
            <a:ext cx="1816789" cy="1456111"/>
          </a:xfrm>
          <a:prstGeom prst="rect">
            <a:avLst/>
          </a:prstGeom>
          <a:effectLst>
            <a:outerShdw blurRad="304800" sx="104000" sy="104000" algn="ctr" rotWithShape="0">
              <a:prstClr val="black">
                <a:alpha val="26000"/>
              </a:prstClr>
            </a:outerShdw>
          </a:effectLst>
        </p:spPr>
      </p:pic>
      <p:sp>
        <p:nvSpPr>
          <p:cNvPr id="4" name="TextBox 3">
            <a:extLst>
              <a:ext uri="{FF2B5EF4-FFF2-40B4-BE49-F238E27FC236}">
                <a16:creationId xmlns:a16="http://schemas.microsoft.com/office/drawing/2014/main" id="{100B70D9-B8C4-F370-C88B-FFFFA22FC226}"/>
              </a:ext>
            </a:extLst>
          </p:cNvPr>
          <p:cNvSpPr txBox="1"/>
          <p:nvPr/>
        </p:nvSpPr>
        <p:spPr>
          <a:xfrm>
            <a:off x="5509260" y="5566765"/>
            <a:ext cx="5896743" cy="276999"/>
          </a:xfrm>
          <a:prstGeom prst="rect">
            <a:avLst/>
          </a:prstGeom>
          <a:noFill/>
        </p:spPr>
        <p:txBody>
          <a:bodyPr wrap="square" rtlCol="0">
            <a:spAutoFit/>
          </a:bodyPr>
          <a:lstStyle/>
          <a:p>
            <a:pPr algn="r"/>
            <a:r>
              <a:rPr lang="en-US" sz="1200" dirty="0">
                <a:latin typeface="Montserrat" pitchFamily="2" charset="77"/>
              </a:rPr>
              <a:t>Partial figure adapted from McDougall 2021. Source: FAO 2023b</a:t>
            </a:r>
          </a:p>
        </p:txBody>
      </p:sp>
    </p:spTree>
    <p:extLst>
      <p:ext uri="{BB962C8B-B14F-4D97-AF65-F5344CB8AC3E}">
        <p14:creationId xmlns:p14="http://schemas.microsoft.com/office/powerpoint/2010/main" val="229510185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602350-B4C8-7584-F0D4-EFB6CD3F25F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EAF5F6A-8D83-3B26-BDA5-55DDF596B239}"/>
              </a:ext>
            </a:extLst>
          </p:cNvPr>
          <p:cNvSpPr txBox="1">
            <a:spLocks/>
          </p:cNvSpPr>
          <p:nvPr/>
        </p:nvSpPr>
        <p:spPr>
          <a:xfrm>
            <a:off x="600010" y="352481"/>
            <a:ext cx="9273195" cy="91908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Gender Accommodating Approach: An Example</a:t>
            </a:r>
          </a:p>
        </p:txBody>
      </p:sp>
      <p:sp>
        <p:nvSpPr>
          <p:cNvPr id="12" name="Rounded Rectangle 11">
            <a:extLst>
              <a:ext uri="{FF2B5EF4-FFF2-40B4-BE49-F238E27FC236}">
                <a16:creationId xmlns:a16="http://schemas.microsoft.com/office/drawing/2014/main" id="{82F8D221-FF34-19BF-4B8F-9B5E68610A40}"/>
              </a:ext>
            </a:extLst>
          </p:cNvPr>
          <p:cNvSpPr/>
          <p:nvPr/>
        </p:nvSpPr>
        <p:spPr>
          <a:xfrm>
            <a:off x="600010" y="1975946"/>
            <a:ext cx="10999363" cy="3468413"/>
          </a:xfrm>
          <a:prstGeom prst="roundRect">
            <a:avLst>
              <a:gd name="adj" fmla="val 4389"/>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7" name="TextBox 6">
            <a:extLst>
              <a:ext uri="{FF2B5EF4-FFF2-40B4-BE49-F238E27FC236}">
                <a16:creationId xmlns:a16="http://schemas.microsoft.com/office/drawing/2014/main" id="{40E5CDF8-E634-3B1A-5DD9-E640B76D5E3C}"/>
              </a:ext>
            </a:extLst>
          </p:cNvPr>
          <p:cNvSpPr txBox="1"/>
          <p:nvPr/>
        </p:nvSpPr>
        <p:spPr>
          <a:xfrm>
            <a:off x="916405" y="2278991"/>
            <a:ext cx="10127962" cy="2862322"/>
          </a:xfrm>
          <a:prstGeom prst="rect">
            <a:avLst/>
          </a:prstGeom>
          <a:noFill/>
        </p:spPr>
        <p:txBody>
          <a:bodyPr wrap="square">
            <a:spAutoFit/>
          </a:bodyPr>
          <a:lstStyle/>
          <a:p>
            <a:r>
              <a:rPr lang="en-US" sz="1800" b="1" dirty="0">
                <a:solidFill>
                  <a:srgbClr val="A2287E"/>
                </a:solidFill>
                <a:latin typeface="Montserrat" pitchFamily="2" charset="77"/>
              </a:rPr>
              <a:t>Goal 		</a:t>
            </a:r>
            <a:r>
              <a:rPr lang="en-US" sz="1800" dirty="0">
                <a:solidFill>
                  <a:schemeClr val="tx1"/>
                </a:solidFill>
                <a:latin typeface="Montserrat" pitchFamily="2" charset="77"/>
              </a:rPr>
              <a:t>Increase condom use to prevent HIV among sex workers</a:t>
            </a:r>
          </a:p>
          <a:p>
            <a:endParaRPr lang="en-US" sz="1800" dirty="0">
              <a:solidFill>
                <a:schemeClr val="tx1"/>
              </a:solidFill>
              <a:latin typeface="Montserrat" pitchFamily="2" charset="77"/>
            </a:endParaRPr>
          </a:p>
          <a:p>
            <a:pPr marL="1825625" indent="-1825625"/>
            <a:r>
              <a:rPr lang="en-US" sz="1800" b="1" dirty="0">
                <a:solidFill>
                  <a:srgbClr val="A2287E"/>
                </a:solidFill>
                <a:latin typeface="Montserrat" pitchFamily="2" charset="77"/>
              </a:rPr>
              <a:t>Problem 	</a:t>
            </a:r>
            <a:r>
              <a:rPr lang="en-US" sz="1800" dirty="0">
                <a:solidFill>
                  <a:schemeClr val="tx1"/>
                </a:solidFill>
                <a:latin typeface="Montserrat" pitchFamily="2" charset="77"/>
              </a:rPr>
              <a:t>Sex workers do not have the power to insist that clients use a condom</a:t>
            </a:r>
          </a:p>
          <a:p>
            <a:endParaRPr lang="en-US" sz="1800" dirty="0">
              <a:solidFill>
                <a:schemeClr val="tx1"/>
              </a:solidFill>
              <a:latin typeface="Montserrat" pitchFamily="2" charset="77"/>
            </a:endParaRPr>
          </a:p>
          <a:p>
            <a:pPr marL="1825625" indent="-1825625"/>
            <a:r>
              <a:rPr lang="en-US" sz="1800" b="1" dirty="0">
                <a:solidFill>
                  <a:srgbClr val="A2287E"/>
                </a:solidFill>
                <a:latin typeface="Montserrat" pitchFamily="2" charset="77"/>
              </a:rPr>
              <a:t>Strategy 	</a:t>
            </a:r>
            <a:r>
              <a:rPr lang="en-US" sz="1800" dirty="0">
                <a:solidFill>
                  <a:schemeClr val="tx1"/>
                </a:solidFill>
                <a:latin typeface="Montserrat" pitchFamily="2" charset="77"/>
              </a:rPr>
              <a:t>Provide education, negotiation skills, and free condoms to sex workers</a:t>
            </a:r>
          </a:p>
          <a:p>
            <a:pPr marL="1825625" indent="-1825625"/>
            <a:endParaRPr lang="en-US" sz="1800" dirty="0">
              <a:solidFill>
                <a:schemeClr val="tx1"/>
              </a:solidFill>
              <a:latin typeface="Montserrat" pitchFamily="2" charset="77"/>
            </a:endParaRPr>
          </a:p>
          <a:p>
            <a:r>
              <a:rPr lang="en-US" sz="1800" dirty="0">
                <a:solidFill>
                  <a:schemeClr val="tx1"/>
                </a:solidFill>
                <a:latin typeface="Montserrat" pitchFamily="2" charset="77"/>
              </a:rPr>
              <a:t>		Enlist brothel owners as proponents and enforcers of a 100% condom </a:t>
            </a:r>
          </a:p>
          <a:p>
            <a:r>
              <a:rPr lang="en-US" sz="1800" dirty="0">
                <a:solidFill>
                  <a:schemeClr val="tx1"/>
                </a:solidFill>
                <a:latin typeface="Montserrat" pitchFamily="2" charset="77"/>
              </a:rPr>
              <a:t>		use policy</a:t>
            </a:r>
          </a:p>
          <a:p>
            <a:endParaRPr lang="en-US" sz="1800" dirty="0">
              <a:solidFill>
                <a:schemeClr val="tx1"/>
              </a:solidFill>
              <a:latin typeface="Montserrat" pitchFamily="2" charset="77"/>
            </a:endParaRPr>
          </a:p>
          <a:p>
            <a:r>
              <a:rPr lang="en-US" sz="1800" b="1" dirty="0">
                <a:solidFill>
                  <a:srgbClr val="A2287E"/>
                </a:solidFill>
                <a:latin typeface="Montserrat" pitchFamily="2" charset="77"/>
              </a:rPr>
              <a:t>Result		</a:t>
            </a:r>
            <a:r>
              <a:rPr lang="en-US" sz="1800" dirty="0">
                <a:solidFill>
                  <a:schemeClr val="tx1"/>
                </a:solidFill>
                <a:latin typeface="Montserrat" pitchFamily="2" charset="77"/>
              </a:rPr>
              <a:t>Increased condom use</a:t>
            </a:r>
          </a:p>
        </p:txBody>
      </p:sp>
      <p:sp>
        <p:nvSpPr>
          <p:cNvPr id="3" name="TextBox 2">
            <a:extLst>
              <a:ext uri="{FF2B5EF4-FFF2-40B4-BE49-F238E27FC236}">
                <a16:creationId xmlns:a16="http://schemas.microsoft.com/office/drawing/2014/main" id="{9E1A22DE-2A1F-B497-C9B7-F4F93988508C}"/>
              </a:ext>
            </a:extLst>
          </p:cNvPr>
          <p:cNvSpPr txBox="1"/>
          <p:nvPr/>
        </p:nvSpPr>
        <p:spPr>
          <a:xfrm>
            <a:off x="10016496" y="5635555"/>
            <a:ext cx="1657826" cy="276999"/>
          </a:xfrm>
          <a:prstGeom prst="rect">
            <a:avLst/>
          </a:prstGeom>
          <a:noFill/>
        </p:spPr>
        <p:txBody>
          <a:bodyPr wrap="none" rtlCol="0">
            <a:spAutoFit/>
          </a:bodyPr>
          <a:lstStyle/>
          <a:p>
            <a:pPr algn="r"/>
            <a:r>
              <a:rPr lang="en-US" sz="1200" dirty="0">
                <a:solidFill>
                  <a:schemeClr val="tx1"/>
                </a:solidFill>
                <a:latin typeface="Montserrat" pitchFamily="2" charset="77"/>
              </a:rPr>
              <a:t>Source: IGWG 2017</a:t>
            </a:r>
          </a:p>
        </p:txBody>
      </p:sp>
    </p:spTree>
    <p:extLst>
      <p:ext uri="{BB962C8B-B14F-4D97-AF65-F5344CB8AC3E}">
        <p14:creationId xmlns:p14="http://schemas.microsoft.com/office/powerpoint/2010/main" val="334696550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1C43E6-EB02-B306-6F0D-57E41AE2F5C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13FD34-AAF5-7BE2-697A-9D0DD6817DEF}"/>
              </a:ext>
            </a:extLst>
          </p:cNvPr>
          <p:cNvSpPr txBox="1">
            <a:spLocks/>
          </p:cNvSpPr>
          <p:nvPr/>
        </p:nvSpPr>
        <p:spPr>
          <a:xfrm>
            <a:off x="600009" y="340906"/>
            <a:ext cx="9102077" cy="91908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Gender Accommodating Approach: An Example</a:t>
            </a:r>
          </a:p>
        </p:txBody>
      </p:sp>
      <p:sp>
        <p:nvSpPr>
          <p:cNvPr id="12" name="Rounded Rectangle 11">
            <a:extLst>
              <a:ext uri="{FF2B5EF4-FFF2-40B4-BE49-F238E27FC236}">
                <a16:creationId xmlns:a16="http://schemas.microsoft.com/office/drawing/2014/main" id="{2103470F-7D2A-5F3B-D9A1-13E7BF03EC02}"/>
              </a:ext>
            </a:extLst>
          </p:cNvPr>
          <p:cNvSpPr/>
          <p:nvPr/>
        </p:nvSpPr>
        <p:spPr>
          <a:xfrm>
            <a:off x="600009" y="2083633"/>
            <a:ext cx="10999363" cy="3414389"/>
          </a:xfrm>
          <a:prstGeom prst="roundRect">
            <a:avLst>
              <a:gd name="adj" fmla="val 4389"/>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7" name="TextBox 6">
            <a:extLst>
              <a:ext uri="{FF2B5EF4-FFF2-40B4-BE49-F238E27FC236}">
                <a16:creationId xmlns:a16="http://schemas.microsoft.com/office/drawing/2014/main" id="{555B7F8A-171A-977B-60D7-707B1725C90F}"/>
              </a:ext>
            </a:extLst>
          </p:cNvPr>
          <p:cNvSpPr txBox="1"/>
          <p:nvPr/>
        </p:nvSpPr>
        <p:spPr>
          <a:xfrm>
            <a:off x="1086576" y="2359666"/>
            <a:ext cx="10018848" cy="2862322"/>
          </a:xfrm>
          <a:prstGeom prst="rect">
            <a:avLst/>
          </a:prstGeom>
          <a:noFill/>
        </p:spPr>
        <p:txBody>
          <a:bodyPr wrap="square">
            <a:spAutoFit/>
          </a:bodyPr>
          <a:lstStyle/>
          <a:p>
            <a:r>
              <a:rPr lang="en-US" sz="1800" b="1" dirty="0">
                <a:solidFill>
                  <a:srgbClr val="A2287E"/>
                </a:solidFill>
                <a:latin typeface="Montserrat" pitchFamily="2" charset="77"/>
              </a:rPr>
              <a:t>Example: </a:t>
            </a:r>
            <a:r>
              <a:rPr lang="en-US" sz="1800" dirty="0">
                <a:solidFill>
                  <a:schemeClr val="tx1"/>
                </a:solidFill>
                <a:latin typeface="Montserrat" pitchFamily="2" charset="77"/>
              </a:rPr>
              <a:t>A project wants to increase household food diversity and food consumption. It decides to work with women. In this community, women are responsible for caring for the home and children. They prepare food for the family, ensuring that they have a nutritious diet. Most do not work far from the home. </a:t>
            </a:r>
          </a:p>
          <a:p>
            <a:endParaRPr lang="en-US" sz="1800" dirty="0">
              <a:solidFill>
                <a:schemeClr val="tx1"/>
              </a:solidFill>
              <a:latin typeface="Montserrat" pitchFamily="2" charset="77"/>
            </a:endParaRPr>
          </a:p>
          <a:p>
            <a:r>
              <a:rPr lang="en-US" sz="1800" dirty="0">
                <a:solidFill>
                  <a:schemeClr val="tx1"/>
                </a:solidFill>
                <a:latin typeface="Montserrat" pitchFamily="2" charset="77"/>
              </a:rPr>
              <a:t>The project team decides to build women’s knowledge and skills of improved agriculture approaches that they can apply them in their subsistence agricultural plots located near the home. </a:t>
            </a:r>
          </a:p>
          <a:p>
            <a:endParaRPr lang="en-US" sz="1800" dirty="0">
              <a:solidFill>
                <a:schemeClr val="tx1"/>
              </a:solidFill>
              <a:latin typeface="Montserrat" pitchFamily="2" charset="77"/>
            </a:endParaRPr>
          </a:p>
          <a:p>
            <a:r>
              <a:rPr lang="en-US" sz="1800" dirty="0">
                <a:solidFill>
                  <a:schemeClr val="tx1"/>
                </a:solidFill>
                <a:latin typeface="Montserrat" pitchFamily="2" charset="77"/>
              </a:rPr>
              <a:t>Why is this gender accommodating?</a:t>
            </a:r>
          </a:p>
        </p:txBody>
      </p:sp>
      <p:sp>
        <p:nvSpPr>
          <p:cNvPr id="4" name="TextBox 3">
            <a:extLst>
              <a:ext uri="{FF2B5EF4-FFF2-40B4-BE49-F238E27FC236}">
                <a16:creationId xmlns:a16="http://schemas.microsoft.com/office/drawing/2014/main" id="{6E4801E7-BC29-9787-C999-C13D9396B5A6}"/>
              </a:ext>
            </a:extLst>
          </p:cNvPr>
          <p:cNvSpPr txBox="1"/>
          <p:nvPr/>
        </p:nvSpPr>
        <p:spPr>
          <a:xfrm>
            <a:off x="9702087" y="5621049"/>
            <a:ext cx="2040943" cy="276999"/>
          </a:xfrm>
          <a:prstGeom prst="rect">
            <a:avLst/>
          </a:prstGeom>
          <a:noFill/>
        </p:spPr>
        <p:txBody>
          <a:bodyPr wrap="none" rtlCol="0">
            <a:spAutoFit/>
          </a:bodyPr>
          <a:lstStyle/>
          <a:p>
            <a:r>
              <a:rPr lang="en-US" sz="1200" dirty="0">
                <a:solidFill>
                  <a:schemeClr val="tx1"/>
                </a:solidFill>
                <a:latin typeface="Montserrat" pitchFamily="2" charset="77"/>
              </a:rPr>
              <a:t>Source: McDougall 2021</a:t>
            </a:r>
          </a:p>
        </p:txBody>
      </p:sp>
    </p:spTree>
    <p:extLst>
      <p:ext uri="{BB962C8B-B14F-4D97-AF65-F5344CB8AC3E}">
        <p14:creationId xmlns:p14="http://schemas.microsoft.com/office/powerpoint/2010/main" val="300369808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8477F3-EA19-8778-6486-3CE28679A6D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8B7B84-1BE1-8BC2-1B10-5112D30FFA6F}"/>
              </a:ext>
            </a:extLst>
          </p:cNvPr>
          <p:cNvSpPr txBox="1">
            <a:spLocks/>
          </p:cNvSpPr>
          <p:nvPr/>
        </p:nvSpPr>
        <p:spPr>
          <a:xfrm>
            <a:off x="600009" y="329331"/>
            <a:ext cx="9053276" cy="91908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Gender Accommodating Approach: An Example</a:t>
            </a:r>
          </a:p>
        </p:txBody>
      </p:sp>
      <p:sp>
        <p:nvSpPr>
          <p:cNvPr id="12" name="Rounded Rectangle 11">
            <a:extLst>
              <a:ext uri="{FF2B5EF4-FFF2-40B4-BE49-F238E27FC236}">
                <a16:creationId xmlns:a16="http://schemas.microsoft.com/office/drawing/2014/main" id="{6A7FB4DE-DBEC-7E5A-A85E-915012104452}"/>
              </a:ext>
            </a:extLst>
          </p:cNvPr>
          <p:cNvSpPr/>
          <p:nvPr/>
        </p:nvSpPr>
        <p:spPr>
          <a:xfrm>
            <a:off x="600009" y="2083633"/>
            <a:ext cx="10999363" cy="3414389"/>
          </a:xfrm>
          <a:prstGeom prst="roundRect">
            <a:avLst>
              <a:gd name="adj" fmla="val 4389"/>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7" name="TextBox 6">
            <a:extLst>
              <a:ext uri="{FF2B5EF4-FFF2-40B4-BE49-F238E27FC236}">
                <a16:creationId xmlns:a16="http://schemas.microsoft.com/office/drawing/2014/main" id="{0CD24D36-80F3-3E1E-D705-9CB6C2701366}"/>
              </a:ext>
            </a:extLst>
          </p:cNvPr>
          <p:cNvSpPr txBox="1"/>
          <p:nvPr/>
        </p:nvSpPr>
        <p:spPr>
          <a:xfrm>
            <a:off x="1086576" y="2498165"/>
            <a:ext cx="10018848" cy="2585323"/>
          </a:xfrm>
          <a:prstGeom prst="rect">
            <a:avLst/>
          </a:prstGeom>
          <a:noFill/>
        </p:spPr>
        <p:txBody>
          <a:bodyPr wrap="square">
            <a:spAutoFit/>
          </a:bodyPr>
          <a:lstStyle/>
          <a:p>
            <a:r>
              <a:rPr lang="en-US" sz="1800" b="1" dirty="0">
                <a:solidFill>
                  <a:srgbClr val="A2287E"/>
                </a:solidFill>
                <a:latin typeface="Montserrat" pitchFamily="2" charset="77"/>
              </a:rPr>
              <a:t>Example: </a:t>
            </a:r>
            <a:r>
              <a:rPr lang="en-US" sz="1800" dirty="0">
                <a:solidFill>
                  <a:schemeClr val="tx1"/>
                </a:solidFill>
                <a:latin typeface="Montserrat" pitchFamily="2" charset="77"/>
              </a:rPr>
              <a:t>A project establishes committees to manage marine areas. In this setting, men are typically in leadership positions making decisions for the community. Men learn from an early age to participate in community meetings and voice their opinions. These are not venues that women typically attend. </a:t>
            </a:r>
          </a:p>
          <a:p>
            <a:endParaRPr lang="en-US" sz="1800" dirty="0">
              <a:solidFill>
                <a:schemeClr val="tx1"/>
              </a:solidFill>
              <a:latin typeface="Montserrat" pitchFamily="2" charset="77"/>
            </a:endParaRPr>
          </a:p>
          <a:p>
            <a:r>
              <a:rPr lang="en-US" sz="1800" dirty="0">
                <a:solidFill>
                  <a:schemeClr val="tx1"/>
                </a:solidFill>
                <a:latin typeface="Montserrat" pitchFamily="2" charset="77"/>
              </a:rPr>
              <a:t>The project team decides to encourage equal numbers of men and women in leadership positions, a sign of equitable participation in the committee. </a:t>
            </a:r>
          </a:p>
          <a:p>
            <a:endParaRPr lang="en-US" sz="1800" dirty="0">
              <a:solidFill>
                <a:schemeClr val="tx1"/>
              </a:solidFill>
              <a:latin typeface="Montserrat" pitchFamily="2" charset="77"/>
            </a:endParaRPr>
          </a:p>
          <a:p>
            <a:r>
              <a:rPr lang="en-US" sz="1800" dirty="0">
                <a:solidFill>
                  <a:schemeClr val="tx1"/>
                </a:solidFill>
                <a:latin typeface="Montserrat" pitchFamily="2" charset="77"/>
              </a:rPr>
              <a:t>Why is this gender accommodating?</a:t>
            </a:r>
          </a:p>
        </p:txBody>
      </p:sp>
      <p:sp>
        <p:nvSpPr>
          <p:cNvPr id="3" name="TextBox 2">
            <a:extLst>
              <a:ext uri="{FF2B5EF4-FFF2-40B4-BE49-F238E27FC236}">
                <a16:creationId xmlns:a16="http://schemas.microsoft.com/office/drawing/2014/main" id="{68DF7168-38B3-6623-6BC5-977A508245CA}"/>
              </a:ext>
            </a:extLst>
          </p:cNvPr>
          <p:cNvSpPr txBox="1"/>
          <p:nvPr/>
        </p:nvSpPr>
        <p:spPr>
          <a:xfrm>
            <a:off x="9351706" y="5626749"/>
            <a:ext cx="2401619" cy="276999"/>
          </a:xfrm>
          <a:prstGeom prst="rect">
            <a:avLst/>
          </a:prstGeom>
          <a:noFill/>
        </p:spPr>
        <p:txBody>
          <a:bodyPr wrap="none" rtlCol="0">
            <a:spAutoFit/>
          </a:bodyPr>
          <a:lstStyle/>
          <a:p>
            <a:r>
              <a:rPr lang="en-US" sz="1200" dirty="0">
                <a:solidFill>
                  <a:schemeClr val="tx1"/>
                </a:solidFill>
                <a:latin typeface="Montserrat" pitchFamily="2" charset="77"/>
              </a:rPr>
              <a:t>Source: Gender SMART D.6.2</a:t>
            </a:r>
          </a:p>
        </p:txBody>
      </p:sp>
    </p:spTree>
    <p:extLst>
      <p:ext uri="{BB962C8B-B14F-4D97-AF65-F5344CB8AC3E}">
        <p14:creationId xmlns:p14="http://schemas.microsoft.com/office/powerpoint/2010/main" val="43486520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8B9390-D529-4D8A-A365-12D3E23FD8B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D4C43E-6E06-A165-0147-0610BF1A7D01}"/>
              </a:ext>
            </a:extLst>
          </p:cNvPr>
          <p:cNvSpPr txBox="1">
            <a:spLocks/>
          </p:cNvSpPr>
          <p:nvPr/>
        </p:nvSpPr>
        <p:spPr>
          <a:xfrm>
            <a:off x="490940" y="359066"/>
            <a:ext cx="9307920"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Limitations: Gender Accommodating Approach</a:t>
            </a:r>
          </a:p>
        </p:txBody>
      </p:sp>
      <p:sp>
        <p:nvSpPr>
          <p:cNvPr id="5" name="Rounded Rectangle 4">
            <a:extLst>
              <a:ext uri="{FF2B5EF4-FFF2-40B4-BE49-F238E27FC236}">
                <a16:creationId xmlns:a16="http://schemas.microsoft.com/office/drawing/2014/main" id="{B259CFA7-D877-A6DA-34BF-FB0680A45306}"/>
              </a:ext>
            </a:extLst>
          </p:cNvPr>
          <p:cNvSpPr/>
          <p:nvPr/>
        </p:nvSpPr>
        <p:spPr>
          <a:xfrm>
            <a:off x="622525" y="2555396"/>
            <a:ext cx="3372358" cy="3203958"/>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nvGrpSpPr>
          <p:cNvPr id="15" name="Group 14">
            <a:extLst>
              <a:ext uri="{FF2B5EF4-FFF2-40B4-BE49-F238E27FC236}">
                <a16:creationId xmlns:a16="http://schemas.microsoft.com/office/drawing/2014/main" id="{A9C00980-97A9-FE11-5471-2E5F8D518360}"/>
              </a:ext>
            </a:extLst>
          </p:cNvPr>
          <p:cNvGrpSpPr/>
          <p:nvPr/>
        </p:nvGrpSpPr>
        <p:grpSpPr>
          <a:xfrm>
            <a:off x="622525" y="2785547"/>
            <a:ext cx="2113320" cy="452911"/>
            <a:chOff x="622525" y="3140393"/>
            <a:chExt cx="2113320" cy="452911"/>
          </a:xfrm>
        </p:grpSpPr>
        <p:sp>
          <p:nvSpPr>
            <p:cNvPr id="13" name="Rectangle 12">
              <a:extLst>
                <a:ext uri="{FF2B5EF4-FFF2-40B4-BE49-F238E27FC236}">
                  <a16:creationId xmlns:a16="http://schemas.microsoft.com/office/drawing/2014/main" id="{A9D4B1BD-D8F9-1FC0-A4D0-D00734104E5B}"/>
                </a:ext>
              </a:extLst>
            </p:cNvPr>
            <p:cNvSpPr/>
            <p:nvPr/>
          </p:nvSpPr>
          <p:spPr>
            <a:xfrm>
              <a:off x="622525" y="3140393"/>
              <a:ext cx="2113320" cy="452911"/>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4" name="Text Placeholder 3">
              <a:extLst>
                <a:ext uri="{FF2B5EF4-FFF2-40B4-BE49-F238E27FC236}">
                  <a16:creationId xmlns:a16="http://schemas.microsoft.com/office/drawing/2014/main" id="{8FA2BCA5-2A10-8A39-8D55-C27BE01A2651}"/>
                </a:ext>
              </a:extLst>
            </p:cNvPr>
            <p:cNvSpPr txBox="1">
              <a:spLocks/>
            </p:cNvSpPr>
            <p:nvPr/>
          </p:nvSpPr>
          <p:spPr>
            <a:xfrm>
              <a:off x="922808" y="3189103"/>
              <a:ext cx="1530770" cy="354454"/>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b="1" dirty="0">
                  <a:solidFill>
                    <a:schemeClr val="tx1"/>
                  </a:solidFill>
                  <a:latin typeface="Montserrat" pitchFamily="2" charset="77"/>
                </a:rPr>
                <a:t>Limitation</a:t>
              </a:r>
            </a:p>
          </p:txBody>
        </p:sp>
      </p:grpSp>
      <p:sp>
        <p:nvSpPr>
          <p:cNvPr id="4" name="Text Placeholder 3">
            <a:extLst>
              <a:ext uri="{FF2B5EF4-FFF2-40B4-BE49-F238E27FC236}">
                <a16:creationId xmlns:a16="http://schemas.microsoft.com/office/drawing/2014/main" id="{1F8B20F5-1D44-0B8F-4DDF-AE6A46FA92EE}"/>
              </a:ext>
            </a:extLst>
          </p:cNvPr>
          <p:cNvSpPr txBox="1">
            <a:spLocks/>
          </p:cNvSpPr>
          <p:nvPr/>
        </p:nvSpPr>
        <p:spPr>
          <a:xfrm>
            <a:off x="887285" y="3070065"/>
            <a:ext cx="2791338" cy="229021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a:buClr>
                <a:srgbClr val="A2287E"/>
              </a:buClr>
            </a:pPr>
            <a:r>
              <a:rPr lang="en-US" sz="1800" dirty="0">
                <a:solidFill>
                  <a:schemeClr val="tx1"/>
                </a:solidFill>
                <a:latin typeface="Montserrat" pitchFamily="2" charset="77"/>
              </a:rPr>
              <a:t>The emphasis is on visible symptoms of gender inequality and ignores underlying factors that cause differences.</a:t>
            </a:r>
          </a:p>
        </p:txBody>
      </p:sp>
      <p:sp>
        <p:nvSpPr>
          <p:cNvPr id="8" name="Text Placeholder 2">
            <a:extLst>
              <a:ext uri="{FF2B5EF4-FFF2-40B4-BE49-F238E27FC236}">
                <a16:creationId xmlns:a16="http://schemas.microsoft.com/office/drawing/2014/main" id="{8C0244E8-D3CE-73D8-6B6D-F13F90DE30CB}"/>
              </a:ext>
            </a:extLst>
          </p:cNvPr>
          <p:cNvSpPr txBox="1">
            <a:spLocks/>
          </p:cNvSpPr>
          <p:nvPr/>
        </p:nvSpPr>
        <p:spPr>
          <a:xfrm>
            <a:off x="600009" y="1827540"/>
            <a:ext cx="10969466" cy="68691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800" b="1" dirty="0">
                <a:solidFill>
                  <a:schemeClr val="tx1"/>
                </a:solidFill>
                <a:latin typeface="Montserrat" pitchFamily="2" charset="77"/>
              </a:rPr>
              <a:t>GAA approaches </a:t>
            </a:r>
            <a:r>
              <a:rPr lang="en-US" sz="1800" dirty="0">
                <a:solidFill>
                  <a:schemeClr val="tx1"/>
                </a:solidFill>
                <a:latin typeface="Montserrat" pitchFamily="2" charset="77"/>
              </a:rPr>
              <a:t>seek to close gender gaps to increase agricultural and other development that benefit women and families:</a:t>
            </a:r>
          </a:p>
        </p:txBody>
      </p:sp>
      <p:sp>
        <p:nvSpPr>
          <p:cNvPr id="21" name="Rounded Rectangle 20">
            <a:extLst>
              <a:ext uri="{FF2B5EF4-FFF2-40B4-BE49-F238E27FC236}">
                <a16:creationId xmlns:a16="http://schemas.microsoft.com/office/drawing/2014/main" id="{ADCD0D04-EECF-19AC-5C67-7497861C0ED0}"/>
              </a:ext>
            </a:extLst>
          </p:cNvPr>
          <p:cNvSpPr/>
          <p:nvPr/>
        </p:nvSpPr>
        <p:spPr>
          <a:xfrm>
            <a:off x="4295166" y="2555396"/>
            <a:ext cx="3372358" cy="3203958"/>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nvGrpSpPr>
          <p:cNvPr id="22" name="Group 21">
            <a:extLst>
              <a:ext uri="{FF2B5EF4-FFF2-40B4-BE49-F238E27FC236}">
                <a16:creationId xmlns:a16="http://schemas.microsoft.com/office/drawing/2014/main" id="{57677E14-6D83-6690-A816-D3AF5519D0EE}"/>
              </a:ext>
            </a:extLst>
          </p:cNvPr>
          <p:cNvGrpSpPr/>
          <p:nvPr/>
        </p:nvGrpSpPr>
        <p:grpSpPr>
          <a:xfrm>
            <a:off x="4295166" y="2785547"/>
            <a:ext cx="2113320" cy="452911"/>
            <a:chOff x="622525" y="3140393"/>
            <a:chExt cx="2113320" cy="452911"/>
          </a:xfrm>
        </p:grpSpPr>
        <p:sp>
          <p:nvSpPr>
            <p:cNvPr id="23" name="Rectangle 22">
              <a:extLst>
                <a:ext uri="{FF2B5EF4-FFF2-40B4-BE49-F238E27FC236}">
                  <a16:creationId xmlns:a16="http://schemas.microsoft.com/office/drawing/2014/main" id="{757F01D1-EC5F-E501-D7A7-E69F252DFFB8}"/>
                </a:ext>
              </a:extLst>
            </p:cNvPr>
            <p:cNvSpPr/>
            <p:nvPr/>
          </p:nvSpPr>
          <p:spPr>
            <a:xfrm>
              <a:off x="622525" y="3140393"/>
              <a:ext cx="2113320" cy="452911"/>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4" name="Text Placeholder 3">
              <a:extLst>
                <a:ext uri="{FF2B5EF4-FFF2-40B4-BE49-F238E27FC236}">
                  <a16:creationId xmlns:a16="http://schemas.microsoft.com/office/drawing/2014/main" id="{2A0728F0-C2AE-4ADD-3BBC-7746A58669DF}"/>
                </a:ext>
              </a:extLst>
            </p:cNvPr>
            <p:cNvSpPr txBox="1">
              <a:spLocks/>
            </p:cNvSpPr>
            <p:nvPr/>
          </p:nvSpPr>
          <p:spPr>
            <a:xfrm>
              <a:off x="922808" y="3189103"/>
              <a:ext cx="1530770" cy="354454"/>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b="1" dirty="0">
                  <a:solidFill>
                    <a:schemeClr val="tx1"/>
                  </a:solidFill>
                  <a:latin typeface="Montserrat" pitchFamily="2" charset="77"/>
                </a:rPr>
                <a:t>Limitation</a:t>
              </a:r>
            </a:p>
          </p:txBody>
        </p:sp>
      </p:grpSp>
      <p:sp>
        <p:nvSpPr>
          <p:cNvPr id="20" name="Text Placeholder 3">
            <a:extLst>
              <a:ext uri="{FF2B5EF4-FFF2-40B4-BE49-F238E27FC236}">
                <a16:creationId xmlns:a16="http://schemas.microsoft.com/office/drawing/2014/main" id="{2674D0AB-D064-E35E-1F65-84DF8F75C128}"/>
              </a:ext>
            </a:extLst>
          </p:cNvPr>
          <p:cNvSpPr txBox="1">
            <a:spLocks/>
          </p:cNvSpPr>
          <p:nvPr/>
        </p:nvSpPr>
        <p:spPr>
          <a:xfrm>
            <a:off x="4549415" y="3080575"/>
            <a:ext cx="2859125" cy="2538064"/>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a:buClr>
                <a:srgbClr val="A2287E"/>
              </a:buClr>
            </a:pPr>
            <a:r>
              <a:rPr lang="en-US" sz="1800" dirty="0">
                <a:solidFill>
                  <a:schemeClr val="tx1"/>
                </a:solidFill>
                <a:latin typeface="Montserrat" pitchFamily="2" charset="77"/>
              </a:rPr>
              <a:t>Technical innovations and technologies alone will not improve sector outcomes, as they cannot address the complexity of societies, structures and social dynamics.</a:t>
            </a:r>
          </a:p>
        </p:txBody>
      </p:sp>
      <p:sp>
        <p:nvSpPr>
          <p:cNvPr id="29" name="Rounded Rectangle 28">
            <a:extLst>
              <a:ext uri="{FF2B5EF4-FFF2-40B4-BE49-F238E27FC236}">
                <a16:creationId xmlns:a16="http://schemas.microsoft.com/office/drawing/2014/main" id="{0C1AEEEF-EC04-9649-5D07-C25CDF2A56CC}"/>
              </a:ext>
            </a:extLst>
          </p:cNvPr>
          <p:cNvSpPr/>
          <p:nvPr/>
        </p:nvSpPr>
        <p:spPr>
          <a:xfrm>
            <a:off x="7967807" y="2555396"/>
            <a:ext cx="3372358" cy="3203958"/>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nvGrpSpPr>
          <p:cNvPr id="30" name="Group 29">
            <a:extLst>
              <a:ext uri="{FF2B5EF4-FFF2-40B4-BE49-F238E27FC236}">
                <a16:creationId xmlns:a16="http://schemas.microsoft.com/office/drawing/2014/main" id="{B27ADFF9-D6DA-9BA2-FAFD-C3D7AADAC596}"/>
              </a:ext>
            </a:extLst>
          </p:cNvPr>
          <p:cNvGrpSpPr/>
          <p:nvPr/>
        </p:nvGrpSpPr>
        <p:grpSpPr>
          <a:xfrm>
            <a:off x="7967807" y="2785547"/>
            <a:ext cx="2113320" cy="452911"/>
            <a:chOff x="622525" y="3140393"/>
            <a:chExt cx="2113320" cy="452911"/>
          </a:xfrm>
        </p:grpSpPr>
        <p:sp>
          <p:nvSpPr>
            <p:cNvPr id="31" name="Rectangle 30">
              <a:extLst>
                <a:ext uri="{FF2B5EF4-FFF2-40B4-BE49-F238E27FC236}">
                  <a16:creationId xmlns:a16="http://schemas.microsoft.com/office/drawing/2014/main" id="{6E1797EA-2CD2-15CF-91E7-CEB3CDE03163}"/>
                </a:ext>
              </a:extLst>
            </p:cNvPr>
            <p:cNvSpPr/>
            <p:nvPr/>
          </p:nvSpPr>
          <p:spPr>
            <a:xfrm>
              <a:off x="622525" y="3140393"/>
              <a:ext cx="2113320" cy="452911"/>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32" name="Text Placeholder 3">
              <a:extLst>
                <a:ext uri="{FF2B5EF4-FFF2-40B4-BE49-F238E27FC236}">
                  <a16:creationId xmlns:a16="http://schemas.microsoft.com/office/drawing/2014/main" id="{428C1E96-3301-50DD-6131-80A8B57B7079}"/>
                </a:ext>
              </a:extLst>
            </p:cNvPr>
            <p:cNvSpPr txBox="1">
              <a:spLocks/>
            </p:cNvSpPr>
            <p:nvPr/>
          </p:nvSpPr>
          <p:spPr>
            <a:xfrm>
              <a:off x="922808" y="3189103"/>
              <a:ext cx="1530770" cy="354454"/>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b="1" dirty="0">
                  <a:solidFill>
                    <a:schemeClr val="tx1"/>
                  </a:solidFill>
                  <a:latin typeface="Montserrat" pitchFamily="2" charset="77"/>
                </a:rPr>
                <a:t>Limitation</a:t>
              </a:r>
            </a:p>
          </p:txBody>
        </p:sp>
      </p:grpSp>
      <p:sp>
        <p:nvSpPr>
          <p:cNvPr id="28" name="Text Placeholder 3">
            <a:extLst>
              <a:ext uri="{FF2B5EF4-FFF2-40B4-BE49-F238E27FC236}">
                <a16:creationId xmlns:a16="http://schemas.microsoft.com/office/drawing/2014/main" id="{C6A0A8BB-66C5-D4ED-E96D-E532B835C9CC}"/>
              </a:ext>
            </a:extLst>
          </p:cNvPr>
          <p:cNvSpPr txBox="1">
            <a:spLocks/>
          </p:cNvSpPr>
          <p:nvPr/>
        </p:nvSpPr>
        <p:spPr>
          <a:xfrm>
            <a:off x="8222055" y="3070065"/>
            <a:ext cx="2859125" cy="180108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a:buClr>
                <a:srgbClr val="A2287E"/>
              </a:buClr>
            </a:pPr>
            <a:r>
              <a:rPr lang="en-US" sz="1800" dirty="0">
                <a:solidFill>
                  <a:schemeClr val="tx1"/>
                </a:solidFill>
                <a:latin typeface="Montserrat" pitchFamily="2" charset="77"/>
              </a:rPr>
              <a:t>Program approaches ignore evidence of the social embeddedness of agriculture and gender.</a:t>
            </a:r>
          </a:p>
        </p:txBody>
      </p:sp>
    </p:spTree>
    <p:extLst>
      <p:ext uri="{BB962C8B-B14F-4D97-AF65-F5344CB8AC3E}">
        <p14:creationId xmlns:p14="http://schemas.microsoft.com/office/powerpoint/2010/main" val="35922576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504628-F624-B154-3A95-FB8B411C7A5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0BE7001-CFB3-0084-1A91-F850327F3F98}"/>
              </a:ext>
            </a:extLst>
          </p:cNvPr>
          <p:cNvSpPr txBox="1">
            <a:spLocks/>
          </p:cNvSpPr>
          <p:nvPr/>
        </p:nvSpPr>
        <p:spPr>
          <a:xfrm>
            <a:off x="600009" y="224506"/>
            <a:ext cx="9064852" cy="14529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80000"/>
              </a:lnSpc>
            </a:pPr>
            <a:r>
              <a:rPr lang="en-US" kern="1200" cap="all" dirty="0">
                <a:solidFill>
                  <a:schemeClr val="tx1"/>
                </a:solidFill>
                <a:latin typeface="Montserrat" pitchFamily="2" charset="77"/>
                <a:ea typeface="+mj-ea"/>
                <a:cs typeface="Calibri" charset="0"/>
              </a:rPr>
              <a:t>Limitations: Gender “Blind”, Exploitative and Accommodating Approaches</a:t>
            </a:r>
          </a:p>
        </p:txBody>
      </p:sp>
      <p:sp>
        <p:nvSpPr>
          <p:cNvPr id="4" name="Text Placeholder 3">
            <a:extLst>
              <a:ext uri="{FF2B5EF4-FFF2-40B4-BE49-F238E27FC236}">
                <a16:creationId xmlns:a16="http://schemas.microsoft.com/office/drawing/2014/main" id="{6AC6759C-1E59-9C30-2D36-B53FE3147D70}"/>
              </a:ext>
            </a:extLst>
          </p:cNvPr>
          <p:cNvSpPr txBox="1">
            <a:spLocks/>
          </p:cNvSpPr>
          <p:nvPr/>
        </p:nvSpPr>
        <p:spPr>
          <a:xfrm>
            <a:off x="600009" y="2077546"/>
            <a:ext cx="10679138" cy="3079854"/>
          </a:xfrm>
          <a:prstGeom prst="rect">
            <a:avLst/>
          </a:prstGeom>
          <a:effectLst>
            <a:outerShdw blurRad="419100" algn="ctr" rotWithShape="0">
              <a:prstClr val="black">
                <a:alpha val="40000"/>
              </a:prstClr>
            </a:outerShdw>
          </a:effectLst>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a:buClr>
                <a:srgbClr val="A2287E"/>
              </a:buClr>
            </a:pPr>
            <a:r>
              <a:rPr lang="en-US" sz="2400" dirty="0">
                <a:solidFill>
                  <a:schemeClr val="tx1"/>
                </a:solidFill>
                <a:latin typeface="Montserrat" pitchFamily="2" charset="77"/>
                <a:ea typeface="+mn-ea"/>
                <a:cs typeface="+mn-cs"/>
              </a:rPr>
              <a:t>“By not viewing gender as part of how society works, mainstream agricultural research and practice accept the ‘social status quo’ without questioning whether and how existing norms, attitudes and distributions of power frame the opportunities and outcomes of women and men to create inequalities.”</a:t>
            </a:r>
          </a:p>
          <a:p>
            <a:pPr>
              <a:buClr>
                <a:srgbClr val="A2287E"/>
              </a:buClr>
            </a:pPr>
            <a:endParaRPr lang="en-US" sz="1800" dirty="0">
              <a:solidFill>
                <a:schemeClr val="tx1"/>
              </a:solidFill>
              <a:latin typeface="Montserrat" pitchFamily="2" charset="77"/>
            </a:endParaRPr>
          </a:p>
          <a:p>
            <a:pPr algn="r">
              <a:buClr>
                <a:srgbClr val="A2287E"/>
              </a:buClr>
            </a:pPr>
            <a:r>
              <a:rPr lang="en-US" sz="1800" dirty="0">
                <a:solidFill>
                  <a:schemeClr val="tx1"/>
                </a:solidFill>
                <a:latin typeface="Montserrat" pitchFamily="2" charset="77"/>
              </a:rPr>
              <a:t>— P. Kantor 2013</a:t>
            </a:r>
          </a:p>
          <a:p>
            <a:pPr>
              <a:buClr>
                <a:srgbClr val="A2287E"/>
              </a:buClr>
            </a:pPr>
            <a:endParaRPr lang="en-US" sz="1800" dirty="0">
              <a:solidFill>
                <a:schemeClr val="tx1"/>
              </a:solidFill>
              <a:latin typeface="Montserrat" pitchFamily="2" charset="77"/>
            </a:endParaRPr>
          </a:p>
        </p:txBody>
      </p:sp>
      <p:sp>
        <p:nvSpPr>
          <p:cNvPr id="3" name="TextBox 2">
            <a:extLst>
              <a:ext uri="{FF2B5EF4-FFF2-40B4-BE49-F238E27FC236}">
                <a16:creationId xmlns:a16="http://schemas.microsoft.com/office/drawing/2014/main" id="{29BCD1BF-5B60-C15B-0AD7-07AD3F82B420}"/>
              </a:ext>
            </a:extLst>
          </p:cNvPr>
          <p:cNvSpPr txBox="1"/>
          <p:nvPr/>
        </p:nvSpPr>
        <p:spPr>
          <a:xfrm>
            <a:off x="9195423" y="5628466"/>
            <a:ext cx="2083724" cy="276999"/>
          </a:xfrm>
          <a:prstGeom prst="rect">
            <a:avLst/>
          </a:prstGeom>
          <a:noFill/>
        </p:spPr>
        <p:txBody>
          <a:bodyPr wrap="square" rtlCol="0">
            <a:spAutoFit/>
          </a:bodyPr>
          <a:lstStyle/>
          <a:p>
            <a:pPr algn="r"/>
            <a:r>
              <a:rPr lang="en-US" sz="1200" dirty="0">
                <a:solidFill>
                  <a:schemeClr val="tx1"/>
                </a:solidFill>
                <a:latin typeface="Montserrat" pitchFamily="2" charset="77"/>
              </a:rPr>
              <a:t>Source: Kantor 2013a</a:t>
            </a:r>
          </a:p>
        </p:txBody>
      </p:sp>
    </p:spTree>
    <p:extLst>
      <p:ext uri="{BB962C8B-B14F-4D97-AF65-F5344CB8AC3E}">
        <p14:creationId xmlns:p14="http://schemas.microsoft.com/office/powerpoint/2010/main" val="133807004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53AD83-11D5-D681-847A-08AE324BAEF2}"/>
            </a:ext>
          </a:extLst>
        </p:cNvPr>
        <p:cNvGrpSpPr/>
        <p:nvPr/>
      </p:nvGrpSpPr>
      <p:grpSpPr>
        <a:xfrm>
          <a:off x="0" y="0"/>
          <a:ext cx="0" cy="0"/>
          <a:chOff x="0" y="0"/>
          <a:chExt cx="0" cy="0"/>
        </a:xfrm>
      </p:grpSpPr>
      <p:sp>
        <p:nvSpPr>
          <p:cNvPr id="33" name="Left Arrow 32">
            <a:extLst>
              <a:ext uri="{FF2B5EF4-FFF2-40B4-BE49-F238E27FC236}">
                <a16:creationId xmlns:a16="http://schemas.microsoft.com/office/drawing/2014/main" id="{5371E022-5B2C-58E2-EA43-32735F50B56F}"/>
              </a:ext>
            </a:extLst>
          </p:cNvPr>
          <p:cNvSpPr/>
          <p:nvPr/>
        </p:nvSpPr>
        <p:spPr>
          <a:xfrm flipH="1">
            <a:off x="7051878" y="4944989"/>
            <a:ext cx="4650979" cy="972733"/>
          </a:xfrm>
          <a:prstGeom prst="leftArrow">
            <a:avLst>
              <a:gd name="adj1" fmla="val 73302"/>
              <a:gd name="adj2" fmla="val 50000"/>
            </a:avLst>
          </a:prstGeom>
          <a:solidFill>
            <a:srgbClr val="A2287E">
              <a:alpha val="26000"/>
            </a:srgbClr>
          </a:solidFill>
          <a:ln w="3175">
            <a:solidFill>
              <a:srgbClr val="A2287E">
                <a:alpha val="6000"/>
              </a:srgbClr>
            </a:solidFill>
          </a:ln>
          <a:effectLst>
            <a:outerShdw blurRad="304800" sx="104000" sy="104000" algn="ctr" rotWithShape="0">
              <a:prstClr val="black">
                <a:alpha val="4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15" name="Left Arrow 14">
            <a:extLst>
              <a:ext uri="{FF2B5EF4-FFF2-40B4-BE49-F238E27FC236}">
                <a16:creationId xmlns:a16="http://schemas.microsoft.com/office/drawing/2014/main" id="{3FA9CC37-104C-3B9C-15D6-543BA794DC7F}"/>
              </a:ext>
            </a:extLst>
          </p:cNvPr>
          <p:cNvSpPr/>
          <p:nvPr/>
        </p:nvSpPr>
        <p:spPr>
          <a:xfrm>
            <a:off x="473776" y="4954231"/>
            <a:ext cx="4666348" cy="972733"/>
          </a:xfrm>
          <a:prstGeom prst="leftArrow">
            <a:avLst>
              <a:gd name="adj1" fmla="val 73302"/>
              <a:gd name="adj2" fmla="val 50000"/>
            </a:avLst>
          </a:prstGeom>
          <a:solidFill>
            <a:srgbClr val="A2287E">
              <a:alpha val="26000"/>
            </a:srgbClr>
          </a:solidFill>
          <a:ln w="3175">
            <a:solidFill>
              <a:srgbClr val="A2287E">
                <a:alpha val="6000"/>
              </a:srgbClr>
            </a:solidFill>
          </a:ln>
          <a:effectLst>
            <a:outerShdw blurRad="304800" sx="104000" sy="104000" algn="ctr" rotWithShape="0">
              <a:prstClr val="black">
                <a:alpha val="4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10" name="Connector 9">
            <a:extLst>
              <a:ext uri="{FF2B5EF4-FFF2-40B4-BE49-F238E27FC236}">
                <a16:creationId xmlns:a16="http://schemas.microsoft.com/office/drawing/2014/main" id="{AA14298D-60A0-F43F-17F7-1791820597CE}"/>
              </a:ext>
            </a:extLst>
          </p:cNvPr>
          <p:cNvSpPr/>
          <p:nvPr/>
        </p:nvSpPr>
        <p:spPr>
          <a:xfrm>
            <a:off x="4396313" y="4809092"/>
            <a:ext cx="3354151" cy="1102987"/>
          </a:xfrm>
          <a:prstGeom prst="flowChartConnector">
            <a:avLst/>
          </a:prstGeom>
          <a:solidFill>
            <a:schemeClr val="bg1"/>
          </a:solidFill>
          <a:ln w="3175">
            <a:solidFill>
              <a:srgbClr val="A2287E">
                <a:alpha val="6000"/>
              </a:srgbClr>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3" name="Rounded Rectangle 2">
            <a:extLst>
              <a:ext uri="{FF2B5EF4-FFF2-40B4-BE49-F238E27FC236}">
                <a16:creationId xmlns:a16="http://schemas.microsoft.com/office/drawing/2014/main" id="{9215E017-38E9-5FD4-55E1-AF34138C43AA}"/>
              </a:ext>
            </a:extLst>
          </p:cNvPr>
          <p:cNvSpPr/>
          <p:nvPr/>
        </p:nvSpPr>
        <p:spPr>
          <a:xfrm>
            <a:off x="438922" y="1797511"/>
            <a:ext cx="5488058" cy="1823875"/>
          </a:xfrm>
          <a:prstGeom prst="roundRect">
            <a:avLst>
              <a:gd name="adj" fmla="val 3596"/>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4" name="Text Placeholder 3">
            <a:extLst>
              <a:ext uri="{FF2B5EF4-FFF2-40B4-BE49-F238E27FC236}">
                <a16:creationId xmlns:a16="http://schemas.microsoft.com/office/drawing/2014/main" id="{6039006E-0968-0A97-F46C-E35E61DBF02B}"/>
              </a:ext>
            </a:extLst>
          </p:cNvPr>
          <p:cNvSpPr txBox="1">
            <a:spLocks/>
          </p:cNvSpPr>
          <p:nvPr/>
        </p:nvSpPr>
        <p:spPr>
          <a:xfrm>
            <a:off x="762126" y="1900305"/>
            <a:ext cx="2420823" cy="1721081"/>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200" b="1" dirty="0">
                <a:solidFill>
                  <a:schemeClr val="tx1"/>
                </a:solidFill>
                <a:latin typeface="Montserrat" pitchFamily="2" charset="77"/>
              </a:rPr>
              <a:t>Gender “blind”</a:t>
            </a:r>
          </a:p>
          <a:p>
            <a:pPr>
              <a:buClr>
                <a:srgbClr val="A2287E"/>
              </a:buClr>
            </a:pPr>
            <a:r>
              <a:rPr lang="en-US" sz="600" dirty="0">
                <a:solidFill>
                  <a:schemeClr val="tx1"/>
                </a:solidFill>
                <a:latin typeface="Montserrat" pitchFamily="2" charset="77"/>
              </a:rPr>
              <a:t>  </a:t>
            </a:r>
          </a:p>
          <a:p>
            <a:pPr>
              <a:buClr>
                <a:srgbClr val="A2287E"/>
              </a:buClr>
            </a:pPr>
            <a:r>
              <a:rPr lang="en-US" sz="1200" dirty="0">
                <a:solidFill>
                  <a:schemeClr val="tx1"/>
                </a:solidFill>
                <a:latin typeface="Montserrat" pitchFamily="2" charset="77"/>
              </a:rPr>
              <a:t>Ignores differences in roles, rights, risks and opportunities and power imbalances among people of different genders and/or assumes there is a level playing field</a:t>
            </a:r>
          </a:p>
        </p:txBody>
      </p:sp>
      <p:pic>
        <p:nvPicPr>
          <p:cNvPr id="5" name="Picture 4" descr="A screenshot of a cell phone&#10;&#10;Description automatically generated">
            <a:extLst>
              <a:ext uri="{FF2B5EF4-FFF2-40B4-BE49-F238E27FC236}">
                <a16:creationId xmlns:a16="http://schemas.microsoft.com/office/drawing/2014/main" id="{F71B240F-7F9B-C646-8BE7-CF4A742117CC}"/>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3344552" y="2055573"/>
            <a:ext cx="2420823" cy="1373427"/>
          </a:xfrm>
          <a:prstGeom prst="rect">
            <a:avLst/>
          </a:prstGeom>
          <a:effectLst>
            <a:outerShdw blurRad="304800" sx="104000" sy="104000" algn="ctr" rotWithShape="0">
              <a:prstClr val="black">
                <a:alpha val="26000"/>
              </a:prstClr>
            </a:outerShdw>
          </a:effectLst>
        </p:spPr>
      </p:pic>
      <p:sp>
        <p:nvSpPr>
          <p:cNvPr id="6" name="Rounded Rectangle 5">
            <a:extLst>
              <a:ext uri="{FF2B5EF4-FFF2-40B4-BE49-F238E27FC236}">
                <a16:creationId xmlns:a16="http://schemas.microsoft.com/office/drawing/2014/main" id="{5B157905-DEDA-EC86-B22B-A78894ADD130}"/>
              </a:ext>
            </a:extLst>
          </p:cNvPr>
          <p:cNvSpPr/>
          <p:nvPr/>
        </p:nvSpPr>
        <p:spPr>
          <a:xfrm>
            <a:off x="6250186" y="1797511"/>
            <a:ext cx="5488058" cy="1823875"/>
          </a:xfrm>
          <a:prstGeom prst="roundRect">
            <a:avLst>
              <a:gd name="adj" fmla="val 3596"/>
            </a:avLst>
          </a:prstGeom>
          <a:solidFill>
            <a:srgbClr val="A2287E">
              <a:alpha val="26000"/>
            </a:srgbClr>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7" name="Text Placeholder 3">
            <a:extLst>
              <a:ext uri="{FF2B5EF4-FFF2-40B4-BE49-F238E27FC236}">
                <a16:creationId xmlns:a16="http://schemas.microsoft.com/office/drawing/2014/main" id="{B5140C7F-3ADA-E00E-2346-019CB4810B02}"/>
              </a:ext>
            </a:extLst>
          </p:cNvPr>
          <p:cNvSpPr txBox="1">
            <a:spLocks/>
          </p:cNvSpPr>
          <p:nvPr/>
        </p:nvSpPr>
        <p:spPr>
          <a:xfrm>
            <a:off x="9104822" y="1929180"/>
            <a:ext cx="2420823" cy="130856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200" b="1" dirty="0">
                <a:solidFill>
                  <a:schemeClr val="tx1"/>
                </a:solidFill>
                <a:latin typeface="Montserrat" pitchFamily="2" charset="77"/>
              </a:rPr>
              <a:t>Gender aware</a:t>
            </a:r>
          </a:p>
          <a:p>
            <a:pPr>
              <a:buClr>
                <a:srgbClr val="A2287E"/>
              </a:buClr>
            </a:pPr>
            <a:r>
              <a:rPr lang="en-US" sz="600" dirty="0">
                <a:solidFill>
                  <a:schemeClr val="tx1"/>
                </a:solidFill>
                <a:latin typeface="Montserrat" pitchFamily="2" charset="77"/>
              </a:rPr>
              <a:t>  </a:t>
            </a:r>
          </a:p>
          <a:p>
            <a:pPr>
              <a:buClr>
                <a:srgbClr val="A2287E"/>
              </a:buClr>
            </a:pPr>
            <a:r>
              <a:rPr lang="en-US" sz="1200" dirty="0">
                <a:solidFill>
                  <a:schemeClr val="tx1"/>
                </a:solidFill>
                <a:latin typeface="Montserrat" pitchFamily="2" charset="77"/>
              </a:rPr>
              <a:t>Recognizes that gender inequalities and barriers exist and aims to navigate or address them in some way</a:t>
            </a:r>
          </a:p>
        </p:txBody>
      </p:sp>
      <p:pic>
        <p:nvPicPr>
          <p:cNvPr id="8" name="Picture 7" descr="A screenshot of a cell phone&#10;&#10;Description automatically generated">
            <a:extLst>
              <a:ext uri="{FF2B5EF4-FFF2-40B4-BE49-F238E27FC236}">
                <a16:creationId xmlns:a16="http://schemas.microsoft.com/office/drawing/2014/main" id="{F3979A5B-BF49-DE02-24AF-7F0D47E37555}"/>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6529149" y="2019451"/>
            <a:ext cx="2420824" cy="1417446"/>
          </a:xfrm>
          <a:prstGeom prst="rect">
            <a:avLst/>
          </a:prstGeom>
          <a:effectLst>
            <a:outerShdw blurRad="304800" sx="104000" sy="104000" algn="ctr" rotWithShape="0">
              <a:prstClr val="black">
                <a:alpha val="26000"/>
              </a:prstClr>
            </a:outerShdw>
          </a:effectLst>
        </p:spPr>
      </p:pic>
      <p:sp>
        <p:nvSpPr>
          <p:cNvPr id="9" name="Title 1">
            <a:extLst>
              <a:ext uri="{FF2B5EF4-FFF2-40B4-BE49-F238E27FC236}">
                <a16:creationId xmlns:a16="http://schemas.microsoft.com/office/drawing/2014/main" id="{6E132F56-76E7-6D8D-CE1E-EEB805045DB4}"/>
              </a:ext>
            </a:extLst>
          </p:cNvPr>
          <p:cNvSpPr txBox="1">
            <a:spLocks/>
          </p:cNvSpPr>
          <p:nvPr/>
        </p:nvSpPr>
        <p:spPr>
          <a:xfrm>
            <a:off x="600009" y="423544"/>
            <a:ext cx="9728214" cy="64954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Gender Transformative Approach</a:t>
            </a:r>
          </a:p>
        </p:txBody>
      </p:sp>
      <p:pic>
        <p:nvPicPr>
          <p:cNvPr id="11" name="Picture 10" descr="A black background with purple symbols&#10;&#10;Description automatically generated">
            <a:extLst>
              <a:ext uri="{FF2B5EF4-FFF2-40B4-BE49-F238E27FC236}">
                <a16:creationId xmlns:a16="http://schemas.microsoft.com/office/drawing/2014/main" id="{5624BFB5-6BBB-CC2F-D550-70EB8852DCF6}"/>
              </a:ext>
            </a:extLst>
          </p:cNvPr>
          <p:cNvPicPr>
            <a:picLocks noChangeAspect="1"/>
          </p:cNvPicPr>
          <p:nvPr/>
        </p:nvPicPr>
        <p:blipFill>
          <a:blip r:embed="rId5" cstate="hqprint">
            <a:extLst>
              <a:ext uri="{28A0092B-C50C-407E-A947-70E740481C1C}">
                <a14:useLocalDpi xmlns:a14="http://schemas.microsoft.com/office/drawing/2010/main"/>
              </a:ext>
            </a:extLst>
          </a:blip>
          <a:srcRect/>
          <a:stretch/>
        </p:blipFill>
        <p:spPr>
          <a:xfrm>
            <a:off x="360488" y="3957450"/>
            <a:ext cx="1446463" cy="875796"/>
          </a:xfrm>
          <a:prstGeom prst="rect">
            <a:avLst/>
          </a:prstGeom>
          <a:effectLst>
            <a:outerShdw blurRad="304800" sx="104000" sy="104000" algn="ctr" rotWithShape="0">
              <a:prstClr val="black">
                <a:alpha val="26000"/>
              </a:prstClr>
            </a:outerShdw>
          </a:effectLst>
        </p:spPr>
      </p:pic>
      <p:sp>
        <p:nvSpPr>
          <p:cNvPr id="14" name="Text Placeholder 3">
            <a:extLst>
              <a:ext uri="{FF2B5EF4-FFF2-40B4-BE49-F238E27FC236}">
                <a16:creationId xmlns:a16="http://schemas.microsoft.com/office/drawing/2014/main" id="{1A7A5E33-FEF2-159C-2371-7D0C2FAF8967}"/>
              </a:ext>
            </a:extLst>
          </p:cNvPr>
          <p:cNvSpPr txBox="1">
            <a:spLocks/>
          </p:cNvSpPr>
          <p:nvPr/>
        </p:nvSpPr>
        <p:spPr>
          <a:xfrm>
            <a:off x="1772769" y="3863810"/>
            <a:ext cx="1993865" cy="1102987"/>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200" b="1" dirty="0">
                <a:solidFill>
                  <a:schemeClr val="tx1"/>
                </a:solidFill>
                <a:latin typeface="Montserrat" pitchFamily="2" charset="77"/>
              </a:rPr>
              <a:t>Exploitative</a:t>
            </a:r>
          </a:p>
          <a:p>
            <a:pPr>
              <a:buClr>
                <a:srgbClr val="A2287E"/>
              </a:buClr>
            </a:pPr>
            <a:r>
              <a:rPr lang="en-US" sz="600" dirty="0">
                <a:solidFill>
                  <a:schemeClr val="tx1"/>
                </a:solidFill>
                <a:latin typeface="Montserrat" pitchFamily="2" charset="77"/>
              </a:rPr>
              <a:t>  </a:t>
            </a:r>
          </a:p>
          <a:p>
            <a:pPr>
              <a:buClr>
                <a:srgbClr val="A2287E"/>
              </a:buClr>
            </a:pPr>
            <a:r>
              <a:rPr lang="en-US" sz="1200" dirty="0">
                <a:solidFill>
                  <a:schemeClr val="tx1"/>
                </a:solidFill>
                <a:latin typeface="Montserrat" pitchFamily="2" charset="77"/>
              </a:rPr>
              <a:t>Exploits gender roles, stereotypes or inequalities for project or program aims</a:t>
            </a:r>
          </a:p>
        </p:txBody>
      </p:sp>
      <p:sp>
        <p:nvSpPr>
          <p:cNvPr id="16" name="Rounded Rectangle 15">
            <a:extLst>
              <a:ext uri="{FF2B5EF4-FFF2-40B4-BE49-F238E27FC236}">
                <a16:creationId xmlns:a16="http://schemas.microsoft.com/office/drawing/2014/main" id="{232AA165-E617-8310-54CD-1F9BEF02594F}"/>
              </a:ext>
            </a:extLst>
          </p:cNvPr>
          <p:cNvSpPr/>
          <p:nvPr/>
        </p:nvSpPr>
        <p:spPr>
          <a:xfrm>
            <a:off x="447651" y="3853688"/>
            <a:ext cx="11270571" cy="2112900"/>
          </a:xfrm>
          <a:prstGeom prst="roundRect">
            <a:avLst>
              <a:gd name="adj" fmla="val 3596"/>
            </a:avLst>
          </a:prstGeom>
          <a:no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7" name="Text Placeholder 3">
            <a:extLst>
              <a:ext uri="{FF2B5EF4-FFF2-40B4-BE49-F238E27FC236}">
                <a16:creationId xmlns:a16="http://schemas.microsoft.com/office/drawing/2014/main" id="{805185F5-32F1-15BF-7E31-1A368BECC818}"/>
              </a:ext>
            </a:extLst>
          </p:cNvPr>
          <p:cNvSpPr txBox="1">
            <a:spLocks/>
          </p:cNvSpPr>
          <p:nvPr/>
        </p:nvSpPr>
        <p:spPr>
          <a:xfrm>
            <a:off x="565222" y="5310366"/>
            <a:ext cx="4097125" cy="288186"/>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200" dirty="0">
                <a:solidFill>
                  <a:schemeClr val="tx1"/>
                </a:solidFill>
                <a:latin typeface="Montserrat" pitchFamily="2" charset="77"/>
              </a:rPr>
              <a:t>Reinforce unequal gender norms and dynamics</a:t>
            </a:r>
          </a:p>
        </p:txBody>
      </p:sp>
      <p:sp>
        <p:nvSpPr>
          <p:cNvPr id="19" name="Right Bracket 18">
            <a:extLst>
              <a:ext uri="{FF2B5EF4-FFF2-40B4-BE49-F238E27FC236}">
                <a16:creationId xmlns:a16="http://schemas.microsoft.com/office/drawing/2014/main" id="{A78E967D-5529-7B74-B01F-ED39A137C24C}"/>
              </a:ext>
            </a:extLst>
          </p:cNvPr>
          <p:cNvSpPr/>
          <p:nvPr/>
        </p:nvSpPr>
        <p:spPr>
          <a:xfrm rot="16200000">
            <a:off x="6030040" y="848911"/>
            <a:ext cx="113813" cy="5897971"/>
          </a:xfrm>
          <a:prstGeom prst="rightBracket">
            <a:avLst/>
          </a:prstGeom>
          <a:ln>
            <a:solidFill>
              <a:srgbClr val="A2287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21" name="Straight Connector 20">
            <a:extLst>
              <a:ext uri="{FF2B5EF4-FFF2-40B4-BE49-F238E27FC236}">
                <a16:creationId xmlns:a16="http://schemas.microsoft.com/office/drawing/2014/main" id="{467441CA-3132-91F1-8D98-174611C2BB10}"/>
              </a:ext>
            </a:extLst>
          </p:cNvPr>
          <p:cNvCxnSpPr>
            <a:cxnSpLocks/>
          </p:cNvCxnSpPr>
          <p:nvPr/>
        </p:nvCxnSpPr>
        <p:spPr>
          <a:xfrm flipH="1">
            <a:off x="6086946" y="3744000"/>
            <a:ext cx="1" cy="112698"/>
          </a:xfrm>
          <a:prstGeom prst="line">
            <a:avLst/>
          </a:prstGeom>
          <a:ln>
            <a:solidFill>
              <a:srgbClr val="A2287E"/>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3BB81F1-C6BD-809E-C0BF-FABBAD3BE635}"/>
              </a:ext>
            </a:extLst>
          </p:cNvPr>
          <p:cNvCxnSpPr>
            <a:cxnSpLocks/>
          </p:cNvCxnSpPr>
          <p:nvPr/>
        </p:nvCxnSpPr>
        <p:spPr>
          <a:xfrm flipH="1">
            <a:off x="7752222" y="3619923"/>
            <a:ext cx="1" cy="112698"/>
          </a:xfrm>
          <a:prstGeom prst="line">
            <a:avLst/>
          </a:prstGeom>
          <a:ln>
            <a:solidFill>
              <a:srgbClr val="A2287E"/>
            </a:solidFill>
          </a:ln>
        </p:spPr>
        <p:style>
          <a:lnRef idx="1">
            <a:schemeClr val="accent1"/>
          </a:lnRef>
          <a:fillRef idx="0">
            <a:schemeClr val="accent1"/>
          </a:fillRef>
          <a:effectRef idx="0">
            <a:schemeClr val="accent1"/>
          </a:effectRef>
          <a:fontRef idx="minor">
            <a:schemeClr val="tx1"/>
          </a:fontRef>
        </p:style>
      </p:cxnSp>
      <p:sp>
        <p:nvSpPr>
          <p:cNvPr id="2" name="Connector 1">
            <a:extLst>
              <a:ext uri="{FF2B5EF4-FFF2-40B4-BE49-F238E27FC236}">
                <a16:creationId xmlns:a16="http://schemas.microsoft.com/office/drawing/2014/main" id="{8D923335-0510-A57B-F708-23A1F336DE0B}"/>
              </a:ext>
            </a:extLst>
          </p:cNvPr>
          <p:cNvSpPr/>
          <p:nvPr/>
        </p:nvSpPr>
        <p:spPr>
          <a:xfrm>
            <a:off x="4395652" y="4812267"/>
            <a:ext cx="3354151" cy="1102987"/>
          </a:xfrm>
          <a:prstGeom prst="flowChartConnector">
            <a:avLst/>
          </a:prstGeom>
          <a:solidFill>
            <a:srgbClr val="A2287E">
              <a:alpha val="26000"/>
            </a:srgbClr>
          </a:solidFill>
          <a:ln w="3175">
            <a:solidFill>
              <a:srgbClr val="A2287E">
                <a:alpha val="6000"/>
              </a:srgbClr>
            </a:solidFill>
          </a:ln>
          <a:effectLst>
            <a:outerShdw blurRad="304800" sx="104000" sy="104000" algn="ctr" rotWithShape="0">
              <a:prstClr val="black">
                <a:alpha val="4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23" name="Text Placeholder 3">
            <a:extLst>
              <a:ext uri="{FF2B5EF4-FFF2-40B4-BE49-F238E27FC236}">
                <a16:creationId xmlns:a16="http://schemas.microsoft.com/office/drawing/2014/main" id="{FBAD303B-5248-F93F-3066-FC6C119238D5}"/>
              </a:ext>
            </a:extLst>
          </p:cNvPr>
          <p:cNvSpPr txBox="1">
            <a:spLocks/>
          </p:cNvSpPr>
          <p:nvPr/>
        </p:nvSpPr>
        <p:spPr>
          <a:xfrm>
            <a:off x="4493582" y="4963731"/>
            <a:ext cx="3159612" cy="87579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buClr>
                <a:srgbClr val="A2287E"/>
              </a:buClr>
            </a:pPr>
            <a:r>
              <a:rPr lang="en-US" sz="1200" dirty="0">
                <a:solidFill>
                  <a:schemeClr val="tx1"/>
                </a:solidFill>
                <a:latin typeface="Montserrat" pitchFamily="2" charset="77"/>
              </a:rPr>
              <a:t>Includes women, </a:t>
            </a:r>
          </a:p>
          <a:p>
            <a:pPr algn="ctr">
              <a:buClr>
                <a:srgbClr val="A2287E"/>
              </a:buClr>
            </a:pPr>
            <a:r>
              <a:rPr lang="en-US" sz="1200" dirty="0">
                <a:solidFill>
                  <a:schemeClr val="tx1"/>
                </a:solidFill>
                <a:latin typeface="Montserrat" pitchFamily="2" charset="77"/>
              </a:rPr>
              <a:t>thus possibly benefiting them and/or making (short-term) contributions </a:t>
            </a:r>
          </a:p>
          <a:p>
            <a:pPr algn="ctr">
              <a:buClr>
                <a:srgbClr val="A2287E"/>
              </a:buClr>
            </a:pPr>
            <a:r>
              <a:rPr lang="en-US" sz="1200" dirty="0">
                <a:solidFill>
                  <a:schemeClr val="tx1"/>
                </a:solidFill>
                <a:latin typeface="Montserrat" pitchFamily="2" charset="77"/>
              </a:rPr>
              <a:t>to empowerment</a:t>
            </a:r>
          </a:p>
        </p:txBody>
      </p:sp>
      <p:sp>
        <p:nvSpPr>
          <p:cNvPr id="24" name="Text Placeholder 3">
            <a:extLst>
              <a:ext uri="{FF2B5EF4-FFF2-40B4-BE49-F238E27FC236}">
                <a16:creationId xmlns:a16="http://schemas.microsoft.com/office/drawing/2014/main" id="{FC57D38A-40A5-1C97-4420-3CC2A981D8A9}"/>
              </a:ext>
            </a:extLst>
          </p:cNvPr>
          <p:cNvSpPr txBox="1">
            <a:spLocks/>
          </p:cNvSpPr>
          <p:nvPr/>
        </p:nvSpPr>
        <p:spPr>
          <a:xfrm>
            <a:off x="4907261" y="3858270"/>
            <a:ext cx="2545578" cy="78087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200" b="1" dirty="0">
                <a:solidFill>
                  <a:schemeClr val="tx1"/>
                </a:solidFill>
                <a:latin typeface="Montserrat" pitchFamily="2" charset="77"/>
              </a:rPr>
              <a:t>Accommodative</a:t>
            </a:r>
          </a:p>
          <a:p>
            <a:pPr>
              <a:buClr>
                <a:srgbClr val="A2287E"/>
              </a:buClr>
            </a:pPr>
            <a:r>
              <a:rPr lang="en-US" sz="600" dirty="0">
                <a:solidFill>
                  <a:schemeClr val="tx1"/>
                </a:solidFill>
                <a:latin typeface="Montserrat" pitchFamily="2" charset="77"/>
              </a:rPr>
              <a:t>  </a:t>
            </a:r>
          </a:p>
          <a:p>
            <a:pPr>
              <a:buClr>
                <a:srgbClr val="A2287E"/>
              </a:buClr>
            </a:pPr>
            <a:r>
              <a:rPr lang="en-US" sz="1200" dirty="0">
                <a:solidFill>
                  <a:schemeClr val="tx1"/>
                </a:solidFill>
                <a:latin typeface="Montserrat" pitchFamily="2" charset="77"/>
              </a:rPr>
              <a:t>Works around existing gender barriers and constraints</a:t>
            </a:r>
          </a:p>
        </p:txBody>
      </p:sp>
      <p:sp>
        <p:nvSpPr>
          <p:cNvPr id="25" name="TextBox 24">
            <a:extLst>
              <a:ext uri="{FF2B5EF4-FFF2-40B4-BE49-F238E27FC236}">
                <a16:creationId xmlns:a16="http://schemas.microsoft.com/office/drawing/2014/main" id="{5DFACA9A-FE81-D149-4DBF-31A82BA8FB1C}"/>
              </a:ext>
            </a:extLst>
          </p:cNvPr>
          <p:cNvSpPr txBox="1"/>
          <p:nvPr/>
        </p:nvSpPr>
        <p:spPr>
          <a:xfrm>
            <a:off x="763202" y="6025653"/>
            <a:ext cx="8931107" cy="276999"/>
          </a:xfrm>
          <a:prstGeom prst="rect">
            <a:avLst/>
          </a:prstGeom>
          <a:noFill/>
        </p:spPr>
        <p:txBody>
          <a:bodyPr wrap="square" rtlCol="0">
            <a:spAutoFit/>
          </a:bodyPr>
          <a:lstStyle/>
          <a:p>
            <a:r>
              <a:rPr lang="en-US" sz="1200" dirty="0">
                <a:latin typeface="Montserrat" pitchFamily="2" charset="77"/>
              </a:rPr>
              <a:t>Sources: A continuum of gender approaches. Examples adapted from IGWG. Figure adapted from McDougall 2021</a:t>
            </a:r>
          </a:p>
        </p:txBody>
      </p:sp>
      <p:sp>
        <p:nvSpPr>
          <p:cNvPr id="30" name="Text Placeholder 3">
            <a:extLst>
              <a:ext uri="{FF2B5EF4-FFF2-40B4-BE49-F238E27FC236}">
                <a16:creationId xmlns:a16="http://schemas.microsoft.com/office/drawing/2014/main" id="{3812B093-FB91-5D18-DC39-C959A7181A38}"/>
              </a:ext>
            </a:extLst>
          </p:cNvPr>
          <p:cNvSpPr txBox="1">
            <a:spLocks/>
          </p:cNvSpPr>
          <p:nvPr/>
        </p:nvSpPr>
        <p:spPr>
          <a:xfrm>
            <a:off x="7701067" y="5164737"/>
            <a:ext cx="3986484" cy="6537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200" dirty="0">
                <a:solidFill>
                  <a:schemeClr val="tx1"/>
                </a:solidFill>
                <a:latin typeface="Montserrat" pitchFamily="2" charset="77"/>
              </a:rPr>
              <a:t>Addresses the underlying structural factors that create and re-create gender inequalities in food systems and societies</a:t>
            </a:r>
          </a:p>
        </p:txBody>
      </p:sp>
      <p:sp>
        <p:nvSpPr>
          <p:cNvPr id="31" name="Text Placeholder 3">
            <a:extLst>
              <a:ext uri="{FF2B5EF4-FFF2-40B4-BE49-F238E27FC236}">
                <a16:creationId xmlns:a16="http://schemas.microsoft.com/office/drawing/2014/main" id="{8AAE9B68-09B8-B2B6-7006-41990560A796}"/>
              </a:ext>
            </a:extLst>
          </p:cNvPr>
          <p:cNvSpPr txBox="1">
            <a:spLocks/>
          </p:cNvSpPr>
          <p:nvPr/>
        </p:nvSpPr>
        <p:spPr>
          <a:xfrm>
            <a:off x="8744202" y="3862316"/>
            <a:ext cx="3002343" cy="1096389"/>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200" b="1" dirty="0">
                <a:solidFill>
                  <a:schemeClr val="tx1"/>
                </a:solidFill>
                <a:latin typeface="Montserrat" pitchFamily="2" charset="77"/>
              </a:rPr>
              <a:t>Transformative</a:t>
            </a:r>
          </a:p>
          <a:p>
            <a:pPr>
              <a:buClr>
                <a:srgbClr val="A2287E"/>
              </a:buClr>
            </a:pPr>
            <a:r>
              <a:rPr lang="en-US" sz="600" dirty="0">
                <a:solidFill>
                  <a:schemeClr val="tx1"/>
                </a:solidFill>
                <a:latin typeface="Montserrat" pitchFamily="2" charset="77"/>
              </a:rPr>
              <a:t>  </a:t>
            </a:r>
          </a:p>
          <a:p>
            <a:pPr>
              <a:buClr>
                <a:srgbClr val="A2287E"/>
              </a:buClr>
            </a:pPr>
            <a:r>
              <a:rPr lang="en-US" sz="1200" dirty="0">
                <a:solidFill>
                  <a:schemeClr val="tx1"/>
                </a:solidFill>
                <a:latin typeface="Montserrat" pitchFamily="2" charset="77"/>
              </a:rPr>
              <a:t>Recognizes, critically engages with, and seeks to change the underlying root causes of inequalities, including constraining gender norms</a:t>
            </a:r>
          </a:p>
        </p:txBody>
      </p:sp>
      <p:pic>
        <p:nvPicPr>
          <p:cNvPr id="20" name="Picture 19" descr="A purple symbols on a black background&#10;&#10;Description automatically generated">
            <a:extLst>
              <a:ext uri="{FF2B5EF4-FFF2-40B4-BE49-F238E27FC236}">
                <a16:creationId xmlns:a16="http://schemas.microsoft.com/office/drawing/2014/main" id="{0C115863-C07D-157E-182C-65F645188804}"/>
              </a:ext>
            </a:extLst>
          </p:cNvPr>
          <p:cNvPicPr>
            <a:picLocks noChangeAspect="1"/>
          </p:cNvPicPr>
          <p:nvPr/>
        </p:nvPicPr>
        <p:blipFill>
          <a:blip r:embed="rId6"/>
          <a:srcRect l="15274" t="37255" r="31865" b="32066"/>
          <a:stretch/>
        </p:blipFill>
        <p:spPr>
          <a:xfrm>
            <a:off x="3776746" y="3936036"/>
            <a:ext cx="1092533" cy="894506"/>
          </a:xfrm>
          <a:prstGeom prst="rect">
            <a:avLst/>
          </a:prstGeom>
          <a:effectLst>
            <a:outerShdw blurRad="304800" sx="104000" sy="104000" algn="ctr" rotWithShape="0">
              <a:prstClr val="black">
                <a:alpha val="26000"/>
              </a:prstClr>
            </a:outerShdw>
          </a:effectLst>
        </p:spPr>
      </p:pic>
      <p:pic>
        <p:nvPicPr>
          <p:cNvPr id="27" name="Picture 26" descr="A purple symbols on a black background&#10;&#10;Description automatically generated">
            <a:extLst>
              <a:ext uri="{FF2B5EF4-FFF2-40B4-BE49-F238E27FC236}">
                <a16:creationId xmlns:a16="http://schemas.microsoft.com/office/drawing/2014/main" id="{5C14C284-F7BE-178A-CFC0-02A2D08EFB60}"/>
              </a:ext>
            </a:extLst>
          </p:cNvPr>
          <p:cNvPicPr>
            <a:picLocks noChangeAspect="1"/>
          </p:cNvPicPr>
          <p:nvPr/>
        </p:nvPicPr>
        <p:blipFill>
          <a:blip r:embed="rId6"/>
          <a:srcRect l="6970" t="71640" r="30917" b="7704"/>
          <a:stretch/>
        </p:blipFill>
        <p:spPr>
          <a:xfrm>
            <a:off x="7405529" y="4030294"/>
            <a:ext cx="1385984" cy="756388"/>
          </a:xfrm>
          <a:prstGeom prst="rect">
            <a:avLst/>
          </a:prstGeom>
          <a:effectLst>
            <a:outerShdw blurRad="304800" sx="104000" sy="104000" algn="ctr" rotWithShape="0">
              <a:prstClr val="black">
                <a:alpha val="26000"/>
              </a:prstClr>
            </a:outerShdw>
          </a:effectLst>
        </p:spPr>
      </p:pic>
    </p:spTree>
    <p:extLst>
      <p:ext uri="{BB962C8B-B14F-4D97-AF65-F5344CB8AC3E}">
        <p14:creationId xmlns:p14="http://schemas.microsoft.com/office/powerpoint/2010/main" val="10288841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 name="Google Shape;108;p18">
            <a:extLst>
              <a:ext uri="{FF2B5EF4-FFF2-40B4-BE49-F238E27FC236}">
                <a16:creationId xmlns:a16="http://schemas.microsoft.com/office/drawing/2014/main" id="{437A828D-61BC-7BC4-7488-E1C8F0588543}"/>
              </a:ext>
            </a:extLst>
          </p:cNvPr>
          <p:cNvSpPr txBox="1">
            <a:spLocks/>
          </p:cNvSpPr>
          <p:nvPr/>
        </p:nvSpPr>
        <p:spPr>
          <a:xfrm>
            <a:off x="6385196" y="1607433"/>
            <a:ext cx="5806803" cy="1956758"/>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r>
              <a:rPr lang="en-US"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A gender transformative approach</a:t>
            </a:r>
          </a:p>
        </p:txBody>
      </p:sp>
      <p:grpSp>
        <p:nvGrpSpPr>
          <p:cNvPr id="3" name="Group 2">
            <a:extLst>
              <a:ext uri="{FF2B5EF4-FFF2-40B4-BE49-F238E27FC236}">
                <a16:creationId xmlns:a16="http://schemas.microsoft.com/office/drawing/2014/main" id="{D8B74B16-A214-A2BC-9ACF-AE59EFA559D6}"/>
              </a:ext>
            </a:extLst>
          </p:cNvPr>
          <p:cNvGrpSpPr/>
          <p:nvPr/>
        </p:nvGrpSpPr>
        <p:grpSpPr>
          <a:xfrm>
            <a:off x="6385197" y="3645249"/>
            <a:ext cx="5279652" cy="675393"/>
            <a:chOff x="6385197" y="3645249"/>
            <a:chExt cx="5279652" cy="675393"/>
          </a:xfrm>
        </p:grpSpPr>
        <p:sp>
          <p:nvSpPr>
            <p:cNvPr id="4" name="Google Shape;47;g30838b89d9c_0_0">
              <a:extLst>
                <a:ext uri="{FF2B5EF4-FFF2-40B4-BE49-F238E27FC236}">
                  <a16:creationId xmlns:a16="http://schemas.microsoft.com/office/drawing/2014/main" id="{8400F974-D617-0C21-5F91-0A607FCE3CF0}"/>
                </a:ext>
              </a:extLst>
            </p:cNvPr>
            <p:cNvSpPr txBox="1">
              <a:spLocks/>
            </p:cNvSpPr>
            <p:nvPr/>
          </p:nvSpPr>
          <p:spPr>
            <a:xfrm>
              <a:off x="6385197" y="3807367"/>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Clr>
                  <a:srgbClr val="000000"/>
                </a:buClr>
                <a:buSzPts val="4400"/>
                <a:buFont typeface="Arial"/>
                <a:buNone/>
              </a:pPr>
              <a:r>
                <a:rPr lang="en-US" sz="2800" kern="1200" cap="all" dirty="0">
                  <a:solidFill>
                    <a:schemeClr val="tx1"/>
                  </a:solidFill>
                  <a:latin typeface="Montserrat Light" pitchFamily="2" charset="77"/>
                  <a:ea typeface="+mn-ea"/>
                  <a:cs typeface="+mn-cs"/>
                  <a:sym typeface="Arial"/>
                </a:rPr>
                <a:t>Section 5</a:t>
              </a:r>
              <a:endParaRPr lang="en-US" sz="2800" kern="1200" cap="all" dirty="0">
                <a:solidFill>
                  <a:schemeClr val="tx1"/>
                </a:solidFill>
                <a:latin typeface="Montserrat Light" pitchFamily="2" charset="77"/>
                <a:ea typeface="+mn-ea"/>
                <a:cs typeface="+mn-cs"/>
              </a:endParaRPr>
            </a:p>
          </p:txBody>
        </p:sp>
        <p:cxnSp>
          <p:nvCxnSpPr>
            <p:cNvPr id="5" name="Straight Connector 12">
              <a:extLst>
                <a:ext uri="{FF2B5EF4-FFF2-40B4-BE49-F238E27FC236}">
                  <a16:creationId xmlns:a16="http://schemas.microsoft.com/office/drawing/2014/main" id="{7351CEDA-8D05-376C-F0BF-887D3F9065B1}"/>
                </a:ext>
              </a:extLst>
            </p:cNvPr>
            <p:cNvCxnSpPr>
              <a:cxnSpLocks/>
            </p:cNvCxnSpPr>
            <p:nvPr/>
          </p:nvCxnSpPr>
          <p:spPr>
            <a:xfrm>
              <a:off x="6426548" y="3645249"/>
              <a:ext cx="523830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2" name="Title 1">
            <a:extLst>
              <a:ext uri="{FF2B5EF4-FFF2-40B4-BE49-F238E27FC236}">
                <a16:creationId xmlns:a16="http://schemas.microsoft.com/office/drawing/2014/main" id="{11023B78-1B39-79ED-DE25-9CDB9756003E}"/>
              </a:ext>
            </a:extLst>
          </p:cNvPr>
          <p:cNvSpPr txBox="1">
            <a:spLocks/>
          </p:cNvSpPr>
          <p:nvPr/>
        </p:nvSpPr>
        <p:spPr>
          <a:xfrm>
            <a:off x="600010" y="423544"/>
            <a:ext cx="8656532" cy="64954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COURSE Learning Objectives</a:t>
            </a:r>
          </a:p>
        </p:txBody>
      </p:sp>
      <p:grpSp>
        <p:nvGrpSpPr>
          <p:cNvPr id="30" name="Group 29">
            <a:extLst>
              <a:ext uri="{FF2B5EF4-FFF2-40B4-BE49-F238E27FC236}">
                <a16:creationId xmlns:a16="http://schemas.microsoft.com/office/drawing/2014/main" id="{1A02BDBC-F4F2-C7B0-8EB7-2758B882A918}"/>
              </a:ext>
            </a:extLst>
          </p:cNvPr>
          <p:cNvGrpSpPr/>
          <p:nvPr/>
        </p:nvGrpSpPr>
        <p:grpSpPr>
          <a:xfrm>
            <a:off x="761007" y="1821342"/>
            <a:ext cx="2230921" cy="3564698"/>
            <a:chOff x="484914" y="1598317"/>
            <a:chExt cx="2230921" cy="3564698"/>
          </a:xfrm>
        </p:grpSpPr>
        <p:sp>
          <p:nvSpPr>
            <p:cNvPr id="7" name="Rounded Rectangle 6">
              <a:extLst>
                <a:ext uri="{FF2B5EF4-FFF2-40B4-BE49-F238E27FC236}">
                  <a16:creationId xmlns:a16="http://schemas.microsoft.com/office/drawing/2014/main" id="{601DF0EE-4640-CDC0-906C-1B37B15DFEE7}"/>
                </a:ext>
              </a:extLst>
            </p:cNvPr>
            <p:cNvSpPr/>
            <p:nvPr/>
          </p:nvSpPr>
          <p:spPr>
            <a:xfrm>
              <a:off x="484914" y="1598317"/>
              <a:ext cx="2230921" cy="3564698"/>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8" name="Rectangle 7">
              <a:extLst>
                <a:ext uri="{FF2B5EF4-FFF2-40B4-BE49-F238E27FC236}">
                  <a16:creationId xmlns:a16="http://schemas.microsoft.com/office/drawing/2014/main" id="{DE877FDC-E517-C847-991F-C851CD1CFC7E}"/>
                </a:ext>
              </a:extLst>
            </p:cNvPr>
            <p:cNvSpPr/>
            <p:nvPr/>
          </p:nvSpPr>
          <p:spPr>
            <a:xfrm>
              <a:off x="484914" y="1851086"/>
              <a:ext cx="2113320" cy="577214"/>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sp>
        <p:nvSpPr>
          <p:cNvPr id="17" name="Rounded Rectangle 16">
            <a:extLst>
              <a:ext uri="{FF2B5EF4-FFF2-40B4-BE49-F238E27FC236}">
                <a16:creationId xmlns:a16="http://schemas.microsoft.com/office/drawing/2014/main" id="{2BBEEDB1-4074-7275-1BF9-C2D9914C6BC5}"/>
              </a:ext>
            </a:extLst>
          </p:cNvPr>
          <p:cNvSpPr/>
          <p:nvPr/>
        </p:nvSpPr>
        <p:spPr>
          <a:xfrm>
            <a:off x="3612670" y="1821342"/>
            <a:ext cx="2230921" cy="3564698"/>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8" name="Rounded Rectangle 17">
            <a:extLst>
              <a:ext uri="{FF2B5EF4-FFF2-40B4-BE49-F238E27FC236}">
                <a16:creationId xmlns:a16="http://schemas.microsoft.com/office/drawing/2014/main" id="{AD7B21A7-83C7-D02D-D172-6E9A3347392B}"/>
              </a:ext>
            </a:extLst>
          </p:cNvPr>
          <p:cNvSpPr/>
          <p:nvPr/>
        </p:nvSpPr>
        <p:spPr>
          <a:xfrm>
            <a:off x="6434606" y="1821342"/>
            <a:ext cx="2230921" cy="3564698"/>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9" name="Rounded Rectangle 18">
            <a:extLst>
              <a:ext uri="{FF2B5EF4-FFF2-40B4-BE49-F238E27FC236}">
                <a16:creationId xmlns:a16="http://schemas.microsoft.com/office/drawing/2014/main" id="{FCAA642C-366E-B97C-B991-01C7F4494CB2}"/>
              </a:ext>
            </a:extLst>
          </p:cNvPr>
          <p:cNvSpPr/>
          <p:nvPr/>
        </p:nvSpPr>
        <p:spPr>
          <a:xfrm>
            <a:off x="9256542" y="1821342"/>
            <a:ext cx="2230921" cy="3564698"/>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0" name="Rectangle 19">
            <a:extLst>
              <a:ext uri="{FF2B5EF4-FFF2-40B4-BE49-F238E27FC236}">
                <a16:creationId xmlns:a16="http://schemas.microsoft.com/office/drawing/2014/main" id="{B3FA149D-B63A-B8B2-F5A2-5074624D7FC3}"/>
              </a:ext>
            </a:extLst>
          </p:cNvPr>
          <p:cNvSpPr/>
          <p:nvPr/>
        </p:nvSpPr>
        <p:spPr>
          <a:xfrm>
            <a:off x="3612670" y="2074111"/>
            <a:ext cx="2113320" cy="577214"/>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1" name="Rectangle 20">
            <a:extLst>
              <a:ext uri="{FF2B5EF4-FFF2-40B4-BE49-F238E27FC236}">
                <a16:creationId xmlns:a16="http://schemas.microsoft.com/office/drawing/2014/main" id="{DA8D2117-38B5-C6E7-47A1-ABB932950282}"/>
              </a:ext>
            </a:extLst>
          </p:cNvPr>
          <p:cNvSpPr/>
          <p:nvPr/>
        </p:nvSpPr>
        <p:spPr>
          <a:xfrm>
            <a:off x="6434606" y="2074111"/>
            <a:ext cx="2113320" cy="577214"/>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2" name="Rectangle 21">
            <a:extLst>
              <a:ext uri="{FF2B5EF4-FFF2-40B4-BE49-F238E27FC236}">
                <a16:creationId xmlns:a16="http://schemas.microsoft.com/office/drawing/2014/main" id="{9912C934-7B01-4335-2CB4-9BDC2E43E234}"/>
              </a:ext>
            </a:extLst>
          </p:cNvPr>
          <p:cNvSpPr/>
          <p:nvPr/>
        </p:nvSpPr>
        <p:spPr>
          <a:xfrm>
            <a:off x="9256542" y="2074111"/>
            <a:ext cx="2113320" cy="577214"/>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3" name="Text Placeholder 2">
            <a:extLst>
              <a:ext uri="{FF2B5EF4-FFF2-40B4-BE49-F238E27FC236}">
                <a16:creationId xmlns:a16="http://schemas.microsoft.com/office/drawing/2014/main" id="{A7C6ABD8-C87F-ACFE-7E0A-81A4EDFCED93}"/>
              </a:ext>
            </a:extLst>
          </p:cNvPr>
          <p:cNvSpPr txBox="1">
            <a:spLocks/>
          </p:cNvSpPr>
          <p:nvPr/>
        </p:nvSpPr>
        <p:spPr>
          <a:xfrm>
            <a:off x="761007" y="2066097"/>
            <a:ext cx="2002318" cy="577214"/>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Objective 1</a:t>
            </a:r>
          </a:p>
        </p:txBody>
      </p:sp>
      <p:sp>
        <p:nvSpPr>
          <p:cNvPr id="24" name="Text Placeholder 2">
            <a:extLst>
              <a:ext uri="{FF2B5EF4-FFF2-40B4-BE49-F238E27FC236}">
                <a16:creationId xmlns:a16="http://schemas.microsoft.com/office/drawing/2014/main" id="{85A4199B-32C5-41D1-846A-C1B7422822E5}"/>
              </a:ext>
            </a:extLst>
          </p:cNvPr>
          <p:cNvSpPr txBox="1">
            <a:spLocks/>
          </p:cNvSpPr>
          <p:nvPr/>
        </p:nvSpPr>
        <p:spPr>
          <a:xfrm>
            <a:off x="3612670" y="2066097"/>
            <a:ext cx="2002318" cy="57721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Objective 2</a:t>
            </a:r>
          </a:p>
        </p:txBody>
      </p:sp>
      <p:sp>
        <p:nvSpPr>
          <p:cNvPr id="25" name="Text Placeholder 2">
            <a:extLst>
              <a:ext uri="{FF2B5EF4-FFF2-40B4-BE49-F238E27FC236}">
                <a16:creationId xmlns:a16="http://schemas.microsoft.com/office/drawing/2014/main" id="{D70C5942-0D8C-DBC6-A5A3-4E3E8635E871}"/>
              </a:ext>
            </a:extLst>
          </p:cNvPr>
          <p:cNvSpPr txBox="1">
            <a:spLocks/>
          </p:cNvSpPr>
          <p:nvPr/>
        </p:nvSpPr>
        <p:spPr>
          <a:xfrm>
            <a:off x="6434606" y="2066097"/>
            <a:ext cx="2002318" cy="57721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Objective 3</a:t>
            </a:r>
          </a:p>
        </p:txBody>
      </p:sp>
      <p:sp>
        <p:nvSpPr>
          <p:cNvPr id="26" name="Text Placeholder 2">
            <a:extLst>
              <a:ext uri="{FF2B5EF4-FFF2-40B4-BE49-F238E27FC236}">
                <a16:creationId xmlns:a16="http://schemas.microsoft.com/office/drawing/2014/main" id="{0A3002C1-692C-6E97-EA13-C9DCDE82C5A5}"/>
              </a:ext>
            </a:extLst>
          </p:cNvPr>
          <p:cNvSpPr txBox="1">
            <a:spLocks/>
          </p:cNvSpPr>
          <p:nvPr/>
        </p:nvSpPr>
        <p:spPr>
          <a:xfrm>
            <a:off x="9256542" y="2066097"/>
            <a:ext cx="2002318" cy="57721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Objective 4</a:t>
            </a:r>
          </a:p>
        </p:txBody>
      </p:sp>
      <p:sp>
        <p:nvSpPr>
          <p:cNvPr id="27" name="Google Shape;54;p3">
            <a:extLst>
              <a:ext uri="{FF2B5EF4-FFF2-40B4-BE49-F238E27FC236}">
                <a16:creationId xmlns:a16="http://schemas.microsoft.com/office/drawing/2014/main" id="{52D77855-3273-8F1D-C6EF-02F5A8EACEE0}"/>
              </a:ext>
            </a:extLst>
          </p:cNvPr>
          <p:cNvSpPr txBox="1">
            <a:spLocks/>
          </p:cNvSpPr>
          <p:nvPr/>
        </p:nvSpPr>
        <p:spPr>
          <a:xfrm>
            <a:off x="909912" y="2971524"/>
            <a:ext cx="1933109" cy="220316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lnSpc>
                <a:spcPct val="100000"/>
              </a:lnSpc>
              <a:spcBef>
                <a:spcPts val="0"/>
              </a:spcBef>
            </a:pPr>
            <a:r>
              <a:rPr lang="en-US" sz="1800" kern="1200" dirty="0">
                <a:solidFill>
                  <a:schemeClr val="tx1"/>
                </a:solidFill>
                <a:latin typeface="Montserrat" pitchFamily="2" charset="77"/>
                <a:ea typeface="+mj-ea"/>
                <a:cs typeface="Calibri" charset="0"/>
                <a:sym typeface="Arial"/>
              </a:rPr>
              <a:t>Understand the value of using gender transformative approaches in agrifood systems </a:t>
            </a:r>
            <a:endParaRPr lang="en-US" sz="1800" kern="1200" dirty="0">
              <a:solidFill>
                <a:schemeClr val="tx1"/>
              </a:solidFill>
              <a:latin typeface="Montserrat" pitchFamily="2" charset="77"/>
              <a:ea typeface="+mj-ea"/>
              <a:cs typeface="Calibri" charset="0"/>
            </a:endParaRPr>
          </a:p>
        </p:txBody>
      </p:sp>
      <p:sp>
        <p:nvSpPr>
          <p:cNvPr id="28" name="Google Shape;54;p3">
            <a:extLst>
              <a:ext uri="{FF2B5EF4-FFF2-40B4-BE49-F238E27FC236}">
                <a16:creationId xmlns:a16="http://schemas.microsoft.com/office/drawing/2014/main" id="{5EA38480-3F8C-1EB6-D73E-F67F91F07029}"/>
              </a:ext>
            </a:extLst>
          </p:cNvPr>
          <p:cNvSpPr txBox="1">
            <a:spLocks/>
          </p:cNvSpPr>
          <p:nvPr/>
        </p:nvSpPr>
        <p:spPr>
          <a:xfrm>
            <a:off x="3774702" y="3029578"/>
            <a:ext cx="1951288" cy="2087056"/>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lnSpc>
                <a:spcPct val="100000"/>
              </a:lnSpc>
              <a:spcBef>
                <a:spcPts val="0"/>
              </a:spcBef>
            </a:pPr>
            <a:r>
              <a:rPr lang="en-US" sz="1800" kern="1200" dirty="0">
                <a:solidFill>
                  <a:schemeClr val="tx1"/>
                </a:solidFill>
                <a:latin typeface="Montserrat" pitchFamily="2" charset="77"/>
                <a:ea typeface="+mj-ea"/>
                <a:cs typeface="Calibri" charset="0"/>
                <a:sym typeface="Arial"/>
              </a:rPr>
              <a:t>Understand concepts important to gender transformative approaches</a:t>
            </a:r>
          </a:p>
        </p:txBody>
      </p:sp>
      <p:sp>
        <p:nvSpPr>
          <p:cNvPr id="29" name="Google Shape;54;p3">
            <a:extLst>
              <a:ext uri="{FF2B5EF4-FFF2-40B4-BE49-F238E27FC236}">
                <a16:creationId xmlns:a16="http://schemas.microsoft.com/office/drawing/2014/main" id="{2ABBADD4-DEE9-2D21-2619-B93A2332BE64}"/>
              </a:ext>
            </a:extLst>
          </p:cNvPr>
          <p:cNvSpPr txBox="1">
            <a:spLocks/>
          </p:cNvSpPr>
          <p:nvPr/>
        </p:nvSpPr>
        <p:spPr>
          <a:xfrm>
            <a:off x="6607653" y="3029578"/>
            <a:ext cx="2024421" cy="152012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lnSpc>
                <a:spcPct val="100000"/>
              </a:lnSpc>
              <a:spcBef>
                <a:spcPts val="0"/>
              </a:spcBef>
            </a:pPr>
            <a:r>
              <a:rPr lang="en-US" sz="1800" kern="1200" dirty="0">
                <a:solidFill>
                  <a:schemeClr val="tx1"/>
                </a:solidFill>
                <a:latin typeface="Montserrat" pitchFamily="2" charset="77"/>
                <a:ea typeface="+mj-ea"/>
                <a:cs typeface="Calibri" charset="0"/>
                <a:sym typeface="Arial"/>
              </a:rPr>
              <a:t>Understand how gender transformative approaches are operationalized </a:t>
            </a:r>
          </a:p>
          <a:p>
            <a:pPr marL="0" indent="0">
              <a:lnSpc>
                <a:spcPct val="100000"/>
              </a:lnSpc>
              <a:spcBef>
                <a:spcPts val="0"/>
              </a:spcBef>
            </a:pPr>
            <a:endParaRPr lang="en-US" sz="1800" kern="1200" dirty="0">
              <a:solidFill>
                <a:schemeClr val="tx1"/>
              </a:solidFill>
              <a:latin typeface="Montserrat" pitchFamily="2" charset="77"/>
              <a:ea typeface="+mj-ea"/>
              <a:cs typeface="Calibri" charset="0"/>
              <a:sym typeface="Arial"/>
            </a:endParaRPr>
          </a:p>
        </p:txBody>
      </p:sp>
      <p:sp>
        <p:nvSpPr>
          <p:cNvPr id="54" name="Google Shape;54;p3"/>
          <p:cNvSpPr txBox="1">
            <a:spLocks noGrp="1"/>
          </p:cNvSpPr>
          <p:nvPr>
            <p:ph type="body" idx="1"/>
          </p:nvPr>
        </p:nvSpPr>
        <p:spPr>
          <a:xfrm>
            <a:off x="9443425" y="3029578"/>
            <a:ext cx="1915286" cy="165393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7F7F7F"/>
              </a:buClr>
              <a:buSzPts val="2400"/>
              <a:buNone/>
            </a:pPr>
            <a:r>
              <a:rPr lang="en-US" sz="1800" kern="1200" dirty="0">
                <a:solidFill>
                  <a:schemeClr val="tx1"/>
                </a:solidFill>
                <a:latin typeface="Montserrat" pitchFamily="2" charset="77"/>
                <a:ea typeface="+mj-ea"/>
                <a:cs typeface="Calibri" charset="0"/>
                <a:sym typeface="Arial"/>
              </a:rPr>
              <a:t>Understand how to measure gender transformative change</a:t>
            </a:r>
            <a:endParaRPr sz="1800" kern="1200" dirty="0">
              <a:solidFill>
                <a:schemeClr val="tx1"/>
              </a:solidFill>
              <a:latin typeface="Montserrat" pitchFamily="2" charset="77"/>
              <a:ea typeface="+mj-ea"/>
              <a:cs typeface="Calibri"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F843BC-95C5-B21A-C929-AD0E5B3E1D3B}"/>
            </a:ext>
          </a:extLst>
        </p:cNvPr>
        <p:cNvGrpSpPr/>
        <p:nvPr/>
      </p:nvGrpSpPr>
      <p:grpSpPr>
        <a:xfrm>
          <a:off x="0" y="0"/>
          <a:ext cx="0" cy="0"/>
          <a:chOff x="0" y="0"/>
          <a:chExt cx="0" cy="0"/>
        </a:xfrm>
      </p:grpSpPr>
      <p:grpSp>
        <p:nvGrpSpPr>
          <p:cNvPr id="10" name="Group 9">
            <a:extLst>
              <a:ext uri="{FF2B5EF4-FFF2-40B4-BE49-F238E27FC236}">
                <a16:creationId xmlns:a16="http://schemas.microsoft.com/office/drawing/2014/main" id="{70A148F4-DA0A-3783-4D47-845147E92595}"/>
              </a:ext>
            </a:extLst>
          </p:cNvPr>
          <p:cNvGrpSpPr/>
          <p:nvPr/>
        </p:nvGrpSpPr>
        <p:grpSpPr>
          <a:xfrm>
            <a:off x="682485" y="1989819"/>
            <a:ext cx="7099694" cy="3648983"/>
            <a:chOff x="842591" y="1981110"/>
            <a:chExt cx="7099694" cy="3648983"/>
          </a:xfrm>
        </p:grpSpPr>
        <p:sp>
          <p:nvSpPr>
            <p:cNvPr id="5" name="Rounded Rectangle 4">
              <a:extLst>
                <a:ext uri="{FF2B5EF4-FFF2-40B4-BE49-F238E27FC236}">
                  <a16:creationId xmlns:a16="http://schemas.microsoft.com/office/drawing/2014/main" id="{21B375C8-D175-91D2-BB80-B9B6DD6F463F}"/>
                </a:ext>
              </a:extLst>
            </p:cNvPr>
            <p:cNvSpPr/>
            <p:nvPr/>
          </p:nvSpPr>
          <p:spPr>
            <a:xfrm>
              <a:off x="842591" y="1981111"/>
              <a:ext cx="3372358" cy="3648982"/>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6" name="Rounded Rectangle 5">
              <a:extLst>
                <a:ext uri="{FF2B5EF4-FFF2-40B4-BE49-F238E27FC236}">
                  <a16:creationId xmlns:a16="http://schemas.microsoft.com/office/drawing/2014/main" id="{2051D22A-BF6D-6773-7508-5563170691F0}"/>
                </a:ext>
              </a:extLst>
            </p:cNvPr>
            <p:cNvSpPr/>
            <p:nvPr/>
          </p:nvSpPr>
          <p:spPr>
            <a:xfrm>
              <a:off x="4569927" y="1981110"/>
              <a:ext cx="3372358" cy="3648982"/>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sp>
        <p:nvSpPr>
          <p:cNvPr id="2" name="Title 1">
            <a:extLst>
              <a:ext uri="{FF2B5EF4-FFF2-40B4-BE49-F238E27FC236}">
                <a16:creationId xmlns:a16="http://schemas.microsoft.com/office/drawing/2014/main" id="{D4DE438F-AA09-3AB9-B3AC-A6BDAE627C83}"/>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What does it mean to be transformative?</a:t>
            </a:r>
          </a:p>
        </p:txBody>
      </p:sp>
      <p:sp>
        <p:nvSpPr>
          <p:cNvPr id="4" name="Text Placeholder 3">
            <a:extLst>
              <a:ext uri="{FF2B5EF4-FFF2-40B4-BE49-F238E27FC236}">
                <a16:creationId xmlns:a16="http://schemas.microsoft.com/office/drawing/2014/main" id="{04219112-C591-4779-CA38-863F13B20407}"/>
              </a:ext>
            </a:extLst>
          </p:cNvPr>
          <p:cNvSpPr txBox="1">
            <a:spLocks/>
          </p:cNvSpPr>
          <p:nvPr/>
        </p:nvSpPr>
        <p:spPr>
          <a:xfrm>
            <a:off x="913331" y="1986077"/>
            <a:ext cx="2678163" cy="29461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Transformation represents</a:t>
            </a:r>
            <a:r>
              <a:rPr lang="en-US" sz="1800" b="1" dirty="0">
                <a:solidFill>
                  <a:schemeClr val="tx1"/>
                </a:solidFill>
                <a:latin typeface="Montserrat" pitchFamily="2" charset="77"/>
              </a:rPr>
              <a:t> </a:t>
            </a:r>
            <a:r>
              <a:rPr lang="en-US" sz="1800" b="1" dirty="0">
                <a:solidFill>
                  <a:srgbClr val="A2287E"/>
                </a:solidFill>
                <a:latin typeface="Montserrat" pitchFamily="2" charset="77"/>
              </a:rPr>
              <a:t>deep, enduring change: </a:t>
            </a: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marL="233363" lvl="3">
              <a:buClr>
                <a:srgbClr val="A2287E"/>
              </a:buClr>
            </a:pPr>
            <a:r>
              <a:rPr lang="en-US" sz="1800" dirty="0">
                <a:solidFill>
                  <a:schemeClr val="tx1"/>
                </a:solidFill>
                <a:latin typeface="Montserrat" pitchFamily="2" charset="77"/>
              </a:rPr>
              <a:t>“What emerges is fundamentally different from what went before” (Brookfield 2012).</a:t>
            </a: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p:txBody>
      </p:sp>
      <p:sp>
        <p:nvSpPr>
          <p:cNvPr id="7" name="Text Placeholder 3">
            <a:extLst>
              <a:ext uri="{FF2B5EF4-FFF2-40B4-BE49-F238E27FC236}">
                <a16:creationId xmlns:a16="http://schemas.microsoft.com/office/drawing/2014/main" id="{A0C20C81-5047-8F88-B4B7-79EF0F077B52}"/>
              </a:ext>
            </a:extLst>
          </p:cNvPr>
          <p:cNvSpPr txBox="1">
            <a:spLocks/>
          </p:cNvSpPr>
          <p:nvPr/>
        </p:nvSpPr>
        <p:spPr>
          <a:xfrm>
            <a:off x="4697844" y="1998901"/>
            <a:ext cx="2796311" cy="2933294"/>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A commitment to transformation is a commitment to the depth and sustainability of change in underlying institutions and practices.</a:t>
            </a:r>
          </a:p>
          <a:p>
            <a:pPr>
              <a:buClr>
                <a:srgbClr val="A2287E"/>
              </a:buClr>
            </a:pPr>
            <a:endParaRPr lang="en-US" sz="1800" dirty="0">
              <a:solidFill>
                <a:schemeClr val="tx1"/>
              </a:solidFill>
              <a:latin typeface="Montserrat" pitchFamily="2" charset="77"/>
            </a:endParaRPr>
          </a:p>
        </p:txBody>
      </p:sp>
      <p:sp>
        <p:nvSpPr>
          <p:cNvPr id="12" name="TextBox 11">
            <a:extLst>
              <a:ext uri="{FF2B5EF4-FFF2-40B4-BE49-F238E27FC236}">
                <a16:creationId xmlns:a16="http://schemas.microsoft.com/office/drawing/2014/main" id="{3520747D-33B9-CF9F-FD04-6011A4850E52}"/>
              </a:ext>
            </a:extLst>
          </p:cNvPr>
          <p:cNvSpPr txBox="1"/>
          <p:nvPr/>
        </p:nvSpPr>
        <p:spPr>
          <a:xfrm>
            <a:off x="600009" y="6076108"/>
            <a:ext cx="7309772" cy="461665"/>
          </a:xfrm>
          <a:prstGeom prst="rect">
            <a:avLst/>
          </a:prstGeom>
          <a:noFill/>
        </p:spPr>
        <p:txBody>
          <a:bodyPr wrap="square" rtlCol="0">
            <a:spAutoFit/>
          </a:bodyPr>
          <a:lstStyle/>
          <a:p>
            <a:r>
              <a:rPr lang="en-US" sz="1200" dirty="0">
                <a:solidFill>
                  <a:schemeClr val="tx1"/>
                </a:solidFill>
                <a:latin typeface="Montserrat" pitchFamily="2" charset="77"/>
              </a:rPr>
              <a:t>Sources: Kantor 2013b. Brookfield 2012 (in Kantor 2013b). Metamorphosis: transformation from an immature to adult form. </a:t>
            </a:r>
          </a:p>
        </p:txBody>
      </p:sp>
      <p:pic>
        <p:nvPicPr>
          <p:cNvPr id="14" name="Picture 13" descr="A group of butterflies flying&#10;&#10;Description automatically generated">
            <a:extLst>
              <a:ext uri="{FF2B5EF4-FFF2-40B4-BE49-F238E27FC236}">
                <a16:creationId xmlns:a16="http://schemas.microsoft.com/office/drawing/2014/main" id="{0289350F-8206-960F-A67D-507B10F2BBCB}"/>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rot="21290628">
            <a:off x="4857624" y="1872468"/>
            <a:ext cx="7705190" cy="3902663"/>
          </a:xfrm>
          <a:prstGeom prst="rect">
            <a:avLst/>
          </a:prstGeom>
          <a:effectLst>
            <a:outerShdw blurRad="431800" sx="104000" sy="104000" algn="ctr" rotWithShape="0">
              <a:prstClr val="black">
                <a:alpha val="26000"/>
              </a:prstClr>
            </a:outerShdw>
          </a:effectLst>
        </p:spPr>
      </p:pic>
      <p:sp>
        <p:nvSpPr>
          <p:cNvPr id="3" name="TextBox 2">
            <a:extLst>
              <a:ext uri="{FF2B5EF4-FFF2-40B4-BE49-F238E27FC236}">
                <a16:creationId xmlns:a16="http://schemas.microsoft.com/office/drawing/2014/main" id="{C45AF409-DC92-B183-F093-74E3269038AD}"/>
              </a:ext>
            </a:extLst>
          </p:cNvPr>
          <p:cNvSpPr txBox="1"/>
          <p:nvPr/>
        </p:nvSpPr>
        <p:spPr>
          <a:xfrm>
            <a:off x="8522035" y="5651808"/>
            <a:ext cx="3349399" cy="276999"/>
          </a:xfrm>
          <a:prstGeom prst="rect">
            <a:avLst/>
          </a:prstGeom>
          <a:noFill/>
        </p:spPr>
        <p:txBody>
          <a:bodyPr wrap="square" rtlCol="0">
            <a:spAutoFit/>
          </a:bodyPr>
          <a:lstStyle/>
          <a:p>
            <a:pPr algn="r"/>
            <a:r>
              <a:rPr lang="en-US" sz="1200" dirty="0">
                <a:solidFill>
                  <a:schemeClr val="tx1"/>
                </a:solidFill>
                <a:latin typeface="Montserrat" pitchFamily="2" charset="77"/>
              </a:rPr>
              <a:t>Image source: </a:t>
            </a:r>
            <a:r>
              <a:rPr lang="en-US" sz="1200" dirty="0">
                <a:solidFill>
                  <a:srgbClr val="A2287E"/>
                </a:solidFill>
                <a:latin typeface="Montserrat" pitchFamily="2" charset="77"/>
                <a:hlinkClick r:id="rId4">
                  <a:extLst>
                    <a:ext uri="{A12FA001-AC4F-418D-AE19-62706E023703}">
                      <ahyp:hlinkClr xmlns:ahyp="http://schemas.microsoft.com/office/drawing/2018/hyperlinkcolor" val="tx"/>
                    </a:ext>
                  </a:extLst>
                </a:hlinkClick>
              </a:rPr>
              <a:t>Medium.com</a:t>
            </a:r>
            <a:endParaRPr lang="en-US" sz="1200" dirty="0">
              <a:solidFill>
                <a:srgbClr val="A2287E"/>
              </a:solidFill>
              <a:latin typeface="Montserrat" pitchFamily="2" charset="77"/>
            </a:endParaRPr>
          </a:p>
        </p:txBody>
      </p:sp>
    </p:spTree>
    <p:extLst>
      <p:ext uri="{BB962C8B-B14F-4D97-AF65-F5344CB8AC3E}">
        <p14:creationId xmlns:p14="http://schemas.microsoft.com/office/powerpoint/2010/main" val="178736732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CAC62-687E-5A04-F281-97C6DBAFE84E}"/>
            </a:ext>
          </a:extLst>
        </p:cNvPr>
        <p:cNvGrpSpPr/>
        <p:nvPr/>
      </p:nvGrpSpPr>
      <p:grpSpPr>
        <a:xfrm>
          <a:off x="0" y="0"/>
          <a:ext cx="0" cy="0"/>
          <a:chOff x="0" y="0"/>
          <a:chExt cx="0" cy="0"/>
        </a:xfrm>
      </p:grpSpPr>
      <p:sp>
        <p:nvSpPr>
          <p:cNvPr id="5" name="Rounded Rectangle 4">
            <a:extLst>
              <a:ext uri="{FF2B5EF4-FFF2-40B4-BE49-F238E27FC236}">
                <a16:creationId xmlns:a16="http://schemas.microsoft.com/office/drawing/2014/main" id="{1F276A41-88B9-9ED8-1BBA-D6856C4134D7}"/>
              </a:ext>
            </a:extLst>
          </p:cNvPr>
          <p:cNvSpPr/>
          <p:nvPr/>
        </p:nvSpPr>
        <p:spPr>
          <a:xfrm>
            <a:off x="682484" y="1989820"/>
            <a:ext cx="6874454" cy="3648982"/>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 name="Title 1">
            <a:extLst>
              <a:ext uri="{FF2B5EF4-FFF2-40B4-BE49-F238E27FC236}">
                <a16:creationId xmlns:a16="http://schemas.microsoft.com/office/drawing/2014/main" id="{A0CBD65F-CFCA-D6E7-3C92-EF885A4009A0}"/>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Transformation is a deep and complex process</a:t>
            </a:r>
          </a:p>
        </p:txBody>
      </p:sp>
      <p:sp>
        <p:nvSpPr>
          <p:cNvPr id="4" name="Text Placeholder 3">
            <a:extLst>
              <a:ext uri="{FF2B5EF4-FFF2-40B4-BE49-F238E27FC236}">
                <a16:creationId xmlns:a16="http://schemas.microsoft.com/office/drawing/2014/main" id="{9FD7DAED-3AD9-BC2D-7841-49128C00172D}"/>
              </a:ext>
            </a:extLst>
          </p:cNvPr>
          <p:cNvSpPr txBox="1">
            <a:spLocks/>
          </p:cNvSpPr>
          <p:nvPr/>
        </p:nvSpPr>
        <p:spPr>
          <a:xfrm>
            <a:off x="881989" y="2346154"/>
            <a:ext cx="6170641" cy="3153104"/>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The process and outcomes of transformative change are </a:t>
            </a:r>
            <a:r>
              <a:rPr lang="en-US" sz="1800" b="1" dirty="0">
                <a:solidFill>
                  <a:srgbClr val="A2287E"/>
                </a:solidFill>
                <a:latin typeface="Montserrat" pitchFamily="2" charset="77"/>
              </a:rPr>
              <a:t>emergent</a:t>
            </a:r>
            <a:r>
              <a:rPr lang="en-US" sz="1800" dirty="0">
                <a:solidFill>
                  <a:schemeClr val="tx1"/>
                </a:solidFill>
                <a:latin typeface="Montserrat" pitchFamily="2" charset="77"/>
              </a:rPr>
              <a:t>.</a:t>
            </a: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Transformation is </a:t>
            </a:r>
            <a:r>
              <a:rPr lang="en-US" sz="1800" b="1" dirty="0">
                <a:solidFill>
                  <a:srgbClr val="A2287E"/>
                </a:solidFill>
                <a:latin typeface="Montserrat" pitchFamily="2" charset="77"/>
              </a:rPr>
              <a:t>multi-level</a:t>
            </a:r>
            <a:r>
              <a:rPr lang="en-US" sz="1800" dirty="0">
                <a:solidFill>
                  <a:schemeClr val="tx1"/>
                </a:solidFill>
                <a:latin typeface="Montserrat" pitchFamily="2" charset="77"/>
              </a:rPr>
              <a:t>.</a:t>
            </a: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Transformation is </a:t>
            </a:r>
            <a:r>
              <a:rPr lang="en-US" sz="1800" b="1" dirty="0">
                <a:solidFill>
                  <a:srgbClr val="A2287E"/>
                </a:solidFill>
                <a:latin typeface="Montserrat" pitchFamily="2" charset="77"/>
              </a:rPr>
              <a:t>holistic and multi-disciplinary</a:t>
            </a:r>
            <a:r>
              <a:rPr lang="en-US" sz="1800" dirty="0">
                <a:solidFill>
                  <a:schemeClr val="tx1"/>
                </a:solidFill>
                <a:latin typeface="Montserrat" pitchFamily="2" charset="77"/>
              </a:rPr>
              <a:t>.</a:t>
            </a: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Transformation is </a:t>
            </a:r>
            <a:r>
              <a:rPr lang="en-US" sz="1800" b="1" dirty="0">
                <a:solidFill>
                  <a:srgbClr val="A2287E"/>
                </a:solidFill>
                <a:latin typeface="Montserrat" pitchFamily="2" charset="77"/>
              </a:rPr>
              <a:t>dependent on partnerships</a:t>
            </a:r>
            <a:r>
              <a:rPr lang="en-US" sz="1800" dirty="0">
                <a:solidFill>
                  <a:schemeClr val="tx1"/>
                </a:solidFill>
                <a:latin typeface="Montserrat" pitchFamily="2" charset="77"/>
              </a:rPr>
              <a:t>.</a:t>
            </a: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Transformation </a:t>
            </a:r>
            <a:r>
              <a:rPr lang="en-US" sz="1800" b="1" dirty="0">
                <a:solidFill>
                  <a:srgbClr val="A2287E"/>
                </a:solidFill>
                <a:latin typeface="Montserrat" pitchFamily="2" charset="77"/>
              </a:rPr>
              <a:t>addresses unequal power relations</a:t>
            </a:r>
            <a:r>
              <a:rPr lang="en-US" sz="1800" dirty="0">
                <a:solidFill>
                  <a:schemeClr val="tx1"/>
                </a:solidFill>
                <a:latin typeface="Montserrat" pitchFamily="2" charset="77"/>
              </a:rPr>
              <a:t>.</a:t>
            </a:r>
          </a:p>
          <a:p>
            <a:pPr marL="285750" indent="-285750">
              <a:buClr>
                <a:srgbClr val="A2287E"/>
              </a:buClr>
              <a:buFont typeface="Arial" panose="020B0604020202020204" pitchFamily="34" charset="0"/>
              <a:buChar char="•"/>
            </a:pPr>
            <a:endParaRPr lang="en-US" sz="1800" b="1" dirty="0">
              <a:solidFill>
                <a:schemeClr val="tx1"/>
              </a:solidFill>
              <a:latin typeface="Montserrat" pitchFamily="2" charset="77"/>
            </a:endParaRP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p:txBody>
      </p:sp>
      <p:sp>
        <p:nvSpPr>
          <p:cNvPr id="12" name="TextBox 11">
            <a:extLst>
              <a:ext uri="{FF2B5EF4-FFF2-40B4-BE49-F238E27FC236}">
                <a16:creationId xmlns:a16="http://schemas.microsoft.com/office/drawing/2014/main" id="{678BFE4B-EC7E-C44B-02FD-74B9E534DF4D}"/>
              </a:ext>
            </a:extLst>
          </p:cNvPr>
          <p:cNvSpPr txBox="1"/>
          <p:nvPr/>
        </p:nvSpPr>
        <p:spPr>
          <a:xfrm>
            <a:off x="5783476" y="5694883"/>
            <a:ext cx="1823372" cy="276999"/>
          </a:xfrm>
          <a:prstGeom prst="rect">
            <a:avLst/>
          </a:prstGeom>
          <a:noFill/>
        </p:spPr>
        <p:txBody>
          <a:bodyPr wrap="square" rtlCol="0">
            <a:spAutoFit/>
          </a:bodyPr>
          <a:lstStyle/>
          <a:p>
            <a:r>
              <a:rPr lang="en-US" sz="1200" dirty="0">
                <a:solidFill>
                  <a:schemeClr val="tx1"/>
                </a:solidFill>
                <a:latin typeface="Montserrat" pitchFamily="2" charset="77"/>
              </a:rPr>
              <a:t>Source: Kantor 2013b</a:t>
            </a:r>
          </a:p>
        </p:txBody>
      </p:sp>
      <p:pic>
        <p:nvPicPr>
          <p:cNvPr id="13" name="Picture 12" descr="A butterfly and a caterpillar flying over a tree&#10;&#10;Description automatically generated">
            <a:extLst>
              <a:ext uri="{FF2B5EF4-FFF2-40B4-BE49-F238E27FC236}">
                <a16:creationId xmlns:a16="http://schemas.microsoft.com/office/drawing/2014/main" id="{FC52A9D0-1069-54F1-5518-5C8393ECB6EC}"/>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6586990" y="1038027"/>
            <a:ext cx="5945297" cy="5075901"/>
          </a:xfrm>
          <a:prstGeom prst="rect">
            <a:avLst/>
          </a:prstGeom>
          <a:effectLst>
            <a:outerShdw blurRad="431800" sx="104000" sy="104000" algn="ctr" rotWithShape="0">
              <a:prstClr val="black">
                <a:alpha val="26000"/>
              </a:prstClr>
            </a:outerShdw>
          </a:effectLst>
        </p:spPr>
      </p:pic>
      <p:sp>
        <p:nvSpPr>
          <p:cNvPr id="3" name="TextBox 2">
            <a:extLst>
              <a:ext uri="{FF2B5EF4-FFF2-40B4-BE49-F238E27FC236}">
                <a16:creationId xmlns:a16="http://schemas.microsoft.com/office/drawing/2014/main" id="{9FBF2A41-994E-07CA-E7E9-83D44C098FFD}"/>
              </a:ext>
            </a:extLst>
          </p:cNvPr>
          <p:cNvSpPr txBox="1"/>
          <p:nvPr/>
        </p:nvSpPr>
        <p:spPr>
          <a:xfrm>
            <a:off x="8903007" y="5694883"/>
            <a:ext cx="2652500" cy="276999"/>
          </a:xfrm>
          <a:prstGeom prst="rect">
            <a:avLst/>
          </a:prstGeom>
          <a:noFill/>
        </p:spPr>
        <p:txBody>
          <a:bodyPr wrap="square" rtlCol="0">
            <a:spAutoFit/>
          </a:bodyPr>
          <a:lstStyle/>
          <a:p>
            <a:r>
              <a:rPr lang="en-US" sz="1200" dirty="0">
                <a:solidFill>
                  <a:schemeClr val="tx1"/>
                </a:solidFill>
                <a:latin typeface="Montserrat" pitchFamily="2" charset="77"/>
              </a:rPr>
              <a:t>Image source: </a:t>
            </a:r>
            <a:r>
              <a:rPr lang="en-US" sz="1200" dirty="0">
                <a:solidFill>
                  <a:srgbClr val="A2287E"/>
                </a:solidFill>
                <a:latin typeface="Montserrat" pitchFamily="2" charset="77"/>
                <a:hlinkClick r:id="rId4">
                  <a:extLst>
                    <a:ext uri="{A12FA001-AC4F-418D-AE19-62706E023703}">
                      <ahyp:hlinkClr xmlns:ahyp="http://schemas.microsoft.com/office/drawing/2018/hyperlinkcolor" val="tx"/>
                    </a:ext>
                  </a:extLst>
                </a:hlinkClick>
              </a:rPr>
              <a:t>Dreamstime.com</a:t>
            </a:r>
            <a:endParaRPr lang="en-US" sz="1200" dirty="0">
              <a:solidFill>
                <a:srgbClr val="A2287E"/>
              </a:solidFill>
              <a:latin typeface="Montserrat" pitchFamily="2" charset="77"/>
            </a:endParaRPr>
          </a:p>
        </p:txBody>
      </p:sp>
    </p:spTree>
    <p:extLst>
      <p:ext uri="{BB962C8B-B14F-4D97-AF65-F5344CB8AC3E}">
        <p14:creationId xmlns:p14="http://schemas.microsoft.com/office/powerpoint/2010/main" val="119399175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4BC5C9-0111-E765-B877-7ED4C7EE19DA}"/>
            </a:ext>
          </a:extLst>
        </p:cNvPr>
        <p:cNvGrpSpPr/>
        <p:nvPr/>
      </p:nvGrpSpPr>
      <p:grpSpPr>
        <a:xfrm>
          <a:off x="0" y="0"/>
          <a:ext cx="0" cy="0"/>
          <a:chOff x="0" y="0"/>
          <a:chExt cx="0" cy="0"/>
        </a:xfrm>
      </p:grpSpPr>
      <p:sp>
        <p:nvSpPr>
          <p:cNvPr id="5" name="Rounded Rectangle 4">
            <a:extLst>
              <a:ext uri="{FF2B5EF4-FFF2-40B4-BE49-F238E27FC236}">
                <a16:creationId xmlns:a16="http://schemas.microsoft.com/office/drawing/2014/main" id="{878365D9-6D86-C00D-D324-FCEB5F56C2D1}"/>
              </a:ext>
            </a:extLst>
          </p:cNvPr>
          <p:cNvSpPr/>
          <p:nvPr/>
        </p:nvSpPr>
        <p:spPr>
          <a:xfrm>
            <a:off x="5226424" y="1867406"/>
            <a:ext cx="5927834" cy="3466594"/>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 name="Title 1">
            <a:extLst>
              <a:ext uri="{FF2B5EF4-FFF2-40B4-BE49-F238E27FC236}">
                <a16:creationId xmlns:a16="http://schemas.microsoft.com/office/drawing/2014/main" id="{5349578D-7412-741A-F85A-26F21AE5AD8F}"/>
              </a:ext>
            </a:extLst>
          </p:cNvPr>
          <p:cNvSpPr txBox="1">
            <a:spLocks/>
          </p:cNvSpPr>
          <p:nvPr/>
        </p:nvSpPr>
        <p:spPr>
          <a:xfrm>
            <a:off x="600009" y="215600"/>
            <a:ext cx="9458391"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Gender Transformative Approach</a:t>
            </a:r>
          </a:p>
        </p:txBody>
      </p:sp>
      <p:sp>
        <p:nvSpPr>
          <p:cNvPr id="4" name="Text Placeholder 3">
            <a:extLst>
              <a:ext uri="{FF2B5EF4-FFF2-40B4-BE49-F238E27FC236}">
                <a16:creationId xmlns:a16="http://schemas.microsoft.com/office/drawing/2014/main" id="{162E820B-DC65-BB1E-4133-F44D5AAD9291}"/>
              </a:ext>
            </a:extLst>
          </p:cNvPr>
          <p:cNvSpPr txBox="1">
            <a:spLocks/>
          </p:cNvSpPr>
          <p:nvPr/>
        </p:nvSpPr>
        <p:spPr>
          <a:xfrm>
            <a:off x="5696565" y="2286139"/>
            <a:ext cx="4987552" cy="281151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Conceptualizes gender as a social construct that infuses all aspects of daily life.</a:t>
            </a: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Puts the social context at the center of analysis.</a:t>
            </a: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Questions the social status quo and highlights openings for social change.</a:t>
            </a:r>
          </a:p>
        </p:txBody>
      </p:sp>
      <p:sp>
        <p:nvSpPr>
          <p:cNvPr id="12" name="TextBox 11">
            <a:extLst>
              <a:ext uri="{FF2B5EF4-FFF2-40B4-BE49-F238E27FC236}">
                <a16:creationId xmlns:a16="http://schemas.microsoft.com/office/drawing/2014/main" id="{18B20799-820F-802C-3808-6EC153B962B8}"/>
              </a:ext>
            </a:extLst>
          </p:cNvPr>
          <p:cNvSpPr txBox="1"/>
          <p:nvPr/>
        </p:nvSpPr>
        <p:spPr>
          <a:xfrm>
            <a:off x="600009" y="5508146"/>
            <a:ext cx="3900273" cy="461665"/>
          </a:xfrm>
          <a:prstGeom prst="rect">
            <a:avLst/>
          </a:prstGeom>
          <a:noFill/>
        </p:spPr>
        <p:txBody>
          <a:bodyPr wrap="square" rtlCol="0">
            <a:spAutoFit/>
          </a:bodyPr>
          <a:lstStyle/>
          <a:p>
            <a:r>
              <a:rPr lang="en-US" sz="1200" dirty="0">
                <a:solidFill>
                  <a:schemeClr val="tx1"/>
                </a:solidFill>
                <a:latin typeface="Montserrat" pitchFamily="2" charset="77"/>
              </a:rPr>
              <a:t>Image source: Emilio Morales Ruiz, Spain from UN Women Gender Equality Comic Winners</a:t>
            </a:r>
          </a:p>
        </p:txBody>
      </p:sp>
      <p:pic>
        <p:nvPicPr>
          <p:cNvPr id="7" name="Picture 6">
            <a:extLst>
              <a:ext uri="{FF2B5EF4-FFF2-40B4-BE49-F238E27FC236}">
                <a16:creationId xmlns:a16="http://schemas.microsoft.com/office/drawing/2014/main" id="{617F84CC-1EBD-2DC5-16EE-C9C423BB2BDD}"/>
              </a:ext>
            </a:extLst>
          </p:cNvPr>
          <p:cNvPicPr>
            <a:picLocks noChangeAspect="1"/>
          </p:cNvPicPr>
          <p:nvPr/>
        </p:nvPicPr>
        <p:blipFill>
          <a:blip r:embed="rId3"/>
          <a:stretch>
            <a:fillRect/>
          </a:stretch>
        </p:blipFill>
        <p:spPr>
          <a:xfrm>
            <a:off x="676440" y="1675416"/>
            <a:ext cx="3653513" cy="3814800"/>
          </a:xfrm>
          <a:prstGeom prst="rect">
            <a:avLst/>
          </a:prstGeom>
          <a:noFill/>
          <a:ln w="3175">
            <a:solidFill>
              <a:srgbClr val="A2287E">
                <a:alpha val="26000"/>
              </a:srgbClr>
            </a:solidFill>
          </a:ln>
          <a:effectLst>
            <a:outerShdw blurRad="304800" sx="104000" sy="104000" algn="ctr" rotWithShape="0">
              <a:prstClr val="black">
                <a:alpha val="26000"/>
              </a:prstClr>
            </a:outerShdw>
          </a:effectLst>
        </p:spPr>
      </p:pic>
      <p:sp>
        <p:nvSpPr>
          <p:cNvPr id="3" name="TextBox 2">
            <a:extLst>
              <a:ext uri="{FF2B5EF4-FFF2-40B4-BE49-F238E27FC236}">
                <a16:creationId xmlns:a16="http://schemas.microsoft.com/office/drawing/2014/main" id="{839E6850-A0DF-B808-3E93-FB5A1FBEA526}"/>
              </a:ext>
            </a:extLst>
          </p:cNvPr>
          <p:cNvSpPr txBox="1"/>
          <p:nvPr/>
        </p:nvSpPr>
        <p:spPr>
          <a:xfrm>
            <a:off x="9374369" y="5614233"/>
            <a:ext cx="1779889" cy="276999"/>
          </a:xfrm>
          <a:prstGeom prst="rect">
            <a:avLst/>
          </a:prstGeom>
          <a:noFill/>
        </p:spPr>
        <p:txBody>
          <a:bodyPr wrap="square" rtlCol="0">
            <a:spAutoFit/>
          </a:bodyPr>
          <a:lstStyle/>
          <a:p>
            <a:r>
              <a:rPr lang="en-US" sz="1200" dirty="0">
                <a:solidFill>
                  <a:schemeClr val="tx1"/>
                </a:solidFill>
                <a:latin typeface="Montserrat" pitchFamily="2" charset="77"/>
              </a:rPr>
              <a:t>Source: Kantor 2013b</a:t>
            </a:r>
          </a:p>
        </p:txBody>
      </p:sp>
    </p:spTree>
    <p:extLst>
      <p:ext uri="{BB962C8B-B14F-4D97-AF65-F5344CB8AC3E}">
        <p14:creationId xmlns:p14="http://schemas.microsoft.com/office/powerpoint/2010/main" val="360281870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F64098-5A01-606B-6D40-421ED931D9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68DA95C-5D4A-9B7F-DDEA-2A22265FDFAE}"/>
              </a:ext>
            </a:extLst>
          </p:cNvPr>
          <p:cNvSpPr txBox="1">
            <a:spLocks/>
          </p:cNvSpPr>
          <p:nvPr/>
        </p:nvSpPr>
        <p:spPr>
          <a:xfrm>
            <a:off x="600009" y="237356"/>
            <a:ext cx="9083637" cy="14529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80000"/>
              </a:lnSpc>
            </a:pPr>
            <a:r>
              <a:rPr lang="en-US" kern="1200" cap="all" dirty="0">
                <a:solidFill>
                  <a:schemeClr val="tx1"/>
                </a:solidFill>
                <a:latin typeface="Montserrat" pitchFamily="2" charset="77"/>
                <a:ea typeface="+mj-ea"/>
                <a:cs typeface="Calibri" charset="0"/>
              </a:rPr>
              <a:t>According to the United Nations Food and Agriculture Organization (FAO 2024, p.39)</a:t>
            </a:r>
          </a:p>
        </p:txBody>
      </p:sp>
      <p:sp>
        <p:nvSpPr>
          <p:cNvPr id="5" name="Rounded Rectangle 4">
            <a:extLst>
              <a:ext uri="{FF2B5EF4-FFF2-40B4-BE49-F238E27FC236}">
                <a16:creationId xmlns:a16="http://schemas.microsoft.com/office/drawing/2014/main" id="{0507A715-B7D9-78D5-607F-0B9A08B022AF}"/>
              </a:ext>
            </a:extLst>
          </p:cNvPr>
          <p:cNvSpPr/>
          <p:nvPr/>
        </p:nvSpPr>
        <p:spPr>
          <a:xfrm>
            <a:off x="698064" y="2231113"/>
            <a:ext cx="10795872" cy="3203958"/>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4" name="Text Placeholder 3">
            <a:extLst>
              <a:ext uri="{FF2B5EF4-FFF2-40B4-BE49-F238E27FC236}">
                <a16:creationId xmlns:a16="http://schemas.microsoft.com/office/drawing/2014/main" id="{E1FB2608-F95E-A66C-642F-2792411774D5}"/>
              </a:ext>
            </a:extLst>
          </p:cNvPr>
          <p:cNvSpPr txBox="1">
            <a:spLocks/>
          </p:cNvSpPr>
          <p:nvPr/>
        </p:nvSpPr>
        <p:spPr>
          <a:xfrm>
            <a:off x="1149672" y="2529738"/>
            <a:ext cx="9892655" cy="260670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dirty="0">
                <a:solidFill>
                  <a:schemeClr val="tx1"/>
                </a:solidFill>
                <a:latin typeface="Montserrat" pitchFamily="2" charset="77"/>
              </a:rPr>
              <a:t>“A gender transformative approach seeks to actively examine, challenge and transform the underlying causes of gender inequalities rooted in discriminatory social structures. As such, a gender transformative approach aims to address unequal gendered power relations and discriminatory gender norms, attitudes, behaviours and practices, as well as discriminatory or gender-blind policies and laws that create and perpetuate gender inequalities. By doing so, it seeks to eradicate systemic forms of gender-based discrimination by creating or strengthening equitable gender relations and social structures that support gender equality” </a:t>
            </a:r>
          </a:p>
          <a:p>
            <a:pPr>
              <a:buClr>
                <a:srgbClr val="A2287E"/>
              </a:buClr>
            </a:pPr>
            <a:r>
              <a:rPr lang="en-US" sz="1800" dirty="0">
                <a:solidFill>
                  <a:schemeClr val="tx1"/>
                </a:solidFill>
                <a:latin typeface="Montserrat" pitchFamily="2" charset="77"/>
              </a:rPr>
              <a:t>(FAO, IFAD and WFP, 2022).</a:t>
            </a:r>
          </a:p>
          <a:p>
            <a:pPr>
              <a:buClr>
                <a:srgbClr val="A2287E"/>
              </a:buClr>
            </a:pPr>
            <a:endParaRPr lang="en-US" sz="1800" dirty="0">
              <a:solidFill>
                <a:schemeClr val="tx1"/>
              </a:solidFill>
              <a:latin typeface="Montserrat" pitchFamily="2" charset="77"/>
            </a:endParaRPr>
          </a:p>
          <a:p>
            <a:pPr>
              <a:buClr>
                <a:srgbClr val="A2287E"/>
              </a:buClr>
            </a:pPr>
            <a:endParaRPr lang="en-US" sz="1800" dirty="0">
              <a:solidFill>
                <a:schemeClr val="tx1"/>
              </a:solidFill>
              <a:latin typeface="Montserrat" pitchFamily="2" charset="77"/>
            </a:endParaRPr>
          </a:p>
        </p:txBody>
      </p:sp>
      <p:sp>
        <p:nvSpPr>
          <p:cNvPr id="3" name="TextBox 2">
            <a:extLst>
              <a:ext uri="{FF2B5EF4-FFF2-40B4-BE49-F238E27FC236}">
                <a16:creationId xmlns:a16="http://schemas.microsoft.com/office/drawing/2014/main" id="{AF020841-3BA2-9319-CCC0-FC65309D4BD7}"/>
              </a:ext>
            </a:extLst>
          </p:cNvPr>
          <p:cNvSpPr txBox="1"/>
          <p:nvPr/>
        </p:nvSpPr>
        <p:spPr>
          <a:xfrm>
            <a:off x="9804396" y="5563666"/>
            <a:ext cx="1752600" cy="276999"/>
          </a:xfrm>
          <a:prstGeom prst="rect">
            <a:avLst/>
          </a:prstGeom>
          <a:noFill/>
        </p:spPr>
        <p:txBody>
          <a:bodyPr wrap="square" rtlCol="0">
            <a:spAutoFit/>
          </a:bodyPr>
          <a:lstStyle/>
          <a:p>
            <a:pPr algn="r"/>
            <a:r>
              <a:rPr lang="en-US" sz="1200" dirty="0">
                <a:latin typeface="Montserrat" pitchFamily="2" charset="77"/>
              </a:rPr>
              <a:t>Source: FAO 2023b</a:t>
            </a:r>
          </a:p>
        </p:txBody>
      </p:sp>
    </p:spTree>
    <p:extLst>
      <p:ext uri="{BB962C8B-B14F-4D97-AF65-F5344CB8AC3E}">
        <p14:creationId xmlns:p14="http://schemas.microsoft.com/office/powerpoint/2010/main" val="347402897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07A59D5-E007-8073-DB83-5BB29F2EE9B9}"/>
              </a:ext>
            </a:extLst>
          </p:cNvPr>
          <p:cNvSpPr>
            <a:spLocks noGrp="1"/>
          </p:cNvSpPr>
          <p:nvPr>
            <p:ph type="ctrTitle"/>
          </p:nvPr>
        </p:nvSpPr>
        <p:spPr>
          <a:xfrm>
            <a:off x="4951066" y="1019503"/>
            <a:ext cx="5337098" cy="3547379"/>
          </a:xfrm>
        </p:spPr>
        <p:txBody>
          <a:bodyPr/>
          <a:lstStyle/>
          <a:p>
            <a:r>
              <a:rPr lang="en-US" sz="4000"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sym typeface="Montserrat ExtraBold"/>
              </a:rPr>
              <a:t>Is the program using a gender accommodating or gender transformative approach?</a:t>
            </a:r>
          </a:p>
        </p:txBody>
      </p:sp>
      <p:sp>
        <p:nvSpPr>
          <p:cNvPr id="2" name="Google Shape;47;g30838b89d9c_0_0">
            <a:extLst>
              <a:ext uri="{FF2B5EF4-FFF2-40B4-BE49-F238E27FC236}">
                <a16:creationId xmlns:a16="http://schemas.microsoft.com/office/drawing/2014/main" id="{0AA9E3B5-02D0-5542-B6C8-D578F7C05325}"/>
              </a:ext>
            </a:extLst>
          </p:cNvPr>
          <p:cNvSpPr txBox="1">
            <a:spLocks/>
          </p:cNvSpPr>
          <p:nvPr/>
        </p:nvSpPr>
        <p:spPr>
          <a:xfrm>
            <a:off x="4898516" y="4753299"/>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Clr>
                <a:srgbClr val="000000"/>
              </a:buClr>
              <a:buSzPts val="4400"/>
              <a:buFont typeface="Arial"/>
              <a:buNone/>
            </a:pPr>
            <a:r>
              <a:rPr lang="en-US" sz="2800" kern="1200" cap="all" dirty="0">
                <a:solidFill>
                  <a:schemeClr val="tx1"/>
                </a:solidFill>
                <a:latin typeface="Montserrat Light" pitchFamily="2" charset="77"/>
                <a:ea typeface="+mn-ea"/>
                <a:cs typeface="+mn-cs"/>
                <a:sym typeface="Arial"/>
              </a:rPr>
              <a:t>PRACTICE!</a:t>
            </a:r>
            <a:endParaRPr lang="en-US" sz="2800" kern="1200" cap="all" dirty="0">
              <a:solidFill>
                <a:schemeClr val="tx1"/>
              </a:solidFill>
              <a:latin typeface="Montserrat Light" pitchFamily="2" charset="77"/>
              <a:ea typeface="+mn-ea"/>
              <a:cs typeface="+mn-cs"/>
            </a:endParaRPr>
          </a:p>
        </p:txBody>
      </p:sp>
    </p:spTree>
    <p:extLst>
      <p:ext uri="{BB962C8B-B14F-4D97-AF65-F5344CB8AC3E}">
        <p14:creationId xmlns:p14="http://schemas.microsoft.com/office/powerpoint/2010/main" val="23933795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7D6D13-722B-B35A-B9D9-AA28D24F102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EC71E1F-0E85-53C0-A688-9B90226F092C}"/>
              </a:ext>
            </a:extLst>
          </p:cNvPr>
          <p:cNvSpPr txBox="1">
            <a:spLocks/>
          </p:cNvSpPr>
          <p:nvPr/>
        </p:nvSpPr>
        <p:spPr>
          <a:xfrm>
            <a:off x="457695" y="286418"/>
            <a:ext cx="9083637" cy="101222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Is this a gender accommodating or gender transformative approach?</a:t>
            </a:r>
          </a:p>
        </p:txBody>
      </p:sp>
      <p:grpSp>
        <p:nvGrpSpPr>
          <p:cNvPr id="6" name="Group 5">
            <a:extLst>
              <a:ext uri="{FF2B5EF4-FFF2-40B4-BE49-F238E27FC236}">
                <a16:creationId xmlns:a16="http://schemas.microsoft.com/office/drawing/2014/main" id="{BDC2D80F-AB5B-F5A9-2CF5-1F461D941812}"/>
              </a:ext>
            </a:extLst>
          </p:cNvPr>
          <p:cNvGrpSpPr/>
          <p:nvPr/>
        </p:nvGrpSpPr>
        <p:grpSpPr>
          <a:xfrm>
            <a:off x="652184" y="1872227"/>
            <a:ext cx="5181057" cy="3784358"/>
            <a:chOff x="652184" y="1998347"/>
            <a:chExt cx="5181057" cy="3784358"/>
          </a:xfrm>
        </p:grpSpPr>
        <p:sp>
          <p:nvSpPr>
            <p:cNvPr id="5" name="Rounded Rectangle 4">
              <a:extLst>
                <a:ext uri="{FF2B5EF4-FFF2-40B4-BE49-F238E27FC236}">
                  <a16:creationId xmlns:a16="http://schemas.microsoft.com/office/drawing/2014/main" id="{E2B6728F-398B-C0B8-3544-C601FBA7EF9F}"/>
                </a:ext>
              </a:extLst>
            </p:cNvPr>
            <p:cNvSpPr/>
            <p:nvPr/>
          </p:nvSpPr>
          <p:spPr>
            <a:xfrm>
              <a:off x="652184" y="1998347"/>
              <a:ext cx="5181057" cy="3645708"/>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nvGrpSpPr>
            <p:cNvPr id="15" name="Group 14">
              <a:extLst>
                <a:ext uri="{FF2B5EF4-FFF2-40B4-BE49-F238E27FC236}">
                  <a16:creationId xmlns:a16="http://schemas.microsoft.com/office/drawing/2014/main" id="{4B1BE412-D414-076F-4359-098B46613214}"/>
                </a:ext>
              </a:extLst>
            </p:cNvPr>
            <p:cNvGrpSpPr/>
            <p:nvPr/>
          </p:nvGrpSpPr>
          <p:grpSpPr>
            <a:xfrm>
              <a:off x="652185" y="2228498"/>
              <a:ext cx="3593993" cy="452911"/>
              <a:chOff x="622525" y="3140393"/>
              <a:chExt cx="2595876" cy="452911"/>
            </a:xfrm>
          </p:grpSpPr>
          <p:sp>
            <p:nvSpPr>
              <p:cNvPr id="13" name="Rectangle 12">
                <a:extLst>
                  <a:ext uri="{FF2B5EF4-FFF2-40B4-BE49-F238E27FC236}">
                    <a16:creationId xmlns:a16="http://schemas.microsoft.com/office/drawing/2014/main" id="{17A6E96B-9DC5-7F49-F1C4-072E45680B4E}"/>
                  </a:ext>
                </a:extLst>
              </p:cNvPr>
              <p:cNvSpPr/>
              <p:nvPr/>
            </p:nvSpPr>
            <p:spPr>
              <a:xfrm>
                <a:off x="622525" y="3140393"/>
                <a:ext cx="2595876" cy="452911"/>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4" name="Text Placeholder 3">
                <a:extLst>
                  <a:ext uri="{FF2B5EF4-FFF2-40B4-BE49-F238E27FC236}">
                    <a16:creationId xmlns:a16="http://schemas.microsoft.com/office/drawing/2014/main" id="{0C395DFF-A264-E24B-7EA7-05A006220DAA}"/>
                  </a:ext>
                </a:extLst>
              </p:cNvPr>
              <p:cNvSpPr txBox="1">
                <a:spLocks/>
              </p:cNvSpPr>
              <p:nvPr/>
            </p:nvSpPr>
            <p:spPr>
              <a:xfrm>
                <a:off x="792038" y="3197114"/>
                <a:ext cx="2175847" cy="354454"/>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b="1" dirty="0">
                    <a:solidFill>
                      <a:schemeClr val="tx1"/>
                    </a:solidFill>
                    <a:latin typeface="Montserrat" pitchFamily="2" charset="77"/>
                  </a:rPr>
                  <a:t>Gendered challenges</a:t>
                </a:r>
              </a:p>
            </p:txBody>
          </p:sp>
        </p:grpSp>
        <p:sp>
          <p:nvSpPr>
            <p:cNvPr id="4" name="Text Placeholder 3">
              <a:extLst>
                <a:ext uri="{FF2B5EF4-FFF2-40B4-BE49-F238E27FC236}">
                  <a16:creationId xmlns:a16="http://schemas.microsoft.com/office/drawing/2014/main" id="{165E9181-7524-B4A7-C556-9AF9243DADDA}"/>
                </a:ext>
              </a:extLst>
            </p:cNvPr>
            <p:cNvSpPr txBox="1">
              <a:spLocks/>
            </p:cNvSpPr>
            <p:nvPr/>
          </p:nvSpPr>
          <p:spPr>
            <a:xfrm>
              <a:off x="980004" y="2861871"/>
              <a:ext cx="4432824" cy="2920834"/>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Women are expected to care for young children.</a:t>
              </a: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Stereotypes and cultural values give more value to boys. </a:t>
              </a: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Boys are seen as more deserving of care, stronger and more capable than girls.</a:t>
              </a:r>
            </a:p>
            <a:p>
              <a:pPr>
                <a:buClr>
                  <a:srgbClr val="A2287E"/>
                </a:buClr>
              </a:pPr>
              <a:endParaRPr lang="en-US" sz="1800" dirty="0">
                <a:solidFill>
                  <a:schemeClr val="tx1"/>
                </a:solidFill>
                <a:latin typeface="Montserrat" pitchFamily="2" charset="77"/>
              </a:endParaRPr>
            </a:p>
          </p:txBody>
        </p:sp>
      </p:grpSp>
      <p:grpSp>
        <p:nvGrpSpPr>
          <p:cNvPr id="7" name="Group 6">
            <a:extLst>
              <a:ext uri="{FF2B5EF4-FFF2-40B4-BE49-F238E27FC236}">
                <a16:creationId xmlns:a16="http://schemas.microsoft.com/office/drawing/2014/main" id="{6A350000-9ED8-260D-A52B-EEB14670BE7C}"/>
              </a:ext>
            </a:extLst>
          </p:cNvPr>
          <p:cNvGrpSpPr/>
          <p:nvPr/>
        </p:nvGrpSpPr>
        <p:grpSpPr>
          <a:xfrm>
            <a:off x="6259453" y="1872227"/>
            <a:ext cx="5181057" cy="3645708"/>
            <a:chOff x="652184" y="1998347"/>
            <a:chExt cx="5181057" cy="3645708"/>
          </a:xfrm>
        </p:grpSpPr>
        <p:sp>
          <p:nvSpPr>
            <p:cNvPr id="9" name="Rounded Rectangle 8">
              <a:extLst>
                <a:ext uri="{FF2B5EF4-FFF2-40B4-BE49-F238E27FC236}">
                  <a16:creationId xmlns:a16="http://schemas.microsoft.com/office/drawing/2014/main" id="{4FAB4766-3738-F1C2-A974-32D40DA88ED2}"/>
                </a:ext>
              </a:extLst>
            </p:cNvPr>
            <p:cNvSpPr/>
            <p:nvPr/>
          </p:nvSpPr>
          <p:spPr>
            <a:xfrm>
              <a:off x="652184" y="1998347"/>
              <a:ext cx="5181057" cy="3645708"/>
            </a:xfrm>
            <a:prstGeom prst="roundRect">
              <a:avLst>
                <a:gd name="adj" fmla="val 3629"/>
              </a:avLst>
            </a:prstGeom>
            <a:solidFill>
              <a:srgbClr val="A2287E">
                <a:alpha val="26000"/>
              </a:srgbClr>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nvGrpSpPr>
            <p:cNvPr id="10" name="Group 9">
              <a:extLst>
                <a:ext uri="{FF2B5EF4-FFF2-40B4-BE49-F238E27FC236}">
                  <a16:creationId xmlns:a16="http://schemas.microsoft.com/office/drawing/2014/main" id="{2742E72D-E64E-2426-205A-FA8FBA2B5593}"/>
                </a:ext>
              </a:extLst>
            </p:cNvPr>
            <p:cNvGrpSpPr/>
            <p:nvPr/>
          </p:nvGrpSpPr>
          <p:grpSpPr>
            <a:xfrm>
              <a:off x="652185" y="2228498"/>
              <a:ext cx="3593993" cy="452911"/>
              <a:chOff x="622525" y="3140393"/>
              <a:chExt cx="2595876" cy="452911"/>
            </a:xfrm>
          </p:grpSpPr>
          <p:sp>
            <p:nvSpPr>
              <p:cNvPr id="12" name="Rectangle 11">
                <a:extLst>
                  <a:ext uri="{FF2B5EF4-FFF2-40B4-BE49-F238E27FC236}">
                    <a16:creationId xmlns:a16="http://schemas.microsoft.com/office/drawing/2014/main" id="{8C6E8D89-FEA3-42A7-45B9-5F9B5F17567E}"/>
                  </a:ext>
                </a:extLst>
              </p:cNvPr>
              <p:cNvSpPr/>
              <p:nvPr/>
            </p:nvSpPr>
            <p:spPr>
              <a:xfrm>
                <a:off x="622525" y="3140393"/>
                <a:ext cx="2595876" cy="452911"/>
              </a:xfrm>
              <a:prstGeom prst="rect">
                <a:avLst/>
              </a:prstGeom>
              <a:solidFill>
                <a:schemeClr val="bg1"/>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6" name="Text Placeholder 3">
                <a:extLst>
                  <a:ext uri="{FF2B5EF4-FFF2-40B4-BE49-F238E27FC236}">
                    <a16:creationId xmlns:a16="http://schemas.microsoft.com/office/drawing/2014/main" id="{D6D7CE39-D7A8-D112-1E83-CA0066AFF6ED}"/>
                  </a:ext>
                </a:extLst>
              </p:cNvPr>
              <p:cNvSpPr txBox="1">
                <a:spLocks/>
              </p:cNvSpPr>
              <p:nvPr/>
            </p:nvSpPr>
            <p:spPr>
              <a:xfrm>
                <a:off x="792038" y="3197114"/>
                <a:ext cx="2175847" cy="354454"/>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b="1" dirty="0">
                    <a:solidFill>
                      <a:schemeClr val="tx1"/>
                    </a:solidFill>
                    <a:latin typeface="Montserrat" pitchFamily="2" charset="77"/>
                  </a:rPr>
                  <a:t>Program approach</a:t>
                </a:r>
              </a:p>
            </p:txBody>
          </p:sp>
        </p:grpSp>
        <p:sp>
          <p:nvSpPr>
            <p:cNvPr id="11" name="Text Placeholder 3">
              <a:extLst>
                <a:ext uri="{FF2B5EF4-FFF2-40B4-BE49-F238E27FC236}">
                  <a16:creationId xmlns:a16="http://schemas.microsoft.com/office/drawing/2014/main" id="{3244BAA1-CAC7-AD70-AE02-8A319997408E}"/>
                </a:ext>
              </a:extLst>
            </p:cNvPr>
            <p:cNvSpPr txBox="1">
              <a:spLocks/>
            </p:cNvSpPr>
            <p:nvPr/>
          </p:nvSpPr>
          <p:spPr>
            <a:xfrm>
              <a:off x="980004" y="2861871"/>
              <a:ext cx="4432824" cy="1111039"/>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Activities are developed to provide targeted support to mothers as caregivers.</a:t>
              </a:r>
            </a:p>
          </p:txBody>
        </p:sp>
      </p:grpSp>
      <p:sp>
        <p:nvSpPr>
          <p:cNvPr id="17" name="TextBox 16">
            <a:extLst>
              <a:ext uri="{FF2B5EF4-FFF2-40B4-BE49-F238E27FC236}">
                <a16:creationId xmlns:a16="http://schemas.microsoft.com/office/drawing/2014/main" id="{0826F049-608C-9294-5425-0E6F8A7B6785}"/>
              </a:ext>
            </a:extLst>
          </p:cNvPr>
          <p:cNvSpPr txBox="1"/>
          <p:nvPr/>
        </p:nvSpPr>
        <p:spPr>
          <a:xfrm>
            <a:off x="9484630" y="5588566"/>
            <a:ext cx="2050473" cy="276999"/>
          </a:xfrm>
          <a:prstGeom prst="rect">
            <a:avLst/>
          </a:prstGeom>
          <a:noFill/>
        </p:spPr>
        <p:txBody>
          <a:bodyPr wrap="square" rtlCol="0">
            <a:spAutoFit/>
          </a:bodyPr>
          <a:lstStyle/>
          <a:p>
            <a:pPr algn="r"/>
            <a:r>
              <a:rPr lang="en-US" sz="1200" dirty="0">
                <a:latin typeface="Montserrat" pitchFamily="2" charset="77"/>
              </a:rPr>
              <a:t>Source: Marcus 2022</a:t>
            </a:r>
          </a:p>
        </p:txBody>
      </p:sp>
    </p:spTree>
    <p:extLst>
      <p:ext uri="{BB962C8B-B14F-4D97-AF65-F5344CB8AC3E}">
        <p14:creationId xmlns:p14="http://schemas.microsoft.com/office/powerpoint/2010/main" val="175637584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CC9EAB-DFE3-5BC8-6A0B-D7F57B1B0C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0F1BDFF-93A1-8AF7-CFCF-178EF2638BDA}"/>
              </a:ext>
            </a:extLst>
          </p:cNvPr>
          <p:cNvSpPr txBox="1">
            <a:spLocks/>
          </p:cNvSpPr>
          <p:nvPr/>
        </p:nvSpPr>
        <p:spPr>
          <a:xfrm>
            <a:off x="449538" y="228030"/>
            <a:ext cx="9083637" cy="116870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Is this a gender accommodating or gender transformative approach?</a:t>
            </a:r>
          </a:p>
        </p:txBody>
      </p:sp>
      <p:grpSp>
        <p:nvGrpSpPr>
          <p:cNvPr id="6" name="Group 5">
            <a:extLst>
              <a:ext uri="{FF2B5EF4-FFF2-40B4-BE49-F238E27FC236}">
                <a16:creationId xmlns:a16="http://schemas.microsoft.com/office/drawing/2014/main" id="{D7E6C457-03F9-432A-B050-8EB5140F20B3}"/>
              </a:ext>
            </a:extLst>
          </p:cNvPr>
          <p:cNvGrpSpPr/>
          <p:nvPr/>
        </p:nvGrpSpPr>
        <p:grpSpPr>
          <a:xfrm>
            <a:off x="568104" y="1809167"/>
            <a:ext cx="6750896" cy="3834890"/>
            <a:chOff x="652184" y="1998347"/>
            <a:chExt cx="6750896" cy="3834890"/>
          </a:xfrm>
        </p:grpSpPr>
        <p:sp>
          <p:nvSpPr>
            <p:cNvPr id="5" name="Rounded Rectangle 4">
              <a:extLst>
                <a:ext uri="{FF2B5EF4-FFF2-40B4-BE49-F238E27FC236}">
                  <a16:creationId xmlns:a16="http://schemas.microsoft.com/office/drawing/2014/main" id="{41F11BF1-EE3F-2677-2ECA-1E5466421978}"/>
                </a:ext>
              </a:extLst>
            </p:cNvPr>
            <p:cNvSpPr/>
            <p:nvPr/>
          </p:nvSpPr>
          <p:spPr>
            <a:xfrm>
              <a:off x="652184" y="1998347"/>
              <a:ext cx="6750896" cy="383489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nvGrpSpPr>
            <p:cNvPr id="15" name="Group 14">
              <a:extLst>
                <a:ext uri="{FF2B5EF4-FFF2-40B4-BE49-F238E27FC236}">
                  <a16:creationId xmlns:a16="http://schemas.microsoft.com/office/drawing/2014/main" id="{F1D84FC6-94C9-88CA-A607-F402BB732E20}"/>
                </a:ext>
              </a:extLst>
            </p:cNvPr>
            <p:cNvGrpSpPr/>
            <p:nvPr/>
          </p:nvGrpSpPr>
          <p:grpSpPr>
            <a:xfrm>
              <a:off x="652185" y="2228498"/>
              <a:ext cx="3593993" cy="452911"/>
              <a:chOff x="622525" y="3140393"/>
              <a:chExt cx="2595876" cy="452911"/>
            </a:xfrm>
          </p:grpSpPr>
          <p:sp>
            <p:nvSpPr>
              <p:cNvPr id="13" name="Rectangle 12">
                <a:extLst>
                  <a:ext uri="{FF2B5EF4-FFF2-40B4-BE49-F238E27FC236}">
                    <a16:creationId xmlns:a16="http://schemas.microsoft.com/office/drawing/2014/main" id="{E6456AAF-A3D9-B119-46BB-67386AB1D841}"/>
                  </a:ext>
                </a:extLst>
              </p:cNvPr>
              <p:cNvSpPr/>
              <p:nvPr/>
            </p:nvSpPr>
            <p:spPr>
              <a:xfrm>
                <a:off x="622525" y="3140393"/>
                <a:ext cx="2595876" cy="452911"/>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4" name="Text Placeholder 3">
                <a:extLst>
                  <a:ext uri="{FF2B5EF4-FFF2-40B4-BE49-F238E27FC236}">
                    <a16:creationId xmlns:a16="http://schemas.microsoft.com/office/drawing/2014/main" id="{29A1F1F1-F6E0-E45D-A84E-FE751AC36529}"/>
                  </a:ext>
                </a:extLst>
              </p:cNvPr>
              <p:cNvSpPr txBox="1">
                <a:spLocks/>
              </p:cNvSpPr>
              <p:nvPr/>
            </p:nvSpPr>
            <p:spPr>
              <a:xfrm>
                <a:off x="792038" y="3197114"/>
                <a:ext cx="2175847" cy="354454"/>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b="1" dirty="0">
                    <a:solidFill>
                      <a:schemeClr val="tx1"/>
                    </a:solidFill>
                    <a:latin typeface="Montserrat" pitchFamily="2" charset="77"/>
                  </a:rPr>
                  <a:t>Gendered challenges</a:t>
                </a:r>
              </a:p>
            </p:txBody>
          </p:sp>
        </p:grpSp>
        <p:sp>
          <p:nvSpPr>
            <p:cNvPr id="4" name="Text Placeholder 3">
              <a:extLst>
                <a:ext uri="{FF2B5EF4-FFF2-40B4-BE49-F238E27FC236}">
                  <a16:creationId xmlns:a16="http://schemas.microsoft.com/office/drawing/2014/main" id="{6E19584A-3448-D3B3-FA71-C15F0393A58F}"/>
                </a:ext>
              </a:extLst>
            </p:cNvPr>
            <p:cNvSpPr txBox="1">
              <a:spLocks/>
            </p:cNvSpPr>
            <p:nvPr/>
          </p:nvSpPr>
          <p:spPr>
            <a:xfrm>
              <a:off x="842934" y="2836471"/>
              <a:ext cx="6496646" cy="285281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Norms value men and boys above women and girls.</a:t>
              </a:r>
            </a:p>
            <a:p>
              <a:pPr marL="285750" indent="-285750">
                <a:buClr>
                  <a:srgbClr val="A2287E"/>
                </a:buClr>
                <a:buFont typeface="Arial" panose="020B0604020202020204" pitchFamily="34" charset="0"/>
                <a:buChar char="•"/>
              </a:pPr>
              <a:endParaRPr lang="en-US" sz="9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The  most nutritious food is reserved for boys and men.</a:t>
              </a:r>
            </a:p>
            <a:p>
              <a:pPr marL="285750" indent="-285750">
                <a:buClr>
                  <a:srgbClr val="A2287E"/>
                </a:buClr>
                <a:buFont typeface="Arial" panose="020B0604020202020204" pitchFamily="34" charset="0"/>
                <a:buChar char="•"/>
              </a:pPr>
              <a:endParaRPr lang="en-US" sz="9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Norms prohibit the consumption of certain foods at certain times.</a:t>
              </a:r>
            </a:p>
            <a:p>
              <a:pPr marL="285750" indent="-285750">
                <a:buClr>
                  <a:srgbClr val="A2287E"/>
                </a:buClr>
                <a:buFont typeface="Arial" panose="020B0604020202020204" pitchFamily="34" charset="0"/>
                <a:buChar char="•"/>
              </a:pPr>
              <a:endParaRPr lang="en-US" sz="9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Mothers lack decision-making power in infant care.</a:t>
              </a:r>
            </a:p>
            <a:p>
              <a:pPr marL="285750" indent="-285750">
                <a:buClr>
                  <a:srgbClr val="A2287E"/>
                </a:buClr>
                <a:buFont typeface="Arial" panose="020B0604020202020204" pitchFamily="34" charset="0"/>
                <a:buChar char="•"/>
              </a:pPr>
              <a:endParaRPr lang="en-US" sz="9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Constraints on women’s mobility limit access to nutritious food in a crisis.</a:t>
              </a:r>
            </a:p>
          </p:txBody>
        </p:sp>
      </p:grpSp>
      <p:grpSp>
        <p:nvGrpSpPr>
          <p:cNvPr id="7" name="Group 6">
            <a:extLst>
              <a:ext uri="{FF2B5EF4-FFF2-40B4-BE49-F238E27FC236}">
                <a16:creationId xmlns:a16="http://schemas.microsoft.com/office/drawing/2014/main" id="{18204D69-DE57-E677-0D31-263FD3668C65}"/>
              </a:ext>
            </a:extLst>
          </p:cNvPr>
          <p:cNvGrpSpPr/>
          <p:nvPr/>
        </p:nvGrpSpPr>
        <p:grpSpPr>
          <a:xfrm>
            <a:off x="7646819" y="1809166"/>
            <a:ext cx="3921813" cy="3834889"/>
            <a:chOff x="652184" y="1998346"/>
            <a:chExt cx="3921813" cy="3834889"/>
          </a:xfrm>
        </p:grpSpPr>
        <p:sp>
          <p:nvSpPr>
            <p:cNvPr id="9" name="Rounded Rectangle 8">
              <a:extLst>
                <a:ext uri="{FF2B5EF4-FFF2-40B4-BE49-F238E27FC236}">
                  <a16:creationId xmlns:a16="http://schemas.microsoft.com/office/drawing/2014/main" id="{63E426CC-12DD-3A0E-E9D1-A2992F0B25E7}"/>
                </a:ext>
              </a:extLst>
            </p:cNvPr>
            <p:cNvSpPr/>
            <p:nvPr/>
          </p:nvSpPr>
          <p:spPr>
            <a:xfrm>
              <a:off x="652184" y="1998346"/>
              <a:ext cx="3921813" cy="3834889"/>
            </a:xfrm>
            <a:prstGeom prst="roundRect">
              <a:avLst>
                <a:gd name="adj" fmla="val 3629"/>
              </a:avLst>
            </a:prstGeom>
            <a:solidFill>
              <a:srgbClr val="A2287E">
                <a:alpha val="26000"/>
              </a:srgbClr>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nvGrpSpPr>
            <p:cNvPr id="10" name="Group 9">
              <a:extLst>
                <a:ext uri="{FF2B5EF4-FFF2-40B4-BE49-F238E27FC236}">
                  <a16:creationId xmlns:a16="http://schemas.microsoft.com/office/drawing/2014/main" id="{099F4B0E-5FD7-8B3B-5822-21F49E303AD3}"/>
                </a:ext>
              </a:extLst>
            </p:cNvPr>
            <p:cNvGrpSpPr/>
            <p:nvPr/>
          </p:nvGrpSpPr>
          <p:grpSpPr>
            <a:xfrm>
              <a:off x="652185" y="2228498"/>
              <a:ext cx="3593993" cy="452911"/>
              <a:chOff x="622525" y="3140393"/>
              <a:chExt cx="2595876" cy="452911"/>
            </a:xfrm>
          </p:grpSpPr>
          <p:sp>
            <p:nvSpPr>
              <p:cNvPr id="12" name="Rectangle 11">
                <a:extLst>
                  <a:ext uri="{FF2B5EF4-FFF2-40B4-BE49-F238E27FC236}">
                    <a16:creationId xmlns:a16="http://schemas.microsoft.com/office/drawing/2014/main" id="{0C481111-3183-4AE7-93A2-F5556FF449B1}"/>
                  </a:ext>
                </a:extLst>
              </p:cNvPr>
              <p:cNvSpPr/>
              <p:nvPr/>
            </p:nvSpPr>
            <p:spPr>
              <a:xfrm>
                <a:off x="622525" y="3140393"/>
                <a:ext cx="2595876" cy="452911"/>
              </a:xfrm>
              <a:prstGeom prst="rect">
                <a:avLst/>
              </a:prstGeom>
              <a:solidFill>
                <a:schemeClr val="bg1"/>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6" name="Text Placeholder 3">
                <a:extLst>
                  <a:ext uri="{FF2B5EF4-FFF2-40B4-BE49-F238E27FC236}">
                    <a16:creationId xmlns:a16="http://schemas.microsoft.com/office/drawing/2014/main" id="{DBBB075E-05D1-6E87-13F2-2E2AACDBB322}"/>
                  </a:ext>
                </a:extLst>
              </p:cNvPr>
              <p:cNvSpPr txBox="1">
                <a:spLocks/>
              </p:cNvSpPr>
              <p:nvPr/>
            </p:nvSpPr>
            <p:spPr>
              <a:xfrm>
                <a:off x="792038" y="3197114"/>
                <a:ext cx="2175847" cy="354454"/>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rgbClr val="A2287E"/>
                  </a:buClr>
                </a:pPr>
                <a:r>
                  <a:rPr lang="en-US" sz="1800" b="1" dirty="0">
                    <a:solidFill>
                      <a:schemeClr val="tx1"/>
                    </a:solidFill>
                    <a:latin typeface="Montserrat" pitchFamily="2" charset="77"/>
                  </a:rPr>
                  <a:t>Program approach</a:t>
                </a:r>
              </a:p>
            </p:txBody>
          </p:sp>
        </p:grpSp>
        <p:sp>
          <p:nvSpPr>
            <p:cNvPr id="11" name="Text Placeholder 3">
              <a:extLst>
                <a:ext uri="{FF2B5EF4-FFF2-40B4-BE49-F238E27FC236}">
                  <a16:creationId xmlns:a16="http://schemas.microsoft.com/office/drawing/2014/main" id="{ABC9CFB4-E2CE-9437-DA16-F19A6E09C035}"/>
                </a:ext>
              </a:extLst>
            </p:cNvPr>
            <p:cNvSpPr txBox="1">
              <a:spLocks/>
            </p:cNvSpPr>
            <p:nvPr/>
          </p:nvSpPr>
          <p:spPr>
            <a:xfrm>
              <a:off x="906435" y="2861871"/>
              <a:ext cx="3533646" cy="285281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Behavior and norms change strategies’ focus on who can eat which foods, including during times of scarcity.</a:t>
              </a:r>
            </a:p>
            <a:p>
              <a:pPr marL="285750" indent="-285750">
                <a:buClr>
                  <a:srgbClr val="A2287E"/>
                </a:buClr>
                <a:buFont typeface="Arial" panose="020B0604020202020204" pitchFamily="34" charset="0"/>
                <a:buChar char="•"/>
              </a:pPr>
              <a:endParaRPr lang="en-US" sz="900" dirty="0">
                <a:solidFill>
                  <a:schemeClr val="tx1"/>
                </a:solidFill>
                <a:latin typeface="Montserrat" pitchFamily="2" charset="77"/>
              </a:endParaRPr>
            </a:p>
            <a:p>
              <a:pPr marL="285750" indent="-285750">
                <a:buClr>
                  <a:srgbClr val="A2287E"/>
                </a:buClr>
                <a:buFont typeface="Arial" panose="020B0604020202020204" pitchFamily="34" charset="0"/>
                <a:buChar char="•"/>
              </a:pPr>
              <a:r>
                <a:rPr lang="en-US" sz="1800" dirty="0">
                  <a:solidFill>
                    <a:schemeClr val="tx1"/>
                  </a:solidFill>
                  <a:latin typeface="Montserrat" pitchFamily="2" charset="77"/>
                </a:rPr>
                <a:t>Group empowerment focused activities on mother’s decision-making in infant care.</a:t>
              </a:r>
            </a:p>
            <a:p>
              <a:pPr marL="285750" indent="-285750">
                <a:buClr>
                  <a:srgbClr val="A2287E"/>
                </a:buClr>
                <a:buFont typeface="Arial" panose="020B0604020202020204" pitchFamily="34" charset="0"/>
                <a:buChar char="•"/>
              </a:pPr>
              <a:endParaRPr lang="en-US" sz="1800" dirty="0">
                <a:solidFill>
                  <a:schemeClr val="tx1"/>
                </a:solidFill>
                <a:latin typeface="Montserrat" pitchFamily="2" charset="77"/>
              </a:endParaRPr>
            </a:p>
          </p:txBody>
        </p:sp>
      </p:grpSp>
    </p:spTree>
    <p:extLst>
      <p:ext uri="{BB962C8B-B14F-4D97-AF65-F5344CB8AC3E}">
        <p14:creationId xmlns:p14="http://schemas.microsoft.com/office/powerpoint/2010/main" val="414495716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07">
          <a:extLst>
            <a:ext uri="{FF2B5EF4-FFF2-40B4-BE49-F238E27FC236}">
              <a16:creationId xmlns:a16="http://schemas.microsoft.com/office/drawing/2014/main" id="{14292934-48F3-B1D9-7DBD-3067779B06C8}"/>
            </a:ext>
          </a:extLst>
        </p:cNvPr>
        <p:cNvGrpSpPr/>
        <p:nvPr/>
      </p:nvGrpSpPr>
      <p:grpSpPr>
        <a:xfrm>
          <a:off x="0" y="0"/>
          <a:ext cx="0" cy="0"/>
          <a:chOff x="0" y="0"/>
          <a:chExt cx="0" cy="0"/>
        </a:xfrm>
      </p:grpSpPr>
      <p:sp>
        <p:nvSpPr>
          <p:cNvPr id="108" name="Google Shape;108;p18">
            <a:extLst>
              <a:ext uri="{FF2B5EF4-FFF2-40B4-BE49-F238E27FC236}">
                <a16:creationId xmlns:a16="http://schemas.microsoft.com/office/drawing/2014/main" id="{C45251D0-9F93-76D6-6F71-FA22AB713B13}"/>
              </a:ext>
            </a:extLst>
          </p:cNvPr>
          <p:cNvSpPr txBox="1">
            <a:spLocks noGrp="1"/>
          </p:cNvSpPr>
          <p:nvPr>
            <p:ph type="ctrTitle"/>
          </p:nvPr>
        </p:nvSpPr>
        <p:spPr>
          <a:xfrm>
            <a:off x="6442841" y="907778"/>
            <a:ext cx="3972910" cy="3638821"/>
          </a:xfrm>
          <a:prstGeom prst="rect">
            <a:avLst/>
          </a:prstGeom>
          <a:noFill/>
          <a:ln>
            <a:noFill/>
          </a:ln>
        </p:spPr>
        <p:txBody>
          <a:bodyPr spcFirstLastPara="1" wrap="square" lIns="91425" tIns="45700" rIns="91425" bIns="45700" anchor="b" anchorCtr="0">
            <a:noAutofit/>
          </a:bodyPr>
          <a:lstStyle/>
          <a:p>
            <a:pPr marL="0" lvl="0" indent="0" rtl="0">
              <a:lnSpc>
                <a:spcPct val="90000"/>
              </a:lnSpc>
              <a:spcBef>
                <a:spcPts val="0"/>
              </a:spcBef>
              <a:spcAft>
                <a:spcPts val="0"/>
              </a:spcAft>
              <a:buClr>
                <a:srgbClr val="7F7F7F"/>
              </a:buClr>
              <a:buSzPts val="3600"/>
              <a:buFont typeface="Montserrat ExtraBold"/>
              <a:buNone/>
            </a:pPr>
            <a:r>
              <a:rPr lang="en-US" sz="4000"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Case Study: Project Example of GAA vs GTA in agrifood systemS</a:t>
            </a:r>
            <a:endParaRPr sz="4000"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endParaRPr>
          </a:p>
        </p:txBody>
      </p:sp>
      <p:sp>
        <p:nvSpPr>
          <p:cNvPr id="2" name="Subtitle 1">
            <a:extLst>
              <a:ext uri="{FF2B5EF4-FFF2-40B4-BE49-F238E27FC236}">
                <a16:creationId xmlns:a16="http://schemas.microsoft.com/office/drawing/2014/main" id="{CE709C2B-0BB0-A004-82C4-C5CE019CF32A}"/>
              </a:ext>
            </a:extLst>
          </p:cNvPr>
          <p:cNvSpPr>
            <a:spLocks noGrp="1"/>
          </p:cNvSpPr>
          <p:nvPr>
            <p:ph type="subTitle" idx="1"/>
          </p:nvPr>
        </p:nvSpPr>
        <p:spPr>
          <a:xfrm>
            <a:off x="6369268" y="4730453"/>
            <a:ext cx="5644056" cy="1050236"/>
          </a:xfrm>
        </p:spPr>
        <p:txBody>
          <a:bodyPr/>
          <a:lstStyle/>
          <a:p>
            <a:pPr marL="9525" indent="0">
              <a:lnSpc>
                <a:spcPct val="100000"/>
              </a:lnSpc>
              <a:spcBef>
                <a:spcPts val="0"/>
              </a:spcBef>
            </a:pPr>
            <a:r>
              <a:rPr lang="en-US" sz="2000" dirty="0">
                <a:solidFill>
                  <a:schemeClr val="tx1"/>
                </a:solidFill>
                <a:latin typeface="Montserrat Light" pitchFamily="2" charset="77"/>
              </a:rPr>
              <a:t>CARE International in Ghana</a:t>
            </a:r>
          </a:p>
          <a:p>
            <a:pPr marL="9525" indent="0">
              <a:lnSpc>
                <a:spcPct val="100000"/>
              </a:lnSpc>
              <a:spcBef>
                <a:spcPts val="0"/>
              </a:spcBef>
            </a:pPr>
            <a:r>
              <a:rPr lang="en-US" sz="2000" dirty="0">
                <a:solidFill>
                  <a:schemeClr val="tx1"/>
                </a:solidFill>
                <a:latin typeface="Montserrat Light" pitchFamily="2" charset="77"/>
              </a:rPr>
              <a:t>International Livestock Research Institute</a:t>
            </a:r>
          </a:p>
          <a:p>
            <a:pPr marL="9525" indent="0">
              <a:lnSpc>
                <a:spcPct val="100000"/>
              </a:lnSpc>
              <a:spcBef>
                <a:spcPts val="0"/>
              </a:spcBef>
            </a:pPr>
            <a:r>
              <a:rPr lang="en-US" sz="2000" dirty="0">
                <a:solidFill>
                  <a:schemeClr val="tx1"/>
                </a:solidFill>
                <a:latin typeface="Montserrat Light" pitchFamily="2" charset="77"/>
              </a:rPr>
              <a:t>Cowtribe Technology Ltd</a:t>
            </a:r>
          </a:p>
        </p:txBody>
      </p:sp>
      <p:pic>
        <p:nvPicPr>
          <p:cNvPr id="3" name="Picture 2">
            <a:extLst>
              <a:ext uri="{FF2B5EF4-FFF2-40B4-BE49-F238E27FC236}">
                <a16:creationId xmlns:a16="http://schemas.microsoft.com/office/drawing/2014/main" id="{509FEA95-6EBE-4C89-3106-C597CFA54515}"/>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0" y="0"/>
            <a:ext cx="6169572" cy="6858000"/>
          </a:xfrm>
          <a:prstGeom prst="rect">
            <a:avLst/>
          </a:prstGeom>
          <a:noFill/>
          <a:ln w="3175">
            <a:solidFill>
              <a:srgbClr val="A2287E">
                <a:alpha val="26000"/>
              </a:srgbClr>
            </a:solidFill>
          </a:ln>
          <a:effectLst>
            <a:outerShdw blurRad="304800" sx="104000" sy="104000" algn="ctr" rotWithShape="0">
              <a:prstClr val="black">
                <a:alpha val="26000"/>
              </a:prstClr>
            </a:outerShdw>
          </a:effectLst>
        </p:spPr>
      </p:pic>
      <p:sp>
        <p:nvSpPr>
          <p:cNvPr id="4" name="TextBox 3">
            <a:extLst>
              <a:ext uri="{FF2B5EF4-FFF2-40B4-BE49-F238E27FC236}">
                <a16:creationId xmlns:a16="http://schemas.microsoft.com/office/drawing/2014/main" id="{081AF5A7-B18C-F281-3041-8180588884A0}"/>
              </a:ext>
            </a:extLst>
          </p:cNvPr>
          <p:cNvSpPr txBox="1"/>
          <p:nvPr/>
        </p:nvSpPr>
        <p:spPr>
          <a:xfrm>
            <a:off x="6369268" y="6487161"/>
            <a:ext cx="2349731" cy="276999"/>
          </a:xfrm>
          <a:prstGeom prst="rect">
            <a:avLst/>
          </a:prstGeom>
          <a:noFill/>
        </p:spPr>
        <p:txBody>
          <a:bodyPr wrap="square" rtlCol="0">
            <a:spAutoFit/>
          </a:bodyPr>
          <a:lstStyle/>
          <a:p>
            <a:r>
              <a:rPr lang="en-US" sz="1200" dirty="0">
                <a:latin typeface="Montserrat" pitchFamily="2" charset="77"/>
              </a:rPr>
              <a:t>Source: Njiru 2024</a:t>
            </a:r>
          </a:p>
        </p:txBody>
      </p:sp>
    </p:spTree>
    <p:extLst>
      <p:ext uri="{BB962C8B-B14F-4D97-AF65-F5344CB8AC3E}">
        <p14:creationId xmlns:p14="http://schemas.microsoft.com/office/powerpoint/2010/main" val="99539163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EA7CD0-4A5C-9721-8D13-CC60A4E910C6}"/>
            </a:ext>
          </a:extLst>
        </p:cNvPr>
        <p:cNvGrpSpPr/>
        <p:nvPr/>
      </p:nvGrpSpPr>
      <p:grpSpPr>
        <a:xfrm>
          <a:off x="0" y="0"/>
          <a:ext cx="0" cy="0"/>
          <a:chOff x="0" y="0"/>
          <a:chExt cx="0" cy="0"/>
        </a:xfrm>
      </p:grpSpPr>
      <p:sp>
        <p:nvSpPr>
          <p:cNvPr id="5" name="Rounded Rectangle 4">
            <a:extLst>
              <a:ext uri="{FF2B5EF4-FFF2-40B4-BE49-F238E27FC236}">
                <a16:creationId xmlns:a16="http://schemas.microsoft.com/office/drawing/2014/main" id="{D91BD9E2-0851-DA25-103D-3D8B82011230}"/>
              </a:ext>
            </a:extLst>
          </p:cNvPr>
          <p:cNvSpPr/>
          <p:nvPr/>
        </p:nvSpPr>
        <p:spPr>
          <a:xfrm>
            <a:off x="514318" y="1895230"/>
            <a:ext cx="7704771" cy="3612191"/>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 name="Title 1">
            <a:extLst>
              <a:ext uri="{FF2B5EF4-FFF2-40B4-BE49-F238E27FC236}">
                <a16:creationId xmlns:a16="http://schemas.microsoft.com/office/drawing/2014/main" id="{8EB0133D-1554-A55A-0289-5E504BA3000D}"/>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Women Rear Project</a:t>
            </a:r>
          </a:p>
        </p:txBody>
      </p:sp>
      <p:sp>
        <p:nvSpPr>
          <p:cNvPr id="4" name="Text Placeholder 3">
            <a:extLst>
              <a:ext uri="{FF2B5EF4-FFF2-40B4-BE49-F238E27FC236}">
                <a16:creationId xmlns:a16="http://schemas.microsoft.com/office/drawing/2014/main" id="{EE2779E9-6397-13D0-80F0-DF0027903C89}"/>
              </a:ext>
            </a:extLst>
          </p:cNvPr>
          <p:cNvSpPr txBox="1">
            <a:spLocks/>
          </p:cNvSpPr>
          <p:nvPr/>
        </p:nvSpPr>
        <p:spPr>
          <a:xfrm>
            <a:off x="692803" y="2002952"/>
            <a:ext cx="7326780" cy="3336309"/>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825625" indent="-1825625">
              <a:buClr>
                <a:srgbClr val="A2287E"/>
              </a:buClr>
            </a:pPr>
            <a:r>
              <a:rPr lang="en-US" sz="1800" b="1" dirty="0">
                <a:solidFill>
                  <a:srgbClr val="A2287E"/>
                </a:solidFill>
                <a:latin typeface="Montserrat" pitchFamily="2" charset="77"/>
              </a:rPr>
              <a:t>Problem	</a:t>
            </a:r>
            <a:r>
              <a:rPr lang="en-US" sz="1800" dirty="0">
                <a:solidFill>
                  <a:schemeClr val="tx1"/>
                </a:solidFill>
                <a:latin typeface="Montserrat" pitchFamily="2" charset="77"/>
              </a:rPr>
              <a:t>Women farmers have low awareness about vaccines, find them expensive and have limited access due to cultural and traditional practices. </a:t>
            </a:r>
          </a:p>
          <a:p>
            <a:pPr marL="1825625" indent="-1825625">
              <a:buClr>
                <a:srgbClr val="A2287E"/>
              </a:buClr>
            </a:pPr>
            <a:endParaRPr lang="en-US" sz="1800" dirty="0">
              <a:solidFill>
                <a:schemeClr val="tx1"/>
              </a:solidFill>
              <a:latin typeface="Montserrat" pitchFamily="2" charset="77"/>
            </a:endParaRPr>
          </a:p>
          <a:p>
            <a:pPr marL="1782763" indent="-1782763">
              <a:buClr>
                <a:srgbClr val="A2287E"/>
              </a:buClr>
            </a:pPr>
            <a:r>
              <a:rPr lang="en-US" sz="1800" b="1" dirty="0">
                <a:solidFill>
                  <a:srgbClr val="A2287E"/>
                </a:solidFill>
                <a:latin typeface="Montserrat" pitchFamily="2" charset="77"/>
              </a:rPr>
              <a:t>Objective	</a:t>
            </a:r>
            <a:r>
              <a:rPr lang="en-US" sz="1800" dirty="0">
                <a:solidFill>
                  <a:schemeClr val="tx1"/>
                </a:solidFill>
                <a:latin typeface="Montserrat" pitchFamily="2" charset="77"/>
              </a:rPr>
              <a:t>Assess the changes conferred by a GAA and GTA on gender norms, women’s empowerment and access to animal vaccines.</a:t>
            </a:r>
          </a:p>
          <a:p>
            <a:pPr>
              <a:buClr>
                <a:srgbClr val="A2287E"/>
              </a:buClr>
            </a:pPr>
            <a:endParaRPr lang="en-US" sz="1800" dirty="0">
              <a:solidFill>
                <a:schemeClr val="tx1"/>
              </a:solidFill>
              <a:latin typeface="Montserrat" pitchFamily="2" charset="77"/>
            </a:endParaRPr>
          </a:p>
          <a:p>
            <a:pPr>
              <a:buClr>
                <a:srgbClr val="A2287E"/>
              </a:buClr>
            </a:pPr>
            <a:r>
              <a:rPr lang="en-US" sz="1800" b="1" dirty="0">
                <a:solidFill>
                  <a:srgbClr val="A2287E"/>
                </a:solidFill>
                <a:latin typeface="Montserrat" pitchFamily="2" charset="77"/>
              </a:rPr>
              <a:t>Date</a:t>
            </a:r>
            <a:r>
              <a:rPr lang="en-US" sz="1800" dirty="0">
                <a:solidFill>
                  <a:schemeClr val="tx1"/>
                </a:solidFill>
                <a:latin typeface="Montserrat" pitchFamily="2" charset="77"/>
              </a:rPr>
              <a:t>	       	2019 – 2023</a:t>
            </a:r>
          </a:p>
          <a:p>
            <a:pPr>
              <a:buClr>
                <a:srgbClr val="A2287E"/>
              </a:buClr>
            </a:pPr>
            <a:endParaRPr lang="en-US" sz="1800" dirty="0">
              <a:solidFill>
                <a:schemeClr val="tx1"/>
              </a:solidFill>
              <a:latin typeface="Montserrat" pitchFamily="2" charset="77"/>
            </a:endParaRPr>
          </a:p>
          <a:p>
            <a:pPr>
              <a:buClr>
                <a:srgbClr val="A2287E"/>
              </a:buClr>
            </a:pPr>
            <a:r>
              <a:rPr lang="en-US" sz="1800" b="1" dirty="0">
                <a:solidFill>
                  <a:srgbClr val="A2287E"/>
                </a:solidFill>
                <a:latin typeface="Montserrat" pitchFamily="2" charset="77"/>
              </a:rPr>
              <a:t>Location</a:t>
            </a:r>
            <a:r>
              <a:rPr lang="en-US" sz="1800" dirty="0">
                <a:solidFill>
                  <a:schemeClr val="tx1"/>
                </a:solidFill>
                <a:latin typeface="Montserrat" pitchFamily="2" charset="77"/>
              </a:rPr>
              <a:t>   	Western District, Ghana</a:t>
            </a:r>
          </a:p>
          <a:p>
            <a:pPr>
              <a:buClr>
                <a:srgbClr val="A2287E"/>
              </a:buClr>
            </a:pPr>
            <a:endParaRPr lang="en-US" sz="1800" dirty="0">
              <a:solidFill>
                <a:schemeClr val="tx1"/>
              </a:solidFill>
              <a:latin typeface="Montserrat" pitchFamily="2" charset="77"/>
            </a:endParaRPr>
          </a:p>
        </p:txBody>
      </p:sp>
      <p:pic>
        <p:nvPicPr>
          <p:cNvPr id="8" name="Picture 7" descr="A map of the state of nigeria&#10;&#10;Description automatically generated">
            <a:extLst>
              <a:ext uri="{FF2B5EF4-FFF2-40B4-BE49-F238E27FC236}">
                <a16:creationId xmlns:a16="http://schemas.microsoft.com/office/drawing/2014/main" id="{50C8A15F-E159-0C04-ABFF-6FBEBA9620D9}"/>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8229599" y="1667076"/>
            <a:ext cx="3779709" cy="4204046"/>
          </a:xfrm>
          <a:prstGeom prst="rect">
            <a:avLst/>
          </a:prstGeom>
          <a:effectLst>
            <a:outerShdw blurRad="431800" sx="104000" sy="104000" algn="ctr" rotWithShape="0">
              <a:prstClr val="black">
                <a:alpha val="26000"/>
              </a:prstClr>
            </a:outerShdw>
          </a:effectLst>
        </p:spPr>
      </p:pic>
      <p:sp>
        <p:nvSpPr>
          <p:cNvPr id="9" name="TextBox 8">
            <a:extLst>
              <a:ext uri="{FF2B5EF4-FFF2-40B4-BE49-F238E27FC236}">
                <a16:creationId xmlns:a16="http://schemas.microsoft.com/office/drawing/2014/main" id="{4BE093FC-3306-5B72-5819-9DCB8DC3ED79}"/>
              </a:ext>
            </a:extLst>
          </p:cNvPr>
          <p:cNvSpPr txBox="1"/>
          <p:nvPr/>
        </p:nvSpPr>
        <p:spPr>
          <a:xfrm>
            <a:off x="5418444" y="5604633"/>
            <a:ext cx="2858701" cy="276999"/>
          </a:xfrm>
          <a:prstGeom prst="rect">
            <a:avLst/>
          </a:prstGeom>
          <a:noFill/>
        </p:spPr>
        <p:txBody>
          <a:bodyPr wrap="square" rtlCol="0">
            <a:spAutoFit/>
          </a:bodyPr>
          <a:lstStyle/>
          <a:p>
            <a:pPr algn="r"/>
            <a:r>
              <a:rPr lang="en-US" sz="1200" dirty="0">
                <a:solidFill>
                  <a:schemeClr val="tx1"/>
                </a:solidFill>
                <a:latin typeface="Montserrat" pitchFamily="2" charset="77"/>
              </a:rPr>
              <a:t>Source: Njiru 2024</a:t>
            </a:r>
          </a:p>
        </p:txBody>
      </p:sp>
    </p:spTree>
    <p:extLst>
      <p:ext uri="{BB962C8B-B14F-4D97-AF65-F5344CB8AC3E}">
        <p14:creationId xmlns:p14="http://schemas.microsoft.com/office/powerpoint/2010/main" val="103221763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DC969D-27B8-641C-7288-AB771C6534F2}"/>
            </a:ext>
          </a:extLst>
        </p:cNvPr>
        <p:cNvGrpSpPr/>
        <p:nvPr/>
      </p:nvGrpSpPr>
      <p:grpSpPr>
        <a:xfrm>
          <a:off x="0" y="0"/>
          <a:ext cx="0" cy="0"/>
          <a:chOff x="0" y="0"/>
          <a:chExt cx="0" cy="0"/>
        </a:xfrm>
      </p:grpSpPr>
      <p:sp>
        <p:nvSpPr>
          <p:cNvPr id="5" name="Rounded Rectangle 4">
            <a:extLst>
              <a:ext uri="{FF2B5EF4-FFF2-40B4-BE49-F238E27FC236}">
                <a16:creationId xmlns:a16="http://schemas.microsoft.com/office/drawing/2014/main" id="{40BA5646-F369-D69C-0716-EC4C10D30370}"/>
              </a:ext>
            </a:extLst>
          </p:cNvPr>
          <p:cNvSpPr/>
          <p:nvPr/>
        </p:nvSpPr>
        <p:spPr>
          <a:xfrm>
            <a:off x="4035972" y="1639614"/>
            <a:ext cx="8156028" cy="4340771"/>
          </a:xfrm>
          <a:prstGeom prst="roundRect">
            <a:avLst>
              <a:gd name="adj" fmla="val 0"/>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 name="Title 1">
            <a:extLst>
              <a:ext uri="{FF2B5EF4-FFF2-40B4-BE49-F238E27FC236}">
                <a16:creationId xmlns:a16="http://schemas.microsoft.com/office/drawing/2014/main" id="{19B02D29-B806-5C9F-EFF5-12425DFEF058}"/>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INTERVENTIONS</a:t>
            </a:r>
          </a:p>
        </p:txBody>
      </p:sp>
      <p:sp>
        <p:nvSpPr>
          <p:cNvPr id="4" name="Text Placeholder 3">
            <a:extLst>
              <a:ext uri="{FF2B5EF4-FFF2-40B4-BE49-F238E27FC236}">
                <a16:creationId xmlns:a16="http://schemas.microsoft.com/office/drawing/2014/main" id="{944AAF47-0542-48B6-32D0-5385E1DFC255}"/>
              </a:ext>
            </a:extLst>
          </p:cNvPr>
          <p:cNvSpPr txBox="1">
            <a:spLocks/>
          </p:cNvSpPr>
          <p:nvPr/>
        </p:nvSpPr>
        <p:spPr>
          <a:xfrm>
            <a:off x="4439000" y="1803078"/>
            <a:ext cx="7595344" cy="4177307"/>
          </a:xfrm>
          <a:prstGeom prst="rect">
            <a:avLst/>
          </a:prstGeom>
          <a:effectLst/>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825625" indent="-1825625">
              <a:buClr>
                <a:srgbClr val="A2287E"/>
              </a:buClr>
            </a:pPr>
            <a:r>
              <a:rPr lang="en-US" sz="1800" b="1" dirty="0">
                <a:solidFill>
                  <a:srgbClr val="A2287E"/>
                </a:solidFill>
                <a:latin typeface="Montserrat" pitchFamily="2" charset="77"/>
              </a:rPr>
              <a:t>Empowering women through livestock</a:t>
            </a:r>
          </a:p>
          <a:p>
            <a:pPr marL="1825625" indent="-1825625">
              <a:buClr>
                <a:srgbClr val="A2287E"/>
              </a:buClr>
            </a:pPr>
            <a:endParaRPr lang="en-US" sz="900" b="1" dirty="0">
              <a:solidFill>
                <a:srgbClr val="A2287E"/>
              </a:solidFill>
              <a:latin typeface="Montserrat" pitchFamily="2" charset="77"/>
            </a:endParaRPr>
          </a:p>
          <a:p>
            <a:pPr marL="1825625" indent="-1825625">
              <a:buClr>
                <a:srgbClr val="A2287E"/>
              </a:buClr>
            </a:pPr>
            <a:r>
              <a:rPr lang="en-US" sz="1800" b="1" dirty="0">
                <a:solidFill>
                  <a:srgbClr val="A2287E"/>
                </a:solidFill>
                <a:latin typeface="Montserrat" pitchFamily="2" charset="77"/>
              </a:rPr>
              <a:t>GAA communities</a:t>
            </a:r>
          </a:p>
          <a:p>
            <a:pPr marL="1825625" indent="-1825625">
              <a:buClr>
                <a:srgbClr val="A2287E"/>
              </a:buClr>
            </a:pPr>
            <a:r>
              <a:rPr lang="en-US" sz="1800" dirty="0">
                <a:solidFill>
                  <a:schemeClr val="tx1"/>
                </a:solidFill>
                <a:latin typeface="Montserrat" pitchFamily="2" charset="77"/>
              </a:rPr>
              <a:t>Improving access</a:t>
            </a:r>
          </a:p>
          <a:p>
            <a:pPr marL="271463" indent="-271463">
              <a:buClr>
                <a:srgbClr val="A2287E"/>
              </a:buClr>
              <a:buFont typeface="Arial" panose="020B0604020202020204" pitchFamily="34" charset="0"/>
              <a:buChar char="•"/>
            </a:pPr>
            <a:r>
              <a:rPr lang="en-US" sz="1800" dirty="0">
                <a:solidFill>
                  <a:schemeClr val="tx1"/>
                </a:solidFill>
                <a:latin typeface="Montserrat" pitchFamily="2" charset="77"/>
              </a:rPr>
              <a:t>Provide women farmers with access to info about vaccines</a:t>
            </a:r>
          </a:p>
          <a:p>
            <a:pPr marL="271463" indent="-271463">
              <a:buClr>
                <a:srgbClr val="A2287E"/>
              </a:buClr>
              <a:buFont typeface="Arial" panose="020B0604020202020204" pitchFamily="34" charset="0"/>
              <a:buChar char="•"/>
            </a:pPr>
            <a:r>
              <a:rPr lang="en-US" sz="1800" dirty="0">
                <a:solidFill>
                  <a:schemeClr val="tx1"/>
                </a:solidFill>
                <a:latin typeface="Montserrat" pitchFamily="2" charset="77"/>
              </a:rPr>
              <a:t>Provide digital apps means to access vaccines</a:t>
            </a:r>
          </a:p>
          <a:p>
            <a:pPr marL="271463" indent="-271463">
              <a:buClr>
                <a:srgbClr val="A2287E"/>
              </a:buClr>
              <a:buFont typeface="Arial" panose="020B0604020202020204" pitchFamily="34" charset="0"/>
              <a:buChar char="•"/>
            </a:pPr>
            <a:r>
              <a:rPr lang="en-US" sz="1800" dirty="0">
                <a:solidFill>
                  <a:schemeClr val="tx1"/>
                </a:solidFill>
                <a:latin typeface="Montserrat" pitchFamily="2" charset="77"/>
              </a:rPr>
              <a:t>Women vets and animal health service providers</a:t>
            </a:r>
          </a:p>
          <a:p>
            <a:pPr marL="271463" indent="-271463">
              <a:buClr>
                <a:srgbClr val="A2287E"/>
              </a:buClr>
              <a:buFont typeface="Arial" panose="020B0604020202020204" pitchFamily="34" charset="0"/>
              <a:buChar char="•"/>
            </a:pPr>
            <a:r>
              <a:rPr lang="en-US" sz="1800" dirty="0">
                <a:solidFill>
                  <a:schemeClr val="tx1"/>
                </a:solidFill>
                <a:latin typeface="Montserrat" pitchFamily="2" charset="77"/>
              </a:rPr>
              <a:t>Lead farmers at village level</a:t>
            </a:r>
          </a:p>
          <a:p>
            <a:pPr marL="271463" indent="-271463">
              <a:buClr>
                <a:srgbClr val="A2287E"/>
              </a:buClr>
              <a:buFont typeface="Arial" panose="020B0604020202020204" pitchFamily="34" charset="0"/>
              <a:buChar char="•"/>
            </a:pPr>
            <a:r>
              <a:rPr lang="en-US" sz="1800" dirty="0">
                <a:solidFill>
                  <a:schemeClr val="tx1"/>
                </a:solidFill>
                <a:latin typeface="Montserrat" pitchFamily="2" charset="77"/>
              </a:rPr>
              <a:t>Improve the vaccine delivery system</a:t>
            </a:r>
          </a:p>
          <a:p>
            <a:pPr marL="1825625" indent="-1825625">
              <a:buClr>
                <a:srgbClr val="A2287E"/>
              </a:buClr>
            </a:pPr>
            <a:endParaRPr lang="en-US" sz="1800" dirty="0">
              <a:solidFill>
                <a:schemeClr val="tx1"/>
              </a:solidFill>
              <a:latin typeface="Montserrat" pitchFamily="2" charset="77"/>
            </a:endParaRPr>
          </a:p>
          <a:p>
            <a:pPr marL="1782763" indent="-1782763">
              <a:buClr>
                <a:srgbClr val="A2287E"/>
              </a:buClr>
            </a:pPr>
            <a:r>
              <a:rPr lang="en-US" sz="1800" b="1" dirty="0">
                <a:solidFill>
                  <a:srgbClr val="A2287E"/>
                </a:solidFill>
                <a:latin typeface="Montserrat" pitchFamily="2" charset="77"/>
              </a:rPr>
              <a:t>GTA communities	</a:t>
            </a:r>
          </a:p>
          <a:p>
            <a:pPr marL="1782763" indent="-1782763">
              <a:buClr>
                <a:srgbClr val="A2287E"/>
              </a:buClr>
            </a:pPr>
            <a:r>
              <a:rPr lang="en-US" sz="1800" dirty="0">
                <a:solidFill>
                  <a:schemeClr val="tx1"/>
                </a:solidFill>
                <a:latin typeface="Montserrat" pitchFamily="2" charset="77"/>
              </a:rPr>
              <a:t>Addressing discriminating norms</a:t>
            </a:r>
          </a:p>
          <a:p>
            <a:pPr marL="271463" indent="-271463">
              <a:buClr>
                <a:srgbClr val="A2287E"/>
              </a:buClr>
              <a:buFont typeface="Arial" panose="020B0604020202020204" pitchFamily="34" charset="0"/>
              <a:buChar char="•"/>
            </a:pPr>
            <a:r>
              <a:rPr lang="en-US" sz="1800" dirty="0">
                <a:solidFill>
                  <a:schemeClr val="tx1"/>
                </a:solidFill>
                <a:latin typeface="Montserrat" pitchFamily="2" charset="77"/>
              </a:rPr>
              <a:t>Community dialogues</a:t>
            </a:r>
          </a:p>
          <a:p>
            <a:pPr marL="271463" indent="-271463">
              <a:buClr>
                <a:srgbClr val="A2287E"/>
              </a:buClr>
              <a:buFont typeface="Arial" panose="020B0604020202020204" pitchFamily="34" charset="0"/>
              <a:buChar char="•"/>
            </a:pPr>
            <a:r>
              <a:rPr lang="en-US" sz="1800" dirty="0">
                <a:solidFill>
                  <a:schemeClr val="tx1"/>
                </a:solidFill>
                <a:latin typeface="Montserrat" pitchFamily="2" charset="77"/>
              </a:rPr>
              <a:t>Social media campaigns</a:t>
            </a:r>
          </a:p>
          <a:p>
            <a:pPr marL="271463" indent="-271463">
              <a:buClr>
                <a:srgbClr val="A2287E"/>
              </a:buClr>
              <a:buFont typeface="Arial" panose="020B0604020202020204" pitchFamily="34" charset="0"/>
              <a:buChar char="•"/>
            </a:pPr>
            <a:r>
              <a:rPr lang="en-US" sz="1800" dirty="0">
                <a:solidFill>
                  <a:schemeClr val="tx1"/>
                </a:solidFill>
                <a:latin typeface="Montserrat" pitchFamily="2" charset="77"/>
              </a:rPr>
              <a:t>Gender trainings</a:t>
            </a:r>
          </a:p>
        </p:txBody>
      </p:sp>
      <p:sp>
        <p:nvSpPr>
          <p:cNvPr id="9" name="TextBox 8">
            <a:extLst>
              <a:ext uri="{FF2B5EF4-FFF2-40B4-BE49-F238E27FC236}">
                <a16:creationId xmlns:a16="http://schemas.microsoft.com/office/drawing/2014/main" id="{F5A233AB-8EEE-CAB2-55F2-47400EE0D2A3}"/>
              </a:ext>
            </a:extLst>
          </p:cNvPr>
          <p:cNvSpPr txBox="1"/>
          <p:nvPr/>
        </p:nvSpPr>
        <p:spPr>
          <a:xfrm>
            <a:off x="9022982" y="5640323"/>
            <a:ext cx="2858701" cy="276999"/>
          </a:xfrm>
          <a:prstGeom prst="rect">
            <a:avLst/>
          </a:prstGeom>
          <a:noFill/>
        </p:spPr>
        <p:txBody>
          <a:bodyPr wrap="square" rtlCol="0">
            <a:spAutoFit/>
          </a:bodyPr>
          <a:lstStyle/>
          <a:p>
            <a:pPr algn="r"/>
            <a:r>
              <a:rPr lang="en-US" sz="1200" dirty="0">
                <a:solidFill>
                  <a:schemeClr val="tx1"/>
                </a:solidFill>
                <a:latin typeface="Montserrat" pitchFamily="2" charset="77"/>
              </a:rPr>
              <a:t>Source: Njiru 2024</a:t>
            </a:r>
          </a:p>
        </p:txBody>
      </p:sp>
      <p:sp>
        <p:nvSpPr>
          <p:cNvPr id="6" name="Off-page Connector 5">
            <a:extLst>
              <a:ext uri="{FF2B5EF4-FFF2-40B4-BE49-F238E27FC236}">
                <a16:creationId xmlns:a16="http://schemas.microsoft.com/office/drawing/2014/main" id="{FF158C07-54C9-E6BC-A44D-8F1F425230F5}"/>
              </a:ext>
            </a:extLst>
          </p:cNvPr>
          <p:cNvSpPr/>
          <p:nvPr/>
        </p:nvSpPr>
        <p:spPr>
          <a:xfrm rot="16200000">
            <a:off x="194489" y="1787774"/>
            <a:ext cx="3594440" cy="4025462"/>
          </a:xfrm>
          <a:prstGeom prst="flowChartOffpageConnector">
            <a:avLst/>
          </a:prstGeom>
          <a:solidFill>
            <a:srgbClr val="A2287E">
              <a:alpha val="26000"/>
            </a:srgbClr>
          </a:solidFill>
          <a:ln w="3175">
            <a:solidFill>
              <a:srgbClr val="A2287E">
                <a:alpha val="6000"/>
              </a:srgbClr>
            </a:solidFill>
          </a:ln>
          <a:effectLst>
            <a:outerShdw blurRad="431800" sx="104000" sy="104000" algn="ctr" rotWithShape="0">
              <a:prstClr val="black">
                <a:alpha val="3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3">
            <a:extLst>
              <a:ext uri="{FF2B5EF4-FFF2-40B4-BE49-F238E27FC236}">
                <a16:creationId xmlns:a16="http://schemas.microsoft.com/office/drawing/2014/main" id="{087991E9-091B-BE99-9422-352FD94B37F6}"/>
              </a:ext>
            </a:extLst>
          </p:cNvPr>
          <p:cNvSpPr txBox="1">
            <a:spLocks/>
          </p:cNvSpPr>
          <p:nvPr/>
        </p:nvSpPr>
        <p:spPr>
          <a:xfrm>
            <a:off x="262759" y="2847873"/>
            <a:ext cx="3047588" cy="190526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9525" indent="-9525">
              <a:buClr>
                <a:srgbClr val="A2287E"/>
              </a:buClr>
            </a:pPr>
            <a:r>
              <a:rPr lang="en-US" sz="2400" b="1" dirty="0">
                <a:solidFill>
                  <a:schemeClr val="tx1"/>
                </a:solidFill>
                <a:latin typeface="Montserrat" pitchFamily="2" charset="77"/>
              </a:rPr>
              <a:t>COMPARISON OF GTA AND GAA COMMUNITIES TO SEE WHAT WORKS BEST</a:t>
            </a:r>
          </a:p>
        </p:txBody>
      </p:sp>
    </p:spTree>
    <p:extLst>
      <p:ext uri="{BB962C8B-B14F-4D97-AF65-F5344CB8AC3E}">
        <p14:creationId xmlns:p14="http://schemas.microsoft.com/office/powerpoint/2010/main" val="935822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2">
          <a:extLst>
            <a:ext uri="{FF2B5EF4-FFF2-40B4-BE49-F238E27FC236}">
              <a16:creationId xmlns:a16="http://schemas.microsoft.com/office/drawing/2014/main" id="{2C13A621-D98D-9644-E303-C221C63070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114616-EA76-A288-3D94-B6DEF8F6DE0E}"/>
              </a:ext>
            </a:extLst>
          </p:cNvPr>
          <p:cNvSpPr txBox="1">
            <a:spLocks/>
          </p:cNvSpPr>
          <p:nvPr/>
        </p:nvSpPr>
        <p:spPr>
          <a:xfrm>
            <a:off x="600010" y="423544"/>
            <a:ext cx="8656532" cy="64954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rtl="0">
              <a:lnSpc>
                <a:spcPct val="90000"/>
              </a:lnSpc>
              <a:spcBef>
                <a:spcPts val="0"/>
              </a:spcBef>
              <a:spcAft>
                <a:spcPts val="0"/>
              </a:spcAft>
              <a:buClr>
                <a:srgbClr val="000000"/>
              </a:buClr>
              <a:buSzPts val="4800"/>
              <a:buFont typeface="Arial"/>
              <a:buNone/>
            </a:pPr>
            <a:r>
              <a:rPr lang="en-US" b="1" kern="1200" cap="all" dirty="0">
                <a:solidFill>
                  <a:schemeClr val="tx1"/>
                </a:solidFill>
                <a:latin typeface="Montserrat" pitchFamily="2" charset="77"/>
                <a:ea typeface="+mj-ea"/>
                <a:cs typeface="Calibri" charset="0"/>
                <a:sym typeface="Gill Sans"/>
              </a:rPr>
              <a:t>Our Roadmap </a:t>
            </a:r>
          </a:p>
        </p:txBody>
      </p:sp>
      <p:grpSp>
        <p:nvGrpSpPr>
          <p:cNvPr id="5" name="Group 4">
            <a:extLst>
              <a:ext uri="{FF2B5EF4-FFF2-40B4-BE49-F238E27FC236}">
                <a16:creationId xmlns:a16="http://schemas.microsoft.com/office/drawing/2014/main" id="{754A9540-24F4-6ED8-1C9E-23388DCF4C4C}"/>
              </a:ext>
            </a:extLst>
          </p:cNvPr>
          <p:cNvGrpSpPr/>
          <p:nvPr/>
        </p:nvGrpSpPr>
        <p:grpSpPr>
          <a:xfrm>
            <a:off x="777527" y="1558516"/>
            <a:ext cx="8858870" cy="4455546"/>
            <a:chOff x="558866" y="1777177"/>
            <a:chExt cx="8858870" cy="4455546"/>
          </a:xfrm>
        </p:grpSpPr>
        <p:sp>
          <p:nvSpPr>
            <p:cNvPr id="6" name="Freeform: Shape 19">
              <a:extLst>
                <a:ext uri="{FF2B5EF4-FFF2-40B4-BE49-F238E27FC236}">
                  <a16:creationId xmlns:a16="http://schemas.microsoft.com/office/drawing/2014/main" id="{1E5C71A1-7F20-461D-BE48-AF7E6BAD6283}"/>
                </a:ext>
              </a:extLst>
            </p:cNvPr>
            <p:cNvSpPr/>
            <p:nvPr/>
          </p:nvSpPr>
          <p:spPr>
            <a:xfrm>
              <a:off x="558866" y="3024702"/>
              <a:ext cx="1938353" cy="464820"/>
            </a:xfrm>
            <a:custGeom>
              <a:avLst/>
              <a:gdLst>
                <a:gd name="connsiteX0" fmla="*/ 1407128 w 1415629"/>
                <a:gd name="connsiteY0" fmla="*/ 203930 h 339470"/>
                <a:gd name="connsiteX1" fmla="*/ 1355408 w 1415629"/>
                <a:gd name="connsiteY1" fmla="*/ 300990 h 339470"/>
                <a:gd name="connsiteX2" fmla="*/ 1291304 w 1415629"/>
                <a:gd name="connsiteY2" fmla="*/ 339471 h 339470"/>
                <a:gd name="connsiteX3" fmla="*/ 0 w 1415629"/>
                <a:gd name="connsiteY3" fmla="*/ 339471 h 339470"/>
                <a:gd name="connsiteX4" fmla="*/ 0 w 1415629"/>
                <a:gd name="connsiteY4" fmla="*/ 300895 h 339470"/>
                <a:gd name="connsiteX5" fmla="*/ 8573 w 1415629"/>
                <a:gd name="connsiteY5" fmla="*/ 266700 h 339470"/>
                <a:gd name="connsiteX6" fmla="*/ 42101 w 1415629"/>
                <a:gd name="connsiteY6" fmla="*/ 203835 h 339470"/>
                <a:gd name="connsiteX7" fmla="*/ 42101 w 1415629"/>
                <a:gd name="connsiteY7" fmla="*/ 135541 h 339470"/>
                <a:gd name="connsiteX8" fmla="*/ 8573 w 1415629"/>
                <a:gd name="connsiteY8" fmla="*/ 72676 h 339470"/>
                <a:gd name="connsiteX9" fmla="*/ 0 w 1415629"/>
                <a:gd name="connsiteY9" fmla="*/ 38481 h 339470"/>
                <a:gd name="connsiteX10" fmla="*/ 0 w 1415629"/>
                <a:gd name="connsiteY10" fmla="*/ 0 h 339470"/>
                <a:gd name="connsiteX11" fmla="*/ 1291304 w 1415629"/>
                <a:gd name="connsiteY11" fmla="*/ 0 h 339470"/>
                <a:gd name="connsiteX12" fmla="*/ 1355408 w 1415629"/>
                <a:gd name="connsiteY12" fmla="*/ 38481 h 339470"/>
                <a:gd name="connsiteX13" fmla="*/ 1407128 w 1415629"/>
                <a:gd name="connsiteY13" fmla="*/ 135541 h 339470"/>
                <a:gd name="connsiteX14" fmla="*/ 1407128 w 1415629"/>
                <a:gd name="connsiteY14" fmla="*/ 203835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15629" h="339470">
                  <a:moveTo>
                    <a:pt x="1407128" y="203930"/>
                  </a:moveTo>
                  <a:lnTo>
                    <a:pt x="1355408" y="300990"/>
                  </a:lnTo>
                  <a:cubicBezTo>
                    <a:pt x="1342739" y="324707"/>
                    <a:pt x="1318165" y="339471"/>
                    <a:pt x="1291304" y="339471"/>
                  </a:cubicBezTo>
                  <a:lnTo>
                    <a:pt x="0" y="339471"/>
                  </a:ln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lnTo>
                    <a:pt x="1291304" y="0"/>
                  </a:lnTo>
                  <a:cubicBezTo>
                    <a:pt x="1318165" y="0"/>
                    <a:pt x="1342835" y="14764"/>
                    <a:pt x="1355408" y="38481"/>
                  </a:cubicBezTo>
                  <a:lnTo>
                    <a:pt x="1407128" y="135541"/>
                  </a:lnTo>
                  <a:cubicBezTo>
                    <a:pt x="1418463" y="156877"/>
                    <a:pt x="1418463" y="182499"/>
                    <a:pt x="1407128" y="203835"/>
                  </a:cubicBezTo>
                  <a:close/>
                </a:path>
              </a:pathLst>
            </a:custGeom>
            <a:solidFill>
              <a:srgbClr val="A2287E">
                <a:alpha val="26000"/>
              </a:srgbClr>
            </a:solidFill>
            <a:ln w="0" cap="flat">
              <a:noFill/>
              <a:prstDash val="solid"/>
              <a:miter/>
            </a:ln>
            <a:effectLst>
              <a:outerShdw blurRad="431800" sx="104000" sy="104000" algn="ctr" rotWithShape="0">
                <a:prstClr val="black">
                  <a:alpha val="26000"/>
                </a:prstClr>
              </a:outerShdw>
            </a:effectLst>
          </p:spPr>
          <p:txBody>
            <a:bodyPr rtlCol="0" anchor="ctr"/>
            <a:lstStyle/>
            <a:p>
              <a:pPr>
                <a:buClrTx/>
              </a:pPr>
              <a:endParaRPr lang="en-US" sz="1800" kern="1200" dirty="0">
                <a:solidFill>
                  <a:prstClr val="black"/>
                </a:solidFill>
                <a:latin typeface="Aptos" panose="02110004020202020204"/>
                <a:ea typeface="+mn-ea"/>
                <a:cs typeface="+mn-cs"/>
              </a:endParaRPr>
            </a:p>
          </p:txBody>
        </p:sp>
        <p:sp>
          <p:nvSpPr>
            <p:cNvPr id="9" name="Freeform: Shape 20">
              <a:extLst>
                <a:ext uri="{FF2B5EF4-FFF2-40B4-BE49-F238E27FC236}">
                  <a16:creationId xmlns:a16="http://schemas.microsoft.com/office/drawing/2014/main" id="{64F6C731-44E4-3668-32DB-79D95DEA93E0}"/>
                </a:ext>
              </a:extLst>
            </p:cNvPr>
            <p:cNvSpPr/>
            <p:nvPr/>
          </p:nvSpPr>
          <p:spPr>
            <a:xfrm>
              <a:off x="558866" y="3024702"/>
              <a:ext cx="69286" cy="464820"/>
            </a:xfrm>
            <a:custGeom>
              <a:avLst/>
              <a:gdLst>
                <a:gd name="connsiteX0" fmla="*/ 0 w 50601"/>
                <a:gd name="connsiteY0" fmla="*/ 339471 h 339470"/>
                <a:gd name="connsiteX1" fmla="*/ 0 w 50601"/>
                <a:gd name="connsiteY1" fmla="*/ 300895 h 339470"/>
                <a:gd name="connsiteX2" fmla="*/ 8573 w 50601"/>
                <a:gd name="connsiteY2" fmla="*/ 266700 h 339470"/>
                <a:gd name="connsiteX3" fmla="*/ 42101 w 50601"/>
                <a:gd name="connsiteY3" fmla="*/ 203835 h 339470"/>
                <a:gd name="connsiteX4" fmla="*/ 42101 w 50601"/>
                <a:gd name="connsiteY4" fmla="*/ 135541 h 339470"/>
                <a:gd name="connsiteX5" fmla="*/ 8573 w 50601"/>
                <a:gd name="connsiteY5" fmla="*/ 72676 h 339470"/>
                <a:gd name="connsiteX6" fmla="*/ 0 w 50601"/>
                <a:gd name="connsiteY6" fmla="*/ 38481 h 339470"/>
                <a:gd name="connsiteX7" fmla="*/ 0 w 50601"/>
                <a:gd name="connsiteY7" fmla="*/ 0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601" h="339470">
                  <a:moveTo>
                    <a:pt x="0" y="339471"/>
                  </a:move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path>
              </a:pathLst>
            </a:custGeom>
            <a:noFill/>
            <a:ln w="9525" cap="flat">
              <a:solidFill>
                <a:srgbClr val="A2287E"/>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0" name="TextBox 9">
              <a:extLst>
                <a:ext uri="{FF2B5EF4-FFF2-40B4-BE49-F238E27FC236}">
                  <a16:creationId xmlns:a16="http://schemas.microsoft.com/office/drawing/2014/main" id="{9395C39C-CD15-ADBF-17A6-646D35AE4CA5}"/>
                </a:ext>
              </a:extLst>
            </p:cNvPr>
            <p:cNvSpPr txBox="1"/>
            <p:nvPr/>
          </p:nvSpPr>
          <p:spPr>
            <a:xfrm>
              <a:off x="1886998" y="3042769"/>
              <a:ext cx="503490" cy="461665"/>
            </a:xfrm>
            <a:prstGeom prst="rect">
              <a:avLst/>
            </a:prstGeom>
            <a:noFill/>
          </p:spPr>
          <p:txBody>
            <a:bodyPr wrap="square" rtlCol="0">
              <a:spAutoFit/>
            </a:bodyPr>
            <a:lstStyle>
              <a:defPPr marR="0" lvl="0" algn="l" rtl="0">
                <a:lnSpc>
                  <a:spcPct val="100000"/>
                </a:lnSpc>
                <a:spcBef>
                  <a:spcPts val="0"/>
                </a:spcBef>
                <a:spcAft>
                  <a:spcPts val="0"/>
                </a:spcAft>
              </a:defPPr>
              <a:lvl1pPr marL="0" indent="0" algn="r" defTabSz="914400" eaLnBrk="1" fontAlgn="auto" latinLnBrk="0" hangingPunct="1">
                <a:buClrTx/>
                <a:buSzTx/>
                <a:buFontTx/>
                <a:buNone/>
                <a:tabLst/>
                <a:defRPr kumimoji="0" sz="2000" b="1" kern="1200" spc="0" normalizeH="0" baseline="0">
                  <a:ln>
                    <a:noFill/>
                  </a:ln>
                  <a:solidFill>
                    <a:schemeClr val="tx1"/>
                  </a:solidFill>
                  <a:effectLst/>
                  <a:uLnTx/>
                  <a:uFillTx/>
                  <a:latin typeface="Montserrat" pitchFamily="2" charset="77"/>
                  <a:ea typeface="+mn-ea"/>
                  <a:cs typeface="+mn-cs"/>
                </a:defRPr>
              </a:lvl1pPr>
            </a:lstStyle>
            <a:p>
              <a:r>
                <a:rPr lang="en-US" sz="2400" dirty="0"/>
                <a:t>1</a:t>
              </a:r>
            </a:p>
          </p:txBody>
        </p:sp>
        <p:sp>
          <p:nvSpPr>
            <p:cNvPr id="11" name="Freeform: Shape 4121">
              <a:extLst>
                <a:ext uri="{FF2B5EF4-FFF2-40B4-BE49-F238E27FC236}">
                  <a16:creationId xmlns:a16="http://schemas.microsoft.com/office/drawing/2014/main" id="{23D27AB4-FD71-D793-F920-3CC0EA97D72F}"/>
                </a:ext>
              </a:extLst>
            </p:cNvPr>
            <p:cNvSpPr/>
            <p:nvPr/>
          </p:nvSpPr>
          <p:spPr>
            <a:xfrm>
              <a:off x="2865705" y="3024702"/>
              <a:ext cx="1938353" cy="464820"/>
            </a:xfrm>
            <a:custGeom>
              <a:avLst/>
              <a:gdLst>
                <a:gd name="connsiteX0" fmla="*/ 1407128 w 1415629"/>
                <a:gd name="connsiteY0" fmla="*/ 203930 h 339470"/>
                <a:gd name="connsiteX1" fmla="*/ 1355408 w 1415629"/>
                <a:gd name="connsiteY1" fmla="*/ 300990 h 339470"/>
                <a:gd name="connsiteX2" fmla="*/ 1291304 w 1415629"/>
                <a:gd name="connsiteY2" fmla="*/ 339471 h 339470"/>
                <a:gd name="connsiteX3" fmla="*/ 0 w 1415629"/>
                <a:gd name="connsiteY3" fmla="*/ 339471 h 339470"/>
                <a:gd name="connsiteX4" fmla="*/ 0 w 1415629"/>
                <a:gd name="connsiteY4" fmla="*/ 300895 h 339470"/>
                <a:gd name="connsiteX5" fmla="*/ 8573 w 1415629"/>
                <a:gd name="connsiteY5" fmla="*/ 266700 h 339470"/>
                <a:gd name="connsiteX6" fmla="*/ 42101 w 1415629"/>
                <a:gd name="connsiteY6" fmla="*/ 203835 h 339470"/>
                <a:gd name="connsiteX7" fmla="*/ 42101 w 1415629"/>
                <a:gd name="connsiteY7" fmla="*/ 135541 h 339470"/>
                <a:gd name="connsiteX8" fmla="*/ 8573 w 1415629"/>
                <a:gd name="connsiteY8" fmla="*/ 72676 h 339470"/>
                <a:gd name="connsiteX9" fmla="*/ 0 w 1415629"/>
                <a:gd name="connsiteY9" fmla="*/ 38481 h 339470"/>
                <a:gd name="connsiteX10" fmla="*/ 0 w 1415629"/>
                <a:gd name="connsiteY10" fmla="*/ 0 h 339470"/>
                <a:gd name="connsiteX11" fmla="*/ 1291304 w 1415629"/>
                <a:gd name="connsiteY11" fmla="*/ 0 h 339470"/>
                <a:gd name="connsiteX12" fmla="*/ 1355408 w 1415629"/>
                <a:gd name="connsiteY12" fmla="*/ 38481 h 339470"/>
                <a:gd name="connsiteX13" fmla="*/ 1407128 w 1415629"/>
                <a:gd name="connsiteY13" fmla="*/ 135541 h 339470"/>
                <a:gd name="connsiteX14" fmla="*/ 1407128 w 1415629"/>
                <a:gd name="connsiteY14" fmla="*/ 203835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15629" h="339470">
                  <a:moveTo>
                    <a:pt x="1407128" y="203930"/>
                  </a:moveTo>
                  <a:lnTo>
                    <a:pt x="1355408" y="300990"/>
                  </a:lnTo>
                  <a:cubicBezTo>
                    <a:pt x="1342739" y="324707"/>
                    <a:pt x="1318165" y="339471"/>
                    <a:pt x="1291304" y="339471"/>
                  </a:cubicBezTo>
                  <a:lnTo>
                    <a:pt x="0" y="339471"/>
                  </a:ln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lnTo>
                    <a:pt x="1291304" y="0"/>
                  </a:lnTo>
                  <a:cubicBezTo>
                    <a:pt x="1318165" y="0"/>
                    <a:pt x="1342835" y="14764"/>
                    <a:pt x="1355408" y="38481"/>
                  </a:cubicBezTo>
                  <a:lnTo>
                    <a:pt x="1407128" y="135541"/>
                  </a:lnTo>
                  <a:cubicBezTo>
                    <a:pt x="1418463" y="156877"/>
                    <a:pt x="1418463" y="182499"/>
                    <a:pt x="1407128" y="203835"/>
                  </a:cubicBezTo>
                  <a:close/>
                </a:path>
              </a:pathLst>
            </a:custGeom>
            <a:solidFill>
              <a:srgbClr val="A2287E">
                <a:alpha val="46000"/>
              </a:srgbClr>
            </a:solidFill>
            <a:ln w="0" cap="flat">
              <a:noFill/>
              <a:prstDash val="solid"/>
              <a:miter/>
            </a:ln>
            <a:effectLst>
              <a:outerShdw blurRad="431800" sx="104000" sy="104000" algn="ctr" rotWithShape="0">
                <a:prstClr val="black">
                  <a:alpha val="26000"/>
                </a:prstClr>
              </a:outerShdw>
            </a:effectLst>
          </p:spPr>
          <p:txBody>
            <a:bodyPr rtlCol="0" anchor="ctr"/>
            <a:lstStyle/>
            <a:p>
              <a:pPr>
                <a:buClrTx/>
              </a:pPr>
              <a:endParaRPr lang="en-US" sz="1800" kern="1200" dirty="0">
                <a:solidFill>
                  <a:prstClr val="black"/>
                </a:solidFill>
                <a:latin typeface="Aptos" panose="02110004020202020204"/>
                <a:ea typeface="+mn-ea"/>
                <a:cs typeface="+mn-cs"/>
              </a:endParaRPr>
            </a:p>
          </p:txBody>
        </p:sp>
        <p:sp>
          <p:nvSpPr>
            <p:cNvPr id="12" name="Freeform: Shape 4123">
              <a:extLst>
                <a:ext uri="{FF2B5EF4-FFF2-40B4-BE49-F238E27FC236}">
                  <a16:creationId xmlns:a16="http://schemas.microsoft.com/office/drawing/2014/main" id="{31D2AAF1-A8E9-A15A-394D-D5B264663FAF}"/>
                </a:ext>
              </a:extLst>
            </p:cNvPr>
            <p:cNvSpPr/>
            <p:nvPr/>
          </p:nvSpPr>
          <p:spPr>
            <a:xfrm>
              <a:off x="2865705" y="3024702"/>
              <a:ext cx="69286" cy="464820"/>
            </a:xfrm>
            <a:custGeom>
              <a:avLst/>
              <a:gdLst>
                <a:gd name="connsiteX0" fmla="*/ 0 w 50601"/>
                <a:gd name="connsiteY0" fmla="*/ 339471 h 339470"/>
                <a:gd name="connsiteX1" fmla="*/ 0 w 50601"/>
                <a:gd name="connsiteY1" fmla="*/ 300895 h 339470"/>
                <a:gd name="connsiteX2" fmla="*/ 8573 w 50601"/>
                <a:gd name="connsiteY2" fmla="*/ 266700 h 339470"/>
                <a:gd name="connsiteX3" fmla="*/ 42101 w 50601"/>
                <a:gd name="connsiteY3" fmla="*/ 203835 h 339470"/>
                <a:gd name="connsiteX4" fmla="*/ 42101 w 50601"/>
                <a:gd name="connsiteY4" fmla="*/ 135541 h 339470"/>
                <a:gd name="connsiteX5" fmla="*/ 8573 w 50601"/>
                <a:gd name="connsiteY5" fmla="*/ 72676 h 339470"/>
                <a:gd name="connsiteX6" fmla="*/ 0 w 50601"/>
                <a:gd name="connsiteY6" fmla="*/ 38481 h 339470"/>
                <a:gd name="connsiteX7" fmla="*/ 0 w 50601"/>
                <a:gd name="connsiteY7" fmla="*/ 0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601" h="339470">
                  <a:moveTo>
                    <a:pt x="0" y="339471"/>
                  </a:move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path>
              </a:pathLst>
            </a:custGeom>
            <a:noFill/>
            <a:ln w="9525" cap="flat">
              <a:solidFill>
                <a:srgbClr val="A2287E"/>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3" name="TextBox 12">
              <a:extLst>
                <a:ext uri="{FF2B5EF4-FFF2-40B4-BE49-F238E27FC236}">
                  <a16:creationId xmlns:a16="http://schemas.microsoft.com/office/drawing/2014/main" id="{4F46FE02-4014-C0B7-B25E-BED15F62E0B0}"/>
                </a:ext>
              </a:extLst>
            </p:cNvPr>
            <p:cNvSpPr txBox="1"/>
            <p:nvPr/>
          </p:nvSpPr>
          <p:spPr>
            <a:xfrm>
              <a:off x="4106251" y="3042769"/>
              <a:ext cx="591076" cy="461665"/>
            </a:xfrm>
            <a:prstGeom prst="rect">
              <a:avLst/>
            </a:prstGeom>
            <a:noFill/>
          </p:spPr>
          <p:txBody>
            <a:bodyPr wrap="square" rtlCol="0">
              <a:spAutoFit/>
            </a:bodyPr>
            <a:lstStyle>
              <a:defPPr marR="0" lvl="0" algn="l" rtl="0">
                <a:lnSpc>
                  <a:spcPct val="100000"/>
                </a:lnSpc>
                <a:spcBef>
                  <a:spcPts val="0"/>
                </a:spcBef>
                <a:spcAft>
                  <a:spcPts val="0"/>
                </a:spcAft>
                <a:defRPr/>
              </a:defPPr>
              <a:lvl1pPr marL="0" indent="0" algn="r" defTabSz="914400" eaLnBrk="1" fontAlgn="auto" latinLnBrk="0" hangingPunct="1">
                <a:buClrTx/>
                <a:buSzTx/>
                <a:buFontTx/>
                <a:buNone/>
                <a:tabLst/>
                <a:defRPr kumimoji="0" sz="2000" b="1" kern="1200" spc="0" normalizeH="0" baseline="0">
                  <a:ln>
                    <a:noFill/>
                  </a:ln>
                  <a:solidFill>
                    <a:schemeClr val="tx1"/>
                  </a:solidFill>
                  <a:effectLst/>
                  <a:uLnTx/>
                  <a:uFillTx/>
                  <a:latin typeface="Montserrat" pitchFamily="2" charset="77"/>
                  <a:ea typeface="+mn-ea"/>
                  <a:cs typeface="+mn-cs"/>
                </a:defRPr>
              </a:lvl1pPr>
            </a:lstStyle>
            <a:p>
              <a:r>
                <a:rPr lang="en-US" sz="2400" dirty="0"/>
                <a:t>2</a:t>
              </a:r>
            </a:p>
          </p:txBody>
        </p:sp>
        <p:sp>
          <p:nvSpPr>
            <p:cNvPr id="14" name="Freeform: Shape 4147">
              <a:extLst>
                <a:ext uri="{FF2B5EF4-FFF2-40B4-BE49-F238E27FC236}">
                  <a16:creationId xmlns:a16="http://schemas.microsoft.com/office/drawing/2014/main" id="{C733CBD1-92F2-E06B-EB17-87DFA6BB4395}"/>
                </a:ext>
              </a:extLst>
            </p:cNvPr>
            <p:cNvSpPr/>
            <p:nvPr/>
          </p:nvSpPr>
          <p:spPr>
            <a:xfrm>
              <a:off x="5172544" y="3024702"/>
              <a:ext cx="1938353" cy="464820"/>
            </a:xfrm>
            <a:custGeom>
              <a:avLst/>
              <a:gdLst>
                <a:gd name="connsiteX0" fmla="*/ 1407128 w 1415629"/>
                <a:gd name="connsiteY0" fmla="*/ 203930 h 339470"/>
                <a:gd name="connsiteX1" fmla="*/ 1355408 w 1415629"/>
                <a:gd name="connsiteY1" fmla="*/ 300990 h 339470"/>
                <a:gd name="connsiteX2" fmla="*/ 1291304 w 1415629"/>
                <a:gd name="connsiteY2" fmla="*/ 339471 h 339470"/>
                <a:gd name="connsiteX3" fmla="*/ 0 w 1415629"/>
                <a:gd name="connsiteY3" fmla="*/ 339471 h 339470"/>
                <a:gd name="connsiteX4" fmla="*/ 0 w 1415629"/>
                <a:gd name="connsiteY4" fmla="*/ 300895 h 339470"/>
                <a:gd name="connsiteX5" fmla="*/ 8573 w 1415629"/>
                <a:gd name="connsiteY5" fmla="*/ 266700 h 339470"/>
                <a:gd name="connsiteX6" fmla="*/ 42101 w 1415629"/>
                <a:gd name="connsiteY6" fmla="*/ 203835 h 339470"/>
                <a:gd name="connsiteX7" fmla="*/ 42101 w 1415629"/>
                <a:gd name="connsiteY7" fmla="*/ 135541 h 339470"/>
                <a:gd name="connsiteX8" fmla="*/ 8573 w 1415629"/>
                <a:gd name="connsiteY8" fmla="*/ 72676 h 339470"/>
                <a:gd name="connsiteX9" fmla="*/ 0 w 1415629"/>
                <a:gd name="connsiteY9" fmla="*/ 38481 h 339470"/>
                <a:gd name="connsiteX10" fmla="*/ 0 w 1415629"/>
                <a:gd name="connsiteY10" fmla="*/ 0 h 339470"/>
                <a:gd name="connsiteX11" fmla="*/ 1291304 w 1415629"/>
                <a:gd name="connsiteY11" fmla="*/ 0 h 339470"/>
                <a:gd name="connsiteX12" fmla="*/ 1355408 w 1415629"/>
                <a:gd name="connsiteY12" fmla="*/ 38481 h 339470"/>
                <a:gd name="connsiteX13" fmla="*/ 1407128 w 1415629"/>
                <a:gd name="connsiteY13" fmla="*/ 135541 h 339470"/>
                <a:gd name="connsiteX14" fmla="*/ 1407128 w 1415629"/>
                <a:gd name="connsiteY14" fmla="*/ 203835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15629" h="339470">
                  <a:moveTo>
                    <a:pt x="1407128" y="203930"/>
                  </a:moveTo>
                  <a:lnTo>
                    <a:pt x="1355408" y="300990"/>
                  </a:lnTo>
                  <a:cubicBezTo>
                    <a:pt x="1342739" y="324707"/>
                    <a:pt x="1318165" y="339471"/>
                    <a:pt x="1291304" y="339471"/>
                  </a:cubicBezTo>
                  <a:lnTo>
                    <a:pt x="0" y="339471"/>
                  </a:ln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lnTo>
                    <a:pt x="1291304" y="0"/>
                  </a:lnTo>
                  <a:cubicBezTo>
                    <a:pt x="1318165" y="0"/>
                    <a:pt x="1342835" y="14764"/>
                    <a:pt x="1355408" y="38481"/>
                  </a:cubicBezTo>
                  <a:lnTo>
                    <a:pt x="1407128" y="135541"/>
                  </a:lnTo>
                  <a:cubicBezTo>
                    <a:pt x="1418463" y="156877"/>
                    <a:pt x="1418463" y="182499"/>
                    <a:pt x="1407128" y="203835"/>
                  </a:cubicBezTo>
                  <a:close/>
                </a:path>
              </a:pathLst>
            </a:custGeom>
            <a:solidFill>
              <a:srgbClr val="A2287E">
                <a:alpha val="66000"/>
              </a:srgbClr>
            </a:solidFill>
            <a:ln w="0" cap="flat">
              <a:noFill/>
              <a:prstDash val="solid"/>
              <a:miter/>
            </a:ln>
            <a:effectLst>
              <a:outerShdw blurRad="431800" sx="104000" sy="104000" algn="ctr" rotWithShape="0">
                <a:prstClr val="black">
                  <a:alpha val="26000"/>
                </a:prstClr>
              </a:outerShdw>
            </a:effectLst>
          </p:spPr>
          <p:txBody>
            <a:bodyPr rtlCol="0" anchor="ctr"/>
            <a:lstStyle/>
            <a:p>
              <a:pPr>
                <a:buClrTx/>
              </a:pPr>
              <a:endParaRPr lang="en-US" sz="1800" kern="1200" dirty="0">
                <a:solidFill>
                  <a:prstClr val="black"/>
                </a:solidFill>
                <a:latin typeface="Aptos" panose="02110004020202020204"/>
                <a:ea typeface="+mn-ea"/>
                <a:cs typeface="+mn-cs"/>
              </a:endParaRPr>
            </a:p>
          </p:txBody>
        </p:sp>
        <p:sp>
          <p:nvSpPr>
            <p:cNvPr id="15" name="Freeform: Shape 4149">
              <a:extLst>
                <a:ext uri="{FF2B5EF4-FFF2-40B4-BE49-F238E27FC236}">
                  <a16:creationId xmlns:a16="http://schemas.microsoft.com/office/drawing/2014/main" id="{D7F42AD6-02E8-E8E7-CAAD-B978C5D8F470}"/>
                </a:ext>
              </a:extLst>
            </p:cNvPr>
            <p:cNvSpPr/>
            <p:nvPr/>
          </p:nvSpPr>
          <p:spPr>
            <a:xfrm>
              <a:off x="5172544" y="3024702"/>
              <a:ext cx="69286" cy="464820"/>
            </a:xfrm>
            <a:custGeom>
              <a:avLst/>
              <a:gdLst>
                <a:gd name="connsiteX0" fmla="*/ 0 w 50601"/>
                <a:gd name="connsiteY0" fmla="*/ 339471 h 339470"/>
                <a:gd name="connsiteX1" fmla="*/ 0 w 50601"/>
                <a:gd name="connsiteY1" fmla="*/ 300895 h 339470"/>
                <a:gd name="connsiteX2" fmla="*/ 8573 w 50601"/>
                <a:gd name="connsiteY2" fmla="*/ 266700 h 339470"/>
                <a:gd name="connsiteX3" fmla="*/ 42101 w 50601"/>
                <a:gd name="connsiteY3" fmla="*/ 203835 h 339470"/>
                <a:gd name="connsiteX4" fmla="*/ 42101 w 50601"/>
                <a:gd name="connsiteY4" fmla="*/ 135541 h 339470"/>
                <a:gd name="connsiteX5" fmla="*/ 8573 w 50601"/>
                <a:gd name="connsiteY5" fmla="*/ 72676 h 339470"/>
                <a:gd name="connsiteX6" fmla="*/ 0 w 50601"/>
                <a:gd name="connsiteY6" fmla="*/ 38481 h 339470"/>
                <a:gd name="connsiteX7" fmla="*/ 0 w 50601"/>
                <a:gd name="connsiteY7" fmla="*/ 0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601" h="339470">
                  <a:moveTo>
                    <a:pt x="0" y="339471"/>
                  </a:move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path>
              </a:pathLst>
            </a:custGeom>
            <a:noFill/>
            <a:ln w="9525" cap="flat">
              <a:solidFill>
                <a:srgbClr val="A2287E"/>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6" name="TextBox 15">
              <a:extLst>
                <a:ext uri="{FF2B5EF4-FFF2-40B4-BE49-F238E27FC236}">
                  <a16:creationId xmlns:a16="http://schemas.microsoft.com/office/drawing/2014/main" id="{42F6AA3B-165F-57D4-7754-55F5AA002EA9}"/>
                </a:ext>
              </a:extLst>
            </p:cNvPr>
            <p:cNvSpPr txBox="1"/>
            <p:nvPr/>
          </p:nvSpPr>
          <p:spPr>
            <a:xfrm>
              <a:off x="6283121" y="3042769"/>
              <a:ext cx="721045" cy="461665"/>
            </a:xfrm>
            <a:prstGeom prst="rect">
              <a:avLst/>
            </a:prstGeom>
            <a:noFill/>
          </p:spPr>
          <p:txBody>
            <a:bodyPr wrap="square" rtlCol="0">
              <a:spAutoFit/>
            </a:bodyPr>
            <a:lstStyle>
              <a:defPPr marR="0" lvl="0" algn="l" rtl="0">
                <a:lnSpc>
                  <a:spcPct val="100000"/>
                </a:lnSpc>
                <a:spcBef>
                  <a:spcPts val="0"/>
                </a:spcBef>
                <a:spcAft>
                  <a:spcPts val="0"/>
                </a:spcAft>
                <a:defRPr/>
              </a:defPPr>
              <a:lvl1pPr marL="0" indent="0" algn="r" defTabSz="914400" eaLnBrk="1" fontAlgn="auto" latinLnBrk="0" hangingPunct="1">
                <a:buClrTx/>
                <a:buSzTx/>
                <a:buFontTx/>
                <a:buNone/>
                <a:tabLst/>
                <a:defRPr kumimoji="0" sz="2000" b="1" kern="1200" spc="0" normalizeH="0" baseline="0">
                  <a:ln>
                    <a:noFill/>
                  </a:ln>
                  <a:solidFill>
                    <a:schemeClr val="tx1"/>
                  </a:solidFill>
                  <a:effectLst/>
                  <a:uLnTx/>
                  <a:uFillTx/>
                  <a:latin typeface="Montserrat" pitchFamily="2" charset="77"/>
                  <a:ea typeface="+mn-ea"/>
                  <a:cs typeface="+mn-cs"/>
                </a:defRPr>
              </a:lvl1pPr>
            </a:lstStyle>
            <a:p>
              <a:r>
                <a:rPr lang="en-US" sz="2400" dirty="0"/>
                <a:t> 3</a:t>
              </a:r>
            </a:p>
          </p:txBody>
        </p:sp>
        <p:sp>
          <p:nvSpPr>
            <p:cNvPr id="31" name="Freeform: Shape 4199">
              <a:extLst>
                <a:ext uri="{FF2B5EF4-FFF2-40B4-BE49-F238E27FC236}">
                  <a16:creationId xmlns:a16="http://schemas.microsoft.com/office/drawing/2014/main" id="{4BCCCCB2-81CE-A534-FB6A-590C53F0D10C}"/>
                </a:ext>
              </a:extLst>
            </p:cNvPr>
            <p:cNvSpPr/>
            <p:nvPr/>
          </p:nvSpPr>
          <p:spPr>
            <a:xfrm>
              <a:off x="7479383" y="3024702"/>
              <a:ext cx="1938353" cy="464820"/>
            </a:xfrm>
            <a:custGeom>
              <a:avLst/>
              <a:gdLst>
                <a:gd name="connsiteX0" fmla="*/ 1407128 w 1415629"/>
                <a:gd name="connsiteY0" fmla="*/ 203930 h 339470"/>
                <a:gd name="connsiteX1" fmla="*/ 1355408 w 1415629"/>
                <a:gd name="connsiteY1" fmla="*/ 300990 h 339470"/>
                <a:gd name="connsiteX2" fmla="*/ 1291304 w 1415629"/>
                <a:gd name="connsiteY2" fmla="*/ 339471 h 339470"/>
                <a:gd name="connsiteX3" fmla="*/ 0 w 1415629"/>
                <a:gd name="connsiteY3" fmla="*/ 339471 h 339470"/>
                <a:gd name="connsiteX4" fmla="*/ 0 w 1415629"/>
                <a:gd name="connsiteY4" fmla="*/ 300895 h 339470"/>
                <a:gd name="connsiteX5" fmla="*/ 8573 w 1415629"/>
                <a:gd name="connsiteY5" fmla="*/ 266700 h 339470"/>
                <a:gd name="connsiteX6" fmla="*/ 42101 w 1415629"/>
                <a:gd name="connsiteY6" fmla="*/ 203835 h 339470"/>
                <a:gd name="connsiteX7" fmla="*/ 42101 w 1415629"/>
                <a:gd name="connsiteY7" fmla="*/ 135541 h 339470"/>
                <a:gd name="connsiteX8" fmla="*/ 8573 w 1415629"/>
                <a:gd name="connsiteY8" fmla="*/ 72676 h 339470"/>
                <a:gd name="connsiteX9" fmla="*/ 0 w 1415629"/>
                <a:gd name="connsiteY9" fmla="*/ 38481 h 339470"/>
                <a:gd name="connsiteX10" fmla="*/ 0 w 1415629"/>
                <a:gd name="connsiteY10" fmla="*/ 0 h 339470"/>
                <a:gd name="connsiteX11" fmla="*/ 1291304 w 1415629"/>
                <a:gd name="connsiteY11" fmla="*/ 0 h 339470"/>
                <a:gd name="connsiteX12" fmla="*/ 1355408 w 1415629"/>
                <a:gd name="connsiteY12" fmla="*/ 38481 h 339470"/>
                <a:gd name="connsiteX13" fmla="*/ 1407128 w 1415629"/>
                <a:gd name="connsiteY13" fmla="*/ 135541 h 339470"/>
                <a:gd name="connsiteX14" fmla="*/ 1407128 w 1415629"/>
                <a:gd name="connsiteY14" fmla="*/ 203835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15629" h="339470">
                  <a:moveTo>
                    <a:pt x="1407128" y="203930"/>
                  </a:moveTo>
                  <a:lnTo>
                    <a:pt x="1355408" y="300990"/>
                  </a:lnTo>
                  <a:cubicBezTo>
                    <a:pt x="1342739" y="324707"/>
                    <a:pt x="1318165" y="339471"/>
                    <a:pt x="1291304" y="339471"/>
                  </a:cubicBezTo>
                  <a:lnTo>
                    <a:pt x="0" y="339471"/>
                  </a:ln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lnTo>
                    <a:pt x="1291304" y="0"/>
                  </a:lnTo>
                  <a:cubicBezTo>
                    <a:pt x="1318165" y="0"/>
                    <a:pt x="1342835" y="14764"/>
                    <a:pt x="1355408" y="38481"/>
                  </a:cubicBezTo>
                  <a:lnTo>
                    <a:pt x="1407128" y="135541"/>
                  </a:lnTo>
                  <a:cubicBezTo>
                    <a:pt x="1418463" y="156877"/>
                    <a:pt x="1418463" y="182499"/>
                    <a:pt x="1407128" y="203835"/>
                  </a:cubicBezTo>
                  <a:close/>
                </a:path>
              </a:pathLst>
            </a:custGeom>
            <a:solidFill>
              <a:srgbClr val="A2287E">
                <a:alpha val="86000"/>
              </a:srgbClr>
            </a:solidFill>
            <a:ln w="0" cap="flat">
              <a:noFill/>
              <a:prstDash val="solid"/>
              <a:miter/>
            </a:ln>
            <a:effectLst>
              <a:outerShdw blurRad="431800" sx="104000" sy="104000" algn="ctr" rotWithShape="0">
                <a:prstClr val="black">
                  <a:alpha val="26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32" name="Freeform: Shape 4201">
              <a:extLst>
                <a:ext uri="{FF2B5EF4-FFF2-40B4-BE49-F238E27FC236}">
                  <a16:creationId xmlns:a16="http://schemas.microsoft.com/office/drawing/2014/main" id="{791F1FC1-E9CE-9D7F-1CBC-9B12EB27636D}"/>
                </a:ext>
              </a:extLst>
            </p:cNvPr>
            <p:cNvSpPr/>
            <p:nvPr/>
          </p:nvSpPr>
          <p:spPr>
            <a:xfrm>
              <a:off x="7479383" y="3024702"/>
              <a:ext cx="69286" cy="464820"/>
            </a:xfrm>
            <a:custGeom>
              <a:avLst/>
              <a:gdLst>
                <a:gd name="connsiteX0" fmla="*/ 0 w 50601"/>
                <a:gd name="connsiteY0" fmla="*/ 339471 h 339470"/>
                <a:gd name="connsiteX1" fmla="*/ 0 w 50601"/>
                <a:gd name="connsiteY1" fmla="*/ 300895 h 339470"/>
                <a:gd name="connsiteX2" fmla="*/ 8573 w 50601"/>
                <a:gd name="connsiteY2" fmla="*/ 266700 h 339470"/>
                <a:gd name="connsiteX3" fmla="*/ 42101 w 50601"/>
                <a:gd name="connsiteY3" fmla="*/ 203835 h 339470"/>
                <a:gd name="connsiteX4" fmla="*/ 42101 w 50601"/>
                <a:gd name="connsiteY4" fmla="*/ 135541 h 339470"/>
                <a:gd name="connsiteX5" fmla="*/ 8573 w 50601"/>
                <a:gd name="connsiteY5" fmla="*/ 72676 h 339470"/>
                <a:gd name="connsiteX6" fmla="*/ 0 w 50601"/>
                <a:gd name="connsiteY6" fmla="*/ 38481 h 339470"/>
                <a:gd name="connsiteX7" fmla="*/ 0 w 50601"/>
                <a:gd name="connsiteY7" fmla="*/ 0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601" h="339470">
                  <a:moveTo>
                    <a:pt x="0" y="339471"/>
                  </a:move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path>
              </a:pathLst>
            </a:custGeom>
            <a:noFill/>
            <a:ln w="9525" cap="flat">
              <a:solidFill>
                <a:srgbClr val="A2287E"/>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33" name="TextBox 32">
              <a:extLst>
                <a:ext uri="{FF2B5EF4-FFF2-40B4-BE49-F238E27FC236}">
                  <a16:creationId xmlns:a16="http://schemas.microsoft.com/office/drawing/2014/main" id="{3DEE3EAD-93EB-3B14-2D07-EC379DEF529A}"/>
                </a:ext>
              </a:extLst>
            </p:cNvPr>
            <p:cNvSpPr txBox="1"/>
            <p:nvPr/>
          </p:nvSpPr>
          <p:spPr>
            <a:xfrm>
              <a:off x="8674723" y="3042769"/>
              <a:ext cx="636282" cy="46166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1" u="none" strike="noStrike" kern="1200" cap="none" spc="0" normalizeH="0" baseline="0" noProof="0" dirty="0">
                  <a:ln>
                    <a:noFill/>
                  </a:ln>
                  <a:solidFill>
                    <a:schemeClr val="tx1"/>
                  </a:solidFill>
                  <a:effectLst/>
                  <a:uLnTx/>
                  <a:uFillTx/>
                  <a:latin typeface="Montserrat" pitchFamily="2" charset="77"/>
                  <a:ea typeface="+mn-ea"/>
                  <a:cs typeface="+mn-cs"/>
                </a:rPr>
                <a:t>4</a:t>
              </a:r>
            </a:p>
          </p:txBody>
        </p:sp>
        <p:cxnSp>
          <p:nvCxnSpPr>
            <p:cNvPr id="34" name="Straight Connector 33">
              <a:extLst>
                <a:ext uri="{FF2B5EF4-FFF2-40B4-BE49-F238E27FC236}">
                  <a16:creationId xmlns:a16="http://schemas.microsoft.com/office/drawing/2014/main" id="{9928883B-5D0D-8224-BAE6-408362886D66}"/>
                </a:ext>
              </a:extLst>
            </p:cNvPr>
            <p:cNvCxnSpPr>
              <a:cxnSpLocks/>
              <a:endCxn id="6" idx="10"/>
            </p:cNvCxnSpPr>
            <p:nvPr/>
          </p:nvCxnSpPr>
          <p:spPr>
            <a:xfrm>
              <a:off x="558866" y="1777177"/>
              <a:ext cx="0" cy="1247525"/>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5B5EAF7E-C024-C58B-30DB-1D48903A0B82}"/>
                </a:ext>
              </a:extLst>
            </p:cNvPr>
            <p:cNvCxnSpPr>
              <a:cxnSpLocks/>
              <a:endCxn id="11" idx="10"/>
            </p:cNvCxnSpPr>
            <p:nvPr/>
          </p:nvCxnSpPr>
          <p:spPr>
            <a:xfrm>
              <a:off x="2865705" y="1777177"/>
              <a:ext cx="0" cy="1247525"/>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107C03CB-3EBC-BF8E-0560-93D70A5387B2}"/>
                </a:ext>
              </a:extLst>
            </p:cNvPr>
            <p:cNvCxnSpPr>
              <a:cxnSpLocks/>
              <a:endCxn id="14" idx="10"/>
            </p:cNvCxnSpPr>
            <p:nvPr/>
          </p:nvCxnSpPr>
          <p:spPr>
            <a:xfrm>
              <a:off x="5172544" y="1777177"/>
              <a:ext cx="0" cy="1247525"/>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E75EE50D-E487-D4C6-6A58-F5A715A63F97}"/>
                </a:ext>
              </a:extLst>
            </p:cNvPr>
            <p:cNvCxnSpPr>
              <a:cxnSpLocks/>
              <a:endCxn id="31" idx="10"/>
            </p:cNvCxnSpPr>
            <p:nvPr/>
          </p:nvCxnSpPr>
          <p:spPr>
            <a:xfrm>
              <a:off x="7479383" y="1777177"/>
              <a:ext cx="0" cy="1247525"/>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087D1A84-EC69-048F-FB4E-F28CA07ABFDC}"/>
                </a:ext>
              </a:extLst>
            </p:cNvPr>
            <p:cNvCxnSpPr>
              <a:cxnSpLocks/>
              <a:stCxn id="6" idx="3"/>
            </p:cNvCxnSpPr>
            <p:nvPr/>
          </p:nvCxnSpPr>
          <p:spPr>
            <a:xfrm>
              <a:off x="558866" y="3489523"/>
              <a:ext cx="0" cy="2743200"/>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94973ED4-EF28-11C8-6C29-5FBABD0DD87C}"/>
                </a:ext>
              </a:extLst>
            </p:cNvPr>
            <p:cNvCxnSpPr>
              <a:cxnSpLocks/>
              <a:stCxn id="11" idx="3"/>
            </p:cNvCxnSpPr>
            <p:nvPr/>
          </p:nvCxnSpPr>
          <p:spPr>
            <a:xfrm>
              <a:off x="2865705" y="3489523"/>
              <a:ext cx="0" cy="2743200"/>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40A3EA8B-1B35-4F7B-9330-6AE6F8444CA8}"/>
                </a:ext>
              </a:extLst>
            </p:cNvPr>
            <p:cNvCxnSpPr>
              <a:cxnSpLocks/>
              <a:stCxn id="14" idx="3"/>
            </p:cNvCxnSpPr>
            <p:nvPr/>
          </p:nvCxnSpPr>
          <p:spPr>
            <a:xfrm>
              <a:off x="5172544" y="3489523"/>
              <a:ext cx="0" cy="2743200"/>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B25BB0CC-6450-F999-820F-B3C1EACE5D37}"/>
                </a:ext>
              </a:extLst>
            </p:cNvPr>
            <p:cNvCxnSpPr>
              <a:cxnSpLocks/>
              <a:stCxn id="31" idx="3"/>
            </p:cNvCxnSpPr>
            <p:nvPr/>
          </p:nvCxnSpPr>
          <p:spPr>
            <a:xfrm>
              <a:off x="7479383" y="3489523"/>
              <a:ext cx="0" cy="2743200"/>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grpSp>
      <p:pic>
        <p:nvPicPr>
          <p:cNvPr id="47" name="Picture 46" descr="A purple pin and bar graph&#10;&#10;Description automatically generated">
            <a:extLst>
              <a:ext uri="{FF2B5EF4-FFF2-40B4-BE49-F238E27FC236}">
                <a16:creationId xmlns:a16="http://schemas.microsoft.com/office/drawing/2014/main" id="{40E3DC09-960C-BE2D-354B-7B0153B0EA16}"/>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2085954" y="1477585"/>
            <a:ext cx="721323" cy="891530"/>
          </a:xfrm>
          <a:prstGeom prst="rect">
            <a:avLst/>
          </a:prstGeom>
          <a:effectLst>
            <a:outerShdw blurRad="558800" sx="104000" sy="104000" algn="ctr" rotWithShape="0">
              <a:prstClr val="black">
                <a:alpha val="26000"/>
              </a:prstClr>
            </a:outerShdw>
          </a:effectLst>
        </p:spPr>
      </p:pic>
      <p:sp>
        <p:nvSpPr>
          <p:cNvPr id="49" name="TextBox 48">
            <a:extLst>
              <a:ext uri="{FF2B5EF4-FFF2-40B4-BE49-F238E27FC236}">
                <a16:creationId xmlns:a16="http://schemas.microsoft.com/office/drawing/2014/main" id="{62161A22-A791-88F8-365C-81160B786A9D}"/>
              </a:ext>
            </a:extLst>
          </p:cNvPr>
          <p:cNvSpPr txBox="1"/>
          <p:nvPr/>
        </p:nvSpPr>
        <p:spPr>
          <a:xfrm>
            <a:off x="812170" y="2348295"/>
            <a:ext cx="2042093" cy="369332"/>
          </a:xfrm>
          <a:prstGeom prst="rect">
            <a:avLst/>
          </a:prstGeom>
          <a:noFill/>
        </p:spPr>
        <p:txBody>
          <a:bodyPr wrap="square">
            <a:spAutoFit/>
          </a:bodyPr>
          <a:lstStyle/>
          <a:p>
            <a:pPr marL="0" marR="0" lvl="0" indent="0" algn="l" rtl="0">
              <a:lnSpc>
                <a:spcPct val="100000"/>
              </a:lnSpc>
              <a:spcBef>
                <a:spcPts val="0"/>
              </a:spcBef>
              <a:spcAft>
                <a:spcPts val="0"/>
              </a:spcAft>
              <a:buClr>
                <a:srgbClr val="000000"/>
              </a:buClr>
              <a:buSzPts val="1600"/>
              <a:buFont typeface="Arial"/>
              <a:buNone/>
            </a:pPr>
            <a:r>
              <a:rPr lang="en-US" sz="1800" b="1" kern="1200" dirty="0">
                <a:solidFill>
                  <a:schemeClr val="tx1"/>
                </a:solidFill>
                <a:latin typeface="Montserrat SemiBold" pitchFamily="2" charset="77"/>
                <a:ea typeface="+mj-ea"/>
                <a:cs typeface="Calibri" charset="0"/>
                <a:sym typeface="Gill Sans"/>
              </a:rPr>
              <a:t>We are here!</a:t>
            </a:r>
            <a:endParaRPr lang="en-US" sz="1800" b="1" kern="1200" dirty="0">
              <a:solidFill>
                <a:schemeClr val="tx1"/>
              </a:solidFill>
              <a:latin typeface="Montserrat SemiBold" pitchFamily="2" charset="77"/>
              <a:ea typeface="+mj-ea"/>
              <a:cs typeface="Calibri" charset="0"/>
            </a:endParaRPr>
          </a:p>
        </p:txBody>
      </p:sp>
      <p:sp>
        <p:nvSpPr>
          <p:cNvPr id="50" name="TextBox 49">
            <a:extLst>
              <a:ext uri="{FF2B5EF4-FFF2-40B4-BE49-F238E27FC236}">
                <a16:creationId xmlns:a16="http://schemas.microsoft.com/office/drawing/2014/main" id="{B66D6202-38BF-C4E7-82AB-758C2AB51B25}"/>
              </a:ext>
            </a:extLst>
          </p:cNvPr>
          <p:cNvSpPr txBox="1"/>
          <p:nvPr/>
        </p:nvSpPr>
        <p:spPr>
          <a:xfrm>
            <a:off x="7882287" y="3859599"/>
            <a:ext cx="1900576" cy="1200329"/>
          </a:xfrm>
          <a:prstGeom prst="rect">
            <a:avLst/>
          </a:prstGeom>
          <a:noFill/>
        </p:spPr>
        <p:txBody>
          <a:bodyPr wrap="square" rtlCol="0">
            <a:spAutoFit/>
          </a:bodyPr>
          <a:lstStyle/>
          <a:p>
            <a:r>
              <a:rPr lang="en-US" sz="1800" kern="1200" dirty="0">
                <a:solidFill>
                  <a:schemeClr val="tx1"/>
                </a:solidFill>
                <a:latin typeface="Montserrat" pitchFamily="2" charset="77"/>
                <a:ea typeface="+mj-ea"/>
                <a:cs typeface="Calibri" charset="0"/>
              </a:rPr>
              <a:t>Measuring gender transformative change</a:t>
            </a:r>
          </a:p>
        </p:txBody>
      </p:sp>
      <p:sp>
        <p:nvSpPr>
          <p:cNvPr id="51" name="TextBox 50">
            <a:extLst>
              <a:ext uri="{FF2B5EF4-FFF2-40B4-BE49-F238E27FC236}">
                <a16:creationId xmlns:a16="http://schemas.microsoft.com/office/drawing/2014/main" id="{C7D509BB-4C60-EDFD-DD51-62D04ECBF66A}"/>
              </a:ext>
            </a:extLst>
          </p:cNvPr>
          <p:cNvSpPr txBox="1"/>
          <p:nvPr/>
        </p:nvSpPr>
        <p:spPr>
          <a:xfrm>
            <a:off x="5480858" y="3849661"/>
            <a:ext cx="2122593" cy="1200329"/>
          </a:xfrm>
          <a:prstGeom prst="rect">
            <a:avLst/>
          </a:prstGeom>
          <a:noFill/>
        </p:spPr>
        <p:txBody>
          <a:bodyPr wrap="square" rtlCol="0">
            <a:spAutoFit/>
          </a:bodyPr>
          <a:lstStyle/>
          <a:p>
            <a:r>
              <a:rPr lang="en-US" sz="1800" kern="1200" dirty="0">
                <a:solidFill>
                  <a:schemeClr val="tx1"/>
                </a:solidFill>
                <a:latin typeface="Montserrat" pitchFamily="2" charset="77"/>
                <a:ea typeface="+mj-ea"/>
                <a:cs typeface="Calibri" charset="0"/>
              </a:rPr>
              <a:t>Operationalizing gender transformative approaches</a:t>
            </a:r>
          </a:p>
        </p:txBody>
      </p:sp>
      <p:sp>
        <p:nvSpPr>
          <p:cNvPr id="52" name="TextBox 51">
            <a:extLst>
              <a:ext uri="{FF2B5EF4-FFF2-40B4-BE49-F238E27FC236}">
                <a16:creationId xmlns:a16="http://schemas.microsoft.com/office/drawing/2014/main" id="{54BB5B68-0D87-2E12-4631-B0FAFACA6988}"/>
              </a:ext>
            </a:extLst>
          </p:cNvPr>
          <p:cNvSpPr txBox="1"/>
          <p:nvPr/>
        </p:nvSpPr>
        <p:spPr>
          <a:xfrm>
            <a:off x="3268615" y="3837562"/>
            <a:ext cx="1938347" cy="1477328"/>
          </a:xfrm>
          <a:prstGeom prst="rect">
            <a:avLst/>
          </a:prstGeom>
          <a:noFill/>
        </p:spPr>
        <p:txBody>
          <a:bodyPr wrap="square" rtlCol="0">
            <a:spAutoFit/>
          </a:bodyPr>
          <a:lstStyle/>
          <a:p>
            <a:r>
              <a:rPr lang="en-US" sz="1800" kern="1200" dirty="0">
                <a:solidFill>
                  <a:schemeClr val="tx1"/>
                </a:solidFill>
                <a:latin typeface="Montserrat" pitchFamily="2" charset="77"/>
                <a:ea typeface="+mj-ea"/>
                <a:cs typeface="Calibri" charset="0"/>
              </a:rPr>
              <a:t>Characteristics important to gender transformative approaches</a:t>
            </a:r>
          </a:p>
        </p:txBody>
      </p:sp>
      <p:sp>
        <p:nvSpPr>
          <p:cNvPr id="53" name="TextBox 52">
            <a:extLst>
              <a:ext uri="{FF2B5EF4-FFF2-40B4-BE49-F238E27FC236}">
                <a16:creationId xmlns:a16="http://schemas.microsoft.com/office/drawing/2014/main" id="{BEE071C7-5A58-FBBD-4E8D-D1EFABFECA4F}"/>
              </a:ext>
            </a:extLst>
          </p:cNvPr>
          <p:cNvSpPr txBox="1"/>
          <p:nvPr/>
        </p:nvSpPr>
        <p:spPr>
          <a:xfrm>
            <a:off x="972983" y="3841013"/>
            <a:ext cx="1915927" cy="1477328"/>
          </a:xfrm>
          <a:prstGeom prst="rect">
            <a:avLst/>
          </a:prstGeom>
          <a:noFill/>
        </p:spPr>
        <p:txBody>
          <a:bodyPr wrap="square" rtlCol="0">
            <a:spAutoFit/>
          </a:bodyPr>
          <a:lstStyle/>
          <a:p>
            <a:r>
              <a:rPr lang="en-US" sz="1800" kern="1200" dirty="0">
                <a:solidFill>
                  <a:schemeClr val="tx1"/>
                </a:solidFill>
                <a:latin typeface="Montserrat" pitchFamily="2" charset="77"/>
                <a:ea typeface="+mj-ea"/>
                <a:cs typeface="Calibri" charset="0"/>
                <a:sym typeface="Montserrat"/>
              </a:rPr>
              <a:t>Gender transformative approaches </a:t>
            </a:r>
          </a:p>
          <a:p>
            <a:r>
              <a:rPr lang="en-US" sz="1800" kern="1200" dirty="0">
                <a:solidFill>
                  <a:schemeClr val="tx1"/>
                </a:solidFill>
                <a:latin typeface="Montserrat" pitchFamily="2" charset="77"/>
                <a:ea typeface="+mj-ea"/>
                <a:cs typeface="Calibri" charset="0"/>
                <a:sym typeface="Montserrat"/>
              </a:rPr>
              <a:t>in agrifood systems</a:t>
            </a:r>
          </a:p>
        </p:txBody>
      </p:sp>
    </p:spTree>
    <p:extLst>
      <p:ext uri="{BB962C8B-B14F-4D97-AF65-F5344CB8AC3E}">
        <p14:creationId xmlns:p14="http://schemas.microsoft.com/office/powerpoint/2010/main" val="63224219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7CA01A-D30B-27A9-7A7B-D334924B0D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7D9FBCF-807A-F11E-A9FB-D2D7A2F9EE34}"/>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Women Rear Project: RESULTS</a:t>
            </a:r>
          </a:p>
        </p:txBody>
      </p:sp>
      <p:sp>
        <p:nvSpPr>
          <p:cNvPr id="9" name="TextBox 8">
            <a:extLst>
              <a:ext uri="{FF2B5EF4-FFF2-40B4-BE49-F238E27FC236}">
                <a16:creationId xmlns:a16="http://schemas.microsoft.com/office/drawing/2014/main" id="{1336EE4C-DE1D-9E1E-D83D-E41A127417DA}"/>
              </a:ext>
            </a:extLst>
          </p:cNvPr>
          <p:cNvSpPr txBox="1"/>
          <p:nvPr/>
        </p:nvSpPr>
        <p:spPr>
          <a:xfrm>
            <a:off x="10135243" y="5669520"/>
            <a:ext cx="1599557" cy="276999"/>
          </a:xfrm>
          <a:prstGeom prst="rect">
            <a:avLst/>
          </a:prstGeom>
          <a:noFill/>
        </p:spPr>
        <p:txBody>
          <a:bodyPr wrap="square" rtlCol="0">
            <a:spAutoFit/>
          </a:bodyPr>
          <a:lstStyle/>
          <a:p>
            <a:r>
              <a:rPr lang="en-US" sz="1200" dirty="0">
                <a:solidFill>
                  <a:schemeClr val="tx1"/>
                </a:solidFill>
                <a:latin typeface="Montserrat" pitchFamily="2" charset="77"/>
              </a:rPr>
              <a:t>Source: Njiru 2024</a:t>
            </a:r>
          </a:p>
        </p:txBody>
      </p:sp>
      <p:pic>
        <p:nvPicPr>
          <p:cNvPr id="6" name="Picture 5">
            <a:extLst>
              <a:ext uri="{FF2B5EF4-FFF2-40B4-BE49-F238E27FC236}">
                <a16:creationId xmlns:a16="http://schemas.microsoft.com/office/drawing/2014/main" id="{860687F4-869D-ADE0-40B2-32F514DE1E92}"/>
              </a:ext>
            </a:extLst>
          </p:cNvPr>
          <p:cNvPicPr>
            <a:picLocks noChangeAspect="1"/>
          </p:cNvPicPr>
          <p:nvPr/>
        </p:nvPicPr>
        <p:blipFill>
          <a:blip r:embed="rId3"/>
          <a:stretch>
            <a:fillRect/>
          </a:stretch>
        </p:blipFill>
        <p:spPr>
          <a:xfrm>
            <a:off x="683171" y="1662059"/>
            <a:ext cx="9432943" cy="4318328"/>
          </a:xfrm>
          <a:prstGeom prst="rect">
            <a:avLst/>
          </a:prstGeom>
          <a:effectLst>
            <a:outerShdw blurRad="431800" sx="104000" sy="104000" algn="ctr" rotWithShape="0">
              <a:prstClr val="black">
                <a:alpha val="26000"/>
              </a:prstClr>
            </a:outerShdw>
          </a:effectLst>
        </p:spPr>
      </p:pic>
    </p:spTree>
    <p:extLst>
      <p:ext uri="{BB962C8B-B14F-4D97-AF65-F5344CB8AC3E}">
        <p14:creationId xmlns:p14="http://schemas.microsoft.com/office/powerpoint/2010/main" val="83169849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5FC0BE5F-8960-F138-9371-8626B81E4D8E}"/>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799B1289-A889-0E10-8CC9-B1D236DA5A3A}"/>
              </a:ext>
            </a:extLst>
          </p:cNvPr>
          <p:cNvSpPr txBox="1">
            <a:spLocks noGrp="1"/>
          </p:cNvSpPr>
          <p:nvPr>
            <p:ph type="title"/>
          </p:nvPr>
        </p:nvSpPr>
        <p:spPr>
          <a:xfrm>
            <a:off x="6730584" y="2411664"/>
            <a:ext cx="4311664" cy="1017336"/>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rgbClr val="7F7F7F"/>
              </a:buClr>
              <a:buSzPts val="3600"/>
              <a:buFont typeface="Montserrat ExtraBold"/>
              <a:buNone/>
            </a:pPr>
            <a:r>
              <a:rPr lang="en-US" sz="5400" b="1" kern="1200" dirty="0">
                <a:solidFill>
                  <a:schemeClr val="tx1"/>
                </a:solidFill>
                <a:effectLst>
                  <a:outerShdw blurRad="615741" sx="102000" sy="102000" algn="ctr" rotWithShape="0">
                    <a:prstClr val="black">
                      <a:alpha val="16806"/>
                    </a:prstClr>
                  </a:outerShdw>
                </a:effectLst>
                <a:latin typeface="Montserrat ExtraBold" pitchFamily="2" charset="77"/>
                <a:ea typeface="+mj-ea"/>
                <a:cs typeface="Calibri" charset="0"/>
              </a:rPr>
              <a:t>Closing</a:t>
            </a:r>
          </a:p>
        </p:txBody>
      </p:sp>
    </p:spTree>
    <p:extLst>
      <p:ext uri="{BB962C8B-B14F-4D97-AF65-F5344CB8AC3E}">
        <p14:creationId xmlns:p14="http://schemas.microsoft.com/office/powerpoint/2010/main" val="10780908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7F1255-45C9-5D07-4952-5B17EED26BC4}"/>
            </a:ext>
          </a:extLst>
        </p:cNvPr>
        <p:cNvGrpSpPr/>
        <p:nvPr/>
      </p:nvGrpSpPr>
      <p:grpSpPr>
        <a:xfrm>
          <a:off x="0" y="0"/>
          <a:ext cx="0" cy="0"/>
          <a:chOff x="0" y="0"/>
          <a:chExt cx="0" cy="0"/>
        </a:xfrm>
      </p:grpSpPr>
      <p:sp>
        <p:nvSpPr>
          <p:cNvPr id="4" name="Graphic 3">
            <a:extLst>
              <a:ext uri="{FF2B5EF4-FFF2-40B4-BE49-F238E27FC236}">
                <a16:creationId xmlns:a16="http://schemas.microsoft.com/office/drawing/2014/main" id="{5429651F-A624-86B8-CE6C-58A32A67DBA8}"/>
              </a:ext>
            </a:extLst>
          </p:cNvPr>
          <p:cNvSpPr/>
          <p:nvPr/>
        </p:nvSpPr>
        <p:spPr>
          <a:xfrm>
            <a:off x="1011160" y="1995055"/>
            <a:ext cx="10138147" cy="3338945"/>
          </a:xfrm>
          <a:prstGeom prst="roundRect">
            <a:avLst>
              <a:gd name="adj" fmla="val 2077"/>
            </a:avLst>
          </a:prstGeom>
          <a:solidFill>
            <a:schemeClr val="bg1"/>
          </a:solidFill>
          <a:ln w="3175">
            <a:solidFill>
              <a:srgbClr val="A2287E">
                <a:alpha val="6000"/>
              </a:srgbClr>
            </a:solidFill>
          </a:ln>
          <a:effectLst>
            <a:outerShdw blurRad="419100" dist="1270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0" tIns="45720" rIns="18288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ts val="1800"/>
              </a:lnSpc>
              <a:spcBef>
                <a:spcPts val="0"/>
              </a:spcBef>
              <a:spcAft>
                <a:spcPts val="0"/>
              </a:spcAft>
              <a:buClr>
                <a:srgbClr val="000000"/>
              </a:buClr>
              <a:buSzTx/>
              <a:buFont typeface="Arial"/>
              <a:buNone/>
              <a:tabLst/>
              <a:defRPr/>
            </a:pPr>
            <a:endParaRPr kumimoji="0" lang="en-US" sz="1100" b="0" i="0" u="none" strike="noStrike" kern="0" cap="none" spc="0" normalizeH="0" baseline="0" noProof="0" dirty="0">
              <a:ln>
                <a:noFill/>
              </a:ln>
              <a:solidFill>
                <a:srgbClr val="E7E6E6">
                  <a:lumMod val="75000"/>
                  <a:lumOff val="25000"/>
                </a:srgbClr>
              </a:solidFill>
              <a:effectLst/>
              <a:uLnTx/>
              <a:uFillTx/>
              <a:latin typeface="Century Gothic" panose="020B0502020202020204" pitchFamily="34" charset="0"/>
              <a:ea typeface="+mn-ea"/>
              <a:cs typeface="+mn-cs"/>
              <a:sym typeface="Arial"/>
            </a:endParaRPr>
          </a:p>
        </p:txBody>
      </p:sp>
      <p:sp>
        <p:nvSpPr>
          <p:cNvPr id="2" name="Title 1">
            <a:extLst>
              <a:ext uri="{FF2B5EF4-FFF2-40B4-BE49-F238E27FC236}">
                <a16:creationId xmlns:a16="http://schemas.microsoft.com/office/drawing/2014/main" id="{2294E9D4-0F74-8F7E-B1E5-3CEAA825573E}"/>
              </a:ext>
            </a:extLst>
          </p:cNvPr>
          <p:cNvSpPr>
            <a:spLocks noGrp="1"/>
          </p:cNvSpPr>
          <p:nvPr>
            <p:ph type="title"/>
          </p:nvPr>
        </p:nvSpPr>
        <p:spPr>
          <a:xfrm>
            <a:off x="600010" y="423544"/>
            <a:ext cx="5495990" cy="649540"/>
          </a:xfrm>
        </p:spPr>
        <p:txBody>
          <a:bodyPr anchor="ctr">
            <a:normAutofit/>
          </a:bodyPr>
          <a:lstStyle/>
          <a:p>
            <a:r>
              <a:rPr lang="en-US" kern="1200" cap="all" dirty="0">
                <a:solidFill>
                  <a:schemeClr val="tx1"/>
                </a:solidFill>
                <a:latin typeface="Montserrat" pitchFamily="2" charset="77"/>
                <a:ea typeface="+mj-ea"/>
                <a:cs typeface="Calibri" charset="0"/>
              </a:rPr>
              <a:t>TakeAways</a:t>
            </a:r>
          </a:p>
        </p:txBody>
      </p:sp>
      <p:sp>
        <p:nvSpPr>
          <p:cNvPr id="5" name="Text Placeholder 2">
            <a:extLst>
              <a:ext uri="{FF2B5EF4-FFF2-40B4-BE49-F238E27FC236}">
                <a16:creationId xmlns:a16="http://schemas.microsoft.com/office/drawing/2014/main" id="{6FA4358B-B934-F67B-F1AE-4604B03AC19A}"/>
              </a:ext>
            </a:extLst>
          </p:cNvPr>
          <p:cNvSpPr txBox="1">
            <a:spLocks/>
          </p:cNvSpPr>
          <p:nvPr/>
        </p:nvSpPr>
        <p:spPr>
          <a:xfrm>
            <a:off x="3152181" y="2585078"/>
            <a:ext cx="7418936" cy="70417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marR="0" lvl="0" indent="0" algn="l" defTabSz="914400" rtl="0" eaLnBrk="1" fontAlgn="auto" latinLnBrk="0" hangingPunct="1">
              <a:lnSpc>
                <a:spcPct val="90000"/>
              </a:lnSpc>
              <a:spcBef>
                <a:spcPts val="1000"/>
              </a:spcBef>
              <a:spcAft>
                <a:spcPts val="0"/>
              </a:spcAft>
              <a:buClr>
                <a:srgbClr val="7F7F7F"/>
              </a:buClr>
              <a:buSzPts val="2400"/>
              <a:buFont typeface="Arial"/>
              <a:buNone/>
              <a:tabLst/>
              <a:defRPr/>
            </a:pPr>
            <a:r>
              <a:rPr kumimoji="0" lang="en-US" b="1" i="0" u="none" strike="noStrike" kern="1200" cap="none" spc="0" normalizeH="0" baseline="0" noProof="0" dirty="0">
                <a:ln>
                  <a:noFill/>
                </a:ln>
                <a:solidFill>
                  <a:srgbClr val="000000"/>
                </a:solidFill>
                <a:effectLst/>
                <a:uLnTx/>
                <a:uFillTx/>
                <a:latin typeface="Montserrat SemiBold" pitchFamily="2" charset="77"/>
                <a:ea typeface="+mj-ea"/>
                <a:cs typeface="Calibri" charset="0"/>
                <a:sym typeface="Montserrat"/>
              </a:rPr>
              <a:t>What is one new thing you learned today?</a:t>
            </a:r>
          </a:p>
        </p:txBody>
      </p:sp>
      <p:sp>
        <p:nvSpPr>
          <p:cNvPr id="11" name="Text Placeholder 2">
            <a:extLst>
              <a:ext uri="{FF2B5EF4-FFF2-40B4-BE49-F238E27FC236}">
                <a16:creationId xmlns:a16="http://schemas.microsoft.com/office/drawing/2014/main" id="{F4718AEB-C64D-C2DC-8FEB-3070C950F8A2}"/>
              </a:ext>
            </a:extLst>
          </p:cNvPr>
          <p:cNvSpPr txBox="1">
            <a:spLocks/>
          </p:cNvSpPr>
          <p:nvPr/>
        </p:nvSpPr>
        <p:spPr>
          <a:xfrm>
            <a:off x="3152181" y="3930976"/>
            <a:ext cx="7418936" cy="78416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RPr/>
            </a:defPPr>
            <a:lvl1pPr marL="14288" indent="0">
              <a:lnSpc>
                <a:spcPct val="90000"/>
              </a:lnSpc>
              <a:spcBef>
                <a:spcPts val="1000"/>
              </a:spcBef>
              <a:buClr>
                <a:srgbClr val="7F7F7F"/>
              </a:buClr>
              <a:buSzPts val="2400"/>
              <a:buNone/>
              <a:defRPr sz="2400" b="1" kern="1200">
                <a:solidFill>
                  <a:schemeClr val="bg1">
                    <a:lumMod val="50000"/>
                  </a:schemeClr>
                </a:solidFill>
                <a:latin typeface="Montserrat SemiBold" pitchFamily="2" charset="77"/>
                <a:ea typeface="+mj-ea"/>
                <a:cs typeface="Calibri" charset="0"/>
              </a:defRPr>
            </a:lvl1pPr>
            <a:lvl2pPr marL="914400" indent="-350519">
              <a:lnSpc>
                <a:spcPct val="90000"/>
              </a:lnSpc>
              <a:spcBef>
                <a:spcPts val="500"/>
              </a:spcBef>
              <a:buClr>
                <a:schemeClr val="dk1"/>
              </a:buClr>
              <a:buSzPts val="1920"/>
              <a:buChar char="•"/>
              <a:defRPr sz="2400">
                <a:solidFill>
                  <a:srgbClr val="7F7F7F"/>
                </a:solidFill>
                <a:latin typeface="Montserrat"/>
                <a:ea typeface="Montserrat"/>
                <a:cs typeface="Montserrat"/>
              </a:defRPr>
            </a:lvl2pPr>
            <a:lvl3pPr marL="1371600" indent="-355600">
              <a:lnSpc>
                <a:spcPct val="90000"/>
              </a:lnSpc>
              <a:spcBef>
                <a:spcPts val="500"/>
              </a:spcBef>
              <a:buClr>
                <a:schemeClr val="dk1"/>
              </a:buClr>
              <a:buSzPts val="2000"/>
              <a:buChar char="-"/>
              <a:defRPr sz="2000">
                <a:solidFill>
                  <a:srgbClr val="7F7F7F"/>
                </a:solidFill>
                <a:latin typeface="Montserrat"/>
                <a:ea typeface="Montserrat"/>
                <a:cs typeface="Montserrat"/>
              </a:defRPr>
            </a:lvl3pPr>
            <a:lvl4pPr marL="1828800" indent="-297180">
              <a:lnSpc>
                <a:spcPct val="90000"/>
              </a:lnSpc>
              <a:spcBef>
                <a:spcPts val="500"/>
              </a:spcBef>
              <a:buClr>
                <a:schemeClr val="dk1"/>
              </a:buClr>
              <a:buSzPts val="1080"/>
              <a:buChar char="-"/>
              <a:defRPr sz="1800">
                <a:solidFill>
                  <a:srgbClr val="7F7F7F"/>
                </a:solidFill>
                <a:latin typeface="Montserrat"/>
                <a:ea typeface="Montserrat"/>
                <a:cs typeface="Montserrat"/>
              </a:defRPr>
            </a:lvl4pPr>
            <a:lvl5pPr marL="2286000" indent="-342900">
              <a:lnSpc>
                <a:spcPct val="90000"/>
              </a:lnSpc>
              <a:spcBef>
                <a:spcPts val="500"/>
              </a:spcBef>
              <a:buClr>
                <a:srgbClr val="595959"/>
              </a:buClr>
              <a:buSzPts val="1800"/>
              <a:buChar char="•"/>
              <a:defRPr sz="1800">
                <a:solidFill>
                  <a:srgbClr val="595959"/>
                </a:solidFill>
                <a:latin typeface="Calibri"/>
                <a:ea typeface="Calibri"/>
                <a:cs typeface="Calibri"/>
              </a:defRPr>
            </a:lvl5pPr>
            <a:lvl6pPr marL="2743200" indent="-342900">
              <a:lnSpc>
                <a:spcPct val="90000"/>
              </a:lnSpc>
              <a:spcBef>
                <a:spcPts val="500"/>
              </a:spcBef>
              <a:buClr>
                <a:schemeClr val="dk1"/>
              </a:buClr>
              <a:buSzPts val="1800"/>
              <a:buChar char="•"/>
              <a:defRPr sz="1800">
                <a:solidFill>
                  <a:schemeClr val="dk1"/>
                </a:solidFill>
                <a:latin typeface="Calibri"/>
                <a:ea typeface="Calibri"/>
                <a:cs typeface="Calibri"/>
              </a:defRPr>
            </a:lvl6pPr>
            <a:lvl7pPr marL="3200400" indent="-342900">
              <a:lnSpc>
                <a:spcPct val="90000"/>
              </a:lnSpc>
              <a:spcBef>
                <a:spcPts val="500"/>
              </a:spcBef>
              <a:buClr>
                <a:schemeClr val="dk1"/>
              </a:buClr>
              <a:buSzPts val="1800"/>
              <a:buChar char="•"/>
              <a:defRPr sz="1800">
                <a:solidFill>
                  <a:schemeClr val="dk1"/>
                </a:solidFill>
                <a:latin typeface="Calibri"/>
                <a:ea typeface="Calibri"/>
                <a:cs typeface="Calibri"/>
              </a:defRPr>
            </a:lvl7pPr>
            <a:lvl8pPr marL="3657600" indent="-342900">
              <a:lnSpc>
                <a:spcPct val="90000"/>
              </a:lnSpc>
              <a:spcBef>
                <a:spcPts val="500"/>
              </a:spcBef>
              <a:buClr>
                <a:schemeClr val="dk1"/>
              </a:buClr>
              <a:buSzPts val="1800"/>
              <a:buChar char="•"/>
              <a:defRPr sz="1800">
                <a:solidFill>
                  <a:schemeClr val="dk1"/>
                </a:solidFill>
                <a:latin typeface="Calibri"/>
                <a:ea typeface="Calibri"/>
                <a:cs typeface="Calibri"/>
              </a:defRPr>
            </a:lvl8pPr>
            <a:lvl9pPr marL="4114800" indent="-342900">
              <a:lnSpc>
                <a:spcPct val="90000"/>
              </a:lnSpc>
              <a:spcBef>
                <a:spcPts val="500"/>
              </a:spcBef>
              <a:buClr>
                <a:schemeClr val="dk1"/>
              </a:buClr>
              <a:buSzPts val="1800"/>
              <a:buChar char="•"/>
              <a:defRPr sz="1800">
                <a:solidFill>
                  <a:schemeClr val="dk1"/>
                </a:solidFill>
                <a:latin typeface="Calibri"/>
                <a:ea typeface="Calibri"/>
                <a:cs typeface="Calibri"/>
              </a:defRPr>
            </a:lvl9pPr>
          </a:lstStyle>
          <a:p>
            <a:pPr marL="14288" marR="0" lvl="0" indent="0" algn="l" defTabSz="914400" rtl="0" eaLnBrk="1" fontAlgn="auto" latinLnBrk="0" hangingPunct="1">
              <a:lnSpc>
                <a:spcPct val="90000"/>
              </a:lnSpc>
              <a:spcBef>
                <a:spcPts val="1000"/>
              </a:spcBef>
              <a:spcAft>
                <a:spcPts val="0"/>
              </a:spcAft>
              <a:buClr>
                <a:srgbClr val="7F7F7F"/>
              </a:buClr>
              <a:buSzPts val="2400"/>
              <a:buFont typeface="Arial"/>
              <a:buNone/>
              <a:tabLst/>
              <a:defRPr/>
            </a:pPr>
            <a:r>
              <a:rPr kumimoji="0" lang="en-US" sz="2400" b="1" i="0" u="none" strike="noStrike" kern="1200" cap="none" spc="0" normalizeH="0" baseline="0" noProof="0" dirty="0">
                <a:ln>
                  <a:noFill/>
                </a:ln>
                <a:solidFill>
                  <a:srgbClr val="000000"/>
                </a:solidFill>
                <a:effectLst/>
                <a:uLnTx/>
                <a:uFillTx/>
                <a:latin typeface="Montserrat SemiBold" pitchFamily="2" charset="77"/>
                <a:ea typeface="+mj-ea"/>
                <a:cs typeface="Calibri" charset="0"/>
                <a:sym typeface="Arial"/>
              </a:rPr>
              <a:t>What are you curious about?</a:t>
            </a:r>
          </a:p>
        </p:txBody>
      </p:sp>
      <p:pic>
        <p:nvPicPr>
          <p:cNvPr id="6" name="Picture 5" descr="A purple light bulb and a person and person&#10;&#10;Description automatically generated">
            <a:extLst>
              <a:ext uri="{FF2B5EF4-FFF2-40B4-BE49-F238E27FC236}">
                <a16:creationId xmlns:a16="http://schemas.microsoft.com/office/drawing/2014/main" id="{DCCAB879-3517-3362-FBAE-CA43FA941ADF}"/>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1544026" y="2209252"/>
            <a:ext cx="1263230" cy="1219748"/>
          </a:xfrm>
          <a:prstGeom prst="rect">
            <a:avLst/>
          </a:prstGeom>
          <a:effectLst>
            <a:outerShdw blurRad="558800" sx="104000" sy="104000" algn="ctr" rotWithShape="0">
              <a:prstClr val="black">
                <a:alpha val="26000"/>
              </a:prstClr>
            </a:outerShdw>
          </a:effectLst>
        </p:spPr>
      </p:pic>
      <p:pic>
        <p:nvPicPr>
          <p:cNvPr id="7" name="Picture 6" descr="A purple light bulb and a person and person&#10;&#10;Description automatically generated">
            <a:extLst>
              <a:ext uri="{FF2B5EF4-FFF2-40B4-BE49-F238E27FC236}">
                <a16:creationId xmlns:a16="http://schemas.microsoft.com/office/drawing/2014/main" id="{EBE8A3E7-6E75-014F-0B0C-3B29808B8DB1}"/>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1559308" y="3522411"/>
            <a:ext cx="1222688" cy="1457214"/>
          </a:xfrm>
          <a:prstGeom prst="rect">
            <a:avLst/>
          </a:prstGeom>
          <a:effectLst>
            <a:outerShdw blurRad="558800" sx="104000" sy="104000" algn="ctr" rotWithShape="0">
              <a:prstClr val="black">
                <a:alpha val="26000"/>
              </a:prstClr>
            </a:outerShdw>
          </a:effectLst>
        </p:spPr>
      </p:pic>
    </p:spTree>
    <p:extLst>
      <p:ext uri="{BB962C8B-B14F-4D97-AF65-F5344CB8AC3E}">
        <p14:creationId xmlns:p14="http://schemas.microsoft.com/office/powerpoint/2010/main" val="276380958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EF639F-46BB-3E03-22F9-E50975CD87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1F49D34-343D-41A7-17BD-A9019CB0A5C1}"/>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FURTHER READING</a:t>
            </a:r>
          </a:p>
        </p:txBody>
      </p:sp>
      <p:pic>
        <p:nvPicPr>
          <p:cNvPr id="3" name="Picture 2">
            <a:extLst>
              <a:ext uri="{FF2B5EF4-FFF2-40B4-BE49-F238E27FC236}">
                <a16:creationId xmlns:a16="http://schemas.microsoft.com/office/drawing/2014/main" id="{980F68BA-B6AB-516D-A7F0-AA2DFEC4FA14}"/>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741368" y="2134519"/>
            <a:ext cx="2595955" cy="1921369"/>
          </a:xfrm>
          <a:prstGeom prst="rect">
            <a:avLst/>
          </a:prstGeom>
          <a:effectLst>
            <a:outerShdw blurRad="431800" sx="104000" sy="104000" algn="ctr" rotWithShape="0">
              <a:prstClr val="black">
                <a:alpha val="26000"/>
              </a:prstClr>
            </a:outerShdw>
          </a:effectLst>
        </p:spPr>
      </p:pic>
      <p:pic>
        <p:nvPicPr>
          <p:cNvPr id="4" name="Picture 3" descr="A screenshot of a screen&#10;&#10;Description automatically generated">
            <a:extLst>
              <a:ext uri="{FF2B5EF4-FFF2-40B4-BE49-F238E27FC236}">
                <a16:creationId xmlns:a16="http://schemas.microsoft.com/office/drawing/2014/main" id="{B2E92BF4-58AD-47C8-A44D-C4C0AD3436F9}"/>
              </a:ext>
            </a:extLst>
          </p:cNvPr>
          <p:cNvPicPr>
            <a:picLocks noChangeAspect="1"/>
          </p:cNvPicPr>
          <p:nvPr/>
        </p:nvPicPr>
        <p:blipFill>
          <a:blip r:embed="rId4"/>
          <a:stretch>
            <a:fillRect/>
          </a:stretch>
        </p:blipFill>
        <p:spPr>
          <a:xfrm>
            <a:off x="4053753" y="2166050"/>
            <a:ext cx="1866576" cy="2622394"/>
          </a:xfrm>
          <a:prstGeom prst="rect">
            <a:avLst/>
          </a:prstGeom>
          <a:effectLst>
            <a:outerShdw blurRad="431800" sx="104000" sy="104000" algn="ctr" rotWithShape="0">
              <a:prstClr val="black">
                <a:alpha val="26000"/>
              </a:prstClr>
            </a:outerShdw>
          </a:effectLst>
        </p:spPr>
      </p:pic>
      <p:pic>
        <p:nvPicPr>
          <p:cNvPr id="7" name="Picture 6" descr="A screenshot of a website&#10;&#10;Description automatically generated">
            <a:extLst>
              <a:ext uri="{FF2B5EF4-FFF2-40B4-BE49-F238E27FC236}">
                <a16:creationId xmlns:a16="http://schemas.microsoft.com/office/drawing/2014/main" id="{04255871-489D-B94F-C8ED-8787C4D15090}"/>
              </a:ext>
            </a:extLst>
          </p:cNvPr>
          <p:cNvPicPr>
            <a:picLocks noChangeAspect="1"/>
          </p:cNvPicPr>
          <p:nvPr/>
        </p:nvPicPr>
        <p:blipFill>
          <a:blip r:embed="rId5"/>
          <a:stretch>
            <a:fillRect/>
          </a:stretch>
        </p:blipFill>
        <p:spPr>
          <a:xfrm>
            <a:off x="6693905" y="2166050"/>
            <a:ext cx="1949819" cy="2622394"/>
          </a:xfrm>
          <a:prstGeom prst="rect">
            <a:avLst/>
          </a:prstGeom>
          <a:effectLst>
            <a:outerShdw blurRad="431800" sx="104000" sy="104000" algn="ctr" rotWithShape="0">
              <a:prstClr val="black">
                <a:alpha val="26000"/>
              </a:prstClr>
            </a:outerShdw>
          </a:effectLst>
        </p:spPr>
      </p:pic>
      <p:sp>
        <p:nvSpPr>
          <p:cNvPr id="8" name="Text Placeholder 1">
            <a:extLst>
              <a:ext uri="{FF2B5EF4-FFF2-40B4-BE49-F238E27FC236}">
                <a16:creationId xmlns:a16="http://schemas.microsoft.com/office/drawing/2014/main" id="{5CDD44BD-111B-9461-01A5-8E3F519A51E0}"/>
              </a:ext>
            </a:extLst>
          </p:cNvPr>
          <p:cNvSpPr txBox="1">
            <a:spLocks/>
          </p:cNvSpPr>
          <p:nvPr/>
        </p:nvSpPr>
        <p:spPr>
          <a:xfrm>
            <a:off x="765143" y="5069043"/>
            <a:ext cx="2705255" cy="469551"/>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200" u="sng" dirty="0">
                <a:solidFill>
                  <a:srgbClr val="A2287E"/>
                </a:solidFill>
                <a:latin typeface="Montserrat" pitchFamily="2" charset="77"/>
                <a:hlinkClick r:id="rId6">
                  <a:extLst>
                    <a:ext uri="{A12FA001-AC4F-418D-AE19-62706E023703}">
                      <ahyp:hlinkClr xmlns:ahyp="http://schemas.microsoft.com/office/drawing/2018/hyperlinkcolor" val="tx"/>
                    </a:ext>
                  </a:extLst>
                </a:hlinkClick>
              </a:rPr>
              <a:t>FAO Interactive on Women in Agrifood Systems</a:t>
            </a:r>
            <a:endParaRPr lang="en-US" sz="1200" u="sng" dirty="0">
              <a:solidFill>
                <a:srgbClr val="A2287E"/>
              </a:solidFill>
              <a:latin typeface="Montserrat" pitchFamily="2" charset="77"/>
            </a:endParaRPr>
          </a:p>
        </p:txBody>
      </p:sp>
      <p:sp>
        <p:nvSpPr>
          <p:cNvPr id="10" name="TextBox 9">
            <a:extLst>
              <a:ext uri="{FF2B5EF4-FFF2-40B4-BE49-F238E27FC236}">
                <a16:creationId xmlns:a16="http://schemas.microsoft.com/office/drawing/2014/main" id="{F67DEB9F-1E17-7AC4-88EE-55D715F0D460}"/>
              </a:ext>
            </a:extLst>
          </p:cNvPr>
          <p:cNvSpPr txBox="1"/>
          <p:nvPr/>
        </p:nvSpPr>
        <p:spPr>
          <a:xfrm>
            <a:off x="3889073" y="5076930"/>
            <a:ext cx="2195936" cy="461665"/>
          </a:xfrm>
          <a:prstGeom prst="rect">
            <a:avLst/>
          </a:prstGeom>
          <a:noFill/>
        </p:spPr>
        <p:txBody>
          <a:bodyPr wrap="square">
            <a:spAutoFit/>
          </a:bodyPr>
          <a:lstStyle/>
          <a:p>
            <a:r>
              <a:rPr lang="en-US" sz="1200" u="sng" dirty="0">
                <a:solidFill>
                  <a:srgbClr val="A2287E"/>
                </a:solidFill>
                <a:latin typeface="Montserrat" pitchFamily="2" charset="77"/>
                <a:hlinkClick r:id="rId7">
                  <a:extLst>
                    <a:ext uri="{A12FA001-AC4F-418D-AE19-62706E023703}">
                      <ahyp:hlinkClr xmlns:ahyp="http://schemas.microsoft.com/office/drawing/2018/hyperlinkcolor" val="tx"/>
                    </a:ext>
                  </a:extLst>
                </a:hlinkClick>
              </a:rPr>
              <a:t>https://www.issuelab.org/resources/21098/21098.pdf</a:t>
            </a:r>
            <a:r>
              <a:rPr lang="en-US" sz="1200" u="sng" dirty="0">
                <a:solidFill>
                  <a:srgbClr val="A2287E"/>
                </a:solidFill>
                <a:latin typeface="Montserrat" pitchFamily="2" charset="77"/>
              </a:rPr>
              <a:t> </a:t>
            </a:r>
          </a:p>
        </p:txBody>
      </p:sp>
      <p:sp>
        <p:nvSpPr>
          <p:cNvPr id="11" name="TextBox 10">
            <a:extLst>
              <a:ext uri="{FF2B5EF4-FFF2-40B4-BE49-F238E27FC236}">
                <a16:creationId xmlns:a16="http://schemas.microsoft.com/office/drawing/2014/main" id="{DD7C70DD-FE35-65FD-5857-9F2E01ACE961}"/>
              </a:ext>
            </a:extLst>
          </p:cNvPr>
          <p:cNvSpPr txBox="1"/>
          <p:nvPr/>
        </p:nvSpPr>
        <p:spPr>
          <a:xfrm>
            <a:off x="9254193" y="5076929"/>
            <a:ext cx="2195936" cy="461665"/>
          </a:xfrm>
          <a:prstGeom prst="rect">
            <a:avLst/>
          </a:prstGeom>
          <a:noFill/>
        </p:spPr>
        <p:txBody>
          <a:bodyPr wrap="square">
            <a:spAutoFit/>
          </a:bodyPr>
          <a:lstStyle/>
          <a:p>
            <a:r>
              <a:rPr lang="en-US" sz="1200" u="sng" dirty="0">
                <a:solidFill>
                  <a:srgbClr val="A2287E"/>
                </a:solidFill>
                <a:effectLst/>
                <a:latin typeface="Montserrat" pitchFamily="2" charset="77"/>
                <a:hlinkClick r:id="rId8">
                  <a:extLst>
                    <a:ext uri="{A12FA001-AC4F-418D-AE19-62706E023703}">
                      <ahyp:hlinkClr xmlns:ahyp="http://schemas.microsoft.com/office/drawing/2018/hyperlinkcolor" val="tx"/>
                    </a:ext>
                  </a:extLst>
                </a:hlinkClick>
              </a:rPr>
              <a:t>https://doi.org/10.48565/scfss2021-1q69</a:t>
            </a:r>
            <a:endParaRPr lang="en-US" sz="1200" u="sng" dirty="0">
              <a:solidFill>
                <a:srgbClr val="A2287E"/>
              </a:solidFill>
              <a:latin typeface="Montserrat" pitchFamily="2" charset="77"/>
            </a:endParaRPr>
          </a:p>
        </p:txBody>
      </p:sp>
      <p:sp>
        <p:nvSpPr>
          <p:cNvPr id="12" name="TextBox 11">
            <a:extLst>
              <a:ext uri="{FF2B5EF4-FFF2-40B4-BE49-F238E27FC236}">
                <a16:creationId xmlns:a16="http://schemas.microsoft.com/office/drawing/2014/main" id="{B90462BA-C77A-D4E9-746F-C7FEA5036478}"/>
              </a:ext>
            </a:extLst>
          </p:cNvPr>
          <p:cNvSpPr txBox="1"/>
          <p:nvPr/>
        </p:nvSpPr>
        <p:spPr>
          <a:xfrm>
            <a:off x="6570847" y="5076930"/>
            <a:ext cx="2195936" cy="461665"/>
          </a:xfrm>
          <a:prstGeom prst="rect">
            <a:avLst/>
          </a:prstGeom>
          <a:noFill/>
        </p:spPr>
        <p:txBody>
          <a:bodyPr wrap="square">
            <a:spAutoFit/>
          </a:bodyPr>
          <a:lstStyle/>
          <a:p>
            <a:r>
              <a:rPr lang="en-US" sz="1200" u="sng" strike="noStrike" dirty="0">
                <a:solidFill>
                  <a:srgbClr val="A2287E"/>
                </a:solidFill>
                <a:effectLst/>
                <a:latin typeface="Montserrat" pitchFamily="2" charset="77"/>
                <a:hlinkClick r:id="rId9" tooltip="Persistent link using digital object identifier">
                  <a:extLst>
                    <a:ext uri="{A12FA001-AC4F-418D-AE19-62706E023703}">
                      <ahyp:hlinkClr xmlns:ahyp="http://schemas.microsoft.com/office/drawing/2018/hyperlinkcolor" val="tx"/>
                    </a:ext>
                  </a:extLst>
                </a:hlinkClick>
              </a:rPr>
              <a:t>https://doi.org/10.1016/j.wsif.2022.102635</a:t>
            </a:r>
            <a:endParaRPr lang="en-US" sz="1200" u="sng" dirty="0">
              <a:solidFill>
                <a:srgbClr val="A2287E"/>
              </a:solidFill>
              <a:latin typeface="Montserrat" pitchFamily="2" charset="77"/>
            </a:endParaRPr>
          </a:p>
        </p:txBody>
      </p:sp>
      <p:pic>
        <p:nvPicPr>
          <p:cNvPr id="5" name="Picture 4" descr="A document with text and images&#10;&#10;Description automatically generated">
            <a:extLst>
              <a:ext uri="{FF2B5EF4-FFF2-40B4-BE49-F238E27FC236}">
                <a16:creationId xmlns:a16="http://schemas.microsoft.com/office/drawing/2014/main" id="{9F8F796F-5321-BD0B-7656-1F0ED8064F3E}"/>
              </a:ext>
            </a:extLst>
          </p:cNvPr>
          <p:cNvPicPr>
            <a:picLocks noChangeAspect="1"/>
          </p:cNvPicPr>
          <p:nvPr/>
        </p:nvPicPr>
        <p:blipFill>
          <a:blip r:embed="rId10"/>
          <a:stretch>
            <a:fillRect/>
          </a:stretch>
        </p:blipFill>
        <p:spPr>
          <a:xfrm>
            <a:off x="9377251" y="2166050"/>
            <a:ext cx="1949819" cy="2625756"/>
          </a:xfrm>
          <a:prstGeom prst="rect">
            <a:avLst/>
          </a:prstGeom>
          <a:effectLst>
            <a:outerShdw blurRad="431800" sx="104000" sy="104000" algn="ctr" rotWithShape="0">
              <a:prstClr val="black">
                <a:alpha val="26000"/>
              </a:prstClr>
            </a:outerShdw>
          </a:effectLst>
        </p:spPr>
      </p:pic>
      <p:sp>
        <p:nvSpPr>
          <p:cNvPr id="14" name="Rounded Rectangle 13">
            <a:extLst>
              <a:ext uri="{FF2B5EF4-FFF2-40B4-BE49-F238E27FC236}">
                <a16:creationId xmlns:a16="http://schemas.microsoft.com/office/drawing/2014/main" id="{39C6BFC5-FAE9-3E1E-395C-B86BD338D8C5}"/>
              </a:ext>
            </a:extLst>
          </p:cNvPr>
          <p:cNvSpPr/>
          <p:nvPr/>
        </p:nvSpPr>
        <p:spPr>
          <a:xfrm>
            <a:off x="520508" y="1882823"/>
            <a:ext cx="3026366" cy="3782253"/>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15" name="Rounded Rectangle 14">
            <a:extLst>
              <a:ext uri="{FF2B5EF4-FFF2-40B4-BE49-F238E27FC236}">
                <a16:creationId xmlns:a16="http://schemas.microsoft.com/office/drawing/2014/main" id="{784F0B02-E48C-E1B9-418B-F31B127EEA0D}"/>
              </a:ext>
            </a:extLst>
          </p:cNvPr>
          <p:cNvSpPr/>
          <p:nvPr/>
        </p:nvSpPr>
        <p:spPr>
          <a:xfrm>
            <a:off x="3710391" y="1882823"/>
            <a:ext cx="2519829" cy="3782254"/>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16" name="Rounded Rectangle 15">
            <a:extLst>
              <a:ext uri="{FF2B5EF4-FFF2-40B4-BE49-F238E27FC236}">
                <a16:creationId xmlns:a16="http://schemas.microsoft.com/office/drawing/2014/main" id="{C5D58137-F0C6-EC9D-1866-ECB4892C0B93}"/>
              </a:ext>
            </a:extLst>
          </p:cNvPr>
          <p:cNvSpPr/>
          <p:nvPr/>
        </p:nvSpPr>
        <p:spPr>
          <a:xfrm>
            <a:off x="6408902" y="1882822"/>
            <a:ext cx="2519829" cy="3782254"/>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17" name="Rounded Rectangle 16">
            <a:extLst>
              <a:ext uri="{FF2B5EF4-FFF2-40B4-BE49-F238E27FC236}">
                <a16:creationId xmlns:a16="http://schemas.microsoft.com/office/drawing/2014/main" id="{7370840A-4FEE-C124-3CEE-F94CF9D6FE1F}"/>
              </a:ext>
            </a:extLst>
          </p:cNvPr>
          <p:cNvSpPr/>
          <p:nvPr/>
        </p:nvSpPr>
        <p:spPr>
          <a:xfrm>
            <a:off x="9092248" y="1853406"/>
            <a:ext cx="2519829" cy="3782254"/>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Tree>
    <p:extLst>
      <p:ext uri="{BB962C8B-B14F-4D97-AF65-F5344CB8AC3E}">
        <p14:creationId xmlns:p14="http://schemas.microsoft.com/office/powerpoint/2010/main" val="340078931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A63DC-552D-7275-2B51-877706398655}"/>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Glossary</a:t>
            </a:r>
          </a:p>
        </p:txBody>
      </p:sp>
      <p:sp>
        <p:nvSpPr>
          <p:cNvPr id="3" name="Text Placeholder 2">
            <a:extLst>
              <a:ext uri="{FF2B5EF4-FFF2-40B4-BE49-F238E27FC236}">
                <a16:creationId xmlns:a16="http://schemas.microsoft.com/office/drawing/2014/main" id="{41514DD8-2BDA-4DE2-A1C0-8C8EF412A4F9}"/>
              </a:ext>
            </a:extLst>
          </p:cNvPr>
          <p:cNvSpPr txBox="1">
            <a:spLocks/>
          </p:cNvSpPr>
          <p:nvPr/>
        </p:nvSpPr>
        <p:spPr>
          <a:xfrm>
            <a:off x="600009" y="2259722"/>
            <a:ext cx="11013923" cy="3289740"/>
          </a:xfrm>
          <a:prstGeom prst="rect">
            <a:avLst/>
          </a:prstGeom>
        </p:spPr>
        <p:txBody>
          <a:bodyPr>
            <a:normAutofit fontScale="700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120000"/>
              </a:lnSpc>
            </a:pPr>
            <a:r>
              <a:rPr lang="en-US" sz="2000" b="1" dirty="0">
                <a:solidFill>
                  <a:srgbClr val="A2287E"/>
                </a:solidFill>
                <a:latin typeface="Montserrat" pitchFamily="2" charset="77"/>
                <a:ea typeface="Aptos" panose="020B0004020202020204" pitchFamily="34" charset="0"/>
                <a:cs typeface="Aptos" panose="020B0004020202020204" pitchFamily="34" charset="0"/>
              </a:rPr>
              <a:t>Agri-food systems </a:t>
            </a:r>
            <a:r>
              <a:rPr lang="en-US" sz="2000" dirty="0">
                <a:solidFill>
                  <a:schemeClr val="tx1"/>
                </a:solidFill>
                <a:latin typeface="Montserrat" pitchFamily="2" charset="77"/>
              </a:rPr>
              <a:t>Agrifood systems comprise the entire range of actors and interlinked activities that add value in agricultural production and related off-farm activities such as food storage, aggregation, post-harvest handling, transportation, processing, distribution, marketing, disposal and consumption. Agricultural production refers to primary crop, livestock, fisheries and forestry production. (FAO 2023b).</a:t>
            </a:r>
          </a:p>
          <a:p>
            <a:pPr>
              <a:lnSpc>
                <a:spcPct val="120000"/>
              </a:lnSpc>
            </a:pPr>
            <a:endParaRPr lang="en-US" sz="2000" dirty="0">
              <a:solidFill>
                <a:schemeClr val="tx1"/>
              </a:solidFill>
              <a:latin typeface="Montserrat" pitchFamily="2" charset="77"/>
            </a:endParaRPr>
          </a:p>
          <a:p>
            <a:pPr>
              <a:lnSpc>
                <a:spcPct val="120000"/>
              </a:lnSpc>
            </a:pPr>
            <a:r>
              <a:rPr lang="en-US" sz="2000" b="1" dirty="0">
                <a:solidFill>
                  <a:srgbClr val="A2287E"/>
                </a:solidFill>
                <a:latin typeface="Montserrat" pitchFamily="2" charset="77"/>
              </a:rPr>
              <a:t>Consumer behavior </a:t>
            </a:r>
            <a:r>
              <a:rPr lang="en-US" sz="2000" dirty="0">
                <a:solidFill>
                  <a:schemeClr val="tx1"/>
                </a:solidFill>
                <a:latin typeface="Montserrat" pitchFamily="2" charset="77"/>
              </a:rPr>
              <a:t>reflects all the choices and decisions made by consumers, at the household or individual level, on what food to acquire, store, prepare, cook and eat, and on the allocation of food within the household (including gender repartition and feeding of children) (HPLE 2017).</a:t>
            </a:r>
          </a:p>
          <a:p>
            <a:pPr>
              <a:lnSpc>
                <a:spcPct val="120000"/>
              </a:lnSpc>
            </a:pPr>
            <a:endParaRPr lang="en-US" sz="2000" b="1" dirty="0">
              <a:solidFill>
                <a:schemeClr val="tx1"/>
              </a:solidFill>
              <a:latin typeface="Montserrat" pitchFamily="2" charset="77"/>
            </a:endParaRPr>
          </a:p>
          <a:p>
            <a:pPr>
              <a:lnSpc>
                <a:spcPct val="120000"/>
              </a:lnSpc>
            </a:pPr>
            <a:r>
              <a:rPr lang="en-US" sz="2000" b="1" dirty="0">
                <a:solidFill>
                  <a:srgbClr val="A2287E"/>
                </a:solidFill>
                <a:latin typeface="Montserrat" pitchFamily="2" charset="77"/>
              </a:rPr>
              <a:t>Food environment </a:t>
            </a:r>
            <a:r>
              <a:rPr lang="en-US" sz="2000" dirty="0">
                <a:solidFill>
                  <a:schemeClr val="tx1"/>
                </a:solidFill>
                <a:latin typeface="Montserrat" pitchFamily="2" charset="77"/>
              </a:rPr>
              <a:t>refers to the physical, economic, political and socio-cultural context in which consumers engage with the food system to make their decisions about acquiring, preparing and consuming food (HPLE 2017).</a:t>
            </a:r>
          </a:p>
          <a:p>
            <a:pPr>
              <a:lnSpc>
                <a:spcPct val="120000"/>
              </a:lnSpc>
            </a:pPr>
            <a:endParaRPr lang="en-US" sz="2000" dirty="0">
              <a:solidFill>
                <a:schemeClr val="tx1"/>
              </a:solidFill>
              <a:latin typeface="Montserrat" pitchFamily="2" charset="77"/>
            </a:endParaRPr>
          </a:p>
          <a:p>
            <a:pPr>
              <a:lnSpc>
                <a:spcPct val="120000"/>
              </a:lnSpc>
            </a:pPr>
            <a:r>
              <a:rPr lang="en-US" sz="2000" b="1" dirty="0">
                <a:solidFill>
                  <a:srgbClr val="A2287E"/>
                </a:solidFill>
                <a:latin typeface="Montserrat" pitchFamily="2" charset="77"/>
                <a:ea typeface="Aptos" panose="020B0004020202020204" pitchFamily="34" charset="0"/>
                <a:cs typeface="Aptos" panose="020B0004020202020204" pitchFamily="34" charset="0"/>
              </a:rPr>
              <a:t>Gender</a:t>
            </a:r>
            <a:r>
              <a:rPr lang="en-US" sz="2000" dirty="0">
                <a:solidFill>
                  <a:schemeClr val="tx1"/>
                </a:solidFill>
                <a:latin typeface="Montserrat" pitchFamily="2" charset="77"/>
                <a:ea typeface="Aptos" panose="020B0004020202020204" pitchFamily="34" charset="0"/>
                <a:cs typeface="Aptos" panose="020B0004020202020204" pitchFamily="34" charset="0"/>
              </a:rPr>
              <a:t> refers to the roles, behaviors, activities and attributes that a given society at a given time considers appropriate for men and women (WHO 2023 from FAO 2023b).</a:t>
            </a:r>
            <a:endParaRPr lang="en-US" sz="2000" b="1" dirty="0">
              <a:solidFill>
                <a:schemeClr val="tx1"/>
              </a:solidFill>
              <a:latin typeface="Montserrat" pitchFamily="2" charset="77"/>
              <a:ea typeface="Aptos" panose="020B0004020202020204" pitchFamily="34" charset="0"/>
              <a:cs typeface="Aptos" panose="020B0004020202020204" pitchFamily="34" charset="0"/>
            </a:endParaRPr>
          </a:p>
          <a:p>
            <a:endParaRPr lang="en-US" sz="1500" dirty="0">
              <a:solidFill>
                <a:schemeClr val="tx1"/>
              </a:solidFill>
            </a:endParaRPr>
          </a:p>
        </p:txBody>
      </p:sp>
    </p:spTree>
    <p:extLst>
      <p:ext uri="{BB962C8B-B14F-4D97-AF65-F5344CB8AC3E}">
        <p14:creationId xmlns:p14="http://schemas.microsoft.com/office/powerpoint/2010/main" val="522699244"/>
      </p:ext>
    </p:extLst>
  </p:cSld>
  <p:clrMapOvr>
    <a:masterClrMapping/>
  </p:clrMapOvr>
  <p:extLst>
    <p:ext uri="{6950BFC3-D8DA-4A85-94F7-54DA5524770B}">
      <p188:commentRel xmlns:p188="http://schemas.microsoft.com/office/powerpoint/2018/8/main" r:id="rId3"/>
    </p:ext>
  </p:extLs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D789B1-2BD9-A47B-7B5E-29751BE89BFA}"/>
            </a:ext>
          </a:extLst>
        </p:cNvPr>
        <p:cNvGrpSpPr/>
        <p:nvPr/>
      </p:nvGrpSpPr>
      <p:grpSpPr>
        <a:xfrm>
          <a:off x="0" y="0"/>
          <a:ext cx="0" cy="0"/>
          <a:chOff x="0" y="0"/>
          <a:chExt cx="0" cy="0"/>
        </a:xfrm>
      </p:grpSpPr>
      <p:sp>
        <p:nvSpPr>
          <p:cNvPr id="4" name="Text Placeholder 1">
            <a:extLst>
              <a:ext uri="{FF2B5EF4-FFF2-40B4-BE49-F238E27FC236}">
                <a16:creationId xmlns:a16="http://schemas.microsoft.com/office/drawing/2014/main" id="{A20A0C39-6D89-B898-82FB-8BA47B39DEC7}"/>
              </a:ext>
            </a:extLst>
          </p:cNvPr>
          <p:cNvSpPr txBox="1">
            <a:spLocks/>
          </p:cNvSpPr>
          <p:nvPr/>
        </p:nvSpPr>
        <p:spPr>
          <a:xfrm>
            <a:off x="600009" y="2163606"/>
            <a:ext cx="10688139" cy="343840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solidFill>
                  <a:srgbClr val="A2287E"/>
                </a:solidFill>
                <a:latin typeface="Montserrat" pitchFamily="2" charset="77"/>
                <a:ea typeface="Aptos" panose="020B0004020202020204" pitchFamily="34" charset="0"/>
                <a:cs typeface="Aptos" panose="020B0004020202020204" pitchFamily="34" charset="0"/>
              </a:rPr>
              <a:t>Gender equality </a:t>
            </a:r>
            <a:r>
              <a:rPr lang="en-US" dirty="0">
                <a:solidFill>
                  <a:schemeClr val="tx1"/>
                </a:solidFill>
                <a:latin typeface="Montserrat" pitchFamily="2" charset="77"/>
                <a:ea typeface="Aptos" panose="020B0004020202020204" pitchFamily="34" charset="0"/>
                <a:cs typeface="Aptos" panose="020B0004020202020204" pitchFamily="34" charset="0"/>
              </a:rPr>
              <a:t>is the state or condition that affords women and girls, men and boys equal enjoyment of human rights, socially valued goods, opportunities and resources regardless of whether they are born female or male (FAO 2017). Pathways to gender equality include expanding the exercise of freedoms and voice, improving power dynamics and relations, transforming gender roles and enhancing overall quality of life so that women and girls, men and boys achieve their full potential (GTFN 2023 from FAO 2023b).</a:t>
            </a:r>
            <a:endParaRPr lang="en-US" dirty="0">
              <a:solidFill>
                <a:schemeClr val="tx1"/>
              </a:solidFill>
              <a:latin typeface="Montserrat" pitchFamily="2" charset="77"/>
            </a:endParaRPr>
          </a:p>
          <a:p>
            <a:endParaRPr lang="en-US" b="1" dirty="0">
              <a:solidFill>
                <a:srgbClr val="A2287E"/>
              </a:solidFill>
              <a:latin typeface="Montserrat" pitchFamily="2" charset="77"/>
              <a:ea typeface="Aptos" panose="020B0004020202020204" pitchFamily="34" charset="0"/>
              <a:cs typeface="Aptos" panose="020B0004020202020204" pitchFamily="34" charset="0"/>
            </a:endParaRPr>
          </a:p>
          <a:p>
            <a:r>
              <a:rPr lang="en-US" b="1" dirty="0">
                <a:solidFill>
                  <a:srgbClr val="A2287E"/>
                </a:solidFill>
                <a:latin typeface="Montserrat" pitchFamily="2" charset="77"/>
                <a:ea typeface="Aptos" panose="020B0004020202020204" pitchFamily="34" charset="0"/>
                <a:cs typeface="Aptos" panose="020B0004020202020204" pitchFamily="34" charset="0"/>
              </a:rPr>
              <a:t>Gender equity </a:t>
            </a:r>
            <a:r>
              <a:rPr lang="en-US" dirty="0">
                <a:latin typeface="Montserrat" pitchFamily="2" charset="77"/>
                <a:ea typeface="Aptos" panose="020B0004020202020204" pitchFamily="34" charset="0"/>
                <a:cs typeface="Aptos" panose="020B0004020202020204" pitchFamily="34" charset="0"/>
              </a:rPr>
              <a:t>refers to the process of being fair to both women and men in the distribution of resources and benefits. It involves recognition of inequality and requires measures to work toward equality of women and girls, men and boys. Gender equity is the process that leads to gender equality (GTFN 2023 from FAO 2023b).</a:t>
            </a:r>
          </a:p>
          <a:p>
            <a:endParaRPr lang="en-US" dirty="0">
              <a:latin typeface="Montserrat" pitchFamily="2" charset="77"/>
              <a:ea typeface="Aptos" panose="020B0004020202020204" pitchFamily="34" charset="0"/>
              <a:cs typeface="Aptos" panose="020B0004020202020204" pitchFamily="34" charset="0"/>
            </a:endParaRPr>
          </a:p>
          <a:p>
            <a:r>
              <a:rPr lang="en-US" b="1" dirty="0">
                <a:solidFill>
                  <a:srgbClr val="A2287E"/>
                </a:solidFill>
                <a:latin typeface="Montserrat" pitchFamily="2" charset="77"/>
                <a:ea typeface="Aptos" panose="020B0004020202020204" pitchFamily="34" charset="0"/>
                <a:cs typeface="Aptos" panose="020B0004020202020204" pitchFamily="34" charset="0"/>
              </a:rPr>
              <a:t>Gender mainstreaming </a:t>
            </a:r>
            <a:r>
              <a:rPr lang="en-US" dirty="0">
                <a:latin typeface="Montserrat" pitchFamily="2" charset="77"/>
                <a:ea typeface="Aptos" panose="020B0004020202020204" pitchFamily="34" charset="0"/>
                <a:cs typeface="Aptos" panose="020B0004020202020204" pitchFamily="34" charset="0"/>
              </a:rPr>
              <a:t>is the process of assessing the implications for women and men of any planned action, including legislation, policies or programs, in any area and at all levels. It is a strategy for making the concerns and experiences of women and men an integral part of the design, implementation, monitoring and evaluation of policies and programs in all political, economic and societal spheres. The ultimate goal is to achieve gender equality (adapted from UN Women 2023, from FAO 2023b).</a:t>
            </a:r>
          </a:p>
          <a:p>
            <a:endParaRPr lang="en-US" dirty="0">
              <a:latin typeface="Montserrat" pitchFamily="2" charset="77"/>
              <a:ea typeface="Aptos" panose="020B0004020202020204" pitchFamily="34" charset="0"/>
              <a:cs typeface="Aptos" panose="020B0004020202020204" pitchFamily="34" charset="0"/>
            </a:endParaRPr>
          </a:p>
        </p:txBody>
      </p:sp>
      <p:sp>
        <p:nvSpPr>
          <p:cNvPr id="2" name="Title 1">
            <a:extLst>
              <a:ext uri="{FF2B5EF4-FFF2-40B4-BE49-F238E27FC236}">
                <a16:creationId xmlns:a16="http://schemas.microsoft.com/office/drawing/2014/main" id="{FA646369-33FC-764B-E1C4-0538C0E4A719}"/>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Glossary</a:t>
            </a:r>
          </a:p>
        </p:txBody>
      </p:sp>
    </p:spTree>
    <p:extLst>
      <p:ext uri="{BB962C8B-B14F-4D97-AF65-F5344CB8AC3E}">
        <p14:creationId xmlns:p14="http://schemas.microsoft.com/office/powerpoint/2010/main" val="295773493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A5AE5F-719C-2D3A-2BED-FD8F3A44A518}"/>
            </a:ext>
          </a:extLst>
        </p:cNvPr>
        <p:cNvGrpSpPr/>
        <p:nvPr/>
      </p:nvGrpSpPr>
      <p:grpSpPr>
        <a:xfrm>
          <a:off x="0" y="0"/>
          <a:ext cx="0" cy="0"/>
          <a:chOff x="0" y="0"/>
          <a:chExt cx="0" cy="0"/>
        </a:xfrm>
      </p:grpSpPr>
      <p:sp>
        <p:nvSpPr>
          <p:cNvPr id="4" name="Text Placeholder 1">
            <a:extLst>
              <a:ext uri="{FF2B5EF4-FFF2-40B4-BE49-F238E27FC236}">
                <a16:creationId xmlns:a16="http://schemas.microsoft.com/office/drawing/2014/main" id="{FAF5757F-CAEF-2947-5B53-CB93BC532277}"/>
              </a:ext>
            </a:extLst>
          </p:cNvPr>
          <p:cNvSpPr txBox="1">
            <a:spLocks/>
          </p:cNvSpPr>
          <p:nvPr/>
        </p:nvSpPr>
        <p:spPr>
          <a:xfrm>
            <a:off x="600009" y="1951488"/>
            <a:ext cx="10688139" cy="383971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solidFill>
                  <a:srgbClr val="A2287E"/>
                </a:solidFill>
                <a:latin typeface="Montserrat" pitchFamily="2" charset="77"/>
                <a:ea typeface="Aptos" panose="020B0004020202020204" pitchFamily="34" charset="0"/>
                <a:cs typeface="Aptos" panose="020B0004020202020204" pitchFamily="34" charset="0"/>
              </a:rPr>
              <a:t>Gender accommodating interventions</a:t>
            </a:r>
            <a:r>
              <a:rPr lang="en-US" dirty="0">
                <a:latin typeface="Montserrat" pitchFamily="2" charset="77"/>
                <a:ea typeface="Aptos" panose="020B0004020202020204" pitchFamily="34" charset="0"/>
                <a:cs typeface="Aptos" panose="020B0004020202020204" pitchFamily="34" charset="0"/>
              </a:rPr>
              <a:t> Gender accommodating interventions acknowledge that women and men, on the basis of their gender, have specific needs, roles, opportunities and constraints. Interventions work around (i.e. accommodate) existing gender dynamics, norms and roles, but do not challenge them. This leaves the system that creates gender inequalities untouched, allowing it to continuously replicate inequalities (FAO 2023b).</a:t>
            </a:r>
          </a:p>
          <a:p>
            <a:endParaRPr lang="en-US" b="1" dirty="0">
              <a:solidFill>
                <a:srgbClr val="A2287E"/>
              </a:solidFill>
              <a:latin typeface="Montserrat" pitchFamily="2" charset="77"/>
              <a:ea typeface="Aptos" panose="020B0004020202020204" pitchFamily="34" charset="0"/>
              <a:cs typeface="Aptos" panose="020B0004020202020204" pitchFamily="34" charset="0"/>
            </a:endParaRPr>
          </a:p>
          <a:p>
            <a:r>
              <a:rPr lang="en-US" b="1" dirty="0">
                <a:solidFill>
                  <a:srgbClr val="A2287E"/>
                </a:solidFill>
                <a:latin typeface="Montserrat" pitchFamily="2" charset="77"/>
                <a:ea typeface="Aptos" panose="020B0004020202020204" pitchFamily="34" charset="0"/>
                <a:cs typeface="Aptos" panose="020B0004020202020204" pitchFamily="34" charset="0"/>
              </a:rPr>
              <a:t>Gender aware interventions </a:t>
            </a:r>
            <a:r>
              <a:rPr lang="en-US" dirty="0">
                <a:latin typeface="Montserrat" pitchFamily="2" charset="77"/>
                <a:ea typeface="Aptos" panose="020B0004020202020204" pitchFamily="34" charset="0"/>
                <a:cs typeface="Aptos" panose="020B0004020202020204" pitchFamily="34" charset="0"/>
              </a:rPr>
              <a:t>These consist of gender aware policies and programs that examine and address the set of economic, social and political roles, responsibilities, rights, entitlements, obligations and power relations associated with being male and female, as well as the dynamics between and among men and women, boys and girls (IGWG 2017).</a:t>
            </a:r>
          </a:p>
          <a:p>
            <a:endParaRPr lang="en-US" b="1" dirty="0">
              <a:solidFill>
                <a:srgbClr val="A2287E"/>
              </a:solidFill>
              <a:latin typeface="Montserrat" pitchFamily="2" charset="77"/>
              <a:ea typeface="Aptos" panose="020B0004020202020204" pitchFamily="34" charset="0"/>
              <a:cs typeface="Aptos" panose="020B0004020202020204" pitchFamily="34" charset="0"/>
            </a:endParaRPr>
          </a:p>
          <a:p>
            <a:r>
              <a:rPr lang="en-US" b="1" dirty="0">
                <a:solidFill>
                  <a:srgbClr val="A2287E"/>
                </a:solidFill>
                <a:latin typeface="Montserrat" pitchFamily="2" charset="77"/>
                <a:ea typeface="Aptos" panose="020B0004020202020204" pitchFamily="34" charset="0"/>
                <a:cs typeface="Aptos" panose="020B0004020202020204" pitchFamily="34" charset="0"/>
              </a:rPr>
              <a:t>Gender blind interventions</a:t>
            </a:r>
            <a:r>
              <a:rPr lang="en-US" dirty="0">
                <a:solidFill>
                  <a:schemeClr val="tx1"/>
                </a:solidFill>
                <a:latin typeface="Montserrat" pitchFamily="2" charset="77"/>
                <a:ea typeface="Aptos" panose="020B0004020202020204" pitchFamily="34" charset="0"/>
                <a:cs typeface="Aptos" panose="020B0004020202020204" pitchFamily="34" charset="0"/>
              </a:rPr>
              <a:t> In these interventions, gender (in terms of the differentiated and intersectional experiences of women, men, boys and girls) is not considered in the research project, not even in its conceptualization or its rationale (Oxfam 2019). The interventions ignore the set of economic, social and political roles, rights, entitlements, responsibilities and obligations associated with being male and female as well as the power dynamics between and among men and women, boys and girls. Gender blind interventions distinguish little between the needs of men and women, neither reinforcing nor questioning gender roles. This maintenance of the status quo can reinforce existing gender inequalities (IGWG 2017, from FAO 2023b).</a:t>
            </a:r>
            <a:endParaRPr lang="en-US" sz="1300" dirty="0">
              <a:solidFill>
                <a:schemeClr val="tx1"/>
              </a:solidFill>
              <a:latin typeface="Montserrat" pitchFamily="2" charset="77"/>
              <a:ea typeface="Aptos" panose="020B0004020202020204" pitchFamily="34" charset="0"/>
              <a:cs typeface="Aptos" panose="020B0004020202020204" pitchFamily="34" charset="0"/>
            </a:endParaRPr>
          </a:p>
          <a:p>
            <a:pPr>
              <a:lnSpc>
                <a:spcPct val="120000"/>
              </a:lnSpc>
            </a:pPr>
            <a:endParaRPr lang="en-US" sz="1300" dirty="0">
              <a:solidFill>
                <a:schemeClr val="tx1"/>
              </a:solidFill>
              <a:latin typeface="Montserrat" pitchFamily="2" charset="77"/>
              <a:ea typeface="Aptos" panose="020B0004020202020204" pitchFamily="34" charset="0"/>
              <a:cs typeface="Aptos" panose="020B0004020202020204" pitchFamily="34" charset="0"/>
            </a:endParaRPr>
          </a:p>
        </p:txBody>
      </p:sp>
      <p:sp>
        <p:nvSpPr>
          <p:cNvPr id="2" name="Title 1">
            <a:extLst>
              <a:ext uri="{FF2B5EF4-FFF2-40B4-BE49-F238E27FC236}">
                <a16:creationId xmlns:a16="http://schemas.microsoft.com/office/drawing/2014/main" id="{E7071C44-63D6-336B-90D3-A7C4BD9537DF}"/>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Glossary</a:t>
            </a:r>
          </a:p>
        </p:txBody>
      </p:sp>
    </p:spTree>
    <p:extLst>
      <p:ext uri="{BB962C8B-B14F-4D97-AF65-F5344CB8AC3E}">
        <p14:creationId xmlns:p14="http://schemas.microsoft.com/office/powerpoint/2010/main" val="379388108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AC1AED-5AF0-B8AB-76AB-C792ABE2F5B4}"/>
            </a:ext>
          </a:extLst>
        </p:cNvPr>
        <p:cNvGrpSpPr/>
        <p:nvPr/>
      </p:nvGrpSpPr>
      <p:grpSpPr>
        <a:xfrm>
          <a:off x="0" y="0"/>
          <a:ext cx="0" cy="0"/>
          <a:chOff x="0" y="0"/>
          <a:chExt cx="0" cy="0"/>
        </a:xfrm>
      </p:grpSpPr>
      <p:sp>
        <p:nvSpPr>
          <p:cNvPr id="4" name="Text Placeholder 1">
            <a:extLst>
              <a:ext uri="{FF2B5EF4-FFF2-40B4-BE49-F238E27FC236}">
                <a16:creationId xmlns:a16="http://schemas.microsoft.com/office/drawing/2014/main" id="{76C04D1A-513B-1879-51FF-689A400A9D2B}"/>
              </a:ext>
            </a:extLst>
          </p:cNvPr>
          <p:cNvSpPr txBox="1">
            <a:spLocks/>
          </p:cNvSpPr>
          <p:nvPr/>
        </p:nvSpPr>
        <p:spPr>
          <a:xfrm>
            <a:off x="600009" y="2077613"/>
            <a:ext cx="10688139" cy="3608484"/>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solidFill>
                  <a:srgbClr val="A2287E"/>
                </a:solidFill>
                <a:latin typeface="Montserrat" pitchFamily="2" charset="77"/>
                <a:ea typeface="Aptos" panose="020B0004020202020204" pitchFamily="34" charset="0"/>
                <a:cs typeface="Aptos" panose="020B0004020202020204" pitchFamily="34" charset="0"/>
              </a:rPr>
              <a:t>Gender exploitative interventions </a:t>
            </a:r>
            <a:r>
              <a:rPr lang="en-US" dirty="0">
                <a:solidFill>
                  <a:schemeClr val="tx1"/>
                </a:solidFill>
                <a:latin typeface="Montserrat" pitchFamily="2" charset="77"/>
                <a:ea typeface="Aptos" panose="020B0004020202020204" pitchFamily="34" charset="0"/>
                <a:cs typeface="Aptos" panose="020B0004020202020204" pitchFamily="34" charset="0"/>
              </a:rPr>
              <a:t>Gender exploitative interventions intentionally or unintentionally reinforce, or take advantage of, gender inequalities and stereotypes in pursuit of project outcomes. These interventions exacerbate gender inequalities and accentuate gender injustice (adapted from IGWG 2017, from FAO 2023b).</a:t>
            </a:r>
          </a:p>
          <a:p>
            <a:endParaRPr lang="en-US" dirty="0">
              <a:solidFill>
                <a:schemeClr val="tx1"/>
              </a:solidFill>
              <a:latin typeface="Montserrat" pitchFamily="2" charset="77"/>
              <a:ea typeface="Aptos" panose="020B0004020202020204" pitchFamily="34" charset="0"/>
              <a:cs typeface="Aptos" panose="020B0004020202020204" pitchFamily="34" charset="0"/>
            </a:endParaRPr>
          </a:p>
          <a:p>
            <a:r>
              <a:rPr lang="en-US" b="1" dirty="0">
                <a:solidFill>
                  <a:srgbClr val="A2287E"/>
                </a:solidFill>
                <a:latin typeface="Montserrat" pitchFamily="2" charset="77"/>
                <a:ea typeface="Aptos" panose="020B0004020202020204" pitchFamily="34" charset="0"/>
                <a:cs typeface="Aptos" panose="020B0004020202020204" pitchFamily="34" charset="0"/>
              </a:rPr>
              <a:t>Gender transformative approach</a:t>
            </a:r>
            <a:r>
              <a:rPr lang="en-US" b="1" dirty="0">
                <a:solidFill>
                  <a:schemeClr val="tx1"/>
                </a:solidFill>
                <a:latin typeface="Montserrat" pitchFamily="2" charset="77"/>
                <a:ea typeface="Aptos" panose="020B0004020202020204" pitchFamily="34" charset="0"/>
                <a:cs typeface="Aptos" panose="020B0004020202020204" pitchFamily="34" charset="0"/>
              </a:rPr>
              <a:t> </a:t>
            </a:r>
            <a:r>
              <a:rPr lang="en-US" dirty="0">
                <a:solidFill>
                  <a:schemeClr val="tx1"/>
                </a:solidFill>
                <a:latin typeface="Montserrat" pitchFamily="2" charset="77"/>
                <a:ea typeface="Aptos" panose="020B0004020202020204" pitchFamily="34" charset="0"/>
                <a:cs typeface="Aptos" panose="020B0004020202020204" pitchFamily="34" charset="0"/>
              </a:rPr>
              <a:t>A gender transformative approach seeks to actively examine, challenge and transform the underlying causes of gender inequalities rooted in discriminatory social structures. As such, a gender transformative approach aims to address unequal gendered power relations and discriminatory gender norms, attitudes, behaviors and practices, as well as discriminatory or gender blind policies and laws that create and perpetuate gender inequalities. By doing so, it seeks to eradicate systemic forms of gender-based discrimination by creating or strengthening equitable gender relations and social structures that support gender equality (FAO, IFAD and WFP 2022; from FAO 2023b).</a:t>
            </a:r>
          </a:p>
          <a:p>
            <a:endParaRPr lang="en-US" dirty="0">
              <a:solidFill>
                <a:schemeClr val="tx1"/>
              </a:solidFill>
              <a:latin typeface="Montserrat" pitchFamily="2" charset="77"/>
              <a:ea typeface="Aptos" panose="020B0004020202020204" pitchFamily="34" charset="0"/>
              <a:cs typeface="Aptos" panose="020B0004020202020204" pitchFamily="34" charset="0"/>
            </a:endParaRPr>
          </a:p>
          <a:p>
            <a:r>
              <a:rPr lang="en-US" b="1" dirty="0">
                <a:solidFill>
                  <a:srgbClr val="A2287E"/>
                </a:solidFill>
                <a:latin typeface="Montserrat" pitchFamily="2" charset="77"/>
                <a:ea typeface="Aptos" panose="020B0004020202020204" pitchFamily="34" charset="0"/>
                <a:cs typeface="Aptos" panose="020B0004020202020204" pitchFamily="34" charset="0"/>
              </a:rPr>
              <a:t>Sustainable food value chain</a:t>
            </a:r>
            <a:r>
              <a:rPr lang="en-US" dirty="0">
                <a:solidFill>
                  <a:schemeClr val="tx1"/>
                </a:solidFill>
                <a:latin typeface="Montserrat" pitchFamily="2" charset="77"/>
                <a:ea typeface="Aptos" panose="020B0004020202020204" pitchFamily="34" charset="0"/>
                <a:cs typeface="Aptos" panose="020B0004020202020204" pitchFamily="34" charset="0"/>
              </a:rPr>
              <a:t> The full range of farms and firms and their successive coordinated value-adding activities that produce particular raw agricultural materials and transform them into particular food products. There products are then sold to final consumers and disposed of after use in a manner that is profitable throughout. This has broad-based benefits for society and does not permanently deplete natural resources (FAO 2014).</a:t>
            </a:r>
          </a:p>
          <a:p>
            <a:endParaRPr lang="en-US" b="1" dirty="0">
              <a:solidFill>
                <a:srgbClr val="A2287E"/>
              </a:solidFill>
              <a:latin typeface="Montserrat" pitchFamily="2" charset="77"/>
              <a:ea typeface="Aptos" panose="020B0004020202020204" pitchFamily="34" charset="0"/>
              <a:cs typeface="Aptos" panose="020B0004020202020204" pitchFamily="34" charset="0"/>
            </a:endParaRPr>
          </a:p>
          <a:p>
            <a:endParaRPr lang="en-US" b="1" dirty="0">
              <a:solidFill>
                <a:srgbClr val="A2287E"/>
              </a:solidFill>
              <a:latin typeface="Montserrat" pitchFamily="2" charset="77"/>
              <a:ea typeface="Aptos" panose="020B0004020202020204" pitchFamily="34" charset="0"/>
              <a:cs typeface="Aptos" panose="020B0004020202020204" pitchFamily="34" charset="0"/>
            </a:endParaRPr>
          </a:p>
          <a:p>
            <a:pPr>
              <a:lnSpc>
                <a:spcPct val="120000"/>
              </a:lnSpc>
            </a:pPr>
            <a:endParaRPr lang="en-US" sz="1300" dirty="0">
              <a:solidFill>
                <a:schemeClr val="tx1"/>
              </a:solidFill>
              <a:latin typeface="Montserrat" pitchFamily="2" charset="77"/>
              <a:ea typeface="Aptos" panose="020B0004020202020204" pitchFamily="34" charset="0"/>
              <a:cs typeface="Aptos" panose="020B0004020202020204" pitchFamily="34" charset="0"/>
            </a:endParaRPr>
          </a:p>
        </p:txBody>
      </p:sp>
      <p:sp>
        <p:nvSpPr>
          <p:cNvPr id="2" name="Title 1">
            <a:extLst>
              <a:ext uri="{FF2B5EF4-FFF2-40B4-BE49-F238E27FC236}">
                <a16:creationId xmlns:a16="http://schemas.microsoft.com/office/drawing/2014/main" id="{76E0A060-92EE-2C7C-36F1-F8C45F935CD0}"/>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Glossary</a:t>
            </a:r>
          </a:p>
        </p:txBody>
      </p:sp>
    </p:spTree>
    <p:extLst>
      <p:ext uri="{BB962C8B-B14F-4D97-AF65-F5344CB8AC3E}">
        <p14:creationId xmlns:p14="http://schemas.microsoft.com/office/powerpoint/2010/main" val="27065073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4ABC79-668F-48D4-4554-1D7CF0C99CB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4BE14BF-FF22-BA80-BD18-1108A3C00567}"/>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References</a:t>
            </a:r>
          </a:p>
        </p:txBody>
      </p:sp>
      <p:sp>
        <p:nvSpPr>
          <p:cNvPr id="3" name="Text Placeholder 1">
            <a:extLst>
              <a:ext uri="{FF2B5EF4-FFF2-40B4-BE49-F238E27FC236}">
                <a16:creationId xmlns:a16="http://schemas.microsoft.com/office/drawing/2014/main" id="{4DA0E240-B7E1-71FA-7612-C34FB2C45B47}"/>
              </a:ext>
            </a:extLst>
          </p:cNvPr>
          <p:cNvSpPr txBox="1">
            <a:spLocks/>
          </p:cNvSpPr>
          <p:nvPr/>
        </p:nvSpPr>
        <p:spPr>
          <a:xfrm>
            <a:off x="413346" y="1920252"/>
            <a:ext cx="11137524" cy="3839417"/>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28600">
              <a:spcBef>
                <a:spcPts val="300"/>
              </a:spcBef>
            </a:pPr>
            <a:endParaRPr lang="en-US" sz="1300" dirty="0">
              <a:solidFill>
                <a:schemeClr val="tx1">
                  <a:lumMod val="50000"/>
                  <a:lumOff val="50000"/>
                </a:schemeClr>
              </a:solidFill>
              <a:latin typeface="Montserrat" pitchFamily="2" charset="77"/>
            </a:endParaRPr>
          </a:p>
        </p:txBody>
      </p:sp>
      <p:sp>
        <p:nvSpPr>
          <p:cNvPr id="5" name="TextBox 4">
            <a:extLst>
              <a:ext uri="{FF2B5EF4-FFF2-40B4-BE49-F238E27FC236}">
                <a16:creationId xmlns:a16="http://schemas.microsoft.com/office/drawing/2014/main" id="{29605ACA-95C5-6320-39AA-79A9C7703922}"/>
              </a:ext>
            </a:extLst>
          </p:cNvPr>
          <p:cNvSpPr txBox="1"/>
          <p:nvPr/>
        </p:nvSpPr>
        <p:spPr>
          <a:xfrm>
            <a:off x="413346" y="1920252"/>
            <a:ext cx="10984457" cy="3554819"/>
          </a:xfrm>
          <a:prstGeom prst="rect">
            <a:avLst/>
          </a:prstGeom>
          <a:noFill/>
        </p:spPr>
        <p:txBody>
          <a:bodyPr wrap="square">
            <a:spAutoFit/>
          </a:bodyPr>
          <a:lstStyle/>
          <a:p>
            <a:pPr marL="571500" indent="-342900">
              <a:spcBef>
                <a:spcPts val="300"/>
              </a:spcBef>
              <a:buClr>
                <a:srgbClr val="A2287E"/>
              </a:buClr>
              <a:buFont typeface="Arial" panose="020B0604020202020204" pitchFamily="34" charset="0"/>
              <a:buChar char="•"/>
            </a:pPr>
            <a:r>
              <a:rPr lang="en-US" dirty="0" err="1">
                <a:solidFill>
                  <a:schemeClr val="tx1"/>
                </a:solidFill>
                <a:latin typeface="Montserrat" pitchFamily="2" charset="77"/>
              </a:rPr>
              <a:t>Aseefa</a:t>
            </a:r>
            <a:r>
              <a:rPr lang="en-US" dirty="0">
                <a:solidFill>
                  <a:schemeClr val="tx1"/>
                </a:solidFill>
                <a:latin typeface="Montserrat" pitchFamily="2" charset="77"/>
              </a:rPr>
              <a:t> TW, Techane FT, Waller M. 2013. Women’s participation in agricultural cooperatives in Ethiopia. </a:t>
            </a:r>
            <a:r>
              <a:rPr lang="en-US" dirty="0">
                <a:solidFill>
                  <a:schemeClr val="tx1"/>
                </a:solidFill>
                <a:latin typeface="Montserrat" pitchFamily="2" charset="77"/>
                <a:hlinkClick r:id="rId3"/>
              </a:rPr>
              <a:t>https://www.slideshare.net/slideshow/womens-participation-in-cooperatives-in-ethiopia/20304072</a:t>
            </a:r>
            <a:r>
              <a:rPr lang="en-US" dirty="0">
                <a:solidFill>
                  <a:schemeClr val="tx1"/>
                </a:solidFill>
                <a:latin typeface="Montserrat" pitchFamily="2" charset="77"/>
              </a:rPr>
              <a:t> </a:t>
            </a:r>
          </a:p>
          <a:p>
            <a:pPr marL="571500" indent="-342900">
              <a:spcBef>
                <a:spcPts val="300"/>
              </a:spcBef>
              <a:buClr>
                <a:srgbClr val="A2287E"/>
              </a:buClr>
              <a:buFont typeface="Arial" panose="020B0604020202020204" pitchFamily="34" charset="0"/>
              <a:buChar char="•"/>
            </a:pPr>
            <a:r>
              <a:rPr lang="en-US" dirty="0">
                <a:solidFill>
                  <a:schemeClr val="tx1"/>
                </a:solidFill>
                <a:latin typeface="Montserrat" pitchFamily="2" charset="77"/>
              </a:rPr>
              <a:t>Capacity Project Gender Workshop Handout 1.4.1. </a:t>
            </a:r>
            <a:r>
              <a:rPr lang="en-US" dirty="0">
                <a:solidFill>
                  <a:schemeClr val="tx1"/>
                </a:solidFill>
                <a:latin typeface="Montserrat" pitchFamily="2" charset="77"/>
                <a:hlinkClick r:id="rId4"/>
              </a:rPr>
              <a:t>https://www.capacityproject.org/genderwkshp/Handout_1.4.1_Continuum_Gender_Strategies.pdf</a:t>
            </a:r>
            <a:r>
              <a:rPr lang="en-US" dirty="0">
                <a:solidFill>
                  <a:schemeClr val="tx1"/>
                </a:solidFill>
                <a:latin typeface="Montserrat" pitchFamily="2" charset="77"/>
              </a:rPr>
              <a:t> </a:t>
            </a:r>
          </a:p>
          <a:p>
            <a:pPr marL="571500" indent="-342900">
              <a:spcBef>
                <a:spcPts val="300"/>
              </a:spcBef>
              <a:buClr>
                <a:srgbClr val="A2287E"/>
              </a:buClr>
              <a:buFont typeface="Arial" panose="020B0604020202020204" pitchFamily="34" charset="0"/>
              <a:buChar char="•"/>
            </a:pPr>
            <a:r>
              <a:rPr lang="en-US" dirty="0">
                <a:solidFill>
                  <a:schemeClr val="tx1"/>
                </a:solidFill>
                <a:latin typeface="Montserrat" pitchFamily="2" charset="77"/>
              </a:rPr>
              <a:t>FAO. 2011. The state of food and agriculture 2010-2011: Women in agriculture. Closing the gender gap for development. Rome.</a:t>
            </a:r>
          </a:p>
          <a:p>
            <a:pPr marL="571500" indent="-342900">
              <a:spcBef>
                <a:spcPts val="300"/>
              </a:spcBef>
              <a:buClr>
                <a:srgbClr val="A2287E"/>
              </a:buClr>
              <a:buFont typeface="Arial" panose="020B0604020202020204" pitchFamily="34" charset="0"/>
              <a:buChar char="•"/>
            </a:pPr>
            <a:r>
              <a:rPr lang="en-US" dirty="0">
                <a:solidFill>
                  <a:schemeClr val="tx1"/>
                </a:solidFill>
                <a:latin typeface="Montserrat" pitchFamily="2" charset="77"/>
              </a:rPr>
              <a:t>FAO. 2014. Developing sustainable food value chains – Guiding principles. Rome, FAO. 75 pp. (also available at </a:t>
            </a:r>
            <a:r>
              <a:rPr lang="en-US" dirty="0">
                <a:solidFill>
                  <a:schemeClr val="tx1"/>
                </a:solidFill>
                <a:latin typeface="Montserrat" pitchFamily="2" charset="77"/>
                <a:hlinkClick r:id="rId5"/>
              </a:rPr>
              <a:t>www.fao.org/sustainable-food-value-chains/library/details/en/c/265156/</a:t>
            </a:r>
            <a:r>
              <a:rPr lang="en-US" dirty="0">
                <a:solidFill>
                  <a:schemeClr val="tx1"/>
                </a:solidFill>
                <a:latin typeface="Montserrat" pitchFamily="2" charset="77"/>
              </a:rPr>
              <a:t>). </a:t>
            </a:r>
          </a:p>
          <a:p>
            <a:pPr marL="571500" indent="-342900">
              <a:spcBef>
                <a:spcPts val="300"/>
              </a:spcBef>
              <a:buClr>
                <a:srgbClr val="A2287E"/>
              </a:buClr>
              <a:buFont typeface="Arial" panose="020B0604020202020204" pitchFamily="34" charset="0"/>
              <a:buChar char="•"/>
            </a:pPr>
            <a:r>
              <a:rPr lang="en-US" dirty="0">
                <a:solidFill>
                  <a:schemeClr val="tx1"/>
                </a:solidFill>
                <a:latin typeface="Montserrat" pitchFamily="2" charset="77"/>
              </a:rPr>
              <a:t>FAO. 2023a. The s</a:t>
            </a:r>
            <a:r>
              <a:rPr lang="en-US" i="1" dirty="0">
                <a:solidFill>
                  <a:schemeClr val="tx1"/>
                </a:solidFill>
                <a:latin typeface="Montserrat" pitchFamily="2" charset="77"/>
              </a:rPr>
              <a:t>tatus of women in agrifood systems 2023</a:t>
            </a:r>
            <a:r>
              <a:rPr lang="en-US" dirty="0">
                <a:solidFill>
                  <a:schemeClr val="tx1"/>
                </a:solidFill>
                <a:latin typeface="Montserrat" pitchFamily="2" charset="77"/>
              </a:rPr>
              <a:t>. Rome. </a:t>
            </a:r>
            <a:r>
              <a:rPr lang="en-US" dirty="0">
                <a:solidFill>
                  <a:schemeClr val="tx1"/>
                </a:solidFill>
                <a:latin typeface="Montserrat" pitchFamily="2" charset="77"/>
                <a:hlinkClick r:id="rId6"/>
              </a:rPr>
              <a:t>https://openknowledge.fao.org/server/api/core/bitstreams/e34863d6-a08a-465e-8d65-2b38f611946d/content/status-women-agrifood-systems-2023/chapter1.html</a:t>
            </a:r>
            <a:r>
              <a:rPr lang="en-US" dirty="0">
                <a:solidFill>
                  <a:schemeClr val="tx1"/>
                </a:solidFill>
                <a:latin typeface="Montserrat" pitchFamily="2" charset="77"/>
              </a:rPr>
              <a:t> </a:t>
            </a:r>
          </a:p>
          <a:p>
            <a:pPr marL="571500" indent="-342900">
              <a:spcBef>
                <a:spcPts val="300"/>
              </a:spcBef>
              <a:buClr>
                <a:srgbClr val="A2287E"/>
              </a:buClr>
              <a:buFont typeface="Arial" panose="020B0604020202020204" pitchFamily="34" charset="0"/>
              <a:buChar char="•"/>
            </a:pPr>
            <a:r>
              <a:rPr lang="en-US" dirty="0">
                <a:solidFill>
                  <a:schemeClr val="tx1"/>
                </a:solidFill>
                <a:latin typeface="Montserrat" pitchFamily="2" charset="77"/>
              </a:rPr>
              <a:t>FAO, IFAD and WFP. 2022. Guide to formulating gendered social norms indicators in the context of food security and nutrition. Rome. </a:t>
            </a:r>
          </a:p>
          <a:p>
            <a:pPr marL="571500" indent="-342900">
              <a:spcBef>
                <a:spcPts val="300"/>
              </a:spcBef>
              <a:buClr>
                <a:srgbClr val="A2287E"/>
              </a:buClr>
              <a:buFont typeface="Arial" panose="020B0604020202020204" pitchFamily="34" charset="0"/>
              <a:buChar char="•"/>
            </a:pPr>
            <a:r>
              <a:rPr lang="en-US" dirty="0">
                <a:solidFill>
                  <a:schemeClr val="tx1"/>
                </a:solidFill>
                <a:latin typeface="Montserrat" pitchFamily="2" charset="77"/>
              </a:rPr>
              <a:t>FAO, IFAD, WFP &amp; CGIAR GENDER Impact Platform. 2023b. </a:t>
            </a:r>
            <a:r>
              <a:rPr lang="en-US" i="1" dirty="0">
                <a:solidFill>
                  <a:schemeClr val="tx1"/>
                </a:solidFill>
                <a:latin typeface="Montserrat" pitchFamily="2" charset="77"/>
              </a:rPr>
              <a:t>Guidelines for measuring gender transformative change in the context of food security, nutrition and sustainable agriculture</a:t>
            </a:r>
            <a:r>
              <a:rPr lang="en-US" dirty="0">
                <a:solidFill>
                  <a:schemeClr val="tx1"/>
                </a:solidFill>
                <a:latin typeface="Montserrat" pitchFamily="2" charset="77"/>
              </a:rPr>
              <a:t>. Rome, FAO, IFAD, WFP and CGIAR. </a:t>
            </a:r>
          </a:p>
        </p:txBody>
      </p:sp>
    </p:spTree>
    <p:extLst>
      <p:ext uri="{BB962C8B-B14F-4D97-AF65-F5344CB8AC3E}">
        <p14:creationId xmlns:p14="http://schemas.microsoft.com/office/powerpoint/2010/main" val="218512088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0AA08D-FA96-5633-FA28-D2D6D6C2F25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069212E-831F-7A5A-FE7E-3A6EFA026F62}"/>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References</a:t>
            </a:r>
          </a:p>
        </p:txBody>
      </p:sp>
      <p:sp>
        <p:nvSpPr>
          <p:cNvPr id="3" name="Text Placeholder 1">
            <a:extLst>
              <a:ext uri="{FF2B5EF4-FFF2-40B4-BE49-F238E27FC236}">
                <a16:creationId xmlns:a16="http://schemas.microsoft.com/office/drawing/2014/main" id="{ECD0A566-42A5-E24F-74FF-DEF678E62C0D}"/>
              </a:ext>
            </a:extLst>
          </p:cNvPr>
          <p:cNvSpPr txBox="1">
            <a:spLocks/>
          </p:cNvSpPr>
          <p:nvPr/>
        </p:nvSpPr>
        <p:spPr>
          <a:xfrm>
            <a:off x="383567" y="1774422"/>
            <a:ext cx="11137524" cy="419457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514350" indent="-285750">
              <a:buClr>
                <a:srgbClr val="A2287E"/>
              </a:buClr>
              <a:buFont typeface="Arial" panose="020B0604020202020204" pitchFamily="34" charset="0"/>
              <a:buChar char="•"/>
            </a:pPr>
            <a:endParaRPr lang="en-US" dirty="0">
              <a:solidFill>
                <a:schemeClr val="tx1"/>
              </a:solidFill>
              <a:latin typeface="Montserrat" pitchFamily="2" charset="77"/>
            </a:endParaRPr>
          </a:p>
        </p:txBody>
      </p:sp>
      <p:sp>
        <p:nvSpPr>
          <p:cNvPr id="5" name="TextBox 4">
            <a:extLst>
              <a:ext uri="{FF2B5EF4-FFF2-40B4-BE49-F238E27FC236}">
                <a16:creationId xmlns:a16="http://schemas.microsoft.com/office/drawing/2014/main" id="{3F50200A-9D50-00CE-1F9B-881EC63AD425}"/>
              </a:ext>
            </a:extLst>
          </p:cNvPr>
          <p:cNvSpPr txBox="1"/>
          <p:nvPr/>
        </p:nvSpPr>
        <p:spPr>
          <a:xfrm>
            <a:off x="383566" y="1774422"/>
            <a:ext cx="11424867" cy="4185761"/>
          </a:xfrm>
          <a:prstGeom prst="rect">
            <a:avLst/>
          </a:prstGeom>
          <a:noFill/>
        </p:spPr>
        <p:txBody>
          <a:bodyPr wrap="square">
            <a:spAutoFit/>
          </a:bodyPr>
          <a:lstStyle/>
          <a:p>
            <a:pPr marL="285750" indent="-285750">
              <a:buFont typeface="Arial" panose="020B0604020202020204" pitchFamily="34" charset="0"/>
              <a:buChar char="•"/>
            </a:pPr>
            <a:r>
              <a:rPr lang="en-US" dirty="0">
                <a:latin typeface="Montserrat" pitchFamily="2" charset="77"/>
              </a:rPr>
              <a:t>FHI360. (2024). </a:t>
            </a:r>
            <a:r>
              <a:rPr lang="en-US" i="1" dirty="0">
                <a:latin typeface="Montserrat" pitchFamily="2" charset="77"/>
              </a:rPr>
              <a:t>Gender integration framework: How to integrate gender in every aspect of our work</a:t>
            </a:r>
            <a:r>
              <a:rPr lang="en-US" dirty="0">
                <a:latin typeface="Montserrat" pitchFamily="2" charset="77"/>
              </a:rPr>
              <a:t>. </a:t>
            </a:r>
            <a:r>
              <a:rPr lang="en-US" dirty="0">
                <a:latin typeface="Montserrat" pitchFamily="2" charset="77"/>
                <a:hlinkClick r:id="rId3"/>
              </a:rPr>
              <a:t>https://www.fhi360.org/wp-content/uploads/2024/01/FHI-360_Gender-Integration-Framework_3.8-28no-photos29.pdf</a:t>
            </a:r>
            <a:endParaRPr lang="en-US" dirty="0">
              <a:latin typeface="Montserrat" pitchFamily="2" charset="77"/>
            </a:endParaRPr>
          </a:p>
          <a:p>
            <a:pPr marL="285750" indent="-285750">
              <a:buFont typeface="Arial" panose="020B0604020202020204" pitchFamily="34" charset="0"/>
              <a:buChar char="•"/>
            </a:pPr>
            <a:r>
              <a:rPr lang="en-US" dirty="0" err="1">
                <a:latin typeface="Montserrat" pitchFamily="2" charset="77"/>
              </a:rPr>
              <a:t>GenderSmart</a:t>
            </a:r>
            <a:r>
              <a:rPr lang="en-US" dirty="0">
                <a:latin typeface="Montserrat" pitchFamily="2" charset="77"/>
              </a:rPr>
              <a:t>. (2020). </a:t>
            </a:r>
            <a:r>
              <a:rPr lang="en-US" i="1" dirty="0">
                <a:latin typeface="Montserrat" pitchFamily="2" charset="77"/>
              </a:rPr>
              <a:t>D6.2 framework to Gender+-Integration in research, education and funding – 2020 – Gender SMART</a:t>
            </a:r>
            <a:r>
              <a:rPr lang="en-US" dirty="0">
                <a:latin typeface="Montserrat" pitchFamily="2" charset="77"/>
              </a:rPr>
              <a:t>.</a:t>
            </a:r>
          </a:p>
          <a:p>
            <a:pPr marL="285750" indent="-285750">
              <a:buFont typeface="Arial" panose="020B0604020202020204" pitchFamily="34" charset="0"/>
              <a:buChar char="•"/>
            </a:pPr>
            <a:r>
              <a:rPr lang="en-US" dirty="0">
                <a:latin typeface="Montserrat" pitchFamily="2" charset="77"/>
              </a:rPr>
              <a:t>IGWG. (2017). </a:t>
            </a:r>
            <a:r>
              <a:rPr lang="en-US" i="1" dirty="0">
                <a:latin typeface="Montserrat" pitchFamily="2" charset="77"/>
              </a:rPr>
              <a:t>Gender continuum training</a:t>
            </a:r>
            <a:r>
              <a:rPr lang="en-US" dirty="0">
                <a:latin typeface="Montserrat" pitchFamily="2" charset="77"/>
              </a:rPr>
              <a:t>. </a:t>
            </a:r>
            <a:r>
              <a:rPr lang="en-US" dirty="0">
                <a:latin typeface="Montserrat" pitchFamily="2" charset="77"/>
                <a:hlinkClick r:id="rId4"/>
              </a:rPr>
              <a:t>https://www.igwg.org/wp-content/uploads/2017/12/17-418-GenderContTraining-2017-12-12-1633_FINAL.pdf</a:t>
            </a:r>
            <a:endParaRPr lang="en-US" dirty="0">
              <a:latin typeface="Montserrat" pitchFamily="2" charset="77"/>
            </a:endParaRPr>
          </a:p>
          <a:p>
            <a:pPr marL="285750" indent="-285750">
              <a:buFont typeface="Arial" panose="020B0604020202020204" pitchFamily="34" charset="0"/>
              <a:buChar char="•"/>
            </a:pPr>
            <a:r>
              <a:rPr lang="en-US" dirty="0">
                <a:latin typeface="Montserrat" pitchFamily="2" charset="77"/>
              </a:rPr>
              <a:t>High Level Panel of Experts on Food Security and Nutrition (HPLE). (2017). </a:t>
            </a:r>
            <a:r>
              <a:rPr lang="en-US" i="1" dirty="0">
                <a:latin typeface="Montserrat" pitchFamily="2" charset="77"/>
              </a:rPr>
              <a:t>Nutrition and food systems</a:t>
            </a:r>
            <a:r>
              <a:rPr lang="en-US" dirty="0">
                <a:latin typeface="Montserrat" pitchFamily="2" charset="77"/>
              </a:rPr>
              <a:t>. A report by the High Level Panel of Experts on Food Security and Nutrition of the Committee on World Food Security, Rome.</a:t>
            </a:r>
          </a:p>
          <a:p>
            <a:pPr marL="285750" indent="-285750">
              <a:buFont typeface="Arial" panose="020B0604020202020204" pitchFamily="34" charset="0"/>
              <a:buChar char="•"/>
            </a:pPr>
            <a:r>
              <a:rPr lang="en-US" dirty="0">
                <a:latin typeface="Montserrat" pitchFamily="2" charset="77"/>
              </a:rPr>
              <a:t>Kantor, P. (2013a). </a:t>
            </a:r>
            <a:r>
              <a:rPr lang="en-US" i="1" dirty="0">
                <a:latin typeface="Montserrat" pitchFamily="2" charset="77"/>
              </a:rPr>
              <a:t>Transforming gender relations: Key to positive development outcomes in aquatic agricultural systems</a:t>
            </a:r>
            <a:r>
              <a:rPr lang="en-US" dirty="0">
                <a:latin typeface="Montserrat" pitchFamily="2" charset="77"/>
              </a:rPr>
              <a:t> (Brief AAS-2013-12). CGIAR.</a:t>
            </a:r>
          </a:p>
          <a:p>
            <a:pPr marL="285750" indent="-285750">
              <a:buFont typeface="Arial" panose="020B0604020202020204" pitchFamily="34" charset="0"/>
              <a:buChar char="•"/>
            </a:pPr>
            <a:r>
              <a:rPr lang="en-US" dirty="0">
                <a:latin typeface="Montserrat" pitchFamily="2" charset="77"/>
              </a:rPr>
              <a:t>Kantor, P., &amp; Apgar, M. (2013b). </a:t>
            </a:r>
            <a:r>
              <a:rPr lang="en-US" i="1" dirty="0">
                <a:latin typeface="Montserrat" pitchFamily="2" charset="77"/>
              </a:rPr>
              <a:t>Transformative change in the CGIAR research program on aquatic agricultural systems</a:t>
            </a:r>
            <a:r>
              <a:rPr lang="en-US" dirty="0">
                <a:latin typeface="Montserrat" pitchFamily="2" charset="77"/>
              </a:rPr>
              <a:t> (Program Brief: AAS-2013-25). CGIAR Research Program on Aquatic Agricultural Systems.</a:t>
            </a:r>
          </a:p>
          <a:p>
            <a:pPr marL="285750" indent="-285750">
              <a:buFont typeface="Arial" panose="020B0604020202020204" pitchFamily="34" charset="0"/>
              <a:buChar char="•"/>
            </a:pPr>
            <a:r>
              <a:rPr lang="en-US" dirty="0">
                <a:latin typeface="Montserrat" pitchFamily="2" charset="77"/>
              </a:rPr>
              <a:t>Lau, J., et al. (2021). </a:t>
            </a:r>
            <a:r>
              <a:rPr lang="en-US" i="1" dirty="0">
                <a:latin typeface="Montserrat" pitchFamily="2" charset="77"/>
              </a:rPr>
              <a:t>Gender transformative approaches for advancing gender equality in coral reef social-ecological systems: Good practice and technical brief</a:t>
            </a:r>
            <a:r>
              <a:rPr lang="en-US" dirty="0">
                <a:latin typeface="Montserrat" pitchFamily="2" charset="77"/>
              </a:rPr>
              <a:t>.</a:t>
            </a:r>
          </a:p>
          <a:p>
            <a:pPr marL="285750" indent="-285750">
              <a:buFont typeface="Arial" panose="020B0604020202020204" pitchFamily="34" charset="0"/>
              <a:buChar char="•"/>
            </a:pPr>
            <a:r>
              <a:rPr lang="en-US" dirty="0">
                <a:latin typeface="Montserrat" pitchFamily="2" charset="77"/>
              </a:rPr>
              <a:t>Marcus, R., et al. (2022). </a:t>
            </a:r>
            <a:r>
              <a:rPr lang="en-US" i="1" dirty="0">
                <a:latin typeface="Montserrat" pitchFamily="2" charset="77"/>
              </a:rPr>
              <a:t>Gender-transformative programming. Background paper series UNICEF gender policy and action plan 2022-2025</a:t>
            </a:r>
            <a:r>
              <a:rPr lang="en-US" dirty="0">
                <a:latin typeface="Montserrat" pitchFamily="2" charset="77"/>
              </a:rPr>
              <a:t>. </a:t>
            </a:r>
            <a:r>
              <a:rPr lang="en-US" dirty="0">
                <a:latin typeface="Montserrat" pitchFamily="2" charset="77"/>
                <a:hlinkClick r:id="rId5"/>
              </a:rPr>
              <a:t>https://www.unicef.org/lac/en/media/43146/file</a:t>
            </a:r>
            <a:endParaRPr lang="en-US" dirty="0">
              <a:latin typeface="Montserrat" pitchFamily="2" charset="77"/>
            </a:endParaRPr>
          </a:p>
          <a:p>
            <a:pPr marL="285750" indent="-285750">
              <a:buFont typeface="Arial" panose="020B0604020202020204" pitchFamily="34" charset="0"/>
              <a:buChar char="•"/>
            </a:pPr>
            <a:r>
              <a:rPr lang="en-US" dirty="0">
                <a:latin typeface="Montserrat" pitchFamily="2" charset="77"/>
              </a:rPr>
              <a:t>McDougall, C., et al. (2021). </a:t>
            </a:r>
            <a:r>
              <a:rPr lang="en-US" i="1" dirty="0">
                <a:latin typeface="Montserrat" pitchFamily="2" charset="77"/>
              </a:rPr>
              <a:t>Gender integration and intersectionality in food systems research for development: A guidance note</a:t>
            </a:r>
            <a:r>
              <a:rPr lang="en-US" dirty="0">
                <a:latin typeface="Montserrat" pitchFamily="2" charset="77"/>
              </a:rPr>
              <a:t> (Manual: FISH-2021-26). CGIAR Research Program on Fish Agri-Food Systems.</a:t>
            </a:r>
          </a:p>
          <a:p>
            <a:pPr marL="285750" indent="-285750">
              <a:buFont typeface="Arial" panose="020B0604020202020204" pitchFamily="34" charset="0"/>
              <a:buChar char="•"/>
            </a:pPr>
            <a:r>
              <a:rPr lang="en-US" dirty="0" err="1">
                <a:latin typeface="Montserrat" pitchFamily="2" charset="77"/>
              </a:rPr>
              <a:t>Njuki</a:t>
            </a:r>
            <a:r>
              <a:rPr lang="en-US" dirty="0">
                <a:latin typeface="Montserrat" pitchFamily="2" charset="77"/>
              </a:rPr>
              <a:t>, J., et al. (2022). A review of evidence on gender equality, women’s empowerment, and food systems. </a:t>
            </a:r>
            <a:r>
              <a:rPr lang="en-US" i="1" dirty="0">
                <a:latin typeface="Montserrat" pitchFamily="2" charset="77"/>
              </a:rPr>
              <a:t>Global Food Security</a:t>
            </a:r>
            <a:r>
              <a:rPr lang="en-US" dirty="0">
                <a:latin typeface="Montserrat" pitchFamily="2" charset="77"/>
              </a:rPr>
              <a:t>.</a:t>
            </a:r>
          </a:p>
        </p:txBody>
      </p:sp>
    </p:spTree>
    <p:extLst>
      <p:ext uri="{BB962C8B-B14F-4D97-AF65-F5344CB8AC3E}">
        <p14:creationId xmlns:p14="http://schemas.microsoft.com/office/powerpoint/2010/main" val="10091068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4"/>
          <p:cNvSpPr txBox="1">
            <a:spLocks noGrp="1"/>
          </p:cNvSpPr>
          <p:nvPr>
            <p:ph type="title"/>
          </p:nvPr>
        </p:nvSpPr>
        <p:spPr>
          <a:xfrm>
            <a:off x="6237470" y="702346"/>
            <a:ext cx="5691771" cy="2923653"/>
          </a:xfrm>
          <a:prstGeom prst="rect">
            <a:avLst/>
          </a:prstGeom>
          <a:noFill/>
          <a:ln>
            <a:noFill/>
          </a:ln>
        </p:spPr>
        <p:txBody>
          <a:bodyPr spcFirstLastPara="1" wrap="square" lIns="91425" tIns="45700" rIns="91425" bIns="45700" anchor="b" anchorCtr="0">
            <a:noAutofit/>
          </a:bodyPr>
          <a:lstStyle/>
          <a:p>
            <a:pPr marL="0" lvl="0" indent="0" algn="l" rtl="0">
              <a:lnSpc>
                <a:spcPts val="4400"/>
              </a:lnSpc>
              <a:spcBef>
                <a:spcPts val="0"/>
              </a:spcBef>
              <a:spcAft>
                <a:spcPts val="0"/>
              </a:spcAft>
              <a:buClr>
                <a:schemeClr val="dk1"/>
              </a:buClr>
              <a:buSzPts val="4400"/>
              <a:buFont typeface="Montserrat"/>
              <a:buNone/>
            </a:pPr>
            <a:r>
              <a:rPr lang="en-US" sz="4000" b="1" kern="1200" cap="all" spc="-10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The importance of gender and approaches </a:t>
            </a:r>
            <a:br>
              <a:rPr lang="en-US" sz="4000" b="1" kern="1200" cap="all" spc="-10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br>
            <a:r>
              <a:rPr lang="en-US" sz="4000" b="1" kern="1200" cap="all" spc="-10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to gender in agrifood systems</a:t>
            </a:r>
            <a:endParaRPr sz="4000" b="1" kern="1200" cap="all" spc="-10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endParaRPr>
          </a:p>
        </p:txBody>
      </p:sp>
      <p:sp>
        <p:nvSpPr>
          <p:cNvPr id="2" name="Google Shape;47;g30838b89d9c_0_0">
            <a:extLst>
              <a:ext uri="{FF2B5EF4-FFF2-40B4-BE49-F238E27FC236}">
                <a16:creationId xmlns:a16="http://schemas.microsoft.com/office/drawing/2014/main" id="{D67E2708-1242-B6B8-829B-6939A218B3C6}"/>
              </a:ext>
            </a:extLst>
          </p:cNvPr>
          <p:cNvSpPr txBox="1">
            <a:spLocks/>
          </p:cNvSpPr>
          <p:nvPr/>
        </p:nvSpPr>
        <p:spPr>
          <a:xfrm>
            <a:off x="6268116" y="3701491"/>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Clr>
                <a:srgbClr val="000000"/>
              </a:buClr>
              <a:buSzPts val="4400"/>
              <a:buFont typeface="Arial"/>
              <a:buNone/>
            </a:pPr>
            <a:r>
              <a:rPr lang="en-US" sz="2800" kern="1200" cap="all" dirty="0">
                <a:solidFill>
                  <a:schemeClr val="tx1"/>
                </a:solidFill>
                <a:latin typeface="Montserrat Light" pitchFamily="2" charset="77"/>
                <a:ea typeface="+mn-ea"/>
                <a:cs typeface="+mn-cs"/>
                <a:sym typeface="Arial"/>
              </a:rPr>
              <a:t>Module 1</a:t>
            </a:r>
            <a:endParaRPr lang="en-US" sz="2800" kern="1200" cap="all" dirty="0">
              <a:solidFill>
                <a:schemeClr val="tx1"/>
              </a:solidFill>
              <a:latin typeface="Montserrat Light" pitchFamily="2" charset="77"/>
              <a:ea typeface="+mn-ea"/>
              <a:cs typeface="+mn-cs"/>
            </a:endParaRPr>
          </a:p>
        </p:txBody>
      </p:sp>
      <p:cxnSp>
        <p:nvCxnSpPr>
          <p:cNvPr id="3" name="Straight Connector 12">
            <a:extLst>
              <a:ext uri="{FF2B5EF4-FFF2-40B4-BE49-F238E27FC236}">
                <a16:creationId xmlns:a16="http://schemas.microsoft.com/office/drawing/2014/main" id="{4B473699-78E9-1D2C-9F8F-AA910AE4B345}"/>
              </a:ext>
            </a:extLst>
          </p:cNvPr>
          <p:cNvCxnSpPr>
            <a:cxnSpLocks/>
          </p:cNvCxnSpPr>
          <p:nvPr/>
        </p:nvCxnSpPr>
        <p:spPr>
          <a:xfrm>
            <a:off x="6320673" y="3645249"/>
            <a:ext cx="5503465"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3BC463-4370-7D57-E317-483AB9E5EA6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C26B98-B1B8-4EE2-1864-3F9167F13C01}"/>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References</a:t>
            </a:r>
          </a:p>
        </p:txBody>
      </p:sp>
      <p:sp>
        <p:nvSpPr>
          <p:cNvPr id="3" name="Text Placeholder 1">
            <a:extLst>
              <a:ext uri="{FF2B5EF4-FFF2-40B4-BE49-F238E27FC236}">
                <a16:creationId xmlns:a16="http://schemas.microsoft.com/office/drawing/2014/main" id="{7DAAC3EE-97E4-5782-C866-64E314E028A2}"/>
              </a:ext>
            </a:extLst>
          </p:cNvPr>
          <p:cNvSpPr txBox="1">
            <a:spLocks/>
          </p:cNvSpPr>
          <p:nvPr/>
        </p:nvSpPr>
        <p:spPr>
          <a:xfrm>
            <a:off x="365638" y="1771177"/>
            <a:ext cx="11266781" cy="4187016"/>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Font typeface="Arial" panose="020B0604020202020204" pitchFamily="34" charset="0"/>
              <a:buChar char="•"/>
            </a:pPr>
            <a:r>
              <a:rPr lang="en-US" dirty="0" err="1">
                <a:latin typeface="Montserrat" pitchFamily="2" charset="77"/>
              </a:rPr>
              <a:t>Njiru</a:t>
            </a:r>
            <a:r>
              <a:rPr lang="en-US" dirty="0">
                <a:latin typeface="Montserrat" pitchFamily="2" charset="77"/>
              </a:rPr>
              <a:t>, H., et al. (2024). Gender transformative innovation: Women's inclusion in livestock vaccine systems in northern Ghana. </a:t>
            </a:r>
            <a:r>
              <a:rPr lang="en-US" i="1" dirty="0">
                <a:latin typeface="Montserrat" pitchFamily="2" charset="77"/>
              </a:rPr>
              <a:t>Agricultural Systems</a:t>
            </a:r>
            <a:r>
              <a:rPr lang="en-US" dirty="0">
                <a:latin typeface="Montserrat" pitchFamily="2" charset="77"/>
              </a:rPr>
              <a:t>.</a:t>
            </a:r>
          </a:p>
          <a:p>
            <a:pPr marL="285750" indent="-285750">
              <a:buFont typeface="Arial" panose="020B0604020202020204" pitchFamily="34" charset="0"/>
              <a:buChar char="•"/>
            </a:pPr>
            <a:r>
              <a:rPr lang="en-US" dirty="0">
                <a:latin typeface="Montserrat" pitchFamily="2" charset="77"/>
              </a:rPr>
              <a:t>Price, M., </a:t>
            </a:r>
            <a:r>
              <a:rPr lang="en-US" dirty="0" err="1">
                <a:latin typeface="Montserrat" pitchFamily="2" charset="77"/>
              </a:rPr>
              <a:t>Galiè</a:t>
            </a:r>
            <a:r>
              <a:rPr lang="en-US" dirty="0">
                <a:latin typeface="Montserrat" pitchFamily="2" charset="77"/>
              </a:rPr>
              <a:t>, A., Marshall, J., &amp; Agu, N. (2018). Elucidating linkages between women’s empowerment in livestock and nutrition: A qualitative study. </a:t>
            </a:r>
            <a:r>
              <a:rPr lang="en-US" i="1" dirty="0">
                <a:latin typeface="Montserrat" pitchFamily="2" charset="77"/>
              </a:rPr>
              <a:t>Development in Practice, 28</a:t>
            </a:r>
            <a:r>
              <a:rPr lang="en-US" dirty="0">
                <a:latin typeface="Montserrat" pitchFamily="2" charset="77"/>
              </a:rPr>
              <a:t>(4), 510–524. </a:t>
            </a:r>
            <a:r>
              <a:rPr lang="en-US" dirty="0">
                <a:latin typeface="Montserrat" pitchFamily="2" charset="77"/>
                <a:hlinkClick r:id="rId3"/>
              </a:rPr>
              <a:t>https://doi.org/10.1080/09614524.2018.1451491</a:t>
            </a:r>
            <a:r>
              <a:rPr lang="en-US" dirty="0">
                <a:latin typeface="Montserrat" pitchFamily="2" charset="77"/>
              </a:rPr>
              <a:t> </a:t>
            </a:r>
          </a:p>
          <a:p>
            <a:pPr marL="285750" indent="-285750">
              <a:buFont typeface="Arial" panose="020B0604020202020204" pitchFamily="34" charset="0"/>
              <a:buChar char="•"/>
            </a:pPr>
            <a:r>
              <a:rPr lang="en-US" dirty="0">
                <a:latin typeface="Montserrat" pitchFamily="2" charset="77"/>
              </a:rPr>
              <a:t>Seidu, A.-A., </a:t>
            </a:r>
            <a:r>
              <a:rPr lang="en-US" dirty="0" err="1">
                <a:latin typeface="Montserrat" pitchFamily="2" charset="77"/>
              </a:rPr>
              <a:t>Ahinkorah</a:t>
            </a:r>
            <a:r>
              <a:rPr lang="en-US" dirty="0">
                <a:latin typeface="Montserrat" pitchFamily="2" charset="77"/>
              </a:rPr>
              <a:t>, B., Hagan Jnr, J., Ameyaw, E., </a:t>
            </a:r>
            <a:r>
              <a:rPr lang="en-US" dirty="0" err="1">
                <a:latin typeface="Montserrat" pitchFamily="2" charset="77"/>
              </a:rPr>
              <a:t>Abodey</a:t>
            </a:r>
            <a:r>
              <a:rPr lang="en-US" dirty="0">
                <a:latin typeface="Montserrat" pitchFamily="2" charset="77"/>
              </a:rPr>
              <a:t>, E., Odoi, A., </a:t>
            </a:r>
            <a:r>
              <a:rPr lang="en-US" dirty="0" err="1">
                <a:latin typeface="Montserrat" pitchFamily="2" charset="77"/>
              </a:rPr>
              <a:t>Agbaglo</a:t>
            </a:r>
            <a:r>
              <a:rPr lang="en-US" dirty="0">
                <a:latin typeface="Montserrat" pitchFamily="2" charset="77"/>
              </a:rPr>
              <a:t>, E., </a:t>
            </a:r>
            <a:r>
              <a:rPr lang="en-US" dirty="0" err="1">
                <a:latin typeface="Montserrat" pitchFamily="2" charset="77"/>
              </a:rPr>
              <a:t>Sambah</a:t>
            </a:r>
            <a:r>
              <a:rPr lang="en-US" dirty="0">
                <a:latin typeface="Montserrat" pitchFamily="2" charset="77"/>
              </a:rPr>
              <a:t>, F., </a:t>
            </a:r>
            <a:r>
              <a:rPr lang="en-US" dirty="0" err="1">
                <a:latin typeface="Montserrat" pitchFamily="2" charset="77"/>
              </a:rPr>
              <a:t>Tackie</a:t>
            </a:r>
            <a:r>
              <a:rPr lang="en-US" dirty="0">
                <a:latin typeface="Montserrat" pitchFamily="2" charset="77"/>
              </a:rPr>
              <a:t>, V., &amp; Schack, T. (2020). Mass media exposure and women’s household decision-making capacity in 30 Sub-Saharan African countries: Analysis of demographic and health surveys. </a:t>
            </a:r>
            <a:r>
              <a:rPr lang="en-US" i="1" dirty="0">
                <a:latin typeface="Montserrat" pitchFamily="2" charset="77"/>
              </a:rPr>
              <a:t>Frontiers in Psychology, 11</a:t>
            </a:r>
            <a:r>
              <a:rPr lang="en-US" dirty="0">
                <a:latin typeface="Montserrat" pitchFamily="2" charset="77"/>
              </a:rPr>
              <a:t>, 581614. </a:t>
            </a:r>
            <a:r>
              <a:rPr lang="en-US" dirty="0">
                <a:latin typeface="Montserrat" pitchFamily="2" charset="77"/>
                <a:hlinkClick r:id="rId4"/>
              </a:rPr>
              <a:t>https://</a:t>
            </a:r>
            <a:r>
              <a:rPr lang="en-US" dirty="0" err="1">
                <a:latin typeface="Montserrat" pitchFamily="2" charset="77"/>
                <a:hlinkClick r:id="rId4"/>
              </a:rPr>
              <a:t>doi.org</a:t>
            </a:r>
            <a:r>
              <a:rPr lang="en-US" dirty="0">
                <a:latin typeface="Montserrat" pitchFamily="2" charset="77"/>
                <a:hlinkClick r:id="rId4"/>
              </a:rPr>
              <a:t>/10.3389/fpsyg</a:t>
            </a:r>
            <a:r>
              <a:rPr lang="en-US">
                <a:latin typeface="Montserrat" pitchFamily="2" charset="77"/>
                <a:hlinkClick r:id="rId4"/>
              </a:rPr>
              <a:t>.2020.581614</a:t>
            </a:r>
            <a:r>
              <a:rPr lang="en-US">
                <a:latin typeface="Montserrat" pitchFamily="2" charset="77"/>
              </a:rPr>
              <a:t> </a:t>
            </a:r>
            <a:endParaRPr lang="en-US" dirty="0">
              <a:latin typeface="Montserrat" pitchFamily="2" charset="77"/>
            </a:endParaRPr>
          </a:p>
          <a:p>
            <a:pPr marL="285750" indent="-285750">
              <a:buFont typeface="Arial" panose="020B0604020202020204" pitchFamily="34" charset="0"/>
              <a:buChar char="•"/>
            </a:pPr>
            <a:r>
              <a:rPr lang="en-US" dirty="0">
                <a:latin typeface="Montserrat" pitchFamily="2" charset="77"/>
              </a:rPr>
              <a:t>Statista. (2022). </a:t>
            </a:r>
            <a:r>
              <a:rPr lang="en-US" i="1" dirty="0">
                <a:latin typeface="Montserrat" pitchFamily="2" charset="77"/>
              </a:rPr>
              <a:t>Adult literacy rate in Sub-Saharan Africa</a:t>
            </a:r>
            <a:r>
              <a:rPr lang="en-US" dirty="0">
                <a:latin typeface="Montserrat" pitchFamily="2" charset="77"/>
              </a:rPr>
              <a:t>. </a:t>
            </a:r>
            <a:r>
              <a:rPr lang="en-US" dirty="0">
                <a:latin typeface="Montserrat" pitchFamily="2" charset="77"/>
                <a:hlinkClick r:id="rId5"/>
              </a:rPr>
              <a:t>https://www.statista.com/statistics/1233102/adult-literacy-rate-in-sub-saharan-africa/</a:t>
            </a:r>
            <a:endParaRPr lang="en-US" dirty="0">
              <a:latin typeface="Montserrat" pitchFamily="2" charset="77"/>
            </a:endParaRPr>
          </a:p>
          <a:p>
            <a:pPr marL="285750" indent="-285750">
              <a:buFont typeface="Arial" panose="020B0604020202020204" pitchFamily="34" charset="0"/>
              <a:buChar char="•"/>
            </a:pPr>
            <a:r>
              <a:rPr lang="en-US" dirty="0">
                <a:latin typeface="Montserrat" pitchFamily="2" charset="77"/>
              </a:rPr>
              <a:t>United Nations Population Fund (UNFPA). (n.d.). Gender responsive and/or transformative approaches. </a:t>
            </a:r>
            <a:r>
              <a:rPr lang="en-US" i="1" dirty="0">
                <a:latin typeface="Montserrat" pitchFamily="2" charset="77"/>
              </a:rPr>
              <a:t>Joint evaluation of the UNFPA-UNICEF joint </a:t>
            </a:r>
            <a:r>
              <a:rPr lang="en-US" i="1" dirty="0" err="1">
                <a:latin typeface="Montserrat" pitchFamily="2" charset="77"/>
              </a:rPr>
              <a:t>programme</a:t>
            </a:r>
            <a:r>
              <a:rPr lang="en-US" i="1" dirty="0">
                <a:latin typeface="Montserrat" pitchFamily="2" charset="77"/>
              </a:rPr>
              <a:t> on the elimination of FGM: Accelerating Change. Phase III (2018-2021)</a:t>
            </a:r>
            <a:r>
              <a:rPr lang="en-US" dirty="0">
                <a:latin typeface="Montserrat" pitchFamily="2" charset="77"/>
              </a:rPr>
              <a:t>.</a:t>
            </a:r>
          </a:p>
          <a:p>
            <a:pPr marL="285750" indent="-285750">
              <a:buFont typeface="Arial" panose="020B0604020202020204" pitchFamily="34" charset="0"/>
              <a:buChar char="•"/>
            </a:pPr>
            <a:r>
              <a:rPr lang="en-US" dirty="0">
                <a:latin typeface="Montserrat" pitchFamily="2" charset="77"/>
              </a:rPr>
              <a:t>United Nations Population Fund (UNFPA). (2022). </a:t>
            </a:r>
            <a:r>
              <a:rPr lang="en-US" i="1" dirty="0">
                <a:latin typeface="Montserrat" pitchFamily="2" charset="77"/>
              </a:rPr>
              <a:t>State of world population 2022: Seeing the unseen: The case for action in the neglected crisis of unintended pregnancy</a:t>
            </a:r>
            <a:r>
              <a:rPr lang="en-US" dirty="0">
                <a:latin typeface="Montserrat" pitchFamily="2" charset="77"/>
              </a:rPr>
              <a:t>. </a:t>
            </a:r>
            <a:r>
              <a:rPr lang="en-US" dirty="0">
                <a:latin typeface="Montserrat" pitchFamily="2" charset="77"/>
                <a:hlinkClick r:id="rId6"/>
              </a:rPr>
              <a:t>https://www.unfpa.org/swp2022</a:t>
            </a:r>
            <a:endParaRPr lang="en-US" dirty="0">
              <a:latin typeface="Montserrat" pitchFamily="2" charset="77"/>
            </a:endParaRPr>
          </a:p>
          <a:p>
            <a:pPr marL="285750" indent="-285750">
              <a:buFont typeface="Arial" panose="020B0604020202020204" pitchFamily="34" charset="0"/>
              <a:buChar char="•"/>
            </a:pPr>
            <a:r>
              <a:rPr lang="en-US" dirty="0">
                <a:latin typeface="Montserrat" pitchFamily="2" charset="77"/>
              </a:rPr>
              <a:t>USAID Advancing Nutrition. (2022). </a:t>
            </a:r>
            <a:r>
              <a:rPr lang="en-US" i="1" dirty="0">
                <a:latin typeface="Montserrat" pitchFamily="2" charset="77"/>
              </a:rPr>
              <a:t>Integrating gender into nutrition programs: Program guide</a:t>
            </a:r>
            <a:r>
              <a:rPr lang="en-US" dirty="0">
                <a:latin typeface="Montserrat" pitchFamily="2" charset="77"/>
              </a:rPr>
              <a:t>. Arlington, VA: USAID Advancing Nutrition.</a:t>
            </a:r>
          </a:p>
          <a:p>
            <a:pPr marL="285750" indent="-285750">
              <a:buFont typeface="Arial" panose="020B0604020202020204" pitchFamily="34" charset="0"/>
              <a:buChar char="•"/>
            </a:pPr>
            <a:r>
              <a:rPr lang="en-US" dirty="0" err="1">
                <a:latin typeface="Montserrat" pitchFamily="2" charset="77"/>
              </a:rPr>
              <a:t>WomanStats</a:t>
            </a:r>
            <a:r>
              <a:rPr lang="en-US" dirty="0">
                <a:latin typeface="Montserrat" pitchFamily="2" charset="77"/>
              </a:rPr>
              <a:t>. (2024). </a:t>
            </a:r>
            <a:r>
              <a:rPr lang="en-US" i="1" dirty="0">
                <a:latin typeface="Montserrat" pitchFamily="2" charset="77"/>
              </a:rPr>
              <a:t>Maps</a:t>
            </a:r>
            <a:r>
              <a:rPr lang="en-US" dirty="0">
                <a:latin typeface="Montserrat" pitchFamily="2" charset="77"/>
              </a:rPr>
              <a:t>. </a:t>
            </a:r>
            <a:r>
              <a:rPr lang="en-US" dirty="0">
                <a:latin typeface="Montserrat" pitchFamily="2" charset="77"/>
                <a:hlinkClick r:id="rId7"/>
              </a:rPr>
              <a:t>https://www.womanstats.org/maps.html</a:t>
            </a:r>
            <a:endParaRPr lang="en-US" dirty="0">
              <a:latin typeface="Montserrat" pitchFamily="2" charset="77"/>
            </a:endParaRPr>
          </a:p>
          <a:p>
            <a:pPr marL="285750" indent="-285750">
              <a:buFont typeface="Arial" panose="020B0604020202020204" pitchFamily="34" charset="0"/>
              <a:buChar char="•"/>
            </a:pPr>
            <a:r>
              <a:rPr lang="en-US" dirty="0">
                <a:latin typeface="Montserrat" pitchFamily="2" charset="77"/>
              </a:rPr>
              <a:t>World Bank. (2024). </a:t>
            </a:r>
            <a:r>
              <a:rPr lang="en-US" i="1" dirty="0">
                <a:latin typeface="Montserrat" pitchFamily="2" charset="77"/>
              </a:rPr>
              <a:t>Gender divide: Unpaid care and domestic work across Africa</a:t>
            </a:r>
            <a:r>
              <a:rPr lang="en-US" dirty="0">
                <a:latin typeface="Montserrat" pitchFamily="2" charset="77"/>
              </a:rPr>
              <a:t>. </a:t>
            </a:r>
            <a:r>
              <a:rPr lang="en-US" dirty="0">
                <a:latin typeface="Montserrat" pitchFamily="2" charset="77"/>
                <a:hlinkClick r:id="rId8"/>
              </a:rPr>
              <a:t>https://www.worldbank.org/en/data/interactive/2024/03/11/gender-divide-unpaid-care-and-domestic-work-across-afe-afw-africa</a:t>
            </a:r>
            <a:endParaRPr lang="en-US" dirty="0">
              <a:latin typeface="Montserrat" pitchFamily="2" charset="77"/>
            </a:endParaRPr>
          </a:p>
          <a:p>
            <a:pPr marL="228600">
              <a:buClr>
                <a:srgbClr val="A2287E"/>
              </a:buClr>
            </a:pPr>
            <a:endParaRPr lang="en-US" dirty="0">
              <a:solidFill>
                <a:schemeClr val="tx1"/>
              </a:solidFill>
              <a:latin typeface="Montserrat" pitchFamily="2" charset="77"/>
            </a:endParaRPr>
          </a:p>
        </p:txBody>
      </p:sp>
    </p:spTree>
    <p:extLst>
      <p:ext uri="{BB962C8B-B14F-4D97-AF65-F5344CB8AC3E}">
        <p14:creationId xmlns:p14="http://schemas.microsoft.com/office/powerpoint/2010/main" val="2716496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2">
          <a:extLst>
            <a:ext uri="{FF2B5EF4-FFF2-40B4-BE49-F238E27FC236}">
              <a16:creationId xmlns:a16="http://schemas.microsoft.com/office/drawing/2014/main" id="{EF535F3E-0B3F-C2D3-7FB8-7E196884666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FCB7E7-DD30-7853-B71B-AF8730489AB7}"/>
              </a:ext>
            </a:extLst>
          </p:cNvPr>
          <p:cNvSpPr txBox="1">
            <a:spLocks/>
          </p:cNvSpPr>
          <p:nvPr/>
        </p:nvSpPr>
        <p:spPr>
          <a:xfrm>
            <a:off x="600010" y="423544"/>
            <a:ext cx="8656532" cy="64954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Learning Objectives</a:t>
            </a:r>
          </a:p>
        </p:txBody>
      </p:sp>
      <p:sp>
        <p:nvSpPr>
          <p:cNvPr id="7" name="Rounded Rectangle 6">
            <a:extLst>
              <a:ext uri="{FF2B5EF4-FFF2-40B4-BE49-F238E27FC236}">
                <a16:creationId xmlns:a16="http://schemas.microsoft.com/office/drawing/2014/main" id="{4F90AFB5-D06A-5A17-E8D9-077BF471E191}"/>
              </a:ext>
            </a:extLst>
          </p:cNvPr>
          <p:cNvSpPr/>
          <p:nvPr/>
        </p:nvSpPr>
        <p:spPr>
          <a:xfrm>
            <a:off x="600013" y="1821342"/>
            <a:ext cx="9458390" cy="1007583"/>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8" name="Rectangle 7">
            <a:extLst>
              <a:ext uri="{FF2B5EF4-FFF2-40B4-BE49-F238E27FC236}">
                <a16:creationId xmlns:a16="http://schemas.microsoft.com/office/drawing/2014/main" id="{ED0C7876-D7C6-6596-EFC7-089514E5474C}"/>
              </a:ext>
            </a:extLst>
          </p:cNvPr>
          <p:cNvSpPr/>
          <p:nvPr/>
        </p:nvSpPr>
        <p:spPr>
          <a:xfrm>
            <a:off x="900223" y="1821342"/>
            <a:ext cx="310014" cy="1007583"/>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3" name="Text Placeholder 2">
            <a:extLst>
              <a:ext uri="{FF2B5EF4-FFF2-40B4-BE49-F238E27FC236}">
                <a16:creationId xmlns:a16="http://schemas.microsoft.com/office/drawing/2014/main" id="{A89E4EE1-DF04-1BD7-674E-EE8712E87E6C}"/>
              </a:ext>
            </a:extLst>
          </p:cNvPr>
          <p:cNvSpPr txBox="1">
            <a:spLocks/>
          </p:cNvSpPr>
          <p:nvPr/>
        </p:nvSpPr>
        <p:spPr>
          <a:xfrm>
            <a:off x="916192" y="2009791"/>
            <a:ext cx="294044" cy="577214"/>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1</a:t>
            </a:r>
          </a:p>
        </p:txBody>
      </p:sp>
      <p:sp>
        <p:nvSpPr>
          <p:cNvPr id="27" name="Google Shape;54;p3">
            <a:extLst>
              <a:ext uri="{FF2B5EF4-FFF2-40B4-BE49-F238E27FC236}">
                <a16:creationId xmlns:a16="http://schemas.microsoft.com/office/drawing/2014/main" id="{095A546D-D308-3E32-BE7F-820F32A33191}"/>
              </a:ext>
            </a:extLst>
          </p:cNvPr>
          <p:cNvSpPr txBox="1">
            <a:spLocks/>
          </p:cNvSpPr>
          <p:nvPr/>
        </p:nvSpPr>
        <p:spPr>
          <a:xfrm>
            <a:off x="1326777" y="2125046"/>
            <a:ext cx="6472518"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lvl="0" indent="0">
              <a:lnSpc>
                <a:spcPct val="100000"/>
              </a:lnSpc>
              <a:spcBef>
                <a:spcPts val="0"/>
              </a:spcBef>
              <a:buClr>
                <a:srgbClr val="000000"/>
              </a:buClr>
              <a:buSzPts val="2400"/>
              <a:buFont typeface="Arial"/>
              <a:buNone/>
            </a:pPr>
            <a:r>
              <a:rPr lang="en-US" sz="1800" kern="1200" dirty="0">
                <a:solidFill>
                  <a:schemeClr val="tx1"/>
                </a:solidFill>
                <a:latin typeface="Montserrat" pitchFamily="2" charset="77"/>
                <a:ea typeface="+mj-ea"/>
                <a:cs typeface="Calibri" charset="0"/>
              </a:rPr>
              <a:t>Explore the importance of gender </a:t>
            </a:r>
            <a:r>
              <a:rPr lang="en-US" sz="1800" kern="1200" dirty="0">
                <a:solidFill>
                  <a:schemeClr val="tx1"/>
                </a:solidFill>
                <a:latin typeface="Montserrat" pitchFamily="2" charset="77"/>
                <a:ea typeface="+mj-ea"/>
                <a:cs typeface="Calibri" charset="0"/>
                <a:sym typeface="Arial"/>
              </a:rPr>
              <a:t>in</a:t>
            </a:r>
            <a:r>
              <a:rPr lang="en-US" sz="1800" kern="1200" dirty="0">
                <a:solidFill>
                  <a:schemeClr val="tx1"/>
                </a:solidFill>
                <a:latin typeface="Montserrat" pitchFamily="2" charset="77"/>
                <a:ea typeface="+mj-ea"/>
                <a:cs typeface="Calibri" charset="0"/>
              </a:rPr>
              <a:t> agrifood systems </a:t>
            </a:r>
            <a:endParaRPr lang="en-US" sz="1800" kern="1200" dirty="0">
              <a:solidFill>
                <a:schemeClr val="tx1"/>
              </a:solidFill>
              <a:latin typeface="Montserrat" pitchFamily="2" charset="77"/>
              <a:ea typeface="+mj-ea"/>
              <a:cs typeface="Calibri" charset="0"/>
              <a:sym typeface="Arial"/>
            </a:endParaRPr>
          </a:p>
        </p:txBody>
      </p:sp>
      <p:sp>
        <p:nvSpPr>
          <p:cNvPr id="9" name="Rounded Rectangle 8">
            <a:extLst>
              <a:ext uri="{FF2B5EF4-FFF2-40B4-BE49-F238E27FC236}">
                <a16:creationId xmlns:a16="http://schemas.microsoft.com/office/drawing/2014/main" id="{ACA3F387-8E2A-621D-8C86-E74D9F44B427}"/>
              </a:ext>
            </a:extLst>
          </p:cNvPr>
          <p:cNvSpPr/>
          <p:nvPr/>
        </p:nvSpPr>
        <p:spPr>
          <a:xfrm>
            <a:off x="600011" y="3147452"/>
            <a:ext cx="9458390" cy="1007583"/>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0" name="Rectangle 9">
            <a:extLst>
              <a:ext uri="{FF2B5EF4-FFF2-40B4-BE49-F238E27FC236}">
                <a16:creationId xmlns:a16="http://schemas.microsoft.com/office/drawing/2014/main" id="{F9282D92-531A-BC0B-7BE8-C337AD6CE37F}"/>
              </a:ext>
            </a:extLst>
          </p:cNvPr>
          <p:cNvSpPr/>
          <p:nvPr/>
        </p:nvSpPr>
        <p:spPr>
          <a:xfrm>
            <a:off x="900221" y="3147452"/>
            <a:ext cx="310014" cy="1007583"/>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1" name="Text Placeholder 2">
            <a:extLst>
              <a:ext uri="{FF2B5EF4-FFF2-40B4-BE49-F238E27FC236}">
                <a16:creationId xmlns:a16="http://schemas.microsoft.com/office/drawing/2014/main" id="{D60664EC-41D6-C4F9-9081-8C5D7F48916B}"/>
              </a:ext>
            </a:extLst>
          </p:cNvPr>
          <p:cNvSpPr txBox="1">
            <a:spLocks/>
          </p:cNvSpPr>
          <p:nvPr/>
        </p:nvSpPr>
        <p:spPr>
          <a:xfrm>
            <a:off x="907227" y="3335901"/>
            <a:ext cx="294044" cy="577214"/>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2</a:t>
            </a:r>
          </a:p>
        </p:txBody>
      </p:sp>
      <p:sp>
        <p:nvSpPr>
          <p:cNvPr id="12" name="Google Shape;54;p3">
            <a:extLst>
              <a:ext uri="{FF2B5EF4-FFF2-40B4-BE49-F238E27FC236}">
                <a16:creationId xmlns:a16="http://schemas.microsoft.com/office/drawing/2014/main" id="{70D040AE-990C-B457-95E8-7BF438B32DB1}"/>
              </a:ext>
            </a:extLst>
          </p:cNvPr>
          <p:cNvSpPr txBox="1">
            <a:spLocks/>
          </p:cNvSpPr>
          <p:nvPr/>
        </p:nvSpPr>
        <p:spPr>
          <a:xfrm>
            <a:off x="1326777" y="3436868"/>
            <a:ext cx="8417858"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lvl="0" indent="0" algn="l" rtl="0">
              <a:lnSpc>
                <a:spcPct val="100000"/>
              </a:lnSpc>
              <a:spcBef>
                <a:spcPts val="0"/>
              </a:spcBef>
              <a:spcAft>
                <a:spcPts val="0"/>
              </a:spcAft>
              <a:buClr>
                <a:srgbClr val="7F7F7F"/>
              </a:buClr>
              <a:buSzPts val="2400"/>
              <a:buNone/>
            </a:pPr>
            <a:r>
              <a:rPr lang="en-US" sz="1800" kern="1200" dirty="0">
                <a:solidFill>
                  <a:schemeClr val="tx1"/>
                </a:solidFill>
                <a:latin typeface="Montserrat" pitchFamily="2" charset="77"/>
                <a:ea typeface="+mj-ea"/>
                <a:cs typeface="Calibri" charset="0"/>
              </a:rPr>
              <a:t>Explore the continuum of gender approaches used by researchers and practitioners and their strengths and limitations</a:t>
            </a:r>
          </a:p>
        </p:txBody>
      </p:sp>
      <p:sp>
        <p:nvSpPr>
          <p:cNvPr id="14" name="Rounded Rectangle 13">
            <a:extLst>
              <a:ext uri="{FF2B5EF4-FFF2-40B4-BE49-F238E27FC236}">
                <a16:creationId xmlns:a16="http://schemas.microsoft.com/office/drawing/2014/main" id="{FC34FF61-25C0-9622-CF25-56A0ACD385E7}"/>
              </a:ext>
            </a:extLst>
          </p:cNvPr>
          <p:cNvSpPr/>
          <p:nvPr/>
        </p:nvSpPr>
        <p:spPr>
          <a:xfrm>
            <a:off x="600012" y="4600448"/>
            <a:ext cx="9458390" cy="1007583"/>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5" name="Rectangle 14">
            <a:extLst>
              <a:ext uri="{FF2B5EF4-FFF2-40B4-BE49-F238E27FC236}">
                <a16:creationId xmlns:a16="http://schemas.microsoft.com/office/drawing/2014/main" id="{E47C641B-F728-DC25-F788-3B4DB81B1687}"/>
              </a:ext>
            </a:extLst>
          </p:cNvPr>
          <p:cNvSpPr/>
          <p:nvPr/>
        </p:nvSpPr>
        <p:spPr>
          <a:xfrm>
            <a:off x="900222" y="4600448"/>
            <a:ext cx="310014" cy="1007583"/>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6" name="Text Placeholder 2">
            <a:extLst>
              <a:ext uri="{FF2B5EF4-FFF2-40B4-BE49-F238E27FC236}">
                <a16:creationId xmlns:a16="http://schemas.microsoft.com/office/drawing/2014/main" id="{6BF8ADB1-0B55-CEEC-670E-D2C013D5A0EC}"/>
              </a:ext>
            </a:extLst>
          </p:cNvPr>
          <p:cNvSpPr txBox="1">
            <a:spLocks/>
          </p:cNvSpPr>
          <p:nvPr/>
        </p:nvSpPr>
        <p:spPr>
          <a:xfrm>
            <a:off x="907227" y="4788897"/>
            <a:ext cx="294044" cy="577214"/>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3</a:t>
            </a:r>
          </a:p>
        </p:txBody>
      </p:sp>
      <p:sp>
        <p:nvSpPr>
          <p:cNvPr id="31" name="Google Shape;54;p3">
            <a:extLst>
              <a:ext uri="{FF2B5EF4-FFF2-40B4-BE49-F238E27FC236}">
                <a16:creationId xmlns:a16="http://schemas.microsoft.com/office/drawing/2014/main" id="{8E4F5BFB-A792-1702-619C-135C54EE9FFD}"/>
              </a:ext>
            </a:extLst>
          </p:cNvPr>
          <p:cNvSpPr txBox="1">
            <a:spLocks/>
          </p:cNvSpPr>
          <p:nvPr/>
        </p:nvSpPr>
        <p:spPr>
          <a:xfrm>
            <a:off x="1326777" y="4889864"/>
            <a:ext cx="7853082"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lvl="0" indent="0" algn="l" rtl="0">
              <a:lnSpc>
                <a:spcPct val="100000"/>
              </a:lnSpc>
              <a:spcBef>
                <a:spcPts val="0"/>
              </a:spcBef>
              <a:spcAft>
                <a:spcPts val="0"/>
              </a:spcAft>
              <a:buClr>
                <a:srgbClr val="7F7F7F"/>
              </a:buClr>
              <a:buSzPts val="2400"/>
              <a:buNone/>
            </a:pPr>
            <a:r>
              <a:rPr lang="en-US" sz="1800" kern="1200" dirty="0">
                <a:solidFill>
                  <a:schemeClr val="tx1"/>
                </a:solidFill>
                <a:latin typeface="Montserrat" pitchFamily="2" charset="77"/>
                <a:ea typeface="+mj-ea"/>
                <a:cs typeface="Calibri" charset="0"/>
              </a:rPr>
              <a:t>Define gender transformative approaches and their characteristics </a:t>
            </a:r>
          </a:p>
        </p:txBody>
      </p:sp>
    </p:spTree>
    <p:extLst>
      <p:ext uri="{BB962C8B-B14F-4D97-AF65-F5344CB8AC3E}">
        <p14:creationId xmlns:p14="http://schemas.microsoft.com/office/powerpoint/2010/main" val="1809542631"/>
      </p:ext>
    </p:extLst>
  </p:cSld>
  <p:clrMapOvr>
    <a:masterClrMapping/>
  </p:clrMapOvr>
</p:sld>
</file>

<file path=ppt/theme/theme1.xml><?xml version="1.0" encoding="utf-8"?>
<a:theme xmlns:a="http://schemas.openxmlformats.org/drawingml/2006/main" name="1_Office Theme">
  <a:themeElements>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14558</TotalTime>
  <Words>10915</Words>
  <Application>Microsoft Office PowerPoint</Application>
  <PresentationFormat>Widescreen</PresentationFormat>
  <Paragraphs>846</Paragraphs>
  <Slides>80</Slides>
  <Notes>80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80</vt:i4>
      </vt:variant>
    </vt:vector>
  </HeadingPairs>
  <TitlesOfParts>
    <vt:vector size="92" baseType="lpstr">
      <vt:lpstr>Montserrat</vt:lpstr>
      <vt:lpstr>Arial</vt:lpstr>
      <vt:lpstr>PT Sans</vt:lpstr>
      <vt:lpstr>Calibri</vt:lpstr>
      <vt:lpstr>Century Gothic</vt:lpstr>
      <vt:lpstr>Montserrat ExtraBold</vt:lpstr>
      <vt:lpstr>Aptos</vt:lpstr>
      <vt:lpstr>MyriadPro</vt:lpstr>
      <vt:lpstr>Avenir</vt:lpstr>
      <vt:lpstr>Montserrat Light</vt:lpstr>
      <vt:lpstr>Montserrat SemiBold</vt:lpstr>
      <vt:lpstr>1_Office Theme</vt:lpstr>
      <vt:lpstr>Gender Transformative Approaches  in agrifood systems</vt:lpstr>
      <vt:lpstr>Welcome</vt:lpstr>
      <vt:lpstr>Introductions</vt:lpstr>
      <vt:lpstr>Introductions</vt:lpstr>
      <vt:lpstr>Introductions</vt:lpstr>
      <vt:lpstr>PowerPoint Presentation</vt:lpstr>
      <vt:lpstr>PowerPoint Presentation</vt:lpstr>
      <vt:lpstr>The importance of gender and approaches  to gender in agrifood systems</vt:lpstr>
      <vt:lpstr>PowerPoint Presentation</vt:lpstr>
      <vt:lpstr>PowerPoint Presentation</vt:lpstr>
      <vt:lpstr>Gender in agrifood systems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Is the program using a gender accommodating or gender transformative approach?</vt:lpstr>
      <vt:lpstr>PowerPoint Presentation</vt:lpstr>
      <vt:lpstr>PowerPoint Presentation</vt:lpstr>
      <vt:lpstr>Case Study: Project Example of GAA vs GTA in agrifood systemS</vt:lpstr>
      <vt:lpstr>PowerPoint Presentation</vt:lpstr>
      <vt:lpstr>PowerPoint Presentation</vt:lpstr>
      <vt:lpstr>PowerPoint Presentation</vt:lpstr>
      <vt:lpstr>Closing</vt:lpstr>
      <vt:lpstr>TakeAways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Karmen</dc:creator>
  <cp:lastModifiedBy>Ayinla, Bosede (IITA)</cp:lastModifiedBy>
  <cp:revision>139</cp:revision>
  <dcterms:created xsi:type="dcterms:W3CDTF">2020-04-15T05:49:20Z</dcterms:created>
  <dcterms:modified xsi:type="dcterms:W3CDTF">2024-12-21T12:27:48Z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0x010100F89063EE4195684695CE40EA6422FFE9</vt:lpwstr>
  </property>
  <property fmtid="{D5CDD505-2E9C-101B-9397-08002B2CF9AE}" pid="3" name="MSIP_Label_80c4d10e-bd94-4e7c-b4a1-fe20ff6d8abe_Method">
    <vt:lpwstr>Privileged</vt:lpwstr>
  </property>
  <property fmtid="{D5CDD505-2E9C-101B-9397-08002B2CF9AE}" pid="4" name="MSIP_Label_80c4d10e-bd94-4e7c-b4a1-fe20ff6d8abe_ActionId">
    <vt:lpwstr>4ba36e73-b955-45e8-98cf-33b731eb7f7e</vt:lpwstr>
  </property>
  <property fmtid="{D5CDD505-2E9C-101B-9397-08002B2CF9AE}" pid="5" name="MSIP_Label_80c4d10e-bd94-4e7c-b4a1-fe20ff6d8abe_Name">
    <vt:lpwstr>80c4d10e-bd94-4e7c-b4a1-fe20ff6d8abe</vt:lpwstr>
  </property>
  <property fmtid="{D5CDD505-2E9C-101B-9397-08002B2CF9AE}" pid="6" name="MSIP_Label_80c4d10e-bd94-4e7c-b4a1-fe20ff6d8abe_ContentBits">
    <vt:lpwstr>0</vt:lpwstr>
  </property>
  <property fmtid="{D5CDD505-2E9C-101B-9397-08002B2CF9AE}" pid="7" name="MSIP_Label_80c4d10e-bd94-4e7c-b4a1-fe20ff6d8abe_Enabled">
    <vt:lpwstr>true</vt:lpwstr>
  </property>
  <property fmtid="{D5CDD505-2E9C-101B-9397-08002B2CF9AE}" pid="8" name="MSIP_Label_80c4d10e-bd94-4e7c-b4a1-fe20ff6d8abe_SetDate">
    <vt:lpwstr>2021-06-08T13:45:43Z</vt:lpwstr>
  </property>
  <property fmtid="{D5CDD505-2E9C-101B-9397-08002B2CF9AE}" pid="9" name="MSIP_Label_80c4d10e-bd94-4e7c-b4a1-fe20ff6d8abe_SiteId">
    <vt:lpwstr>6afa0e00-fa14-40b7-8a2e-22a7f8c357d5</vt:lpwstr>
  </property>
  <property fmtid="{D5CDD505-2E9C-101B-9397-08002B2CF9AE}" pid="10" name="MediaServiceImageTags">
    <vt:lpwstr/>
  </property>
</Properties>
</file>