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6"/>
  </p:notesMasterIdLst>
  <p:handoutMasterIdLst>
    <p:handoutMasterId r:id="rId17"/>
  </p:handoutMasterIdLst>
  <p:sldIdLst>
    <p:sldId id="698" r:id="rId5"/>
    <p:sldId id="916" r:id="rId6"/>
    <p:sldId id="729" r:id="rId7"/>
    <p:sldId id="728" r:id="rId8"/>
    <p:sldId id="920" r:id="rId9"/>
    <p:sldId id="921" r:id="rId10"/>
    <p:sldId id="720" r:id="rId11"/>
    <p:sldId id="715" r:id="rId12"/>
    <p:sldId id="923" r:id="rId13"/>
    <p:sldId id="922" r:id="rId14"/>
    <p:sldId id="688" r:id="rId1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916"/>
            <p14:sldId id="729"/>
            <p14:sldId id="728"/>
            <p14:sldId id="920"/>
            <p14:sldId id="921"/>
            <p14:sldId id="720"/>
            <p14:sldId id="715"/>
            <p14:sldId id="923"/>
            <p14:sldId id="922"/>
            <p14:sldId id="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BP(" lastIdx="13" clrIdx="0">
    <p:extLst>
      <p:ext uri="{19B8F6BF-5375-455C-9EA6-DF929625EA0E}">
        <p15:presenceInfo xmlns:p15="http://schemas.microsoft.com/office/powerpoint/2012/main" userId="Ballantyne, Peter (ILRI)" providerId="None"/>
      </p:ext>
    </p:extLst>
  </p:cmAuthor>
  <p:cmAuthor id="2" name="LeBorgne, Ewen" initials="LE" lastIdx="20" clrIdx="1">
    <p:extLst>
      <p:ext uri="{19B8F6BF-5375-455C-9EA6-DF929625EA0E}">
        <p15:presenceInfo xmlns:p15="http://schemas.microsoft.com/office/powerpoint/2012/main" userId="S::e.leborgne@kit.nl::ed7cbc26-725c-4e1a-96d4-4ae2d66770a1" providerId="AD"/>
      </p:ext>
    </p:extLst>
  </p:cmAuthor>
  <p:cmAuthor id="3" name="Hack, Bernhard (ILRI)" initials="H(" lastIdx="6" clrIdx="2">
    <p:extLst>
      <p:ext uri="{19B8F6BF-5375-455C-9EA6-DF929625EA0E}">
        <p15:presenceInfo xmlns:p15="http://schemas.microsoft.com/office/powerpoint/2012/main" userId="S::b.hack@cgiar.org::e5105227-e1c2-48aa-b150-5200ebd256bb" providerId="AD"/>
      </p:ext>
    </p:extLst>
  </p:cmAuthor>
  <p:cmAuthor id="4" name="Victor, Michael (ILRI)" initials="VM(" lastIdx="5" clrIdx="3">
    <p:extLst>
      <p:ext uri="{19B8F6BF-5375-455C-9EA6-DF929625EA0E}">
        <p15:presenceInfo xmlns:p15="http://schemas.microsoft.com/office/powerpoint/2012/main" userId="S::m.victor@cgiar.org::af8add4c-3c79-493c-a651-bbc22d3c44f0" providerId="AD"/>
      </p:ext>
    </p:extLst>
  </p:cmAuthor>
  <p:cmAuthor id="5" name="Ferrari, Mireille (ILRI)" initials="FM(" lastIdx="1" clrIdx="4">
    <p:extLst>
      <p:ext uri="{19B8F6BF-5375-455C-9EA6-DF929625EA0E}">
        <p15:presenceInfo xmlns:p15="http://schemas.microsoft.com/office/powerpoint/2012/main" userId="S::m.ferrari@cgiar.org::31118f18-7866-42ac-b58b-baa91ec087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7783"/>
    <a:srgbClr val="712C3D"/>
    <a:srgbClr val="F9F2EA"/>
    <a:srgbClr val="404E65"/>
    <a:srgbClr val="A3A467"/>
    <a:srgbClr val="53593E"/>
    <a:srgbClr val="7C98AB"/>
    <a:srgbClr val="FF9E16"/>
    <a:srgbClr val="C34628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501" autoAdjust="0"/>
    <p:restoredTop sz="94830"/>
  </p:normalViewPr>
  <p:slideViewPr>
    <p:cSldViewPr snapToGrid="0">
      <p:cViewPr varScale="1">
        <p:scale>
          <a:sx n="54" d="100"/>
          <a:sy n="54" d="100"/>
        </p:scale>
        <p:origin x="5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80" y="2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12/24/2021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24/12/2021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I now present statistics at a glance on the Africa Dairy Genetic Gains platform </a:t>
            </a:r>
            <a:endParaRPr lang="en-KE" altLang="en-KE" sz="1400" dirty="0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collected can also be filtered to show the different breeds of animals from which data is being captured</a:t>
            </a:r>
          </a:p>
          <a:p>
            <a:r>
              <a:rPr lang="en-US" dirty="0"/>
              <a:t>For example we have the well known European dairy breeds, and those that are called by indigenous names </a:t>
            </a:r>
          </a:p>
          <a:p>
            <a:r>
              <a:rPr lang="en-US" dirty="0"/>
              <a:t>Graphs are used to present the number of milk records in the database from each breed type. It is also possible to get a glimpse of the average daily milk production for a typical animal of a given breed type within each country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911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you scroll down the front page you see which countries have their data recorded on the platform, and get a glimpse on the quantity of data available from each country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041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CC6E4-9882-8C47-A496-56DAC1B282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374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784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ortal.adgg.ilri.org/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gspace.cgiar.org/handle/10568/108942" TargetMode="External"/><Relationship Id="rId3" Type="http://schemas.openxmlformats.org/officeDocument/2006/relationships/hyperlink" Target="https://m.learn.ink/ilri" TargetMode="External"/><Relationship Id="rId7" Type="http://schemas.openxmlformats.org/officeDocument/2006/relationships/hyperlink" Target="https://hdl.handle.net/10568/108942" TargetMode="External"/><Relationship Id="rId12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hdl.handle.net/10568/98250" TargetMode="External"/><Relationship Id="rId11" Type="http://schemas.openxmlformats.org/officeDocument/2006/relationships/hyperlink" Target="https://my.learn.ink/course/8773682a-2c0c-4571-a429-ea9bdc56ca11" TargetMode="External"/><Relationship Id="rId5" Type="http://schemas.openxmlformats.org/officeDocument/2006/relationships/hyperlink" Target="https://hdl.handle.net/10568/110180" TargetMode="External"/><Relationship Id="rId10" Type="http://schemas.openxmlformats.org/officeDocument/2006/relationships/hyperlink" Target="https://my.learn.ink/course/219ccf98-a46c-4d6a-8dcc-a15685a65643" TargetMode="External"/><Relationship Id="rId4" Type="http://schemas.openxmlformats.org/officeDocument/2006/relationships/hyperlink" Target="https://hdl.handle.net/10568/110179" TargetMode="External"/><Relationship Id="rId9" Type="http://schemas.openxmlformats.org/officeDocument/2006/relationships/hyperlink" Target="https://portal.adgg.ilri.org/sites/default/files/ADGG-platform-help-modul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566" y="777766"/>
            <a:ext cx="9796118" cy="151489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b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African Dairy Genetic Gains Project Overview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E93E93-4A74-423A-BFED-31B0012BF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4795" y="3835900"/>
            <a:ext cx="8357660" cy="58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sz="2400" b="1" i="1" dirty="0">
                <a:solidFill>
                  <a:srgbClr val="292929"/>
                </a:solidFill>
                <a:latin typeface="Calibri" panose="020F0502020204030204" pitchFamily="34" charset="0"/>
              </a:rPr>
              <a:t>Gebregziabher Gebreyohanes</a:t>
            </a:r>
          </a:p>
          <a:p>
            <a:pPr algn="ctr"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sz="2400" b="1" i="1" dirty="0">
                <a:solidFill>
                  <a:srgbClr val="292929"/>
                </a:solidFill>
                <a:latin typeface="Calibri" panose="020F0502020204030204" pitchFamily="34" charset="0"/>
              </a:rPr>
              <a:t>and </a:t>
            </a:r>
            <a:r>
              <a:rPr lang="en-US" sz="2400" b="1" i="1" dirty="0" err="1">
                <a:solidFill>
                  <a:srgbClr val="292929"/>
                </a:solidFill>
                <a:latin typeface="Calibri" panose="020F0502020204030204" pitchFamily="34" charset="0"/>
              </a:rPr>
              <a:t>Ok</a:t>
            </a:r>
            <a:r>
              <a:rPr lang="en-US" altLang="en-KE" sz="2400" b="1" i="1" dirty="0" err="1">
                <a:solidFill>
                  <a:srgbClr val="292929"/>
                </a:solidFill>
                <a:latin typeface="Calibri" panose="020F0502020204030204" pitchFamily="34" charset="0"/>
              </a:rPr>
              <a:t>eyo</a:t>
            </a:r>
            <a:r>
              <a:rPr lang="en-US" altLang="en-KE" sz="2400" b="1" i="1" dirty="0">
                <a:solidFill>
                  <a:srgbClr val="292929"/>
                </a:solidFill>
                <a:latin typeface="Calibri" panose="020F0502020204030204" pitchFamily="34" charset="0"/>
              </a:rPr>
              <a:t> Mwai (ILRI)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                              </a:t>
            </a:r>
            <a:endParaRPr lang="en-GB" altLang="en-KE" b="1" i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AD9EAF5-0CA5-4ECC-83D4-24051F3B4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5978" y="4975036"/>
            <a:ext cx="8499805" cy="707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i="1">
                <a:solidFill>
                  <a:srgbClr val="800000"/>
                </a:solidFill>
                <a:latin typeface="Calibri" panose="020F0502020204030204" pitchFamily="34" charset="0"/>
              </a:rPr>
              <a:t>CTLGH Virtual Development </a:t>
            </a:r>
            <a:r>
              <a:rPr lang="en-US" sz="1600" b="1" i="1" dirty="0">
                <a:solidFill>
                  <a:srgbClr val="800000"/>
                </a:solidFill>
                <a:latin typeface="Calibri" panose="020F0502020204030204" pitchFamily="34" charset="0"/>
              </a:rPr>
              <a:t>Meeting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i="1" dirty="0">
                <a:solidFill>
                  <a:srgbClr val="800000"/>
                </a:solidFill>
                <a:latin typeface="Calibri" panose="020F0502020204030204" pitchFamily="34" charset="0"/>
              </a:rPr>
              <a:t>2-3 December 2021</a:t>
            </a:r>
          </a:p>
          <a:p>
            <a:pPr algn="ctr"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b="1" i="1" dirty="0">
                <a:solidFill>
                  <a:srgbClr val="800000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5F960C8-0CE9-4E27-B0E6-14F88C5B00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7814" y="5923722"/>
            <a:ext cx="788026" cy="788026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1CD5E-CDCD-4915-9268-31AE2F062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18281"/>
            <a:ext cx="10972800" cy="677955"/>
          </a:xfrm>
        </p:spPr>
        <p:txBody>
          <a:bodyPr/>
          <a:lstStyle/>
          <a:p>
            <a:r>
              <a:rPr lang="en-US" dirty="0"/>
              <a:t>ADGG links to CTLGH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E3B24-8225-4F4B-8508-F523432B23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018290"/>
            <a:ext cx="10972800" cy="5230110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Enablers from ADGG for CTLGH</a:t>
            </a:r>
          </a:p>
          <a:p>
            <a:pPr marL="742950" lvl="1" indent="-342900"/>
            <a:r>
              <a:rPr lang="en-US" sz="2000" dirty="0"/>
              <a:t>ADGG platform and the database</a:t>
            </a:r>
          </a:p>
          <a:p>
            <a:pPr marL="742950" lvl="1" indent="-342900"/>
            <a:r>
              <a:rPr lang="en-US" sz="2000" dirty="0"/>
              <a:t>National dairy animals' identification and registration system</a:t>
            </a:r>
          </a:p>
          <a:p>
            <a:pPr marL="742950" lvl="1" indent="-342900"/>
            <a:r>
              <a:rPr lang="en-US" sz="2000" dirty="0"/>
              <a:t>Tools for data capture, provision of feedback and extension education messages</a:t>
            </a:r>
          </a:p>
          <a:p>
            <a:pPr marL="742950" lvl="1" indent="-342900"/>
            <a:r>
              <a:rPr lang="en-US" sz="2000" dirty="0"/>
              <a:t>Phenotypic and genotype data and genomic pipeline could be used to superimpose different studies (</a:t>
            </a:r>
            <a:r>
              <a:rPr lang="en-US" sz="2000" dirty="0" err="1"/>
              <a:t>e.g</a:t>
            </a:r>
            <a:r>
              <a:rPr lang="en-US" sz="2000" dirty="0"/>
              <a:t> heat tolerance, disease resistance)</a:t>
            </a:r>
          </a:p>
          <a:p>
            <a:pPr marL="742950" lvl="1" indent="-342900"/>
            <a:r>
              <a:rPr lang="en-US" sz="2000" dirty="0"/>
              <a:t>An increase in the number of animals genotyped increases reference population</a:t>
            </a:r>
          </a:p>
          <a:p>
            <a:pPr marL="742950" lvl="1" indent="-342900"/>
            <a:r>
              <a:rPr lang="en-US" sz="2000" dirty="0"/>
              <a:t>Increase in number of traits: data on milk, milk quality and health traits</a:t>
            </a:r>
          </a:p>
          <a:p>
            <a:pPr marL="742950" lvl="1" indent="-342900"/>
            <a:r>
              <a:rPr lang="en-US" sz="2000" dirty="0"/>
              <a:t>Partnership </a:t>
            </a:r>
          </a:p>
          <a:p>
            <a:pPr marL="742950" lvl="1" indent="-342900"/>
            <a:r>
              <a:rPr lang="en-US" sz="2000" dirty="0"/>
              <a:t>National partners capacity </a:t>
            </a:r>
          </a:p>
          <a:p>
            <a:pPr marL="742950" lvl="1" indent="-342900"/>
            <a:r>
              <a:rPr lang="en-US" sz="2000" dirty="0"/>
              <a:t>Evidences and lessons generated and demonstrated to get buy-in</a:t>
            </a:r>
          </a:p>
          <a:p>
            <a:pPr marL="742950" lvl="1" indent="-342900"/>
            <a:r>
              <a:rPr lang="en-US" sz="2000" dirty="0"/>
              <a:t>Demand for scaling out/up to none ADGG project countries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Expectations of ADGG from CTLGH</a:t>
            </a:r>
          </a:p>
          <a:p>
            <a:pPr marL="1085860" lvl="1" indent="-342900"/>
            <a:r>
              <a:rPr lang="en-US" sz="2000" dirty="0">
                <a:solidFill>
                  <a:srgbClr val="FF0000"/>
                </a:solidFill>
              </a:rPr>
              <a:t>New tools, and technologies for data collection and genotyping will strengthen the ADGG platform to optimize breeding program</a:t>
            </a:r>
          </a:p>
          <a:p>
            <a:pPr marL="1085860" lvl="1" indent="-342900"/>
            <a:r>
              <a:rPr lang="en-US" sz="2000" dirty="0">
                <a:solidFill>
                  <a:srgbClr val="FF0000"/>
                </a:solidFill>
              </a:rPr>
              <a:t>Develop new capacity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624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132916D-F446-406D-94C7-9797D5868F45}"/>
              </a:ext>
            </a:extLst>
          </p:cNvPr>
          <p:cNvSpPr txBox="1">
            <a:spLocks/>
          </p:cNvSpPr>
          <p:nvPr/>
        </p:nvSpPr>
        <p:spPr>
          <a:xfrm>
            <a:off x="-1280160" y="2465388"/>
            <a:ext cx="15277552" cy="27806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Thank you very much! 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E05D7D7-270A-42F8-9278-17EC5C60C3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02" y="179138"/>
            <a:ext cx="1246361" cy="1246361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CE80-A8E5-485A-8E19-6482A38EA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33" y="74936"/>
            <a:ext cx="12013534" cy="8120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Challenges of smallholder dairy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1EF6-252D-4CD7-AAC7-977EF14063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150502" y="1498709"/>
            <a:ext cx="9890995" cy="3682891"/>
          </a:xfr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lvl="1" indent="-228600">
              <a:tabLst>
                <a:tab pos="457200" algn="l"/>
                <a:tab pos="914400" algn="l"/>
              </a:tabLst>
            </a:pPr>
            <a:r>
              <a:rPr lang="en-US" sz="2400" dirty="0"/>
              <a:t>Absence of long-term improvement programs and approached</a:t>
            </a:r>
          </a:p>
          <a:p>
            <a:pPr marL="457200" lvl="1" indent="-228600">
              <a:tabLst>
                <a:tab pos="457200" algn="l"/>
                <a:tab pos="914400" algn="l"/>
              </a:tabLst>
            </a:pPr>
            <a:endParaRPr lang="en-US" sz="2400" dirty="0"/>
          </a:p>
          <a:p>
            <a:pPr marL="457200" lvl="1" indent="-228600">
              <a:tabLst>
                <a:tab pos="457200" algn="l"/>
                <a:tab pos="914400" algn="l"/>
              </a:tabLst>
            </a:pPr>
            <a:r>
              <a:rPr lang="en-US" sz="2400" dirty="0"/>
              <a:t>Limited access to the dairy genetics or breed types/choices that best suit the different production systems (Often wrong breed choices are made)</a:t>
            </a:r>
          </a:p>
          <a:p>
            <a:pPr marL="228600" lvl="1" indent="0">
              <a:buNone/>
              <a:tabLst>
                <a:tab pos="457200" algn="l"/>
                <a:tab pos="914400" algn="l"/>
              </a:tabLst>
            </a:pPr>
            <a:endParaRPr lang="en-US" sz="2400" dirty="0"/>
          </a:p>
          <a:p>
            <a:pPr marL="457200" lvl="1" indent="-228600">
              <a:tabLst>
                <a:tab pos="457200" algn="l"/>
                <a:tab pos="914400" algn="l"/>
              </a:tabLst>
            </a:pPr>
            <a:r>
              <a:rPr lang="en-US" sz="2400" dirty="0"/>
              <a:t>Inadequate access to various services and inputs</a:t>
            </a:r>
          </a:p>
          <a:p>
            <a:pPr marL="457200" lvl="1" indent="-228600">
              <a:tabLst>
                <a:tab pos="457200" algn="l"/>
                <a:tab pos="914400" algn="l"/>
              </a:tabLst>
            </a:pPr>
            <a:r>
              <a:rPr lang="en-US" sz="2400" dirty="0"/>
              <a:t>Access to information or farmer education and training services</a:t>
            </a:r>
          </a:p>
          <a:p>
            <a:pPr marL="457200" lvl="1" indent="-228600">
              <a:tabLst>
                <a:tab pos="457200" algn="l"/>
                <a:tab pos="914400" algn="l"/>
              </a:tabLst>
            </a:pPr>
            <a:endParaRPr lang="en-US" sz="2400" dirty="0"/>
          </a:p>
          <a:p>
            <a:pPr marL="457200" lvl="1" indent="-228600">
              <a:tabLst>
                <a:tab pos="457200" algn="l"/>
                <a:tab pos="914400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Profitability is often illusive</a:t>
            </a:r>
          </a:p>
        </p:txBody>
      </p:sp>
    </p:spTree>
    <p:extLst>
      <p:ext uri="{BB962C8B-B14F-4D97-AF65-F5344CB8AC3E}">
        <p14:creationId xmlns:p14="http://schemas.microsoft.com/office/powerpoint/2010/main" val="645484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28EFC-0EE2-414F-A6AB-CEA12D0314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53142" y="1760119"/>
            <a:ext cx="10588127" cy="2715168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accent5">
                    <a:lumMod val="75000"/>
                  </a:schemeClr>
                </a:solidFill>
              </a:rPr>
              <a:t>Addressing the challenges facing smallholder livestock (dairy) systems through novel application of ICT and genomic technology</a:t>
            </a:r>
            <a:endParaRPr lang="en-KE" sz="3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61F9405-5040-4775-9FEF-DC80B4E25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4" y="427831"/>
            <a:ext cx="8535944" cy="677955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the African Genetic Gain Program about ?</a:t>
            </a:r>
          </a:p>
        </p:txBody>
      </p:sp>
    </p:spTree>
    <p:extLst>
      <p:ext uri="{BB962C8B-B14F-4D97-AF65-F5344CB8AC3E}">
        <p14:creationId xmlns:p14="http://schemas.microsoft.com/office/powerpoint/2010/main" val="2773193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EDF28-9138-4F87-B5DB-D5892495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708" y="3082"/>
            <a:ext cx="5757332" cy="67795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12C3D"/>
                </a:solidFill>
              </a:rPr>
              <a:t>ADGG’s Approach and Objectives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22DC72-E826-4A56-8DA8-C00795E4B8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2356" y="1253522"/>
            <a:ext cx="10142485" cy="4350955"/>
          </a:xfr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228600" fontAlgn="base">
              <a:lnSpc>
                <a:spcPct val="112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Establish/Revamp National livestock Performance Recording Centers (DPRCs) or Platforms for herd and cow data management</a:t>
            </a:r>
          </a:p>
          <a:p>
            <a:pPr marL="342900" lvl="0" indent="-228600" fontAlgn="base">
              <a:lnSpc>
                <a:spcPct val="112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Develop &amp; scale ICT platforms to capture herd, cow level &amp; other related data  &amp; link it to databases</a:t>
            </a:r>
          </a:p>
          <a:p>
            <a:pPr marL="342900" lvl="0" indent="-228600" fontAlgn="base">
              <a:lnSpc>
                <a:spcPct val="112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Develop a pipeline for genomic evaluations to identify superior bulls &amp; cows for propagation using Artificial Insemination and natural mating </a:t>
            </a:r>
          </a:p>
          <a:p>
            <a:pPr marL="342900" lvl="0" indent="-228600" fontAlgn="base">
              <a:lnSpc>
                <a:spcPct val="112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Establish a digital farmer extension and feedback system using genomic and performance data for improved herd management</a:t>
            </a:r>
          </a:p>
          <a:p>
            <a:pPr marL="342900" indent="-228600" fontAlgn="base">
              <a:lnSpc>
                <a:spcPct val="112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Establish private-public partnerships to sustainably resource recording, genetic evaluation and digital extension at county &amp; regional levels</a:t>
            </a:r>
          </a:p>
          <a:p>
            <a:pPr marL="342900" lvl="0" indent="-228600" fontAlgn="base">
              <a:lnSpc>
                <a:spcPct val="112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3878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E7D60-2B2A-41D8-941C-CD745DEAD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83" y="2999014"/>
            <a:ext cx="7362472" cy="85997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defTabSz="914400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ADGG Achievements and Links to CTLGH</a:t>
            </a:r>
          </a:p>
        </p:txBody>
      </p:sp>
    </p:spTree>
    <p:extLst>
      <p:ext uri="{BB962C8B-B14F-4D97-AF65-F5344CB8AC3E}">
        <p14:creationId xmlns:p14="http://schemas.microsoft.com/office/powerpoint/2010/main" val="298403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9840" y="73074"/>
            <a:ext cx="11059885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defTabSz="914400"/>
            <a:r>
              <a:rPr lang="en-US" altLang="en-KE" sz="2800" b="1" dirty="0">
                <a:solidFill>
                  <a:srgbClr val="712C3D"/>
                </a:solidFill>
              </a:rPr>
              <a:t>More Robust, Agile and Scalable Digital Data Platform and Data Capture Tools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2DF7402-356D-4CBA-8904-6BFB63F83165}"/>
              </a:ext>
            </a:extLst>
          </p:cNvPr>
          <p:cNvGrpSpPr/>
          <p:nvPr/>
        </p:nvGrpSpPr>
        <p:grpSpPr>
          <a:xfrm>
            <a:off x="1467587" y="1265496"/>
            <a:ext cx="8699939" cy="4593903"/>
            <a:chOff x="483180" y="121062"/>
            <a:chExt cx="11599919" cy="612520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95C8C0E-3F9D-4660-96D4-F099680A4E7E}"/>
                </a:ext>
              </a:extLst>
            </p:cNvPr>
            <p:cNvGrpSpPr/>
            <p:nvPr/>
          </p:nvGrpSpPr>
          <p:grpSpPr>
            <a:xfrm>
              <a:off x="5182617" y="2647404"/>
              <a:ext cx="2343707" cy="2888798"/>
              <a:chOff x="4358934" y="1430842"/>
              <a:chExt cx="2760957" cy="3416366"/>
            </a:xfrm>
          </p:grpSpPr>
          <p:sp>
            <p:nvSpPr>
              <p:cNvPr id="65" name="Flowchart: Magnetic Disk 64">
                <a:extLst>
                  <a:ext uri="{FF2B5EF4-FFF2-40B4-BE49-F238E27FC236}">
                    <a16:creationId xmlns:a16="http://schemas.microsoft.com/office/drawing/2014/main" id="{143F50DB-A884-4F19-955B-36056F6BB944}"/>
                  </a:ext>
                </a:extLst>
              </p:cNvPr>
              <p:cNvSpPr/>
              <p:nvPr/>
            </p:nvSpPr>
            <p:spPr>
              <a:xfrm>
                <a:off x="4358936" y="4048217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Country Data platforms</a:t>
                </a: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lowchart: Magnetic Disk 65">
                <a:extLst>
                  <a:ext uri="{FF2B5EF4-FFF2-40B4-BE49-F238E27FC236}">
                    <a16:creationId xmlns:a16="http://schemas.microsoft.com/office/drawing/2014/main" id="{1D67F9A9-4A81-40DF-8190-97BAA1DC4F45}"/>
                  </a:ext>
                </a:extLst>
              </p:cNvPr>
              <p:cNvSpPr/>
              <p:nvPr/>
            </p:nvSpPr>
            <p:spPr>
              <a:xfrm>
                <a:off x="4358936" y="3401626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Extraction</a:t>
                </a: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lowchart: Magnetic Disk 66">
                <a:extLst>
                  <a:ext uri="{FF2B5EF4-FFF2-40B4-BE49-F238E27FC236}">
                    <a16:creationId xmlns:a16="http://schemas.microsoft.com/office/drawing/2014/main" id="{3315F6DD-BEC7-4D4D-AE3D-F9DE446C8977}"/>
                  </a:ext>
                </a:extLst>
              </p:cNvPr>
              <p:cNvSpPr/>
              <p:nvPr/>
            </p:nvSpPr>
            <p:spPr>
              <a:xfrm>
                <a:off x="4358935" y="2755035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API Management</a:t>
                </a:r>
              </a:p>
            </p:txBody>
          </p:sp>
          <p:sp>
            <p:nvSpPr>
              <p:cNvPr id="68" name="Flowchart: Magnetic Disk 67">
                <a:extLst>
                  <a:ext uri="{FF2B5EF4-FFF2-40B4-BE49-F238E27FC236}">
                    <a16:creationId xmlns:a16="http://schemas.microsoft.com/office/drawing/2014/main" id="{063A5B0C-AF53-4B21-B28A-91E198C2CB58}"/>
                  </a:ext>
                </a:extLst>
              </p:cNvPr>
              <p:cNvSpPr/>
              <p:nvPr/>
            </p:nvSpPr>
            <p:spPr>
              <a:xfrm>
                <a:off x="4358934" y="2108444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System Administration</a:t>
                </a:r>
              </a:p>
            </p:txBody>
          </p:sp>
          <p:sp>
            <p:nvSpPr>
              <p:cNvPr id="69" name="Flowchart: Magnetic Disk 68">
                <a:extLst>
                  <a:ext uri="{FF2B5EF4-FFF2-40B4-BE49-F238E27FC236}">
                    <a16:creationId xmlns:a16="http://schemas.microsoft.com/office/drawing/2014/main" id="{5C26E10D-A378-49FC-B7DE-7152F385093E}"/>
                  </a:ext>
                </a:extLst>
              </p:cNvPr>
              <p:cNvSpPr/>
              <p:nvPr/>
            </p:nvSpPr>
            <p:spPr>
              <a:xfrm>
                <a:off x="4358934" y="1430842"/>
                <a:ext cx="2760954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Validation</a:t>
                </a:r>
              </a:p>
            </p:txBody>
          </p:sp>
        </p:grpSp>
        <p:sp>
          <p:nvSpPr>
            <p:cNvPr id="12" name="Flowchart: Predefined Process 11">
              <a:extLst>
                <a:ext uri="{FF2B5EF4-FFF2-40B4-BE49-F238E27FC236}">
                  <a16:creationId xmlns:a16="http://schemas.microsoft.com/office/drawing/2014/main" id="{C446FE88-7E1B-46AE-9C80-474630EB1812}"/>
                </a:ext>
              </a:extLst>
            </p:cNvPr>
            <p:cNvSpPr/>
            <p:nvPr/>
          </p:nvSpPr>
          <p:spPr>
            <a:xfrm>
              <a:off x="5266933" y="121062"/>
              <a:ext cx="2100235" cy="107220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User management</a:t>
              </a:r>
            </a:p>
          </p:txBody>
        </p:sp>
        <p:sp>
          <p:nvSpPr>
            <p:cNvPr id="13" name="Flowchart: Predefined Process 12">
              <a:extLst>
                <a:ext uri="{FF2B5EF4-FFF2-40B4-BE49-F238E27FC236}">
                  <a16:creationId xmlns:a16="http://schemas.microsoft.com/office/drawing/2014/main" id="{63CD3C1F-4DBC-49C0-81B8-124A0F7161D8}"/>
                </a:ext>
              </a:extLst>
            </p:cNvPr>
            <p:cNvSpPr/>
            <p:nvPr/>
          </p:nvSpPr>
          <p:spPr>
            <a:xfrm>
              <a:off x="10270574" y="774709"/>
              <a:ext cx="1812525" cy="1072203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Analytics</a:t>
              </a:r>
            </a:p>
          </p:txBody>
        </p:sp>
        <p:sp>
          <p:nvSpPr>
            <p:cNvPr id="14" name="Flowchart: Predefined Process 13">
              <a:extLst>
                <a:ext uri="{FF2B5EF4-FFF2-40B4-BE49-F238E27FC236}">
                  <a16:creationId xmlns:a16="http://schemas.microsoft.com/office/drawing/2014/main" id="{35C3F62F-3C10-4AB4-B016-20986098AD7A}"/>
                </a:ext>
              </a:extLst>
            </p:cNvPr>
            <p:cNvSpPr/>
            <p:nvPr/>
          </p:nvSpPr>
          <p:spPr>
            <a:xfrm>
              <a:off x="10126714" y="4770795"/>
              <a:ext cx="1917575" cy="117342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Other Database integration</a:t>
              </a:r>
            </a:p>
          </p:txBody>
        </p:sp>
        <p:sp>
          <p:nvSpPr>
            <p:cNvPr id="15" name="Flowchart: Predefined Process 14">
              <a:extLst>
                <a:ext uri="{FF2B5EF4-FFF2-40B4-BE49-F238E27FC236}">
                  <a16:creationId xmlns:a16="http://schemas.microsoft.com/office/drawing/2014/main" id="{7CB413F7-8FD0-4E27-8A2F-775B087B53A0}"/>
                </a:ext>
              </a:extLst>
            </p:cNvPr>
            <p:cNvSpPr/>
            <p:nvPr/>
          </p:nvSpPr>
          <p:spPr>
            <a:xfrm>
              <a:off x="654450" y="4989460"/>
              <a:ext cx="2074699" cy="125680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feedback systems</a:t>
              </a:r>
            </a:p>
          </p:txBody>
        </p:sp>
        <p:sp>
          <p:nvSpPr>
            <p:cNvPr id="16" name="Flowchart: Predefined Process 15">
              <a:extLst>
                <a:ext uri="{FF2B5EF4-FFF2-40B4-BE49-F238E27FC236}">
                  <a16:creationId xmlns:a16="http://schemas.microsoft.com/office/drawing/2014/main" id="{CC5DC343-FD40-4EFE-841E-438D9816055C}"/>
                </a:ext>
              </a:extLst>
            </p:cNvPr>
            <p:cNvSpPr/>
            <p:nvPr/>
          </p:nvSpPr>
          <p:spPr>
            <a:xfrm>
              <a:off x="3305798" y="4330211"/>
              <a:ext cx="975060" cy="54897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17" name="Flowchart: Predefined Process 16">
              <a:extLst>
                <a:ext uri="{FF2B5EF4-FFF2-40B4-BE49-F238E27FC236}">
                  <a16:creationId xmlns:a16="http://schemas.microsoft.com/office/drawing/2014/main" id="{0F833379-DB92-4E46-B2D1-A998016F7060}"/>
                </a:ext>
              </a:extLst>
            </p:cNvPr>
            <p:cNvSpPr/>
            <p:nvPr/>
          </p:nvSpPr>
          <p:spPr>
            <a:xfrm>
              <a:off x="3314147" y="3307427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18" name="Arrow: Up-Down 17">
              <a:extLst>
                <a:ext uri="{FF2B5EF4-FFF2-40B4-BE49-F238E27FC236}">
                  <a16:creationId xmlns:a16="http://schemas.microsoft.com/office/drawing/2014/main" id="{DB86DDCB-DBF7-44C6-9D50-E51C9F7405E1}"/>
                </a:ext>
              </a:extLst>
            </p:cNvPr>
            <p:cNvSpPr/>
            <p:nvPr/>
          </p:nvSpPr>
          <p:spPr>
            <a:xfrm>
              <a:off x="6280796" y="1970758"/>
              <a:ext cx="218646" cy="649302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Arrow: Up-Down 18">
              <a:extLst>
                <a:ext uri="{FF2B5EF4-FFF2-40B4-BE49-F238E27FC236}">
                  <a16:creationId xmlns:a16="http://schemas.microsoft.com/office/drawing/2014/main" id="{FA2BEC44-0578-467C-A0F2-3EBBD0819BC8}"/>
                </a:ext>
              </a:extLst>
            </p:cNvPr>
            <p:cNvSpPr/>
            <p:nvPr/>
          </p:nvSpPr>
          <p:spPr>
            <a:xfrm rot="15204007">
              <a:off x="4582469" y="3006562"/>
              <a:ext cx="255032" cy="802618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rrow: Up-Down 19">
              <a:extLst>
                <a:ext uri="{FF2B5EF4-FFF2-40B4-BE49-F238E27FC236}">
                  <a16:creationId xmlns:a16="http://schemas.microsoft.com/office/drawing/2014/main" id="{E2D4ABCC-1AA1-45BD-BA8F-3A4F360563D1}"/>
                </a:ext>
              </a:extLst>
            </p:cNvPr>
            <p:cNvSpPr/>
            <p:nvPr/>
          </p:nvSpPr>
          <p:spPr>
            <a:xfrm rot="15984176">
              <a:off x="4611150" y="4236248"/>
              <a:ext cx="249587" cy="775977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rrow: Up-Down 20">
              <a:extLst>
                <a:ext uri="{FF2B5EF4-FFF2-40B4-BE49-F238E27FC236}">
                  <a16:creationId xmlns:a16="http://schemas.microsoft.com/office/drawing/2014/main" id="{8A18AA70-F9F3-40E7-BA9B-AB71DEE6DAFF}"/>
                </a:ext>
              </a:extLst>
            </p:cNvPr>
            <p:cNvSpPr/>
            <p:nvPr/>
          </p:nvSpPr>
          <p:spPr>
            <a:xfrm rot="5695903">
              <a:off x="8022868" y="4134887"/>
              <a:ext cx="294032" cy="946509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Arrow: Up-Down 21">
              <a:extLst>
                <a:ext uri="{FF2B5EF4-FFF2-40B4-BE49-F238E27FC236}">
                  <a16:creationId xmlns:a16="http://schemas.microsoft.com/office/drawing/2014/main" id="{D4094DEF-3A49-455A-A576-4936871E6CF4}"/>
                </a:ext>
              </a:extLst>
            </p:cNvPr>
            <p:cNvSpPr/>
            <p:nvPr/>
          </p:nvSpPr>
          <p:spPr>
            <a:xfrm rot="4578514">
              <a:off x="8008232" y="2518545"/>
              <a:ext cx="281933" cy="885339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B870230-EC43-4B1B-A351-2A59D910FD36}"/>
                </a:ext>
              </a:extLst>
            </p:cNvPr>
            <p:cNvSpPr/>
            <p:nvPr/>
          </p:nvSpPr>
          <p:spPr>
            <a:xfrm>
              <a:off x="483180" y="166417"/>
              <a:ext cx="2179762" cy="2769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A7EEF0-D432-4786-BCE6-DEB5C2E6DC8C}"/>
                </a:ext>
              </a:extLst>
            </p:cNvPr>
            <p:cNvGrpSpPr/>
            <p:nvPr/>
          </p:nvGrpSpPr>
          <p:grpSpPr>
            <a:xfrm>
              <a:off x="634081" y="319774"/>
              <a:ext cx="1965279" cy="2353086"/>
              <a:chOff x="1103506" y="242108"/>
              <a:chExt cx="1832379" cy="1045288"/>
            </a:xfrm>
          </p:grpSpPr>
          <p:sp>
            <p:nvSpPr>
              <p:cNvPr id="62" name="Flowchart: Predefined Process 61">
                <a:extLst>
                  <a:ext uri="{FF2B5EF4-FFF2-40B4-BE49-F238E27FC236}">
                    <a16:creationId xmlns:a16="http://schemas.microsoft.com/office/drawing/2014/main" id="{28D0E7BD-719D-47C7-A3B3-B9AFD43C33BE}"/>
                  </a:ext>
                </a:extLst>
              </p:cNvPr>
              <p:cNvSpPr/>
              <p:nvPr/>
            </p:nvSpPr>
            <p:spPr>
              <a:xfrm>
                <a:off x="1109635" y="600344"/>
                <a:ext cx="1776674" cy="234028"/>
              </a:xfrm>
              <a:prstGeom prst="flowChartPredefinedProcess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Mobile applications</a:t>
                </a:r>
              </a:p>
            </p:txBody>
          </p:sp>
          <p:sp>
            <p:nvSpPr>
              <p:cNvPr id="63" name="Flowchart: Predefined Process 62">
                <a:extLst>
                  <a:ext uri="{FF2B5EF4-FFF2-40B4-BE49-F238E27FC236}">
                    <a16:creationId xmlns:a16="http://schemas.microsoft.com/office/drawing/2014/main" id="{EB136EF4-EBE5-46D7-BBE3-26445C31AA14}"/>
                  </a:ext>
                </a:extLst>
              </p:cNvPr>
              <p:cNvSpPr/>
              <p:nvPr/>
            </p:nvSpPr>
            <p:spPr>
              <a:xfrm>
                <a:off x="1103506" y="1053368"/>
                <a:ext cx="1750964" cy="234028"/>
              </a:xfrm>
              <a:prstGeom prst="flowChartPredefinedProcess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Web applications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903A9A6-A46D-444A-BA26-6DA7DA828B9E}"/>
                  </a:ext>
                </a:extLst>
              </p:cNvPr>
              <p:cNvSpPr/>
              <p:nvPr/>
            </p:nvSpPr>
            <p:spPr>
              <a:xfrm>
                <a:off x="1115934" y="242108"/>
                <a:ext cx="1819951" cy="235981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Farm Data Capture</a:t>
                </a:r>
              </a:p>
            </p:txBody>
          </p:sp>
        </p:grpSp>
        <p:sp>
          <p:nvSpPr>
            <p:cNvPr id="25" name="Arrow: Left-Up 24">
              <a:extLst>
                <a:ext uri="{FF2B5EF4-FFF2-40B4-BE49-F238E27FC236}">
                  <a16:creationId xmlns:a16="http://schemas.microsoft.com/office/drawing/2014/main" id="{C65E02BD-3E78-4DBB-8838-8C64563A23B9}"/>
                </a:ext>
              </a:extLst>
            </p:cNvPr>
            <p:cNvSpPr/>
            <p:nvPr/>
          </p:nvSpPr>
          <p:spPr>
            <a:xfrm rot="5400000">
              <a:off x="1925680" y="2370222"/>
              <a:ext cx="698763" cy="1902173"/>
            </a:xfrm>
            <a:prstGeom prst="leftUpArrow">
              <a:avLst>
                <a:gd name="adj1" fmla="val 15765"/>
                <a:gd name="adj2" fmla="val 11960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Arrow: Left-Up 25">
              <a:extLst>
                <a:ext uri="{FF2B5EF4-FFF2-40B4-BE49-F238E27FC236}">
                  <a16:creationId xmlns:a16="http://schemas.microsoft.com/office/drawing/2014/main" id="{E8CED72C-0D62-4178-BDDC-014C2EA2A1D1}"/>
                </a:ext>
              </a:extLst>
            </p:cNvPr>
            <p:cNvSpPr/>
            <p:nvPr/>
          </p:nvSpPr>
          <p:spPr>
            <a:xfrm>
              <a:off x="2714229" y="4874614"/>
              <a:ext cx="1171468" cy="891655"/>
            </a:xfrm>
            <a:prstGeom prst="leftUpArrow">
              <a:avLst>
                <a:gd name="adj1" fmla="val 12539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Arrow: Left-Up 26">
              <a:extLst>
                <a:ext uri="{FF2B5EF4-FFF2-40B4-BE49-F238E27FC236}">
                  <a16:creationId xmlns:a16="http://schemas.microsoft.com/office/drawing/2014/main" id="{60838CC3-2FF3-4828-9215-B2EE8BDF6508}"/>
                </a:ext>
              </a:extLst>
            </p:cNvPr>
            <p:cNvSpPr/>
            <p:nvPr/>
          </p:nvSpPr>
          <p:spPr>
            <a:xfrm rot="5400000">
              <a:off x="9177831" y="4712741"/>
              <a:ext cx="782435" cy="1115323"/>
            </a:xfrm>
            <a:prstGeom prst="leftUpArrow">
              <a:avLst>
                <a:gd name="adj1" fmla="val 13225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Arrow: Left-Up 27">
              <a:extLst>
                <a:ext uri="{FF2B5EF4-FFF2-40B4-BE49-F238E27FC236}">
                  <a16:creationId xmlns:a16="http://schemas.microsoft.com/office/drawing/2014/main" id="{39E82BD8-ADA1-483E-B7EF-4A0CBA6795FC}"/>
                </a:ext>
              </a:extLst>
            </p:cNvPr>
            <p:cNvSpPr/>
            <p:nvPr/>
          </p:nvSpPr>
          <p:spPr>
            <a:xfrm rot="10800000">
              <a:off x="8928212" y="1270972"/>
              <a:ext cx="1342361" cy="1212420"/>
            </a:xfrm>
            <a:prstGeom prst="leftUpArrow">
              <a:avLst>
                <a:gd name="adj1" fmla="val 11577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rrow: Up-Down 28">
              <a:extLst>
                <a:ext uri="{FF2B5EF4-FFF2-40B4-BE49-F238E27FC236}">
                  <a16:creationId xmlns:a16="http://schemas.microsoft.com/office/drawing/2014/main" id="{983ECF49-3052-4019-8C5D-7A692646A9CE}"/>
                </a:ext>
              </a:extLst>
            </p:cNvPr>
            <p:cNvSpPr/>
            <p:nvPr/>
          </p:nvSpPr>
          <p:spPr>
            <a:xfrm>
              <a:off x="6233584" y="1191959"/>
              <a:ext cx="147317" cy="274677"/>
            </a:xfrm>
            <a:prstGeom prst="upDown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6772E80-6DF3-4A45-B498-428DC7756AF4}"/>
                </a:ext>
              </a:extLst>
            </p:cNvPr>
            <p:cNvGrpSpPr/>
            <p:nvPr/>
          </p:nvGrpSpPr>
          <p:grpSpPr>
            <a:xfrm>
              <a:off x="7367167" y="208051"/>
              <a:ext cx="2282370" cy="814783"/>
              <a:chOff x="7423933" y="207564"/>
              <a:chExt cx="2282370" cy="814783"/>
            </a:xfrm>
          </p:grpSpPr>
          <p:sp>
            <p:nvSpPr>
              <p:cNvPr id="56" name="Flowchart: Predefined Process 55">
                <a:extLst>
                  <a:ext uri="{FF2B5EF4-FFF2-40B4-BE49-F238E27FC236}">
                    <a16:creationId xmlns:a16="http://schemas.microsoft.com/office/drawing/2014/main" id="{09F275D3-ED0C-4F08-B4AE-E62BF13269C4}"/>
                  </a:ext>
                </a:extLst>
              </p:cNvPr>
              <p:cNvSpPr/>
              <p:nvPr/>
            </p:nvSpPr>
            <p:spPr>
              <a:xfrm>
                <a:off x="7423935" y="207564"/>
                <a:ext cx="2282368" cy="249537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National governments</a:t>
                </a:r>
              </a:p>
            </p:txBody>
          </p:sp>
          <p:sp>
            <p:nvSpPr>
              <p:cNvPr id="57" name="Flowchart: Predefined Process 56">
                <a:extLst>
                  <a:ext uri="{FF2B5EF4-FFF2-40B4-BE49-F238E27FC236}">
                    <a16:creationId xmlns:a16="http://schemas.microsoft.com/office/drawing/2014/main" id="{2CF4B9D8-0D1C-4AF4-84D4-D73C3AB9B0AE}"/>
                  </a:ext>
                </a:extLst>
              </p:cNvPr>
              <p:cNvSpPr/>
              <p:nvPr/>
            </p:nvSpPr>
            <p:spPr>
              <a:xfrm>
                <a:off x="7423933" y="497384"/>
                <a:ext cx="2282369" cy="219713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Livestock stakeholders</a:t>
                </a:r>
              </a:p>
            </p:txBody>
          </p:sp>
          <p:sp>
            <p:nvSpPr>
              <p:cNvPr id="58" name="Flowchart: Predefined Process 57">
                <a:extLst>
                  <a:ext uri="{FF2B5EF4-FFF2-40B4-BE49-F238E27FC236}">
                    <a16:creationId xmlns:a16="http://schemas.microsoft.com/office/drawing/2014/main" id="{F76C8B77-8355-4F0A-948D-5111615FFE39}"/>
                  </a:ext>
                </a:extLst>
              </p:cNvPr>
              <p:cNvSpPr/>
              <p:nvPr/>
            </p:nvSpPr>
            <p:spPr>
              <a:xfrm>
                <a:off x="7423934" y="779479"/>
                <a:ext cx="2282367" cy="242868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Big Data systems</a:t>
                </a:r>
              </a:p>
            </p:txBody>
          </p:sp>
        </p:grpSp>
        <p:sp>
          <p:nvSpPr>
            <p:cNvPr id="32" name="Flowchart: Predefined Process 31">
              <a:extLst>
                <a:ext uri="{FF2B5EF4-FFF2-40B4-BE49-F238E27FC236}">
                  <a16:creationId xmlns:a16="http://schemas.microsoft.com/office/drawing/2014/main" id="{86177503-786C-421F-BA7C-46E12AEBE54D}"/>
                </a:ext>
              </a:extLst>
            </p:cNvPr>
            <p:cNvSpPr/>
            <p:nvPr/>
          </p:nvSpPr>
          <p:spPr>
            <a:xfrm>
              <a:off x="5864355" y="1422678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3" name="Flowchart: Predefined Process 32">
              <a:extLst>
                <a:ext uri="{FF2B5EF4-FFF2-40B4-BE49-F238E27FC236}">
                  <a16:creationId xmlns:a16="http://schemas.microsoft.com/office/drawing/2014/main" id="{AC8AE9EF-7F79-4C1B-B8ED-103FB0A52D07}"/>
                </a:ext>
              </a:extLst>
            </p:cNvPr>
            <p:cNvSpPr/>
            <p:nvPr/>
          </p:nvSpPr>
          <p:spPr>
            <a:xfrm>
              <a:off x="8695188" y="2523673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4" name="Flowchart: Predefined Process 33">
              <a:extLst>
                <a:ext uri="{FF2B5EF4-FFF2-40B4-BE49-F238E27FC236}">
                  <a16:creationId xmlns:a16="http://schemas.microsoft.com/office/drawing/2014/main" id="{E4DE82DD-F5F4-4BD4-ACB3-D99B073630FE}"/>
                </a:ext>
              </a:extLst>
            </p:cNvPr>
            <p:cNvSpPr/>
            <p:nvPr/>
          </p:nvSpPr>
          <p:spPr>
            <a:xfrm>
              <a:off x="8744706" y="4296589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172CC1B-6A16-4BD3-AF4D-15CD2EE3C12D}"/>
                </a:ext>
              </a:extLst>
            </p:cNvPr>
            <p:cNvSpPr/>
            <p:nvPr/>
          </p:nvSpPr>
          <p:spPr>
            <a:xfrm>
              <a:off x="5182617" y="5614262"/>
              <a:ext cx="2343704" cy="479248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PLATFORM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2276E62-BE39-4293-AB59-F4C876ACB487}"/>
              </a:ext>
            </a:extLst>
          </p:cNvPr>
          <p:cNvSpPr txBox="1"/>
          <p:nvPr/>
        </p:nvSpPr>
        <p:spPr>
          <a:xfrm>
            <a:off x="7995325" y="6548923"/>
            <a:ext cx="2333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API = Application Program interphase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2CFD05-0C0E-46D6-9F4F-050DE69F1F38}"/>
              </a:ext>
            </a:extLst>
          </p:cNvPr>
          <p:cNvSpPr txBox="1"/>
          <p:nvPr/>
        </p:nvSpPr>
        <p:spPr>
          <a:xfrm>
            <a:off x="2547534" y="6179591"/>
            <a:ext cx="481183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/>
              <a:t>An agile, robust, flexible &amp; scalable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CFF08B-BD04-4E38-8B85-E8EFFE46F42C}"/>
              </a:ext>
            </a:extLst>
          </p:cNvPr>
          <p:cNvSpPr txBox="1"/>
          <p:nvPr/>
        </p:nvSpPr>
        <p:spPr bwMode="auto">
          <a:xfrm>
            <a:off x="8596426" y="3415905"/>
            <a:ext cx="2242457" cy="868892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rgbClr val="FFFFFF"/>
                </a:solidFill>
              </a:rPr>
              <a:t>Co-develop and apply</a:t>
            </a:r>
          </a:p>
        </p:txBody>
      </p:sp>
    </p:spTree>
    <p:extLst>
      <p:ext uri="{BB962C8B-B14F-4D97-AF65-F5344CB8AC3E}">
        <p14:creationId xmlns:p14="http://schemas.microsoft.com/office/powerpoint/2010/main" val="9973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2D78F9-F600-48B5-90EC-CD8A4D34DF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03282"/>
            <a:ext cx="6211614" cy="29456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430243-8910-4D03-AD02-2DB06C82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207" y="222348"/>
            <a:ext cx="10972800" cy="677955"/>
          </a:xfrm>
        </p:spPr>
        <p:txBody>
          <a:bodyPr/>
          <a:lstStyle/>
          <a:p>
            <a:r>
              <a:rPr lang="en-US" dirty="0"/>
              <a:t>Country Access to ADGG Platform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9D09A0-C570-4F80-B819-0EDD35239D6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750" y="2317856"/>
            <a:ext cx="5391951" cy="2564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2C6353-8FEE-4FEA-9C8F-133A527F2818}"/>
              </a:ext>
            </a:extLst>
          </p:cNvPr>
          <p:cNvSpPr txBox="1"/>
          <p:nvPr/>
        </p:nvSpPr>
        <p:spPr bwMode="auto">
          <a:xfrm>
            <a:off x="200278" y="6039133"/>
            <a:ext cx="51323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ADGG landing page: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https://portal.adgg.ilri.org/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313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7E4E602-94B4-4D67-9733-9A6C91BEE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875" y="411846"/>
            <a:ext cx="2043113" cy="1325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745CDF-5291-494D-875F-D45896CB83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298" y="393185"/>
            <a:ext cx="2757488" cy="13255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7042D7-CD9A-4D49-93F2-64851C1514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374523"/>
            <a:ext cx="2413000" cy="13255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9B6F24A-6D15-442A-8436-12EC76C835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875" y="1898982"/>
            <a:ext cx="2406650" cy="28511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7DE090-3D32-4C87-BE57-149948153D9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6862" y="1917638"/>
            <a:ext cx="2538413" cy="2851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11A5100-12A3-44A1-914C-F8CC43B3F5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875" y="4995806"/>
            <a:ext cx="5011738" cy="12223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5DD93F9-17B5-4ECF-AB25-D09977B52F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613" y="1774856"/>
            <a:ext cx="2268538" cy="4141788"/>
          </a:xfrm>
          <a:prstGeom prst="rect">
            <a:avLst/>
          </a:prstGeom>
        </p:spPr>
      </p:pic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280160"/>
            <a:ext cx="3063060" cy="16576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altLang="en-KE" sz="3200" b="1" kern="12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ADGG Achievements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647440-036A-405E-974C-CBEB37A896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381" y="3429000"/>
            <a:ext cx="2790825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982503"/>
      </p:ext>
    </p:extLst>
  </p:cSld>
  <p:clrMapOvr>
    <a:masterClrMapping/>
  </p:clrMapOvr>
  <p:extLst>
    <p:ext uri="{E180D4A7-C9FB-4DFB-919C-405C955672EB}">
      <p14:showEvtLst xmlns:p14="http://schemas.microsoft.com/office/powerpoint/2010/main">
        <p14:playEvt time="20" objId="2"/>
        <p14:stopEvt time="38114" objId="2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295E-3332-4F03-8738-81B5F4026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63709" cy="677955"/>
          </a:xfrm>
        </p:spPr>
        <p:txBody>
          <a:bodyPr>
            <a:normAutofit fontScale="90000"/>
          </a:bodyPr>
          <a:lstStyle/>
          <a:p>
            <a:r>
              <a:rPr lang="en-US" dirty="0"/>
              <a:t>Several Digital tools developed and promoted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D55BFE-1A1F-4E6D-AE8F-A9EFEE5E4A3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27" y="1634630"/>
            <a:ext cx="3109060" cy="336643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C7B029-A95D-4804-84C1-445E95CF9E20}"/>
              </a:ext>
            </a:extLst>
          </p:cNvPr>
          <p:cNvSpPr txBox="1"/>
          <p:nvPr/>
        </p:nvSpPr>
        <p:spPr>
          <a:xfrm>
            <a:off x="3689408" y="3292417"/>
            <a:ext cx="35308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Dairy tool: https://m.learn.ink/ilri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55902-9B32-4A40-9791-8C70F5FB8260}"/>
              </a:ext>
            </a:extLst>
          </p:cNvPr>
          <p:cNvSpPr txBox="1"/>
          <p:nvPr/>
        </p:nvSpPr>
        <p:spPr>
          <a:xfrm>
            <a:off x="2766705" y="1268024"/>
            <a:ext cx="4776650" cy="1566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https://hdl.handle.net/10568/110179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https://hdl.handle.net/10568/110180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https://hdl.handle.net/10568/98250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457200" algn="just"/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https://hdl.handle.net/10568/108942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F43143-87D1-472F-AC70-82B071BFEB6C}"/>
              </a:ext>
            </a:extLst>
          </p:cNvPr>
          <p:cNvSpPr txBox="1"/>
          <p:nvPr/>
        </p:nvSpPr>
        <p:spPr>
          <a:xfrm>
            <a:off x="319818" y="5137957"/>
            <a:ext cx="5716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Manual to guide collection of data using the ADGG ODK tools: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https://cgspace.cgiar.org/handle/10568/108942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E543B9-C8C5-4220-9DED-177813767289}"/>
              </a:ext>
            </a:extLst>
          </p:cNvPr>
          <p:cNvSpPr txBox="1"/>
          <p:nvPr/>
        </p:nvSpPr>
        <p:spPr>
          <a:xfrm>
            <a:off x="392646" y="5927119"/>
            <a:ext cx="7861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ADGG Platform-help Module: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https://portal.adgg.ilri.org/sites/default/files/ADGG-platform-help-module.pdf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5BBEF7-0DE4-4602-8B8D-A388B5F6B48A}"/>
              </a:ext>
            </a:extLst>
          </p:cNvPr>
          <p:cNvSpPr txBox="1"/>
          <p:nvPr/>
        </p:nvSpPr>
        <p:spPr>
          <a:xfrm>
            <a:off x="6033780" y="4067208"/>
            <a:ext cx="575817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Helping your cow to calve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0"/>
              </a:rPr>
              <a:t>https://my.learn.ink/course/219ccf98-a46c-4d6a-8dcc-a15685a65643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Basic Hygiene for dairy farmers</a:t>
            </a:r>
            <a:r>
              <a:rPr lang="en-GB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1"/>
              </a:rPr>
              <a:t>https://my.learn.ink/course/8773682a-2c0c-4571-a429-ea9bdc56ca11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D69DDF-9D73-41D7-B757-42BCBCBB2E2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496" y="1082539"/>
            <a:ext cx="1398289" cy="259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69959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f5e9607-a28b-487e-b093-da60e75ee109">
      <UserInfo>
        <DisplayName>Miceka, Grace (ILRI-ICRAF)</DisplayName>
        <AccountId>93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0FD0D5A870ED42BEBE215055E77DF9" ma:contentTypeVersion="4" ma:contentTypeDescription="Create a new document." ma:contentTypeScope="" ma:versionID="83a10b0fd5c2276716566b69b06f3e6e">
  <xsd:schema xmlns:xsd="http://www.w3.org/2001/XMLSchema" xmlns:xs="http://www.w3.org/2001/XMLSchema" xmlns:p="http://schemas.microsoft.com/office/2006/metadata/properties" xmlns:ns2="8db6d612-cd81-430f-8df3-486c66a51866" xmlns:ns3="9f5e9607-a28b-487e-b093-da60e75ee109" targetNamespace="http://schemas.microsoft.com/office/2006/metadata/properties" ma:root="true" ma:fieldsID="884c6616fc7f0215c90432b2fda76b05" ns2:_="" ns3:_="">
    <xsd:import namespace="8db6d612-cd81-430f-8df3-486c66a51866"/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b6d612-cd81-430f-8df3-486c66a518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EF2A85-305E-4872-962A-A2756340EECE}">
  <ds:schemaRefs>
    <ds:schemaRef ds:uri="http://schemas.microsoft.com/office/2006/documentManagement/types"/>
    <ds:schemaRef ds:uri="9f5e9607-a28b-487e-b093-da60e75ee109"/>
    <ds:schemaRef ds:uri="http://purl.org/dc/dcmitype/"/>
    <ds:schemaRef ds:uri="http://schemas.openxmlformats.org/package/2006/metadata/core-properties"/>
    <ds:schemaRef ds:uri="8db6d612-cd81-430f-8df3-486c66a5186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B5C7E18-D0A4-472C-ABE7-D4997BA87493}">
  <ds:schemaRefs>
    <ds:schemaRef ds:uri="8db6d612-cd81-430f-8df3-486c66a51866"/>
    <ds:schemaRef ds:uri="9f5e9607-a28b-487e-b093-da60e75ee10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8688</TotalTime>
  <Words>719</Words>
  <Application>Microsoft Office PowerPoint</Application>
  <PresentationFormat>Widescreen</PresentationFormat>
  <Paragraphs>95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ilri_powerpoint_template_apr2013</vt:lpstr>
      <vt:lpstr> African Dairy Genetic Gains Project Overview</vt:lpstr>
      <vt:lpstr>Challenges of smallholder dairy system</vt:lpstr>
      <vt:lpstr>What is the African Genetic Gain Program about ?</vt:lpstr>
      <vt:lpstr>ADGG’s Approach and Objectives</vt:lpstr>
      <vt:lpstr>ADGG Achievements and Links to CTLGH</vt:lpstr>
      <vt:lpstr>More Robust, Agile and Scalable Digital Data Platform and Data Capture Tools</vt:lpstr>
      <vt:lpstr>Country Access to ADGG Platform</vt:lpstr>
      <vt:lpstr>ADGG Achievements</vt:lpstr>
      <vt:lpstr>Several Digital tools developed and promoted</vt:lpstr>
      <vt:lpstr>ADGG links to CTLGH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Victor, Michael (ILRI)</dc:creator>
  <cp:lastModifiedBy>Mulat, Bizuwork (ILRI)</cp:lastModifiedBy>
  <cp:revision>116</cp:revision>
  <dcterms:created xsi:type="dcterms:W3CDTF">2019-11-25T19:34:10Z</dcterms:created>
  <dcterms:modified xsi:type="dcterms:W3CDTF">2021-12-24T18:00:33Z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0x010100D70FD0D5A870ED42BEBE215055E77DF9</vt:lpwstr>
  </property>
</Properties>
</file>